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520" r:id="rId3"/>
    <p:sldId id="487" r:id="rId4"/>
    <p:sldId id="513" r:id="rId5"/>
    <p:sldId id="514" r:id="rId6"/>
    <p:sldId id="522" r:id="rId7"/>
    <p:sldId id="515" r:id="rId8"/>
    <p:sldId id="516" r:id="rId9"/>
    <p:sldId id="488" r:id="rId10"/>
    <p:sldId id="517" r:id="rId11"/>
    <p:sldId id="523" r:id="rId12"/>
    <p:sldId id="39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ED0"/>
    <a:srgbClr val="FFFFCC"/>
    <a:srgbClr val="F1F8EC"/>
    <a:srgbClr val="ECF1EB"/>
    <a:srgbClr val="A7BFA1"/>
    <a:srgbClr val="81A379"/>
    <a:srgbClr val="CBDAC8"/>
    <a:srgbClr val="E2E1FF"/>
    <a:srgbClr val="CCFFFF"/>
    <a:srgbClr val="FFC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57" autoAdjust="0"/>
    <p:restoredTop sz="86328"/>
  </p:normalViewPr>
  <p:slideViewPr>
    <p:cSldViewPr snapToGrid="0">
      <p:cViewPr varScale="1">
        <p:scale>
          <a:sx n="92" d="100"/>
          <a:sy n="92" d="100"/>
        </p:scale>
        <p:origin x="450" y="108"/>
      </p:cViewPr>
      <p:guideLst/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7A947-0CDA-AE49-9348-43DBC78373D5}" type="datetimeFigureOut">
              <a:rPr lang="x-none" smtClean="0"/>
              <a:t>10/15/2020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2A9D7-1B94-784B-B0AF-ADB234213F2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377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8020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2192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23976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64288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91879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8803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83223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2601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6517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91810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2722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23098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5.svg"/><Relationship Id="rId18" Type="http://schemas.openxmlformats.org/officeDocument/2006/relationships/image" Target="../media/image30.sv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9.sv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1.pn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24" Type="http://schemas.openxmlformats.org/officeDocument/2006/relationships/image" Target="../media/image36.svg"/><Relationship Id="rId5" Type="http://schemas.microsoft.com/office/2007/relationships/hdphoto" Target="../media/hdphoto6.wdp"/><Relationship Id="rId15" Type="http://schemas.openxmlformats.org/officeDocument/2006/relationships/image" Target="../media/image27.svg"/><Relationship Id="rId23" Type="http://schemas.openxmlformats.org/officeDocument/2006/relationships/image" Target="../media/image25.png"/><Relationship Id="rId10" Type="http://schemas.openxmlformats.org/officeDocument/2006/relationships/image" Target="../media/image18.png"/><Relationship Id="rId19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21.svg"/><Relationship Id="rId14" Type="http://schemas.openxmlformats.org/officeDocument/2006/relationships/image" Target="../media/image20.png"/><Relationship Id="rId22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27.png"/><Relationship Id="rId4" Type="http://schemas.openxmlformats.org/officeDocument/2006/relationships/hyperlink" Target="https://forms.gle/sSxP376ysY41caGe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01445958-5DAC-421B-832D-674FDFC98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090027"/>
              </p:ext>
            </p:extLst>
          </p:nvPr>
        </p:nvGraphicFramePr>
        <p:xfrm>
          <a:off x="2979506" y="2219804"/>
          <a:ext cx="6393887" cy="1554163"/>
        </p:xfrm>
        <a:graphic>
          <a:graphicData uri="http://schemas.openxmlformats.org/drawingml/2006/table">
            <a:tbl>
              <a:tblPr/>
              <a:tblGrid>
                <a:gridCol w="63938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554163">
                <a:tc>
                  <a:txBody>
                    <a:bodyPr/>
                    <a:lstStyle/>
                    <a:p>
                      <a:pPr algn="ctr"/>
                      <a:endParaRPr lang="ar-BH" sz="1600" dirty="0">
                        <a:solidFill>
                          <a:schemeClr val="accent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41" marR="91441" marT="45621" marB="456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D08D1B1-1872-45DA-AFBF-AE118BCAD0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14972"/>
          <a:stretch/>
        </p:blipFill>
        <p:spPr>
          <a:xfrm>
            <a:off x="1439037" y="3988822"/>
            <a:ext cx="1615875" cy="1864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E4B3E5F-039E-483B-9FA6-39EDD453F9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14300"/>
          <a:stretch/>
        </p:blipFill>
        <p:spPr>
          <a:xfrm>
            <a:off x="1439038" y="1605448"/>
            <a:ext cx="1615875" cy="2267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Table 10">
            <a:extLst>
              <a:ext uri="{FF2B5EF4-FFF2-40B4-BE49-F238E27FC236}">
                <a16:creationId xmlns="" xmlns:a16="http://schemas.microsoft.com/office/drawing/2014/main" id="{38B71CA2-48F0-4B5D-869F-43B240B25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207098"/>
              </p:ext>
            </p:extLst>
          </p:nvPr>
        </p:nvGraphicFramePr>
        <p:xfrm>
          <a:off x="3203887" y="2191283"/>
          <a:ext cx="7388531" cy="36884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725428">
                  <a:extLst>
                    <a:ext uri="{9D8B030D-6E8A-4147-A177-3AD203B41FA5}">
                      <a16:colId xmlns="" xmlns:a16="http://schemas.microsoft.com/office/drawing/2014/main" val="1016024147"/>
                    </a:ext>
                  </a:extLst>
                </a:gridCol>
                <a:gridCol w="2663103">
                  <a:extLst>
                    <a:ext uri="{9D8B030D-6E8A-4147-A177-3AD203B41FA5}">
                      <a16:colId xmlns="" xmlns:a16="http://schemas.microsoft.com/office/drawing/2014/main" val="879990646"/>
                    </a:ext>
                  </a:extLst>
                </a:gridCol>
              </a:tblGrid>
              <a:tr h="6709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العلوم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</a:t>
                      </a:r>
                      <a:r>
                        <a:rPr lang="ar-SA" sz="36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ّ</a:t>
                      </a:r>
                      <a:r>
                        <a:rPr lang="ar-BH" sz="36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ة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152888969"/>
                  </a:ext>
                </a:extLst>
              </a:tr>
              <a:tr h="563577"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الأول الإعدادي- الجزء الأول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الصف</a:t>
                      </a:r>
                      <a:r>
                        <a:rPr lang="ar-SA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ّ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570410534"/>
                  </a:ext>
                </a:extLst>
              </a:tr>
              <a:tr h="563577"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الثالث</a:t>
                      </a:r>
                    </a:p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(النباتات)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223270941"/>
                  </a:ext>
                </a:extLst>
              </a:tr>
              <a:tr h="66634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النباتات البذرية</a:t>
                      </a:r>
                      <a:endParaRPr lang="en-US" sz="3600" b="1" kern="12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noProof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3600" b="1" kern="1200" noProof="0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الجزء الثاني</a:t>
                      </a:r>
                      <a:endParaRPr lang="ar-BH" sz="3600" b="1" kern="1200" noProof="0" dirty="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الدرس الثاني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571933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17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CB12799-F8E7-40B6-933B-1DE76AD68760}"/>
              </a:ext>
            </a:extLst>
          </p:cNvPr>
          <p:cNvSpPr/>
          <p:nvPr/>
        </p:nvSpPr>
        <p:spPr>
          <a:xfrm>
            <a:off x="2834511" y="6724"/>
            <a:ext cx="696619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</a:t>
            </a: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أهداف الدرس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A1516C8-BC75-480A-951F-0EDCF107815D}"/>
              </a:ext>
            </a:extLst>
          </p:cNvPr>
          <p:cNvSpPr/>
          <p:nvPr/>
        </p:nvSpPr>
        <p:spPr>
          <a:xfrm>
            <a:off x="140703" y="75166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38E35C3-91A8-4DC5-8A02-4E292553219E}"/>
              </a:ext>
            </a:extLst>
          </p:cNvPr>
          <p:cNvSpPr txBox="1"/>
          <p:nvPr/>
        </p:nvSpPr>
        <p:spPr>
          <a:xfrm>
            <a:off x="2562807" y="1575661"/>
            <a:ext cx="8341453" cy="73866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lvl="0" algn="justLow" rtl="1"/>
            <a:endParaRPr lang="ar-BH" sz="10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  <a:p>
            <a:pPr algn="justLow" rtl="1"/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1- وصف خصائص النباتات معراة البذور مع الأمثلة.</a:t>
            </a:r>
          </a:p>
          <a:p>
            <a:pPr algn="justLow" rtl="1"/>
            <a:endParaRPr lang="en-US" sz="4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C86A8E6-7019-475C-89EA-D74B15AA54E8}"/>
              </a:ext>
            </a:extLst>
          </p:cNvPr>
          <p:cNvSpPr txBox="1"/>
          <p:nvPr/>
        </p:nvSpPr>
        <p:spPr>
          <a:xfrm>
            <a:off x="2562807" y="2503649"/>
            <a:ext cx="8341453" cy="800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lvl="0" algn="justLow" rtl="1"/>
            <a:endParaRPr lang="ar-BH" sz="10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  <a:p>
            <a:pPr algn="justLow" rtl="1"/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2- وصف خصائص النباتات مغطاة البذور مع الأمثلة.</a:t>
            </a:r>
          </a:p>
          <a:p>
            <a:pPr algn="justLow" rtl="1"/>
            <a:endParaRPr lang="en-US" sz="8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913B55D-2832-4F4C-B778-D8B3FC2DD71C}"/>
              </a:ext>
            </a:extLst>
          </p:cNvPr>
          <p:cNvSpPr txBox="1"/>
          <p:nvPr/>
        </p:nvSpPr>
        <p:spPr>
          <a:xfrm>
            <a:off x="2562807" y="3426407"/>
            <a:ext cx="8341453" cy="8002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lvl="0" algn="justLow" rtl="1"/>
            <a:endParaRPr lang="ar-BH" sz="10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  <a:p>
            <a:pPr algn="justLow" rtl="1"/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3- المقارنة بين النباتات ذوات الفلقة الواحدة والنباتات ذوات الفلقتين مع الأمثلة.</a:t>
            </a:r>
          </a:p>
          <a:p>
            <a:pPr algn="justLow" rtl="1"/>
            <a:endParaRPr lang="en-US" sz="8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6CD05C0-939E-4C7C-8C2E-2CC86D2E66EA}"/>
              </a:ext>
            </a:extLst>
          </p:cNvPr>
          <p:cNvSpPr txBox="1"/>
          <p:nvPr/>
        </p:nvSpPr>
        <p:spPr>
          <a:xfrm>
            <a:off x="2562807" y="4439285"/>
            <a:ext cx="8377278" cy="8002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lvl="0" algn="justLow" rtl="1"/>
            <a:endParaRPr lang="ar-BH" sz="10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  <a:p>
            <a:pPr algn="justLow" rtl="1"/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4- تبيان أن النباتات مغطاة البذور تختلف في دورات حياتها.</a:t>
            </a:r>
          </a:p>
          <a:p>
            <a:pPr algn="justLow" rtl="1"/>
            <a:endParaRPr lang="en-US" sz="8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AE2018E-296C-4599-A00A-A712CB668F60}"/>
              </a:ext>
            </a:extLst>
          </p:cNvPr>
          <p:cNvSpPr txBox="1"/>
          <p:nvPr/>
        </p:nvSpPr>
        <p:spPr>
          <a:xfrm>
            <a:off x="2562807" y="5452163"/>
            <a:ext cx="8427968" cy="8002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lvl="0" algn="justLow" rtl="1"/>
            <a:endParaRPr lang="ar-BH" sz="10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  <a:p>
            <a:pPr algn="justLow" rtl="1"/>
            <a:r>
              <a:rPr lang="ar-BH" sz="2800" b="1" dirty="0">
                <a:solidFill>
                  <a:srgbClr val="000000"/>
                </a:solidFill>
                <a:latin typeface="Sakkal Majalla" panose="02000000000000000000" pitchFamily="2" charset="-78"/>
                <a:ea typeface="Segoe UI Symbol" panose="020B0502040204020203" pitchFamily="34" charset="0"/>
                <a:cs typeface="Sakkal Majalla" panose="02000000000000000000" pitchFamily="2" charset="-78"/>
              </a:rPr>
              <a:t>5- تبيان أهمية النباتات البذرية.</a:t>
            </a:r>
            <a:endParaRPr lang="en-US" sz="2800" b="1" dirty="0">
              <a:solidFill>
                <a:srgbClr val="000000"/>
              </a:solidFill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  <a:p>
            <a:pPr algn="justLow" rtl="1"/>
            <a:endParaRPr lang="en-US" sz="800" b="1" dirty="0">
              <a:latin typeface="Sakkal Majalla" panose="02000000000000000000" pitchFamily="2" charset="-78"/>
              <a:ea typeface="Segoe UI Symbol" panose="020B0502040204020203" pitchFamily="34" charset="0"/>
              <a:cs typeface="Sakkal Majalla" panose="02000000000000000000" pitchFamily="2" charset="-78"/>
            </a:endParaRPr>
          </a:p>
        </p:txBody>
      </p:sp>
      <p:pic>
        <p:nvPicPr>
          <p:cNvPr id="13" name="Picture 6" descr="http://t3.gstatic.com/images?q=tbn:ANd9GcQ6Oaxw7uZSMQCOekqMph2E9LVJrWekgULlNq38lSvVrtlR9A0U">
            <a:extLst>
              <a:ext uri="{FF2B5EF4-FFF2-40B4-BE49-F238E27FC236}">
                <a16:creationId xmlns="" xmlns:a16="http://schemas.microsoft.com/office/drawing/2014/main" id="{F423103D-AEFE-44BD-9033-B37C17A83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16152">
            <a:off x="857899" y="3007915"/>
            <a:ext cx="1684770" cy="20502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037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52FD3978-CBBF-4802-B2A5-A101F2667A76}"/>
              </a:ext>
            </a:extLst>
          </p:cNvPr>
          <p:cNvSpPr/>
          <p:nvPr/>
        </p:nvSpPr>
        <p:spPr>
          <a:xfrm>
            <a:off x="5500255" y="1107791"/>
            <a:ext cx="6220457" cy="4959691"/>
          </a:xfrm>
          <a:prstGeom prst="rect">
            <a:avLst/>
          </a:prstGeom>
          <a:solidFill>
            <a:srgbClr val="F1F8E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نباتاتٌ وعائيةٌ بذورها غير محاطةٍ بثمار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marR="0" lvl="0" indent="-4572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تنتشر عاريات البذور انتشاراً واسعاً حيث تنمو في المناطق المعتدلة والمناطق الاستوائية والمناطق الباردة.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800" b="1" u="sng" dirty="0">
                <a:solidFill>
                  <a:srgbClr val="C0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خصائصها وتركيبها: </a:t>
            </a:r>
            <a:endParaRPr lang="x-none" sz="2800" b="1" u="sng" dirty="0">
              <a:solidFill>
                <a:srgbClr val="C00000"/>
              </a:solidFill>
              <a:highlight>
                <a:srgbClr val="FFFF00"/>
              </a:highligh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معظم النباتات المعمرة معراة البذور.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عدم قدرتها على تكوين أزهار.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أوراقها إبرية الشكل وتسمى النباتات الدائمة الخضرة.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المخروطيات هي أكثر معراة البذور شيوع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ً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 وعدد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ً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ا.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 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2DD71D9-3521-461A-A50F-AFB24D630F6A}"/>
              </a:ext>
            </a:extLst>
          </p:cNvPr>
          <p:cNvSpPr/>
          <p:nvPr/>
        </p:nvSpPr>
        <p:spPr>
          <a:xfrm>
            <a:off x="2834511" y="6724"/>
            <a:ext cx="696619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خصائص </a:t>
            </a:r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النباتات المعرّاة البذور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4683F8C-80AD-4CA9-BD81-B942638D6B47}"/>
              </a:ext>
            </a:extLst>
          </p:cNvPr>
          <p:cNvSpPr/>
          <p:nvPr/>
        </p:nvSpPr>
        <p:spPr>
          <a:xfrm>
            <a:off x="140703" y="75166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9CACB19-1659-4279-B6BD-1931D0E0DE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19" t="8932" r="49759"/>
          <a:stretch/>
        </p:blipFill>
        <p:spPr>
          <a:xfrm>
            <a:off x="518846" y="1107791"/>
            <a:ext cx="2388554" cy="3616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4346D64-6D57-47F3-A278-55FE21809D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761" t="9115"/>
          <a:stretch/>
        </p:blipFill>
        <p:spPr>
          <a:xfrm>
            <a:off x="2984643" y="2804845"/>
            <a:ext cx="2438368" cy="35560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6849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157E133-E6B7-4645-A942-E06E9740BDAB}"/>
              </a:ext>
            </a:extLst>
          </p:cNvPr>
          <p:cNvSpPr/>
          <p:nvPr/>
        </p:nvSpPr>
        <p:spPr>
          <a:xfrm>
            <a:off x="5701612" y="1289553"/>
            <a:ext cx="6070565" cy="4564711"/>
          </a:xfrm>
          <a:prstGeom prst="rect">
            <a:avLst/>
          </a:prstGeom>
          <a:solidFill>
            <a:srgbClr val="F1F8E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SA" sz="29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المخاريط:</a:t>
            </a:r>
            <a:r>
              <a:rPr lang="ar-BH" sz="29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</a:t>
            </a:r>
            <a:r>
              <a:rPr lang="ar-BH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تراكيب التكاثر</a:t>
            </a:r>
            <a:r>
              <a:rPr lang="ar-BH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وهي مخاريط ذكرية ومخاريط انثوية</a:t>
            </a:r>
            <a:r>
              <a:rPr lang="ar-SA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وتوجد البذور على المخاريط ال</a:t>
            </a:r>
            <a:r>
              <a:rPr lang="ar-BH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أنثوي</a:t>
            </a:r>
            <a:r>
              <a:rPr lang="ar-SA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ة.</a:t>
            </a:r>
            <a:endParaRPr lang="ar-BH" sz="29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just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ar-BH" sz="3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x-none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BH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* </a:t>
            </a:r>
            <a:r>
              <a:rPr lang="ar-SA" sz="29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أهمية المخاريط للنباتات المعراة البذور؟</a:t>
            </a:r>
            <a:endParaRPr lang="x-none" sz="29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BH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  <a:r>
              <a:rPr lang="ar-SA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المخاريط هي تراكيب التكاثر في النبات حيث </a:t>
            </a:r>
            <a:endParaRPr lang="ar-BH" sz="29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BH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  <a:r>
              <a:rPr lang="ar-SA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تتطور البذور داخل المخاريط الأنثوية.</a:t>
            </a:r>
            <a:endParaRPr lang="x-none" sz="29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BH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SA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(نبات العرعر – نبات العاذر – الصنوبر)</a:t>
            </a:r>
            <a:r>
              <a:rPr lang="ar-BH" sz="29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endParaRPr lang="x-none" sz="10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6A87D15-1681-4A22-963A-6A2DE22F990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5978" y="1019002"/>
            <a:ext cx="2169356" cy="36656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F42173C0-BFFA-4DEB-9D93-D4868FFE58C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15466" y="2275134"/>
            <a:ext cx="2520748" cy="40200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45028F1-1F2C-4B44-9CEF-51F822427884}"/>
              </a:ext>
            </a:extLst>
          </p:cNvPr>
          <p:cNvSpPr/>
          <p:nvPr/>
        </p:nvSpPr>
        <p:spPr>
          <a:xfrm>
            <a:off x="2834511" y="6724"/>
            <a:ext cx="696619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خصائص </a:t>
            </a:r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النباتات المعرّاة البذور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E8B3FD3-3019-419A-86D5-A404546BFA07}"/>
              </a:ext>
            </a:extLst>
          </p:cNvPr>
          <p:cNvSpPr/>
          <p:nvPr/>
        </p:nvSpPr>
        <p:spPr>
          <a:xfrm>
            <a:off x="140703" y="75166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959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157E133-E6B7-4645-A942-E06E9740BDAB}"/>
              </a:ext>
            </a:extLst>
          </p:cNvPr>
          <p:cNvSpPr/>
          <p:nvPr/>
        </p:nvSpPr>
        <p:spPr>
          <a:xfrm>
            <a:off x="8054191" y="1091296"/>
            <a:ext cx="3804166" cy="2346989"/>
          </a:xfrm>
          <a:prstGeom prst="rect">
            <a:avLst/>
          </a:prstGeom>
          <a:solidFill>
            <a:srgbClr val="F1F8E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9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*</a:t>
            </a:r>
            <a:r>
              <a:rPr lang="ar-BH" sz="29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 smtClean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نباتات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وعائية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لها </a:t>
            </a:r>
            <a:r>
              <a:rPr lang="ar-SA" sz="2800" b="1" dirty="0" smtClean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أزهار</a:t>
            </a:r>
            <a:r>
              <a:rPr lang="ar-BH" sz="2800" b="1" dirty="0" smtClean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  <a:r>
              <a:rPr lang="ar-SA" sz="2800" b="1" dirty="0" smtClean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تكون بذورها داخل ال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ثمار</a:t>
            </a:r>
            <a:r>
              <a:rPr lang="ar-BH" sz="2800" b="1" dirty="0" smtClean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800" b="1" dirty="0" smtClean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* 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تنتشر هذه النباتات في جميع البيئات على سطح الأرض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BH" sz="3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ct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x-none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27D7AED-7116-402A-BBEA-37D9D8BD28F2}"/>
              </a:ext>
            </a:extLst>
          </p:cNvPr>
          <p:cNvSpPr/>
          <p:nvPr/>
        </p:nvSpPr>
        <p:spPr>
          <a:xfrm>
            <a:off x="8315081" y="3594389"/>
            <a:ext cx="3274274" cy="2668551"/>
          </a:xfrm>
          <a:prstGeom prst="rect">
            <a:avLst/>
          </a:prstGeom>
          <a:solidFill>
            <a:srgbClr val="F1F8E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29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*</a:t>
            </a:r>
            <a:r>
              <a:rPr lang="ar-BH" sz="29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خصائصها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: 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تنمو في الح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ائق العامة والحقول والغابات والصحاري. </a:t>
            </a:r>
            <a:endParaRPr lang="ar-BH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تضم أكثر من نصف النباتات المعروفة.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F991E0C-E4EE-4819-89CE-02E99B619D3C}"/>
              </a:ext>
            </a:extLst>
          </p:cNvPr>
          <p:cNvSpPr/>
          <p:nvPr/>
        </p:nvSpPr>
        <p:spPr>
          <a:xfrm>
            <a:off x="3160966" y="2430086"/>
            <a:ext cx="4830878" cy="3920176"/>
          </a:xfrm>
          <a:prstGeom prst="rect">
            <a:avLst/>
          </a:prstGeom>
          <a:solidFill>
            <a:srgbClr val="F1F8E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9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*</a:t>
            </a:r>
            <a:r>
              <a:rPr lang="ar-BH" sz="29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الأزهار والثمار في النباتات مغطاة البذور: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2600" b="1" dirty="0">
                <a:solidFill>
                  <a:srgbClr val="C0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الزهرة: </a:t>
            </a:r>
            <a:r>
              <a:rPr lang="ar-BH" sz="26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عضو التكاثر في النباتات مغطاة البذوروتختلف الأزهار في اللون والشكل.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2600" b="1" dirty="0">
                <a:solidFill>
                  <a:srgbClr val="C00000"/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الثمرة: </a:t>
            </a:r>
            <a:r>
              <a:rPr lang="ar-SA" sz="26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تتكون من جزء أو أجزاء من الزهرة وتحتوي الثمار بداخلها على البذور، </a:t>
            </a:r>
            <a:r>
              <a:rPr lang="ar-BH" sz="26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</a:t>
            </a:r>
            <a:r>
              <a:rPr lang="ar-SA" sz="26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بعض الثمار طرية ولذيذة الطعم، مثل</a:t>
            </a:r>
            <a:r>
              <a:rPr lang="ar-BH" sz="26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r>
              <a:rPr lang="ar-SA" sz="26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(التفاح)</a:t>
            </a:r>
            <a:r>
              <a:rPr lang="ar-BH" sz="26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SA" sz="26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وبعض الثمار جافة وصغيرة. </a:t>
            </a:r>
            <a:endParaRPr lang="x-none" sz="26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05FA6AF-BFED-4A35-88A2-C71D6065411E}"/>
              </a:ext>
            </a:extLst>
          </p:cNvPr>
          <p:cNvGrpSpPr/>
          <p:nvPr/>
        </p:nvGrpSpPr>
        <p:grpSpPr>
          <a:xfrm>
            <a:off x="3788233" y="1132578"/>
            <a:ext cx="3566679" cy="1170216"/>
            <a:chOff x="3788233" y="1132578"/>
            <a:chExt cx="3566679" cy="1170216"/>
          </a:xfrm>
        </p:grpSpPr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24174B72-5ABA-4678-BD30-0EA7AFCC4D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90" b="95648" l="9917" r="89965">
                          <a14:foregroundMark x1="73081" y1="24926" x2="78867" y2="16222"/>
                          <a14:foregroundMark x1="68477" y1="19881" x2="45573" y2="26706"/>
                          <a14:foregroundMark x1="45573" y1="26706" x2="59504" y2="44807"/>
                          <a14:foregroundMark x1="59504" y1="44807" x2="36482" y2="55193"/>
                          <a14:foregroundMark x1="36482" y1="55193" x2="53129" y2="70129"/>
                          <a14:foregroundMark x1="53129" y1="70129" x2="55018" y2="91296"/>
                          <a14:foregroundMark x1="55018" y1="91296" x2="30460" y2="95648"/>
                          <a14:foregroundMark x1="30460" y1="95648" x2="24911" y2="91790"/>
                          <a14:foregroundMark x1="87131" y1="54896" x2="81700" y2="33531"/>
                          <a14:foregroundMark x1="81700" y1="33531" x2="58323" y2="26311"/>
                          <a14:foregroundMark x1="58323" y1="26311" x2="34711" y2="34421"/>
                          <a14:foregroundMark x1="34711" y1="34421" x2="19362" y2="50841"/>
                          <a14:foregroundMark x1="19362" y1="50841" x2="18418" y2="67161"/>
                        </a14:backgroundRemoval>
                      </a14:imgEffect>
                    </a14:imgLayer>
                  </a14:imgProps>
                </a:ext>
              </a:extLst>
            </a:blip>
            <a:srcRect l="534" t="14440" r="1"/>
            <a:stretch/>
          </p:blipFill>
          <p:spPr>
            <a:xfrm>
              <a:off x="3788233" y="1132578"/>
              <a:ext cx="1139733" cy="11702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EE0F055E-97BB-4C16-B8F2-98D7F7B418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24" b="89671" l="1997" r="89872">
                          <a14:foregroundMark x1="21683" y1="25587" x2="21683" y2="25587"/>
                          <a14:foregroundMark x1="21541" y1="23709" x2="19116" y2="44601"/>
                          <a14:foregroundMark x1="19116" y1="44601" x2="13409" y2="63380"/>
                          <a14:foregroundMark x1="13409" y1="63380" x2="5706" y2="46479"/>
                          <a14:foregroundMark x1="5706" y1="46479" x2="7133" y2="24648"/>
                          <a14:foregroundMark x1="7133" y1="24648" x2="18260" y2="23005"/>
                          <a14:foregroundMark x1="3138" y1="24883" x2="1997" y2="46244"/>
                          <a14:foregroundMark x1="1997" y1="46244" x2="2853" y2="50469"/>
                          <a14:backgroundMark x1="43795" y1="66667" x2="44793" y2="27465"/>
                          <a14:backgroundMark x1="27532" y1="17371" x2="34807" y2="35446"/>
                          <a14:backgroundMark x1="34807" y1="35446" x2="36519" y2="56573"/>
                          <a14:backgroundMark x1="36519" y1="56573" x2="30670" y2="74413"/>
                          <a14:backgroundMark x1="28816" y1="84038" x2="27675" y2="63380"/>
                          <a14:backgroundMark x1="27675" y1="63380" x2="27104" y2="61737"/>
                        </a14:backgroundRemoval>
                      </a14:imgEffect>
                    </a14:imgLayer>
                  </a14:imgProps>
                </a:ext>
              </a:extLst>
            </a:blip>
            <a:srcRect t="8399" r="66064" b="30988"/>
            <a:stretch/>
          </p:blipFill>
          <p:spPr>
            <a:xfrm>
              <a:off x="6456262" y="1204480"/>
              <a:ext cx="898650" cy="97542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E5BDE6B9-0F6E-4B68-B07D-A43E99E6E1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foregroundMark x1="30626" y1="72760" x2="24362" y2="72760"/>
                          <a14:backgroundMark x1="26914" y1="11828" x2="27146" y2="22939"/>
                          <a14:backgroundMark x1="85615" y1="48387" x2="81439" y2="45161"/>
                        </a14:backgroundRemoval>
                      </a14:imgEffect>
                    </a14:imgLayer>
                  </a14:imgProps>
                </a:ext>
              </a:extLst>
            </a:blip>
            <a:srcRect l="16866" t="12390" r="10993" b="14900"/>
            <a:stretch/>
          </p:blipFill>
          <p:spPr>
            <a:xfrm>
              <a:off x="4927966" y="1160243"/>
              <a:ext cx="1365079" cy="1007219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E658B2D2-3696-4100-84EA-7DCA00341C9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24" t="9514" r="6993" b="7951"/>
          <a:stretch/>
        </p:blipFill>
        <p:spPr>
          <a:xfrm>
            <a:off x="357766" y="1160243"/>
            <a:ext cx="2641582" cy="5249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7FE56D55-BB92-4C13-9F60-634DF17A3073}"/>
              </a:ext>
            </a:extLst>
          </p:cNvPr>
          <p:cNvSpPr/>
          <p:nvPr/>
        </p:nvSpPr>
        <p:spPr>
          <a:xfrm>
            <a:off x="2834511" y="6724"/>
            <a:ext cx="696619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خصائص </a:t>
            </a:r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النباتات المغطاة البذور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83619445-028F-4173-A554-C94A11BE3961}"/>
              </a:ext>
            </a:extLst>
          </p:cNvPr>
          <p:cNvSpPr/>
          <p:nvPr/>
        </p:nvSpPr>
        <p:spPr>
          <a:xfrm>
            <a:off x="391010" y="117550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566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3AFDCE0-1B92-4959-8AAF-F23C2C428AA5}"/>
              </a:ext>
            </a:extLst>
          </p:cNvPr>
          <p:cNvSpPr/>
          <p:nvPr/>
        </p:nvSpPr>
        <p:spPr>
          <a:xfrm>
            <a:off x="1399295" y="976147"/>
            <a:ext cx="9903084" cy="5533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يمكن تصنيف النباتات مغطاة البذور إلى مجموعتين هي: ذوات الفلقة وذوات الفلقتي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21CFEFF3-E2A3-4C10-B4C9-C295D74A3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358453"/>
              </p:ext>
            </p:extLst>
          </p:nvPr>
        </p:nvGraphicFramePr>
        <p:xfrm>
          <a:off x="1350818" y="1611115"/>
          <a:ext cx="9726481" cy="4727622"/>
        </p:xfrm>
        <a:graphic>
          <a:graphicData uri="http://schemas.openxmlformats.org/drawingml/2006/table">
            <a:tbl>
              <a:tblPr rtl="1" firstRow="1" firstCol="1" lastRow="1" lastCol="1" bandRow="1" bandCol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{16D9F66E-5EB9-4882-86FB-DCBF35E3C3E4}</a:tableStyleId>
              </a:tblPr>
              <a:tblGrid>
                <a:gridCol w="1640799">
                  <a:extLst>
                    <a:ext uri="{9D8B030D-6E8A-4147-A177-3AD203B41FA5}">
                      <a16:colId xmlns="" xmlns:a16="http://schemas.microsoft.com/office/drawing/2014/main" val="2007924294"/>
                    </a:ext>
                  </a:extLst>
                </a:gridCol>
                <a:gridCol w="4048320">
                  <a:extLst>
                    <a:ext uri="{9D8B030D-6E8A-4147-A177-3AD203B41FA5}">
                      <a16:colId xmlns="" xmlns:a16="http://schemas.microsoft.com/office/drawing/2014/main" val="604891948"/>
                    </a:ext>
                  </a:extLst>
                </a:gridCol>
                <a:gridCol w="4037362">
                  <a:extLst>
                    <a:ext uri="{9D8B030D-6E8A-4147-A177-3AD203B41FA5}">
                      <a16:colId xmlns="" xmlns:a16="http://schemas.microsoft.com/office/drawing/2014/main" val="2804631055"/>
                    </a:ext>
                  </a:extLst>
                </a:gridCol>
              </a:tblGrid>
              <a:tr h="696479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وجه المقارنة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النباتات ذوات الفلقة الواحدة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النباتات ذوات الفلقتين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247944536"/>
                  </a:ext>
                </a:extLst>
              </a:tr>
              <a:tr h="30471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البذور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 </a:t>
                      </a: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فلقة واحدة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فلقتين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58640894"/>
                  </a:ext>
                </a:extLst>
              </a:tr>
              <a:tr h="914129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الورقة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ر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فيعة وطويلة.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الحزم الوعائية ذات عروق متوازية</a:t>
                      </a: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الأوراق عريضة</a:t>
                      </a: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لحزم الوعائية ذات عروق متشابكة</a:t>
                      </a: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17987343"/>
                  </a:ext>
                </a:extLst>
              </a:tr>
              <a:tr h="914129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4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الساق</a:t>
                      </a: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الحزم الوعائية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موزعة بشكل عشوائي في الساق</a:t>
                      </a: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مرتبة بشكل حلقي</a:t>
                      </a: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834887269"/>
                  </a:ext>
                </a:extLst>
              </a:tr>
              <a:tr h="609419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عدد بتلات الزهرة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مضاعفات العدد3.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BH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مضاعفات العدد 4 أو 5.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10471401"/>
                  </a:ext>
                </a:extLst>
              </a:tr>
              <a:tr h="1105605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الأمثلة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الأرز ـ الذرة -الشعير ـ الموز ـ الزنبق ـ الأوركيدا ـ الأناناس - التمر</a:t>
                      </a:r>
                      <a:endParaRPr lang="en-US" sz="2400" b="1" kern="120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الفاصوليا ـ الفستق ـ الحمص ـ التفاح ـ البرتقال ـ العنب ـ البلوط ـ اللوزيات ـ الفول</a:t>
                      </a:r>
                      <a:endParaRPr lang="en-US" sz="2400" b="1" kern="12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402498600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2E1D0EAE-2FF2-4127-917D-4A2C737E1184}"/>
              </a:ext>
            </a:extLst>
          </p:cNvPr>
          <p:cNvSpPr/>
          <p:nvPr/>
        </p:nvSpPr>
        <p:spPr>
          <a:xfrm>
            <a:off x="2778809" y="2528"/>
            <a:ext cx="852357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نباتات ذوات الفلقة الواحدة ونباتات ذوات الفلقتين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0895924-2677-455D-95CA-9C8C5C897DC6}"/>
              </a:ext>
            </a:extLst>
          </p:cNvPr>
          <p:cNvSpPr/>
          <p:nvPr/>
        </p:nvSpPr>
        <p:spPr>
          <a:xfrm>
            <a:off x="391010" y="117550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955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2E1D0EAE-2FF2-4127-917D-4A2C737E1184}"/>
              </a:ext>
            </a:extLst>
          </p:cNvPr>
          <p:cNvSpPr/>
          <p:nvPr/>
        </p:nvSpPr>
        <p:spPr>
          <a:xfrm>
            <a:off x="2778809" y="2527"/>
            <a:ext cx="8523570" cy="87298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1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نباتات </a:t>
            </a:r>
            <a:r>
              <a:rPr kumimoji="0" lang="ar-BH" sz="4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ذوات الفلقة الواحدة والفلقتين</a:t>
            </a:r>
            <a:endParaRPr kumimoji="0" lang="ar-BH" sz="4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0895924-2677-455D-95CA-9C8C5C897DC6}"/>
              </a:ext>
            </a:extLst>
          </p:cNvPr>
          <p:cNvSpPr/>
          <p:nvPr/>
        </p:nvSpPr>
        <p:spPr>
          <a:xfrm>
            <a:off x="391010" y="117550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B5BDC9DB-4182-4535-A868-FB5B2572D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381" y="1771623"/>
            <a:ext cx="1582836" cy="4072011"/>
          </a:xfrm>
          <a:prstGeom prst="rect">
            <a:avLst/>
          </a:prstGeom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8FAC3B5-E34A-4A29-BEF2-A039D052E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3055" y="1774234"/>
            <a:ext cx="1513671" cy="4072011"/>
          </a:xfrm>
          <a:prstGeom prst="rect">
            <a:avLst/>
          </a:prstGeom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8987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3AFDCE0-1B92-4959-8AAF-F23C2C428AA5}"/>
              </a:ext>
            </a:extLst>
          </p:cNvPr>
          <p:cNvSpPr/>
          <p:nvPr/>
        </p:nvSpPr>
        <p:spPr>
          <a:xfrm>
            <a:off x="3257195" y="1097929"/>
            <a:ext cx="6801158" cy="5533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تقسم دورة حياة النباتات المغطاة البذور  حسب مدة نموها إلى:</a:t>
            </a:r>
            <a:endParaRPr lang="x-none" sz="28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52652ED-3F8D-48DF-A2D9-E8E314657A7E}"/>
              </a:ext>
            </a:extLst>
          </p:cNvPr>
          <p:cNvSpPr txBox="1"/>
          <p:nvPr/>
        </p:nvSpPr>
        <p:spPr>
          <a:xfrm>
            <a:off x="8415726" y="1895609"/>
            <a:ext cx="3500734" cy="1569660"/>
          </a:xfrm>
          <a:prstGeom prst="rect">
            <a:avLst/>
          </a:prstGeom>
          <a:solidFill>
            <a:srgbClr val="D2DE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1- النباتات الحولية:</a:t>
            </a:r>
          </a:p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تكتمل دورة حياتها خلال سنة واحدة.</a:t>
            </a:r>
          </a:p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مثل: القمح والشعير والأرز والذرة والفول والبازلاء والبتونيا.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43FB9DD-A872-4D0C-944C-DEABA2EE6DB7}"/>
              </a:ext>
            </a:extLst>
          </p:cNvPr>
          <p:cNvSpPr txBox="1"/>
          <p:nvPr/>
        </p:nvSpPr>
        <p:spPr>
          <a:xfrm>
            <a:off x="4610956" y="1841480"/>
            <a:ext cx="3500734" cy="2308324"/>
          </a:xfrm>
          <a:prstGeom prst="rect">
            <a:avLst/>
          </a:prstGeom>
          <a:solidFill>
            <a:srgbClr val="D2DE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2- النباتات ذات الحولين:</a:t>
            </a:r>
          </a:p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تكتمل دورة حياتها خلال سنتين.</a:t>
            </a:r>
          </a:p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( لا ينتج أزهارًا أو أوراقًا إلا في السنة الثانية)</a:t>
            </a:r>
          </a:p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مثل: البصل والثوم والملفوف والبقدونس والخس.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8D50B76-5A23-42D6-8878-D36092AB79CE}"/>
              </a:ext>
            </a:extLst>
          </p:cNvPr>
          <p:cNvSpPr txBox="1"/>
          <p:nvPr/>
        </p:nvSpPr>
        <p:spPr>
          <a:xfrm>
            <a:off x="806186" y="1886088"/>
            <a:ext cx="3500734" cy="1569660"/>
          </a:xfrm>
          <a:prstGeom prst="rect">
            <a:avLst/>
          </a:prstGeom>
          <a:solidFill>
            <a:srgbClr val="D2DE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3- النباتات المعمرة:</a:t>
            </a:r>
          </a:p>
          <a:p>
            <a:pPr algn="ctr"/>
            <a:r>
              <a:rPr lang="ar-BH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تكتمل دورة حياتها في أكثر من سنتين وتنتج أزهارًا وبذورًا سنة بعد سنة، منها معمرة عشبية وخشبية.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C6F187F3-6DA7-4ED1-81B3-178DBCCA07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9" t="7406" r="63784"/>
          <a:stretch/>
        </p:blipFill>
        <p:spPr>
          <a:xfrm>
            <a:off x="1141821" y="3634760"/>
            <a:ext cx="2740679" cy="246578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5B04451F-88BB-420C-8B45-75E2E41BA3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158" t="7406" r="3150"/>
          <a:stretch/>
        </p:blipFill>
        <p:spPr>
          <a:xfrm>
            <a:off x="8795753" y="3730296"/>
            <a:ext cx="2740679" cy="25272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422FFFF6-DACC-4B86-AD8C-48EDC75423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53" t="8992" r="33929"/>
          <a:stretch/>
        </p:blipFill>
        <p:spPr>
          <a:xfrm>
            <a:off x="4804013" y="4322289"/>
            <a:ext cx="2983599" cy="202658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7A37832-7342-4C4D-906E-B12D592BC095}"/>
              </a:ext>
            </a:extLst>
          </p:cNvPr>
          <p:cNvSpPr/>
          <p:nvPr/>
        </p:nvSpPr>
        <p:spPr>
          <a:xfrm>
            <a:off x="2834511" y="6724"/>
            <a:ext cx="696619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دورة حياة النباتات المغطاة البذور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39F0E0A6-B5C1-481A-810F-ADB3B2508ACD}"/>
              </a:ext>
            </a:extLst>
          </p:cNvPr>
          <p:cNvSpPr/>
          <p:nvPr/>
        </p:nvSpPr>
        <p:spPr>
          <a:xfrm>
            <a:off x="391010" y="117550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963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BEA70B9-9200-49DA-9F36-7508A81447E2}"/>
              </a:ext>
            </a:extLst>
          </p:cNvPr>
          <p:cNvGrpSpPr/>
          <p:nvPr/>
        </p:nvGrpSpPr>
        <p:grpSpPr>
          <a:xfrm>
            <a:off x="329610" y="992223"/>
            <a:ext cx="5352286" cy="2141848"/>
            <a:chOff x="69109" y="894180"/>
            <a:chExt cx="5709618" cy="2417634"/>
          </a:xfrm>
        </p:grpSpPr>
        <p:sp>
          <p:nvSpPr>
            <p:cNvPr id="4" name="Speech Bubble: Rectangle with Corners Rounded 3">
              <a:extLst>
                <a:ext uri="{FF2B5EF4-FFF2-40B4-BE49-F238E27FC236}">
                  <a16:creationId xmlns="" xmlns:a16="http://schemas.microsoft.com/office/drawing/2014/main" id="{3C8C083F-DD87-478C-B279-CFB7CF19D139}"/>
                </a:ext>
              </a:extLst>
            </p:cNvPr>
            <p:cNvSpPr/>
            <p:nvPr/>
          </p:nvSpPr>
          <p:spPr>
            <a:xfrm rot="10800000">
              <a:off x="1522750" y="1162662"/>
              <a:ext cx="4255977" cy="830996"/>
            </a:xfrm>
            <a:prstGeom prst="wedgeRoundRectCallout">
              <a:avLst>
                <a:gd name="adj1" fmla="val 62289"/>
                <a:gd name="adj2" fmla="val 13814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 dirty="0"/>
            </a:p>
          </p:txBody>
        </p:sp>
        <p:pic>
          <p:nvPicPr>
            <p:cNvPr id="3074" name="Picture 2" descr="Person wondering , Stick figure Cartoon Question mark , confused ...">
              <a:extLst>
                <a:ext uri="{FF2B5EF4-FFF2-40B4-BE49-F238E27FC236}">
                  <a16:creationId xmlns="" xmlns:a16="http://schemas.microsoft.com/office/drawing/2014/main" id="{F1C3810D-2611-43DA-BB64-0D6F2BBA97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DFDFDF"/>
                </a:clrFrom>
                <a:clrTo>
                  <a:srgbClr val="DFDFDF">
                    <a:alpha val="0"/>
                  </a:srgbClr>
                </a:clrTo>
              </a:clrChange>
              <a:duotone>
                <a:srgbClr val="70AD47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87" b="94502" l="1111" r="90000">
                          <a14:foregroundMark x1="50370" y1="23024" x2="48148" y2="27148"/>
                          <a14:foregroundMark x1="88889" y1="94502" x2="86465" y2="94502"/>
                          <a14:foregroundMark x1="39259" y1="93471" x2="39259" y2="93471"/>
                          <a14:foregroundMark x1="1481" y1="27148" x2="1481" y2="27148"/>
                          <a14:foregroundMark x1="64074" y1="687" x2="64074" y2="944"/>
                          <a14:foregroundMark x1="60370" y1="10137" x2="60370" y2="10137"/>
                          <a14:backgroundMark x1="87407" y1="95189" x2="85185" y2="95189"/>
                          <a14:backgroundMark x1="85926" y1="94674" x2="80000" y2="94674"/>
                          <a14:backgroundMark x1="67778" y1="3952" x2="63704" y2="3608"/>
                          <a14:backgroundMark x1="63704" y1="2749" x2="59259" y2="65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09" y="894180"/>
              <a:ext cx="1123193" cy="2417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9EE57BA2-69BD-468E-A3B8-93B2CF66C74C}"/>
                </a:ext>
              </a:extLst>
            </p:cNvPr>
            <p:cNvSpPr txBox="1"/>
            <p:nvPr/>
          </p:nvSpPr>
          <p:spPr>
            <a:xfrm>
              <a:off x="1398510" y="1155798"/>
              <a:ext cx="4255979" cy="83099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1">
              <a:spAutoFit/>
            </a:bodyPr>
            <a:lstStyle/>
            <a:p>
              <a:pPr algn="r"/>
              <a:r>
                <a:rPr lang="ar-BH" sz="24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هل تتخيل ما يحدث في يومك الدراسي إذا استيقظت يومًا ولم تجد النباتات البذرية؟</a:t>
              </a:r>
            </a:p>
          </p:txBody>
        </p:sp>
      </p:grpSp>
      <p:grpSp>
        <p:nvGrpSpPr>
          <p:cNvPr id="3073" name="Group 3072">
            <a:extLst>
              <a:ext uri="{FF2B5EF4-FFF2-40B4-BE49-F238E27FC236}">
                <a16:creationId xmlns="" xmlns:a16="http://schemas.microsoft.com/office/drawing/2014/main" id="{C7C171B4-39DD-496B-B0DB-774DDE33FA1D}"/>
              </a:ext>
            </a:extLst>
          </p:cNvPr>
          <p:cNvGrpSpPr/>
          <p:nvPr/>
        </p:nvGrpSpPr>
        <p:grpSpPr>
          <a:xfrm>
            <a:off x="6414052" y="992223"/>
            <a:ext cx="5262777" cy="3005283"/>
            <a:chOff x="6414052" y="992223"/>
            <a:chExt cx="5262777" cy="3005283"/>
          </a:xfrm>
        </p:grpSpPr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8EFFBF6F-E397-43B2-BE08-988C2F0C72F3}"/>
                </a:ext>
              </a:extLst>
            </p:cNvPr>
            <p:cNvSpPr/>
            <p:nvPr/>
          </p:nvSpPr>
          <p:spPr>
            <a:xfrm>
              <a:off x="6414052" y="992223"/>
              <a:ext cx="5262777" cy="2780248"/>
            </a:xfrm>
            <a:prstGeom prst="rect">
              <a:avLst/>
            </a:prstGeom>
            <a:solidFill>
              <a:srgbClr val="D2DED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r" rtl="1">
                <a:spcAft>
                  <a:spcPts val="800"/>
                </a:spcAft>
              </a:pPr>
              <a:r>
                <a:rPr lang="ar-SA" sz="28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النباتات معراة البذور</a:t>
              </a:r>
              <a:r>
                <a:rPr lang="ar-BH" sz="28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:</a:t>
              </a:r>
              <a:endParaRPr lang="x-none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marL="285750" indent="-285750" algn="r" rtl="1"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ar-SA" sz="2400" b="1" dirty="0">
                  <a:solidFill>
                    <a:schemeClr val="dk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يستخدم الخشب في عمليات البناء وصناعة الورق</a:t>
              </a:r>
              <a:r>
                <a:rPr lang="ar-BH" sz="2400" b="1" dirty="0">
                  <a:solidFill>
                    <a:schemeClr val="dk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.</a:t>
              </a:r>
              <a:endParaRPr lang="x-none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marL="285750" indent="-285750" algn="r" rtl="1"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ar-SA" sz="2400" b="1" dirty="0">
                  <a:solidFill>
                    <a:schemeClr val="dk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تستخدم الراتنج (هي مادة شمعية تفرزهاالمخروطيات) في تصنيع الصابون، </a:t>
              </a:r>
              <a:r>
                <a:rPr lang="ar-BH" sz="2400" b="1" dirty="0">
                  <a:solidFill>
                    <a:schemeClr val="dk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و</a:t>
              </a:r>
              <a:r>
                <a:rPr lang="ar-SA" sz="2400" b="1" dirty="0">
                  <a:solidFill>
                    <a:schemeClr val="dk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الدهان، وبعض الأدوية.</a:t>
              </a:r>
              <a:endParaRPr lang="ar-BH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r" rtl="1">
                <a:spcAft>
                  <a:spcPts val="800"/>
                </a:spcAft>
              </a:pPr>
              <a:endParaRPr lang="ar-BH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r" rtl="1">
                <a:spcAft>
                  <a:spcPts val="800"/>
                </a:spcAft>
              </a:pPr>
              <a:endParaRPr lang="ar-BH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E77991C2-E720-4F86-A338-78AFC805E2E3}"/>
                </a:ext>
              </a:extLst>
            </p:cNvPr>
            <p:cNvGrpSpPr/>
            <p:nvPr/>
          </p:nvGrpSpPr>
          <p:grpSpPr>
            <a:xfrm>
              <a:off x="7073395" y="2974264"/>
              <a:ext cx="4291159" cy="1023242"/>
              <a:chOff x="3510811" y="2375881"/>
              <a:chExt cx="4291159" cy="1023242"/>
            </a:xfrm>
          </p:grpSpPr>
          <p:pic>
            <p:nvPicPr>
              <p:cNvPr id="8" name="Graphic 7" descr="Table and chairs">
                <a:extLst>
                  <a:ext uri="{FF2B5EF4-FFF2-40B4-BE49-F238E27FC236}">
                    <a16:creationId xmlns="" xmlns:a16="http://schemas.microsoft.com/office/drawing/2014/main" id="{6FBBFD5F-B5BA-431B-B61A-3B0A8595CD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887570" y="248472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0" name="Graphic 9" descr="Document">
                <a:extLst>
                  <a:ext uri="{FF2B5EF4-FFF2-40B4-BE49-F238E27FC236}">
                    <a16:creationId xmlns="" xmlns:a16="http://schemas.microsoft.com/office/drawing/2014/main" id="{B6464EA2-B291-4211-90EC-A6AA62431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62117" y="237588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3" name="Graphic 12" descr="Soap">
                <a:extLst>
                  <a:ext uri="{FF2B5EF4-FFF2-40B4-BE49-F238E27FC236}">
                    <a16:creationId xmlns="" xmlns:a16="http://schemas.microsoft.com/office/drawing/2014/main" id="{88C22196-2EAF-4B2E-964D-C69EA37F36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947717" y="241611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7" name="Graphic 16" descr="Medicine">
                <a:extLst>
                  <a:ext uri="{FF2B5EF4-FFF2-40B4-BE49-F238E27FC236}">
                    <a16:creationId xmlns="" xmlns:a16="http://schemas.microsoft.com/office/drawing/2014/main" id="{ED9184D2-57D0-4864-833D-77F88D0D59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3510811" y="238318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1" name="Graphic 20" descr="Paint">
                <a:extLst>
                  <a:ext uri="{FF2B5EF4-FFF2-40B4-BE49-F238E27FC236}">
                    <a16:creationId xmlns="" xmlns:a16="http://schemas.microsoft.com/office/drawing/2014/main" id="{4926B625-38AC-446C-9CBD-14AEEBF1D2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4097796" y="2383181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F707200E-9301-4AE4-9999-29D7E53CA1CD}"/>
              </a:ext>
            </a:extLst>
          </p:cNvPr>
          <p:cNvSpPr/>
          <p:nvPr/>
        </p:nvSpPr>
        <p:spPr>
          <a:xfrm>
            <a:off x="1002532" y="3064626"/>
            <a:ext cx="4932651" cy="3252172"/>
          </a:xfrm>
          <a:prstGeom prst="rect">
            <a:avLst/>
          </a:prstGeom>
          <a:solidFill>
            <a:srgbClr val="D2DE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النباتات 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مغطاة</a:t>
            </a:r>
            <a:r>
              <a:rPr lang="ar-SA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البذور</a:t>
            </a:r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x-none" sz="2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مصدر غذاء للمخلوقات الحية.</a:t>
            </a:r>
            <a:endParaRPr lang="x-none" sz="2400" b="1" dirty="0">
              <a:solidFill>
                <a:schemeClr val="dk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إنتاج السكر والشكولاته والدقيق.</a:t>
            </a:r>
          </a:p>
          <a:p>
            <a:pPr marL="28575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مصدر للزيوت النباتية.</a:t>
            </a:r>
          </a:p>
          <a:p>
            <a:pPr marL="28575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صناعة العطور والأدوية والأصباغ والنكهات الغذائية.</a:t>
            </a:r>
          </a:p>
          <a:p>
            <a:pPr marL="28575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BH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مصدر للألياف المستخدمة في صناعة الملابس.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22121F86-C376-4014-8FB1-CFD6366034BA}"/>
              </a:ext>
            </a:extLst>
          </p:cNvPr>
          <p:cNvCxnSpPr/>
          <p:nvPr/>
        </p:nvCxnSpPr>
        <p:spPr>
          <a:xfrm>
            <a:off x="5795783" y="1492495"/>
            <a:ext cx="724146" cy="0"/>
          </a:xfrm>
          <a:prstGeom prst="straightConnector1">
            <a:avLst/>
          </a:prstGeom>
          <a:ln w="762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4173BC3B-50FC-4CB2-AFF5-C857F0777295}"/>
              </a:ext>
            </a:extLst>
          </p:cNvPr>
          <p:cNvCxnSpPr/>
          <p:nvPr/>
        </p:nvCxnSpPr>
        <p:spPr>
          <a:xfrm>
            <a:off x="6048385" y="5190186"/>
            <a:ext cx="727657" cy="0"/>
          </a:xfrm>
          <a:prstGeom prst="straightConnector1">
            <a:avLst/>
          </a:prstGeom>
          <a:ln w="762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082" name="Group 3081">
            <a:extLst>
              <a:ext uri="{FF2B5EF4-FFF2-40B4-BE49-F238E27FC236}">
                <a16:creationId xmlns="" xmlns:a16="http://schemas.microsoft.com/office/drawing/2014/main" id="{ABC4225D-8A26-422A-9E38-F0EEE5659A4F}"/>
              </a:ext>
            </a:extLst>
          </p:cNvPr>
          <p:cNvGrpSpPr/>
          <p:nvPr/>
        </p:nvGrpSpPr>
        <p:grpSpPr>
          <a:xfrm>
            <a:off x="6791435" y="4610634"/>
            <a:ext cx="5106497" cy="1162321"/>
            <a:chOff x="6791435" y="4610634"/>
            <a:chExt cx="5106497" cy="1162321"/>
          </a:xfrm>
        </p:grpSpPr>
        <p:grpSp>
          <p:nvGrpSpPr>
            <p:cNvPr id="3081" name="Group 3080">
              <a:extLst>
                <a:ext uri="{FF2B5EF4-FFF2-40B4-BE49-F238E27FC236}">
                  <a16:creationId xmlns="" xmlns:a16="http://schemas.microsoft.com/office/drawing/2014/main" id="{B497EE39-05C1-4E50-A0E3-19BA32A3F31C}"/>
                </a:ext>
              </a:extLst>
            </p:cNvPr>
            <p:cNvGrpSpPr/>
            <p:nvPr/>
          </p:nvGrpSpPr>
          <p:grpSpPr>
            <a:xfrm>
              <a:off x="6791435" y="4610634"/>
              <a:ext cx="4324894" cy="1162321"/>
              <a:chOff x="6791435" y="4610634"/>
              <a:chExt cx="4324894" cy="1162321"/>
            </a:xfrm>
          </p:grpSpPr>
          <p:pic>
            <p:nvPicPr>
              <p:cNvPr id="3072" name="Picture 3071">
                <a:extLst>
                  <a:ext uri="{FF2B5EF4-FFF2-40B4-BE49-F238E27FC236}">
                    <a16:creationId xmlns="" xmlns:a16="http://schemas.microsoft.com/office/drawing/2014/main" id="{5044DEE0-2B6E-4479-A5DB-10155AE4B4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91435" y="4610634"/>
                <a:ext cx="1199254" cy="1094704"/>
              </a:xfrm>
              <a:prstGeom prst="rect">
                <a:avLst/>
              </a:prstGeom>
            </p:spPr>
          </p:pic>
          <p:pic>
            <p:nvPicPr>
              <p:cNvPr id="3076" name="Graphic 3075" descr="Fruit bowl">
                <a:extLst>
                  <a:ext uri="{FF2B5EF4-FFF2-40B4-BE49-F238E27FC236}">
                    <a16:creationId xmlns="" xmlns:a16="http://schemas.microsoft.com/office/drawing/2014/main" id="{45702EDD-6855-4EBB-9B65-185AB92FF3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8053101" y="485855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078" name="Graphic 3077" descr="Chocolate">
                <a:extLst>
                  <a:ext uri="{FF2B5EF4-FFF2-40B4-BE49-F238E27FC236}">
                    <a16:creationId xmlns="" xmlns:a16="http://schemas.microsoft.com/office/drawing/2014/main" id="{ECC04419-8DCA-4DA9-813F-B92FDBF87E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898915" y="480243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9" name="Graphic 38" descr="Medicine">
                <a:extLst>
                  <a:ext uri="{FF2B5EF4-FFF2-40B4-BE49-F238E27FC236}">
                    <a16:creationId xmlns="" xmlns:a16="http://schemas.microsoft.com/office/drawing/2014/main" id="{451E1611-DBEF-4FF2-8F56-FCBF3A4FD9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9614944" y="480243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0" name="Graphic 39" descr="Paint">
                <a:extLst>
                  <a:ext uri="{FF2B5EF4-FFF2-40B4-BE49-F238E27FC236}">
                    <a16:creationId xmlns="" xmlns:a16="http://schemas.microsoft.com/office/drawing/2014/main" id="{CC92FCF6-71B3-4138-8A2B-98D235306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0201929" y="4802433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3080" name="Graphic 3079" descr="Dress">
              <a:extLst>
                <a:ext uri="{FF2B5EF4-FFF2-40B4-BE49-F238E27FC236}">
                  <a16:creationId xmlns="" xmlns:a16="http://schemas.microsoft.com/office/drawing/2014/main" id="{69ACF690-68AC-42A7-B8D3-34A2A19D4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0983532" y="4732986"/>
              <a:ext cx="914400" cy="914400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18BF0D6-032D-4665-9ED3-60E8FBFA00B5}"/>
              </a:ext>
            </a:extLst>
          </p:cNvPr>
          <p:cNvSpPr/>
          <p:nvPr/>
        </p:nvSpPr>
        <p:spPr>
          <a:xfrm>
            <a:off x="2834511" y="6724"/>
            <a:ext cx="696619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أهمية النباتات البذرية 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8A780380-9D3D-4A92-B877-8AD69C8D4E84}"/>
              </a:ext>
            </a:extLst>
          </p:cNvPr>
          <p:cNvSpPr/>
          <p:nvPr/>
        </p:nvSpPr>
        <p:spPr>
          <a:xfrm>
            <a:off x="391010" y="117550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279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B691DEE-EF17-4AED-9700-85EFBE1E558E}"/>
              </a:ext>
            </a:extLst>
          </p:cNvPr>
          <p:cNvSpPr txBox="1"/>
          <p:nvPr/>
        </p:nvSpPr>
        <p:spPr>
          <a:xfrm>
            <a:off x="1156713" y="1044772"/>
            <a:ext cx="106340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الطالب: مستعينًا </a:t>
            </a:r>
            <a:r>
              <a:rPr lang="ar-BH" sz="3200" b="1" dirty="0" smtClean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بالمعلومات </a:t>
            </a:r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السابقة، أجب عن الأسئلة التالية: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EC038A8-3B6A-4E5C-9908-0FD6730C0EE4}"/>
              </a:ext>
            </a:extLst>
          </p:cNvPr>
          <p:cNvSpPr txBox="1"/>
          <p:nvPr/>
        </p:nvSpPr>
        <p:spPr>
          <a:xfrm>
            <a:off x="4245228" y="1768108"/>
            <a:ext cx="7662809" cy="36471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استخدم الشكل المجاور للإجابة عن الاسئلة التالية:</a:t>
            </a:r>
          </a:p>
          <a:p>
            <a:pPr algn="r" rtl="1"/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     أ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 حدد أي الزهرتين ذوات الفلقة وأيها ذوات الفلقتين مع ذكر السبب؟</a:t>
            </a: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1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    ب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 أعط  ثلاث أمثلة لنبات (أ) و لنبات (ب)؟</a:t>
            </a: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28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6FDBF5C-5B36-43C3-8F3B-F858C64E6724}"/>
              </a:ext>
            </a:extLst>
          </p:cNvPr>
          <p:cNvPicPr/>
          <p:nvPr/>
        </p:nvPicPr>
        <p:blipFill rotWithShape="1">
          <a:blip r:embed="rId4" cstate="print">
            <a:clrChange>
              <a:clrFrom>
                <a:srgbClr val="FCFCFA"/>
              </a:clrFrom>
              <a:clrTo>
                <a:srgbClr val="FCFC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5" t="22494" r="12551"/>
          <a:stretch/>
        </p:blipFill>
        <p:spPr bwMode="auto">
          <a:xfrm>
            <a:off x="60457" y="1970407"/>
            <a:ext cx="3358931" cy="2776009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03F45B0-6ED4-4C3C-9E7E-D2A534A92088}"/>
              </a:ext>
            </a:extLst>
          </p:cNvPr>
          <p:cNvSpPr txBox="1"/>
          <p:nvPr/>
        </p:nvSpPr>
        <p:spPr>
          <a:xfrm>
            <a:off x="2184294" y="4695074"/>
            <a:ext cx="1015720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استنتج: بينما كنت تتمشى مع صديقك إذ شاهدت نباتًا لم يشاهده أي منكم من قبل. لهذا النبات أوراق خضراء وأزهار صفراء، فقال صديقك: انه نبات وعائي. 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 عرف ذلك؟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050421F-757D-4535-AA44-0123055BD586}"/>
              </a:ext>
            </a:extLst>
          </p:cNvPr>
          <p:cNvSpPr/>
          <p:nvPr/>
        </p:nvSpPr>
        <p:spPr>
          <a:xfrm>
            <a:off x="2834511" y="6724"/>
            <a:ext cx="696619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نباتات </a:t>
            </a:r>
            <a:r>
              <a:rPr lang="ar-BH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المغطاة البذور – النشاط التقييمي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6313AB2-17F5-47F1-ACBF-9A29EE1E17AE}"/>
              </a:ext>
            </a:extLst>
          </p:cNvPr>
          <p:cNvSpPr/>
          <p:nvPr/>
        </p:nvSpPr>
        <p:spPr>
          <a:xfrm>
            <a:off x="391010" y="117550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A99131D-DB90-443E-8900-9A1186F64CEA}"/>
              </a:ext>
            </a:extLst>
          </p:cNvPr>
          <p:cNvSpPr txBox="1"/>
          <p:nvPr/>
        </p:nvSpPr>
        <p:spPr>
          <a:xfrm>
            <a:off x="3500614" y="2694594"/>
            <a:ext cx="7877852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000" b="1" dirty="0">
                <a:solidFill>
                  <a:srgbClr val="7030A0"/>
                </a:solidFill>
              </a:rPr>
              <a:t>  </a:t>
            </a:r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الزهرة أ : من ذوات الفلقة لأن عدد البتلات 3 ومضاعفاتها، وعروق اوراقها طوي</a:t>
            </a:r>
            <a:r>
              <a:rPr lang="ar-JO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</a:t>
            </a:r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ة.</a:t>
            </a:r>
          </a:p>
          <a:p>
            <a:pPr algn="r" rtl="1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الزهرة ب: من ذوات الفلقتين عدد البتلات 4 أو 5 ومضاعفاتهما وعروق الوراق متشابكة.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C315B95-988F-440C-B8A3-EB05B2DA3520}"/>
              </a:ext>
            </a:extLst>
          </p:cNvPr>
          <p:cNvSpPr txBox="1"/>
          <p:nvPr/>
        </p:nvSpPr>
        <p:spPr>
          <a:xfrm>
            <a:off x="7394295" y="3938715"/>
            <a:ext cx="3984171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الزهرة أ: الذرة / الارز / القمح .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الزهرة ب: التفاح / الفول / البرتقال 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E28A86B-B384-4ECD-A7A4-3FB2E6BFBEDF}"/>
              </a:ext>
            </a:extLst>
          </p:cNvPr>
          <p:cNvSpPr txBox="1"/>
          <p:nvPr/>
        </p:nvSpPr>
        <p:spPr>
          <a:xfrm>
            <a:off x="6832823" y="5603927"/>
            <a:ext cx="4545643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lvl="1" algn="r"/>
            <a:r>
              <a:rPr lang="ar-BH" sz="3600" b="1" dirty="0">
                <a:solidFill>
                  <a:srgbClr val="7030A0"/>
                </a:solidFill>
              </a:rPr>
              <a:t> </a:t>
            </a:r>
            <a:r>
              <a:rPr lang="ar-BH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جميع النباتات الوعائية نباتات زهرية.</a:t>
            </a:r>
          </a:p>
        </p:txBody>
      </p:sp>
    </p:spTree>
    <p:extLst>
      <p:ext uri="{BB962C8B-B14F-4D97-AF65-F5344CB8AC3E}">
        <p14:creationId xmlns:p14="http://schemas.microsoft.com/office/powerpoint/2010/main" val="333964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DDDD2D2-DCBF-44CC-979E-D07DE72825DD}"/>
              </a:ext>
            </a:extLst>
          </p:cNvPr>
          <p:cNvSpPr txBox="1"/>
          <p:nvPr/>
        </p:nvSpPr>
        <p:spPr>
          <a:xfrm>
            <a:off x="818371" y="1245819"/>
            <a:ext cx="10555257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الطالب، اختبر معلوماتك حول درس </a:t>
            </a:r>
            <a:r>
              <a:rPr lang="ar-BH" sz="36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النباتات</a:t>
            </a:r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البذرية بفتح الرابط  الإلكتروني من خلال الضغط على الشكل الذي أمامك: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FC00FB-04A2-441A-B1CE-FFBEB71D2AF6}"/>
              </a:ext>
            </a:extLst>
          </p:cNvPr>
          <p:cNvSpPr/>
          <p:nvPr/>
        </p:nvSpPr>
        <p:spPr>
          <a:xfrm>
            <a:off x="3506865" y="2528"/>
            <a:ext cx="6255700" cy="89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التقويم النهائي</a:t>
            </a:r>
            <a:endParaRPr kumimoji="0" lang="ar-BH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FFF51D9-3121-42F9-8780-D41D2AD7B113}"/>
              </a:ext>
            </a:extLst>
          </p:cNvPr>
          <p:cNvSpPr/>
          <p:nvPr/>
        </p:nvSpPr>
        <p:spPr>
          <a:xfrm>
            <a:off x="391010" y="117550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2" name="Graphic 11" descr="Clipboard Mixed">
            <a:hlinkClick r:id="rId4"/>
            <a:extLst>
              <a:ext uri="{FF2B5EF4-FFF2-40B4-BE49-F238E27FC236}">
                <a16:creationId xmlns="" xmlns:a16="http://schemas.microsoft.com/office/drawing/2014/main" id="{EC671833-C7BE-4B3F-BDF2-CD8E14CDD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32703" y="2558414"/>
            <a:ext cx="3437287" cy="3437287"/>
          </a:xfrm>
          <a:prstGeom prst="rect">
            <a:avLst/>
          </a:prstGeom>
        </p:spPr>
      </p:pic>
      <p:pic>
        <p:nvPicPr>
          <p:cNvPr id="13" name="Picture 12" descr="A picture containing text, book&#10;&#10;Description automatically generated">
            <a:extLst>
              <a:ext uri="{FF2B5EF4-FFF2-40B4-BE49-F238E27FC236}">
                <a16:creationId xmlns="" xmlns:a16="http://schemas.microsoft.com/office/drawing/2014/main" id="{C7A5ED97-EFAF-4240-B97E-311AF6D7CC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03" t="60043" r="5212" b="2477"/>
          <a:stretch>
            <a:fillRect/>
          </a:stretch>
        </p:blipFill>
        <p:spPr bwMode="auto">
          <a:xfrm rot="460120">
            <a:off x="7173214" y="3677939"/>
            <a:ext cx="1405292" cy="208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642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E7458CB0-D6BF-469D-B3EB-3EDECB9D8802}"/>
              </a:ext>
            </a:extLst>
          </p:cNvPr>
          <p:cNvSpPr/>
          <p:nvPr/>
        </p:nvSpPr>
        <p:spPr>
          <a:xfrm>
            <a:off x="3297507" y="2021961"/>
            <a:ext cx="5680345" cy="318454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9E22FD9-C6FF-44BD-BFBC-D4586EF41605}"/>
              </a:ext>
            </a:extLst>
          </p:cNvPr>
          <p:cNvSpPr/>
          <p:nvPr/>
        </p:nvSpPr>
        <p:spPr>
          <a:xfrm>
            <a:off x="391010" y="117550"/>
            <a:ext cx="2193952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البذرية2</a:t>
            </a:r>
            <a:endParaRPr kumimoji="0" lang="ar-BH" altLang="en-US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العلوم -الأول الإعدادي 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792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15</TotalTime>
  <Words>861</Words>
  <Application>Microsoft Office PowerPoint</Application>
  <PresentationFormat>Widescreen</PresentationFormat>
  <Paragraphs>146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Sakkal Majalla</vt:lpstr>
      <vt:lpstr>Segoe UI 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Khaled Aref Hammad Kanan</cp:lastModifiedBy>
  <cp:revision>1155</cp:revision>
  <dcterms:created xsi:type="dcterms:W3CDTF">2020-03-04T10:47:58Z</dcterms:created>
  <dcterms:modified xsi:type="dcterms:W3CDTF">2020-10-15T06:24:26Z</dcterms:modified>
</cp:coreProperties>
</file>