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347" r:id="rId2"/>
    <p:sldId id="349" r:id="rId3"/>
    <p:sldId id="350" r:id="rId4"/>
    <p:sldId id="340" r:id="rId5"/>
    <p:sldId id="341" r:id="rId6"/>
    <p:sldId id="351" r:id="rId7"/>
    <p:sldId id="342" r:id="rId8"/>
    <p:sldId id="352" r:id="rId9"/>
    <p:sldId id="344" r:id="rId10"/>
    <p:sldId id="353" r:id="rId11"/>
    <p:sldId id="345" r:id="rId12"/>
    <p:sldId id="324" r:id="rId13"/>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أمل الدوسري" initials="أمل" lastIdx="1" clrIdx="0">
    <p:extLst>
      <p:ext uri="{19B8F6BF-5375-455C-9EA6-DF929625EA0E}">
        <p15:presenceInfo xmlns:p15="http://schemas.microsoft.com/office/powerpoint/2012/main" userId="أمل الدوسري"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a:srgbClr val="FFE5FF"/>
    <a:srgbClr val="FFD9FF"/>
    <a:srgbClr val="9FFFD8"/>
    <a:srgbClr val="FFAFAF"/>
    <a:srgbClr val="FFE389"/>
    <a:srgbClr val="FFFF99"/>
    <a:srgbClr val="FF66FF"/>
    <a:srgbClr val="00FF99"/>
    <a:srgbClr val="B7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765" autoAdjust="0"/>
    <p:restoredTop sz="93692" autoAdjust="0"/>
  </p:normalViewPr>
  <p:slideViewPr>
    <p:cSldViewPr>
      <p:cViewPr varScale="1">
        <p:scale>
          <a:sx n="70" d="100"/>
          <a:sy n="70" d="100"/>
        </p:scale>
        <p:origin x="462" y="60"/>
      </p:cViewPr>
      <p:guideLst>
        <p:guide pos="3840"/>
        <p:guide orient="horz" pos="216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9FE6EE4-0427-446A-A8D9-6AF55A202810}" type="datetimeFigureOut">
              <a:rPr lang="en-US" smtClean="0"/>
              <a:pPr/>
              <a:t>10/26/2020</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8B15666C-1B94-46C4-A895-B74E6487A598}" type="slidenum">
              <a:rPr lang="en-US" smtClean="0"/>
              <a:pPr/>
              <a:t>‹#›</a:t>
            </a:fld>
            <a:endParaRPr lang="en-US"/>
          </a:p>
        </p:txBody>
      </p:sp>
    </p:spTree>
    <p:extLst>
      <p:ext uri="{BB962C8B-B14F-4D97-AF65-F5344CB8AC3E}">
        <p14:creationId xmlns:p14="http://schemas.microsoft.com/office/powerpoint/2010/main" val="32912780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Shape 186"/>
          <p:cNvSpPr>
            <a:spLocks noGrp="1" noRot="1" noChangeAspect="1"/>
          </p:cNvSpPr>
          <p:nvPr>
            <p:ph type="sldImg" idx="2"/>
          </p:nvPr>
        </p:nvSpPr>
        <p:spPr>
          <a:xfrm>
            <a:off x="26988" y="744538"/>
            <a:ext cx="6615112" cy="3722687"/>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7" name="Shape 187"/>
          <p:cNvSpPr txBox="1">
            <a:spLocks noGrp="1"/>
          </p:cNvSpPr>
          <p:nvPr>
            <p:ph type="body" idx="1"/>
          </p:nvPr>
        </p:nvSpPr>
        <p:spPr>
          <a:xfrm>
            <a:off x="666909" y="4715153"/>
            <a:ext cx="5335270" cy="4466987"/>
          </a:xfrm>
          <a:prstGeom prst="rect">
            <a:avLst/>
          </a:prstGeom>
        </p:spPr>
        <p:txBody>
          <a:bodyPr wrap="square" lIns="91425" tIns="91425" rIns="91425" bIns="91425" anchor="t" anchorCtr="0">
            <a:noAutofit/>
          </a:bodyPr>
          <a:lstStyle/>
          <a:p>
            <a:pPr marL="0" lvl="0" indent="0">
              <a:spcBef>
                <a:spcPts val="0"/>
              </a:spcBef>
              <a:buNone/>
            </a:pPr>
            <a:endParaRPr dirty="0"/>
          </a:p>
        </p:txBody>
      </p:sp>
    </p:spTree>
    <p:extLst>
      <p:ext uri="{BB962C8B-B14F-4D97-AF65-F5344CB8AC3E}">
        <p14:creationId xmlns:p14="http://schemas.microsoft.com/office/powerpoint/2010/main" val="35376231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FC4C6AFD-BC05-4C38-8312-B702CEEC0D08}" type="datetimeFigureOut">
              <a:rPr lang="en-US" smtClean="0"/>
              <a:pPr/>
              <a:t>10/26/2020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175C3E-8D8F-494A-AEC4-B82719833492}" type="slidenum">
              <a:rPr lang="en-US" smtClean="0"/>
              <a:pPr/>
              <a:t>‹#›</a:t>
            </a:fld>
            <a:endParaRPr lang="en-US"/>
          </a:p>
        </p:txBody>
      </p:sp>
    </p:spTree>
    <p:extLst>
      <p:ext uri="{BB962C8B-B14F-4D97-AF65-F5344CB8AC3E}">
        <p14:creationId xmlns:p14="http://schemas.microsoft.com/office/powerpoint/2010/main" val="235013843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4C6AFD-BC05-4C38-8312-B702CEEC0D08}" type="datetimeFigureOut">
              <a:rPr lang="en-US" smtClean="0"/>
              <a:pPr/>
              <a:t>10/26/2020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175C3E-8D8F-494A-AEC4-B82719833492}" type="slidenum">
              <a:rPr lang="en-US" smtClean="0"/>
              <a:pPr/>
              <a:t>‹#›</a:t>
            </a:fld>
            <a:endParaRPr lang="en-US"/>
          </a:p>
        </p:txBody>
      </p:sp>
    </p:spTree>
    <p:extLst>
      <p:ext uri="{BB962C8B-B14F-4D97-AF65-F5344CB8AC3E}">
        <p14:creationId xmlns:p14="http://schemas.microsoft.com/office/powerpoint/2010/main" val="296842897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C4C6AFD-BC05-4C38-8312-B702CEEC0D08}" type="datetimeFigureOut">
              <a:rPr lang="en-US" smtClean="0"/>
              <a:pPr/>
              <a:t>10/26/2020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175C3E-8D8F-494A-AEC4-B82719833492}" type="slidenum">
              <a:rPr lang="en-US" smtClean="0"/>
              <a:pPr/>
              <a:t>‹#›</a:t>
            </a:fld>
            <a:endParaRPr lang="en-US"/>
          </a:p>
        </p:txBody>
      </p:sp>
    </p:spTree>
    <p:extLst>
      <p:ext uri="{BB962C8B-B14F-4D97-AF65-F5344CB8AC3E}">
        <p14:creationId xmlns:p14="http://schemas.microsoft.com/office/powerpoint/2010/main" val="268066140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C4C6AFD-BC05-4C38-8312-B702CEEC0D08}" type="datetimeFigureOut">
              <a:rPr lang="en-US" smtClean="0"/>
              <a:pPr/>
              <a:t>10/26/2020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175C3E-8D8F-494A-AEC4-B82719833492}" type="slidenum">
              <a:rPr lang="en-US" smtClean="0"/>
              <a:pPr/>
              <a:t>‹#›</a:t>
            </a:fld>
            <a:endParaRPr lang="en-US"/>
          </a:p>
        </p:txBody>
      </p:sp>
    </p:spTree>
    <p:extLst>
      <p:ext uri="{BB962C8B-B14F-4D97-AF65-F5344CB8AC3E}">
        <p14:creationId xmlns:p14="http://schemas.microsoft.com/office/powerpoint/2010/main" val="272010804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C4C6AFD-BC05-4C38-8312-B702CEEC0D08}" type="datetimeFigureOut">
              <a:rPr lang="en-US" smtClean="0"/>
              <a:pPr/>
              <a:t>10/26/2020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6175C3E-8D8F-494A-AEC4-B82719833492}" type="slidenum">
              <a:rPr lang="en-US" smtClean="0"/>
              <a:pPr/>
              <a:t>‹#›</a:t>
            </a:fld>
            <a:endParaRPr lang="en-US"/>
          </a:p>
        </p:txBody>
      </p:sp>
    </p:spTree>
    <p:extLst>
      <p:ext uri="{BB962C8B-B14F-4D97-AF65-F5344CB8AC3E}">
        <p14:creationId xmlns:p14="http://schemas.microsoft.com/office/powerpoint/2010/main" val="412973138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C4C6AFD-BC05-4C38-8312-B702CEEC0D08}" type="datetimeFigureOut">
              <a:rPr lang="en-US" smtClean="0"/>
              <a:pPr/>
              <a:t>10/26/2020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6175C3E-8D8F-494A-AEC4-B82719833492}" type="slidenum">
              <a:rPr lang="en-US" smtClean="0"/>
              <a:pPr/>
              <a:t>‹#›</a:t>
            </a:fld>
            <a:endParaRPr lang="en-US"/>
          </a:p>
        </p:txBody>
      </p:sp>
    </p:spTree>
    <p:extLst>
      <p:ext uri="{BB962C8B-B14F-4D97-AF65-F5344CB8AC3E}">
        <p14:creationId xmlns:p14="http://schemas.microsoft.com/office/powerpoint/2010/main" val="367155145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4C6AFD-BC05-4C38-8312-B702CEEC0D08}" type="datetimeFigureOut">
              <a:rPr lang="en-US" smtClean="0"/>
              <a:pPr/>
              <a:t>10/26/2020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6175C3E-8D8F-494A-AEC4-B82719833492}" type="slidenum">
              <a:rPr lang="en-US" smtClean="0"/>
              <a:pPr/>
              <a:t>‹#›</a:t>
            </a:fld>
            <a:endParaRPr lang="en-US"/>
          </a:p>
        </p:txBody>
      </p:sp>
    </p:spTree>
    <p:extLst>
      <p:ext uri="{BB962C8B-B14F-4D97-AF65-F5344CB8AC3E}">
        <p14:creationId xmlns:p14="http://schemas.microsoft.com/office/powerpoint/2010/main" val="283274760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FC4C6AFD-BC05-4C38-8312-B702CEEC0D08}" type="datetimeFigureOut">
              <a:rPr lang="en-US" smtClean="0"/>
              <a:pPr/>
              <a:t>10/26/2020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175C3E-8D8F-494A-AEC4-B82719833492}" type="slidenum">
              <a:rPr lang="en-US" smtClean="0"/>
              <a:pPr/>
              <a:t>‹#›</a:t>
            </a:fld>
            <a:endParaRPr lang="en-US"/>
          </a:p>
        </p:txBody>
      </p:sp>
    </p:spTree>
    <p:extLst>
      <p:ext uri="{BB962C8B-B14F-4D97-AF65-F5344CB8AC3E}">
        <p14:creationId xmlns:p14="http://schemas.microsoft.com/office/powerpoint/2010/main" val="171145212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FC4C6AFD-BC05-4C38-8312-B702CEEC0D08}" type="datetimeFigureOut">
              <a:rPr lang="en-US" smtClean="0"/>
              <a:pPr/>
              <a:t>10/26/2020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175C3E-8D8F-494A-AEC4-B82719833492}" type="slidenum">
              <a:rPr lang="en-US" smtClean="0"/>
              <a:pPr/>
              <a:t>‹#›</a:t>
            </a:fld>
            <a:endParaRPr lang="en-US"/>
          </a:p>
        </p:txBody>
      </p:sp>
    </p:spTree>
    <p:extLst>
      <p:ext uri="{BB962C8B-B14F-4D97-AF65-F5344CB8AC3E}">
        <p14:creationId xmlns:p14="http://schemas.microsoft.com/office/powerpoint/2010/main" val="50654273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4C6AFD-BC05-4C38-8312-B702CEEC0D08}" type="datetimeFigureOut">
              <a:rPr lang="en-US" smtClean="0"/>
              <a:pPr/>
              <a:t>10/26/2020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175C3E-8D8F-494A-AEC4-B82719833492}" type="slidenum">
              <a:rPr lang="en-US" smtClean="0"/>
              <a:pPr/>
              <a:t>‹#›</a:t>
            </a:fld>
            <a:endParaRPr lang="en-US"/>
          </a:p>
        </p:txBody>
      </p:sp>
    </p:spTree>
    <p:extLst>
      <p:ext uri="{BB962C8B-B14F-4D97-AF65-F5344CB8AC3E}">
        <p14:creationId xmlns:p14="http://schemas.microsoft.com/office/powerpoint/2010/main" val="159781197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4C6AFD-BC05-4C38-8312-B702CEEC0D08}" type="datetimeFigureOut">
              <a:rPr lang="en-US" smtClean="0"/>
              <a:pPr/>
              <a:t>10/26/2020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175C3E-8D8F-494A-AEC4-B82719833492}" type="slidenum">
              <a:rPr lang="en-US" smtClean="0"/>
              <a:pPr/>
              <a:t>‹#›</a:t>
            </a:fld>
            <a:endParaRPr lang="en-US"/>
          </a:p>
        </p:txBody>
      </p:sp>
    </p:spTree>
    <p:extLst>
      <p:ext uri="{BB962C8B-B14F-4D97-AF65-F5344CB8AC3E}">
        <p14:creationId xmlns:p14="http://schemas.microsoft.com/office/powerpoint/2010/main" val="137230772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spTree>
      <p:nvGrpSpPr>
        <p:cNvPr id="1" name="Shape 81"/>
        <p:cNvGrpSpPr/>
        <p:nvPr/>
      </p:nvGrpSpPr>
      <p:grpSpPr>
        <a:xfrm>
          <a:off x="0" y="0"/>
          <a:ext cx="0" cy="0"/>
          <a:chOff x="0" y="0"/>
          <a:chExt cx="0" cy="0"/>
        </a:xfrm>
      </p:grpSpPr>
      <p:sp>
        <p:nvSpPr>
          <p:cNvPr id="98" name="Google Shape;98;p6"/>
          <p:cNvSpPr txBox="1">
            <a:spLocks noGrp="1"/>
          </p:cNvSpPr>
          <p:nvPr>
            <p:ph type="title"/>
          </p:nvPr>
        </p:nvSpPr>
        <p:spPr>
          <a:xfrm>
            <a:off x="1085700" y="523433"/>
            <a:ext cx="7011200" cy="1021600"/>
          </a:xfrm>
          <a:prstGeom prst="rect">
            <a:avLst/>
          </a:prstGeom>
        </p:spPr>
        <p:txBody>
          <a:bodyPr spcFirstLastPara="1" wrap="square" lIns="91425" tIns="91425" rIns="91425" bIns="91425" anchor="ctr" anchorCtr="0"/>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a:endParaRPr/>
          </a:p>
        </p:txBody>
      </p:sp>
      <p:sp>
        <p:nvSpPr>
          <p:cNvPr id="99" name="Google Shape;99;p6"/>
          <p:cNvSpPr txBox="1">
            <a:spLocks noGrp="1"/>
          </p:cNvSpPr>
          <p:nvPr>
            <p:ph type="body" idx="1"/>
          </p:nvPr>
        </p:nvSpPr>
        <p:spPr>
          <a:xfrm>
            <a:off x="1085700" y="2050651"/>
            <a:ext cx="4504400" cy="3632400"/>
          </a:xfrm>
          <a:prstGeom prst="rect">
            <a:avLst/>
          </a:prstGeom>
        </p:spPr>
        <p:txBody>
          <a:bodyPr spcFirstLastPara="1" wrap="square" lIns="91425" tIns="91425" rIns="91425" bIns="91425" anchor="t" anchorCtr="0"/>
          <a:lstStyle>
            <a:lvl1pPr marL="609585" lvl="0" indent="-474121">
              <a:spcBef>
                <a:spcPts val="800"/>
              </a:spcBef>
              <a:spcAft>
                <a:spcPts val="0"/>
              </a:spcAft>
              <a:buSzPts val="2000"/>
              <a:buChar char="▰"/>
              <a:defRPr sz="2667"/>
            </a:lvl1pPr>
            <a:lvl2pPr marL="1219170" lvl="1" indent="-474121">
              <a:spcBef>
                <a:spcPts val="1333"/>
              </a:spcBef>
              <a:spcAft>
                <a:spcPts val="0"/>
              </a:spcAft>
              <a:buSzPts val="2000"/>
              <a:buChar char="▻"/>
              <a:defRPr sz="2667"/>
            </a:lvl2pPr>
            <a:lvl3pPr marL="1828754" lvl="2" indent="-474121">
              <a:spcBef>
                <a:spcPts val="1333"/>
              </a:spcBef>
              <a:spcAft>
                <a:spcPts val="0"/>
              </a:spcAft>
              <a:buSzPts val="2000"/>
              <a:buChar char="▻"/>
              <a:defRPr sz="2667"/>
            </a:lvl3pPr>
            <a:lvl4pPr marL="2438339" lvl="3" indent="-474121">
              <a:spcBef>
                <a:spcPts val="1333"/>
              </a:spcBef>
              <a:spcAft>
                <a:spcPts val="0"/>
              </a:spcAft>
              <a:buSzPts val="2000"/>
              <a:buChar char="▻"/>
              <a:defRPr sz="2667"/>
            </a:lvl4pPr>
            <a:lvl5pPr marL="3047924" lvl="4" indent="-474121">
              <a:spcBef>
                <a:spcPts val="1333"/>
              </a:spcBef>
              <a:spcAft>
                <a:spcPts val="0"/>
              </a:spcAft>
              <a:buSzPts val="2000"/>
              <a:buChar char="▻"/>
              <a:defRPr sz="2667"/>
            </a:lvl5pPr>
            <a:lvl6pPr marL="3657509" lvl="5" indent="-474121">
              <a:spcBef>
                <a:spcPts val="1333"/>
              </a:spcBef>
              <a:spcAft>
                <a:spcPts val="0"/>
              </a:spcAft>
              <a:buSzPts val="2000"/>
              <a:buChar char="▻"/>
              <a:defRPr sz="2667"/>
            </a:lvl6pPr>
            <a:lvl7pPr marL="4267093" lvl="6" indent="-474121">
              <a:spcBef>
                <a:spcPts val="1333"/>
              </a:spcBef>
              <a:spcAft>
                <a:spcPts val="0"/>
              </a:spcAft>
              <a:buSzPts val="2000"/>
              <a:buChar char="▻"/>
              <a:defRPr sz="2667"/>
            </a:lvl7pPr>
            <a:lvl8pPr marL="4876678" lvl="7" indent="-474121">
              <a:spcBef>
                <a:spcPts val="1333"/>
              </a:spcBef>
              <a:spcAft>
                <a:spcPts val="0"/>
              </a:spcAft>
              <a:buSzPts val="2000"/>
              <a:buChar char="▻"/>
              <a:defRPr sz="2667"/>
            </a:lvl8pPr>
            <a:lvl9pPr marL="5486263" lvl="8" indent="-474121">
              <a:spcBef>
                <a:spcPts val="1333"/>
              </a:spcBef>
              <a:spcAft>
                <a:spcPts val="1333"/>
              </a:spcAft>
              <a:buSzPts val="2000"/>
              <a:buChar char="▻"/>
              <a:defRPr sz="2667"/>
            </a:lvl9pPr>
          </a:lstStyle>
          <a:p>
            <a:endParaRPr/>
          </a:p>
        </p:txBody>
      </p:sp>
      <p:sp>
        <p:nvSpPr>
          <p:cNvPr id="100" name="Google Shape;100;p6"/>
          <p:cNvSpPr txBox="1">
            <a:spLocks noGrp="1"/>
          </p:cNvSpPr>
          <p:nvPr>
            <p:ph type="body" idx="2"/>
          </p:nvPr>
        </p:nvSpPr>
        <p:spPr>
          <a:xfrm>
            <a:off x="5861497" y="2050651"/>
            <a:ext cx="4504400" cy="3632400"/>
          </a:xfrm>
          <a:prstGeom prst="rect">
            <a:avLst/>
          </a:prstGeom>
        </p:spPr>
        <p:txBody>
          <a:bodyPr spcFirstLastPara="1" wrap="square" lIns="91425" tIns="91425" rIns="91425" bIns="91425" anchor="t" anchorCtr="0"/>
          <a:lstStyle>
            <a:lvl1pPr marL="609585" lvl="0" indent="-474121">
              <a:spcBef>
                <a:spcPts val="800"/>
              </a:spcBef>
              <a:spcAft>
                <a:spcPts val="0"/>
              </a:spcAft>
              <a:buSzPts val="2000"/>
              <a:buChar char="▰"/>
              <a:defRPr sz="2667"/>
            </a:lvl1pPr>
            <a:lvl2pPr marL="1219170" lvl="1" indent="-474121">
              <a:spcBef>
                <a:spcPts val="1333"/>
              </a:spcBef>
              <a:spcAft>
                <a:spcPts val="0"/>
              </a:spcAft>
              <a:buSzPts val="2000"/>
              <a:buChar char="▻"/>
              <a:defRPr sz="2667"/>
            </a:lvl2pPr>
            <a:lvl3pPr marL="1828754" lvl="2" indent="-474121">
              <a:spcBef>
                <a:spcPts val="1333"/>
              </a:spcBef>
              <a:spcAft>
                <a:spcPts val="0"/>
              </a:spcAft>
              <a:buSzPts val="2000"/>
              <a:buChar char="▻"/>
              <a:defRPr sz="2667"/>
            </a:lvl3pPr>
            <a:lvl4pPr marL="2438339" lvl="3" indent="-474121">
              <a:spcBef>
                <a:spcPts val="1333"/>
              </a:spcBef>
              <a:spcAft>
                <a:spcPts val="0"/>
              </a:spcAft>
              <a:buSzPts val="2000"/>
              <a:buChar char="▻"/>
              <a:defRPr sz="2667"/>
            </a:lvl4pPr>
            <a:lvl5pPr marL="3047924" lvl="4" indent="-474121">
              <a:spcBef>
                <a:spcPts val="1333"/>
              </a:spcBef>
              <a:spcAft>
                <a:spcPts val="0"/>
              </a:spcAft>
              <a:buSzPts val="2000"/>
              <a:buChar char="▻"/>
              <a:defRPr sz="2667"/>
            </a:lvl5pPr>
            <a:lvl6pPr marL="3657509" lvl="5" indent="-474121">
              <a:spcBef>
                <a:spcPts val="1333"/>
              </a:spcBef>
              <a:spcAft>
                <a:spcPts val="0"/>
              </a:spcAft>
              <a:buSzPts val="2000"/>
              <a:buChar char="▻"/>
              <a:defRPr sz="2667"/>
            </a:lvl6pPr>
            <a:lvl7pPr marL="4267093" lvl="6" indent="-474121">
              <a:spcBef>
                <a:spcPts val="1333"/>
              </a:spcBef>
              <a:spcAft>
                <a:spcPts val="0"/>
              </a:spcAft>
              <a:buSzPts val="2000"/>
              <a:buChar char="▻"/>
              <a:defRPr sz="2667"/>
            </a:lvl7pPr>
            <a:lvl8pPr marL="4876678" lvl="7" indent="-474121">
              <a:spcBef>
                <a:spcPts val="1333"/>
              </a:spcBef>
              <a:spcAft>
                <a:spcPts val="0"/>
              </a:spcAft>
              <a:buSzPts val="2000"/>
              <a:buChar char="▻"/>
              <a:defRPr sz="2667"/>
            </a:lvl8pPr>
            <a:lvl9pPr marL="5486263" lvl="8" indent="-474121">
              <a:spcBef>
                <a:spcPts val="1333"/>
              </a:spcBef>
              <a:spcAft>
                <a:spcPts val="1333"/>
              </a:spcAft>
              <a:buSzPts val="2000"/>
              <a:buChar char="▻"/>
              <a:defRPr sz="2667"/>
            </a:lvl9pPr>
          </a:lstStyle>
          <a:p>
            <a:endParaRPr/>
          </a:p>
        </p:txBody>
      </p:sp>
      <p:sp>
        <p:nvSpPr>
          <p:cNvPr id="101" name="Google Shape;101;p6"/>
          <p:cNvSpPr txBox="1">
            <a:spLocks noGrp="1"/>
          </p:cNvSpPr>
          <p:nvPr>
            <p:ph type="sldNum" idx="12"/>
          </p:nvPr>
        </p:nvSpPr>
        <p:spPr>
          <a:xfrm>
            <a:off x="10157333" y="6182000"/>
            <a:ext cx="1983200" cy="420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rtl="0"/>
            <a:fld id="{00000000-1234-1234-1234-123412341234}" type="slidenum">
              <a:rPr lang="en" smtClean="0"/>
              <a:pPr algn="r" rtl="0"/>
              <a:t>‹#›</a:t>
            </a:fld>
            <a:endParaRPr lang="en"/>
          </a:p>
        </p:txBody>
      </p:sp>
    </p:spTree>
    <p:extLst>
      <p:ext uri="{BB962C8B-B14F-4D97-AF65-F5344CB8AC3E}">
        <p14:creationId xmlns:p14="http://schemas.microsoft.com/office/powerpoint/2010/main" val="300852382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C4C6AFD-BC05-4C38-8312-B702CEEC0D08}" type="datetimeFigureOut">
              <a:rPr lang="en-US" smtClean="0"/>
              <a:pPr/>
              <a:t>10/26/2020</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6175C3E-8D8F-494A-AEC4-B82719833492}" type="slidenum">
              <a:rPr lang="en-US" smtClean="0"/>
              <a:pPr/>
              <a:t>‹#›</a:t>
            </a:fld>
            <a:endParaRPr lang="en-US"/>
          </a:p>
        </p:txBody>
      </p:sp>
    </p:spTree>
    <p:extLst>
      <p:ext uri="{BB962C8B-B14F-4D97-AF65-F5344CB8AC3E}">
        <p14:creationId xmlns:p14="http://schemas.microsoft.com/office/powerpoint/2010/main" val="205520235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xStyles>
    <p:titleStyle>
      <a:lvl1pPr algn="l" defTabSz="685800" rtl="1"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r" defTabSz="685800" rtl="1"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r" defTabSz="685800" rtl="1"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r" defTabSz="685800" rtl="1"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r" defTabSz="685800" rtl="1" eaLnBrk="1" latinLnBrk="0" hangingPunct="1">
        <a:defRPr sz="1350" kern="1200">
          <a:solidFill>
            <a:schemeClr val="tx1"/>
          </a:solidFill>
          <a:latin typeface="+mn-lt"/>
          <a:ea typeface="+mn-ea"/>
          <a:cs typeface="+mn-cs"/>
        </a:defRPr>
      </a:lvl1pPr>
      <a:lvl2pPr marL="342900" algn="r" defTabSz="685800" rtl="1" eaLnBrk="1" latinLnBrk="0" hangingPunct="1">
        <a:defRPr sz="1350" kern="1200">
          <a:solidFill>
            <a:schemeClr val="tx1"/>
          </a:solidFill>
          <a:latin typeface="+mn-lt"/>
          <a:ea typeface="+mn-ea"/>
          <a:cs typeface="+mn-cs"/>
        </a:defRPr>
      </a:lvl2pPr>
      <a:lvl3pPr marL="685800" algn="r" defTabSz="685800" rtl="1" eaLnBrk="1" latinLnBrk="0" hangingPunct="1">
        <a:defRPr sz="1350" kern="1200">
          <a:solidFill>
            <a:schemeClr val="tx1"/>
          </a:solidFill>
          <a:latin typeface="+mn-lt"/>
          <a:ea typeface="+mn-ea"/>
          <a:cs typeface="+mn-cs"/>
        </a:defRPr>
      </a:lvl3pPr>
      <a:lvl4pPr marL="1028700" algn="r" defTabSz="685800" rtl="1" eaLnBrk="1" latinLnBrk="0" hangingPunct="1">
        <a:defRPr sz="1350" kern="1200">
          <a:solidFill>
            <a:schemeClr val="tx1"/>
          </a:solidFill>
          <a:latin typeface="+mn-lt"/>
          <a:ea typeface="+mn-ea"/>
          <a:cs typeface="+mn-cs"/>
        </a:defRPr>
      </a:lvl4pPr>
      <a:lvl5pPr marL="1371600" algn="r" defTabSz="685800" rtl="1" eaLnBrk="1" latinLnBrk="0" hangingPunct="1">
        <a:defRPr sz="1350" kern="1200">
          <a:solidFill>
            <a:schemeClr val="tx1"/>
          </a:solidFill>
          <a:latin typeface="+mn-lt"/>
          <a:ea typeface="+mn-ea"/>
          <a:cs typeface="+mn-cs"/>
        </a:defRPr>
      </a:lvl5pPr>
      <a:lvl6pPr marL="1714500" algn="r" defTabSz="685800" rtl="1" eaLnBrk="1" latinLnBrk="0" hangingPunct="1">
        <a:defRPr sz="1350" kern="1200">
          <a:solidFill>
            <a:schemeClr val="tx1"/>
          </a:solidFill>
          <a:latin typeface="+mn-lt"/>
          <a:ea typeface="+mn-ea"/>
          <a:cs typeface="+mn-cs"/>
        </a:defRPr>
      </a:lvl6pPr>
      <a:lvl7pPr marL="2057400" algn="r" defTabSz="685800" rtl="1" eaLnBrk="1" latinLnBrk="0" hangingPunct="1">
        <a:defRPr sz="1350" kern="1200">
          <a:solidFill>
            <a:schemeClr val="tx1"/>
          </a:solidFill>
          <a:latin typeface="+mn-lt"/>
          <a:ea typeface="+mn-ea"/>
          <a:cs typeface="+mn-cs"/>
        </a:defRPr>
      </a:lvl7pPr>
      <a:lvl8pPr marL="2400300" algn="r" defTabSz="685800" rtl="1" eaLnBrk="1" latinLnBrk="0" hangingPunct="1">
        <a:defRPr sz="1350" kern="1200">
          <a:solidFill>
            <a:schemeClr val="tx1"/>
          </a:solidFill>
          <a:latin typeface="+mn-lt"/>
          <a:ea typeface="+mn-ea"/>
          <a:cs typeface="+mn-cs"/>
        </a:defRPr>
      </a:lvl8pPr>
      <a:lvl9pPr marL="2743200" algn="r" defTabSz="685800" rtl="1"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10.sv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clrChange>
              <a:clrFrom>
                <a:srgbClr val="FDFDFD"/>
              </a:clrFrom>
              <a:clrTo>
                <a:srgbClr val="FDFDFD">
                  <a:alpha val="0"/>
                </a:srgbClr>
              </a:clrTo>
            </a:clrChange>
            <a:extLst>
              <a:ext uri="{28A0092B-C50C-407E-A947-70E740481C1C}">
                <a14:useLocalDpi xmlns:a14="http://schemas.microsoft.com/office/drawing/2010/main" val="0"/>
              </a:ext>
            </a:extLst>
          </a:blip>
          <a:srcRect l="6723" t="25076" r="6723" b="21638"/>
          <a:stretch/>
        </p:blipFill>
        <p:spPr>
          <a:xfrm>
            <a:off x="3009899" y="107587"/>
            <a:ext cx="6172201" cy="1018714"/>
          </a:xfrm>
          <a:prstGeom prst="rect">
            <a:avLst/>
          </a:prstGeom>
        </p:spPr>
      </p:pic>
      <p:sp>
        <p:nvSpPr>
          <p:cNvPr id="8" name="TextBox 7">
            <a:extLst>
              <a:ext uri="{FF2B5EF4-FFF2-40B4-BE49-F238E27FC236}">
                <a16:creationId xmlns="" xmlns:a16="http://schemas.microsoft.com/office/drawing/2014/main" id="{4FA99FF9-C85E-4FFC-89C0-91E9399C515E}"/>
              </a:ext>
            </a:extLst>
          </p:cNvPr>
          <p:cNvSpPr txBox="1"/>
          <p:nvPr/>
        </p:nvSpPr>
        <p:spPr>
          <a:xfrm>
            <a:off x="4172206" y="4077072"/>
            <a:ext cx="3847585" cy="1569660"/>
          </a:xfrm>
          <a:prstGeom prst="rect">
            <a:avLst/>
          </a:prstGeom>
          <a:solidFill>
            <a:schemeClr val="accent1">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rtl="1"/>
            <a:r>
              <a:rPr lang="ar-BH" sz="2400" b="1" dirty="0">
                <a:latin typeface="Sakkal Majalla" panose="02000000000000000000" pitchFamily="2" charset="-78"/>
                <a:cs typeface="Sakkal Majalla" panose="02000000000000000000" pitchFamily="2" charset="-78"/>
              </a:rPr>
              <a:t>الوحدة الأولى-مهارات في الانضباط الذاتي والتّفاعل الاجتماعي </a:t>
            </a:r>
          </a:p>
          <a:p>
            <a:pPr algn="ctr" rtl="1"/>
            <a:r>
              <a:rPr lang="ar-BH" sz="2400" b="1" dirty="0">
                <a:latin typeface="Sakkal Majalla" panose="02000000000000000000" pitchFamily="2" charset="-78"/>
                <a:cs typeface="Sakkal Majalla" panose="02000000000000000000" pitchFamily="2" charset="-78"/>
              </a:rPr>
              <a:t>مادة التربية الأسرية</a:t>
            </a:r>
          </a:p>
          <a:p>
            <a:pPr algn="ctr" rtl="1"/>
            <a:r>
              <a:rPr lang="ar-BH" sz="2400" b="1" dirty="0">
                <a:latin typeface="Sakkal Majalla" panose="02000000000000000000" pitchFamily="2" charset="-78"/>
                <a:cs typeface="Sakkal Majalla" panose="02000000000000000000" pitchFamily="2" charset="-78"/>
              </a:rPr>
              <a:t>الصف السادس الابتدائي</a:t>
            </a:r>
            <a:r>
              <a:rPr lang="ar-BH" sz="2400" b="1"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  </a:t>
            </a:r>
            <a:endParaRPr lang="en-US" sz="2400" b="1"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sp>
        <p:nvSpPr>
          <p:cNvPr id="3" name="Rectangle: Rounded Corners 2">
            <a:extLst>
              <a:ext uri="{FF2B5EF4-FFF2-40B4-BE49-F238E27FC236}">
                <a16:creationId xmlns="" xmlns:a16="http://schemas.microsoft.com/office/drawing/2014/main" id="{A70D4937-9DC0-4CAB-92E0-B321AFAF14C5}"/>
              </a:ext>
            </a:extLst>
          </p:cNvPr>
          <p:cNvSpPr/>
          <p:nvPr/>
        </p:nvSpPr>
        <p:spPr>
          <a:xfrm>
            <a:off x="4007768" y="1733363"/>
            <a:ext cx="3745002" cy="1804749"/>
          </a:xfrm>
          <a:prstGeom prst="roundRect">
            <a:avLst/>
          </a:prstGeom>
          <a:solidFill>
            <a:srgbClr val="C0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algn="ctr" rtl="1"/>
            <a:r>
              <a:rPr lang="ar-BH" sz="2800" b="1" u="sng" dirty="0">
                <a:solidFill>
                  <a:schemeClr val="bg1"/>
                </a:solidFill>
                <a:latin typeface="Sakkal Majalla" panose="02000000000000000000" pitchFamily="2" charset="-78"/>
                <a:cs typeface="Sakkal Majalla" panose="02000000000000000000" pitchFamily="2" charset="-78"/>
              </a:rPr>
              <a:t>الدرس الرابع </a:t>
            </a:r>
            <a:r>
              <a:rPr lang="ar-BH" sz="2400" b="1" u="sng" dirty="0">
                <a:solidFill>
                  <a:schemeClr val="bg1"/>
                </a:solidFill>
                <a:latin typeface="Sakkal Majalla" panose="02000000000000000000" pitchFamily="2" charset="-78"/>
                <a:cs typeface="Sakkal Majalla" panose="02000000000000000000" pitchFamily="2" charset="-78"/>
              </a:rPr>
              <a:t>-</a:t>
            </a:r>
            <a:r>
              <a:rPr lang="ar-BH" sz="2400" b="1" dirty="0">
                <a:solidFill>
                  <a:schemeClr val="bg1"/>
                </a:solidFill>
                <a:latin typeface="Sakkal Majalla" panose="02000000000000000000" pitchFamily="2" charset="-78"/>
                <a:cs typeface="Sakkal Majalla" panose="02000000000000000000" pitchFamily="2" charset="-78"/>
              </a:rPr>
              <a:t>المحاور:</a:t>
            </a:r>
          </a:p>
          <a:p>
            <a:pPr algn="ctr" rtl="1"/>
            <a:r>
              <a:rPr lang="ar-BH" sz="2400" b="1" dirty="0">
                <a:solidFill>
                  <a:schemeClr val="bg1"/>
                </a:solidFill>
                <a:latin typeface="Sakkal Majalla" panose="02000000000000000000" pitchFamily="2" charset="-78"/>
                <a:cs typeface="Sakkal Majalla" panose="02000000000000000000" pitchFamily="2" charset="-78"/>
              </a:rPr>
              <a:t>1-</a:t>
            </a:r>
            <a:r>
              <a:rPr lang="ar-BH" sz="2400" b="1" dirty="0">
                <a:latin typeface="Sakkal Majalla" pitchFamily="2" charset="-78"/>
                <a:cs typeface="Sakkal Majalla" pitchFamily="2" charset="-78"/>
              </a:rPr>
              <a:t> </a:t>
            </a:r>
            <a:r>
              <a:rPr lang="ar-BH" sz="2400" b="1" dirty="0">
                <a:solidFill>
                  <a:schemeClr val="bg1"/>
                </a:solidFill>
                <a:latin typeface="Sakkal Majalla" pitchFamily="2" charset="-78"/>
                <a:cs typeface="Sakkal Majalla" pitchFamily="2" charset="-78"/>
              </a:rPr>
              <a:t>لماذا تحدث الخلافات ؟   </a:t>
            </a:r>
          </a:p>
          <a:p>
            <a:pPr algn="ctr" rtl="1"/>
            <a:r>
              <a:rPr lang="ar-BH" sz="2400" b="1" dirty="0">
                <a:solidFill>
                  <a:schemeClr val="bg1"/>
                </a:solidFill>
                <a:latin typeface="Sakkal Majalla" pitchFamily="2" charset="-78"/>
                <a:cs typeface="Sakkal Majalla" pitchFamily="2" charset="-78"/>
              </a:rPr>
              <a:t> 2-كيف يتصاعد أو يزيد الخلاف ؟                    </a:t>
            </a:r>
          </a:p>
          <a:p>
            <a:pPr algn="ctr" rtl="1"/>
            <a:r>
              <a:rPr lang="ar-BH" sz="2400" b="1" dirty="0">
                <a:solidFill>
                  <a:schemeClr val="bg1"/>
                </a:solidFill>
                <a:latin typeface="Sakkal Majalla" pitchFamily="2" charset="-78"/>
                <a:cs typeface="Sakkal Majalla" pitchFamily="2" charset="-78"/>
              </a:rPr>
              <a:t> </a:t>
            </a:r>
            <a:r>
              <a:rPr lang="ar-BH" sz="2400" b="1" dirty="0">
                <a:solidFill>
                  <a:schemeClr val="bg1"/>
                </a:solidFill>
              </a:rPr>
              <a:t>3-</a:t>
            </a:r>
            <a:r>
              <a:rPr lang="ar-BH" sz="2400" b="1" dirty="0">
                <a:solidFill>
                  <a:schemeClr val="bg1"/>
                </a:solidFill>
                <a:latin typeface="Sakkal Majalla" pitchFamily="2" charset="-78"/>
                <a:cs typeface="Sakkal Majalla" pitchFamily="2" charset="-78"/>
              </a:rPr>
              <a:t>طرق حلّ الخلافات.</a:t>
            </a:r>
            <a:endParaRPr lang="ar-BH" sz="2400" dirty="0">
              <a:solidFill>
                <a:schemeClr val="bg1"/>
              </a:solidFill>
              <a:latin typeface="Sakkal Majalla" pitchFamily="2" charset="-78"/>
              <a:cs typeface="Sakkal Majalla" pitchFamily="2" charset="-78"/>
            </a:endParaRPr>
          </a:p>
        </p:txBody>
      </p:sp>
      <p:pic>
        <p:nvPicPr>
          <p:cNvPr id="12" name="Picture 11"/>
          <p:cNvPicPr>
            <a:picLocks noChangeAspect="1"/>
          </p:cNvPicPr>
          <p:nvPr/>
        </p:nvPicPr>
        <p:blipFill rotWithShape="1">
          <a:blip r:embed="rId3" cstate="print"/>
          <a:srcRect l="21889" t="1811" r="22083" b="-1286"/>
          <a:stretch/>
        </p:blipFill>
        <p:spPr>
          <a:xfrm>
            <a:off x="222814" y="3731333"/>
            <a:ext cx="2470284" cy="2494434"/>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7" name="Picture 2"/>
          <p:cNvPicPr>
            <a:picLocks noChangeAspect="1" noChangeArrowheads="1"/>
          </p:cNvPicPr>
          <p:nvPr/>
        </p:nvPicPr>
        <p:blipFill>
          <a:blip r:embed="rId4"/>
          <a:srcRect l="16406" t="27832" r="51953" b="20166"/>
          <a:stretch>
            <a:fillRect/>
          </a:stretch>
        </p:blipFill>
        <p:spPr bwMode="auto">
          <a:xfrm>
            <a:off x="499769" y="1049902"/>
            <a:ext cx="1868278" cy="2456439"/>
          </a:xfrm>
          <a:prstGeom prst="roundRect">
            <a:avLst>
              <a:gd name="adj" fmla="val 1252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9" name="Picture 8" descr="scan"/>
          <p:cNvPicPr>
            <a:picLocks noChangeAspect="1" noChangeArrowheads="1"/>
          </p:cNvPicPr>
          <p:nvPr/>
        </p:nvPicPr>
        <p:blipFill rotWithShape="1">
          <a:blip r:embed="rId5">
            <a:clrChange>
              <a:clrFrom>
                <a:srgbClr val="F5F7F6"/>
              </a:clrFrom>
              <a:clrTo>
                <a:srgbClr val="F5F7F6">
                  <a:alpha val="0"/>
                </a:srgbClr>
              </a:clrTo>
            </a:clrChange>
          </a:blip>
          <a:srcRect b="26180"/>
          <a:stretch/>
        </p:blipFill>
        <p:spPr bwMode="auto">
          <a:xfrm>
            <a:off x="8720530" y="4492006"/>
            <a:ext cx="2152279" cy="156966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0" name="Picture 2"/>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8687273" y="2823853"/>
            <a:ext cx="2152278" cy="153083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1" name="Picture 2"/>
          <p:cNvPicPr>
            <a:picLocks noChangeAspect="1" noChangeArrowheads="1"/>
          </p:cNvPicPr>
          <p:nvPr/>
        </p:nvPicPr>
        <p:blipFill>
          <a:blip r:embed="rId7">
            <a:clrChange>
              <a:clrFrom>
                <a:srgbClr val="FFFFFF"/>
              </a:clrFrom>
              <a:clrTo>
                <a:srgbClr val="FFFFFF">
                  <a:alpha val="0"/>
                </a:srgbClr>
              </a:clrTo>
            </a:clrChange>
          </a:blip>
          <a:srcRect l="50871" t="26669" r="4352" b="51366"/>
          <a:stretch>
            <a:fillRect/>
          </a:stretch>
        </p:blipFill>
        <p:spPr bwMode="auto">
          <a:xfrm>
            <a:off x="8720530" y="1155700"/>
            <a:ext cx="1983981" cy="153083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25545723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pic>
        <p:nvPicPr>
          <p:cNvPr id="8" name="Picture 7"/>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24605" t="20555" r="23462" b="9877"/>
          <a:stretch/>
        </p:blipFill>
        <p:spPr>
          <a:xfrm>
            <a:off x="10710990" y="121347"/>
            <a:ext cx="1444407" cy="1187786"/>
          </a:xfrm>
          <a:prstGeom prst="rect">
            <a:avLst/>
          </a:prstGeom>
        </p:spPr>
      </p:pic>
      <p:sp>
        <p:nvSpPr>
          <p:cNvPr id="1028" name="AutoShape 4" descr="Page Background"/>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0" name="AutoShape 6" descr="Page Background"/>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9" name="Rectangle 8">
            <a:extLst>
              <a:ext uri="{FF2B5EF4-FFF2-40B4-BE49-F238E27FC236}">
                <a16:creationId xmlns="" xmlns:a16="http://schemas.microsoft.com/office/drawing/2014/main" id="{B1F45C81-8BA1-4520-AE7E-2C2675D9B09E}"/>
              </a:ext>
            </a:extLst>
          </p:cNvPr>
          <p:cNvSpPr/>
          <p:nvPr/>
        </p:nvSpPr>
        <p:spPr>
          <a:xfrm>
            <a:off x="824" y="6488668"/>
            <a:ext cx="7381060" cy="369332"/>
          </a:xfrm>
          <a:prstGeom prst="rect">
            <a:avLst/>
          </a:prstGeom>
        </p:spPr>
        <p:txBody>
          <a:bodyPr wrap="square">
            <a:spAutoFit/>
          </a:bodyPr>
          <a:lstStyle/>
          <a:p>
            <a:pPr algn="ctr" rtl="1"/>
            <a:r>
              <a:rPr lang="ar-BH" b="1" dirty="0">
                <a:latin typeface="Sakkal Majalla" panose="02000000000000000000" pitchFamily="2" charset="-78"/>
              </a:rPr>
              <a:t>الدرس الرابع</a:t>
            </a:r>
            <a:r>
              <a:rPr lang="ar-SA" b="1" dirty="0">
                <a:latin typeface="Sakkal Majalla" panose="02000000000000000000" pitchFamily="2" charset="-78"/>
              </a:rPr>
              <a:t> </a:t>
            </a:r>
            <a:r>
              <a:rPr lang="ar-BH" b="1" dirty="0">
                <a:latin typeface="Sakkal Majalla" panose="02000000000000000000" pitchFamily="2" charset="-78"/>
              </a:rPr>
              <a:t>- وحدة مهارات الانضباط الذاتي-مادة التربية الأسرية-الصف السادس الابتدائي</a:t>
            </a:r>
            <a:endParaRPr lang="en-US" dirty="0"/>
          </a:p>
        </p:txBody>
      </p:sp>
      <p:sp>
        <p:nvSpPr>
          <p:cNvPr id="12" name="Rounded Rectangle 11">
            <a:extLst>
              <a:ext uri="{FF2B5EF4-FFF2-40B4-BE49-F238E27FC236}">
                <a16:creationId xmlns="" xmlns:a16="http://schemas.microsoft.com/office/drawing/2014/main" id="{021EC06B-2D88-46D1-BBEC-8FDD7189DB6B}"/>
              </a:ext>
            </a:extLst>
          </p:cNvPr>
          <p:cNvSpPr/>
          <p:nvPr/>
        </p:nvSpPr>
        <p:spPr>
          <a:xfrm>
            <a:off x="4059105" y="437433"/>
            <a:ext cx="3560467" cy="1536705"/>
          </a:xfrm>
          <a:prstGeom prst="roundRect">
            <a:avLst/>
          </a:prstGeom>
          <a:solidFill>
            <a:srgbClr val="C0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ar-BH" sz="2400" b="1" dirty="0">
                <a:solidFill>
                  <a:schemeClr val="bg1"/>
                </a:solidFill>
                <a:latin typeface="Sakkal Majalla" panose="02000000000000000000" pitchFamily="2" charset="-78"/>
                <a:cs typeface="Sakkal Majalla" panose="02000000000000000000" pitchFamily="2" charset="-78"/>
              </a:rPr>
              <a:t>محاور الدرس الرابع :</a:t>
            </a:r>
          </a:p>
          <a:p>
            <a:pPr algn="ctr" rtl="1"/>
            <a:r>
              <a:rPr lang="ar-BH" sz="2400" b="1" dirty="0">
                <a:solidFill>
                  <a:schemeClr val="bg1"/>
                </a:solidFill>
                <a:latin typeface="Sakkal Majalla" panose="02000000000000000000" pitchFamily="2" charset="-78"/>
                <a:cs typeface="Sakkal Majalla" panose="02000000000000000000" pitchFamily="2" charset="-78"/>
              </a:rPr>
              <a:t>1-</a:t>
            </a:r>
            <a:r>
              <a:rPr lang="ar-BH" sz="2400" b="1" dirty="0">
                <a:solidFill>
                  <a:schemeClr val="tx1"/>
                </a:solidFill>
                <a:latin typeface="Sakkal Majalla" pitchFamily="2" charset="-78"/>
                <a:cs typeface="Sakkal Majalla" panose="02000000000000000000" pitchFamily="2" charset="-78"/>
              </a:rPr>
              <a:t> </a:t>
            </a:r>
            <a:r>
              <a:rPr lang="ar-BH" sz="2400" b="1" dirty="0">
                <a:solidFill>
                  <a:schemeClr val="bg1"/>
                </a:solidFill>
                <a:latin typeface="Sakkal Majalla" pitchFamily="2" charset="-78"/>
                <a:cs typeface="Sakkal Majalla" panose="02000000000000000000" pitchFamily="2" charset="-78"/>
              </a:rPr>
              <a:t>لماذا تحدث الخلافات ؟   </a:t>
            </a:r>
          </a:p>
          <a:p>
            <a:pPr algn="ctr" rtl="1"/>
            <a:r>
              <a:rPr lang="ar-BH" sz="2400" b="1" dirty="0">
                <a:solidFill>
                  <a:schemeClr val="bg1"/>
                </a:solidFill>
                <a:latin typeface="Sakkal Majalla" pitchFamily="2" charset="-78"/>
                <a:cs typeface="Sakkal Majalla" panose="02000000000000000000" pitchFamily="2" charset="-78"/>
              </a:rPr>
              <a:t> 2-كيف يتصاعد أو يزيد الخلاف ؟                    </a:t>
            </a:r>
          </a:p>
          <a:p>
            <a:pPr algn="ctr" rtl="1"/>
            <a:r>
              <a:rPr lang="ar-BH" sz="2400" b="1" dirty="0">
                <a:solidFill>
                  <a:schemeClr val="bg1"/>
                </a:solidFill>
                <a:latin typeface="Sakkal Majalla" pitchFamily="2" charset="-78"/>
                <a:cs typeface="Sakkal Majalla" panose="02000000000000000000" pitchFamily="2" charset="-78"/>
              </a:rPr>
              <a:t> 3-طرق حلّ الخلافات.</a:t>
            </a:r>
            <a:endParaRPr lang="ar-BH" sz="2400" dirty="0">
              <a:solidFill>
                <a:schemeClr val="bg1"/>
              </a:solidFill>
              <a:latin typeface="Sakkal Majalla" pitchFamily="2" charset="-78"/>
              <a:cs typeface="Sakkal Majalla" panose="02000000000000000000" pitchFamily="2" charset="-78"/>
            </a:endParaRPr>
          </a:p>
        </p:txBody>
      </p:sp>
      <p:grpSp>
        <p:nvGrpSpPr>
          <p:cNvPr id="2" name="Group 12">
            <a:extLst>
              <a:ext uri="{FF2B5EF4-FFF2-40B4-BE49-F238E27FC236}">
                <a16:creationId xmlns="" xmlns:a16="http://schemas.microsoft.com/office/drawing/2014/main" id="{DB6A759E-17E7-4D4A-B0AC-C25143665EEF}"/>
              </a:ext>
            </a:extLst>
          </p:cNvPr>
          <p:cNvGrpSpPr/>
          <p:nvPr/>
        </p:nvGrpSpPr>
        <p:grpSpPr>
          <a:xfrm>
            <a:off x="1323600" y="2564904"/>
            <a:ext cx="9031478" cy="2967343"/>
            <a:chOff x="1487488" y="2857496"/>
            <a:chExt cx="9031478" cy="2967343"/>
          </a:xfrm>
        </p:grpSpPr>
        <p:sp>
          <p:nvSpPr>
            <p:cNvPr id="14" name="Text Box 7">
              <a:extLst>
                <a:ext uri="{FF2B5EF4-FFF2-40B4-BE49-F238E27FC236}">
                  <a16:creationId xmlns="" xmlns:a16="http://schemas.microsoft.com/office/drawing/2014/main" id="{F0237DCF-0B74-41F5-A136-77CEC98C11DA}"/>
                </a:ext>
              </a:extLst>
            </p:cNvPr>
            <p:cNvSpPr txBox="1">
              <a:spLocks noChangeArrowheads="1"/>
            </p:cNvSpPr>
            <p:nvPr/>
          </p:nvSpPr>
          <p:spPr bwMode="auto">
            <a:xfrm>
              <a:off x="1487488" y="2905704"/>
              <a:ext cx="9031478" cy="2919135"/>
            </a:xfrm>
            <a:prstGeom prst="rect">
              <a:avLst/>
            </a:prstGeom>
            <a:solidFill>
              <a:schemeClr val="accent1">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lIns="147703" tIns="73852" rIns="147703" bIns="73852">
              <a:spAutoFit/>
            </a:bodyPr>
            <a:lstStyle>
              <a:lvl1pPr defTabSz="1476375" eaLnBrk="0" hangingPunct="0">
                <a:defRPr b="1">
                  <a:solidFill>
                    <a:schemeClr val="tx1"/>
                  </a:solidFill>
                  <a:latin typeface="Comic Sans MS" panose="030F0702030302020204" pitchFamily="66" charset="0"/>
                  <a:cs typeface="Arial" panose="020B0604020202020204" pitchFamily="34" charset="0"/>
                </a:defRPr>
              </a:lvl1pPr>
              <a:lvl2pPr marL="742950" indent="-285750" defTabSz="1476375" eaLnBrk="0" hangingPunct="0">
                <a:defRPr b="1">
                  <a:solidFill>
                    <a:schemeClr val="tx1"/>
                  </a:solidFill>
                  <a:latin typeface="Comic Sans MS" panose="030F0702030302020204" pitchFamily="66" charset="0"/>
                  <a:cs typeface="Arial" panose="020B0604020202020204" pitchFamily="34" charset="0"/>
                </a:defRPr>
              </a:lvl2pPr>
              <a:lvl3pPr marL="1143000" indent="-228600" defTabSz="1476375" eaLnBrk="0" hangingPunct="0">
                <a:defRPr b="1">
                  <a:solidFill>
                    <a:schemeClr val="tx1"/>
                  </a:solidFill>
                  <a:latin typeface="Comic Sans MS" panose="030F0702030302020204" pitchFamily="66" charset="0"/>
                  <a:cs typeface="Arial" panose="020B0604020202020204" pitchFamily="34" charset="0"/>
                </a:defRPr>
              </a:lvl3pPr>
              <a:lvl4pPr marL="1600200" indent="-228600" defTabSz="1476375" eaLnBrk="0" hangingPunct="0">
                <a:defRPr b="1">
                  <a:solidFill>
                    <a:schemeClr val="tx1"/>
                  </a:solidFill>
                  <a:latin typeface="Comic Sans MS" panose="030F0702030302020204" pitchFamily="66" charset="0"/>
                  <a:cs typeface="Arial" panose="020B0604020202020204" pitchFamily="34" charset="0"/>
                </a:defRPr>
              </a:lvl4pPr>
              <a:lvl5pPr marL="2057400" indent="-228600" defTabSz="1476375" eaLnBrk="0" hangingPunct="0">
                <a:defRPr b="1">
                  <a:solidFill>
                    <a:schemeClr val="tx1"/>
                  </a:solidFill>
                  <a:latin typeface="Comic Sans MS" panose="030F0702030302020204" pitchFamily="66" charset="0"/>
                  <a:cs typeface="Arial" panose="020B0604020202020204" pitchFamily="34" charset="0"/>
                </a:defRPr>
              </a:lvl5pPr>
              <a:lvl6pPr marL="2514600" indent="-228600" algn="ctr" defTabSz="1476375"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algn="ctr" defTabSz="1476375"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algn="ctr" defTabSz="1476375"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algn="ctr" defTabSz="1476375"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pPr marL="177800" lvl="1" indent="0" algn="ctr" rtl="1"/>
              <a:r>
                <a:rPr lang="ar-BH" sz="4000" u="sng" dirty="0">
                  <a:latin typeface="Sakkal Majalla" panose="02000000000000000000" pitchFamily="2" charset="-78"/>
                  <a:cs typeface="Sakkal Majalla" panose="02000000000000000000" pitchFamily="2" charset="-78"/>
                </a:rPr>
                <a:t>أهداف الدرس الأول</a:t>
              </a:r>
              <a:endParaRPr lang="ar-BH" sz="1600" dirty="0">
                <a:latin typeface="Sakkal Majalla" panose="02000000000000000000" pitchFamily="2" charset="-78"/>
                <a:cs typeface="Sakkal Majalla" panose="02000000000000000000" pitchFamily="2" charset="-78"/>
              </a:endParaRPr>
            </a:p>
            <a:p>
              <a:pPr marL="177800" lvl="1" indent="0" algn="r" rtl="1"/>
              <a:r>
                <a:rPr lang="ar-BH" sz="3200" u="sng" dirty="0">
                  <a:solidFill>
                    <a:sysClr val="windowText" lastClr="000000"/>
                  </a:solidFill>
                  <a:latin typeface="Sakkal Majalla" panose="02000000000000000000" pitchFamily="2" charset="-78"/>
                  <a:cs typeface="Sakkal Majalla" panose="02000000000000000000" pitchFamily="2" charset="-78"/>
                </a:rPr>
                <a:t>في نهاية الدرس سيكون الطالب قادرًا على أن </a:t>
              </a:r>
              <a:r>
                <a:rPr lang="ar-BH" sz="3200" dirty="0">
                  <a:solidFill>
                    <a:sysClr val="windowText" lastClr="000000"/>
                  </a:solidFill>
                  <a:latin typeface="Sakkal Majalla" panose="02000000000000000000" pitchFamily="2" charset="-78"/>
                  <a:cs typeface="Sakkal Majalla" panose="02000000000000000000" pitchFamily="2" charset="-78"/>
                </a:rPr>
                <a:t>:</a:t>
              </a:r>
              <a:r>
                <a:rPr lang="ar-BH" sz="3200" dirty="0">
                  <a:latin typeface="Sakkal Majalla" panose="02000000000000000000" pitchFamily="2" charset="-78"/>
                  <a:cs typeface="Sakkal Majalla" panose="02000000000000000000" pitchFamily="2" charset="-78"/>
                </a:rPr>
                <a:t> </a:t>
              </a:r>
              <a:endParaRPr lang="ar-BH" sz="1050" dirty="0">
                <a:latin typeface="Sakkal Majalla" panose="02000000000000000000" pitchFamily="2" charset="-78"/>
                <a:cs typeface="Sakkal Majalla" panose="02000000000000000000" pitchFamily="2" charset="-78"/>
              </a:endParaRPr>
            </a:p>
            <a:p>
              <a:pPr marL="342900" indent="-342900" algn="r" rtl="1">
                <a:lnSpc>
                  <a:spcPct val="150000"/>
                </a:lnSpc>
                <a:buClr>
                  <a:srgbClr val="0000FF"/>
                </a:buClr>
              </a:pPr>
              <a:r>
                <a:rPr lang="ar-BH" sz="2400" dirty="0">
                  <a:latin typeface="Sakkal Majalla" panose="02000000000000000000" pitchFamily="2" charset="-78"/>
                  <a:cs typeface="Sakkal Majalla" panose="02000000000000000000" pitchFamily="2" charset="-78"/>
                </a:rPr>
                <a:t>1-  يحدد </a:t>
              </a:r>
              <a:r>
                <a:rPr lang="ar-BH" sz="2400" dirty="0">
                  <a:latin typeface="Sakkal Majalla" pitchFamily="2" charset="-78"/>
                  <a:ea typeface="Times New Roman" panose="02020603050405020304" pitchFamily="18" charset="0"/>
                  <a:cs typeface="Sakkal Majalla" pitchFamily="2" charset="-78"/>
                </a:rPr>
                <a:t>مسببات الخلاف ومدى خطورته</a:t>
              </a:r>
              <a:r>
                <a:rPr lang="ar-BH" sz="2400" dirty="0">
                  <a:latin typeface="Sakkal Majalla" pitchFamily="2" charset="-78"/>
                  <a:cs typeface="Sakkal Majalla" pitchFamily="2" charset="-78"/>
                </a:rPr>
                <a:t>.</a:t>
              </a:r>
            </a:p>
            <a:p>
              <a:pPr algn="r" rtl="1">
                <a:lnSpc>
                  <a:spcPct val="150000"/>
                </a:lnSpc>
                <a:buClr>
                  <a:srgbClr val="0000FF"/>
                </a:buClr>
              </a:pPr>
              <a:r>
                <a:rPr lang="ar-BH" sz="2400" dirty="0">
                  <a:latin typeface="Sakkal Majalla" pitchFamily="2" charset="-78"/>
                  <a:cs typeface="Sakkal Majalla" pitchFamily="2" charset="-78"/>
                </a:rPr>
                <a:t>2- يعبر عن </a:t>
              </a:r>
              <a:r>
                <a:rPr lang="ar-BH" sz="2400" dirty="0">
                  <a:latin typeface="Sakkal Majalla" pitchFamily="2" charset="-78"/>
                  <a:ea typeface="Times New Roman" panose="02020603050405020304" pitchFamily="18" charset="0"/>
                  <a:cs typeface="Sakkal Majalla" pitchFamily="2" charset="-78"/>
                </a:rPr>
                <a:t>الأفكار بأسلوب لا يضايق الآخرين أو يثيرهم</a:t>
              </a:r>
              <a:r>
                <a:rPr lang="ar-BH" sz="2400" dirty="0">
                  <a:latin typeface="Sakkal Majalla" pitchFamily="2" charset="-78"/>
                  <a:cs typeface="Sakkal Majalla" pitchFamily="2" charset="-78"/>
                </a:rPr>
                <a:t>.</a:t>
              </a:r>
              <a:endParaRPr lang="ar-BH" sz="2400" b="0" dirty="0">
                <a:latin typeface="Sakkal Majalla" pitchFamily="2" charset="-78"/>
                <a:cs typeface="Sakkal Majalla" pitchFamily="2" charset="-78"/>
              </a:endParaRPr>
            </a:p>
            <a:p>
              <a:pPr algn="r" rtl="1">
                <a:lnSpc>
                  <a:spcPct val="150000"/>
                </a:lnSpc>
                <a:buClr>
                  <a:srgbClr val="0000FF"/>
                </a:buClr>
              </a:pPr>
              <a:r>
                <a:rPr lang="ar-BH" sz="2400" dirty="0">
                  <a:latin typeface="Sakkal Majalla" pitchFamily="2" charset="-78"/>
                  <a:cs typeface="Sakkal Majalla" pitchFamily="2" charset="-78"/>
                </a:rPr>
                <a:t>3- يقترح </a:t>
              </a:r>
              <a:r>
                <a:rPr lang="ar-BH" sz="2400" dirty="0" err="1">
                  <a:latin typeface="Sakkal Majalla" pitchFamily="2" charset="-78"/>
                  <a:cs typeface="Sakkal Majalla" pitchFamily="2" charset="-78"/>
                </a:rPr>
                <a:t>إ</a:t>
              </a:r>
              <a:r>
                <a:rPr lang="ar-BH" sz="2400" dirty="0" err="1" smtClean="0">
                  <a:latin typeface="Sakkal Majalla" pitchFamily="2" charset="-78"/>
                  <a:ea typeface="Times New Roman" panose="02020603050405020304" pitchFamily="18" charset="0"/>
                  <a:cs typeface="Sakkal Majalla" pitchFamily="2" charset="-78"/>
                </a:rPr>
                <a:t>ستراتيجية</a:t>
              </a:r>
              <a:r>
                <a:rPr lang="ar-BH" sz="2400" dirty="0" smtClean="0">
                  <a:latin typeface="Sakkal Majalla" pitchFamily="2" charset="-78"/>
                  <a:ea typeface="Times New Roman" panose="02020603050405020304" pitchFamily="18" charset="0"/>
                  <a:cs typeface="Sakkal Majalla" pitchFamily="2" charset="-78"/>
                </a:rPr>
                <a:t> </a:t>
              </a:r>
              <a:r>
                <a:rPr lang="ar-BH" sz="2400" dirty="0">
                  <a:latin typeface="Sakkal Majalla" pitchFamily="2" charset="-78"/>
                  <a:ea typeface="Times New Roman" panose="02020603050405020304" pitchFamily="18" charset="0"/>
                  <a:cs typeface="Sakkal Majalla" pitchFamily="2" charset="-78"/>
                </a:rPr>
                <a:t>واضحة للتعامل مع الخلاف</a:t>
              </a:r>
              <a:r>
                <a:rPr lang="ar-BH" sz="2400" dirty="0">
                  <a:latin typeface="Sakkal Majalla" pitchFamily="2" charset="-78"/>
                  <a:cs typeface="Sakkal Majalla" pitchFamily="2" charset="-78"/>
                </a:rPr>
                <a:t>.</a:t>
              </a:r>
            </a:p>
          </p:txBody>
        </p:sp>
        <p:pic>
          <p:nvPicPr>
            <p:cNvPr id="15" name="Graphic 14" descr="Bullseye">
              <a:extLst>
                <a:ext uri="{FF2B5EF4-FFF2-40B4-BE49-F238E27FC236}">
                  <a16:creationId xmlns="" xmlns:a16="http://schemas.microsoft.com/office/drawing/2014/main" id="{46FADDA2-8015-473D-B46B-6DDB489536AF}"/>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a:off x="1487488" y="2857496"/>
              <a:ext cx="1143008" cy="1143008"/>
            </a:xfrm>
            <a:prstGeom prst="rect">
              <a:avLst/>
            </a:prstGeom>
          </p:spPr>
        </p:pic>
      </p:grpSp>
    </p:spTree>
    <p:extLst>
      <p:ext uri="{BB962C8B-B14F-4D97-AF65-F5344CB8AC3E}">
        <p14:creationId xmlns:p14="http://schemas.microsoft.com/office/powerpoint/2010/main" val="57919851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3000" fill="hold"/>
                                        <p:tgtEl>
                                          <p:spTgt spid="12"/>
                                        </p:tgtEl>
                                        <p:attrNameLst>
                                          <p:attrName>ppt_w</p:attrName>
                                        </p:attrNameLst>
                                      </p:cBhvr>
                                      <p:tavLst>
                                        <p:tav tm="0">
                                          <p:val>
                                            <p:fltVal val="0"/>
                                          </p:val>
                                        </p:tav>
                                        <p:tav tm="100000">
                                          <p:val>
                                            <p:strVal val="#ppt_w"/>
                                          </p:val>
                                        </p:tav>
                                      </p:tavLst>
                                    </p:anim>
                                    <p:anim calcmode="lin" valueType="num">
                                      <p:cBhvr>
                                        <p:cTn id="8" dur="3000" fill="hold"/>
                                        <p:tgtEl>
                                          <p:spTgt spid="12"/>
                                        </p:tgtEl>
                                        <p:attrNameLst>
                                          <p:attrName>ppt_h</p:attrName>
                                        </p:attrNameLst>
                                      </p:cBhvr>
                                      <p:tavLst>
                                        <p:tav tm="0">
                                          <p:val>
                                            <p:fltVal val="0"/>
                                          </p:val>
                                        </p:tav>
                                        <p:tav tm="100000">
                                          <p:val>
                                            <p:strVal val="#ppt_h"/>
                                          </p:val>
                                        </p:tav>
                                      </p:tavLst>
                                    </p:anim>
                                    <p:animEffect transition="in" filter="fade">
                                      <p:cBhvr>
                                        <p:cTn id="9" dur="3000"/>
                                        <p:tgtEl>
                                          <p:spTgt spid="12"/>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21">
            <a:extLst>
              <a:ext uri="{FF2B5EF4-FFF2-40B4-BE49-F238E27FC236}">
                <a16:creationId xmlns="" xmlns:a16="http://schemas.microsoft.com/office/drawing/2014/main" id="{547ED8BE-4F4E-4989-9778-25C7DCD8F183}"/>
              </a:ext>
            </a:extLst>
          </p:cNvPr>
          <p:cNvSpPr/>
          <p:nvPr/>
        </p:nvSpPr>
        <p:spPr>
          <a:xfrm>
            <a:off x="3881422" y="16549"/>
            <a:ext cx="4143404" cy="684022"/>
          </a:xfrm>
          <a:prstGeom prst="roundRect">
            <a:avLst/>
          </a:prstGeom>
          <a:solidFill>
            <a:srgbClr val="C0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ar-BH" sz="2800" b="1" dirty="0">
              <a:solidFill>
                <a:schemeClr val="bg1"/>
              </a:solidFill>
              <a:latin typeface="Sakkal Majalla" panose="02000000000000000000" pitchFamily="2" charset="-78"/>
              <a:cs typeface="Sakkal Majalla" panose="02000000000000000000" pitchFamily="2" charset="-78"/>
            </a:endParaRPr>
          </a:p>
          <a:p>
            <a:pPr algn="ctr" rtl="1"/>
            <a:r>
              <a:rPr lang="ar-BH" sz="2800" b="1" dirty="0">
                <a:solidFill>
                  <a:schemeClr val="bg1"/>
                </a:solidFill>
                <a:latin typeface="Sakkal Majalla" panose="02000000000000000000" pitchFamily="2" charset="-78"/>
                <a:cs typeface="Sakkal Majalla" panose="02000000000000000000" pitchFamily="2" charset="-78"/>
              </a:rPr>
              <a:t> لماذا تحدث الخلافات بين الناس؟</a:t>
            </a:r>
          </a:p>
          <a:p>
            <a:pPr algn="ctr" rtl="1"/>
            <a:endParaRPr lang="ar-BH" sz="2800" b="1" dirty="0">
              <a:solidFill>
                <a:schemeClr val="bg1"/>
              </a:solidFill>
              <a:latin typeface="Sakkal Majalla" panose="02000000000000000000" pitchFamily="2" charset="-78"/>
              <a:cs typeface="Sakkal Majalla" panose="02000000000000000000" pitchFamily="2" charset="-78"/>
            </a:endParaRPr>
          </a:p>
        </p:txBody>
      </p:sp>
      <p:sp>
        <p:nvSpPr>
          <p:cNvPr id="6" name="Rectangle 5"/>
          <p:cNvSpPr/>
          <p:nvPr/>
        </p:nvSpPr>
        <p:spPr>
          <a:xfrm>
            <a:off x="2238348" y="785794"/>
            <a:ext cx="9286940" cy="461665"/>
          </a:xfrm>
          <a:prstGeom prst="rect">
            <a:avLst/>
          </a:prstGeom>
          <a:solidFill>
            <a:srgbClr val="FFFF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r>
              <a:rPr lang="ar-BH" sz="2400" b="1" dirty="0">
                <a:latin typeface="Sakkal Majalla" panose="02000000000000000000" pitchFamily="2" charset="-78"/>
                <a:cs typeface="Sakkal Majalla" panose="02000000000000000000" pitchFamily="2" charset="-78"/>
              </a:rPr>
              <a:t>نشاط تدريبي رقم( 1) صفحة 29 -</a:t>
            </a:r>
            <a:r>
              <a:rPr lang="ar-BH" sz="2400" b="1" dirty="0">
                <a:solidFill>
                  <a:srgbClr val="FF0000"/>
                </a:solidFill>
                <a:latin typeface="Sakkal Majalla" pitchFamily="2" charset="-78"/>
                <a:cs typeface="Sakkal Majalla" pitchFamily="2" charset="-78"/>
              </a:rPr>
              <a:t>حدد من خلال المواقف التالية مسببات الخلاف ومدى خطورتها ؟</a:t>
            </a:r>
          </a:p>
        </p:txBody>
      </p:sp>
      <p:grpSp>
        <p:nvGrpSpPr>
          <p:cNvPr id="8" name="Group 7"/>
          <p:cNvGrpSpPr/>
          <p:nvPr/>
        </p:nvGrpSpPr>
        <p:grpSpPr>
          <a:xfrm>
            <a:off x="9310710" y="1318897"/>
            <a:ext cx="2632434" cy="4071966"/>
            <a:chOff x="5562259" y="2172831"/>
            <a:chExt cx="3163158" cy="2918145"/>
          </a:xfrm>
        </p:grpSpPr>
        <p:grpSp>
          <p:nvGrpSpPr>
            <p:cNvPr id="9" name="Group 34"/>
            <p:cNvGrpSpPr/>
            <p:nvPr/>
          </p:nvGrpSpPr>
          <p:grpSpPr>
            <a:xfrm>
              <a:off x="5562259" y="2172831"/>
              <a:ext cx="3163158" cy="2107035"/>
              <a:chOff x="5435511" y="1919334"/>
              <a:chExt cx="3163158" cy="2107035"/>
            </a:xfrm>
          </p:grpSpPr>
          <p:pic>
            <p:nvPicPr>
              <p:cNvPr id="11" name="Picture 2"/>
              <p:cNvPicPr>
                <a:picLocks noChangeAspect="1" noChangeArrowheads="1"/>
              </p:cNvPicPr>
              <p:nvPr/>
            </p:nvPicPr>
            <p:blipFill>
              <a:blip r:embed="rId2">
                <a:clrChange>
                  <a:clrFrom>
                    <a:srgbClr val="FFFFFF"/>
                  </a:clrFrom>
                  <a:clrTo>
                    <a:srgbClr val="FFFFFF">
                      <a:alpha val="0"/>
                    </a:srgbClr>
                  </a:clrTo>
                </a:clrChange>
              </a:blip>
              <a:srcRect l="50871" t="7476" r="4352" b="51366"/>
              <a:stretch>
                <a:fillRect/>
              </a:stretch>
            </p:blipFill>
            <p:spPr bwMode="auto">
              <a:xfrm>
                <a:off x="5993396" y="2123684"/>
                <a:ext cx="2605273" cy="1902685"/>
              </a:xfrm>
              <a:prstGeom prst="rect">
                <a:avLst/>
              </a:prstGeom>
              <a:noFill/>
              <a:ln w="9525">
                <a:noFill/>
                <a:miter lim="800000"/>
                <a:headEnd/>
                <a:tailEnd/>
              </a:ln>
              <a:effectLst/>
            </p:spPr>
          </p:pic>
          <p:sp>
            <p:nvSpPr>
              <p:cNvPr id="12" name="Rounded Rectangular Callout 11"/>
              <p:cNvSpPr/>
              <p:nvPr/>
            </p:nvSpPr>
            <p:spPr>
              <a:xfrm>
                <a:off x="5435511" y="1919334"/>
                <a:ext cx="2613018" cy="923454"/>
              </a:xfrm>
              <a:prstGeom prst="wedgeRoundRectCallout">
                <a:avLst>
                  <a:gd name="adj1" fmla="val 34111"/>
                  <a:gd name="adj2" fmla="val 79131"/>
                  <a:gd name="adj3" fmla="val 16667"/>
                </a:avLst>
              </a:prstGeom>
              <a:solidFill>
                <a:schemeClr val="bg1"/>
              </a:solidFill>
              <a:ln w="5715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r>
                  <a:rPr lang="ar-BH" b="1" dirty="0">
                    <a:solidFill>
                      <a:schemeClr val="tx1"/>
                    </a:solidFill>
                    <a:latin typeface="Sakkal Majalla" pitchFamily="2" charset="-78"/>
                    <a:cs typeface="Sakkal Majalla" pitchFamily="2" charset="-78"/>
                  </a:rPr>
                  <a:t>سوف ألعب معك في وقت آخر يانورة،ولكن ليس الآن إذا كنتِ لا ترغبين في وجود ليلى معنا. </a:t>
                </a:r>
                <a:endParaRPr lang="en-US" b="1" dirty="0">
                  <a:solidFill>
                    <a:schemeClr val="tx1"/>
                  </a:solidFill>
                  <a:latin typeface="Sakkal Majalla" pitchFamily="2" charset="-78"/>
                  <a:cs typeface="Sakkal Majalla" pitchFamily="2" charset="-78"/>
                </a:endParaRPr>
              </a:p>
            </p:txBody>
          </p:sp>
        </p:grpSp>
        <p:sp>
          <p:nvSpPr>
            <p:cNvPr id="10" name="Rounded Rectangle 9"/>
            <p:cNvSpPr/>
            <p:nvPr/>
          </p:nvSpPr>
          <p:spPr>
            <a:xfrm>
              <a:off x="5866851" y="4282288"/>
              <a:ext cx="2647336" cy="808688"/>
            </a:xfrm>
            <a:prstGeom prst="roundRect">
              <a:avLst/>
            </a:prstGeom>
            <a:solidFill>
              <a:schemeClr val="bg1"/>
            </a:solidFill>
            <a:ln w="3810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b="1" dirty="0">
                  <a:solidFill>
                    <a:schemeClr val="tx1"/>
                  </a:solidFill>
                  <a:latin typeface="Sakkal Majalla" pitchFamily="2" charset="-78"/>
                  <a:cs typeface="Sakkal Majalla" pitchFamily="2" charset="-78"/>
                </a:rPr>
                <a:t>إن نورة لا تريد مشاركة</a:t>
              </a:r>
            </a:p>
            <a:p>
              <a:pPr algn="ctr"/>
              <a:r>
                <a:rPr lang="ar-BH" b="1" dirty="0">
                  <a:solidFill>
                    <a:schemeClr val="tx1"/>
                  </a:solidFill>
                  <a:latin typeface="Sakkal Majalla" pitchFamily="2" charset="-78"/>
                  <a:cs typeface="Sakkal Majalla" pitchFamily="2" charset="-78"/>
                </a:rPr>
                <a:t> صديقتها مع صديقة أخرى لتكوين مجموعة اللعب.</a:t>
              </a:r>
              <a:r>
                <a:rPr lang="ar-BH" sz="1600" b="1" dirty="0">
                  <a:solidFill>
                    <a:schemeClr val="tx1"/>
                  </a:solidFill>
                  <a:latin typeface="Sakkal Majalla" pitchFamily="2" charset="-78"/>
                  <a:cs typeface="Sakkal Majalla" pitchFamily="2" charset="-78"/>
                </a:rPr>
                <a:t> </a:t>
              </a:r>
              <a:endParaRPr lang="en-US" sz="1600" b="1" dirty="0">
                <a:solidFill>
                  <a:schemeClr val="tx1"/>
                </a:solidFill>
                <a:latin typeface="Sakkal Majalla" pitchFamily="2" charset="-78"/>
                <a:cs typeface="Sakkal Majalla" pitchFamily="2" charset="-78"/>
              </a:endParaRPr>
            </a:p>
          </p:txBody>
        </p:sp>
      </p:grpSp>
      <p:sp>
        <p:nvSpPr>
          <p:cNvPr id="13" name="Rectangle 12"/>
          <p:cNvSpPr/>
          <p:nvPr/>
        </p:nvSpPr>
        <p:spPr>
          <a:xfrm>
            <a:off x="9596462" y="2104715"/>
            <a:ext cx="688009" cy="584775"/>
          </a:xfrm>
          <a:prstGeom prst="rect">
            <a:avLst/>
          </a:prstGeom>
          <a:noFill/>
        </p:spPr>
        <p:txBody>
          <a:bodyPr wrap="none">
            <a:spAutoFit/>
          </a:bodyPr>
          <a:lstStyle/>
          <a:p>
            <a:pPr algn="ctr"/>
            <a:r>
              <a:rPr lang="ar-BH" sz="3200" b="1" dirty="0">
                <a:solidFill>
                  <a:srgbClr val="0000FF"/>
                </a:solidFill>
                <a:latin typeface="Sakkal Majalla" pitchFamily="2" charset="-78"/>
                <a:cs typeface="Sakkal Majalla" pitchFamily="2" charset="-78"/>
              </a:rPr>
              <a:t>قول</a:t>
            </a:r>
            <a:endParaRPr lang="en-US" sz="2400" b="1" dirty="0">
              <a:solidFill>
                <a:srgbClr val="0000FF"/>
              </a:solidFill>
              <a:latin typeface="Sakkal Majalla" pitchFamily="2" charset="-78"/>
              <a:cs typeface="Sakkal Majalla" pitchFamily="2" charset="-78"/>
            </a:endParaRPr>
          </a:p>
        </p:txBody>
      </p:sp>
      <p:grpSp>
        <p:nvGrpSpPr>
          <p:cNvPr id="14" name="Group 13"/>
          <p:cNvGrpSpPr/>
          <p:nvPr/>
        </p:nvGrpSpPr>
        <p:grpSpPr>
          <a:xfrm>
            <a:off x="6738942" y="1461773"/>
            <a:ext cx="2507639" cy="3977658"/>
            <a:chOff x="6533681" y="509472"/>
            <a:chExt cx="2507639" cy="3274196"/>
          </a:xfrm>
        </p:grpSpPr>
        <p:pic>
          <p:nvPicPr>
            <p:cNvPr id="15" name="Picture 3"/>
            <p:cNvPicPr>
              <a:picLocks noChangeAspect="1" noChangeArrowheads="1"/>
            </p:cNvPicPr>
            <p:nvPr/>
          </p:nvPicPr>
          <p:blipFill>
            <a:blip r:embed="rId3">
              <a:clrChange>
                <a:clrFrom>
                  <a:srgbClr val="FFFFFF"/>
                </a:clrFrom>
                <a:clrTo>
                  <a:srgbClr val="FFFFFF">
                    <a:alpha val="0"/>
                  </a:srgbClr>
                </a:clrTo>
              </a:clrChange>
            </a:blip>
            <a:srcRect l="15075" r="7409" b="15848"/>
            <a:stretch>
              <a:fillRect/>
            </a:stretch>
          </p:blipFill>
          <p:spPr bwMode="auto">
            <a:xfrm>
              <a:off x="6676557" y="509472"/>
              <a:ext cx="2364763" cy="1978850"/>
            </a:xfrm>
            <a:prstGeom prst="rect">
              <a:avLst/>
            </a:prstGeom>
            <a:noFill/>
            <a:ln w="9525">
              <a:noFill/>
              <a:miter lim="800000"/>
              <a:headEnd/>
              <a:tailEnd/>
            </a:ln>
            <a:effectLst/>
          </p:spPr>
        </p:pic>
        <p:sp>
          <p:nvSpPr>
            <p:cNvPr id="16" name="TextBox 15"/>
            <p:cNvSpPr txBox="1"/>
            <p:nvPr/>
          </p:nvSpPr>
          <p:spPr>
            <a:xfrm>
              <a:off x="6533681" y="2567610"/>
              <a:ext cx="2483620" cy="1216058"/>
            </a:xfrm>
            <a:prstGeom prst="rect">
              <a:avLst/>
            </a:prstGeom>
            <a:solidFill>
              <a:schemeClr val="bg1"/>
            </a:solidFill>
            <a:ln w="38100">
              <a:solidFill>
                <a:schemeClr val="accent4">
                  <a:lumMod val="60000"/>
                  <a:lumOff val="40000"/>
                </a:schemeClr>
              </a:solidFill>
            </a:ln>
          </p:spPr>
          <p:txBody>
            <a:bodyPr wrap="square" rtlCol="0">
              <a:spAutoFit/>
            </a:bodyPr>
            <a:lstStyle/>
            <a:p>
              <a:pPr algn="ctr"/>
              <a:r>
                <a:rPr lang="ar-BH" sz="1600" b="1" dirty="0">
                  <a:latin typeface="Sakkal Majalla" pitchFamily="2" charset="-78"/>
                  <a:cs typeface="Sakkal Majalla" pitchFamily="2" charset="-78"/>
                </a:rPr>
                <a:t>هاتان الفتاتان </a:t>
              </a:r>
              <a:r>
                <a:rPr lang="ar-BH" b="1" dirty="0">
                  <a:latin typeface="Sakkal Majalla" pitchFamily="2" charset="-78"/>
                  <a:cs typeface="Sakkal Majalla" pitchFamily="2" charset="-78"/>
                </a:rPr>
                <a:t>تتعاركان بسبب؟........................................</a:t>
              </a:r>
            </a:p>
            <a:p>
              <a:pPr algn="ctr"/>
              <a:r>
                <a:rPr lang="ar-BH" b="1" dirty="0">
                  <a:latin typeface="Sakkal Majalla" pitchFamily="2" charset="-78"/>
                  <a:cs typeface="Sakkal Majalla" pitchFamily="2" charset="-78"/>
                </a:rPr>
                <a:t>لو كنت مكانهما لكنت تصرفت بأن:</a:t>
              </a:r>
            </a:p>
            <a:p>
              <a:endParaRPr lang="en-US" b="1" dirty="0">
                <a:latin typeface="Sakkal Majalla" pitchFamily="2" charset="-78"/>
                <a:cs typeface="Sakkal Majalla" pitchFamily="2" charset="-78"/>
              </a:endParaRPr>
            </a:p>
          </p:txBody>
        </p:sp>
      </p:grpSp>
      <p:sp>
        <p:nvSpPr>
          <p:cNvPr id="17" name="Rectangle 16"/>
          <p:cNvSpPr/>
          <p:nvPr/>
        </p:nvSpPr>
        <p:spPr>
          <a:xfrm>
            <a:off x="7588696" y="4104979"/>
            <a:ext cx="643125" cy="523220"/>
          </a:xfrm>
          <a:prstGeom prst="rect">
            <a:avLst/>
          </a:prstGeom>
          <a:noFill/>
        </p:spPr>
        <p:txBody>
          <a:bodyPr wrap="none">
            <a:spAutoFit/>
          </a:bodyPr>
          <a:lstStyle/>
          <a:p>
            <a:pPr algn="ctr"/>
            <a:r>
              <a:rPr lang="ar-BH" sz="2800" b="1" dirty="0">
                <a:solidFill>
                  <a:srgbClr val="0000FF"/>
                </a:solidFill>
                <a:latin typeface="Sakkal Majalla" pitchFamily="2" charset="-78"/>
                <a:cs typeface="Sakkal Majalla" pitchFamily="2" charset="-78"/>
              </a:rPr>
              <a:t>فعل</a:t>
            </a:r>
            <a:endParaRPr lang="en-US" sz="2400" b="1" dirty="0">
              <a:solidFill>
                <a:srgbClr val="0000FF"/>
              </a:solidFill>
              <a:latin typeface="Sakkal Majalla" pitchFamily="2" charset="-78"/>
              <a:cs typeface="Sakkal Majalla" pitchFamily="2" charset="-78"/>
            </a:endParaRPr>
          </a:p>
        </p:txBody>
      </p:sp>
      <p:sp>
        <p:nvSpPr>
          <p:cNvPr id="18" name="Rectangle 17"/>
          <p:cNvSpPr/>
          <p:nvPr/>
        </p:nvSpPr>
        <p:spPr>
          <a:xfrm>
            <a:off x="7167570" y="5000636"/>
            <a:ext cx="1672254" cy="461665"/>
          </a:xfrm>
          <a:prstGeom prst="rect">
            <a:avLst/>
          </a:prstGeom>
        </p:spPr>
        <p:txBody>
          <a:bodyPr wrap="none">
            <a:spAutoFit/>
          </a:bodyPr>
          <a:lstStyle/>
          <a:p>
            <a:pPr algn="ctr"/>
            <a:r>
              <a:rPr lang="ar-BH" sz="2400" b="1" dirty="0">
                <a:solidFill>
                  <a:srgbClr val="0000FF"/>
                </a:solidFill>
                <a:latin typeface="Sakkal Majalla" pitchFamily="2" charset="-78"/>
                <a:cs typeface="Sakkal Majalla" pitchFamily="2" charset="-78"/>
              </a:rPr>
              <a:t>المبادرة بالأعتذار</a:t>
            </a:r>
            <a:endParaRPr lang="en-US" sz="2400" b="1" dirty="0">
              <a:solidFill>
                <a:srgbClr val="0000FF"/>
              </a:solidFill>
              <a:latin typeface="Sakkal Majalla" pitchFamily="2" charset="-78"/>
              <a:cs typeface="Sakkal Majalla" pitchFamily="2" charset="-78"/>
            </a:endParaRPr>
          </a:p>
        </p:txBody>
      </p:sp>
      <p:grpSp>
        <p:nvGrpSpPr>
          <p:cNvPr id="19" name="Group 18"/>
          <p:cNvGrpSpPr/>
          <p:nvPr/>
        </p:nvGrpSpPr>
        <p:grpSpPr>
          <a:xfrm>
            <a:off x="3881422" y="1247459"/>
            <a:ext cx="2720634" cy="4218709"/>
            <a:chOff x="816940" y="957235"/>
            <a:chExt cx="2783373" cy="3429912"/>
          </a:xfrm>
        </p:grpSpPr>
        <p:pic>
          <p:nvPicPr>
            <p:cNvPr id="20" name="Picture 2"/>
            <p:cNvPicPr>
              <a:picLocks noChangeAspect="1" noChangeArrowheads="1"/>
            </p:cNvPicPr>
            <p:nvPr/>
          </p:nvPicPr>
          <p:blipFill>
            <a:blip r:embed="rId2">
              <a:clrChange>
                <a:clrFrom>
                  <a:srgbClr val="FFFFFF"/>
                </a:clrFrom>
                <a:clrTo>
                  <a:srgbClr val="FFFFFF">
                    <a:alpha val="0"/>
                  </a:srgbClr>
                </a:clrTo>
              </a:clrChange>
            </a:blip>
            <a:srcRect l="4855" r="63619" b="63606"/>
            <a:stretch>
              <a:fillRect/>
            </a:stretch>
          </p:blipFill>
          <p:spPr bwMode="auto">
            <a:xfrm>
              <a:off x="898926" y="957235"/>
              <a:ext cx="2620516" cy="2403497"/>
            </a:xfrm>
            <a:prstGeom prst="rect">
              <a:avLst/>
            </a:prstGeom>
            <a:noFill/>
            <a:ln w="9525">
              <a:noFill/>
              <a:miter lim="800000"/>
              <a:headEnd/>
              <a:tailEnd/>
            </a:ln>
            <a:effectLst/>
          </p:spPr>
        </p:pic>
        <p:sp>
          <p:nvSpPr>
            <p:cNvPr id="21" name="TextBox 20"/>
            <p:cNvSpPr txBox="1"/>
            <p:nvPr/>
          </p:nvSpPr>
          <p:spPr>
            <a:xfrm>
              <a:off x="816940" y="3411251"/>
              <a:ext cx="2783373" cy="975896"/>
            </a:xfrm>
            <a:prstGeom prst="rect">
              <a:avLst/>
            </a:prstGeom>
            <a:solidFill>
              <a:schemeClr val="bg1"/>
            </a:solidFill>
            <a:ln w="38100">
              <a:solidFill>
                <a:schemeClr val="accent4">
                  <a:lumMod val="60000"/>
                  <a:lumOff val="40000"/>
                </a:schemeClr>
              </a:solidFill>
            </a:ln>
          </p:spPr>
          <p:txBody>
            <a:bodyPr wrap="square" rtlCol="0">
              <a:spAutoFit/>
            </a:bodyPr>
            <a:lstStyle/>
            <a:p>
              <a:pPr algn="ctr"/>
              <a:r>
                <a:rPr lang="ar-BH" b="1" dirty="0">
                  <a:latin typeface="Sakkal Majalla" pitchFamily="2" charset="-78"/>
                  <a:cs typeface="Sakkal Majalla" pitchFamily="2" charset="-78"/>
                </a:rPr>
                <a:t>تبدو الفتاة متخوفة من الفتاتين </a:t>
              </a:r>
            </a:p>
            <a:p>
              <a:pPr algn="ctr"/>
              <a:r>
                <a:rPr lang="ar-BH" b="1" dirty="0">
                  <a:latin typeface="Sakkal Majalla" pitchFamily="2" charset="-78"/>
                  <a:cs typeface="Sakkal Majalla" pitchFamily="2" charset="-78"/>
                </a:rPr>
                <a:t>لأنهما .......................  </a:t>
              </a:r>
            </a:p>
            <a:p>
              <a:pPr algn="ctr"/>
              <a:r>
                <a:rPr lang="ar-BH" b="1" dirty="0">
                  <a:latin typeface="Sakkal Majalla" pitchFamily="2" charset="-78"/>
                  <a:cs typeface="Sakkal Majalla" pitchFamily="2" charset="-78"/>
                </a:rPr>
                <a:t>إن هذا السلوك يعد من أنواع العنف </a:t>
              </a:r>
            </a:p>
            <a:p>
              <a:pPr algn="ctr"/>
              <a:r>
                <a:rPr lang="ar-BH" b="1" dirty="0">
                  <a:latin typeface="Sakkal Majalla" pitchFamily="2" charset="-78"/>
                  <a:cs typeface="Sakkal Majalla" pitchFamily="2" charset="-78"/>
                </a:rPr>
                <a:t>لأنه ................................................</a:t>
              </a:r>
              <a:endParaRPr lang="en-US" b="1" dirty="0">
                <a:latin typeface="Sakkal Majalla" pitchFamily="2" charset="-78"/>
                <a:cs typeface="Sakkal Majalla" pitchFamily="2" charset="-78"/>
              </a:endParaRPr>
            </a:p>
          </p:txBody>
        </p:sp>
      </p:grpSp>
      <p:sp>
        <p:nvSpPr>
          <p:cNvPr id="22" name="Rectangle 21"/>
          <p:cNvSpPr/>
          <p:nvPr/>
        </p:nvSpPr>
        <p:spPr>
          <a:xfrm>
            <a:off x="4273118" y="4513410"/>
            <a:ext cx="1475083" cy="338554"/>
          </a:xfrm>
          <a:prstGeom prst="rect">
            <a:avLst/>
          </a:prstGeom>
          <a:noFill/>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ar-BH" sz="1600" b="1" cap="none" spc="0" dirty="0">
                <a:ln w="50800"/>
                <a:solidFill>
                  <a:srgbClr val="0000FF"/>
                </a:solidFill>
                <a:effectLst/>
              </a:rPr>
              <a:t>تسخران منها</a:t>
            </a:r>
            <a:endParaRPr lang="en-US" sz="1600" b="1" cap="none" spc="0" dirty="0">
              <a:ln w="50800"/>
              <a:solidFill>
                <a:srgbClr val="0000FF"/>
              </a:solidFill>
              <a:effectLst/>
            </a:endParaRPr>
          </a:p>
        </p:txBody>
      </p:sp>
      <p:sp>
        <p:nvSpPr>
          <p:cNvPr id="23" name="Rectangle 22"/>
          <p:cNvSpPr/>
          <p:nvPr/>
        </p:nvSpPr>
        <p:spPr>
          <a:xfrm>
            <a:off x="4206644" y="5052309"/>
            <a:ext cx="1960794" cy="338554"/>
          </a:xfrm>
          <a:prstGeom prst="rect">
            <a:avLst/>
          </a:prstGeom>
          <a:noFill/>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ar-BH" sz="1600" b="1" cap="none" spc="0" dirty="0">
                <a:ln w="50800"/>
                <a:solidFill>
                  <a:srgbClr val="0000FF"/>
                </a:solidFill>
                <a:effectLst/>
              </a:rPr>
              <a:t>لأن القول سبب لها الضرر </a:t>
            </a:r>
            <a:endParaRPr lang="en-US" sz="1600" b="1" cap="none" spc="0" dirty="0">
              <a:ln w="50800"/>
              <a:solidFill>
                <a:srgbClr val="0000FF"/>
              </a:solidFill>
              <a:effectLst/>
            </a:endParaRPr>
          </a:p>
        </p:txBody>
      </p:sp>
      <p:pic>
        <p:nvPicPr>
          <p:cNvPr id="24" name="Picture 2"/>
          <p:cNvPicPr>
            <a:picLocks noChangeAspect="1" noChangeArrowheads="1"/>
          </p:cNvPicPr>
          <p:nvPr/>
        </p:nvPicPr>
        <p:blipFill>
          <a:blip r:embed="rId2">
            <a:clrChange>
              <a:clrFrom>
                <a:srgbClr val="FFFFFF"/>
              </a:clrFrom>
              <a:clrTo>
                <a:srgbClr val="FFFFFF">
                  <a:alpha val="0"/>
                </a:srgbClr>
              </a:clrTo>
            </a:clrChange>
          </a:blip>
          <a:srcRect l="11969" t="65311" r="68057" b="1910"/>
          <a:stretch>
            <a:fillRect/>
          </a:stretch>
        </p:blipFill>
        <p:spPr bwMode="auto">
          <a:xfrm>
            <a:off x="418760" y="1132951"/>
            <a:ext cx="1787524" cy="1957637"/>
          </a:xfrm>
          <a:prstGeom prst="rect">
            <a:avLst/>
          </a:prstGeom>
          <a:noFill/>
          <a:ln w="9525">
            <a:noFill/>
            <a:miter lim="800000"/>
            <a:headEnd/>
            <a:tailEnd/>
          </a:ln>
          <a:effectLst/>
        </p:spPr>
      </p:pic>
      <p:sp>
        <p:nvSpPr>
          <p:cNvPr id="25" name="TextBox 24"/>
          <p:cNvSpPr txBox="1"/>
          <p:nvPr/>
        </p:nvSpPr>
        <p:spPr>
          <a:xfrm>
            <a:off x="0" y="3192662"/>
            <a:ext cx="3643338" cy="2277547"/>
          </a:xfrm>
          <a:prstGeom prst="rect">
            <a:avLst/>
          </a:prstGeom>
          <a:noFill/>
          <a:ln w="38100">
            <a:solidFill>
              <a:schemeClr val="accent4">
                <a:lumMod val="60000"/>
                <a:lumOff val="40000"/>
              </a:schemeClr>
            </a:solidFill>
          </a:ln>
        </p:spPr>
        <p:txBody>
          <a:bodyPr wrap="square" rtlCol="0">
            <a:spAutoFit/>
          </a:bodyPr>
          <a:lstStyle/>
          <a:p>
            <a:pPr algn="r" rtl="1"/>
            <a:r>
              <a:rPr lang="ar-BH" b="1" dirty="0">
                <a:latin typeface="Sakkal Majalla" pitchFamily="2" charset="-78"/>
                <a:cs typeface="Sakkal Majalla" pitchFamily="2" charset="-78"/>
              </a:rPr>
              <a:t>هذا الصبي يعتمد على كبر حجمه وقوته الجسمية ويسلك طرق العنف. </a:t>
            </a:r>
          </a:p>
          <a:p>
            <a:pPr algn="r" rtl="1">
              <a:buFontTx/>
              <a:buChar char="-"/>
            </a:pPr>
            <a:r>
              <a:rPr lang="ar-BH" b="1" dirty="0">
                <a:latin typeface="Sakkal Majalla" pitchFamily="2" charset="-78"/>
                <a:cs typeface="Sakkal Majalla" pitchFamily="2" charset="-78"/>
              </a:rPr>
              <a:t>هل هذا سلوك شائع بتظرك؟ </a:t>
            </a:r>
            <a:endParaRPr lang="ar-BH" sz="1600" b="1" dirty="0">
              <a:latin typeface="Sakkal Majalla" pitchFamily="2" charset="-78"/>
              <a:cs typeface="Sakkal Majalla" pitchFamily="2" charset="-78"/>
            </a:endParaRPr>
          </a:p>
          <a:p>
            <a:pPr algn="ctr"/>
            <a:r>
              <a:rPr lang="ar-BH" sz="1600" b="1" dirty="0">
                <a:latin typeface="Sakkal Majalla" pitchFamily="2" charset="-78"/>
                <a:cs typeface="Sakkal Majalla" pitchFamily="2" charset="-78"/>
              </a:rPr>
              <a:t>   -----------------------------------------------------------</a:t>
            </a:r>
          </a:p>
          <a:p>
            <a:pPr algn="r" rtl="1"/>
            <a:r>
              <a:rPr lang="ar-BH" sz="2000" b="1" dirty="0">
                <a:latin typeface="Sakkal Majalla" pitchFamily="2" charset="-78"/>
                <a:cs typeface="Sakkal Majalla" pitchFamily="2" charset="-78"/>
              </a:rPr>
              <a:t>_ ما الذي يمكن عمله للقضاء على هذه  الظاهره في المدرسة؟ </a:t>
            </a:r>
          </a:p>
          <a:p>
            <a:endParaRPr lang="ar-BH" sz="1600" b="1" dirty="0">
              <a:latin typeface="Sakkal Majalla" pitchFamily="2" charset="-78"/>
              <a:cs typeface="Sakkal Majalla" pitchFamily="2" charset="-78"/>
            </a:endParaRPr>
          </a:p>
          <a:p>
            <a:endParaRPr lang="ar-BH" sz="1600" b="1" dirty="0">
              <a:latin typeface="Sakkal Majalla" pitchFamily="2" charset="-78"/>
              <a:cs typeface="Sakkal Majalla" pitchFamily="2" charset="-78"/>
            </a:endParaRPr>
          </a:p>
        </p:txBody>
      </p:sp>
      <p:sp>
        <p:nvSpPr>
          <p:cNvPr id="26" name="Rectangle 25"/>
          <p:cNvSpPr/>
          <p:nvPr/>
        </p:nvSpPr>
        <p:spPr>
          <a:xfrm>
            <a:off x="665999" y="3670722"/>
            <a:ext cx="1293046" cy="461665"/>
          </a:xfrm>
          <a:prstGeom prst="rect">
            <a:avLst/>
          </a:prstGeom>
          <a:noFill/>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ar-BH" sz="2400" b="1" cap="none" spc="0" dirty="0">
                <a:ln w="50800"/>
                <a:solidFill>
                  <a:srgbClr val="0000FF"/>
                </a:solidFill>
                <a:effectLst/>
                <a:latin typeface="Sakkal Majalla" pitchFamily="2" charset="-78"/>
                <a:cs typeface="Sakkal Majalla" pitchFamily="2" charset="-78"/>
              </a:rPr>
              <a:t>نعم </a:t>
            </a:r>
            <a:endParaRPr lang="en-US" b="1" cap="none" spc="0" dirty="0">
              <a:ln w="50800"/>
              <a:solidFill>
                <a:srgbClr val="0000FF"/>
              </a:solidFill>
              <a:effectLst/>
              <a:latin typeface="Sakkal Majalla" pitchFamily="2" charset="-78"/>
              <a:cs typeface="Sakkal Majalla" pitchFamily="2" charset="-78"/>
            </a:endParaRPr>
          </a:p>
        </p:txBody>
      </p:sp>
      <p:sp>
        <p:nvSpPr>
          <p:cNvPr id="27" name="Rectangle 26"/>
          <p:cNvSpPr/>
          <p:nvPr/>
        </p:nvSpPr>
        <p:spPr>
          <a:xfrm>
            <a:off x="-41678" y="4564121"/>
            <a:ext cx="2932359" cy="769441"/>
          </a:xfrm>
          <a:prstGeom prst="rect">
            <a:avLst/>
          </a:prstGeom>
          <a:noFill/>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ar-BH" sz="2000" b="1" dirty="0">
                <a:ln w="50800"/>
                <a:solidFill>
                  <a:srgbClr val="0000FF"/>
                </a:solidFill>
                <a:latin typeface="Sakkal Majalla" pitchFamily="2" charset="-78"/>
                <a:cs typeface="Sakkal Majalla" pitchFamily="2" charset="-78"/>
              </a:rPr>
              <a:t>المناقشة الهادئة وتوضيح أن العنف مرفوض وغيرمرغوب فيه بالمجتمع</a:t>
            </a:r>
            <a:r>
              <a:rPr lang="ar-BH" sz="2400" b="1" dirty="0">
                <a:ln w="50800"/>
                <a:solidFill>
                  <a:srgbClr val="0000FF"/>
                </a:solidFill>
                <a:latin typeface="Sakkal Majalla" pitchFamily="2" charset="-78"/>
                <a:cs typeface="Sakkal Majalla" pitchFamily="2" charset="-78"/>
              </a:rPr>
              <a:t>. </a:t>
            </a:r>
            <a:r>
              <a:rPr lang="ar-BH" sz="2400" b="1" cap="none" spc="0" dirty="0">
                <a:ln w="50800"/>
                <a:solidFill>
                  <a:srgbClr val="0000FF"/>
                </a:solidFill>
                <a:effectLst/>
                <a:latin typeface="Sakkal Majalla" pitchFamily="2" charset="-78"/>
                <a:cs typeface="Sakkal Majalla" pitchFamily="2" charset="-78"/>
              </a:rPr>
              <a:t> </a:t>
            </a:r>
            <a:endParaRPr lang="en-US" b="1" cap="none" spc="0" dirty="0">
              <a:ln w="50800"/>
              <a:solidFill>
                <a:srgbClr val="0000FF"/>
              </a:solidFill>
              <a:effectLst/>
              <a:latin typeface="Sakkal Majalla" pitchFamily="2" charset="-78"/>
              <a:cs typeface="Sakkal Majalla" pitchFamily="2" charset="-78"/>
            </a:endParaRPr>
          </a:p>
        </p:txBody>
      </p:sp>
      <p:sp>
        <p:nvSpPr>
          <p:cNvPr id="28" name="Rectangle 27"/>
          <p:cNvSpPr/>
          <p:nvPr/>
        </p:nvSpPr>
        <p:spPr>
          <a:xfrm>
            <a:off x="2357453" y="2176153"/>
            <a:ext cx="708848" cy="584775"/>
          </a:xfrm>
          <a:prstGeom prst="rect">
            <a:avLst/>
          </a:prstGeom>
        </p:spPr>
        <p:txBody>
          <a:bodyPr wrap="none">
            <a:spAutoFit/>
          </a:bodyPr>
          <a:lstStyle/>
          <a:p>
            <a:pPr algn="ctr"/>
            <a:r>
              <a:rPr lang="ar-BH" sz="3200" b="1" dirty="0">
                <a:solidFill>
                  <a:srgbClr val="0000FF"/>
                </a:solidFill>
                <a:latin typeface="Sakkal Majalla" pitchFamily="2" charset="-78"/>
                <a:cs typeface="Sakkal Majalla" pitchFamily="2" charset="-78"/>
              </a:rPr>
              <a:t>فعل</a:t>
            </a:r>
            <a:endParaRPr lang="en-US" sz="2400" b="1" dirty="0">
              <a:solidFill>
                <a:srgbClr val="0000FF"/>
              </a:solidFill>
              <a:latin typeface="Sakkal Majalla" pitchFamily="2" charset="-78"/>
              <a:cs typeface="Sakkal Majalla" pitchFamily="2" charset="-78"/>
            </a:endParaRPr>
          </a:p>
        </p:txBody>
      </p:sp>
      <p:sp>
        <p:nvSpPr>
          <p:cNvPr id="29" name="TextBox 28"/>
          <p:cNvSpPr txBox="1"/>
          <p:nvPr/>
        </p:nvSpPr>
        <p:spPr>
          <a:xfrm>
            <a:off x="191344" y="5643578"/>
            <a:ext cx="11476820" cy="830997"/>
          </a:xfrm>
          <a:prstGeom prst="rect">
            <a:avLst/>
          </a:prstGeom>
          <a:solidFill>
            <a:schemeClr val="accent6">
              <a:lumMod val="40000"/>
              <a:lumOff val="60000"/>
            </a:schemeClr>
          </a:solidFill>
          <a:scene3d>
            <a:camera prst="orthographicFront"/>
            <a:lightRig rig="threePt" dir="t"/>
          </a:scene3d>
          <a:sp3d>
            <a:bevelT w="114300" prst="artDeco"/>
          </a:sp3d>
        </p:spPr>
        <p:txBody>
          <a:bodyPr wrap="square" rtlCol="0">
            <a:spAutoFit/>
          </a:bodyPr>
          <a:lstStyle/>
          <a:p>
            <a:pPr algn="just" rtl="1"/>
            <a:r>
              <a:rPr lang="ar-BH" sz="2400" b="1" dirty="0">
                <a:latin typeface="Sakkal Majalla" pitchFamily="2" charset="-78"/>
                <a:cs typeface="Sakkal Majalla" pitchFamily="2" charset="-78"/>
              </a:rPr>
              <a:t>نستنتج من جميع المواقف السابقه هناك شخص قد تضرّر أو جُرحت مشاعره، مما أدّى إلى خلاف أو عدم اتفاق بين المجموعة. وأن الخلاف بين الناس سببه أقوال أم أفعال أم كليهما.</a:t>
            </a:r>
            <a:endParaRPr lang="en-US" sz="2400" b="1" dirty="0">
              <a:latin typeface="Sakkal Majalla" pitchFamily="2" charset="-78"/>
              <a:cs typeface="Sakkal Majalla" pitchFamily="2" charset="-78"/>
            </a:endParaRPr>
          </a:p>
        </p:txBody>
      </p:sp>
      <p:sp>
        <p:nvSpPr>
          <p:cNvPr id="30" name="Rectangle 29">
            <a:extLst>
              <a:ext uri="{FF2B5EF4-FFF2-40B4-BE49-F238E27FC236}">
                <a16:creationId xmlns="" xmlns:a16="http://schemas.microsoft.com/office/drawing/2014/main" id="{B1F45C81-8BA1-4520-AE7E-2C2675D9B09E}"/>
              </a:ext>
            </a:extLst>
          </p:cNvPr>
          <p:cNvSpPr/>
          <p:nvPr/>
        </p:nvSpPr>
        <p:spPr>
          <a:xfrm>
            <a:off x="824" y="6488668"/>
            <a:ext cx="7381060" cy="369332"/>
          </a:xfrm>
          <a:prstGeom prst="rect">
            <a:avLst/>
          </a:prstGeom>
        </p:spPr>
        <p:txBody>
          <a:bodyPr wrap="square">
            <a:spAutoFit/>
          </a:bodyPr>
          <a:lstStyle/>
          <a:p>
            <a:pPr algn="ctr" rtl="1"/>
            <a:r>
              <a:rPr lang="ar-BH" b="1" dirty="0">
                <a:latin typeface="Sakkal Majalla" panose="02000000000000000000" pitchFamily="2" charset="-78"/>
              </a:rPr>
              <a:t>الدرس الرابع</a:t>
            </a:r>
            <a:r>
              <a:rPr lang="ar-SA" b="1" dirty="0">
                <a:latin typeface="Sakkal Majalla" panose="02000000000000000000" pitchFamily="2" charset="-78"/>
              </a:rPr>
              <a:t> </a:t>
            </a:r>
            <a:r>
              <a:rPr lang="ar-BH" b="1" dirty="0">
                <a:latin typeface="Sakkal Majalla" panose="02000000000000000000" pitchFamily="2" charset="-78"/>
              </a:rPr>
              <a:t>- وحدة مهارات الانضباط الذاتي-مادة التربية الأسرية-الصف السادس الابتدائي</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randombar(horizontal)">
                                      <p:cBhvr>
                                        <p:cTn id="14" dur="500"/>
                                        <p:tgtEl>
                                          <p:spTgt spid="6"/>
                                        </p:tgtEl>
                                      </p:cBhvr>
                                    </p:animEffect>
                                  </p:childTnLst>
                                </p:cTn>
                              </p:par>
                            </p:childTnLst>
                          </p:cTn>
                        </p:par>
                        <p:par>
                          <p:cTn id="15" fill="hold">
                            <p:stCondLst>
                              <p:cond delay="500"/>
                            </p:stCondLst>
                            <p:childTnLst>
                              <p:par>
                                <p:cTn id="16" presetID="12" presetClass="entr" presetSubtype="4"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slide(fromBottom)">
                                      <p:cBhvr>
                                        <p:cTn id="18" dur="30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p:cTn id="23" dur="500" fill="hold"/>
                                        <p:tgtEl>
                                          <p:spTgt spid="13"/>
                                        </p:tgtEl>
                                        <p:attrNameLst>
                                          <p:attrName>ppt_w</p:attrName>
                                        </p:attrNameLst>
                                      </p:cBhvr>
                                      <p:tavLst>
                                        <p:tav tm="0">
                                          <p:val>
                                            <p:fltVal val="0"/>
                                          </p:val>
                                        </p:tav>
                                        <p:tav tm="100000">
                                          <p:val>
                                            <p:strVal val="#ppt_w"/>
                                          </p:val>
                                        </p:tav>
                                      </p:tavLst>
                                    </p:anim>
                                    <p:anim calcmode="lin" valueType="num">
                                      <p:cBhvr>
                                        <p:cTn id="24" dur="500" fill="hold"/>
                                        <p:tgtEl>
                                          <p:spTgt spid="13"/>
                                        </p:tgtEl>
                                        <p:attrNameLst>
                                          <p:attrName>ppt_h</p:attrName>
                                        </p:attrNameLst>
                                      </p:cBhvr>
                                      <p:tavLst>
                                        <p:tav tm="0">
                                          <p:val>
                                            <p:fltVal val="0"/>
                                          </p:val>
                                        </p:tav>
                                        <p:tav tm="100000">
                                          <p:val>
                                            <p:strVal val="#ppt_h"/>
                                          </p:val>
                                        </p:tav>
                                      </p:tavLst>
                                    </p:anim>
                                    <p:animEffect transition="in" filter="fade">
                                      <p:cBhvr>
                                        <p:cTn id="25" dur="500"/>
                                        <p:tgtEl>
                                          <p:spTgt spid="13"/>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3" fill="hold" nodeType="click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additive="base">
                                        <p:cTn id="30" dur="3000" fill="hold"/>
                                        <p:tgtEl>
                                          <p:spTgt spid="14"/>
                                        </p:tgtEl>
                                        <p:attrNameLst>
                                          <p:attrName>ppt_x</p:attrName>
                                        </p:attrNameLst>
                                      </p:cBhvr>
                                      <p:tavLst>
                                        <p:tav tm="0">
                                          <p:val>
                                            <p:strVal val="1+#ppt_w/2"/>
                                          </p:val>
                                        </p:tav>
                                        <p:tav tm="100000">
                                          <p:val>
                                            <p:strVal val="#ppt_x"/>
                                          </p:val>
                                        </p:tav>
                                      </p:tavLst>
                                    </p:anim>
                                    <p:anim calcmode="lin" valueType="num">
                                      <p:cBhvr additive="base">
                                        <p:cTn id="31" dur="3000" fill="hold"/>
                                        <p:tgtEl>
                                          <p:spTgt spid="14"/>
                                        </p:tgtEl>
                                        <p:attrNameLst>
                                          <p:attrName>ppt_y</p:attrName>
                                        </p:attrNameLst>
                                      </p:cBhvr>
                                      <p:tavLst>
                                        <p:tav tm="0">
                                          <p:val>
                                            <p:strVal val="0-#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53" presetClass="entr" presetSubtype="0" fill="hold" grpId="0" nodeType="click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p:cTn id="36" dur="5000" fill="hold"/>
                                        <p:tgtEl>
                                          <p:spTgt spid="17"/>
                                        </p:tgtEl>
                                        <p:attrNameLst>
                                          <p:attrName>ppt_w</p:attrName>
                                        </p:attrNameLst>
                                      </p:cBhvr>
                                      <p:tavLst>
                                        <p:tav tm="0">
                                          <p:val>
                                            <p:fltVal val="0"/>
                                          </p:val>
                                        </p:tav>
                                        <p:tav tm="100000">
                                          <p:val>
                                            <p:strVal val="#ppt_w"/>
                                          </p:val>
                                        </p:tav>
                                      </p:tavLst>
                                    </p:anim>
                                    <p:anim calcmode="lin" valueType="num">
                                      <p:cBhvr>
                                        <p:cTn id="37" dur="5000" fill="hold"/>
                                        <p:tgtEl>
                                          <p:spTgt spid="17"/>
                                        </p:tgtEl>
                                        <p:attrNameLst>
                                          <p:attrName>ppt_h</p:attrName>
                                        </p:attrNameLst>
                                      </p:cBhvr>
                                      <p:tavLst>
                                        <p:tav tm="0">
                                          <p:val>
                                            <p:fltVal val="0"/>
                                          </p:val>
                                        </p:tav>
                                        <p:tav tm="100000">
                                          <p:val>
                                            <p:strVal val="#ppt_h"/>
                                          </p:val>
                                        </p:tav>
                                      </p:tavLst>
                                    </p:anim>
                                    <p:animEffect transition="in" filter="fade">
                                      <p:cBhvr>
                                        <p:cTn id="38" dur="5000"/>
                                        <p:tgtEl>
                                          <p:spTgt spid="17"/>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grpId="0" nodeType="click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p:cTn id="43" dur="500" fill="hold"/>
                                        <p:tgtEl>
                                          <p:spTgt spid="18"/>
                                        </p:tgtEl>
                                        <p:attrNameLst>
                                          <p:attrName>ppt_w</p:attrName>
                                        </p:attrNameLst>
                                      </p:cBhvr>
                                      <p:tavLst>
                                        <p:tav tm="0">
                                          <p:val>
                                            <p:fltVal val="0"/>
                                          </p:val>
                                        </p:tav>
                                        <p:tav tm="100000">
                                          <p:val>
                                            <p:strVal val="#ppt_w"/>
                                          </p:val>
                                        </p:tav>
                                      </p:tavLst>
                                    </p:anim>
                                    <p:anim calcmode="lin" valueType="num">
                                      <p:cBhvr>
                                        <p:cTn id="44" dur="500" fill="hold"/>
                                        <p:tgtEl>
                                          <p:spTgt spid="18"/>
                                        </p:tgtEl>
                                        <p:attrNameLst>
                                          <p:attrName>ppt_h</p:attrName>
                                        </p:attrNameLst>
                                      </p:cBhvr>
                                      <p:tavLst>
                                        <p:tav tm="0">
                                          <p:val>
                                            <p:fltVal val="0"/>
                                          </p:val>
                                        </p:tav>
                                        <p:tav tm="100000">
                                          <p:val>
                                            <p:strVal val="#ppt_h"/>
                                          </p:val>
                                        </p:tav>
                                      </p:tavLst>
                                    </p:anim>
                                    <p:animEffect transition="in" filter="fade">
                                      <p:cBhvr>
                                        <p:cTn id="45" dur="500"/>
                                        <p:tgtEl>
                                          <p:spTgt spid="18"/>
                                        </p:tgtEl>
                                      </p:cBhvr>
                                    </p:animEffect>
                                  </p:childTnLst>
                                </p:cTn>
                              </p:par>
                            </p:childTnLst>
                          </p:cTn>
                        </p:par>
                        <p:par>
                          <p:cTn id="46" fill="hold">
                            <p:stCondLst>
                              <p:cond delay="500"/>
                            </p:stCondLst>
                            <p:childTnLst>
                              <p:par>
                                <p:cTn id="47" presetID="2" presetClass="entr" presetSubtype="8" fill="hold" nodeType="after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additive="base">
                                        <p:cTn id="49" dur="5000" fill="hold"/>
                                        <p:tgtEl>
                                          <p:spTgt spid="19"/>
                                        </p:tgtEl>
                                        <p:attrNameLst>
                                          <p:attrName>ppt_x</p:attrName>
                                        </p:attrNameLst>
                                      </p:cBhvr>
                                      <p:tavLst>
                                        <p:tav tm="0">
                                          <p:val>
                                            <p:strVal val="0-#ppt_w/2"/>
                                          </p:val>
                                        </p:tav>
                                        <p:tav tm="100000">
                                          <p:val>
                                            <p:strVal val="#ppt_x"/>
                                          </p:val>
                                        </p:tav>
                                      </p:tavLst>
                                    </p:anim>
                                    <p:anim calcmode="lin" valueType="num">
                                      <p:cBhvr additive="base">
                                        <p:cTn id="50" dur="50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53" presetClass="entr" presetSubtype="0" fill="hold" grpId="0" nodeType="clickEffect">
                                  <p:stCondLst>
                                    <p:cond delay="0"/>
                                  </p:stCondLst>
                                  <p:childTnLst>
                                    <p:set>
                                      <p:cBhvr>
                                        <p:cTn id="54" dur="1" fill="hold">
                                          <p:stCondLst>
                                            <p:cond delay="0"/>
                                          </p:stCondLst>
                                        </p:cTn>
                                        <p:tgtEl>
                                          <p:spTgt spid="22"/>
                                        </p:tgtEl>
                                        <p:attrNameLst>
                                          <p:attrName>style.visibility</p:attrName>
                                        </p:attrNameLst>
                                      </p:cBhvr>
                                      <p:to>
                                        <p:strVal val="visible"/>
                                      </p:to>
                                    </p:set>
                                    <p:anim calcmode="lin" valueType="num">
                                      <p:cBhvr>
                                        <p:cTn id="55" dur="5000" fill="hold"/>
                                        <p:tgtEl>
                                          <p:spTgt spid="22"/>
                                        </p:tgtEl>
                                        <p:attrNameLst>
                                          <p:attrName>ppt_w</p:attrName>
                                        </p:attrNameLst>
                                      </p:cBhvr>
                                      <p:tavLst>
                                        <p:tav tm="0">
                                          <p:val>
                                            <p:fltVal val="0"/>
                                          </p:val>
                                        </p:tav>
                                        <p:tav tm="100000">
                                          <p:val>
                                            <p:strVal val="#ppt_w"/>
                                          </p:val>
                                        </p:tav>
                                      </p:tavLst>
                                    </p:anim>
                                    <p:anim calcmode="lin" valueType="num">
                                      <p:cBhvr>
                                        <p:cTn id="56" dur="5000" fill="hold"/>
                                        <p:tgtEl>
                                          <p:spTgt spid="22"/>
                                        </p:tgtEl>
                                        <p:attrNameLst>
                                          <p:attrName>ppt_h</p:attrName>
                                        </p:attrNameLst>
                                      </p:cBhvr>
                                      <p:tavLst>
                                        <p:tav tm="0">
                                          <p:val>
                                            <p:fltVal val="0"/>
                                          </p:val>
                                        </p:tav>
                                        <p:tav tm="100000">
                                          <p:val>
                                            <p:strVal val="#ppt_h"/>
                                          </p:val>
                                        </p:tav>
                                      </p:tavLst>
                                    </p:anim>
                                    <p:animEffect transition="in" filter="fade">
                                      <p:cBhvr>
                                        <p:cTn id="57" dur="5000"/>
                                        <p:tgtEl>
                                          <p:spTgt spid="22"/>
                                        </p:tgtEl>
                                      </p:cBhvr>
                                    </p:animEffect>
                                  </p:childTnLst>
                                </p:cTn>
                              </p:par>
                            </p:childTnLst>
                          </p:cTn>
                        </p:par>
                      </p:childTnLst>
                    </p:cTn>
                  </p:par>
                  <p:par>
                    <p:cTn id="58" fill="hold">
                      <p:stCondLst>
                        <p:cond delay="indefinite"/>
                      </p:stCondLst>
                      <p:childTnLst>
                        <p:par>
                          <p:cTn id="59" fill="hold">
                            <p:stCondLst>
                              <p:cond delay="0"/>
                            </p:stCondLst>
                            <p:childTnLst>
                              <p:par>
                                <p:cTn id="60" presetID="53" presetClass="entr" presetSubtype="0" fill="hold" grpId="0" nodeType="clickEffect">
                                  <p:stCondLst>
                                    <p:cond delay="0"/>
                                  </p:stCondLst>
                                  <p:childTnLst>
                                    <p:set>
                                      <p:cBhvr>
                                        <p:cTn id="61" dur="1" fill="hold">
                                          <p:stCondLst>
                                            <p:cond delay="0"/>
                                          </p:stCondLst>
                                        </p:cTn>
                                        <p:tgtEl>
                                          <p:spTgt spid="23"/>
                                        </p:tgtEl>
                                        <p:attrNameLst>
                                          <p:attrName>style.visibility</p:attrName>
                                        </p:attrNameLst>
                                      </p:cBhvr>
                                      <p:to>
                                        <p:strVal val="visible"/>
                                      </p:to>
                                    </p:set>
                                    <p:anim calcmode="lin" valueType="num">
                                      <p:cBhvr>
                                        <p:cTn id="62" dur="5000" fill="hold"/>
                                        <p:tgtEl>
                                          <p:spTgt spid="23"/>
                                        </p:tgtEl>
                                        <p:attrNameLst>
                                          <p:attrName>ppt_w</p:attrName>
                                        </p:attrNameLst>
                                      </p:cBhvr>
                                      <p:tavLst>
                                        <p:tav tm="0">
                                          <p:val>
                                            <p:fltVal val="0"/>
                                          </p:val>
                                        </p:tav>
                                        <p:tav tm="100000">
                                          <p:val>
                                            <p:strVal val="#ppt_w"/>
                                          </p:val>
                                        </p:tav>
                                      </p:tavLst>
                                    </p:anim>
                                    <p:anim calcmode="lin" valueType="num">
                                      <p:cBhvr>
                                        <p:cTn id="63" dur="5000" fill="hold"/>
                                        <p:tgtEl>
                                          <p:spTgt spid="23"/>
                                        </p:tgtEl>
                                        <p:attrNameLst>
                                          <p:attrName>ppt_h</p:attrName>
                                        </p:attrNameLst>
                                      </p:cBhvr>
                                      <p:tavLst>
                                        <p:tav tm="0">
                                          <p:val>
                                            <p:fltVal val="0"/>
                                          </p:val>
                                        </p:tav>
                                        <p:tav tm="100000">
                                          <p:val>
                                            <p:strVal val="#ppt_h"/>
                                          </p:val>
                                        </p:tav>
                                      </p:tavLst>
                                    </p:anim>
                                    <p:animEffect transition="in" filter="fade">
                                      <p:cBhvr>
                                        <p:cTn id="64" dur="5000"/>
                                        <p:tgtEl>
                                          <p:spTgt spid="23"/>
                                        </p:tgtEl>
                                      </p:cBhvr>
                                    </p:animEffect>
                                  </p:childTnLst>
                                </p:cTn>
                              </p:par>
                            </p:childTnLst>
                          </p:cTn>
                        </p:par>
                      </p:childTnLst>
                    </p:cTn>
                  </p:par>
                  <p:par>
                    <p:cTn id="65" fill="hold">
                      <p:stCondLst>
                        <p:cond delay="indefinite"/>
                      </p:stCondLst>
                      <p:childTnLst>
                        <p:par>
                          <p:cTn id="66" fill="hold">
                            <p:stCondLst>
                              <p:cond delay="0"/>
                            </p:stCondLst>
                            <p:childTnLst>
                              <p:par>
                                <p:cTn id="67" presetID="55" presetClass="entr" presetSubtype="0" fill="hold" nodeType="clickEffect">
                                  <p:stCondLst>
                                    <p:cond delay="0"/>
                                  </p:stCondLst>
                                  <p:childTnLst>
                                    <p:set>
                                      <p:cBhvr>
                                        <p:cTn id="68" dur="1" fill="hold">
                                          <p:stCondLst>
                                            <p:cond delay="0"/>
                                          </p:stCondLst>
                                        </p:cTn>
                                        <p:tgtEl>
                                          <p:spTgt spid="24"/>
                                        </p:tgtEl>
                                        <p:attrNameLst>
                                          <p:attrName>style.visibility</p:attrName>
                                        </p:attrNameLst>
                                      </p:cBhvr>
                                      <p:to>
                                        <p:strVal val="visible"/>
                                      </p:to>
                                    </p:set>
                                    <p:anim calcmode="lin" valueType="num">
                                      <p:cBhvr>
                                        <p:cTn id="69" dur="1000" fill="hold"/>
                                        <p:tgtEl>
                                          <p:spTgt spid="24"/>
                                        </p:tgtEl>
                                        <p:attrNameLst>
                                          <p:attrName>ppt_w</p:attrName>
                                        </p:attrNameLst>
                                      </p:cBhvr>
                                      <p:tavLst>
                                        <p:tav tm="0">
                                          <p:val>
                                            <p:strVal val="#ppt_w*0.70"/>
                                          </p:val>
                                        </p:tav>
                                        <p:tav tm="100000">
                                          <p:val>
                                            <p:strVal val="#ppt_w"/>
                                          </p:val>
                                        </p:tav>
                                      </p:tavLst>
                                    </p:anim>
                                    <p:anim calcmode="lin" valueType="num">
                                      <p:cBhvr>
                                        <p:cTn id="70" dur="1000" fill="hold"/>
                                        <p:tgtEl>
                                          <p:spTgt spid="24"/>
                                        </p:tgtEl>
                                        <p:attrNameLst>
                                          <p:attrName>ppt_h</p:attrName>
                                        </p:attrNameLst>
                                      </p:cBhvr>
                                      <p:tavLst>
                                        <p:tav tm="0">
                                          <p:val>
                                            <p:strVal val="#ppt_h"/>
                                          </p:val>
                                        </p:tav>
                                        <p:tav tm="100000">
                                          <p:val>
                                            <p:strVal val="#ppt_h"/>
                                          </p:val>
                                        </p:tav>
                                      </p:tavLst>
                                    </p:anim>
                                    <p:animEffect transition="in" filter="fade">
                                      <p:cBhvr>
                                        <p:cTn id="71" dur="1000"/>
                                        <p:tgtEl>
                                          <p:spTgt spid="24"/>
                                        </p:tgtEl>
                                      </p:cBhvr>
                                    </p:animEffect>
                                  </p:childTnLst>
                                </p:cTn>
                              </p:par>
                            </p:childTnLst>
                          </p:cTn>
                        </p:par>
                      </p:childTnLst>
                    </p:cTn>
                  </p:par>
                  <p:par>
                    <p:cTn id="72" fill="hold">
                      <p:stCondLst>
                        <p:cond delay="indefinite"/>
                      </p:stCondLst>
                      <p:childTnLst>
                        <p:par>
                          <p:cTn id="73" fill="hold">
                            <p:stCondLst>
                              <p:cond delay="0"/>
                            </p:stCondLst>
                            <p:childTnLst>
                              <p:par>
                                <p:cTn id="74" presetID="55" presetClass="entr" presetSubtype="0" fill="hold" grpId="0" nodeType="clickEffect">
                                  <p:stCondLst>
                                    <p:cond delay="0"/>
                                  </p:stCondLst>
                                  <p:childTnLst>
                                    <p:set>
                                      <p:cBhvr>
                                        <p:cTn id="75" dur="1" fill="hold">
                                          <p:stCondLst>
                                            <p:cond delay="0"/>
                                          </p:stCondLst>
                                        </p:cTn>
                                        <p:tgtEl>
                                          <p:spTgt spid="25"/>
                                        </p:tgtEl>
                                        <p:attrNameLst>
                                          <p:attrName>style.visibility</p:attrName>
                                        </p:attrNameLst>
                                      </p:cBhvr>
                                      <p:to>
                                        <p:strVal val="visible"/>
                                      </p:to>
                                    </p:set>
                                    <p:anim calcmode="lin" valueType="num">
                                      <p:cBhvr>
                                        <p:cTn id="76" dur="1000" fill="hold"/>
                                        <p:tgtEl>
                                          <p:spTgt spid="25"/>
                                        </p:tgtEl>
                                        <p:attrNameLst>
                                          <p:attrName>ppt_w</p:attrName>
                                        </p:attrNameLst>
                                      </p:cBhvr>
                                      <p:tavLst>
                                        <p:tav tm="0">
                                          <p:val>
                                            <p:strVal val="#ppt_w*0.70"/>
                                          </p:val>
                                        </p:tav>
                                        <p:tav tm="100000">
                                          <p:val>
                                            <p:strVal val="#ppt_w"/>
                                          </p:val>
                                        </p:tav>
                                      </p:tavLst>
                                    </p:anim>
                                    <p:anim calcmode="lin" valueType="num">
                                      <p:cBhvr>
                                        <p:cTn id="77" dur="1000" fill="hold"/>
                                        <p:tgtEl>
                                          <p:spTgt spid="25"/>
                                        </p:tgtEl>
                                        <p:attrNameLst>
                                          <p:attrName>ppt_h</p:attrName>
                                        </p:attrNameLst>
                                      </p:cBhvr>
                                      <p:tavLst>
                                        <p:tav tm="0">
                                          <p:val>
                                            <p:strVal val="#ppt_h"/>
                                          </p:val>
                                        </p:tav>
                                        <p:tav tm="100000">
                                          <p:val>
                                            <p:strVal val="#ppt_h"/>
                                          </p:val>
                                        </p:tav>
                                      </p:tavLst>
                                    </p:anim>
                                    <p:animEffect transition="in" filter="fade">
                                      <p:cBhvr>
                                        <p:cTn id="78" dur="1000"/>
                                        <p:tgtEl>
                                          <p:spTgt spid="25"/>
                                        </p:tgtEl>
                                      </p:cBhvr>
                                    </p:animEffect>
                                  </p:childTnLst>
                                </p:cTn>
                              </p:par>
                            </p:childTnLst>
                          </p:cTn>
                        </p:par>
                        <p:par>
                          <p:cTn id="79" fill="hold">
                            <p:stCondLst>
                              <p:cond delay="1000"/>
                            </p:stCondLst>
                            <p:childTnLst>
                              <p:par>
                                <p:cTn id="80" presetID="55" presetClass="entr" presetSubtype="0" fill="hold" grpId="1" nodeType="afterEffect">
                                  <p:stCondLst>
                                    <p:cond delay="0"/>
                                  </p:stCondLst>
                                  <p:childTnLst>
                                    <p:set>
                                      <p:cBhvr>
                                        <p:cTn id="81" dur="1" fill="hold">
                                          <p:stCondLst>
                                            <p:cond delay="0"/>
                                          </p:stCondLst>
                                        </p:cTn>
                                        <p:tgtEl>
                                          <p:spTgt spid="28"/>
                                        </p:tgtEl>
                                        <p:attrNameLst>
                                          <p:attrName>style.visibility</p:attrName>
                                        </p:attrNameLst>
                                      </p:cBhvr>
                                      <p:to>
                                        <p:strVal val="visible"/>
                                      </p:to>
                                    </p:set>
                                    <p:anim calcmode="lin" valueType="num">
                                      <p:cBhvr>
                                        <p:cTn id="82" dur="1000" fill="hold"/>
                                        <p:tgtEl>
                                          <p:spTgt spid="28"/>
                                        </p:tgtEl>
                                        <p:attrNameLst>
                                          <p:attrName>ppt_w</p:attrName>
                                        </p:attrNameLst>
                                      </p:cBhvr>
                                      <p:tavLst>
                                        <p:tav tm="0">
                                          <p:val>
                                            <p:strVal val="#ppt_w*0.70"/>
                                          </p:val>
                                        </p:tav>
                                        <p:tav tm="100000">
                                          <p:val>
                                            <p:strVal val="#ppt_w"/>
                                          </p:val>
                                        </p:tav>
                                      </p:tavLst>
                                    </p:anim>
                                    <p:anim calcmode="lin" valueType="num">
                                      <p:cBhvr>
                                        <p:cTn id="83" dur="1000" fill="hold"/>
                                        <p:tgtEl>
                                          <p:spTgt spid="28"/>
                                        </p:tgtEl>
                                        <p:attrNameLst>
                                          <p:attrName>ppt_h</p:attrName>
                                        </p:attrNameLst>
                                      </p:cBhvr>
                                      <p:tavLst>
                                        <p:tav tm="0">
                                          <p:val>
                                            <p:strVal val="#ppt_h"/>
                                          </p:val>
                                        </p:tav>
                                        <p:tav tm="100000">
                                          <p:val>
                                            <p:strVal val="#ppt_h"/>
                                          </p:val>
                                        </p:tav>
                                      </p:tavLst>
                                    </p:anim>
                                    <p:animEffect transition="in" filter="fade">
                                      <p:cBhvr>
                                        <p:cTn id="84" dur="1000"/>
                                        <p:tgtEl>
                                          <p:spTgt spid="28"/>
                                        </p:tgtEl>
                                      </p:cBhvr>
                                    </p:animEffect>
                                  </p:childTnLst>
                                </p:cTn>
                              </p:par>
                            </p:childTnLst>
                          </p:cTn>
                        </p:par>
                      </p:childTnLst>
                    </p:cTn>
                  </p:par>
                  <p:par>
                    <p:cTn id="85" fill="hold">
                      <p:stCondLst>
                        <p:cond delay="indefinite"/>
                      </p:stCondLst>
                      <p:childTnLst>
                        <p:par>
                          <p:cTn id="86" fill="hold">
                            <p:stCondLst>
                              <p:cond delay="0"/>
                            </p:stCondLst>
                            <p:childTnLst>
                              <p:par>
                                <p:cTn id="87" presetID="53" presetClass="entr" presetSubtype="16" fill="hold" grpId="0" nodeType="clickEffect">
                                  <p:stCondLst>
                                    <p:cond delay="0"/>
                                  </p:stCondLst>
                                  <p:childTnLst>
                                    <p:set>
                                      <p:cBhvr>
                                        <p:cTn id="88" dur="1" fill="hold">
                                          <p:stCondLst>
                                            <p:cond delay="0"/>
                                          </p:stCondLst>
                                        </p:cTn>
                                        <p:tgtEl>
                                          <p:spTgt spid="26"/>
                                        </p:tgtEl>
                                        <p:attrNameLst>
                                          <p:attrName>style.visibility</p:attrName>
                                        </p:attrNameLst>
                                      </p:cBhvr>
                                      <p:to>
                                        <p:strVal val="visible"/>
                                      </p:to>
                                    </p:set>
                                    <p:anim calcmode="lin" valueType="num">
                                      <p:cBhvr>
                                        <p:cTn id="89" dur="500" fill="hold"/>
                                        <p:tgtEl>
                                          <p:spTgt spid="26"/>
                                        </p:tgtEl>
                                        <p:attrNameLst>
                                          <p:attrName>ppt_w</p:attrName>
                                        </p:attrNameLst>
                                      </p:cBhvr>
                                      <p:tavLst>
                                        <p:tav tm="0">
                                          <p:val>
                                            <p:fltVal val="0"/>
                                          </p:val>
                                        </p:tav>
                                        <p:tav tm="100000">
                                          <p:val>
                                            <p:strVal val="#ppt_w"/>
                                          </p:val>
                                        </p:tav>
                                      </p:tavLst>
                                    </p:anim>
                                    <p:anim calcmode="lin" valueType="num">
                                      <p:cBhvr>
                                        <p:cTn id="90" dur="500" fill="hold"/>
                                        <p:tgtEl>
                                          <p:spTgt spid="26"/>
                                        </p:tgtEl>
                                        <p:attrNameLst>
                                          <p:attrName>ppt_h</p:attrName>
                                        </p:attrNameLst>
                                      </p:cBhvr>
                                      <p:tavLst>
                                        <p:tav tm="0">
                                          <p:val>
                                            <p:fltVal val="0"/>
                                          </p:val>
                                        </p:tav>
                                        <p:tav tm="100000">
                                          <p:val>
                                            <p:strVal val="#ppt_h"/>
                                          </p:val>
                                        </p:tav>
                                      </p:tavLst>
                                    </p:anim>
                                    <p:animEffect transition="in" filter="fade">
                                      <p:cBhvr>
                                        <p:cTn id="91" dur="500"/>
                                        <p:tgtEl>
                                          <p:spTgt spid="26"/>
                                        </p:tgtEl>
                                      </p:cBhvr>
                                    </p:animEffect>
                                  </p:childTnLst>
                                </p:cTn>
                              </p:par>
                            </p:childTnLst>
                          </p:cTn>
                        </p:par>
                      </p:childTnLst>
                    </p:cTn>
                  </p:par>
                  <p:par>
                    <p:cTn id="92" fill="hold">
                      <p:stCondLst>
                        <p:cond delay="indefinite"/>
                      </p:stCondLst>
                      <p:childTnLst>
                        <p:par>
                          <p:cTn id="93" fill="hold">
                            <p:stCondLst>
                              <p:cond delay="0"/>
                            </p:stCondLst>
                            <p:childTnLst>
                              <p:par>
                                <p:cTn id="94" presetID="53" presetClass="entr" presetSubtype="16" fill="hold" grpId="0" nodeType="clickEffect">
                                  <p:stCondLst>
                                    <p:cond delay="0"/>
                                  </p:stCondLst>
                                  <p:childTnLst>
                                    <p:set>
                                      <p:cBhvr>
                                        <p:cTn id="95" dur="1" fill="hold">
                                          <p:stCondLst>
                                            <p:cond delay="0"/>
                                          </p:stCondLst>
                                        </p:cTn>
                                        <p:tgtEl>
                                          <p:spTgt spid="27"/>
                                        </p:tgtEl>
                                        <p:attrNameLst>
                                          <p:attrName>style.visibility</p:attrName>
                                        </p:attrNameLst>
                                      </p:cBhvr>
                                      <p:to>
                                        <p:strVal val="visible"/>
                                      </p:to>
                                    </p:set>
                                    <p:anim calcmode="lin" valueType="num">
                                      <p:cBhvr>
                                        <p:cTn id="96" dur="500" fill="hold"/>
                                        <p:tgtEl>
                                          <p:spTgt spid="27"/>
                                        </p:tgtEl>
                                        <p:attrNameLst>
                                          <p:attrName>ppt_w</p:attrName>
                                        </p:attrNameLst>
                                      </p:cBhvr>
                                      <p:tavLst>
                                        <p:tav tm="0">
                                          <p:val>
                                            <p:fltVal val="0"/>
                                          </p:val>
                                        </p:tav>
                                        <p:tav tm="100000">
                                          <p:val>
                                            <p:strVal val="#ppt_w"/>
                                          </p:val>
                                        </p:tav>
                                      </p:tavLst>
                                    </p:anim>
                                    <p:anim calcmode="lin" valueType="num">
                                      <p:cBhvr>
                                        <p:cTn id="97" dur="500" fill="hold"/>
                                        <p:tgtEl>
                                          <p:spTgt spid="27"/>
                                        </p:tgtEl>
                                        <p:attrNameLst>
                                          <p:attrName>ppt_h</p:attrName>
                                        </p:attrNameLst>
                                      </p:cBhvr>
                                      <p:tavLst>
                                        <p:tav tm="0">
                                          <p:val>
                                            <p:fltVal val="0"/>
                                          </p:val>
                                        </p:tav>
                                        <p:tav tm="100000">
                                          <p:val>
                                            <p:strVal val="#ppt_h"/>
                                          </p:val>
                                        </p:tav>
                                      </p:tavLst>
                                    </p:anim>
                                    <p:animEffect transition="in" filter="fade">
                                      <p:cBhvr>
                                        <p:cTn id="98" dur="500"/>
                                        <p:tgtEl>
                                          <p:spTgt spid="27"/>
                                        </p:tgtEl>
                                      </p:cBhvr>
                                    </p:animEffect>
                                  </p:childTnLst>
                                </p:cTn>
                              </p:par>
                            </p:childTnLst>
                          </p:cTn>
                        </p:par>
                      </p:childTnLst>
                    </p:cTn>
                  </p:par>
                  <p:par>
                    <p:cTn id="99" fill="hold">
                      <p:stCondLst>
                        <p:cond delay="indefinite"/>
                      </p:stCondLst>
                      <p:childTnLst>
                        <p:par>
                          <p:cTn id="100" fill="hold">
                            <p:stCondLst>
                              <p:cond delay="0"/>
                            </p:stCondLst>
                            <p:childTnLst>
                              <p:par>
                                <p:cTn id="101" presetID="14" presetClass="entr" presetSubtype="10" fill="hold" grpId="0" nodeType="clickEffect">
                                  <p:stCondLst>
                                    <p:cond delay="0"/>
                                  </p:stCondLst>
                                  <p:childTnLst>
                                    <p:set>
                                      <p:cBhvr>
                                        <p:cTn id="102" dur="1" fill="hold">
                                          <p:stCondLst>
                                            <p:cond delay="0"/>
                                          </p:stCondLst>
                                        </p:cTn>
                                        <p:tgtEl>
                                          <p:spTgt spid="29"/>
                                        </p:tgtEl>
                                        <p:attrNameLst>
                                          <p:attrName>style.visibility</p:attrName>
                                        </p:attrNameLst>
                                      </p:cBhvr>
                                      <p:to>
                                        <p:strVal val="visible"/>
                                      </p:to>
                                    </p:set>
                                    <p:animEffect transition="in" filter="randombar(horizontal)">
                                      <p:cBhvr>
                                        <p:cTn id="10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3" grpId="0"/>
      <p:bldP spid="17" grpId="0"/>
      <p:bldP spid="18" grpId="0"/>
      <p:bldP spid="22" grpId="0"/>
      <p:bldP spid="23" grpId="0"/>
      <p:bldP spid="25" grpId="0" animBg="1"/>
      <p:bldP spid="26" grpId="0"/>
      <p:bldP spid="27" grpId="0"/>
      <p:bldP spid="28" grpId="1"/>
      <p:bldP spid="2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ounded Rectangle 21">
            <a:extLst>
              <a:ext uri="{FF2B5EF4-FFF2-40B4-BE49-F238E27FC236}">
                <a16:creationId xmlns="" xmlns:a16="http://schemas.microsoft.com/office/drawing/2014/main" id="{547ED8BE-4F4E-4989-9778-25C7DCD8F183}"/>
              </a:ext>
            </a:extLst>
          </p:cNvPr>
          <p:cNvSpPr/>
          <p:nvPr/>
        </p:nvSpPr>
        <p:spPr>
          <a:xfrm>
            <a:off x="2024034" y="30335"/>
            <a:ext cx="7970687" cy="684022"/>
          </a:xfrm>
          <a:prstGeom prst="roundRect">
            <a:avLst/>
          </a:prstGeom>
          <a:solidFill>
            <a:srgbClr val="C0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ar-BH" sz="3600" b="1" dirty="0">
                <a:solidFill>
                  <a:schemeClr val="bg1"/>
                </a:solidFill>
                <a:latin typeface="Sakkal Majalla" panose="02000000000000000000" pitchFamily="2" charset="-78"/>
                <a:cs typeface="Sakkal Majalla" panose="02000000000000000000" pitchFamily="2" charset="-78"/>
              </a:rPr>
              <a:t>لماذا تحدث الخلافات بين الناس؟</a:t>
            </a:r>
          </a:p>
        </p:txBody>
      </p:sp>
      <p:sp>
        <p:nvSpPr>
          <p:cNvPr id="33" name="Rectangle 32">
            <a:extLst>
              <a:ext uri="{FF2B5EF4-FFF2-40B4-BE49-F238E27FC236}">
                <a16:creationId xmlns="" xmlns:a16="http://schemas.microsoft.com/office/drawing/2014/main" id="{B1F45C81-8BA1-4520-AE7E-2C2675D9B09E}"/>
              </a:ext>
            </a:extLst>
          </p:cNvPr>
          <p:cNvSpPr/>
          <p:nvPr/>
        </p:nvSpPr>
        <p:spPr>
          <a:xfrm>
            <a:off x="824" y="6488668"/>
            <a:ext cx="7238184" cy="369332"/>
          </a:xfrm>
          <a:prstGeom prst="rect">
            <a:avLst/>
          </a:prstGeom>
        </p:spPr>
        <p:txBody>
          <a:bodyPr wrap="square">
            <a:spAutoFit/>
          </a:bodyPr>
          <a:lstStyle/>
          <a:p>
            <a:pPr algn="ctr" rtl="1"/>
            <a:r>
              <a:rPr lang="ar-BH" b="1" dirty="0">
                <a:latin typeface="Sakkal Majalla" panose="02000000000000000000" pitchFamily="2" charset="-78"/>
              </a:rPr>
              <a:t>الدرس الرابع-وحدة مهارات الانضباط الذاتي-مادة التربية الأسرية-الصف السادس الابتدائي</a:t>
            </a:r>
            <a:endParaRPr lang="en-US" dirty="0"/>
          </a:p>
        </p:txBody>
      </p:sp>
      <p:sp>
        <p:nvSpPr>
          <p:cNvPr id="34" name="Rectangle 33"/>
          <p:cNvSpPr/>
          <p:nvPr/>
        </p:nvSpPr>
        <p:spPr>
          <a:xfrm>
            <a:off x="4895135" y="989193"/>
            <a:ext cx="7167570" cy="1200329"/>
          </a:xfrm>
          <a:prstGeom prst="rect">
            <a:avLst/>
          </a:prstGeom>
          <a:solidFill>
            <a:srgbClr val="FFFF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r"/>
            <a:r>
              <a:rPr lang="ar-BH" sz="2400" b="1" dirty="0">
                <a:latin typeface="Sakkal Majalla" panose="02000000000000000000" pitchFamily="2" charset="-78"/>
                <a:cs typeface="Sakkal Majalla" panose="02000000000000000000" pitchFamily="2" charset="-78"/>
              </a:rPr>
              <a:t>نشاط تدريبي رقم( 1) صفحة 30 - </a:t>
            </a:r>
            <a:r>
              <a:rPr lang="ar-BH" sz="2400" b="1" dirty="0">
                <a:solidFill>
                  <a:srgbClr val="C00000"/>
                </a:solidFill>
                <a:latin typeface="Sakkal Majalla" panose="02000000000000000000" pitchFamily="2" charset="-78"/>
                <a:cs typeface="Sakkal Majalla" panose="02000000000000000000" pitchFamily="2" charset="-78"/>
              </a:rPr>
              <a:t>ضع الحرف ( ق ) إذا كان السبب في حدوث الخلاف هو نوع من القول .ضع الحرف ( ف ) إذا كان السبب في حدوث الخلاف هو نوع من الفعل مع تحديد سبب الخلاف سواء كان قولاً أو فعلاً كما في المثال؟</a:t>
            </a:r>
          </a:p>
        </p:txBody>
      </p:sp>
      <p:grpSp>
        <p:nvGrpSpPr>
          <p:cNvPr id="35" name="Group 34"/>
          <p:cNvGrpSpPr/>
          <p:nvPr/>
        </p:nvGrpSpPr>
        <p:grpSpPr>
          <a:xfrm>
            <a:off x="8591844" y="2270345"/>
            <a:ext cx="3400074" cy="4216539"/>
            <a:chOff x="5368705" y="2181885"/>
            <a:chExt cx="3400074" cy="4369123"/>
          </a:xfrm>
        </p:grpSpPr>
        <p:sp>
          <p:nvSpPr>
            <p:cNvPr id="36" name="TextBox 35"/>
            <p:cNvSpPr txBox="1"/>
            <p:nvPr/>
          </p:nvSpPr>
          <p:spPr>
            <a:xfrm>
              <a:off x="5368705" y="2181885"/>
              <a:ext cx="3395050" cy="4369123"/>
            </a:xfrm>
            <a:prstGeom prst="rect">
              <a:avLst/>
            </a:prstGeom>
            <a:noFill/>
            <a:ln w="38100" cmpd="dbl">
              <a:solidFill>
                <a:schemeClr val="accent3">
                  <a:lumMod val="60000"/>
                  <a:lumOff val="40000"/>
                </a:schemeClr>
              </a:solidFill>
            </a:ln>
          </p:spPr>
          <p:txBody>
            <a:bodyPr wrap="square" rtlCol="0">
              <a:spAutoFit/>
            </a:bodyPr>
            <a:lstStyle/>
            <a:p>
              <a:pPr algn="just"/>
              <a:r>
                <a:rPr lang="ar-BH" dirty="0"/>
                <a:t>         </a:t>
              </a:r>
            </a:p>
            <a:p>
              <a:pPr algn="just" rtl="1"/>
              <a:r>
                <a:rPr lang="ar-BH" dirty="0"/>
                <a:t>          </a:t>
              </a:r>
              <a:r>
                <a:rPr lang="ar-BH" b="1" dirty="0">
                  <a:latin typeface="Sakkal Majalla" pitchFamily="2" charset="-78"/>
                  <a:cs typeface="Sakkal Majalla" pitchFamily="2" charset="-78"/>
                </a:rPr>
                <a:t>ذهب طالب إلى المعلّم وأعلمه بأن أحد زملائه في الصف قد كسر لوح الزجاج متعمداً، مع العلم بأن سبب ذلك الرياح القوية.</a:t>
              </a:r>
            </a:p>
            <a:p>
              <a:pPr algn="just" rtl="1"/>
              <a:endParaRPr lang="ar-BH" b="1" dirty="0">
                <a:latin typeface="Sakkal Majalla" pitchFamily="2" charset="-78"/>
                <a:cs typeface="Sakkal Majalla" pitchFamily="2" charset="-78"/>
              </a:endParaRPr>
            </a:p>
            <a:p>
              <a:pPr algn="just" rtl="1"/>
              <a:r>
                <a:rPr lang="ar-BH" b="1" dirty="0">
                  <a:latin typeface="Sakkal Majalla" pitchFamily="2" charset="-78"/>
                  <a:cs typeface="Sakkal Majalla" pitchFamily="2" charset="-78"/>
                </a:rPr>
                <a:t>            طالب لا يحضر أدواته المدرسية، ويستخدم دائمًا أدوات زملائه الذين يجلسون إلى جواره ومن دون أن يستأذنهم.</a:t>
              </a:r>
            </a:p>
            <a:p>
              <a:pPr algn="just" rtl="1"/>
              <a:endParaRPr lang="ar-BH" b="1" dirty="0">
                <a:latin typeface="Sakkal Majalla" pitchFamily="2" charset="-78"/>
                <a:cs typeface="Sakkal Majalla" pitchFamily="2" charset="-78"/>
              </a:endParaRPr>
            </a:p>
            <a:p>
              <a:pPr algn="just" rtl="1"/>
              <a:r>
                <a:rPr lang="ar-BH" b="1" dirty="0">
                  <a:latin typeface="Sakkal Majalla" pitchFamily="2" charset="-78"/>
                  <a:cs typeface="Sakkal Majalla" pitchFamily="2" charset="-78"/>
                </a:rPr>
                <a:t>            صديق يطلب إلى صديقه مساعدته على إنجاز بعض الأعمال بصيغة الأمر.</a:t>
              </a:r>
            </a:p>
            <a:p>
              <a:pPr algn="just" rtl="1"/>
              <a:endParaRPr lang="ar-BH" b="1" dirty="0">
                <a:latin typeface="Sakkal Majalla" pitchFamily="2" charset="-78"/>
                <a:cs typeface="Sakkal Majalla" pitchFamily="2" charset="-78"/>
              </a:endParaRPr>
            </a:p>
            <a:p>
              <a:pPr algn="just" rtl="1"/>
              <a:r>
                <a:rPr lang="ar-BH" b="1" dirty="0">
                  <a:latin typeface="Sakkal Majalla" pitchFamily="2" charset="-78"/>
                  <a:cs typeface="Sakkal Majalla" pitchFamily="2" charset="-78"/>
                </a:rPr>
                <a:t>           طالب لا يبادر إلى تهنئة زميله بمناسبة حصوله على الجائزة في مسابقة كتابة القصة.</a:t>
              </a:r>
            </a:p>
            <a:p>
              <a:pPr algn="just"/>
              <a:endParaRPr lang="ar-BH" sz="1600" dirty="0"/>
            </a:p>
          </p:txBody>
        </p:sp>
        <p:sp>
          <p:nvSpPr>
            <p:cNvPr id="37" name="Rectangle 36"/>
            <p:cNvSpPr/>
            <p:nvPr/>
          </p:nvSpPr>
          <p:spPr>
            <a:xfrm>
              <a:off x="8202441" y="2436368"/>
              <a:ext cx="443620" cy="344032"/>
            </a:xfrm>
            <a:prstGeom prst="rect">
              <a:avLst/>
            </a:prstGeom>
            <a:solidFill>
              <a:schemeClr val="accent3">
                <a:lumMod val="40000"/>
                <a:lumOff val="60000"/>
              </a:schemeClr>
            </a:solidFill>
            <a:ln w="12700" cmpd="db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8315666" y="3361055"/>
              <a:ext cx="443620" cy="315353"/>
            </a:xfrm>
            <a:prstGeom prst="rect">
              <a:avLst/>
            </a:prstGeom>
            <a:solidFill>
              <a:schemeClr val="accent3">
                <a:lumMod val="40000"/>
                <a:lumOff val="60000"/>
              </a:schemeClr>
            </a:solidFill>
            <a:ln w="12700" cmpd="db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8320135" y="5476825"/>
              <a:ext cx="443620" cy="331951"/>
            </a:xfrm>
            <a:prstGeom prst="rect">
              <a:avLst/>
            </a:prstGeom>
            <a:solidFill>
              <a:schemeClr val="accent3">
                <a:lumMod val="40000"/>
                <a:lumOff val="60000"/>
              </a:schemeClr>
            </a:solidFill>
            <a:ln w="12700" cmpd="db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8325159" y="4558348"/>
              <a:ext cx="443620" cy="321388"/>
            </a:xfrm>
            <a:prstGeom prst="rect">
              <a:avLst/>
            </a:prstGeom>
            <a:solidFill>
              <a:schemeClr val="accent3">
                <a:lumMod val="40000"/>
                <a:lumOff val="60000"/>
              </a:schemeClr>
            </a:solidFill>
            <a:ln w="12700" cmpd="db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1" name="Group 40"/>
          <p:cNvGrpSpPr/>
          <p:nvPr/>
        </p:nvGrpSpPr>
        <p:grpSpPr>
          <a:xfrm>
            <a:off x="4964594" y="2463539"/>
            <a:ext cx="3395050" cy="3724096"/>
            <a:chOff x="1324411" y="2348543"/>
            <a:chExt cx="3395050" cy="3395274"/>
          </a:xfrm>
        </p:grpSpPr>
        <p:sp>
          <p:nvSpPr>
            <p:cNvPr id="42" name="TextBox 41"/>
            <p:cNvSpPr txBox="1"/>
            <p:nvPr/>
          </p:nvSpPr>
          <p:spPr>
            <a:xfrm>
              <a:off x="1324411" y="2348543"/>
              <a:ext cx="3395050" cy="3395274"/>
            </a:xfrm>
            <a:prstGeom prst="rect">
              <a:avLst/>
            </a:prstGeom>
            <a:noFill/>
            <a:ln w="38100" cmpd="dbl">
              <a:solidFill>
                <a:schemeClr val="accent3">
                  <a:lumMod val="60000"/>
                  <a:lumOff val="40000"/>
                </a:schemeClr>
              </a:solidFill>
            </a:ln>
          </p:spPr>
          <p:txBody>
            <a:bodyPr wrap="square" rtlCol="0">
              <a:spAutoFit/>
            </a:bodyPr>
            <a:lstStyle/>
            <a:p>
              <a:pPr algn="just"/>
              <a:r>
                <a:rPr lang="ar-BH" dirty="0"/>
                <a:t>         </a:t>
              </a:r>
            </a:p>
            <a:p>
              <a:pPr algn="just" rtl="1"/>
              <a:r>
                <a:rPr lang="ar-BH" dirty="0"/>
                <a:t>          </a:t>
              </a:r>
              <a:r>
                <a:rPr lang="ar-BH" sz="2000" b="1" dirty="0">
                  <a:latin typeface="Sakkal Majalla" pitchFamily="2" charset="-78"/>
                  <a:cs typeface="Sakkal Majalla" pitchFamily="2" charset="-78"/>
                </a:rPr>
                <a:t>طالب غير من معاملته المعتادة لزميله المتفوق لأن المعلم يطلب إلى هذا الزميل القيام بالمسؤوليات المهمة.</a:t>
              </a:r>
            </a:p>
            <a:p>
              <a:pPr algn="just" rtl="1"/>
              <a:endParaRPr lang="ar-BH" sz="2000" b="1" dirty="0">
                <a:latin typeface="Sakkal Majalla" pitchFamily="2" charset="-78"/>
                <a:cs typeface="Sakkal Majalla" pitchFamily="2" charset="-78"/>
              </a:endParaRPr>
            </a:p>
            <a:p>
              <a:pPr algn="just" rtl="1"/>
              <a:r>
                <a:rPr lang="ar-BH" sz="2000" b="1" dirty="0">
                  <a:latin typeface="Sakkal Majalla" pitchFamily="2" charset="-78"/>
                  <a:cs typeface="Sakkal Majalla" pitchFamily="2" charset="-78"/>
                </a:rPr>
                <a:t>            طالب اعتدى بالضرب على زميل له في ملعب المدرسة بسبب حدوث شجار بينهما على مكان كلّ منهما يريد الجلوس فيه</a:t>
              </a:r>
            </a:p>
            <a:p>
              <a:pPr algn="just" rtl="1"/>
              <a:endParaRPr lang="ar-BH" sz="2000" b="1" dirty="0">
                <a:latin typeface="Sakkal Majalla" pitchFamily="2" charset="-78"/>
                <a:cs typeface="Sakkal Majalla" pitchFamily="2" charset="-78"/>
              </a:endParaRPr>
            </a:p>
            <a:p>
              <a:pPr algn="just" rtl="1"/>
              <a:r>
                <a:rPr lang="ar-BH" sz="2000" b="1" dirty="0">
                  <a:latin typeface="Sakkal Majalla" pitchFamily="2" charset="-78"/>
                  <a:cs typeface="Sakkal Majalla" pitchFamily="2" charset="-78"/>
                </a:rPr>
                <a:t>            طالب يحاول الانضمام إلى جماعة اللّعب ولكن الآخرين يتجاهلون وجوده.</a:t>
              </a:r>
            </a:p>
            <a:p>
              <a:pPr algn="just" rtl="1"/>
              <a:endParaRPr lang="ar-BH" dirty="0"/>
            </a:p>
          </p:txBody>
        </p:sp>
        <p:sp>
          <p:nvSpPr>
            <p:cNvPr id="43" name="Rectangle 42"/>
            <p:cNvSpPr/>
            <p:nvPr/>
          </p:nvSpPr>
          <p:spPr>
            <a:xfrm>
              <a:off x="4181408" y="2468238"/>
              <a:ext cx="443620" cy="344032"/>
            </a:xfrm>
            <a:prstGeom prst="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4268956" y="3655519"/>
              <a:ext cx="443620" cy="315353"/>
            </a:xfrm>
            <a:prstGeom prst="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p:nvSpPr>
          <p:spPr>
            <a:xfrm>
              <a:off x="4200453" y="4641924"/>
              <a:ext cx="443620" cy="321388"/>
            </a:xfrm>
            <a:prstGeom prst="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11624531" y="3408335"/>
            <a:ext cx="359394" cy="369332"/>
          </a:xfrm>
          <a:prstGeom prst="rect">
            <a:avLst/>
          </a:prstGeom>
        </p:spPr>
        <p:txBody>
          <a:bodyPr wrap="none">
            <a:spAutoFit/>
          </a:bodyPr>
          <a:lstStyle/>
          <a:p>
            <a:pPr algn="ctr"/>
            <a:r>
              <a:rPr lang="ar-BH" b="1" dirty="0">
                <a:solidFill>
                  <a:srgbClr val="0000FF"/>
                </a:solidFill>
              </a:rPr>
              <a:t>ف</a:t>
            </a:r>
            <a:endParaRPr lang="en-US" b="1" dirty="0">
              <a:solidFill>
                <a:srgbClr val="0000FF"/>
              </a:solidFill>
            </a:endParaRPr>
          </a:p>
        </p:txBody>
      </p:sp>
      <p:sp>
        <p:nvSpPr>
          <p:cNvPr id="47" name="Rectangle 46"/>
          <p:cNvSpPr/>
          <p:nvPr/>
        </p:nvSpPr>
        <p:spPr>
          <a:xfrm>
            <a:off x="7817158" y="4998784"/>
            <a:ext cx="359394" cy="369332"/>
          </a:xfrm>
          <a:prstGeom prst="rect">
            <a:avLst/>
          </a:prstGeom>
        </p:spPr>
        <p:txBody>
          <a:bodyPr wrap="none">
            <a:spAutoFit/>
          </a:bodyPr>
          <a:lstStyle/>
          <a:p>
            <a:pPr algn="ctr"/>
            <a:r>
              <a:rPr lang="ar-BH" b="1" dirty="0">
                <a:solidFill>
                  <a:srgbClr val="0000FF"/>
                </a:solidFill>
              </a:rPr>
              <a:t>ف</a:t>
            </a:r>
            <a:endParaRPr lang="en-US" b="1" dirty="0">
              <a:solidFill>
                <a:srgbClr val="0000FF"/>
              </a:solidFill>
            </a:endParaRPr>
          </a:p>
        </p:txBody>
      </p:sp>
      <p:sp>
        <p:nvSpPr>
          <p:cNvPr id="48" name="Rectangle 47"/>
          <p:cNvSpPr/>
          <p:nvPr/>
        </p:nvSpPr>
        <p:spPr>
          <a:xfrm>
            <a:off x="7902254" y="3887198"/>
            <a:ext cx="359394" cy="369332"/>
          </a:xfrm>
          <a:prstGeom prst="rect">
            <a:avLst/>
          </a:prstGeom>
        </p:spPr>
        <p:txBody>
          <a:bodyPr wrap="none">
            <a:spAutoFit/>
          </a:bodyPr>
          <a:lstStyle/>
          <a:p>
            <a:pPr algn="ctr"/>
            <a:r>
              <a:rPr lang="ar-BH" b="1" dirty="0">
                <a:solidFill>
                  <a:srgbClr val="0000FF"/>
                </a:solidFill>
              </a:rPr>
              <a:t>ف</a:t>
            </a:r>
            <a:endParaRPr lang="en-US" b="1" dirty="0">
              <a:solidFill>
                <a:srgbClr val="0000FF"/>
              </a:solidFill>
            </a:endParaRPr>
          </a:p>
        </p:txBody>
      </p:sp>
      <p:sp>
        <p:nvSpPr>
          <p:cNvPr id="49" name="Rectangle 48"/>
          <p:cNvSpPr/>
          <p:nvPr/>
        </p:nvSpPr>
        <p:spPr>
          <a:xfrm>
            <a:off x="7883370" y="2568695"/>
            <a:ext cx="359394" cy="369332"/>
          </a:xfrm>
          <a:prstGeom prst="rect">
            <a:avLst/>
          </a:prstGeom>
        </p:spPr>
        <p:txBody>
          <a:bodyPr wrap="none">
            <a:spAutoFit/>
          </a:bodyPr>
          <a:lstStyle/>
          <a:p>
            <a:pPr algn="ctr"/>
            <a:r>
              <a:rPr lang="ar-BH" b="1" dirty="0">
                <a:solidFill>
                  <a:srgbClr val="0000FF"/>
                </a:solidFill>
              </a:rPr>
              <a:t>ف</a:t>
            </a:r>
            <a:endParaRPr lang="en-US" b="1" dirty="0">
              <a:solidFill>
                <a:srgbClr val="0000FF"/>
              </a:solidFill>
            </a:endParaRPr>
          </a:p>
        </p:txBody>
      </p:sp>
      <p:sp>
        <p:nvSpPr>
          <p:cNvPr id="50" name="Rectangle 49"/>
          <p:cNvSpPr/>
          <p:nvPr/>
        </p:nvSpPr>
        <p:spPr>
          <a:xfrm>
            <a:off x="11534639" y="5435207"/>
            <a:ext cx="325730" cy="369332"/>
          </a:xfrm>
          <a:prstGeom prst="rect">
            <a:avLst/>
          </a:prstGeom>
        </p:spPr>
        <p:txBody>
          <a:bodyPr wrap="none">
            <a:spAutoFit/>
          </a:bodyPr>
          <a:lstStyle/>
          <a:p>
            <a:pPr algn="ctr"/>
            <a:r>
              <a:rPr lang="ar-BH" b="1" dirty="0">
                <a:solidFill>
                  <a:srgbClr val="0000FF"/>
                </a:solidFill>
              </a:rPr>
              <a:t>ق</a:t>
            </a:r>
            <a:endParaRPr lang="en-US" b="1" dirty="0">
              <a:solidFill>
                <a:srgbClr val="0000FF"/>
              </a:solidFill>
            </a:endParaRPr>
          </a:p>
        </p:txBody>
      </p:sp>
      <p:sp>
        <p:nvSpPr>
          <p:cNvPr id="51" name="Rectangle 50"/>
          <p:cNvSpPr/>
          <p:nvPr/>
        </p:nvSpPr>
        <p:spPr>
          <a:xfrm>
            <a:off x="11478498" y="4460012"/>
            <a:ext cx="325730" cy="369332"/>
          </a:xfrm>
          <a:prstGeom prst="rect">
            <a:avLst/>
          </a:prstGeom>
        </p:spPr>
        <p:txBody>
          <a:bodyPr wrap="none">
            <a:spAutoFit/>
          </a:bodyPr>
          <a:lstStyle/>
          <a:p>
            <a:pPr algn="ctr"/>
            <a:r>
              <a:rPr lang="ar-BH" b="1" dirty="0">
                <a:solidFill>
                  <a:srgbClr val="0000FF"/>
                </a:solidFill>
              </a:rPr>
              <a:t>ق</a:t>
            </a:r>
            <a:endParaRPr lang="en-US" b="1" dirty="0">
              <a:solidFill>
                <a:srgbClr val="0000FF"/>
              </a:solidFill>
            </a:endParaRPr>
          </a:p>
        </p:txBody>
      </p:sp>
      <p:sp>
        <p:nvSpPr>
          <p:cNvPr id="52" name="Rectangle 51"/>
          <p:cNvSpPr/>
          <p:nvPr/>
        </p:nvSpPr>
        <p:spPr>
          <a:xfrm>
            <a:off x="11478498" y="2478626"/>
            <a:ext cx="325730" cy="369332"/>
          </a:xfrm>
          <a:prstGeom prst="rect">
            <a:avLst/>
          </a:prstGeom>
        </p:spPr>
        <p:txBody>
          <a:bodyPr wrap="none">
            <a:spAutoFit/>
          </a:bodyPr>
          <a:lstStyle/>
          <a:p>
            <a:pPr algn="ctr"/>
            <a:r>
              <a:rPr lang="ar-BH" b="1" dirty="0">
                <a:solidFill>
                  <a:srgbClr val="0000FF"/>
                </a:solidFill>
              </a:rPr>
              <a:t>ق</a:t>
            </a:r>
            <a:endParaRPr lang="en-US" b="1" dirty="0">
              <a:solidFill>
                <a:srgbClr val="0000FF"/>
              </a:solidFill>
            </a:endParaRPr>
          </a:p>
        </p:txBody>
      </p:sp>
      <p:pic>
        <p:nvPicPr>
          <p:cNvPr id="53" name="Picture 2"/>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3374360" y="818620"/>
            <a:ext cx="1505498" cy="1564369"/>
          </a:xfrm>
          <a:prstGeom prst="rect">
            <a:avLst/>
          </a:prstGeom>
          <a:noFill/>
          <a:ln w="9525">
            <a:noFill/>
            <a:miter lim="800000"/>
            <a:headEnd/>
            <a:tailEnd/>
          </a:ln>
          <a:effectLst/>
        </p:spPr>
      </p:pic>
      <p:sp>
        <p:nvSpPr>
          <p:cNvPr id="54" name="Rectangle 53"/>
          <p:cNvSpPr/>
          <p:nvPr/>
        </p:nvSpPr>
        <p:spPr>
          <a:xfrm>
            <a:off x="89357" y="813329"/>
            <a:ext cx="3236507" cy="1569660"/>
          </a:xfrm>
          <a:prstGeom prst="rect">
            <a:avLst/>
          </a:prstGeom>
          <a:solidFill>
            <a:srgbClr val="FFFF99"/>
          </a:solidFill>
          <a:scene3d>
            <a:camera prst="orthographicFront"/>
            <a:lightRig rig="threePt" dir="t"/>
          </a:scene3d>
          <a:sp3d>
            <a:bevelT/>
          </a:sp3d>
        </p:spPr>
        <p:txBody>
          <a:bodyPr wrap="square">
            <a:spAutoFit/>
          </a:bodyPr>
          <a:lstStyle/>
          <a:p>
            <a:pPr algn="r" rtl="1"/>
            <a:r>
              <a:rPr lang="ar-BH" sz="2400" b="1" dirty="0">
                <a:solidFill>
                  <a:srgbClr val="FF0000"/>
                </a:solidFill>
                <a:latin typeface="Sakkal Majalla" pitchFamily="2" charset="-78"/>
                <a:cs typeface="Sakkal Majalla" pitchFamily="2" charset="-78"/>
              </a:rPr>
              <a:t>اكتب قائمة بالأشياء أو الموضوعات التي تسبّب الخلاف بين الناس . </a:t>
            </a:r>
          </a:p>
          <a:p>
            <a:pPr algn="r" rtl="1"/>
            <a:r>
              <a:rPr lang="ar-BH" sz="2400" b="1" dirty="0">
                <a:solidFill>
                  <a:srgbClr val="FF0000"/>
                </a:solidFill>
                <a:latin typeface="Sakkal Majalla" pitchFamily="2" charset="-78"/>
                <a:cs typeface="Sakkal Majalla" pitchFamily="2" charset="-78"/>
              </a:rPr>
              <a:t>فكر بما يلي : </a:t>
            </a:r>
          </a:p>
          <a:p>
            <a:pPr algn="r" rtl="1"/>
            <a:r>
              <a:rPr lang="ar-BH" sz="2400" b="1" dirty="0">
                <a:solidFill>
                  <a:srgbClr val="FF0000"/>
                </a:solidFill>
                <a:latin typeface="Sakkal Majalla" pitchFamily="2" charset="-78"/>
                <a:cs typeface="Sakkal Majalla" pitchFamily="2" charset="-78"/>
              </a:rPr>
              <a:t>بعض أسباب الخلاف بين الناس : </a:t>
            </a:r>
          </a:p>
        </p:txBody>
      </p:sp>
      <p:sp>
        <p:nvSpPr>
          <p:cNvPr id="55" name="Rectangle 54"/>
          <p:cNvSpPr/>
          <p:nvPr/>
        </p:nvSpPr>
        <p:spPr>
          <a:xfrm>
            <a:off x="1012387" y="2676924"/>
            <a:ext cx="2631687" cy="1323439"/>
          </a:xfrm>
          <a:prstGeom prst="rect">
            <a:avLst/>
          </a:prstGeom>
          <a:ln w="28575">
            <a:solidFill>
              <a:schemeClr val="accent2">
                <a:lumMod val="75000"/>
              </a:schemeClr>
            </a:solidFill>
          </a:ln>
        </p:spPr>
        <p:txBody>
          <a:bodyPr wrap="square">
            <a:spAutoFit/>
          </a:bodyPr>
          <a:lstStyle/>
          <a:p>
            <a:pPr lvl="1" algn="just" rtl="1">
              <a:buClr>
                <a:srgbClr val="FF0000"/>
              </a:buClr>
              <a:buFont typeface="Wingdings" pitchFamily="2" charset="2"/>
              <a:buChar char="ü"/>
            </a:pPr>
            <a:r>
              <a:rPr lang="ar-BH" sz="2000" b="1" dirty="0">
                <a:latin typeface="Sakkal Majalla" pitchFamily="2" charset="-78"/>
                <a:cs typeface="Sakkal Majalla" pitchFamily="2" charset="-78"/>
              </a:rPr>
              <a:t>لقد كذب عليّ .</a:t>
            </a:r>
          </a:p>
          <a:p>
            <a:pPr lvl="1" algn="just" rtl="1">
              <a:buClr>
                <a:srgbClr val="FF0000"/>
              </a:buClr>
              <a:buFont typeface="Wingdings" pitchFamily="2" charset="2"/>
              <a:buChar char="ü"/>
            </a:pPr>
            <a:r>
              <a:rPr lang="ar-BH" sz="2000" b="1" dirty="0">
                <a:latin typeface="Sakkal Majalla" pitchFamily="2" charset="-78"/>
                <a:cs typeface="Sakkal Majalla" pitchFamily="2" charset="-78"/>
              </a:rPr>
              <a:t>أخذ لعبتي. </a:t>
            </a:r>
          </a:p>
          <a:p>
            <a:pPr lvl="1" algn="just" rtl="1">
              <a:buClr>
                <a:srgbClr val="FF0000"/>
              </a:buClr>
              <a:buFont typeface="Wingdings" pitchFamily="2" charset="2"/>
              <a:buChar char="ü"/>
            </a:pPr>
            <a:r>
              <a:rPr lang="ar-BH" sz="2000" b="1" dirty="0">
                <a:latin typeface="Sakkal Majalla" pitchFamily="2" charset="-78"/>
                <a:cs typeface="Sakkal Majalla" pitchFamily="2" charset="-78"/>
              </a:rPr>
              <a:t>أنّهم يصفوني بألقاب. </a:t>
            </a:r>
          </a:p>
          <a:p>
            <a:pPr lvl="1" algn="just" rtl="1">
              <a:buClr>
                <a:srgbClr val="FF0000"/>
              </a:buClr>
              <a:buFont typeface="Wingdings" pitchFamily="2" charset="2"/>
              <a:buChar char="ü"/>
            </a:pPr>
            <a:r>
              <a:rPr lang="ar-BH" sz="2000" b="1" dirty="0">
                <a:latin typeface="Sakkal Majalla" pitchFamily="2" charset="-78"/>
                <a:cs typeface="Sakkal Majalla" pitchFamily="2" charset="-78"/>
              </a:rPr>
              <a:t>أنّهم ينتقدون صديقي. </a:t>
            </a:r>
          </a:p>
        </p:txBody>
      </p:sp>
      <p:grpSp>
        <p:nvGrpSpPr>
          <p:cNvPr id="56" name="Group 55"/>
          <p:cNvGrpSpPr/>
          <p:nvPr/>
        </p:nvGrpSpPr>
        <p:grpSpPr>
          <a:xfrm>
            <a:off x="523836" y="4143380"/>
            <a:ext cx="3865051" cy="2214578"/>
            <a:chOff x="516437" y="3929066"/>
            <a:chExt cx="3865051" cy="2214578"/>
          </a:xfrm>
        </p:grpSpPr>
        <p:sp>
          <p:nvSpPr>
            <p:cNvPr id="57" name="Rounded Rectangle 56"/>
            <p:cNvSpPr/>
            <p:nvPr/>
          </p:nvSpPr>
          <p:spPr>
            <a:xfrm>
              <a:off x="523836" y="3929066"/>
              <a:ext cx="3857652" cy="2214578"/>
            </a:xfrm>
            <a:prstGeom prst="roundRect">
              <a:avLst/>
            </a:prstGeom>
            <a:no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p:cNvSpPr/>
            <p:nvPr/>
          </p:nvSpPr>
          <p:spPr>
            <a:xfrm>
              <a:off x="2195785" y="4028038"/>
              <a:ext cx="1923925" cy="400110"/>
            </a:xfrm>
            <a:prstGeom prst="rect">
              <a:avLst/>
            </a:prstGeom>
          </p:spPr>
          <p:txBody>
            <a:bodyPr wrap="none">
              <a:spAutoFit/>
            </a:bodyPr>
            <a:lstStyle/>
            <a:p>
              <a:pPr algn="r" rtl="1">
                <a:buClr>
                  <a:srgbClr val="FF0000"/>
                </a:buClr>
                <a:buFont typeface="Wingdings" pitchFamily="2" charset="2"/>
                <a:buChar char="ü"/>
              </a:pPr>
              <a:r>
                <a:rPr lang="ar-BH" sz="2000" b="1" dirty="0">
                  <a:latin typeface="Sakkal Majalla" pitchFamily="2" charset="-78"/>
                  <a:cs typeface="Sakkal Majalla" pitchFamily="2" charset="-78"/>
                </a:rPr>
                <a:t>السخرية من الاخرين</a:t>
              </a:r>
            </a:p>
          </p:txBody>
        </p:sp>
        <p:sp>
          <p:nvSpPr>
            <p:cNvPr id="59" name="Rectangle 58"/>
            <p:cNvSpPr/>
            <p:nvPr/>
          </p:nvSpPr>
          <p:spPr>
            <a:xfrm>
              <a:off x="516437" y="4407181"/>
              <a:ext cx="3637534" cy="400110"/>
            </a:xfrm>
            <a:prstGeom prst="rect">
              <a:avLst/>
            </a:prstGeom>
          </p:spPr>
          <p:txBody>
            <a:bodyPr wrap="none">
              <a:spAutoFit/>
            </a:bodyPr>
            <a:lstStyle/>
            <a:p>
              <a:pPr algn="r" rtl="1">
                <a:buClr>
                  <a:srgbClr val="FF0000"/>
                </a:buClr>
                <a:buFont typeface="Wingdings" pitchFamily="2" charset="2"/>
                <a:buChar char="ü"/>
              </a:pPr>
              <a:r>
                <a:rPr lang="ar-BH" sz="2000" b="1" dirty="0">
                  <a:latin typeface="Sakkal Majalla" pitchFamily="2" charset="-78"/>
                  <a:cs typeface="Sakkal Majalla" pitchFamily="2" charset="-78"/>
                </a:rPr>
                <a:t>عدم الأستئذان عند استعمال اغراض الغير</a:t>
              </a:r>
            </a:p>
          </p:txBody>
        </p:sp>
        <p:sp>
          <p:nvSpPr>
            <p:cNvPr id="60" name="Rectangle 59"/>
            <p:cNvSpPr/>
            <p:nvPr/>
          </p:nvSpPr>
          <p:spPr>
            <a:xfrm>
              <a:off x="2548270" y="5093325"/>
              <a:ext cx="1560042" cy="400110"/>
            </a:xfrm>
            <a:prstGeom prst="rect">
              <a:avLst/>
            </a:prstGeom>
          </p:spPr>
          <p:txBody>
            <a:bodyPr wrap="none">
              <a:spAutoFit/>
            </a:bodyPr>
            <a:lstStyle/>
            <a:p>
              <a:pPr algn="r" rtl="1">
                <a:buClr>
                  <a:srgbClr val="FF0000"/>
                </a:buClr>
                <a:buFont typeface="Wingdings" pitchFamily="2" charset="2"/>
                <a:buChar char="ü"/>
              </a:pPr>
              <a:r>
                <a:rPr lang="ar-BH" sz="2000" b="1" dirty="0">
                  <a:latin typeface="Sakkal Majalla" pitchFamily="2" charset="-78"/>
                  <a:cs typeface="Sakkal Majalla" pitchFamily="2" charset="-78"/>
                </a:rPr>
                <a:t>الغيبة والنميمة</a:t>
              </a:r>
            </a:p>
          </p:txBody>
        </p:sp>
        <p:sp>
          <p:nvSpPr>
            <p:cNvPr id="61" name="Rectangle 60"/>
            <p:cNvSpPr/>
            <p:nvPr/>
          </p:nvSpPr>
          <p:spPr>
            <a:xfrm>
              <a:off x="1786394" y="4786322"/>
              <a:ext cx="2380780" cy="400110"/>
            </a:xfrm>
            <a:prstGeom prst="rect">
              <a:avLst/>
            </a:prstGeom>
          </p:spPr>
          <p:txBody>
            <a:bodyPr wrap="none">
              <a:spAutoFit/>
            </a:bodyPr>
            <a:lstStyle/>
            <a:p>
              <a:pPr algn="r" rtl="1">
                <a:buClr>
                  <a:srgbClr val="FF0000"/>
                </a:buClr>
                <a:buFont typeface="Wingdings" pitchFamily="2" charset="2"/>
                <a:buChar char="ü"/>
              </a:pPr>
              <a:r>
                <a:rPr lang="ar-BH" sz="2000" b="1" dirty="0">
                  <a:latin typeface="Sakkal Majalla" pitchFamily="2" charset="-78"/>
                  <a:cs typeface="Sakkal Majalla" pitchFamily="2" charset="-78"/>
                </a:rPr>
                <a:t>استخدام العنف والضرب </a:t>
              </a:r>
            </a:p>
          </p:txBody>
        </p:sp>
        <p:sp>
          <p:nvSpPr>
            <p:cNvPr id="62" name="Rectangle 61"/>
            <p:cNvSpPr/>
            <p:nvPr/>
          </p:nvSpPr>
          <p:spPr>
            <a:xfrm>
              <a:off x="3241949" y="5405559"/>
              <a:ext cx="891591" cy="400110"/>
            </a:xfrm>
            <a:prstGeom prst="rect">
              <a:avLst/>
            </a:prstGeom>
          </p:spPr>
          <p:txBody>
            <a:bodyPr wrap="none">
              <a:spAutoFit/>
            </a:bodyPr>
            <a:lstStyle/>
            <a:p>
              <a:pPr algn="r" rtl="1">
                <a:buClr>
                  <a:srgbClr val="FF0000"/>
                </a:buClr>
                <a:buFont typeface="Wingdings" pitchFamily="2" charset="2"/>
                <a:buChar char="ü"/>
              </a:pPr>
              <a:r>
                <a:rPr lang="ar-BH" sz="2000" b="1" dirty="0">
                  <a:latin typeface="Sakkal Majalla" pitchFamily="2" charset="-78"/>
                  <a:cs typeface="Sakkal Majalla" pitchFamily="2" charset="-78"/>
                </a:rPr>
                <a:t>الكذب</a:t>
              </a:r>
            </a:p>
          </p:txBody>
        </p:sp>
        <p:sp>
          <p:nvSpPr>
            <p:cNvPr id="63" name="Rectangle 62"/>
            <p:cNvSpPr/>
            <p:nvPr/>
          </p:nvSpPr>
          <p:spPr>
            <a:xfrm>
              <a:off x="3122143" y="5706643"/>
              <a:ext cx="989373" cy="400110"/>
            </a:xfrm>
            <a:prstGeom prst="rect">
              <a:avLst/>
            </a:prstGeom>
          </p:spPr>
          <p:txBody>
            <a:bodyPr wrap="none">
              <a:spAutoFit/>
            </a:bodyPr>
            <a:lstStyle/>
            <a:p>
              <a:pPr algn="r" rtl="1">
                <a:buClr>
                  <a:srgbClr val="FF0000"/>
                </a:buClr>
                <a:buFont typeface="Wingdings" pitchFamily="2" charset="2"/>
                <a:buChar char="ü"/>
              </a:pPr>
              <a:r>
                <a:rPr lang="ar-BH" sz="2000" b="1" dirty="0">
                  <a:latin typeface="Sakkal Majalla" pitchFamily="2" charset="-78"/>
                  <a:cs typeface="Sakkal Majalla" pitchFamily="2" charset="-78"/>
                </a:rPr>
                <a:t>السرقة </a:t>
              </a:r>
            </a:p>
          </p:txBody>
        </p:sp>
      </p:gr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34"/>
                                        </p:tgtEl>
                                        <p:attrNameLst>
                                          <p:attrName>style.visibility</p:attrName>
                                        </p:attrNameLst>
                                      </p:cBhvr>
                                      <p:to>
                                        <p:strVal val="visible"/>
                                      </p:to>
                                    </p:set>
                                    <p:animEffect transition="in" filter="randombar(horizontal)">
                                      <p:cBhvr>
                                        <p:cTn id="14" dur="500"/>
                                        <p:tgtEl>
                                          <p:spTgt spid="34"/>
                                        </p:tgtEl>
                                      </p:cBhvr>
                                    </p:animEffect>
                                  </p:childTnLst>
                                </p:cTn>
                              </p:par>
                            </p:childTnLst>
                          </p:cTn>
                        </p:par>
                        <p:par>
                          <p:cTn id="15" fill="hold">
                            <p:stCondLst>
                              <p:cond delay="500"/>
                            </p:stCondLst>
                            <p:childTnLst>
                              <p:par>
                                <p:cTn id="16" presetID="53" presetClass="entr" presetSubtype="0" fill="hold" nodeType="afterEffect">
                                  <p:stCondLst>
                                    <p:cond delay="0"/>
                                  </p:stCondLst>
                                  <p:childTnLst>
                                    <p:set>
                                      <p:cBhvr>
                                        <p:cTn id="17" dur="1" fill="hold">
                                          <p:stCondLst>
                                            <p:cond delay="0"/>
                                          </p:stCondLst>
                                        </p:cTn>
                                        <p:tgtEl>
                                          <p:spTgt spid="35"/>
                                        </p:tgtEl>
                                        <p:attrNameLst>
                                          <p:attrName>style.visibility</p:attrName>
                                        </p:attrNameLst>
                                      </p:cBhvr>
                                      <p:to>
                                        <p:strVal val="visible"/>
                                      </p:to>
                                    </p:set>
                                    <p:anim calcmode="lin" valueType="num">
                                      <p:cBhvr>
                                        <p:cTn id="18" dur="3000" fill="hold"/>
                                        <p:tgtEl>
                                          <p:spTgt spid="35"/>
                                        </p:tgtEl>
                                        <p:attrNameLst>
                                          <p:attrName>ppt_w</p:attrName>
                                        </p:attrNameLst>
                                      </p:cBhvr>
                                      <p:tavLst>
                                        <p:tav tm="0">
                                          <p:val>
                                            <p:fltVal val="0"/>
                                          </p:val>
                                        </p:tav>
                                        <p:tav tm="100000">
                                          <p:val>
                                            <p:strVal val="#ppt_w"/>
                                          </p:val>
                                        </p:tav>
                                      </p:tavLst>
                                    </p:anim>
                                    <p:anim calcmode="lin" valueType="num">
                                      <p:cBhvr>
                                        <p:cTn id="19" dur="3000" fill="hold"/>
                                        <p:tgtEl>
                                          <p:spTgt spid="35"/>
                                        </p:tgtEl>
                                        <p:attrNameLst>
                                          <p:attrName>ppt_h</p:attrName>
                                        </p:attrNameLst>
                                      </p:cBhvr>
                                      <p:tavLst>
                                        <p:tav tm="0">
                                          <p:val>
                                            <p:fltVal val="0"/>
                                          </p:val>
                                        </p:tav>
                                        <p:tav tm="100000">
                                          <p:val>
                                            <p:strVal val="#ppt_h"/>
                                          </p:val>
                                        </p:tav>
                                      </p:tavLst>
                                    </p:anim>
                                    <p:animEffect transition="in" filter="fade">
                                      <p:cBhvr>
                                        <p:cTn id="20" dur="3000"/>
                                        <p:tgtEl>
                                          <p:spTgt spid="35"/>
                                        </p:tgtEl>
                                      </p:cBhvr>
                                    </p:animEffect>
                                  </p:childTnLst>
                                </p:cTn>
                              </p:par>
                            </p:childTnLst>
                          </p:cTn>
                        </p:par>
                        <p:par>
                          <p:cTn id="21" fill="hold">
                            <p:stCondLst>
                              <p:cond delay="3500"/>
                            </p:stCondLst>
                            <p:childTnLst>
                              <p:par>
                                <p:cTn id="22" presetID="53" presetClass="entr" presetSubtype="0" fill="hold" nodeType="afterEffect">
                                  <p:stCondLst>
                                    <p:cond delay="0"/>
                                  </p:stCondLst>
                                  <p:childTnLst>
                                    <p:set>
                                      <p:cBhvr>
                                        <p:cTn id="23" dur="1" fill="hold">
                                          <p:stCondLst>
                                            <p:cond delay="0"/>
                                          </p:stCondLst>
                                        </p:cTn>
                                        <p:tgtEl>
                                          <p:spTgt spid="41"/>
                                        </p:tgtEl>
                                        <p:attrNameLst>
                                          <p:attrName>style.visibility</p:attrName>
                                        </p:attrNameLst>
                                      </p:cBhvr>
                                      <p:to>
                                        <p:strVal val="visible"/>
                                      </p:to>
                                    </p:set>
                                    <p:anim calcmode="lin" valueType="num">
                                      <p:cBhvr>
                                        <p:cTn id="24" dur="3000" fill="hold"/>
                                        <p:tgtEl>
                                          <p:spTgt spid="41"/>
                                        </p:tgtEl>
                                        <p:attrNameLst>
                                          <p:attrName>ppt_w</p:attrName>
                                        </p:attrNameLst>
                                      </p:cBhvr>
                                      <p:tavLst>
                                        <p:tav tm="0">
                                          <p:val>
                                            <p:fltVal val="0"/>
                                          </p:val>
                                        </p:tav>
                                        <p:tav tm="100000">
                                          <p:val>
                                            <p:strVal val="#ppt_w"/>
                                          </p:val>
                                        </p:tav>
                                      </p:tavLst>
                                    </p:anim>
                                    <p:anim calcmode="lin" valueType="num">
                                      <p:cBhvr>
                                        <p:cTn id="25" dur="3000" fill="hold"/>
                                        <p:tgtEl>
                                          <p:spTgt spid="41"/>
                                        </p:tgtEl>
                                        <p:attrNameLst>
                                          <p:attrName>ppt_h</p:attrName>
                                        </p:attrNameLst>
                                      </p:cBhvr>
                                      <p:tavLst>
                                        <p:tav tm="0">
                                          <p:val>
                                            <p:fltVal val="0"/>
                                          </p:val>
                                        </p:tav>
                                        <p:tav tm="100000">
                                          <p:val>
                                            <p:strVal val="#ppt_h"/>
                                          </p:val>
                                        </p:tav>
                                      </p:tavLst>
                                    </p:anim>
                                    <p:animEffect transition="in" filter="fade">
                                      <p:cBhvr>
                                        <p:cTn id="26" dur="3000"/>
                                        <p:tgtEl>
                                          <p:spTgt spid="41"/>
                                        </p:tgtEl>
                                      </p:cBhvr>
                                    </p:animEffect>
                                  </p:childTnLst>
                                </p:cTn>
                              </p:par>
                            </p:childTnLst>
                          </p:cTn>
                        </p:par>
                      </p:childTnLst>
                    </p:cTn>
                  </p:par>
                  <p:par>
                    <p:cTn id="27" fill="hold">
                      <p:stCondLst>
                        <p:cond delay="indefinite"/>
                      </p:stCondLst>
                      <p:childTnLst>
                        <p:par>
                          <p:cTn id="28" fill="hold">
                            <p:stCondLst>
                              <p:cond delay="0"/>
                            </p:stCondLst>
                            <p:childTnLst>
                              <p:par>
                                <p:cTn id="29" presetID="18" presetClass="entr" presetSubtype="12" fill="hold" grpId="0" nodeType="clickEffect">
                                  <p:stCondLst>
                                    <p:cond delay="0"/>
                                  </p:stCondLst>
                                  <p:childTnLst>
                                    <p:set>
                                      <p:cBhvr>
                                        <p:cTn id="30" dur="1" fill="hold">
                                          <p:stCondLst>
                                            <p:cond delay="0"/>
                                          </p:stCondLst>
                                        </p:cTn>
                                        <p:tgtEl>
                                          <p:spTgt spid="52"/>
                                        </p:tgtEl>
                                        <p:attrNameLst>
                                          <p:attrName>style.visibility</p:attrName>
                                        </p:attrNameLst>
                                      </p:cBhvr>
                                      <p:to>
                                        <p:strVal val="visible"/>
                                      </p:to>
                                    </p:set>
                                    <p:animEffect transition="in" filter="strips(downLeft)">
                                      <p:cBhvr>
                                        <p:cTn id="31" dur="5000"/>
                                        <p:tgtEl>
                                          <p:spTgt spid="52"/>
                                        </p:tgtEl>
                                      </p:cBhvr>
                                    </p:animEffect>
                                  </p:childTnLst>
                                </p:cTn>
                              </p:par>
                            </p:childTnLst>
                          </p:cTn>
                        </p:par>
                        <p:par>
                          <p:cTn id="32" fill="hold">
                            <p:stCondLst>
                              <p:cond delay="5000"/>
                            </p:stCondLst>
                            <p:childTnLst>
                              <p:par>
                                <p:cTn id="33" presetID="18" presetClass="entr" presetSubtype="6" fill="hold" grpId="0" nodeType="after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strips(downRight)">
                                      <p:cBhvr>
                                        <p:cTn id="35" dur="3000"/>
                                        <p:tgtEl>
                                          <p:spTgt spid="46"/>
                                        </p:tgtEl>
                                      </p:cBhvr>
                                    </p:animEffect>
                                  </p:childTnLst>
                                </p:cTn>
                              </p:par>
                            </p:childTnLst>
                          </p:cTn>
                        </p:par>
                        <p:par>
                          <p:cTn id="36" fill="hold">
                            <p:stCondLst>
                              <p:cond delay="8000"/>
                            </p:stCondLst>
                            <p:childTnLst>
                              <p:par>
                                <p:cTn id="37" presetID="18" presetClass="entr" presetSubtype="3" fill="hold" grpId="0" nodeType="afterEffect">
                                  <p:stCondLst>
                                    <p:cond delay="0"/>
                                  </p:stCondLst>
                                  <p:childTnLst>
                                    <p:set>
                                      <p:cBhvr>
                                        <p:cTn id="38" dur="1" fill="hold">
                                          <p:stCondLst>
                                            <p:cond delay="0"/>
                                          </p:stCondLst>
                                        </p:cTn>
                                        <p:tgtEl>
                                          <p:spTgt spid="51"/>
                                        </p:tgtEl>
                                        <p:attrNameLst>
                                          <p:attrName>style.visibility</p:attrName>
                                        </p:attrNameLst>
                                      </p:cBhvr>
                                      <p:to>
                                        <p:strVal val="visible"/>
                                      </p:to>
                                    </p:set>
                                    <p:animEffect transition="in" filter="strips(upRight)">
                                      <p:cBhvr>
                                        <p:cTn id="39" dur="3000"/>
                                        <p:tgtEl>
                                          <p:spTgt spid="51"/>
                                        </p:tgtEl>
                                      </p:cBhvr>
                                    </p:animEffect>
                                  </p:childTnLst>
                                </p:cTn>
                              </p:par>
                            </p:childTnLst>
                          </p:cTn>
                        </p:par>
                        <p:par>
                          <p:cTn id="40" fill="hold">
                            <p:stCondLst>
                              <p:cond delay="11000"/>
                            </p:stCondLst>
                            <p:childTnLst>
                              <p:par>
                                <p:cTn id="41" presetID="18" presetClass="entr" presetSubtype="9" fill="hold" grpId="0" nodeType="afterEffect">
                                  <p:stCondLst>
                                    <p:cond delay="0"/>
                                  </p:stCondLst>
                                  <p:childTnLst>
                                    <p:set>
                                      <p:cBhvr>
                                        <p:cTn id="42" dur="1" fill="hold">
                                          <p:stCondLst>
                                            <p:cond delay="0"/>
                                          </p:stCondLst>
                                        </p:cTn>
                                        <p:tgtEl>
                                          <p:spTgt spid="50"/>
                                        </p:tgtEl>
                                        <p:attrNameLst>
                                          <p:attrName>style.visibility</p:attrName>
                                        </p:attrNameLst>
                                      </p:cBhvr>
                                      <p:to>
                                        <p:strVal val="visible"/>
                                      </p:to>
                                    </p:set>
                                    <p:animEffect transition="in" filter="strips(upLeft)">
                                      <p:cBhvr>
                                        <p:cTn id="43" dur="3000"/>
                                        <p:tgtEl>
                                          <p:spTgt spid="50"/>
                                        </p:tgtEl>
                                      </p:cBhvr>
                                    </p:animEffect>
                                  </p:childTnLst>
                                </p:cTn>
                              </p:par>
                            </p:childTnLst>
                          </p:cTn>
                        </p:par>
                        <p:par>
                          <p:cTn id="44" fill="hold">
                            <p:stCondLst>
                              <p:cond delay="14000"/>
                            </p:stCondLst>
                            <p:childTnLst>
                              <p:par>
                                <p:cTn id="45" presetID="18" presetClass="entr" presetSubtype="12" fill="hold" grpId="0" nodeType="afterEffect">
                                  <p:stCondLst>
                                    <p:cond delay="0"/>
                                  </p:stCondLst>
                                  <p:childTnLst>
                                    <p:set>
                                      <p:cBhvr>
                                        <p:cTn id="46" dur="1" fill="hold">
                                          <p:stCondLst>
                                            <p:cond delay="0"/>
                                          </p:stCondLst>
                                        </p:cTn>
                                        <p:tgtEl>
                                          <p:spTgt spid="49"/>
                                        </p:tgtEl>
                                        <p:attrNameLst>
                                          <p:attrName>style.visibility</p:attrName>
                                        </p:attrNameLst>
                                      </p:cBhvr>
                                      <p:to>
                                        <p:strVal val="visible"/>
                                      </p:to>
                                    </p:set>
                                    <p:animEffect transition="in" filter="strips(downLeft)">
                                      <p:cBhvr>
                                        <p:cTn id="47" dur="3000"/>
                                        <p:tgtEl>
                                          <p:spTgt spid="49"/>
                                        </p:tgtEl>
                                      </p:cBhvr>
                                    </p:animEffect>
                                  </p:childTnLst>
                                </p:cTn>
                              </p:par>
                            </p:childTnLst>
                          </p:cTn>
                        </p:par>
                        <p:par>
                          <p:cTn id="48" fill="hold">
                            <p:stCondLst>
                              <p:cond delay="17000"/>
                            </p:stCondLst>
                            <p:childTnLst>
                              <p:par>
                                <p:cTn id="49" presetID="18" presetClass="entr" presetSubtype="9" fill="hold" grpId="0" nodeType="afterEffect">
                                  <p:stCondLst>
                                    <p:cond delay="0"/>
                                  </p:stCondLst>
                                  <p:childTnLst>
                                    <p:set>
                                      <p:cBhvr>
                                        <p:cTn id="50" dur="1" fill="hold">
                                          <p:stCondLst>
                                            <p:cond delay="0"/>
                                          </p:stCondLst>
                                        </p:cTn>
                                        <p:tgtEl>
                                          <p:spTgt spid="48"/>
                                        </p:tgtEl>
                                        <p:attrNameLst>
                                          <p:attrName>style.visibility</p:attrName>
                                        </p:attrNameLst>
                                      </p:cBhvr>
                                      <p:to>
                                        <p:strVal val="visible"/>
                                      </p:to>
                                    </p:set>
                                    <p:animEffect transition="in" filter="strips(upLeft)">
                                      <p:cBhvr>
                                        <p:cTn id="51" dur="3000"/>
                                        <p:tgtEl>
                                          <p:spTgt spid="48"/>
                                        </p:tgtEl>
                                      </p:cBhvr>
                                    </p:animEffect>
                                  </p:childTnLst>
                                </p:cTn>
                              </p:par>
                            </p:childTnLst>
                          </p:cTn>
                        </p:par>
                        <p:par>
                          <p:cTn id="52" fill="hold">
                            <p:stCondLst>
                              <p:cond delay="20000"/>
                            </p:stCondLst>
                            <p:childTnLst>
                              <p:par>
                                <p:cTn id="53" presetID="18" presetClass="entr" presetSubtype="6" fill="hold" grpId="0" nodeType="after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strips(downRight)">
                                      <p:cBhvr>
                                        <p:cTn id="55" dur="3000"/>
                                        <p:tgtEl>
                                          <p:spTgt spid="47"/>
                                        </p:tgtEl>
                                      </p:cBhvr>
                                    </p:animEffect>
                                  </p:childTnLst>
                                </p:cTn>
                              </p:par>
                              <p:par>
                                <p:cTn id="56" presetID="2" presetClass="entr" presetSubtype="8" fill="hold" nodeType="withEffect">
                                  <p:stCondLst>
                                    <p:cond delay="0"/>
                                  </p:stCondLst>
                                  <p:childTnLst>
                                    <p:set>
                                      <p:cBhvr>
                                        <p:cTn id="57" dur="1" fill="hold">
                                          <p:stCondLst>
                                            <p:cond delay="0"/>
                                          </p:stCondLst>
                                        </p:cTn>
                                        <p:tgtEl>
                                          <p:spTgt spid="53"/>
                                        </p:tgtEl>
                                        <p:attrNameLst>
                                          <p:attrName>style.visibility</p:attrName>
                                        </p:attrNameLst>
                                      </p:cBhvr>
                                      <p:to>
                                        <p:strVal val="visible"/>
                                      </p:to>
                                    </p:set>
                                    <p:anim calcmode="lin" valueType="num">
                                      <p:cBhvr additive="base">
                                        <p:cTn id="58" dur="3000" fill="hold"/>
                                        <p:tgtEl>
                                          <p:spTgt spid="53"/>
                                        </p:tgtEl>
                                        <p:attrNameLst>
                                          <p:attrName>ppt_x</p:attrName>
                                        </p:attrNameLst>
                                      </p:cBhvr>
                                      <p:tavLst>
                                        <p:tav tm="0">
                                          <p:val>
                                            <p:strVal val="0-#ppt_w/2"/>
                                          </p:val>
                                        </p:tav>
                                        <p:tav tm="100000">
                                          <p:val>
                                            <p:strVal val="#ppt_x"/>
                                          </p:val>
                                        </p:tav>
                                      </p:tavLst>
                                    </p:anim>
                                    <p:anim calcmode="lin" valueType="num">
                                      <p:cBhvr additive="base">
                                        <p:cTn id="59" dur="3000" fill="hold"/>
                                        <p:tgtEl>
                                          <p:spTgt spid="53"/>
                                        </p:tgtEl>
                                        <p:attrNameLst>
                                          <p:attrName>ppt_y</p:attrName>
                                        </p:attrNameLst>
                                      </p:cBhvr>
                                      <p:tavLst>
                                        <p:tav tm="0">
                                          <p:val>
                                            <p:strVal val="#ppt_y"/>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8" fill="hold" grpId="0" nodeType="clickEffect">
                                  <p:stCondLst>
                                    <p:cond delay="0"/>
                                  </p:stCondLst>
                                  <p:childTnLst>
                                    <p:set>
                                      <p:cBhvr>
                                        <p:cTn id="63" dur="1" fill="hold">
                                          <p:stCondLst>
                                            <p:cond delay="0"/>
                                          </p:stCondLst>
                                        </p:cTn>
                                        <p:tgtEl>
                                          <p:spTgt spid="54"/>
                                        </p:tgtEl>
                                        <p:attrNameLst>
                                          <p:attrName>style.visibility</p:attrName>
                                        </p:attrNameLst>
                                      </p:cBhvr>
                                      <p:to>
                                        <p:strVal val="visible"/>
                                      </p:to>
                                    </p:set>
                                    <p:anim calcmode="lin" valueType="num">
                                      <p:cBhvr additive="base">
                                        <p:cTn id="64" dur="3000" fill="hold"/>
                                        <p:tgtEl>
                                          <p:spTgt spid="54"/>
                                        </p:tgtEl>
                                        <p:attrNameLst>
                                          <p:attrName>ppt_x</p:attrName>
                                        </p:attrNameLst>
                                      </p:cBhvr>
                                      <p:tavLst>
                                        <p:tav tm="0">
                                          <p:val>
                                            <p:strVal val="0-#ppt_w/2"/>
                                          </p:val>
                                        </p:tav>
                                        <p:tav tm="100000">
                                          <p:val>
                                            <p:strVal val="#ppt_x"/>
                                          </p:val>
                                        </p:tav>
                                      </p:tavLst>
                                    </p:anim>
                                    <p:anim calcmode="lin" valueType="num">
                                      <p:cBhvr additive="base">
                                        <p:cTn id="65" dur="3000" fill="hold"/>
                                        <p:tgtEl>
                                          <p:spTgt spid="54"/>
                                        </p:tgtEl>
                                        <p:attrNameLst>
                                          <p:attrName>ppt_y</p:attrName>
                                        </p:attrNameLst>
                                      </p:cBhvr>
                                      <p:tavLst>
                                        <p:tav tm="0">
                                          <p:val>
                                            <p:strVal val="#ppt_y"/>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6" presetClass="entr" presetSubtype="0" fill="hold" grpId="0" nodeType="clickEffect">
                                  <p:stCondLst>
                                    <p:cond delay="0"/>
                                  </p:stCondLst>
                                  <p:childTnLst>
                                    <p:set>
                                      <p:cBhvr>
                                        <p:cTn id="69" dur="1" fill="hold">
                                          <p:stCondLst>
                                            <p:cond delay="0"/>
                                          </p:stCondLst>
                                        </p:cTn>
                                        <p:tgtEl>
                                          <p:spTgt spid="55"/>
                                        </p:tgtEl>
                                        <p:attrNameLst>
                                          <p:attrName>style.visibility</p:attrName>
                                        </p:attrNameLst>
                                      </p:cBhvr>
                                      <p:to>
                                        <p:strVal val="visible"/>
                                      </p:to>
                                    </p:set>
                                    <p:animEffect transition="in" filter="wipe(down)">
                                      <p:cBhvr>
                                        <p:cTn id="70" dur="580">
                                          <p:stCondLst>
                                            <p:cond delay="0"/>
                                          </p:stCondLst>
                                        </p:cTn>
                                        <p:tgtEl>
                                          <p:spTgt spid="55"/>
                                        </p:tgtEl>
                                      </p:cBhvr>
                                    </p:animEffect>
                                    <p:anim calcmode="lin" valueType="num">
                                      <p:cBhvr>
                                        <p:cTn id="71" dur="1822" tmFilter="0,0; 0.14,0.36; 0.43,0.73; 0.71,0.91; 1.0,1.0">
                                          <p:stCondLst>
                                            <p:cond delay="0"/>
                                          </p:stCondLst>
                                        </p:cTn>
                                        <p:tgtEl>
                                          <p:spTgt spid="55"/>
                                        </p:tgtEl>
                                        <p:attrNameLst>
                                          <p:attrName>ppt_x</p:attrName>
                                        </p:attrNameLst>
                                      </p:cBhvr>
                                      <p:tavLst>
                                        <p:tav tm="0">
                                          <p:val>
                                            <p:strVal val="#ppt_x-0.25"/>
                                          </p:val>
                                        </p:tav>
                                        <p:tav tm="100000">
                                          <p:val>
                                            <p:strVal val="#ppt_x"/>
                                          </p:val>
                                        </p:tav>
                                      </p:tavLst>
                                    </p:anim>
                                    <p:anim calcmode="lin" valueType="num">
                                      <p:cBhvr>
                                        <p:cTn id="72" dur="664" tmFilter="0.0,0.0; 0.25,0.07; 0.50,0.2; 0.75,0.467; 1.0,1.0">
                                          <p:stCondLst>
                                            <p:cond delay="0"/>
                                          </p:stCondLst>
                                        </p:cTn>
                                        <p:tgtEl>
                                          <p:spTgt spid="55"/>
                                        </p:tgtEl>
                                        <p:attrNameLst>
                                          <p:attrName>ppt_y</p:attrName>
                                        </p:attrNameLst>
                                      </p:cBhvr>
                                      <p:tavLst>
                                        <p:tav tm="0" fmla="#ppt_y-sin(pi*$)/3">
                                          <p:val>
                                            <p:fltVal val="0.5"/>
                                          </p:val>
                                        </p:tav>
                                        <p:tav tm="100000">
                                          <p:val>
                                            <p:fltVal val="1"/>
                                          </p:val>
                                        </p:tav>
                                      </p:tavLst>
                                    </p:anim>
                                    <p:anim calcmode="lin" valueType="num">
                                      <p:cBhvr>
                                        <p:cTn id="73" dur="664" tmFilter="0, 0; 0.125,0.2665; 0.25,0.4; 0.375,0.465; 0.5,0.5;  0.625,0.535; 0.75,0.6; 0.875,0.7335; 1,1">
                                          <p:stCondLst>
                                            <p:cond delay="664"/>
                                          </p:stCondLst>
                                        </p:cTn>
                                        <p:tgtEl>
                                          <p:spTgt spid="55"/>
                                        </p:tgtEl>
                                        <p:attrNameLst>
                                          <p:attrName>ppt_y</p:attrName>
                                        </p:attrNameLst>
                                      </p:cBhvr>
                                      <p:tavLst>
                                        <p:tav tm="0" fmla="#ppt_y-sin(pi*$)/9">
                                          <p:val>
                                            <p:fltVal val="0"/>
                                          </p:val>
                                        </p:tav>
                                        <p:tav tm="100000">
                                          <p:val>
                                            <p:fltVal val="1"/>
                                          </p:val>
                                        </p:tav>
                                      </p:tavLst>
                                    </p:anim>
                                    <p:anim calcmode="lin" valueType="num">
                                      <p:cBhvr>
                                        <p:cTn id="74" dur="332" tmFilter="0, 0; 0.125,0.2665; 0.25,0.4; 0.375,0.465; 0.5,0.5;  0.625,0.535; 0.75,0.6; 0.875,0.7335; 1,1">
                                          <p:stCondLst>
                                            <p:cond delay="1324"/>
                                          </p:stCondLst>
                                        </p:cTn>
                                        <p:tgtEl>
                                          <p:spTgt spid="55"/>
                                        </p:tgtEl>
                                        <p:attrNameLst>
                                          <p:attrName>ppt_y</p:attrName>
                                        </p:attrNameLst>
                                      </p:cBhvr>
                                      <p:tavLst>
                                        <p:tav tm="0" fmla="#ppt_y-sin(pi*$)/27">
                                          <p:val>
                                            <p:fltVal val="0"/>
                                          </p:val>
                                        </p:tav>
                                        <p:tav tm="100000">
                                          <p:val>
                                            <p:fltVal val="1"/>
                                          </p:val>
                                        </p:tav>
                                      </p:tavLst>
                                    </p:anim>
                                    <p:anim calcmode="lin" valueType="num">
                                      <p:cBhvr>
                                        <p:cTn id="75" dur="164" tmFilter="0, 0; 0.125,0.2665; 0.25,0.4; 0.375,0.465; 0.5,0.5;  0.625,0.535; 0.75,0.6; 0.875,0.7335; 1,1">
                                          <p:stCondLst>
                                            <p:cond delay="1656"/>
                                          </p:stCondLst>
                                        </p:cTn>
                                        <p:tgtEl>
                                          <p:spTgt spid="55"/>
                                        </p:tgtEl>
                                        <p:attrNameLst>
                                          <p:attrName>ppt_y</p:attrName>
                                        </p:attrNameLst>
                                      </p:cBhvr>
                                      <p:tavLst>
                                        <p:tav tm="0" fmla="#ppt_y-sin(pi*$)/81">
                                          <p:val>
                                            <p:fltVal val="0"/>
                                          </p:val>
                                        </p:tav>
                                        <p:tav tm="100000">
                                          <p:val>
                                            <p:fltVal val="1"/>
                                          </p:val>
                                        </p:tav>
                                      </p:tavLst>
                                    </p:anim>
                                    <p:animScale>
                                      <p:cBhvr>
                                        <p:cTn id="76" dur="26">
                                          <p:stCondLst>
                                            <p:cond delay="650"/>
                                          </p:stCondLst>
                                        </p:cTn>
                                        <p:tgtEl>
                                          <p:spTgt spid="55"/>
                                        </p:tgtEl>
                                      </p:cBhvr>
                                      <p:to x="100000" y="60000"/>
                                    </p:animScale>
                                    <p:animScale>
                                      <p:cBhvr>
                                        <p:cTn id="77" dur="166" decel="50000">
                                          <p:stCondLst>
                                            <p:cond delay="676"/>
                                          </p:stCondLst>
                                        </p:cTn>
                                        <p:tgtEl>
                                          <p:spTgt spid="55"/>
                                        </p:tgtEl>
                                      </p:cBhvr>
                                      <p:to x="100000" y="100000"/>
                                    </p:animScale>
                                    <p:animScale>
                                      <p:cBhvr>
                                        <p:cTn id="78" dur="26">
                                          <p:stCondLst>
                                            <p:cond delay="1312"/>
                                          </p:stCondLst>
                                        </p:cTn>
                                        <p:tgtEl>
                                          <p:spTgt spid="55"/>
                                        </p:tgtEl>
                                      </p:cBhvr>
                                      <p:to x="100000" y="80000"/>
                                    </p:animScale>
                                    <p:animScale>
                                      <p:cBhvr>
                                        <p:cTn id="79" dur="166" decel="50000">
                                          <p:stCondLst>
                                            <p:cond delay="1338"/>
                                          </p:stCondLst>
                                        </p:cTn>
                                        <p:tgtEl>
                                          <p:spTgt spid="55"/>
                                        </p:tgtEl>
                                      </p:cBhvr>
                                      <p:to x="100000" y="100000"/>
                                    </p:animScale>
                                    <p:animScale>
                                      <p:cBhvr>
                                        <p:cTn id="80" dur="26">
                                          <p:stCondLst>
                                            <p:cond delay="1642"/>
                                          </p:stCondLst>
                                        </p:cTn>
                                        <p:tgtEl>
                                          <p:spTgt spid="55"/>
                                        </p:tgtEl>
                                      </p:cBhvr>
                                      <p:to x="100000" y="90000"/>
                                    </p:animScale>
                                    <p:animScale>
                                      <p:cBhvr>
                                        <p:cTn id="81" dur="166" decel="50000">
                                          <p:stCondLst>
                                            <p:cond delay="1668"/>
                                          </p:stCondLst>
                                        </p:cTn>
                                        <p:tgtEl>
                                          <p:spTgt spid="55"/>
                                        </p:tgtEl>
                                      </p:cBhvr>
                                      <p:to x="100000" y="100000"/>
                                    </p:animScale>
                                    <p:animScale>
                                      <p:cBhvr>
                                        <p:cTn id="82" dur="26">
                                          <p:stCondLst>
                                            <p:cond delay="1808"/>
                                          </p:stCondLst>
                                        </p:cTn>
                                        <p:tgtEl>
                                          <p:spTgt spid="55"/>
                                        </p:tgtEl>
                                      </p:cBhvr>
                                      <p:to x="100000" y="95000"/>
                                    </p:animScale>
                                    <p:animScale>
                                      <p:cBhvr>
                                        <p:cTn id="83" dur="166" decel="50000">
                                          <p:stCondLst>
                                            <p:cond delay="1834"/>
                                          </p:stCondLst>
                                        </p:cTn>
                                        <p:tgtEl>
                                          <p:spTgt spid="55"/>
                                        </p:tgtEl>
                                      </p:cBhvr>
                                      <p:to x="100000" y="100000"/>
                                    </p:animScale>
                                  </p:childTnLst>
                                </p:cTn>
                              </p:par>
                            </p:childTnLst>
                          </p:cTn>
                        </p:par>
                      </p:childTnLst>
                    </p:cTn>
                  </p:par>
                  <p:par>
                    <p:cTn id="84" fill="hold">
                      <p:stCondLst>
                        <p:cond delay="indefinite"/>
                      </p:stCondLst>
                      <p:childTnLst>
                        <p:par>
                          <p:cTn id="85" fill="hold">
                            <p:stCondLst>
                              <p:cond delay="0"/>
                            </p:stCondLst>
                            <p:childTnLst>
                              <p:par>
                                <p:cTn id="86" presetID="26" presetClass="entr" presetSubtype="0" fill="hold" nodeType="clickEffect">
                                  <p:stCondLst>
                                    <p:cond delay="0"/>
                                  </p:stCondLst>
                                  <p:childTnLst>
                                    <p:set>
                                      <p:cBhvr>
                                        <p:cTn id="87" dur="1" fill="hold">
                                          <p:stCondLst>
                                            <p:cond delay="0"/>
                                          </p:stCondLst>
                                        </p:cTn>
                                        <p:tgtEl>
                                          <p:spTgt spid="56"/>
                                        </p:tgtEl>
                                        <p:attrNameLst>
                                          <p:attrName>style.visibility</p:attrName>
                                        </p:attrNameLst>
                                      </p:cBhvr>
                                      <p:to>
                                        <p:strVal val="visible"/>
                                      </p:to>
                                    </p:set>
                                    <p:animEffect transition="in" filter="wipe(down)">
                                      <p:cBhvr>
                                        <p:cTn id="88" dur="580">
                                          <p:stCondLst>
                                            <p:cond delay="0"/>
                                          </p:stCondLst>
                                        </p:cTn>
                                        <p:tgtEl>
                                          <p:spTgt spid="56"/>
                                        </p:tgtEl>
                                      </p:cBhvr>
                                    </p:animEffect>
                                    <p:anim calcmode="lin" valueType="num">
                                      <p:cBhvr>
                                        <p:cTn id="89" dur="1822" tmFilter="0,0; 0.14,0.36; 0.43,0.73; 0.71,0.91; 1.0,1.0">
                                          <p:stCondLst>
                                            <p:cond delay="0"/>
                                          </p:stCondLst>
                                        </p:cTn>
                                        <p:tgtEl>
                                          <p:spTgt spid="56"/>
                                        </p:tgtEl>
                                        <p:attrNameLst>
                                          <p:attrName>ppt_x</p:attrName>
                                        </p:attrNameLst>
                                      </p:cBhvr>
                                      <p:tavLst>
                                        <p:tav tm="0">
                                          <p:val>
                                            <p:strVal val="#ppt_x-0.25"/>
                                          </p:val>
                                        </p:tav>
                                        <p:tav tm="100000">
                                          <p:val>
                                            <p:strVal val="#ppt_x"/>
                                          </p:val>
                                        </p:tav>
                                      </p:tavLst>
                                    </p:anim>
                                    <p:anim calcmode="lin" valueType="num">
                                      <p:cBhvr>
                                        <p:cTn id="90" dur="664" tmFilter="0.0,0.0; 0.25,0.07; 0.50,0.2; 0.75,0.467; 1.0,1.0">
                                          <p:stCondLst>
                                            <p:cond delay="0"/>
                                          </p:stCondLst>
                                        </p:cTn>
                                        <p:tgtEl>
                                          <p:spTgt spid="56"/>
                                        </p:tgtEl>
                                        <p:attrNameLst>
                                          <p:attrName>ppt_y</p:attrName>
                                        </p:attrNameLst>
                                      </p:cBhvr>
                                      <p:tavLst>
                                        <p:tav tm="0" fmla="#ppt_y-sin(pi*$)/3">
                                          <p:val>
                                            <p:fltVal val="0.5"/>
                                          </p:val>
                                        </p:tav>
                                        <p:tav tm="100000">
                                          <p:val>
                                            <p:fltVal val="1"/>
                                          </p:val>
                                        </p:tav>
                                      </p:tavLst>
                                    </p:anim>
                                    <p:anim calcmode="lin" valueType="num">
                                      <p:cBhvr>
                                        <p:cTn id="91" dur="664" tmFilter="0, 0; 0.125,0.2665; 0.25,0.4; 0.375,0.465; 0.5,0.5;  0.625,0.535; 0.75,0.6; 0.875,0.7335; 1,1">
                                          <p:stCondLst>
                                            <p:cond delay="664"/>
                                          </p:stCondLst>
                                        </p:cTn>
                                        <p:tgtEl>
                                          <p:spTgt spid="56"/>
                                        </p:tgtEl>
                                        <p:attrNameLst>
                                          <p:attrName>ppt_y</p:attrName>
                                        </p:attrNameLst>
                                      </p:cBhvr>
                                      <p:tavLst>
                                        <p:tav tm="0" fmla="#ppt_y-sin(pi*$)/9">
                                          <p:val>
                                            <p:fltVal val="0"/>
                                          </p:val>
                                        </p:tav>
                                        <p:tav tm="100000">
                                          <p:val>
                                            <p:fltVal val="1"/>
                                          </p:val>
                                        </p:tav>
                                      </p:tavLst>
                                    </p:anim>
                                    <p:anim calcmode="lin" valueType="num">
                                      <p:cBhvr>
                                        <p:cTn id="92" dur="332" tmFilter="0, 0; 0.125,0.2665; 0.25,0.4; 0.375,0.465; 0.5,0.5;  0.625,0.535; 0.75,0.6; 0.875,0.7335; 1,1">
                                          <p:stCondLst>
                                            <p:cond delay="1324"/>
                                          </p:stCondLst>
                                        </p:cTn>
                                        <p:tgtEl>
                                          <p:spTgt spid="56"/>
                                        </p:tgtEl>
                                        <p:attrNameLst>
                                          <p:attrName>ppt_y</p:attrName>
                                        </p:attrNameLst>
                                      </p:cBhvr>
                                      <p:tavLst>
                                        <p:tav tm="0" fmla="#ppt_y-sin(pi*$)/27">
                                          <p:val>
                                            <p:fltVal val="0"/>
                                          </p:val>
                                        </p:tav>
                                        <p:tav tm="100000">
                                          <p:val>
                                            <p:fltVal val="1"/>
                                          </p:val>
                                        </p:tav>
                                      </p:tavLst>
                                    </p:anim>
                                    <p:anim calcmode="lin" valueType="num">
                                      <p:cBhvr>
                                        <p:cTn id="93" dur="164" tmFilter="0, 0; 0.125,0.2665; 0.25,0.4; 0.375,0.465; 0.5,0.5;  0.625,0.535; 0.75,0.6; 0.875,0.7335; 1,1">
                                          <p:stCondLst>
                                            <p:cond delay="1656"/>
                                          </p:stCondLst>
                                        </p:cTn>
                                        <p:tgtEl>
                                          <p:spTgt spid="56"/>
                                        </p:tgtEl>
                                        <p:attrNameLst>
                                          <p:attrName>ppt_y</p:attrName>
                                        </p:attrNameLst>
                                      </p:cBhvr>
                                      <p:tavLst>
                                        <p:tav tm="0" fmla="#ppt_y-sin(pi*$)/81">
                                          <p:val>
                                            <p:fltVal val="0"/>
                                          </p:val>
                                        </p:tav>
                                        <p:tav tm="100000">
                                          <p:val>
                                            <p:fltVal val="1"/>
                                          </p:val>
                                        </p:tav>
                                      </p:tavLst>
                                    </p:anim>
                                    <p:animScale>
                                      <p:cBhvr>
                                        <p:cTn id="94" dur="26">
                                          <p:stCondLst>
                                            <p:cond delay="650"/>
                                          </p:stCondLst>
                                        </p:cTn>
                                        <p:tgtEl>
                                          <p:spTgt spid="56"/>
                                        </p:tgtEl>
                                      </p:cBhvr>
                                      <p:to x="100000" y="60000"/>
                                    </p:animScale>
                                    <p:animScale>
                                      <p:cBhvr>
                                        <p:cTn id="95" dur="166" decel="50000">
                                          <p:stCondLst>
                                            <p:cond delay="676"/>
                                          </p:stCondLst>
                                        </p:cTn>
                                        <p:tgtEl>
                                          <p:spTgt spid="56"/>
                                        </p:tgtEl>
                                      </p:cBhvr>
                                      <p:to x="100000" y="100000"/>
                                    </p:animScale>
                                    <p:animScale>
                                      <p:cBhvr>
                                        <p:cTn id="96" dur="26">
                                          <p:stCondLst>
                                            <p:cond delay="1312"/>
                                          </p:stCondLst>
                                        </p:cTn>
                                        <p:tgtEl>
                                          <p:spTgt spid="56"/>
                                        </p:tgtEl>
                                      </p:cBhvr>
                                      <p:to x="100000" y="80000"/>
                                    </p:animScale>
                                    <p:animScale>
                                      <p:cBhvr>
                                        <p:cTn id="97" dur="166" decel="50000">
                                          <p:stCondLst>
                                            <p:cond delay="1338"/>
                                          </p:stCondLst>
                                        </p:cTn>
                                        <p:tgtEl>
                                          <p:spTgt spid="56"/>
                                        </p:tgtEl>
                                      </p:cBhvr>
                                      <p:to x="100000" y="100000"/>
                                    </p:animScale>
                                    <p:animScale>
                                      <p:cBhvr>
                                        <p:cTn id="98" dur="26">
                                          <p:stCondLst>
                                            <p:cond delay="1642"/>
                                          </p:stCondLst>
                                        </p:cTn>
                                        <p:tgtEl>
                                          <p:spTgt spid="56"/>
                                        </p:tgtEl>
                                      </p:cBhvr>
                                      <p:to x="100000" y="90000"/>
                                    </p:animScale>
                                    <p:animScale>
                                      <p:cBhvr>
                                        <p:cTn id="99" dur="166" decel="50000">
                                          <p:stCondLst>
                                            <p:cond delay="1668"/>
                                          </p:stCondLst>
                                        </p:cTn>
                                        <p:tgtEl>
                                          <p:spTgt spid="56"/>
                                        </p:tgtEl>
                                      </p:cBhvr>
                                      <p:to x="100000" y="100000"/>
                                    </p:animScale>
                                    <p:animScale>
                                      <p:cBhvr>
                                        <p:cTn id="100" dur="26">
                                          <p:stCondLst>
                                            <p:cond delay="1808"/>
                                          </p:stCondLst>
                                        </p:cTn>
                                        <p:tgtEl>
                                          <p:spTgt spid="56"/>
                                        </p:tgtEl>
                                      </p:cBhvr>
                                      <p:to x="100000" y="95000"/>
                                    </p:animScale>
                                    <p:animScale>
                                      <p:cBhvr>
                                        <p:cTn id="101" dur="166" decel="50000">
                                          <p:stCondLst>
                                            <p:cond delay="1834"/>
                                          </p:stCondLst>
                                        </p:cTn>
                                        <p:tgtEl>
                                          <p:spTgt spid="5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34" grpId="0" animBg="1"/>
      <p:bldP spid="46" grpId="0"/>
      <p:bldP spid="47" grpId="0"/>
      <p:bldP spid="48" grpId="0"/>
      <p:bldP spid="49" grpId="0"/>
      <p:bldP spid="50" grpId="0"/>
      <p:bldP spid="51" grpId="0"/>
      <p:bldP spid="52" grpId="0"/>
      <p:bldP spid="54" grpId="0" animBg="1"/>
      <p:bldP spid="5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ounded Rectangle 21">
            <a:extLst>
              <a:ext uri="{FF2B5EF4-FFF2-40B4-BE49-F238E27FC236}">
                <a16:creationId xmlns="" xmlns:a16="http://schemas.microsoft.com/office/drawing/2014/main" id="{EFDF6534-0772-4652-9105-9B003F1EC977}"/>
              </a:ext>
            </a:extLst>
          </p:cNvPr>
          <p:cNvSpPr/>
          <p:nvPr/>
        </p:nvSpPr>
        <p:spPr>
          <a:xfrm>
            <a:off x="2666976" y="285728"/>
            <a:ext cx="7143800" cy="685800"/>
          </a:xfrm>
          <a:prstGeom prst="roundRect">
            <a:avLst/>
          </a:prstGeom>
          <a:solidFill>
            <a:srgbClr val="C0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4000" b="1" dirty="0">
                <a:ln w="17780" cmpd="sng">
                  <a:solidFill>
                    <a:srgbClr val="FFFFFF"/>
                  </a:solidFill>
                  <a:prstDash val="solid"/>
                  <a:miter lim="800000"/>
                </a:ln>
                <a:solidFill>
                  <a:schemeClr val="bg1"/>
                </a:solidFill>
                <a:latin typeface="Sakkal Majalla" panose="02000000000000000000" pitchFamily="2" charset="-78"/>
                <a:cs typeface="Sakkal Majalla" panose="02000000000000000000" pitchFamily="2" charset="-78"/>
              </a:rPr>
              <a:t>الأنشطة التقييمية للهدف الأول</a:t>
            </a:r>
            <a:endParaRPr lang="en-US" sz="4000" b="1" dirty="0">
              <a:ln w="17780" cmpd="sng">
                <a:solidFill>
                  <a:srgbClr val="FFFFFF"/>
                </a:solidFill>
                <a:prstDash val="solid"/>
                <a:miter lim="800000"/>
              </a:ln>
              <a:solidFill>
                <a:schemeClr val="bg1"/>
              </a:solidFill>
              <a:latin typeface="Sakkal Majalla" panose="02000000000000000000" pitchFamily="2" charset="-78"/>
              <a:cs typeface="Sakkal Majalla" panose="02000000000000000000" pitchFamily="2" charset="-78"/>
            </a:endParaRPr>
          </a:p>
        </p:txBody>
      </p:sp>
      <p:sp>
        <p:nvSpPr>
          <p:cNvPr id="44" name="Rectangle 3"/>
          <p:cNvSpPr>
            <a:spLocks noChangeArrowheads="1"/>
          </p:cNvSpPr>
          <p:nvPr/>
        </p:nvSpPr>
        <p:spPr bwMode="auto">
          <a:xfrm>
            <a:off x="3345832" y="1928802"/>
            <a:ext cx="8155558" cy="1200329"/>
          </a:xfrm>
          <a:prstGeom prst="rect">
            <a:avLst/>
          </a:prstGeom>
          <a:solidFill>
            <a:srgbClr val="FFE5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r" rtl="1" eaLnBrk="0" fontAlgn="base" hangingPunct="0">
              <a:spcBef>
                <a:spcPct val="0"/>
              </a:spcBef>
              <a:spcAft>
                <a:spcPct val="0"/>
              </a:spcAft>
            </a:pPr>
            <a:r>
              <a:rPr lang="ar-BH" sz="3600" b="1" dirty="0">
                <a:latin typeface="Sakkal Majalla" pitchFamily="2" charset="-78"/>
                <a:cs typeface="Sakkal Majalla" pitchFamily="2" charset="-78"/>
              </a:rPr>
              <a:t> بسبب شخص قد تضرّر أو جُرحت مشاعره، مما أدّى إلى خلاف أو عدم اتفاق بين الناس.</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45" name="Rectangle 44"/>
          <p:cNvSpPr/>
          <p:nvPr/>
        </p:nvSpPr>
        <p:spPr>
          <a:xfrm>
            <a:off x="3452794" y="4643446"/>
            <a:ext cx="7886188" cy="1546577"/>
          </a:xfrm>
          <a:prstGeom prst="rect">
            <a:avLst/>
          </a:prstGeom>
        </p:spPr>
        <p:txBody>
          <a:bodyPr wrap="square">
            <a:spAutoFit/>
          </a:bodyPr>
          <a:lstStyle/>
          <a:p>
            <a:pPr lvl="0" algn="ctr" rtl="1" eaLnBrk="0" fontAlgn="base" hangingPunct="0">
              <a:spcBef>
                <a:spcPct val="0"/>
              </a:spcBef>
              <a:spcAft>
                <a:spcPct val="0"/>
              </a:spcAft>
            </a:pPr>
            <a:r>
              <a:rPr lang="ar-EG" sz="2800" b="1" dirty="0">
                <a:latin typeface="Sakkal Majalla" pitchFamily="2" charset="-78"/>
                <a:ea typeface="Times New Roman" pitchFamily="18" charset="0"/>
                <a:cs typeface="Sakkal Majalla" pitchFamily="2" charset="-78"/>
              </a:rPr>
              <a:t>................................              ................................</a:t>
            </a:r>
            <a:endParaRPr lang="en-US" b="1" dirty="0">
              <a:latin typeface="Sakkal Majalla" pitchFamily="2" charset="-78"/>
              <a:cs typeface="Sakkal Majalla" pitchFamily="2" charset="-78"/>
            </a:endParaRPr>
          </a:p>
          <a:p>
            <a:pPr lvl="0" algn="ctr" rtl="1" eaLnBrk="0" fontAlgn="base" hangingPunct="0">
              <a:spcBef>
                <a:spcPct val="0"/>
              </a:spcBef>
              <a:spcAft>
                <a:spcPct val="0"/>
              </a:spcAft>
            </a:pPr>
            <a:r>
              <a:rPr lang="ar-EG" sz="2800" b="1" dirty="0">
                <a:latin typeface="Sakkal Majalla" pitchFamily="2" charset="-78"/>
                <a:ea typeface="Times New Roman" pitchFamily="18" charset="0"/>
                <a:cs typeface="Sakkal Majalla" pitchFamily="2" charset="-78"/>
              </a:rPr>
              <a:t>.................................              ..............................</a:t>
            </a:r>
            <a:endParaRPr lang="en-US" b="1" dirty="0">
              <a:latin typeface="Sakkal Majalla" pitchFamily="2" charset="-78"/>
              <a:cs typeface="Sakkal Majalla" pitchFamily="2" charset="-78"/>
            </a:endParaRPr>
          </a:p>
          <a:p>
            <a:pPr lvl="0" algn="ctr" rtl="1" eaLnBrk="0" fontAlgn="base" hangingPunct="0">
              <a:spcBef>
                <a:spcPct val="0"/>
              </a:spcBef>
              <a:spcAft>
                <a:spcPct val="0"/>
              </a:spcAft>
            </a:pPr>
            <a:r>
              <a:rPr lang="ar-EG" sz="2800" b="1" dirty="0">
                <a:latin typeface="Sakkal Majalla" pitchFamily="2" charset="-78"/>
                <a:ea typeface="Times New Roman" pitchFamily="18" charset="0"/>
                <a:cs typeface="Sakkal Majalla" pitchFamily="2" charset="-78"/>
              </a:rPr>
              <a:t>...................................              .............................</a:t>
            </a:r>
            <a:endParaRPr lang="en-US" sz="1400" b="1" dirty="0">
              <a:latin typeface="Sakkal Majalla" pitchFamily="2" charset="-78"/>
              <a:cs typeface="Sakkal Majalla" pitchFamily="2" charset="-78"/>
            </a:endParaRPr>
          </a:p>
          <a:p>
            <a:pPr lvl="0" algn="r" rtl="1" eaLnBrk="0" fontAlgn="base" hangingPunct="0">
              <a:spcBef>
                <a:spcPct val="0"/>
              </a:spcBef>
              <a:spcAft>
                <a:spcPct val="0"/>
              </a:spcAft>
            </a:pPr>
            <a:endParaRPr lang="ar-BH" sz="1050" i="1" dirty="0">
              <a:latin typeface="Sakkal Majalla" pitchFamily="2" charset="-78"/>
              <a:cs typeface="Sakkal Majalla" pitchFamily="2" charset="-78"/>
            </a:endParaRPr>
          </a:p>
        </p:txBody>
      </p:sp>
      <p:sp>
        <p:nvSpPr>
          <p:cNvPr id="46" name="Rectangle 45"/>
          <p:cNvSpPr/>
          <p:nvPr/>
        </p:nvSpPr>
        <p:spPr>
          <a:xfrm>
            <a:off x="6238875" y="1214422"/>
            <a:ext cx="4796223" cy="584775"/>
          </a:xfrm>
          <a:prstGeom prst="rect">
            <a:avLst/>
          </a:prstGeom>
          <a:solidFill>
            <a:srgbClr val="FFFF99"/>
          </a:solidFill>
          <a:scene3d>
            <a:camera prst="orthographicFront"/>
            <a:lightRig rig="threePt" dir="t"/>
          </a:scene3d>
          <a:sp3d>
            <a:bevelT/>
          </a:sp3d>
        </p:spPr>
        <p:txBody>
          <a:bodyPr wrap="square">
            <a:spAutoFit/>
          </a:bodyPr>
          <a:lstStyle/>
          <a:p>
            <a:pPr lvl="0" algn="r" rtl="1" fontAlgn="base">
              <a:spcBef>
                <a:spcPct val="0"/>
              </a:spcBef>
              <a:spcAft>
                <a:spcPct val="0"/>
              </a:spcAft>
            </a:pPr>
            <a:r>
              <a:rPr lang="ar-BH" sz="3200" b="1" dirty="0">
                <a:solidFill>
                  <a:srgbClr val="FF0000"/>
                </a:solidFill>
                <a:latin typeface="Sakkal Majalla" pitchFamily="2" charset="-78"/>
                <a:ea typeface="Times New Roman" pitchFamily="18" charset="0"/>
                <a:cs typeface="Sakkal Majalla" pitchFamily="2" charset="-78"/>
              </a:rPr>
              <a:t>1- </a:t>
            </a:r>
            <a:r>
              <a:rPr lang="ar-EG" sz="3200" b="1" dirty="0">
                <a:solidFill>
                  <a:srgbClr val="FF0000"/>
                </a:solidFill>
                <a:latin typeface="Sakkal Majalla" pitchFamily="2" charset="-78"/>
                <a:ea typeface="Times New Roman" pitchFamily="18" charset="0"/>
                <a:cs typeface="Sakkal Majalla" pitchFamily="2" charset="-78"/>
              </a:rPr>
              <a:t>لماذا تحدث الخلافات بين الناس   ؟ </a:t>
            </a:r>
            <a:endParaRPr lang="en-US" b="1" dirty="0">
              <a:solidFill>
                <a:srgbClr val="FF0000"/>
              </a:solidFill>
              <a:latin typeface="Arial" pitchFamily="34" charset="0"/>
              <a:cs typeface="Arial" pitchFamily="34" charset="0"/>
            </a:endParaRPr>
          </a:p>
        </p:txBody>
      </p:sp>
      <p:sp>
        <p:nvSpPr>
          <p:cNvPr id="47" name="Rectangle 46"/>
          <p:cNvSpPr/>
          <p:nvPr/>
        </p:nvSpPr>
        <p:spPr>
          <a:xfrm>
            <a:off x="2820786" y="4071942"/>
            <a:ext cx="8501045" cy="584775"/>
          </a:xfrm>
          <a:prstGeom prst="rect">
            <a:avLst/>
          </a:prstGeom>
          <a:solidFill>
            <a:srgbClr val="FFFF99"/>
          </a:solidFill>
          <a:scene3d>
            <a:camera prst="orthographicFront"/>
            <a:lightRig rig="threePt" dir="t"/>
          </a:scene3d>
          <a:sp3d>
            <a:bevelT/>
          </a:sp3d>
        </p:spPr>
        <p:txBody>
          <a:bodyPr wrap="none">
            <a:spAutoFit/>
          </a:bodyPr>
          <a:lstStyle/>
          <a:p>
            <a:pPr lvl="0" algn="r" rtl="1" eaLnBrk="0" fontAlgn="base" hangingPunct="0">
              <a:spcBef>
                <a:spcPct val="0"/>
              </a:spcBef>
              <a:spcAft>
                <a:spcPct val="0"/>
              </a:spcAft>
            </a:pPr>
            <a:r>
              <a:rPr lang="ar-EG" sz="3200" b="1" dirty="0">
                <a:solidFill>
                  <a:srgbClr val="FF0000"/>
                </a:solidFill>
                <a:latin typeface="Sakkal Majalla" pitchFamily="2" charset="-78"/>
                <a:ea typeface="Times New Roman" pitchFamily="18" charset="0"/>
                <a:cs typeface="Sakkal Majalla" pitchFamily="2" charset="-78"/>
              </a:rPr>
              <a:t>2-أكتب قائمة بالأشياء أو الموضوعات التي تسبب الخلاف بين الناس ؟</a:t>
            </a:r>
            <a:endParaRPr lang="ar-BH" sz="3200" b="1" dirty="0">
              <a:solidFill>
                <a:srgbClr val="FF0000"/>
              </a:solidFill>
              <a:latin typeface="Sakkal Majalla" pitchFamily="2" charset="-78"/>
              <a:ea typeface="Times New Roman" pitchFamily="18" charset="0"/>
              <a:cs typeface="Sakkal Majalla" pitchFamily="2" charset="-78"/>
            </a:endParaRPr>
          </a:p>
        </p:txBody>
      </p:sp>
      <p:sp>
        <p:nvSpPr>
          <p:cNvPr id="48" name="Rectangle 47"/>
          <p:cNvSpPr/>
          <p:nvPr/>
        </p:nvSpPr>
        <p:spPr>
          <a:xfrm>
            <a:off x="7739074" y="4857760"/>
            <a:ext cx="2428892" cy="523220"/>
          </a:xfrm>
          <a:prstGeom prst="rect">
            <a:avLst/>
          </a:prstGeom>
          <a:solidFill>
            <a:srgbClr val="FFE5FF"/>
          </a:solidFill>
        </p:spPr>
        <p:txBody>
          <a:bodyPr wrap="square">
            <a:spAutoFit/>
          </a:bodyPr>
          <a:lstStyle/>
          <a:p>
            <a:pPr lvl="1" algn="r" rtl="1">
              <a:buClr>
                <a:srgbClr val="FF0000"/>
              </a:buClr>
            </a:pPr>
            <a:r>
              <a:rPr lang="ar-BH" sz="2800" b="1" dirty="0">
                <a:latin typeface="Sakkal Majalla" pitchFamily="2" charset="-78"/>
                <a:cs typeface="Sakkal Majalla" pitchFamily="2" charset="-78"/>
              </a:rPr>
              <a:t>لقد كذب عليّ .</a:t>
            </a:r>
          </a:p>
        </p:txBody>
      </p:sp>
      <p:sp>
        <p:nvSpPr>
          <p:cNvPr id="49" name="Rectangle 48"/>
          <p:cNvSpPr/>
          <p:nvPr/>
        </p:nvSpPr>
        <p:spPr>
          <a:xfrm>
            <a:off x="7739074" y="5286388"/>
            <a:ext cx="2428892" cy="523220"/>
          </a:xfrm>
          <a:prstGeom prst="rect">
            <a:avLst/>
          </a:prstGeom>
          <a:solidFill>
            <a:srgbClr val="FFE5FF"/>
          </a:solidFill>
        </p:spPr>
        <p:txBody>
          <a:bodyPr wrap="square">
            <a:spAutoFit/>
          </a:bodyPr>
          <a:lstStyle/>
          <a:p>
            <a:pPr lvl="1" algn="r" rtl="1">
              <a:buClr>
                <a:srgbClr val="FF0000"/>
              </a:buClr>
            </a:pPr>
            <a:r>
              <a:rPr lang="ar-BH" sz="2800" b="1" dirty="0">
                <a:latin typeface="Sakkal Majalla" pitchFamily="2" charset="-78"/>
                <a:cs typeface="Sakkal Majalla" pitchFamily="2" charset="-78"/>
              </a:rPr>
              <a:t>أخذ لعبتي. </a:t>
            </a:r>
          </a:p>
        </p:txBody>
      </p:sp>
      <p:sp>
        <p:nvSpPr>
          <p:cNvPr id="50" name="Rectangle 49"/>
          <p:cNvSpPr/>
          <p:nvPr/>
        </p:nvSpPr>
        <p:spPr>
          <a:xfrm>
            <a:off x="4095736" y="4857760"/>
            <a:ext cx="3071834" cy="523220"/>
          </a:xfrm>
          <a:prstGeom prst="rect">
            <a:avLst/>
          </a:prstGeom>
          <a:solidFill>
            <a:srgbClr val="FFE5FF"/>
          </a:solidFill>
        </p:spPr>
        <p:txBody>
          <a:bodyPr wrap="square">
            <a:spAutoFit/>
          </a:bodyPr>
          <a:lstStyle/>
          <a:p>
            <a:pPr lvl="1" algn="just" rtl="1">
              <a:buClr>
                <a:srgbClr val="FF0000"/>
              </a:buClr>
            </a:pPr>
            <a:r>
              <a:rPr lang="ar-BH" sz="2800" b="1" dirty="0">
                <a:latin typeface="Sakkal Majalla" pitchFamily="2" charset="-78"/>
                <a:cs typeface="Sakkal Majalla" pitchFamily="2" charset="-78"/>
              </a:rPr>
              <a:t>أنّهم يصفوني بألقاب. </a:t>
            </a:r>
          </a:p>
        </p:txBody>
      </p:sp>
      <p:sp>
        <p:nvSpPr>
          <p:cNvPr id="51" name="Rectangle 50"/>
          <p:cNvSpPr/>
          <p:nvPr/>
        </p:nvSpPr>
        <p:spPr>
          <a:xfrm>
            <a:off x="4095736" y="5357826"/>
            <a:ext cx="3071835" cy="523220"/>
          </a:xfrm>
          <a:prstGeom prst="rect">
            <a:avLst/>
          </a:prstGeom>
          <a:solidFill>
            <a:srgbClr val="FFE5FF"/>
          </a:solidFill>
        </p:spPr>
        <p:txBody>
          <a:bodyPr wrap="square">
            <a:spAutoFit/>
          </a:bodyPr>
          <a:lstStyle/>
          <a:p>
            <a:pPr lvl="1" algn="just" rtl="1">
              <a:buClr>
                <a:srgbClr val="FF0000"/>
              </a:buClr>
            </a:pPr>
            <a:r>
              <a:rPr lang="ar-BH" sz="2800" b="1" dirty="0">
                <a:latin typeface="Sakkal Majalla" pitchFamily="2" charset="-78"/>
                <a:cs typeface="Sakkal Majalla" pitchFamily="2" charset="-78"/>
              </a:rPr>
              <a:t>أنّهم ينتقدون صديقي. </a:t>
            </a:r>
          </a:p>
        </p:txBody>
      </p:sp>
      <p:sp>
        <p:nvSpPr>
          <p:cNvPr id="56" name="Rectangle 55">
            <a:extLst>
              <a:ext uri="{FF2B5EF4-FFF2-40B4-BE49-F238E27FC236}">
                <a16:creationId xmlns="" xmlns:a16="http://schemas.microsoft.com/office/drawing/2014/main" id="{B1F45C81-8BA1-4520-AE7E-2C2675D9B09E}"/>
              </a:ext>
            </a:extLst>
          </p:cNvPr>
          <p:cNvSpPr/>
          <p:nvPr/>
        </p:nvSpPr>
        <p:spPr>
          <a:xfrm>
            <a:off x="824" y="6488668"/>
            <a:ext cx="7238184" cy="369332"/>
          </a:xfrm>
          <a:prstGeom prst="rect">
            <a:avLst/>
          </a:prstGeom>
        </p:spPr>
        <p:txBody>
          <a:bodyPr wrap="square">
            <a:spAutoFit/>
          </a:bodyPr>
          <a:lstStyle/>
          <a:p>
            <a:pPr algn="ctr" rtl="1"/>
            <a:r>
              <a:rPr lang="ar-BH" b="1" dirty="0">
                <a:latin typeface="Sakkal Majalla" panose="02000000000000000000" pitchFamily="2" charset="-78"/>
              </a:rPr>
              <a:t>الدرس الرابع-وحدة مهارات الانضباط الذاتي-مادة التربية الأسرية-الصف السادس الابتدائي</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44"/>
                                        </p:tgtEl>
                                        <p:attrNameLst>
                                          <p:attrName>style.visibility</p:attrName>
                                        </p:attrNameLst>
                                      </p:cBhvr>
                                      <p:to>
                                        <p:strVal val="visible"/>
                                      </p:to>
                                    </p:set>
                                    <p:animEffect transition="in" filter="randombar(horizontal)">
                                      <p:cBhvr>
                                        <p:cTn id="14" dur="500"/>
                                        <p:tgtEl>
                                          <p:spTgt spid="44"/>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randombar(horizontal)">
                                      <p:cBhvr>
                                        <p:cTn id="19" dur="500"/>
                                        <p:tgtEl>
                                          <p:spTgt spid="47"/>
                                        </p:tgtEl>
                                      </p:cBhvr>
                                    </p:animEffect>
                                  </p:childTnLst>
                                </p:cTn>
                              </p:par>
                              <p:par>
                                <p:cTn id="20" presetID="55" presetClass="entr" presetSubtype="0" fill="hold" grpId="0" nodeType="withEffect">
                                  <p:stCondLst>
                                    <p:cond delay="0"/>
                                  </p:stCondLst>
                                  <p:childTnLst>
                                    <p:set>
                                      <p:cBhvr>
                                        <p:cTn id="21" dur="1" fill="hold">
                                          <p:stCondLst>
                                            <p:cond delay="0"/>
                                          </p:stCondLst>
                                        </p:cTn>
                                        <p:tgtEl>
                                          <p:spTgt spid="45"/>
                                        </p:tgtEl>
                                        <p:attrNameLst>
                                          <p:attrName>style.visibility</p:attrName>
                                        </p:attrNameLst>
                                      </p:cBhvr>
                                      <p:to>
                                        <p:strVal val="visible"/>
                                      </p:to>
                                    </p:set>
                                    <p:anim calcmode="lin" valueType="num">
                                      <p:cBhvr>
                                        <p:cTn id="22" dur="3000" fill="hold"/>
                                        <p:tgtEl>
                                          <p:spTgt spid="45"/>
                                        </p:tgtEl>
                                        <p:attrNameLst>
                                          <p:attrName>ppt_w</p:attrName>
                                        </p:attrNameLst>
                                      </p:cBhvr>
                                      <p:tavLst>
                                        <p:tav tm="0">
                                          <p:val>
                                            <p:strVal val="#ppt_w*0.70"/>
                                          </p:val>
                                        </p:tav>
                                        <p:tav tm="100000">
                                          <p:val>
                                            <p:strVal val="#ppt_w"/>
                                          </p:val>
                                        </p:tav>
                                      </p:tavLst>
                                    </p:anim>
                                    <p:anim calcmode="lin" valueType="num">
                                      <p:cBhvr>
                                        <p:cTn id="23" dur="3000" fill="hold"/>
                                        <p:tgtEl>
                                          <p:spTgt spid="45"/>
                                        </p:tgtEl>
                                        <p:attrNameLst>
                                          <p:attrName>ppt_h</p:attrName>
                                        </p:attrNameLst>
                                      </p:cBhvr>
                                      <p:tavLst>
                                        <p:tav tm="0">
                                          <p:val>
                                            <p:strVal val="#ppt_h"/>
                                          </p:val>
                                        </p:tav>
                                        <p:tav tm="100000">
                                          <p:val>
                                            <p:strVal val="#ppt_h"/>
                                          </p:val>
                                        </p:tav>
                                      </p:tavLst>
                                    </p:anim>
                                    <p:animEffect transition="in" filter="fade">
                                      <p:cBhvr>
                                        <p:cTn id="24" dur="3000"/>
                                        <p:tgtEl>
                                          <p:spTgt spid="45"/>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48"/>
                                        </p:tgtEl>
                                        <p:attrNameLst>
                                          <p:attrName>style.visibility</p:attrName>
                                        </p:attrNameLst>
                                      </p:cBhvr>
                                      <p:to>
                                        <p:strVal val="visible"/>
                                      </p:to>
                                    </p:set>
                                    <p:anim calcmode="lin" valueType="num">
                                      <p:cBhvr>
                                        <p:cTn id="29" dur="500" fill="hold"/>
                                        <p:tgtEl>
                                          <p:spTgt spid="48"/>
                                        </p:tgtEl>
                                        <p:attrNameLst>
                                          <p:attrName>ppt_w</p:attrName>
                                        </p:attrNameLst>
                                      </p:cBhvr>
                                      <p:tavLst>
                                        <p:tav tm="0">
                                          <p:val>
                                            <p:fltVal val="0"/>
                                          </p:val>
                                        </p:tav>
                                        <p:tav tm="100000">
                                          <p:val>
                                            <p:strVal val="#ppt_w"/>
                                          </p:val>
                                        </p:tav>
                                      </p:tavLst>
                                    </p:anim>
                                    <p:anim calcmode="lin" valueType="num">
                                      <p:cBhvr>
                                        <p:cTn id="30" dur="500" fill="hold"/>
                                        <p:tgtEl>
                                          <p:spTgt spid="48"/>
                                        </p:tgtEl>
                                        <p:attrNameLst>
                                          <p:attrName>ppt_h</p:attrName>
                                        </p:attrNameLst>
                                      </p:cBhvr>
                                      <p:tavLst>
                                        <p:tav tm="0">
                                          <p:val>
                                            <p:fltVal val="0"/>
                                          </p:val>
                                        </p:tav>
                                        <p:tav tm="100000">
                                          <p:val>
                                            <p:strVal val="#ppt_h"/>
                                          </p:val>
                                        </p:tav>
                                      </p:tavLst>
                                    </p:anim>
                                    <p:animEffect transition="in" filter="fade">
                                      <p:cBhvr>
                                        <p:cTn id="31" dur="500"/>
                                        <p:tgtEl>
                                          <p:spTgt spid="48"/>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49"/>
                                        </p:tgtEl>
                                        <p:attrNameLst>
                                          <p:attrName>style.visibility</p:attrName>
                                        </p:attrNameLst>
                                      </p:cBhvr>
                                      <p:to>
                                        <p:strVal val="visible"/>
                                      </p:to>
                                    </p:set>
                                    <p:anim calcmode="lin" valueType="num">
                                      <p:cBhvr>
                                        <p:cTn id="34" dur="500" fill="hold"/>
                                        <p:tgtEl>
                                          <p:spTgt spid="49"/>
                                        </p:tgtEl>
                                        <p:attrNameLst>
                                          <p:attrName>ppt_w</p:attrName>
                                        </p:attrNameLst>
                                      </p:cBhvr>
                                      <p:tavLst>
                                        <p:tav tm="0">
                                          <p:val>
                                            <p:fltVal val="0"/>
                                          </p:val>
                                        </p:tav>
                                        <p:tav tm="100000">
                                          <p:val>
                                            <p:strVal val="#ppt_w"/>
                                          </p:val>
                                        </p:tav>
                                      </p:tavLst>
                                    </p:anim>
                                    <p:anim calcmode="lin" valueType="num">
                                      <p:cBhvr>
                                        <p:cTn id="35" dur="500" fill="hold"/>
                                        <p:tgtEl>
                                          <p:spTgt spid="49"/>
                                        </p:tgtEl>
                                        <p:attrNameLst>
                                          <p:attrName>ppt_h</p:attrName>
                                        </p:attrNameLst>
                                      </p:cBhvr>
                                      <p:tavLst>
                                        <p:tav tm="0">
                                          <p:val>
                                            <p:fltVal val="0"/>
                                          </p:val>
                                        </p:tav>
                                        <p:tav tm="100000">
                                          <p:val>
                                            <p:strVal val="#ppt_h"/>
                                          </p:val>
                                        </p:tav>
                                      </p:tavLst>
                                    </p:anim>
                                    <p:animEffect transition="in" filter="fade">
                                      <p:cBhvr>
                                        <p:cTn id="36" dur="500"/>
                                        <p:tgtEl>
                                          <p:spTgt spid="49"/>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51"/>
                                        </p:tgtEl>
                                        <p:attrNameLst>
                                          <p:attrName>style.visibility</p:attrName>
                                        </p:attrNameLst>
                                      </p:cBhvr>
                                      <p:to>
                                        <p:strVal val="visible"/>
                                      </p:to>
                                    </p:set>
                                    <p:anim calcmode="lin" valueType="num">
                                      <p:cBhvr>
                                        <p:cTn id="39" dur="500" fill="hold"/>
                                        <p:tgtEl>
                                          <p:spTgt spid="51"/>
                                        </p:tgtEl>
                                        <p:attrNameLst>
                                          <p:attrName>ppt_w</p:attrName>
                                        </p:attrNameLst>
                                      </p:cBhvr>
                                      <p:tavLst>
                                        <p:tav tm="0">
                                          <p:val>
                                            <p:fltVal val="0"/>
                                          </p:val>
                                        </p:tav>
                                        <p:tav tm="100000">
                                          <p:val>
                                            <p:strVal val="#ppt_w"/>
                                          </p:val>
                                        </p:tav>
                                      </p:tavLst>
                                    </p:anim>
                                    <p:anim calcmode="lin" valueType="num">
                                      <p:cBhvr>
                                        <p:cTn id="40" dur="500" fill="hold"/>
                                        <p:tgtEl>
                                          <p:spTgt spid="51"/>
                                        </p:tgtEl>
                                        <p:attrNameLst>
                                          <p:attrName>ppt_h</p:attrName>
                                        </p:attrNameLst>
                                      </p:cBhvr>
                                      <p:tavLst>
                                        <p:tav tm="0">
                                          <p:val>
                                            <p:fltVal val="0"/>
                                          </p:val>
                                        </p:tav>
                                        <p:tav tm="100000">
                                          <p:val>
                                            <p:strVal val="#ppt_h"/>
                                          </p:val>
                                        </p:tav>
                                      </p:tavLst>
                                    </p:anim>
                                    <p:animEffect transition="in" filter="fade">
                                      <p:cBhvr>
                                        <p:cTn id="41" dur="500"/>
                                        <p:tgtEl>
                                          <p:spTgt spid="51"/>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50"/>
                                        </p:tgtEl>
                                        <p:attrNameLst>
                                          <p:attrName>style.visibility</p:attrName>
                                        </p:attrNameLst>
                                      </p:cBhvr>
                                      <p:to>
                                        <p:strVal val="visible"/>
                                      </p:to>
                                    </p:set>
                                    <p:anim calcmode="lin" valueType="num">
                                      <p:cBhvr>
                                        <p:cTn id="44" dur="500" fill="hold"/>
                                        <p:tgtEl>
                                          <p:spTgt spid="50"/>
                                        </p:tgtEl>
                                        <p:attrNameLst>
                                          <p:attrName>ppt_w</p:attrName>
                                        </p:attrNameLst>
                                      </p:cBhvr>
                                      <p:tavLst>
                                        <p:tav tm="0">
                                          <p:val>
                                            <p:fltVal val="0"/>
                                          </p:val>
                                        </p:tav>
                                        <p:tav tm="100000">
                                          <p:val>
                                            <p:strVal val="#ppt_w"/>
                                          </p:val>
                                        </p:tav>
                                      </p:tavLst>
                                    </p:anim>
                                    <p:anim calcmode="lin" valueType="num">
                                      <p:cBhvr>
                                        <p:cTn id="45" dur="500" fill="hold"/>
                                        <p:tgtEl>
                                          <p:spTgt spid="50"/>
                                        </p:tgtEl>
                                        <p:attrNameLst>
                                          <p:attrName>ppt_h</p:attrName>
                                        </p:attrNameLst>
                                      </p:cBhvr>
                                      <p:tavLst>
                                        <p:tav tm="0">
                                          <p:val>
                                            <p:fltVal val="0"/>
                                          </p:val>
                                        </p:tav>
                                        <p:tav tm="100000">
                                          <p:val>
                                            <p:strVal val="#ppt_h"/>
                                          </p:val>
                                        </p:tav>
                                      </p:tavLst>
                                    </p:anim>
                                    <p:animEffect transition="in" filter="fade">
                                      <p:cBhvr>
                                        <p:cTn id="46"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p:bldP spid="46" grpId="0" animBg="1"/>
      <p:bldP spid="47" grpId="0" animBg="1"/>
      <p:bldP spid="48" grpId="0" animBg="1"/>
      <p:bldP spid="49" grpId="0" animBg="1"/>
      <p:bldP spid="50" grpId="0" animBg="1"/>
      <p:bldP spid="5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21">
            <a:extLst>
              <a:ext uri="{FF2B5EF4-FFF2-40B4-BE49-F238E27FC236}">
                <a16:creationId xmlns="" xmlns:a16="http://schemas.microsoft.com/office/drawing/2014/main" id="{EFDF6534-0772-4652-9105-9B003F1EC977}"/>
              </a:ext>
            </a:extLst>
          </p:cNvPr>
          <p:cNvSpPr/>
          <p:nvPr/>
        </p:nvSpPr>
        <p:spPr>
          <a:xfrm>
            <a:off x="2166910" y="214290"/>
            <a:ext cx="7143800" cy="685800"/>
          </a:xfrm>
          <a:prstGeom prst="roundRect">
            <a:avLst/>
          </a:prstGeom>
          <a:solidFill>
            <a:srgbClr val="C0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ar-BH" sz="4000" b="1" dirty="0">
                <a:solidFill>
                  <a:schemeClr val="bg1"/>
                </a:solidFill>
                <a:latin typeface="Sakkal Majalla" panose="02000000000000000000" pitchFamily="2" charset="-78"/>
                <a:cs typeface="Sakkal Majalla" panose="02000000000000000000" pitchFamily="2" charset="-78"/>
              </a:rPr>
              <a:t>كيف يتصاعد أو يزيد الخلاف ؟</a:t>
            </a:r>
          </a:p>
        </p:txBody>
      </p:sp>
      <p:sp>
        <p:nvSpPr>
          <p:cNvPr id="9" name="TextBox 8"/>
          <p:cNvSpPr txBox="1"/>
          <p:nvPr/>
        </p:nvSpPr>
        <p:spPr>
          <a:xfrm>
            <a:off x="2095472" y="1026367"/>
            <a:ext cx="9762329" cy="461665"/>
          </a:xfrm>
          <a:prstGeom prst="rect">
            <a:avLst/>
          </a:prstGeom>
          <a:solidFill>
            <a:srgbClr val="FFFF66"/>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r" rtl="1">
              <a:buClr>
                <a:srgbClr val="FF0000"/>
              </a:buClr>
            </a:pPr>
            <a:r>
              <a:rPr lang="ar-BH" sz="2400" b="1" dirty="0">
                <a:solidFill>
                  <a:srgbClr val="190000"/>
                </a:solidFill>
                <a:latin typeface="Sakkal Majalla" pitchFamily="2" charset="-78"/>
                <a:cs typeface="Sakkal Majalla" pitchFamily="2" charset="-78"/>
              </a:rPr>
              <a:t>نشاط </a:t>
            </a:r>
            <a:r>
              <a:rPr lang="ar-SA" sz="2400" b="1" dirty="0">
                <a:latin typeface="Sakkal Majalla" pitchFamily="2" charset="-78"/>
                <a:cs typeface="Sakkal Majalla" pitchFamily="2" charset="-78"/>
              </a:rPr>
              <a:t>تدريبي رقم </a:t>
            </a:r>
            <a:r>
              <a:rPr lang="ar-BH" sz="2400" b="1" dirty="0">
                <a:solidFill>
                  <a:srgbClr val="190000"/>
                </a:solidFill>
                <a:latin typeface="Sakkal Majalla" pitchFamily="2" charset="-78"/>
                <a:cs typeface="Sakkal Majalla" pitchFamily="2" charset="-78"/>
              </a:rPr>
              <a:t>( 2)</a:t>
            </a:r>
            <a:r>
              <a:rPr lang="ar-SA" sz="2400" b="1" dirty="0">
                <a:solidFill>
                  <a:srgbClr val="190000"/>
                </a:solidFill>
                <a:latin typeface="Sakkal Majalla" pitchFamily="2" charset="-78"/>
                <a:cs typeface="Sakkal Majalla" pitchFamily="2" charset="-78"/>
              </a:rPr>
              <a:t> صفحة رقم </a:t>
            </a:r>
            <a:r>
              <a:rPr lang="ar-BH" sz="2400" b="1" dirty="0">
                <a:solidFill>
                  <a:srgbClr val="190000"/>
                </a:solidFill>
                <a:latin typeface="Sakkal Majalla" pitchFamily="2" charset="-78"/>
                <a:cs typeface="Sakkal Majalla" pitchFamily="2" charset="-78"/>
              </a:rPr>
              <a:t>31</a:t>
            </a:r>
            <a:r>
              <a:rPr lang="ar-BH" sz="2400" b="1" dirty="0">
                <a:ln w="17780" cmpd="sng">
                  <a:noFill/>
                  <a:prstDash val="solid"/>
                  <a:miter lim="800000"/>
                </a:ln>
                <a:solidFill>
                  <a:srgbClr val="FF0000"/>
                </a:solidFill>
                <a:latin typeface="Sakkal Majalla" pitchFamily="2" charset="-78"/>
                <a:cs typeface="Sakkal Majalla" pitchFamily="2" charset="-78"/>
              </a:rPr>
              <a:t>ما الذي جعل الخلاف البسيط يكبر ويتحوّل إلى عنف بالقول والفعل؟</a:t>
            </a:r>
            <a:endParaRPr lang="ar-BH" sz="2400" b="1" dirty="0">
              <a:latin typeface="Sakkal Majalla" pitchFamily="2" charset="-78"/>
              <a:cs typeface="Sakkal Majalla" pitchFamily="2" charset="-78"/>
            </a:endParaRPr>
          </a:p>
        </p:txBody>
      </p:sp>
      <p:sp>
        <p:nvSpPr>
          <p:cNvPr id="10" name="Rectangle 9"/>
          <p:cNvSpPr/>
          <p:nvPr/>
        </p:nvSpPr>
        <p:spPr>
          <a:xfrm>
            <a:off x="6667504" y="1540159"/>
            <a:ext cx="5190297" cy="954107"/>
          </a:xfrm>
          <a:prstGeom prst="rect">
            <a:avLst/>
          </a:prstGeom>
          <a:solidFill>
            <a:srgbClr val="FFE5FF"/>
          </a:solidFill>
        </p:spPr>
        <p:txBody>
          <a:bodyPr wrap="square">
            <a:spAutoFit/>
          </a:bodyPr>
          <a:lstStyle/>
          <a:p>
            <a:pPr algn="r" rtl="1"/>
            <a:r>
              <a:rPr lang="ar-BH" sz="2800" b="1" dirty="0">
                <a:latin typeface="Sakkal Majalla" pitchFamily="2" charset="-78"/>
                <a:cs typeface="Sakkal Majalla" pitchFamily="2" charset="-78"/>
              </a:rPr>
              <a:t>لأنهم  يختلفون في وجهات نظرهم (وآرائهم )نحو أمر ما أو موضوع معين.</a:t>
            </a:r>
            <a:endParaRPr lang="en-US" sz="2400" b="1" dirty="0">
              <a:ln w="17780" cmpd="sng">
                <a:noFill/>
                <a:prstDash val="solid"/>
                <a:miter lim="800000"/>
              </a:ln>
              <a:solidFill>
                <a:srgbClr val="FF0000"/>
              </a:solidFill>
              <a:latin typeface="Sakkal Majalla" pitchFamily="2" charset="-78"/>
              <a:cs typeface="Sakkal Majalla" pitchFamily="2" charset="-78"/>
            </a:endParaRPr>
          </a:p>
        </p:txBody>
      </p:sp>
      <p:pic>
        <p:nvPicPr>
          <p:cNvPr id="11" name="Picture 4"/>
          <p:cNvPicPr>
            <a:picLocks noChangeAspect="1" noChangeArrowheads="1"/>
          </p:cNvPicPr>
          <p:nvPr/>
        </p:nvPicPr>
        <p:blipFill>
          <a:blip r:embed="rId2" cstate="print">
            <a:clrChange>
              <a:clrFrom>
                <a:srgbClr val="FFFFFF"/>
              </a:clrFrom>
              <a:clrTo>
                <a:srgbClr val="FFFFFF">
                  <a:alpha val="0"/>
                </a:srgbClr>
              </a:clrTo>
            </a:clrChange>
          </a:blip>
          <a:srcRect l="50650" t="64066" r="3210"/>
          <a:stretch>
            <a:fillRect/>
          </a:stretch>
        </p:blipFill>
        <p:spPr bwMode="auto">
          <a:xfrm>
            <a:off x="9465661" y="4307854"/>
            <a:ext cx="2561946" cy="1692914"/>
          </a:xfrm>
          <a:prstGeom prst="rect">
            <a:avLst/>
          </a:prstGeom>
          <a:noFill/>
          <a:ln w="76200">
            <a:solidFill>
              <a:srgbClr val="00FF99"/>
            </a:solidFill>
            <a:miter lim="800000"/>
            <a:headEnd/>
            <a:tailEnd/>
          </a:ln>
          <a:effectLst/>
        </p:spPr>
      </p:pic>
      <p:pic>
        <p:nvPicPr>
          <p:cNvPr id="12" name="Picture 4"/>
          <p:cNvPicPr>
            <a:picLocks noChangeAspect="1" noChangeArrowheads="1"/>
          </p:cNvPicPr>
          <p:nvPr/>
        </p:nvPicPr>
        <p:blipFill>
          <a:blip r:embed="rId2" cstate="print">
            <a:clrChange>
              <a:clrFrom>
                <a:srgbClr val="FFFFFF"/>
              </a:clrFrom>
              <a:clrTo>
                <a:srgbClr val="FFFFFF">
                  <a:alpha val="0"/>
                </a:srgbClr>
              </a:clrTo>
            </a:clrChange>
          </a:blip>
          <a:srcRect l="52058" t="2295" b="69564"/>
          <a:stretch>
            <a:fillRect/>
          </a:stretch>
        </p:blipFill>
        <p:spPr bwMode="auto">
          <a:xfrm>
            <a:off x="6667504" y="2571744"/>
            <a:ext cx="2604976" cy="1540260"/>
          </a:xfrm>
          <a:prstGeom prst="rect">
            <a:avLst/>
          </a:prstGeom>
          <a:noFill/>
          <a:ln w="76200">
            <a:solidFill>
              <a:srgbClr val="FF0000"/>
            </a:solidFill>
            <a:miter lim="800000"/>
            <a:headEnd/>
            <a:tailEnd/>
          </a:ln>
          <a:effectLst/>
        </p:spPr>
      </p:pic>
      <p:pic>
        <p:nvPicPr>
          <p:cNvPr id="13" name="Picture 12"/>
          <p:cNvPicPr>
            <a:picLocks noChangeAspect="1" noChangeArrowheads="1"/>
          </p:cNvPicPr>
          <p:nvPr/>
        </p:nvPicPr>
        <p:blipFill>
          <a:blip r:embed="rId2" cstate="print">
            <a:clrChange>
              <a:clrFrom>
                <a:srgbClr val="FFFFFF"/>
              </a:clrFrom>
              <a:clrTo>
                <a:srgbClr val="FFFFFF">
                  <a:alpha val="0"/>
                </a:srgbClr>
              </a:clrTo>
            </a:clrChange>
          </a:blip>
          <a:srcRect l="2400" t="64066" r="51259"/>
          <a:stretch>
            <a:fillRect/>
          </a:stretch>
        </p:blipFill>
        <p:spPr bwMode="auto">
          <a:xfrm>
            <a:off x="6667504" y="4325877"/>
            <a:ext cx="2580238" cy="1674891"/>
          </a:xfrm>
          <a:prstGeom prst="rect">
            <a:avLst/>
          </a:prstGeom>
          <a:noFill/>
          <a:ln w="57150">
            <a:solidFill>
              <a:srgbClr val="FF66FF"/>
            </a:solidFill>
            <a:miter lim="800000"/>
            <a:headEnd/>
            <a:tailEnd/>
          </a:ln>
          <a:effectLst/>
        </p:spPr>
      </p:pic>
      <p:pic>
        <p:nvPicPr>
          <p:cNvPr id="14" name="Picture 3"/>
          <p:cNvPicPr>
            <a:picLocks noChangeAspect="1" noChangeArrowheads="1"/>
          </p:cNvPicPr>
          <p:nvPr/>
        </p:nvPicPr>
        <p:blipFill>
          <a:blip r:embed="rId3"/>
          <a:srcRect t="6150" b="1517"/>
          <a:stretch>
            <a:fillRect/>
          </a:stretch>
        </p:blipFill>
        <p:spPr bwMode="auto">
          <a:xfrm>
            <a:off x="9513328" y="2592117"/>
            <a:ext cx="2604996" cy="1599913"/>
          </a:xfrm>
          <a:prstGeom prst="rect">
            <a:avLst/>
          </a:prstGeom>
          <a:noFill/>
          <a:ln w="76200">
            <a:solidFill>
              <a:srgbClr val="FFC000"/>
            </a:solidFill>
            <a:miter lim="800000"/>
            <a:headEnd/>
            <a:tailEnd/>
          </a:ln>
          <a:effectLst/>
        </p:spPr>
      </p:pic>
      <p:sp>
        <p:nvSpPr>
          <p:cNvPr id="15" name="Rectangle 14"/>
          <p:cNvSpPr/>
          <p:nvPr/>
        </p:nvSpPr>
        <p:spPr>
          <a:xfrm>
            <a:off x="881026" y="1643050"/>
            <a:ext cx="4286280" cy="954107"/>
          </a:xfrm>
          <a:prstGeom prst="rect">
            <a:avLst/>
          </a:prstGeom>
          <a:solidFill>
            <a:srgbClr val="FFFF99"/>
          </a:solidFill>
          <a:scene3d>
            <a:camera prst="orthographicFront"/>
            <a:lightRig rig="threePt" dir="t"/>
          </a:scene3d>
          <a:sp3d>
            <a:bevelT/>
          </a:sp3d>
        </p:spPr>
        <p:txBody>
          <a:bodyPr wrap="square">
            <a:spAutoFit/>
          </a:bodyPr>
          <a:lstStyle/>
          <a:p>
            <a:pPr algn="ctr"/>
            <a:r>
              <a:rPr lang="ar-BH" sz="2800" b="1" dirty="0">
                <a:ln w="17780" cmpd="sng">
                  <a:noFill/>
                  <a:prstDash val="solid"/>
                  <a:miter lim="800000"/>
                </a:ln>
                <a:solidFill>
                  <a:srgbClr val="FF0000"/>
                </a:solidFill>
                <a:latin typeface="Sakkal Majalla" pitchFamily="2" charset="-78"/>
                <a:cs typeface="Sakkal Majalla" pitchFamily="2" charset="-78"/>
              </a:rPr>
              <a:t>كيف يمكن تجنب الخلاف في الأربع حالات السابقة ؟</a:t>
            </a:r>
            <a:endParaRPr lang="en-US" sz="2400" b="1" dirty="0">
              <a:ln w="17780" cmpd="sng">
                <a:noFill/>
                <a:prstDash val="solid"/>
                <a:miter lim="800000"/>
              </a:ln>
              <a:solidFill>
                <a:srgbClr val="FF0000"/>
              </a:solidFill>
              <a:latin typeface="Sakkal Majalla" pitchFamily="2" charset="-78"/>
              <a:cs typeface="Sakkal Majalla" pitchFamily="2" charset="-78"/>
            </a:endParaRPr>
          </a:p>
        </p:txBody>
      </p:sp>
      <p:sp>
        <p:nvSpPr>
          <p:cNvPr id="16" name="Rectangle 15"/>
          <p:cNvSpPr/>
          <p:nvPr/>
        </p:nvSpPr>
        <p:spPr>
          <a:xfrm>
            <a:off x="595273" y="2643182"/>
            <a:ext cx="5072099" cy="830997"/>
          </a:xfrm>
          <a:prstGeom prst="rect">
            <a:avLst/>
          </a:prstGeom>
          <a:solidFill>
            <a:srgbClr val="FFE389"/>
          </a:solidFill>
          <a:ln w="57150">
            <a:solidFill>
              <a:srgbClr val="FFC000"/>
            </a:solidFill>
          </a:ln>
        </p:spPr>
        <p:txBody>
          <a:bodyPr wrap="square">
            <a:spAutoFit/>
          </a:bodyPr>
          <a:lstStyle/>
          <a:p>
            <a:pPr algn="r" rtl="1"/>
            <a:r>
              <a:rPr lang="ar-BH" sz="2400" b="1" dirty="0">
                <a:latin typeface="Sakkal Majalla" pitchFamily="2" charset="-78"/>
                <a:cs typeface="Sakkal Majalla" pitchFamily="2" charset="-78"/>
              </a:rPr>
              <a:t>إذا سمحتي أريد تغيير قناة التلفزيون هناك برنامج مفيد أتمنى أن نشاهده معًا</a:t>
            </a:r>
            <a:r>
              <a:rPr lang="ar-BH" sz="2000" b="1" dirty="0">
                <a:latin typeface="Sakkal Majalla" pitchFamily="2" charset="-78"/>
                <a:cs typeface="Sakkal Majalla" pitchFamily="2" charset="-78"/>
              </a:rPr>
              <a:t>.</a:t>
            </a:r>
            <a:endParaRPr lang="en-US" sz="2000" b="1" dirty="0">
              <a:latin typeface="Sakkal Majalla" pitchFamily="2" charset="-78"/>
              <a:cs typeface="Sakkal Majalla" pitchFamily="2" charset="-78"/>
            </a:endParaRPr>
          </a:p>
        </p:txBody>
      </p:sp>
      <p:sp>
        <p:nvSpPr>
          <p:cNvPr id="17" name="Rectangle 16"/>
          <p:cNvSpPr/>
          <p:nvPr/>
        </p:nvSpPr>
        <p:spPr>
          <a:xfrm>
            <a:off x="452398" y="3643314"/>
            <a:ext cx="5214974" cy="830997"/>
          </a:xfrm>
          <a:prstGeom prst="rect">
            <a:avLst/>
          </a:prstGeom>
          <a:solidFill>
            <a:srgbClr val="FFAFAF"/>
          </a:solidFill>
          <a:ln w="57150">
            <a:solidFill>
              <a:srgbClr val="FF0000"/>
            </a:solidFill>
          </a:ln>
        </p:spPr>
        <p:txBody>
          <a:bodyPr wrap="square">
            <a:spAutoFit/>
          </a:bodyPr>
          <a:lstStyle/>
          <a:p>
            <a:pPr algn="ctr"/>
            <a:r>
              <a:rPr lang="ar-BH" sz="2400" b="1" dirty="0">
                <a:latin typeface="Sakkal Majalla" pitchFamily="2" charset="-78"/>
                <a:cs typeface="Sakkal Majalla" pitchFamily="2" charset="-78"/>
              </a:rPr>
              <a:t>أحب جداً طريقتكِ في ترتيب الحجرة أتمنى أن أرى حجرتكِ مرتبة دائمًا.</a:t>
            </a:r>
            <a:endParaRPr lang="en-US" sz="2400" b="1" dirty="0">
              <a:latin typeface="Sakkal Majalla" pitchFamily="2" charset="-78"/>
              <a:cs typeface="Sakkal Majalla" pitchFamily="2" charset="-78"/>
            </a:endParaRPr>
          </a:p>
        </p:txBody>
      </p:sp>
      <p:sp>
        <p:nvSpPr>
          <p:cNvPr id="18" name="Rectangle 17"/>
          <p:cNvSpPr/>
          <p:nvPr/>
        </p:nvSpPr>
        <p:spPr>
          <a:xfrm>
            <a:off x="380960" y="4643446"/>
            <a:ext cx="5357850" cy="523220"/>
          </a:xfrm>
          <a:prstGeom prst="rect">
            <a:avLst/>
          </a:prstGeom>
          <a:solidFill>
            <a:srgbClr val="9FFFD8"/>
          </a:solidFill>
          <a:ln w="57150">
            <a:solidFill>
              <a:srgbClr val="00FF99"/>
            </a:solidFill>
          </a:ln>
        </p:spPr>
        <p:txBody>
          <a:bodyPr wrap="square">
            <a:spAutoFit/>
          </a:bodyPr>
          <a:lstStyle/>
          <a:p>
            <a:pPr algn="r"/>
            <a:r>
              <a:rPr lang="ar-BH" sz="2800" b="1" dirty="0">
                <a:latin typeface="Sakkal Majalla" pitchFamily="2" charset="-78"/>
                <a:cs typeface="Sakkal Majalla" pitchFamily="2" charset="-78"/>
              </a:rPr>
              <a:t>خطك جميل جدًا هل تسمحين لي أن أرى دفترك</a:t>
            </a:r>
            <a:endParaRPr lang="en-US" sz="2000" dirty="0">
              <a:latin typeface="Sakkal Majalla" pitchFamily="2" charset="-78"/>
              <a:cs typeface="Sakkal Majalla" pitchFamily="2" charset="-78"/>
            </a:endParaRPr>
          </a:p>
        </p:txBody>
      </p:sp>
      <p:sp>
        <p:nvSpPr>
          <p:cNvPr id="19" name="Rectangle 18"/>
          <p:cNvSpPr/>
          <p:nvPr/>
        </p:nvSpPr>
        <p:spPr>
          <a:xfrm>
            <a:off x="309522" y="5357826"/>
            <a:ext cx="5500726" cy="954107"/>
          </a:xfrm>
          <a:prstGeom prst="rect">
            <a:avLst/>
          </a:prstGeom>
          <a:solidFill>
            <a:srgbClr val="FFD9FF"/>
          </a:solidFill>
        </p:spPr>
        <p:txBody>
          <a:bodyPr wrap="square">
            <a:spAutoFit/>
          </a:bodyPr>
          <a:lstStyle/>
          <a:p>
            <a:pPr algn="r"/>
            <a:r>
              <a:rPr lang="ar-BH" sz="2800" b="1" dirty="0">
                <a:latin typeface="Sakkal Majalla" pitchFamily="2" charset="-78"/>
                <a:cs typeface="Sakkal Majalla" pitchFamily="2" charset="-78"/>
              </a:rPr>
              <a:t>لقد نسيت مقلمتي اليوم بالمنزل هل تسمح لي باستخدام قلمك ؟</a:t>
            </a:r>
            <a:endParaRPr lang="en-US" sz="2800" b="1" dirty="0">
              <a:latin typeface="Sakkal Majalla" pitchFamily="2" charset="-78"/>
              <a:cs typeface="Sakkal Majalla" pitchFamily="2" charset="-78"/>
            </a:endParaRPr>
          </a:p>
        </p:txBody>
      </p:sp>
      <p:sp>
        <p:nvSpPr>
          <p:cNvPr id="20" name="Rectangle 19">
            <a:extLst>
              <a:ext uri="{FF2B5EF4-FFF2-40B4-BE49-F238E27FC236}">
                <a16:creationId xmlns="" xmlns:a16="http://schemas.microsoft.com/office/drawing/2014/main" id="{B1F45C81-8BA1-4520-AE7E-2C2675D9B09E}"/>
              </a:ext>
            </a:extLst>
          </p:cNvPr>
          <p:cNvSpPr/>
          <p:nvPr/>
        </p:nvSpPr>
        <p:spPr>
          <a:xfrm>
            <a:off x="824" y="6488668"/>
            <a:ext cx="7238184" cy="369332"/>
          </a:xfrm>
          <a:prstGeom prst="rect">
            <a:avLst/>
          </a:prstGeom>
        </p:spPr>
        <p:txBody>
          <a:bodyPr wrap="square">
            <a:spAutoFit/>
          </a:bodyPr>
          <a:lstStyle/>
          <a:p>
            <a:pPr algn="ctr" rtl="1"/>
            <a:r>
              <a:rPr lang="ar-BH" b="1" dirty="0">
                <a:latin typeface="Sakkal Majalla" panose="02000000000000000000" pitchFamily="2" charset="-78"/>
              </a:rPr>
              <a:t>الدرس الرابع-وحدة مهارات الانضباط الذاتي-مادة التربية الأسرية-الصف السادس الابتدائي</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0" fill="hold"/>
                                        <p:tgtEl>
                                          <p:spTgt spid="9"/>
                                        </p:tgtEl>
                                        <p:attrNameLst>
                                          <p:attrName>ppt_w</p:attrName>
                                        </p:attrNameLst>
                                      </p:cBhvr>
                                      <p:tavLst>
                                        <p:tav tm="0">
                                          <p:val>
                                            <p:fltVal val="0"/>
                                          </p:val>
                                        </p:tav>
                                        <p:tav tm="100000">
                                          <p:val>
                                            <p:strVal val="#ppt_w"/>
                                          </p:val>
                                        </p:tav>
                                      </p:tavLst>
                                    </p:anim>
                                    <p:anim calcmode="lin" valueType="num">
                                      <p:cBhvr>
                                        <p:cTn id="8" dur="5000" fill="hold"/>
                                        <p:tgtEl>
                                          <p:spTgt spid="9"/>
                                        </p:tgtEl>
                                        <p:attrNameLst>
                                          <p:attrName>ppt_h</p:attrName>
                                        </p:attrNameLst>
                                      </p:cBhvr>
                                      <p:tavLst>
                                        <p:tav tm="0">
                                          <p:val>
                                            <p:fltVal val="0"/>
                                          </p:val>
                                        </p:tav>
                                        <p:tav tm="100000">
                                          <p:val>
                                            <p:strVal val="#ppt_h"/>
                                          </p:val>
                                        </p:tav>
                                      </p:tavLst>
                                    </p:anim>
                                    <p:animEffect transition="in" filter="fade">
                                      <p:cBhvr>
                                        <p:cTn id="9" dur="5000"/>
                                        <p:tgtEl>
                                          <p:spTgt spid="9"/>
                                        </p:tgtEl>
                                      </p:cBhvr>
                                    </p:animEffect>
                                  </p:childTnLst>
                                </p:cTn>
                              </p:par>
                            </p:childTnLst>
                          </p:cTn>
                        </p:par>
                        <p:par>
                          <p:cTn id="10" fill="hold">
                            <p:stCondLst>
                              <p:cond delay="5000"/>
                            </p:stCondLst>
                            <p:childTnLst>
                              <p:par>
                                <p:cTn id="11" presetID="55"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3000" fill="hold"/>
                                        <p:tgtEl>
                                          <p:spTgt spid="10"/>
                                        </p:tgtEl>
                                        <p:attrNameLst>
                                          <p:attrName>ppt_w</p:attrName>
                                        </p:attrNameLst>
                                      </p:cBhvr>
                                      <p:tavLst>
                                        <p:tav tm="0">
                                          <p:val>
                                            <p:strVal val="#ppt_w*0.70"/>
                                          </p:val>
                                        </p:tav>
                                        <p:tav tm="100000">
                                          <p:val>
                                            <p:strVal val="#ppt_w"/>
                                          </p:val>
                                        </p:tav>
                                      </p:tavLst>
                                    </p:anim>
                                    <p:anim calcmode="lin" valueType="num">
                                      <p:cBhvr>
                                        <p:cTn id="14" dur="3000" fill="hold"/>
                                        <p:tgtEl>
                                          <p:spTgt spid="10"/>
                                        </p:tgtEl>
                                        <p:attrNameLst>
                                          <p:attrName>ppt_h</p:attrName>
                                        </p:attrNameLst>
                                      </p:cBhvr>
                                      <p:tavLst>
                                        <p:tav tm="0">
                                          <p:val>
                                            <p:strVal val="#ppt_h"/>
                                          </p:val>
                                        </p:tav>
                                        <p:tav tm="100000">
                                          <p:val>
                                            <p:strVal val="#ppt_h"/>
                                          </p:val>
                                        </p:tav>
                                      </p:tavLst>
                                    </p:anim>
                                    <p:animEffect transition="in" filter="fade">
                                      <p:cBhvr>
                                        <p:cTn id="15" dur="30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2"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additive="base">
                                        <p:cTn id="20" dur="3000" fill="hold"/>
                                        <p:tgtEl>
                                          <p:spTgt spid="15"/>
                                        </p:tgtEl>
                                        <p:attrNameLst>
                                          <p:attrName>ppt_x</p:attrName>
                                        </p:attrNameLst>
                                      </p:cBhvr>
                                      <p:tavLst>
                                        <p:tav tm="0">
                                          <p:val>
                                            <p:strVal val="1+#ppt_w/2"/>
                                          </p:val>
                                        </p:tav>
                                        <p:tav tm="100000">
                                          <p:val>
                                            <p:strVal val="#ppt_x"/>
                                          </p:val>
                                        </p:tav>
                                      </p:tavLst>
                                    </p:anim>
                                    <p:anim calcmode="lin" valueType="num">
                                      <p:cBhvr additive="base">
                                        <p:cTn id="21" dur="30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p:cTn id="26" dur="500" fill="hold"/>
                                        <p:tgtEl>
                                          <p:spTgt spid="16"/>
                                        </p:tgtEl>
                                        <p:attrNameLst>
                                          <p:attrName>ppt_w</p:attrName>
                                        </p:attrNameLst>
                                      </p:cBhvr>
                                      <p:tavLst>
                                        <p:tav tm="0">
                                          <p:val>
                                            <p:fltVal val="0"/>
                                          </p:val>
                                        </p:tav>
                                        <p:tav tm="100000">
                                          <p:val>
                                            <p:strVal val="#ppt_w"/>
                                          </p:val>
                                        </p:tav>
                                      </p:tavLst>
                                    </p:anim>
                                    <p:anim calcmode="lin" valueType="num">
                                      <p:cBhvr>
                                        <p:cTn id="27" dur="500" fill="hold"/>
                                        <p:tgtEl>
                                          <p:spTgt spid="16"/>
                                        </p:tgtEl>
                                        <p:attrNameLst>
                                          <p:attrName>ppt_h</p:attrName>
                                        </p:attrNameLst>
                                      </p:cBhvr>
                                      <p:tavLst>
                                        <p:tav tm="0">
                                          <p:val>
                                            <p:fltVal val="0"/>
                                          </p:val>
                                        </p:tav>
                                        <p:tav tm="100000">
                                          <p:val>
                                            <p:strVal val="#ppt_h"/>
                                          </p:val>
                                        </p:tav>
                                      </p:tavLst>
                                    </p:anim>
                                    <p:animEffect transition="in" filter="fade">
                                      <p:cBhvr>
                                        <p:cTn id="28" dur="500"/>
                                        <p:tgtEl>
                                          <p:spTgt spid="16"/>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p:cTn id="33" dur="500" fill="hold"/>
                                        <p:tgtEl>
                                          <p:spTgt spid="17"/>
                                        </p:tgtEl>
                                        <p:attrNameLst>
                                          <p:attrName>ppt_w</p:attrName>
                                        </p:attrNameLst>
                                      </p:cBhvr>
                                      <p:tavLst>
                                        <p:tav tm="0">
                                          <p:val>
                                            <p:fltVal val="0"/>
                                          </p:val>
                                        </p:tav>
                                        <p:tav tm="100000">
                                          <p:val>
                                            <p:strVal val="#ppt_w"/>
                                          </p:val>
                                        </p:tav>
                                      </p:tavLst>
                                    </p:anim>
                                    <p:anim calcmode="lin" valueType="num">
                                      <p:cBhvr>
                                        <p:cTn id="34" dur="500" fill="hold"/>
                                        <p:tgtEl>
                                          <p:spTgt spid="17"/>
                                        </p:tgtEl>
                                        <p:attrNameLst>
                                          <p:attrName>ppt_h</p:attrName>
                                        </p:attrNameLst>
                                      </p:cBhvr>
                                      <p:tavLst>
                                        <p:tav tm="0">
                                          <p:val>
                                            <p:fltVal val="0"/>
                                          </p:val>
                                        </p:tav>
                                        <p:tav tm="100000">
                                          <p:val>
                                            <p:strVal val="#ppt_h"/>
                                          </p:val>
                                        </p:tav>
                                      </p:tavLst>
                                    </p:anim>
                                    <p:animEffect transition="in" filter="fade">
                                      <p:cBhvr>
                                        <p:cTn id="35" dur="500"/>
                                        <p:tgtEl>
                                          <p:spTgt spid="17"/>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grpId="0" nodeType="clickEffect">
                                  <p:stCondLst>
                                    <p:cond delay="0"/>
                                  </p:stCondLst>
                                  <p:childTnLst>
                                    <p:set>
                                      <p:cBhvr>
                                        <p:cTn id="39" dur="1" fill="hold">
                                          <p:stCondLst>
                                            <p:cond delay="0"/>
                                          </p:stCondLst>
                                        </p:cTn>
                                        <p:tgtEl>
                                          <p:spTgt spid="18"/>
                                        </p:tgtEl>
                                        <p:attrNameLst>
                                          <p:attrName>style.visibility</p:attrName>
                                        </p:attrNameLst>
                                      </p:cBhvr>
                                      <p:to>
                                        <p:strVal val="visible"/>
                                      </p:to>
                                    </p:set>
                                    <p:anim calcmode="lin" valueType="num">
                                      <p:cBhvr>
                                        <p:cTn id="40" dur="500" fill="hold"/>
                                        <p:tgtEl>
                                          <p:spTgt spid="18"/>
                                        </p:tgtEl>
                                        <p:attrNameLst>
                                          <p:attrName>ppt_w</p:attrName>
                                        </p:attrNameLst>
                                      </p:cBhvr>
                                      <p:tavLst>
                                        <p:tav tm="0">
                                          <p:val>
                                            <p:fltVal val="0"/>
                                          </p:val>
                                        </p:tav>
                                        <p:tav tm="100000">
                                          <p:val>
                                            <p:strVal val="#ppt_w"/>
                                          </p:val>
                                        </p:tav>
                                      </p:tavLst>
                                    </p:anim>
                                    <p:anim calcmode="lin" valueType="num">
                                      <p:cBhvr>
                                        <p:cTn id="41" dur="500" fill="hold"/>
                                        <p:tgtEl>
                                          <p:spTgt spid="18"/>
                                        </p:tgtEl>
                                        <p:attrNameLst>
                                          <p:attrName>ppt_h</p:attrName>
                                        </p:attrNameLst>
                                      </p:cBhvr>
                                      <p:tavLst>
                                        <p:tav tm="0">
                                          <p:val>
                                            <p:fltVal val="0"/>
                                          </p:val>
                                        </p:tav>
                                        <p:tav tm="100000">
                                          <p:val>
                                            <p:strVal val="#ppt_h"/>
                                          </p:val>
                                        </p:tav>
                                      </p:tavLst>
                                    </p:anim>
                                    <p:animEffect transition="in" filter="fade">
                                      <p:cBhvr>
                                        <p:cTn id="42" dur="500"/>
                                        <p:tgtEl>
                                          <p:spTgt spid="18"/>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p:cTn id="47" dur="500" fill="hold"/>
                                        <p:tgtEl>
                                          <p:spTgt spid="19"/>
                                        </p:tgtEl>
                                        <p:attrNameLst>
                                          <p:attrName>ppt_w</p:attrName>
                                        </p:attrNameLst>
                                      </p:cBhvr>
                                      <p:tavLst>
                                        <p:tav tm="0">
                                          <p:val>
                                            <p:fltVal val="0"/>
                                          </p:val>
                                        </p:tav>
                                        <p:tav tm="100000">
                                          <p:val>
                                            <p:strVal val="#ppt_w"/>
                                          </p:val>
                                        </p:tav>
                                      </p:tavLst>
                                    </p:anim>
                                    <p:anim calcmode="lin" valueType="num">
                                      <p:cBhvr>
                                        <p:cTn id="48" dur="500" fill="hold"/>
                                        <p:tgtEl>
                                          <p:spTgt spid="19"/>
                                        </p:tgtEl>
                                        <p:attrNameLst>
                                          <p:attrName>ppt_h</p:attrName>
                                        </p:attrNameLst>
                                      </p:cBhvr>
                                      <p:tavLst>
                                        <p:tav tm="0">
                                          <p:val>
                                            <p:fltVal val="0"/>
                                          </p:val>
                                        </p:tav>
                                        <p:tav tm="100000">
                                          <p:val>
                                            <p:strVal val="#ppt_h"/>
                                          </p:val>
                                        </p:tav>
                                      </p:tavLst>
                                    </p:anim>
                                    <p:animEffect transition="in" filter="fade">
                                      <p:cBhvr>
                                        <p:cTn id="4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5" grpId="0" animBg="1"/>
      <p:bldP spid="16" grpId="0" animBg="1"/>
      <p:bldP spid="17" grpId="0" animBg="1"/>
      <p:bldP spid="18" grpId="0" animBg="1"/>
      <p:bldP spid="1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3"/>
          <p:cNvSpPr>
            <a:spLocks noChangeArrowheads="1"/>
          </p:cNvSpPr>
          <p:nvPr/>
        </p:nvSpPr>
        <p:spPr bwMode="auto">
          <a:xfrm>
            <a:off x="2238348" y="2071678"/>
            <a:ext cx="8155558" cy="1200329"/>
          </a:xfrm>
          <a:prstGeom prst="rect">
            <a:avLst/>
          </a:prstGeom>
          <a:solidFill>
            <a:srgbClr val="FFE5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r>
              <a:rPr lang="ar-BH" sz="3600" b="1" dirty="0">
                <a:latin typeface="Sakkal Majalla" pitchFamily="2" charset="-78"/>
                <a:cs typeface="Sakkal Majalla" pitchFamily="2" charset="-78"/>
              </a:rPr>
              <a:t>لأنهم  يختلفون في وجهات نظرهم (وآرائهم )نحو أمر ما أو موضوع معين.</a:t>
            </a:r>
            <a:endParaRPr lang="en-US" sz="3200" b="1" dirty="0">
              <a:ln w="17780" cmpd="sng">
                <a:noFill/>
                <a:prstDash val="solid"/>
                <a:miter lim="800000"/>
              </a:ln>
              <a:solidFill>
                <a:srgbClr val="FF0000"/>
              </a:solidFill>
              <a:latin typeface="Sakkal Majalla" pitchFamily="2" charset="-78"/>
              <a:cs typeface="Sakkal Majalla" pitchFamily="2" charset="-78"/>
            </a:endParaRPr>
          </a:p>
        </p:txBody>
      </p:sp>
      <p:sp>
        <p:nvSpPr>
          <p:cNvPr id="2" name="Rectangle 1">
            <a:extLst>
              <a:ext uri="{FF2B5EF4-FFF2-40B4-BE49-F238E27FC236}">
                <a16:creationId xmlns="" xmlns:a16="http://schemas.microsoft.com/office/drawing/2014/main" id="{B1F45C81-8BA1-4520-AE7E-2C2675D9B09E}"/>
              </a:ext>
            </a:extLst>
          </p:cNvPr>
          <p:cNvSpPr/>
          <p:nvPr/>
        </p:nvSpPr>
        <p:spPr>
          <a:xfrm>
            <a:off x="824" y="6488668"/>
            <a:ext cx="7166746" cy="369332"/>
          </a:xfrm>
          <a:prstGeom prst="rect">
            <a:avLst/>
          </a:prstGeom>
        </p:spPr>
        <p:txBody>
          <a:bodyPr wrap="square">
            <a:spAutoFit/>
          </a:bodyPr>
          <a:lstStyle/>
          <a:p>
            <a:pPr algn="ctr" rtl="1"/>
            <a:r>
              <a:rPr lang="ar-BH" b="1" dirty="0">
                <a:latin typeface="Sakkal Majalla" panose="02000000000000000000" pitchFamily="2" charset="-78"/>
              </a:rPr>
              <a:t>الدرس الرابع-وحدة مهارات الانضباط الذاتي-مادة التربية الأسرية-الصف السادس الابتدائي</a:t>
            </a:r>
            <a:endParaRPr lang="en-US" dirty="0"/>
          </a:p>
        </p:txBody>
      </p:sp>
      <p:sp>
        <p:nvSpPr>
          <p:cNvPr id="9" name="Rectangle 8"/>
          <p:cNvSpPr/>
          <p:nvPr/>
        </p:nvSpPr>
        <p:spPr>
          <a:xfrm>
            <a:off x="4310050" y="5643578"/>
            <a:ext cx="7526088" cy="461665"/>
          </a:xfrm>
          <a:prstGeom prst="rect">
            <a:avLst/>
          </a:prstGeom>
        </p:spPr>
        <p:txBody>
          <a:bodyPr wrap="square">
            <a:spAutoFit/>
          </a:bodyPr>
          <a:lstStyle/>
          <a:p>
            <a:pPr algn="just" rtl="1"/>
            <a:r>
              <a:rPr lang="ar-BH" sz="2400" b="1" dirty="0">
                <a:latin typeface="Sakkal Majalla" pitchFamily="2" charset="-78"/>
                <a:cs typeface="Sakkal Majalla" pitchFamily="2" charset="-78"/>
              </a:rPr>
              <a:t> </a:t>
            </a:r>
            <a:endParaRPr lang="en-US" sz="2400" dirty="0">
              <a:solidFill>
                <a:srgbClr val="0000FF"/>
              </a:solidFill>
              <a:latin typeface="Sakkal Majalla" pitchFamily="2" charset="-78"/>
              <a:cs typeface="Sakkal Majalla" pitchFamily="2" charset="-78"/>
            </a:endParaRPr>
          </a:p>
        </p:txBody>
      </p:sp>
      <p:grpSp>
        <p:nvGrpSpPr>
          <p:cNvPr id="18" name="Group 17"/>
          <p:cNvGrpSpPr/>
          <p:nvPr/>
        </p:nvGrpSpPr>
        <p:grpSpPr>
          <a:xfrm>
            <a:off x="4738678" y="2928934"/>
            <a:ext cx="2202840" cy="1553447"/>
            <a:chOff x="16182437" y="3893784"/>
            <a:chExt cx="2202840" cy="1553447"/>
          </a:xfrm>
        </p:grpSpPr>
        <p:pic>
          <p:nvPicPr>
            <p:cNvPr id="19" name="Picture 18"/>
            <p:cNvPicPr>
              <a:picLocks noChangeAspect="1" noChangeArrowheads="1"/>
            </p:cNvPicPr>
            <p:nvPr/>
          </p:nvPicPr>
          <p:blipFill>
            <a:blip r:embed="rId2">
              <a:clrChange>
                <a:clrFrom>
                  <a:srgbClr val="FFFFFF"/>
                </a:clrFrom>
                <a:clrTo>
                  <a:srgbClr val="FFFFFF">
                    <a:alpha val="0"/>
                  </a:srgbClr>
                </a:clrTo>
              </a:clrChange>
            </a:blip>
            <a:srcRect l="54102" t="79834" r="33008" b="6982"/>
            <a:stretch>
              <a:fillRect/>
            </a:stretch>
          </p:blipFill>
          <p:spPr bwMode="auto">
            <a:xfrm>
              <a:off x="16182437" y="3893784"/>
              <a:ext cx="2202840" cy="1553447"/>
            </a:xfrm>
            <a:prstGeom prst="rect">
              <a:avLst/>
            </a:prstGeom>
            <a:noFill/>
            <a:ln w="9525">
              <a:noFill/>
              <a:miter lim="800000"/>
              <a:headEnd/>
              <a:tailEnd/>
            </a:ln>
            <a:effectLst/>
          </p:spPr>
        </p:pic>
        <p:sp>
          <p:nvSpPr>
            <p:cNvPr id="20" name="Rectangle 19"/>
            <p:cNvSpPr/>
            <p:nvPr/>
          </p:nvSpPr>
          <p:spPr>
            <a:xfrm>
              <a:off x="16182437" y="4822478"/>
              <a:ext cx="2071702" cy="523220"/>
            </a:xfrm>
            <a:prstGeom prst="rect">
              <a:avLst/>
            </a:prstGeom>
            <a:solidFill>
              <a:schemeClr val="accent2">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ctr"/>
              <a:r>
                <a:rPr lang="ar-BH" sz="2800" b="1" dirty="0">
                  <a:latin typeface="Sakkal Majalla" pitchFamily="2" charset="-78"/>
                  <a:cs typeface="Sakkal Majalla" pitchFamily="2" charset="-78"/>
                </a:rPr>
                <a:t>استنتج أن:</a:t>
              </a:r>
              <a:endParaRPr lang="en-US" sz="2800" b="1" dirty="0">
                <a:latin typeface="Sakkal Majalla" pitchFamily="2" charset="-78"/>
                <a:cs typeface="Sakkal Majalla" pitchFamily="2" charset="-78"/>
              </a:endParaRPr>
            </a:p>
          </p:txBody>
        </p:sp>
      </p:grpSp>
      <p:sp>
        <p:nvSpPr>
          <p:cNvPr id="21" name="Rectangle 20"/>
          <p:cNvSpPr/>
          <p:nvPr/>
        </p:nvSpPr>
        <p:spPr>
          <a:xfrm>
            <a:off x="2738414" y="4286256"/>
            <a:ext cx="5572164" cy="1384995"/>
          </a:xfrm>
          <a:prstGeom prst="rect">
            <a:avLst/>
          </a:prstGeom>
          <a:solidFill>
            <a:schemeClr val="accent6">
              <a:lumMod val="40000"/>
              <a:lumOff val="60000"/>
            </a:schemeClr>
          </a:solidFill>
          <a:ln>
            <a:solidFill>
              <a:schemeClr val="accent4">
                <a:lumMod val="20000"/>
                <a:lumOff val="80000"/>
              </a:schemeClr>
            </a:solidFill>
          </a:ln>
          <a:scene3d>
            <a:camera prst="orthographicFront"/>
            <a:lightRig rig="threePt" dir="t"/>
          </a:scene3d>
          <a:sp3d>
            <a:bevelT w="114300" prst="artDeco"/>
          </a:sp3d>
        </p:spPr>
        <p:style>
          <a:lnRef idx="1">
            <a:schemeClr val="accent4"/>
          </a:lnRef>
          <a:fillRef idx="2">
            <a:schemeClr val="accent4"/>
          </a:fillRef>
          <a:effectRef idx="1">
            <a:schemeClr val="accent4"/>
          </a:effectRef>
          <a:fontRef idx="minor">
            <a:schemeClr val="dk1"/>
          </a:fontRef>
        </p:style>
        <p:txBody>
          <a:bodyPr wrap="square">
            <a:spAutoFit/>
          </a:bodyPr>
          <a:lstStyle/>
          <a:p>
            <a:pPr algn="just" rtl="1"/>
            <a:r>
              <a:rPr lang="ar-BH" sz="2800" b="1" dirty="0">
                <a:latin typeface="Sakkal Majalla" pitchFamily="2" charset="-78"/>
                <a:cs typeface="Sakkal Majalla" pitchFamily="2" charset="-78"/>
              </a:rPr>
              <a:t>يحدث الخلاف بين الناس لأنّهم لا يرون المشكلة بالطريقة نفسها, وعندئذ نقول أنّهم يختلفون في وجهات نظرهم (وآرائهم )نحو أمر ما أو موضوع معين.</a:t>
            </a:r>
            <a:r>
              <a:rPr lang="ar-BH" sz="2800" b="1" dirty="0">
                <a:solidFill>
                  <a:srgbClr val="0000FF"/>
                </a:solidFill>
                <a:latin typeface="Sakkal Majalla" pitchFamily="2" charset="-78"/>
                <a:cs typeface="Sakkal Majalla" pitchFamily="2" charset="-78"/>
              </a:rPr>
              <a:t> </a:t>
            </a:r>
            <a:endParaRPr lang="en-US" sz="2800" dirty="0">
              <a:solidFill>
                <a:srgbClr val="0000FF"/>
              </a:solidFill>
              <a:latin typeface="Sakkal Majalla" pitchFamily="2" charset="-78"/>
              <a:cs typeface="Sakkal Majalla" pitchFamily="2" charset="-78"/>
            </a:endParaRPr>
          </a:p>
        </p:txBody>
      </p:sp>
      <p:sp>
        <p:nvSpPr>
          <p:cNvPr id="22" name="Rounded Rectangle 21">
            <a:extLst>
              <a:ext uri="{FF2B5EF4-FFF2-40B4-BE49-F238E27FC236}">
                <a16:creationId xmlns="" xmlns:a16="http://schemas.microsoft.com/office/drawing/2014/main" id="{EFDF6534-0772-4652-9105-9B003F1EC977}"/>
              </a:ext>
            </a:extLst>
          </p:cNvPr>
          <p:cNvSpPr/>
          <p:nvPr/>
        </p:nvSpPr>
        <p:spPr>
          <a:xfrm>
            <a:off x="2428892" y="357166"/>
            <a:ext cx="7143800" cy="685800"/>
          </a:xfrm>
          <a:prstGeom prst="roundRect">
            <a:avLst/>
          </a:prstGeom>
          <a:solidFill>
            <a:srgbClr val="C0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4000" b="1" dirty="0">
                <a:ln w="17780" cmpd="sng">
                  <a:solidFill>
                    <a:srgbClr val="FFFFFF"/>
                  </a:solidFill>
                  <a:prstDash val="solid"/>
                  <a:miter lim="800000"/>
                </a:ln>
                <a:solidFill>
                  <a:schemeClr val="bg1"/>
                </a:solidFill>
                <a:latin typeface="Sakkal Majalla" panose="02000000000000000000" pitchFamily="2" charset="-78"/>
                <a:cs typeface="Sakkal Majalla" panose="02000000000000000000" pitchFamily="2" charset="-78"/>
              </a:rPr>
              <a:t>الأنشطة التقييمية للهدف الثاني</a:t>
            </a:r>
            <a:endParaRPr lang="en-US" sz="4000" b="1" dirty="0">
              <a:ln w="17780" cmpd="sng">
                <a:solidFill>
                  <a:srgbClr val="FFFFFF"/>
                </a:solidFill>
                <a:prstDash val="solid"/>
                <a:miter lim="800000"/>
              </a:ln>
              <a:solidFill>
                <a:schemeClr val="bg1"/>
              </a:solidFill>
              <a:latin typeface="Sakkal Majalla" panose="02000000000000000000" pitchFamily="2" charset="-78"/>
              <a:cs typeface="Sakkal Majalla" panose="02000000000000000000" pitchFamily="2" charset="-78"/>
            </a:endParaRPr>
          </a:p>
        </p:txBody>
      </p:sp>
      <p:sp>
        <p:nvSpPr>
          <p:cNvPr id="24" name="Rectangle 23"/>
          <p:cNvSpPr/>
          <p:nvPr/>
        </p:nvSpPr>
        <p:spPr>
          <a:xfrm>
            <a:off x="6810380" y="1214422"/>
            <a:ext cx="4796223" cy="584775"/>
          </a:xfrm>
          <a:prstGeom prst="rect">
            <a:avLst/>
          </a:prstGeom>
          <a:solidFill>
            <a:srgbClr val="FFFF99"/>
          </a:solidFill>
          <a:scene3d>
            <a:camera prst="orthographicFront"/>
            <a:lightRig rig="threePt" dir="t"/>
          </a:scene3d>
          <a:sp3d>
            <a:bevelT/>
          </a:sp3d>
        </p:spPr>
        <p:txBody>
          <a:bodyPr wrap="square">
            <a:spAutoFit/>
          </a:bodyPr>
          <a:lstStyle/>
          <a:p>
            <a:pPr lvl="0" algn="r" rtl="1" fontAlgn="base">
              <a:spcBef>
                <a:spcPct val="0"/>
              </a:spcBef>
              <a:spcAft>
                <a:spcPct val="0"/>
              </a:spcAft>
            </a:pPr>
            <a:r>
              <a:rPr lang="ar-BH" sz="3200" b="1" dirty="0">
                <a:solidFill>
                  <a:srgbClr val="FF0000"/>
                </a:solidFill>
                <a:latin typeface="Sakkal Majalla" pitchFamily="2" charset="-78"/>
                <a:ea typeface="Times New Roman" pitchFamily="18" charset="0"/>
                <a:cs typeface="Sakkal Majalla" pitchFamily="2" charset="-78"/>
              </a:rPr>
              <a:t>1- </a:t>
            </a:r>
            <a:r>
              <a:rPr lang="ar-EG" sz="3200" b="1" dirty="0">
                <a:solidFill>
                  <a:srgbClr val="FF0000"/>
                </a:solidFill>
                <a:latin typeface="Sakkal Majalla" pitchFamily="2" charset="-78"/>
                <a:ea typeface="Times New Roman" pitchFamily="18" charset="0"/>
                <a:cs typeface="Sakkal Majalla" pitchFamily="2" charset="-78"/>
              </a:rPr>
              <a:t>لماذا تحدث الخلافات بين الناس   ؟ </a:t>
            </a:r>
            <a:endParaRPr lang="en-US" b="1" dirty="0">
              <a:solidFill>
                <a:srgbClr val="FF0000"/>
              </a:solidFill>
              <a:latin typeface="Arial" pitchFamily="34" charset="0"/>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slide(fromRight)">
                                      <p:cBhvr>
                                        <p:cTn id="7" dur="30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3000" fill="hold"/>
                                        <p:tgtEl>
                                          <p:spTgt spid="24"/>
                                        </p:tgtEl>
                                        <p:attrNameLst>
                                          <p:attrName>ppt_x</p:attrName>
                                        </p:attrNameLst>
                                      </p:cBhvr>
                                      <p:tavLst>
                                        <p:tav tm="0">
                                          <p:val>
                                            <p:strVal val="1+#ppt_w/2"/>
                                          </p:val>
                                        </p:tav>
                                        <p:tav tm="100000">
                                          <p:val>
                                            <p:strVal val="#ppt_x"/>
                                          </p:val>
                                        </p:tav>
                                      </p:tavLst>
                                    </p:anim>
                                    <p:anim calcmode="lin" valueType="num">
                                      <p:cBhvr additive="base">
                                        <p:cTn id="13" dur="30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grpId="0" nodeType="click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additive="base">
                                        <p:cTn id="18" dur="3000" fill="hold"/>
                                        <p:tgtEl>
                                          <p:spTgt spid="23"/>
                                        </p:tgtEl>
                                        <p:attrNameLst>
                                          <p:attrName>ppt_x</p:attrName>
                                        </p:attrNameLst>
                                      </p:cBhvr>
                                      <p:tavLst>
                                        <p:tav tm="0">
                                          <p:val>
                                            <p:strVal val="1+#ppt_w/2"/>
                                          </p:val>
                                        </p:tav>
                                        <p:tav tm="100000">
                                          <p:val>
                                            <p:strVal val="#ppt_x"/>
                                          </p:val>
                                        </p:tav>
                                      </p:tavLst>
                                    </p:anim>
                                    <p:anim calcmode="lin" valueType="num">
                                      <p:cBhvr additive="base">
                                        <p:cTn id="19" dur="3000" fill="hold"/>
                                        <p:tgtEl>
                                          <p:spTgt spid="23"/>
                                        </p:tgtEl>
                                        <p:attrNameLst>
                                          <p:attrName>ppt_y</p:attrName>
                                        </p:attrNameLst>
                                      </p:cBhvr>
                                      <p:tavLst>
                                        <p:tav tm="0">
                                          <p:val>
                                            <p:strVal val="#ppt_y"/>
                                          </p:val>
                                        </p:tav>
                                        <p:tav tm="100000">
                                          <p:val>
                                            <p:strVal val="#ppt_y"/>
                                          </p:val>
                                        </p:tav>
                                      </p:tavLst>
                                    </p:anim>
                                  </p:childTnLst>
                                </p:cTn>
                              </p:par>
                              <p:par>
                                <p:cTn id="20" presetID="18" presetClass="entr" presetSubtype="3"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strips(upRight)">
                                      <p:cBhvr>
                                        <p:cTn id="22" dur="3000"/>
                                        <p:tgtEl>
                                          <p:spTgt spid="9"/>
                                        </p:tgtEl>
                                      </p:cBhvr>
                                    </p:animEffect>
                                  </p:childTnLst>
                                </p:cTn>
                              </p:par>
                            </p:childTnLst>
                          </p:cTn>
                        </p:par>
                        <p:par>
                          <p:cTn id="23" fill="hold">
                            <p:stCondLst>
                              <p:cond delay="3000"/>
                            </p:stCondLst>
                            <p:childTnLst>
                              <p:par>
                                <p:cTn id="24" presetID="55" presetClass="entr" presetSubtype="0" fill="hold" nodeType="afterEffect">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cBhvr>
                                        <p:cTn id="26" dur="1000" fill="hold"/>
                                        <p:tgtEl>
                                          <p:spTgt spid="18"/>
                                        </p:tgtEl>
                                        <p:attrNameLst>
                                          <p:attrName>ppt_w</p:attrName>
                                        </p:attrNameLst>
                                      </p:cBhvr>
                                      <p:tavLst>
                                        <p:tav tm="0">
                                          <p:val>
                                            <p:strVal val="#ppt_w*0.70"/>
                                          </p:val>
                                        </p:tav>
                                        <p:tav tm="100000">
                                          <p:val>
                                            <p:strVal val="#ppt_w"/>
                                          </p:val>
                                        </p:tav>
                                      </p:tavLst>
                                    </p:anim>
                                    <p:anim calcmode="lin" valueType="num">
                                      <p:cBhvr>
                                        <p:cTn id="27" dur="1000" fill="hold"/>
                                        <p:tgtEl>
                                          <p:spTgt spid="18"/>
                                        </p:tgtEl>
                                        <p:attrNameLst>
                                          <p:attrName>ppt_h</p:attrName>
                                        </p:attrNameLst>
                                      </p:cBhvr>
                                      <p:tavLst>
                                        <p:tav tm="0">
                                          <p:val>
                                            <p:strVal val="#ppt_h"/>
                                          </p:val>
                                        </p:tav>
                                        <p:tav tm="100000">
                                          <p:val>
                                            <p:strVal val="#ppt_h"/>
                                          </p:val>
                                        </p:tav>
                                      </p:tavLst>
                                    </p:anim>
                                    <p:animEffect transition="in" filter="fade">
                                      <p:cBhvr>
                                        <p:cTn id="28" dur="1000"/>
                                        <p:tgtEl>
                                          <p:spTgt spid="18"/>
                                        </p:tgtEl>
                                      </p:cBhvr>
                                    </p:animEffect>
                                  </p:childTnLst>
                                </p:cTn>
                              </p:par>
                              <p:par>
                                <p:cTn id="29" presetID="12" presetClass="entr" presetSubtype="8"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slide(fromLeft)">
                                      <p:cBhvr>
                                        <p:cTn id="31" dur="3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9" grpId="0"/>
      <p:bldP spid="21" grpId="0" animBg="1"/>
      <p:bldP spid="22" grpId="0" animBg="1"/>
      <p:bldP spid="2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21">
            <a:extLst>
              <a:ext uri="{FF2B5EF4-FFF2-40B4-BE49-F238E27FC236}">
                <a16:creationId xmlns="" xmlns:a16="http://schemas.microsoft.com/office/drawing/2014/main" id="{EFDF6534-0772-4652-9105-9B003F1EC977}"/>
              </a:ext>
            </a:extLst>
          </p:cNvPr>
          <p:cNvSpPr/>
          <p:nvPr/>
        </p:nvSpPr>
        <p:spPr>
          <a:xfrm>
            <a:off x="3442534" y="200062"/>
            <a:ext cx="4510854" cy="685800"/>
          </a:xfrm>
          <a:prstGeom prst="roundRect">
            <a:avLst/>
          </a:prstGeom>
          <a:solidFill>
            <a:srgbClr val="C0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ar-BH" sz="4000" b="1" dirty="0">
                <a:solidFill>
                  <a:schemeClr val="bg1"/>
                </a:solidFill>
                <a:latin typeface="Sakkal Majalla" panose="02000000000000000000" pitchFamily="2" charset="-78"/>
                <a:cs typeface="Sakkal Majalla" panose="02000000000000000000" pitchFamily="2" charset="-78"/>
              </a:rPr>
              <a:t>طرق حل الخلاف </a:t>
            </a:r>
          </a:p>
        </p:txBody>
      </p:sp>
      <p:sp>
        <p:nvSpPr>
          <p:cNvPr id="3" name="Rectangle 2"/>
          <p:cNvSpPr/>
          <p:nvPr/>
        </p:nvSpPr>
        <p:spPr>
          <a:xfrm>
            <a:off x="1023902" y="1071546"/>
            <a:ext cx="10501386" cy="707886"/>
          </a:xfrm>
          <a:prstGeom prst="rect">
            <a:avLst/>
          </a:prstGeom>
          <a:solidFill>
            <a:srgbClr val="FFFF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r"/>
            <a:r>
              <a:rPr lang="ar-BH" sz="2000" b="1" dirty="0">
                <a:latin typeface="Sakkal Majalla" panose="02000000000000000000" pitchFamily="2" charset="-78"/>
                <a:cs typeface="Sakkal Majalla" panose="02000000000000000000" pitchFamily="2" charset="-78"/>
              </a:rPr>
              <a:t>نشاط تدريبي رقم( 3) صفحة 32 - </a:t>
            </a:r>
            <a:r>
              <a:rPr lang="ar-BH" sz="2000" b="1" dirty="0">
                <a:solidFill>
                  <a:srgbClr val="FF0000"/>
                </a:solidFill>
                <a:latin typeface="Sakkal Majalla" pitchFamily="2" charset="-78"/>
                <a:cs typeface="Sakkal Majalla" pitchFamily="2" charset="-78"/>
              </a:rPr>
              <a:t>اقرأ الموقف التالي واكتب في المساحة الفارغة أسفل كل مشهد رد نهى  مستعينًا بطرائق حل الخلاف المكتوبة في الشريحة التالية .</a:t>
            </a:r>
            <a:endParaRPr lang="en-US" sz="2000" b="1" dirty="0">
              <a:solidFill>
                <a:srgbClr val="FF0000"/>
              </a:solidFill>
              <a:latin typeface="Sakkal Majalla" pitchFamily="2" charset="-78"/>
              <a:cs typeface="Sakkal Majalla" pitchFamily="2" charset="-78"/>
            </a:endParaRPr>
          </a:p>
        </p:txBody>
      </p:sp>
      <p:sp>
        <p:nvSpPr>
          <p:cNvPr id="4" name="TextBox 3"/>
          <p:cNvSpPr txBox="1"/>
          <p:nvPr/>
        </p:nvSpPr>
        <p:spPr>
          <a:xfrm>
            <a:off x="380960" y="1857364"/>
            <a:ext cx="11358642" cy="1015663"/>
          </a:xfrm>
          <a:prstGeom prst="rect">
            <a:avLst/>
          </a:prstGeom>
          <a:solidFill>
            <a:schemeClr val="accent5">
              <a:lumMod val="20000"/>
              <a:lumOff val="80000"/>
            </a:schemeClr>
          </a:solidFill>
          <a:scene3d>
            <a:camera prst="orthographicFront"/>
            <a:lightRig rig="threePt" dir="t"/>
          </a:scene3d>
          <a:sp3d>
            <a:bevelT/>
          </a:sp3d>
        </p:spPr>
        <p:txBody>
          <a:bodyPr wrap="square" rtlCol="0">
            <a:spAutoFit/>
          </a:bodyPr>
          <a:lstStyle/>
          <a:p>
            <a:pPr algn="just" rtl="1"/>
            <a:r>
              <a:rPr lang="ar-BH" sz="2000" b="1" dirty="0">
                <a:latin typeface="Sakkal Majalla" pitchFamily="2" charset="-78"/>
                <a:cs typeface="Sakkal Majalla" pitchFamily="2" charset="-78"/>
              </a:rPr>
              <a:t>هند ونهى صديقتان تسكنان في منزلين متجاورين، وهما سعيدتان بصداقتهما التي مضى عليها سنوات طويلة. سلمى  احدى طالبات الصف بدأت تتقرب اليهما إلى أن توطدت العلاقة بينهن جميعًا، ثم أصبحت سلمى تتقرب من هند بشكل أكبر وتبعدها عن نهى وتحاول افساد العلاقة بينهما بادعائها أكاذيب مستغلة ما تعرفه من أمور عن كليهما،وفي أحدى المرات ثارت هند وحدث الآني </a:t>
            </a:r>
            <a:r>
              <a:rPr lang="ar-BH" sz="1600" b="1" dirty="0">
                <a:latin typeface="Sakkal Majalla" pitchFamily="2" charset="-78"/>
                <a:cs typeface="Sakkal Majalla" pitchFamily="2" charset="-78"/>
              </a:rPr>
              <a:t>: </a:t>
            </a:r>
            <a:endParaRPr lang="en-US" b="1" dirty="0">
              <a:latin typeface="Sakkal Majalla" pitchFamily="2" charset="-78"/>
              <a:cs typeface="Sakkal Majalla" pitchFamily="2" charset="-78"/>
            </a:endParaRPr>
          </a:p>
        </p:txBody>
      </p:sp>
      <p:grpSp>
        <p:nvGrpSpPr>
          <p:cNvPr id="5" name="Group 4"/>
          <p:cNvGrpSpPr/>
          <p:nvPr/>
        </p:nvGrpSpPr>
        <p:grpSpPr>
          <a:xfrm>
            <a:off x="7096132" y="3714752"/>
            <a:ext cx="4595803" cy="2689635"/>
            <a:chOff x="4552382" y="3282123"/>
            <a:chExt cx="4138969" cy="2202418"/>
          </a:xfrm>
        </p:grpSpPr>
        <p:grpSp>
          <p:nvGrpSpPr>
            <p:cNvPr id="6" name="Group 29"/>
            <p:cNvGrpSpPr/>
            <p:nvPr/>
          </p:nvGrpSpPr>
          <p:grpSpPr>
            <a:xfrm>
              <a:off x="4552382" y="3282123"/>
              <a:ext cx="4138969" cy="2195687"/>
              <a:chOff x="4407501" y="1399112"/>
              <a:chExt cx="4138969" cy="2195687"/>
            </a:xfrm>
          </p:grpSpPr>
          <p:pic>
            <p:nvPicPr>
              <p:cNvPr id="9" name="Picture 5"/>
              <p:cNvPicPr>
                <a:picLocks noChangeAspect="1" noChangeArrowheads="1"/>
              </p:cNvPicPr>
              <p:nvPr/>
            </p:nvPicPr>
            <p:blipFill>
              <a:blip r:embed="rId2">
                <a:clrChange>
                  <a:clrFrom>
                    <a:srgbClr val="FFFFFF"/>
                  </a:clrFrom>
                  <a:clrTo>
                    <a:srgbClr val="FFFFFF">
                      <a:alpha val="0"/>
                    </a:srgbClr>
                  </a:clrTo>
                </a:clrChange>
              </a:blip>
              <a:srcRect l="62447" t="34639" r="4557"/>
              <a:stretch>
                <a:fillRect/>
              </a:stretch>
            </p:blipFill>
            <p:spPr bwMode="auto">
              <a:xfrm>
                <a:off x="5359651" y="2245259"/>
                <a:ext cx="3043535" cy="1349540"/>
              </a:xfrm>
              <a:prstGeom prst="rect">
                <a:avLst/>
              </a:prstGeom>
              <a:noFill/>
              <a:ln w="9525">
                <a:noFill/>
                <a:miter lim="800000"/>
                <a:headEnd/>
                <a:tailEnd/>
              </a:ln>
              <a:effectLst/>
            </p:spPr>
          </p:pic>
          <p:sp>
            <p:nvSpPr>
              <p:cNvPr id="10" name="Oval Callout 9"/>
              <p:cNvSpPr/>
              <p:nvPr/>
            </p:nvSpPr>
            <p:spPr>
              <a:xfrm>
                <a:off x="6466281" y="1399112"/>
                <a:ext cx="2080189" cy="918579"/>
              </a:xfrm>
              <a:prstGeom prst="wedgeEllipseCallout">
                <a:avLst>
                  <a:gd name="adj1" fmla="val -19601"/>
                  <a:gd name="adj2" fmla="val 93758"/>
                </a:avLst>
              </a:prstGeom>
              <a:solidFill>
                <a:schemeClr val="bg1"/>
              </a:solidFill>
              <a:ln w="285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1600" b="1" dirty="0">
                    <a:solidFill>
                      <a:schemeClr val="tx1"/>
                    </a:solidFill>
                    <a:latin typeface="Sakkal Majalla" pitchFamily="2" charset="-78"/>
                    <a:cs typeface="Sakkal Majalla" pitchFamily="2" charset="-78"/>
                  </a:rPr>
                  <a:t>أنا لست أنانية ومغرورة وأتطفل عليك دائمًا لطلب المساعدة</a:t>
                </a:r>
                <a:endParaRPr lang="en-US" sz="1600" b="1" dirty="0">
                  <a:solidFill>
                    <a:schemeClr val="tx1"/>
                  </a:solidFill>
                  <a:latin typeface="Sakkal Majalla" pitchFamily="2" charset="-78"/>
                  <a:cs typeface="Sakkal Majalla" pitchFamily="2" charset="-78"/>
                </a:endParaRPr>
              </a:p>
            </p:txBody>
          </p:sp>
          <p:sp>
            <p:nvSpPr>
              <p:cNvPr id="11" name="Oval Callout 10"/>
              <p:cNvSpPr/>
              <p:nvPr/>
            </p:nvSpPr>
            <p:spPr>
              <a:xfrm>
                <a:off x="4407501" y="1457608"/>
                <a:ext cx="2268183" cy="823867"/>
              </a:xfrm>
              <a:prstGeom prst="wedgeEllipseCallout">
                <a:avLst>
                  <a:gd name="adj1" fmla="val 10660"/>
                  <a:gd name="adj2" fmla="val 79050"/>
                </a:avLst>
              </a:prstGeom>
              <a:solidFill>
                <a:schemeClr val="bg1"/>
              </a:solidFill>
              <a:ln w="285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1600" b="1" dirty="0">
                    <a:solidFill>
                      <a:schemeClr val="tx1"/>
                    </a:solidFill>
                    <a:latin typeface="Sakkal Majalla" pitchFamily="2" charset="-78"/>
                    <a:cs typeface="Sakkal Majalla" pitchFamily="2" charset="-78"/>
                  </a:rPr>
                  <a:t>هل تصدقين ما يقال رغم ما بيننا من صداقة قويّة؟ ما بالك لقد تغيّرت؟</a:t>
                </a:r>
                <a:endParaRPr lang="en-US" sz="2400" b="1" dirty="0">
                  <a:solidFill>
                    <a:schemeClr val="tx1"/>
                  </a:solidFill>
                  <a:latin typeface="Sakkal Majalla" pitchFamily="2" charset="-78"/>
                  <a:cs typeface="Sakkal Majalla" pitchFamily="2" charset="-78"/>
                </a:endParaRPr>
              </a:p>
            </p:txBody>
          </p:sp>
        </p:grpSp>
        <p:sp>
          <p:nvSpPr>
            <p:cNvPr id="7" name="TextBox 6"/>
            <p:cNvSpPr txBox="1"/>
            <p:nvPr/>
          </p:nvSpPr>
          <p:spPr>
            <a:xfrm>
              <a:off x="7451008" y="5115209"/>
              <a:ext cx="506994" cy="369332"/>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ar-BH" dirty="0">
                  <a:latin typeface="Sakkal Majalla" pitchFamily="2" charset="-78"/>
                  <a:cs typeface="Sakkal Majalla" pitchFamily="2" charset="-78"/>
                </a:rPr>
                <a:t>هند</a:t>
              </a:r>
              <a:endParaRPr lang="en-US" dirty="0">
                <a:latin typeface="Sakkal Majalla" pitchFamily="2" charset="-78"/>
                <a:cs typeface="Sakkal Majalla" pitchFamily="2" charset="-78"/>
              </a:endParaRPr>
            </a:p>
          </p:txBody>
        </p:sp>
        <p:sp>
          <p:nvSpPr>
            <p:cNvPr id="8" name="TextBox 7"/>
            <p:cNvSpPr txBox="1"/>
            <p:nvPr/>
          </p:nvSpPr>
          <p:spPr>
            <a:xfrm>
              <a:off x="6091474" y="5113702"/>
              <a:ext cx="506994" cy="369332"/>
            </a:xfrm>
            <a:prstGeom prst="rect">
              <a:avLst/>
            </a:prstGeom>
            <a:solidFill>
              <a:schemeClr val="bg1"/>
            </a:solidFill>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ar-BH" dirty="0">
                  <a:latin typeface="Sakkal Majalla" pitchFamily="2" charset="-78"/>
                  <a:cs typeface="Sakkal Majalla" pitchFamily="2" charset="-78"/>
                </a:rPr>
                <a:t>نهى</a:t>
              </a:r>
              <a:endParaRPr lang="en-US" dirty="0">
                <a:latin typeface="Sakkal Majalla" pitchFamily="2" charset="-78"/>
                <a:cs typeface="Sakkal Majalla" pitchFamily="2" charset="-78"/>
              </a:endParaRPr>
            </a:p>
          </p:txBody>
        </p:sp>
      </p:grpSp>
      <p:sp>
        <p:nvSpPr>
          <p:cNvPr id="12" name="TextBox 11"/>
          <p:cNvSpPr txBox="1"/>
          <p:nvPr/>
        </p:nvSpPr>
        <p:spPr>
          <a:xfrm>
            <a:off x="7953388" y="3143248"/>
            <a:ext cx="3000396" cy="400110"/>
          </a:xfrm>
          <a:prstGeom prst="rect">
            <a:avLst/>
          </a:prstGeom>
          <a:noFill/>
          <a:ln w="28575">
            <a:solidFill>
              <a:srgbClr val="0000FF"/>
            </a:solidFill>
          </a:ln>
        </p:spPr>
        <p:txBody>
          <a:bodyPr wrap="square" rtlCol="0">
            <a:spAutoFit/>
          </a:bodyPr>
          <a:lstStyle/>
          <a:p>
            <a:pPr algn="ctr"/>
            <a:r>
              <a:rPr lang="ar-BH" sz="2000" b="1" dirty="0">
                <a:latin typeface="Sakkal Majalla" pitchFamily="2" charset="-78"/>
                <a:cs typeface="Sakkal Majalla" pitchFamily="2" charset="-78"/>
              </a:rPr>
              <a:t>تندفع هند بغضب نحو نهى وتقول :</a:t>
            </a:r>
            <a:endParaRPr lang="en-US" sz="2000" b="1" dirty="0">
              <a:latin typeface="Sakkal Majalla" pitchFamily="2" charset="-78"/>
              <a:cs typeface="Sakkal Majalla" pitchFamily="2" charset="-78"/>
            </a:endParaRPr>
          </a:p>
        </p:txBody>
      </p:sp>
      <p:grpSp>
        <p:nvGrpSpPr>
          <p:cNvPr id="13" name="Group 12"/>
          <p:cNvGrpSpPr/>
          <p:nvPr/>
        </p:nvGrpSpPr>
        <p:grpSpPr>
          <a:xfrm>
            <a:off x="3967327" y="3500438"/>
            <a:ext cx="3200243" cy="3086617"/>
            <a:chOff x="3069137" y="3547680"/>
            <a:chExt cx="2517867" cy="2444996"/>
          </a:xfrm>
        </p:grpSpPr>
        <p:pic>
          <p:nvPicPr>
            <p:cNvPr id="14" name="Picture 5"/>
            <p:cNvPicPr>
              <a:picLocks noChangeAspect="1" noChangeArrowheads="1"/>
            </p:cNvPicPr>
            <p:nvPr/>
          </p:nvPicPr>
          <p:blipFill>
            <a:blip r:embed="rId2">
              <a:clrChange>
                <a:clrFrom>
                  <a:srgbClr val="FFFFFF"/>
                </a:clrFrom>
                <a:clrTo>
                  <a:srgbClr val="FFFFFF">
                    <a:alpha val="0"/>
                  </a:srgbClr>
                </a:clrTo>
              </a:clrChange>
            </a:blip>
            <a:srcRect l="34576" t="16665" r="38626"/>
            <a:stretch>
              <a:fillRect/>
            </a:stretch>
          </p:blipFill>
          <p:spPr bwMode="auto">
            <a:xfrm>
              <a:off x="3069137" y="4155430"/>
              <a:ext cx="2308634" cy="1837246"/>
            </a:xfrm>
            <a:prstGeom prst="rect">
              <a:avLst/>
            </a:prstGeom>
            <a:noFill/>
            <a:ln w="9525">
              <a:noFill/>
              <a:miter lim="800000"/>
              <a:headEnd/>
              <a:tailEnd/>
            </a:ln>
            <a:effectLst/>
          </p:spPr>
        </p:pic>
        <p:sp>
          <p:nvSpPr>
            <p:cNvPr id="15" name="Oval Callout 14"/>
            <p:cNvSpPr/>
            <p:nvPr/>
          </p:nvSpPr>
          <p:spPr>
            <a:xfrm>
              <a:off x="3313591" y="3547680"/>
              <a:ext cx="2273413" cy="732992"/>
            </a:xfrm>
            <a:prstGeom prst="wedgeEllipseCallout">
              <a:avLst>
                <a:gd name="adj1" fmla="val 17300"/>
                <a:gd name="adj2" fmla="val 60407"/>
              </a:avLst>
            </a:prstGeom>
            <a:solidFill>
              <a:schemeClr val="bg1"/>
            </a:solidFill>
            <a:ln w="285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r>
                <a:rPr lang="ar-BH" b="1" dirty="0">
                  <a:solidFill>
                    <a:schemeClr val="tx1"/>
                  </a:solidFill>
                  <a:latin typeface="Sakkal Majalla" pitchFamily="2" charset="-78"/>
                  <a:cs typeface="Sakkal Majalla" pitchFamily="2" charset="-78"/>
                </a:rPr>
                <a:t>إنني متأكدة مما أقوله وعندي الدليل على ذلك.</a:t>
              </a:r>
              <a:endParaRPr lang="en-US" sz="2800" b="1" dirty="0">
                <a:solidFill>
                  <a:schemeClr val="tx1"/>
                </a:solidFill>
                <a:latin typeface="Sakkal Majalla" pitchFamily="2" charset="-78"/>
                <a:cs typeface="Sakkal Majalla" pitchFamily="2" charset="-78"/>
              </a:endParaRPr>
            </a:p>
          </p:txBody>
        </p:sp>
      </p:grpSp>
      <p:sp>
        <p:nvSpPr>
          <p:cNvPr id="16" name="Rectangle 15"/>
          <p:cNvSpPr/>
          <p:nvPr/>
        </p:nvSpPr>
        <p:spPr>
          <a:xfrm>
            <a:off x="3967327" y="5857892"/>
            <a:ext cx="1967709" cy="584775"/>
          </a:xfrm>
          <a:prstGeom prst="rect">
            <a:avLst/>
          </a:prstGeom>
        </p:spPr>
        <p:txBody>
          <a:bodyPr wrap="square">
            <a:spAutoFit/>
          </a:bodyPr>
          <a:lstStyle/>
          <a:p>
            <a:pPr algn="ctr"/>
            <a:r>
              <a:rPr lang="ar-BH" sz="1600" b="1" dirty="0">
                <a:ln w="50800"/>
                <a:solidFill>
                  <a:srgbClr val="0000FF"/>
                </a:solidFill>
                <a:latin typeface="Sakkal Majalla" pitchFamily="2" charset="-78"/>
                <a:cs typeface="Sakkal Majalla" pitchFamily="2" charset="-78"/>
              </a:rPr>
              <a:t>مناقشة الموضوع </a:t>
            </a:r>
          </a:p>
          <a:p>
            <a:pPr algn="ctr"/>
            <a:r>
              <a:rPr lang="ar-BH" sz="1600" b="1" dirty="0">
                <a:ln w="50800"/>
                <a:solidFill>
                  <a:srgbClr val="0000FF"/>
                </a:solidFill>
                <a:latin typeface="Sakkal Majalla" pitchFamily="2" charset="-78"/>
                <a:cs typeface="Sakkal Majalla" pitchFamily="2" charset="-78"/>
              </a:rPr>
              <a:t>بهدوء</a:t>
            </a:r>
            <a:endParaRPr lang="en-US" b="1" dirty="0">
              <a:solidFill>
                <a:srgbClr val="0000FF"/>
              </a:solidFill>
              <a:latin typeface="Sakkal Majalla" pitchFamily="2" charset="-78"/>
              <a:cs typeface="Sakkal Majalla" pitchFamily="2" charset="-78"/>
            </a:endParaRPr>
          </a:p>
        </p:txBody>
      </p:sp>
      <p:grpSp>
        <p:nvGrpSpPr>
          <p:cNvPr id="17" name="Group 16"/>
          <p:cNvGrpSpPr/>
          <p:nvPr/>
        </p:nvGrpSpPr>
        <p:grpSpPr>
          <a:xfrm>
            <a:off x="797245" y="3786190"/>
            <a:ext cx="2670777" cy="2787989"/>
            <a:chOff x="968745" y="3358726"/>
            <a:chExt cx="2260172" cy="2643612"/>
          </a:xfrm>
        </p:grpSpPr>
        <p:pic>
          <p:nvPicPr>
            <p:cNvPr id="18" name="Picture 5"/>
            <p:cNvPicPr>
              <a:picLocks noChangeAspect="1" noChangeArrowheads="1"/>
            </p:cNvPicPr>
            <p:nvPr/>
          </p:nvPicPr>
          <p:blipFill>
            <a:blip r:embed="rId2">
              <a:clrChange>
                <a:clrFrom>
                  <a:srgbClr val="FFFFFF"/>
                </a:clrFrom>
                <a:clrTo>
                  <a:srgbClr val="FFFFFF">
                    <a:alpha val="0"/>
                  </a:srgbClr>
                </a:clrTo>
              </a:clrChange>
            </a:blip>
            <a:srcRect l="11065" t="16844" r="68280"/>
            <a:stretch>
              <a:fillRect/>
            </a:stretch>
          </p:blipFill>
          <p:spPr bwMode="auto">
            <a:xfrm>
              <a:off x="1095494" y="3804827"/>
              <a:ext cx="2133423" cy="2197511"/>
            </a:xfrm>
            <a:prstGeom prst="rect">
              <a:avLst/>
            </a:prstGeom>
            <a:noFill/>
            <a:ln w="9525">
              <a:noFill/>
              <a:miter lim="800000"/>
              <a:headEnd/>
              <a:tailEnd/>
            </a:ln>
            <a:effectLst/>
          </p:spPr>
        </p:pic>
        <p:sp>
          <p:nvSpPr>
            <p:cNvPr id="19" name="Oval Callout 18"/>
            <p:cNvSpPr/>
            <p:nvPr/>
          </p:nvSpPr>
          <p:spPr>
            <a:xfrm>
              <a:off x="968745" y="3358726"/>
              <a:ext cx="2046083" cy="805758"/>
            </a:xfrm>
            <a:prstGeom prst="wedgeEllipseCallout">
              <a:avLst>
                <a:gd name="adj1" fmla="val 20972"/>
                <a:gd name="adj2" fmla="val 68060"/>
              </a:avLst>
            </a:prstGeom>
            <a:solidFill>
              <a:schemeClr val="bg1"/>
            </a:solidFill>
            <a:ln w="285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1600" b="1" dirty="0">
                  <a:solidFill>
                    <a:schemeClr val="tx1"/>
                  </a:solidFill>
                  <a:latin typeface="Sakkal Majalla" pitchFamily="2" charset="-78"/>
                  <a:cs typeface="Sakkal Majalla" pitchFamily="2" charset="-78"/>
                </a:rPr>
                <a:t>لا تحاولي لا شيء يقنعني وأريد إنهاء صداقتنا.</a:t>
              </a:r>
              <a:endParaRPr lang="en-US" sz="2400" b="1" dirty="0">
                <a:solidFill>
                  <a:schemeClr val="tx1"/>
                </a:solidFill>
                <a:latin typeface="Sakkal Majalla" pitchFamily="2" charset="-78"/>
                <a:cs typeface="Sakkal Majalla" pitchFamily="2" charset="-78"/>
              </a:endParaRPr>
            </a:p>
          </p:txBody>
        </p:sp>
      </p:grpSp>
      <p:sp>
        <p:nvSpPr>
          <p:cNvPr id="20" name="Rectangle 19"/>
          <p:cNvSpPr/>
          <p:nvPr/>
        </p:nvSpPr>
        <p:spPr>
          <a:xfrm>
            <a:off x="1177336" y="5792948"/>
            <a:ext cx="1837522" cy="707886"/>
          </a:xfrm>
          <a:prstGeom prst="rect">
            <a:avLst/>
          </a:prstGeom>
        </p:spPr>
        <p:txBody>
          <a:bodyPr wrap="square">
            <a:spAutoFit/>
          </a:bodyPr>
          <a:lstStyle/>
          <a:p>
            <a:r>
              <a:rPr lang="ar-BH" sz="2000" b="1" dirty="0">
                <a:ln w="50800"/>
                <a:solidFill>
                  <a:srgbClr val="0000FF"/>
                </a:solidFill>
                <a:latin typeface="Sakkal Majalla" pitchFamily="2" charset="-78"/>
                <a:cs typeface="Sakkal Majalla" pitchFamily="2" charset="-78"/>
              </a:rPr>
              <a:t>اللجوء إلى وسيط     ثالث لحل الخلاف </a:t>
            </a:r>
            <a:endParaRPr lang="en-US" sz="2000" b="1" dirty="0">
              <a:solidFill>
                <a:srgbClr val="0000FF"/>
              </a:solidFill>
              <a:latin typeface="Sakkal Majalla" pitchFamily="2" charset="-78"/>
              <a:cs typeface="Sakkal Majalla" pitchFamily="2" charset="-78"/>
            </a:endParaRPr>
          </a:p>
        </p:txBody>
      </p:sp>
      <p:sp>
        <p:nvSpPr>
          <p:cNvPr id="21" name="TextBox 20"/>
          <p:cNvSpPr txBox="1"/>
          <p:nvPr/>
        </p:nvSpPr>
        <p:spPr>
          <a:xfrm>
            <a:off x="3881422" y="3071810"/>
            <a:ext cx="3571899" cy="400110"/>
          </a:xfrm>
          <a:prstGeom prst="rect">
            <a:avLst/>
          </a:prstGeom>
          <a:noFill/>
          <a:ln w="28575">
            <a:solidFill>
              <a:srgbClr val="0000FF"/>
            </a:solidFill>
          </a:ln>
        </p:spPr>
        <p:txBody>
          <a:bodyPr wrap="square" rtlCol="0">
            <a:spAutoFit/>
          </a:bodyPr>
          <a:lstStyle/>
          <a:p>
            <a:pPr algn="ctr"/>
            <a:r>
              <a:rPr lang="ar-BH" sz="2000" b="1" dirty="0">
                <a:latin typeface="Sakkal Majalla" pitchFamily="2" charset="-78"/>
                <a:cs typeface="Sakkal Majalla" pitchFamily="2" charset="-78"/>
              </a:rPr>
              <a:t>نهى تستغرب الأمر وتحاول معرفة السبب.</a:t>
            </a:r>
            <a:endParaRPr lang="en-US" sz="2000" b="1" dirty="0">
              <a:latin typeface="Sakkal Majalla" pitchFamily="2" charset="-78"/>
              <a:cs typeface="Sakkal Majalla" pitchFamily="2" charset="-78"/>
            </a:endParaRPr>
          </a:p>
        </p:txBody>
      </p:sp>
      <p:sp>
        <p:nvSpPr>
          <p:cNvPr id="22" name="TextBox 21"/>
          <p:cNvSpPr txBox="1"/>
          <p:nvPr/>
        </p:nvSpPr>
        <p:spPr>
          <a:xfrm>
            <a:off x="238084" y="2928934"/>
            <a:ext cx="3299906" cy="707886"/>
          </a:xfrm>
          <a:prstGeom prst="rect">
            <a:avLst/>
          </a:prstGeom>
          <a:noFill/>
          <a:ln w="28575">
            <a:solidFill>
              <a:srgbClr val="0000FF"/>
            </a:solidFill>
          </a:ln>
        </p:spPr>
        <p:txBody>
          <a:bodyPr wrap="square" rtlCol="0">
            <a:spAutoFit/>
          </a:bodyPr>
          <a:lstStyle/>
          <a:p>
            <a:pPr algn="ctr"/>
            <a:r>
              <a:rPr lang="ar-BH" sz="2000" b="1" dirty="0">
                <a:latin typeface="Sakkal Majalla" pitchFamily="2" charset="-78"/>
                <a:cs typeface="Sakkal Majalla" pitchFamily="2" charset="-78"/>
              </a:rPr>
              <a:t>لا  تزال نهى لا تعرف من هو الشخص الذي أوقع بينهما.</a:t>
            </a:r>
            <a:endParaRPr lang="en-US" sz="2000" b="1" dirty="0">
              <a:latin typeface="Sakkal Majalla" pitchFamily="2" charset="-78"/>
              <a:cs typeface="Sakkal Majalla" pitchFamily="2" charset="-78"/>
            </a:endParaRPr>
          </a:p>
        </p:txBody>
      </p:sp>
      <p:sp>
        <p:nvSpPr>
          <p:cNvPr id="23" name="Rectangle 22">
            <a:extLst>
              <a:ext uri="{FF2B5EF4-FFF2-40B4-BE49-F238E27FC236}">
                <a16:creationId xmlns="" xmlns:a16="http://schemas.microsoft.com/office/drawing/2014/main" id="{B1F45C81-8BA1-4520-AE7E-2C2675D9B09E}"/>
              </a:ext>
            </a:extLst>
          </p:cNvPr>
          <p:cNvSpPr/>
          <p:nvPr/>
        </p:nvSpPr>
        <p:spPr>
          <a:xfrm>
            <a:off x="824" y="6488668"/>
            <a:ext cx="7238184" cy="369332"/>
          </a:xfrm>
          <a:prstGeom prst="rect">
            <a:avLst/>
          </a:prstGeom>
        </p:spPr>
        <p:txBody>
          <a:bodyPr wrap="square">
            <a:spAutoFit/>
          </a:bodyPr>
          <a:lstStyle/>
          <a:p>
            <a:pPr algn="ctr" rtl="1"/>
            <a:r>
              <a:rPr lang="ar-BH" b="1" dirty="0">
                <a:latin typeface="Sakkal Majalla" panose="02000000000000000000" pitchFamily="2" charset="-78"/>
              </a:rPr>
              <a:t>الدرس الرابع-وحدة مهارات الانضباط الذاتي-مادة التربية الأسرية-الصف السادس الابتدائي</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randombar(horizontal)">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18" presetClass="entr" presetSubtype="12"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strips(downLeft)">
                                      <p:cBhvr>
                                        <p:cTn id="25" dur="5000"/>
                                        <p:tgtEl>
                                          <p:spTgt spid="12"/>
                                        </p:tgtEl>
                                      </p:cBhvr>
                                    </p:animEffect>
                                  </p:childTnLst>
                                </p:cTn>
                              </p:par>
                            </p:childTnLst>
                          </p:cTn>
                        </p:par>
                        <p:par>
                          <p:cTn id="26" fill="hold">
                            <p:stCondLst>
                              <p:cond delay="6000"/>
                            </p:stCondLst>
                            <p:childTnLst>
                              <p:par>
                                <p:cTn id="27" presetID="12" presetClass="entr" presetSubtype="4" fill="hold"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slide(fromBottom)">
                                      <p:cBhvr>
                                        <p:cTn id="29" dur="5000"/>
                                        <p:tgtEl>
                                          <p:spTgt spid="5"/>
                                        </p:tgtEl>
                                      </p:cBhvr>
                                    </p:animEffect>
                                  </p:childTnLst>
                                </p:cTn>
                              </p:par>
                            </p:childTnLst>
                          </p:cTn>
                        </p:par>
                        <p:par>
                          <p:cTn id="30" fill="hold">
                            <p:stCondLst>
                              <p:cond delay="11000"/>
                            </p:stCondLst>
                            <p:childTnLst>
                              <p:par>
                                <p:cTn id="31" presetID="18" presetClass="entr" presetSubtype="9" fill="hold" grpId="0" nodeType="after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strips(upLeft)">
                                      <p:cBhvr>
                                        <p:cTn id="33" dur="5000"/>
                                        <p:tgtEl>
                                          <p:spTgt spid="21"/>
                                        </p:tgtEl>
                                      </p:cBhvr>
                                    </p:animEffect>
                                  </p:childTnLst>
                                </p:cTn>
                              </p:par>
                            </p:childTnLst>
                          </p:cTn>
                        </p:par>
                        <p:par>
                          <p:cTn id="34" fill="hold">
                            <p:stCondLst>
                              <p:cond delay="16000"/>
                            </p:stCondLst>
                            <p:childTnLst>
                              <p:par>
                                <p:cTn id="35" presetID="12" presetClass="entr" presetSubtype="1" fill="hold"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slide(fromTop)">
                                      <p:cBhvr>
                                        <p:cTn id="37" dur="5000"/>
                                        <p:tgtEl>
                                          <p:spTgt spid="13"/>
                                        </p:tgtEl>
                                      </p:cBhvr>
                                    </p:animEffect>
                                  </p:childTnLst>
                                </p:cTn>
                              </p:par>
                            </p:childTnLst>
                          </p:cTn>
                        </p:par>
                        <p:par>
                          <p:cTn id="38" fill="hold">
                            <p:stCondLst>
                              <p:cond delay="21000"/>
                            </p:stCondLst>
                            <p:childTnLst>
                              <p:par>
                                <p:cTn id="39" presetID="14" presetClass="entr" presetSubtype="10"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randombar(horizontal)">
                                      <p:cBhvr>
                                        <p:cTn id="41" dur="5000"/>
                                        <p:tgtEl>
                                          <p:spTgt spid="16"/>
                                        </p:tgtEl>
                                      </p:cBhvr>
                                    </p:animEffect>
                                  </p:childTnLst>
                                </p:cTn>
                              </p:par>
                            </p:childTnLst>
                          </p:cTn>
                        </p:par>
                        <p:par>
                          <p:cTn id="42" fill="hold">
                            <p:stCondLst>
                              <p:cond delay="26000"/>
                            </p:stCondLst>
                            <p:childTnLst>
                              <p:par>
                                <p:cTn id="43" presetID="18" presetClass="entr" presetSubtype="6" fill="hold" grpId="0" nodeType="after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strips(downRight)">
                                      <p:cBhvr>
                                        <p:cTn id="45" dur="5000"/>
                                        <p:tgtEl>
                                          <p:spTgt spid="22"/>
                                        </p:tgtEl>
                                      </p:cBhvr>
                                    </p:animEffect>
                                  </p:childTnLst>
                                </p:cTn>
                              </p:par>
                            </p:childTnLst>
                          </p:cTn>
                        </p:par>
                        <p:par>
                          <p:cTn id="46" fill="hold">
                            <p:stCondLst>
                              <p:cond delay="31000"/>
                            </p:stCondLst>
                            <p:childTnLst>
                              <p:par>
                                <p:cTn id="47" presetID="12" presetClass="entr" presetSubtype="8" fill="hold"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slide(fromLeft)">
                                      <p:cBhvr>
                                        <p:cTn id="49" dur="5000"/>
                                        <p:tgtEl>
                                          <p:spTgt spid="17"/>
                                        </p:tgtEl>
                                      </p:cBhvr>
                                    </p:animEffect>
                                  </p:childTnLst>
                                </p:cTn>
                              </p:par>
                            </p:childTnLst>
                          </p:cTn>
                        </p:par>
                        <p:par>
                          <p:cTn id="50" fill="hold">
                            <p:stCondLst>
                              <p:cond delay="36000"/>
                            </p:stCondLst>
                            <p:childTnLst>
                              <p:par>
                                <p:cTn id="51" presetID="3" presetClass="entr" presetSubtype="10" fill="hold" grpId="0" nodeType="after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blinds(horizontal)">
                                      <p:cBhvr>
                                        <p:cTn id="53" dur="5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12" grpId="0" animBg="1"/>
      <p:bldP spid="16" grpId="0"/>
      <p:bldP spid="20" grpId="0"/>
      <p:bldP spid="21" grpId="0" animBg="1"/>
      <p:bldP spid="2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B1F45C81-8BA1-4520-AE7E-2C2675D9B09E}"/>
              </a:ext>
            </a:extLst>
          </p:cNvPr>
          <p:cNvSpPr/>
          <p:nvPr/>
        </p:nvSpPr>
        <p:spPr>
          <a:xfrm>
            <a:off x="824" y="6488668"/>
            <a:ext cx="7166746" cy="369332"/>
          </a:xfrm>
          <a:prstGeom prst="rect">
            <a:avLst/>
          </a:prstGeom>
        </p:spPr>
        <p:txBody>
          <a:bodyPr wrap="square">
            <a:spAutoFit/>
          </a:bodyPr>
          <a:lstStyle/>
          <a:p>
            <a:pPr algn="ctr" rtl="1"/>
            <a:r>
              <a:rPr lang="ar-BH" b="1" dirty="0">
                <a:latin typeface="Sakkal Majalla" panose="02000000000000000000" pitchFamily="2" charset="-78"/>
              </a:rPr>
              <a:t>الدرس الرابع-وحدة مهارات الانضباط الذاتي-مادة التربية الأسرية-الصف السادس الابتدائي</a:t>
            </a:r>
            <a:endParaRPr lang="en-US" dirty="0"/>
          </a:p>
        </p:txBody>
      </p:sp>
      <p:sp>
        <p:nvSpPr>
          <p:cNvPr id="3" name="TextBox 2"/>
          <p:cNvSpPr txBox="1"/>
          <p:nvPr/>
        </p:nvSpPr>
        <p:spPr>
          <a:xfrm>
            <a:off x="1166778" y="1714488"/>
            <a:ext cx="10572824" cy="4031873"/>
          </a:xfrm>
          <a:prstGeom prst="rect">
            <a:avLst/>
          </a:prstGeom>
          <a:solidFill>
            <a:schemeClr val="accent1">
              <a:lumMod val="20000"/>
              <a:lumOff val="80000"/>
            </a:schemeClr>
          </a:solidFill>
        </p:spPr>
        <p:txBody>
          <a:bodyPr wrap="square" rtlCol="0">
            <a:spAutoFit/>
          </a:bodyPr>
          <a:lstStyle/>
          <a:p>
            <a:pPr algn="r" rtl="1">
              <a:buFontTx/>
              <a:buChar char="-"/>
            </a:pPr>
            <a:r>
              <a:rPr lang="ar-BH" b="1" dirty="0">
                <a:latin typeface="Sakkal Majalla" pitchFamily="2" charset="-78"/>
                <a:cs typeface="Sakkal Majalla" pitchFamily="2" charset="-78"/>
              </a:rPr>
              <a:t> </a:t>
            </a:r>
            <a:r>
              <a:rPr lang="ar-BH" sz="2800" b="1" dirty="0">
                <a:latin typeface="Sakkal Majalla" pitchFamily="2" charset="-78"/>
                <a:cs typeface="Sakkal Majalla" pitchFamily="2" charset="-78"/>
              </a:rPr>
              <a:t>الاستماع جيدًاإلى ما يقوله الطرف الآخر.                                                      </a:t>
            </a:r>
            <a:r>
              <a:rPr lang="ar-BH" sz="3200" b="1" dirty="0">
                <a:latin typeface="Sakkal Majalla" pitchFamily="2" charset="-78"/>
                <a:cs typeface="Sakkal Majalla" pitchFamily="2" charset="-78"/>
              </a:rPr>
              <a:t>طرائق أخرى:</a:t>
            </a:r>
            <a:endParaRPr lang="ar-BH" sz="2800" b="1" dirty="0">
              <a:latin typeface="Sakkal Majalla" pitchFamily="2" charset="-78"/>
              <a:cs typeface="Sakkal Majalla" pitchFamily="2" charset="-78"/>
            </a:endParaRPr>
          </a:p>
          <a:p>
            <a:pPr algn="r" rtl="1">
              <a:buFontTx/>
              <a:buChar char="-"/>
            </a:pPr>
            <a:r>
              <a:rPr lang="ar-BH" sz="2800" b="1" dirty="0">
                <a:latin typeface="Sakkal Majalla" pitchFamily="2" charset="-78"/>
                <a:cs typeface="Sakkal Majalla" pitchFamily="2" charset="-78"/>
              </a:rPr>
              <a:t> بيان تصورك بهدوء حول ما حدث.                                       ----------------------------------------------</a:t>
            </a:r>
          </a:p>
          <a:p>
            <a:pPr algn="r" rtl="1"/>
            <a:r>
              <a:rPr lang="ar-BH" sz="2800" b="1" dirty="0">
                <a:latin typeface="Sakkal Majalla" pitchFamily="2" charset="-78"/>
                <a:cs typeface="Sakkal Majalla" pitchFamily="2" charset="-78"/>
              </a:rPr>
              <a:t>- كتابة رسالة خطية أو الكترونية لتوضيح الأمر. </a:t>
            </a:r>
          </a:p>
          <a:p>
            <a:pPr algn="r" rtl="1">
              <a:buFontTx/>
              <a:buChar char="-"/>
            </a:pPr>
            <a:r>
              <a:rPr lang="ar-BH" sz="2800" b="1" dirty="0">
                <a:latin typeface="Sakkal Majalla" pitchFamily="2" charset="-78"/>
                <a:cs typeface="Sakkal Majalla" pitchFamily="2" charset="-78"/>
              </a:rPr>
              <a:t> تجاهل الموضوع.                                                                         -----------------------------------------------</a:t>
            </a:r>
          </a:p>
          <a:p>
            <a:pPr algn="r" rtl="1">
              <a:buFontTx/>
              <a:buChar char="-"/>
            </a:pPr>
            <a:r>
              <a:rPr lang="ar-BH" sz="2800" b="1" dirty="0">
                <a:latin typeface="Sakkal Majalla" pitchFamily="2" charset="-78"/>
                <a:cs typeface="Sakkal Majalla" pitchFamily="2" charset="-78"/>
              </a:rPr>
              <a:t> محاولة المقاربة بين وجهات النظر.                                                           </a:t>
            </a:r>
          </a:p>
          <a:p>
            <a:pPr algn="r" rtl="1">
              <a:buFontTx/>
              <a:buChar char="-"/>
            </a:pPr>
            <a:r>
              <a:rPr lang="ar-BH" sz="2800" b="1" dirty="0">
                <a:latin typeface="Sakkal Majalla" pitchFamily="2" charset="-78"/>
                <a:cs typeface="Sakkal Majalla" pitchFamily="2" charset="-78"/>
              </a:rPr>
              <a:t> الاعتذار إذا أحسست بأنك مخطئ.                                      -----------------------------------------------</a:t>
            </a:r>
          </a:p>
          <a:p>
            <a:pPr algn="r" rtl="1">
              <a:buFontTx/>
              <a:buChar char="-"/>
            </a:pPr>
            <a:r>
              <a:rPr lang="ar-BH" sz="2800" b="1" dirty="0">
                <a:latin typeface="Sakkal Majalla" pitchFamily="2" charset="-78"/>
                <a:cs typeface="Sakkal Majalla" pitchFamily="2" charset="-78"/>
              </a:rPr>
              <a:t> اللجوء إلى وسيط ثالث لحل الخلاف.                                 -----------------------------------------------                                               </a:t>
            </a:r>
          </a:p>
          <a:p>
            <a:pPr algn="r" rtl="1">
              <a:buFontTx/>
              <a:buChar char="-"/>
            </a:pPr>
            <a:r>
              <a:rPr lang="ar-BH" sz="2800" b="1" dirty="0">
                <a:latin typeface="Sakkal Majalla" pitchFamily="2" charset="-78"/>
                <a:cs typeface="Sakkal Majalla" pitchFamily="2" charset="-78"/>
              </a:rPr>
              <a:t> إجراء المفاوضات. </a:t>
            </a:r>
          </a:p>
          <a:p>
            <a:pPr algn="r" rtl="1">
              <a:buFontTx/>
              <a:buChar char="-"/>
            </a:pPr>
            <a:r>
              <a:rPr lang="ar-BH" sz="2800" b="1" dirty="0">
                <a:latin typeface="Sakkal Majalla" pitchFamily="2" charset="-78"/>
                <a:cs typeface="Sakkal Majalla" pitchFamily="2" charset="-78"/>
              </a:rPr>
              <a:t> دعوة إلى وجبة ثمّ التحدث في الأمر</a:t>
            </a:r>
            <a:r>
              <a:rPr lang="ar-BH" sz="2800" dirty="0">
                <a:latin typeface="Sakkal Majalla" pitchFamily="2" charset="-78"/>
                <a:cs typeface="Sakkal Majalla" pitchFamily="2" charset="-78"/>
              </a:rPr>
              <a:t>.                                    </a:t>
            </a:r>
          </a:p>
        </p:txBody>
      </p:sp>
      <p:sp>
        <p:nvSpPr>
          <p:cNvPr id="4" name="Rectangle 3"/>
          <p:cNvSpPr/>
          <p:nvPr/>
        </p:nvSpPr>
        <p:spPr>
          <a:xfrm>
            <a:off x="2166910" y="2753021"/>
            <a:ext cx="3525324" cy="461665"/>
          </a:xfrm>
          <a:prstGeom prst="rect">
            <a:avLst/>
          </a:prstGeom>
          <a:solidFill>
            <a:schemeClr val="accent6">
              <a:lumMod val="60000"/>
              <a:lumOff val="40000"/>
            </a:schemeClr>
          </a:solidFill>
        </p:spPr>
        <p:txBody>
          <a:bodyPr wrap="none">
            <a:spAutoFit/>
          </a:bodyPr>
          <a:lstStyle/>
          <a:p>
            <a:r>
              <a:rPr lang="ar-BH" sz="2400" b="1" dirty="0">
                <a:solidFill>
                  <a:srgbClr val="0000FF"/>
                </a:solidFill>
                <a:latin typeface="Sakkal Majalla" pitchFamily="2" charset="-78"/>
                <a:cs typeface="Sakkal Majalla" pitchFamily="2" charset="-78"/>
              </a:rPr>
              <a:t>التأني والتفكير بعمق لمعرفة الحقيقة.</a:t>
            </a:r>
            <a:endParaRPr lang="en-US" sz="2400" dirty="0">
              <a:solidFill>
                <a:srgbClr val="0000FF"/>
              </a:solidFill>
            </a:endParaRPr>
          </a:p>
        </p:txBody>
      </p:sp>
      <p:sp>
        <p:nvSpPr>
          <p:cNvPr id="5" name="Rectangle 4"/>
          <p:cNvSpPr/>
          <p:nvPr/>
        </p:nvSpPr>
        <p:spPr>
          <a:xfrm>
            <a:off x="2952728" y="3610277"/>
            <a:ext cx="2316660" cy="461665"/>
          </a:xfrm>
          <a:prstGeom prst="rect">
            <a:avLst/>
          </a:prstGeom>
          <a:solidFill>
            <a:schemeClr val="accent6">
              <a:lumMod val="60000"/>
              <a:lumOff val="40000"/>
            </a:schemeClr>
          </a:solidFill>
        </p:spPr>
        <p:txBody>
          <a:bodyPr wrap="none">
            <a:spAutoFit/>
          </a:bodyPr>
          <a:lstStyle/>
          <a:p>
            <a:r>
              <a:rPr lang="ar-BH" sz="2400" b="1" dirty="0">
                <a:solidFill>
                  <a:srgbClr val="0000FF"/>
                </a:solidFill>
                <a:latin typeface="Sakkal Majalla" pitchFamily="2" charset="-78"/>
                <a:cs typeface="Sakkal Majalla" pitchFamily="2" charset="-78"/>
              </a:rPr>
              <a:t>مناقشة الموضوع بهدوء.</a:t>
            </a:r>
            <a:endParaRPr lang="en-US" sz="2400" dirty="0">
              <a:solidFill>
                <a:srgbClr val="0000FF"/>
              </a:solidFill>
            </a:endParaRPr>
          </a:p>
        </p:txBody>
      </p:sp>
      <p:sp>
        <p:nvSpPr>
          <p:cNvPr id="6" name="Rounded Rectangle 21">
            <a:extLst>
              <a:ext uri="{FF2B5EF4-FFF2-40B4-BE49-F238E27FC236}">
                <a16:creationId xmlns="" xmlns:a16="http://schemas.microsoft.com/office/drawing/2014/main" id="{547ED8BE-4F4E-4989-9778-25C7DCD8F183}"/>
              </a:ext>
            </a:extLst>
          </p:cNvPr>
          <p:cNvSpPr/>
          <p:nvPr/>
        </p:nvSpPr>
        <p:spPr>
          <a:xfrm>
            <a:off x="4223792" y="392408"/>
            <a:ext cx="4042737" cy="684022"/>
          </a:xfrm>
          <a:prstGeom prst="roundRect">
            <a:avLst/>
          </a:prstGeom>
          <a:solidFill>
            <a:srgbClr val="C0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ar-BH" sz="4800" b="1" dirty="0">
                <a:solidFill>
                  <a:schemeClr val="bg1"/>
                </a:solidFill>
                <a:latin typeface="Sakkal Majalla" panose="02000000000000000000" pitchFamily="2" charset="-78"/>
                <a:cs typeface="Sakkal Majalla" panose="02000000000000000000" pitchFamily="2" charset="-78"/>
              </a:rPr>
              <a:t>طرائق حل  الخلاف</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53"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0" fill="hold"/>
                                        <p:tgtEl>
                                          <p:spTgt spid="3"/>
                                        </p:tgtEl>
                                        <p:attrNameLst>
                                          <p:attrName>ppt_w</p:attrName>
                                        </p:attrNameLst>
                                      </p:cBhvr>
                                      <p:tavLst>
                                        <p:tav tm="0">
                                          <p:val>
                                            <p:fltVal val="0"/>
                                          </p:val>
                                        </p:tav>
                                        <p:tav tm="100000">
                                          <p:val>
                                            <p:strVal val="#ppt_w"/>
                                          </p:val>
                                        </p:tav>
                                      </p:tavLst>
                                    </p:anim>
                                    <p:anim calcmode="lin" valueType="num">
                                      <p:cBhvr>
                                        <p:cTn id="14" dur="5000" fill="hold"/>
                                        <p:tgtEl>
                                          <p:spTgt spid="3"/>
                                        </p:tgtEl>
                                        <p:attrNameLst>
                                          <p:attrName>ppt_h</p:attrName>
                                        </p:attrNameLst>
                                      </p:cBhvr>
                                      <p:tavLst>
                                        <p:tav tm="0">
                                          <p:val>
                                            <p:fltVal val="0"/>
                                          </p:val>
                                        </p:tav>
                                        <p:tav tm="100000">
                                          <p:val>
                                            <p:strVal val="#ppt_h"/>
                                          </p:val>
                                        </p:tav>
                                      </p:tavLst>
                                    </p:anim>
                                    <p:animEffect transition="in" filter="fade">
                                      <p:cBhvr>
                                        <p:cTn id="15" dur="50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8" presetClass="entr" presetSubtype="12"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strips(downLeft)">
                                      <p:cBhvr>
                                        <p:cTn id="20" dur="50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8" presetClass="entr" presetSubtype="3"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strips(upRight)">
                                      <p:cBhvr>
                                        <p:cTn id="25" dur="5000"/>
                                        <p:tgtEl>
                                          <p:spTgt spid="5"/>
                                        </p:tgtEl>
                                      </p:cBhvr>
                                    </p:animEffect>
                                  </p:childTnLst>
                                  <p:subTnLst>
                                    <p:audio>
                                      <p:cMediaNode>
                                        <p:cTn display="0" masterRel="sameClick">
                                          <p:stCondLst>
                                            <p:cond evt="begin" delay="0">
                                              <p:tn val="23"/>
                                            </p:cond>
                                          </p:stCondLst>
                                          <p:endCondLst>
                                            <p:cond evt="onStopAudio" delay="0">
                                              <p:tgtEl>
                                                <p:sldTgt/>
                                              </p:tgtEl>
                                            </p:cond>
                                          </p:endCondLst>
                                        </p:cTn>
                                        <p:tgtEl>
                                          <p:sndTgt r:embed="rId2"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21">
            <a:extLst>
              <a:ext uri="{FF2B5EF4-FFF2-40B4-BE49-F238E27FC236}">
                <a16:creationId xmlns="" xmlns:a16="http://schemas.microsoft.com/office/drawing/2014/main" id="{547ED8BE-4F4E-4989-9778-25C7DCD8F183}"/>
              </a:ext>
            </a:extLst>
          </p:cNvPr>
          <p:cNvSpPr/>
          <p:nvPr/>
        </p:nvSpPr>
        <p:spPr>
          <a:xfrm>
            <a:off x="1952596" y="101772"/>
            <a:ext cx="7970687" cy="684022"/>
          </a:xfrm>
          <a:prstGeom prst="roundRect">
            <a:avLst/>
          </a:prstGeom>
          <a:solidFill>
            <a:srgbClr val="C0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4000" b="1" dirty="0">
                <a:ln w="17780" cmpd="sng">
                  <a:solidFill>
                    <a:srgbClr val="FFFFFF"/>
                  </a:solidFill>
                  <a:prstDash val="solid"/>
                  <a:miter lim="800000"/>
                </a:ln>
                <a:solidFill>
                  <a:schemeClr val="bg1"/>
                </a:solidFill>
                <a:latin typeface="Sakkal Majalla" panose="02000000000000000000" pitchFamily="2" charset="-78"/>
                <a:cs typeface="Sakkal Majalla" panose="02000000000000000000" pitchFamily="2" charset="-78"/>
              </a:rPr>
              <a:t>الأنشطة التقييمية للهدف الثالث</a:t>
            </a:r>
            <a:endParaRPr lang="en-US" sz="4000" b="1" dirty="0">
              <a:ln w="17780" cmpd="sng">
                <a:solidFill>
                  <a:srgbClr val="FFFFFF"/>
                </a:solidFill>
                <a:prstDash val="solid"/>
                <a:miter lim="800000"/>
              </a:ln>
              <a:solidFill>
                <a:schemeClr val="bg1"/>
              </a:solidFill>
              <a:latin typeface="Sakkal Majalla" panose="02000000000000000000" pitchFamily="2" charset="-78"/>
              <a:cs typeface="Sakkal Majalla" panose="02000000000000000000" pitchFamily="2" charset="-78"/>
            </a:endParaRPr>
          </a:p>
        </p:txBody>
      </p:sp>
      <p:sp>
        <p:nvSpPr>
          <p:cNvPr id="3" name="Rectangle 2"/>
          <p:cNvSpPr/>
          <p:nvPr/>
        </p:nvSpPr>
        <p:spPr>
          <a:xfrm>
            <a:off x="4452926" y="1071546"/>
            <a:ext cx="6917278" cy="646331"/>
          </a:xfrm>
          <a:prstGeom prst="rect">
            <a:avLst/>
          </a:prstGeom>
          <a:solidFill>
            <a:srgbClr val="FFFF99"/>
          </a:solidFill>
          <a:scene3d>
            <a:camera prst="orthographicFront"/>
            <a:lightRig rig="threePt" dir="t"/>
          </a:scene3d>
          <a:sp3d>
            <a:bevelT/>
          </a:sp3d>
        </p:spPr>
        <p:txBody>
          <a:bodyPr wrap="none">
            <a:spAutoFit/>
          </a:bodyPr>
          <a:lstStyle/>
          <a:p>
            <a:pPr lvl="0" algn="r" rtl="1" eaLnBrk="0" fontAlgn="base" hangingPunct="0">
              <a:spcBef>
                <a:spcPct val="0"/>
              </a:spcBef>
              <a:spcAft>
                <a:spcPct val="0"/>
              </a:spcAft>
            </a:pPr>
            <a:r>
              <a:rPr lang="ar-BH" sz="3600" b="1" dirty="0">
                <a:latin typeface="Sakkal Majalla" pitchFamily="2" charset="-78"/>
                <a:ea typeface="Times New Roman" pitchFamily="18" charset="0"/>
                <a:cs typeface="Sakkal Majalla" pitchFamily="2" charset="-78"/>
              </a:rPr>
              <a:t>س1 : اقترح الطرق الممكن اتباعها لحل الخلافات ؟</a:t>
            </a:r>
            <a:endParaRPr lang="ar-BH" sz="3600" b="1" i="1" dirty="0">
              <a:latin typeface="Sakkal Majalla" pitchFamily="2" charset="-78"/>
              <a:ea typeface="Times New Roman" pitchFamily="18" charset="0"/>
              <a:cs typeface="Sakkal Majalla" pitchFamily="2" charset="-78"/>
            </a:endParaRPr>
          </a:p>
        </p:txBody>
      </p:sp>
      <p:sp>
        <p:nvSpPr>
          <p:cNvPr id="4" name="Rectangle 3">
            <a:extLst>
              <a:ext uri="{FF2B5EF4-FFF2-40B4-BE49-F238E27FC236}">
                <a16:creationId xmlns="" xmlns:a16="http://schemas.microsoft.com/office/drawing/2014/main" id="{B1F45C81-8BA1-4520-AE7E-2C2675D9B09E}"/>
              </a:ext>
            </a:extLst>
          </p:cNvPr>
          <p:cNvSpPr/>
          <p:nvPr/>
        </p:nvSpPr>
        <p:spPr>
          <a:xfrm>
            <a:off x="824" y="6488668"/>
            <a:ext cx="7166746" cy="369332"/>
          </a:xfrm>
          <a:prstGeom prst="rect">
            <a:avLst/>
          </a:prstGeom>
        </p:spPr>
        <p:txBody>
          <a:bodyPr wrap="square">
            <a:spAutoFit/>
          </a:bodyPr>
          <a:lstStyle/>
          <a:p>
            <a:pPr algn="ctr" rtl="1"/>
            <a:r>
              <a:rPr lang="ar-BH" b="1" dirty="0">
                <a:latin typeface="Sakkal Majalla" panose="02000000000000000000" pitchFamily="2" charset="-78"/>
              </a:rPr>
              <a:t>الدرس الرابع-وحدة مهارات الانضباط الذاتي-مادة التربية الأسرية-الصف السادس الابتدائي</a:t>
            </a:r>
            <a:endParaRPr lang="en-US" dirty="0"/>
          </a:p>
        </p:txBody>
      </p:sp>
      <p:sp>
        <p:nvSpPr>
          <p:cNvPr id="5" name="Rectangle 4"/>
          <p:cNvSpPr/>
          <p:nvPr/>
        </p:nvSpPr>
        <p:spPr>
          <a:xfrm>
            <a:off x="7239008" y="2285992"/>
            <a:ext cx="4073551" cy="523220"/>
          </a:xfrm>
          <a:prstGeom prst="rect">
            <a:avLst/>
          </a:prstGeom>
          <a:solidFill>
            <a:srgbClr val="FFE5FF"/>
          </a:solidFill>
        </p:spPr>
        <p:txBody>
          <a:bodyPr wrap="none">
            <a:spAutoFit/>
          </a:bodyPr>
          <a:lstStyle/>
          <a:p>
            <a:r>
              <a:rPr lang="ar-BH" sz="2800" b="1" dirty="0">
                <a:solidFill>
                  <a:srgbClr val="0000FF"/>
                </a:solidFill>
                <a:latin typeface="Sakkal Majalla" pitchFamily="2" charset="-78"/>
                <a:cs typeface="Sakkal Majalla" pitchFamily="2" charset="-78"/>
              </a:rPr>
              <a:t>التأني والتفكير بعمق لمعرفة الحقيقة.</a:t>
            </a:r>
            <a:endParaRPr lang="en-US" sz="2800" dirty="0">
              <a:solidFill>
                <a:srgbClr val="0000FF"/>
              </a:solidFill>
            </a:endParaRPr>
          </a:p>
        </p:txBody>
      </p:sp>
      <p:sp>
        <p:nvSpPr>
          <p:cNvPr id="6" name="Rectangle 5"/>
          <p:cNvSpPr/>
          <p:nvPr/>
        </p:nvSpPr>
        <p:spPr>
          <a:xfrm>
            <a:off x="7953388" y="4714884"/>
            <a:ext cx="2667718" cy="523220"/>
          </a:xfrm>
          <a:prstGeom prst="rect">
            <a:avLst/>
          </a:prstGeom>
          <a:solidFill>
            <a:srgbClr val="FFE5FF"/>
          </a:solidFill>
        </p:spPr>
        <p:txBody>
          <a:bodyPr wrap="none">
            <a:spAutoFit/>
          </a:bodyPr>
          <a:lstStyle/>
          <a:p>
            <a:r>
              <a:rPr lang="ar-BH" sz="2800" b="1" dirty="0">
                <a:solidFill>
                  <a:srgbClr val="0000FF"/>
                </a:solidFill>
                <a:latin typeface="Sakkal Majalla" pitchFamily="2" charset="-78"/>
                <a:cs typeface="Sakkal Majalla" pitchFamily="2" charset="-78"/>
              </a:rPr>
              <a:t>مناقشة الموضوع بهدوء.</a:t>
            </a:r>
            <a:endParaRPr lang="en-US" sz="2800" dirty="0">
              <a:solidFill>
                <a:srgbClr val="0000FF"/>
              </a:solidFill>
            </a:endParaRPr>
          </a:p>
        </p:txBody>
      </p:sp>
      <p:sp>
        <p:nvSpPr>
          <p:cNvPr id="7" name="Rectangle 6"/>
          <p:cNvSpPr/>
          <p:nvPr/>
        </p:nvSpPr>
        <p:spPr>
          <a:xfrm>
            <a:off x="7239008" y="3143248"/>
            <a:ext cx="4346062" cy="523220"/>
          </a:xfrm>
          <a:prstGeom prst="rect">
            <a:avLst/>
          </a:prstGeom>
          <a:solidFill>
            <a:srgbClr val="FFE5FF"/>
          </a:solidFill>
        </p:spPr>
        <p:txBody>
          <a:bodyPr wrap="none">
            <a:spAutoFit/>
          </a:bodyPr>
          <a:lstStyle/>
          <a:p>
            <a:r>
              <a:rPr lang="ar-BH" sz="2800" b="1" dirty="0">
                <a:solidFill>
                  <a:srgbClr val="0066FF"/>
                </a:solidFill>
                <a:latin typeface="Sakkal Majalla" pitchFamily="2" charset="-78"/>
                <a:cs typeface="Sakkal Majalla" pitchFamily="2" charset="-78"/>
              </a:rPr>
              <a:t>الاستماع جيدًاإلى ما يقوله الطرف الآخر</a:t>
            </a:r>
            <a:endParaRPr lang="en-US" sz="2800" dirty="0">
              <a:solidFill>
                <a:srgbClr val="0066FF"/>
              </a:solidFill>
            </a:endParaRPr>
          </a:p>
        </p:txBody>
      </p:sp>
      <p:sp>
        <p:nvSpPr>
          <p:cNvPr id="8" name="Rectangle 7"/>
          <p:cNvSpPr/>
          <p:nvPr/>
        </p:nvSpPr>
        <p:spPr>
          <a:xfrm>
            <a:off x="7453322" y="3857628"/>
            <a:ext cx="3820277" cy="523220"/>
          </a:xfrm>
          <a:prstGeom prst="rect">
            <a:avLst/>
          </a:prstGeom>
          <a:solidFill>
            <a:srgbClr val="FFE5FF"/>
          </a:solidFill>
        </p:spPr>
        <p:txBody>
          <a:bodyPr wrap="none">
            <a:spAutoFit/>
          </a:bodyPr>
          <a:lstStyle/>
          <a:p>
            <a:r>
              <a:rPr lang="ar-BH" sz="2800" b="1" dirty="0">
                <a:solidFill>
                  <a:srgbClr val="0066FF"/>
                </a:solidFill>
                <a:latin typeface="Sakkal Majalla" pitchFamily="2" charset="-78"/>
                <a:cs typeface="Sakkal Majalla" pitchFamily="2" charset="-78"/>
              </a:rPr>
              <a:t>الاعتذار إذا أحسست بأنك مخطئ. </a:t>
            </a:r>
            <a:endParaRPr lang="en-US" sz="2800" dirty="0">
              <a:solidFill>
                <a:srgbClr val="0066FF"/>
              </a:solidFill>
            </a:endParaRPr>
          </a:p>
        </p:txBody>
      </p:sp>
      <p:pic>
        <p:nvPicPr>
          <p:cNvPr id="9" name="Picture 8" descr="scan"/>
          <p:cNvPicPr>
            <a:picLocks noChangeAspect="1" noChangeArrowheads="1"/>
          </p:cNvPicPr>
          <p:nvPr/>
        </p:nvPicPr>
        <p:blipFill>
          <a:blip r:embed="rId2">
            <a:clrChange>
              <a:clrFrom>
                <a:srgbClr val="F5F7F6"/>
              </a:clrFrom>
              <a:clrTo>
                <a:srgbClr val="F5F7F6">
                  <a:alpha val="0"/>
                </a:srgbClr>
              </a:clrTo>
            </a:clrChange>
          </a:blip>
          <a:srcRect/>
          <a:stretch>
            <a:fillRect/>
          </a:stretch>
        </p:blipFill>
        <p:spPr bwMode="auto">
          <a:xfrm>
            <a:off x="1523968" y="2500306"/>
            <a:ext cx="4714908" cy="3000396"/>
          </a:xfrm>
          <a:prstGeom prst="rect">
            <a:avLst/>
          </a:prstGeom>
          <a:noFill/>
          <a:ln w="19050" cmpd="dbl">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3000" fill="hold"/>
                                        <p:tgtEl>
                                          <p:spTgt spid="3"/>
                                        </p:tgtEl>
                                        <p:attrNameLst>
                                          <p:attrName>ppt_x</p:attrName>
                                        </p:attrNameLst>
                                      </p:cBhvr>
                                      <p:tavLst>
                                        <p:tav tm="0">
                                          <p:val>
                                            <p:strVal val="0-#ppt_w/2"/>
                                          </p:val>
                                        </p:tav>
                                        <p:tav tm="100000">
                                          <p:val>
                                            <p:strVal val="#ppt_x"/>
                                          </p:val>
                                        </p:tav>
                                      </p:tavLst>
                                    </p:anim>
                                    <p:anim calcmode="lin" valueType="num">
                                      <p:cBhvr additive="base">
                                        <p:cTn id="14" dur="30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3500"/>
                            </p:stCondLst>
                            <p:childTnLst>
                              <p:par>
                                <p:cTn id="16" presetID="53" presetClass="entr" presetSubtype="16"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ppt_w</p:attrName>
                                        </p:attrNameLst>
                                      </p:cBhvr>
                                      <p:tavLst>
                                        <p:tav tm="0">
                                          <p:val>
                                            <p:fltVal val="0"/>
                                          </p:val>
                                        </p:tav>
                                        <p:tav tm="100000">
                                          <p:val>
                                            <p:strVal val="#ppt_w"/>
                                          </p:val>
                                        </p:tav>
                                      </p:tavLst>
                                    </p:anim>
                                    <p:anim calcmode="lin" valueType="num">
                                      <p:cBhvr>
                                        <p:cTn id="19" dur="500" fill="hold"/>
                                        <p:tgtEl>
                                          <p:spTgt spid="5"/>
                                        </p:tgtEl>
                                        <p:attrNameLst>
                                          <p:attrName>ppt_h</p:attrName>
                                        </p:attrNameLst>
                                      </p:cBhvr>
                                      <p:tavLst>
                                        <p:tav tm="0">
                                          <p:val>
                                            <p:fltVal val="0"/>
                                          </p:val>
                                        </p:tav>
                                        <p:tav tm="100000">
                                          <p:val>
                                            <p:strVal val="#ppt_h"/>
                                          </p:val>
                                        </p:tav>
                                      </p:tavLst>
                                    </p:anim>
                                    <p:animEffect transition="in" filter="fade">
                                      <p:cBhvr>
                                        <p:cTn id="20" dur="500"/>
                                        <p:tgtEl>
                                          <p:spTgt spid="5"/>
                                        </p:tgtEl>
                                      </p:cBhvr>
                                    </p:animEffect>
                                  </p:childTnLst>
                                </p:cTn>
                              </p:par>
                            </p:childTnLst>
                          </p:cTn>
                        </p:par>
                        <p:par>
                          <p:cTn id="21" fill="hold">
                            <p:stCondLst>
                              <p:cond delay="4000"/>
                            </p:stCondLst>
                            <p:childTnLst>
                              <p:par>
                                <p:cTn id="22" presetID="53" presetClass="entr" presetSubtype="16"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Effect transition="in" filter="fade">
                                      <p:cBhvr>
                                        <p:cTn id="26" dur="500"/>
                                        <p:tgtEl>
                                          <p:spTgt spid="7"/>
                                        </p:tgtEl>
                                      </p:cBhvr>
                                    </p:animEffect>
                                  </p:childTnLst>
                                </p:cTn>
                              </p:par>
                            </p:childTnLst>
                          </p:cTn>
                        </p:par>
                        <p:par>
                          <p:cTn id="27" fill="hold">
                            <p:stCondLst>
                              <p:cond delay="4500"/>
                            </p:stCondLst>
                            <p:childTnLst>
                              <p:par>
                                <p:cTn id="28" presetID="2" presetClass="entr" presetSubtype="2" fill="hold" grpId="0" nodeType="after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additive="base">
                                        <p:cTn id="30" dur="3000" fill="hold"/>
                                        <p:tgtEl>
                                          <p:spTgt spid="8"/>
                                        </p:tgtEl>
                                        <p:attrNameLst>
                                          <p:attrName>ppt_x</p:attrName>
                                        </p:attrNameLst>
                                      </p:cBhvr>
                                      <p:tavLst>
                                        <p:tav tm="0">
                                          <p:val>
                                            <p:strVal val="1+#ppt_w/2"/>
                                          </p:val>
                                        </p:tav>
                                        <p:tav tm="100000">
                                          <p:val>
                                            <p:strVal val="#ppt_x"/>
                                          </p:val>
                                        </p:tav>
                                      </p:tavLst>
                                    </p:anim>
                                    <p:anim calcmode="lin" valueType="num">
                                      <p:cBhvr additive="base">
                                        <p:cTn id="31" dur="30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grpId="0" nodeType="click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p:cTn id="36" dur="500" fill="hold"/>
                                        <p:tgtEl>
                                          <p:spTgt spid="6"/>
                                        </p:tgtEl>
                                        <p:attrNameLst>
                                          <p:attrName>ppt_w</p:attrName>
                                        </p:attrNameLst>
                                      </p:cBhvr>
                                      <p:tavLst>
                                        <p:tav tm="0">
                                          <p:val>
                                            <p:fltVal val="0"/>
                                          </p:val>
                                        </p:tav>
                                        <p:tav tm="100000">
                                          <p:val>
                                            <p:strVal val="#ppt_w"/>
                                          </p:val>
                                        </p:tav>
                                      </p:tavLst>
                                    </p:anim>
                                    <p:anim calcmode="lin" valueType="num">
                                      <p:cBhvr>
                                        <p:cTn id="37" dur="500" fill="hold"/>
                                        <p:tgtEl>
                                          <p:spTgt spid="6"/>
                                        </p:tgtEl>
                                        <p:attrNameLst>
                                          <p:attrName>ppt_h</p:attrName>
                                        </p:attrNameLst>
                                      </p:cBhvr>
                                      <p:tavLst>
                                        <p:tav tm="0">
                                          <p:val>
                                            <p:fltVal val="0"/>
                                          </p:val>
                                        </p:tav>
                                        <p:tav tm="100000">
                                          <p:val>
                                            <p:strVal val="#ppt_h"/>
                                          </p:val>
                                        </p:tav>
                                      </p:tavLst>
                                    </p:anim>
                                    <p:animEffect transition="in" filter="fade">
                                      <p:cBhvr>
                                        <p:cTn id="38" dur="500"/>
                                        <p:tgtEl>
                                          <p:spTgt spid="6"/>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nodeType="clickEffect">
                                  <p:stCondLst>
                                    <p:cond delay="0"/>
                                  </p:stCondLst>
                                  <p:childTnLst>
                                    <p:set>
                                      <p:cBhvr>
                                        <p:cTn id="42" dur="1" fill="hold">
                                          <p:stCondLst>
                                            <p:cond delay="0"/>
                                          </p:stCondLst>
                                        </p:cTn>
                                        <p:tgtEl>
                                          <p:spTgt spid="8">
                                            <p:txEl>
                                              <p:pRg st="0" end="0"/>
                                            </p:txEl>
                                          </p:spTgt>
                                        </p:tgtEl>
                                        <p:attrNameLst>
                                          <p:attrName>style.visibility</p:attrName>
                                        </p:attrNameLst>
                                      </p:cBhvr>
                                      <p:to>
                                        <p:strVal val="visible"/>
                                      </p:to>
                                    </p:set>
                                    <p:anim calcmode="lin" valueType="num">
                                      <p:cBhvr>
                                        <p:cTn id="43"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44" dur="5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45"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6" grpId="0" animBg="1"/>
      <p:bldP spid="7" grpId="0" animBg="1"/>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953520" y="857232"/>
            <a:ext cx="2613216" cy="584775"/>
          </a:xfrm>
          <a:prstGeom prst="rect">
            <a:avLst/>
          </a:prstGeom>
        </p:spPr>
        <p:txBody>
          <a:bodyPr wrap="none">
            <a:spAutoFit/>
          </a:bodyPr>
          <a:lstStyle/>
          <a:p>
            <a:pPr algn="ctr"/>
            <a:r>
              <a:rPr lang="ar-BH" sz="3200" b="1" dirty="0">
                <a:latin typeface="Sakkal Majalla" pitchFamily="2" charset="-78"/>
                <a:cs typeface="Sakkal Majalla" pitchFamily="2" charset="-78"/>
              </a:rPr>
              <a:t>أكمل الجدول الآتي :</a:t>
            </a:r>
            <a:endParaRPr lang="en-US" sz="3200" b="1" dirty="0">
              <a:latin typeface="Sakkal Majalla" pitchFamily="2" charset="-78"/>
              <a:cs typeface="Sakkal Majalla" pitchFamily="2" charset="-78"/>
            </a:endParaRPr>
          </a:p>
        </p:txBody>
      </p:sp>
      <p:graphicFrame>
        <p:nvGraphicFramePr>
          <p:cNvPr id="3" name="Table 2"/>
          <p:cNvGraphicFramePr>
            <a:graphicFrameLocks noGrp="1"/>
          </p:cNvGraphicFramePr>
          <p:nvPr>
            <p:extLst>
              <p:ext uri="{D42A27DB-BD31-4B8C-83A1-F6EECF244321}">
                <p14:modId xmlns:p14="http://schemas.microsoft.com/office/powerpoint/2010/main" val="1321106575"/>
              </p:ext>
            </p:extLst>
          </p:nvPr>
        </p:nvGraphicFramePr>
        <p:xfrm>
          <a:off x="1095339" y="1643050"/>
          <a:ext cx="10144197" cy="4306516"/>
        </p:xfrm>
        <a:graphic>
          <a:graphicData uri="http://schemas.openxmlformats.org/drawingml/2006/table">
            <a:tbl>
              <a:tblPr firstRow="1" bandRow="1">
                <a:tableStyleId>{00A15C55-8517-42AA-B614-E9B94910E393}</a:tableStyleId>
              </a:tblPr>
              <a:tblGrid>
                <a:gridCol w="2668115">
                  <a:extLst>
                    <a:ext uri="{9D8B030D-6E8A-4147-A177-3AD203B41FA5}">
                      <a16:colId xmlns="" xmlns:a16="http://schemas.microsoft.com/office/drawing/2014/main" val="20000"/>
                    </a:ext>
                  </a:extLst>
                </a:gridCol>
                <a:gridCol w="4424716">
                  <a:extLst>
                    <a:ext uri="{9D8B030D-6E8A-4147-A177-3AD203B41FA5}">
                      <a16:colId xmlns="" xmlns:a16="http://schemas.microsoft.com/office/drawing/2014/main" val="20001"/>
                    </a:ext>
                  </a:extLst>
                </a:gridCol>
                <a:gridCol w="3051366">
                  <a:extLst>
                    <a:ext uri="{9D8B030D-6E8A-4147-A177-3AD203B41FA5}">
                      <a16:colId xmlns="" xmlns:a16="http://schemas.microsoft.com/office/drawing/2014/main" val="20002"/>
                    </a:ext>
                  </a:extLst>
                </a:gridCol>
              </a:tblGrid>
              <a:tr h="656642">
                <a:tc>
                  <a:txBody>
                    <a:bodyPr/>
                    <a:lstStyle/>
                    <a:p>
                      <a:pPr algn="ctr"/>
                      <a:r>
                        <a:rPr lang="ar-BH" sz="2400" dirty="0"/>
                        <a:t>طرق حل الخلاف</a:t>
                      </a:r>
                      <a:endParaRPr lang="en-US" sz="2400" dirty="0">
                        <a:solidFill>
                          <a:schemeClr val="tx1"/>
                        </a:solidFill>
                        <a:latin typeface="Sakkal Majalla" pitchFamily="2" charset="-78"/>
                        <a:cs typeface="Sakkal Majalla" pitchFamily="2" charset="-78"/>
                      </a:endParaRPr>
                    </a:p>
                  </a:txBody>
                  <a:tcPr anchor="ctr"/>
                </a:tc>
                <a:tc>
                  <a:txBody>
                    <a:bodyPr/>
                    <a:lstStyle/>
                    <a:p>
                      <a:pPr algn="ctr"/>
                      <a:r>
                        <a:rPr lang="ar-BH" sz="2400" dirty="0"/>
                        <a:t>لماذا يتصاعد الخلاف</a:t>
                      </a:r>
                      <a:endParaRPr lang="en-US" sz="2400" dirty="0">
                        <a:solidFill>
                          <a:schemeClr val="tx1"/>
                        </a:solidFill>
                        <a:latin typeface="Sakkal Majalla" pitchFamily="2" charset="-78"/>
                        <a:cs typeface="Sakkal Majalla" pitchFamily="2" charset="-78"/>
                      </a:endParaRPr>
                    </a:p>
                  </a:txBody>
                  <a:tcPr anchor="ctr"/>
                </a:tc>
                <a:tc>
                  <a:txBody>
                    <a:bodyPr/>
                    <a:lstStyle/>
                    <a:p>
                      <a:pPr algn="ctr"/>
                      <a:r>
                        <a:rPr lang="ar-BH" sz="2400" dirty="0"/>
                        <a:t>أسباب</a:t>
                      </a:r>
                      <a:r>
                        <a:rPr lang="ar-BH" sz="2400" baseline="0" dirty="0"/>
                        <a:t> حدوث الخلاف</a:t>
                      </a:r>
                      <a:endParaRPr lang="en-US" sz="2400" dirty="0">
                        <a:solidFill>
                          <a:schemeClr val="tx1"/>
                        </a:solidFill>
                        <a:latin typeface="Sakkal Majalla" pitchFamily="2" charset="-78"/>
                        <a:cs typeface="Sakkal Majalla" pitchFamily="2" charset="-78"/>
                      </a:endParaRPr>
                    </a:p>
                  </a:txBody>
                  <a:tcPr anchor="ctr"/>
                </a:tc>
                <a:extLst>
                  <a:ext uri="{0D108BD9-81ED-4DB2-BD59-A6C34878D82A}">
                    <a16:rowId xmlns="" xmlns:a16="http://schemas.microsoft.com/office/drawing/2014/main" val="10000"/>
                  </a:ext>
                </a:extLst>
              </a:tr>
              <a:tr h="668375">
                <a:tc>
                  <a:txBody>
                    <a:bodyPr/>
                    <a:lstStyle/>
                    <a:p>
                      <a:pPr algn="ctr"/>
                      <a:endParaRPr lang="en-US" sz="2800" b="1" dirty="0"/>
                    </a:p>
                  </a:txBody>
                  <a:tcPr/>
                </a:tc>
                <a:tc>
                  <a:txBody>
                    <a:bodyPr/>
                    <a:lstStyle/>
                    <a:p>
                      <a:pPr algn="ctr"/>
                      <a:endParaRPr lang="en-US" sz="2800" b="1" dirty="0">
                        <a:latin typeface="Sakkal Majalla" pitchFamily="2" charset="-78"/>
                        <a:cs typeface="Sakkal Majalla" pitchFamily="2" charset="-78"/>
                      </a:endParaRPr>
                    </a:p>
                  </a:txBody>
                  <a:tcPr/>
                </a:tc>
                <a:tc>
                  <a:txBody>
                    <a:bodyPr/>
                    <a:lstStyle/>
                    <a:p>
                      <a:pPr algn="ctr"/>
                      <a:endParaRPr lang="en-US" sz="3200" b="1" dirty="0">
                        <a:latin typeface="Sakkal Majalla" pitchFamily="2" charset="-78"/>
                        <a:cs typeface="Sakkal Majalla" pitchFamily="2" charset="-78"/>
                      </a:endParaRPr>
                    </a:p>
                  </a:txBody>
                  <a:tcPr anchor="ctr"/>
                </a:tc>
                <a:extLst>
                  <a:ext uri="{0D108BD9-81ED-4DB2-BD59-A6C34878D82A}">
                    <a16:rowId xmlns="" xmlns:a16="http://schemas.microsoft.com/office/drawing/2014/main" val="10001"/>
                  </a:ext>
                </a:extLst>
              </a:tr>
              <a:tr h="969819">
                <a:tc>
                  <a:txBody>
                    <a:bodyPr/>
                    <a:lstStyle/>
                    <a:p>
                      <a:pPr algn="ctr"/>
                      <a:endParaRPr lang="en-US" sz="2800" b="1"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endParaRPr lang="en-US" sz="2800" b="1" dirty="0">
                        <a:latin typeface="Sakkal Majalla" pitchFamily="2" charset="-78"/>
                        <a:cs typeface="Sakkal Majalla" pitchFamily="2" charset="-78"/>
                      </a:endParaRPr>
                    </a:p>
                  </a:txBody>
                  <a:tcPr/>
                </a:tc>
                <a:tc>
                  <a:txBody>
                    <a:bodyPr/>
                    <a:lstStyle/>
                    <a:p>
                      <a:pPr algn="ctr"/>
                      <a:endParaRPr lang="en-US" sz="3200" b="1" dirty="0">
                        <a:latin typeface="Sakkal Majalla" pitchFamily="2" charset="-78"/>
                        <a:cs typeface="Sakkal Majalla" pitchFamily="2" charset="-78"/>
                      </a:endParaRPr>
                    </a:p>
                  </a:txBody>
                  <a:tcPr anchor="ctr"/>
                </a:tc>
                <a:extLst>
                  <a:ext uri="{0D108BD9-81ED-4DB2-BD59-A6C34878D82A}">
                    <a16:rowId xmlns="" xmlns:a16="http://schemas.microsoft.com/office/drawing/2014/main" val="10002"/>
                  </a:ext>
                </a:extLst>
              </a:tr>
              <a:tr h="668375">
                <a:tc>
                  <a:txBody>
                    <a:bodyPr/>
                    <a:lstStyle/>
                    <a:p>
                      <a:pPr algn="ctr"/>
                      <a:endParaRPr lang="en-US" sz="2800" b="1"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endParaRPr lang="ar-BH" sz="2800" dirty="0"/>
                    </a:p>
                    <a:p>
                      <a:pPr marL="0" marR="0" indent="0" algn="ctr" defTabSz="914400" rtl="1" eaLnBrk="1" fontAlgn="auto" latinLnBrk="0" hangingPunct="1">
                        <a:lnSpc>
                          <a:spcPct val="100000"/>
                        </a:lnSpc>
                        <a:spcBef>
                          <a:spcPts val="0"/>
                        </a:spcBef>
                        <a:spcAft>
                          <a:spcPts val="0"/>
                        </a:spcAft>
                        <a:buClrTx/>
                        <a:buSzTx/>
                        <a:buFontTx/>
                        <a:buNone/>
                        <a:tabLst/>
                        <a:defRPr/>
                      </a:pPr>
                      <a:endParaRPr lang="en-US" sz="2800" b="1" dirty="0">
                        <a:latin typeface="Sakkal Majalla" pitchFamily="2" charset="-78"/>
                        <a:cs typeface="Sakkal Majalla" pitchFamily="2" charset="-78"/>
                      </a:endParaRPr>
                    </a:p>
                  </a:txBody>
                  <a:tcPr/>
                </a:tc>
                <a:tc>
                  <a:txBody>
                    <a:bodyPr/>
                    <a:lstStyle/>
                    <a:p>
                      <a:pPr algn="ctr"/>
                      <a:endParaRPr lang="en-US" sz="3200" b="1" dirty="0">
                        <a:latin typeface="Sakkal Majalla" pitchFamily="2" charset="-78"/>
                        <a:cs typeface="Sakkal Majalla" pitchFamily="2" charset="-78"/>
                      </a:endParaRPr>
                    </a:p>
                  </a:txBody>
                  <a:tcPr anchor="ctr"/>
                </a:tc>
                <a:extLst>
                  <a:ext uri="{0D108BD9-81ED-4DB2-BD59-A6C34878D82A}">
                    <a16:rowId xmlns="" xmlns:a16="http://schemas.microsoft.com/office/drawing/2014/main" val="10003"/>
                  </a:ext>
                </a:extLst>
              </a:tr>
              <a:tr h="761206">
                <a:tc>
                  <a:txBody>
                    <a:bodyPr/>
                    <a:lstStyle/>
                    <a:p>
                      <a:pPr algn="ctr"/>
                      <a:r>
                        <a:rPr lang="ar-BH" sz="2800" dirty="0"/>
                        <a:t> </a:t>
                      </a:r>
                      <a:endParaRPr lang="en-US" sz="2800" b="1" dirty="0"/>
                    </a:p>
                  </a:txBody>
                  <a:tcPr/>
                </a:tc>
                <a:tc>
                  <a:txBody>
                    <a:bodyPr/>
                    <a:lstStyle/>
                    <a:p>
                      <a:pPr algn="ctr"/>
                      <a:endParaRPr lang="ar-BH" sz="3200" dirty="0"/>
                    </a:p>
                    <a:p>
                      <a:pPr algn="ctr"/>
                      <a:endParaRPr lang="en-US" sz="3200" dirty="0"/>
                    </a:p>
                  </a:txBody>
                  <a:tcPr/>
                </a:tc>
                <a:tc>
                  <a:txBody>
                    <a:bodyPr/>
                    <a:lstStyle/>
                    <a:p>
                      <a:pPr algn="ctr"/>
                      <a:endParaRPr lang="en-US" sz="3200" b="1" dirty="0">
                        <a:latin typeface="Sakkal Majalla" pitchFamily="2" charset="-78"/>
                        <a:cs typeface="Sakkal Majalla" pitchFamily="2" charset="-78"/>
                      </a:endParaRPr>
                    </a:p>
                  </a:txBody>
                  <a:tcPr anchor="ctr"/>
                </a:tc>
                <a:extLst>
                  <a:ext uri="{0D108BD9-81ED-4DB2-BD59-A6C34878D82A}">
                    <a16:rowId xmlns="" xmlns:a16="http://schemas.microsoft.com/office/drawing/2014/main" val="10004"/>
                  </a:ext>
                </a:extLst>
              </a:tr>
            </a:tbl>
          </a:graphicData>
        </a:graphic>
      </p:graphicFrame>
      <p:sp>
        <p:nvSpPr>
          <p:cNvPr id="4" name="Rectangle 3"/>
          <p:cNvSpPr/>
          <p:nvPr/>
        </p:nvSpPr>
        <p:spPr>
          <a:xfrm>
            <a:off x="8978112" y="2407495"/>
            <a:ext cx="1133329" cy="461665"/>
          </a:xfrm>
          <a:prstGeom prst="rect">
            <a:avLst/>
          </a:prstGeom>
        </p:spPr>
        <p:txBody>
          <a:bodyPr wrap="square">
            <a:spAutoFit/>
          </a:bodyPr>
          <a:lstStyle/>
          <a:p>
            <a:pPr algn="ctr"/>
            <a:r>
              <a:rPr lang="ar-BH" sz="2400" b="1" dirty="0">
                <a:latin typeface="Sakkal Majalla" pitchFamily="2" charset="-78"/>
                <a:cs typeface="Sakkal Majalla" pitchFamily="2" charset="-78"/>
              </a:rPr>
              <a:t>السخرية</a:t>
            </a:r>
            <a:endParaRPr lang="en-US" sz="2400" b="1" dirty="0">
              <a:latin typeface="Sakkal Majalla" pitchFamily="2" charset="-78"/>
              <a:cs typeface="Sakkal Majalla" pitchFamily="2" charset="-78"/>
            </a:endParaRPr>
          </a:p>
        </p:txBody>
      </p:sp>
      <p:sp>
        <p:nvSpPr>
          <p:cNvPr id="5" name="Rectangle 4"/>
          <p:cNvSpPr/>
          <p:nvPr/>
        </p:nvSpPr>
        <p:spPr>
          <a:xfrm>
            <a:off x="8595129" y="3224408"/>
            <a:ext cx="1804083" cy="461665"/>
          </a:xfrm>
          <a:prstGeom prst="rect">
            <a:avLst/>
          </a:prstGeom>
        </p:spPr>
        <p:txBody>
          <a:bodyPr wrap="square">
            <a:spAutoFit/>
          </a:bodyPr>
          <a:lstStyle/>
          <a:p>
            <a:pPr algn="ctr"/>
            <a:r>
              <a:rPr lang="ar-BH" sz="2400" b="1" dirty="0">
                <a:latin typeface="Sakkal Majalla" pitchFamily="2" charset="-78"/>
                <a:cs typeface="Sakkal Majalla" pitchFamily="2" charset="-78"/>
              </a:rPr>
              <a:t>عدم الأستئذان</a:t>
            </a:r>
            <a:endParaRPr lang="en-US" sz="2400" b="1" dirty="0">
              <a:latin typeface="Sakkal Majalla" pitchFamily="2" charset="-78"/>
              <a:cs typeface="Sakkal Majalla" pitchFamily="2" charset="-78"/>
            </a:endParaRPr>
          </a:p>
        </p:txBody>
      </p:sp>
      <p:sp>
        <p:nvSpPr>
          <p:cNvPr id="6" name="Rectangle 5"/>
          <p:cNvSpPr/>
          <p:nvPr/>
        </p:nvSpPr>
        <p:spPr>
          <a:xfrm>
            <a:off x="8994882" y="4189596"/>
            <a:ext cx="922897" cy="461665"/>
          </a:xfrm>
          <a:prstGeom prst="rect">
            <a:avLst/>
          </a:prstGeom>
        </p:spPr>
        <p:txBody>
          <a:bodyPr wrap="square">
            <a:spAutoFit/>
          </a:bodyPr>
          <a:lstStyle/>
          <a:p>
            <a:pPr algn="ctr"/>
            <a:r>
              <a:rPr lang="ar-BH" sz="2400" b="1" dirty="0">
                <a:latin typeface="Sakkal Majalla" pitchFamily="2" charset="-78"/>
                <a:cs typeface="Sakkal Majalla" pitchFamily="2" charset="-78"/>
              </a:rPr>
              <a:t>العنف</a:t>
            </a:r>
            <a:endParaRPr lang="en-US" sz="2400" b="1" dirty="0">
              <a:latin typeface="Sakkal Majalla" pitchFamily="2" charset="-78"/>
              <a:cs typeface="Sakkal Majalla" pitchFamily="2" charset="-78"/>
            </a:endParaRPr>
          </a:p>
        </p:txBody>
      </p:sp>
      <p:sp>
        <p:nvSpPr>
          <p:cNvPr id="7" name="Rectangle 6"/>
          <p:cNvSpPr/>
          <p:nvPr/>
        </p:nvSpPr>
        <p:spPr>
          <a:xfrm>
            <a:off x="8878751" y="5028037"/>
            <a:ext cx="924777" cy="461665"/>
          </a:xfrm>
          <a:prstGeom prst="rect">
            <a:avLst/>
          </a:prstGeom>
        </p:spPr>
        <p:txBody>
          <a:bodyPr wrap="square">
            <a:spAutoFit/>
          </a:bodyPr>
          <a:lstStyle/>
          <a:p>
            <a:pPr algn="ctr"/>
            <a:r>
              <a:rPr lang="ar-BH" sz="2400" b="1" dirty="0">
                <a:latin typeface="Sakkal Majalla" pitchFamily="2" charset="-78"/>
                <a:cs typeface="Sakkal Majalla" pitchFamily="2" charset="-78"/>
              </a:rPr>
              <a:t>الكذب</a:t>
            </a:r>
            <a:endParaRPr lang="en-US" sz="1400" b="1" dirty="0">
              <a:latin typeface="Sakkal Majalla" pitchFamily="2" charset="-78"/>
              <a:cs typeface="Sakkal Majalla" pitchFamily="2" charset="-78"/>
            </a:endParaRPr>
          </a:p>
        </p:txBody>
      </p:sp>
      <p:sp>
        <p:nvSpPr>
          <p:cNvPr id="8" name="Rectangle 7"/>
          <p:cNvSpPr/>
          <p:nvPr/>
        </p:nvSpPr>
        <p:spPr>
          <a:xfrm>
            <a:off x="2168629" y="2467269"/>
            <a:ext cx="1050659" cy="461665"/>
          </a:xfrm>
          <a:prstGeom prst="rect">
            <a:avLst/>
          </a:prstGeom>
        </p:spPr>
        <p:txBody>
          <a:bodyPr wrap="square">
            <a:spAutoFit/>
          </a:bodyPr>
          <a:lstStyle/>
          <a:p>
            <a:pPr algn="ctr"/>
            <a:r>
              <a:rPr lang="ar-BH" sz="2400" b="1" dirty="0">
                <a:latin typeface="Sakkal Majalla" pitchFamily="2" charset="-78"/>
                <a:cs typeface="Sakkal Majalla" pitchFamily="2" charset="-78"/>
              </a:rPr>
              <a:t>الأعتذار</a:t>
            </a:r>
            <a:endParaRPr lang="en-US" sz="2400" b="1" dirty="0">
              <a:latin typeface="Sakkal Majalla" pitchFamily="2" charset="-78"/>
              <a:cs typeface="Sakkal Majalla" pitchFamily="2" charset="-78"/>
            </a:endParaRPr>
          </a:p>
        </p:txBody>
      </p:sp>
      <p:sp>
        <p:nvSpPr>
          <p:cNvPr id="9" name="Rectangle 8"/>
          <p:cNvSpPr/>
          <p:nvPr/>
        </p:nvSpPr>
        <p:spPr>
          <a:xfrm>
            <a:off x="1381092" y="3253087"/>
            <a:ext cx="2218966" cy="461665"/>
          </a:xfrm>
          <a:prstGeom prst="rect">
            <a:avLst/>
          </a:prstGeom>
        </p:spPr>
        <p:txBody>
          <a:bodyPr wrap="square">
            <a:spAutoFit/>
          </a:bodyPr>
          <a:lstStyle/>
          <a:p>
            <a:pPr algn="ctr"/>
            <a:r>
              <a:rPr lang="ar-BH" sz="2400" b="1" dirty="0">
                <a:latin typeface="Sakkal Majalla" pitchFamily="2" charset="-78"/>
                <a:cs typeface="Sakkal Majalla" pitchFamily="2" charset="-78"/>
              </a:rPr>
              <a:t>كتابة رسالة اعتذار</a:t>
            </a:r>
            <a:endParaRPr lang="en-US" sz="2400" dirty="0">
              <a:latin typeface="Sakkal Majalla" pitchFamily="2" charset="-78"/>
              <a:cs typeface="Sakkal Majalla" pitchFamily="2" charset="-78"/>
            </a:endParaRPr>
          </a:p>
        </p:txBody>
      </p:sp>
      <p:sp>
        <p:nvSpPr>
          <p:cNvPr id="10" name="Rectangle 9"/>
          <p:cNvSpPr/>
          <p:nvPr/>
        </p:nvSpPr>
        <p:spPr>
          <a:xfrm>
            <a:off x="1381092" y="4110343"/>
            <a:ext cx="2101272" cy="523220"/>
          </a:xfrm>
          <a:prstGeom prst="rect">
            <a:avLst/>
          </a:prstGeom>
        </p:spPr>
        <p:txBody>
          <a:bodyPr wrap="square">
            <a:spAutoFit/>
          </a:bodyPr>
          <a:lstStyle/>
          <a:p>
            <a:pPr algn="ctr"/>
            <a:r>
              <a:rPr lang="ar-BH" sz="2800" b="1" dirty="0">
                <a:latin typeface="Sakkal Majalla" pitchFamily="2" charset="-78"/>
                <a:cs typeface="Sakkal Majalla" pitchFamily="2" charset="-78"/>
              </a:rPr>
              <a:t> </a:t>
            </a:r>
            <a:r>
              <a:rPr lang="ar-BH" sz="2400" b="1" dirty="0">
                <a:latin typeface="Sakkal Majalla" pitchFamily="2" charset="-78"/>
                <a:cs typeface="Sakkal Majalla" pitchFamily="2" charset="-78"/>
              </a:rPr>
              <a:t>دعوة لوجبة غداء</a:t>
            </a:r>
            <a:endParaRPr lang="en-US" sz="2400" dirty="0">
              <a:latin typeface="Sakkal Majalla" pitchFamily="2" charset="-78"/>
              <a:cs typeface="Sakkal Majalla" pitchFamily="2" charset="-78"/>
            </a:endParaRPr>
          </a:p>
        </p:txBody>
      </p:sp>
      <p:sp>
        <p:nvSpPr>
          <p:cNvPr id="11" name="Rectangle 10"/>
          <p:cNvSpPr/>
          <p:nvPr/>
        </p:nvSpPr>
        <p:spPr>
          <a:xfrm>
            <a:off x="1238216" y="5110475"/>
            <a:ext cx="2397068" cy="461665"/>
          </a:xfrm>
          <a:prstGeom prst="rect">
            <a:avLst/>
          </a:prstGeom>
        </p:spPr>
        <p:txBody>
          <a:bodyPr wrap="square">
            <a:spAutoFit/>
          </a:bodyPr>
          <a:lstStyle/>
          <a:p>
            <a:pPr algn="ctr"/>
            <a:r>
              <a:rPr lang="ar-BH" sz="2400" b="1" dirty="0">
                <a:latin typeface="Sakkal Majalla" pitchFamily="2" charset="-78"/>
                <a:cs typeface="Sakkal Majalla" pitchFamily="2" charset="-78"/>
              </a:rPr>
              <a:t> اللجوء لوسيط ثالث</a:t>
            </a:r>
            <a:endParaRPr lang="en-US" sz="2400" dirty="0">
              <a:latin typeface="Sakkal Majalla" pitchFamily="2" charset="-78"/>
              <a:cs typeface="Sakkal Majalla" pitchFamily="2" charset="-78"/>
            </a:endParaRPr>
          </a:p>
        </p:txBody>
      </p:sp>
      <p:sp>
        <p:nvSpPr>
          <p:cNvPr id="12" name="Rectangle 11"/>
          <p:cNvSpPr/>
          <p:nvPr/>
        </p:nvSpPr>
        <p:spPr>
          <a:xfrm>
            <a:off x="4629659" y="4001062"/>
            <a:ext cx="2895101" cy="830997"/>
          </a:xfrm>
          <a:prstGeom prst="rect">
            <a:avLst/>
          </a:prstGeom>
        </p:spPr>
        <p:txBody>
          <a:bodyPr wrap="square">
            <a:spAutoFit/>
          </a:bodyPr>
          <a:lstStyle/>
          <a:p>
            <a:pPr algn="ctr">
              <a:defRPr/>
            </a:pPr>
            <a:r>
              <a:rPr lang="ar-BH" sz="2400" b="1" dirty="0">
                <a:latin typeface="Sakkal Majalla" pitchFamily="2" charset="-78"/>
                <a:cs typeface="Sakkal Majalla" pitchFamily="2" charset="-78"/>
              </a:rPr>
              <a:t>مضايقة الاخرين </a:t>
            </a:r>
          </a:p>
          <a:p>
            <a:pPr algn="ctr">
              <a:defRPr/>
            </a:pPr>
            <a:r>
              <a:rPr lang="ar-BH" sz="2400" b="1" dirty="0">
                <a:latin typeface="Sakkal Majalla" pitchFamily="2" charset="-78"/>
                <a:cs typeface="Sakkal Majalla" pitchFamily="2" charset="-78"/>
              </a:rPr>
              <a:t>بالقول أو الفعل</a:t>
            </a:r>
            <a:endParaRPr lang="en-US" sz="2400" b="1" dirty="0">
              <a:latin typeface="Sakkal Majalla" pitchFamily="2" charset="-78"/>
              <a:cs typeface="Sakkal Majalla" pitchFamily="2" charset="-78"/>
            </a:endParaRPr>
          </a:p>
        </p:txBody>
      </p:sp>
      <p:sp>
        <p:nvSpPr>
          <p:cNvPr id="13" name="Rectangle 12"/>
          <p:cNvSpPr/>
          <p:nvPr/>
        </p:nvSpPr>
        <p:spPr>
          <a:xfrm>
            <a:off x="4381488" y="3071931"/>
            <a:ext cx="3429024" cy="830997"/>
          </a:xfrm>
          <a:prstGeom prst="rect">
            <a:avLst/>
          </a:prstGeom>
        </p:spPr>
        <p:txBody>
          <a:bodyPr wrap="square">
            <a:spAutoFit/>
          </a:bodyPr>
          <a:lstStyle/>
          <a:p>
            <a:pPr algn="ctr">
              <a:defRPr/>
            </a:pPr>
            <a:r>
              <a:rPr lang="ar-BH" sz="2400" b="1" dirty="0">
                <a:latin typeface="Sakkal Majalla" pitchFamily="2" charset="-78"/>
                <a:cs typeface="Sakkal Majalla" pitchFamily="2" charset="-78"/>
              </a:rPr>
              <a:t>أ</a:t>
            </a:r>
            <a:r>
              <a:rPr lang="ar-BH" sz="2400" b="1" smtClean="0">
                <a:latin typeface="Sakkal Majalla" pitchFamily="2" charset="-78"/>
                <a:cs typeface="Sakkal Majalla" pitchFamily="2" charset="-78"/>
              </a:rPr>
              <a:t>سلوب </a:t>
            </a:r>
            <a:r>
              <a:rPr lang="ar-BH" sz="2400" b="1" dirty="0">
                <a:latin typeface="Sakkal Majalla" pitchFamily="2" charset="-78"/>
                <a:cs typeface="Sakkal Majalla" pitchFamily="2" charset="-78"/>
              </a:rPr>
              <a:t>غير لائق في </a:t>
            </a:r>
          </a:p>
          <a:p>
            <a:pPr algn="ctr">
              <a:defRPr/>
            </a:pPr>
            <a:r>
              <a:rPr lang="ar-BH" sz="2400" b="1" dirty="0">
                <a:latin typeface="Sakkal Majalla" pitchFamily="2" charset="-78"/>
                <a:cs typeface="Sakkal Majalla" pitchFamily="2" charset="-78"/>
              </a:rPr>
              <a:t>التعامل مع الاخرين</a:t>
            </a:r>
            <a:endParaRPr lang="en-US" sz="2400" b="1" dirty="0">
              <a:latin typeface="Sakkal Majalla" pitchFamily="2" charset="-78"/>
              <a:cs typeface="Sakkal Majalla" pitchFamily="2" charset="-78"/>
            </a:endParaRPr>
          </a:p>
        </p:txBody>
      </p:sp>
      <p:sp>
        <p:nvSpPr>
          <p:cNvPr id="14" name="Rectangle 13"/>
          <p:cNvSpPr/>
          <p:nvPr/>
        </p:nvSpPr>
        <p:spPr>
          <a:xfrm>
            <a:off x="5453058" y="2465349"/>
            <a:ext cx="1574863" cy="461665"/>
          </a:xfrm>
          <a:prstGeom prst="rect">
            <a:avLst/>
          </a:prstGeom>
        </p:spPr>
        <p:txBody>
          <a:bodyPr wrap="square">
            <a:spAutoFit/>
          </a:bodyPr>
          <a:lstStyle/>
          <a:p>
            <a:pPr algn="ctr"/>
            <a:r>
              <a:rPr lang="ar-BH" sz="2400" b="1" dirty="0">
                <a:latin typeface="Sakkal Majalla" pitchFamily="2" charset="-78"/>
                <a:cs typeface="Sakkal Majalla" pitchFamily="2" charset="-78"/>
              </a:rPr>
              <a:t>أختلاف الآراء</a:t>
            </a:r>
            <a:endParaRPr lang="en-US" sz="2400" b="1" dirty="0">
              <a:latin typeface="Sakkal Majalla" pitchFamily="2" charset="-78"/>
              <a:cs typeface="Sakkal Majalla" pitchFamily="2" charset="-78"/>
            </a:endParaRPr>
          </a:p>
        </p:txBody>
      </p:sp>
      <p:sp>
        <p:nvSpPr>
          <p:cNvPr id="16" name="Rectangle 15">
            <a:extLst>
              <a:ext uri="{FF2B5EF4-FFF2-40B4-BE49-F238E27FC236}">
                <a16:creationId xmlns="" xmlns:a16="http://schemas.microsoft.com/office/drawing/2014/main" id="{B1F45C81-8BA1-4520-AE7E-2C2675D9B09E}"/>
              </a:ext>
            </a:extLst>
          </p:cNvPr>
          <p:cNvSpPr/>
          <p:nvPr/>
        </p:nvSpPr>
        <p:spPr>
          <a:xfrm>
            <a:off x="824" y="6488668"/>
            <a:ext cx="7166746" cy="369332"/>
          </a:xfrm>
          <a:prstGeom prst="rect">
            <a:avLst/>
          </a:prstGeom>
        </p:spPr>
        <p:txBody>
          <a:bodyPr wrap="square">
            <a:spAutoFit/>
          </a:bodyPr>
          <a:lstStyle/>
          <a:p>
            <a:pPr algn="ctr" rtl="1"/>
            <a:r>
              <a:rPr lang="ar-BH" b="1" dirty="0">
                <a:latin typeface="Sakkal Majalla" panose="02000000000000000000" pitchFamily="2" charset="-78"/>
              </a:rPr>
              <a:t>الدرس الرابع-وحدة مهارات الانضباط الذاتي-مادة التربية الأسرية-الصف السادس الابتدائي</a:t>
            </a:r>
            <a:endParaRPr lang="en-US" dirty="0"/>
          </a:p>
        </p:txBody>
      </p:sp>
      <p:sp>
        <p:nvSpPr>
          <p:cNvPr id="17" name="Rounded Rectangle 21">
            <a:extLst>
              <a:ext uri="{FF2B5EF4-FFF2-40B4-BE49-F238E27FC236}">
                <a16:creationId xmlns="" xmlns:a16="http://schemas.microsoft.com/office/drawing/2014/main" id="{547ED8BE-4F4E-4989-9778-25C7DCD8F183}"/>
              </a:ext>
            </a:extLst>
          </p:cNvPr>
          <p:cNvSpPr/>
          <p:nvPr/>
        </p:nvSpPr>
        <p:spPr>
          <a:xfrm>
            <a:off x="1952596" y="101772"/>
            <a:ext cx="7970687" cy="684022"/>
          </a:xfrm>
          <a:prstGeom prst="roundRect">
            <a:avLst/>
          </a:prstGeom>
          <a:solidFill>
            <a:srgbClr val="C0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4000" b="1" dirty="0">
                <a:ln w="17780" cmpd="sng">
                  <a:solidFill>
                    <a:srgbClr val="FFFFFF"/>
                  </a:solidFill>
                  <a:prstDash val="solid"/>
                  <a:miter lim="800000"/>
                </a:ln>
                <a:solidFill>
                  <a:schemeClr val="bg1"/>
                </a:solidFill>
                <a:latin typeface="Sakkal Majalla" panose="02000000000000000000" pitchFamily="2" charset="-78"/>
                <a:cs typeface="Sakkal Majalla" panose="02000000000000000000" pitchFamily="2" charset="-78"/>
              </a:rPr>
              <a:t>الأنشطة التقييمية للهدف الأول والثاني والثالث</a:t>
            </a:r>
            <a:endParaRPr lang="en-US" sz="4000" b="1" dirty="0">
              <a:ln w="17780" cmpd="sng">
                <a:solidFill>
                  <a:srgbClr val="FFFFFF"/>
                </a:solidFill>
                <a:prstDash val="solid"/>
                <a:miter lim="800000"/>
              </a:ln>
              <a:solidFill>
                <a:schemeClr val="bg1"/>
              </a:solidFill>
              <a:latin typeface="Sakkal Majalla" panose="02000000000000000000" pitchFamily="2" charset="-78"/>
              <a:cs typeface="Sakkal Majalla" panose="02000000000000000000"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slide(fromRight)">
                                      <p:cBhvr>
                                        <p:cTn id="7" dur="50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randombar(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strips(downLeft)">
                                      <p:cBhvr>
                                        <p:cTn id="17" dur="5000"/>
                                        <p:tgtEl>
                                          <p:spTgt spid="4"/>
                                        </p:tgtEl>
                                      </p:cBhvr>
                                    </p:animEffect>
                                  </p:childTnLst>
                                </p:cTn>
                              </p:par>
                            </p:childTnLst>
                          </p:cTn>
                        </p:par>
                        <p:par>
                          <p:cTn id="18" fill="hold">
                            <p:stCondLst>
                              <p:cond delay="5000"/>
                            </p:stCondLst>
                            <p:childTnLst>
                              <p:par>
                                <p:cTn id="19" presetID="18" presetClass="entr" presetSubtype="12"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strips(downLeft)">
                                      <p:cBhvr>
                                        <p:cTn id="21" dur="5000"/>
                                        <p:tgtEl>
                                          <p:spTgt spid="5"/>
                                        </p:tgtEl>
                                      </p:cBhvr>
                                    </p:animEffect>
                                  </p:childTnLst>
                                </p:cTn>
                              </p:par>
                            </p:childTnLst>
                          </p:cTn>
                        </p:par>
                        <p:par>
                          <p:cTn id="22" fill="hold">
                            <p:stCondLst>
                              <p:cond delay="10000"/>
                            </p:stCondLst>
                            <p:childTnLst>
                              <p:par>
                                <p:cTn id="23" presetID="18" presetClass="entr" presetSubtype="12"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strips(downLeft)">
                                      <p:cBhvr>
                                        <p:cTn id="25" dur="5000"/>
                                        <p:tgtEl>
                                          <p:spTgt spid="6"/>
                                        </p:tgtEl>
                                      </p:cBhvr>
                                    </p:animEffect>
                                  </p:childTnLst>
                                </p:cTn>
                              </p:par>
                            </p:childTnLst>
                          </p:cTn>
                        </p:par>
                        <p:par>
                          <p:cTn id="26" fill="hold">
                            <p:stCondLst>
                              <p:cond delay="15000"/>
                            </p:stCondLst>
                            <p:childTnLst>
                              <p:par>
                                <p:cTn id="27" presetID="18" presetClass="entr" presetSubtype="12"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strips(downLeft)">
                                      <p:cBhvr>
                                        <p:cTn id="29" dur="5000"/>
                                        <p:tgtEl>
                                          <p:spTgt spid="7"/>
                                        </p:tgtEl>
                                      </p:cBhvr>
                                    </p:animEffect>
                                  </p:childTnLst>
                                </p:cTn>
                              </p:par>
                            </p:childTnLst>
                          </p:cTn>
                        </p:par>
                        <p:par>
                          <p:cTn id="30" fill="hold">
                            <p:stCondLst>
                              <p:cond delay="20000"/>
                            </p:stCondLst>
                            <p:childTnLst>
                              <p:par>
                                <p:cTn id="31" presetID="18" presetClass="entr" presetSubtype="12" fill="hold" grpId="0" nodeType="after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strips(downLeft)">
                                      <p:cBhvr>
                                        <p:cTn id="33" dur="5000"/>
                                        <p:tgtEl>
                                          <p:spTgt spid="14"/>
                                        </p:tgtEl>
                                      </p:cBhvr>
                                    </p:animEffect>
                                  </p:childTnLst>
                                </p:cTn>
                              </p:par>
                            </p:childTnLst>
                          </p:cTn>
                        </p:par>
                        <p:par>
                          <p:cTn id="34" fill="hold">
                            <p:stCondLst>
                              <p:cond delay="25000"/>
                            </p:stCondLst>
                            <p:childTnLst>
                              <p:par>
                                <p:cTn id="35" presetID="18" presetClass="entr" presetSubtype="12"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strips(downLeft)">
                                      <p:cBhvr>
                                        <p:cTn id="37" dur="5000"/>
                                        <p:tgtEl>
                                          <p:spTgt spid="13"/>
                                        </p:tgtEl>
                                      </p:cBhvr>
                                    </p:animEffect>
                                  </p:childTnLst>
                                </p:cTn>
                              </p:par>
                            </p:childTnLst>
                          </p:cTn>
                        </p:par>
                        <p:par>
                          <p:cTn id="38" fill="hold">
                            <p:stCondLst>
                              <p:cond delay="30000"/>
                            </p:stCondLst>
                            <p:childTnLst>
                              <p:par>
                                <p:cTn id="39" presetID="18" presetClass="entr" presetSubtype="12"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strips(downLeft)">
                                      <p:cBhvr>
                                        <p:cTn id="41" dur="5000"/>
                                        <p:tgtEl>
                                          <p:spTgt spid="12"/>
                                        </p:tgtEl>
                                      </p:cBhvr>
                                    </p:animEffect>
                                  </p:childTnLst>
                                </p:cTn>
                              </p:par>
                            </p:childTnLst>
                          </p:cTn>
                        </p:par>
                        <p:par>
                          <p:cTn id="42" fill="hold">
                            <p:stCondLst>
                              <p:cond delay="35000"/>
                            </p:stCondLst>
                            <p:childTnLst>
                              <p:par>
                                <p:cTn id="43" presetID="18" presetClass="entr" presetSubtype="12" fill="hold" grpId="0" nodeType="after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strips(downLeft)">
                                      <p:cBhvr>
                                        <p:cTn id="45" dur="5000"/>
                                        <p:tgtEl>
                                          <p:spTgt spid="8"/>
                                        </p:tgtEl>
                                      </p:cBhvr>
                                    </p:animEffect>
                                  </p:childTnLst>
                                </p:cTn>
                              </p:par>
                            </p:childTnLst>
                          </p:cTn>
                        </p:par>
                        <p:par>
                          <p:cTn id="46" fill="hold">
                            <p:stCondLst>
                              <p:cond delay="40000"/>
                            </p:stCondLst>
                            <p:childTnLst>
                              <p:par>
                                <p:cTn id="47" presetID="18" presetClass="entr" presetSubtype="12" fill="hold" grpId="0" nodeType="after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strips(downLeft)">
                                      <p:cBhvr>
                                        <p:cTn id="49" dur="5000"/>
                                        <p:tgtEl>
                                          <p:spTgt spid="9"/>
                                        </p:tgtEl>
                                      </p:cBhvr>
                                    </p:animEffect>
                                  </p:childTnLst>
                                </p:cTn>
                              </p:par>
                            </p:childTnLst>
                          </p:cTn>
                        </p:par>
                        <p:par>
                          <p:cTn id="50" fill="hold">
                            <p:stCondLst>
                              <p:cond delay="45000"/>
                            </p:stCondLst>
                            <p:childTnLst>
                              <p:par>
                                <p:cTn id="51" presetID="18" presetClass="entr" presetSubtype="12" fill="hold" grpId="0" nodeType="after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strips(downLeft)">
                                      <p:cBhvr>
                                        <p:cTn id="53" dur="5000"/>
                                        <p:tgtEl>
                                          <p:spTgt spid="10"/>
                                        </p:tgtEl>
                                      </p:cBhvr>
                                    </p:animEffect>
                                  </p:childTnLst>
                                </p:cTn>
                              </p:par>
                            </p:childTnLst>
                          </p:cTn>
                        </p:par>
                        <p:par>
                          <p:cTn id="54" fill="hold">
                            <p:stCondLst>
                              <p:cond delay="50000"/>
                            </p:stCondLst>
                            <p:childTnLst>
                              <p:par>
                                <p:cTn id="55" presetID="18" presetClass="entr" presetSubtype="12" fill="hold" grpId="0" nodeType="after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strips(downLeft)">
                                      <p:cBhvr>
                                        <p:cTn id="57" dur="5000"/>
                                        <p:tgtEl>
                                          <p:spTgt spid="11"/>
                                        </p:tgtEl>
                                      </p:cBhvr>
                                    </p:animEffect>
                                  </p:childTnLst>
                                  <p:subTnLst>
                                    <p:audio>
                                      <p:cMediaNode>
                                        <p:cTn display="0" masterRel="sameClick">
                                          <p:stCondLst>
                                            <p:cond evt="begin" delay="0">
                                              <p:tn val="55"/>
                                            </p:cond>
                                          </p:stCondLst>
                                          <p:endCondLst>
                                            <p:cond evt="onStopAudio" delay="0">
                                              <p:tgtEl>
                                                <p:sldTgt/>
                                              </p:tgtEl>
                                            </p:cond>
                                          </p:endCondLst>
                                        </p:cTn>
                                        <p:tgtEl>
                                          <p:sndTgt r:embed="rId2"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p:bldP spid="12" grpId="0"/>
      <p:bldP spid="13" grpId="0"/>
      <p:bldP spid="14" grpId="0"/>
      <p:bldP spid="1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478945" y="2967335"/>
            <a:ext cx="4943981" cy="923330"/>
          </a:xfrm>
          <a:prstGeom prst="rect">
            <a:avLst/>
          </a:prstGeom>
          <a:noFill/>
        </p:spPr>
        <p:txBody>
          <a:bodyPr wrap="none" lIns="91440" tIns="45720" rIns="91440" bIns="45720">
            <a:spAutoFit/>
          </a:bodyPr>
          <a:lstStyle/>
          <a:p>
            <a:pPr algn="ctr"/>
            <a:r>
              <a:rPr lang="ar-BH" sz="5400" dirty="0">
                <a:ln w="0"/>
                <a:solidFill>
                  <a:schemeClr val="accent5">
                    <a:lumMod val="75000"/>
                  </a:schemeClr>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مع تمنياتنا لكم بالتوفيق </a:t>
            </a:r>
            <a:endParaRPr lang="en-US" sz="5400" dirty="0">
              <a:ln w="0"/>
              <a:solidFill>
                <a:schemeClr val="accent5">
                  <a:lumMod val="75000"/>
                </a:schemeClr>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endParaRPr>
          </a:p>
        </p:txBody>
      </p:sp>
      <p:sp>
        <p:nvSpPr>
          <p:cNvPr id="6" name="Rectangle 5">
            <a:extLst>
              <a:ext uri="{FF2B5EF4-FFF2-40B4-BE49-F238E27FC236}">
                <a16:creationId xmlns="" xmlns:a16="http://schemas.microsoft.com/office/drawing/2014/main" id="{B1F45C81-8BA1-4520-AE7E-2C2675D9B09E}"/>
              </a:ext>
            </a:extLst>
          </p:cNvPr>
          <p:cNvSpPr/>
          <p:nvPr/>
        </p:nvSpPr>
        <p:spPr>
          <a:xfrm>
            <a:off x="824" y="6488668"/>
            <a:ext cx="6880993" cy="369332"/>
          </a:xfrm>
          <a:prstGeom prst="rect">
            <a:avLst/>
          </a:prstGeom>
        </p:spPr>
        <p:txBody>
          <a:bodyPr wrap="square">
            <a:spAutoFit/>
          </a:bodyPr>
          <a:lstStyle/>
          <a:p>
            <a:pPr algn="ctr" rtl="1"/>
            <a:r>
              <a:rPr lang="ar-BH" b="1" dirty="0">
                <a:latin typeface="Sakkal Majalla" panose="02000000000000000000" pitchFamily="2" charset="-78"/>
              </a:rPr>
              <a:t>الدرس الرابع- وحدة مهارات الانضباط الذاتي-مادة التربية الأسرية-الصف السادس الابتدائي</a:t>
            </a:r>
            <a:endParaRPr lang="en-US" dirty="0"/>
          </a:p>
        </p:txBody>
      </p:sp>
    </p:spTree>
    <p:extLst>
      <p:ext uri="{BB962C8B-B14F-4D97-AF65-F5344CB8AC3E}">
        <p14:creationId xmlns:p14="http://schemas.microsoft.com/office/powerpoint/2010/main" val="245176360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theme/theme1.xml><?xml version="1.0" encoding="utf-8"?>
<a:theme xmlns:a="http://schemas.openxmlformats.org/drawingml/2006/main" name="قالب الدروس">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9B6F7093-7B83-4D0A-BC1F-683D122F6A48}" vid="{1FAA4335-E554-4125-ACCC-D1CCCAA2166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قالب الدروس</Template>
  <TotalTime>8148</TotalTime>
  <Words>1184</Words>
  <Application>Microsoft Office PowerPoint</Application>
  <PresentationFormat>Widescreen</PresentationFormat>
  <Paragraphs>166</Paragraphs>
  <Slides>12</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Calibri</vt:lpstr>
      <vt:lpstr>Calibri Light</vt:lpstr>
      <vt:lpstr>Sakkal Majalla</vt:lpstr>
      <vt:lpstr>Times New Roman</vt:lpstr>
      <vt:lpstr>Wingdings</vt:lpstr>
      <vt:lpstr>قالب الدروس</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Ahmed-Under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TOSHIBA</dc:creator>
  <cp:lastModifiedBy>Anissa Ibrahim Alsadoon</cp:lastModifiedBy>
  <cp:revision>559</cp:revision>
  <dcterms:created xsi:type="dcterms:W3CDTF">2017-12-04T04:25:59Z</dcterms:created>
  <dcterms:modified xsi:type="dcterms:W3CDTF">2020-10-26T13:37:58Z</dcterms:modified>
</cp:coreProperties>
</file>