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  <p:sldMasterId id="2147483751" r:id="rId2"/>
    <p:sldMasterId id="2147483763" r:id="rId3"/>
    <p:sldMasterId id="2147483775" r:id="rId4"/>
    <p:sldMasterId id="2147483793" r:id="rId5"/>
    <p:sldMasterId id="2147483812" r:id="rId6"/>
    <p:sldMasterId id="2147483829" r:id="rId7"/>
  </p:sldMasterIdLst>
  <p:notesMasterIdLst>
    <p:notesMasterId r:id="rId5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300" r:id="rId25"/>
    <p:sldId id="279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97" r:id="rId42"/>
    <p:sldId id="298" r:id="rId43"/>
    <p:sldId id="299" r:id="rId44"/>
    <p:sldId id="289" r:id="rId45"/>
    <p:sldId id="290" r:id="rId46"/>
    <p:sldId id="291" r:id="rId47"/>
    <p:sldId id="292" r:id="rId48"/>
    <p:sldId id="295" r:id="rId49"/>
    <p:sldId id="294" r:id="rId50"/>
    <p:sldId id="293" r:id="rId51"/>
    <p:sldId id="296" r:id="rId52"/>
    <p:sldId id="301" r:id="rId53"/>
    <p:sldId id="30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AFABDF-0140-4ACB-A0D5-102B5BA7139A}" type="datetimeFigureOut">
              <a:rPr lang="ar-EG" smtClean="0"/>
              <a:t>29/07/1445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857DDDD-4A23-4958-B2CE-E7A3E940E75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93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7DDDD-4A23-4958-B2CE-E7A3E940E75D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16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7DDDD-4A23-4958-B2CE-E7A3E940E75D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4186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7DDDD-4A23-4958-B2CE-E7A3E940E75D}" type="slidenum">
              <a:rPr lang="ar-EG" smtClean="0"/>
              <a:t>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906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52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622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9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47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89835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9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71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144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92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1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00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8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3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80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86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50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3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0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79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9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9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30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4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84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22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16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4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86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69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13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3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8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334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0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99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4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1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6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2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975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33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47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24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18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75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70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37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01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30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43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68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65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84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241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086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139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6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8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28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56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5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82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9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6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375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14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23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8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67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75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66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9199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6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26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906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87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88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90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752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74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436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492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051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73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2051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419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16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9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42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79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7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2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Relationship Id="rId5" Type="http://schemas.microsoft.com/office/2007/relationships/hdphoto" Target="../media/hdphoto6.wdp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6.xml"/><Relationship Id="rId5" Type="http://schemas.microsoft.com/office/2007/relationships/hdphoto" Target="../media/hdphoto9.wdp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6.xml"/><Relationship Id="rId5" Type="http://schemas.microsoft.com/office/2007/relationships/hdphoto" Target="../media/hdphoto8.wdp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54FB424B-7E0F-4543-BBD5-C57B2261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" y="676656"/>
            <a:ext cx="3731584" cy="3063240"/>
          </a:xfrm>
        </p:spPr>
        <p:txBody>
          <a:bodyPr>
            <a:normAutofit/>
          </a:bodyPr>
          <a:lstStyle/>
          <a:p>
            <a:pPr algn="ctr"/>
            <a:r>
              <a:rPr lang="ar-EG" dirty="0"/>
              <a:t>تدريبات نحوية </a:t>
            </a:r>
            <a:br>
              <a:rPr lang="ar-EG" dirty="0"/>
            </a:br>
            <a:r>
              <a:rPr lang="ar-EG" dirty="0"/>
              <a:t>الصف السادس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72F8BC-3AEB-3386-BC1D-02318E20B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7" r="16556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844A7DC6-2778-4CB9-BAB7-8631FBB9A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4" y="0"/>
            <a:ext cx="10493114" cy="6857999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19770F6-CA78-48E2-A6DE-5FAF7A3B2294}"/>
              </a:ext>
            </a:extLst>
          </p:cNvPr>
          <p:cNvSpPr/>
          <p:nvPr/>
        </p:nvSpPr>
        <p:spPr>
          <a:xfrm>
            <a:off x="2336586" y="1267469"/>
            <a:ext cx="1141473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الفعل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EBA9F7E-182D-46EC-99DE-1F5C87836BD7}"/>
              </a:ext>
            </a:extLst>
          </p:cNvPr>
          <p:cNvSpPr/>
          <p:nvPr/>
        </p:nvSpPr>
        <p:spPr>
          <a:xfrm>
            <a:off x="2336585" y="2360244"/>
            <a:ext cx="1141473" cy="535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خبره</a:t>
            </a:r>
            <a:endParaRPr kumimoji="0" lang="ar-EG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1940EBE-8765-46BE-95E1-577A3D4EE9C8}"/>
              </a:ext>
            </a:extLst>
          </p:cNvPr>
          <p:cNvSpPr/>
          <p:nvPr/>
        </p:nvSpPr>
        <p:spPr>
          <a:xfrm>
            <a:off x="2439743" y="1760637"/>
            <a:ext cx="935155" cy="535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اسمه</a:t>
            </a:r>
            <a:endParaRPr kumimoji="0" lang="ar-EG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48B6FFDF-4B9E-4D95-BC7B-39B67712C9D6}"/>
              </a:ext>
            </a:extLst>
          </p:cNvPr>
          <p:cNvCxnSpPr>
            <a:cxnSpLocks/>
          </p:cNvCxnSpPr>
          <p:nvPr/>
        </p:nvCxnSpPr>
        <p:spPr>
          <a:xfrm flipH="1">
            <a:off x="2035277" y="1514053"/>
            <a:ext cx="404467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E8174699-6AA2-4064-A121-6B7D736447D4}"/>
              </a:ext>
            </a:extLst>
          </p:cNvPr>
          <p:cNvCxnSpPr>
            <a:cxnSpLocks/>
          </p:cNvCxnSpPr>
          <p:nvPr/>
        </p:nvCxnSpPr>
        <p:spPr>
          <a:xfrm flipH="1">
            <a:off x="2035277" y="2028177"/>
            <a:ext cx="404467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589C50D6-DF6B-499C-A119-E8D962576E1F}"/>
              </a:ext>
            </a:extLst>
          </p:cNvPr>
          <p:cNvCxnSpPr>
            <a:cxnSpLocks/>
          </p:cNvCxnSpPr>
          <p:nvPr/>
        </p:nvCxnSpPr>
        <p:spPr>
          <a:xfrm flipH="1">
            <a:off x="2035277" y="2662270"/>
            <a:ext cx="404467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81245B94-A4F0-40B1-AFF9-07A78716FC00}"/>
              </a:ext>
            </a:extLst>
          </p:cNvPr>
          <p:cNvCxnSpPr/>
          <p:nvPr/>
        </p:nvCxnSpPr>
        <p:spPr>
          <a:xfrm>
            <a:off x="1268361" y="1514053"/>
            <a:ext cx="604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3687E4C0-8D7E-48CB-9D0F-A2E107BD9F77}"/>
              </a:ext>
            </a:extLst>
          </p:cNvPr>
          <p:cNvSpPr/>
          <p:nvPr/>
        </p:nvSpPr>
        <p:spPr>
          <a:xfrm>
            <a:off x="8424472" y="1024375"/>
            <a:ext cx="1016027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9BA5299-F435-4229-8A5F-B0A3D6B51FBF}"/>
              </a:ext>
            </a:extLst>
          </p:cNvPr>
          <p:cNvSpPr/>
          <p:nvPr/>
        </p:nvSpPr>
        <p:spPr>
          <a:xfrm>
            <a:off x="1268361" y="2476771"/>
            <a:ext cx="571318" cy="3020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CD5A7A5-5554-4B70-A612-D0F5A8DFF172}"/>
              </a:ext>
            </a:extLst>
          </p:cNvPr>
          <p:cNvCxnSpPr/>
          <p:nvPr/>
        </p:nvCxnSpPr>
        <p:spPr>
          <a:xfrm>
            <a:off x="9440499" y="1514053"/>
            <a:ext cx="604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209CD214-CBD3-486E-9AFA-0B3277E5C8C4}"/>
              </a:ext>
            </a:extLst>
          </p:cNvPr>
          <p:cNvCxnSpPr>
            <a:cxnSpLocks/>
          </p:cNvCxnSpPr>
          <p:nvPr/>
        </p:nvCxnSpPr>
        <p:spPr>
          <a:xfrm>
            <a:off x="8835815" y="2428453"/>
            <a:ext cx="1209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D1448864-06C9-4254-9F91-813D15D41B08}"/>
              </a:ext>
            </a:extLst>
          </p:cNvPr>
          <p:cNvCxnSpPr/>
          <p:nvPr/>
        </p:nvCxnSpPr>
        <p:spPr>
          <a:xfrm>
            <a:off x="9440499" y="3155476"/>
            <a:ext cx="604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07DD2F1B-38C0-4B42-BA8C-1F49FEA3FFE1}"/>
              </a:ext>
            </a:extLst>
          </p:cNvPr>
          <p:cNvCxnSpPr>
            <a:cxnSpLocks/>
          </p:cNvCxnSpPr>
          <p:nvPr/>
        </p:nvCxnSpPr>
        <p:spPr>
          <a:xfrm>
            <a:off x="8988215" y="3847522"/>
            <a:ext cx="1056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255FAD4E-4D6F-4953-A67D-B71BC14ACFFE}"/>
              </a:ext>
            </a:extLst>
          </p:cNvPr>
          <p:cNvCxnSpPr>
            <a:cxnSpLocks/>
          </p:cNvCxnSpPr>
          <p:nvPr/>
        </p:nvCxnSpPr>
        <p:spPr>
          <a:xfrm>
            <a:off x="9138157" y="6748119"/>
            <a:ext cx="7570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26B5348F-F516-464A-8F46-F575FDCFFEE7}"/>
              </a:ext>
            </a:extLst>
          </p:cNvPr>
          <p:cNvCxnSpPr>
            <a:cxnSpLocks/>
          </p:cNvCxnSpPr>
          <p:nvPr/>
        </p:nvCxnSpPr>
        <p:spPr>
          <a:xfrm>
            <a:off x="6867188" y="6121030"/>
            <a:ext cx="852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B74E00EF-F417-4FFA-9826-DEFE71CC44D0}"/>
              </a:ext>
            </a:extLst>
          </p:cNvPr>
          <p:cNvCxnSpPr>
            <a:cxnSpLocks/>
          </p:cNvCxnSpPr>
          <p:nvPr/>
        </p:nvCxnSpPr>
        <p:spPr>
          <a:xfrm>
            <a:off x="8835815" y="5344040"/>
            <a:ext cx="1209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C15931E0-B253-4F92-AC88-6B1FE227C041}"/>
              </a:ext>
            </a:extLst>
          </p:cNvPr>
          <p:cNvCxnSpPr>
            <a:cxnSpLocks/>
          </p:cNvCxnSpPr>
          <p:nvPr/>
        </p:nvCxnSpPr>
        <p:spPr>
          <a:xfrm>
            <a:off x="9313526" y="4567050"/>
            <a:ext cx="731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5ABF6451-ADBE-4CAC-BC9D-A9567E5F4B41}"/>
              </a:ext>
            </a:extLst>
          </p:cNvPr>
          <p:cNvSpPr/>
          <p:nvPr/>
        </p:nvSpPr>
        <p:spPr>
          <a:xfrm>
            <a:off x="6120785" y="5374458"/>
            <a:ext cx="746403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09A56B5B-DC2F-4B40-BBCA-317DA0ED1A1B}"/>
              </a:ext>
            </a:extLst>
          </p:cNvPr>
          <p:cNvSpPr/>
          <p:nvPr/>
        </p:nvSpPr>
        <p:spPr>
          <a:xfrm>
            <a:off x="7337603" y="4656943"/>
            <a:ext cx="1371682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3389185-CBBD-4085-A5C4-D7E3761E01B6}"/>
              </a:ext>
            </a:extLst>
          </p:cNvPr>
          <p:cNvSpPr/>
          <p:nvPr/>
        </p:nvSpPr>
        <p:spPr>
          <a:xfrm>
            <a:off x="8256558" y="3869959"/>
            <a:ext cx="1056968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5DDAF423-2993-4E22-8002-2A978E85968B}"/>
              </a:ext>
            </a:extLst>
          </p:cNvPr>
          <p:cNvSpPr/>
          <p:nvPr/>
        </p:nvSpPr>
        <p:spPr>
          <a:xfrm>
            <a:off x="7490850" y="3167921"/>
            <a:ext cx="1647307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1FDC3110-8702-47DD-A6BB-A456DF09ECD6}"/>
              </a:ext>
            </a:extLst>
          </p:cNvPr>
          <p:cNvSpPr/>
          <p:nvPr/>
        </p:nvSpPr>
        <p:spPr>
          <a:xfrm>
            <a:off x="7998864" y="2505950"/>
            <a:ext cx="1441635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140F2CCB-C665-40C7-B5AF-EA2692F67702}"/>
              </a:ext>
            </a:extLst>
          </p:cNvPr>
          <p:cNvSpPr/>
          <p:nvPr/>
        </p:nvSpPr>
        <p:spPr>
          <a:xfrm>
            <a:off x="7697916" y="1648211"/>
            <a:ext cx="1141473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4389D35F-40CC-4F0C-B95F-C649E398F65E}"/>
              </a:ext>
            </a:extLst>
          </p:cNvPr>
          <p:cNvSpPr/>
          <p:nvPr/>
        </p:nvSpPr>
        <p:spPr>
          <a:xfrm>
            <a:off x="8049000" y="6053574"/>
            <a:ext cx="1209368" cy="712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CE413C87-8B59-44BF-BAEF-4DED9E1624A7}"/>
              </a:ext>
            </a:extLst>
          </p:cNvPr>
          <p:cNvSpPr/>
          <p:nvPr/>
        </p:nvSpPr>
        <p:spPr>
          <a:xfrm>
            <a:off x="1252881" y="1802548"/>
            <a:ext cx="635644" cy="4931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5889780D-0021-410A-9C08-1990AE76CDAD}"/>
              </a:ext>
            </a:extLst>
          </p:cNvPr>
          <p:cNvSpPr/>
          <p:nvPr/>
        </p:nvSpPr>
        <p:spPr>
          <a:xfrm>
            <a:off x="6486550" y="6203218"/>
            <a:ext cx="1562449" cy="5210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8F33FD6E-064A-4064-BDFA-A91FBC259AEE}"/>
              </a:ext>
            </a:extLst>
          </p:cNvPr>
          <p:cNvSpPr/>
          <p:nvPr/>
        </p:nvSpPr>
        <p:spPr>
          <a:xfrm>
            <a:off x="5258165" y="5492311"/>
            <a:ext cx="862620" cy="4284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7F6E08C1-A03F-4351-9281-5DF7EB6B91CB}"/>
              </a:ext>
            </a:extLst>
          </p:cNvPr>
          <p:cNvSpPr/>
          <p:nvPr/>
        </p:nvSpPr>
        <p:spPr>
          <a:xfrm>
            <a:off x="5829483" y="4705327"/>
            <a:ext cx="1508120" cy="609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E886D13D-B65F-47F1-9217-83F5426D4B70}"/>
              </a:ext>
            </a:extLst>
          </p:cNvPr>
          <p:cNvSpPr/>
          <p:nvPr/>
        </p:nvSpPr>
        <p:spPr>
          <a:xfrm>
            <a:off x="6775524" y="4036330"/>
            <a:ext cx="1481034" cy="491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ECDF2778-CEAD-40A3-9614-977314C3FA37}"/>
              </a:ext>
            </a:extLst>
          </p:cNvPr>
          <p:cNvSpPr/>
          <p:nvPr/>
        </p:nvSpPr>
        <p:spPr>
          <a:xfrm>
            <a:off x="3478058" y="3277985"/>
            <a:ext cx="899070" cy="4931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8D28E50D-5D61-467C-8A70-975C08775E30}"/>
              </a:ext>
            </a:extLst>
          </p:cNvPr>
          <p:cNvSpPr/>
          <p:nvPr/>
        </p:nvSpPr>
        <p:spPr>
          <a:xfrm>
            <a:off x="6694820" y="2538581"/>
            <a:ext cx="1304044" cy="573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1E9E3B68-9497-4FA8-80D2-AFC267593622}"/>
              </a:ext>
            </a:extLst>
          </p:cNvPr>
          <p:cNvSpPr/>
          <p:nvPr/>
        </p:nvSpPr>
        <p:spPr>
          <a:xfrm>
            <a:off x="6772210" y="1802548"/>
            <a:ext cx="947724" cy="4312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0024D76B-206D-4D85-B9EE-9AEFB1CE91F0}"/>
              </a:ext>
            </a:extLst>
          </p:cNvPr>
          <p:cNvSpPr/>
          <p:nvPr/>
        </p:nvSpPr>
        <p:spPr>
          <a:xfrm>
            <a:off x="5733050" y="1004723"/>
            <a:ext cx="862621" cy="4931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42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6BEE6F3A-C49F-45CE-A1B5-BA530D644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3" y="119921"/>
            <a:ext cx="10283252" cy="6535712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D922D61-896E-4049-AF8A-FE280C322B11}"/>
              </a:ext>
            </a:extLst>
          </p:cNvPr>
          <p:cNvSpPr/>
          <p:nvPr/>
        </p:nvSpPr>
        <p:spPr>
          <a:xfrm>
            <a:off x="6096000" y="111756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مخلصين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5941562-4A5B-47C5-AEEF-09519C4C6069}"/>
              </a:ext>
            </a:extLst>
          </p:cNvPr>
          <p:cNvSpPr/>
          <p:nvPr/>
        </p:nvSpPr>
        <p:spPr>
          <a:xfrm>
            <a:off x="4699075" y="190749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الطلابُ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4519B60-72E6-4023-B4CE-F776141716FF}"/>
              </a:ext>
            </a:extLst>
          </p:cNvPr>
          <p:cNvSpPr/>
          <p:nvPr/>
        </p:nvSpPr>
        <p:spPr>
          <a:xfrm>
            <a:off x="5638801" y="2736340"/>
            <a:ext cx="198869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مقاوماً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263A3BF-26AF-4FC8-9AE1-A89E2EF63066}"/>
              </a:ext>
            </a:extLst>
          </p:cNvPr>
          <p:cNvSpPr/>
          <p:nvPr/>
        </p:nvSpPr>
        <p:spPr>
          <a:xfrm>
            <a:off x="6443614" y="351055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مستعداتٍ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D13AA19-B86B-4CF1-9285-26AABBBD8842}"/>
              </a:ext>
            </a:extLst>
          </p:cNvPr>
          <p:cNvSpPr/>
          <p:nvPr/>
        </p:nvSpPr>
        <p:spPr>
          <a:xfrm>
            <a:off x="6553199" y="433286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متهورين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C718694-2A1F-424A-A23E-1B190B41BDBB}"/>
              </a:ext>
            </a:extLst>
          </p:cNvPr>
          <p:cNvSpPr/>
          <p:nvPr/>
        </p:nvSpPr>
        <p:spPr>
          <a:xfrm>
            <a:off x="7191873" y="518904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الاجتماعُ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799E18D-C96F-4038-A718-4E7617B6164E}"/>
              </a:ext>
            </a:extLst>
          </p:cNvPr>
          <p:cNvSpPr/>
          <p:nvPr/>
        </p:nvSpPr>
        <p:spPr>
          <a:xfrm>
            <a:off x="6266230" y="597409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مبحرتين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لقطة شاشة, المستند&#10;&#10;تم إنشاء الوصف تلقائياً">
            <a:extLst>
              <a:ext uri="{FF2B5EF4-FFF2-40B4-BE49-F238E27FC236}">
                <a16:creationId xmlns:a16="http://schemas.microsoft.com/office/drawing/2014/main" id="{FE7996CE-976C-494B-89C0-42A027B1E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9" y="149902"/>
            <a:ext cx="10238282" cy="5726242"/>
          </a:xfr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902F8F2-D8D5-41E4-90F0-0A6D57298954}"/>
              </a:ext>
            </a:extLst>
          </p:cNvPr>
          <p:cNvSpPr/>
          <p:nvPr/>
        </p:nvSpPr>
        <p:spPr>
          <a:xfrm>
            <a:off x="3417759" y="981856"/>
            <a:ext cx="460766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المسلمون الأوائل أبطالٌ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E6FC1CC-2F53-426E-8C32-BD2420E4DD4D}"/>
              </a:ext>
            </a:extLst>
          </p:cNvPr>
          <p:cNvSpPr/>
          <p:nvPr/>
        </p:nvSpPr>
        <p:spPr>
          <a:xfrm>
            <a:off x="3190408" y="1896869"/>
            <a:ext cx="632403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الفتياتُ مقبلاتٌ على العمل التطوعي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B229C6-47D6-4E1B-9E37-63404A87672D}"/>
              </a:ext>
            </a:extLst>
          </p:cNvPr>
          <p:cNvSpPr/>
          <p:nvPr/>
        </p:nvSpPr>
        <p:spPr>
          <a:xfrm>
            <a:off x="5613818" y="2756784"/>
            <a:ext cx="460766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مشكلاتُ التلوثِ صعبةُ الحل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55C9BFB-7EE5-4748-8BD5-28F15FEA0933}"/>
              </a:ext>
            </a:extLst>
          </p:cNvPr>
          <p:cNvSpPr/>
          <p:nvPr/>
        </p:nvSpPr>
        <p:spPr>
          <a:xfrm>
            <a:off x="3837482" y="3552950"/>
            <a:ext cx="694896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المسافران متأخران عن موعد الطائرة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B4E014D-7A07-4AC7-BCB8-8E9C437E5D2C}"/>
              </a:ext>
            </a:extLst>
          </p:cNvPr>
          <p:cNvSpPr/>
          <p:nvPr/>
        </p:nvSpPr>
        <p:spPr>
          <a:xfrm>
            <a:off x="3190408" y="4277711"/>
            <a:ext cx="460766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القراءُ متواجدون في المكتبة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38CE7EC-7724-4194-847A-7CE4D903C0FB}"/>
              </a:ext>
            </a:extLst>
          </p:cNvPr>
          <p:cNvSpPr/>
          <p:nvPr/>
        </p:nvSpPr>
        <p:spPr>
          <a:xfrm>
            <a:off x="3190408" y="5252189"/>
            <a:ext cx="72912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النهضةُ الصناعيةُ في البحرين مستمرةٌ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CBCC8524-2402-42C6-B625-067EB2EAA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69824"/>
            <a:ext cx="10014779" cy="6295868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900AD8B8-3FDE-4243-A880-87A226CD865B}"/>
              </a:ext>
            </a:extLst>
          </p:cNvPr>
          <p:cNvSpPr/>
          <p:nvPr/>
        </p:nvSpPr>
        <p:spPr>
          <a:xfrm>
            <a:off x="3741528" y="218378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إن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17CA730-0895-4FC5-81ED-59A447E82B8C}"/>
              </a:ext>
            </a:extLst>
          </p:cNvPr>
          <p:cNvSpPr/>
          <p:nvPr/>
        </p:nvSpPr>
        <p:spPr>
          <a:xfrm>
            <a:off x="3680443" y="346800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لعل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04A3068-70B5-4A30-82E3-68D97C3B116F}"/>
              </a:ext>
            </a:extLst>
          </p:cNvPr>
          <p:cNvSpPr/>
          <p:nvPr/>
        </p:nvSpPr>
        <p:spPr>
          <a:xfrm>
            <a:off x="3734643" y="420891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لكن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4733E99-9ACC-4065-ABD0-D0FD2668E99A}"/>
              </a:ext>
            </a:extLst>
          </p:cNvPr>
          <p:cNvSpPr/>
          <p:nvPr/>
        </p:nvSpPr>
        <p:spPr>
          <a:xfrm>
            <a:off x="3809594" y="488487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ليت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D8124F3-A074-4A21-8382-76FEFB147793}"/>
              </a:ext>
            </a:extLst>
          </p:cNvPr>
          <p:cNvSpPr/>
          <p:nvPr/>
        </p:nvSpPr>
        <p:spPr>
          <a:xfrm>
            <a:off x="3828502" y="557530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أن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7167571-5B3C-4D7A-9D38-1A7BA043D93A}"/>
              </a:ext>
            </a:extLst>
          </p:cNvPr>
          <p:cNvSpPr/>
          <p:nvPr/>
        </p:nvSpPr>
        <p:spPr>
          <a:xfrm>
            <a:off x="3731660" y="273452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كأن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CFD5772-C04D-483B-A8AF-13E651CB49D2}"/>
              </a:ext>
            </a:extLst>
          </p:cNvPr>
          <p:cNvSpPr/>
          <p:nvPr/>
        </p:nvSpPr>
        <p:spPr>
          <a:xfrm>
            <a:off x="2025443" y="282508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kern="0" dirty="0">
                <a:solidFill>
                  <a:srgbClr val="FF0000"/>
                </a:solidFill>
                <a:latin typeface="Gill Sans Nova"/>
              </a:rPr>
              <a:t>الممرضتين</a:t>
            </a:r>
            <a:endParaRPr kumimoji="0" lang="ar-EG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7BACDB8-9CDC-4766-8575-C6167EB0EF14}"/>
              </a:ext>
            </a:extLst>
          </p:cNvPr>
          <p:cNvSpPr/>
          <p:nvPr/>
        </p:nvSpPr>
        <p:spPr>
          <a:xfrm>
            <a:off x="773619" y="281630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ملاكان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A6642E4-93CF-4373-91D8-EB8048F7FCBD}"/>
              </a:ext>
            </a:extLst>
          </p:cNvPr>
          <p:cNvSpPr/>
          <p:nvPr/>
        </p:nvSpPr>
        <p:spPr>
          <a:xfrm>
            <a:off x="773620" y="216113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دين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84C2B31-6791-4977-9F62-E1A6FC4A0A99}"/>
              </a:ext>
            </a:extLst>
          </p:cNvPr>
          <p:cNvSpPr/>
          <p:nvPr/>
        </p:nvSpPr>
        <p:spPr>
          <a:xfrm>
            <a:off x="803753" y="349341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متحدون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78B3244-B42D-4AFE-B84C-EAE486794F0C}"/>
              </a:ext>
            </a:extLst>
          </p:cNvPr>
          <p:cNvSpPr/>
          <p:nvPr/>
        </p:nvSpPr>
        <p:spPr>
          <a:xfrm>
            <a:off x="2025442" y="354852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المسلمين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2F0DF3F-D594-4908-B721-1A66616F4390}"/>
              </a:ext>
            </a:extLst>
          </p:cNvPr>
          <p:cNvSpPr/>
          <p:nvPr/>
        </p:nvSpPr>
        <p:spPr>
          <a:xfrm>
            <a:off x="2025442" y="557982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الصادقات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29EABB09-A034-4E84-B15F-1EAD4FFEA4CC}"/>
              </a:ext>
            </a:extLst>
          </p:cNvPr>
          <p:cNvSpPr/>
          <p:nvPr/>
        </p:nvSpPr>
        <p:spPr>
          <a:xfrm>
            <a:off x="1990142" y="483577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السعادة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1DC9252-C82D-4FC3-BEBC-BD94937B914B}"/>
              </a:ext>
            </a:extLst>
          </p:cNvPr>
          <p:cNvSpPr/>
          <p:nvPr/>
        </p:nvSpPr>
        <p:spPr>
          <a:xfrm>
            <a:off x="1976032" y="416303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السائقين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0A24625-C8C6-4502-8F73-7C3A64CBC6CC}"/>
              </a:ext>
            </a:extLst>
          </p:cNvPr>
          <p:cNvSpPr/>
          <p:nvPr/>
        </p:nvSpPr>
        <p:spPr>
          <a:xfrm>
            <a:off x="1920375" y="219307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الإسلام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6B06166-8014-44F5-8E84-3F0EA1E21A47}"/>
              </a:ext>
            </a:extLst>
          </p:cNvPr>
          <p:cNvSpPr/>
          <p:nvPr/>
        </p:nvSpPr>
        <p:spPr>
          <a:xfrm>
            <a:off x="773619" y="5573456"/>
            <a:ext cx="153188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موعودات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283C35C-A67C-4E0C-A4AF-3E2FA6C0159C}"/>
              </a:ext>
            </a:extLst>
          </p:cNvPr>
          <p:cNvSpPr/>
          <p:nvPr/>
        </p:nvSpPr>
        <p:spPr>
          <a:xfrm>
            <a:off x="738737" y="487931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دائمة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C1A8F22F-0151-4A65-94F5-20002E9E275D}"/>
              </a:ext>
            </a:extLst>
          </p:cNvPr>
          <p:cNvSpPr/>
          <p:nvPr/>
        </p:nvSpPr>
        <p:spPr>
          <a:xfrm>
            <a:off x="803752" y="417051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متهورون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1D4844-3E2F-478A-9057-2F47DD9D6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7" y="224851"/>
            <a:ext cx="9233941" cy="6250899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8F1C580-40C9-41BB-86C0-F1F7BA6CE122}"/>
              </a:ext>
            </a:extLst>
          </p:cNvPr>
          <p:cNvSpPr/>
          <p:nvPr/>
        </p:nvSpPr>
        <p:spPr>
          <a:xfrm>
            <a:off x="6629570" y="137028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مؤتمنٌ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E0884E0-6ADF-4BD0-92B3-FAF36FB00154}"/>
              </a:ext>
            </a:extLst>
          </p:cNvPr>
          <p:cNvSpPr/>
          <p:nvPr/>
        </p:nvSpPr>
        <p:spPr>
          <a:xfrm>
            <a:off x="5854907" y="574685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Nova"/>
                <a:ea typeface="+mn-ea"/>
                <a:cs typeface="+mn-cs"/>
              </a:rPr>
              <a:t>المحققين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55C4444-45E3-40B5-8FD6-1FC5C3F340C4}"/>
              </a:ext>
            </a:extLst>
          </p:cNvPr>
          <p:cNvSpPr/>
          <p:nvPr/>
        </p:nvSpPr>
        <p:spPr>
          <a:xfrm>
            <a:off x="6194684" y="482477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منتشرٌ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271CCE5-C2DE-4845-997B-6901CE90039C}"/>
              </a:ext>
            </a:extLst>
          </p:cNvPr>
          <p:cNvSpPr/>
          <p:nvPr/>
        </p:nvSpPr>
        <p:spPr>
          <a:xfrm>
            <a:off x="6969346" y="405971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السيارةَ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A930DF1-FD9C-42A6-8B48-E9F089487E0C}"/>
              </a:ext>
            </a:extLst>
          </p:cNvPr>
          <p:cNvSpPr/>
          <p:nvPr/>
        </p:nvSpPr>
        <p:spPr>
          <a:xfrm>
            <a:off x="5420022" y="317379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حريصون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B804884-E5BD-4E33-A950-E655C3D07BB1}"/>
              </a:ext>
            </a:extLst>
          </p:cNvPr>
          <p:cNvSpPr/>
          <p:nvPr/>
        </p:nvSpPr>
        <p:spPr>
          <a:xfrm>
            <a:off x="6969347" y="225620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التلميذاتِ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97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عنصر نائب للمحتوى 6" descr="صورة تحتوي على رسم بياني, نص, رسالة&#10;&#10;تم إنشاء الوصف تلقائياً">
            <a:extLst>
              <a:ext uri="{FF2B5EF4-FFF2-40B4-BE49-F238E27FC236}">
                <a16:creationId xmlns:a16="http://schemas.microsoft.com/office/drawing/2014/main" id="{63A5A1EA-0E39-4209-B3B7-FC438C5CC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9" y="170227"/>
            <a:ext cx="10088380" cy="5666282"/>
          </a:xfr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2E32D62-6974-487F-B4C0-CA68543A3A7C}"/>
              </a:ext>
            </a:extLst>
          </p:cNvPr>
          <p:cNvSpPr/>
          <p:nvPr/>
        </p:nvSpPr>
        <p:spPr>
          <a:xfrm>
            <a:off x="2639961" y="2653390"/>
            <a:ext cx="587814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كأن البحرينَ لؤلؤةٌ في وسط الخليج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119DEF4-2DD8-431F-A5C6-097E077E22EF}"/>
              </a:ext>
            </a:extLst>
          </p:cNvPr>
          <p:cNvSpPr/>
          <p:nvPr/>
        </p:nvSpPr>
        <p:spPr>
          <a:xfrm>
            <a:off x="2727704" y="3917630"/>
            <a:ext cx="587814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لعل السائقين ملتزمون بأنظمة المرور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F583844C-45E3-490B-B153-16C2C018E7BC}"/>
              </a:ext>
            </a:extLst>
          </p:cNvPr>
          <p:cNvSpPr/>
          <p:nvPr/>
        </p:nvSpPr>
        <p:spPr>
          <a:xfrm>
            <a:off x="2639960" y="5181871"/>
            <a:ext cx="587814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المباراة مستمرة لكن اللاعب مصاب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31BC10-541D-40A8-905F-581C4E22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28F4DB-8F33-43D9-8DA0-22527C16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32F376A-D43F-450E-AAEB-E7BC01DA9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239843"/>
            <a:ext cx="10328223" cy="6445770"/>
          </a:xfr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D0A3A494-B4DE-43C7-A6E9-06EDF17ABE60}"/>
              </a:ext>
            </a:extLst>
          </p:cNvPr>
          <p:cNvSpPr/>
          <p:nvPr/>
        </p:nvSpPr>
        <p:spPr>
          <a:xfrm>
            <a:off x="2697975" y="4496591"/>
            <a:ext cx="304450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كأن الملكَ والدٌ للشعب 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E812E34-CBCE-4A9D-B7E2-1F96D1AF0866}"/>
              </a:ext>
            </a:extLst>
          </p:cNvPr>
          <p:cNvSpPr/>
          <p:nvPr/>
        </p:nvSpPr>
        <p:spPr>
          <a:xfrm>
            <a:off x="6908094" y="4580771"/>
            <a:ext cx="3628622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كان الملكُ والداً للشعب 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06EEE65-E20A-493D-A9E7-1754092179CF}"/>
              </a:ext>
            </a:extLst>
          </p:cNvPr>
          <p:cNvSpPr/>
          <p:nvPr/>
        </p:nvSpPr>
        <p:spPr>
          <a:xfrm>
            <a:off x="2725592" y="5136327"/>
            <a:ext cx="304450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إن المؤمناتِ خاشعاتٌ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96141F5-8D85-4894-970C-9F0DBDCC669E}"/>
              </a:ext>
            </a:extLst>
          </p:cNvPr>
          <p:cNvSpPr/>
          <p:nvPr/>
        </p:nvSpPr>
        <p:spPr>
          <a:xfrm>
            <a:off x="7242750" y="5174949"/>
            <a:ext cx="318990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ظلت المؤمناتُ خاشعاتٍ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D49B98A-B2B2-4F1E-9AEA-D29C627D243E}"/>
              </a:ext>
            </a:extLst>
          </p:cNvPr>
          <p:cNvSpPr/>
          <p:nvPr/>
        </p:nvSpPr>
        <p:spPr>
          <a:xfrm>
            <a:off x="2697975" y="5799293"/>
            <a:ext cx="33980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ليت المسلمين متضامنون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FB38CF6-70E8-4182-BBDC-DCCEBF2427CD}"/>
              </a:ext>
            </a:extLst>
          </p:cNvPr>
          <p:cNvSpPr/>
          <p:nvPr/>
        </p:nvSpPr>
        <p:spPr>
          <a:xfrm>
            <a:off x="7023391" y="5769127"/>
            <a:ext cx="362862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أصبح المسلمون متضامنين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D17F87-FE96-4A5F-83F2-3E87B953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6C973-6034-4DAE-8C50-764E31604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2ADC72-9292-411C-B17E-1DC83998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53659" y="666625"/>
            <a:ext cx="0" cy="120789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C1D9A033-DC32-450E-B350-D3EFA428A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2"/>
          <a:stretch/>
        </p:blipFill>
        <p:spPr>
          <a:xfrm>
            <a:off x="8096268" y="56909"/>
            <a:ext cx="4095732" cy="2446448"/>
          </a:xfrm>
        </p:spPr>
      </p:pic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2CA978E4-1085-47D3-B4B5-EEA1A959FF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03865" y="56909"/>
            <a:ext cx="7866986" cy="1558977"/>
          </a:xfrm>
          <a:prstGeom prst="rect">
            <a:avLst/>
          </a:prstGeom>
        </p:spPr>
      </p:pic>
      <p:pic>
        <p:nvPicPr>
          <p:cNvPr id="11" name="صورة 10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E3952FE-37D7-4222-8B97-B673F472D8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03865" y="1823524"/>
            <a:ext cx="7866986" cy="1558977"/>
          </a:xfrm>
          <a:prstGeom prst="rect">
            <a:avLst/>
          </a:prstGeom>
        </p:spPr>
      </p:pic>
      <p:pic>
        <p:nvPicPr>
          <p:cNvPr id="13" name="صورة 1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CC35573-151B-4088-9B5D-DA06F463C2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03865" y="3561043"/>
            <a:ext cx="7866986" cy="1558977"/>
          </a:xfrm>
          <a:prstGeom prst="rect">
            <a:avLst/>
          </a:prstGeom>
        </p:spPr>
      </p:pic>
      <p:pic>
        <p:nvPicPr>
          <p:cNvPr id="14" name="صورة 1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FE39505-D8ED-4932-88A5-230FCA9D7D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14641" y="5298562"/>
            <a:ext cx="7866986" cy="155897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689F32C8-11E4-49BB-A8D5-089002881D07}"/>
              </a:ext>
            </a:extLst>
          </p:cNvPr>
          <p:cNvSpPr/>
          <p:nvPr/>
        </p:nvSpPr>
        <p:spPr>
          <a:xfrm>
            <a:off x="-54300" y="-61546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صار: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فعل ناسخ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EF06368-9EC9-48B2-8A32-0E89E361DCD3}"/>
              </a:ext>
            </a:extLst>
          </p:cNvPr>
          <p:cNvSpPr/>
          <p:nvPr/>
        </p:nvSpPr>
        <p:spPr>
          <a:xfrm>
            <a:off x="-63240" y="369861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الطالبان: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اسم صار مرفوع وعلامة رفعه الألف لأنه مثنى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620F47A-FC5D-481E-B135-FD538047CF3F}"/>
              </a:ext>
            </a:extLst>
          </p:cNvPr>
          <p:cNvSpPr/>
          <p:nvPr/>
        </p:nvSpPr>
        <p:spPr>
          <a:xfrm>
            <a:off x="-72180" y="676024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ماهرين: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خبر صار منصوب وعلامة نصبه الياء لأنه مثنى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EA36F4D-F00F-4F57-848D-A8C232C425A4}"/>
              </a:ext>
            </a:extLst>
          </p:cNvPr>
          <p:cNvSpPr/>
          <p:nvPr/>
        </p:nvSpPr>
        <p:spPr>
          <a:xfrm>
            <a:off x="86026" y="1140592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في الرسم: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في حرف جر  والرسم  اسم مجرور وعلامة جره الكسرة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3EC1F62-60CE-426E-8414-4706DB196F6D}"/>
              </a:ext>
            </a:extLst>
          </p:cNvPr>
          <p:cNvSpPr/>
          <p:nvPr/>
        </p:nvSpPr>
        <p:spPr>
          <a:xfrm>
            <a:off x="-166887" y="1808021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إن: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حرف ناسخ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A7523C8-F869-41D4-B5F3-5E548F8E781D}"/>
              </a:ext>
            </a:extLst>
          </p:cNvPr>
          <p:cNvSpPr/>
          <p:nvPr/>
        </p:nvSpPr>
        <p:spPr>
          <a:xfrm>
            <a:off x="-137654" y="2260369"/>
            <a:ext cx="8382244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المعلمات: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اسم إن منصوب وعلامة نصبه الكسرة لأنه جمع مؤنث سالم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2F61D63-C39F-480B-9965-154B56D4ACFF}"/>
              </a:ext>
            </a:extLst>
          </p:cNvPr>
          <p:cNvSpPr/>
          <p:nvPr/>
        </p:nvSpPr>
        <p:spPr>
          <a:xfrm>
            <a:off x="-166887" y="2783062"/>
            <a:ext cx="8382244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مخلصات: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خبر  إن مرفوع وعلامة رفعه الضمة لأنه جمع مؤنث سالم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06D7AF0-20F3-4C5B-B2AE-24769D1713EC}"/>
              </a:ext>
            </a:extLst>
          </p:cNvPr>
          <p:cNvSpPr/>
          <p:nvPr/>
        </p:nvSpPr>
        <p:spPr>
          <a:xfrm>
            <a:off x="-241519" y="3554521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ليس: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فعل ناسخ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3D7F34A-5A71-4107-9009-CBF7B080DC9B}"/>
              </a:ext>
            </a:extLst>
          </p:cNvPr>
          <p:cNvSpPr/>
          <p:nvPr/>
        </p:nvSpPr>
        <p:spPr>
          <a:xfrm>
            <a:off x="-241519" y="4078949"/>
            <a:ext cx="8212370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الصادقون: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اسم ليس مرفوع وعلامة رفعه الواو لأنه جمع مذكر سالم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5023731-4A53-4318-8366-C95A5E47E3D9}"/>
              </a:ext>
            </a:extLst>
          </p:cNvPr>
          <p:cNvSpPr/>
          <p:nvPr/>
        </p:nvSpPr>
        <p:spPr>
          <a:xfrm>
            <a:off x="-241519" y="4559321"/>
            <a:ext cx="8456876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نادمين: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خبر ليس منصوب وعلامة نصبه الياء لأنه جمع مذكر سالم 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C8B760-3FC4-44D4-9462-A5F6DC79DCBB}"/>
              </a:ext>
            </a:extLst>
          </p:cNvPr>
          <p:cNvSpPr/>
          <p:nvPr/>
        </p:nvSpPr>
        <p:spPr>
          <a:xfrm>
            <a:off x="-241518" y="5396132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كأن: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حرف ناسخ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0FFCC72-2DAF-4300-BF42-F5A14F22E480}"/>
              </a:ext>
            </a:extLst>
          </p:cNvPr>
          <p:cNvSpPr/>
          <p:nvPr/>
        </p:nvSpPr>
        <p:spPr>
          <a:xfrm>
            <a:off x="-305084" y="5926525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الأصدقاء: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اسم كأن منصوب وعلامة نصبه الفتحة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5E3DE1E-57D4-432F-9464-6F39015C7D34}"/>
              </a:ext>
            </a:extLst>
          </p:cNvPr>
          <p:cNvSpPr/>
          <p:nvPr/>
        </p:nvSpPr>
        <p:spPr>
          <a:xfrm>
            <a:off x="-305083" y="6327607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إخوة:</a:t>
            </a:r>
            <a:r>
              <a:rPr lang="ar-EG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خبر كأن مرفوع وعلامة رفعه الضمة </a:t>
            </a:r>
          </a:p>
        </p:txBody>
      </p:sp>
    </p:spTree>
    <p:extLst>
      <p:ext uri="{BB962C8B-B14F-4D97-AF65-F5344CB8AC3E}">
        <p14:creationId xmlns:p14="http://schemas.microsoft.com/office/powerpoint/2010/main" val="22871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0851669-7281-49C2-8BF0-67BA70EC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6992B13-74C4-4370-93C5-F5403D94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AE1F77-1EC8-47BA-A381-B6618A2FC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DDD2F05A-FF85-428B-A639-A1A175CF5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72" y="974352"/>
            <a:ext cx="8131175" cy="490929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3B0D714-C75C-49A8-8B4F-32C0775932F2}"/>
              </a:ext>
            </a:extLst>
          </p:cNvPr>
          <p:cNvSpPr/>
          <p:nvPr/>
        </p:nvSpPr>
        <p:spPr>
          <a:xfrm>
            <a:off x="3167971" y="1169224"/>
            <a:ext cx="7857475" cy="39604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lnSpc>
                <a:spcPct val="150000"/>
              </a:lnSpc>
            </a:pPr>
            <a:r>
              <a:rPr lang="ar-EG" sz="4000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المؤمن القوي خير من المؤمن الضعيف</a:t>
            </a: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، يؤازر</a:t>
            </a:r>
            <a:r>
              <a:rPr kumimoji="0" lang="ar-EG" sz="4000" b="0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دين الله</a:t>
            </a: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، ولا يخاف الأعداء،</a:t>
            </a:r>
            <a:r>
              <a:rPr lang="ar-EG" sz="40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فأهل القوة من المؤمنين أشداء على الكفار، رحماء فيما بينهم</a:t>
            </a:r>
            <a:r>
              <a:rPr lang="ar-EG" sz="4000" kern="0" dirty="0">
                <a:solidFill>
                  <a:schemeClr val="accent5">
                    <a:lumMod val="75000"/>
                  </a:schemeClr>
                </a:solidFill>
                <a:latin typeface="Gill Sans Nova"/>
              </a:rPr>
              <a:t>.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21667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202B3118-E728-43E2-A6F1-51A413129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6" y="67455"/>
            <a:ext cx="6625653" cy="6723089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60E7467-C15B-4AC4-9902-69E57BE8E29E}"/>
              </a:ext>
            </a:extLst>
          </p:cNvPr>
          <p:cNvSpPr/>
          <p:nvPr/>
        </p:nvSpPr>
        <p:spPr>
          <a:xfrm>
            <a:off x="6357360" y="86396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بأس </a:t>
            </a: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 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978D074-D0F7-4C2D-BFC3-5ED3AC4CB0BB}"/>
              </a:ext>
            </a:extLst>
          </p:cNvPr>
          <p:cNvSpPr/>
          <p:nvPr/>
        </p:nvSpPr>
        <p:spPr>
          <a:xfrm>
            <a:off x="8436167" y="366372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المؤمنين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A95C74-9C12-4E91-A176-6CC09168805F}"/>
              </a:ext>
            </a:extLst>
          </p:cNvPr>
          <p:cNvSpPr/>
          <p:nvPr/>
        </p:nvSpPr>
        <p:spPr>
          <a:xfrm>
            <a:off x="8389210" y="409069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وراءها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58525C0-82D6-4814-BA91-1091BD4759CB}"/>
              </a:ext>
            </a:extLst>
          </p:cNvPr>
          <p:cNvSpPr/>
          <p:nvPr/>
        </p:nvSpPr>
        <p:spPr>
          <a:xfrm>
            <a:off x="7837414" y="449742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يومئذ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A352DA3-1514-405E-99F9-970A59AB0E22}"/>
              </a:ext>
            </a:extLst>
          </p:cNvPr>
          <p:cNvSpPr/>
          <p:nvPr/>
        </p:nvSpPr>
        <p:spPr>
          <a:xfrm>
            <a:off x="8389209" y="488525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كاللبؤة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EF66123-181A-4593-856F-EFBE224E026B}"/>
              </a:ext>
            </a:extLst>
          </p:cNvPr>
          <p:cNvSpPr/>
          <p:nvPr/>
        </p:nvSpPr>
        <p:spPr>
          <a:xfrm>
            <a:off x="7062751" y="574744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تزأر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0952713-6F94-4FD6-B5C3-D3D90811E78B}"/>
              </a:ext>
            </a:extLst>
          </p:cNvPr>
          <p:cNvSpPr/>
          <p:nvPr/>
        </p:nvSpPr>
        <p:spPr>
          <a:xfrm>
            <a:off x="706531" y="184046"/>
            <a:ext cx="4584548" cy="80735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chemeClr val="accent4">
                    <a:lumMod val="75000"/>
                  </a:schemeClr>
                </a:solidFill>
                <a:latin typeface="Gill Sans Nova"/>
              </a:rPr>
              <a:t>1- تكتب على الألف لأنها همزة متوسطة ساكنة وما قبلها حرف مفتوح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76D159B-5324-4139-8D75-F5364DEB558B}"/>
              </a:ext>
            </a:extLst>
          </p:cNvPr>
          <p:cNvSpPr/>
          <p:nvPr/>
        </p:nvSpPr>
        <p:spPr>
          <a:xfrm>
            <a:off x="910852" y="991405"/>
            <a:ext cx="4278420" cy="119045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chemeClr val="accent1">
                    <a:lumMod val="75000"/>
                  </a:schemeClr>
                </a:solidFill>
                <a:latin typeface="Gill Sans Nova"/>
              </a:rPr>
              <a:t>2- تكتب على الواو لأنها همزة متوسطة ساكنة وما قبلها حرف مضموم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3B436FB-C86A-432F-BB48-B04FC9AF15E1}"/>
              </a:ext>
            </a:extLst>
          </p:cNvPr>
          <p:cNvSpPr/>
          <p:nvPr/>
        </p:nvSpPr>
        <p:spPr>
          <a:xfrm>
            <a:off x="859188" y="2023878"/>
            <a:ext cx="4278420" cy="10931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00B050"/>
                </a:solidFill>
                <a:latin typeface="Gill Sans Nova"/>
              </a:rPr>
              <a:t>3- تكتب على السطر لأنها همزة متوسطة مفتوحة وما قبلها حرف مد مفتوح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1C6ACB1-7C09-4728-85E1-E0700AF31086}"/>
              </a:ext>
            </a:extLst>
          </p:cNvPr>
          <p:cNvSpPr/>
          <p:nvPr/>
        </p:nvSpPr>
        <p:spPr>
          <a:xfrm>
            <a:off x="690554" y="3224557"/>
            <a:ext cx="4615688" cy="924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4- تكتب على نبرة لأنها همزة متوسطة مكسورة وما قبلها حرف مفتوح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436BF25-5E53-4A16-81CA-A4AD3EE8D12C}"/>
              </a:ext>
            </a:extLst>
          </p:cNvPr>
          <p:cNvSpPr/>
          <p:nvPr/>
        </p:nvSpPr>
        <p:spPr>
          <a:xfrm>
            <a:off x="982465" y="4337282"/>
            <a:ext cx="4058918" cy="10016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002060"/>
                </a:solidFill>
                <a:latin typeface="Gill Sans Nova"/>
              </a:rPr>
              <a:t>5- تكتب على الواو لأنها همزة متوسطة مفتوحة وما قبلها حرف مضموم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DB33416-5E4D-40CC-A87A-CC53BFC347FF}"/>
              </a:ext>
            </a:extLst>
          </p:cNvPr>
          <p:cNvSpPr/>
          <p:nvPr/>
        </p:nvSpPr>
        <p:spPr>
          <a:xfrm>
            <a:off x="841640" y="5442340"/>
            <a:ext cx="4305472" cy="12956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7030A0"/>
                </a:solidFill>
                <a:latin typeface="Gill Sans Nova"/>
              </a:rPr>
              <a:t>6- تكتب على الألف لأنها همزة متوسطة مفتوحة وما قبلها حرف ساكن قبله حرف مفتوح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26187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E94BA3E-DA25-4A38-AEC7-686EEC70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9" y="407715"/>
            <a:ext cx="7986405" cy="6042570"/>
          </a:xfr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6DAC8E6-C869-491D-ADF3-113988553DA4}"/>
              </a:ext>
            </a:extLst>
          </p:cNvPr>
          <p:cNvSpPr/>
          <p:nvPr/>
        </p:nvSpPr>
        <p:spPr>
          <a:xfrm>
            <a:off x="4886632" y="1573966"/>
            <a:ext cx="1051891" cy="7644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505BD68-7757-4F8B-BDEE-BF74566B5530}"/>
              </a:ext>
            </a:extLst>
          </p:cNvPr>
          <p:cNvSpPr/>
          <p:nvPr/>
        </p:nvSpPr>
        <p:spPr>
          <a:xfrm>
            <a:off x="4589642" y="2271129"/>
            <a:ext cx="1209368" cy="7644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89CCF43-AAE2-44FA-8BAF-8813EA10EF4F}"/>
              </a:ext>
            </a:extLst>
          </p:cNvPr>
          <p:cNvSpPr/>
          <p:nvPr/>
        </p:nvSpPr>
        <p:spPr>
          <a:xfrm>
            <a:off x="4399371" y="3067503"/>
            <a:ext cx="1209368" cy="7644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26C72190-5F34-4A35-A2F2-B617B820DDF4}"/>
              </a:ext>
            </a:extLst>
          </p:cNvPr>
          <p:cNvSpPr/>
          <p:nvPr/>
        </p:nvSpPr>
        <p:spPr>
          <a:xfrm>
            <a:off x="4399371" y="3852228"/>
            <a:ext cx="1209368" cy="7644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AF8BEE5-EC0D-4310-BBAC-C051936F225F}"/>
              </a:ext>
            </a:extLst>
          </p:cNvPr>
          <p:cNvSpPr/>
          <p:nvPr/>
        </p:nvSpPr>
        <p:spPr>
          <a:xfrm>
            <a:off x="4434348" y="4723916"/>
            <a:ext cx="1209368" cy="7644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F49AE25-96C5-479C-AF7A-A4169D9503BB}"/>
              </a:ext>
            </a:extLst>
          </p:cNvPr>
          <p:cNvSpPr/>
          <p:nvPr/>
        </p:nvSpPr>
        <p:spPr>
          <a:xfrm>
            <a:off x="4729155" y="5488897"/>
            <a:ext cx="1209368" cy="7644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551B308-4EB4-44CF-8550-65DEF9CB2947}"/>
              </a:ext>
            </a:extLst>
          </p:cNvPr>
          <p:cNvCxnSpPr/>
          <p:nvPr/>
        </p:nvCxnSpPr>
        <p:spPr>
          <a:xfrm>
            <a:off x="5938523" y="2338465"/>
            <a:ext cx="609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EB7A4D82-48DB-4710-BA6B-2244E70886EE}"/>
              </a:ext>
            </a:extLst>
          </p:cNvPr>
          <p:cNvCxnSpPr>
            <a:cxnSpLocks/>
          </p:cNvCxnSpPr>
          <p:nvPr/>
        </p:nvCxnSpPr>
        <p:spPr>
          <a:xfrm>
            <a:off x="5726195" y="3195402"/>
            <a:ext cx="900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266D88DD-A771-4F0F-8CF5-1E59154E8D5B}"/>
              </a:ext>
            </a:extLst>
          </p:cNvPr>
          <p:cNvCxnSpPr>
            <a:cxnSpLocks/>
          </p:cNvCxnSpPr>
          <p:nvPr/>
        </p:nvCxnSpPr>
        <p:spPr>
          <a:xfrm>
            <a:off x="5608739" y="3857224"/>
            <a:ext cx="101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0ED2F2DA-28D4-4712-B64C-9457EC9F20FB}"/>
              </a:ext>
            </a:extLst>
          </p:cNvPr>
          <p:cNvCxnSpPr>
            <a:cxnSpLocks/>
          </p:cNvCxnSpPr>
          <p:nvPr/>
        </p:nvCxnSpPr>
        <p:spPr>
          <a:xfrm>
            <a:off x="5643716" y="4723916"/>
            <a:ext cx="9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B7276DA1-0DE6-476C-9B8A-4366B97FD275}"/>
              </a:ext>
            </a:extLst>
          </p:cNvPr>
          <p:cNvCxnSpPr>
            <a:cxnSpLocks/>
          </p:cNvCxnSpPr>
          <p:nvPr/>
        </p:nvCxnSpPr>
        <p:spPr>
          <a:xfrm>
            <a:off x="5726195" y="5485432"/>
            <a:ext cx="900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3D268403-FEC2-4C85-BFA8-CC5290B1B8F2}"/>
              </a:ext>
            </a:extLst>
          </p:cNvPr>
          <p:cNvCxnSpPr>
            <a:cxnSpLocks/>
          </p:cNvCxnSpPr>
          <p:nvPr/>
        </p:nvCxnSpPr>
        <p:spPr>
          <a:xfrm>
            <a:off x="5938523" y="6143468"/>
            <a:ext cx="6886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28E7A203-48ED-4823-8FC8-7FB74734C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-347" r="3066" b="9975"/>
          <a:stretch/>
        </p:blipFill>
        <p:spPr>
          <a:xfrm>
            <a:off x="914388" y="771197"/>
            <a:ext cx="10358204" cy="2933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BF29DE08-160D-4F9E-8858-C2E81B991729}"/>
              </a:ext>
            </a:extLst>
          </p:cNvPr>
          <p:cNvSpPr/>
          <p:nvPr/>
        </p:nvSpPr>
        <p:spPr>
          <a:xfrm>
            <a:off x="1562725" y="1924002"/>
            <a:ext cx="1021893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C3179A5A-478E-468F-9139-BD9EAE1F19D9}"/>
              </a:ext>
            </a:extLst>
          </p:cNvPr>
          <p:cNvSpPr/>
          <p:nvPr/>
        </p:nvSpPr>
        <p:spPr>
          <a:xfrm>
            <a:off x="2692059" y="1927605"/>
            <a:ext cx="1201631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E3A3AB64-B49E-4ACD-A22A-CCB956BCE223}"/>
              </a:ext>
            </a:extLst>
          </p:cNvPr>
          <p:cNvSpPr/>
          <p:nvPr/>
        </p:nvSpPr>
        <p:spPr>
          <a:xfrm>
            <a:off x="6153370" y="1892758"/>
            <a:ext cx="1085451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5476C233-EC97-4BAB-89B0-0A709B3296B7}"/>
              </a:ext>
            </a:extLst>
          </p:cNvPr>
          <p:cNvSpPr/>
          <p:nvPr/>
        </p:nvSpPr>
        <p:spPr>
          <a:xfrm>
            <a:off x="8153209" y="1886261"/>
            <a:ext cx="1120625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92937A0-E7E9-40BE-9D82-546B4D0FEC7F}"/>
              </a:ext>
            </a:extLst>
          </p:cNvPr>
          <p:cNvSpPr/>
          <p:nvPr/>
        </p:nvSpPr>
        <p:spPr>
          <a:xfrm>
            <a:off x="9954574" y="1891258"/>
            <a:ext cx="973175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18FDB5F-BDAA-4ABA-AF53-B933B5D5E73D}"/>
              </a:ext>
            </a:extLst>
          </p:cNvPr>
          <p:cNvSpPr/>
          <p:nvPr/>
        </p:nvSpPr>
        <p:spPr>
          <a:xfrm>
            <a:off x="8408100" y="2702127"/>
            <a:ext cx="973175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6B0B721D-18F7-46EE-82F3-B50772A400D6}"/>
              </a:ext>
            </a:extLst>
          </p:cNvPr>
          <p:cNvSpPr/>
          <p:nvPr/>
        </p:nvSpPr>
        <p:spPr>
          <a:xfrm>
            <a:off x="4238533" y="1846288"/>
            <a:ext cx="941662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7D62886A-3FF1-432C-BC99-59C38D673DA6}"/>
              </a:ext>
            </a:extLst>
          </p:cNvPr>
          <p:cNvSpPr/>
          <p:nvPr/>
        </p:nvSpPr>
        <p:spPr>
          <a:xfrm>
            <a:off x="7346262" y="2670747"/>
            <a:ext cx="1061838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83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7DBCBE8F-71F9-469B-B78B-29344577A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851948"/>
            <a:ext cx="11029615" cy="4758714"/>
          </a:xfr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90DC319-ECA1-406E-80AA-23C8AB8ABCBF}"/>
              </a:ext>
            </a:extLst>
          </p:cNvPr>
          <p:cNvSpPr/>
          <p:nvPr/>
        </p:nvSpPr>
        <p:spPr>
          <a:xfrm>
            <a:off x="4546674" y="590926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القضية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4F065F-3437-4B08-AA12-E9A9BF51B9C5}"/>
              </a:ext>
            </a:extLst>
          </p:cNvPr>
          <p:cNvSpPr/>
          <p:nvPr/>
        </p:nvSpPr>
        <p:spPr>
          <a:xfrm>
            <a:off x="7071780" y="508873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الشعب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4A1CB9F-42FD-48F9-A4A2-A3236E887B61}"/>
              </a:ext>
            </a:extLst>
          </p:cNvPr>
          <p:cNvSpPr/>
          <p:nvPr/>
        </p:nvSpPr>
        <p:spPr>
          <a:xfrm>
            <a:off x="8123192" y="429076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العرب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CDFF1F6-8F2D-44A0-9880-7EE20F9EE4B1}"/>
              </a:ext>
            </a:extLst>
          </p:cNvPr>
          <p:cNvSpPr/>
          <p:nvPr/>
        </p:nvSpPr>
        <p:spPr>
          <a:xfrm>
            <a:off x="8155501" y="361022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المسلم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C32AFBA-81F9-4B1A-8E30-A139192415FA}"/>
              </a:ext>
            </a:extLst>
          </p:cNvPr>
          <p:cNvSpPr/>
          <p:nvPr/>
        </p:nvSpPr>
        <p:spPr>
          <a:xfrm>
            <a:off x="8123193" y="274188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المحيط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37763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صورة 6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068D9D74-A437-4C54-BD7D-3BA797D8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467435"/>
            <a:ext cx="9563100" cy="5933365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AB3B80F-69E0-4398-9342-60CB7BC3EE1F}"/>
              </a:ext>
            </a:extLst>
          </p:cNvPr>
          <p:cNvSpPr/>
          <p:nvPr/>
        </p:nvSpPr>
        <p:spPr>
          <a:xfrm>
            <a:off x="10401375" y="248491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الأطفال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22D708A-EAA7-4BA6-8562-6861357C0249}"/>
              </a:ext>
            </a:extLst>
          </p:cNvPr>
          <p:cNvSpPr/>
          <p:nvPr/>
        </p:nvSpPr>
        <p:spPr>
          <a:xfrm>
            <a:off x="10401375" y="323806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الجهاد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6858CEE-ED54-4159-9020-FD649F897F58}"/>
              </a:ext>
            </a:extLst>
          </p:cNvPr>
          <p:cNvSpPr/>
          <p:nvPr/>
        </p:nvSpPr>
        <p:spPr>
          <a:xfrm>
            <a:off x="10401375" y="394659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الجنود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A4CEBC2-543B-4224-9117-084A08C7848E}"/>
              </a:ext>
            </a:extLst>
          </p:cNvPr>
          <p:cNvSpPr/>
          <p:nvPr/>
        </p:nvSpPr>
        <p:spPr>
          <a:xfrm>
            <a:off x="10391684" y="470580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الشهداء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026C6D6-48BA-457D-AF62-1C5459D903C8}"/>
              </a:ext>
            </a:extLst>
          </p:cNvPr>
          <p:cNvSpPr/>
          <p:nvPr/>
        </p:nvSpPr>
        <p:spPr>
          <a:xfrm>
            <a:off x="10401375" y="546509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الأعداء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4AEBF5B-DE64-4CAC-906B-1B51B977B60A}"/>
              </a:ext>
            </a:extLst>
          </p:cNvPr>
          <p:cNvSpPr/>
          <p:nvPr/>
        </p:nvSpPr>
        <p:spPr>
          <a:xfrm>
            <a:off x="2616814" y="2482929"/>
            <a:ext cx="7981232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مستعدون: </a:t>
            </a:r>
            <a:r>
              <a:rPr lang="ar-EG" sz="3200" b="1" dirty="0">
                <a:solidFill>
                  <a:srgbClr val="FF0000"/>
                </a:solidFill>
              </a:rPr>
              <a:t>يتحلى الأطفال في فلسطين بالشجاعة في مواجهة المحتل 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CEA37369-E7E8-4B40-99A0-C6CAE3CAEDA9}"/>
              </a:ext>
            </a:extLst>
          </p:cNvPr>
          <p:cNvSpPr/>
          <p:nvPr/>
        </p:nvSpPr>
        <p:spPr>
          <a:xfrm>
            <a:off x="2467343" y="3126417"/>
            <a:ext cx="8487286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ar-EG" sz="3200" b="1" dirty="0">
                <a:solidFill>
                  <a:schemeClr val="bg1"/>
                </a:solidFill>
              </a:rPr>
              <a:t>مستعدون: </a:t>
            </a:r>
            <a:r>
              <a:rPr lang="ar-EG" sz="3200" b="1" dirty="0">
                <a:solidFill>
                  <a:srgbClr val="FF0000"/>
                </a:solidFill>
              </a:rPr>
              <a:t>الجهاد لتحرير فلسطين واجب على كل مسلم قدر الاستطاعة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F225D3-0D0D-4B2F-B702-C3640DC86678}"/>
              </a:ext>
            </a:extLst>
          </p:cNvPr>
          <p:cNvSpPr/>
          <p:nvPr/>
        </p:nvSpPr>
        <p:spPr>
          <a:xfrm>
            <a:off x="2643612" y="3928211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مستعدون: </a:t>
            </a:r>
            <a:r>
              <a:rPr lang="ar-EG" sz="3200" b="1" dirty="0">
                <a:solidFill>
                  <a:srgbClr val="FF0000"/>
                </a:solidFill>
              </a:rPr>
              <a:t>الجنود الصهاينة يقتلون الأبرياء في فلسطين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3DCE9E9-0476-4A2D-8F96-C0CF4C834FC3}"/>
              </a:ext>
            </a:extLst>
          </p:cNvPr>
          <p:cNvSpPr/>
          <p:nvPr/>
        </p:nvSpPr>
        <p:spPr>
          <a:xfrm>
            <a:off x="2643613" y="4627955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مستعدون: </a:t>
            </a:r>
            <a:r>
              <a:rPr lang="ar-EG" sz="3200" b="1" dirty="0">
                <a:solidFill>
                  <a:srgbClr val="FF0000"/>
                </a:solidFill>
              </a:rPr>
              <a:t>الشهداء لهم مكانة كبيرة عند الله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1FEA68F-DFD8-4266-B5B7-FEB71E0A58D6}"/>
              </a:ext>
            </a:extLst>
          </p:cNvPr>
          <p:cNvSpPr/>
          <p:nvPr/>
        </p:nvSpPr>
        <p:spPr>
          <a:xfrm>
            <a:off x="2616815" y="5365220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مستعدون: </a:t>
            </a:r>
            <a:r>
              <a:rPr lang="ar-EG" sz="3200" b="1" dirty="0">
                <a:solidFill>
                  <a:srgbClr val="FF0000"/>
                </a:solidFill>
              </a:rPr>
              <a:t>المحتلون الأعداء في فلسطين إلى زوال </a:t>
            </a:r>
          </a:p>
        </p:txBody>
      </p:sp>
    </p:spTree>
    <p:extLst>
      <p:ext uri="{BB962C8B-B14F-4D97-AF65-F5344CB8AC3E}">
        <p14:creationId xmlns:p14="http://schemas.microsoft.com/office/powerpoint/2010/main" val="34207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المستند&#10;&#10;تم إنشاء الوصف تلقائياً">
            <a:extLst>
              <a:ext uri="{FF2B5EF4-FFF2-40B4-BE49-F238E27FC236}">
                <a16:creationId xmlns:a16="http://schemas.microsoft.com/office/drawing/2014/main" id="{FF3AE0A1-45F5-4FB6-98AF-696A098A2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24" y="483550"/>
            <a:ext cx="7416748" cy="5888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4DDB99-D695-484A-BF46-C7E000CC39ED}"/>
              </a:ext>
            </a:extLst>
          </p:cNvPr>
          <p:cNvSpPr/>
          <p:nvPr/>
        </p:nvSpPr>
        <p:spPr>
          <a:xfrm>
            <a:off x="8716092" y="1918741"/>
            <a:ext cx="862621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0CB3B6C-5424-41D5-B111-587768ED0D18}"/>
              </a:ext>
            </a:extLst>
          </p:cNvPr>
          <p:cNvSpPr/>
          <p:nvPr/>
        </p:nvSpPr>
        <p:spPr>
          <a:xfrm>
            <a:off x="8373698" y="2895600"/>
            <a:ext cx="862621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56208D3-B578-4FE6-A77A-13DC5683465B}"/>
              </a:ext>
            </a:extLst>
          </p:cNvPr>
          <p:cNvSpPr/>
          <p:nvPr/>
        </p:nvSpPr>
        <p:spPr>
          <a:xfrm>
            <a:off x="7511077" y="2895600"/>
            <a:ext cx="862621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535DA51-CF06-41C9-BD01-5DA3592BCFC6}"/>
              </a:ext>
            </a:extLst>
          </p:cNvPr>
          <p:cNvSpPr/>
          <p:nvPr/>
        </p:nvSpPr>
        <p:spPr>
          <a:xfrm>
            <a:off x="5761819" y="2784484"/>
            <a:ext cx="668961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57E2869-DDA0-4681-BE68-74668AD4180B}"/>
              </a:ext>
            </a:extLst>
          </p:cNvPr>
          <p:cNvSpPr/>
          <p:nvPr/>
        </p:nvSpPr>
        <p:spPr>
          <a:xfrm>
            <a:off x="9800781" y="3659318"/>
            <a:ext cx="582373" cy="674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CC9BB91-E419-4026-B4EB-56BBA9BEAC16}"/>
              </a:ext>
            </a:extLst>
          </p:cNvPr>
          <p:cNvSpPr/>
          <p:nvPr/>
        </p:nvSpPr>
        <p:spPr>
          <a:xfrm>
            <a:off x="8899337" y="3675658"/>
            <a:ext cx="862621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D021E02-84AE-4FD0-AAC0-074160077424}"/>
              </a:ext>
            </a:extLst>
          </p:cNvPr>
          <p:cNvSpPr/>
          <p:nvPr/>
        </p:nvSpPr>
        <p:spPr>
          <a:xfrm>
            <a:off x="8207036" y="3657300"/>
            <a:ext cx="582373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31EFBB5-27DA-4388-9059-79271DB7A550}"/>
              </a:ext>
            </a:extLst>
          </p:cNvPr>
          <p:cNvSpPr/>
          <p:nvPr/>
        </p:nvSpPr>
        <p:spPr>
          <a:xfrm>
            <a:off x="7511076" y="3716285"/>
            <a:ext cx="590787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AE49C8F-5D88-4BEE-82F5-27664149B859}"/>
              </a:ext>
            </a:extLst>
          </p:cNvPr>
          <p:cNvSpPr/>
          <p:nvPr/>
        </p:nvSpPr>
        <p:spPr>
          <a:xfrm>
            <a:off x="6827343" y="3689991"/>
            <a:ext cx="573805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6B0D4C8-06DF-4557-B726-3843EEDEA380}"/>
              </a:ext>
            </a:extLst>
          </p:cNvPr>
          <p:cNvSpPr/>
          <p:nvPr/>
        </p:nvSpPr>
        <p:spPr>
          <a:xfrm>
            <a:off x="5824158" y="3716285"/>
            <a:ext cx="889444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9E0D7A6-17ED-4604-8B2B-02FAADAE82CF}"/>
              </a:ext>
            </a:extLst>
          </p:cNvPr>
          <p:cNvSpPr/>
          <p:nvPr/>
        </p:nvSpPr>
        <p:spPr>
          <a:xfrm>
            <a:off x="8716091" y="4620344"/>
            <a:ext cx="862622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0298B28-184E-4898-8D33-8B93FA2E018E}"/>
              </a:ext>
            </a:extLst>
          </p:cNvPr>
          <p:cNvSpPr/>
          <p:nvPr/>
        </p:nvSpPr>
        <p:spPr>
          <a:xfrm>
            <a:off x="8021724" y="4619589"/>
            <a:ext cx="582373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D451AA4E-9CE7-4913-A88E-2DA6106C1922}"/>
              </a:ext>
            </a:extLst>
          </p:cNvPr>
          <p:cNvSpPr/>
          <p:nvPr/>
        </p:nvSpPr>
        <p:spPr>
          <a:xfrm>
            <a:off x="7321377" y="4652280"/>
            <a:ext cx="590787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695E9DE-9EA1-4889-9341-FAE183DEFCA1}"/>
              </a:ext>
            </a:extLst>
          </p:cNvPr>
          <p:cNvSpPr/>
          <p:nvPr/>
        </p:nvSpPr>
        <p:spPr>
          <a:xfrm>
            <a:off x="6590048" y="4574766"/>
            <a:ext cx="619335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2C28915-DEF5-4EB7-8B9D-A81EA9A481B3}"/>
              </a:ext>
            </a:extLst>
          </p:cNvPr>
          <p:cNvSpPr/>
          <p:nvPr/>
        </p:nvSpPr>
        <p:spPr>
          <a:xfrm>
            <a:off x="10383154" y="5535306"/>
            <a:ext cx="1027745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91BD7040-151D-44F9-90B5-7A83F764B9FC}"/>
              </a:ext>
            </a:extLst>
          </p:cNvPr>
          <p:cNvSpPr/>
          <p:nvPr/>
        </p:nvSpPr>
        <p:spPr>
          <a:xfrm>
            <a:off x="9660657" y="5503926"/>
            <a:ext cx="722498" cy="6990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37C5609-73B0-4306-A3A0-BC4A2E3F90CB}"/>
              </a:ext>
            </a:extLst>
          </p:cNvPr>
          <p:cNvSpPr/>
          <p:nvPr/>
        </p:nvSpPr>
        <p:spPr>
          <a:xfrm>
            <a:off x="8982514" y="5489593"/>
            <a:ext cx="678144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736AB84-5C6B-4B10-B3D0-B8E38A1BC8A0}"/>
              </a:ext>
            </a:extLst>
          </p:cNvPr>
          <p:cNvSpPr/>
          <p:nvPr/>
        </p:nvSpPr>
        <p:spPr>
          <a:xfrm>
            <a:off x="8408757" y="5442088"/>
            <a:ext cx="529404" cy="6434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9BB168A-AD0C-4A20-BB1B-9C92938640DC}"/>
              </a:ext>
            </a:extLst>
          </p:cNvPr>
          <p:cNvSpPr/>
          <p:nvPr/>
        </p:nvSpPr>
        <p:spPr>
          <a:xfrm>
            <a:off x="3042707" y="1965154"/>
            <a:ext cx="862621" cy="64345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F1F63C84-343A-43C4-B557-F223426E1966}"/>
              </a:ext>
            </a:extLst>
          </p:cNvPr>
          <p:cNvCxnSpPr/>
          <p:nvPr/>
        </p:nvCxnSpPr>
        <p:spPr>
          <a:xfrm flipH="1">
            <a:off x="2216269" y="2315497"/>
            <a:ext cx="723366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6A273CB-156E-4D0B-A0B8-DF561F9B317C}"/>
              </a:ext>
            </a:extLst>
          </p:cNvPr>
          <p:cNvSpPr/>
          <p:nvPr/>
        </p:nvSpPr>
        <p:spPr>
          <a:xfrm>
            <a:off x="692628" y="206891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FF00"/>
                </a:solidFill>
                <a:latin typeface="Gill Sans Nova"/>
              </a:rPr>
              <a:t>علم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2018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طاولة&#10;&#10;تم إنشاء الوصف تلقائياً">
            <a:extLst>
              <a:ext uri="{FF2B5EF4-FFF2-40B4-BE49-F238E27FC236}">
                <a16:creationId xmlns:a16="http://schemas.microsoft.com/office/drawing/2014/main" id="{D98AB58D-2D7E-46B9-AFF6-8C8BB5FF6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480060"/>
            <a:ext cx="9863528" cy="5806440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8F5FCA84-16F7-49B7-92C1-2F36B4B41D06}"/>
              </a:ext>
            </a:extLst>
          </p:cNvPr>
          <p:cNvSpPr/>
          <p:nvPr/>
        </p:nvSpPr>
        <p:spPr>
          <a:xfrm>
            <a:off x="8042647" y="3580916"/>
            <a:ext cx="245838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المسجد الأقصى 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54AA6E7-AB06-4FCA-AF20-21CC5396EDB4}"/>
              </a:ext>
            </a:extLst>
          </p:cNvPr>
          <p:cNvSpPr/>
          <p:nvPr/>
        </p:nvSpPr>
        <p:spPr>
          <a:xfrm>
            <a:off x="8397940" y="3971602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القدس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72D7BEE-7790-445E-A291-C6B63C34C4F3}"/>
              </a:ext>
            </a:extLst>
          </p:cNvPr>
          <p:cNvSpPr/>
          <p:nvPr/>
        </p:nvSpPr>
        <p:spPr>
          <a:xfrm>
            <a:off x="8427992" y="445821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الخليفة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ACF7387A-0E2F-4500-B735-CF78E50B534B}"/>
              </a:ext>
            </a:extLst>
          </p:cNvPr>
          <p:cNvSpPr/>
          <p:nvPr/>
        </p:nvSpPr>
        <p:spPr>
          <a:xfrm>
            <a:off x="8427992" y="495138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مروان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9E7D99-562E-4F35-9CD8-5D8528DA8076}"/>
              </a:ext>
            </a:extLst>
          </p:cNvPr>
          <p:cNvSpPr/>
          <p:nvPr/>
        </p:nvSpPr>
        <p:spPr>
          <a:xfrm>
            <a:off x="8412754" y="540626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الوليد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C6B3207-7E1F-4A30-B484-B1E5FBC9F857}"/>
              </a:ext>
            </a:extLst>
          </p:cNvPr>
          <p:cNvSpPr/>
          <p:nvPr/>
        </p:nvSpPr>
        <p:spPr>
          <a:xfrm>
            <a:off x="3978980" y="3628632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المسجد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04BE6565-FC46-4445-B447-E62E67B76FFF}"/>
              </a:ext>
            </a:extLst>
          </p:cNvPr>
          <p:cNvSpPr/>
          <p:nvPr/>
        </p:nvSpPr>
        <p:spPr>
          <a:xfrm>
            <a:off x="4009458" y="406097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المسلمين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F7D28DB9-8AC9-4051-BD0F-1B0DEFB2050F}"/>
              </a:ext>
            </a:extLst>
          </p:cNvPr>
          <p:cNvSpPr/>
          <p:nvPr/>
        </p:nvSpPr>
        <p:spPr>
          <a:xfrm>
            <a:off x="4024697" y="455664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القبلة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71332D1-7E6B-4475-9952-AA549E19646E}"/>
              </a:ext>
            </a:extLst>
          </p:cNvPr>
          <p:cNvSpPr/>
          <p:nvPr/>
        </p:nvSpPr>
        <p:spPr>
          <a:xfrm>
            <a:off x="3978979" y="501919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الكعبة 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0BF9FA9F-CADE-43A9-BA7A-8DCDDA93A369}"/>
              </a:ext>
            </a:extLst>
          </p:cNvPr>
          <p:cNvSpPr/>
          <p:nvPr/>
        </p:nvSpPr>
        <p:spPr>
          <a:xfrm>
            <a:off x="4024697" y="540626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المشرفة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404C0FC8-A981-4ACA-A995-F07B90D89608}"/>
              </a:ext>
            </a:extLst>
          </p:cNvPr>
          <p:cNvSpPr/>
          <p:nvPr/>
        </p:nvSpPr>
        <p:spPr>
          <a:xfrm>
            <a:off x="4009458" y="581600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العالم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2E0C7311-B47B-4469-B680-AD335BB474CD}"/>
              </a:ext>
            </a:extLst>
          </p:cNvPr>
          <p:cNvSpPr/>
          <p:nvPr/>
        </p:nvSpPr>
        <p:spPr>
          <a:xfrm>
            <a:off x="8420373" y="5831722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الصلاة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022C70FE-5401-4A88-869E-F558FE4010A6}"/>
              </a:ext>
            </a:extLst>
          </p:cNvPr>
          <p:cNvSpPr/>
          <p:nvPr/>
        </p:nvSpPr>
        <p:spPr>
          <a:xfrm>
            <a:off x="6336589" y="3647403"/>
            <a:ext cx="119350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علم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4114ADA4-0388-480F-A78D-7B27B7594BD3}"/>
              </a:ext>
            </a:extLst>
          </p:cNvPr>
          <p:cNvSpPr/>
          <p:nvPr/>
        </p:nvSpPr>
        <p:spPr>
          <a:xfrm>
            <a:off x="6389759" y="4047724"/>
            <a:ext cx="119350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علم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61748074-4C6F-4A2B-9882-0A46141D008F}"/>
              </a:ext>
            </a:extLst>
          </p:cNvPr>
          <p:cNvSpPr/>
          <p:nvPr/>
        </p:nvSpPr>
        <p:spPr>
          <a:xfrm>
            <a:off x="6048787" y="4551845"/>
            <a:ext cx="1868480" cy="3805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0E06D954-F85C-40BA-9341-545263018B82}"/>
              </a:ext>
            </a:extLst>
          </p:cNvPr>
          <p:cNvSpPr/>
          <p:nvPr/>
        </p:nvSpPr>
        <p:spPr>
          <a:xfrm>
            <a:off x="6381289" y="4883800"/>
            <a:ext cx="119350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علم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2F081F30-1E67-4256-A6FF-5F1514ABF4F2}"/>
              </a:ext>
            </a:extLst>
          </p:cNvPr>
          <p:cNvSpPr/>
          <p:nvPr/>
        </p:nvSpPr>
        <p:spPr>
          <a:xfrm>
            <a:off x="6366051" y="5329842"/>
            <a:ext cx="119350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علم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2B1B839D-98E0-435F-8CB6-84B0B43CF448}"/>
              </a:ext>
            </a:extLst>
          </p:cNvPr>
          <p:cNvSpPr/>
          <p:nvPr/>
        </p:nvSpPr>
        <p:spPr>
          <a:xfrm>
            <a:off x="6195372" y="587821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4D19CAB2-E9F0-4162-95F4-A63ACF15FBE1}"/>
              </a:ext>
            </a:extLst>
          </p:cNvPr>
          <p:cNvSpPr/>
          <p:nvPr/>
        </p:nvSpPr>
        <p:spPr>
          <a:xfrm>
            <a:off x="1771866" y="3707987"/>
            <a:ext cx="1549325" cy="41221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7225477C-3F07-4BB5-BB28-98502381C428}"/>
              </a:ext>
            </a:extLst>
          </p:cNvPr>
          <p:cNvSpPr/>
          <p:nvPr/>
        </p:nvSpPr>
        <p:spPr>
          <a:xfrm>
            <a:off x="1637796" y="4110973"/>
            <a:ext cx="1817466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FCC0AC2C-033F-4CFA-9341-E7371F6B51E5}"/>
              </a:ext>
            </a:extLst>
          </p:cNvPr>
          <p:cNvSpPr/>
          <p:nvPr/>
        </p:nvSpPr>
        <p:spPr>
          <a:xfrm>
            <a:off x="1589520" y="4653107"/>
            <a:ext cx="1817466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D053A76-4965-4219-AFD2-ED06B2C7911F}"/>
              </a:ext>
            </a:extLst>
          </p:cNvPr>
          <p:cNvSpPr/>
          <p:nvPr/>
        </p:nvSpPr>
        <p:spPr>
          <a:xfrm>
            <a:off x="1851799" y="4942016"/>
            <a:ext cx="119350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latin typeface="Gill Sans Nova"/>
              </a:rPr>
              <a:t>علم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8E30FEF3-FE68-454D-BFB4-2F547E992DB4}"/>
              </a:ext>
            </a:extLst>
          </p:cNvPr>
          <p:cNvSpPr/>
          <p:nvPr/>
        </p:nvSpPr>
        <p:spPr>
          <a:xfrm>
            <a:off x="1773286" y="5504423"/>
            <a:ext cx="151169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0E5F213F-D540-4F76-A9D1-0C64FAC69493}"/>
              </a:ext>
            </a:extLst>
          </p:cNvPr>
          <p:cNvSpPr/>
          <p:nvPr/>
        </p:nvSpPr>
        <p:spPr>
          <a:xfrm>
            <a:off x="1673890" y="5895462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latin typeface="Gill Sans Nova"/>
              </a:rPr>
              <a:t>معرف بأل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36529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5" grpId="0"/>
      <p:bldP spid="37" grpId="0"/>
      <p:bldP spid="39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2B7D02C-F642-492B-8E97-FDE1C0FD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D0BA34-24BC-4C63-945A-90AA854E1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B16363E5-DDE9-42E7-9214-305E3ED16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1184223"/>
            <a:ext cx="11026359" cy="4405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47415D-11C2-4BA0-A3EE-E0DA219B3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348F0BB-88EF-452A-B9A3-6E435C7BCD85}"/>
              </a:ext>
            </a:extLst>
          </p:cNvPr>
          <p:cNvSpPr/>
          <p:nvPr/>
        </p:nvSpPr>
        <p:spPr>
          <a:xfrm>
            <a:off x="1821304" y="2024288"/>
            <a:ext cx="7105336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كان النبي صلى الله عليه وسلم يتعبد في غار حراء 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DFE67BC-EC41-479A-AA7B-2795CF723237}"/>
              </a:ext>
            </a:extLst>
          </p:cNvPr>
          <p:cNvSpPr/>
          <p:nvPr/>
        </p:nvSpPr>
        <p:spPr>
          <a:xfrm>
            <a:off x="3102964" y="2682432"/>
            <a:ext cx="454201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بئر زمزم فيه ماء شفاء للناس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14F561D-2FE7-424E-98D2-5497677F39FC}"/>
              </a:ext>
            </a:extLst>
          </p:cNvPr>
          <p:cNvSpPr/>
          <p:nvPr/>
        </p:nvSpPr>
        <p:spPr>
          <a:xfrm>
            <a:off x="3327817" y="3401123"/>
            <a:ext cx="396327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كانت بغداد قديما منارا للعلم 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48AF04A-CB1F-474C-92FB-A24F2B6CEEE2}"/>
              </a:ext>
            </a:extLst>
          </p:cNvPr>
          <p:cNvSpPr/>
          <p:nvPr/>
        </p:nvSpPr>
        <p:spPr>
          <a:xfrm>
            <a:off x="2053652" y="4038490"/>
            <a:ext cx="620592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أُسرِي النبي صلى الله عليه وسلم على دابة البراق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5E38475-F498-4D52-A643-0A7C2398FDC8}"/>
              </a:ext>
            </a:extLst>
          </p:cNvPr>
          <p:cNvSpPr/>
          <p:nvPr/>
        </p:nvSpPr>
        <p:spPr>
          <a:xfrm>
            <a:off x="2091128" y="4779976"/>
            <a:ext cx="656568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dirty="0">
                <a:solidFill>
                  <a:srgbClr val="FF0000"/>
                </a:solidFill>
                <a:latin typeface="Gill Sans Nova"/>
              </a:rPr>
              <a:t>كان لقريش رحلتان هما رحلة الشتاء والصيف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62D98D-65C0-4498-A331-898CEDCF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16" y="753228"/>
            <a:ext cx="5869666" cy="1080938"/>
          </a:xfrm>
        </p:spPr>
        <p:txBody>
          <a:bodyPr/>
          <a:lstStyle/>
          <a:p>
            <a:r>
              <a:rPr lang="ar-EG" dirty="0"/>
              <a:t>تدريبات التطابق بين الصفة والموصوف </a:t>
            </a:r>
          </a:p>
        </p:txBody>
      </p:sp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E5EE8475-22BC-414E-A2F6-0364C32BC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2128603"/>
            <a:ext cx="11542427" cy="461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4CBEE01-9725-4F2B-AAB7-CC87413880F7}"/>
              </a:ext>
            </a:extLst>
          </p:cNvPr>
          <p:cNvSpPr/>
          <p:nvPr/>
        </p:nvSpPr>
        <p:spPr>
          <a:xfrm>
            <a:off x="5564799" y="306211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عربية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AAB40A5-E9CC-4994-9560-B7087C81BF56}"/>
              </a:ext>
            </a:extLst>
          </p:cNvPr>
          <p:cNvSpPr/>
          <p:nvPr/>
        </p:nvSpPr>
        <p:spPr>
          <a:xfrm>
            <a:off x="3170137" y="357552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الاتصالية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AD79B8D-3AC4-40DF-9F74-F0BE42171C4E}"/>
              </a:ext>
            </a:extLst>
          </p:cNvPr>
          <p:cNvSpPr/>
          <p:nvPr/>
        </p:nvSpPr>
        <p:spPr>
          <a:xfrm>
            <a:off x="2062925" y="398841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الجوي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C50B27E-F55D-4049-B41B-40F5AFFCDC0D}"/>
              </a:ext>
            </a:extLst>
          </p:cNvPr>
          <p:cNvSpPr/>
          <p:nvPr/>
        </p:nvSpPr>
        <p:spPr>
          <a:xfrm>
            <a:off x="5795859" y="453739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هائلة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5FBE566-A447-4CAB-B469-EEF2464A77BD}"/>
              </a:ext>
            </a:extLst>
          </p:cNvPr>
          <p:cNvSpPr/>
          <p:nvPr/>
        </p:nvSpPr>
        <p:spPr>
          <a:xfrm>
            <a:off x="7114125" y="5049253"/>
            <a:ext cx="192386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الاصطناعي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E3CBF17-5750-46D2-BA43-600DC19F8C5E}"/>
              </a:ext>
            </a:extLst>
          </p:cNvPr>
          <p:cNvSpPr/>
          <p:nvPr/>
        </p:nvSpPr>
        <p:spPr>
          <a:xfrm>
            <a:off x="8911418" y="5557919"/>
            <a:ext cx="1923863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الاصطناعية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98E66DC-936D-4783-BCB9-5755F4AFBA50}"/>
              </a:ext>
            </a:extLst>
          </p:cNvPr>
          <p:cNvSpPr/>
          <p:nvPr/>
        </p:nvSpPr>
        <p:spPr>
          <a:xfrm>
            <a:off x="2849549" y="607056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dirty="0">
                <a:solidFill>
                  <a:srgbClr val="FF0000"/>
                </a:solidFill>
                <a:latin typeface="Gill Sans Nova"/>
              </a:rPr>
              <a:t>الحاضر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2216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8CE3539-F7F3-4D2A-A464-5D9298CA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endParaRPr lang="ar-EG" sz="4400" dirty="0">
              <a:solidFill>
                <a:srgbClr val="FFFFFF"/>
              </a:solidFill>
            </a:endParaRPr>
          </a:p>
        </p:txBody>
      </p:sp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7EAFA800-3A10-499B-94E6-B022F5E8F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94" y="134912"/>
            <a:ext cx="6727686" cy="6648138"/>
          </a:xfr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36CABF5-4E8A-4B65-9E27-E79708F34AEE}"/>
              </a:ext>
            </a:extLst>
          </p:cNvPr>
          <p:cNvSpPr/>
          <p:nvPr/>
        </p:nvSpPr>
        <p:spPr>
          <a:xfrm>
            <a:off x="3176" y="103239"/>
            <a:ext cx="4524579" cy="6610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DA3ABE5-07AC-4DF0-A385-6BD50DBBC6F5}"/>
              </a:ext>
            </a:extLst>
          </p:cNvPr>
          <p:cNvSpPr/>
          <p:nvPr/>
        </p:nvSpPr>
        <p:spPr>
          <a:xfrm>
            <a:off x="8827448" y="1058144"/>
            <a:ext cx="631346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5C60D3E9-55F7-4221-B4DF-4E6E9828AD24}"/>
              </a:ext>
            </a:extLst>
          </p:cNvPr>
          <p:cNvSpPr/>
          <p:nvPr/>
        </p:nvSpPr>
        <p:spPr>
          <a:xfrm>
            <a:off x="9620388" y="2604541"/>
            <a:ext cx="633516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3B5126A-AAB6-4C0C-95BC-7373A41BBAD7}"/>
              </a:ext>
            </a:extLst>
          </p:cNvPr>
          <p:cNvSpPr/>
          <p:nvPr/>
        </p:nvSpPr>
        <p:spPr>
          <a:xfrm>
            <a:off x="9803844" y="1780081"/>
            <a:ext cx="812899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44758F-AB05-40D0-B38A-4CD1A45C3DB9}"/>
              </a:ext>
            </a:extLst>
          </p:cNvPr>
          <p:cNvSpPr/>
          <p:nvPr/>
        </p:nvSpPr>
        <p:spPr>
          <a:xfrm>
            <a:off x="8066750" y="3429000"/>
            <a:ext cx="760698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062AD76-1CDB-4154-90D6-A88A990CC530}"/>
              </a:ext>
            </a:extLst>
          </p:cNvPr>
          <p:cNvSpPr/>
          <p:nvPr/>
        </p:nvSpPr>
        <p:spPr>
          <a:xfrm>
            <a:off x="10018600" y="4181586"/>
            <a:ext cx="812898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E3ED3C52-3242-41F5-BE32-0956D903FCF3}"/>
              </a:ext>
            </a:extLst>
          </p:cNvPr>
          <p:cNvSpPr/>
          <p:nvPr/>
        </p:nvSpPr>
        <p:spPr>
          <a:xfrm>
            <a:off x="9746956" y="4934172"/>
            <a:ext cx="812898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B0A46013-4A19-4C12-9FEC-D1A6FFBCD554}"/>
              </a:ext>
            </a:extLst>
          </p:cNvPr>
          <p:cNvSpPr/>
          <p:nvPr/>
        </p:nvSpPr>
        <p:spPr>
          <a:xfrm>
            <a:off x="8014550" y="5763718"/>
            <a:ext cx="812897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EFD8B999-4937-4298-B6F3-4EBC34B62C3E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8122896" y="1757642"/>
            <a:ext cx="797010" cy="4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3CED22F6-B8C3-4A42-8978-C3D42A9B3358}"/>
              </a:ext>
            </a:extLst>
          </p:cNvPr>
          <p:cNvCxnSpPr>
            <a:cxnSpLocks/>
          </p:cNvCxnSpPr>
          <p:nvPr/>
        </p:nvCxnSpPr>
        <p:spPr>
          <a:xfrm>
            <a:off x="8984918" y="2584600"/>
            <a:ext cx="809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F68241CB-42F0-4499-98A4-BD46A7152485}"/>
              </a:ext>
            </a:extLst>
          </p:cNvPr>
          <p:cNvCxnSpPr>
            <a:cxnSpLocks/>
          </p:cNvCxnSpPr>
          <p:nvPr/>
        </p:nvCxnSpPr>
        <p:spPr>
          <a:xfrm>
            <a:off x="8807534" y="3411558"/>
            <a:ext cx="812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8DA3F51-DDB7-452C-9F8E-35BD86F777AA}"/>
              </a:ext>
            </a:extLst>
          </p:cNvPr>
          <p:cNvCxnSpPr>
            <a:cxnSpLocks/>
          </p:cNvCxnSpPr>
          <p:nvPr/>
        </p:nvCxnSpPr>
        <p:spPr>
          <a:xfrm>
            <a:off x="7269343" y="4181586"/>
            <a:ext cx="745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08354160-F4A8-4B7D-AF72-2960D720137E}"/>
              </a:ext>
            </a:extLst>
          </p:cNvPr>
          <p:cNvCxnSpPr>
            <a:cxnSpLocks/>
          </p:cNvCxnSpPr>
          <p:nvPr/>
        </p:nvCxnSpPr>
        <p:spPr>
          <a:xfrm>
            <a:off x="9140615" y="4957328"/>
            <a:ext cx="8779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FD448F56-32D0-4640-9C63-2B692A40BD90}"/>
              </a:ext>
            </a:extLst>
          </p:cNvPr>
          <p:cNvCxnSpPr>
            <a:cxnSpLocks/>
          </p:cNvCxnSpPr>
          <p:nvPr/>
        </p:nvCxnSpPr>
        <p:spPr>
          <a:xfrm>
            <a:off x="8952278" y="5661378"/>
            <a:ext cx="745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0594C5C-024A-4E8F-AD7A-8C185DD254BE}"/>
              </a:ext>
            </a:extLst>
          </p:cNvPr>
          <p:cNvCxnSpPr>
            <a:cxnSpLocks/>
          </p:cNvCxnSpPr>
          <p:nvPr/>
        </p:nvCxnSpPr>
        <p:spPr>
          <a:xfrm>
            <a:off x="7518722" y="6393351"/>
            <a:ext cx="548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CE0528AF-8FE6-4A0D-B682-3544788E7CEB}"/>
              </a:ext>
            </a:extLst>
          </p:cNvPr>
          <p:cNvCxnSpPr>
            <a:cxnSpLocks/>
          </p:cNvCxnSpPr>
          <p:nvPr/>
        </p:nvCxnSpPr>
        <p:spPr>
          <a:xfrm flipH="1">
            <a:off x="3147934" y="411751"/>
            <a:ext cx="462932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878D8820-58E4-4C42-888F-1FBA4A060F06}"/>
              </a:ext>
            </a:extLst>
          </p:cNvPr>
          <p:cNvSpPr/>
          <p:nvPr/>
        </p:nvSpPr>
        <p:spPr>
          <a:xfrm>
            <a:off x="2104357" y="113379"/>
            <a:ext cx="115024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kern="0" noProof="0" dirty="0">
                <a:solidFill>
                  <a:schemeClr val="bg1"/>
                </a:solidFill>
                <a:latin typeface="Gill Sans Nova"/>
              </a:rPr>
              <a:t>الصفة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5AB927BC-EC47-43FC-8DCE-CF7DBD62D103}"/>
              </a:ext>
            </a:extLst>
          </p:cNvPr>
          <p:cNvSpPr/>
          <p:nvPr/>
        </p:nvSpPr>
        <p:spPr>
          <a:xfrm>
            <a:off x="3729867" y="253607"/>
            <a:ext cx="360175" cy="28344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74F0BAAF-002D-48FF-A6F7-AFE84EEA775B}"/>
              </a:ext>
            </a:extLst>
          </p:cNvPr>
          <p:cNvCxnSpPr>
            <a:cxnSpLocks/>
          </p:cNvCxnSpPr>
          <p:nvPr/>
        </p:nvCxnSpPr>
        <p:spPr>
          <a:xfrm flipH="1">
            <a:off x="3147934" y="803822"/>
            <a:ext cx="462934" cy="272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FB1BA61-6741-4BC5-841C-6F7B78BF4FA6}"/>
              </a:ext>
            </a:extLst>
          </p:cNvPr>
          <p:cNvSpPr/>
          <p:nvPr/>
        </p:nvSpPr>
        <p:spPr>
          <a:xfrm>
            <a:off x="1615541" y="548614"/>
            <a:ext cx="163906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kern="0" noProof="0" dirty="0">
                <a:solidFill>
                  <a:schemeClr val="bg1"/>
                </a:solidFill>
                <a:latin typeface="Gill Sans Nova"/>
              </a:rPr>
              <a:t>الموصوف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Nova"/>
            </a:endParaRP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8E46E7E7-1C7B-48F9-918A-BB3CAFC63ED3}"/>
              </a:ext>
            </a:extLst>
          </p:cNvPr>
          <p:cNvCxnSpPr>
            <a:cxnSpLocks/>
          </p:cNvCxnSpPr>
          <p:nvPr/>
        </p:nvCxnSpPr>
        <p:spPr>
          <a:xfrm flipV="1">
            <a:off x="3729867" y="713857"/>
            <a:ext cx="421268" cy="164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A430D2C3-DC05-48DE-87A1-E1D0DF56BC7D}"/>
              </a:ext>
            </a:extLst>
          </p:cNvPr>
          <p:cNvSpPr/>
          <p:nvPr/>
        </p:nvSpPr>
        <p:spPr>
          <a:xfrm>
            <a:off x="138997" y="1378792"/>
            <a:ext cx="452458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1-</a:t>
            </a:r>
            <a:r>
              <a:rPr lang="ar-EG" sz="3600" b="1" kern="0" dirty="0">
                <a:solidFill>
                  <a:srgbClr val="0070C0"/>
                </a:solidFill>
                <a:latin typeface="Gill Sans Nova"/>
              </a:rPr>
              <a:t> </a:t>
            </a: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التذكير والتنكير والفتحة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C94C4A41-34F9-4BC9-837D-E84A09C514F2}"/>
              </a:ext>
            </a:extLst>
          </p:cNvPr>
          <p:cNvSpPr/>
          <p:nvPr/>
        </p:nvSpPr>
        <p:spPr>
          <a:xfrm>
            <a:off x="170097" y="2129235"/>
            <a:ext cx="452458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2- التذكير والتعريف والضمة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193902E-42DA-4BBD-86BE-BAE6A752B405}"/>
              </a:ext>
            </a:extLst>
          </p:cNvPr>
          <p:cNvSpPr/>
          <p:nvPr/>
        </p:nvSpPr>
        <p:spPr>
          <a:xfrm>
            <a:off x="-28863" y="2778702"/>
            <a:ext cx="467107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3-</a:t>
            </a:r>
            <a:r>
              <a:rPr lang="ar-EG" sz="3600" b="1" kern="0" dirty="0">
                <a:solidFill>
                  <a:srgbClr val="0070C0"/>
                </a:solidFill>
                <a:latin typeface="Gill Sans Nova"/>
              </a:rPr>
              <a:t> </a:t>
            </a: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الإفراد والتأنيث والتعريف والفتحة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1BCF2416-D913-4A17-A36D-C418EFBCD722}"/>
              </a:ext>
            </a:extLst>
          </p:cNvPr>
          <p:cNvSpPr/>
          <p:nvPr/>
        </p:nvSpPr>
        <p:spPr>
          <a:xfrm>
            <a:off x="141348" y="3542569"/>
            <a:ext cx="452458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4-</a:t>
            </a:r>
            <a:r>
              <a:rPr lang="ar-EG" sz="3600" b="1" kern="0" dirty="0">
                <a:solidFill>
                  <a:srgbClr val="0070C0"/>
                </a:solidFill>
                <a:latin typeface="Gill Sans Nova"/>
              </a:rPr>
              <a:t> </a:t>
            </a: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التأنيث والتعريف والكسرة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90E49186-1900-43D1-9EF7-B2B842DC3879}"/>
              </a:ext>
            </a:extLst>
          </p:cNvPr>
          <p:cNvSpPr/>
          <p:nvPr/>
        </p:nvSpPr>
        <p:spPr>
          <a:xfrm>
            <a:off x="115326" y="4188137"/>
            <a:ext cx="452458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5-</a:t>
            </a:r>
            <a:r>
              <a:rPr lang="ar-EG" sz="3600" b="1" kern="0" dirty="0">
                <a:solidFill>
                  <a:srgbClr val="0070C0"/>
                </a:solidFill>
                <a:latin typeface="Gill Sans Nova"/>
              </a:rPr>
              <a:t> </a:t>
            </a: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الجمع والتذكير والتعريف والياء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5407A812-3ABF-43D0-8731-7F668F0A74B6}"/>
              </a:ext>
            </a:extLst>
          </p:cNvPr>
          <p:cNvSpPr/>
          <p:nvPr/>
        </p:nvSpPr>
        <p:spPr>
          <a:xfrm>
            <a:off x="-28863" y="4901588"/>
            <a:ext cx="472622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6-</a:t>
            </a:r>
            <a:r>
              <a:rPr lang="ar-EG" sz="3600" b="1" kern="0" dirty="0">
                <a:solidFill>
                  <a:srgbClr val="0070C0"/>
                </a:solidFill>
                <a:latin typeface="Gill Sans Nova"/>
              </a:rPr>
              <a:t> </a:t>
            </a: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التثنية والتذكير والتعريف والألف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AA1BB6E1-56CE-40AE-BAF2-3B1B7B2443BC}"/>
              </a:ext>
            </a:extLst>
          </p:cNvPr>
          <p:cNvSpPr/>
          <p:nvPr/>
        </p:nvSpPr>
        <p:spPr>
          <a:xfrm>
            <a:off x="115326" y="5648840"/>
            <a:ext cx="452458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7-</a:t>
            </a:r>
            <a:r>
              <a:rPr lang="ar-EG" sz="3600" b="1" kern="0" dirty="0">
                <a:solidFill>
                  <a:srgbClr val="0070C0"/>
                </a:solidFill>
                <a:latin typeface="Gill Sans Nova"/>
              </a:rPr>
              <a:t> </a:t>
            </a:r>
            <a:r>
              <a:rPr lang="ar-EG" sz="2800" b="1" kern="0" dirty="0">
                <a:solidFill>
                  <a:srgbClr val="0070C0"/>
                </a:solidFill>
                <a:latin typeface="Gill Sans Nova"/>
              </a:rPr>
              <a:t>التأنيث والتنكير والكسرة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4286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5" grpId="0"/>
      <p:bldP spid="36" grpId="0" animBg="1"/>
      <p:bldP spid="38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المستند, لقطة شاشة&#10;&#10;تم إنشاء الوصف تلقائياً">
            <a:extLst>
              <a:ext uri="{FF2B5EF4-FFF2-40B4-BE49-F238E27FC236}">
                <a16:creationId xmlns:a16="http://schemas.microsoft.com/office/drawing/2014/main" id="{BA49683C-9430-46A0-AF5D-12ECDCC58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119921"/>
            <a:ext cx="10583055" cy="6580682"/>
          </a:xfr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72CC25A-4EEA-4F6D-8D09-92E1E61DD7E5}"/>
              </a:ext>
            </a:extLst>
          </p:cNvPr>
          <p:cNvSpPr/>
          <p:nvPr/>
        </p:nvSpPr>
        <p:spPr>
          <a:xfrm>
            <a:off x="3545611" y="87355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المواقع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14B57AD-FFE1-4641-9B14-463DF6D39B2A}"/>
              </a:ext>
            </a:extLst>
          </p:cNvPr>
          <p:cNvSpPr/>
          <p:nvPr/>
        </p:nvSpPr>
        <p:spPr>
          <a:xfrm>
            <a:off x="7516019" y="230011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العلماء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6D955C8-CA17-446E-B39C-22DEBBA8E72F}"/>
              </a:ext>
            </a:extLst>
          </p:cNvPr>
          <p:cNvSpPr/>
          <p:nvPr/>
        </p:nvSpPr>
        <p:spPr>
          <a:xfrm>
            <a:off x="644578" y="2943327"/>
            <a:ext cx="1814972" cy="511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الاتصالات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7C2AA49-DF3E-4FA2-ADE4-6303371B36B3}"/>
              </a:ext>
            </a:extLst>
          </p:cNvPr>
          <p:cNvSpPr/>
          <p:nvPr/>
        </p:nvSpPr>
        <p:spPr>
          <a:xfrm>
            <a:off x="5717199" y="434583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الأراضي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7F44557-446E-4587-9854-18BFC3C64CBF}"/>
              </a:ext>
            </a:extLst>
          </p:cNvPr>
          <p:cNvSpPr/>
          <p:nvPr/>
        </p:nvSpPr>
        <p:spPr>
          <a:xfrm>
            <a:off x="5094936" y="578533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الإنسان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4098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عنصر نائب للمحتوى 6" descr="صورة تحتوي على رسم بياني&#10;&#10;تم إنشاء الوصف تلقائياً">
            <a:extLst>
              <a:ext uri="{FF2B5EF4-FFF2-40B4-BE49-F238E27FC236}">
                <a16:creationId xmlns:a16="http://schemas.microsoft.com/office/drawing/2014/main" id="{72F921F6-2E0D-4D25-89A3-96773AB17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7" y="31750"/>
            <a:ext cx="8830969" cy="152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9ED980D5-4DCE-4CF0-B0B8-CC49C6752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4118"/>
          <a:stretch/>
        </p:blipFill>
        <p:spPr>
          <a:xfrm>
            <a:off x="7410" y="1590727"/>
            <a:ext cx="11281776" cy="523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A8C800BE-28DB-45CC-A4B4-56F4B84AAEF7}"/>
              </a:ext>
            </a:extLst>
          </p:cNvPr>
          <p:cNvSpPr/>
          <p:nvPr/>
        </p:nvSpPr>
        <p:spPr>
          <a:xfrm>
            <a:off x="2143593" y="2018209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الطالبة المجتهدة متفوقة في دراستها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BCD4C43-207D-4FE2-8B91-1E5F5EB91534}"/>
              </a:ext>
            </a:extLst>
          </p:cNvPr>
          <p:cNvSpPr/>
          <p:nvPr/>
        </p:nvSpPr>
        <p:spPr>
          <a:xfrm>
            <a:off x="2890278" y="3060156"/>
            <a:ext cx="725452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العلماء المجدون يستحقون التكريم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7F0D40E-1DB2-4F82-B3F9-5FAE71914525}"/>
              </a:ext>
            </a:extLst>
          </p:cNvPr>
          <p:cNvSpPr/>
          <p:nvPr/>
        </p:nvSpPr>
        <p:spPr>
          <a:xfrm>
            <a:off x="614598" y="4137428"/>
            <a:ext cx="958525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الأمهات الصالحات يربين أبناءهن تربية حسنة 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378224B-39F0-496E-B3E4-26B12DE36E3C}"/>
              </a:ext>
            </a:extLst>
          </p:cNvPr>
          <p:cNvSpPr/>
          <p:nvPr/>
        </p:nvSpPr>
        <p:spPr>
          <a:xfrm>
            <a:off x="2890279" y="5193724"/>
            <a:ext cx="725452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النجوم الساطعة تزين السماء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E6A5560B-E4ED-46E7-8BDA-A44E5375E0BD}"/>
              </a:ext>
            </a:extLst>
          </p:cNvPr>
          <p:cNvSpPr/>
          <p:nvPr/>
        </p:nvSpPr>
        <p:spPr>
          <a:xfrm>
            <a:off x="2008683" y="6235671"/>
            <a:ext cx="817988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السائقان الحذران ملتزمان بقوانين المرور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40368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679328-509E-4C18-AD54-F6EE7BDC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674558"/>
            <a:ext cx="8019738" cy="5756222"/>
          </a:xfr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27FB6CA9-192B-4C0F-A654-58F470845B7F}"/>
              </a:ext>
            </a:extLst>
          </p:cNvPr>
          <p:cNvSpPr/>
          <p:nvPr/>
        </p:nvSpPr>
        <p:spPr>
          <a:xfrm>
            <a:off x="3732551" y="1708878"/>
            <a:ext cx="1201631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2FF46F5F-8838-433E-A6B7-62D368DB4942}"/>
              </a:ext>
            </a:extLst>
          </p:cNvPr>
          <p:cNvSpPr/>
          <p:nvPr/>
        </p:nvSpPr>
        <p:spPr>
          <a:xfrm>
            <a:off x="3784936" y="2518342"/>
            <a:ext cx="1454046" cy="6445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75F27377-63B6-45D2-8884-D58FF32AAC00}"/>
              </a:ext>
            </a:extLst>
          </p:cNvPr>
          <p:cNvSpPr/>
          <p:nvPr/>
        </p:nvSpPr>
        <p:spPr>
          <a:xfrm>
            <a:off x="3784936" y="3222883"/>
            <a:ext cx="1454046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DF2FDCAF-5258-4F1E-88E2-480384D0E552}"/>
              </a:ext>
            </a:extLst>
          </p:cNvPr>
          <p:cNvSpPr/>
          <p:nvPr/>
        </p:nvSpPr>
        <p:spPr>
          <a:xfrm>
            <a:off x="3732551" y="3927424"/>
            <a:ext cx="1506431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D75A81E-4F8E-40CF-8C28-AA55614BF4F7}"/>
              </a:ext>
            </a:extLst>
          </p:cNvPr>
          <p:cNvSpPr/>
          <p:nvPr/>
        </p:nvSpPr>
        <p:spPr>
          <a:xfrm>
            <a:off x="3884951" y="4751883"/>
            <a:ext cx="1201631" cy="7495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BB121FC-6949-469D-8337-438A7AF64722}"/>
              </a:ext>
            </a:extLst>
          </p:cNvPr>
          <p:cNvSpPr/>
          <p:nvPr/>
        </p:nvSpPr>
        <p:spPr>
          <a:xfrm>
            <a:off x="4204742" y="5501390"/>
            <a:ext cx="1354031" cy="824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55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عنصر نائب للمحتوى 8" descr="صورة تحتوي على رسم بياني&#10;&#10;تم إنشاء الوصف تلقائياً">
            <a:extLst>
              <a:ext uri="{FF2B5EF4-FFF2-40B4-BE49-F238E27FC236}">
                <a16:creationId xmlns:a16="http://schemas.microsoft.com/office/drawing/2014/main" id="{53A7D174-ED19-4C22-8E66-9681849BE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66" y="-1"/>
            <a:ext cx="722425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2052077A-D29B-43CA-9F2C-FC1ACF426B12}"/>
              </a:ext>
            </a:extLst>
          </p:cNvPr>
          <p:cNvSpPr/>
          <p:nvPr/>
        </p:nvSpPr>
        <p:spPr>
          <a:xfrm>
            <a:off x="4293348" y="3647300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البرامج الإذاعية شيقة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914526D-FA5A-4284-AAA2-DD25DBD136AC}"/>
              </a:ext>
            </a:extLst>
          </p:cNvPr>
          <p:cNvSpPr/>
          <p:nvPr/>
        </p:nvSpPr>
        <p:spPr>
          <a:xfrm>
            <a:off x="4459678" y="4788651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تؤدي السفن الفضائية خدمات جليلة في مجال العلم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7011C8A-BEF0-4B09-B868-3B4436D4EBC8}"/>
              </a:ext>
            </a:extLst>
          </p:cNvPr>
          <p:cNvSpPr/>
          <p:nvPr/>
        </p:nvSpPr>
        <p:spPr>
          <a:xfrm>
            <a:off x="4459677" y="6016290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تستغل بعض الدول المساقط المائية لتوليد الكهرباء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34545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53A7D174-ED19-4C22-8E66-9681849BE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4566" y="348542"/>
            <a:ext cx="7224258" cy="616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2052077A-D29B-43CA-9F2C-FC1ACF426B12}"/>
              </a:ext>
            </a:extLst>
          </p:cNvPr>
          <p:cNvSpPr/>
          <p:nvPr/>
        </p:nvSpPr>
        <p:spPr>
          <a:xfrm>
            <a:off x="4459676" y="1490221"/>
            <a:ext cx="8236993" cy="4435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noProof="0" dirty="0">
                <a:solidFill>
                  <a:srgbClr val="FF0000"/>
                </a:solidFill>
                <a:latin typeface="Gill Sans Nova"/>
              </a:rPr>
              <a:t>تنطلق الصواريخ بسرعة معينة للتغلب على الجاذبية الأرضية 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914526D-FA5A-4284-AAA2-DD25DBD136AC}"/>
              </a:ext>
            </a:extLst>
          </p:cNvPr>
          <p:cNvSpPr/>
          <p:nvPr/>
        </p:nvSpPr>
        <p:spPr>
          <a:xfrm>
            <a:off x="4615375" y="3575569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noProof="0" dirty="0">
                <a:solidFill>
                  <a:srgbClr val="FF0000"/>
                </a:solidFill>
                <a:latin typeface="Gill Sans Nova"/>
              </a:rPr>
              <a:t>تمنح الدولة الباحثين في المجال العلمي الجوائز التقديرية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7011C8A-BEF0-4B09-B868-3B4436D4EBC8}"/>
              </a:ext>
            </a:extLst>
          </p:cNvPr>
          <p:cNvSpPr/>
          <p:nvPr/>
        </p:nvSpPr>
        <p:spPr>
          <a:xfrm>
            <a:off x="4615374" y="5511188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noProof="0" dirty="0">
                <a:solidFill>
                  <a:srgbClr val="FF0000"/>
                </a:solidFill>
                <a:latin typeface="Gill Sans Nova"/>
              </a:rPr>
              <a:t>يقبل المشاهدون على الأفلام التي تدور حول القصص التاريخية</a:t>
            </a:r>
            <a:endParaRPr kumimoji="0" lang="ar-EG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0710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64DAFB-AD9A-4E52-B026-8641CCD67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747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1C8FC-E1FE-470B-AB3B-D4B1D8C9D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ED1086-4FBF-41E3-B23D-0AF086E7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2846786"/>
            <a:ext cx="1602997" cy="144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00C04C-9973-40F3-8121-55AC6A47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1041"/>
            <a:ext cx="9936886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6B57F6-C734-4FDA-9495-94E602DC5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89448"/>
            <a:ext cx="9936887" cy="4381221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مخطط بياني&#10;&#10;تم إنشاء الوصف تلقائياً">
            <a:extLst>
              <a:ext uri="{FF2B5EF4-FFF2-40B4-BE49-F238E27FC236}">
                <a16:creationId xmlns:a16="http://schemas.microsoft.com/office/drawing/2014/main" id="{6359ACAE-1B07-489F-8DBE-AE006DACC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1489447"/>
            <a:ext cx="9933710" cy="438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6C984CB-7FE4-4AD0-8CF7-11AD5573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148944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10C1584-29D5-4C4B-B272-B7D788B31AD1}"/>
              </a:ext>
            </a:extLst>
          </p:cNvPr>
          <p:cNvSpPr/>
          <p:nvPr/>
        </p:nvSpPr>
        <p:spPr>
          <a:xfrm>
            <a:off x="1435595" y="3799978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كان العلماء العرب مبدعين في مجال الفلك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CD564D0-041E-4C74-AC30-C7F19C0E38B6}"/>
              </a:ext>
            </a:extLst>
          </p:cNvPr>
          <p:cNvSpPr/>
          <p:nvPr/>
        </p:nvSpPr>
        <p:spPr>
          <a:xfrm>
            <a:off x="1007122" y="5156259"/>
            <a:ext cx="792264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حقق الطلاب نجاحا باهرا في مسابقات العلوم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6255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5632" y="0"/>
            <a:ext cx="3406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59089"/>
            <a:ext cx="9107362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910736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54EB8B-0FCB-4D94-8951-5B41329F8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/>
        </p:blipFill>
        <p:spPr>
          <a:xfrm>
            <a:off x="-6353" y="2280254"/>
            <a:ext cx="12188823" cy="396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6891512-F334-4912-9B8B-F0A669003515}"/>
              </a:ext>
            </a:extLst>
          </p:cNvPr>
          <p:cNvSpPr/>
          <p:nvPr/>
        </p:nvSpPr>
        <p:spPr>
          <a:xfrm>
            <a:off x="-9528" y="4587880"/>
            <a:ext cx="1071250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البرنامجان التلفزيونيان تم نقلهما عن طريق القمر الصناعي عربسات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D8FA6A8-7BB1-4988-9F06-D26CF0C39F44}"/>
              </a:ext>
            </a:extLst>
          </p:cNvPr>
          <p:cNvSpPr/>
          <p:nvPr/>
        </p:nvSpPr>
        <p:spPr>
          <a:xfrm>
            <a:off x="219523" y="5508649"/>
            <a:ext cx="10363533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البرامج التلفزيونية تم نقلها عن طريق القمر الصناعي عربسات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40127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مخطط بياني&#10;&#10;تم إنشاء الوصف تلقائياً">
            <a:extLst>
              <a:ext uri="{FF2B5EF4-FFF2-40B4-BE49-F238E27FC236}">
                <a16:creationId xmlns:a16="http://schemas.microsoft.com/office/drawing/2014/main" id="{FD698A23-14F3-4D20-AA79-9EB784F5F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652"/>
            <a:ext cx="12191999" cy="480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7A17003-E9D6-418E-8D22-7B5672A7885B}"/>
              </a:ext>
            </a:extLst>
          </p:cNvPr>
          <p:cNvSpPr/>
          <p:nvPr/>
        </p:nvSpPr>
        <p:spPr>
          <a:xfrm>
            <a:off x="5891134" y="3770474"/>
            <a:ext cx="554886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الشمس المشرقة تبعث الحياة للأرض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9F43E32-7EFF-49E2-921A-271AD9698FB8}"/>
              </a:ext>
            </a:extLst>
          </p:cNvPr>
          <p:cNvSpPr/>
          <p:nvPr/>
        </p:nvSpPr>
        <p:spPr>
          <a:xfrm>
            <a:off x="5156616" y="4486540"/>
            <a:ext cx="628338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الموظفون المخلصون في عملهم متميزون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5B6B991-1F8B-4104-A9E8-DCCDDC16A844}"/>
              </a:ext>
            </a:extLst>
          </p:cNvPr>
          <p:cNvSpPr/>
          <p:nvPr/>
        </p:nvSpPr>
        <p:spPr>
          <a:xfrm>
            <a:off x="3342807" y="5226293"/>
            <a:ext cx="809719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كرمت الدولة المخترعتين الماهرتين تقديرا لإنجازاتهما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E6D7BE6-C866-4F30-B57B-D593A5070693}"/>
              </a:ext>
            </a:extLst>
          </p:cNvPr>
          <p:cNvSpPr/>
          <p:nvPr/>
        </p:nvSpPr>
        <p:spPr>
          <a:xfrm>
            <a:off x="6089593" y="6056251"/>
            <a:ext cx="535040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النساء الصالحات يطعن الله ورسوله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38541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341A024E-AAC1-4A8F-8F7A-651D2F0AD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1" y="434715"/>
            <a:ext cx="9848538" cy="6145967"/>
          </a:xfr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A2DCB17A-CE7D-47AC-A81E-5A0A5CA17AA5}"/>
              </a:ext>
            </a:extLst>
          </p:cNvPr>
          <p:cNvSpPr/>
          <p:nvPr/>
        </p:nvSpPr>
        <p:spPr>
          <a:xfrm>
            <a:off x="5321337" y="3274042"/>
            <a:ext cx="1549325" cy="4673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انتهاء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331B302-9AA1-46F9-BA32-A1DE7C79EC7F}"/>
              </a:ext>
            </a:extLst>
          </p:cNvPr>
          <p:cNvSpPr/>
          <p:nvPr/>
        </p:nvSpPr>
        <p:spPr>
          <a:xfrm>
            <a:off x="5321336" y="4011812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أبناء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2521803-6A9E-4326-8A4E-B7C483AAA1B8}"/>
              </a:ext>
            </a:extLst>
          </p:cNvPr>
          <p:cNvSpPr/>
          <p:nvPr/>
        </p:nvSpPr>
        <p:spPr>
          <a:xfrm>
            <a:off x="5321336" y="480684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مساء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BC443F21-8EBA-4116-B04B-FC60735E5703}"/>
              </a:ext>
            </a:extLst>
          </p:cNvPr>
          <p:cNvSpPr/>
          <p:nvPr/>
        </p:nvSpPr>
        <p:spPr>
          <a:xfrm>
            <a:off x="5321337" y="557047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أجزاء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AD43C34-26D7-4F79-B26B-642FEA6E919D}"/>
              </a:ext>
            </a:extLst>
          </p:cNvPr>
          <p:cNvSpPr/>
          <p:nvPr/>
        </p:nvSpPr>
        <p:spPr>
          <a:xfrm>
            <a:off x="2338466" y="3240491"/>
            <a:ext cx="2818150" cy="31827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6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تكتب الهمزة على السطر لأنها متطرفة وما قبلها حرف مد مفتوح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نص, المستند, لقطة شاشة&#10;&#10;تم إنشاء الوصف تلقائياً">
            <a:extLst>
              <a:ext uri="{FF2B5EF4-FFF2-40B4-BE49-F238E27FC236}">
                <a16:creationId xmlns:a16="http://schemas.microsoft.com/office/drawing/2014/main" id="{27A03067-091F-4A4B-822B-02D405A3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36" y="-1"/>
            <a:ext cx="7369039" cy="657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B7C7BE99-792F-458E-B1B4-BB6065B7019E}"/>
              </a:ext>
            </a:extLst>
          </p:cNvPr>
          <p:cNvSpPr/>
          <p:nvPr/>
        </p:nvSpPr>
        <p:spPr>
          <a:xfrm>
            <a:off x="8636424" y="942612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أول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8EB7850-D9A7-483F-A5CA-7C2DAE38B8BE}"/>
              </a:ext>
            </a:extLst>
          </p:cNvPr>
          <p:cNvSpPr/>
          <p:nvPr/>
        </p:nvSpPr>
        <p:spPr>
          <a:xfrm>
            <a:off x="8949213" y="189439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ارتسم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D769451-7CF5-4C6C-BCFD-72BE9032B357}"/>
              </a:ext>
            </a:extLst>
          </p:cNvPr>
          <p:cNvSpPr/>
          <p:nvPr/>
        </p:nvSpPr>
        <p:spPr>
          <a:xfrm>
            <a:off x="7535345" y="2925765"/>
            <a:ext cx="1549325" cy="435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اكتشاف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6BC6038A-05A6-41B5-A2D5-406805E4ED1D}"/>
              </a:ext>
            </a:extLst>
          </p:cNvPr>
          <p:cNvSpPr/>
          <p:nvPr/>
        </p:nvSpPr>
        <p:spPr>
          <a:xfrm>
            <a:off x="6796349" y="4793341"/>
            <a:ext cx="1549325" cy="43537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استقبال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9CEE784C-E83F-4B68-997A-1D7C102FB52B}"/>
              </a:ext>
            </a:extLst>
          </p:cNvPr>
          <p:cNvSpPr/>
          <p:nvPr/>
        </p:nvSpPr>
        <p:spPr>
          <a:xfrm>
            <a:off x="9586048" y="3802733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إطلاق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7840D99-22CB-47F6-A88F-1F0EC77F5879}"/>
              </a:ext>
            </a:extLst>
          </p:cNvPr>
          <p:cNvSpPr/>
          <p:nvPr/>
        </p:nvSpPr>
        <p:spPr>
          <a:xfrm>
            <a:off x="6432910" y="574121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7030A0"/>
                </a:solidFill>
                <a:latin typeface="Gill Sans Nova"/>
                <a:cs typeface="Arial" panose="020B0604020202020204" pitchFamily="34" charset="0"/>
              </a:rPr>
              <a:t>أحوال</a:t>
            </a:r>
            <a:endParaRPr lang="ar-EG" sz="1600" b="1" kern="0" dirty="0">
              <a:solidFill>
                <a:srgbClr val="7030A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A2EDDB97-78F6-48E2-9FBB-098A9EA05CB0}"/>
              </a:ext>
            </a:extLst>
          </p:cNvPr>
          <p:cNvSpPr/>
          <p:nvPr/>
        </p:nvSpPr>
        <p:spPr>
          <a:xfrm>
            <a:off x="8480255" y="140819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همزة قطع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1032DE9-6E15-4000-A3A6-E759C16A9E52}"/>
              </a:ext>
            </a:extLst>
          </p:cNvPr>
          <p:cNvSpPr/>
          <p:nvPr/>
        </p:nvSpPr>
        <p:spPr>
          <a:xfrm>
            <a:off x="8154074" y="2428537"/>
            <a:ext cx="2031676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همزة وصل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C801FBF5-DC40-4DD8-939C-339A201BAA86}"/>
              </a:ext>
            </a:extLst>
          </p:cNvPr>
          <p:cNvSpPr/>
          <p:nvPr/>
        </p:nvSpPr>
        <p:spPr>
          <a:xfrm>
            <a:off x="8154073" y="3369266"/>
            <a:ext cx="183101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همزة وصل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6772271D-8B29-4AA7-9029-07A66206E4F3}"/>
              </a:ext>
            </a:extLst>
          </p:cNvPr>
          <p:cNvSpPr/>
          <p:nvPr/>
        </p:nvSpPr>
        <p:spPr>
          <a:xfrm>
            <a:off x="8435766" y="428315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همزة قطع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335F3B34-9511-442B-B461-DA3B16D025A3}"/>
              </a:ext>
            </a:extLst>
          </p:cNvPr>
          <p:cNvSpPr/>
          <p:nvPr/>
        </p:nvSpPr>
        <p:spPr>
          <a:xfrm>
            <a:off x="7982235" y="5254280"/>
            <a:ext cx="1742643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همزة وصل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C829ECB9-E5E7-499F-A7BC-35F074A3BD79}"/>
              </a:ext>
            </a:extLst>
          </p:cNvPr>
          <p:cNvSpPr/>
          <p:nvPr/>
        </p:nvSpPr>
        <p:spPr>
          <a:xfrm>
            <a:off x="8035991" y="625685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002060"/>
                </a:solidFill>
                <a:latin typeface="Gill Sans Nova"/>
                <a:cs typeface="Arial" panose="020B0604020202020204" pitchFamily="34" charset="0"/>
              </a:rPr>
              <a:t>همزة قطع</a:t>
            </a:r>
            <a:endParaRPr lang="ar-EG" sz="1600" b="1" kern="0" dirty="0">
              <a:solidFill>
                <a:srgbClr val="002060"/>
              </a:solidFill>
              <a:latin typeface="Gill Sans Nov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36F7BE57-E881-4D6F-9E29-7B90B1990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17" y="1335441"/>
            <a:ext cx="8131175" cy="4909295"/>
          </a:xfrm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B2393816-9DF3-4DD3-9067-30D1FAC46ED3}"/>
              </a:ext>
            </a:extLst>
          </p:cNvPr>
          <p:cNvSpPr/>
          <p:nvPr/>
        </p:nvSpPr>
        <p:spPr>
          <a:xfrm>
            <a:off x="3516866" y="1399026"/>
            <a:ext cx="7857475" cy="39604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lvl="0" algn="ctr" defTabSz="914400">
              <a:lnSpc>
                <a:spcPct val="150000"/>
              </a:lnSpc>
            </a:pPr>
            <a:r>
              <a:rPr lang="ar-EG" sz="4000" kern="0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خي المسلم، استعن بالله ولا تعجز، واتكل على</a:t>
            </a:r>
            <a:r>
              <a:rPr kumimoji="0" lang="ar-EG" sz="4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الله في أمورك</a:t>
            </a:r>
            <a:r>
              <a:rPr kumimoji="0" lang="ar-EG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، وأحسن</a:t>
            </a:r>
            <a:r>
              <a:rPr kumimoji="0" lang="ar-EG" sz="4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إلى الناس فلا تتكبر عليهم</a:t>
            </a:r>
            <a:r>
              <a:rPr lang="ar-EG" sz="40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، فأنت وهم سواء</a:t>
            </a:r>
            <a:r>
              <a:rPr lang="ar-EG" sz="4000" kern="0" dirty="0">
                <a:solidFill>
                  <a:srgbClr val="7030A0"/>
                </a:solidFill>
                <a:latin typeface="Gill Sans Nova"/>
              </a:rPr>
              <a:t>.</a:t>
            </a:r>
            <a:endParaRPr kumimoji="0" lang="ar-EG" sz="1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9759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C0934DB-9F1A-48E6-9566-081FE345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86C7D-C382-493B-ADAD-58CB79E7C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4" y="0"/>
            <a:ext cx="4654296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93D798A-8AE8-4963-9A17-13EBEC30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924" y="685800"/>
            <a:ext cx="3389714" cy="5400892"/>
          </a:xfrm>
        </p:spPr>
        <p:txBody>
          <a:bodyPr>
            <a:normAutofit/>
          </a:bodyPr>
          <a:lstStyle/>
          <a:p>
            <a:pPr algn="ctr"/>
            <a:r>
              <a:rPr lang="ar-EG" dirty="0">
                <a:solidFill>
                  <a:srgbClr val="FFFFFF"/>
                </a:solidFill>
              </a:rPr>
              <a:t>تدريبات على الحال</a:t>
            </a:r>
          </a:p>
        </p:txBody>
      </p:sp>
      <p:pic>
        <p:nvPicPr>
          <p:cNvPr id="7" name="عنصر نائب للمحتوى 6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4831C571-1776-41F2-8089-BD78D4345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25"/>
            <a:ext cx="7537704" cy="613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763C26-E252-4214-9171-30B62CC2E50E}"/>
              </a:ext>
            </a:extLst>
          </p:cNvPr>
          <p:cNvSpPr/>
          <p:nvPr/>
        </p:nvSpPr>
        <p:spPr>
          <a:xfrm>
            <a:off x="1042254" y="238755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منتصرا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F6359DA-2976-45B6-B8B1-AA2A460537B4}"/>
              </a:ext>
            </a:extLst>
          </p:cNvPr>
          <p:cNvSpPr/>
          <p:nvPr/>
        </p:nvSpPr>
        <p:spPr>
          <a:xfrm>
            <a:off x="1027262" y="302798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ملوحا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72C35E2-CA62-4136-8743-F7BD8631745B}"/>
              </a:ext>
            </a:extLst>
          </p:cNvPr>
          <p:cNvSpPr/>
          <p:nvPr/>
        </p:nvSpPr>
        <p:spPr>
          <a:xfrm>
            <a:off x="1042252" y="360890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منتظمين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0636F49-B12D-4426-A68E-5A376960CC2B}"/>
              </a:ext>
            </a:extLst>
          </p:cNvPr>
          <p:cNvSpPr/>
          <p:nvPr/>
        </p:nvSpPr>
        <p:spPr>
          <a:xfrm>
            <a:off x="1042252" y="429694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محلقات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65F002B-F51E-41F4-A616-CBBDCC2FFA07}"/>
              </a:ext>
            </a:extLst>
          </p:cNvPr>
          <p:cNvSpPr/>
          <p:nvPr/>
        </p:nvSpPr>
        <p:spPr>
          <a:xfrm>
            <a:off x="824460" y="4857446"/>
            <a:ext cx="176711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متحمسين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36E4494-3752-491B-A4A7-85F08FAB3BE0}"/>
              </a:ext>
            </a:extLst>
          </p:cNvPr>
          <p:cNvSpPr/>
          <p:nvPr/>
        </p:nvSpPr>
        <p:spPr>
          <a:xfrm>
            <a:off x="1042253" y="547053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مبتسمين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EE4AB48-52B8-4E72-91E5-ED82DBC57DE1}"/>
              </a:ext>
            </a:extLst>
          </p:cNvPr>
          <p:cNvCxnSpPr>
            <a:cxnSpLocks/>
          </p:cNvCxnSpPr>
          <p:nvPr/>
        </p:nvCxnSpPr>
        <p:spPr>
          <a:xfrm>
            <a:off x="5192826" y="3101976"/>
            <a:ext cx="623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772EC7FB-2B74-40B8-A28F-B58838BAC37F}"/>
              </a:ext>
            </a:extLst>
          </p:cNvPr>
          <p:cNvCxnSpPr>
            <a:cxnSpLocks/>
          </p:cNvCxnSpPr>
          <p:nvPr/>
        </p:nvCxnSpPr>
        <p:spPr>
          <a:xfrm>
            <a:off x="5006467" y="3740928"/>
            <a:ext cx="6817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72B7132-B1F8-4099-9AA6-FB0326E967C2}"/>
              </a:ext>
            </a:extLst>
          </p:cNvPr>
          <p:cNvCxnSpPr>
            <a:cxnSpLocks/>
          </p:cNvCxnSpPr>
          <p:nvPr/>
        </p:nvCxnSpPr>
        <p:spPr>
          <a:xfrm>
            <a:off x="4607962" y="4371436"/>
            <a:ext cx="797010" cy="4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AB38B798-864A-4173-A11A-33548C7CE44C}"/>
              </a:ext>
            </a:extLst>
          </p:cNvPr>
          <p:cNvCxnSpPr>
            <a:cxnSpLocks/>
          </p:cNvCxnSpPr>
          <p:nvPr/>
        </p:nvCxnSpPr>
        <p:spPr>
          <a:xfrm>
            <a:off x="4724309" y="5006166"/>
            <a:ext cx="797010" cy="4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2736D448-7122-4150-9A82-CE472BC61D4C}"/>
              </a:ext>
            </a:extLst>
          </p:cNvPr>
          <p:cNvCxnSpPr>
            <a:cxnSpLocks/>
          </p:cNvCxnSpPr>
          <p:nvPr/>
        </p:nvCxnSpPr>
        <p:spPr>
          <a:xfrm>
            <a:off x="3633831" y="5627081"/>
            <a:ext cx="886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5485344-8410-4356-824C-3E5C23083DE0}"/>
              </a:ext>
            </a:extLst>
          </p:cNvPr>
          <p:cNvCxnSpPr>
            <a:cxnSpLocks/>
          </p:cNvCxnSpPr>
          <p:nvPr/>
        </p:nvCxnSpPr>
        <p:spPr>
          <a:xfrm>
            <a:off x="4654297" y="6267183"/>
            <a:ext cx="937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عنصر نائب للمحتوى 4" descr="صورة تحتوي على نص, طاولة&#10;&#10;تم إنشاء الوصف تلقائياً">
            <a:extLst>
              <a:ext uri="{FF2B5EF4-FFF2-40B4-BE49-F238E27FC236}">
                <a16:creationId xmlns:a16="http://schemas.microsoft.com/office/drawing/2014/main" id="{71C21DB3-A50D-4F06-975C-33E5DB9F4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97" y="284813"/>
            <a:ext cx="7764905" cy="628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45BD674-6F14-4059-AAD2-4F7A4C617E81}"/>
              </a:ext>
            </a:extLst>
          </p:cNvPr>
          <p:cNvSpPr/>
          <p:nvPr/>
        </p:nvSpPr>
        <p:spPr>
          <a:xfrm>
            <a:off x="7331059" y="132360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متأخرين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19C9764-CD4D-468C-AE56-D5297BEDCA84}"/>
              </a:ext>
            </a:extLst>
          </p:cNvPr>
          <p:cNvSpPr/>
          <p:nvPr/>
        </p:nvSpPr>
        <p:spPr>
          <a:xfrm>
            <a:off x="7955387" y="206637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منهمراً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E7A8ACB-2293-457C-AD58-440E423ED4AF}"/>
              </a:ext>
            </a:extLst>
          </p:cNvPr>
          <p:cNvSpPr/>
          <p:nvPr/>
        </p:nvSpPr>
        <p:spPr>
          <a:xfrm>
            <a:off x="7180725" y="2809145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طازجةً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F7D267C-BBFF-48C5-9B94-88F0F332D2C1}"/>
              </a:ext>
            </a:extLst>
          </p:cNvPr>
          <p:cNvSpPr/>
          <p:nvPr/>
        </p:nvSpPr>
        <p:spPr>
          <a:xfrm>
            <a:off x="7180726" y="357031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مدحورين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C43B67F-8C5B-44F9-B8C8-2E373B17A359}"/>
              </a:ext>
            </a:extLst>
          </p:cNvPr>
          <p:cNvSpPr/>
          <p:nvPr/>
        </p:nvSpPr>
        <p:spPr>
          <a:xfrm>
            <a:off x="5807106" y="431006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فرحين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546C449-C04C-4D5C-A279-67E362713C3D}"/>
              </a:ext>
            </a:extLst>
          </p:cNvPr>
          <p:cNvSpPr/>
          <p:nvPr/>
        </p:nvSpPr>
        <p:spPr>
          <a:xfrm>
            <a:off x="5807107" y="5049820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متعبيْن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24BE875-696E-47F6-95F3-9AA805369A31}"/>
              </a:ext>
            </a:extLst>
          </p:cNvPr>
          <p:cNvSpPr/>
          <p:nvPr/>
        </p:nvSpPr>
        <p:spPr>
          <a:xfrm>
            <a:off x="6873428" y="583529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مقبلاتٍ 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36137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378963B-4E52-4092-AF70-2ED8B1A5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79882"/>
            <a:ext cx="8154649" cy="6175948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F28A6AB-5F0B-4600-AE6A-118341F1F796}"/>
              </a:ext>
            </a:extLst>
          </p:cNvPr>
          <p:cNvSpPr/>
          <p:nvPr/>
        </p:nvSpPr>
        <p:spPr>
          <a:xfrm>
            <a:off x="779489" y="1788907"/>
            <a:ext cx="3068632" cy="55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الإفراد والتذكير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D293692-2005-4EF5-AC29-44B8CE8E5530}"/>
              </a:ext>
            </a:extLst>
          </p:cNvPr>
          <p:cNvSpPr/>
          <p:nvPr/>
        </p:nvSpPr>
        <p:spPr>
          <a:xfrm>
            <a:off x="779489" y="3254600"/>
            <a:ext cx="3068632" cy="50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الجمع والتأنيث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A11637C-64D5-4B53-9D97-C1E2FEEEF9A0}"/>
              </a:ext>
            </a:extLst>
          </p:cNvPr>
          <p:cNvSpPr/>
          <p:nvPr/>
        </p:nvSpPr>
        <p:spPr>
          <a:xfrm>
            <a:off x="779489" y="3888096"/>
            <a:ext cx="3068632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الإفراد والتذكير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A146885-9FFB-413F-B82A-D612DA7BE688}"/>
              </a:ext>
            </a:extLst>
          </p:cNvPr>
          <p:cNvSpPr/>
          <p:nvPr/>
        </p:nvSpPr>
        <p:spPr>
          <a:xfrm>
            <a:off x="779489" y="4583728"/>
            <a:ext cx="3068632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الجمع والتذكير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761B1FC-8766-4184-85F4-2361438E12F0}"/>
              </a:ext>
            </a:extLst>
          </p:cNvPr>
          <p:cNvSpPr/>
          <p:nvPr/>
        </p:nvSpPr>
        <p:spPr>
          <a:xfrm>
            <a:off x="779489" y="5279360"/>
            <a:ext cx="3068632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التثنية والتأنيث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51DA9E9-4E25-45AD-BEBC-61C1C5D1BD63}"/>
              </a:ext>
            </a:extLst>
          </p:cNvPr>
          <p:cNvSpPr/>
          <p:nvPr/>
        </p:nvSpPr>
        <p:spPr>
          <a:xfrm>
            <a:off x="779489" y="2534182"/>
            <a:ext cx="3068632" cy="554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التثنية والتذكير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D238A446-AB9A-4781-B14A-F08B5C0E9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" y="1"/>
            <a:ext cx="11298264" cy="542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A0A6F6B-A755-436D-892E-21493D7C15BB}"/>
              </a:ext>
            </a:extLst>
          </p:cNvPr>
          <p:cNvCxnSpPr>
            <a:cxnSpLocks/>
          </p:cNvCxnSpPr>
          <p:nvPr/>
        </p:nvCxnSpPr>
        <p:spPr>
          <a:xfrm>
            <a:off x="6835646" y="1490153"/>
            <a:ext cx="9445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4FE0A42-ACEF-47C1-9F5B-20553F5B21FD}"/>
              </a:ext>
            </a:extLst>
          </p:cNvPr>
          <p:cNvCxnSpPr>
            <a:cxnSpLocks/>
          </p:cNvCxnSpPr>
          <p:nvPr/>
        </p:nvCxnSpPr>
        <p:spPr>
          <a:xfrm>
            <a:off x="7578671" y="2236385"/>
            <a:ext cx="737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186E398-27B3-4096-9E82-983F33969C90}"/>
              </a:ext>
            </a:extLst>
          </p:cNvPr>
          <p:cNvCxnSpPr>
            <a:cxnSpLocks/>
          </p:cNvCxnSpPr>
          <p:nvPr/>
        </p:nvCxnSpPr>
        <p:spPr>
          <a:xfrm>
            <a:off x="8400081" y="2218572"/>
            <a:ext cx="6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0B457F7-F072-4DB0-BD50-84016624139E}"/>
              </a:ext>
            </a:extLst>
          </p:cNvPr>
          <p:cNvCxnSpPr>
            <a:cxnSpLocks/>
          </p:cNvCxnSpPr>
          <p:nvPr/>
        </p:nvCxnSpPr>
        <p:spPr>
          <a:xfrm>
            <a:off x="4126871" y="3078728"/>
            <a:ext cx="848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25C0EB30-D283-4A97-BEAD-4F9CE0A9B56F}"/>
              </a:ext>
            </a:extLst>
          </p:cNvPr>
          <p:cNvCxnSpPr>
            <a:cxnSpLocks/>
          </p:cNvCxnSpPr>
          <p:nvPr/>
        </p:nvCxnSpPr>
        <p:spPr>
          <a:xfrm>
            <a:off x="2899924" y="3055212"/>
            <a:ext cx="1098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1A34AF6-6BA9-4CF6-B497-5D6901452C41}"/>
              </a:ext>
            </a:extLst>
          </p:cNvPr>
          <p:cNvCxnSpPr>
            <a:cxnSpLocks/>
          </p:cNvCxnSpPr>
          <p:nvPr/>
        </p:nvCxnSpPr>
        <p:spPr>
          <a:xfrm>
            <a:off x="6354305" y="3845842"/>
            <a:ext cx="12243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A21A59E5-C59C-4350-A14F-86DCC4C34181}"/>
              </a:ext>
            </a:extLst>
          </p:cNvPr>
          <p:cNvCxnSpPr>
            <a:cxnSpLocks/>
          </p:cNvCxnSpPr>
          <p:nvPr/>
        </p:nvCxnSpPr>
        <p:spPr>
          <a:xfrm>
            <a:off x="5472642" y="4682803"/>
            <a:ext cx="1098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9895833D-53AD-4AD8-81AC-33B5FC73D19F}"/>
              </a:ext>
            </a:extLst>
          </p:cNvPr>
          <p:cNvCxnSpPr>
            <a:cxnSpLocks/>
          </p:cNvCxnSpPr>
          <p:nvPr/>
        </p:nvCxnSpPr>
        <p:spPr>
          <a:xfrm>
            <a:off x="3998563" y="5421771"/>
            <a:ext cx="8214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عنصر نائب للمحتوى 4" descr="صورة تحتوي على نص, المستند, لقطة شاشة&#10;&#10;تم إنشاء الوصف تلقائياً">
            <a:extLst>
              <a:ext uri="{FF2B5EF4-FFF2-40B4-BE49-F238E27FC236}">
                <a16:creationId xmlns:a16="http://schemas.microsoft.com/office/drawing/2014/main" id="{71472598-5464-4EDB-B992-ABA02F8E0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321733"/>
            <a:ext cx="11548533" cy="621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EFD8C46-FB1F-4AD6-ABD5-12695A63B457}"/>
              </a:ext>
            </a:extLst>
          </p:cNvPr>
          <p:cNvSpPr/>
          <p:nvPr/>
        </p:nvSpPr>
        <p:spPr>
          <a:xfrm>
            <a:off x="7629993" y="2576212"/>
            <a:ext cx="352769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ينطلق الصاروخ مندفعاً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5A44CC9-4937-42A1-860C-FC1695FC8F93}"/>
              </a:ext>
            </a:extLst>
          </p:cNvPr>
          <p:cNvSpPr/>
          <p:nvPr/>
        </p:nvSpPr>
        <p:spPr>
          <a:xfrm>
            <a:off x="5426439" y="1501739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عاد المسلمون من غزوة بدر منتصرين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77C7771-9680-4045-841B-F1807A54C48E}"/>
              </a:ext>
            </a:extLst>
          </p:cNvPr>
          <p:cNvSpPr/>
          <p:nvPr/>
        </p:nvSpPr>
        <p:spPr>
          <a:xfrm>
            <a:off x="6700603" y="4711971"/>
            <a:ext cx="4457084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نستقبل الضيوف مرحبين بهم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63B72E9-8262-49F9-BD0F-2FB193B6ABC7}"/>
              </a:ext>
            </a:extLst>
          </p:cNvPr>
          <p:cNvSpPr/>
          <p:nvPr/>
        </p:nvSpPr>
        <p:spPr>
          <a:xfrm>
            <a:off x="5426439" y="3591927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أنصت إلى القرآن الكريم متدبراً معانيه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5A22303-8B3C-4750-B9EC-7741BB90E574}"/>
              </a:ext>
            </a:extLst>
          </p:cNvPr>
          <p:cNvSpPr/>
          <p:nvPr/>
        </p:nvSpPr>
        <p:spPr>
          <a:xfrm>
            <a:off x="5231567" y="5816408"/>
            <a:ext cx="592612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يعمل المواطنون مجتهدين لخدمة بلادهم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8428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لقطة شاشة, المستند&#10;&#10;تم إنشاء الوصف تلقائياً">
            <a:extLst>
              <a:ext uri="{FF2B5EF4-FFF2-40B4-BE49-F238E27FC236}">
                <a16:creationId xmlns:a16="http://schemas.microsoft.com/office/drawing/2014/main" id="{35146F32-D757-45E9-BC1E-E178CD95B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2131" cy="553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441DB42-2511-4771-B800-23D373CB62A6}"/>
              </a:ext>
            </a:extLst>
          </p:cNvPr>
          <p:cNvSpPr/>
          <p:nvPr/>
        </p:nvSpPr>
        <p:spPr>
          <a:xfrm>
            <a:off x="2383436" y="2104146"/>
            <a:ext cx="38776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dirty="0">
                <a:solidFill>
                  <a:srgbClr val="FF0000"/>
                </a:solidFill>
                <a:latin typeface="Gill Sans Nova"/>
              </a:rPr>
              <a:t>رأيت الحارسين ساهرين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B771421-22E5-4F83-9F37-66A90125D72E}"/>
              </a:ext>
            </a:extLst>
          </p:cNvPr>
          <p:cNvSpPr/>
          <p:nvPr/>
        </p:nvSpPr>
        <p:spPr>
          <a:xfrm>
            <a:off x="1963711" y="2597314"/>
            <a:ext cx="413228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بدا القمر في السماء منيراً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1D09E0D-27F6-45B6-A10B-9718F42D2CED}"/>
              </a:ext>
            </a:extLst>
          </p:cNvPr>
          <p:cNvSpPr/>
          <p:nvPr/>
        </p:nvSpPr>
        <p:spPr>
          <a:xfrm>
            <a:off x="3957403" y="3182416"/>
            <a:ext cx="290930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تلعب الطفلة فرحةً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61E82A2-9976-4AB1-ADE3-194C46C44661}"/>
              </a:ext>
            </a:extLst>
          </p:cNvPr>
          <p:cNvSpPr/>
          <p:nvPr/>
        </p:nvSpPr>
        <p:spPr>
          <a:xfrm>
            <a:off x="-156792" y="3749280"/>
            <a:ext cx="5141626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استمر الموظفون منهمكون في عملهم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629270D-8235-4AAA-8442-4B194B961675}"/>
              </a:ext>
            </a:extLst>
          </p:cNvPr>
          <p:cNvSpPr/>
          <p:nvPr/>
        </p:nvSpPr>
        <p:spPr>
          <a:xfrm>
            <a:off x="0" y="4260686"/>
            <a:ext cx="4828043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راقبت الطالبات مصغيات إلى الدرس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3F611B9-6C93-4C00-8593-4173A99250FA}"/>
              </a:ext>
            </a:extLst>
          </p:cNvPr>
          <p:cNvSpPr/>
          <p:nvPr/>
        </p:nvSpPr>
        <p:spPr>
          <a:xfrm>
            <a:off x="2162292" y="4753854"/>
            <a:ext cx="5331502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عرفت الأم راعيةً ابناءها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5467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صورة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3954110B-95F9-4399-90D7-3681A245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90" y="643467"/>
            <a:ext cx="9355797" cy="5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6C4AA231-E5C7-44E4-A183-12517C78D962}"/>
              </a:ext>
            </a:extLst>
          </p:cNvPr>
          <p:cNvSpPr/>
          <p:nvPr/>
        </p:nvSpPr>
        <p:spPr>
          <a:xfrm>
            <a:off x="4546674" y="158234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حال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A442934-5B5E-49AB-BDF1-B84FF9029C0A}"/>
              </a:ext>
            </a:extLst>
          </p:cNvPr>
          <p:cNvSpPr/>
          <p:nvPr/>
        </p:nvSpPr>
        <p:spPr>
          <a:xfrm>
            <a:off x="3843518" y="221627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صفة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5FA3118-BD69-44A3-A5C4-CD7F107277F7}"/>
              </a:ext>
            </a:extLst>
          </p:cNvPr>
          <p:cNvSpPr/>
          <p:nvPr/>
        </p:nvSpPr>
        <p:spPr>
          <a:xfrm>
            <a:off x="4820898" y="2887091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حال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B4EB6F6-E9E5-44F5-9DE5-DE9999067710}"/>
              </a:ext>
            </a:extLst>
          </p:cNvPr>
          <p:cNvSpPr/>
          <p:nvPr/>
        </p:nvSpPr>
        <p:spPr>
          <a:xfrm>
            <a:off x="1877123" y="3602499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صفة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83F6C85-604E-4EB2-85FF-0C5D338898AC}"/>
              </a:ext>
            </a:extLst>
          </p:cNvPr>
          <p:cNvSpPr/>
          <p:nvPr/>
        </p:nvSpPr>
        <p:spPr>
          <a:xfrm>
            <a:off x="3068856" y="4286438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حال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0899554-7AA3-40FE-B0EE-3E8F4CC3E11B}"/>
              </a:ext>
            </a:extLst>
          </p:cNvPr>
          <p:cNvSpPr/>
          <p:nvPr/>
        </p:nvSpPr>
        <p:spPr>
          <a:xfrm>
            <a:off x="1332190" y="4947884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حال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A729CAF-314D-48E0-8A88-067739388730}"/>
              </a:ext>
            </a:extLst>
          </p:cNvPr>
          <p:cNvSpPr/>
          <p:nvPr/>
        </p:nvSpPr>
        <p:spPr>
          <a:xfrm>
            <a:off x="1876326" y="5585117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b="1" kern="0" noProof="0" dirty="0">
                <a:solidFill>
                  <a:srgbClr val="FF0000"/>
                </a:solidFill>
                <a:latin typeface="Gill Sans Nova"/>
              </a:rPr>
              <a:t>صفة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14812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 descr="صورة تحتوي على رسم بياني&#10;&#10;تم إنشاء الوصف تلقائياً">
            <a:extLst>
              <a:ext uri="{FF2B5EF4-FFF2-40B4-BE49-F238E27FC236}">
                <a16:creationId xmlns:a16="http://schemas.microsoft.com/office/drawing/2014/main" id="{420EACC2-B43A-4AC6-B1A4-79C51BE16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-1"/>
            <a:ext cx="9788577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F5C7002-DD02-4B19-82B1-928CBFF60553}"/>
              </a:ext>
            </a:extLst>
          </p:cNvPr>
          <p:cNvSpPr/>
          <p:nvPr/>
        </p:nvSpPr>
        <p:spPr>
          <a:xfrm>
            <a:off x="4327141" y="2104101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علا التصفيق مدوياً لتشجيع المتسابقين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E81F6A8-DCBA-46C9-B594-88070809D36A}"/>
              </a:ext>
            </a:extLst>
          </p:cNvPr>
          <p:cNvSpPr/>
          <p:nvPr/>
        </p:nvSpPr>
        <p:spPr>
          <a:xfrm>
            <a:off x="4327141" y="2978976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أقدر الكاتب معبراً عن قضايا أمته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2175D8D-2CC3-4B8B-B0A4-C7A58239553D}"/>
              </a:ext>
            </a:extLst>
          </p:cNvPr>
          <p:cNvSpPr/>
          <p:nvPr/>
        </p:nvSpPr>
        <p:spPr>
          <a:xfrm>
            <a:off x="4327141" y="3795714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يعجبني الابن باراً بوالديه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59E5B57-1E97-4AD6-B3A0-919EE6DC2C1B}"/>
              </a:ext>
            </a:extLst>
          </p:cNvPr>
          <p:cNvSpPr/>
          <p:nvPr/>
        </p:nvSpPr>
        <p:spPr>
          <a:xfrm>
            <a:off x="4327141" y="4694321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أحترم المعلمات مجداتٍ في عملهن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51E3EB-53B2-4569-9A0A-3DAF1D67FB8E}"/>
              </a:ext>
            </a:extLst>
          </p:cNvPr>
          <p:cNvSpPr/>
          <p:nvPr/>
        </p:nvSpPr>
        <p:spPr>
          <a:xfrm>
            <a:off x="4327141" y="5529575"/>
            <a:ext cx="5731248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يسرني الشباب متمسكين بدينهم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14FB5B2-0141-4AA8-8223-E4E65309A20D}"/>
              </a:ext>
            </a:extLst>
          </p:cNvPr>
          <p:cNvSpPr/>
          <p:nvPr/>
        </p:nvSpPr>
        <p:spPr>
          <a:xfrm>
            <a:off x="3492708" y="6309100"/>
            <a:ext cx="6565681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600" kern="0" noProof="0" dirty="0">
                <a:solidFill>
                  <a:srgbClr val="FF0000"/>
                </a:solidFill>
                <a:latin typeface="Gill Sans Nova"/>
              </a:rPr>
              <a:t>أحب المواطنين مخلصين في تأدية واجبهم</a:t>
            </a:r>
            <a:endParaRPr kumimoji="0" lang="ar-EG" sz="16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25108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7BB4C27C-481B-40C2-AB33-6E97A8712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1" y="0"/>
            <a:ext cx="3394582" cy="191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043B499-DA2E-4585-A7D0-01A8CD943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6711" y="152446"/>
            <a:ext cx="7866986" cy="2000383"/>
          </a:xfrm>
          <a:prstGeom prst="rect">
            <a:avLst/>
          </a:prstGeo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228018B-FBDF-42B3-9312-CB8404CD01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65675" y="2230432"/>
            <a:ext cx="7866986" cy="1558977"/>
          </a:xfrm>
          <a:prstGeom prst="rect">
            <a:avLst/>
          </a:prstGeom>
        </p:spPr>
      </p:pic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8D2EB04-5ECD-4DB5-9A41-63E4D4045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0" b="25288"/>
          <a:stretch/>
        </p:blipFill>
        <p:spPr>
          <a:xfrm>
            <a:off x="38908" y="3780931"/>
            <a:ext cx="7866986" cy="565968"/>
          </a:xfrm>
          <a:prstGeom prst="rect">
            <a:avLst/>
          </a:prstGeom>
        </p:spPr>
      </p:pic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755FF8A-89FB-4BEE-A021-96DB8A5AD9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85847" y="5097204"/>
            <a:ext cx="7866986" cy="1558977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A0937F71-7C41-437B-9B0A-D9973B375BA2}"/>
              </a:ext>
            </a:extLst>
          </p:cNvPr>
          <p:cNvSpPr/>
          <p:nvPr/>
        </p:nvSpPr>
        <p:spPr>
          <a:xfrm>
            <a:off x="0" y="204723"/>
            <a:ext cx="7712003" cy="484909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أتمنى: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فعل مضارع مرفوع وعلامة رفعه الضمة</a:t>
            </a:r>
            <a:r>
              <a:rPr kumimoji="0" lang="ar-EG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المقدرة والفاعل ضمير مستتر تقديره أنا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57C053C-3B5F-4641-A23E-2F1F968B9E50}"/>
              </a:ext>
            </a:extLst>
          </p:cNvPr>
          <p:cNvSpPr/>
          <p:nvPr/>
        </p:nvSpPr>
        <p:spPr>
          <a:xfrm>
            <a:off x="7791" y="988969"/>
            <a:ext cx="7712003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العرب: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مفعول به منصوب</a:t>
            </a:r>
            <a:r>
              <a:rPr kumimoji="0" lang="ar-EG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وعلامة نصبه الفتحة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436DE1B-AAC2-48E9-96DE-45F0419B655B}"/>
              </a:ext>
            </a:extLst>
          </p:cNvPr>
          <p:cNvSpPr/>
          <p:nvPr/>
        </p:nvSpPr>
        <p:spPr>
          <a:xfrm>
            <a:off x="16711" y="1590885"/>
            <a:ext cx="7964916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800" b="1" kern="0" dirty="0">
                <a:solidFill>
                  <a:prstClr val="black"/>
                </a:solidFill>
                <a:latin typeface="Gill Sans MT" panose="020B0502020104020203"/>
              </a:rPr>
              <a:t>متحدين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حال منصوب وعلامة نصبه الياء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4D03FB0-3AE0-4BB8-877C-DC0B4DE1D7C1}"/>
              </a:ext>
            </a:extLst>
          </p:cNvPr>
          <p:cNvSpPr/>
          <p:nvPr/>
        </p:nvSpPr>
        <p:spPr>
          <a:xfrm>
            <a:off x="-114462" y="2313918"/>
            <a:ext cx="7712003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استقبل: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فعل ماض</a:t>
            </a:r>
            <a:r>
              <a:rPr kumimoji="0" lang="ar-EG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مبني على الفتح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F7DF5EA-E432-4640-BCCD-C9368694ED32}"/>
              </a:ext>
            </a:extLst>
          </p:cNvPr>
          <p:cNvSpPr/>
          <p:nvPr/>
        </p:nvSpPr>
        <p:spPr>
          <a:xfrm>
            <a:off x="-269446" y="2782704"/>
            <a:ext cx="8382244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الملك: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فاعل مرفوع وعلامة رفعه الضمة</a:t>
            </a:r>
            <a:r>
              <a:rPr kumimoji="0" lang="ar-EG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3AB1DF0-1FB7-485E-B32E-C80616076279}"/>
              </a:ext>
            </a:extLst>
          </p:cNvPr>
          <p:cNvSpPr/>
          <p:nvPr/>
        </p:nvSpPr>
        <p:spPr>
          <a:xfrm>
            <a:off x="-327329" y="3263076"/>
            <a:ext cx="8382244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الباحثين: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مفعول به منصوب وعلامة نصبه الياء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F9ED9A7-9281-4CF3-A560-D45034652990}"/>
              </a:ext>
            </a:extLst>
          </p:cNvPr>
          <p:cNvSpPr/>
          <p:nvPr/>
        </p:nvSpPr>
        <p:spPr>
          <a:xfrm>
            <a:off x="-78490" y="3796198"/>
            <a:ext cx="7712003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فخورا: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حال منصوب وعلامة نصبه الفتحة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E389CA5-8CA9-4FAF-91F4-51DA979C403B}"/>
              </a:ext>
            </a:extLst>
          </p:cNvPr>
          <p:cNvSpPr/>
          <p:nvPr/>
        </p:nvSpPr>
        <p:spPr>
          <a:xfrm>
            <a:off x="-306476" y="5113337"/>
            <a:ext cx="8212370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lvl="0" algn="ctr" defTabSz="914400"/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المعلمات: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lang="ar-EG" sz="2800" b="1" kern="0" dirty="0">
                <a:solidFill>
                  <a:srgbClr val="FF0000"/>
                </a:solidFill>
                <a:latin typeface="Gill Sans MT" panose="020B0502020104020203"/>
              </a:rPr>
              <a:t>فاعل مرفوع وعلامة رفعه الضمة 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AECD005-DB6C-4F03-8A31-26F0B59EC9CA}"/>
              </a:ext>
            </a:extLst>
          </p:cNvPr>
          <p:cNvSpPr/>
          <p:nvPr/>
        </p:nvSpPr>
        <p:spPr>
          <a:xfrm>
            <a:off x="65675" y="5660341"/>
            <a:ext cx="7712003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lvl="0" algn="ctr" defTabSz="914400"/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الطالبات: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lang="ar-EG" sz="2800" b="1" kern="0" dirty="0">
                <a:solidFill>
                  <a:srgbClr val="FF0000"/>
                </a:solidFill>
                <a:latin typeface="Gill Sans MT" panose="020B0502020104020203"/>
              </a:rPr>
              <a:t>مفعول به منصوب وعلامة نصبه الكسرة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67305-5AB5-4F16-AF30-88F9DA3685E7}"/>
              </a:ext>
            </a:extLst>
          </p:cNvPr>
          <p:cNvSpPr/>
          <p:nvPr/>
        </p:nvSpPr>
        <p:spPr>
          <a:xfrm>
            <a:off x="65676" y="6165980"/>
            <a:ext cx="7712003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lvl="0" algn="ctr" defTabSz="914400"/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متفوقات: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lang="ar-EG" sz="2800" b="1" kern="0" dirty="0">
                <a:solidFill>
                  <a:srgbClr val="FF0000"/>
                </a:solidFill>
                <a:latin typeface="Gill Sans MT" panose="020B0502020104020203"/>
              </a:rPr>
              <a:t>حال منصوب وعلامة نصبه الكسرة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  <p:pic>
        <p:nvPicPr>
          <p:cNvPr id="23" name="صورة 2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7307A702-8034-4A9A-A1CC-44539822A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24707"/>
          <a:stretch/>
        </p:blipFill>
        <p:spPr>
          <a:xfrm>
            <a:off x="65675" y="4490868"/>
            <a:ext cx="7866986" cy="636569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27C0D149-D571-47C3-9C0A-9BFA6A3741DC}"/>
              </a:ext>
            </a:extLst>
          </p:cNvPr>
          <p:cNvSpPr/>
          <p:nvPr/>
        </p:nvSpPr>
        <p:spPr>
          <a:xfrm>
            <a:off x="-401961" y="4607698"/>
            <a:ext cx="8456876" cy="529932"/>
          </a:xfrm>
          <a:prstGeom prst="rect">
            <a:avLst/>
          </a:prstGeom>
          <a:noFill/>
          <a:ln w="12700" cap="flat" cmpd="sng" algn="in">
            <a:noFill/>
            <a:prstDash val="solid"/>
          </a:ln>
          <a:effectLst/>
        </p:spPr>
        <p:txBody>
          <a:bodyPr rtlCol="1" anchor="ctr"/>
          <a:lstStyle/>
          <a:p>
            <a:pPr lvl="0" algn="ctr" defTabSz="914400"/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تحب:</a:t>
            </a:r>
            <a:r>
              <a:rPr kumimoji="0" lang="ar-E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</a:rPr>
              <a:t> </a:t>
            </a:r>
            <a:r>
              <a:rPr lang="ar-EG" sz="2800" b="1" kern="0" dirty="0">
                <a:solidFill>
                  <a:srgbClr val="FF0000"/>
                </a:solidFill>
                <a:latin typeface="Gill Sans MT" panose="020B0502020104020203"/>
              </a:rPr>
              <a:t>فعل مضارع مرفوع وعلامة رفعه الضمة </a:t>
            </a:r>
            <a:endParaRPr kumimoji="0" lang="ar-EG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41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FEECA8D1-EEDB-4CFF-97AD-B3A7E38C7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92" y="-1"/>
            <a:ext cx="6540708" cy="470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391A3E1-E8BC-440F-B19D-30A9CFD81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4" y="-1"/>
            <a:ext cx="535148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3CBC929-53C5-4512-B9D0-AC8F127CB071}"/>
              </a:ext>
            </a:extLst>
          </p:cNvPr>
          <p:cNvSpPr/>
          <p:nvPr/>
        </p:nvSpPr>
        <p:spPr>
          <a:xfrm>
            <a:off x="464695" y="1100160"/>
            <a:ext cx="469157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فكرة وعلامة الرفع الضمة</a:t>
            </a:r>
            <a:endParaRPr kumimoji="0" lang="ar-EG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5D38F54-C975-4C32-B54F-EE5F01B14CD8}"/>
              </a:ext>
            </a:extLst>
          </p:cNvPr>
          <p:cNvSpPr/>
          <p:nvPr/>
        </p:nvSpPr>
        <p:spPr>
          <a:xfrm>
            <a:off x="464695" y="2126728"/>
            <a:ext cx="4691577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914400">
              <a:defRPr/>
            </a:pPr>
            <a:r>
              <a:rPr lang="ar-EG" sz="3200" b="1" kern="0" dirty="0">
                <a:solidFill>
                  <a:srgbClr val="FF0000"/>
                </a:solidFill>
                <a:latin typeface="Gill Sans Nova"/>
              </a:rPr>
              <a:t>مشكلة وعلامة الرفع الضمة</a:t>
            </a:r>
            <a:endParaRPr lang="ar-EG" sz="1400" b="1" kern="0" dirty="0">
              <a:solidFill>
                <a:srgbClr val="FF0000"/>
              </a:solidFill>
              <a:latin typeface="Gill Sans Nova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DEBC9A2-F115-42F4-AC1D-7CE8CECBAB47}"/>
              </a:ext>
            </a:extLst>
          </p:cNvPr>
          <p:cNvSpPr/>
          <p:nvPr/>
        </p:nvSpPr>
        <p:spPr>
          <a:xfrm>
            <a:off x="464695" y="3129318"/>
            <a:ext cx="4858970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الإنسان / الاحتفال / العالم / الوعي 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C0B045D-9F6A-4BA7-9F5C-38025733C19F}"/>
              </a:ext>
            </a:extLst>
          </p:cNvPr>
          <p:cNvSpPr/>
          <p:nvPr/>
        </p:nvSpPr>
        <p:spPr>
          <a:xfrm>
            <a:off x="3606947" y="4155886"/>
            <a:ext cx="1549325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تسعى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5753E02-69D8-4DBB-9E68-E9E5AC8676BF}"/>
              </a:ext>
            </a:extLst>
          </p:cNvPr>
          <p:cNvSpPr/>
          <p:nvPr/>
        </p:nvSpPr>
        <p:spPr>
          <a:xfrm>
            <a:off x="316044" y="5142463"/>
            <a:ext cx="5156272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الهلاك / حل / يوم / الثاني / المحافظة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6B25EE6-F832-424F-988D-5561633A5F75}"/>
              </a:ext>
            </a:extLst>
          </p:cNvPr>
          <p:cNvSpPr/>
          <p:nvPr/>
        </p:nvSpPr>
        <p:spPr>
          <a:xfrm>
            <a:off x="464695" y="6242624"/>
            <a:ext cx="4856469" cy="4931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kern="0" noProof="0" dirty="0">
                <a:solidFill>
                  <a:srgbClr val="FF0000"/>
                </a:solidFill>
                <a:latin typeface="Gill Sans Nova"/>
              </a:rPr>
              <a:t>ينعموا وأداة النصب هي لام التعليل</a:t>
            </a:r>
            <a:endParaRPr kumimoji="0" lang="ar-EG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Nova"/>
            </a:endParaRPr>
          </a:p>
        </p:txBody>
      </p:sp>
    </p:spTree>
    <p:extLst>
      <p:ext uri="{BB962C8B-B14F-4D97-AF65-F5344CB8AC3E}">
        <p14:creationId xmlns:p14="http://schemas.microsoft.com/office/powerpoint/2010/main" val="4855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عنصر نائب للمحتوى 4" descr="صورة تحتوي على طاولة&#10;&#10;تم إنشاء الوصف تلقائياً">
            <a:extLst>
              <a:ext uri="{FF2B5EF4-FFF2-40B4-BE49-F238E27FC236}">
                <a16:creationId xmlns:a16="http://schemas.microsoft.com/office/drawing/2014/main" id="{9BDAE9C6-3CEF-4165-9F2B-ACEA3E4F9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12" y="1143000"/>
            <a:ext cx="7016209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عنصر نائب للمحتوى 4" descr="صورة تحتوي على نص, رسالة&#10;&#10;تم إنشاء الوصف تلقائياً">
            <a:extLst>
              <a:ext uri="{FF2B5EF4-FFF2-40B4-BE49-F238E27FC236}">
                <a16:creationId xmlns:a16="http://schemas.microsoft.com/office/drawing/2014/main" id="{6B5CD791-FB35-4883-8E25-3A316FDD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183"/>
            <a:ext cx="4752044" cy="470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88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851FF45-61CE-4BCE-97C9-DA2D70D75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79"/>
          <a:stretch/>
        </p:blipFill>
        <p:spPr>
          <a:xfrm>
            <a:off x="3954160" y="0"/>
            <a:ext cx="8234792" cy="6810139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7173F567-94C7-4FBE-A462-38E07F6F9E6A}"/>
              </a:ext>
            </a:extLst>
          </p:cNvPr>
          <p:cNvSpPr/>
          <p:nvPr/>
        </p:nvSpPr>
        <p:spPr>
          <a:xfrm>
            <a:off x="5786204" y="888216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سريعان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08FFAA55-3E1D-4DAB-A83A-C794182EEE53}"/>
              </a:ext>
            </a:extLst>
          </p:cNvPr>
          <p:cNvSpPr/>
          <p:nvPr/>
        </p:nvSpPr>
        <p:spPr>
          <a:xfrm>
            <a:off x="5938604" y="2180407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>
                <a:solidFill>
                  <a:srgbClr val="FF0000"/>
                </a:solidFill>
              </a:rPr>
              <a:t>متفتحتان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6A021C7-3A9E-443C-BD2D-FE47ACA6CF29}"/>
              </a:ext>
            </a:extLst>
          </p:cNvPr>
          <p:cNvSpPr/>
          <p:nvPr/>
        </p:nvSpPr>
        <p:spPr>
          <a:xfrm>
            <a:off x="6850031" y="2915594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الشارعان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7DEB059-535D-414F-B680-6960C914BEF5}"/>
              </a:ext>
            </a:extLst>
          </p:cNvPr>
          <p:cNvSpPr/>
          <p:nvPr/>
        </p:nvSpPr>
        <p:spPr>
          <a:xfrm>
            <a:off x="5786204" y="3681675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جشعون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473BDED4-4912-47DE-B52A-D4AA60B2AAE1}"/>
              </a:ext>
            </a:extLst>
          </p:cNvPr>
          <p:cNvSpPr/>
          <p:nvPr/>
        </p:nvSpPr>
        <p:spPr>
          <a:xfrm>
            <a:off x="7074883" y="4534127"/>
            <a:ext cx="3068632" cy="570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الطالبات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E61B9C9-DBF9-44E6-9D6B-3AE17B104881}"/>
              </a:ext>
            </a:extLst>
          </p:cNvPr>
          <p:cNvSpPr/>
          <p:nvPr/>
        </p:nvSpPr>
        <p:spPr>
          <a:xfrm>
            <a:off x="5786204" y="5071671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متحمسون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8BACA5F-E0AA-4B40-AC14-70D49CC91F27}"/>
              </a:ext>
            </a:extLst>
          </p:cNvPr>
          <p:cNvSpPr/>
          <p:nvPr/>
        </p:nvSpPr>
        <p:spPr>
          <a:xfrm>
            <a:off x="4618547" y="5853336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منتشرة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EDE6E220-68B3-4029-8246-0D5A71C9BDEB}"/>
              </a:ext>
            </a:extLst>
          </p:cNvPr>
          <p:cNvSpPr/>
          <p:nvPr/>
        </p:nvSpPr>
        <p:spPr>
          <a:xfrm>
            <a:off x="6988869" y="1503281"/>
            <a:ext cx="3068632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dirty="0">
                <a:solidFill>
                  <a:srgbClr val="FF0000"/>
                </a:solidFill>
              </a:rPr>
              <a:t>الأمطار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6F3EE10F-7DF9-46CA-BF5F-4B0ADC791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29"/>
          <a:stretch/>
        </p:blipFill>
        <p:spPr>
          <a:xfrm>
            <a:off x="87443" y="715954"/>
            <a:ext cx="8139659" cy="1289155"/>
          </a:xfr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9E8FDBF-5A8B-436A-8191-0506C34BB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7442" y="2274757"/>
            <a:ext cx="8139660" cy="408107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B56D198-C878-4168-AF74-83E972E91973}"/>
              </a:ext>
            </a:extLst>
          </p:cNvPr>
          <p:cNvSpPr/>
          <p:nvPr/>
        </p:nvSpPr>
        <p:spPr>
          <a:xfrm>
            <a:off x="239842" y="3045826"/>
            <a:ext cx="7764905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rgbClr val="FF0000"/>
                </a:solidFill>
              </a:rPr>
              <a:t>الطالبة التي فازت في مسابقة القرآن الكريم متميزة</a:t>
            </a:r>
            <a:endParaRPr lang="ar-EG" sz="1400" dirty="0">
              <a:solidFill>
                <a:srgbClr val="FF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6105F90-4947-4495-A6AA-F77F53AAB15F}"/>
              </a:ext>
            </a:extLst>
          </p:cNvPr>
          <p:cNvSpPr/>
          <p:nvPr/>
        </p:nvSpPr>
        <p:spPr>
          <a:xfrm>
            <a:off x="239839" y="3608039"/>
            <a:ext cx="7764905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rgbClr val="FF0000"/>
                </a:solidFill>
              </a:rPr>
              <a:t>الطالبان اللذان فازا في مسابقة القرآن الكريم متميزان</a:t>
            </a:r>
            <a:endParaRPr lang="ar-EG" sz="1400" dirty="0">
              <a:solidFill>
                <a:srgbClr val="FF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683DDF0-0E14-4A4A-A86A-81D76A49758D}"/>
              </a:ext>
            </a:extLst>
          </p:cNvPr>
          <p:cNvSpPr/>
          <p:nvPr/>
        </p:nvSpPr>
        <p:spPr>
          <a:xfrm>
            <a:off x="147402" y="4191463"/>
            <a:ext cx="8019740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rgbClr val="FF0000"/>
                </a:solidFill>
              </a:rPr>
              <a:t>الطالبتان اللتان فازتا في مسابقة القرآن الكريم متميزتان</a:t>
            </a:r>
            <a:endParaRPr lang="ar-EG" sz="1400" dirty="0">
              <a:solidFill>
                <a:srgbClr val="FF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38A5EE-A916-42E4-B235-CE2ACB4460F0}"/>
              </a:ext>
            </a:extLst>
          </p:cNvPr>
          <p:cNvSpPr/>
          <p:nvPr/>
        </p:nvSpPr>
        <p:spPr>
          <a:xfrm>
            <a:off x="147403" y="4852584"/>
            <a:ext cx="7857344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rgbClr val="FF0000"/>
                </a:solidFill>
              </a:rPr>
              <a:t>الطلاب الذين فازوا في مسابقة القرآن الكريم متميزون</a:t>
            </a:r>
            <a:endParaRPr lang="ar-EG" sz="1400" dirty="0">
              <a:solidFill>
                <a:srgbClr val="FF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5872375-C465-4EE6-B912-D85A7C499C7F}"/>
              </a:ext>
            </a:extLst>
          </p:cNvPr>
          <p:cNvSpPr/>
          <p:nvPr/>
        </p:nvSpPr>
        <p:spPr>
          <a:xfrm>
            <a:off x="87442" y="5532298"/>
            <a:ext cx="8019740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rgbClr val="FF0000"/>
                </a:solidFill>
              </a:rPr>
              <a:t>الطالبات اللاتي فزن في مسابقة القرآن الكريم متميزات</a:t>
            </a:r>
            <a:endParaRPr lang="ar-EG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8B7EA38-6B8E-400A-B595-9D8873F9A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1" r="1494" b="4383"/>
          <a:stretch/>
        </p:blipFill>
        <p:spPr>
          <a:xfrm>
            <a:off x="8154643" y="16753"/>
            <a:ext cx="4017364" cy="3116192"/>
          </a:xfr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07C52D3-23F4-4DD5-A38C-F3E2DC292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14641" y="56909"/>
            <a:ext cx="7866986" cy="155897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D9CECEA-61C7-4E4B-B7A4-B9471D7EEA72}"/>
              </a:ext>
            </a:extLst>
          </p:cNvPr>
          <p:cNvSpPr/>
          <p:nvPr/>
        </p:nvSpPr>
        <p:spPr>
          <a:xfrm>
            <a:off x="114641" y="56909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المجاهدون: </a:t>
            </a:r>
            <a:r>
              <a:rPr lang="ar-EG" sz="3200" b="1" dirty="0">
                <a:solidFill>
                  <a:srgbClr val="FF0000"/>
                </a:solidFill>
              </a:rPr>
              <a:t>مبتدأ مرفوع وعلامة رفعه الواو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68C116F-EF68-457D-AECF-DFBB976457D9}"/>
              </a:ext>
            </a:extLst>
          </p:cNvPr>
          <p:cNvSpPr/>
          <p:nvPr/>
        </p:nvSpPr>
        <p:spPr>
          <a:xfrm>
            <a:off x="-58375" y="621544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مستعدون: </a:t>
            </a:r>
            <a:r>
              <a:rPr lang="ar-EG" sz="3200" b="1" dirty="0">
                <a:solidFill>
                  <a:srgbClr val="FF0000"/>
                </a:solidFill>
              </a:rPr>
              <a:t>خبر مرفوع وعلامة رفعه الواو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5FBEAED-894E-457C-8C99-8943855FEF29}"/>
              </a:ext>
            </a:extLst>
          </p:cNvPr>
          <p:cNvSpPr/>
          <p:nvPr/>
        </p:nvSpPr>
        <p:spPr>
          <a:xfrm>
            <a:off x="-58375" y="1044917"/>
            <a:ext cx="8377916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bg1"/>
                </a:solidFill>
              </a:rPr>
              <a:t>للقتال: </a:t>
            </a:r>
            <a:r>
              <a:rPr lang="ar-EG" sz="2800" b="1" dirty="0">
                <a:solidFill>
                  <a:srgbClr val="FF0000"/>
                </a:solidFill>
              </a:rPr>
              <a:t>اللام حرف جر </a:t>
            </a:r>
            <a:r>
              <a:rPr lang="ar-EG" sz="2800" b="1" dirty="0">
                <a:solidFill>
                  <a:schemeClr val="bg1"/>
                </a:solidFill>
              </a:rPr>
              <a:t>والقتال</a:t>
            </a:r>
            <a:r>
              <a:rPr lang="ar-EG" sz="2800" b="1" dirty="0">
                <a:solidFill>
                  <a:srgbClr val="FF0000"/>
                </a:solidFill>
              </a:rPr>
              <a:t> اسم مجرور وعلامة جره الكسرة</a:t>
            </a:r>
          </a:p>
        </p:txBody>
      </p:sp>
      <p:pic>
        <p:nvPicPr>
          <p:cNvPr id="11" name="صورة 10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636043A-E859-4061-9970-F3BE24BD9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03865" y="1823524"/>
            <a:ext cx="7866986" cy="155897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AF90BD2C-70BD-4E43-954A-43C6672DD1E1}"/>
              </a:ext>
            </a:extLst>
          </p:cNvPr>
          <p:cNvSpPr/>
          <p:nvPr/>
        </p:nvSpPr>
        <p:spPr>
          <a:xfrm>
            <a:off x="-79927" y="1874518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المحاربان: </a:t>
            </a:r>
            <a:r>
              <a:rPr lang="ar-EG" sz="3200" b="1" dirty="0">
                <a:solidFill>
                  <a:srgbClr val="FF0000"/>
                </a:solidFill>
              </a:rPr>
              <a:t>مبتدأ مرفوع وعلامة رفعه الألف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86D3A6D-0670-4BEA-9AF1-4EB067280D47}"/>
              </a:ext>
            </a:extLst>
          </p:cNvPr>
          <p:cNvSpPr/>
          <p:nvPr/>
        </p:nvSpPr>
        <p:spPr>
          <a:xfrm>
            <a:off x="-79928" y="2404450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باسلان: </a:t>
            </a:r>
            <a:r>
              <a:rPr lang="ar-EG" sz="3200" b="1" dirty="0">
                <a:solidFill>
                  <a:srgbClr val="FF0000"/>
                </a:solidFill>
              </a:rPr>
              <a:t>خبر مرفوع وعلامة رفعه الألف </a:t>
            </a:r>
          </a:p>
        </p:txBody>
      </p:sp>
      <p:pic>
        <p:nvPicPr>
          <p:cNvPr id="14" name="صورة 1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A7F0CDE-95B9-40B2-8C24-F9248AAE1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03865" y="3561043"/>
            <a:ext cx="7866986" cy="1558977"/>
          </a:xfrm>
          <a:prstGeom prst="rect">
            <a:avLst/>
          </a:prstGeom>
        </p:spPr>
      </p:pic>
      <p:pic>
        <p:nvPicPr>
          <p:cNvPr id="15" name="صورة 1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818D6B8-3F8C-4756-BE49-D9958AD86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1" b="11257"/>
          <a:stretch/>
        </p:blipFill>
        <p:spPr>
          <a:xfrm>
            <a:off x="114641" y="5298562"/>
            <a:ext cx="7866986" cy="155897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BD39AF02-A174-46E0-8B3A-B2F83BA540A3}"/>
              </a:ext>
            </a:extLst>
          </p:cNvPr>
          <p:cNvSpPr/>
          <p:nvPr/>
        </p:nvSpPr>
        <p:spPr>
          <a:xfrm>
            <a:off x="-79929" y="3606560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الضيوف: </a:t>
            </a:r>
            <a:r>
              <a:rPr lang="ar-EG" sz="3200" b="1" dirty="0">
                <a:solidFill>
                  <a:srgbClr val="FF0000"/>
                </a:solidFill>
              </a:rPr>
              <a:t>مبتدأ مرفوع وعلامة رفعه الضمة 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CD4F2C0-51D4-4EFE-8703-D97FE2A056B2}"/>
              </a:ext>
            </a:extLst>
          </p:cNvPr>
          <p:cNvSpPr/>
          <p:nvPr/>
        </p:nvSpPr>
        <p:spPr>
          <a:xfrm>
            <a:off x="-58375" y="4119669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قادمون: </a:t>
            </a:r>
            <a:r>
              <a:rPr lang="ar-EG" sz="3200" b="1" dirty="0">
                <a:solidFill>
                  <a:srgbClr val="FF0000"/>
                </a:solidFill>
              </a:rPr>
              <a:t>خبر مرفوع وعلامة رفعه الواو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5B2CCDF-FA9F-4CF8-8213-398848184501}"/>
              </a:ext>
            </a:extLst>
          </p:cNvPr>
          <p:cNvSpPr/>
          <p:nvPr/>
        </p:nvSpPr>
        <p:spPr>
          <a:xfrm>
            <a:off x="-79931" y="5847885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صحيحة: </a:t>
            </a:r>
            <a:r>
              <a:rPr lang="ar-EG" sz="3200" b="1" dirty="0">
                <a:solidFill>
                  <a:srgbClr val="FF0000"/>
                </a:solidFill>
              </a:rPr>
              <a:t>خبر مرفوع وعلامة رفعه الضمة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B5D0D1A-01D1-4378-8159-85208454F606}"/>
              </a:ext>
            </a:extLst>
          </p:cNvPr>
          <p:cNvSpPr/>
          <p:nvPr/>
        </p:nvSpPr>
        <p:spPr>
          <a:xfrm>
            <a:off x="-79930" y="5368163"/>
            <a:ext cx="7712003" cy="52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ال</a:t>
            </a:r>
            <a:r>
              <a:rPr lang="ar-EG" sz="3200" b="1" dirty="0">
                <a:solidFill>
                  <a:srgbClr val="FF0000"/>
                </a:solidFill>
              </a:rPr>
              <a:t>أ</a:t>
            </a:r>
            <a:r>
              <a:rPr lang="ar-EG" sz="3200" b="1" dirty="0">
                <a:solidFill>
                  <a:schemeClr val="bg1"/>
                </a:solidFill>
              </a:rPr>
              <a:t>نباء: </a:t>
            </a:r>
            <a:r>
              <a:rPr lang="ar-EG" sz="3200" b="1" dirty="0">
                <a:solidFill>
                  <a:srgbClr val="FF0000"/>
                </a:solidFill>
              </a:rPr>
              <a:t>مبتدأ مرفوع وعلامة رفعه الضمة</a:t>
            </a:r>
          </a:p>
        </p:txBody>
      </p:sp>
    </p:spTree>
    <p:extLst>
      <p:ext uri="{BB962C8B-B14F-4D97-AF65-F5344CB8AC3E}">
        <p14:creationId xmlns:p14="http://schemas.microsoft.com/office/powerpoint/2010/main" val="6394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AC767EF-6EFB-455F-8B69-59DB17DFE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019331"/>
            <a:ext cx="8124669" cy="4789912"/>
          </a:xfr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D54CA80-132F-4DD9-88F2-DC40374ED844}"/>
              </a:ext>
            </a:extLst>
          </p:cNvPr>
          <p:cNvSpPr/>
          <p:nvPr/>
        </p:nvSpPr>
        <p:spPr>
          <a:xfrm>
            <a:off x="6026975" y="4708615"/>
            <a:ext cx="1707026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>
                <a:solidFill>
                  <a:srgbClr val="FF0000"/>
                </a:solidFill>
              </a:rPr>
              <a:t>ناشئ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4A9BCBD-88F7-49A9-A83B-B25FEB050B0E}"/>
              </a:ext>
            </a:extLst>
          </p:cNvPr>
          <p:cNvSpPr/>
          <p:nvPr/>
        </p:nvSpPr>
        <p:spPr>
          <a:xfrm>
            <a:off x="4899287" y="4702766"/>
            <a:ext cx="1707026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>
                <a:solidFill>
                  <a:srgbClr val="FF0000"/>
                </a:solidFill>
              </a:rPr>
              <a:t>بادئ</a:t>
            </a:r>
            <a:endParaRPr lang="ar-EG" sz="1600" dirty="0">
              <a:solidFill>
                <a:srgbClr val="FF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67E15D5-81B1-4196-8592-A21D6D7E816F}"/>
              </a:ext>
            </a:extLst>
          </p:cNvPr>
          <p:cNvSpPr/>
          <p:nvPr/>
        </p:nvSpPr>
        <p:spPr>
          <a:xfrm>
            <a:off x="3933670" y="4670288"/>
            <a:ext cx="1707026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>
                <a:solidFill>
                  <a:srgbClr val="FF0000"/>
                </a:solidFill>
              </a:rPr>
              <a:t>لاجئ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B412B71-7026-42B1-8B72-4CCB5108A05B}"/>
              </a:ext>
            </a:extLst>
          </p:cNvPr>
          <p:cNvSpPr/>
          <p:nvPr/>
        </p:nvSpPr>
        <p:spPr>
          <a:xfrm>
            <a:off x="2918086" y="4702766"/>
            <a:ext cx="1707026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>
                <a:solidFill>
                  <a:srgbClr val="FF0000"/>
                </a:solidFill>
              </a:rPr>
              <a:t>هادئ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3E8124E-B93A-4E54-841A-08A041DDFCBC}"/>
              </a:ext>
            </a:extLst>
          </p:cNvPr>
          <p:cNvSpPr/>
          <p:nvPr/>
        </p:nvSpPr>
        <p:spPr>
          <a:xfrm>
            <a:off x="1806315" y="4720227"/>
            <a:ext cx="1707026" cy="781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>
                <a:solidFill>
                  <a:srgbClr val="FF0000"/>
                </a:solidFill>
              </a:rPr>
              <a:t>طارئ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4A6D1F8-B538-4A1F-8920-A2082144C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2" y="1349115"/>
            <a:ext cx="7857475" cy="4480952"/>
          </a:xfr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E3A02AF-4D2A-4A55-941A-AE2DF6890B2C}"/>
              </a:ext>
            </a:extLst>
          </p:cNvPr>
          <p:cNvSpPr/>
          <p:nvPr/>
        </p:nvSpPr>
        <p:spPr>
          <a:xfrm>
            <a:off x="284813" y="1978702"/>
            <a:ext cx="7857475" cy="275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EG" sz="4000" dirty="0">
                <a:solidFill>
                  <a:srgbClr val="FF0000"/>
                </a:solidFill>
              </a:rPr>
              <a:t>يا صديقي، اجتهد في عملك، وأخلص النية لله، ولا تسع في إيذاء الآخرين؛ حتى تكسب محبة الله ومحبة الناس، وليكن حديثك كله خيرا.</a:t>
            </a:r>
            <a:endParaRPr lang="ar-EG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ropicVTI">
  <a:themeElements>
    <a:clrScheme name="AnalogousFromLightSeedRightStep">
      <a:dk1>
        <a:srgbClr val="000000"/>
      </a:dk1>
      <a:lt1>
        <a:srgbClr val="FFFFFF"/>
      </a:lt1>
      <a:dk2>
        <a:srgbClr val="35371F"/>
      </a:dk2>
      <a:lt2>
        <a:srgbClr val="E2E7E8"/>
      </a:lt2>
      <a:accent1>
        <a:srgbClr val="C1998C"/>
      </a:accent1>
      <a:accent2>
        <a:srgbClr val="B5A1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9"/>
      </a:accent6>
      <a:hlink>
        <a:srgbClr val="5D8A99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الشارة">
  <a:themeElements>
    <a:clrScheme name="الشارة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الشارة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شارة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المقسوم">
  <a:themeElements>
    <a:clrScheme name="المقسوم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المقسوم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لمقسوم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برلين">
  <a:themeElements>
    <a:clrScheme name="برلين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برلين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برلي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الحدث الرئيسي">
  <a:themeElements>
    <a:clrScheme name="الحدث الرئيسي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الحدث الرئيسي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735</TotalTime>
  <Words>1060</Words>
  <Application>Microsoft Office PowerPoint</Application>
  <PresentationFormat>شاشة عريضة</PresentationFormat>
  <Paragraphs>272</Paragraphs>
  <Slides>47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47</vt:i4>
      </vt:variant>
    </vt:vector>
  </HeadingPairs>
  <TitlesOfParts>
    <vt:vector size="63" baseType="lpstr">
      <vt:lpstr>Arial</vt:lpstr>
      <vt:lpstr>Calibri</vt:lpstr>
      <vt:lpstr>Century Gothic</vt:lpstr>
      <vt:lpstr>Gill Sans MT</vt:lpstr>
      <vt:lpstr>Gill Sans Nova</vt:lpstr>
      <vt:lpstr>Impact</vt:lpstr>
      <vt:lpstr>Trebuchet MS</vt:lpstr>
      <vt:lpstr>Wingdings 2</vt:lpstr>
      <vt:lpstr>Wingdings 3</vt:lpstr>
      <vt:lpstr>TropicVTI</vt:lpstr>
      <vt:lpstr>الشارة</vt:lpstr>
      <vt:lpstr>المقسوم</vt:lpstr>
      <vt:lpstr>برلين</vt:lpstr>
      <vt:lpstr>الحدث الرئيسي</vt:lpstr>
      <vt:lpstr>ربطة</vt:lpstr>
      <vt:lpstr>أيون</vt:lpstr>
      <vt:lpstr>تدريبات نحوية  الصف السادس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تدريبات التطابق بين الصفة والموصوف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تدريبات على الحال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تدريبات نحوية  الصف السادس</dc:title>
  <dc:creator>ABDULRAHMAN KHALID NASSER ALJABIRI</dc:creator>
  <cp:lastModifiedBy>ABDULRAHMAN KHALID NASSER ALJABIRI</cp:lastModifiedBy>
  <cp:revision>42</cp:revision>
  <dcterms:created xsi:type="dcterms:W3CDTF">2023-03-07T03:45:58Z</dcterms:created>
  <dcterms:modified xsi:type="dcterms:W3CDTF">2024-02-08T07:10:45Z</dcterms:modified>
</cp:coreProperties>
</file>