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6"/>
  </p:notesMasterIdLst>
  <p:sldIdLst>
    <p:sldId id="348" r:id="rId2"/>
    <p:sldId id="349" r:id="rId3"/>
    <p:sldId id="322" r:id="rId4"/>
    <p:sldId id="294" r:id="rId5"/>
    <p:sldId id="350" r:id="rId6"/>
    <p:sldId id="351" r:id="rId7"/>
    <p:sldId id="321" r:id="rId8"/>
    <p:sldId id="352" r:id="rId9"/>
    <p:sldId id="353" r:id="rId10"/>
    <p:sldId id="343" r:id="rId11"/>
    <p:sldId id="354" r:id="rId12"/>
    <p:sldId id="344" r:id="rId13"/>
    <p:sldId id="309" r:id="rId14"/>
    <p:sldId id="33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0000" autoAdjust="0"/>
  </p:normalViewPr>
  <p:slideViewPr>
    <p:cSldViewPr snapToGrid="0">
      <p:cViewPr varScale="1">
        <p:scale>
          <a:sx n="65" d="100"/>
          <a:sy n="65" d="100"/>
        </p:scale>
        <p:origin x="912"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DF867A2C-93C7-458C-8EDB-94CB365715D2}" type="datetimeFigureOut">
              <a:rPr lang="en-US" smtClean="0"/>
              <a:t>9/20/2020</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95E7EEB7-7186-499B-A38B-1AAFFAA2C1F2}" type="slidenum">
              <a:rPr lang="en-US" smtClean="0"/>
              <a:t>‹#›</a:t>
            </a:fld>
            <a:endParaRPr lang="en-US"/>
          </a:p>
        </p:txBody>
      </p:sp>
    </p:spTree>
    <p:extLst>
      <p:ext uri="{BB962C8B-B14F-4D97-AF65-F5344CB8AC3E}">
        <p14:creationId xmlns:p14="http://schemas.microsoft.com/office/powerpoint/2010/main" val="8525590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E7EEB7-7186-499B-A38B-1AAFFAA2C1F2}" type="slidenum">
              <a:rPr lang="en-US" smtClean="0"/>
              <a:t>1</a:t>
            </a:fld>
            <a:endParaRPr lang="en-US"/>
          </a:p>
        </p:txBody>
      </p:sp>
    </p:spTree>
    <p:extLst>
      <p:ext uri="{BB962C8B-B14F-4D97-AF65-F5344CB8AC3E}">
        <p14:creationId xmlns:p14="http://schemas.microsoft.com/office/powerpoint/2010/main" val="308836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E7EEB7-7186-499B-A38B-1AAFFAA2C1F2}" type="slidenum">
              <a:rPr lang="en-US" smtClean="0"/>
              <a:t>3</a:t>
            </a:fld>
            <a:endParaRPr lang="en-US"/>
          </a:p>
        </p:txBody>
      </p:sp>
    </p:spTree>
    <p:extLst>
      <p:ext uri="{BB962C8B-B14F-4D97-AF65-F5344CB8AC3E}">
        <p14:creationId xmlns:p14="http://schemas.microsoft.com/office/powerpoint/2010/main" val="3396035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10</a:t>
            </a:fld>
            <a:endParaRPr lang="en-GB"/>
          </a:p>
        </p:txBody>
      </p:sp>
    </p:spTree>
    <p:extLst>
      <p:ext uri="{BB962C8B-B14F-4D97-AF65-F5344CB8AC3E}">
        <p14:creationId xmlns:p14="http://schemas.microsoft.com/office/powerpoint/2010/main" val="4037209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11</a:t>
            </a:fld>
            <a:endParaRPr lang="en-GB"/>
          </a:p>
        </p:txBody>
      </p:sp>
    </p:spTree>
    <p:extLst>
      <p:ext uri="{BB962C8B-B14F-4D97-AF65-F5344CB8AC3E}">
        <p14:creationId xmlns:p14="http://schemas.microsoft.com/office/powerpoint/2010/main" val="1684528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12</a:t>
            </a:fld>
            <a:endParaRPr lang="en-GB"/>
          </a:p>
        </p:txBody>
      </p:sp>
    </p:spTree>
    <p:extLst>
      <p:ext uri="{BB962C8B-B14F-4D97-AF65-F5344CB8AC3E}">
        <p14:creationId xmlns:p14="http://schemas.microsoft.com/office/powerpoint/2010/main" val="2206400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13</a:t>
            </a:fld>
            <a:endParaRPr lang="en-GB"/>
          </a:p>
        </p:txBody>
      </p:sp>
    </p:spTree>
    <p:extLst>
      <p:ext uri="{BB962C8B-B14F-4D97-AF65-F5344CB8AC3E}">
        <p14:creationId xmlns:p14="http://schemas.microsoft.com/office/powerpoint/2010/main" val="4237460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521196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198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44887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9/20/2020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05739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9/20/2020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02588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9/20/2020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2754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04046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7986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370401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1783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858995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BB54EE-DF0D-4FA1-B48F-C292469C25C4}"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6922000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1103910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slide" Target="slide5.xm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514600" y="306445"/>
            <a:ext cx="7162800" cy="1182210"/>
          </a:xfrm>
          <a:prstGeom prst="rect">
            <a:avLst/>
          </a:prstGeom>
        </p:spPr>
      </p:pic>
      <p:sp>
        <p:nvSpPr>
          <p:cNvPr id="6" name="Title 3">
            <a:extLst>
              <a:ext uri="{FF2B5EF4-FFF2-40B4-BE49-F238E27FC236}">
                <a16:creationId xmlns:a16="http://schemas.microsoft.com/office/drawing/2014/main" id="{C92AB2D9-8460-49FE-A3B3-E886CB62FA3B}"/>
              </a:ext>
            </a:extLst>
          </p:cNvPr>
          <p:cNvSpPr>
            <a:spLocks noGrp="1"/>
          </p:cNvSpPr>
          <p:nvPr>
            <p:ph type="ctrTitle"/>
          </p:nvPr>
        </p:nvSpPr>
        <p:spPr>
          <a:xfrm>
            <a:off x="2212531" y="3169882"/>
            <a:ext cx="7766936" cy="1497947"/>
          </a:xfrm>
        </p:spPr>
        <p:txBody>
          <a:bodyPr>
            <a:normAutofit/>
          </a:bodyPr>
          <a:lstStyle/>
          <a:p>
            <a:pPr algn="ctr"/>
            <a:r>
              <a:rPr lang="ar-BH" sz="6600" b="1" dirty="0">
                <a:solidFill>
                  <a:srgbClr val="FF0000"/>
                </a:solidFill>
                <a:latin typeface="Sakkal Majalla" panose="02000000000000000000" pitchFamily="2" charset="-78"/>
                <a:cs typeface="Sakkal Majalla" panose="02000000000000000000" pitchFamily="2" charset="-78"/>
              </a:rPr>
              <a:t>بنْتُ الخليجِ</a:t>
            </a:r>
          </a:p>
        </p:txBody>
      </p:sp>
      <p:sp>
        <p:nvSpPr>
          <p:cNvPr id="7" name="Subtitle 4">
            <a:extLst>
              <a:ext uri="{FF2B5EF4-FFF2-40B4-BE49-F238E27FC236}">
                <a16:creationId xmlns:a16="http://schemas.microsoft.com/office/drawing/2014/main" id="{48024BBA-7773-4B10-B6BC-A451E95D5C08}"/>
              </a:ext>
            </a:extLst>
          </p:cNvPr>
          <p:cNvSpPr>
            <a:spLocks noGrp="1"/>
          </p:cNvSpPr>
          <p:nvPr>
            <p:ph type="subTitle" idx="1"/>
          </p:nvPr>
        </p:nvSpPr>
        <p:spPr>
          <a:xfrm>
            <a:off x="2600632" y="5313667"/>
            <a:ext cx="6990735" cy="2080259"/>
          </a:xfrm>
        </p:spPr>
        <p:txBody>
          <a:bodyPr>
            <a:normAutofit/>
          </a:bodyPr>
          <a:lstStyle/>
          <a:p>
            <a:pPr algn="ctr" rtl="1"/>
            <a:r>
              <a:rPr lang="ar-BH" sz="4000" b="1" dirty="0">
                <a:solidFill>
                  <a:schemeClr val="tx1"/>
                </a:solidFill>
                <a:latin typeface="Sakkal Majalla" panose="02000000000000000000" pitchFamily="2" charset="-78"/>
                <a:cs typeface="Sakkal Majalla" panose="02000000000000000000" pitchFamily="2" charset="-78"/>
              </a:rPr>
              <a:t>الص</a:t>
            </a:r>
            <a:r>
              <a:rPr lang="ar-SA" sz="4000" b="1" dirty="0">
                <a:solidFill>
                  <a:schemeClr val="tx1"/>
                </a:solidFill>
                <a:latin typeface="Sakkal Majalla" panose="02000000000000000000" pitchFamily="2" charset="-78"/>
                <a:cs typeface="Sakkal Majalla" panose="02000000000000000000" pitchFamily="2" charset="-78"/>
              </a:rPr>
              <a:t>ّ</a:t>
            </a:r>
            <a:r>
              <a:rPr lang="ar-BH" sz="4000" b="1" dirty="0">
                <a:solidFill>
                  <a:schemeClr val="tx1"/>
                </a:solidFill>
                <a:latin typeface="Sakkal Majalla" panose="02000000000000000000" pitchFamily="2" charset="-78"/>
                <a:cs typeface="Sakkal Majalla" panose="02000000000000000000" pitchFamily="2" charset="-78"/>
              </a:rPr>
              <a:t>َف</a:t>
            </a:r>
            <a:r>
              <a:rPr lang="ar-SA" sz="4000" b="1" dirty="0">
                <a:solidFill>
                  <a:schemeClr val="tx1"/>
                </a:solidFill>
                <a:latin typeface="Sakkal Majalla" panose="02000000000000000000" pitchFamily="2" charset="-78"/>
                <a:cs typeface="Sakkal Majalla" panose="02000000000000000000" pitchFamily="2" charset="-78"/>
              </a:rPr>
              <a:t>ّ</a:t>
            </a:r>
            <a:r>
              <a:rPr lang="ar-BH" sz="4000" b="1" dirty="0">
                <a:solidFill>
                  <a:schemeClr val="tx1"/>
                </a:solidFill>
                <a:latin typeface="Sakkal Majalla" panose="02000000000000000000" pitchFamily="2" charset="-78"/>
                <a:cs typeface="Sakkal Majalla" panose="02000000000000000000" pitchFamily="2" charset="-78"/>
              </a:rPr>
              <a:t>ُ السَّادِسُ الابْتِدَائِي</a:t>
            </a:r>
            <a:r>
              <a:rPr lang="ar-SA" sz="4000" b="1" dirty="0">
                <a:solidFill>
                  <a:schemeClr val="tx1"/>
                </a:solidFill>
                <a:latin typeface="Sakkal Majalla" panose="02000000000000000000" pitchFamily="2" charset="-78"/>
                <a:cs typeface="Sakkal Majalla" panose="02000000000000000000" pitchFamily="2" charset="-78"/>
              </a:rPr>
              <a:t>ّ</a:t>
            </a:r>
            <a:r>
              <a:rPr lang="ar-BH" sz="4000" b="1" dirty="0">
                <a:solidFill>
                  <a:schemeClr val="tx1"/>
                </a:solidFill>
                <a:latin typeface="Sakkal Majalla" panose="02000000000000000000" pitchFamily="2" charset="-78"/>
                <a:cs typeface="Sakkal Majalla" panose="02000000000000000000" pitchFamily="2" charset="-78"/>
              </a:rPr>
              <a:t>ُ</a:t>
            </a:r>
          </a:p>
        </p:txBody>
      </p:sp>
      <p:sp>
        <p:nvSpPr>
          <p:cNvPr id="8" name="مربع نص 7">
            <a:extLst>
              <a:ext uri="{FF2B5EF4-FFF2-40B4-BE49-F238E27FC236}">
                <a16:creationId xmlns:a16="http://schemas.microsoft.com/office/drawing/2014/main" id="{5BA305D1-C304-46EB-B4B1-426C2825E1C4}"/>
              </a:ext>
            </a:extLst>
          </p:cNvPr>
          <p:cNvSpPr txBox="1"/>
          <p:nvPr/>
        </p:nvSpPr>
        <p:spPr>
          <a:xfrm>
            <a:off x="814906" y="1661777"/>
            <a:ext cx="10358983" cy="1508105"/>
          </a:xfrm>
          <a:prstGeom prst="rect">
            <a:avLst/>
          </a:prstGeom>
          <a:noFill/>
        </p:spPr>
        <p:txBody>
          <a:bodyPr wrap="square" rtlCol="0">
            <a:spAutoFit/>
          </a:bodyPr>
          <a:lstStyle/>
          <a:p>
            <a:pPr algn="ctr" rtl="1"/>
            <a:r>
              <a:rPr lang="ar-BH" sz="4400" dirty="0">
                <a:solidFill>
                  <a:srgbClr val="7030A0"/>
                </a:solidFill>
                <a:latin typeface="Sakkal Majalla" panose="02000000000000000000" pitchFamily="2" charset="-78"/>
                <a:cs typeface="Sakkal Majalla" panose="02000000000000000000" pitchFamily="2" charset="-78"/>
              </a:rPr>
              <a:t>دَرْسٌ في ماد</a:t>
            </a:r>
            <a:r>
              <a:rPr lang="ar-SA" sz="4400" dirty="0">
                <a:solidFill>
                  <a:srgbClr val="7030A0"/>
                </a:solidFill>
                <a:latin typeface="Sakkal Majalla" panose="02000000000000000000" pitchFamily="2" charset="-78"/>
                <a:cs typeface="Sakkal Majalla" panose="02000000000000000000" pitchFamily="2" charset="-78"/>
              </a:rPr>
              <a:t>ّ</a:t>
            </a:r>
            <a:r>
              <a:rPr lang="ar-BH" sz="4400" dirty="0">
                <a:solidFill>
                  <a:srgbClr val="7030A0"/>
                </a:solidFill>
                <a:latin typeface="Sakkal Majalla" panose="02000000000000000000" pitchFamily="2" charset="-78"/>
                <a:cs typeface="Sakkal Majalla" panose="02000000000000000000" pitchFamily="2" charset="-78"/>
              </a:rPr>
              <a:t>ةِ الل</a:t>
            </a:r>
            <a:r>
              <a:rPr lang="ar-SA" sz="4400" dirty="0">
                <a:solidFill>
                  <a:srgbClr val="7030A0"/>
                </a:solidFill>
                <a:latin typeface="Sakkal Majalla" panose="02000000000000000000" pitchFamily="2" charset="-78"/>
                <a:cs typeface="Sakkal Majalla" panose="02000000000000000000" pitchFamily="2" charset="-78"/>
              </a:rPr>
              <a:t>ّ</a:t>
            </a:r>
            <a:r>
              <a:rPr lang="ar-BH" sz="4400" dirty="0">
                <a:solidFill>
                  <a:srgbClr val="7030A0"/>
                </a:solidFill>
                <a:latin typeface="Sakkal Majalla" panose="02000000000000000000" pitchFamily="2" charset="-78"/>
                <a:cs typeface="Sakkal Majalla" panose="02000000000000000000" pitchFamily="2" charset="-78"/>
              </a:rPr>
              <a:t>غةِ العربي</a:t>
            </a:r>
            <a:r>
              <a:rPr lang="ar-SA" sz="4400" dirty="0">
                <a:solidFill>
                  <a:srgbClr val="7030A0"/>
                </a:solidFill>
                <a:latin typeface="Sakkal Majalla" panose="02000000000000000000" pitchFamily="2" charset="-78"/>
                <a:cs typeface="Sakkal Majalla" panose="02000000000000000000" pitchFamily="2" charset="-78"/>
              </a:rPr>
              <a:t>ّ</a:t>
            </a:r>
            <a:r>
              <a:rPr lang="ar-BH" sz="4400" dirty="0">
                <a:solidFill>
                  <a:srgbClr val="7030A0"/>
                </a:solidFill>
                <a:latin typeface="Sakkal Majalla" panose="02000000000000000000" pitchFamily="2" charset="-78"/>
                <a:cs typeface="Sakkal Majalla" panose="02000000000000000000" pitchFamily="2" charset="-78"/>
              </a:rPr>
              <a:t>ةِ</a:t>
            </a:r>
            <a:br>
              <a:rPr lang="ar-BH" sz="4400" dirty="0">
                <a:solidFill>
                  <a:srgbClr val="7030A0"/>
                </a:solidFill>
                <a:latin typeface="Sakkal Majalla" panose="02000000000000000000" pitchFamily="2" charset="-78"/>
                <a:cs typeface="Sakkal Majalla" panose="02000000000000000000" pitchFamily="2" charset="-78"/>
              </a:rPr>
            </a:br>
            <a:r>
              <a:rPr lang="ar-BH" sz="4800" b="1" dirty="0">
                <a:solidFill>
                  <a:srgbClr val="7030A0"/>
                </a:solidFill>
                <a:latin typeface="Sakkal Majalla" panose="02000000000000000000" pitchFamily="2" charset="-78"/>
                <a:cs typeface="Sakkal Majalla" panose="02000000000000000000" pitchFamily="2" charset="-78"/>
              </a:rPr>
              <a:t>القِرَاءةُ</a:t>
            </a:r>
            <a:r>
              <a:rPr lang="en-US" sz="4800" b="1" dirty="0">
                <a:solidFill>
                  <a:srgbClr val="7030A0"/>
                </a:solidFill>
                <a:latin typeface="Sakkal Majalla" panose="02000000000000000000" pitchFamily="2" charset="-78"/>
                <a:cs typeface="Sakkal Majalla" panose="02000000000000000000" pitchFamily="2" charset="-78"/>
              </a:rPr>
              <a:t> </a:t>
            </a:r>
            <a:r>
              <a:rPr lang="ar-BH" sz="4800" b="1" dirty="0">
                <a:solidFill>
                  <a:srgbClr val="7030A0"/>
                </a:solidFill>
                <a:latin typeface="Sakkal Majalla" panose="02000000000000000000" pitchFamily="2" charset="-78"/>
                <a:cs typeface="Sakkal Majalla" panose="02000000000000000000" pitchFamily="2" charset="-78"/>
              </a:rPr>
              <a:t> - </a:t>
            </a:r>
            <a:r>
              <a:rPr lang="ar-BH" sz="4400" b="1" dirty="0">
                <a:solidFill>
                  <a:srgbClr val="7030A0"/>
                </a:solidFill>
                <a:latin typeface="Sakkal Majalla" panose="02000000000000000000" pitchFamily="2" charset="-78"/>
                <a:cs typeface="Sakkal Majalla" panose="02000000000000000000" pitchFamily="2" charset="-78"/>
              </a:rPr>
              <a:t>الفَصلُ الدرَاسيُّ الأوَّلُ </a:t>
            </a:r>
            <a:endParaRPr lang="en-US" sz="4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37941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6FFC3F-B80E-4629-BC63-F1F9933D5B3B}"/>
              </a:ext>
            </a:extLst>
          </p:cNvPr>
          <p:cNvSpPr/>
          <p:nvPr/>
        </p:nvSpPr>
        <p:spPr>
          <a:xfrm>
            <a:off x="832338" y="2518089"/>
            <a:ext cx="10374924" cy="806296"/>
          </a:xfrm>
          <a:prstGeom prst="rect">
            <a:avLst/>
          </a:prstGeom>
          <a:solidFill>
            <a:srgbClr val="FFFFCC"/>
          </a:solidFill>
          <a:ln w="57150">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justLow" rtl="1"/>
            <a:r>
              <a:rPr lang="ar-BH" sz="3600" b="1" dirty="0">
                <a:solidFill>
                  <a:srgbClr val="FF0000"/>
                </a:solidFill>
                <a:latin typeface="Sakkal Majalla" panose="02000000000000000000" pitchFamily="2" charset="-78"/>
                <a:cs typeface="Sakkal Majalla" panose="02000000000000000000" pitchFamily="2" charset="-78"/>
              </a:rPr>
              <a:t>الهدفُ الأوَّل: </a:t>
            </a:r>
            <a:r>
              <a:rPr lang="ar-BH" sz="3600" b="1" dirty="0">
                <a:solidFill>
                  <a:srgbClr val="002060"/>
                </a:solidFill>
                <a:latin typeface="Sakkal Majalla" panose="02000000000000000000" pitchFamily="2" charset="-78"/>
                <a:cs typeface="Sakkal Majalla" panose="02000000000000000000" pitchFamily="2" charset="-78"/>
              </a:rPr>
              <a:t>تحديدُ أهمِّ الأفكارِ الواردةِ في القصيدةِ. </a:t>
            </a:r>
          </a:p>
        </p:txBody>
      </p:sp>
      <p:sp>
        <p:nvSpPr>
          <p:cNvPr id="10" name="Rectangle 9">
            <a:extLst>
              <a:ext uri="{FF2B5EF4-FFF2-40B4-BE49-F238E27FC236}">
                <a16:creationId xmlns:a16="http://schemas.microsoft.com/office/drawing/2014/main" id="{C5F0BFDC-230F-412E-B90F-C57409A305F9}"/>
              </a:ext>
            </a:extLst>
          </p:cNvPr>
          <p:cNvSpPr/>
          <p:nvPr/>
        </p:nvSpPr>
        <p:spPr>
          <a:xfrm>
            <a:off x="832338" y="3667027"/>
            <a:ext cx="10374924" cy="806296"/>
          </a:xfrm>
          <a:prstGeom prst="rect">
            <a:avLst/>
          </a:prstGeom>
          <a:solidFill>
            <a:srgbClr val="FFFFCC"/>
          </a:solidFill>
          <a:ln w="57150">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justLow" rtl="1"/>
            <a:r>
              <a:rPr lang="ar-BH" sz="3600" b="1" dirty="0">
                <a:solidFill>
                  <a:srgbClr val="FF0000"/>
                </a:solidFill>
                <a:latin typeface="Sakkal Majalla" panose="02000000000000000000" pitchFamily="2" charset="-78"/>
                <a:cs typeface="Sakkal Majalla" panose="02000000000000000000" pitchFamily="2" charset="-78"/>
              </a:rPr>
              <a:t>الهدَفُ الثّاني: </a:t>
            </a:r>
            <a:r>
              <a:rPr lang="ar-BH" sz="3600" b="1" dirty="0">
                <a:solidFill>
                  <a:schemeClr val="accent5">
                    <a:lumMod val="50000"/>
                  </a:schemeClr>
                </a:solidFill>
                <a:latin typeface="Sakkal Majalla" panose="02000000000000000000" pitchFamily="2" charset="-78"/>
                <a:cs typeface="Sakkal Majalla" panose="02000000000000000000" pitchFamily="2" charset="-78"/>
              </a:rPr>
              <a:t>تحليلُ الأبيات تحليلًا دقيقًا. </a:t>
            </a:r>
          </a:p>
        </p:txBody>
      </p:sp>
      <p:sp>
        <p:nvSpPr>
          <p:cNvPr id="3" name="Rectangle 2"/>
          <p:cNvSpPr/>
          <p:nvPr/>
        </p:nvSpPr>
        <p:spPr>
          <a:xfrm>
            <a:off x="4691074" y="1001584"/>
            <a:ext cx="3294530" cy="91998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4800" b="1" dirty="0">
                <a:solidFill>
                  <a:schemeClr val="bg1"/>
                </a:solidFill>
                <a:latin typeface="Sakkal Majalla" panose="02000000000000000000" pitchFamily="2" charset="-78"/>
                <a:cs typeface="Sakkal Majalla" panose="02000000000000000000" pitchFamily="2" charset="-78"/>
              </a:rPr>
              <a:t>أهْدَافُ الدَّرْسِ</a:t>
            </a:r>
            <a:endParaRPr lang="en-US" sz="4800" b="1" dirty="0">
              <a:solidFill>
                <a:schemeClr val="bg1"/>
              </a:solidFill>
              <a:latin typeface="Sakkal Majalla" panose="02000000000000000000" pitchFamily="2" charset="-78"/>
              <a:cs typeface="Sakkal Majalla" panose="02000000000000000000" pitchFamily="2" charset="-78"/>
            </a:endParaRPr>
          </a:p>
        </p:txBody>
      </p:sp>
      <p:sp>
        <p:nvSpPr>
          <p:cNvPr id="5" name="Rectangle 4">
            <a:extLst>
              <a:ext uri="{FF2B5EF4-FFF2-40B4-BE49-F238E27FC236}">
                <a16:creationId xmlns:a16="http://schemas.microsoft.com/office/drawing/2014/main" id="{C5F0BFDC-230F-412E-B90F-C57409A305F9}"/>
              </a:ext>
            </a:extLst>
          </p:cNvPr>
          <p:cNvSpPr/>
          <p:nvPr/>
        </p:nvSpPr>
        <p:spPr>
          <a:xfrm>
            <a:off x="832338" y="4738060"/>
            <a:ext cx="10374924" cy="806296"/>
          </a:xfrm>
          <a:prstGeom prst="rect">
            <a:avLst/>
          </a:prstGeom>
          <a:solidFill>
            <a:srgbClr val="FFFFCC"/>
          </a:solidFill>
          <a:ln w="57150">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justLow" rtl="1"/>
            <a:r>
              <a:rPr lang="ar-BH" sz="3600" b="1" dirty="0">
                <a:solidFill>
                  <a:srgbClr val="FF0000"/>
                </a:solidFill>
                <a:latin typeface="Sakkal Majalla" panose="02000000000000000000" pitchFamily="2" charset="-78"/>
                <a:cs typeface="Sakkal Majalla" panose="02000000000000000000" pitchFamily="2" charset="-78"/>
              </a:rPr>
              <a:t>الهدَفُ الثالث: </a:t>
            </a:r>
            <a:r>
              <a:rPr lang="ar-BH" sz="3600" b="1" dirty="0">
                <a:solidFill>
                  <a:schemeClr val="accent5">
                    <a:lumMod val="50000"/>
                  </a:schemeClr>
                </a:solidFill>
                <a:latin typeface="Sakkal Majalla" panose="02000000000000000000" pitchFamily="2" charset="-78"/>
                <a:cs typeface="Sakkal Majalla" panose="02000000000000000000" pitchFamily="2" charset="-78"/>
              </a:rPr>
              <a:t>إبداءُ الرّأيِ في أساليبِ النصِّ ومضامينِهِ.</a:t>
            </a:r>
          </a:p>
        </p:txBody>
      </p:sp>
      <p:pic>
        <p:nvPicPr>
          <p:cNvPr id="6" name="Picture 5">
            <a:extLst>
              <a:ext uri="{FF2B5EF4-FFF2-40B4-BE49-F238E27FC236}">
                <a16:creationId xmlns:a16="http://schemas.microsoft.com/office/drawing/2014/main" id="{650DB374-EC15-418F-B741-21BC75D74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4170" y="317725"/>
            <a:ext cx="1646183" cy="1268068"/>
          </a:xfrm>
          <a:prstGeom prst="rect">
            <a:avLst/>
          </a:prstGeom>
        </p:spPr>
      </p:pic>
      <p:sp>
        <p:nvSpPr>
          <p:cNvPr id="7" name="مستطيل 6">
            <a:extLst>
              <a:ext uri="{FF2B5EF4-FFF2-40B4-BE49-F238E27FC236}">
                <a16:creationId xmlns:a16="http://schemas.microsoft.com/office/drawing/2014/main" id="{8B3AE45B-55D4-4221-B048-0E28F0C8E567}"/>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custDataLst>
      <p:tags r:id="rId1"/>
    </p:custDataLst>
    <p:extLst>
      <p:ext uri="{BB962C8B-B14F-4D97-AF65-F5344CB8AC3E}">
        <p14:creationId xmlns:p14="http://schemas.microsoft.com/office/powerpoint/2010/main" val="3894942135"/>
      </p:ext>
    </p:extLst>
  </p:cSld>
  <p:clrMapOvr>
    <a:masterClrMapping/>
  </p:clrMapOvr>
  <mc:AlternateContent xmlns:mc="http://schemas.openxmlformats.org/markup-compatibility/2006" xmlns:p14="http://schemas.microsoft.com/office/powerpoint/2010/main">
    <mc:Choice Requires="p14">
      <p:transition spd="slow" p14:dur="1200" advTm="29336">
        <p14:prism/>
      </p:transition>
    </mc:Choice>
    <mc:Fallback xmlns="">
      <p:transition spd="slow" advTm="2933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a:extLst>
              <a:ext uri="{FF2B5EF4-FFF2-40B4-BE49-F238E27FC236}">
                <a16:creationId xmlns:a16="http://schemas.microsoft.com/office/drawing/2014/main" id="{C8317E62-BDBF-43B7-ACCF-D5BC9BDDBC2C}"/>
              </a:ext>
            </a:extLst>
          </p:cNvPr>
          <p:cNvSpPr>
            <a:spLocks noGrp="1"/>
          </p:cNvSpPr>
          <p:nvPr>
            <p:ph type="title"/>
          </p:nvPr>
        </p:nvSpPr>
        <p:spPr>
          <a:xfrm>
            <a:off x="7743539" y="4424565"/>
            <a:ext cx="4781525" cy="2158704"/>
          </a:xfrm>
        </p:spPr>
        <p:txBody>
          <a:bodyPr>
            <a:noAutofit/>
          </a:bodyPr>
          <a:lstStyle/>
          <a:p>
            <a:pPr algn="ctr"/>
            <a:br>
              <a:rPr lang="ar-BH" sz="2400" b="1" dirty="0">
                <a:latin typeface="Traditional Arabic" panose="02020603050405020304" pitchFamily="18" charset="-78"/>
                <a:cs typeface="Traditional Arabic" panose="02020603050405020304" pitchFamily="18" charset="-78"/>
              </a:rPr>
            </a:br>
            <a:br>
              <a:rPr lang="ar-SA" sz="2400" b="1" dirty="0">
                <a:latin typeface="Traditional Arabic" panose="02020603050405020304" pitchFamily="18" charset="-78"/>
                <a:cs typeface="Traditional Arabic" panose="02020603050405020304" pitchFamily="18" charset="-78"/>
              </a:rPr>
            </a:br>
            <a:r>
              <a:rPr lang="ar-SA" sz="2400" b="1" dirty="0">
                <a:latin typeface="Traditional Arabic" panose="02020603050405020304" pitchFamily="18" charset="-78"/>
                <a:cs typeface="Traditional Arabic" panose="02020603050405020304" pitchFamily="18" charset="-78"/>
                <a:hlinkClick r:id="rId5" action="ppaction://hlinksldjump"/>
              </a:rPr>
              <a:t>(أ</a:t>
            </a:r>
            <a:r>
              <a:rPr lang="ar-BH" sz="2400" b="1" dirty="0">
                <a:latin typeface="Traditional Arabic" panose="02020603050405020304" pitchFamily="18" charset="-78"/>
                <a:cs typeface="Traditional Arabic" panose="02020603050405020304" pitchFamily="18" charset="-78"/>
                <a:hlinkClick r:id="rId5" action="ppaction://hlinksldjump"/>
              </a:rPr>
              <a:t>ضْغَطُ عَلى الر</a:t>
            </a:r>
            <a:r>
              <a:rPr lang="ar-SA" sz="2400" b="1" dirty="0">
                <a:latin typeface="Traditional Arabic" panose="02020603050405020304" pitchFamily="18" charset="-78"/>
                <a:cs typeface="Traditional Arabic" panose="02020603050405020304" pitchFamily="18" charset="-78"/>
                <a:hlinkClick r:id="rId5" action="ppaction://hlinksldjump"/>
              </a:rPr>
              <a:t>ّ</a:t>
            </a:r>
            <a:r>
              <a:rPr lang="ar-BH" sz="2400" b="1" dirty="0">
                <a:latin typeface="Traditional Arabic" panose="02020603050405020304" pitchFamily="18" charset="-78"/>
                <a:cs typeface="Traditional Arabic" panose="02020603050405020304" pitchFamily="18" charset="-78"/>
                <a:hlinkClick r:id="rId5" action="ppaction://hlinksldjump"/>
              </a:rPr>
              <a:t>ابِطِ لِقِراءَةِ القَصِيدَةِ</a:t>
            </a:r>
            <a:r>
              <a:rPr lang="ar-SA" sz="2400" b="1" dirty="0">
                <a:latin typeface="Traditional Arabic" panose="02020603050405020304" pitchFamily="18" charset="-78"/>
                <a:cs typeface="Traditional Arabic" panose="02020603050405020304" pitchFamily="18" charset="-78"/>
                <a:hlinkClick r:id="rId5" action="ppaction://hlinksldjump"/>
              </a:rPr>
              <a:t>)</a:t>
            </a:r>
            <a:br>
              <a:rPr lang="en-US" sz="3600" b="1" dirty="0">
                <a:latin typeface="Traditional Arabic" panose="02020603050405020304" pitchFamily="18" charset="-78"/>
                <a:cs typeface="Traditional Arabic" panose="02020603050405020304" pitchFamily="18" charset="-78"/>
                <a:hlinkClick r:id="rId5" action="ppaction://hlinksldjump"/>
              </a:rPr>
            </a:br>
            <a:endParaRPr lang="en-US" sz="3600" b="1" dirty="0">
              <a:latin typeface="Traditional Arabic" panose="02020603050405020304" pitchFamily="18" charset="-78"/>
              <a:cs typeface="Traditional Arabic" panose="02020603050405020304" pitchFamily="18" charset="-78"/>
            </a:endParaRPr>
          </a:p>
        </p:txBody>
      </p:sp>
      <p:sp>
        <p:nvSpPr>
          <p:cNvPr id="10" name="عنوان 1">
            <a:extLst>
              <a:ext uri="{FF2B5EF4-FFF2-40B4-BE49-F238E27FC236}">
                <a16:creationId xmlns:a16="http://schemas.microsoft.com/office/drawing/2014/main" id="{8704B752-EBFE-4FD6-91C2-01AA16BC1ED3}"/>
              </a:ext>
            </a:extLst>
          </p:cNvPr>
          <p:cNvSpPr txBox="1">
            <a:spLocks/>
          </p:cNvSpPr>
          <p:nvPr/>
        </p:nvSpPr>
        <p:spPr>
          <a:xfrm>
            <a:off x="9015241" y="1529420"/>
            <a:ext cx="2524841" cy="2670596"/>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ar-BH" b="1" dirty="0">
                <a:solidFill>
                  <a:srgbClr val="FF0000"/>
                </a:solidFill>
                <a:latin typeface="Sakkal Majalla" panose="02000000000000000000" pitchFamily="2" charset="-78"/>
                <a:cs typeface="Sakkal Majalla" panose="02000000000000000000" pitchFamily="2" charset="-78"/>
              </a:rPr>
              <a:t>أسْتَمِعُ إلى القَصِيدَةِ بانْتِباهٍ. </a:t>
            </a:r>
            <a:br>
              <a:rPr lang="en-US" sz="6000" b="1" dirty="0">
                <a:solidFill>
                  <a:srgbClr val="FF0000"/>
                </a:solidFill>
                <a:latin typeface="Sakkal Majalla" panose="02000000000000000000" pitchFamily="2" charset="-78"/>
                <a:cs typeface="Sakkal Majalla" panose="02000000000000000000" pitchFamily="2" charset="-78"/>
              </a:rPr>
            </a:br>
            <a:endParaRPr lang="en-US" sz="6000" b="1" dirty="0">
              <a:solidFill>
                <a:srgbClr val="FF0000"/>
              </a:solidFill>
              <a:latin typeface="Sakkal Majalla" panose="02000000000000000000" pitchFamily="2" charset="-78"/>
              <a:cs typeface="Sakkal Majalla" panose="02000000000000000000" pitchFamily="2" charset="-78"/>
            </a:endParaRPr>
          </a:p>
        </p:txBody>
      </p:sp>
      <p:sp>
        <p:nvSpPr>
          <p:cNvPr id="2" name="Title 1">
            <a:extLst>
              <a:ext uri="{FF2B5EF4-FFF2-40B4-BE49-F238E27FC236}">
                <a16:creationId xmlns:a16="http://schemas.microsoft.com/office/drawing/2014/main" id="{42A2CB49-A7C5-4B75-B02F-5A82F33BF96D}"/>
              </a:ext>
            </a:extLst>
          </p:cNvPr>
          <p:cNvSpPr txBox="1">
            <a:spLocks/>
          </p:cNvSpPr>
          <p:nvPr/>
        </p:nvSpPr>
        <p:spPr>
          <a:xfrm>
            <a:off x="10465280" y="0"/>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pic>
        <p:nvPicPr>
          <p:cNvPr id="14" name="Picture 13">
            <a:extLst>
              <a:ext uri="{FF2B5EF4-FFF2-40B4-BE49-F238E27FC236}">
                <a16:creationId xmlns:a16="http://schemas.microsoft.com/office/drawing/2014/main" id="{71B072C4-E992-4DE4-9941-C63B487803E9}"/>
              </a:ext>
            </a:extLst>
          </p:cNvPr>
          <p:cNvPicPr>
            <a:picLocks noChangeAspect="1"/>
          </p:cNvPicPr>
          <p:nvPr/>
        </p:nvPicPr>
        <p:blipFill rotWithShape="1">
          <a:blip r:embed="rId6"/>
          <a:srcRect l="29474" t="15673" r="29737" b="15555"/>
          <a:stretch/>
        </p:blipFill>
        <p:spPr>
          <a:xfrm>
            <a:off x="1732546" y="692839"/>
            <a:ext cx="5932357" cy="5626173"/>
          </a:xfrm>
          <a:prstGeom prst="rect">
            <a:avLst/>
          </a:prstGeom>
        </p:spPr>
      </p:pic>
      <p:sp>
        <p:nvSpPr>
          <p:cNvPr id="15" name="Rectangle 14">
            <a:extLst>
              <a:ext uri="{FF2B5EF4-FFF2-40B4-BE49-F238E27FC236}">
                <a16:creationId xmlns:a16="http://schemas.microsoft.com/office/drawing/2014/main" id="{AEE76829-319C-4065-BC59-8F3C0D703C40}"/>
              </a:ext>
            </a:extLst>
          </p:cNvPr>
          <p:cNvSpPr/>
          <p:nvPr/>
        </p:nvSpPr>
        <p:spPr>
          <a:xfrm>
            <a:off x="1732546" y="692839"/>
            <a:ext cx="6010993" cy="562617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20200905_220754">
            <a:hlinkClick r:id="" action="ppaction://media"/>
            <a:extLst>
              <a:ext uri="{FF2B5EF4-FFF2-40B4-BE49-F238E27FC236}">
                <a16:creationId xmlns:a16="http://schemas.microsoft.com/office/drawing/2014/main" id="{C1688B83-5215-4BBD-A049-B5924B36B75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56292" y="3678647"/>
            <a:ext cx="1042737" cy="1042737"/>
          </a:xfrm>
          <a:prstGeom prst="rect">
            <a:avLst/>
          </a:prstGeom>
        </p:spPr>
      </p:pic>
      <p:sp>
        <p:nvSpPr>
          <p:cNvPr id="18" name="مستطيل 6">
            <a:extLst>
              <a:ext uri="{FF2B5EF4-FFF2-40B4-BE49-F238E27FC236}">
                <a16:creationId xmlns:a16="http://schemas.microsoft.com/office/drawing/2014/main" id="{FF35B6D4-927C-4459-A74F-8FF81F4970AF}"/>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extLst>
      <p:ext uri="{BB962C8B-B14F-4D97-AF65-F5344CB8AC3E}">
        <p14:creationId xmlns:p14="http://schemas.microsoft.com/office/powerpoint/2010/main" val="65882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78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69A42E-2F99-476D-90FA-C289343FCA5A}"/>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4" name="TextBox 3"/>
          <p:cNvSpPr txBox="1"/>
          <p:nvPr/>
        </p:nvSpPr>
        <p:spPr>
          <a:xfrm>
            <a:off x="1066800" y="3429000"/>
            <a:ext cx="10058400" cy="2308324"/>
          </a:xfrm>
          <a:prstGeom prst="rect">
            <a:avLst/>
          </a:prstGeom>
          <a:noFill/>
        </p:spPr>
        <p:txBody>
          <a:bodyPr wrap="square" rtlCol="0">
            <a:spAutoFit/>
          </a:bodyPr>
          <a:lstStyle/>
          <a:p>
            <a:pPr algn="r" rtl="1"/>
            <a:r>
              <a:rPr lang="ar-BH" sz="4800" b="1" dirty="0">
                <a:solidFill>
                  <a:srgbClr val="0070C0"/>
                </a:solidFill>
                <a:latin typeface="Sakkal Majalla" panose="02000000000000000000" pitchFamily="2" charset="-78"/>
                <a:cs typeface="Sakkal Majalla" panose="02000000000000000000" pitchFamily="2" charset="-78"/>
              </a:rPr>
              <a:t>تفْتَخِرُ الشّاعِرَةُ بمَاضِي بلدانِ الخليجِ وأمجادِهَا الخالِدَةِ، داعيَةً أبْناءَ الخَلِيجِ إلى التّلاحُمِ و التّآزُرِ من أجلِ تحقيقِ مُسْتقْبَلٍ زاهِرٍ. </a:t>
            </a:r>
          </a:p>
        </p:txBody>
      </p:sp>
      <p:sp>
        <p:nvSpPr>
          <p:cNvPr id="3" name="مستطيل 2">
            <a:extLst>
              <a:ext uri="{FF2B5EF4-FFF2-40B4-BE49-F238E27FC236}">
                <a16:creationId xmlns:a16="http://schemas.microsoft.com/office/drawing/2014/main" id="{F3952C00-9327-4332-BEC2-D37212967CB0}"/>
              </a:ext>
            </a:extLst>
          </p:cNvPr>
          <p:cNvSpPr/>
          <p:nvPr/>
        </p:nvSpPr>
        <p:spPr>
          <a:xfrm>
            <a:off x="7078099" y="2319015"/>
            <a:ext cx="4440639" cy="923330"/>
          </a:xfrm>
          <a:prstGeom prst="rect">
            <a:avLst/>
          </a:prstGeom>
        </p:spPr>
        <p:txBody>
          <a:bodyPr wrap="none">
            <a:spAutoFit/>
          </a:bodyPr>
          <a:lstStyle/>
          <a:p>
            <a:pPr lvl="0" algn="ctr" rtl="1"/>
            <a:r>
              <a:rPr lang="ar-BH" sz="5400" b="1" dirty="0">
                <a:solidFill>
                  <a:srgbClr val="FF0000"/>
                </a:solidFill>
                <a:latin typeface="Sakkal Majalla" panose="02000000000000000000" pitchFamily="2" charset="-78"/>
                <a:cs typeface="Sakkal Majalla" panose="02000000000000000000" pitchFamily="2" charset="-78"/>
              </a:rPr>
              <a:t>الفكرةُ العام</a:t>
            </a:r>
            <a:r>
              <a:rPr lang="ar-SA" sz="5400" b="1" dirty="0">
                <a:solidFill>
                  <a:srgbClr val="FF0000"/>
                </a:solidFill>
                <a:latin typeface="Sakkal Majalla" panose="02000000000000000000" pitchFamily="2" charset="-78"/>
                <a:cs typeface="Sakkal Majalla" panose="02000000000000000000" pitchFamily="2" charset="-78"/>
              </a:rPr>
              <a:t>ّ</a:t>
            </a:r>
            <a:r>
              <a:rPr lang="ar-BH" sz="5400" b="1" dirty="0">
                <a:solidFill>
                  <a:srgbClr val="FF0000"/>
                </a:solidFill>
                <a:latin typeface="Sakkal Majalla" panose="02000000000000000000" pitchFamily="2" charset="-78"/>
                <a:cs typeface="Sakkal Majalla" panose="02000000000000000000" pitchFamily="2" charset="-78"/>
              </a:rPr>
              <a:t>ةُ لِلنَّصِّ:  </a:t>
            </a:r>
          </a:p>
        </p:txBody>
      </p:sp>
      <p:sp>
        <p:nvSpPr>
          <p:cNvPr id="6" name="مربع نص 5">
            <a:extLst>
              <a:ext uri="{FF2B5EF4-FFF2-40B4-BE49-F238E27FC236}">
                <a16:creationId xmlns:a16="http://schemas.microsoft.com/office/drawing/2014/main" id="{498ACE87-42FE-4607-AF23-A5F302649CCF}"/>
              </a:ext>
            </a:extLst>
          </p:cNvPr>
          <p:cNvSpPr txBox="1"/>
          <p:nvPr/>
        </p:nvSpPr>
        <p:spPr>
          <a:xfrm>
            <a:off x="3820246" y="921214"/>
            <a:ext cx="4293705" cy="1015663"/>
          </a:xfrm>
          <a:prstGeom prst="rect">
            <a:avLst/>
          </a:prstGeom>
          <a:noFill/>
        </p:spPr>
        <p:txBody>
          <a:bodyPr wrap="square" rtlCol="0">
            <a:spAutoFit/>
          </a:bodyPr>
          <a:lstStyle/>
          <a:p>
            <a:pPr algn="ctr" rtl="1"/>
            <a:r>
              <a:rPr lang="ar-BH" sz="6000" dirty="0">
                <a:solidFill>
                  <a:srgbClr val="FF0000"/>
                </a:solidFill>
                <a:latin typeface="Sakkal Majalla" panose="02000000000000000000" pitchFamily="2" charset="-78"/>
                <a:cs typeface="Sakkal Majalla" panose="02000000000000000000" pitchFamily="2" charset="-78"/>
              </a:rPr>
              <a:t>بنْتُ الخليجِ </a:t>
            </a:r>
            <a:endParaRPr lang="en-US" sz="6000" dirty="0">
              <a:solidFill>
                <a:srgbClr val="FF0000"/>
              </a:solidFill>
              <a:latin typeface="Sakkal Majalla" panose="02000000000000000000" pitchFamily="2" charset="-78"/>
              <a:cs typeface="Sakkal Majalla" panose="02000000000000000000" pitchFamily="2" charset="-78"/>
            </a:endParaRPr>
          </a:p>
        </p:txBody>
      </p:sp>
      <p:sp>
        <p:nvSpPr>
          <p:cNvPr id="5" name="مستطيل 6">
            <a:extLst>
              <a:ext uri="{FF2B5EF4-FFF2-40B4-BE49-F238E27FC236}">
                <a16:creationId xmlns:a16="http://schemas.microsoft.com/office/drawing/2014/main" id="{A1FAB3E1-34A0-441A-A4E3-A685EED23AC4}"/>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extLst>
      <p:ext uri="{BB962C8B-B14F-4D97-AF65-F5344CB8AC3E}">
        <p14:creationId xmlns:p14="http://schemas.microsoft.com/office/powerpoint/2010/main" val="2760426976"/>
      </p:ext>
    </p:extLst>
  </p:cSld>
  <p:clrMapOvr>
    <a:masterClrMapping/>
  </p:clrMapOvr>
  <mc:AlternateContent xmlns:mc="http://schemas.openxmlformats.org/markup-compatibility/2006" xmlns:p14="http://schemas.microsoft.com/office/powerpoint/2010/main">
    <mc:Choice Requires="p14">
      <p:transition spd="slow" p14:dur="2000" advTm="36982"/>
    </mc:Choice>
    <mc:Fallback xmlns="">
      <p:transition spd="slow" advTm="369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1713828" y="134235"/>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endParaRPr lang="ar-BH" sz="6000" b="1" dirty="0">
              <a:latin typeface="Traditional Arabic" panose="02020603050405020304" pitchFamily="18" charset="-78"/>
              <a:cs typeface="Traditional Arabic" panose="02020603050405020304" pitchFamily="18" charset="-78"/>
            </a:endParaRPr>
          </a:p>
        </p:txBody>
      </p:sp>
      <p:sp>
        <p:nvSpPr>
          <p:cNvPr id="4" name="مربع نص 3">
            <a:extLst>
              <a:ext uri="{FF2B5EF4-FFF2-40B4-BE49-F238E27FC236}">
                <a16:creationId xmlns:a16="http://schemas.microsoft.com/office/drawing/2014/main" id="{A73D69AF-4C52-4910-8A39-AF20FFF67942}"/>
              </a:ext>
            </a:extLst>
          </p:cNvPr>
          <p:cNvSpPr txBox="1"/>
          <p:nvPr/>
        </p:nvSpPr>
        <p:spPr>
          <a:xfrm>
            <a:off x="5630653" y="50755"/>
            <a:ext cx="4164037" cy="830997"/>
          </a:xfrm>
          <a:prstGeom prst="rect">
            <a:avLst/>
          </a:prstGeom>
          <a:noFill/>
        </p:spPr>
        <p:txBody>
          <a:bodyPr wrap="square" rtlCol="0">
            <a:spAutoFit/>
          </a:bodyPr>
          <a:lstStyle/>
          <a:p>
            <a:pPr algn="ctr"/>
            <a:r>
              <a:rPr lang="ar-BH" sz="4800" b="1" dirty="0">
                <a:solidFill>
                  <a:srgbClr val="FF0000"/>
                </a:solidFill>
                <a:latin typeface="Sakkal Majalla" panose="02000000000000000000" pitchFamily="2" charset="-78"/>
                <a:cs typeface="Sakkal Majalla" panose="02000000000000000000" pitchFamily="2" charset="-78"/>
              </a:rPr>
              <a:t>معاني المُفرَداتِ</a:t>
            </a:r>
            <a:endParaRPr lang="en-US" sz="4000" b="1" dirty="0">
              <a:solidFill>
                <a:srgbClr val="FF0000"/>
              </a:solidFill>
              <a:latin typeface="Traditional Arabic" panose="02020603050405020304" pitchFamily="18" charset="-78"/>
              <a:cs typeface="Traditional Arabic" panose="02020603050405020304" pitchFamily="18" charset="-78"/>
            </a:endParaRPr>
          </a:p>
        </p:txBody>
      </p:sp>
      <p:graphicFrame>
        <p:nvGraphicFramePr>
          <p:cNvPr id="5" name="جدول 7">
            <a:extLst>
              <a:ext uri="{FF2B5EF4-FFF2-40B4-BE49-F238E27FC236}">
                <a16:creationId xmlns:a16="http://schemas.microsoft.com/office/drawing/2014/main" id="{10A6DA25-2237-401E-8FBF-ABA4578DE813}"/>
              </a:ext>
            </a:extLst>
          </p:cNvPr>
          <p:cNvGraphicFramePr>
            <a:graphicFrameLocks noGrp="1"/>
          </p:cNvGraphicFramePr>
          <p:nvPr>
            <p:extLst>
              <p:ext uri="{D42A27DB-BD31-4B8C-83A1-F6EECF244321}">
                <p14:modId xmlns:p14="http://schemas.microsoft.com/office/powerpoint/2010/main" val="3403902485"/>
              </p:ext>
            </p:extLst>
          </p:nvPr>
        </p:nvGraphicFramePr>
        <p:xfrm>
          <a:off x="752168" y="1538514"/>
          <a:ext cx="9558328" cy="3874711"/>
        </p:xfrm>
        <a:graphic>
          <a:graphicData uri="http://schemas.openxmlformats.org/drawingml/2006/table">
            <a:tbl>
              <a:tblPr firstRow="1" bandRow="1">
                <a:tableStyleId>{5C22544A-7EE6-4342-B048-85BDC9FD1C3A}</a:tableStyleId>
              </a:tblPr>
              <a:tblGrid>
                <a:gridCol w="6930796">
                  <a:extLst>
                    <a:ext uri="{9D8B030D-6E8A-4147-A177-3AD203B41FA5}">
                      <a16:colId xmlns:a16="http://schemas.microsoft.com/office/drawing/2014/main" val="1147244517"/>
                    </a:ext>
                  </a:extLst>
                </a:gridCol>
                <a:gridCol w="2627532">
                  <a:extLst>
                    <a:ext uri="{9D8B030D-6E8A-4147-A177-3AD203B41FA5}">
                      <a16:colId xmlns:a16="http://schemas.microsoft.com/office/drawing/2014/main" val="2651125887"/>
                    </a:ext>
                  </a:extLst>
                </a:gridCol>
              </a:tblGrid>
              <a:tr h="701456">
                <a:tc>
                  <a:txBody>
                    <a:bodyPr/>
                    <a:lstStyle/>
                    <a:p>
                      <a:pPr marL="0" algn="ctr" defTabSz="914400" rtl="1" eaLnBrk="1" latinLnBrk="0" hangingPunct="1"/>
                      <a:r>
                        <a:rPr lang="ar-BH" sz="3600" b="1" kern="1200" dirty="0">
                          <a:solidFill>
                            <a:schemeClr val="bg1"/>
                          </a:solidFill>
                          <a:latin typeface="Sakkal Majalla" panose="02000000000000000000" pitchFamily="2" charset="-78"/>
                          <a:ea typeface="+mn-ea"/>
                          <a:cs typeface="Sakkal Majalla" panose="02000000000000000000" pitchFamily="2" charset="-78"/>
                        </a:rPr>
                        <a:t>التّفسير</a:t>
                      </a:r>
                      <a:endParaRPr lang="en-US" sz="3600" b="1" kern="1200" dirty="0">
                        <a:solidFill>
                          <a:schemeClr val="bg1"/>
                        </a:solidFill>
                        <a:latin typeface="Sakkal Majalla" panose="02000000000000000000" pitchFamily="2" charset="-78"/>
                        <a:ea typeface="+mn-ea"/>
                        <a:cs typeface="Sakkal Majalla" panose="02000000000000000000" pitchFamily="2" charset="-78"/>
                      </a:endParaRPr>
                    </a:p>
                  </a:txBody>
                  <a:tcPr/>
                </a:tc>
                <a:tc>
                  <a:txBody>
                    <a:bodyPr/>
                    <a:lstStyle/>
                    <a:p>
                      <a:pPr marL="0" algn="ctr" defTabSz="914400" rtl="1" eaLnBrk="1" latinLnBrk="0" hangingPunct="1"/>
                      <a:r>
                        <a:rPr lang="ar-BH" sz="3600" b="1" kern="1200" dirty="0">
                          <a:solidFill>
                            <a:schemeClr val="bg1"/>
                          </a:solidFill>
                          <a:latin typeface="Sakkal Majalla" panose="02000000000000000000" pitchFamily="2" charset="-78"/>
                          <a:ea typeface="+mn-ea"/>
                          <a:cs typeface="Sakkal Majalla" panose="02000000000000000000" pitchFamily="2" charset="-78"/>
                        </a:rPr>
                        <a:t>الكلمة</a:t>
                      </a:r>
                      <a:endParaRPr lang="en-US" sz="3600" b="1" kern="1200" dirty="0">
                        <a:solidFill>
                          <a:schemeClr val="bg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300562839"/>
                  </a:ext>
                </a:extLst>
              </a:tr>
              <a:tr h="634651">
                <a:tc>
                  <a:txBody>
                    <a:bodyPr/>
                    <a:lstStyle/>
                    <a:p>
                      <a:pPr marL="0" marR="0" algn="ctr" rtl="1">
                        <a:lnSpc>
                          <a:spcPct val="107000"/>
                        </a:lnSpc>
                        <a:spcBef>
                          <a:spcPts val="0"/>
                        </a:spcBef>
                        <a:spcAft>
                          <a:spcPts val="0"/>
                        </a:spcAft>
                      </a:pPr>
                      <a:r>
                        <a:rPr lang="ar-BH"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الرّأسُ المرفوعُ، وهي عبارة تدُلُّ على الاتّصافِ بالعزّة والإِبَاءِ.</a:t>
                      </a:r>
                      <a:endParaRPr lang="en-US"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 الهام</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ة</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 العال</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ية</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2556677987"/>
                  </a:ext>
                </a:extLst>
              </a:tr>
              <a:tr h="634651">
                <a:tc>
                  <a:txBody>
                    <a:bodyPr/>
                    <a:lstStyle/>
                    <a:p>
                      <a:pPr marL="0" marR="0" indent="0" algn="ctr" defTabSz="914400" rtl="1" eaLnBrk="1" fontAlgn="auto" latinLnBrk="0" hangingPunct="1">
                        <a:lnSpc>
                          <a:spcPct val="107000"/>
                        </a:lnSpc>
                        <a:spcBef>
                          <a:spcPts val="0"/>
                        </a:spcBef>
                        <a:spcAft>
                          <a:spcPts val="0"/>
                        </a:spcAft>
                        <a:buClrTx/>
                        <a:buSzTx/>
                        <a:buFontTx/>
                        <a:buNone/>
                        <a:tabLst/>
                        <a:defRPr/>
                      </a:pPr>
                      <a:r>
                        <a:rPr lang="ar-JO"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الأحاديث والحكايات الجميلة</a:t>
                      </a:r>
                      <a:endParaRPr lang="en-US"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سام</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ر</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نا</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0002"/>
                  </a:ext>
                </a:extLst>
              </a:tr>
              <a:tr h="634651">
                <a:tc>
                  <a:txBody>
                    <a:bodyPr/>
                    <a:lstStyle/>
                    <a:p>
                      <a:pPr marL="0" marR="0" algn="ctr" rtl="1">
                        <a:lnSpc>
                          <a:spcPct val="107000"/>
                        </a:lnSpc>
                        <a:spcBef>
                          <a:spcPts val="0"/>
                        </a:spcBef>
                        <a:spcAft>
                          <a:spcPts val="0"/>
                        </a:spcAft>
                      </a:pPr>
                      <a:r>
                        <a:rPr lang="ar-BH"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امْتَنِعُوا، واترُكوا</a:t>
                      </a:r>
                      <a:endParaRPr lang="en-US"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ك</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ف</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وا</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936542323"/>
                  </a:ext>
                </a:extLst>
              </a:tr>
              <a:tr h="634651">
                <a:tc>
                  <a:txBody>
                    <a:bodyPr/>
                    <a:lstStyle/>
                    <a:p>
                      <a:pPr marL="0" marR="0" algn="ctr" rtl="1">
                        <a:lnSpc>
                          <a:spcPct val="107000"/>
                        </a:lnSpc>
                        <a:spcBef>
                          <a:spcPts val="0"/>
                        </a:spcBef>
                        <a:spcAft>
                          <a:spcPts val="0"/>
                        </a:spcAft>
                      </a:pPr>
                      <a:r>
                        <a:rPr lang="ar-JO"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  اللُ</a:t>
                      </a:r>
                      <a:r>
                        <a:rPr lang="ar-BH"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a:t>
                      </a:r>
                      <a:r>
                        <a:rPr lang="ar-JO"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غة </a:t>
                      </a:r>
                      <a:r>
                        <a:rPr lang="ar-BH"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الجافّة الغليظَةُ</a:t>
                      </a:r>
                      <a:r>
                        <a:rPr lang="ar-JO"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a:t>
                      </a:r>
                      <a:endParaRPr lang="en-US"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الل</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err="1">
                          <a:effectLst/>
                          <a:latin typeface="Sakkal Majalla" panose="02000000000000000000" pitchFamily="2" charset="-78"/>
                          <a:ea typeface="Calibri" panose="020F0502020204030204" pitchFamily="34" charset="0"/>
                          <a:cs typeface="Sakkal Majalla" panose="02000000000000000000" pitchFamily="2" charset="-78"/>
                        </a:rPr>
                        <a:t>هجة</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 </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الجافية</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0004"/>
                  </a:ext>
                </a:extLst>
              </a:tr>
              <a:tr h="634651">
                <a:tc>
                  <a:txBody>
                    <a:bodyPr/>
                    <a:lstStyle/>
                    <a:p>
                      <a:pPr marL="0" marR="0" algn="ctr" rtl="1">
                        <a:lnSpc>
                          <a:spcPct val="107000"/>
                        </a:lnSpc>
                        <a:spcBef>
                          <a:spcPts val="0"/>
                        </a:spcBef>
                        <a:spcAft>
                          <a:spcPts val="0"/>
                        </a:spcAft>
                      </a:pPr>
                      <a:r>
                        <a:rPr lang="ar-BH"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جمعُ لَبَنٍ، وهو: </a:t>
                      </a:r>
                      <a:r>
                        <a:rPr lang="ar-JO"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الحليب</a:t>
                      </a:r>
                      <a:endParaRPr lang="en-US" sz="3200" b="1" kern="120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لِبان</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0007"/>
                  </a:ext>
                </a:extLst>
              </a:tr>
            </a:tbl>
          </a:graphicData>
        </a:graphic>
      </p:graphicFrame>
      <p:sp>
        <p:nvSpPr>
          <p:cNvPr id="8" name="Title 1">
            <a:extLst>
              <a:ext uri="{FF2B5EF4-FFF2-40B4-BE49-F238E27FC236}">
                <a16:creationId xmlns:a16="http://schemas.microsoft.com/office/drawing/2014/main" id="{C3DBFD17-A38A-4577-AF4B-BCE2EAF6FC04}"/>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2" name="مستطيل 6">
            <a:extLst>
              <a:ext uri="{FF2B5EF4-FFF2-40B4-BE49-F238E27FC236}">
                <a16:creationId xmlns:a16="http://schemas.microsoft.com/office/drawing/2014/main" id="{03B87F17-0311-44A9-9D27-625B6D69297D}"/>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custDataLst>
      <p:tags r:id="rId1"/>
    </p:custDataLst>
    <p:extLst>
      <p:ext uri="{BB962C8B-B14F-4D97-AF65-F5344CB8AC3E}">
        <p14:creationId xmlns:p14="http://schemas.microsoft.com/office/powerpoint/2010/main" val="746234960"/>
      </p:ext>
    </p:extLst>
  </p:cSld>
  <p:clrMapOvr>
    <a:masterClrMapping/>
  </p:clrMapOvr>
  <mc:AlternateContent xmlns:mc="http://schemas.openxmlformats.org/markup-compatibility/2006" xmlns:p14="http://schemas.microsoft.com/office/powerpoint/2010/main">
    <mc:Choice Requires="p14">
      <p:transition spd="slow" p14:dur="2000" advTm="46735"/>
    </mc:Choice>
    <mc:Fallback xmlns="">
      <p:transition spd="slow" advTm="4673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1713828" y="134235"/>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endParaRPr lang="ar-BH" sz="6000" b="1" dirty="0">
              <a:latin typeface="Traditional Arabic" panose="02020603050405020304" pitchFamily="18" charset="-78"/>
              <a:cs typeface="Traditional Arabic" panose="02020603050405020304" pitchFamily="18" charset="-78"/>
            </a:endParaRPr>
          </a:p>
        </p:txBody>
      </p:sp>
      <p:sp>
        <p:nvSpPr>
          <p:cNvPr id="4" name="مربع نص 3">
            <a:extLst>
              <a:ext uri="{FF2B5EF4-FFF2-40B4-BE49-F238E27FC236}">
                <a16:creationId xmlns:a16="http://schemas.microsoft.com/office/drawing/2014/main" id="{A73D69AF-4C52-4910-8A39-AF20FFF67942}"/>
              </a:ext>
            </a:extLst>
          </p:cNvPr>
          <p:cNvSpPr txBox="1"/>
          <p:nvPr/>
        </p:nvSpPr>
        <p:spPr>
          <a:xfrm>
            <a:off x="5630653" y="50755"/>
            <a:ext cx="4164037" cy="830997"/>
          </a:xfrm>
          <a:prstGeom prst="rect">
            <a:avLst/>
          </a:prstGeom>
          <a:noFill/>
        </p:spPr>
        <p:txBody>
          <a:bodyPr wrap="square" rtlCol="0">
            <a:spAutoFit/>
          </a:bodyPr>
          <a:lstStyle/>
          <a:p>
            <a:pPr algn="ctr"/>
            <a:r>
              <a:rPr lang="ar-BH" sz="4800" b="1" dirty="0">
                <a:solidFill>
                  <a:srgbClr val="FF0000"/>
                </a:solidFill>
                <a:latin typeface="Sakkal Majalla" panose="02000000000000000000" pitchFamily="2" charset="-78"/>
                <a:cs typeface="Sakkal Majalla" panose="02000000000000000000" pitchFamily="2" charset="-78"/>
              </a:rPr>
              <a:t>معاني المُفرَداتِ</a:t>
            </a:r>
            <a:endParaRPr lang="en-US" sz="4000" b="1" dirty="0">
              <a:solidFill>
                <a:srgbClr val="FF0000"/>
              </a:solidFill>
              <a:latin typeface="Traditional Arabic" panose="02020603050405020304" pitchFamily="18" charset="-78"/>
              <a:cs typeface="Traditional Arabic" panose="02020603050405020304" pitchFamily="18" charset="-78"/>
            </a:endParaRPr>
          </a:p>
        </p:txBody>
      </p:sp>
      <p:graphicFrame>
        <p:nvGraphicFramePr>
          <p:cNvPr id="5" name="جدول 7">
            <a:extLst>
              <a:ext uri="{FF2B5EF4-FFF2-40B4-BE49-F238E27FC236}">
                <a16:creationId xmlns:a16="http://schemas.microsoft.com/office/drawing/2014/main" id="{10A6DA25-2237-401E-8FBF-ABA4578DE813}"/>
              </a:ext>
            </a:extLst>
          </p:cNvPr>
          <p:cNvGraphicFramePr>
            <a:graphicFrameLocks noGrp="1"/>
          </p:cNvGraphicFramePr>
          <p:nvPr>
            <p:extLst>
              <p:ext uri="{D42A27DB-BD31-4B8C-83A1-F6EECF244321}">
                <p14:modId xmlns:p14="http://schemas.microsoft.com/office/powerpoint/2010/main" val="3897301809"/>
              </p:ext>
            </p:extLst>
          </p:nvPr>
        </p:nvGraphicFramePr>
        <p:xfrm>
          <a:off x="1959396" y="1538514"/>
          <a:ext cx="8351100" cy="4509362"/>
        </p:xfrm>
        <a:graphic>
          <a:graphicData uri="http://schemas.openxmlformats.org/drawingml/2006/table">
            <a:tbl>
              <a:tblPr firstRow="1" bandRow="1">
                <a:tableStyleId>{5C22544A-7EE6-4342-B048-85BDC9FD1C3A}</a:tableStyleId>
              </a:tblPr>
              <a:tblGrid>
                <a:gridCol w="6055428">
                  <a:extLst>
                    <a:ext uri="{9D8B030D-6E8A-4147-A177-3AD203B41FA5}">
                      <a16:colId xmlns:a16="http://schemas.microsoft.com/office/drawing/2014/main" val="1147244517"/>
                    </a:ext>
                  </a:extLst>
                </a:gridCol>
                <a:gridCol w="2295672">
                  <a:extLst>
                    <a:ext uri="{9D8B030D-6E8A-4147-A177-3AD203B41FA5}">
                      <a16:colId xmlns:a16="http://schemas.microsoft.com/office/drawing/2014/main" val="2651125887"/>
                    </a:ext>
                  </a:extLst>
                </a:gridCol>
              </a:tblGrid>
              <a:tr h="701456">
                <a:tc>
                  <a:txBody>
                    <a:bodyPr/>
                    <a:lstStyle/>
                    <a:p>
                      <a:pPr marL="0" algn="ctr" defTabSz="914400" rtl="1" eaLnBrk="1" latinLnBrk="0" hangingPunct="1"/>
                      <a:r>
                        <a:rPr lang="ar-BH" sz="3600" b="1" kern="1200" dirty="0">
                          <a:solidFill>
                            <a:schemeClr val="bg1"/>
                          </a:solidFill>
                          <a:latin typeface="Sakkal Majalla" panose="02000000000000000000" pitchFamily="2" charset="-78"/>
                          <a:ea typeface="+mn-ea"/>
                          <a:cs typeface="Sakkal Majalla" panose="02000000000000000000" pitchFamily="2" charset="-78"/>
                        </a:rPr>
                        <a:t>التّفسير</a:t>
                      </a:r>
                      <a:endParaRPr lang="en-US" sz="3600" b="1" kern="1200" dirty="0">
                        <a:solidFill>
                          <a:schemeClr val="bg1"/>
                        </a:solidFill>
                        <a:latin typeface="Sakkal Majalla" panose="02000000000000000000" pitchFamily="2" charset="-78"/>
                        <a:ea typeface="+mn-ea"/>
                        <a:cs typeface="Sakkal Majalla" panose="02000000000000000000" pitchFamily="2" charset="-78"/>
                      </a:endParaRPr>
                    </a:p>
                  </a:txBody>
                  <a:tcPr/>
                </a:tc>
                <a:tc>
                  <a:txBody>
                    <a:bodyPr/>
                    <a:lstStyle/>
                    <a:p>
                      <a:pPr marL="0" algn="ctr" defTabSz="914400" rtl="1" eaLnBrk="1" latinLnBrk="0" hangingPunct="1"/>
                      <a:r>
                        <a:rPr lang="ar-BH" sz="3600" b="1" kern="1200" dirty="0">
                          <a:solidFill>
                            <a:schemeClr val="bg1"/>
                          </a:solidFill>
                          <a:latin typeface="Sakkal Majalla" panose="02000000000000000000" pitchFamily="2" charset="-78"/>
                          <a:ea typeface="+mn-ea"/>
                          <a:cs typeface="Sakkal Majalla" panose="02000000000000000000" pitchFamily="2" charset="-78"/>
                        </a:rPr>
                        <a:t>الكلمة</a:t>
                      </a:r>
                      <a:endParaRPr lang="en-US" sz="3600" b="1" kern="1200" dirty="0">
                        <a:solidFill>
                          <a:schemeClr val="bg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2300562839"/>
                  </a:ext>
                </a:extLst>
              </a:tr>
              <a:tr h="634651">
                <a:tc>
                  <a:txBody>
                    <a:bodyPr/>
                    <a:lstStyle/>
                    <a:p>
                      <a:pPr marL="0" marR="0" algn="ctr" rtl="1">
                        <a:lnSpc>
                          <a:spcPct val="107000"/>
                        </a:lnSpc>
                        <a:spcBef>
                          <a:spcPts val="0"/>
                        </a:spcBef>
                        <a:spcAft>
                          <a:spcPts val="0"/>
                        </a:spcAft>
                      </a:pP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الش</a:t>
                      </a:r>
                      <a:r>
                        <a:rPr lang="ar-BH"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a:t>
                      </a: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ديدة</a:t>
                      </a:r>
                      <a:endParaRPr lang="en-US"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العات</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ي</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ة</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2556677987"/>
                  </a:ext>
                </a:extLst>
              </a:tr>
              <a:tr h="634651">
                <a:tc>
                  <a:txBody>
                    <a:bodyPr/>
                    <a:lstStyle/>
                    <a:p>
                      <a:pPr marL="0" marR="0" algn="ctr" rtl="1">
                        <a:lnSpc>
                          <a:spcPct val="107000"/>
                        </a:lnSpc>
                        <a:spcBef>
                          <a:spcPts val="0"/>
                        </a:spcBef>
                        <a:spcAft>
                          <a:spcPts val="0"/>
                        </a:spcAft>
                      </a:pP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جمع صحيفة</a:t>
                      </a:r>
                      <a:r>
                        <a:rPr lang="ar-BH"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a:t>
                      </a:r>
                      <a:r>
                        <a:rPr lang="ar-JO" sz="3200" b="1" baseline="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 وهي</a:t>
                      </a:r>
                      <a:r>
                        <a:rPr lang="ar-BH" sz="3200" b="1" baseline="0"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 ما كُتِبَ من الوَرَقِ.</a:t>
                      </a:r>
                      <a:endParaRPr lang="en-US"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ص</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ح</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ائ</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ف</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0002"/>
                  </a:ext>
                </a:extLst>
              </a:tr>
              <a:tr h="634651">
                <a:tc>
                  <a:txBody>
                    <a:bodyPr/>
                    <a:lstStyle/>
                    <a:p>
                      <a:pPr marL="0" marR="0" algn="ctr" rtl="1">
                        <a:lnSpc>
                          <a:spcPct val="107000"/>
                        </a:lnSpc>
                        <a:spcBef>
                          <a:spcPts val="0"/>
                        </a:spcBef>
                        <a:spcAft>
                          <a:spcPts val="0"/>
                        </a:spcAft>
                      </a:pP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مآثرنا </a:t>
                      </a:r>
                      <a:r>
                        <a:rPr lang="ar-BH"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ومفاخِرُنَا </a:t>
                      </a:r>
                      <a:endParaRPr lang="en-US"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أم</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ج</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اد</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نا</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936542323"/>
                  </a:ext>
                </a:extLst>
              </a:tr>
              <a:tr h="634651">
                <a:tc>
                  <a:txBody>
                    <a:bodyPr/>
                    <a:lstStyle/>
                    <a:p>
                      <a:pPr marL="0" marR="0" algn="ctr" rtl="1">
                        <a:lnSpc>
                          <a:spcPct val="107000"/>
                        </a:lnSpc>
                        <a:spcBef>
                          <a:spcPts val="0"/>
                        </a:spcBef>
                        <a:spcAft>
                          <a:spcPts val="0"/>
                        </a:spcAft>
                      </a:pP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ال</a:t>
                      </a:r>
                      <a:r>
                        <a:rPr lang="ar-BH"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ــمَ</a:t>
                      </a: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أم</a:t>
                      </a:r>
                      <a:r>
                        <a:rPr lang="ar-BH"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a:t>
                      </a: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ول</a:t>
                      </a:r>
                      <a:endParaRPr lang="en-US"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ال</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ــمُ</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ر</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ت</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ج</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ى</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0004"/>
                  </a:ext>
                </a:extLst>
              </a:tr>
              <a:tr h="634651">
                <a:tc>
                  <a:txBody>
                    <a:bodyPr/>
                    <a:lstStyle/>
                    <a:p>
                      <a:pPr marL="0" marR="0" algn="ctr" rtl="1">
                        <a:lnSpc>
                          <a:spcPct val="107000"/>
                        </a:lnSpc>
                        <a:spcBef>
                          <a:spcPts val="0"/>
                        </a:spcBef>
                        <a:spcAft>
                          <a:spcPts val="0"/>
                        </a:spcAft>
                      </a:pP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الش</a:t>
                      </a:r>
                      <a:r>
                        <a:rPr lang="ar-BH"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a:t>
                      </a: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ريعة و الد</a:t>
                      </a:r>
                      <a:r>
                        <a:rPr lang="ar-BH"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a:t>
                      </a:r>
                      <a:r>
                        <a:rPr lang="ar-JO"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ين</a:t>
                      </a:r>
                      <a:endParaRPr lang="en-US"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ال</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ــمِ</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ل</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ة</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0005"/>
                  </a:ext>
                </a:extLst>
              </a:tr>
              <a:tr h="634651">
                <a:tc>
                  <a:txBody>
                    <a:bodyPr/>
                    <a:lstStyle/>
                    <a:p>
                      <a:pPr marL="0" marR="0" algn="ctr" rtl="1">
                        <a:lnSpc>
                          <a:spcPct val="107000"/>
                        </a:lnSpc>
                        <a:spcBef>
                          <a:spcPts val="0"/>
                        </a:spcBef>
                        <a:spcAft>
                          <a:spcPts val="0"/>
                        </a:spcAft>
                      </a:pPr>
                      <a:r>
                        <a:rPr lang="ar-BH"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rPr>
                        <a:t>السّهلة</a:t>
                      </a:r>
                      <a:endParaRPr lang="en-US" sz="3200" b="1" dirty="0">
                        <a:solidFill>
                          <a:srgbClr val="00B050"/>
                        </a:solidFill>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tc>
                  <a:txBody>
                    <a:bodyPr/>
                    <a:lstStyle/>
                    <a:p>
                      <a:pPr marL="0" marR="0" algn="ctr" rtl="1">
                        <a:lnSpc>
                          <a:spcPct val="107000"/>
                        </a:lnSpc>
                        <a:spcBef>
                          <a:spcPts val="0"/>
                        </a:spcBef>
                        <a:spcAft>
                          <a:spcPts val="0"/>
                        </a:spcAft>
                      </a:pPr>
                      <a:r>
                        <a:rPr lang="ar-JO" sz="3200" dirty="0">
                          <a:effectLst/>
                          <a:latin typeface="Sakkal Majalla" panose="02000000000000000000" pitchFamily="2" charset="-78"/>
                          <a:ea typeface="Calibri" panose="020F0502020204030204" pitchFamily="34" charset="0"/>
                          <a:cs typeface="Sakkal Majalla" panose="02000000000000000000" pitchFamily="2" charset="-78"/>
                        </a:rPr>
                        <a:t>الس</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م</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ح</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r>
                        <a:rPr lang="ar-JO" sz="3200" dirty="0">
                          <a:effectLst/>
                          <a:latin typeface="Sakkal Majalla" panose="02000000000000000000" pitchFamily="2" charset="-78"/>
                          <a:ea typeface="Calibri" panose="020F0502020204030204" pitchFamily="34" charset="0"/>
                          <a:cs typeface="Sakkal Majalla" panose="02000000000000000000" pitchFamily="2" charset="-78"/>
                        </a:rPr>
                        <a:t>ة</a:t>
                      </a:r>
                      <a:r>
                        <a:rPr lang="ar-BH" sz="3200" dirty="0">
                          <a:effectLst/>
                          <a:latin typeface="Sakkal Majalla" panose="02000000000000000000" pitchFamily="2" charset="-78"/>
                          <a:ea typeface="Calibri" panose="020F0502020204030204" pitchFamily="34" charset="0"/>
                          <a:cs typeface="Sakkal Majalla" panose="02000000000000000000" pitchFamily="2" charset="-78"/>
                        </a:rPr>
                        <a:t>ُ</a:t>
                      </a:r>
                      <a:endParaRPr lang="en-US" sz="32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3544" marR="63544" marT="0" marB="0"/>
                </a:tc>
                <a:extLst>
                  <a:ext uri="{0D108BD9-81ED-4DB2-BD59-A6C34878D82A}">
                    <a16:rowId xmlns:a16="http://schemas.microsoft.com/office/drawing/2014/main" val="10007"/>
                  </a:ext>
                </a:extLst>
              </a:tr>
            </a:tbl>
          </a:graphicData>
        </a:graphic>
      </p:graphicFrame>
      <p:sp>
        <p:nvSpPr>
          <p:cNvPr id="8" name="Title 1">
            <a:extLst>
              <a:ext uri="{FF2B5EF4-FFF2-40B4-BE49-F238E27FC236}">
                <a16:creationId xmlns:a16="http://schemas.microsoft.com/office/drawing/2014/main" id="{C3DBFD17-A38A-4577-AF4B-BCE2EAF6FC04}"/>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2" name="مستطيل 6">
            <a:extLst>
              <a:ext uri="{FF2B5EF4-FFF2-40B4-BE49-F238E27FC236}">
                <a16:creationId xmlns:a16="http://schemas.microsoft.com/office/drawing/2014/main" id="{03B87F17-0311-44A9-9D27-625B6D69297D}"/>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custDataLst>
      <p:tags r:id="rId1"/>
    </p:custDataLst>
    <p:extLst>
      <p:ext uri="{BB962C8B-B14F-4D97-AF65-F5344CB8AC3E}">
        <p14:creationId xmlns:p14="http://schemas.microsoft.com/office/powerpoint/2010/main" val="2624259006"/>
      </p:ext>
    </p:extLst>
  </p:cSld>
  <p:clrMapOvr>
    <a:masterClrMapping/>
  </p:clrMapOvr>
  <mc:AlternateContent xmlns:mc="http://schemas.openxmlformats.org/markup-compatibility/2006" xmlns:p14="http://schemas.microsoft.com/office/powerpoint/2010/main">
    <mc:Choice Requires="p14">
      <p:transition spd="slow" p14:dur="2000" advTm="46735"/>
    </mc:Choice>
    <mc:Fallback xmlns="">
      <p:transition spd="slow" advTm="4673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2375099" y="156095"/>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endParaRPr lang="ar-BH" sz="4400" b="1" dirty="0">
              <a:latin typeface="Sakkal Majalla" panose="02000000000000000000" pitchFamily="2" charset="-78"/>
              <a:cs typeface="Sakkal Majalla" panose="02000000000000000000" pitchFamily="2" charset="-78"/>
            </a:endParaRPr>
          </a:p>
        </p:txBody>
      </p:sp>
      <p:sp>
        <p:nvSpPr>
          <p:cNvPr id="9" name="Title 1">
            <a:extLst>
              <a:ext uri="{FF2B5EF4-FFF2-40B4-BE49-F238E27FC236}">
                <a16:creationId xmlns:a16="http://schemas.microsoft.com/office/drawing/2014/main" id="{621FCD70-F59E-42A4-98FA-559742EC3518}"/>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graphicFrame>
        <p:nvGraphicFramePr>
          <p:cNvPr id="3" name="جدول 3">
            <a:extLst>
              <a:ext uri="{FF2B5EF4-FFF2-40B4-BE49-F238E27FC236}">
                <a16:creationId xmlns:a16="http://schemas.microsoft.com/office/drawing/2014/main" id="{D69E3742-0981-4926-AAC4-891AF67D4D46}"/>
              </a:ext>
            </a:extLst>
          </p:cNvPr>
          <p:cNvGraphicFramePr>
            <a:graphicFrameLocks noGrp="1"/>
          </p:cNvGraphicFramePr>
          <p:nvPr/>
        </p:nvGraphicFramePr>
        <p:xfrm>
          <a:off x="323371" y="1621696"/>
          <a:ext cx="11730790" cy="4148919"/>
        </p:xfrm>
        <a:graphic>
          <a:graphicData uri="http://schemas.openxmlformats.org/drawingml/2006/table">
            <a:tbl>
              <a:tblPr firstRow="1" bandRow="1">
                <a:tableStyleId>{5C22544A-7EE6-4342-B048-85BDC9FD1C3A}</a:tableStyleId>
              </a:tblPr>
              <a:tblGrid>
                <a:gridCol w="7712392">
                  <a:extLst>
                    <a:ext uri="{9D8B030D-6E8A-4147-A177-3AD203B41FA5}">
                      <a16:colId xmlns:a16="http://schemas.microsoft.com/office/drawing/2014/main" val="1981376207"/>
                    </a:ext>
                  </a:extLst>
                </a:gridCol>
                <a:gridCol w="4018398">
                  <a:extLst>
                    <a:ext uri="{9D8B030D-6E8A-4147-A177-3AD203B41FA5}">
                      <a16:colId xmlns:a16="http://schemas.microsoft.com/office/drawing/2014/main" val="3221285144"/>
                    </a:ext>
                  </a:extLst>
                </a:gridCol>
              </a:tblGrid>
              <a:tr h="1107868">
                <a:tc>
                  <a:txBody>
                    <a:bodyPr/>
                    <a:lstStyle/>
                    <a:p>
                      <a:pPr algn="ctr"/>
                      <a:r>
                        <a:rPr lang="ar-BH" sz="40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rPr>
                        <a:t>الشَّرحُ</a:t>
                      </a:r>
                      <a:endParaRPr lang="en-US" sz="4000" dirty="0">
                        <a:solidFill>
                          <a:schemeClr val="bg1"/>
                        </a:solidFill>
                        <a:latin typeface="Traditional Arabic" panose="02020603050405020304" pitchFamily="18" charset="-78"/>
                        <a:cs typeface="Traditional Arabic" panose="02020603050405020304" pitchFamily="18"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40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rPr>
                        <a:t>الفِكرَةُ</a:t>
                      </a:r>
                      <a:endParaRPr lang="ar-BH" sz="24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endParaRPr>
                    </a:p>
                    <a:p>
                      <a:pPr algn="ctr"/>
                      <a:endParaRPr lang="en-US" sz="24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958805684"/>
                  </a:ext>
                </a:extLst>
              </a:tr>
              <a:tr h="304105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BH" sz="3600" b="1" dirty="0">
                        <a:latin typeface="Traditional Arabic" panose="02020603050405020304" pitchFamily="18" charset="-78"/>
                        <a:cs typeface="Traditional Arabic" panose="02020603050405020304" pitchFamily="18"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652906126"/>
                  </a:ext>
                </a:extLst>
              </a:tr>
            </a:tbl>
          </a:graphicData>
        </a:graphic>
      </p:graphicFrame>
      <p:sp>
        <p:nvSpPr>
          <p:cNvPr id="4" name="Rectangle 3"/>
          <p:cNvSpPr/>
          <p:nvPr/>
        </p:nvSpPr>
        <p:spPr>
          <a:xfrm>
            <a:off x="8153136" y="3271577"/>
            <a:ext cx="3755162" cy="1815882"/>
          </a:xfrm>
          <a:prstGeom prst="rect">
            <a:avLst/>
          </a:prstGeom>
        </p:spPr>
        <p:txBody>
          <a:bodyPr wrap="square">
            <a:spAutoFit/>
          </a:bodyPr>
          <a:lstStyle/>
          <a:p>
            <a:pPr lvl="0" algn="ctr" rtl="1">
              <a:defRPr/>
            </a:pPr>
            <a:r>
              <a:rPr lang="ar-BH" sz="3600" b="1" dirty="0">
                <a:solidFill>
                  <a:prstClr val="black"/>
                </a:solidFill>
                <a:latin typeface="Sakkal Majalla" panose="02000000000000000000" pitchFamily="2" charset="-78"/>
                <a:cs typeface="Sakkal Majalla" panose="02000000000000000000" pitchFamily="2" charset="-78"/>
              </a:rPr>
              <a:t>افْتِخَارُ الشَّاعِرِةِ بانتمائِهَا.</a:t>
            </a:r>
          </a:p>
          <a:p>
            <a:pPr lvl="0" algn="ctr" rtl="1">
              <a:defRPr/>
            </a:pPr>
            <a:r>
              <a:rPr lang="ar-BH" sz="3600" b="1" dirty="0">
                <a:solidFill>
                  <a:prstClr val="black"/>
                </a:solidFill>
                <a:latin typeface="Sakkal Majalla" panose="02000000000000000000" pitchFamily="2" charset="-78"/>
                <a:cs typeface="Sakkal Majalla" panose="02000000000000000000" pitchFamily="2" charset="-78"/>
              </a:rPr>
              <a:t>البيت (1)</a:t>
            </a:r>
          </a:p>
          <a:p>
            <a:pPr lvl="0" algn="ctr" rtl="1">
              <a:defRPr/>
            </a:pPr>
            <a:r>
              <a:rPr lang="ar-BH" sz="4000" b="1" dirty="0">
                <a:solidFill>
                  <a:prstClr val="black"/>
                </a:solidFill>
                <a:latin typeface="Sakkal Majalla" panose="02000000000000000000" pitchFamily="2" charset="-78"/>
                <a:cs typeface="Sakkal Majalla" panose="02000000000000000000" pitchFamily="2" charset="-78"/>
              </a:rPr>
              <a:t>      </a:t>
            </a:r>
          </a:p>
        </p:txBody>
      </p:sp>
      <p:sp>
        <p:nvSpPr>
          <p:cNvPr id="5" name="Rectangle 4"/>
          <p:cNvSpPr/>
          <p:nvPr/>
        </p:nvSpPr>
        <p:spPr>
          <a:xfrm>
            <a:off x="400859" y="3429000"/>
            <a:ext cx="7276011" cy="1754326"/>
          </a:xfrm>
          <a:prstGeom prst="rect">
            <a:avLst/>
          </a:prstGeom>
        </p:spPr>
        <p:txBody>
          <a:bodyPr wrap="square">
            <a:spAutoFit/>
          </a:bodyPr>
          <a:lstStyle/>
          <a:p>
            <a:pPr lvl="0" algn="r" rtl="1">
              <a:defRPr/>
            </a:pPr>
            <a:r>
              <a:rPr lang="ar-BH" sz="3600" b="1" dirty="0">
                <a:solidFill>
                  <a:prstClr val="black"/>
                </a:solidFill>
                <a:latin typeface="Sakkal Majalla" panose="02000000000000000000" pitchFamily="2" charset="-78"/>
                <a:cs typeface="Sakkal Majalla" panose="02000000000000000000" pitchFamily="2" charset="-78"/>
              </a:rPr>
              <a:t>تفتخرُ الشاعرةُ في هذا البيتِ بعُروبتِها، وبانتِمَائِهَا إلى منطقَةِ الخليجِ، وقد اقترَنَ لديهَا هذا الانتِماءُ بمشاعِرِ العِزّةِ والإباءِ.</a:t>
            </a:r>
          </a:p>
        </p:txBody>
      </p:sp>
      <p:sp>
        <p:nvSpPr>
          <p:cNvPr id="6" name="مستطيل 6">
            <a:extLst>
              <a:ext uri="{FF2B5EF4-FFF2-40B4-BE49-F238E27FC236}">
                <a16:creationId xmlns:a16="http://schemas.microsoft.com/office/drawing/2014/main" id="{0FC2D5B0-83E7-4C35-A626-60314306D2C8}"/>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extLst>
      <p:ext uri="{BB962C8B-B14F-4D97-AF65-F5344CB8AC3E}">
        <p14:creationId xmlns:p14="http://schemas.microsoft.com/office/powerpoint/2010/main" val="243862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2375099" y="156095"/>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endParaRPr lang="ar-BH" sz="4400" b="1" dirty="0">
              <a:latin typeface="Sakkal Majalla" panose="02000000000000000000" pitchFamily="2" charset="-78"/>
              <a:cs typeface="Sakkal Majalla" panose="02000000000000000000" pitchFamily="2" charset="-78"/>
            </a:endParaRPr>
          </a:p>
        </p:txBody>
      </p:sp>
      <p:sp>
        <p:nvSpPr>
          <p:cNvPr id="9" name="Title 1">
            <a:extLst>
              <a:ext uri="{FF2B5EF4-FFF2-40B4-BE49-F238E27FC236}">
                <a16:creationId xmlns:a16="http://schemas.microsoft.com/office/drawing/2014/main" id="{621FCD70-F59E-42A4-98FA-559742EC3518}"/>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graphicFrame>
        <p:nvGraphicFramePr>
          <p:cNvPr id="3" name="جدول 3">
            <a:extLst>
              <a:ext uri="{FF2B5EF4-FFF2-40B4-BE49-F238E27FC236}">
                <a16:creationId xmlns:a16="http://schemas.microsoft.com/office/drawing/2014/main" id="{D69E3742-0981-4926-AAC4-891AF67D4D46}"/>
              </a:ext>
            </a:extLst>
          </p:cNvPr>
          <p:cNvGraphicFramePr>
            <a:graphicFrameLocks noGrp="1"/>
          </p:cNvGraphicFramePr>
          <p:nvPr>
            <p:extLst>
              <p:ext uri="{D42A27DB-BD31-4B8C-83A1-F6EECF244321}">
                <p14:modId xmlns:p14="http://schemas.microsoft.com/office/powerpoint/2010/main" val="847497493"/>
              </p:ext>
            </p:extLst>
          </p:nvPr>
        </p:nvGraphicFramePr>
        <p:xfrm>
          <a:off x="157151" y="1513466"/>
          <a:ext cx="11877698" cy="4872586"/>
        </p:xfrm>
        <a:graphic>
          <a:graphicData uri="http://schemas.openxmlformats.org/drawingml/2006/table">
            <a:tbl>
              <a:tblPr firstRow="1" bandRow="1">
                <a:tableStyleId>{5C22544A-7EE6-4342-B048-85BDC9FD1C3A}</a:tableStyleId>
              </a:tblPr>
              <a:tblGrid>
                <a:gridCol w="7808976">
                  <a:extLst>
                    <a:ext uri="{9D8B030D-6E8A-4147-A177-3AD203B41FA5}">
                      <a16:colId xmlns:a16="http://schemas.microsoft.com/office/drawing/2014/main" val="1981376207"/>
                    </a:ext>
                  </a:extLst>
                </a:gridCol>
                <a:gridCol w="4068722">
                  <a:extLst>
                    <a:ext uri="{9D8B030D-6E8A-4147-A177-3AD203B41FA5}">
                      <a16:colId xmlns:a16="http://schemas.microsoft.com/office/drawing/2014/main" val="3221285144"/>
                    </a:ext>
                  </a:extLst>
                </a:gridCol>
              </a:tblGrid>
              <a:tr h="879479">
                <a:tc>
                  <a:txBody>
                    <a:bodyPr/>
                    <a:lstStyle/>
                    <a:p>
                      <a:pPr algn="ctr"/>
                      <a:r>
                        <a:rPr lang="ar-BH" sz="40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rPr>
                        <a:t>الشَّرحُ</a:t>
                      </a:r>
                      <a:endParaRPr lang="en-US" sz="4000" dirty="0">
                        <a:solidFill>
                          <a:schemeClr val="bg1"/>
                        </a:solidFill>
                        <a:latin typeface="Traditional Arabic" panose="02020603050405020304" pitchFamily="18" charset="-78"/>
                        <a:cs typeface="Traditional Arabic" panose="02020603050405020304" pitchFamily="18" charset="-78"/>
                      </a:endParaRP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40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rPr>
                        <a:t>الفِكرَةُ</a:t>
                      </a:r>
                      <a:endParaRPr lang="ar-BH" sz="24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endParaRPr>
                    </a:p>
                  </a:txBody>
                  <a:tcPr anchor="ctr"/>
                </a:tc>
                <a:extLst>
                  <a:ext uri="{0D108BD9-81ED-4DB2-BD59-A6C34878D82A}">
                    <a16:rowId xmlns:a16="http://schemas.microsoft.com/office/drawing/2014/main" val="2958805684"/>
                  </a:ext>
                </a:extLst>
              </a:tr>
              <a:tr h="399310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BH" sz="3600" b="1" dirty="0">
                        <a:latin typeface="Traditional Arabic" panose="02020603050405020304" pitchFamily="18" charset="-78"/>
                        <a:cs typeface="Traditional Arabic" panose="02020603050405020304" pitchFamily="18"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652906126"/>
                  </a:ext>
                </a:extLst>
              </a:tr>
            </a:tbl>
          </a:graphicData>
        </a:graphic>
      </p:graphicFrame>
      <p:sp>
        <p:nvSpPr>
          <p:cNvPr id="4" name="Rectangle 3"/>
          <p:cNvSpPr/>
          <p:nvPr/>
        </p:nvSpPr>
        <p:spPr>
          <a:xfrm>
            <a:off x="8153136" y="2439224"/>
            <a:ext cx="3577765" cy="2923877"/>
          </a:xfrm>
          <a:prstGeom prst="rect">
            <a:avLst/>
          </a:prstGeom>
        </p:spPr>
        <p:txBody>
          <a:bodyPr wrap="square">
            <a:spAutoFit/>
          </a:bodyPr>
          <a:lstStyle/>
          <a:p>
            <a:pPr lvl="0" algn="ctr" rtl="1">
              <a:defRPr/>
            </a:pPr>
            <a:endParaRPr lang="ar-BH" sz="3600" b="1" dirty="0">
              <a:solidFill>
                <a:prstClr val="black"/>
              </a:solidFill>
              <a:latin typeface="Sakkal Majalla" panose="02000000000000000000" pitchFamily="2" charset="-78"/>
              <a:cs typeface="Sakkal Majalla" panose="02000000000000000000" pitchFamily="2" charset="-78"/>
            </a:endParaRPr>
          </a:p>
          <a:p>
            <a:pPr lvl="0" algn="ctr" rtl="1">
              <a:defRPr/>
            </a:pPr>
            <a:r>
              <a:rPr lang="ar-BH" sz="3600" b="1" dirty="0">
                <a:solidFill>
                  <a:prstClr val="black"/>
                </a:solidFill>
                <a:latin typeface="Sakkal Majalla" panose="02000000000000000000" pitchFamily="2" charset="-78"/>
                <a:cs typeface="Sakkal Majalla" panose="02000000000000000000" pitchFamily="2" charset="-78"/>
              </a:rPr>
              <a:t>صورٌ من الماضي وأمجادِهِ الخالِدة </a:t>
            </a:r>
          </a:p>
          <a:p>
            <a:pPr lvl="0" algn="ctr" rtl="1">
              <a:defRPr/>
            </a:pPr>
            <a:r>
              <a:rPr lang="ar-BH" sz="3600" b="1" dirty="0">
                <a:solidFill>
                  <a:prstClr val="black"/>
                </a:solidFill>
                <a:latin typeface="Sakkal Majalla" panose="02000000000000000000" pitchFamily="2" charset="-78"/>
                <a:cs typeface="Sakkal Majalla" panose="02000000000000000000" pitchFamily="2" charset="-78"/>
              </a:rPr>
              <a:t>الأبيات (2 -7)</a:t>
            </a:r>
          </a:p>
          <a:p>
            <a:pPr lvl="0" algn="ctr" rtl="1">
              <a:defRPr/>
            </a:pPr>
            <a:r>
              <a:rPr lang="ar-BH" sz="4000" b="1" dirty="0">
                <a:solidFill>
                  <a:prstClr val="black"/>
                </a:solidFill>
                <a:latin typeface="Sakkal Majalla" panose="02000000000000000000" pitchFamily="2" charset="-78"/>
                <a:cs typeface="Sakkal Majalla" panose="02000000000000000000" pitchFamily="2" charset="-78"/>
              </a:rPr>
              <a:t>      </a:t>
            </a:r>
          </a:p>
        </p:txBody>
      </p:sp>
      <p:sp>
        <p:nvSpPr>
          <p:cNvPr id="5" name="Rectangle 4"/>
          <p:cNvSpPr/>
          <p:nvPr/>
        </p:nvSpPr>
        <p:spPr>
          <a:xfrm>
            <a:off x="1" y="2372907"/>
            <a:ext cx="7849188" cy="3970318"/>
          </a:xfrm>
          <a:prstGeom prst="rect">
            <a:avLst/>
          </a:prstGeom>
        </p:spPr>
        <p:txBody>
          <a:bodyPr wrap="square">
            <a:spAutoFit/>
          </a:bodyPr>
          <a:lstStyle/>
          <a:p>
            <a:pPr marL="571500" lvl="0" indent="-571500" algn="r" rtl="1">
              <a:buFont typeface="Arial" panose="020B0604020202020204" pitchFamily="34" charset="0"/>
              <a:buChar char="•"/>
              <a:defRPr/>
            </a:pPr>
            <a:r>
              <a:rPr lang="ar-BH" sz="3600" b="1" dirty="0">
                <a:solidFill>
                  <a:prstClr val="black"/>
                </a:solidFill>
                <a:latin typeface="Sakkal Majalla" panose="02000000000000000000" pitchFamily="2" charset="-78"/>
                <a:cs typeface="Sakkal Majalla" panose="02000000000000000000" pitchFamily="2" charset="-78"/>
              </a:rPr>
              <a:t>أسلوب الاستفهام: ألا يذكُرونَ...؟</a:t>
            </a:r>
          </a:p>
          <a:p>
            <a:pPr marL="571500" lvl="0" indent="-571500" algn="r" rtl="1">
              <a:buFont typeface="Arial" panose="020B0604020202020204" pitchFamily="34" charset="0"/>
              <a:buChar char="•"/>
              <a:defRPr/>
            </a:pPr>
            <a:r>
              <a:rPr lang="ar-BH" sz="3600" b="1" dirty="0">
                <a:solidFill>
                  <a:prstClr val="black"/>
                </a:solidFill>
                <a:latin typeface="Sakkal Majalla" panose="02000000000000000000" pitchFamily="2" charset="-78"/>
                <a:cs typeface="Sakkal Majalla" panose="02000000000000000000" pitchFamily="2" charset="-78"/>
              </a:rPr>
              <a:t>أسلوبُ الأمر: أعيدُوا / كُفُّوا: يفيدُ الحثَّ والتحضيض.</a:t>
            </a:r>
          </a:p>
          <a:p>
            <a:pPr marL="571500" lvl="0" indent="-571500" algn="r" rtl="1">
              <a:buFont typeface="Arial" panose="020B0604020202020204" pitchFamily="34" charset="0"/>
              <a:buChar char="•"/>
              <a:defRPr/>
            </a:pPr>
            <a:r>
              <a:rPr lang="ar-BH" sz="3600" b="1" dirty="0">
                <a:solidFill>
                  <a:prstClr val="black"/>
                </a:solidFill>
                <a:latin typeface="Sakkal Majalla" panose="02000000000000000000" pitchFamily="2" charset="-78"/>
                <a:cs typeface="Sakkal Majalla" panose="02000000000000000000" pitchFamily="2" charset="-78"/>
              </a:rPr>
              <a:t>تستحضِرُ الشاعرَةُ صُوَرًا منَ الماضي الجميل في منطقَةِ الخليجِ، مُذكِّرةً بالعاداتِ الأصِيلَةِ المتوارَثَةِ التي كانت تقرِّبُ بينَ النّاسِ، وتؤلِّفُ بينَ قُلوبِهِمْ، كما ذكّرتْ بالأمجادِ الخالِدَةِ، داعِيَةٍ إلى إحياءِ تلكَ الرّوابِطِ، والابتِعادِ عن مظاهِرِ الفُرقَةِ والتّشتُّتِ.</a:t>
            </a:r>
          </a:p>
        </p:txBody>
      </p:sp>
      <p:sp>
        <p:nvSpPr>
          <p:cNvPr id="6" name="مستطيل 6">
            <a:extLst>
              <a:ext uri="{FF2B5EF4-FFF2-40B4-BE49-F238E27FC236}">
                <a16:creationId xmlns:a16="http://schemas.microsoft.com/office/drawing/2014/main" id="{0FC2D5B0-83E7-4C35-A626-60314306D2C8}"/>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extLst>
      <p:ext uri="{BB962C8B-B14F-4D97-AF65-F5344CB8AC3E}">
        <p14:creationId xmlns:p14="http://schemas.microsoft.com/office/powerpoint/2010/main" val="39685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2375099" y="156095"/>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endParaRPr lang="ar-BH" sz="4400" b="1" dirty="0">
              <a:latin typeface="Sakkal Majalla" panose="02000000000000000000" pitchFamily="2" charset="-78"/>
              <a:cs typeface="Sakkal Majalla" panose="02000000000000000000" pitchFamily="2" charset="-78"/>
            </a:endParaRPr>
          </a:p>
        </p:txBody>
      </p:sp>
      <p:sp>
        <p:nvSpPr>
          <p:cNvPr id="9" name="Title 1">
            <a:extLst>
              <a:ext uri="{FF2B5EF4-FFF2-40B4-BE49-F238E27FC236}">
                <a16:creationId xmlns:a16="http://schemas.microsoft.com/office/drawing/2014/main" id="{621FCD70-F59E-42A4-98FA-559742EC3518}"/>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graphicFrame>
        <p:nvGraphicFramePr>
          <p:cNvPr id="3" name="جدول 3">
            <a:extLst>
              <a:ext uri="{FF2B5EF4-FFF2-40B4-BE49-F238E27FC236}">
                <a16:creationId xmlns:a16="http://schemas.microsoft.com/office/drawing/2014/main" id="{D69E3742-0981-4926-AAC4-891AF67D4D46}"/>
              </a:ext>
            </a:extLst>
          </p:cNvPr>
          <p:cNvGraphicFramePr>
            <a:graphicFrameLocks noGrp="1"/>
          </p:cNvGraphicFramePr>
          <p:nvPr>
            <p:extLst>
              <p:ext uri="{D42A27DB-BD31-4B8C-83A1-F6EECF244321}">
                <p14:modId xmlns:p14="http://schemas.microsoft.com/office/powerpoint/2010/main" val="2397822094"/>
              </p:ext>
            </p:extLst>
          </p:nvPr>
        </p:nvGraphicFramePr>
        <p:xfrm>
          <a:off x="647035" y="1659763"/>
          <a:ext cx="11730790" cy="4711994"/>
        </p:xfrm>
        <a:graphic>
          <a:graphicData uri="http://schemas.openxmlformats.org/drawingml/2006/table">
            <a:tbl>
              <a:tblPr firstRow="1" bandRow="1">
                <a:tableStyleId>{5C22544A-7EE6-4342-B048-85BDC9FD1C3A}</a:tableStyleId>
              </a:tblPr>
              <a:tblGrid>
                <a:gridCol w="7712392">
                  <a:extLst>
                    <a:ext uri="{9D8B030D-6E8A-4147-A177-3AD203B41FA5}">
                      <a16:colId xmlns:a16="http://schemas.microsoft.com/office/drawing/2014/main" val="1981376207"/>
                    </a:ext>
                  </a:extLst>
                </a:gridCol>
                <a:gridCol w="4018398">
                  <a:extLst>
                    <a:ext uri="{9D8B030D-6E8A-4147-A177-3AD203B41FA5}">
                      <a16:colId xmlns:a16="http://schemas.microsoft.com/office/drawing/2014/main" val="3221285144"/>
                    </a:ext>
                  </a:extLst>
                </a:gridCol>
              </a:tblGrid>
              <a:tr h="840220">
                <a:tc>
                  <a:txBody>
                    <a:bodyPr/>
                    <a:lstStyle/>
                    <a:p>
                      <a:pPr algn="ctr"/>
                      <a:r>
                        <a:rPr lang="ar-BH" sz="40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rPr>
                        <a:t>الشَّرحُ</a:t>
                      </a:r>
                      <a:endParaRPr lang="en-US" sz="4000" dirty="0">
                        <a:solidFill>
                          <a:schemeClr val="bg1"/>
                        </a:solidFill>
                        <a:latin typeface="Traditional Arabic" panose="02020603050405020304" pitchFamily="18" charset="-78"/>
                        <a:cs typeface="Traditional Arabic" panose="02020603050405020304" pitchFamily="18" charset="-78"/>
                      </a:endParaRP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40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rPr>
                        <a:t>الفِكرَةُ</a:t>
                      </a:r>
                      <a:endParaRPr lang="ar-BH" sz="2400" dirty="0">
                        <a:solidFill>
                          <a:schemeClr val="bg1"/>
                        </a:solidFill>
                        <a:latin typeface="Traditional Arabic" panose="02020603050405020304" pitchFamily="18" charset="-78"/>
                        <a:ea typeface="Arial Unicode MS" panose="020B0604020202020204" pitchFamily="34" charset="-128"/>
                        <a:cs typeface="Traditional Arabic" panose="02020603050405020304" pitchFamily="18" charset="-78"/>
                      </a:endParaRPr>
                    </a:p>
                  </a:txBody>
                  <a:tcPr anchor="ctr"/>
                </a:tc>
                <a:extLst>
                  <a:ext uri="{0D108BD9-81ED-4DB2-BD59-A6C34878D82A}">
                    <a16:rowId xmlns:a16="http://schemas.microsoft.com/office/drawing/2014/main" val="2958805684"/>
                  </a:ext>
                </a:extLst>
              </a:tr>
              <a:tr h="387177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BH" sz="3600" b="1" dirty="0">
                        <a:latin typeface="Traditional Arabic" panose="02020603050405020304" pitchFamily="18" charset="-78"/>
                        <a:cs typeface="Traditional Arabic" panose="02020603050405020304" pitchFamily="18"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3200" b="1" dirty="0">
                        <a:latin typeface="Traditional Arabic" panose="02020603050405020304" pitchFamily="18" charset="-78"/>
                        <a:cs typeface="Traditional Arabic" panose="02020603050405020304" pitchFamily="18"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652906126"/>
                  </a:ext>
                </a:extLst>
              </a:tr>
            </a:tbl>
          </a:graphicData>
        </a:graphic>
      </p:graphicFrame>
      <p:sp>
        <p:nvSpPr>
          <p:cNvPr id="4" name="Rectangle 3"/>
          <p:cNvSpPr/>
          <p:nvPr/>
        </p:nvSpPr>
        <p:spPr>
          <a:xfrm>
            <a:off x="8405300" y="3030794"/>
            <a:ext cx="3577765" cy="2923877"/>
          </a:xfrm>
          <a:prstGeom prst="rect">
            <a:avLst/>
          </a:prstGeom>
        </p:spPr>
        <p:txBody>
          <a:bodyPr wrap="square">
            <a:spAutoFit/>
          </a:bodyPr>
          <a:lstStyle/>
          <a:p>
            <a:pPr lvl="0" algn="ctr" rtl="1">
              <a:defRPr/>
            </a:pPr>
            <a:r>
              <a:rPr lang="ar-BH" sz="3600" b="1" dirty="0">
                <a:solidFill>
                  <a:prstClr val="black"/>
                </a:solidFill>
                <a:latin typeface="Sakkal Majalla" panose="02000000000000000000" pitchFamily="2" charset="-78"/>
                <a:cs typeface="Sakkal Majalla" panose="02000000000000000000" pitchFamily="2" charset="-78"/>
              </a:rPr>
              <a:t>الدّعوة إلى تَوْحِيدِ الصُّفوفِ للنّهوضِ بمستقبَلِ الأمّةِ العربيَّةِ.     </a:t>
            </a:r>
          </a:p>
          <a:p>
            <a:pPr lvl="0" algn="ctr" rtl="1">
              <a:defRPr/>
            </a:pPr>
            <a:r>
              <a:rPr lang="ar-BH" sz="3600" b="1" dirty="0">
                <a:solidFill>
                  <a:prstClr val="black"/>
                </a:solidFill>
                <a:latin typeface="Sakkal Majalla" panose="02000000000000000000" pitchFamily="2" charset="-78"/>
                <a:cs typeface="Sakkal Majalla" panose="02000000000000000000" pitchFamily="2" charset="-78"/>
              </a:rPr>
              <a:t> الأبيات (8 - 10) </a:t>
            </a:r>
          </a:p>
          <a:p>
            <a:pPr lvl="0" algn="ctr" rtl="1">
              <a:defRPr/>
            </a:pPr>
            <a:r>
              <a:rPr lang="ar-BH" sz="4000" b="1" dirty="0">
                <a:solidFill>
                  <a:prstClr val="black"/>
                </a:solidFill>
                <a:latin typeface="Sakkal Majalla" panose="02000000000000000000" pitchFamily="2" charset="-78"/>
                <a:cs typeface="Sakkal Majalla" panose="02000000000000000000" pitchFamily="2" charset="-78"/>
              </a:rPr>
              <a:t>      </a:t>
            </a:r>
          </a:p>
        </p:txBody>
      </p:sp>
      <p:sp>
        <p:nvSpPr>
          <p:cNvPr id="5" name="Rectangle 4"/>
          <p:cNvSpPr/>
          <p:nvPr/>
        </p:nvSpPr>
        <p:spPr>
          <a:xfrm>
            <a:off x="1053068" y="2519204"/>
            <a:ext cx="7276011" cy="5078313"/>
          </a:xfrm>
          <a:prstGeom prst="rect">
            <a:avLst/>
          </a:prstGeom>
        </p:spPr>
        <p:txBody>
          <a:bodyPr wrap="square">
            <a:spAutoFit/>
          </a:bodyPr>
          <a:lstStyle/>
          <a:p>
            <a:pPr marL="571500" lvl="0" indent="-571500" algn="r" rtl="1">
              <a:buFont typeface="Arial" panose="020B0604020202020204" pitchFamily="34" charset="0"/>
              <a:buChar char="•"/>
              <a:defRPr/>
            </a:pPr>
            <a:r>
              <a:rPr lang="ar-BH" sz="3600" b="1" dirty="0">
                <a:solidFill>
                  <a:prstClr val="black"/>
                </a:solidFill>
                <a:latin typeface="Sakkal Majalla" panose="02000000000000000000" pitchFamily="2" charset="-78"/>
                <a:cs typeface="Sakkal Majalla" panose="02000000000000000000" pitchFamily="2" charset="-78"/>
              </a:rPr>
              <a:t>أسلوبُ النّهيِ: لا تجعَلُوا / لا تقطَعُوا.</a:t>
            </a:r>
          </a:p>
          <a:p>
            <a:pPr marL="571500" lvl="0" indent="-571500" algn="r" rtl="1">
              <a:buFont typeface="Arial" panose="020B0604020202020204" pitchFamily="34" charset="0"/>
              <a:buChar char="•"/>
              <a:defRPr/>
            </a:pPr>
            <a:r>
              <a:rPr lang="ar-BH" sz="3600" b="1" dirty="0">
                <a:solidFill>
                  <a:prstClr val="black"/>
                </a:solidFill>
                <a:latin typeface="Sakkal Majalla" panose="02000000000000000000" pitchFamily="2" charset="-78"/>
                <a:cs typeface="Sakkal Majalla" panose="02000000000000000000" pitchFamily="2" charset="-78"/>
              </a:rPr>
              <a:t>أسلوبُ الاستفهام: أما وحّدتنا...؟ ويفيد الإثباتَ.</a:t>
            </a:r>
          </a:p>
          <a:p>
            <a:pPr marL="571500" lvl="0" indent="-571500" algn="r" rtl="1">
              <a:buFont typeface="Arial" panose="020B0604020202020204" pitchFamily="34" charset="0"/>
              <a:buChar char="•"/>
              <a:defRPr/>
            </a:pPr>
            <a:r>
              <a:rPr lang="ar-BH" sz="3600" b="1" dirty="0">
                <a:solidFill>
                  <a:prstClr val="black"/>
                </a:solidFill>
                <a:latin typeface="Sakkal Majalla" panose="02000000000000000000" pitchFamily="2" charset="-78"/>
                <a:cs typeface="Sakkal Majalla" panose="02000000000000000000" pitchFamily="2" charset="-78"/>
              </a:rPr>
              <a:t>تدعو الشّاعرَةُ أبناءَ الخليجَ إلى توحيدِ الصّفوفِ، بإحياءِ الأمجادِ الماضيَةِ؛ من أجلِ بناءِ مستقبَلٍ زاهرٍ للأمّةِ، مذكِّرةً بالرّوابطِ القويّةِ التي تُعزّزُ التقارُبَ المنشودَ، ممثَّلةً في الأصلِ العربيِّ الواحِدِ، والدّينِ الإسلاميِّ الحَنيفِ.</a:t>
            </a:r>
          </a:p>
          <a:p>
            <a:pPr marL="571500" lvl="0" indent="-571500" algn="r" rtl="1">
              <a:buFont typeface="Arial" panose="020B0604020202020204" pitchFamily="34" charset="0"/>
              <a:buChar char="•"/>
              <a:defRPr/>
            </a:pPr>
            <a:endParaRPr lang="ar-BH" sz="3600" b="1" dirty="0">
              <a:solidFill>
                <a:prstClr val="black"/>
              </a:solidFill>
              <a:latin typeface="Sakkal Majalla" panose="02000000000000000000" pitchFamily="2" charset="-78"/>
              <a:cs typeface="Sakkal Majalla" panose="02000000000000000000" pitchFamily="2" charset="-78"/>
            </a:endParaRPr>
          </a:p>
          <a:p>
            <a:pPr marL="571500" lvl="0" indent="-571500" algn="r" rtl="1">
              <a:buFont typeface="Arial" panose="020B0604020202020204" pitchFamily="34" charset="0"/>
              <a:buChar char="•"/>
              <a:defRPr/>
            </a:pPr>
            <a:endParaRPr lang="ar-BH" sz="3600" b="1" dirty="0">
              <a:solidFill>
                <a:prstClr val="black"/>
              </a:solidFill>
              <a:latin typeface="Sakkal Majalla" panose="02000000000000000000" pitchFamily="2" charset="-78"/>
              <a:cs typeface="Sakkal Majalla" panose="02000000000000000000" pitchFamily="2" charset="-78"/>
            </a:endParaRPr>
          </a:p>
        </p:txBody>
      </p:sp>
      <p:sp>
        <p:nvSpPr>
          <p:cNvPr id="6" name="مستطيل 6">
            <a:extLst>
              <a:ext uri="{FF2B5EF4-FFF2-40B4-BE49-F238E27FC236}">
                <a16:creationId xmlns:a16="http://schemas.microsoft.com/office/drawing/2014/main" id="{0FC2D5B0-83E7-4C35-A626-60314306D2C8}"/>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extLst>
      <p:ext uri="{BB962C8B-B14F-4D97-AF65-F5344CB8AC3E}">
        <p14:creationId xmlns:p14="http://schemas.microsoft.com/office/powerpoint/2010/main" val="7044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551" y="2056094"/>
            <a:ext cx="11494898" cy="5251891"/>
          </a:xfrm>
        </p:spPr>
        <p:txBody>
          <a:bodyPr>
            <a:normAutofit/>
          </a:bodyPr>
          <a:lstStyle/>
          <a:p>
            <a:pPr marL="0" indent="0">
              <a:buNone/>
            </a:pPr>
            <a:r>
              <a:rPr lang="ar-BH" sz="3600" b="1" dirty="0">
                <a:latin typeface="Sakkal Majalla" panose="02000000000000000000" pitchFamily="2" charset="-78"/>
                <a:cs typeface="Sakkal Majalla" panose="02000000000000000000" pitchFamily="2" charset="-78"/>
              </a:rPr>
              <a:t>1. أصِلُ بيَّنَ الكلمَةِ في العمودِ الأولِ وما يُفسّرُ مَعْناها في العمودِ الثَانِي. </a:t>
            </a:r>
            <a:r>
              <a:rPr lang="ar-BH" sz="3600" b="1" dirty="0">
                <a:solidFill>
                  <a:srgbClr val="FF0000"/>
                </a:solidFill>
                <a:latin typeface="Sakkal Majalla" panose="02000000000000000000" pitchFamily="2" charset="-78"/>
                <a:cs typeface="Sakkal Majalla" panose="02000000000000000000" pitchFamily="2" charset="-78"/>
              </a:rPr>
              <a:t>(دقيقتان)</a:t>
            </a:r>
            <a:endParaRPr lang="ar-BH" sz="3600" b="1" dirty="0">
              <a:latin typeface="Sakkal Majalla" panose="02000000000000000000" pitchFamily="2" charset="-78"/>
              <a:cs typeface="Sakkal Majalla" panose="02000000000000000000" pitchFamily="2" charset="-78"/>
            </a:endParaRPr>
          </a:p>
          <a:p>
            <a:pPr marL="0" indent="0" algn="r" rtl="1">
              <a:lnSpc>
                <a:spcPct val="150000"/>
              </a:lnSpc>
              <a:buNone/>
            </a:pPr>
            <a:endParaRPr lang="en-US" sz="3600" b="1" dirty="0">
              <a:latin typeface="Sakkal Majalla" panose="02000000000000000000" pitchFamily="2" charset="-78"/>
              <a:cs typeface="Sakkal Majalla" panose="02000000000000000000" pitchFamily="2" charset="-78"/>
            </a:endParaRPr>
          </a:p>
          <a:p>
            <a:pPr marL="0" indent="0" algn="r" rtl="1">
              <a:buNone/>
            </a:pPr>
            <a:endParaRPr lang="en-US" sz="3600" b="1" dirty="0">
              <a:latin typeface="Sakkal Majalla" panose="02000000000000000000" pitchFamily="2" charset="-78"/>
              <a:cs typeface="Sakkal Majalla" panose="02000000000000000000" pitchFamily="2" charset="-78"/>
            </a:endParaRPr>
          </a:p>
          <a:p>
            <a:pPr marL="0" indent="0" algn="r" rtl="1">
              <a:buNone/>
            </a:pPr>
            <a:endParaRPr lang="ar-BH" sz="2000" b="1" dirty="0">
              <a:latin typeface="Sakkal Majalla" panose="02000000000000000000" pitchFamily="2" charset="-78"/>
              <a:cs typeface="Sakkal Majalla" panose="02000000000000000000" pitchFamily="2" charset="-78"/>
            </a:endParaRPr>
          </a:p>
          <a:p>
            <a:pPr marL="0" indent="0" algn="r" rtl="1">
              <a:lnSpc>
                <a:spcPct val="150000"/>
              </a:lnSpc>
              <a:buNone/>
            </a:pPr>
            <a:endParaRPr lang="en-US" sz="3600" b="1" dirty="0">
              <a:latin typeface="Sakkal Majalla" panose="02000000000000000000" pitchFamily="2" charset="-78"/>
              <a:cs typeface="Sakkal Majalla" panose="02000000000000000000" pitchFamily="2" charset="-78"/>
            </a:endParaRPr>
          </a:p>
        </p:txBody>
      </p:sp>
      <p:sp>
        <p:nvSpPr>
          <p:cNvPr id="6" name="Title 1">
            <a:extLst>
              <a:ext uri="{FF2B5EF4-FFF2-40B4-BE49-F238E27FC236}">
                <a16:creationId xmlns:a16="http://schemas.microsoft.com/office/drawing/2014/main" id="{C3DEA09E-20B8-48EB-890C-A2BA6480C4B8}"/>
              </a:ext>
            </a:extLst>
          </p:cNvPr>
          <p:cNvSpPr txBox="1">
            <a:spLocks/>
          </p:cNvSpPr>
          <p:nvPr/>
        </p:nvSpPr>
        <p:spPr>
          <a:xfrm>
            <a:off x="10942466" y="0"/>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SA" sz="4400" b="1" dirty="0">
                <a:solidFill>
                  <a:schemeClr val="bg1"/>
                </a:solidFill>
                <a:latin typeface="Sakkal Majalla" panose="02000000000000000000" pitchFamily="2" charset="-78"/>
                <a:cs typeface="Sakkal Majalla" panose="02000000000000000000" pitchFamily="2" charset="-78"/>
              </a:rPr>
              <a:t>أَفْهَمُ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8" name="مربع نص 3">
            <a:extLst>
              <a:ext uri="{FF2B5EF4-FFF2-40B4-BE49-F238E27FC236}">
                <a16:creationId xmlns:a16="http://schemas.microsoft.com/office/drawing/2014/main" id="{142A7EAD-19D8-41A9-89F5-F5C21B80221F}"/>
              </a:ext>
            </a:extLst>
          </p:cNvPr>
          <p:cNvSpPr txBox="1"/>
          <p:nvPr/>
        </p:nvSpPr>
        <p:spPr>
          <a:xfrm>
            <a:off x="5147919" y="1105216"/>
            <a:ext cx="6656607"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40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أُجِيبُ عن الأسئلة الآتية في ضوءِ فهمِ النّصِّ: </a:t>
            </a:r>
            <a:endParaRPr kumimoji="0" lang="en-US" sz="40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9" name="Rectangle 8">
            <a:extLst>
              <a:ext uri="{FF2B5EF4-FFF2-40B4-BE49-F238E27FC236}">
                <a16:creationId xmlns:a16="http://schemas.microsoft.com/office/drawing/2014/main" id="{5EE48B51-CE7B-4BAE-BFF8-353040D0C47F}"/>
              </a:ext>
            </a:extLst>
          </p:cNvPr>
          <p:cNvSpPr/>
          <p:nvPr/>
        </p:nvSpPr>
        <p:spPr>
          <a:xfrm>
            <a:off x="1097281" y="3044899"/>
            <a:ext cx="10552176" cy="3154710"/>
          </a:xfrm>
          <a:prstGeom prst="rect">
            <a:avLst/>
          </a:prstGeom>
        </p:spPr>
        <p:txBody>
          <a:bodyPr wrap="square">
            <a:spAutoFit/>
          </a:bodyPr>
          <a:lstStyle/>
          <a:p>
            <a:pPr marL="228600" lvl="0" indent="-228600" algn="r" rtl="1">
              <a:lnSpc>
                <a:spcPct val="90000"/>
              </a:lnSpc>
              <a:spcBef>
                <a:spcPts val="1000"/>
              </a:spcBef>
              <a:buFont typeface="Arial" panose="020B0604020202020204" pitchFamily="34" charset="0"/>
              <a:buChar char="•"/>
            </a:pPr>
            <a:r>
              <a:rPr lang="ar-JO" sz="4800" dirty="0">
                <a:solidFill>
                  <a:prstClr val="black"/>
                </a:solidFill>
                <a:latin typeface="Sakkal Majalla" panose="02000000000000000000" pitchFamily="2" charset="-78"/>
                <a:cs typeface="Sakkal Majalla" panose="02000000000000000000" pitchFamily="2" charset="-78"/>
              </a:rPr>
              <a:t>الملَّةُ:                     </a:t>
            </a:r>
            <a:r>
              <a:rPr lang="ar-BH" sz="4800" dirty="0">
                <a:solidFill>
                  <a:prstClr val="black"/>
                </a:solidFill>
                <a:latin typeface="Sakkal Majalla" panose="02000000000000000000" pitchFamily="2" charset="-78"/>
                <a:cs typeface="Sakkal Majalla" panose="02000000000000000000" pitchFamily="2" charset="-78"/>
              </a:rPr>
              <a:t>               </a:t>
            </a:r>
            <a:r>
              <a:rPr lang="ar-JO" sz="4800" dirty="0">
                <a:solidFill>
                  <a:prstClr val="black"/>
                </a:solidFill>
                <a:latin typeface="Sakkal Majalla" panose="02000000000000000000" pitchFamily="2" charset="-78"/>
                <a:cs typeface="Sakkal Majalla" panose="02000000000000000000" pitchFamily="2" charset="-78"/>
              </a:rPr>
              <a:t>        - الغليظةُ</a:t>
            </a:r>
            <a:r>
              <a:rPr lang="ar-BH" sz="4800" dirty="0">
                <a:solidFill>
                  <a:prstClr val="black"/>
                </a:solidFill>
                <a:latin typeface="Sakkal Majalla" panose="02000000000000000000" pitchFamily="2" charset="-78"/>
                <a:cs typeface="Sakkal Majalla" panose="02000000000000000000" pitchFamily="2" charset="-78"/>
              </a:rPr>
              <a:t>، </a:t>
            </a:r>
            <a:r>
              <a:rPr lang="ar-JO" sz="4800" dirty="0">
                <a:solidFill>
                  <a:prstClr val="black"/>
                </a:solidFill>
                <a:latin typeface="Sakkal Majalla" panose="02000000000000000000" pitchFamily="2" charset="-78"/>
                <a:cs typeface="Sakkal Majalla" panose="02000000000000000000" pitchFamily="2" charset="-78"/>
              </a:rPr>
              <a:t>الفظ</a:t>
            </a:r>
            <a:r>
              <a:rPr lang="ar-BH" sz="4800" dirty="0">
                <a:solidFill>
                  <a:prstClr val="black"/>
                </a:solidFill>
                <a:latin typeface="Sakkal Majalla" panose="02000000000000000000" pitchFamily="2" charset="-78"/>
                <a:cs typeface="Sakkal Majalla" panose="02000000000000000000" pitchFamily="2" charset="-78"/>
              </a:rPr>
              <a:t>ّ</a:t>
            </a:r>
            <a:r>
              <a:rPr lang="ar-JO" sz="4800" dirty="0">
                <a:solidFill>
                  <a:prstClr val="black"/>
                </a:solidFill>
                <a:latin typeface="Sakkal Majalla" panose="02000000000000000000" pitchFamily="2" charset="-78"/>
                <a:cs typeface="Sakkal Majalla" panose="02000000000000000000" pitchFamily="2" charset="-78"/>
              </a:rPr>
              <a:t>ةُ.</a:t>
            </a:r>
          </a:p>
          <a:p>
            <a:pPr marL="228600" lvl="0" indent="-228600" algn="r" rtl="1">
              <a:lnSpc>
                <a:spcPct val="90000"/>
              </a:lnSpc>
              <a:spcBef>
                <a:spcPts val="1000"/>
              </a:spcBef>
              <a:buFont typeface="Arial" panose="020B0604020202020204" pitchFamily="34" charset="0"/>
              <a:buChar char="•"/>
            </a:pPr>
            <a:r>
              <a:rPr lang="ar-JO" sz="4800" dirty="0">
                <a:solidFill>
                  <a:prstClr val="black"/>
                </a:solidFill>
                <a:latin typeface="Sakkal Majalla" panose="02000000000000000000" pitchFamily="2" charset="-78"/>
                <a:cs typeface="Sakkal Majalla" panose="02000000000000000000" pitchFamily="2" charset="-78"/>
              </a:rPr>
              <a:t>الأمجادُ:                        </a:t>
            </a:r>
            <a:r>
              <a:rPr lang="ar-BH" sz="4800" dirty="0">
                <a:solidFill>
                  <a:prstClr val="black"/>
                </a:solidFill>
                <a:latin typeface="Sakkal Majalla" panose="02000000000000000000" pitchFamily="2" charset="-78"/>
                <a:cs typeface="Sakkal Majalla" panose="02000000000000000000" pitchFamily="2" charset="-78"/>
              </a:rPr>
              <a:t>            </a:t>
            </a:r>
            <a:r>
              <a:rPr lang="ar-JO" sz="4800" dirty="0">
                <a:solidFill>
                  <a:prstClr val="black"/>
                </a:solidFill>
                <a:latin typeface="Sakkal Majalla" panose="02000000000000000000" pitchFamily="2" charset="-78"/>
                <a:cs typeface="Sakkal Majalla" panose="02000000000000000000" pitchFamily="2" charset="-78"/>
              </a:rPr>
              <a:t>  - الشَ</a:t>
            </a:r>
            <a:r>
              <a:rPr lang="ar-BH" sz="4800" dirty="0">
                <a:solidFill>
                  <a:prstClr val="black"/>
                </a:solidFill>
                <a:latin typeface="Sakkal Majalla" panose="02000000000000000000" pitchFamily="2" charset="-78"/>
                <a:cs typeface="Sakkal Majalla" panose="02000000000000000000" pitchFamily="2" charset="-78"/>
              </a:rPr>
              <a:t>ّ</a:t>
            </a:r>
            <a:r>
              <a:rPr lang="ar-JO" sz="4800" dirty="0">
                <a:solidFill>
                  <a:prstClr val="black"/>
                </a:solidFill>
                <a:latin typeface="Sakkal Majalla" panose="02000000000000000000" pitchFamily="2" charset="-78"/>
                <a:cs typeface="Sakkal Majalla" panose="02000000000000000000" pitchFamily="2" charset="-78"/>
              </a:rPr>
              <a:t>ديدة.</a:t>
            </a:r>
          </a:p>
          <a:p>
            <a:pPr marL="228600" lvl="0" indent="-228600" algn="r" rtl="1">
              <a:lnSpc>
                <a:spcPct val="90000"/>
              </a:lnSpc>
              <a:spcBef>
                <a:spcPts val="1000"/>
              </a:spcBef>
              <a:buFont typeface="Arial" panose="020B0604020202020204" pitchFamily="34" charset="0"/>
              <a:buChar char="•"/>
            </a:pPr>
            <a:r>
              <a:rPr lang="ar-JO" sz="4800" dirty="0">
                <a:solidFill>
                  <a:prstClr val="black"/>
                </a:solidFill>
                <a:latin typeface="Sakkal Majalla" panose="02000000000000000000" pitchFamily="2" charset="-78"/>
                <a:cs typeface="Sakkal Majalla" panose="02000000000000000000" pitchFamily="2" charset="-78"/>
              </a:rPr>
              <a:t>العاتيةُ:                </a:t>
            </a:r>
            <a:r>
              <a:rPr lang="ar-BH" sz="4800" dirty="0">
                <a:solidFill>
                  <a:prstClr val="black"/>
                </a:solidFill>
                <a:latin typeface="Sakkal Majalla" panose="02000000000000000000" pitchFamily="2" charset="-78"/>
                <a:cs typeface="Sakkal Majalla" panose="02000000000000000000" pitchFamily="2" charset="-78"/>
              </a:rPr>
              <a:t>           </a:t>
            </a:r>
            <a:r>
              <a:rPr lang="ar-JO" sz="4800" dirty="0">
                <a:solidFill>
                  <a:prstClr val="black"/>
                </a:solidFill>
                <a:latin typeface="Sakkal Majalla" panose="02000000000000000000" pitchFamily="2" charset="-78"/>
                <a:cs typeface="Sakkal Majalla" panose="02000000000000000000" pitchFamily="2" charset="-78"/>
              </a:rPr>
              <a:t>           - الشريعة السَّمْحَة.</a:t>
            </a:r>
          </a:p>
          <a:p>
            <a:pPr marL="228600" lvl="0" indent="-228600" algn="r" rtl="1">
              <a:lnSpc>
                <a:spcPct val="90000"/>
              </a:lnSpc>
              <a:spcBef>
                <a:spcPts val="1000"/>
              </a:spcBef>
              <a:buFont typeface="Arial" panose="020B0604020202020204" pitchFamily="34" charset="0"/>
              <a:buChar char="•"/>
            </a:pPr>
            <a:r>
              <a:rPr lang="ar-JO" sz="4800" dirty="0">
                <a:solidFill>
                  <a:prstClr val="black"/>
                </a:solidFill>
                <a:latin typeface="Sakkal Majalla" panose="02000000000000000000" pitchFamily="2" charset="-78"/>
                <a:cs typeface="Sakkal Majalla" panose="02000000000000000000" pitchFamily="2" charset="-78"/>
              </a:rPr>
              <a:t>الجافيةُ:                 </a:t>
            </a:r>
            <a:r>
              <a:rPr lang="ar-BH" sz="4800" dirty="0">
                <a:solidFill>
                  <a:prstClr val="black"/>
                </a:solidFill>
                <a:latin typeface="Sakkal Majalla" panose="02000000000000000000" pitchFamily="2" charset="-78"/>
                <a:cs typeface="Sakkal Majalla" panose="02000000000000000000" pitchFamily="2" charset="-78"/>
              </a:rPr>
              <a:t>          </a:t>
            </a:r>
            <a:r>
              <a:rPr lang="ar-JO" sz="4800" dirty="0">
                <a:solidFill>
                  <a:prstClr val="black"/>
                </a:solidFill>
                <a:latin typeface="Sakkal Majalla" panose="02000000000000000000" pitchFamily="2" charset="-78"/>
                <a:cs typeface="Sakkal Majalla" panose="02000000000000000000" pitchFamily="2" charset="-78"/>
              </a:rPr>
              <a:t>         - المآثِرُ و المحاسن.</a:t>
            </a:r>
          </a:p>
        </p:txBody>
      </p:sp>
      <p:cxnSp>
        <p:nvCxnSpPr>
          <p:cNvPr id="14" name="Straight Arrow Connector 13">
            <a:extLst>
              <a:ext uri="{FF2B5EF4-FFF2-40B4-BE49-F238E27FC236}">
                <a16:creationId xmlns:a16="http://schemas.microsoft.com/office/drawing/2014/main" id="{D45C5B2A-A666-4A32-A9D6-8D8D5FB95DAE}"/>
              </a:ext>
            </a:extLst>
          </p:cNvPr>
          <p:cNvCxnSpPr>
            <a:cxnSpLocks/>
          </p:cNvCxnSpPr>
          <p:nvPr/>
        </p:nvCxnSpPr>
        <p:spPr>
          <a:xfrm flipH="1">
            <a:off x="6737685" y="3429000"/>
            <a:ext cx="3413301" cy="152195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2905AC8-701B-420F-9CE8-57C754B6AE8A}"/>
              </a:ext>
            </a:extLst>
          </p:cNvPr>
          <p:cNvCxnSpPr>
            <a:cxnSpLocks/>
          </p:cNvCxnSpPr>
          <p:nvPr/>
        </p:nvCxnSpPr>
        <p:spPr>
          <a:xfrm flipH="1">
            <a:off x="6737685" y="4189977"/>
            <a:ext cx="2973818" cy="15494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D5BEAF0-8BA7-460B-9764-617503309C16}"/>
              </a:ext>
            </a:extLst>
          </p:cNvPr>
          <p:cNvCxnSpPr>
            <a:cxnSpLocks/>
          </p:cNvCxnSpPr>
          <p:nvPr/>
        </p:nvCxnSpPr>
        <p:spPr>
          <a:xfrm flipH="1" flipV="1">
            <a:off x="6737685" y="4189977"/>
            <a:ext cx="3124086" cy="87387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AA00948-3394-407B-97C6-2085948442CD}"/>
              </a:ext>
            </a:extLst>
          </p:cNvPr>
          <p:cNvCxnSpPr>
            <a:cxnSpLocks/>
          </p:cNvCxnSpPr>
          <p:nvPr/>
        </p:nvCxnSpPr>
        <p:spPr>
          <a:xfrm flipH="1" flipV="1">
            <a:off x="6618055" y="3429000"/>
            <a:ext cx="3116580" cy="231039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6" name="مستطيل 6">
            <a:extLst>
              <a:ext uri="{FF2B5EF4-FFF2-40B4-BE49-F238E27FC236}">
                <a16:creationId xmlns:a16="http://schemas.microsoft.com/office/drawing/2014/main" id="{4CB71C31-8254-43E8-ADBF-3BCE56A1F195}"/>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extLst>
      <p:ext uri="{BB962C8B-B14F-4D97-AF65-F5344CB8AC3E}">
        <p14:creationId xmlns:p14="http://schemas.microsoft.com/office/powerpoint/2010/main" val="408742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551" y="1286073"/>
            <a:ext cx="11494898" cy="5251891"/>
          </a:xfrm>
        </p:spPr>
        <p:txBody>
          <a:bodyPr>
            <a:normAutofit fontScale="92500" lnSpcReduction="20000"/>
          </a:bodyPr>
          <a:lstStyle/>
          <a:p>
            <a:pPr marL="0" indent="0">
              <a:buNone/>
            </a:pPr>
            <a:r>
              <a:rPr lang="en-US" sz="4000" b="1" dirty="0">
                <a:latin typeface="Sakkal Majalla" panose="02000000000000000000" pitchFamily="2" charset="-78"/>
                <a:cs typeface="Sakkal Majalla" panose="02000000000000000000" pitchFamily="2" charset="-78"/>
              </a:rPr>
              <a:t>2</a:t>
            </a:r>
            <a:r>
              <a:rPr lang="ar-BH" sz="4000" b="1" dirty="0">
                <a:latin typeface="Sakkal Majalla" panose="02000000000000000000" pitchFamily="2" charset="-78"/>
                <a:cs typeface="Sakkal Majalla" panose="02000000000000000000" pitchFamily="2" charset="-78"/>
              </a:rPr>
              <a:t>. أُحدِّدُ نوعَ الإسْلوبِ الذي أفادتْه الجُمَلُ الآتيةُ</a:t>
            </a:r>
            <a:r>
              <a:rPr lang="en-US" sz="4000" b="1" dirty="0">
                <a:latin typeface="Sakkal Majalla" panose="02000000000000000000" pitchFamily="2" charset="-78"/>
                <a:cs typeface="Sakkal Majalla" panose="02000000000000000000" pitchFamily="2" charset="-78"/>
              </a:rPr>
              <a:t>:</a:t>
            </a:r>
            <a:r>
              <a:rPr lang="ar-BH" sz="4000" b="1" dirty="0">
                <a:latin typeface="Sakkal Majalla" panose="02000000000000000000" pitchFamily="2" charset="-78"/>
                <a:cs typeface="Sakkal Majalla" panose="02000000000000000000" pitchFamily="2" charset="-78"/>
              </a:rPr>
              <a:t> </a:t>
            </a:r>
            <a:r>
              <a:rPr lang="ar-BH" sz="4000" b="1" dirty="0">
                <a:solidFill>
                  <a:srgbClr val="FF0000"/>
                </a:solidFill>
                <a:latin typeface="Sakkal Majalla" panose="02000000000000000000" pitchFamily="2" charset="-78"/>
                <a:cs typeface="Sakkal Majalla" panose="02000000000000000000" pitchFamily="2" charset="-78"/>
              </a:rPr>
              <a:t>(دقيقتان)</a:t>
            </a:r>
            <a:endParaRPr lang="ar-BH" sz="4000" b="1" dirty="0">
              <a:latin typeface="Sakkal Majalla" panose="02000000000000000000" pitchFamily="2" charset="-78"/>
              <a:cs typeface="Sakkal Majalla" panose="02000000000000000000" pitchFamily="2" charset="-78"/>
            </a:endParaRPr>
          </a:p>
          <a:p>
            <a:pPr marL="0" indent="0" algn="r" rtl="1">
              <a:lnSpc>
                <a:spcPct val="150000"/>
              </a:lnSpc>
              <a:buNone/>
            </a:pPr>
            <a:endParaRPr lang="en-US" sz="3600" b="1" dirty="0">
              <a:latin typeface="Sakkal Majalla" panose="02000000000000000000" pitchFamily="2" charset="-78"/>
              <a:cs typeface="Sakkal Majalla" panose="02000000000000000000" pitchFamily="2" charset="-78"/>
            </a:endParaRPr>
          </a:p>
          <a:p>
            <a:pPr marL="0" indent="0" algn="r" rtl="1">
              <a:buNone/>
            </a:pPr>
            <a:endParaRPr lang="en-US" sz="3600" b="1" dirty="0">
              <a:latin typeface="Sakkal Majalla" panose="02000000000000000000" pitchFamily="2" charset="-78"/>
              <a:cs typeface="Sakkal Majalla" panose="02000000000000000000" pitchFamily="2" charset="-78"/>
            </a:endParaRPr>
          </a:p>
          <a:p>
            <a:pPr marL="0" indent="0" algn="r" rtl="1">
              <a:buNone/>
            </a:pPr>
            <a:endParaRPr lang="ar-BH" sz="2000" b="1" dirty="0">
              <a:latin typeface="Sakkal Majalla" panose="02000000000000000000" pitchFamily="2" charset="-78"/>
              <a:cs typeface="Sakkal Majalla" panose="02000000000000000000" pitchFamily="2" charset="-78"/>
            </a:endParaRPr>
          </a:p>
          <a:p>
            <a:pPr marL="0" indent="0" algn="r" rtl="1">
              <a:lnSpc>
                <a:spcPct val="150000"/>
              </a:lnSpc>
              <a:buNone/>
            </a:pPr>
            <a:r>
              <a:rPr lang="ar-BH" sz="3600" b="1" dirty="0">
                <a:latin typeface="Sakkal Majalla" panose="02000000000000000000" pitchFamily="2" charset="-78"/>
                <a:cs typeface="Sakkal Majalla" panose="02000000000000000000" pitchFamily="2" charset="-78"/>
              </a:rPr>
              <a:t>3. عَمَّ تَنْهَى الشَّاعِرَةُ أبناءَ قومها في البَيْتين الثَّامِنِ والتَّاسِعِ ؟</a:t>
            </a:r>
          </a:p>
          <a:p>
            <a:pPr marL="0" indent="0" algn="r" rtl="1">
              <a:lnSpc>
                <a:spcPct val="150000"/>
              </a:lnSpc>
              <a:buNone/>
            </a:pPr>
            <a:r>
              <a:rPr lang="ar-BH" sz="3600" b="1" dirty="0">
                <a:solidFill>
                  <a:srgbClr val="00B050"/>
                </a:solidFill>
                <a:latin typeface="Sakkal Majalla" panose="02000000000000000000" pitchFamily="2" charset="-78"/>
                <a:cs typeface="Sakkal Majalla" panose="02000000000000000000" pitchFamily="2" charset="-78"/>
              </a:rPr>
              <a:t>تنهى الشّاعِرةُ عن آمرين هما:</a:t>
            </a:r>
          </a:p>
          <a:p>
            <a:pPr marL="914400" lvl="2" indent="0">
              <a:lnSpc>
                <a:spcPct val="150000"/>
              </a:lnSpc>
              <a:buNone/>
            </a:pPr>
            <a:r>
              <a:rPr lang="ar-BH" sz="3500" b="1" dirty="0">
                <a:solidFill>
                  <a:srgbClr val="00B050"/>
                </a:solidFill>
                <a:latin typeface="Sakkal Majalla" panose="02000000000000000000" pitchFamily="2" charset="-78"/>
                <a:cs typeface="Sakkal Majalla" panose="02000000000000000000" pitchFamily="2" charset="-78"/>
              </a:rPr>
              <a:t>1-ضياع الحضارة المجيدة التي بناها الآباءُ والأجدادُ.</a:t>
            </a:r>
          </a:p>
          <a:p>
            <a:pPr marL="914400" lvl="2" indent="0">
              <a:lnSpc>
                <a:spcPct val="150000"/>
              </a:lnSpc>
              <a:buNone/>
            </a:pPr>
            <a:r>
              <a:rPr lang="ar-BH" sz="3500" b="1" dirty="0">
                <a:solidFill>
                  <a:srgbClr val="00B050"/>
                </a:solidFill>
                <a:latin typeface="Sakkal Majalla" panose="02000000000000000000" pitchFamily="2" charset="-78"/>
                <a:cs typeface="Sakkal Majalla" panose="02000000000000000000" pitchFamily="2" charset="-78"/>
              </a:rPr>
              <a:t> 2-القطيعة والفرقة والتمزُّق بين أبناءالخليجِ.</a:t>
            </a:r>
            <a:endParaRPr lang="en-US" sz="3500" b="1" dirty="0">
              <a:solidFill>
                <a:srgbClr val="00B050"/>
              </a:solidFill>
              <a:latin typeface="Sakkal Majalla" panose="02000000000000000000" pitchFamily="2" charset="-78"/>
              <a:cs typeface="Sakkal Majalla" panose="02000000000000000000" pitchFamily="2" charset="-78"/>
            </a:endParaRPr>
          </a:p>
        </p:txBody>
      </p:sp>
      <p:sp>
        <p:nvSpPr>
          <p:cNvPr id="6" name="Title 1">
            <a:extLst>
              <a:ext uri="{FF2B5EF4-FFF2-40B4-BE49-F238E27FC236}">
                <a16:creationId xmlns:a16="http://schemas.microsoft.com/office/drawing/2014/main" id="{C3DEA09E-20B8-48EB-890C-A2BA6480C4B8}"/>
              </a:ext>
            </a:extLst>
          </p:cNvPr>
          <p:cNvSpPr txBox="1">
            <a:spLocks/>
          </p:cNvSpPr>
          <p:nvPr/>
        </p:nvSpPr>
        <p:spPr>
          <a:xfrm>
            <a:off x="10942466" y="0"/>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SA" sz="4400" b="1" dirty="0">
                <a:solidFill>
                  <a:schemeClr val="bg1"/>
                </a:solidFill>
                <a:latin typeface="Sakkal Majalla" panose="02000000000000000000" pitchFamily="2" charset="-78"/>
                <a:cs typeface="Sakkal Majalla" panose="02000000000000000000" pitchFamily="2" charset="-78"/>
              </a:rPr>
              <a:t>أَفْهَمُ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5EE48B51-CE7B-4BAE-BFF8-353040D0C47F}"/>
              </a:ext>
            </a:extLst>
          </p:cNvPr>
          <p:cNvSpPr/>
          <p:nvPr/>
        </p:nvSpPr>
        <p:spPr>
          <a:xfrm>
            <a:off x="819912" y="1996254"/>
            <a:ext cx="10552176" cy="1231619"/>
          </a:xfrm>
          <a:prstGeom prst="rect">
            <a:avLst/>
          </a:prstGeom>
        </p:spPr>
        <p:txBody>
          <a:bodyPr wrap="square">
            <a:spAutoFit/>
          </a:bodyPr>
          <a:lstStyle/>
          <a:p>
            <a:pPr marL="228600" lvl="0" indent="-228600" algn="r" rtl="1">
              <a:lnSpc>
                <a:spcPct val="90000"/>
              </a:lnSpc>
              <a:spcBef>
                <a:spcPts val="1000"/>
              </a:spcBef>
              <a:buFont typeface="Arial" panose="020B0604020202020204" pitchFamily="34" charset="0"/>
              <a:buChar char="•"/>
            </a:pPr>
            <a:r>
              <a:rPr lang="ar-JO" sz="3600" b="1" dirty="0">
                <a:solidFill>
                  <a:prstClr val="black"/>
                </a:solidFill>
                <a:latin typeface="Sakkal Majalla" panose="02000000000000000000" pitchFamily="2" charset="-78"/>
                <a:cs typeface="Sakkal Majalla" panose="02000000000000000000" pitchFamily="2" charset="-78"/>
              </a:rPr>
              <a:t>وكُفُّوا عن اللهجةِ الجافِي</a:t>
            </a:r>
            <a:r>
              <a:rPr lang="ar-BH" sz="3600" b="1" dirty="0">
                <a:solidFill>
                  <a:prstClr val="black"/>
                </a:solidFill>
                <a:latin typeface="Sakkal Majalla" panose="02000000000000000000" pitchFamily="2" charset="-78"/>
                <a:cs typeface="Sakkal Majalla" panose="02000000000000000000" pitchFamily="2" charset="-78"/>
              </a:rPr>
              <a:t>ه</a:t>
            </a:r>
            <a:r>
              <a:rPr lang="ar-JO" sz="3600" b="1" dirty="0">
                <a:solidFill>
                  <a:prstClr val="black"/>
                </a:solidFill>
                <a:latin typeface="Sakkal Majalla" panose="02000000000000000000" pitchFamily="2" charset="-78"/>
                <a:cs typeface="Sakkal Majalla" panose="02000000000000000000" pitchFamily="2" charset="-78"/>
              </a:rPr>
              <a:t>.</a:t>
            </a:r>
          </a:p>
          <a:p>
            <a:pPr marL="228600" lvl="0" indent="-228600" algn="r" rtl="1">
              <a:lnSpc>
                <a:spcPct val="90000"/>
              </a:lnSpc>
              <a:spcBef>
                <a:spcPts val="1000"/>
              </a:spcBef>
              <a:buFont typeface="Arial" panose="020B0604020202020204" pitchFamily="34" charset="0"/>
              <a:buChar char="•"/>
            </a:pPr>
            <a:r>
              <a:rPr lang="ar-JO" sz="3600" b="1" dirty="0">
                <a:solidFill>
                  <a:prstClr val="black"/>
                </a:solidFill>
                <a:latin typeface="Sakkal Majalla" panose="02000000000000000000" pitchFamily="2" charset="-78"/>
                <a:cs typeface="Sakkal Majalla" panose="02000000000000000000" pitchFamily="2" charset="-78"/>
              </a:rPr>
              <a:t> و لا تقْطعُوا الرَّحِم</a:t>
            </a:r>
            <a:r>
              <a:rPr lang="ar-BH" sz="3600" b="1" dirty="0">
                <a:solidFill>
                  <a:prstClr val="black"/>
                </a:solidFill>
                <a:latin typeface="Sakkal Majalla" panose="02000000000000000000" pitchFamily="2" charset="-78"/>
                <a:cs typeface="Sakkal Majalla" panose="02000000000000000000" pitchFamily="2" charset="-78"/>
              </a:rPr>
              <a:t>َ</a:t>
            </a:r>
            <a:r>
              <a:rPr lang="ar-JO" sz="3600" b="1" dirty="0">
                <a:solidFill>
                  <a:prstClr val="black"/>
                </a:solidFill>
                <a:latin typeface="Sakkal Majalla" panose="02000000000000000000" pitchFamily="2" charset="-78"/>
                <a:cs typeface="Sakkal Majalla" panose="02000000000000000000" pitchFamily="2" charset="-78"/>
              </a:rPr>
              <a:t> المُرْتجَى .      </a:t>
            </a:r>
          </a:p>
        </p:txBody>
      </p:sp>
      <p:sp>
        <p:nvSpPr>
          <p:cNvPr id="26" name="مستطيل 6">
            <a:extLst>
              <a:ext uri="{FF2B5EF4-FFF2-40B4-BE49-F238E27FC236}">
                <a16:creationId xmlns:a16="http://schemas.microsoft.com/office/drawing/2014/main" id="{4CB71C31-8254-43E8-ADBF-3BCE56A1F195}"/>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
        <p:nvSpPr>
          <p:cNvPr id="12" name="TextBox 11">
            <a:extLst>
              <a:ext uri="{FF2B5EF4-FFF2-40B4-BE49-F238E27FC236}">
                <a16:creationId xmlns:a16="http://schemas.microsoft.com/office/drawing/2014/main" id="{910F634D-CB35-4F41-8DEF-F7BAA5CCCA5A}"/>
              </a:ext>
            </a:extLst>
          </p:cNvPr>
          <p:cNvSpPr txBox="1"/>
          <p:nvPr/>
        </p:nvSpPr>
        <p:spPr>
          <a:xfrm>
            <a:off x="3435779" y="1996254"/>
            <a:ext cx="2510590" cy="646331"/>
          </a:xfrm>
          <a:prstGeom prst="rect">
            <a:avLst/>
          </a:prstGeom>
          <a:noFill/>
        </p:spPr>
        <p:txBody>
          <a:bodyPr wrap="square">
            <a:spAutoFit/>
          </a:bodyPr>
          <a:lstStyle/>
          <a:p>
            <a:pPr algn="r" rtl="1"/>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ea typeface="+mn-ea"/>
                <a:cs typeface="Sakkal Majalla" panose="02000000000000000000" pitchFamily="2" charset="-78"/>
              </a:rPr>
              <a:t>أ</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سلوب أمر</a:t>
            </a:r>
            <a:endParaRPr lang="en-US" sz="3600" b="1" dirty="0">
              <a:solidFill>
                <a:srgbClr val="00B050"/>
              </a:solidFill>
            </a:endParaRPr>
          </a:p>
        </p:txBody>
      </p:sp>
      <p:sp>
        <p:nvSpPr>
          <p:cNvPr id="18" name="TextBox 17">
            <a:extLst>
              <a:ext uri="{FF2B5EF4-FFF2-40B4-BE49-F238E27FC236}">
                <a16:creationId xmlns:a16="http://schemas.microsoft.com/office/drawing/2014/main" id="{7132607E-A5A7-4381-AFF6-BF1D2F23E92B}"/>
              </a:ext>
            </a:extLst>
          </p:cNvPr>
          <p:cNvSpPr txBox="1"/>
          <p:nvPr/>
        </p:nvSpPr>
        <p:spPr>
          <a:xfrm>
            <a:off x="3227232" y="2716432"/>
            <a:ext cx="2751221" cy="646331"/>
          </a:xfrm>
          <a:prstGeom prst="rect">
            <a:avLst/>
          </a:prstGeom>
          <a:noFill/>
        </p:spPr>
        <p:txBody>
          <a:bodyPr wrap="square">
            <a:spAutoFit/>
          </a:bodyPr>
          <a:lstStyle/>
          <a:p>
            <a:pPr algn="r" rtl="1"/>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ea typeface="+mn-ea"/>
                <a:cs typeface="Sakkal Majalla" panose="02000000000000000000" pitchFamily="2" charset="-78"/>
              </a:rPr>
              <a:t>أ</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ea typeface="+mn-ea"/>
                <a:cs typeface="Sakkal Majalla" panose="02000000000000000000" pitchFamily="2" charset="-78"/>
              </a:rPr>
              <a:t>سلوب </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نَهي</a:t>
            </a:r>
            <a:endParaRPr lang="en-US" sz="3600" b="1" dirty="0">
              <a:solidFill>
                <a:srgbClr val="00B050"/>
              </a:solidFill>
            </a:endParaRPr>
          </a:p>
        </p:txBody>
      </p:sp>
      <p:graphicFrame>
        <p:nvGraphicFramePr>
          <p:cNvPr id="5" name="Table 6">
            <a:extLst>
              <a:ext uri="{FF2B5EF4-FFF2-40B4-BE49-F238E27FC236}">
                <a16:creationId xmlns:a16="http://schemas.microsoft.com/office/drawing/2014/main" id="{7F9860B6-A217-428F-A06D-F8948D24C684}"/>
              </a:ext>
            </a:extLst>
          </p:cNvPr>
          <p:cNvGraphicFramePr>
            <a:graphicFrameLocks noGrp="1"/>
          </p:cNvGraphicFramePr>
          <p:nvPr>
            <p:extLst>
              <p:ext uri="{D42A27DB-BD31-4B8C-83A1-F6EECF244321}">
                <p14:modId xmlns:p14="http://schemas.microsoft.com/office/powerpoint/2010/main" val="1013825865"/>
              </p:ext>
            </p:extLst>
          </p:nvPr>
        </p:nvGraphicFramePr>
        <p:xfrm>
          <a:off x="2639834" y="1857797"/>
          <a:ext cx="8732254" cy="1508532"/>
        </p:xfrm>
        <a:graphic>
          <a:graphicData uri="http://schemas.openxmlformats.org/drawingml/2006/table">
            <a:tbl>
              <a:tblPr firstRow="1" bandRow="1">
                <a:tableStyleId>{5940675A-B579-460E-94D1-54222C63F5DA}</a:tableStyleId>
              </a:tblPr>
              <a:tblGrid>
                <a:gridCol w="3290348">
                  <a:extLst>
                    <a:ext uri="{9D8B030D-6E8A-4147-A177-3AD203B41FA5}">
                      <a16:colId xmlns:a16="http://schemas.microsoft.com/office/drawing/2014/main" val="31506353"/>
                    </a:ext>
                  </a:extLst>
                </a:gridCol>
                <a:gridCol w="5441906">
                  <a:extLst>
                    <a:ext uri="{9D8B030D-6E8A-4147-A177-3AD203B41FA5}">
                      <a16:colId xmlns:a16="http://schemas.microsoft.com/office/drawing/2014/main" val="2826863086"/>
                    </a:ext>
                  </a:extLst>
                </a:gridCol>
              </a:tblGrid>
              <a:tr h="754266">
                <a:tc>
                  <a:txBody>
                    <a:bodyPr/>
                    <a:lstStyle/>
                    <a:p>
                      <a:endParaRPr lang="en-US" dirty="0"/>
                    </a:p>
                  </a:txBody>
                  <a:tcPr/>
                </a:tc>
                <a:tc>
                  <a:txBody>
                    <a:bodyPr/>
                    <a:lstStyle/>
                    <a:p>
                      <a:endParaRPr lang="en-US" dirty="0"/>
                    </a:p>
                  </a:txBody>
                  <a:tcPr/>
                </a:tc>
                <a:extLst>
                  <a:ext uri="{0D108BD9-81ED-4DB2-BD59-A6C34878D82A}">
                    <a16:rowId xmlns:a16="http://schemas.microsoft.com/office/drawing/2014/main" val="627330273"/>
                  </a:ext>
                </a:extLst>
              </a:tr>
              <a:tr h="754266">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026462733"/>
                  </a:ext>
                </a:extLst>
              </a:tr>
            </a:tbl>
          </a:graphicData>
        </a:graphic>
      </p:graphicFrame>
    </p:spTree>
    <p:extLst>
      <p:ext uri="{BB962C8B-B14F-4D97-AF65-F5344CB8AC3E}">
        <p14:creationId xmlns:p14="http://schemas.microsoft.com/office/powerpoint/2010/main" val="96887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1000"/>
                                        <p:tgtEl>
                                          <p:spTgt spid="3">
                                            <p:txEl>
                                              <p:pRg st="7" end="7"/>
                                            </p:txEl>
                                          </p:spTgt>
                                        </p:tgtEl>
                                      </p:cBhvr>
                                    </p:animEffect>
                                    <p:anim calcmode="lin" valueType="num">
                                      <p:cBhvr>
                                        <p:cTn id="3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0177" y="1335119"/>
            <a:ext cx="11251645" cy="5046013"/>
          </a:xfrm>
        </p:spPr>
        <p:txBody>
          <a:bodyPr>
            <a:noAutofit/>
          </a:bodyPr>
          <a:lstStyle/>
          <a:p>
            <a:pPr marL="742950" indent="-742950">
              <a:buAutoNum type="arabicPeriod"/>
            </a:pPr>
            <a:r>
              <a:rPr lang="ar-BH" sz="3600" b="1" dirty="0">
                <a:latin typeface="Sakkal Majalla" panose="02000000000000000000" pitchFamily="2" charset="-78"/>
                <a:cs typeface="Sakkal Majalla" panose="02000000000000000000" pitchFamily="2" charset="-78"/>
              </a:rPr>
              <a:t>- تميَّز أجدادُنا بالقوة والشجاعة بمواجهة الأخطار . </a:t>
            </a:r>
          </a:p>
          <a:p>
            <a:pPr marL="0" indent="0">
              <a:buNone/>
            </a:pPr>
            <a:r>
              <a:rPr lang="ar-BH" sz="3600" b="1" dirty="0">
                <a:latin typeface="Sakkal Majalla" panose="02000000000000000000" pitchFamily="2" charset="-78"/>
                <a:cs typeface="Sakkal Majalla" panose="02000000000000000000" pitchFamily="2" charset="-78"/>
              </a:rPr>
              <a:t>             أَشْرحُ البيتَ الذي يدلُّ على ذلك وأُبَيِّنُ المهنةَ التي كانوا يزاولونها. </a:t>
            </a:r>
            <a:r>
              <a:rPr lang="ar-BH" sz="3600" b="1" dirty="0">
                <a:solidFill>
                  <a:srgbClr val="FF0000"/>
                </a:solidFill>
                <a:latin typeface="Sakkal Majalla" panose="02000000000000000000" pitchFamily="2" charset="-78"/>
                <a:cs typeface="Sakkal Majalla" panose="02000000000000000000" pitchFamily="2" charset="-78"/>
              </a:rPr>
              <a:t>(دقيقتان)</a:t>
            </a:r>
          </a:p>
          <a:p>
            <a:pPr marL="0" indent="0">
              <a:buNone/>
            </a:pPr>
            <a:endParaRPr lang="ar-BH" sz="3600" b="1" dirty="0">
              <a:solidFill>
                <a:srgbClr val="FF0000"/>
              </a:solidFill>
              <a:latin typeface="Sakkal Majalla" panose="02000000000000000000" pitchFamily="2" charset="-78"/>
              <a:cs typeface="Sakkal Majalla" panose="02000000000000000000" pitchFamily="2" charset="-78"/>
            </a:endParaRPr>
          </a:p>
          <a:p>
            <a:pPr marL="0" indent="0">
              <a:buNone/>
            </a:pPr>
            <a:endParaRPr lang="ar-BH" sz="3600" b="1" dirty="0">
              <a:solidFill>
                <a:srgbClr val="FF0000"/>
              </a:solidFill>
              <a:latin typeface="Sakkal Majalla" panose="02000000000000000000" pitchFamily="2" charset="-78"/>
              <a:cs typeface="Sakkal Majalla" panose="02000000000000000000" pitchFamily="2" charset="-78"/>
            </a:endParaRPr>
          </a:p>
          <a:p>
            <a:pPr marL="0" indent="0">
              <a:buNone/>
            </a:pPr>
            <a:endParaRPr lang="ar-BH" sz="1600" b="1" dirty="0">
              <a:latin typeface="Sakkal Majalla" panose="02000000000000000000" pitchFamily="2" charset="-78"/>
              <a:cs typeface="Sakkal Majalla" panose="02000000000000000000" pitchFamily="2" charset="-78"/>
            </a:endParaRPr>
          </a:p>
          <a:p>
            <a:pPr marL="0" indent="0" algn="r" rtl="1">
              <a:buNone/>
            </a:pPr>
            <a:r>
              <a:rPr lang="ar-BH" sz="3600" b="1" dirty="0">
                <a:latin typeface="Sakkal Majalla" panose="02000000000000000000" pitchFamily="2" charset="-78"/>
                <a:cs typeface="Sakkal Majalla" panose="02000000000000000000" pitchFamily="2" charset="-78"/>
              </a:rPr>
              <a:t>2. اُحَدّدُ البيت الذي أعجبني في القَصِيدة، و أُعلّلُ سبَبَ إعْجابي به.</a:t>
            </a:r>
          </a:p>
          <a:p>
            <a:pPr marL="0" indent="0" algn="r" rtl="1">
              <a:buNone/>
            </a:pPr>
            <a:endParaRPr lang="ar-BH" sz="3600" b="1" dirty="0">
              <a:latin typeface="Sakkal Majalla" panose="02000000000000000000" pitchFamily="2" charset="-78"/>
              <a:cs typeface="Sakkal Majalla" panose="02000000000000000000" pitchFamily="2" charset="-78"/>
            </a:endParaRPr>
          </a:p>
          <a:p>
            <a:pPr marL="742950" indent="-742950" algn="r" rtl="1">
              <a:buAutoNum type="arabicPeriod"/>
            </a:pPr>
            <a:endParaRPr lang="ar-BH" sz="3600" b="1" dirty="0">
              <a:latin typeface="Sakkal Majalla" panose="02000000000000000000" pitchFamily="2" charset="-78"/>
              <a:cs typeface="Sakkal Majalla" panose="02000000000000000000" pitchFamily="2" charset="-78"/>
            </a:endParaRPr>
          </a:p>
          <a:p>
            <a:pPr marL="0" indent="0">
              <a:buNone/>
            </a:pPr>
            <a:endParaRPr lang="ar-SA" sz="3600" dirty="0">
              <a:latin typeface="Sakkal Majalla" panose="02000000000000000000" pitchFamily="2" charset="-78"/>
              <a:cs typeface="Sakkal Majalla" panose="02000000000000000000" pitchFamily="2" charset="-78"/>
            </a:endParaRPr>
          </a:p>
          <a:p>
            <a:pPr marL="0" indent="0" algn="r" rtl="1">
              <a:buNone/>
            </a:pPr>
            <a:endParaRPr lang="ar-BH" sz="3600" dirty="0">
              <a:latin typeface="Sakkal Majalla" panose="02000000000000000000" pitchFamily="2" charset="-78"/>
              <a:cs typeface="Sakkal Majalla" panose="02000000000000000000" pitchFamily="2" charset="-78"/>
            </a:endParaRPr>
          </a:p>
          <a:p>
            <a:pPr marL="0" indent="0" algn="r" rtl="1">
              <a:buNone/>
            </a:pPr>
            <a:endParaRPr lang="en-US" sz="3600" dirty="0">
              <a:latin typeface="Sakkal Majalla" panose="02000000000000000000" pitchFamily="2" charset="-78"/>
              <a:cs typeface="Sakkal Majalla" panose="02000000000000000000" pitchFamily="2" charset="-78"/>
            </a:endParaRPr>
          </a:p>
          <a:p>
            <a:pPr marL="0" indent="0" algn="r" rtl="1">
              <a:buNone/>
            </a:pPr>
            <a:r>
              <a:rPr lang="ar-BH" sz="3600" b="1" dirty="0">
                <a:latin typeface="Sakkal Majalla" panose="02000000000000000000" pitchFamily="2" charset="-78"/>
                <a:cs typeface="Sakkal Majalla" panose="02000000000000000000" pitchFamily="2" charset="-78"/>
              </a:rPr>
              <a:t> </a:t>
            </a:r>
          </a:p>
          <a:p>
            <a:pPr marL="0" indent="0" algn="r" rtl="1">
              <a:buNone/>
            </a:pPr>
            <a:endParaRPr lang="en-GB" sz="3600" dirty="0">
              <a:latin typeface="Sakkal Majalla" panose="02000000000000000000" pitchFamily="2" charset="-78"/>
              <a:cs typeface="Sakkal Majalla" panose="02000000000000000000" pitchFamily="2" charset="-78"/>
            </a:endParaRPr>
          </a:p>
        </p:txBody>
      </p:sp>
      <p:sp>
        <p:nvSpPr>
          <p:cNvPr id="5" name="Title 1">
            <a:extLst>
              <a:ext uri="{FF2B5EF4-FFF2-40B4-BE49-F238E27FC236}">
                <a16:creationId xmlns:a16="http://schemas.microsoft.com/office/drawing/2014/main" id="{5DAB3F16-0962-46C5-91D7-3E045B66C3C5}"/>
              </a:ext>
            </a:extLst>
          </p:cNvPr>
          <p:cNvSpPr txBox="1">
            <a:spLocks/>
          </p:cNvSpPr>
          <p:nvPr/>
        </p:nvSpPr>
        <p:spPr>
          <a:xfrm>
            <a:off x="10942466" y="13214"/>
            <a:ext cx="1249534" cy="819979"/>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أحلّل</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14" name="TextBox 13">
            <a:extLst>
              <a:ext uri="{FF2B5EF4-FFF2-40B4-BE49-F238E27FC236}">
                <a16:creationId xmlns:a16="http://schemas.microsoft.com/office/drawing/2014/main" id="{F94154E1-ECA4-4E3B-B39C-369FB3C95C36}"/>
              </a:ext>
            </a:extLst>
          </p:cNvPr>
          <p:cNvSpPr txBox="1"/>
          <p:nvPr/>
        </p:nvSpPr>
        <p:spPr>
          <a:xfrm>
            <a:off x="208547" y="4773314"/>
            <a:ext cx="11116491" cy="1730217"/>
          </a:xfrm>
          <a:prstGeom prst="rect">
            <a:avLst/>
          </a:prstGeom>
          <a:noFill/>
        </p:spPr>
        <p:txBody>
          <a:bodyPr wrap="square">
            <a:spAutoFit/>
          </a:bodyPr>
          <a:lstStyle/>
          <a:p>
            <a:pPr marR="0" lvl="0" algn="r" defTabSz="914400" rtl="1" eaLnBrk="1" fontAlgn="auto" latinLnBrk="0" hangingPunct="1">
              <a:lnSpc>
                <a:spcPct val="90000"/>
              </a:lnSpc>
              <a:spcBef>
                <a:spcPts val="1000"/>
              </a:spcBef>
              <a:spcAft>
                <a:spcPts val="0"/>
              </a:spcAft>
              <a:buClrTx/>
              <a:buSzTx/>
              <a:tabLst/>
              <a:defRPr/>
            </a:pP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 </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البيت ال</a:t>
            </a: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أخ</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ير</a:t>
            </a: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a:t>
            </a:r>
          </a:p>
          <a:p>
            <a:pPr marR="0" lvl="0" algn="r" defTabSz="914400" rtl="1" eaLnBrk="1" fontAlgn="auto" latinLnBrk="0" hangingPunct="1">
              <a:lnSpc>
                <a:spcPct val="90000"/>
              </a:lnSpc>
              <a:spcBef>
                <a:spcPts val="1000"/>
              </a:spcBef>
              <a:spcAft>
                <a:spcPts val="0"/>
              </a:spcAft>
              <a:buClrTx/>
              <a:buSzTx/>
              <a:tabLst/>
              <a:defRPr/>
            </a:pP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 التعليل: </a:t>
            </a:r>
            <a:r>
              <a:rPr lang="ar-BH" sz="3600" b="1" dirty="0">
                <a:solidFill>
                  <a:srgbClr val="00B050"/>
                </a:solidFill>
                <a:latin typeface="Sakkal Majalla" panose="02000000000000000000" pitchFamily="2" charset="-78"/>
                <a:cs typeface="Sakkal Majalla" panose="02000000000000000000" pitchFamily="2" charset="-78"/>
              </a:rPr>
              <a:t>لأنَّ </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فيه بيان</a:t>
            </a: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ًا</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 للدَّورِ العظيم الذي لعبته الشَّريعةُ ال</a:t>
            </a: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إ</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سلاميَّةُ في تَوحِيدِ أبناء</a:t>
            </a: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 </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الأمةِ العربيةِ وال</a:t>
            </a:r>
            <a:r>
              <a:rPr kumimoji="0" lang="ar-BH"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إ</a:t>
            </a:r>
            <a:r>
              <a:rPr kumimoji="0" lang="ar-JO" sz="3600" b="1" i="0" u="none" strike="noStrike" kern="1200" cap="none" spc="0" normalizeH="0" baseline="0" noProof="0" dirty="0">
                <a:ln>
                  <a:noFill/>
                </a:ln>
                <a:solidFill>
                  <a:srgbClr val="00B050"/>
                </a:solidFill>
                <a:effectLst/>
                <a:uLnTx/>
                <a:uFillTx/>
                <a:latin typeface="Sakkal Majalla" panose="02000000000000000000" pitchFamily="2" charset="-78"/>
                <a:cs typeface="Sakkal Majalla" panose="02000000000000000000" pitchFamily="2" charset="-78"/>
              </a:rPr>
              <a:t>سلامية.</a:t>
            </a:r>
          </a:p>
        </p:txBody>
      </p:sp>
      <p:sp>
        <p:nvSpPr>
          <p:cNvPr id="2" name="مستطيل 6">
            <a:extLst>
              <a:ext uri="{FF2B5EF4-FFF2-40B4-BE49-F238E27FC236}">
                <a16:creationId xmlns:a16="http://schemas.microsoft.com/office/drawing/2014/main" id="{F1FF3392-AC67-4DD3-83EF-B8A04AD16705}"/>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
        <p:nvSpPr>
          <p:cNvPr id="9" name="TextBox 8">
            <a:extLst>
              <a:ext uri="{FF2B5EF4-FFF2-40B4-BE49-F238E27FC236}">
                <a16:creationId xmlns:a16="http://schemas.microsoft.com/office/drawing/2014/main" id="{88DF022F-6CD1-43DD-B349-8193C1AAE47D}"/>
              </a:ext>
            </a:extLst>
          </p:cNvPr>
          <p:cNvSpPr txBox="1"/>
          <p:nvPr/>
        </p:nvSpPr>
        <p:spPr>
          <a:xfrm>
            <a:off x="208547" y="2517062"/>
            <a:ext cx="11251645" cy="1200329"/>
          </a:xfrm>
          <a:prstGeom prst="rect">
            <a:avLst/>
          </a:prstGeom>
          <a:noFill/>
        </p:spPr>
        <p:txBody>
          <a:bodyPr wrap="square">
            <a:spAutoFit/>
          </a:bodyPr>
          <a:lstStyle/>
          <a:p>
            <a:pPr algn="r" rtl="1"/>
            <a:r>
              <a:rPr lang="ar-BH" sz="3600" b="1" dirty="0">
                <a:solidFill>
                  <a:srgbClr val="00B050"/>
                </a:solidFill>
                <a:latin typeface="Sakkal Majalla" panose="02000000000000000000" pitchFamily="2" charset="-78"/>
                <a:cs typeface="Sakkal Majalla" panose="02000000000000000000" pitchFamily="2" charset="-78"/>
              </a:rPr>
              <a:t>تُبَيّنُ الشَّاعرةُ في البيِتِ السّابعِ عدّةَ خِصالٍ امْتازَ بها الآباءُ والأجدادُ، منها القوَّةُ والشَّجاعةُ، وتجلّى ذلك في ركُوبِهم البَحْرَ  هذه المهنَةُ التي زاولها أبناءُ الخليجِ منذُ القِدَمِ.</a:t>
            </a:r>
          </a:p>
        </p:txBody>
      </p:sp>
    </p:spTree>
    <p:extLst>
      <p:ext uri="{BB962C8B-B14F-4D97-AF65-F5344CB8AC3E}">
        <p14:creationId xmlns:p14="http://schemas.microsoft.com/office/powerpoint/2010/main" val="257398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15C50B1-15EF-422A-9288-3702986DC999}"/>
              </a:ext>
            </a:extLst>
          </p:cNvPr>
          <p:cNvSpPr txBox="1">
            <a:spLocks/>
          </p:cNvSpPr>
          <p:nvPr/>
        </p:nvSpPr>
        <p:spPr>
          <a:xfrm>
            <a:off x="9965632" y="23108"/>
            <a:ext cx="2014331" cy="604521"/>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ctr">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3200" b="1" dirty="0">
                <a:solidFill>
                  <a:schemeClr val="bg1"/>
                </a:solidFill>
                <a:latin typeface="Sakkal Majalla" panose="02000000000000000000" pitchFamily="2" charset="-78"/>
                <a:cs typeface="Sakkal Majalla" panose="02000000000000000000" pitchFamily="2" charset="-78"/>
              </a:rPr>
              <a:t>نشاط ختاميّ</a:t>
            </a:r>
            <a:endParaRPr lang="en-GB" sz="3200" b="1" dirty="0">
              <a:solidFill>
                <a:schemeClr val="bg1"/>
              </a:solidFill>
              <a:latin typeface="Sakkal Majalla" panose="02000000000000000000" pitchFamily="2" charset="-78"/>
              <a:cs typeface="Sakkal Majalla" panose="02000000000000000000" pitchFamily="2" charset="-78"/>
            </a:endParaRPr>
          </a:p>
        </p:txBody>
      </p:sp>
      <p:sp>
        <p:nvSpPr>
          <p:cNvPr id="4" name="Content Placeholder 3"/>
          <p:cNvSpPr>
            <a:spLocks noGrp="1"/>
          </p:cNvSpPr>
          <p:nvPr>
            <p:ph idx="1"/>
          </p:nvPr>
        </p:nvSpPr>
        <p:spPr>
          <a:xfrm>
            <a:off x="-304800" y="1958981"/>
            <a:ext cx="12281066" cy="6487297"/>
          </a:xfrm>
        </p:spPr>
        <p:txBody>
          <a:bodyPr>
            <a:noAutofit/>
          </a:bodyPr>
          <a:lstStyle/>
          <a:p>
            <a:pPr marL="0" indent="0">
              <a:lnSpc>
                <a:spcPct val="100000"/>
              </a:lnSpc>
              <a:buNone/>
            </a:pPr>
            <a:r>
              <a:rPr lang="ar-BH" sz="3600" b="1" dirty="0">
                <a:latin typeface="Sakkal Majalla" panose="02000000000000000000" pitchFamily="2" charset="-78"/>
                <a:cs typeface="Sakkal Majalla" panose="02000000000000000000" pitchFamily="2" charset="-78"/>
              </a:rPr>
              <a:t>1- هلْ توافِقُ الشّاعِرَةَ في دعوَتِهَا أبناءَ الخليجِ إلى توحيدِ الصُّفوفِ؟ أعلِّلُ إجابَتِي.</a:t>
            </a:r>
            <a:r>
              <a:rPr lang="en-US" sz="3600" b="1" dirty="0">
                <a:latin typeface="Sakkal Majalla" panose="02000000000000000000" pitchFamily="2" charset="-78"/>
                <a:cs typeface="Sakkal Majalla" panose="02000000000000000000" pitchFamily="2" charset="-78"/>
              </a:rPr>
              <a:t> </a:t>
            </a:r>
            <a:r>
              <a:rPr lang="ar-BH" sz="3600" b="1" dirty="0">
                <a:solidFill>
                  <a:srgbClr val="FF0000"/>
                </a:solidFill>
                <a:latin typeface="Sakkal Majalla" panose="02000000000000000000" pitchFamily="2" charset="-78"/>
                <a:cs typeface="Sakkal Majalla" panose="02000000000000000000" pitchFamily="2" charset="-78"/>
              </a:rPr>
              <a:t>(3 دقائق)</a:t>
            </a:r>
            <a:endParaRPr lang="ar-BH" sz="3600" b="1" dirty="0">
              <a:latin typeface="Sakkal Majalla" panose="02000000000000000000" pitchFamily="2" charset="-78"/>
              <a:cs typeface="Sakkal Majalla" panose="02000000000000000000" pitchFamily="2" charset="-78"/>
            </a:endParaRPr>
          </a:p>
          <a:p>
            <a:pPr marL="0" lvl="0" indent="0">
              <a:lnSpc>
                <a:spcPct val="150000"/>
              </a:lnSpc>
              <a:buNone/>
            </a:pPr>
            <a:endParaRPr lang="en-US" sz="3600" b="1" dirty="0">
              <a:latin typeface="Sakkal Majalla" panose="02000000000000000000" pitchFamily="2" charset="-78"/>
              <a:cs typeface="Sakkal Majalla" panose="02000000000000000000" pitchFamily="2" charset="-78"/>
            </a:endParaRPr>
          </a:p>
          <a:p>
            <a:pPr marL="0" lvl="0" indent="0">
              <a:lnSpc>
                <a:spcPct val="150000"/>
              </a:lnSpc>
              <a:buNone/>
            </a:pPr>
            <a:endParaRPr lang="ar-BH" sz="3600" b="1" dirty="0">
              <a:latin typeface="Sakkal Majalla" panose="02000000000000000000" pitchFamily="2" charset="-78"/>
              <a:cs typeface="Sakkal Majalla" panose="02000000000000000000" pitchFamily="2" charset="-78"/>
            </a:endParaRPr>
          </a:p>
          <a:p>
            <a:pPr marL="0" lvl="0" indent="0">
              <a:lnSpc>
                <a:spcPct val="150000"/>
              </a:lnSpc>
              <a:buNone/>
            </a:pPr>
            <a:endParaRPr lang="ar-BH" sz="3600" b="1" dirty="0">
              <a:latin typeface="Sakkal Majalla" panose="02000000000000000000" pitchFamily="2" charset="-78"/>
              <a:cs typeface="Sakkal Majalla" panose="02000000000000000000" pitchFamily="2" charset="-78"/>
            </a:endParaRPr>
          </a:p>
          <a:p>
            <a:pPr marL="0" lvl="0" indent="0">
              <a:lnSpc>
                <a:spcPct val="150000"/>
              </a:lnSpc>
              <a:buNone/>
            </a:pPr>
            <a:endParaRPr lang="ar-BH" sz="3600" b="1" dirty="0">
              <a:latin typeface="Sakkal Majalla" panose="02000000000000000000" pitchFamily="2" charset="-78"/>
              <a:cs typeface="Sakkal Majalla" panose="02000000000000000000" pitchFamily="2" charset="-78"/>
            </a:endParaRPr>
          </a:p>
        </p:txBody>
      </p:sp>
      <p:sp>
        <p:nvSpPr>
          <p:cNvPr id="3" name="Rectangle 2">
            <a:extLst>
              <a:ext uri="{FF2B5EF4-FFF2-40B4-BE49-F238E27FC236}">
                <a16:creationId xmlns:a16="http://schemas.microsoft.com/office/drawing/2014/main" id="{5D9FBC17-9A34-43AD-B27C-E2239F0E6E69}"/>
              </a:ext>
            </a:extLst>
          </p:cNvPr>
          <p:cNvSpPr/>
          <p:nvPr/>
        </p:nvSpPr>
        <p:spPr>
          <a:xfrm>
            <a:off x="241466" y="3665717"/>
            <a:ext cx="11734800" cy="1882567"/>
          </a:xfrm>
          <a:prstGeom prst="rect">
            <a:avLst/>
          </a:prstGeom>
        </p:spPr>
        <p:txBody>
          <a:bodyPr wrap="square">
            <a:spAutoFit/>
          </a:bodyPr>
          <a:lstStyle/>
          <a:p>
            <a:pPr lvl="0" algn="r" rtl="1">
              <a:spcBef>
                <a:spcPts val="1000"/>
              </a:spcBef>
            </a:pPr>
            <a:r>
              <a:rPr lang="ar-BH" sz="3600" b="1" dirty="0">
                <a:solidFill>
                  <a:srgbClr val="FF0000"/>
                </a:solidFill>
                <a:latin typeface="Sakkal Majalla" panose="02000000000000000000" pitchFamily="2" charset="-78"/>
                <a:cs typeface="Sakkal Majalla" panose="02000000000000000000" pitchFamily="2" charset="-78"/>
              </a:rPr>
              <a:t>الرّأي: </a:t>
            </a:r>
            <a:r>
              <a:rPr lang="ar-BH" sz="3600" b="1" dirty="0">
                <a:solidFill>
                  <a:srgbClr val="00B050"/>
                </a:solidFill>
                <a:latin typeface="Sakkal Majalla" panose="02000000000000000000" pitchFamily="2" charset="-78"/>
                <a:cs typeface="Sakkal Majalla" panose="02000000000000000000" pitchFamily="2" charset="-78"/>
              </a:rPr>
              <a:t>نعَم، أوافِقُ الشّاعِرَةَ في دعوتِهَا أبناءَ الخليجِ إلى توحيدِ الصُّفوفِ. </a:t>
            </a:r>
          </a:p>
          <a:p>
            <a:pPr lvl="0" algn="r" rtl="1">
              <a:spcBef>
                <a:spcPts val="1000"/>
              </a:spcBef>
            </a:pPr>
            <a:r>
              <a:rPr lang="ar-BH" sz="3600" b="1" dirty="0">
                <a:solidFill>
                  <a:srgbClr val="FF0000"/>
                </a:solidFill>
                <a:latin typeface="Sakkal Majalla" panose="02000000000000000000" pitchFamily="2" charset="-78"/>
                <a:cs typeface="Sakkal Majalla" panose="02000000000000000000" pitchFamily="2" charset="-78"/>
              </a:rPr>
              <a:t>التعليل: </a:t>
            </a:r>
            <a:r>
              <a:rPr lang="ar-BH" sz="3600" b="1" dirty="0">
                <a:solidFill>
                  <a:srgbClr val="00B050"/>
                </a:solidFill>
                <a:latin typeface="Sakkal Majalla" panose="02000000000000000000" pitchFamily="2" charset="-78"/>
                <a:cs typeface="Sakkal Majalla" panose="02000000000000000000" pitchFamily="2" charset="-78"/>
              </a:rPr>
              <a:t>لأنَّ توحيدَ الصّفوفِ يزيدُ بلدانَ المنطقةِ قُوّةً ومناعَةً، </a:t>
            </a:r>
            <a:r>
              <a:rPr lang="ar-BH" sz="3600" b="1">
                <a:solidFill>
                  <a:srgbClr val="00B050"/>
                </a:solidFill>
                <a:latin typeface="Sakkal Majalla" panose="02000000000000000000" pitchFamily="2" charset="-78"/>
                <a:cs typeface="Sakkal Majalla" panose="02000000000000000000" pitchFamily="2" charset="-78"/>
              </a:rPr>
              <a:t>كما يُسْهِمُ </a:t>
            </a:r>
            <a:r>
              <a:rPr lang="ar-BH" sz="3600" b="1" dirty="0">
                <a:solidFill>
                  <a:srgbClr val="00B050"/>
                </a:solidFill>
                <a:latin typeface="Sakkal Majalla" panose="02000000000000000000" pitchFamily="2" charset="-78"/>
                <a:cs typeface="Sakkal Majalla" panose="02000000000000000000" pitchFamily="2" charset="-78"/>
              </a:rPr>
              <a:t>في تعميقِ </a:t>
            </a:r>
            <a:r>
              <a:rPr lang="ar-BH" sz="3600" b="1">
                <a:solidFill>
                  <a:srgbClr val="00B050"/>
                </a:solidFill>
                <a:latin typeface="Sakkal Majalla" panose="02000000000000000000" pitchFamily="2" charset="-78"/>
                <a:cs typeface="Sakkal Majalla" panose="02000000000000000000" pitchFamily="2" charset="-78"/>
              </a:rPr>
              <a:t>روابِطِ الأُخُوَّةِ بينَ الشّعوبِ.</a:t>
            </a:r>
            <a:endParaRPr lang="ar-BH" sz="3600" b="1" dirty="0">
              <a:solidFill>
                <a:srgbClr val="00B050"/>
              </a:solidFill>
              <a:latin typeface="Sakkal Majalla" panose="02000000000000000000" pitchFamily="2" charset="-78"/>
              <a:cs typeface="Sakkal Majalla" panose="02000000000000000000" pitchFamily="2" charset="-78"/>
            </a:endParaRPr>
          </a:p>
        </p:txBody>
      </p:sp>
      <p:sp>
        <p:nvSpPr>
          <p:cNvPr id="2" name="مستطيل 6">
            <a:extLst>
              <a:ext uri="{FF2B5EF4-FFF2-40B4-BE49-F238E27FC236}">
                <a16:creationId xmlns:a16="http://schemas.microsoft.com/office/drawing/2014/main" id="{A6DF4B96-E9C5-4BF8-BC6C-5206F148A21B}"/>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extLst>
      <p:ext uri="{BB962C8B-B14F-4D97-AF65-F5344CB8AC3E}">
        <p14:creationId xmlns:p14="http://schemas.microsoft.com/office/powerpoint/2010/main" val="329659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884404"/>
            <a:ext cx="10515600" cy="4351338"/>
          </a:xfrm>
        </p:spPr>
        <p:txBody>
          <a:bodyPr>
            <a:normAutofit/>
          </a:bodyPr>
          <a:lstStyle/>
          <a:p>
            <a:pPr marL="0" indent="0" algn="ctr">
              <a:buNone/>
            </a:pPr>
            <a:r>
              <a:rPr lang="ar-JO" sz="8000" dirty="0">
                <a:latin typeface="Sakkal Majalla" panose="02000000000000000000" pitchFamily="2" charset="-78"/>
                <a:cs typeface="Sakkal Majalla" panose="02000000000000000000" pitchFamily="2" charset="-78"/>
              </a:rPr>
              <a:t>انْتَهى الدَّرْسُ</a:t>
            </a:r>
            <a:endParaRPr lang="en-US" sz="8000" dirty="0">
              <a:latin typeface="Sakkal Majalla" panose="02000000000000000000" pitchFamily="2" charset="-78"/>
              <a:cs typeface="Sakkal Majalla" panose="02000000000000000000" pitchFamily="2" charset="-78"/>
            </a:endParaRPr>
          </a:p>
        </p:txBody>
      </p:sp>
      <p:sp>
        <p:nvSpPr>
          <p:cNvPr id="2" name="مستطيل 6">
            <a:extLst>
              <a:ext uri="{FF2B5EF4-FFF2-40B4-BE49-F238E27FC236}">
                <a16:creationId xmlns:a16="http://schemas.microsoft.com/office/drawing/2014/main" id="{ED60B3C4-FFD0-4BB6-8D84-B329DA1576E4}"/>
              </a:ext>
            </a:extLst>
          </p:cNvPr>
          <p:cNvSpPr/>
          <p:nvPr/>
        </p:nvSpPr>
        <p:spPr>
          <a:xfrm>
            <a:off x="0" y="192666"/>
            <a:ext cx="4691074" cy="4247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latin typeface="Sakkal Majalla" panose="02000000000000000000" pitchFamily="2" charset="-78"/>
                <a:cs typeface="Sakkal Majalla" panose="02000000000000000000" pitchFamily="2" charset="-78"/>
              </a:rPr>
              <a:t>بنْتُ الخليجِ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اللّغة العربيَة –</a:t>
            </a: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السادس</a:t>
            </a:r>
            <a:r>
              <a:rPr lang="en-US"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الابتدائي</a:t>
            </a:r>
          </a:p>
        </p:txBody>
      </p:sp>
    </p:spTree>
    <p:extLst>
      <p:ext uri="{BB962C8B-B14F-4D97-AF65-F5344CB8AC3E}">
        <p14:creationId xmlns:p14="http://schemas.microsoft.com/office/powerpoint/2010/main" val="12138882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3|2.5|6.8|7.3"/>
</p:tagLst>
</file>

<file path=ppt/tags/tag2.xml><?xml version="1.0" encoding="utf-8"?>
<p:tagLst xmlns:a="http://schemas.openxmlformats.org/drawingml/2006/main" xmlns:r="http://schemas.openxmlformats.org/officeDocument/2006/relationships" xmlns:p="http://schemas.openxmlformats.org/presentationml/2006/main">
  <p:tag name="TIMING" val="|9|3.5|5.5|4.5|5.2|4.3|4.8"/>
</p:tagLst>
</file>

<file path=ppt/tags/tag3.xml><?xml version="1.0" encoding="utf-8"?>
<p:tagLst xmlns:a="http://schemas.openxmlformats.org/drawingml/2006/main" xmlns:r="http://schemas.openxmlformats.org/officeDocument/2006/relationships" xmlns:p="http://schemas.openxmlformats.org/presentationml/2006/main">
  <p:tag name="TIMING" val="|9|3.5|5.5|4.5|5.2|4.3|4.8"/>
</p:tagLst>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قالب الدروس</Template>
  <TotalTime>3106</TotalTime>
  <Words>870</Words>
  <Application>Microsoft Office PowerPoint</Application>
  <PresentationFormat>شاشة عريضة</PresentationFormat>
  <Paragraphs>138</Paragraphs>
  <Slides>14</Slides>
  <Notes>6</Notes>
  <HiddenSlides>0</HiddenSlides>
  <MMClips>1</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14</vt:i4>
      </vt:variant>
    </vt:vector>
  </HeadingPairs>
  <TitlesOfParts>
    <vt:vector size="20" baseType="lpstr">
      <vt:lpstr>Arial</vt:lpstr>
      <vt:lpstr>Calibri</vt:lpstr>
      <vt:lpstr>Calibri Light</vt:lpstr>
      <vt:lpstr>Sakkal Majalla</vt:lpstr>
      <vt:lpstr>Traditional Arabic</vt:lpstr>
      <vt:lpstr>قالب الدروس</vt:lpstr>
      <vt:lpstr>بنْتُ الخليجِ</vt:lpstr>
      <vt:lpstr>عرض تقديمي في PowerPoint</vt:lpstr>
      <vt:lpstr>  (أضْغَطُ عَلى الرّابِطِ لِقِراءَةِ القَصِيدَةِ)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بِيئتُنَا...حَيَاتُنَا (للحفظ 1-6)</dc:title>
  <dc:creator>Hatem bin Saleh Darwish</dc:creator>
  <cp:lastModifiedBy>Hatem bin Saleh Darwish</cp:lastModifiedBy>
  <cp:revision>479</cp:revision>
  <dcterms:created xsi:type="dcterms:W3CDTF">2020-03-04T09:54:10Z</dcterms:created>
  <dcterms:modified xsi:type="dcterms:W3CDTF">2020-09-20T06:34:27Z</dcterms:modified>
</cp:coreProperties>
</file>