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96" r:id="rId5"/>
    <p:sldId id="280" r:id="rId6"/>
    <p:sldId id="281" r:id="rId7"/>
    <p:sldId id="318" r:id="rId8"/>
    <p:sldId id="298" r:id="rId9"/>
    <p:sldId id="270" r:id="rId10"/>
    <p:sldId id="286" r:id="rId11"/>
    <p:sldId id="272" r:id="rId12"/>
    <p:sldId id="319" r:id="rId13"/>
    <p:sldId id="320" r:id="rId14"/>
    <p:sldId id="300" r:id="rId15"/>
    <p:sldId id="301" r:id="rId16"/>
    <p:sldId id="302" r:id="rId17"/>
    <p:sldId id="303" r:id="rId18"/>
    <p:sldId id="305" r:id="rId19"/>
    <p:sldId id="273" r:id="rId20"/>
    <p:sldId id="274" r:id="rId21"/>
    <p:sldId id="321" r:id="rId22"/>
    <p:sldId id="275" r:id="rId23"/>
    <p:sldId id="322" r:id="rId24"/>
    <p:sldId id="276" r:id="rId25"/>
    <p:sldId id="309" r:id="rId26"/>
    <p:sldId id="323" r:id="rId27"/>
    <p:sldId id="324" r:id="rId28"/>
    <p:sldId id="325" r:id="rId29"/>
    <p:sldId id="269" r:id="rId30"/>
    <p:sldId id="326" r:id="rId31"/>
    <p:sldId id="294" r:id="rId32"/>
    <p:sldId id="295" r:id="rId33"/>
    <p:sldId id="32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0000"/>
    <a:srgbClr val="CC0099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65" d="100"/>
          <a:sy n="65" d="100"/>
        </p:scale>
        <p:origin x="6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presProps" Target="presProp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8:58.5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15.9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  <inkml:trace contextRef="#ctx0" brushRef="#br0" timeOffset="331.95">1 0,'0'0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24.3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  <inkml:trace contextRef="#ctx0" brushRef="#br0" timeOffset="578.65">1 1,'0'0</inkml:trace>
  <inkml:trace contextRef="#ctx0" brushRef="#br0" timeOffset="914.71">1 1,'0'0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30:36.2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  <inkml:trace contextRef="#ctx0" brushRef="#br0" timeOffset="332.35">0 1,'0'0</inkml:trace>
  <inkml:trace contextRef="#ctx0" brushRef="#br0" timeOffset="671.75">0 1,'0'0</inkml:trace>
  <inkml:trace contextRef="#ctx0" brushRef="#br0" timeOffset="672.75">0 1,'0'0</inkml:trace>
  <inkml:trace contextRef="#ctx0" brushRef="#br0" timeOffset="1019.66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8:59.3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00.2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01.4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  <inkml:trace contextRef="#ctx0" brushRef="#br0" timeOffset="585.64">1 1,'0'0</inkml:trace>
  <inkml:trace contextRef="#ctx0" brushRef="#br0" timeOffset="923.98">1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03.0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04.3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08.2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09.0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2T08:29:13.7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  <inkml:trace contextRef="#ctx0" brushRef="#br0" timeOffset="348.19">0 1,'0'0</inkml:trace>
  <inkml:trace contextRef="#ctx0" brushRef="#br0" timeOffset="688.37">0 1,'0'0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1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6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8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9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1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3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2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7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4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3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4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 /><Relationship Id="rId3" Type="http://schemas.openxmlformats.org/officeDocument/2006/relationships/image" Target="NULL" /><Relationship Id="rId7" Type="http://schemas.openxmlformats.org/officeDocument/2006/relationships/customXml" Target="../ink/ink5.xml" /><Relationship Id="rId12" Type="http://schemas.openxmlformats.org/officeDocument/2006/relationships/customXml" Target="../ink/ink10.xml" /><Relationship Id="rId2" Type="http://schemas.openxmlformats.org/officeDocument/2006/relationships/customXml" Target="../ink/ink1.xml" /><Relationship Id="rId1" Type="http://schemas.openxmlformats.org/officeDocument/2006/relationships/slideLayout" Target="../slideLayouts/slideLayout8.xml" /><Relationship Id="rId6" Type="http://schemas.openxmlformats.org/officeDocument/2006/relationships/customXml" Target="../ink/ink4.xml" /><Relationship Id="rId11" Type="http://schemas.openxmlformats.org/officeDocument/2006/relationships/customXml" Target="../ink/ink9.xml" /><Relationship Id="rId5" Type="http://schemas.openxmlformats.org/officeDocument/2006/relationships/customXml" Target="../ink/ink3.xml" /><Relationship Id="rId10" Type="http://schemas.openxmlformats.org/officeDocument/2006/relationships/customXml" Target="../ink/ink8.xml" /><Relationship Id="rId4" Type="http://schemas.openxmlformats.org/officeDocument/2006/relationships/customXml" Target="../ink/ink2.xml" /><Relationship Id="rId9" Type="http://schemas.openxmlformats.org/officeDocument/2006/relationships/customXml" Target="../ink/ink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NULL" /><Relationship Id="rId2" Type="http://schemas.openxmlformats.org/officeDocument/2006/relationships/customXml" Target="../ink/ink11.xml" /><Relationship Id="rId1" Type="http://schemas.openxmlformats.org/officeDocument/2006/relationships/slideLayout" Target="../slideLayouts/slideLayout8.xml" /><Relationship Id="rId4" Type="http://schemas.openxmlformats.org/officeDocument/2006/relationships/customXml" Target="../ink/ink1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3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EA3731D-E988-4FA4-9275-02F05CE266BC}"/>
              </a:ext>
            </a:extLst>
          </p:cNvPr>
          <p:cNvSpPr/>
          <p:nvPr/>
        </p:nvSpPr>
        <p:spPr>
          <a:xfrm>
            <a:off x="1513114" y="2036696"/>
            <a:ext cx="9013371" cy="333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BH" sz="4400" dirty="0">
                <a:solidFill>
                  <a:srgbClr val="7030A0"/>
                </a:solidFill>
                <a:cs typeface="Sultan normal" pitchFamily="2" charset="-78"/>
              </a:rPr>
              <a:t>درسٌ في مادّة</a:t>
            </a:r>
            <a:r>
              <a:rPr lang="ar-SA" sz="4400" dirty="0">
                <a:solidFill>
                  <a:srgbClr val="7030A0"/>
                </a:solidFill>
                <a:cs typeface="Sultan normal" pitchFamily="2" charset="-78"/>
              </a:rPr>
              <a:t>ِ</a:t>
            </a:r>
            <a:r>
              <a:rPr lang="ar-BH" sz="4400" dirty="0">
                <a:solidFill>
                  <a:srgbClr val="7030A0"/>
                </a:solidFill>
                <a:cs typeface="Sultan normal" pitchFamily="2" charset="-78"/>
              </a:rPr>
              <a:t> اللغَة</a:t>
            </a:r>
            <a:r>
              <a:rPr lang="ar-SA" sz="4400" dirty="0">
                <a:solidFill>
                  <a:srgbClr val="7030A0"/>
                </a:solidFill>
                <a:cs typeface="Sultan normal" pitchFamily="2" charset="-78"/>
              </a:rPr>
              <a:t>ِ</a:t>
            </a:r>
            <a:r>
              <a:rPr lang="ar-BH" sz="4400" dirty="0">
                <a:solidFill>
                  <a:srgbClr val="7030A0"/>
                </a:solidFill>
                <a:cs typeface="Sultan normal" pitchFamily="2" charset="-78"/>
              </a:rPr>
              <a:t> العَرَبيّة</a:t>
            </a:r>
            <a:r>
              <a:rPr lang="ar-SA" sz="4400" dirty="0">
                <a:solidFill>
                  <a:srgbClr val="7030A0"/>
                </a:solidFill>
                <a:cs typeface="Sultan normal" pitchFamily="2" charset="-78"/>
              </a:rPr>
              <a:t>ِ</a:t>
            </a:r>
            <a:endParaRPr lang="ar-BH" sz="4400" dirty="0">
              <a:solidFill>
                <a:srgbClr val="7030A0"/>
              </a:solidFill>
              <a:cs typeface="Sultan normal" pitchFamily="2" charset="-78"/>
            </a:endParaRPr>
          </a:p>
          <a:p>
            <a:pPr algn="ctr" rtl="1"/>
            <a:endParaRPr lang="ar-BH" sz="1100" dirty="0">
              <a:cs typeface="Sultan normal" pitchFamily="2" charset="-78"/>
            </a:endParaRPr>
          </a:p>
          <a:p>
            <a:pPr algn="ctr" rtl="1"/>
            <a:r>
              <a:rPr lang="ar-BH" sz="3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شرح قصيدة</a:t>
            </a:r>
          </a:p>
          <a:p>
            <a:pPr algn="ctr" rtl="1"/>
            <a:endParaRPr lang="ar-BH" sz="1400" b="1" dirty="0">
              <a:cs typeface="Sultan normal" pitchFamily="2" charset="-78"/>
            </a:endParaRPr>
          </a:p>
          <a:p>
            <a:pPr algn="ct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ultan normal" pitchFamily="2" charset="-78"/>
              </a:rPr>
              <a:t>في عيد الأم</a:t>
            </a:r>
          </a:p>
          <a:p>
            <a:pPr algn="ctr" rtl="1"/>
            <a:br>
              <a:rPr lang="ar-BH" sz="3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الصَّفّ الثّاني الإعداديّ </a:t>
            </a:r>
            <a:endParaRPr lang="en-US" sz="3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E0F24557-5EF5-4675-A734-6DE73467FFBB}"/>
              </a:ext>
            </a:extLst>
          </p:cNvPr>
          <p:cNvSpPr txBox="1"/>
          <p:nvPr/>
        </p:nvSpPr>
        <p:spPr>
          <a:xfrm>
            <a:off x="9159510" y="1999996"/>
            <a:ext cx="2386361" cy="23083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الأفكار الرّئيسة</a:t>
            </a:r>
          </a:p>
          <a:p>
            <a:pPr algn="ctr"/>
            <a:r>
              <a:rPr lang="ar-BH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للقصيدة</a:t>
            </a:r>
            <a:endParaRPr lang="en-GB" sz="4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2725CD6-A700-4ED8-B8C8-38ACAEDAD1C4}"/>
              </a:ext>
            </a:extLst>
          </p:cNvPr>
          <p:cNvSpPr txBox="1"/>
          <p:nvPr/>
        </p:nvSpPr>
        <p:spPr>
          <a:xfrm>
            <a:off x="1637150" y="506628"/>
            <a:ext cx="60965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أستخلصُ الفك</a:t>
            </a:r>
            <a:r>
              <a:rPr lang="ar-SA" sz="40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رة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الرّئيسة للأبيات (1-3).</a:t>
            </a:r>
            <a:endParaRPr lang="en-GB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230ED5F-8D3F-4BBA-BD25-85E94FADD37E}"/>
              </a:ext>
            </a:extLst>
          </p:cNvPr>
          <p:cNvSpPr txBox="1"/>
          <p:nvPr/>
        </p:nvSpPr>
        <p:spPr>
          <a:xfrm>
            <a:off x="1637145" y="2373660"/>
            <a:ext cx="60965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أستخلصُ الفك</a:t>
            </a:r>
            <a:r>
              <a:rPr lang="ar-SA" sz="40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رة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الرّئيسة للأبيات (4-6).</a:t>
            </a:r>
            <a:endParaRPr lang="en-GB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E0FC707-7E97-4B2A-AF7F-60A2B451D57F}"/>
              </a:ext>
            </a:extLst>
          </p:cNvPr>
          <p:cNvSpPr txBox="1"/>
          <p:nvPr/>
        </p:nvSpPr>
        <p:spPr>
          <a:xfrm>
            <a:off x="1868747" y="4475898"/>
            <a:ext cx="60195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أستخلصُ الفك</a:t>
            </a:r>
            <a:r>
              <a:rPr lang="ar-SA" sz="40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رة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الرّئيسة للأبيات(7-9).</a:t>
            </a:r>
            <a:endParaRPr lang="en-GB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D1BE206A-4ECA-4F9A-9507-76336184B450}"/>
              </a:ext>
            </a:extLst>
          </p:cNvPr>
          <p:cNvSpPr txBox="1"/>
          <p:nvPr/>
        </p:nvSpPr>
        <p:spPr>
          <a:xfrm>
            <a:off x="1321973" y="1280682"/>
            <a:ext cx="691920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بهجة الشّاعر بمناسبة يوم الأُمّ</a:t>
            </a:r>
            <a:endParaRPr lang="en-GB" sz="3200" b="1" dirty="0">
              <a:solidFill>
                <a:schemeClr val="accent6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6F06A8A1-2DE8-41DF-8270-E645765AE628}"/>
              </a:ext>
            </a:extLst>
          </p:cNvPr>
          <p:cNvSpPr txBox="1"/>
          <p:nvPr/>
        </p:nvSpPr>
        <p:spPr>
          <a:xfrm>
            <a:off x="836946" y="3244322"/>
            <a:ext cx="769694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rgbClr val="C00000"/>
                </a:solidFill>
              </a:rPr>
              <a:t>    </a:t>
            </a:r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مظاهر حب الأُمّ لأبنائها، و تحمّلها الصّعاب في سبيل راحتهم.</a:t>
            </a:r>
            <a:endParaRPr lang="en-GB" sz="3200" b="1" dirty="0">
              <a:solidFill>
                <a:schemeClr val="accent6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A51AAE0-F2D8-457D-B180-1E04CC5041DA}"/>
              </a:ext>
            </a:extLst>
          </p:cNvPr>
          <p:cNvSpPr txBox="1"/>
          <p:nvPr/>
        </p:nvSpPr>
        <p:spPr>
          <a:xfrm>
            <a:off x="1321974" y="5146649"/>
            <a:ext cx="677446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الأُم أصل الحياة و سرُّ الوجود و أفضالها لا تُحصى.</a:t>
            </a:r>
            <a:endParaRPr lang="en-GB" sz="3200" b="1" dirty="0">
              <a:solidFill>
                <a:schemeClr val="accent6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662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0" grpId="0"/>
      <p:bldP spid="13" grpId="0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FA8FC291-3276-4A86-8C84-AA01266B62CB}"/>
              </a:ext>
            </a:extLst>
          </p:cNvPr>
          <p:cNvSpPr txBox="1"/>
          <p:nvPr/>
        </p:nvSpPr>
        <p:spPr>
          <a:xfrm>
            <a:off x="2415955" y="2596217"/>
            <a:ext cx="6945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</a:t>
            </a:r>
            <a:r>
              <a:rPr lang="ar-SA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ور ال</a:t>
            </a:r>
            <a:r>
              <a:rPr lang="ar-SA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خياليّ</a:t>
            </a:r>
            <a:r>
              <a:rPr lang="ar-BH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ة </a:t>
            </a:r>
            <a:endParaRPr lang="en-US" sz="7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735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740812" y="608621"/>
            <a:ext cx="6665708" cy="8329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أُوَضّحُ الصّور الجماليّة الواردة في الأبيات (1-3):</a:t>
            </a:r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11965" y="1704622"/>
            <a:ext cx="9266939" cy="10724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مِنْ نَبْضَةِ القَلْبِ مِنْ أَعْماقِ وِجْداني        أَهَبْتُ بالشِّعْـــــــــــرِ أَنْ .... هيّا فَلَبَّانـــــــي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04326" y="3476977"/>
            <a:ext cx="96745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 أَهَبْتُ بالشِّعْـــــــــــرِ أَنْ .... هيّا فَلَبَّانـــــــي)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شبّه الشّاعر الشِّعرَ بالإنسان الذي يناديه ليعينه على نظم الشعر فيستجيب لطلبه، وسر جمال الصّورة يكمن في  إبـــــــــــــــــــراز المعنى من خلال التشخيص.</a:t>
            </a:r>
          </a:p>
        </p:txBody>
      </p:sp>
    </p:spTree>
    <p:extLst>
      <p:ext uri="{BB962C8B-B14F-4D97-AF65-F5344CB8AC3E}">
        <p14:creationId xmlns:p14="http://schemas.microsoft.com/office/powerpoint/2010/main" val="310112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28889" y="1717874"/>
            <a:ext cx="9843911" cy="10724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في عيدِ أُمّي، وفي آفــــــــــــــــــــــــــــــــــــــــــــاقِ رَوْضَتِها         صَدَحْتُ عَلّي أُوَفّي بَعْضَ عِرْفـــــــــــاني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8889" y="3476977"/>
            <a:ext cx="94500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(وفي آفــــــــــــــــــــــــــــــــــــــــــــاقِ رَوْضَتِها ..... صَدَحْتُ )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شبّه الشّاعر  يوم الأُمّ بالروضة الغَنّاء،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 شبّه نفسه بالطّائر المغرد يشدو فرحا بهذه المناسبة.</a:t>
            </a:r>
          </a:p>
        </p:txBody>
      </p:sp>
    </p:spTree>
    <p:extLst>
      <p:ext uri="{BB962C8B-B14F-4D97-AF65-F5344CB8AC3E}">
        <p14:creationId xmlns:p14="http://schemas.microsoft.com/office/powerpoint/2010/main" val="223767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74045" y="1704622"/>
            <a:ext cx="9404859" cy="10724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رَأَيْتُ في عيدِهـــــــــــــــــــــــــــــــــــــــــــا الدُّنْيا يُجَمِّلُها          فَصْلُ الرَّبيعِ فَجاءَتْ عِطْـــرَ  رَيْحانِ 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4045" y="3510843"/>
            <a:ext cx="95516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(الدُّنْيا يُجَمِّلُها ....... فَصْلُ الرَّبيعِ )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شبّه الشّاعـــــــــــر  الدنيا بالمرأة التي تتزيّن وتكون في أبهى حُلة ، وسر جمالها إبراز المعنى بالتشخيص لبيان جمال الدّنيا في فصل الربيع.</a:t>
            </a:r>
          </a:p>
        </p:txBody>
      </p:sp>
    </p:spTree>
    <p:extLst>
      <p:ext uri="{BB962C8B-B14F-4D97-AF65-F5344CB8AC3E}">
        <p14:creationId xmlns:p14="http://schemas.microsoft.com/office/powerpoint/2010/main" val="212730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311965" y="1704622"/>
            <a:ext cx="9266939" cy="10724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لَــــــــــــــوْ أَنّ حــــــــــــــــــــــــــــــــــــــــــــادِثَةً باتَتْ تُؤَرّقـُـــــــــــــــني         لَباتَ طَرْفُــــــــــــــــــــــكِ مُضْنًى غَيْرَ وَسْنانِ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8889" y="3476977"/>
            <a:ext cx="94500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(لَباتَ طَرْفُــــــــــــــــــــــكِ مُضْنًى غَيْرَ وَسْنانِ )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شبّه الشّاعرُ  العَيْنَ بالإنسان الذي يجافيه النوم فيسهر الليل، وهذا التّشخيص يــــــدلُّ على شِدّة حبّ الأُمّ والمشاركــــــــــــــــــــــــــــــــــــــــــــــة الوجدانية لأبنائها حزنًا وفرحًا.</a:t>
            </a:r>
          </a:p>
        </p:txBody>
      </p:sp>
      <p:sp>
        <p:nvSpPr>
          <p:cNvPr id="7" name="Rectangle 6"/>
          <p:cNvSpPr/>
          <p:nvPr/>
        </p:nvSpPr>
        <p:spPr>
          <a:xfrm>
            <a:off x="4695656" y="588250"/>
            <a:ext cx="6665708" cy="8329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أُوَضّحُ الصّور الجماليّة الواردة في الأبيات (4-6):</a:t>
            </a:r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496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417983" y="1704622"/>
            <a:ext cx="9160921" cy="10724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5- أَوْ أَنَّ همًّا عَميقًا بـــــــــاتَ يُثْقِلُـــــــــــــــــــــــــــــــــــــــــــــني         حَمَلْتِ عَنّي أَشْجـــــــــــــــاني و أَحـْــــــــــزاني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3476977"/>
            <a:ext cx="9359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(همًّا عَميقًا بـــــــــاتَ يُثْقِلُـــــــــــــــــــــــــــــــــــــــــــــني)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شبّه الشّاعـــــــــــــــــــــــرُ الهَمَّ بالحمل الثّقيل الذي يُتْعِبُ صاحبه، وسرّ جمالها تجسيد المعنى لبيان مشاركة الأُمّ لأبنائها وجدانيًّا.</a:t>
            </a:r>
          </a:p>
        </p:txBody>
      </p:sp>
    </p:spTree>
    <p:extLst>
      <p:ext uri="{BB962C8B-B14F-4D97-AF65-F5344CB8AC3E}">
        <p14:creationId xmlns:p14="http://schemas.microsoft.com/office/powerpoint/2010/main" val="399909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219201" y="1704622"/>
            <a:ext cx="9359704" cy="10724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6- إِذا عَــــــــــزَفْتُ غَضُوبًا كُنْتِ باسِمَـــــــــــــــــــــــةً          وَوَجْهُكِ الطَّلْـــــــقُ بالغُفْـــــــرانِ يَلْقاني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3476977"/>
            <a:ext cx="93597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(وَوَجْهُكِ الطَّلْـــــــقُ بالغُفْـــــــرانِ يَلْقاني)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شبّه الشّاعـــــــــــــــــــــــرُ وَجْهَ الأُمّ البشوش بالإنسان الذي يلقى صاحبه بالابتسامـــــــــــــــــــــــــــــة التي تُذْهِبُ غضبه، وســـــــــــــــــرّ جمالها إبراز المعنى بالتّشخيص.</a:t>
            </a:r>
          </a:p>
        </p:txBody>
      </p:sp>
    </p:spTree>
    <p:extLst>
      <p:ext uri="{BB962C8B-B14F-4D97-AF65-F5344CB8AC3E}">
        <p14:creationId xmlns:p14="http://schemas.microsoft.com/office/powerpoint/2010/main" val="164643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391479" y="1704622"/>
            <a:ext cx="9187426" cy="10724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8- أُمَّاهُ، أَنْتِ حَياتــــــــــــــــي،أَنْتِ مـَـنْبَعـُـــــــــــــــــــــــها           لَوْلاكِ ما كُنْتُ في الدُّنْيا بإِنْســـــــــــانِ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8222" y="3307643"/>
            <a:ext cx="9359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(أَنْتِ حَياتــــــــــــــــي)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شبّه الشّاعـــــــــــــــــــــــرُ الأُمَّ بالحياة، لأنها أصـــــــــــــــل الحياة وســـــــــــــــــــبب وجود الأبناء.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8222" y="4780843"/>
            <a:ext cx="9359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(أَنْتِ مـَـنْبَعـُـــــــــــــــــــــــها )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شبّه الشّاعـــــــــــــــــــــــرُ الأُمَّ بنبع الماء العـــــــــــــــــــــــذب الذي هو أصل الحياة وسبب لاستمرارها كما هي الأُمّ بالنسبة إلى الأبناء.</a:t>
            </a:r>
          </a:p>
        </p:txBody>
      </p:sp>
      <p:sp>
        <p:nvSpPr>
          <p:cNvPr id="8" name="Rectangle 7"/>
          <p:cNvSpPr/>
          <p:nvPr/>
        </p:nvSpPr>
        <p:spPr>
          <a:xfrm>
            <a:off x="4695656" y="588250"/>
            <a:ext cx="6665708" cy="8329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أُوَضّحُ الصّور الجماليّة الواردة في الأبيات (7-9):</a:t>
            </a:r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095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FA8FC291-3276-4A86-8C84-AA01266B62CB}"/>
              </a:ext>
            </a:extLst>
          </p:cNvPr>
          <p:cNvSpPr txBox="1"/>
          <p:nvPr/>
        </p:nvSpPr>
        <p:spPr>
          <a:xfrm>
            <a:off x="3145649" y="2455157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الإيحـــــاءات</a:t>
            </a:r>
            <a:endParaRPr lang="en-GB" sz="7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598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12D89395-4DE7-438C-B7B1-6A0AEF34F07D}"/>
              </a:ext>
            </a:extLst>
          </p:cNvPr>
          <p:cNvSpPr txBox="1"/>
          <p:nvPr/>
        </p:nvSpPr>
        <p:spPr>
          <a:xfrm>
            <a:off x="1066800" y="2506181"/>
            <a:ext cx="10058400" cy="13800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 rtl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ar-BH" sz="7200" b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مَعَاني المُفْردات</a:t>
            </a:r>
            <a:endParaRPr lang="en-US" sz="7200" b="1" spc="-50" dirty="0">
              <a:solidFill>
                <a:schemeClr val="tx1">
                  <a:lumMod val="85000"/>
                  <a:lumOff val="15000"/>
                </a:schemeClr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638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E5AA2C6-FD75-48F2-89B3-9FFCF82AD08B}"/>
              </a:ext>
            </a:extLst>
          </p:cNvPr>
          <p:cNvSpPr txBox="1"/>
          <p:nvPr/>
        </p:nvSpPr>
        <p:spPr>
          <a:xfrm>
            <a:off x="3566100" y="1415497"/>
            <a:ext cx="73375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بمَ يوحي قول الشّاعر في البيت الأول: </a:t>
            </a:r>
          </a:p>
          <a:p>
            <a:pPr algn="r" rtl="1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2483555" y="3677404"/>
            <a:ext cx="7981244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توحي بشدّة الحبّ .</a:t>
            </a:r>
            <a:endParaRPr lang="en-GB" sz="3200" b="1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7518" y="2692686"/>
            <a:ext cx="5758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</a:rPr>
              <a:t>(أعماق وجداني)</a:t>
            </a:r>
          </a:p>
        </p:txBody>
      </p:sp>
    </p:spTree>
    <p:extLst>
      <p:ext uri="{BB962C8B-B14F-4D97-AF65-F5344CB8AC3E}">
        <p14:creationId xmlns:p14="http://schemas.microsoft.com/office/powerpoint/2010/main" val="233093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59162" y="2193956"/>
            <a:ext cx="5758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</a:rPr>
              <a:t>(صَدَحْتُ)</a:t>
            </a:r>
          </a:p>
        </p:txBody>
      </p:sp>
      <p:sp>
        <p:nvSpPr>
          <p:cNvPr id="8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2280355" y="3269693"/>
            <a:ext cx="7981244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توحي بالفرح والسرور و الصوت الشّجي الطّرب.</a:t>
            </a:r>
            <a:endParaRPr lang="en-GB" sz="3200" b="1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1">
            <a:extLst>
              <a:ext uri="{FF2B5EF4-FFF2-40B4-BE49-F238E27FC236}">
                <a16:creationId xmlns:a16="http://schemas.microsoft.com/office/drawing/2014/main" id="{BE5AA2C6-FD75-48F2-89B3-9FFCF82AD08B}"/>
              </a:ext>
            </a:extLst>
          </p:cNvPr>
          <p:cNvSpPr txBox="1"/>
          <p:nvPr/>
        </p:nvSpPr>
        <p:spPr>
          <a:xfrm>
            <a:off x="3402411" y="1228503"/>
            <a:ext cx="73375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بمَ يوحي قول الشّاعر في البيت الثاني: </a:t>
            </a:r>
          </a:p>
          <a:p>
            <a:pPr algn="r" rtl="1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2717" y="4423660"/>
            <a:ext cx="5758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</a:rPr>
              <a:t>(بعضَ عِرفاني)</a:t>
            </a: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1286933" y="5454093"/>
            <a:ext cx="897466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توحي بعظم عطاءات الأم حيث لا يوفيها الشّكر ونظم الشعر حقّها.</a:t>
            </a:r>
            <a:endParaRPr lang="en-GB" sz="3200" b="1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120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E5AA2C6-FD75-48F2-89B3-9FFCF82AD08B}"/>
              </a:ext>
            </a:extLst>
          </p:cNvPr>
          <p:cNvSpPr txBox="1"/>
          <p:nvPr/>
        </p:nvSpPr>
        <p:spPr>
          <a:xfrm>
            <a:off x="3359460" y="1800855"/>
            <a:ext cx="7337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بمَ يوحي قولُ الشاعرِ في البيت الخامس: 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C4C89BD5-9FAE-4880-B24B-2CBC1ED3186D}"/>
              </a:ext>
            </a:extLst>
          </p:cNvPr>
          <p:cNvSpPr/>
          <p:nvPr/>
        </p:nvSpPr>
        <p:spPr>
          <a:xfrm>
            <a:off x="4794323" y="3011421"/>
            <a:ext cx="56169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altLang="zh-CN" sz="3600" b="1" dirty="0">
                <a:solidFill>
                  <a:srgbClr val="0070C0"/>
                </a:solidFill>
              </a:rPr>
              <a:t>(...</a:t>
            </a:r>
            <a:r>
              <a:rPr lang="ar-BH" altLang="zh-CN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همًّا عميقًا باتَ يُثْقلني)</a:t>
            </a:r>
            <a:endParaRPr lang="ar-BH" sz="36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4742740" y="4140999"/>
            <a:ext cx="5668539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BH" sz="36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توحي بشدّة الهموم و الأحزان في قلب الابن.</a:t>
            </a:r>
            <a:endParaRPr lang="en-GB" sz="3600" b="1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509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02717" y="2329501"/>
            <a:ext cx="5758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</a:rPr>
              <a:t>(غَضوبًا)</a:t>
            </a:r>
          </a:p>
        </p:txBody>
      </p:sp>
      <p:sp>
        <p:nvSpPr>
          <p:cNvPr id="8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1286933" y="3269693"/>
            <a:ext cx="897466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توحي بكثرة الغضب من قبل الأبناء.</a:t>
            </a:r>
            <a:endParaRPr lang="en-GB" sz="3200" b="1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1">
            <a:extLst>
              <a:ext uri="{FF2B5EF4-FFF2-40B4-BE49-F238E27FC236}">
                <a16:creationId xmlns:a16="http://schemas.microsoft.com/office/drawing/2014/main" id="{BE5AA2C6-FD75-48F2-89B3-9FFCF82AD08B}"/>
              </a:ext>
            </a:extLst>
          </p:cNvPr>
          <p:cNvSpPr txBox="1"/>
          <p:nvPr/>
        </p:nvSpPr>
        <p:spPr>
          <a:xfrm>
            <a:off x="3323389" y="1392663"/>
            <a:ext cx="73375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بمَ يوحي قول الشّاعر في البيت السادس: </a:t>
            </a:r>
          </a:p>
          <a:p>
            <a:pPr algn="r" rtl="1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2717" y="4513901"/>
            <a:ext cx="5758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</a:rPr>
              <a:t>(وجهكِ الطَّلْق)</a:t>
            </a: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1286933" y="5454093"/>
            <a:ext cx="897466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توحي بالبشاشة والترحيب والابتسامة التي تظهر على وجه الأُمّ.</a:t>
            </a:r>
            <a:endParaRPr lang="en-GB" sz="3200" b="1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970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E5AA2C6-FD75-48F2-89B3-9FFCF82AD08B}"/>
              </a:ext>
            </a:extLst>
          </p:cNvPr>
          <p:cNvSpPr txBox="1"/>
          <p:nvPr/>
        </p:nvSpPr>
        <p:spPr>
          <a:xfrm>
            <a:off x="3233193" y="1610123"/>
            <a:ext cx="7337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بمَ يوحي قول الش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اعر  في البيت السابع : 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C4C89BD5-9FAE-4880-B24B-2CBC1ED3186D}"/>
              </a:ext>
            </a:extLst>
          </p:cNvPr>
          <p:cNvSpPr/>
          <p:nvPr/>
        </p:nvSpPr>
        <p:spPr>
          <a:xfrm>
            <a:off x="4805030" y="2976833"/>
            <a:ext cx="5447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altLang="zh-CN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بَعْضَ مَكْرُمة</a:t>
            </a:r>
            <a:r>
              <a:rPr lang="ar-BH" altLang="zh-CN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).</a:t>
            </a:r>
            <a:endParaRPr lang="ar-BH" sz="36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1744578" y="4066432"/>
            <a:ext cx="841971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6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توحي بعظم فضائل الأُمّ و كثرة عطاءاتها للأبناء.</a:t>
            </a:r>
            <a:endParaRPr lang="en-GB" sz="3600" b="1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912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E5AA2C6-FD75-48F2-89B3-9FFCF82AD08B}"/>
              </a:ext>
            </a:extLst>
          </p:cNvPr>
          <p:cNvSpPr txBox="1"/>
          <p:nvPr/>
        </p:nvSpPr>
        <p:spPr>
          <a:xfrm>
            <a:off x="3233193" y="1610123"/>
            <a:ext cx="7337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بمَ يوحي قول الش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اعر  في البيت التاسع : 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C4C89BD5-9FAE-4880-B24B-2CBC1ED3186D}"/>
              </a:ext>
            </a:extLst>
          </p:cNvPr>
          <p:cNvSpPr/>
          <p:nvPr/>
        </p:nvSpPr>
        <p:spPr>
          <a:xfrm>
            <a:off x="4805030" y="2976833"/>
            <a:ext cx="5447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altLang="zh-CN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ar-BH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بجوار القَلْب  </a:t>
            </a:r>
            <a:r>
              <a:rPr lang="ar-BH" altLang="zh-CN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 و (بَيْنَ أَحْضان) .</a:t>
            </a:r>
            <a:endParaRPr lang="ar-BH" sz="3600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636104" y="4066432"/>
            <a:ext cx="10416209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600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تــــــــــــوحي بِقُربِ الأُمّ مِن أبنائها، و الحُــــــــــــــــبّ والحَنان و الــــــــــــــــــــــــدّفْء الذي تَمْنَحهم إيّاه.</a:t>
            </a:r>
            <a:endParaRPr lang="en-GB" sz="3600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766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FA8FC291-3276-4A86-8C84-AA01266B62CB}"/>
              </a:ext>
            </a:extLst>
          </p:cNvPr>
          <p:cNvSpPr txBox="1"/>
          <p:nvPr/>
        </p:nvSpPr>
        <p:spPr>
          <a:xfrm>
            <a:off x="3145649" y="2455157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الأساليب البلاغية</a:t>
            </a:r>
            <a:endParaRPr lang="en-GB" sz="7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048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807568" y="2327894"/>
            <a:ext cx="3142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latin typeface="Sakkal Majalla" panose="02000000000000000000" pitchFamily="2" charset="-78"/>
              </a:rPr>
              <a:t>(هَيَّا)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47582" y="4251993"/>
            <a:ext cx="4802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latin typeface="Sakkal Majalla" panose="02000000000000000000" pitchFamily="2" charset="-78"/>
              </a:rPr>
              <a:t>(لو أَنّ حادثة .... لباتَ طَرْفك)</a:t>
            </a: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1714878" y="2350963"/>
            <a:ext cx="7105565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أسلوب إنشائي يفيد الأمر.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31911" y="729876"/>
            <a:ext cx="8218311" cy="9369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الأساليب البلاغيّة التي وردت في القصيدة هي كالآتي :</a:t>
            </a:r>
            <a:endParaRPr lang="en-US" sz="4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07567" y="5161705"/>
            <a:ext cx="3142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latin typeface="Sakkal Majalla" panose="02000000000000000000" pitchFamily="2" charset="-78"/>
              </a:rPr>
              <a:t>(أُمّـــــــــاهُ.....)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07567" y="3260675"/>
            <a:ext cx="3142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BH" sz="3200" b="1" dirty="0">
                <a:latin typeface="Sakkal Majalla" panose="02000000000000000000" pitchFamily="2" charset="-78"/>
              </a:rPr>
              <a:t>(علّي أُوَفّي .... )</a:t>
            </a:r>
          </a:p>
        </p:txBody>
      </p:sp>
      <p:sp>
        <p:nvSpPr>
          <p:cNvPr id="14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1714878" y="3342281"/>
            <a:ext cx="6092690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أسلوب إنشائي يفيد الرّجاء.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1714877" y="4333599"/>
            <a:ext cx="463729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أسلوب شرط.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ستطيل 4">
            <a:extLst>
              <a:ext uri="{FF2B5EF4-FFF2-40B4-BE49-F238E27FC236}">
                <a16:creationId xmlns:a16="http://schemas.microsoft.com/office/drawing/2014/main" id="{525ECF28-70ED-4EF0-9C49-FEB57276FADD}"/>
              </a:ext>
            </a:extLst>
          </p:cNvPr>
          <p:cNvSpPr/>
          <p:nvPr/>
        </p:nvSpPr>
        <p:spPr>
          <a:xfrm>
            <a:off x="1714877" y="5243311"/>
            <a:ext cx="632776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أسلوب نــــــــــــــــــــــــــــداء.</a:t>
            </a:r>
            <a:endParaRPr lang="en-GB" sz="3200" b="1" dirty="0">
              <a:solidFill>
                <a:schemeClr val="accent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608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 animBg="1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FA8FC291-3276-4A86-8C84-AA01266B62CB}"/>
              </a:ext>
            </a:extLst>
          </p:cNvPr>
          <p:cNvSpPr txBox="1"/>
          <p:nvPr/>
        </p:nvSpPr>
        <p:spPr>
          <a:xfrm>
            <a:off x="3145649" y="2455157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التّقييم الذاتي</a:t>
            </a:r>
            <a:endParaRPr lang="en-GB" sz="7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054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F17609E4-BE4F-4B52-A29B-6F86CD60DD29}"/>
              </a:ext>
            </a:extLst>
          </p:cNvPr>
          <p:cNvSpPr txBox="1"/>
          <p:nvPr/>
        </p:nvSpPr>
        <p:spPr>
          <a:xfrm>
            <a:off x="2848478" y="401410"/>
            <a:ext cx="8757368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( 1 ) أكتبُ من القصيدة البيت الشّعري الدّال على الفكر الآتية:</a:t>
            </a:r>
            <a:endParaRPr lang="en-GB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حبر 5">
                <a:extLst>
                  <a:ext uri="{FF2B5EF4-FFF2-40B4-BE49-F238E27FC236}">
                    <a16:creationId xmlns:a16="http://schemas.microsoft.com/office/drawing/2014/main" id="{E8343D07-2517-4018-9B5A-043DCCBD889A}"/>
                  </a:ext>
                </a:extLst>
              </p14:cNvPr>
              <p14:cNvContentPartPr/>
              <p14:nvPr/>
            </p14:nvContentPartPr>
            <p14:xfrm>
              <a:off x="6329433" y="1455508"/>
              <a:ext cx="360" cy="360"/>
            </p14:xfrm>
          </p:contentPart>
        </mc:Choice>
        <mc:Fallback xmlns="">
          <p:pic>
            <p:nvPicPr>
              <p:cNvPr id="6" name="حبر 5">
                <a:extLst>
                  <a:ext uri="{FF2B5EF4-FFF2-40B4-BE49-F238E27FC236}">
                    <a16:creationId xmlns:a16="http://schemas.microsoft.com/office/drawing/2014/main" id="{E8343D07-2517-4018-9B5A-043DCCBD889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20793" y="144686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حبر 6">
                <a:extLst>
                  <a:ext uri="{FF2B5EF4-FFF2-40B4-BE49-F238E27FC236}">
                    <a16:creationId xmlns:a16="http://schemas.microsoft.com/office/drawing/2014/main" id="{59242935-FD9C-4709-831E-4EA741E31F78}"/>
                  </a:ext>
                </a:extLst>
              </p14:cNvPr>
              <p14:cNvContentPartPr/>
              <p14:nvPr/>
            </p14:nvContentPartPr>
            <p14:xfrm>
              <a:off x="6347073" y="1429228"/>
              <a:ext cx="360" cy="360"/>
            </p14:xfrm>
          </p:contentPart>
        </mc:Choice>
        <mc:Fallback xmlns="">
          <p:pic>
            <p:nvPicPr>
              <p:cNvPr id="7" name="حبر 6">
                <a:extLst>
                  <a:ext uri="{FF2B5EF4-FFF2-40B4-BE49-F238E27FC236}">
                    <a16:creationId xmlns:a16="http://schemas.microsoft.com/office/drawing/2014/main" id="{59242935-FD9C-4709-831E-4EA741E31F7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38433" y="142022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حبر 9">
                <a:extLst>
                  <a:ext uri="{FF2B5EF4-FFF2-40B4-BE49-F238E27FC236}">
                    <a16:creationId xmlns:a16="http://schemas.microsoft.com/office/drawing/2014/main" id="{5535D001-9F0D-43AE-B788-4C450282C07C}"/>
                  </a:ext>
                </a:extLst>
              </p14:cNvPr>
              <p14:cNvContentPartPr/>
              <p14:nvPr/>
            </p14:nvContentPartPr>
            <p14:xfrm>
              <a:off x="5929833" y="2290348"/>
              <a:ext cx="360" cy="360"/>
            </p14:xfrm>
          </p:contentPart>
        </mc:Choice>
        <mc:Fallback xmlns="">
          <p:pic>
            <p:nvPicPr>
              <p:cNvPr id="10" name="حبر 9">
                <a:extLst>
                  <a:ext uri="{FF2B5EF4-FFF2-40B4-BE49-F238E27FC236}">
                    <a16:creationId xmlns:a16="http://schemas.microsoft.com/office/drawing/2014/main" id="{5535D001-9F0D-43AE-B788-4C450282C07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20833" y="228134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7" name="حبر 16">
                <a:extLst>
                  <a:ext uri="{FF2B5EF4-FFF2-40B4-BE49-F238E27FC236}">
                    <a16:creationId xmlns:a16="http://schemas.microsoft.com/office/drawing/2014/main" id="{3D084232-1EFF-4161-BADF-F20F7DDC759E}"/>
                  </a:ext>
                </a:extLst>
              </p14:cNvPr>
              <p14:cNvContentPartPr/>
              <p14:nvPr/>
            </p14:nvContentPartPr>
            <p14:xfrm>
              <a:off x="7048353" y="1855108"/>
              <a:ext cx="360" cy="360"/>
            </p14:xfrm>
          </p:contentPart>
        </mc:Choice>
        <mc:Fallback xmlns="">
          <p:pic>
            <p:nvPicPr>
              <p:cNvPr id="17" name="حبر 16">
                <a:extLst>
                  <a:ext uri="{FF2B5EF4-FFF2-40B4-BE49-F238E27FC236}">
                    <a16:creationId xmlns:a16="http://schemas.microsoft.com/office/drawing/2014/main" id="{3D084232-1EFF-4161-BADF-F20F7DDC759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39713" y="184646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8" name="حبر 17">
                <a:extLst>
                  <a:ext uri="{FF2B5EF4-FFF2-40B4-BE49-F238E27FC236}">
                    <a16:creationId xmlns:a16="http://schemas.microsoft.com/office/drawing/2014/main" id="{A5DF23B1-34E8-4397-94D0-2A8A2CF88861}"/>
                  </a:ext>
                </a:extLst>
              </p14:cNvPr>
              <p14:cNvContentPartPr/>
              <p14:nvPr/>
            </p14:nvContentPartPr>
            <p14:xfrm>
              <a:off x="5352753" y="2405548"/>
              <a:ext cx="360" cy="360"/>
            </p14:xfrm>
          </p:contentPart>
        </mc:Choice>
        <mc:Fallback xmlns="">
          <p:pic>
            <p:nvPicPr>
              <p:cNvPr id="18" name="حبر 17">
                <a:extLst>
                  <a:ext uri="{FF2B5EF4-FFF2-40B4-BE49-F238E27FC236}">
                    <a16:creationId xmlns:a16="http://schemas.microsoft.com/office/drawing/2014/main" id="{A5DF23B1-34E8-4397-94D0-2A8A2CF8886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3753" y="239654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9" name="حبر 18">
                <a:extLst>
                  <a:ext uri="{FF2B5EF4-FFF2-40B4-BE49-F238E27FC236}">
                    <a16:creationId xmlns:a16="http://schemas.microsoft.com/office/drawing/2014/main" id="{E1565498-20C9-4956-8C0C-A18EE4A0912D}"/>
                  </a:ext>
                </a:extLst>
              </p14:cNvPr>
              <p14:cNvContentPartPr/>
              <p14:nvPr/>
            </p14:nvContentPartPr>
            <p14:xfrm>
              <a:off x="5441673" y="700948"/>
              <a:ext cx="360" cy="360"/>
            </p14:xfrm>
          </p:contentPart>
        </mc:Choice>
        <mc:Fallback xmlns="">
          <p:pic>
            <p:nvPicPr>
              <p:cNvPr id="19" name="حبر 18">
                <a:extLst>
                  <a:ext uri="{FF2B5EF4-FFF2-40B4-BE49-F238E27FC236}">
                    <a16:creationId xmlns:a16="http://schemas.microsoft.com/office/drawing/2014/main" id="{E1565498-20C9-4956-8C0C-A18EE4A0912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32673" y="69230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0" name="حبر 19">
                <a:extLst>
                  <a:ext uri="{FF2B5EF4-FFF2-40B4-BE49-F238E27FC236}">
                    <a16:creationId xmlns:a16="http://schemas.microsoft.com/office/drawing/2014/main" id="{4F520F80-70AA-4150-86CA-7F72431E357C}"/>
                  </a:ext>
                </a:extLst>
              </p14:cNvPr>
              <p14:cNvContentPartPr/>
              <p14:nvPr/>
            </p14:nvContentPartPr>
            <p14:xfrm>
              <a:off x="2538993" y="4216708"/>
              <a:ext cx="360" cy="360"/>
            </p14:xfrm>
          </p:contentPart>
        </mc:Choice>
        <mc:Fallback xmlns="">
          <p:pic>
            <p:nvPicPr>
              <p:cNvPr id="20" name="حبر 19">
                <a:extLst>
                  <a:ext uri="{FF2B5EF4-FFF2-40B4-BE49-F238E27FC236}">
                    <a16:creationId xmlns:a16="http://schemas.microsoft.com/office/drawing/2014/main" id="{4F520F80-70AA-4150-86CA-7F72431E357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29993" y="420770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1" name="حبر 20">
                <a:extLst>
                  <a:ext uri="{FF2B5EF4-FFF2-40B4-BE49-F238E27FC236}">
                    <a16:creationId xmlns:a16="http://schemas.microsoft.com/office/drawing/2014/main" id="{3C6FBCBF-4CD1-46A6-B975-4C76A9E7F297}"/>
                  </a:ext>
                </a:extLst>
              </p14:cNvPr>
              <p14:cNvContentPartPr/>
              <p14:nvPr/>
            </p14:nvContentPartPr>
            <p14:xfrm>
              <a:off x="2769393" y="2290348"/>
              <a:ext cx="360" cy="360"/>
            </p14:xfrm>
          </p:contentPart>
        </mc:Choice>
        <mc:Fallback xmlns="">
          <p:pic>
            <p:nvPicPr>
              <p:cNvPr id="21" name="حبر 20">
                <a:extLst>
                  <a:ext uri="{FF2B5EF4-FFF2-40B4-BE49-F238E27FC236}">
                    <a16:creationId xmlns:a16="http://schemas.microsoft.com/office/drawing/2014/main" id="{3C6FBCBF-4CD1-46A6-B975-4C76A9E7F29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60753" y="228134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5" name="حبر 24">
                <a:extLst>
                  <a:ext uri="{FF2B5EF4-FFF2-40B4-BE49-F238E27FC236}">
                    <a16:creationId xmlns:a16="http://schemas.microsoft.com/office/drawing/2014/main" id="{F7A183F0-081E-40B9-8650-6E1B5E74064B}"/>
                  </a:ext>
                </a:extLst>
              </p14:cNvPr>
              <p14:cNvContentPartPr/>
              <p14:nvPr/>
            </p14:nvContentPartPr>
            <p14:xfrm>
              <a:off x="9578793" y="3453148"/>
              <a:ext cx="360" cy="360"/>
            </p14:xfrm>
          </p:contentPart>
        </mc:Choice>
        <mc:Fallback xmlns="">
          <p:pic>
            <p:nvPicPr>
              <p:cNvPr id="25" name="حبر 24">
                <a:extLst>
                  <a:ext uri="{FF2B5EF4-FFF2-40B4-BE49-F238E27FC236}">
                    <a16:creationId xmlns:a16="http://schemas.microsoft.com/office/drawing/2014/main" id="{F7A183F0-081E-40B9-8650-6E1B5E7406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69793" y="344450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8" name="حبر 27">
                <a:extLst>
                  <a:ext uri="{FF2B5EF4-FFF2-40B4-BE49-F238E27FC236}">
                    <a16:creationId xmlns:a16="http://schemas.microsoft.com/office/drawing/2014/main" id="{25F73027-CB50-4FC4-B5F7-494F0D902F81}"/>
                  </a:ext>
                </a:extLst>
              </p14:cNvPr>
              <p14:cNvContentPartPr/>
              <p14:nvPr/>
            </p14:nvContentPartPr>
            <p14:xfrm>
              <a:off x="10377633" y="2849428"/>
              <a:ext cx="360" cy="360"/>
            </p14:xfrm>
          </p:contentPart>
        </mc:Choice>
        <mc:Fallback xmlns="">
          <p:pic>
            <p:nvPicPr>
              <p:cNvPr id="28" name="حبر 27">
                <a:extLst>
                  <a:ext uri="{FF2B5EF4-FFF2-40B4-BE49-F238E27FC236}">
                    <a16:creationId xmlns:a16="http://schemas.microsoft.com/office/drawing/2014/main" id="{25F73027-CB50-4FC4-B5F7-494F0D902F8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368993" y="2840428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22" name="مربع نص 2">
            <a:extLst>
              <a:ext uri="{FF2B5EF4-FFF2-40B4-BE49-F238E27FC236}">
                <a16:creationId xmlns:a16="http://schemas.microsoft.com/office/drawing/2014/main" id="{F17609E4-BE4F-4B52-A29B-6F86CD60DD29}"/>
              </a:ext>
            </a:extLst>
          </p:cNvPr>
          <p:cNvSpPr txBox="1"/>
          <p:nvPr/>
        </p:nvSpPr>
        <p:spPr>
          <a:xfrm>
            <a:off x="2769393" y="3275898"/>
            <a:ext cx="87573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ب- أفضالُ الأُمّ كثيرة لا تُحصى.</a:t>
            </a:r>
            <a:endParaRPr lang="en-GB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مربع نص 2">
            <a:extLst>
              <a:ext uri="{FF2B5EF4-FFF2-40B4-BE49-F238E27FC236}">
                <a16:creationId xmlns:a16="http://schemas.microsoft.com/office/drawing/2014/main" id="{F17609E4-BE4F-4B52-A29B-6F86CD60DD29}"/>
              </a:ext>
            </a:extLst>
          </p:cNvPr>
          <p:cNvSpPr txBox="1"/>
          <p:nvPr/>
        </p:nvSpPr>
        <p:spPr>
          <a:xfrm>
            <a:off x="2848478" y="1620566"/>
            <a:ext cx="87573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أ- ارتباط عيد الأُمّ بعيد الرّبيع .</a:t>
            </a:r>
            <a:endParaRPr lang="en-GB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8478" y="2349238"/>
            <a:ext cx="8757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رَأَيْتُ في عيدِهــــــــــــــــــــــــــــــــــــــــــــا الدُّنْيا يُجَمِّلُها          فَصْلُ الرَّبيعِ فَجاءَتْ عِطْـــرَ  رَيْحانِ 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48478" y="4201413"/>
            <a:ext cx="8757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7- أُمَّاه، لَسْتُ أُوَفّــــــــي بَعْضَ مَكْـــــــــــــــــــــــــــرُمَةٍ          ولو أَفَضْتُ بإِطْـــــــــــــــراءٍ وشُكـــْــــــــــــــــــــــــرانِ</a:t>
            </a:r>
          </a:p>
        </p:txBody>
      </p:sp>
    </p:spTree>
    <p:extLst>
      <p:ext uri="{BB962C8B-B14F-4D97-AF65-F5344CB8AC3E}">
        <p14:creationId xmlns:p14="http://schemas.microsoft.com/office/powerpoint/2010/main" val="360488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 animBg="1"/>
      <p:bldP spid="26" grpId="0" animBg="1"/>
      <p:bldP spid="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7">
            <a:extLst>
              <a:ext uri="{FF2B5EF4-FFF2-40B4-BE49-F238E27FC236}">
                <a16:creationId xmlns:a16="http://schemas.microsoft.com/office/drawing/2014/main" id="{A8B1E1BD-1C3C-4FBA-BF61-845011C9C12D}"/>
              </a:ext>
            </a:extLst>
          </p:cNvPr>
          <p:cNvSpPr txBox="1"/>
          <p:nvPr/>
        </p:nvSpPr>
        <p:spPr>
          <a:xfrm>
            <a:off x="4353747" y="401188"/>
            <a:ext cx="7077579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r" rtl="1"/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أتعرّفُ على معاني الكلمات الجديدة من خلال الجدول الآتي: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88444" y="1498599"/>
          <a:ext cx="81280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7067">
                  <a:extLst>
                    <a:ext uri="{9D8B030D-6E8A-4147-A177-3AD203B41FA5}">
                      <a16:colId xmlns:a16="http://schemas.microsoft.com/office/drawing/2014/main" val="4244289019"/>
                    </a:ext>
                  </a:extLst>
                </a:gridCol>
                <a:gridCol w="2810933">
                  <a:extLst>
                    <a:ext uri="{9D8B030D-6E8A-4147-A177-3AD203B41FA5}">
                      <a16:colId xmlns:a16="http://schemas.microsoft.com/office/drawing/2014/main" val="37306201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المــــــــرادف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الكلمة 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972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نَبْضَة</a:t>
                      </a:r>
                      <a:r>
                        <a:rPr lang="ar-BH" sz="28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القلب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58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وِجْداني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16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أَهَبْتُ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170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رَوضتها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337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صَدَحْتُ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77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عِرْفان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29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رَيْحان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11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تُؤَرّقُني</a:t>
                      </a:r>
                      <a:r>
                        <a:rPr lang="ar-BH" sz="28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26557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714044" y="5210425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نبات طيب الرائحة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4044" y="2664636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باطن النّفس، القلب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14044" y="3187856"/>
            <a:ext cx="28673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نادَيْتُ، طَلَبْتُ، استنجدتُ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408" y="3711076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بستان، حديقة غناء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408" y="4209676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أَنْشَدتُ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47910" y="4737377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اعتراف بالجميل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29338" y="210755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خفقان، دقات القلب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47910" y="5733645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تُذهبُ النّوم، تسهرني 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065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>
            <a:extLst>
              <a:ext uri="{FF2B5EF4-FFF2-40B4-BE49-F238E27FC236}">
                <a16:creationId xmlns:a16="http://schemas.microsoft.com/office/drawing/2014/main" id="{0B2C4B4E-5BB1-46D3-B9BE-310B2122A52C}"/>
              </a:ext>
            </a:extLst>
          </p:cNvPr>
          <p:cNvSpPr/>
          <p:nvPr/>
        </p:nvSpPr>
        <p:spPr>
          <a:xfrm>
            <a:off x="2652970" y="4435463"/>
            <a:ext cx="7652949" cy="18261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spcAft>
                <a:spcPts val="1000"/>
              </a:spcAft>
            </a:pPr>
            <a:r>
              <a:rPr lang="en-GB" sz="32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س6: "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يُجمّلها فصل الرّبيع، </a:t>
            </a:r>
            <a:r>
              <a:rPr lang="ar-BH" sz="32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فجاءت عطر ريحان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</a:p>
          <a:p>
            <a:pPr algn="r" rtl="1">
              <a:spcAft>
                <a:spcPts val="1000"/>
              </a:spcAft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علاقة ما تحته خط </a:t>
            </a:r>
            <a:r>
              <a:rPr lang="ar-BH" sz="3200" b="1">
                <a:latin typeface="Sakkal Majalla" panose="02000000000000000000" pitchFamily="2" charset="-78"/>
                <a:cs typeface="Sakkal Majalla" panose="02000000000000000000" pitchFamily="2" charset="-78"/>
              </a:rPr>
              <a:t>بما قبله</a:t>
            </a:r>
            <a:r>
              <a:rPr lang="ar-BH" sz="3200" b="1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:</a:t>
            </a:r>
            <a:endParaRPr lang="en-GB" sz="3200" b="1" dirty="0">
              <a:solidFill>
                <a:sysClr val="windowText" lastClr="000000"/>
              </a:solidFill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spcAft>
                <a:spcPts val="1000"/>
              </a:spcAft>
            </a:pP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أ.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تفسير.</a:t>
            </a: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           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      </a:t>
            </a: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ب. </a:t>
            </a:r>
            <a:r>
              <a:rPr lang="ar-BH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نتيجة بسبب</a:t>
            </a:r>
            <a:r>
              <a:rPr lang="ar-SA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       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 </a:t>
            </a: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ج.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تأكيد</a:t>
            </a:r>
            <a:r>
              <a:rPr lang="ar-SA" sz="2800" b="1" dirty="0">
                <a:solidFill>
                  <a:sysClr val="windowText" lastClr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GB" sz="2800" b="1" dirty="0">
              <a:solidFill>
                <a:sysClr val="windowText" lastClr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C9CFFE12-F8F4-413B-B4DF-DCF489FA7C01}"/>
              </a:ext>
            </a:extLst>
          </p:cNvPr>
          <p:cNvSpPr/>
          <p:nvPr/>
        </p:nvSpPr>
        <p:spPr>
          <a:xfrm>
            <a:off x="2652970" y="2940400"/>
            <a:ext cx="7652949" cy="13531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BH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س5: علاقة (أَهَبْتُ بالشّعر) و ( أَنْ هيّا فلبّاني) هي</a:t>
            </a:r>
            <a:r>
              <a:rPr lang="ar-SA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:</a:t>
            </a:r>
            <a:endParaRPr lang="en-GB" sz="3200" b="1" dirty="0"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أ. </a:t>
            </a:r>
            <a:r>
              <a:rPr lang="ar-BH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تأكيد.</a:t>
            </a:r>
            <a:r>
              <a:rPr lang="ar-SA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  </a:t>
            </a:r>
            <a:r>
              <a:rPr lang="ar-BH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                </a:t>
            </a:r>
            <a:r>
              <a:rPr lang="ar-SA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 ب. </a:t>
            </a:r>
            <a:r>
              <a:rPr lang="ar-BH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تضادّ</a:t>
            </a:r>
            <a:r>
              <a:rPr lang="ar-SA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.      </a:t>
            </a:r>
            <a:r>
              <a:rPr lang="ar-BH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     </a:t>
            </a:r>
            <a:r>
              <a:rPr lang="ar-SA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 ج. </a:t>
            </a:r>
            <a:r>
              <a:rPr lang="ar-BH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تفسير</a:t>
            </a:r>
            <a:r>
              <a:rPr lang="ar-SA" sz="32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en-GB" sz="3200" b="1" dirty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CCF90774-0F89-438F-916B-536FADE2842B}"/>
              </a:ext>
            </a:extLst>
          </p:cNvPr>
          <p:cNvSpPr/>
          <p:nvPr/>
        </p:nvSpPr>
        <p:spPr>
          <a:xfrm>
            <a:off x="2652970" y="1412066"/>
            <a:ext cx="7652949" cy="13531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س4: العلاقة بين ( أشجاني) و ( أحزاني) هي:</a:t>
            </a:r>
            <a:endParaRPr lang="en-GB" sz="3200" b="1" dirty="0"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أ.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ترادف </a:t>
            </a: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</a:t>
            </a: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ب.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تفسير</a:t>
            </a: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 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</a:t>
            </a:r>
            <a:r>
              <a:rPr lang="ar-SA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ج. </a:t>
            </a:r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تضاد</a:t>
            </a:r>
            <a:r>
              <a:rPr lang="ar-SA" sz="24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.</a:t>
            </a:r>
            <a:endParaRPr lang="ar-BH" sz="2400" b="1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B72E683A-6D87-4B03-89D6-CF0D41CDF5B0}"/>
              </a:ext>
            </a:extLst>
          </p:cNvPr>
          <p:cNvSpPr/>
          <p:nvPr/>
        </p:nvSpPr>
        <p:spPr>
          <a:xfrm>
            <a:off x="9984229" y="2185548"/>
            <a:ext cx="418727" cy="455944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D77BA89A-F296-4968-B13B-AEA11D169B3B}"/>
              </a:ext>
            </a:extLst>
          </p:cNvPr>
          <p:cNvSpPr/>
          <p:nvPr/>
        </p:nvSpPr>
        <p:spPr>
          <a:xfrm>
            <a:off x="5454970" y="3834172"/>
            <a:ext cx="417251" cy="459419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001A9A46-B54D-4F5A-84CE-2E23ECCAF15E}"/>
              </a:ext>
            </a:extLst>
          </p:cNvPr>
          <p:cNvSpPr/>
          <p:nvPr/>
        </p:nvSpPr>
        <p:spPr>
          <a:xfrm>
            <a:off x="7402904" y="5712672"/>
            <a:ext cx="443884" cy="472011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17609E4-BE4F-4B52-A29B-6F86CD60DD29}"/>
              </a:ext>
            </a:extLst>
          </p:cNvPr>
          <p:cNvSpPr txBox="1"/>
          <p:nvPr/>
        </p:nvSpPr>
        <p:spPr>
          <a:xfrm>
            <a:off x="4613300" y="459514"/>
            <a:ext cx="689355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just" rtl="1"/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( 2 ) أختارُ الإجابة الصحيحة ممَّا يأتي:</a:t>
            </a:r>
            <a:endParaRPr lang="en-GB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8775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2" grpId="0" animBg="1"/>
      <p:bldP spid="8" grpId="0" animBg="1"/>
      <p:bldP spid="9" grpId="0" animBg="1"/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BF2CDCD3-C22C-4E6D-A744-08C44FE50B27}"/>
              </a:ext>
            </a:extLst>
          </p:cNvPr>
          <p:cNvSpPr txBox="1"/>
          <p:nvPr/>
        </p:nvSpPr>
        <p:spPr>
          <a:xfrm>
            <a:off x="9453489" y="2030729"/>
            <a:ext cx="2123676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أسئلة للتّقييم الذّاتي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جدول 5">
            <a:extLst>
              <a:ext uri="{FF2B5EF4-FFF2-40B4-BE49-F238E27FC236}">
                <a16:creationId xmlns:a16="http://schemas.microsoft.com/office/drawing/2014/main" id="{9FDF93F8-EF9F-49E5-8260-64CC7FBE457D}"/>
              </a:ext>
            </a:extLst>
          </p:cNvPr>
          <p:cNvGraphicFramePr>
            <a:graphicFrameLocks noGrp="1"/>
          </p:cNvGraphicFramePr>
          <p:nvPr/>
        </p:nvGraphicFramePr>
        <p:xfrm>
          <a:off x="1197106" y="746922"/>
          <a:ext cx="7792150" cy="309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2150">
                  <a:extLst>
                    <a:ext uri="{9D8B030D-6E8A-4147-A177-3AD203B41FA5}">
                      <a16:colId xmlns:a16="http://schemas.microsoft.com/office/drawing/2014/main" val="4117124674"/>
                    </a:ext>
                  </a:extLst>
                </a:gridCol>
              </a:tblGrid>
              <a:tr h="679703"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( 3 )أذكر ثلاثة</a:t>
                      </a:r>
                      <a:r>
                        <a:rPr lang="ar-BH" sz="3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من مظاهر حنان الأُمّ الواردة في الأبيات : </a:t>
                      </a:r>
                    </a:p>
                    <a:p>
                      <a:pPr algn="ctr"/>
                      <a:r>
                        <a:rPr lang="ar-BH" sz="3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الرابع والخامس و السادس</a:t>
                      </a:r>
                      <a:r>
                        <a:rPr lang="ar-BH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endParaRPr lang="en-GB" sz="3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054170"/>
                  </a:ext>
                </a:extLst>
              </a:tr>
              <a:tr h="486454">
                <a:tc>
                  <a:txBody>
                    <a:bodyPr/>
                    <a:lstStyle/>
                    <a:p>
                      <a:endParaRPr lang="ar-BH" sz="1200" dirty="0"/>
                    </a:p>
                    <a:p>
                      <a:r>
                        <a:rPr lang="ar-BH" sz="2400" b="1" dirty="0"/>
                        <a:t>                  1- </a:t>
                      </a:r>
                    </a:p>
                    <a:p>
                      <a:endParaRPr lang="ar-BH" sz="1600" b="1" dirty="0"/>
                    </a:p>
                    <a:p>
                      <a:r>
                        <a:rPr lang="ar-BH" sz="2400" b="1" dirty="0"/>
                        <a:t>                 2 - </a:t>
                      </a:r>
                    </a:p>
                    <a:p>
                      <a:endParaRPr lang="ar-BH" sz="1600" b="1" dirty="0"/>
                    </a:p>
                    <a:p>
                      <a:r>
                        <a:rPr lang="ar-BH" sz="2400" b="1" dirty="0"/>
                        <a:t>                  3- </a:t>
                      </a:r>
                    </a:p>
                    <a:p>
                      <a:endParaRPr lang="en-GB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902508"/>
                  </a:ext>
                </a:extLst>
              </a:tr>
            </a:tbl>
          </a:graphicData>
        </a:graphic>
      </p:graphicFrame>
      <p:graphicFrame>
        <p:nvGraphicFramePr>
          <p:cNvPr id="17" name="جدول 5">
            <a:extLst>
              <a:ext uri="{FF2B5EF4-FFF2-40B4-BE49-F238E27FC236}">
                <a16:creationId xmlns:a16="http://schemas.microsoft.com/office/drawing/2014/main" id="{7F83AC4F-EE11-4D6C-90EE-26B8E0DD6766}"/>
              </a:ext>
            </a:extLst>
          </p:cNvPr>
          <p:cNvGraphicFramePr>
            <a:graphicFrameLocks noGrp="1"/>
          </p:cNvGraphicFramePr>
          <p:nvPr/>
        </p:nvGraphicFramePr>
        <p:xfrm>
          <a:off x="1270585" y="4322822"/>
          <a:ext cx="7792150" cy="1594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2150">
                  <a:extLst>
                    <a:ext uri="{9D8B030D-6E8A-4147-A177-3AD203B41FA5}">
                      <a16:colId xmlns:a16="http://schemas.microsoft.com/office/drawing/2014/main" val="4117124674"/>
                    </a:ext>
                  </a:extLst>
                </a:gridCol>
              </a:tblGrid>
              <a:tr h="679703"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( 4 )كيف</a:t>
                      </a:r>
                      <a:r>
                        <a:rPr lang="ar-BH" sz="36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أبحثُ في المُعجم عن معنى كلمة ( وَسْنان)؟</a:t>
                      </a:r>
                      <a:endParaRPr lang="en-GB" sz="36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054170"/>
                  </a:ext>
                </a:extLst>
              </a:tr>
              <a:tr h="486454">
                <a:tc>
                  <a:txBody>
                    <a:bodyPr/>
                    <a:lstStyle/>
                    <a:p>
                      <a:endParaRPr lang="ar-BH" dirty="0"/>
                    </a:p>
                    <a:p>
                      <a:endParaRPr lang="ar-BH" dirty="0"/>
                    </a:p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902508"/>
                  </a:ext>
                </a:extLst>
              </a:tr>
            </a:tbl>
          </a:graphicData>
        </a:graphic>
      </p:graphicFrame>
      <p:sp>
        <p:nvSpPr>
          <p:cNvPr id="19" name="مستطيل 18">
            <a:extLst>
              <a:ext uri="{FF2B5EF4-FFF2-40B4-BE49-F238E27FC236}">
                <a16:creationId xmlns:a16="http://schemas.microsoft.com/office/drawing/2014/main" id="{91EC791A-A550-41BF-9A96-D897B3BE8DB9}"/>
              </a:ext>
            </a:extLst>
          </p:cNvPr>
          <p:cNvSpPr/>
          <p:nvPr/>
        </p:nvSpPr>
        <p:spPr>
          <a:xfrm>
            <a:off x="3291840" y="1918111"/>
            <a:ext cx="3750788" cy="523220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BH" sz="28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السّهر ومشاركة الأبناء أحزانهم .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FF0078AB-C450-4442-B6A9-3F8591E679EF}"/>
              </a:ext>
            </a:extLst>
          </p:cNvPr>
          <p:cNvSpPr/>
          <p:nvPr/>
        </p:nvSpPr>
        <p:spPr>
          <a:xfrm>
            <a:off x="3291840" y="2569338"/>
            <a:ext cx="3749642" cy="523220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BH" sz="28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تحمّل هموم الأبناء.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C26D1E27-7850-40F3-B442-6F10CA9B920A}"/>
              </a:ext>
            </a:extLst>
          </p:cNvPr>
          <p:cNvSpPr/>
          <p:nvPr/>
        </p:nvSpPr>
        <p:spPr>
          <a:xfrm>
            <a:off x="3291840" y="3220565"/>
            <a:ext cx="3749642" cy="523220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BH" sz="28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العفو عن الأبناء إذا غَضِبوا.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08FB28E-5AF9-49D7-AC84-28E3F5DDFD0F}"/>
              </a:ext>
            </a:extLst>
          </p:cNvPr>
          <p:cNvSpPr/>
          <p:nvPr/>
        </p:nvSpPr>
        <p:spPr>
          <a:xfrm>
            <a:off x="3267522" y="5119874"/>
            <a:ext cx="3798277" cy="584775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BH" sz="32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باب الواو، مادة ( و – س – ن )</a:t>
            </a:r>
          </a:p>
        </p:txBody>
      </p:sp>
    </p:spTree>
    <p:extLst>
      <p:ext uri="{BB962C8B-B14F-4D97-AF65-F5344CB8AC3E}">
        <p14:creationId xmlns:p14="http://schemas.microsoft.com/office/powerpoint/2010/main" val="453029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1" grpId="0" animBg="1"/>
      <p:bldP spid="12" grpId="0" animBg="1"/>
      <p:bldP spid="1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BF2CDCD3-C22C-4E6D-A744-08C44FE50B27}"/>
              </a:ext>
            </a:extLst>
          </p:cNvPr>
          <p:cNvSpPr txBox="1"/>
          <p:nvPr/>
        </p:nvSpPr>
        <p:spPr>
          <a:xfrm>
            <a:off x="9805182" y="1799650"/>
            <a:ext cx="1898592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أسئلة للتّقييم الذّاتي</a:t>
            </a:r>
            <a:endParaRPr lang="en-GB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7" name="جدول 5">
            <a:extLst>
              <a:ext uri="{FF2B5EF4-FFF2-40B4-BE49-F238E27FC236}">
                <a16:creationId xmlns:a16="http://schemas.microsoft.com/office/drawing/2014/main" id="{7F83AC4F-EE11-4D6C-90EE-26B8E0DD6766}"/>
              </a:ext>
            </a:extLst>
          </p:cNvPr>
          <p:cNvGraphicFramePr>
            <a:graphicFrameLocks noGrp="1"/>
          </p:cNvGraphicFramePr>
          <p:nvPr/>
        </p:nvGraphicFramePr>
        <p:xfrm>
          <a:off x="488226" y="1560178"/>
          <a:ext cx="8630733" cy="2602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0733">
                  <a:extLst>
                    <a:ext uri="{9D8B030D-6E8A-4147-A177-3AD203B41FA5}">
                      <a16:colId xmlns:a16="http://schemas.microsoft.com/office/drawing/2014/main" val="4117124674"/>
                    </a:ext>
                  </a:extLst>
                </a:gridCol>
              </a:tblGrid>
              <a:tr h="1148779">
                <a:tc>
                  <a:txBody>
                    <a:bodyPr/>
                    <a:lstStyle/>
                    <a:p>
                      <a:pPr algn="r"/>
                      <a:r>
                        <a:rPr lang="ar-BH" sz="36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( 6 )                      (</a:t>
                      </a:r>
                      <a:r>
                        <a:rPr lang="ar-BH" sz="36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أُمَّـــــــــــــــــــاهُ لستُ أُوَفّي بعض مكرُمةٍ)</a:t>
                      </a:r>
                    </a:p>
                    <a:p>
                      <a:pPr algn="ctr"/>
                      <a:r>
                        <a:rPr lang="ar-BH" sz="36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لم استعمل الشّاعر لفظة بعض في العبارة السابقة ؟</a:t>
                      </a:r>
                      <a:endParaRPr lang="en-GB" sz="36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054170"/>
                  </a:ext>
                </a:extLst>
              </a:tr>
              <a:tr h="1413882">
                <a:tc>
                  <a:txBody>
                    <a:bodyPr/>
                    <a:lstStyle/>
                    <a:p>
                      <a:endParaRPr lang="ar-BH" dirty="0"/>
                    </a:p>
                    <a:p>
                      <a:endParaRPr lang="ar-BH" dirty="0"/>
                    </a:p>
                    <a:p>
                      <a:endParaRPr lang="ar-BH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902508"/>
                  </a:ext>
                </a:extLst>
              </a:tr>
            </a:tbl>
          </a:graphicData>
        </a:graphic>
      </p:graphicFrame>
      <p:sp>
        <p:nvSpPr>
          <p:cNvPr id="18" name="مربع نص 17">
            <a:extLst>
              <a:ext uri="{FF2B5EF4-FFF2-40B4-BE49-F238E27FC236}">
                <a16:creationId xmlns:a16="http://schemas.microsoft.com/office/drawing/2014/main" id="{627178C4-FD11-406F-B12E-1EE37BBDEF59}"/>
              </a:ext>
            </a:extLst>
          </p:cNvPr>
          <p:cNvSpPr txBox="1"/>
          <p:nvPr/>
        </p:nvSpPr>
        <p:spPr>
          <a:xfrm>
            <a:off x="1621487" y="2890391"/>
            <a:ext cx="6364209" cy="107721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استعمل الشّاعر لفظة بعض ليدلّل على كثرة فضائل الأُمّ وما تقدّمه من تضحيات لأبنائها.</a:t>
            </a:r>
            <a:endParaRPr lang="en-GB" sz="3200" b="1" dirty="0">
              <a:solidFill>
                <a:srgbClr val="00B0F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3" name="حبر 22">
                <a:extLst>
                  <a:ext uri="{FF2B5EF4-FFF2-40B4-BE49-F238E27FC236}">
                    <a16:creationId xmlns:a16="http://schemas.microsoft.com/office/drawing/2014/main" id="{5C0EC599-5A27-4D8F-90C3-DAFD0D0C9684}"/>
                  </a:ext>
                </a:extLst>
              </p14:cNvPr>
              <p14:cNvContentPartPr/>
              <p14:nvPr/>
            </p14:nvContentPartPr>
            <p14:xfrm>
              <a:off x="5121993" y="4678228"/>
              <a:ext cx="360" cy="360"/>
            </p14:xfrm>
          </p:contentPart>
        </mc:Choice>
        <mc:Fallback xmlns="">
          <p:pic>
            <p:nvPicPr>
              <p:cNvPr id="23" name="حبر 22">
                <a:extLst>
                  <a:ext uri="{FF2B5EF4-FFF2-40B4-BE49-F238E27FC236}">
                    <a16:creationId xmlns:a16="http://schemas.microsoft.com/office/drawing/2014/main" id="{5C0EC599-5A27-4D8F-90C3-DAFD0D0C968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13353" y="466958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8" name="حبر 27">
                <a:extLst>
                  <a:ext uri="{FF2B5EF4-FFF2-40B4-BE49-F238E27FC236}">
                    <a16:creationId xmlns:a16="http://schemas.microsoft.com/office/drawing/2014/main" id="{A8F0812B-6391-45B5-AF9F-575334BE2B22}"/>
                  </a:ext>
                </a:extLst>
              </p14:cNvPr>
              <p14:cNvContentPartPr/>
              <p14:nvPr/>
            </p14:nvContentPartPr>
            <p14:xfrm>
              <a:off x="4163313" y="3923308"/>
              <a:ext cx="360" cy="360"/>
            </p14:xfrm>
          </p:contentPart>
        </mc:Choice>
        <mc:Fallback xmlns="">
          <p:pic>
            <p:nvPicPr>
              <p:cNvPr id="28" name="حبر 27">
                <a:extLst>
                  <a:ext uri="{FF2B5EF4-FFF2-40B4-BE49-F238E27FC236}">
                    <a16:creationId xmlns:a16="http://schemas.microsoft.com/office/drawing/2014/main" id="{A8F0812B-6391-45B5-AF9F-575334BE2B2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54313" y="3914668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59500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194669CC-5701-4DF5-93D5-65BB042E4062}"/>
              </a:ext>
            </a:extLst>
          </p:cNvPr>
          <p:cNvSpPr txBox="1"/>
          <p:nvPr/>
        </p:nvSpPr>
        <p:spPr>
          <a:xfrm>
            <a:off x="3400425" y="2828835"/>
            <a:ext cx="4638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7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انْتَهى الدّرْسُ</a:t>
            </a:r>
            <a:endParaRPr lang="en-GB" sz="7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756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88444" y="1498599"/>
          <a:ext cx="81280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7067">
                  <a:extLst>
                    <a:ext uri="{9D8B030D-6E8A-4147-A177-3AD203B41FA5}">
                      <a16:colId xmlns:a16="http://schemas.microsoft.com/office/drawing/2014/main" val="4244289019"/>
                    </a:ext>
                  </a:extLst>
                </a:gridCol>
                <a:gridCol w="2810933">
                  <a:extLst>
                    <a:ext uri="{9D8B030D-6E8A-4147-A177-3AD203B41FA5}">
                      <a16:colId xmlns:a16="http://schemas.microsoft.com/office/drawing/2014/main" val="37306201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المــــــــرادف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الكلمة 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972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مُضنًى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58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وسنان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16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أَشْجاني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170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الطّلق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337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أَفَضْتُ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77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إطـــــــراء</a:t>
                      </a:r>
                      <a:endParaRPr lang="en-GB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29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حانية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11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صُنْتني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26557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714044" y="5210425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حنونة، رحيمة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4044" y="2664636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غَلبه النّعاس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14044" y="3187856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أَحزاني، هُمومي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408" y="3711076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البشوش، الباسم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408" y="4209676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تَكلّمتُ طويلا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47910" y="4737377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كثرة المدح والثّناء 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408" y="210755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مُتْعب، مَريض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47910" y="5733645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حَفظتني من المخاطر</a:t>
            </a:r>
            <a:endParaRPr lang="en-US" sz="28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7">
            <a:extLst>
              <a:ext uri="{FF2B5EF4-FFF2-40B4-BE49-F238E27FC236}">
                <a16:creationId xmlns:a16="http://schemas.microsoft.com/office/drawing/2014/main" id="{0B61F1E7-1B3E-44E0-B2C0-BB896977C556}"/>
              </a:ext>
            </a:extLst>
          </p:cNvPr>
          <p:cNvSpPr txBox="1"/>
          <p:nvPr/>
        </p:nvSpPr>
        <p:spPr>
          <a:xfrm>
            <a:off x="3714044" y="589758"/>
            <a:ext cx="7077579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r" rtl="1"/>
            <a:r>
              <a:rPr lang="ar-BH" sz="3200" b="1" dirty="0"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أتعرّفُ على معاني الكلمات الجديدة من خلال الجدول الآتي:</a:t>
            </a:r>
          </a:p>
        </p:txBody>
      </p:sp>
    </p:spTree>
    <p:extLst>
      <p:ext uri="{BB962C8B-B14F-4D97-AF65-F5344CB8AC3E}">
        <p14:creationId xmlns:p14="http://schemas.microsoft.com/office/powerpoint/2010/main" val="101370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12D89395-4DE7-438C-B7B1-6A0AEF34F07D}"/>
              </a:ext>
            </a:extLst>
          </p:cNvPr>
          <p:cNvSpPr txBox="1"/>
          <p:nvPr/>
        </p:nvSpPr>
        <p:spPr>
          <a:xfrm>
            <a:off x="3443996" y="2918744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شرح الأبيات</a:t>
            </a:r>
            <a:endParaRPr lang="en-GB" sz="7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15FE2E64-64A5-428E-948C-B6AE257990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076" y="0"/>
            <a:ext cx="1646183" cy="126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94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جدول 12">
            <a:extLst>
              <a:ext uri="{FF2B5EF4-FFF2-40B4-BE49-F238E27FC236}">
                <a16:creationId xmlns:a16="http://schemas.microsoft.com/office/drawing/2014/main" id="{38A8D971-D6E1-4D69-B066-60AB0ECE8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976221"/>
              </p:ext>
            </p:extLst>
          </p:nvPr>
        </p:nvGraphicFramePr>
        <p:xfrm>
          <a:off x="1530998" y="2902835"/>
          <a:ext cx="9130003" cy="30184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130003">
                  <a:extLst>
                    <a:ext uri="{9D8B030D-6E8A-4147-A177-3AD203B41FA5}">
                      <a16:colId xmlns:a16="http://schemas.microsoft.com/office/drawing/2014/main" val="268077256"/>
                    </a:ext>
                  </a:extLst>
                </a:gridCol>
              </a:tblGrid>
              <a:tr h="301841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يتحدث</a:t>
                      </a:r>
                      <a:r>
                        <a:rPr lang="ar-BH" sz="2800" baseline="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الشاعر عن مشاعره الصادقة التي جعلته يستنجد بالشّعر ويطلبه ليعبر من خلاله عن مناسبة عيد الأمّ، وقد أسعفته قريحته و موهبته الشعرية </a:t>
                      </a:r>
                      <a:r>
                        <a:rPr lang="en-US" sz="280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لينظم أبيات</a:t>
                      </a:r>
                      <a:r>
                        <a:rPr lang="ar-BH" sz="2800" baseline="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الشعر ويشدو لعله يوفي جزءًا من أفضال الأمّ، لاسيما أن هذه المناسبة تتزامن مع فصل الربيع.</a:t>
                      </a:r>
                      <a:endParaRPr lang="en-GB" sz="2800" b="1" dirty="0">
                        <a:solidFill>
                          <a:sysClr val="windowText" lastClr="0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85956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64890" y="1345562"/>
            <a:ext cx="83144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مِنْ نَبْضَةِ القَلْبِ مِنْ أَعْماقِ وِجْداني        أَهَبْتُ بالشِّعْـــــــــــرِ أَنْ .... هيّا فَلَبَّانـــــــي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في عيدِ أُمّي، وفي آفــــــــــــــــــــــــــــــــــــــــــــاقِ رَوْضَتِها         صَدَحْتُ عَلّي أُوَفّي بَعْضَ عِرْفـــــــــــاني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رَأَيْتُ في عيدِهــــــــــــــــــــــــــــــــــــــــــــا الدُّنْيا يُجَمِّلُها          فَصْلُ الرَّبيعِ فَجاءَتْ عِطْـــرَ  رَيْحانِ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684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جدول 12">
            <a:extLst>
              <a:ext uri="{FF2B5EF4-FFF2-40B4-BE49-F238E27FC236}">
                <a16:creationId xmlns:a16="http://schemas.microsoft.com/office/drawing/2014/main" id="{38A8D971-D6E1-4D69-B066-60AB0ECE8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042580"/>
              </p:ext>
            </p:extLst>
          </p:nvPr>
        </p:nvGraphicFramePr>
        <p:xfrm>
          <a:off x="1436018" y="3228801"/>
          <a:ext cx="9896546" cy="2651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96546">
                  <a:extLst>
                    <a:ext uri="{9D8B030D-6E8A-4147-A177-3AD203B41FA5}">
                      <a16:colId xmlns:a16="http://schemas.microsoft.com/office/drawing/2014/main" val="268077256"/>
                    </a:ext>
                  </a:extLst>
                </a:gridCol>
              </a:tblGrid>
              <a:tr h="233569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ينتقل الشّاعرُ</a:t>
                      </a:r>
                      <a:r>
                        <a:rPr lang="ar-BH" sz="2800" baseline="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للحديث عن حنان الأمّ وفضائلها على الأبناء ، فالأم تشارك أبناءها أفراحهم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aseline="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و أحزانهم وإذا ما جافاهم النّوم لأمرٍ يقلقهم تسهر معهم حتى لو أتعبها السّهر، و تحمل الهموم عنهم لِتُبْعِد كلّ ما يُكدّر صَفْوَ حياتهم ، وتقابلُ غضبهم المتكرر بابتسامةٍ ووجهٍ بشوشٍ.</a:t>
                      </a:r>
                      <a:endParaRPr lang="en-GB" sz="2800" b="1" dirty="0">
                        <a:solidFill>
                          <a:sysClr val="windowText" lastClr="0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85956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64890" y="1459493"/>
            <a:ext cx="84269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 لَــــــــــــــوْ أَنّ حــــــــــــــــــــــــــــــــــــــــــــادِثَةً باتَتْ تُؤَرّقـُـــــــــــــــني         لَباتَ طَرْفُــــــــــــــــــــــكِ مُضْنًى غَيْرَ وَسْنانِ 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5- أَوْ أَنَّ همًّا عَميقًا بـــــــــاتَ يُثْقِلُـــــــــــــــــــــــــــــــــــــــــــــني         حَمَلْتِ عَنّي أَشْجـــــــــــــــاني و أَحـْــــــــــزاني 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6- إِذا عَــــــــــزَفْتُ غَضُوبًا كُنْتِ باسِمَـــــــــــــــــــــــةً          وَوَجْهُكِ الطَّلْـــــــقُ بالغُفْـــــــرانِ يَلْقاني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1445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جدول 12">
            <a:extLst>
              <a:ext uri="{FF2B5EF4-FFF2-40B4-BE49-F238E27FC236}">
                <a16:creationId xmlns:a16="http://schemas.microsoft.com/office/drawing/2014/main" id="{38A8D971-D6E1-4D69-B066-60AB0ECE8D95}"/>
              </a:ext>
            </a:extLst>
          </p:cNvPr>
          <p:cNvGraphicFramePr>
            <a:graphicFrameLocks noGrp="1"/>
          </p:cNvGraphicFramePr>
          <p:nvPr/>
        </p:nvGraphicFramePr>
        <p:xfrm>
          <a:off x="1192696" y="3067219"/>
          <a:ext cx="10071652" cy="2651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71652">
                  <a:extLst>
                    <a:ext uri="{9D8B030D-6E8A-4147-A177-3AD203B41FA5}">
                      <a16:colId xmlns:a16="http://schemas.microsoft.com/office/drawing/2014/main" val="268077256"/>
                    </a:ext>
                  </a:extLst>
                </a:gridCol>
              </a:tblGrid>
              <a:tr h="252122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ينادي الشّاعر</a:t>
                      </a:r>
                      <a:r>
                        <a:rPr lang="ar-BH" sz="2800" b="1" baseline="0" dirty="0">
                          <a:solidFill>
                            <a:sysClr val="windowText" lastClr="0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أُمّه ليُخبرها أنّه لا يستطيع أنْ يسدّ بعضًا من أفضالها و لو أكثر من المـــــــــــــدح و الثناء في حقها، فالأمّ هي أصل الحياة و هي النّبْع الصافي و لولا وجودها و رعايتها لما تهيّأت للأبناء حياة. في حضن الأُمّ و بجوار القلب يشعر الابن بالحــبّ و الحنان و الدفْء ، فتصونه و تحافظ عليه.</a:t>
                      </a:r>
                      <a:endParaRPr lang="en-GB" sz="2800" b="1" dirty="0">
                        <a:solidFill>
                          <a:sysClr val="windowText" lastClr="0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85956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50504" y="1403928"/>
            <a:ext cx="85412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7- أُمَّاه، لَسْتُ أُوَفّــــــــي بَعْضَ مَكْـــــــــــــــــــــــــــرُمَةٍ          ولو أَفَضْتُ بإِطْـــــــــــــــراءٍ وشُكـــْــــــــــــــــــــــــرانِ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8- أُمَّاهُ، أَنْتِ حَياتــــــــــــــــي،أَنْتِ مـَـنْبَعـُـــــــــــــــــــــــها           لَوْلاكِ ما كُنْتُ في الدُّنْيا بإِنْســـــــــــانِ 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9- حَمَلْتِني بِجـِــــــــــــــوارِ القَلـْــــــبِ حانِيــَــــــــــــــــــــــــــــةً           وَصُنْتِني في حَـــــــــنانٍ بَيْنَ أَحْـــــــــــــــــــضانِ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034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E0F24557-5EF5-4675-A734-6DE73467FFBB}"/>
              </a:ext>
            </a:extLst>
          </p:cNvPr>
          <p:cNvSpPr txBox="1"/>
          <p:nvPr/>
        </p:nvSpPr>
        <p:spPr>
          <a:xfrm>
            <a:off x="9426222" y="1206561"/>
            <a:ext cx="2127564" cy="23083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الفكرة </a:t>
            </a:r>
          </a:p>
          <a:p>
            <a:pPr algn="ctr"/>
            <a:r>
              <a:rPr lang="ar-BH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العامّة</a:t>
            </a:r>
          </a:p>
          <a:p>
            <a:pPr algn="ctr"/>
            <a:r>
              <a:rPr lang="ar-BH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للقصيدة</a:t>
            </a:r>
            <a:endParaRPr lang="en-GB" sz="4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2725CD6-A700-4ED8-B8C8-38ACAEDAD1C4}"/>
              </a:ext>
            </a:extLst>
          </p:cNvPr>
          <p:cNvSpPr txBox="1"/>
          <p:nvPr/>
        </p:nvSpPr>
        <p:spPr>
          <a:xfrm>
            <a:off x="3107610" y="2311265"/>
            <a:ext cx="52790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أستخلصُ الفكرة العامّة للقصيدة.</a:t>
            </a:r>
            <a:endParaRPr lang="en-GB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D1BE206A-4ECA-4F9A-9507-76336184B450}"/>
              </a:ext>
            </a:extLst>
          </p:cNvPr>
          <p:cNvSpPr txBox="1"/>
          <p:nvPr/>
        </p:nvSpPr>
        <p:spPr>
          <a:xfrm>
            <a:off x="778932" y="3514885"/>
            <a:ext cx="7908259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chemeClr val="accent6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الاحتفال بيوم الأُمّ و تكريمها، وبيان فضلها ودورها في حياة الأبناء.</a:t>
            </a:r>
            <a:endParaRPr lang="en-GB" sz="3200" b="1" dirty="0">
              <a:solidFill>
                <a:schemeClr val="accent6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656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4" grpId="0" animBg="1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879</TotalTime>
  <Words>1220</Words>
  <Application>Microsoft Office PowerPoint</Application>
  <PresentationFormat>Widescreen</PresentationFormat>
  <Paragraphs>160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قالب الدروس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Othman Ben Alsadiq Chriha</dc:creator>
  <cp:lastModifiedBy>Unknown User</cp:lastModifiedBy>
  <cp:revision>103</cp:revision>
  <dcterms:created xsi:type="dcterms:W3CDTF">2020-03-04T09:57:32Z</dcterms:created>
  <dcterms:modified xsi:type="dcterms:W3CDTF">2022-05-25T13:04:03Z</dcterms:modified>
</cp:coreProperties>
</file>