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415" r:id="rId5"/>
    <p:sldId id="416" r:id="rId6"/>
    <p:sldId id="417" r:id="rId7"/>
    <p:sldId id="390" r:id="rId8"/>
    <p:sldId id="420" r:id="rId9"/>
    <p:sldId id="428" r:id="rId10"/>
    <p:sldId id="421" r:id="rId11"/>
    <p:sldId id="422" r:id="rId12"/>
    <p:sldId id="423" r:id="rId13"/>
    <p:sldId id="424" r:id="rId14"/>
    <p:sldId id="388" r:id="rId15"/>
    <p:sldId id="425" r:id="rId16"/>
    <p:sldId id="426" r:id="rId17"/>
    <p:sldId id="42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ECECEC"/>
    <a:srgbClr val="D5D1D1"/>
    <a:srgbClr val="E1E0E8"/>
    <a:srgbClr val="E6DDEB"/>
    <a:srgbClr val="E4E4E4"/>
    <a:srgbClr val="CFCFCF"/>
    <a:srgbClr val="D4F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00" autoAdjust="0"/>
    <p:restoredTop sz="94660"/>
  </p:normalViewPr>
  <p:slideViewPr>
    <p:cSldViewPr>
      <p:cViewPr varScale="1">
        <p:scale>
          <a:sx n="65" d="100"/>
          <a:sy n="65" d="100"/>
        </p:scale>
        <p:origin x="68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3" Type="http://schemas.openxmlformats.org/officeDocument/2006/relationships/customXml" Target="../customXml/item3.xml" /><Relationship Id="rId21" Type="http://schemas.openxmlformats.org/officeDocument/2006/relationships/viewProps" Target="viewProps.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tableStyles" Target="tableStyles.xml" /><Relationship Id="rId10" Type="http://schemas.openxmlformats.org/officeDocument/2006/relationships/slide" Target="slides/slide6.xml" /><Relationship Id="rId19" Type="http://schemas.openxmlformats.org/officeDocument/2006/relationships/notesMaster" Target="notesMasters/notesMaster1.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ADD93F-577C-43AD-BB14-BDF1A57EB405}" type="datetimeFigureOut">
              <a:rPr lang="en-US" smtClean="0"/>
              <a:t>12/8/2023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E57C3E-6AAE-4AF3-B6E4-614ABB7FACFF}" type="slidenum">
              <a:rPr lang="en-US" smtClean="0"/>
              <a:t>‹#›</a:t>
            </a:fld>
            <a:endParaRPr lang="en-US"/>
          </a:p>
        </p:txBody>
      </p:sp>
    </p:spTree>
    <p:extLst>
      <p:ext uri="{BB962C8B-B14F-4D97-AF65-F5344CB8AC3E}">
        <p14:creationId xmlns:p14="http://schemas.microsoft.com/office/powerpoint/2010/main" val="3748158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fontAlgn="base">
              <a:spcBef>
                <a:spcPct val="0"/>
              </a:spcBef>
              <a:spcAft>
                <a:spcPct val="0"/>
              </a:spcAft>
              <a:defRPr>
                <a:solidFill>
                  <a:schemeClr val="tx1"/>
                </a:solidFill>
                <a:latin typeface="Garamond" pitchFamily="18" charset="0"/>
              </a:defRPr>
            </a:lvl6pPr>
            <a:lvl7pPr marL="2971800" indent="-228600" fontAlgn="base">
              <a:spcBef>
                <a:spcPct val="0"/>
              </a:spcBef>
              <a:spcAft>
                <a:spcPct val="0"/>
              </a:spcAft>
              <a:defRPr>
                <a:solidFill>
                  <a:schemeClr val="tx1"/>
                </a:solidFill>
                <a:latin typeface="Garamond" pitchFamily="18" charset="0"/>
              </a:defRPr>
            </a:lvl7pPr>
            <a:lvl8pPr marL="3429000" indent="-228600" fontAlgn="base">
              <a:spcBef>
                <a:spcPct val="0"/>
              </a:spcBef>
              <a:spcAft>
                <a:spcPct val="0"/>
              </a:spcAft>
              <a:defRPr>
                <a:solidFill>
                  <a:schemeClr val="tx1"/>
                </a:solidFill>
                <a:latin typeface="Garamond" pitchFamily="18" charset="0"/>
              </a:defRPr>
            </a:lvl8pPr>
            <a:lvl9pPr marL="3886200" indent="-228600" fontAlgn="base">
              <a:spcBef>
                <a:spcPct val="0"/>
              </a:spcBef>
              <a:spcAft>
                <a:spcPct val="0"/>
              </a:spcAft>
              <a:defRPr>
                <a:solidFill>
                  <a:schemeClr val="tx1"/>
                </a:solidFill>
                <a:latin typeface="Garamond" pitchFamily="18" charset="0"/>
              </a:defRPr>
            </a:lvl9pPr>
          </a:lstStyle>
          <a:p>
            <a:pPr fontAlgn="base">
              <a:spcBef>
                <a:spcPct val="0"/>
              </a:spcBef>
              <a:spcAft>
                <a:spcPct val="0"/>
              </a:spcAft>
            </a:pPr>
            <a:fld id="{38D25FB3-E7ED-415D-BD34-0010385FB2A4}" type="slidenum">
              <a:rPr lang="en-US">
                <a:latin typeface="Calibri" pitchFamily="34" charset="0"/>
              </a:rPr>
              <a:pPr fontAlgn="base">
                <a:spcBef>
                  <a:spcPct val="0"/>
                </a:spcBef>
                <a:spcAft>
                  <a:spcPct val="0"/>
                </a:spcAft>
              </a:pPr>
              <a:t>5</a:t>
            </a:fld>
            <a:endParaRPr lang="en-US">
              <a:latin typeface="Calibri" pitchFamily="34" charset="0"/>
            </a:endParaRPr>
          </a:p>
        </p:txBody>
      </p:sp>
    </p:spTree>
    <p:extLst>
      <p:ext uri="{BB962C8B-B14F-4D97-AF65-F5344CB8AC3E}">
        <p14:creationId xmlns:p14="http://schemas.microsoft.com/office/powerpoint/2010/main" val="2377880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fontAlgn="base">
              <a:spcBef>
                <a:spcPct val="0"/>
              </a:spcBef>
              <a:spcAft>
                <a:spcPct val="0"/>
              </a:spcAft>
              <a:defRPr>
                <a:solidFill>
                  <a:schemeClr val="tx1"/>
                </a:solidFill>
                <a:latin typeface="Garamond" pitchFamily="18" charset="0"/>
              </a:defRPr>
            </a:lvl6pPr>
            <a:lvl7pPr marL="2971800" indent="-228600" fontAlgn="base">
              <a:spcBef>
                <a:spcPct val="0"/>
              </a:spcBef>
              <a:spcAft>
                <a:spcPct val="0"/>
              </a:spcAft>
              <a:defRPr>
                <a:solidFill>
                  <a:schemeClr val="tx1"/>
                </a:solidFill>
                <a:latin typeface="Garamond" pitchFamily="18" charset="0"/>
              </a:defRPr>
            </a:lvl7pPr>
            <a:lvl8pPr marL="3429000" indent="-228600" fontAlgn="base">
              <a:spcBef>
                <a:spcPct val="0"/>
              </a:spcBef>
              <a:spcAft>
                <a:spcPct val="0"/>
              </a:spcAft>
              <a:defRPr>
                <a:solidFill>
                  <a:schemeClr val="tx1"/>
                </a:solidFill>
                <a:latin typeface="Garamond" pitchFamily="18" charset="0"/>
              </a:defRPr>
            </a:lvl8pPr>
            <a:lvl9pPr marL="3886200" indent="-228600" fontAlgn="base">
              <a:spcBef>
                <a:spcPct val="0"/>
              </a:spcBef>
              <a:spcAft>
                <a:spcPct val="0"/>
              </a:spcAft>
              <a:defRPr>
                <a:solidFill>
                  <a:schemeClr val="tx1"/>
                </a:solidFill>
                <a:latin typeface="Garamond" pitchFamily="18" charset="0"/>
              </a:defRPr>
            </a:lvl9pPr>
          </a:lstStyle>
          <a:p>
            <a:pPr fontAlgn="base">
              <a:spcBef>
                <a:spcPct val="0"/>
              </a:spcBef>
              <a:spcAft>
                <a:spcPct val="0"/>
              </a:spcAft>
            </a:pPr>
            <a:fld id="{38D25FB3-E7ED-415D-BD34-0010385FB2A4}" type="slidenum">
              <a:rPr lang="en-US">
                <a:latin typeface="Calibri" pitchFamily="34" charset="0"/>
              </a:rPr>
              <a:pPr fontAlgn="base">
                <a:spcBef>
                  <a:spcPct val="0"/>
                </a:spcBef>
                <a:spcAft>
                  <a:spcPct val="0"/>
                </a:spcAft>
              </a:pPr>
              <a:t>6</a:t>
            </a:fld>
            <a:endParaRPr lang="en-US">
              <a:latin typeface="Calibri" pitchFamily="34" charset="0"/>
            </a:endParaRPr>
          </a:p>
        </p:txBody>
      </p:sp>
    </p:spTree>
    <p:extLst>
      <p:ext uri="{BB962C8B-B14F-4D97-AF65-F5344CB8AC3E}">
        <p14:creationId xmlns:p14="http://schemas.microsoft.com/office/powerpoint/2010/main" val="2650208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fontAlgn="base">
              <a:spcBef>
                <a:spcPct val="0"/>
              </a:spcBef>
              <a:spcAft>
                <a:spcPct val="0"/>
              </a:spcAft>
              <a:defRPr>
                <a:solidFill>
                  <a:schemeClr val="tx1"/>
                </a:solidFill>
                <a:latin typeface="Garamond" pitchFamily="18" charset="0"/>
              </a:defRPr>
            </a:lvl6pPr>
            <a:lvl7pPr marL="2971800" indent="-228600" fontAlgn="base">
              <a:spcBef>
                <a:spcPct val="0"/>
              </a:spcBef>
              <a:spcAft>
                <a:spcPct val="0"/>
              </a:spcAft>
              <a:defRPr>
                <a:solidFill>
                  <a:schemeClr val="tx1"/>
                </a:solidFill>
                <a:latin typeface="Garamond" pitchFamily="18" charset="0"/>
              </a:defRPr>
            </a:lvl7pPr>
            <a:lvl8pPr marL="3429000" indent="-228600" fontAlgn="base">
              <a:spcBef>
                <a:spcPct val="0"/>
              </a:spcBef>
              <a:spcAft>
                <a:spcPct val="0"/>
              </a:spcAft>
              <a:defRPr>
                <a:solidFill>
                  <a:schemeClr val="tx1"/>
                </a:solidFill>
                <a:latin typeface="Garamond" pitchFamily="18" charset="0"/>
              </a:defRPr>
            </a:lvl8pPr>
            <a:lvl9pPr marL="3886200" indent="-228600" fontAlgn="base">
              <a:spcBef>
                <a:spcPct val="0"/>
              </a:spcBef>
              <a:spcAft>
                <a:spcPct val="0"/>
              </a:spcAft>
              <a:defRPr>
                <a:solidFill>
                  <a:schemeClr val="tx1"/>
                </a:solidFill>
                <a:latin typeface="Garamond" pitchFamily="18" charset="0"/>
              </a:defRPr>
            </a:lvl9pPr>
          </a:lstStyle>
          <a:p>
            <a:pPr fontAlgn="base">
              <a:spcBef>
                <a:spcPct val="0"/>
              </a:spcBef>
              <a:spcAft>
                <a:spcPct val="0"/>
              </a:spcAft>
            </a:pPr>
            <a:fld id="{38D25FB3-E7ED-415D-BD34-0010385FB2A4}" type="slidenum">
              <a:rPr lang="en-US">
                <a:latin typeface="Calibri" pitchFamily="34" charset="0"/>
              </a:rPr>
              <a:pPr fontAlgn="base">
                <a:spcBef>
                  <a:spcPct val="0"/>
                </a:spcBef>
                <a:spcAft>
                  <a:spcPct val="0"/>
                </a:spcAft>
              </a:pPr>
              <a:t>7</a:t>
            </a:fld>
            <a:endParaRPr lang="en-US">
              <a:latin typeface="Calibri" pitchFamily="34" charset="0"/>
            </a:endParaRPr>
          </a:p>
        </p:txBody>
      </p:sp>
    </p:spTree>
    <p:extLst>
      <p:ext uri="{BB962C8B-B14F-4D97-AF65-F5344CB8AC3E}">
        <p14:creationId xmlns:p14="http://schemas.microsoft.com/office/powerpoint/2010/main" val="2377880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fontAlgn="base">
              <a:spcBef>
                <a:spcPct val="0"/>
              </a:spcBef>
              <a:spcAft>
                <a:spcPct val="0"/>
              </a:spcAft>
              <a:defRPr>
                <a:solidFill>
                  <a:schemeClr val="tx1"/>
                </a:solidFill>
                <a:latin typeface="Garamond" pitchFamily="18" charset="0"/>
              </a:defRPr>
            </a:lvl6pPr>
            <a:lvl7pPr marL="2971800" indent="-228600" fontAlgn="base">
              <a:spcBef>
                <a:spcPct val="0"/>
              </a:spcBef>
              <a:spcAft>
                <a:spcPct val="0"/>
              </a:spcAft>
              <a:defRPr>
                <a:solidFill>
                  <a:schemeClr val="tx1"/>
                </a:solidFill>
                <a:latin typeface="Garamond" pitchFamily="18" charset="0"/>
              </a:defRPr>
            </a:lvl7pPr>
            <a:lvl8pPr marL="3429000" indent="-228600" fontAlgn="base">
              <a:spcBef>
                <a:spcPct val="0"/>
              </a:spcBef>
              <a:spcAft>
                <a:spcPct val="0"/>
              </a:spcAft>
              <a:defRPr>
                <a:solidFill>
                  <a:schemeClr val="tx1"/>
                </a:solidFill>
                <a:latin typeface="Garamond" pitchFamily="18" charset="0"/>
              </a:defRPr>
            </a:lvl8pPr>
            <a:lvl9pPr marL="3886200" indent="-228600" fontAlgn="base">
              <a:spcBef>
                <a:spcPct val="0"/>
              </a:spcBef>
              <a:spcAft>
                <a:spcPct val="0"/>
              </a:spcAft>
              <a:defRPr>
                <a:solidFill>
                  <a:schemeClr val="tx1"/>
                </a:solidFill>
                <a:latin typeface="Garamond" pitchFamily="18" charset="0"/>
              </a:defRPr>
            </a:lvl9pPr>
          </a:lstStyle>
          <a:p>
            <a:pPr fontAlgn="base">
              <a:spcBef>
                <a:spcPct val="0"/>
              </a:spcBef>
              <a:spcAft>
                <a:spcPct val="0"/>
              </a:spcAft>
            </a:pPr>
            <a:fld id="{38D25FB3-E7ED-415D-BD34-0010385FB2A4}" type="slidenum">
              <a:rPr lang="en-US">
                <a:latin typeface="Calibri" pitchFamily="34" charset="0"/>
              </a:rPr>
              <a:pPr fontAlgn="base">
                <a:spcBef>
                  <a:spcPct val="0"/>
                </a:spcBef>
                <a:spcAft>
                  <a:spcPct val="0"/>
                </a:spcAft>
              </a:pPr>
              <a:t>8</a:t>
            </a:fld>
            <a:endParaRPr lang="en-US">
              <a:latin typeface="Calibri" pitchFamily="34" charset="0"/>
            </a:endParaRPr>
          </a:p>
        </p:txBody>
      </p:sp>
    </p:spTree>
    <p:extLst>
      <p:ext uri="{BB962C8B-B14F-4D97-AF65-F5344CB8AC3E}">
        <p14:creationId xmlns:p14="http://schemas.microsoft.com/office/powerpoint/2010/main" val="237788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36461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3770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70045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374047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57661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52820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389032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54438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58441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4628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17687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5BB54EE-DF0D-4FA1-B48F-C292469C25C4}" type="datetimeFigureOut">
              <a:rPr lang="en-US" smtClean="0"/>
              <a:t>12/8/2023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87987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2A13ED-770C-46E1-B9FC-24BCCC24CA18}"/>
              </a:ext>
            </a:extLst>
          </p:cNvPr>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1416015" y="304800"/>
            <a:ext cx="6400800" cy="1267837"/>
          </a:xfrm>
          <a:prstGeom prst="rect">
            <a:avLst/>
          </a:prstGeom>
        </p:spPr>
      </p:pic>
      <p:sp>
        <p:nvSpPr>
          <p:cNvPr id="2" name="Rectangle 1"/>
          <p:cNvSpPr/>
          <p:nvPr/>
        </p:nvSpPr>
        <p:spPr>
          <a:xfrm>
            <a:off x="1676400" y="2057400"/>
            <a:ext cx="5880031" cy="1877437"/>
          </a:xfrm>
          <a:prstGeom prst="rect">
            <a:avLst/>
          </a:prstGeom>
        </p:spPr>
        <p:txBody>
          <a:bodyPr wrap="square">
            <a:spAutoFit/>
          </a:bodyPr>
          <a:lstStyle/>
          <a:p>
            <a:pPr algn="ctr">
              <a:defRPr/>
            </a:pPr>
            <a:r>
              <a:rPr lang="ar-BH" sz="8800" b="1" dirty="0">
                <a:ln w="0"/>
                <a:solidFill>
                  <a:srgbClr val="7030A0"/>
                </a:solidFill>
                <a:effectLst>
                  <a:outerShdw blurRad="38100" dist="19050" dir="2700000" algn="tl" rotWithShape="0">
                    <a:prstClr val="black">
                      <a:alpha val="40000"/>
                    </a:prstClr>
                  </a:outerShdw>
                </a:effectLst>
                <a:latin typeface="Frutiger LT Arabic 55 Roman" panose="01000000000000000000" pitchFamily="2" charset="-78"/>
                <a:cs typeface="Frutiger LT Arabic 55 Roman" panose="01000000000000000000" pitchFamily="2" charset="-78"/>
              </a:rPr>
              <a:t>غزوةُ بدر</a:t>
            </a:r>
          </a:p>
          <a:p>
            <a:pPr algn="ctr"/>
            <a:r>
              <a:rPr lang="ar-BH" sz="2800" b="1" dirty="0">
                <a:ln w="0"/>
                <a:solidFill>
                  <a:schemeClr val="accent5">
                    <a:lumMod val="50000"/>
                  </a:schemeClr>
                </a:solidFill>
                <a:effectLst>
                  <a:outerShdw blurRad="38100" dist="19050" dir="2700000" algn="tl" rotWithShape="0">
                    <a:prstClr val="black">
                      <a:alpha val="40000"/>
                    </a:prstClr>
                  </a:outerShdw>
                </a:effectLst>
                <a:latin typeface="Frutiger LT Arabic 55 Roman" panose="01000000000000000000" pitchFamily="2" charset="-78"/>
                <a:cs typeface="Frutiger LT Arabic 55 Roman" panose="01000000000000000000" pitchFamily="2" charset="-78"/>
              </a:rPr>
              <a:t>(رمضان من العام الثاني للهجرة)</a:t>
            </a:r>
          </a:p>
        </p:txBody>
      </p:sp>
      <p:sp>
        <p:nvSpPr>
          <p:cNvPr id="6" name="Rectangle 5">
            <a:extLst>
              <a:ext uri="{FF2B5EF4-FFF2-40B4-BE49-F238E27FC236}">
                <a16:creationId xmlns:a16="http://schemas.microsoft.com/office/drawing/2014/main" id="{521FC120-807C-42B3-9DB1-83839AC44EB8}"/>
              </a:ext>
            </a:extLst>
          </p:cNvPr>
          <p:cNvSpPr/>
          <p:nvPr/>
        </p:nvSpPr>
        <p:spPr>
          <a:xfrm>
            <a:off x="2564064" y="4648200"/>
            <a:ext cx="4471096" cy="1569660"/>
          </a:xfrm>
          <a:prstGeom prst="rect">
            <a:avLst/>
          </a:prstGeom>
          <a:noFill/>
          <a:ln>
            <a:noFill/>
          </a:ln>
        </p:spPr>
        <p:txBody>
          <a:bodyPr wrap="none" lIns="91440" tIns="45720" rIns="91440" bIns="45720">
            <a:spAutoFit/>
          </a:bodyPr>
          <a:ls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r" defTabSz="914400" rtl="1" eaLnBrk="1" latinLnBrk="0" hangingPunct="1">
              <a:defRPr kern="1200">
                <a:solidFill>
                  <a:schemeClr val="tx1"/>
                </a:solidFill>
                <a:latin typeface="Arial" charset="0"/>
                <a:ea typeface="+mn-ea"/>
                <a:cs typeface="+mn-cs"/>
              </a:defRPr>
            </a:lvl6pPr>
            <a:lvl7pPr marL="2743200" algn="r" defTabSz="914400" rtl="1" eaLnBrk="1" latinLnBrk="0" hangingPunct="1">
              <a:defRPr kern="1200">
                <a:solidFill>
                  <a:schemeClr val="tx1"/>
                </a:solidFill>
                <a:latin typeface="Arial" charset="0"/>
                <a:ea typeface="+mn-ea"/>
                <a:cs typeface="+mn-cs"/>
              </a:defRPr>
            </a:lvl7pPr>
            <a:lvl8pPr marL="3200400" algn="r" defTabSz="914400" rtl="1" eaLnBrk="1" latinLnBrk="0" hangingPunct="1">
              <a:defRPr kern="1200">
                <a:solidFill>
                  <a:schemeClr val="tx1"/>
                </a:solidFill>
                <a:latin typeface="Arial" charset="0"/>
                <a:ea typeface="+mn-ea"/>
                <a:cs typeface="+mn-cs"/>
              </a:defRPr>
            </a:lvl8pPr>
            <a:lvl9pPr marL="3657600" algn="r" defTabSz="914400" rtl="1" eaLnBrk="1" latinLnBrk="0" hangingPunct="1">
              <a:defRPr kern="1200">
                <a:solidFill>
                  <a:schemeClr val="tx1"/>
                </a:solidFill>
                <a:latin typeface="Arial" charset="0"/>
                <a:ea typeface="+mn-ea"/>
                <a:cs typeface="+mn-cs"/>
              </a:defRPr>
            </a:lvl9pPr>
          </a:lstStyle>
          <a:p>
            <a:pPr algn="ctr">
              <a:lnSpc>
                <a:spcPct val="150000"/>
              </a:lnSpc>
            </a:pPr>
            <a:r>
              <a:rPr lang="ar-BH" sz="2400" b="1" dirty="0">
                <a:ln w="0"/>
                <a:solidFill>
                  <a:srgbClr val="C00000"/>
                </a:solidFill>
                <a:effectLst>
                  <a:outerShdw blurRad="38100" dist="19050" dir="2700000" algn="tl" rotWithShape="0">
                    <a:schemeClr val="dk1">
                      <a:alpha val="40000"/>
                    </a:schemeClr>
                  </a:outerShdw>
                </a:effectLst>
                <a:latin typeface="Frutiger LT Arabic 55 Roman" panose="01000000000000000000" pitchFamily="2" charset="-78"/>
                <a:cs typeface="Frutiger LT Arabic 55 Roman" panose="01000000000000000000" pitchFamily="2" charset="-78"/>
              </a:rPr>
              <a:t>التربية الإسلامية – الجزء الأول </a:t>
            </a:r>
          </a:p>
          <a:p>
            <a:pPr algn="ctr">
              <a:lnSpc>
                <a:spcPct val="150000"/>
              </a:lnSpc>
            </a:pPr>
            <a:r>
              <a:rPr lang="ar-SA" sz="2000" b="1" dirty="0">
                <a:ln w="0"/>
                <a:solidFill>
                  <a:srgbClr val="00B0F0"/>
                </a:solidFill>
                <a:effectLst>
                  <a:outerShdw blurRad="38100" dist="19050" dir="2700000" algn="tl" rotWithShape="0">
                    <a:schemeClr val="dk1">
                      <a:alpha val="40000"/>
                    </a:schemeClr>
                  </a:outerShdw>
                </a:effectLst>
                <a:latin typeface="Frutiger LT Arabic 55 Roman" panose="01000000000000000000" pitchFamily="2" charset="-78"/>
                <a:cs typeface="Frutiger LT Arabic 55 Roman" panose="01000000000000000000" pitchFamily="2" charset="-78"/>
              </a:rPr>
              <a:t>ا</a:t>
            </a:r>
            <a:r>
              <a:rPr lang="ar-BH" sz="2000" b="1" dirty="0">
                <a:ln w="0"/>
                <a:solidFill>
                  <a:srgbClr val="00B0F0"/>
                </a:solidFill>
                <a:effectLst>
                  <a:outerShdw blurRad="38100" dist="19050" dir="2700000" algn="tl" rotWithShape="0">
                    <a:schemeClr val="dk1">
                      <a:alpha val="40000"/>
                    </a:schemeClr>
                  </a:outerShdw>
                </a:effectLst>
                <a:latin typeface="Frutiger LT Arabic 55 Roman" panose="01000000000000000000" pitchFamily="2" charset="-78"/>
                <a:cs typeface="Frutiger LT Arabic 55 Roman" panose="01000000000000000000" pitchFamily="2" charset="-78"/>
              </a:rPr>
              <a:t>لصف السادس الابتدائي</a:t>
            </a:r>
          </a:p>
          <a:p>
            <a:pPr algn="ctr">
              <a:lnSpc>
                <a:spcPct val="150000"/>
              </a:lnSpc>
            </a:pPr>
            <a:r>
              <a:rPr lang="ar-BH" sz="2000" b="1" dirty="0">
                <a:ln w="0"/>
                <a:solidFill>
                  <a:srgbClr val="002060"/>
                </a:solidFill>
                <a:effectLst>
                  <a:outerShdw blurRad="38100" dist="19050" dir="2700000" algn="tl" rotWithShape="0">
                    <a:schemeClr val="dk1">
                      <a:alpha val="40000"/>
                    </a:schemeClr>
                  </a:outerShdw>
                </a:effectLst>
                <a:latin typeface="Frutiger LT Arabic 55 Roman" panose="01000000000000000000" pitchFamily="2" charset="-78"/>
                <a:cs typeface="Frutiger LT Arabic 55 Roman" panose="01000000000000000000" pitchFamily="2" charset="-78"/>
              </a:rPr>
              <a:t>الفصل الدراسي الأول </a:t>
            </a:r>
          </a:p>
        </p:txBody>
      </p:sp>
    </p:spTree>
    <p:extLst>
      <p:ext uri="{BB962C8B-B14F-4D97-AF65-F5344CB8AC3E}">
        <p14:creationId xmlns:p14="http://schemas.microsoft.com/office/powerpoint/2010/main" val="582691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92"/>
          <p:cNvSpPr>
            <a:spLocks noChangeArrowheads="1"/>
          </p:cNvSpPr>
          <p:nvPr/>
        </p:nvSpPr>
        <p:spPr bwMode="auto">
          <a:xfrm flipH="1">
            <a:off x="7618260" y="2121441"/>
            <a:ext cx="569064" cy="1015663"/>
          </a:xfrm>
          <a:prstGeom prst="rect">
            <a:avLst/>
          </a:prstGeom>
          <a:solidFill>
            <a:schemeClr val="accent2">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defTabSz="685800">
              <a:defRPr/>
            </a:pPr>
            <a:r>
              <a:rPr lang="ar-BH" altLang="ko-KR" sz="2700" dirty="0">
                <a:solidFill>
                  <a:prstClr val="black"/>
                </a:solidFill>
                <a:latin typeface="Calibri" panose="020F0502020204030204"/>
                <a:ea typeface="맑은 고딕" panose="020B0503020000020004" pitchFamily="34" charset="-127"/>
                <a:cs typeface="Arial" panose="020B0604020202020204" pitchFamily="34" charset="0"/>
              </a:rPr>
              <a:t>1</a:t>
            </a:r>
            <a:endParaRPr lang="ko-KR" altLang="en-US" sz="2700" dirty="0">
              <a:solidFill>
                <a:prstClr val="black"/>
              </a:solidFill>
              <a:latin typeface="Calibri" panose="020F0502020204030204"/>
              <a:ea typeface="맑은 고딕" panose="020B0503020000020004" pitchFamily="34" charset="-127"/>
            </a:endParaRPr>
          </a:p>
        </p:txBody>
      </p:sp>
      <p:sp>
        <p:nvSpPr>
          <p:cNvPr id="5" name="AutoShape 92"/>
          <p:cNvSpPr>
            <a:spLocks noChangeArrowheads="1"/>
          </p:cNvSpPr>
          <p:nvPr/>
        </p:nvSpPr>
        <p:spPr bwMode="auto">
          <a:xfrm flipH="1">
            <a:off x="7618260" y="3400927"/>
            <a:ext cx="569064" cy="1030396"/>
          </a:xfrm>
          <a:prstGeom prst="rect">
            <a:avLst/>
          </a:prstGeom>
          <a:solidFill>
            <a:schemeClr val="accent2">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p>
            <a:pPr algn="ctr" defTabSz="685800" latinLnBrk="1">
              <a:defRPr/>
            </a:pPr>
            <a:r>
              <a:rPr lang="ar-BH" altLang="ko-KR" sz="2700" dirty="0">
                <a:solidFill>
                  <a:prstClr val="black"/>
                </a:solidFill>
                <a:latin typeface="Calibri" panose="020F0502020204030204"/>
                <a:ea typeface="맑은 고딕" panose="020B0503020000020004" pitchFamily="34" charset="-127"/>
                <a:cs typeface="Arial" panose="020B0604020202020204" pitchFamily="34" charset="0"/>
              </a:rPr>
              <a:t>2</a:t>
            </a:r>
            <a:endParaRPr lang="ko-KR" altLang="en-US" sz="2700" dirty="0">
              <a:solidFill>
                <a:prstClr val="black"/>
              </a:solidFill>
              <a:latin typeface="Calibri" panose="020F0502020204030204"/>
              <a:ea typeface="맑은 고딕" panose="020B0503020000020004" pitchFamily="34" charset="-127"/>
            </a:endParaRPr>
          </a:p>
        </p:txBody>
      </p:sp>
      <p:sp>
        <p:nvSpPr>
          <p:cNvPr id="8" name="Rectangle 21"/>
          <p:cNvSpPr/>
          <p:nvPr/>
        </p:nvSpPr>
        <p:spPr>
          <a:xfrm>
            <a:off x="2653371" y="609600"/>
            <a:ext cx="3291512" cy="854080"/>
          </a:xfrm>
          <a:prstGeom prst="rect">
            <a:avLst/>
          </a:prstGeom>
          <a:solidFill>
            <a:schemeClr val="accent2">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2"/>
          </a:lnRef>
          <a:fillRef idx="2">
            <a:schemeClr val="accent2"/>
          </a:fillRef>
          <a:effectRef idx="1">
            <a:schemeClr val="accent2"/>
          </a:effectRef>
          <a:fontRef idx="minor">
            <a:schemeClr val="dk1"/>
          </a:fontRef>
        </p:style>
        <p:txBody>
          <a:bodyPr wrap="square">
            <a:spAutoFit/>
          </a:bodyPr>
          <a:lstStyle/>
          <a:p>
            <a:pPr algn="ctr" defTabSz="685800">
              <a:defRPr/>
            </a:pPr>
            <a:r>
              <a:rPr lang="ar-BH" sz="4950" b="1" dirty="0">
                <a:solidFill>
                  <a:prstClr val="black"/>
                </a:solidFill>
                <a:latin typeface="Calibri" panose="020F0502020204030204"/>
                <a:cs typeface="Arial" panose="020B0604020202020204" pitchFamily="34" charset="0"/>
              </a:rPr>
              <a:t>أهـداف الدرس</a:t>
            </a:r>
            <a:endParaRPr lang="en-US" sz="4950" b="1" dirty="0">
              <a:solidFill>
                <a:prstClr val="black"/>
              </a:solidFill>
              <a:latin typeface="Calibri" panose="020F0502020204030204"/>
            </a:endParaRPr>
          </a:p>
        </p:txBody>
      </p:sp>
      <p:sp>
        <p:nvSpPr>
          <p:cNvPr id="10" name="AutoShape 92">
            <a:extLst>
              <a:ext uri="{FF2B5EF4-FFF2-40B4-BE49-F238E27FC236}">
                <a16:creationId xmlns:a16="http://schemas.microsoft.com/office/drawing/2014/main" id="{E8B02D09-5F72-4C64-BDCC-F03CB1B05B66}"/>
              </a:ext>
            </a:extLst>
          </p:cNvPr>
          <p:cNvSpPr>
            <a:spLocks noChangeArrowheads="1"/>
          </p:cNvSpPr>
          <p:nvPr/>
        </p:nvSpPr>
        <p:spPr bwMode="auto">
          <a:xfrm flipH="1">
            <a:off x="7618260" y="4700952"/>
            <a:ext cx="569064" cy="1115327"/>
          </a:xfrm>
          <a:prstGeom prst="rect">
            <a:avLst/>
          </a:prstGeom>
          <a:solidFill>
            <a:schemeClr val="accent2">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p>
            <a:pPr algn="ctr" defTabSz="685800" latinLnBrk="1">
              <a:defRPr/>
            </a:pPr>
            <a:r>
              <a:rPr lang="ar-BH" altLang="ko-KR" sz="2700" dirty="0">
                <a:solidFill>
                  <a:prstClr val="black"/>
                </a:solidFill>
                <a:latin typeface="Calibri" panose="020F0502020204030204"/>
                <a:ea typeface="맑은 고딕" panose="020B0503020000020004" pitchFamily="34" charset="-127"/>
                <a:cs typeface="Arial" panose="020B0604020202020204" pitchFamily="34" charset="0"/>
              </a:rPr>
              <a:t>3</a:t>
            </a:r>
            <a:endParaRPr lang="ko-KR" altLang="en-US" sz="2700" dirty="0">
              <a:solidFill>
                <a:prstClr val="black"/>
              </a:solidFill>
              <a:latin typeface="Calibri" panose="020F0502020204030204"/>
              <a:ea typeface="맑은 고딕" panose="020B0503020000020004" pitchFamily="34" charset="-127"/>
            </a:endParaRPr>
          </a:p>
        </p:txBody>
      </p:sp>
      <p:sp>
        <p:nvSpPr>
          <p:cNvPr id="12" name="Rectangle 8">
            <a:extLst>
              <a:ext uri="{FF2B5EF4-FFF2-40B4-BE49-F238E27FC236}">
                <a16:creationId xmlns:a16="http://schemas.microsoft.com/office/drawing/2014/main" id="{FAE61914-0277-4ADD-AE68-672E411939E9}"/>
              </a:ext>
            </a:extLst>
          </p:cNvPr>
          <p:cNvSpPr/>
          <p:nvPr/>
        </p:nvSpPr>
        <p:spPr>
          <a:xfrm>
            <a:off x="1013460" y="2121440"/>
            <a:ext cx="6355721" cy="1015663"/>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r"/>
            <a:r>
              <a:rPr lang="ar-SA" sz="3600" b="1" dirty="0"/>
              <a:t>تعرُّف سبب غزوة بدر.</a:t>
            </a:r>
            <a:endParaRPr lang="ar-BH" sz="3600" b="1" dirty="0"/>
          </a:p>
          <a:p>
            <a:pPr algn="r"/>
            <a:endParaRPr lang="en-US" sz="2400" dirty="0"/>
          </a:p>
        </p:txBody>
      </p:sp>
      <p:sp>
        <p:nvSpPr>
          <p:cNvPr id="13" name="Rectangle 12">
            <a:extLst>
              <a:ext uri="{FF2B5EF4-FFF2-40B4-BE49-F238E27FC236}">
                <a16:creationId xmlns:a16="http://schemas.microsoft.com/office/drawing/2014/main" id="{FAE61914-0277-4ADD-AE68-672E411939E9}"/>
              </a:ext>
            </a:extLst>
          </p:cNvPr>
          <p:cNvSpPr/>
          <p:nvPr/>
        </p:nvSpPr>
        <p:spPr>
          <a:xfrm>
            <a:off x="1013460" y="3403937"/>
            <a:ext cx="6355721" cy="1015663"/>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r"/>
            <a:r>
              <a:rPr lang="ar-SA" sz="3600" b="1" dirty="0"/>
              <a:t>بيان أبرز وقائع هذه الغزوة.</a:t>
            </a:r>
            <a:endParaRPr lang="ar-BH" sz="3600" b="1" dirty="0"/>
          </a:p>
          <a:p>
            <a:pPr algn="r"/>
            <a:endParaRPr lang="en-US" sz="2400" dirty="0"/>
          </a:p>
        </p:txBody>
      </p:sp>
      <p:sp>
        <p:nvSpPr>
          <p:cNvPr id="14" name="Rectangle 6">
            <a:extLst>
              <a:ext uri="{FF2B5EF4-FFF2-40B4-BE49-F238E27FC236}">
                <a16:creationId xmlns:a16="http://schemas.microsoft.com/office/drawing/2014/main" id="{FAE61914-0277-4ADD-AE68-672E411939E9}"/>
              </a:ext>
            </a:extLst>
          </p:cNvPr>
          <p:cNvSpPr/>
          <p:nvPr/>
        </p:nvSpPr>
        <p:spPr>
          <a:xfrm>
            <a:off x="1053905" y="4700952"/>
            <a:ext cx="6315276" cy="1138773"/>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r"/>
            <a:r>
              <a:rPr lang="ar-SA" sz="3400" b="1" dirty="0"/>
              <a:t>استنتاج الدروس والعبر المستفادة منها.</a:t>
            </a:r>
            <a:endParaRPr lang="ar-BH" sz="3400" b="1" dirty="0"/>
          </a:p>
          <a:p>
            <a:pPr algn="r"/>
            <a:endParaRPr lang="en-US" sz="3400" dirty="0"/>
          </a:p>
        </p:txBody>
      </p:sp>
      <p:pic>
        <p:nvPicPr>
          <p:cNvPr id="9" name="Picture 8">
            <a:extLst>
              <a:ext uri="{FF2B5EF4-FFF2-40B4-BE49-F238E27FC236}">
                <a16:creationId xmlns:a16="http://schemas.microsoft.com/office/drawing/2014/main" id="{1FC77125-C7C8-4CC7-9755-98FC0E649B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1090" y="164017"/>
            <a:ext cx="1646183" cy="1268068"/>
          </a:xfrm>
          <a:prstGeom prst="rect">
            <a:avLst/>
          </a:prstGeom>
        </p:spPr>
      </p:pic>
      <p:sp>
        <p:nvSpPr>
          <p:cNvPr id="11" name="مستطيل 10">
            <a:extLst>
              <a:ext uri="{FF2B5EF4-FFF2-40B4-BE49-F238E27FC236}">
                <a16:creationId xmlns:a16="http://schemas.microsoft.com/office/drawing/2014/main" id="{D900A0CC-3B0F-4266-9542-1C4C7E2E7F58}"/>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276374951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0-#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0"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5745" y="2050128"/>
            <a:ext cx="8679656" cy="3764951"/>
          </a:xfrm>
          <a:prstGeom prst="rect">
            <a:avLst/>
          </a:prstGeom>
          <a:ln w="38100">
            <a:solidFill>
              <a:srgbClr val="C00000"/>
            </a:solidFill>
            <a:prstDash val="sysDash"/>
          </a:ln>
        </p:spPr>
        <p:style>
          <a:lnRef idx="2">
            <a:schemeClr val="accent6"/>
          </a:lnRef>
          <a:fillRef idx="1">
            <a:schemeClr val="lt1"/>
          </a:fillRef>
          <a:effectRef idx="0">
            <a:schemeClr val="accent6"/>
          </a:effectRef>
          <a:fontRef idx="minor">
            <a:schemeClr val="dk1"/>
          </a:fontRef>
        </p:style>
        <p:txBody>
          <a:bodyPr rtlCol="1" anchor="ctr"/>
          <a:lstStyle/>
          <a:p>
            <a:pPr algn="ctr"/>
            <a:endParaRPr lang="ar-BH"/>
          </a:p>
        </p:txBody>
      </p:sp>
      <p:sp>
        <p:nvSpPr>
          <p:cNvPr id="9218" name="Text Box 3"/>
          <p:cNvSpPr txBox="1">
            <a:spLocks noChangeArrowheads="1"/>
          </p:cNvSpPr>
          <p:nvPr/>
        </p:nvSpPr>
        <p:spPr bwMode="auto">
          <a:xfrm>
            <a:off x="395288" y="2420938"/>
            <a:ext cx="8137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defRPr>
                <a:solidFill>
                  <a:schemeClr val="tx1"/>
                </a:solidFill>
                <a:latin typeface="Tahoma" panose="020B0604030504040204" pitchFamily="34" charset="0"/>
                <a:cs typeface="Arial" panose="020B0604020202020204" pitchFamily="34" charset="0"/>
              </a:defRPr>
            </a:lvl1pPr>
            <a:lvl2pPr marL="742950" indent="-285750" algn="r" rtl="1">
              <a:defRPr>
                <a:solidFill>
                  <a:schemeClr val="tx1"/>
                </a:solidFill>
                <a:latin typeface="Tahoma" panose="020B0604030504040204" pitchFamily="34" charset="0"/>
                <a:cs typeface="Arial" panose="020B0604020202020204" pitchFamily="34" charset="0"/>
              </a:defRPr>
            </a:lvl2pPr>
            <a:lvl3pPr marL="1143000" indent="-228600" algn="r" rtl="1">
              <a:defRPr>
                <a:solidFill>
                  <a:schemeClr val="tx1"/>
                </a:solidFill>
                <a:latin typeface="Tahoma" panose="020B0604030504040204" pitchFamily="34" charset="0"/>
                <a:cs typeface="Arial" panose="020B0604020202020204" pitchFamily="34" charset="0"/>
              </a:defRPr>
            </a:lvl3pPr>
            <a:lvl4pPr marL="1600200" indent="-228600" algn="r" rtl="1">
              <a:defRPr>
                <a:solidFill>
                  <a:schemeClr val="tx1"/>
                </a:solidFill>
                <a:latin typeface="Tahoma" panose="020B0604030504040204" pitchFamily="34" charset="0"/>
                <a:cs typeface="Arial" panose="020B0604020202020204" pitchFamily="34" charset="0"/>
              </a:defRPr>
            </a:lvl4pPr>
            <a:lvl5pPr marL="2057400" indent="-228600" algn="r" rtl="1">
              <a:defRPr>
                <a:solidFill>
                  <a:schemeClr val="tx1"/>
                </a:solidFill>
                <a:latin typeface="Tahoma" panose="020B060403050404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endParaRPr lang="en-US" altLang="en-US" sz="3200" b="1"/>
          </a:p>
        </p:txBody>
      </p:sp>
      <p:sp>
        <p:nvSpPr>
          <p:cNvPr id="31754" name="AutoShape 10"/>
          <p:cNvSpPr>
            <a:spLocks noChangeArrowheads="1"/>
          </p:cNvSpPr>
          <p:nvPr/>
        </p:nvSpPr>
        <p:spPr bwMode="auto">
          <a:xfrm>
            <a:off x="2524125" y="983826"/>
            <a:ext cx="4244975" cy="907375"/>
          </a:xfrm>
          <a:prstGeom prst="downArrowCallout">
            <a:avLst>
              <a:gd name="adj1" fmla="val 148419"/>
              <a:gd name="adj2" fmla="val 148419"/>
              <a:gd name="adj3" fmla="val 16667"/>
              <a:gd name="adj4" fmla="val 66667"/>
            </a:avLst>
          </a:prstGeom>
          <a:solidFill>
            <a:schemeClr val="accent2">
              <a:lumMod val="60000"/>
              <a:lumOff val="40000"/>
            </a:schemeClr>
          </a:solidFill>
          <a:ln>
            <a:headEnd/>
            <a:tailEnd/>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lvl1pPr algn="r" rtl="1">
              <a:defRPr>
                <a:solidFill>
                  <a:schemeClr val="tx1"/>
                </a:solidFill>
                <a:latin typeface="Tahoma" panose="020B0604030504040204" pitchFamily="34" charset="0"/>
                <a:cs typeface="Arial" panose="020B0604020202020204" pitchFamily="34" charset="0"/>
              </a:defRPr>
            </a:lvl1pPr>
            <a:lvl2pPr marL="742950" indent="-285750" algn="r" rtl="1">
              <a:defRPr>
                <a:solidFill>
                  <a:schemeClr val="tx1"/>
                </a:solidFill>
                <a:latin typeface="Tahoma" panose="020B0604030504040204" pitchFamily="34" charset="0"/>
                <a:cs typeface="Arial" panose="020B0604020202020204" pitchFamily="34" charset="0"/>
              </a:defRPr>
            </a:lvl2pPr>
            <a:lvl3pPr marL="1143000" indent="-228600" algn="r" rtl="1">
              <a:defRPr>
                <a:solidFill>
                  <a:schemeClr val="tx1"/>
                </a:solidFill>
                <a:latin typeface="Tahoma" panose="020B0604030504040204" pitchFamily="34" charset="0"/>
                <a:cs typeface="Arial" panose="020B0604020202020204" pitchFamily="34" charset="0"/>
              </a:defRPr>
            </a:lvl3pPr>
            <a:lvl4pPr marL="1600200" indent="-228600" algn="r" rtl="1">
              <a:defRPr>
                <a:solidFill>
                  <a:schemeClr val="tx1"/>
                </a:solidFill>
                <a:latin typeface="Tahoma" panose="020B0604030504040204" pitchFamily="34" charset="0"/>
                <a:cs typeface="Arial" panose="020B0604020202020204" pitchFamily="34" charset="0"/>
              </a:defRPr>
            </a:lvl4pPr>
            <a:lvl5pPr marL="2057400" indent="-228600" algn="r" rtl="1">
              <a:defRPr>
                <a:solidFill>
                  <a:schemeClr val="tx1"/>
                </a:solidFill>
                <a:latin typeface="Tahoma" panose="020B060403050404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r>
              <a:rPr lang="ar-BH" altLang="en-US" sz="3600" b="1" dirty="0"/>
              <a:t>سبب الغزوة</a:t>
            </a:r>
            <a:endParaRPr lang="en-US" altLang="en-US" sz="3600" b="1" dirty="0"/>
          </a:p>
        </p:txBody>
      </p:sp>
      <p:sp>
        <p:nvSpPr>
          <p:cNvPr id="31755" name="Text Box 11"/>
          <p:cNvSpPr txBox="1">
            <a:spLocks noChangeArrowheads="1"/>
          </p:cNvSpPr>
          <p:nvPr/>
        </p:nvSpPr>
        <p:spPr bwMode="auto">
          <a:xfrm>
            <a:off x="395289" y="2209054"/>
            <a:ext cx="8353424" cy="3447098"/>
          </a:xfrm>
          <a:prstGeom prst="rect">
            <a:avLst/>
          </a:prstGeom>
          <a:solidFill>
            <a:schemeClr val="accent1">
              <a:lumMod val="20000"/>
              <a:lumOff val="80000"/>
            </a:schemeClr>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wrap="square">
            <a:spAutoFit/>
          </a:bodyPr>
          <a:lstStyle>
            <a:lvl1pPr algn="r" rtl="1">
              <a:defRPr>
                <a:solidFill>
                  <a:schemeClr val="tx1"/>
                </a:solidFill>
                <a:latin typeface="Tahoma" panose="020B0604030504040204" pitchFamily="34" charset="0"/>
                <a:cs typeface="Arial" panose="020B0604020202020204" pitchFamily="34" charset="0"/>
              </a:defRPr>
            </a:lvl1pPr>
            <a:lvl2pPr marL="742950" indent="-285750" algn="r" rtl="1">
              <a:defRPr>
                <a:solidFill>
                  <a:schemeClr val="tx1"/>
                </a:solidFill>
                <a:latin typeface="Tahoma" panose="020B0604030504040204" pitchFamily="34" charset="0"/>
                <a:cs typeface="Arial" panose="020B0604020202020204" pitchFamily="34" charset="0"/>
              </a:defRPr>
            </a:lvl2pPr>
            <a:lvl3pPr marL="1143000" indent="-228600" algn="r" rtl="1">
              <a:defRPr>
                <a:solidFill>
                  <a:schemeClr val="tx1"/>
                </a:solidFill>
                <a:latin typeface="Tahoma" panose="020B0604030504040204" pitchFamily="34" charset="0"/>
                <a:cs typeface="Arial" panose="020B0604020202020204" pitchFamily="34" charset="0"/>
              </a:defRPr>
            </a:lvl3pPr>
            <a:lvl4pPr marL="1600200" indent="-228600" algn="r" rtl="1">
              <a:defRPr>
                <a:solidFill>
                  <a:schemeClr val="tx1"/>
                </a:solidFill>
                <a:latin typeface="Tahoma" panose="020B0604030504040204" pitchFamily="34" charset="0"/>
                <a:cs typeface="Arial" panose="020B0604020202020204" pitchFamily="34" charset="0"/>
              </a:defRPr>
            </a:lvl4pPr>
            <a:lvl5pPr marL="2057400" indent="-228600" algn="r" rtl="1">
              <a:defRPr>
                <a:solidFill>
                  <a:schemeClr val="tx1"/>
                </a:solidFill>
                <a:latin typeface="Tahoma" panose="020B060403050404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justLow">
              <a:spcBef>
                <a:spcPct val="50000"/>
              </a:spcBef>
            </a:pPr>
            <a:r>
              <a:rPr lang="ar-BH" sz="3200" dirty="0"/>
              <a:t>    </a:t>
            </a:r>
            <a:r>
              <a:rPr lang="ar-BH" sz="3400" dirty="0"/>
              <a:t>سمع المسلمون أنَّ قافلةً لكفار قريش، بقيادة أبي سفيان كانت تمرُّ قريبًا من المدينة المنورة قادمة من الشام، في طريقها إلى مكة المكرمة، فخرجوا لاعتراض تلك القافلة، بسبب ما لحقهم من ظلم وأذى، عندما أخرجهم الكفار من مكة واستولوا على أموالهم وممتلكاتهم.</a:t>
            </a:r>
            <a:endParaRPr lang="en-US" sz="3400" dirty="0"/>
          </a:p>
          <a:p>
            <a:pPr algn="justLow">
              <a:spcBef>
                <a:spcPct val="50000"/>
              </a:spcBef>
            </a:pPr>
            <a:endParaRPr lang="en-US" altLang="en-US" sz="3200" b="1" dirty="0">
              <a:solidFill>
                <a:srgbClr val="FF0000"/>
              </a:solidFill>
              <a:cs typeface="+mn-cs"/>
            </a:endParaRPr>
          </a:p>
        </p:txBody>
      </p:sp>
      <p:sp>
        <p:nvSpPr>
          <p:cNvPr id="6" name="مستطيل 5">
            <a:extLst>
              <a:ext uri="{FF2B5EF4-FFF2-40B4-BE49-F238E27FC236}">
                <a16:creationId xmlns:a16="http://schemas.microsoft.com/office/drawing/2014/main" id="{9224829C-F8C4-4DFE-ADD2-A02CBC03AC7C}"/>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303909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1754"/>
                                        </p:tgtEl>
                                        <p:attrNameLst>
                                          <p:attrName>style.visibility</p:attrName>
                                        </p:attrNameLst>
                                      </p:cBhvr>
                                      <p:to>
                                        <p:strVal val="visible"/>
                                      </p:to>
                                    </p:set>
                                    <p:animEffect transition="in" filter="circle(out)">
                                      <p:cBhvr>
                                        <p:cTn id="7" dur="2000"/>
                                        <p:tgtEl>
                                          <p:spTgt spid="3175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1755"/>
                                        </p:tgtEl>
                                        <p:attrNameLst>
                                          <p:attrName>style.visibility</p:attrName>
                                        </p:attrNameLst>
                                      </p:cBhvr>
                                      <p:to>
                                        <p:strVal val="visible"/>
                                      </p:to>
                                    </p:set>
                                    <p:animEffect transition="in" filter="circle(out)">
                                      <p:cBhvr>
                                        <p:cTn id="12" dur="2000"/>
                                        <p:tgtEl>
                                          <p:spTgt spid="31755"/>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754" grpId="0" animBg="1"/>
      <p:bldP spid="3175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3" name="AutoShape 25" descr="Parchment"/>
          <p:cNvSpPr>
            <a:spLocks noChangeArrowheads="1"/>
          </p:cNvSpPr>
          <p:nvPr/>
        </p:nvSpPr>
        <p:spPr bwMode="auto">
          <a:xfrm>
            <a:off x="4771292" y="2209802"/>
            <a:ext cx="4038600" cy="3886200"/>
          </a:xfrm>
          <a:prstGeom prst="roundRect">
            <a:avLst>
              <a:gd name="adj" fmla="val 16667"/>
            </a:avLst>
          </a:prstGeom>
          <a:solidFill>
            <a:schemeClr val="tx2">
              <a:lumMod val="20000"/>
              <a:lumOff val="80000"/>
            </a:schemeClr>
          </a:solidFill>
          <a:ln>
            <a:headEnd/>
            <a:tailEnd/>
          </a:ln>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none" anchor="ctr"/>
          <a:lstStyle/>
          <a:p>
            <a:pPr algn="r"/>
            <a:endParaRPr lang="ar-BH" sz="2400" b="1" dirty="0">
              <a:solidFill>
                <a:schemeClr val="tx1"/>
              </a:solidFill>
            </a:endParaRPr>
          </a:p>
          <a:p>
            <a:pPr algn="r"/>
            <a:endParaRPr lang="ar-BH" sz="2400" b="1" dirty="0">
              <a:solidFill>
                <a:schemeClr val="tx1"/>
              </a:solidFill>
            </a:endParaRPr>
          </a:p>
          <a:p>
            <a:pPr algn="r"/>
            <a:r>
              <a:rPr lang="ar-BH" sz="2800" dirty="0">
                <a:solidFill>
                  <a:schemeClr val="tx1"/>
                </a:solidFill>
                <a:cs typeface="+mj-cs"/>
              </a:rPr>
              <a:t>        استجاب المسلمون</a:t>
            </a:r>
          </a:p>
          <a:p>
            <a:pPr algn="r"/>
            <a:r>
              <a:rPr lang="ar-BH" sz="2800" dirty="0">
                <a:cs typeface="+mj-cs"/>
                <a:sym typeface="AGA Arabesque"/>
              </a:rPr>
              <a:t> ، فاجتمع إليه</a:t>
            </a:r>
            <a:r>
              <a:rPr lang="en-US" sz="2800" dirty="0">
                <a:cs typeface="+mj-cs"/>
                <a:sym typeface="AGA Arabesque"/>
              </a:rPr>
              <a:t></a:t>
            </a:r>
            <a:r>
              <a:rPr lang="ar-BH" sz="2800" dirty="0">
                <a:solidFill>
                  <a:schemeClr val="tx1"/>
                </a:solidFill>
                <a:cs typeface="+mj-cs"/>
              </a:rPr>
              <a:t>   لدعوة النبي </a:t>
            </a:r>
            <a:endParaRPr lang="en-US" sz="2800" dirty="0">
              <a:cs typeface="+mj-cs"/>
            </a:endParaRPr>
          </a:p>
          <a:p>
            <a:pPr algn="r"/>
            <a:r>
              <a:rPr lang="ar-BH" sz="2800" dirty="0">
                <a:solidFill>
                  <a:schemeClr val="tx1"/>
                </a:solidFill>
                <a:cs typeface="+mj-cs"/>
              </a:rPr>
              <a:t>  ثلاثمائة وأربعـة عشر رجلًا، </a:t>
            </a:r>
          </a:p>
          <a:p>
            <a:pPr algn="r"/>
            <a:r>
              <a:rPr lang="ar-BH" sz="2800" dirty="0">
                <a:solidFill>
                  <a:schemeClr val="tx1"/>
                </a:solidFill>
                <a:cs typeface="+mj-cs"/>
              </a:rPr>
              <a:t>وسار بهم لاعتراض قافلة قريش،</a:t>
            </a:r>
          </a:p>
          <a:p>
            <a:pPr algn="r"/>
            <a:r>
              <a:rPr lang="ar-BH" sz="2800" dirty="0">
                <a:solidFill>
                  <a:schemeClr val="tx1"/>
                </a:solidFill>
                <a:cs typeface="+mj-cs"/>
              </a:rPr>
              <a:t>إلا أن أبا سفـيان </a:t>
            </a:r>
            <a:r>
              <a:rPr lang="ar-BH" sz="2800" dirty="0">
                <a:cs typeface="+mj-cs"/>
              </a:rPr>
              <a:t>أحـسَّ بالخـطـر</a:t>
            </a:r>
          </a:p>
          <a:p>
            <a:pPr algn="r"/>
            <a:r>
              <a:rPr lang="ar-BH" sz="2800" dirty="0">
                <a:cs typeface="+mj-cs"/>
              </a:rPr>
              <a:t>  فاتجه بالقافلة نحو الساحل، فنجا</a:t>
            </a:r>
          </a:p>
          <a:p>
            <a:pPr algn="r"/>
            <a:r>
              <a:rPr lang="ar-BH" sz="2800" dirty="0">
                <a:cs typeface="+mj-cs"/>
              </a:rPr>
              <a:t>  بهـا، ثم أرسـل إلى أهـل مـكـة </a:t>
            </a:r>
          </a:p>
          <a:p>
            <a:pPr algn="r"/>
            <a:r>
              <a:rPr lang="ar-BH" sz="2800" dirty="0" err="1">
                <a:cs typeface="+mj-cs"/>
              </a:rPr>
              <a:t>يستنجدهم</a:t>
            </a:r>
            <a:r>
              <a:rPr lang="ar-BH" sz="2800" dirty="0">
                <a:cs typeface="+mj-cs"/>
              </a:rPr>
              <a:t>.</a:t>
            </a:r>
            <a:endParaRPr lang="en-US" sz="2800" dirty="0">
              <a:cs typeface="+mj-cs"/>
            </a:endParaRPr>
          </a:p>
          <a:p>
            <a:pPr algn="r"/>
            <a:r>
              <a:rPr lang="ar-BH" sz="2400" dirty="0"/>
              <a:t> </a:t>
            </a:r>
            <a:endParaRPr lang="ar-BH" sz="2400" b="1" dirty="0">
              <a:solidFill>
                <a:schemeClr val="tx1"/>
              </a:solidFill>
            </a:endParaRPr>
          </a:p>
          <a:p>
            <a:pPr algn="r"/>
            <a:endParaRPr lang="en-US" sz="2400" dirty="0"/>
          </a:p>
          <a:p>
            <a:pPr algn="ctr"/>
            <a:r>
              <a:rPr lang="ar-BH" sz="2400" b="1" dirty="0">
                <a:solidFill>
                  <a:schemeClr val="tx1"/>
                </a:solidFill>
              </a:rPr>
              <a:t> </a:t>
            </a:r>
            <a:endParaRPr lang="en-US" sz="2400" dirty="0"/>
          </a:p>
        </p:txBody>
      </p:sp>
      <p:sp>
        <p:nvSpPr>
          <p:cNvPr id="7194" name="Rectangle 26" descr="Dark vertical"/>
          <p:cNvSpPr>
            <a:spLocks noChangeArrowheads="1"/>
          </p:cNvSpPr>
          <p:nvPr/>
        </p:nvSpPr>
        <p:spPr bwMode="auto">
          <a:xfrm>
            <a:off x="2950064" y="304800"/>
            <a:ext cx="3536949" cy="634300"/>
          </a:xfrm>
          <a:prstGeom prst="rect">
            <a:avLst/>
          </a:prstGeom>
          <a:solidFill>
            <a:schemeClr val="accent2">
              <a:lumMod val="40000"/>
              <a:lumOff val="60000"/>
            </a:schemeClr>
          </a:solidFill>
          <a:ln>
            <a:headEnd/>
            <a:tailEnd/>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none" anchor="ctr"/>
          <a:lstStyle/>
          <a:p>
            <a:pPr algn="ctr"/>
            <a:r>
              <a:rPr lang="ar-BH" sz="3600" b="1" dirty="0">
                <a:solidFill>
                  <a:srgbClr val="C00000"/>
                </a:solidFill>
              </a:rPr>
              <a:t>الاستعداد للغزوة</a:t>
            </a:r>
            <a:endParaRPr lang="en-US" sz="3600" b="1" dirty="0">
              <a:solidFill>
                <a:srgbClr val="C00000"/>
              </a:solidFill>
            </a:endParaRPr>
          </a:p>
        </p:txBody>
      </p:sp>
      <p:sp>
        <p:nvSpPr>
          <p:cNvPr id="7197" name="AutoShape 29" descr="Pink tissue paper"/>
          <p:cNvSpPr>
            <a:spLocks noChangeArrowheads="1"/>
          </p:cNvSpPr>
          <p:nvPr/>
        </p:nvSpPr>
        <p:spPr bwMode="auto">
          <a:xfrm>
            <a:off x="5257800" y="1143000"/>
            <a:ext cx="3352800" cy="914400"/>
          </a:xfrm>
          <a:prstGeom prst="downArrowCallout">
            <a:avLst>
              <a:gd name="adj1" fmla="val 79029"/>
              <a:gd name="adj2" fmla="val 79029"/>
              <a:gd name="adj3" fmla="val 16667"/>
              <a:gd name="adj4" fmla="val 66667"/>
            </a:avLst>
          </a:prstGeom>
          <a:solidFill>
            <a:schemeClr val="accent4">
              <a:lumMod val="40000"/>
              <a:lumOff val="60000"/>
            </a:schemeClr>
          </a:solidFill>
          <a:ln>
            <a:solidFill>
              <a:schemeClr val="accent4">
                <a:lumMod val="75000"/>
              </a:schemeClr>
            </a:solidFill>
            <a:headEnd/>
            <a:tailEnd/>
          </a:ln>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none" anchor="ctr"/>
          <a:lstStyle/>
          <a:p>
            <a:pPr algn="ctr"/>
            <a:r>
              <a:rPr lang="ar-BH" sz="2800" b="1" dirty="0"/>
              <a:t>استعداد المسلمين</a:t>
            </a:r>
            <a:endParaRPr lang="en-US" sz="2800" b="1" dirty="0"/>
          </a:p>
        </p:txBody>
      </p:sp>
      <p:sp>
        <p:nvSpPr>
          <p:cNvPr id="7199" name="AutoShape 31" descr="White marble"/>
          <p:cNvSpPr>
            <a:spLocks noChangeArrowheads="1"/>
          </p:cNvSpPr>
          <p:nvPr/>
        </p:nvSpPr>
        <p:spPr bwMode="auto">
          <a:xfrm>
            <a:off x="335755" y="2209801"/>
            <a:ext cx="4174025" cy="3886200"/>
          </a:xfrm>
          <a:prstGeom prst="roundRect">
            <a:avLst>
              <a:gd name="adj" fmla="val 16667"/>
            </a:avLst>
          </a:prstGeom>
          <a:solidFill>
            <a:schemeClr val="tx2">
              <a:lumMod val="20000"/>
              <a:lumOff val="80000"/>
            </a:schemeClr>
          </a:solidFill>
          <a:ln>
            <a:headEnd/>
            <a:tailEnd/>
          </a:ln>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none" anchor="ctr"/>
          <a:lstStyle/>
          <a:p>
            <a:pPr algn="ctr"/>
            <a:r>
              <a:rPr lang="ar-BH" sz="2800" dirty="0"/>
              <a:t>لم يكتفِ المشركون بنجاة </a:t>
            </a:r>
          </a:p>
          <a:p>
            <a:pPr algn="ctr"/>
            <a:r>
              <a:rPr lang="ar-BH" sz="2800" dirty="0"/>
              <a:t>قافلتهم، فقد غضبت قريش وجهَّزت </a:t>
            </a:r>
          </a:p>
          <a:p>
            <a:pPr algn="ctr"/>
            <a:r>
              <a:rPr lang="ar-BH" sz="2800" dirty="0"/>
              <a:t>جموعها وخرجوا لقتال المسلمين، </a:t>
            </a:r>
          </a:p>
          <a:p>
            <a:pPr algn="ctr"/>
            <a:r>
              <a:rPr lang="ar-BH" sz="2800" dirty="0"/>
              <a:t>وكانوا قريبًا من ألف مقاتل يقودهم</a:t>
            </a:r>
          </a:p>
          <a:p>
            <a:pPr algn="ctr"/>
            <a:r>
              <a:rPr lang="ar-BH" sz="2800" dirty="0"/>
              <a:t> أبو جهل، وفيهم سادتهم وأشراف </a:t>
            </a:r>
          </a:p>
          <a:p>
            <a:pPr algn="ctr"/>
            <a:r>
              <a:rPr lang="ar-BH" sz="2800" dirty="0"/>
              <a:t>   قومهم. ورغم نجاة القافلة أصرَّ</a:t>
            </a:r>
          </a:p>
          <a:p>
            <a:pPr algn="ctr"/>
            <a:r>
              <a:rPr lang="ar-BH" sz="2800" dirty="0"/>
              <a:t> قائدهم أبو جهل على القتال لتأديب </a:t>
            </a:r>
          </a:p>
          <a:p>
            <a:pPr algn="ctr"/>
            <a:r>
              <a:rPr lang="ar-BH" sz="2800" dirty="0"/>
              <a:t>    المسلمين قائلًا:</a:t>
            </a:r>
            <a:endParaRPr lang="en-US" sz="2800" dirty="0"/>
          </a:p>
          <a:p>
            <a:pPr algn="ctr"/>
            <a:r>
              <a:rPr lang="ar-BH" sz="2800" dirty="0"/>
              <a:t> </a:t>
            </a:r>
            <a:endParaRPr lang="en-US" sz="2800" b="1" dirty="0">
              <a:solidFill>
                <a:schemeClr val="tx1"/>
              </a:solidFill>
            </a:endParaRPr>
          </a:p>
        </p:txBody>
      </p:sp>
      <p:sp>
        <p:nvSpPr>
          <p:cNvPr id="7200" name="AutoShape 32" descr="Pink tissue paper"/>
          <p:cNvSpPr>
            <a:spLocks noChangeArrowheads="1"/>
          </p:cNvSpPr>
          <p:nvPr/>
        </p:nvSpPr>
        <p:spPr bwMode="auto">
          <a:xfrm>
            <a:off x="762000" y="1143000"/>
            <a:ext cx="3276600" cy="914400"/>
          </a:xfrm>
          <a:prstGeom prst="downArrowCallout">
            <a:avLst>
              <a:gd name="adj1" fmla="val 76363"/>
              <a:gd name="adj2" fmla="val 76477"/>
              <a:gd name="adj3" fmla="val 16644"/>
              <a:gd name="adj4" fmla="val 66667"/>
            </a:avLst>
          </a:prstGeom>
          <a:solidFill>
            <a:schemeClr val="accent4">
              <a:lumMod val="40000"/>
              <a:lumOff val="60000"/>
            </a:schemeClr>
          </a:solidFill>
          <a:ln>
            <a:solidFill>
              <a:schemeClr val="accent4">
                <a:lumMod val="75000"/>
              </a:schemeClr>
            </a:solidFill>
            <a:headEnd/>
            <a:tailEnd/>
          </a:ln>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none" anchor="ctr"/>
          <a:lstStyle/>
          <a:p>
            <a:pPr algn="ctr"/>
            <a:r>
              <a:rPr lang="ar-BH" sz="2800" b="1" dirty="0">
                <a:solidFill>
                  <a:srgbClr val="0000FF"/>
                </a:solidFill>
                <a:sym typeface="Wingdings" pitchFamily="2" charset="2"/>
              </a:rPr>
              <a:t> </a:t>
            </a:r>
            <a:r>
              <a:rPr lang="ar-BH" sz="2800" b="1" dirty="0">
                <a:solidFill>
                  <a:schemeClr val="tx1"/>
                </a:solidFill>
                <a:sym typeface="Wingdings" pitchFamily="2" charset="2"/>
              </a:rPr>
              <a:t>استعداد المشركين</a:t>
            </a:r>
          </a:p>
        </p:txBody>
      </p:sp>
      <p:sp>
        <p:nvSpPr>
          <p:cNvPr id="7" name="مستطيل 6">
            <a:extLst>
              <a:ext uri="{FF2B5EF4-FFF2-40B4-BE49-F238E27FC236}">
                <a16:creationId xmlns:a16="http://schemas.microsoft.com/office/drawing/2014/main" id="{C43C82FF-F2BA-4844-B136-2341D5592245}"/>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186499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194"/>
                                        </p:tgtEl>
                                        <p:attrNameLst>
                                          <p:attrName>style.visibility</p:attrName>
                                        </p:attrNameLst>
                                      </p:cBhvr>
                                      <p:to>
                                        <p:strVal val="visible"/>
                                      </p:to>
                                    </p:set>
                                    <p:animEffect transition="in" filter="fade">
                                      <p:cBhvr>
                                        <p:cTn id="7" dur="1000"/>
                                        <p:tgtEl>
                                          <p:spTgt spid="7194"/>
                                        </p:tgtEl>
                                      </p:cBhvr>
                                    </p:animEffect>
                                    <p:anim calcmode="lin" valueType="num">
                                      <p:cBhvr>
                                        <p:cTn id="8" dur="1000" fill="hold"/>
                                        <p:tgtEl>
                                          <p:spTgt spid="7194"/>
                                        </p:tgtEl>
                                        <p:attrNameLst>
                                          <p:attrName>ppt_x</p:attrName>
                                        </p:attrNameLst>
                                      </p:cBhvr>
                                      <p:tavLst>
                                        <p:tav tm="0">
                                          <p:val>
                                            <p:strVal val="#ppt_x"/>
                                          </p:val>
                                        </p:tav>
                                        <p:tav tm="100000">
                                          <p:val>
                                            <p:strVal val="#ppt_x"/>
                                          </p:val>
                                        </p:tav>
                                      </p:tavLst>
                                    </p:anim>
                                    <p:anim calcmode="lin" valueType="num">
                                      <p:cBhvr>
                                        <p:cTn id="9" dur="1000" fill="hold"/>
                                        <p:tgtEl>
                                          <p:spTgt spid="719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197"/>
                                        </p:tgtEl>
                                        <p:attrNameLst>
                                          <p:attrName>style.visibility</p:attrName>
                                        </p:attrNameLst>
                                      </p:cBhvr>
                                      <p:to>
                                        <p:strVal val="visible"/>
                                      </p:to>
                                    </p:set>
                                    <p:animEffect transition="in" filter="fade">
                                      <p:cBhvr>
                                        <p:cTn id="14" dur="1000"/>
                                        <p:tgtEl>
                                          <p:spTgt spid="7197"/>
                                        </p:tgtEl>
                                      </p:cBhvr>
                                    </p:animEffect>
                                    <p:anim calcmode="lin" valueType="num">
                                      <p:cBhvr>
                                        <p:cTn id="15" dur="1000" fill="hold"/>
                                        <p:tgtEl>
                                          <p:spTgt spid="7197"/>
                                        </p:tgtEl>
                                        <p:attrNameLst>
                                          <p:attrName>ppt_x</p:attrName>
                                        </p:attrNameLst>
                                      </p:cBhvr>
                                      <p:tavLst>
                                        <p:tav tm="0">
                                          <p:val>
                                            <p:strVal val="#ppt_x"/>
                                          </p:val>
                                        </p:tav>
                                        <p:tav tm="100000">
                                          <p:val>
                                            <p:strVal val="#ppt_x"/>
                                          </p:val>
                                        </p:tav>
                                      </p:tavLst>
                                    </p:anim>
                                    <p:anim calcmode="lin" valueType="num">
                                      <p:cBhvr>
                                        <p:cTn id="16" dur="1000" fill="hold"/>
                                        <p:tgtEl>
                                          <p:spTgt spid="719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7193"/>
                                        </p:tgtEl>
                                        <p:attrNameLst>
                                          <p:attrName>style.visibility</p:attrName>
                                        </p:attrNameLst>
                                      </p:cBhvr>
                                      <p:to>
                                        <p:strVal val="visible"/>
                                      </p:to>
                                    </p:set>
                                    <p:anim calcmode="discrete" valueType="clr">
                                      <p:cBhvr override="childStyle">
                                        <p:cTn id="21" dur="80"/>
                                        <p:tgtEl>
                                          <p:spTgt spid="7193"/>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7193"/>
                                        </p:tgtEl>
                                        <p:attrNameLst>
                                          <p:attrName>fillcolor</p:attrName>
                                        </p:attrNameLst>
                                      </p:cBhvr>
                                      <p:tavLst>
                                        <p:tav tm="0">
                                          <p:val>
                                            <p:clrVal>
                                              <a:schemeClr val="accent2"/>
                                            </p:clrVal>
                                          </p:val>
                                        </p:tav>
                                        <p:tav tm="50000">
                                          <p:val>
                                            <p:clrVal>
                                              <a:schemeClr val="hlink"/>
                                            </p:clrVal>
                                          </p:val>
                                        </p:tav>
                                      </p:tavLst>
                                    </p:anim>
                                    <p:set>
                                      <p:cBhvr>
                                        <p:cTn id="23" dur="80"/>
                                        <p:tgtEl>
                                          <p:spTgt spid="7193"/>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200"/>
                                        </p:tgtEl>
                                        <p:attrNameLst>
                                          <p:attrName>style.visibility</p:attrName>
                                        </p:attrNameLst>
                                      </p:cBhvr>
                                      <p:to>
                                        <p:strVal val="visible"/>
                                      </p:to>
                                    </p:set>
                                    <p:animEffect transition="in" filter="fade">
                                      <p:cBhvr>
                                        <p:cTn id="28" dur="1000"/>
                                        <p:tgtEl>
                                          <p:spTgt spid="7200"/>
                                        </p:tgtEl>
                                      </p:cBhvr>
                                    </p:animEffect>
                                    <p:anim calcmode="lin" valueType="num">
                                      <p:cBhvr>
                                        <p:cTn id="29" dur="1000" fill="hold"/>
                                        <p:tgtEl>
                                          <p:spTgt spid="7200"/>
                                        </p:tgtEl>
                                        <p:attrNameLst>
                                          <p:attrName>ppt_x</p:attrName>
                                        </p:attrNameLst>
                                      </p:cBhvr>
                                      <p:tavLst>
                                        <p:tav tm="0">
                                          <p:val>
                                            <p:strVal val="#ppt_x"/>
                                          </p:val>
                                        </p:tav>
                                        <p:tav tm="100000">
                                          <p:val>
                                            <p:strVal val="#ppt_x"/>
                                          </p:val>
                                        </p:tav>
                                      </p:tavLst>
                                    </p:anim>
                                    <p:anim calcmode="lin" valueType="num">
                                      <p:cBhvr>
                                        <p:cTn id="30" dur="1000" fill="hold"/>
                                        <p:tgtEl>
                                          <p:spTgt spid="720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7199"/>
                                        </p:tgtEl>
                                        <p:attrNameLst>
                                          <p:attrName>style.visibility</p:attrName>
                                        </p:attrNameLst>
                                      </p:cBhvr>
                                      <p:to>
                                        <p:strVal val="visible"/>
                                      </p:to>
                                    </p:set>
                                    <p:anim calcmode="discrete" valueType="clr">
                                      <p:cBhvr override="childStyle">
                                        <p:cTn id="35" dur="80"/>
                                        <p:tgtEl>
                                          <p:spTgt spid="7199"/>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199"/>
                                        </p:tgtEl>
                                        <p:attrNameLst>
                                          <p:attrName>fillcolor</p:attrName>
                                        </p:attrNameLst>
                                      </p:cBhvr>
                                      <p:tavLst>
                                        <p:tav tm="0">
                                          <p:val>
                                            <p:clrVal>
                                              <a:schemeClr val="accent2"/>
                                            </p:clrVal>
                                          </p:val>
                                        </p:tav>
                                        <p:tav tm="50000">
                                          <p:val>
                                            <p:clrVal>
                                              <a:schemeClr val="hlink"/>
                                            </p:clrVal>
                                          </p:val>
                                        </p:tav>
                                      </p:tavLst>
                                    </p:anim>
                                    <p:set>
                                      <p:cBhvr>
                                        <p:cTn id="37" dur="80"/>
                                        <p:tgtEl>
                                          <p:spTgt spid="719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3" grpId="0" animBg="1"/>
      <p:bldP spid="7194" grpId="0" animBg="1"/>
      <p:bldP spid="7197" grpId="0" animBg="1"/>
      <p:bldP spid="7199" grpId="0" animBg="1"/>
      <p:bldP spid="720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52400" y="990600"/>
            <a:ext cx="8762999" cy="2514600"/>
          </a:xfrm>
          <a:prstGeom prst="roundRect">
            <a:avLst/>
          </a:prstGeom>
          <a:solidFill>
            <a:schemeClr val="accent3">
              <a:lumMod val="20000"/>
              <a:lumOff val="80000"/>
            </a:schemeClr>
          </a:solidFill>
          <a:ln w="38100">
            <a:solidFill>
              <a:srgbClr val="FF0000"/>
            </a:solidFill>
            <a:prstDash val="sysDash"/>
          </a:ln>
        </p:spPr>
        <p:style>
          <a:lnRef idx="2">
            <a:schemeClr val="accent6"/>
          </a:lnRef>
          <a:fillRef idx="1">
            <a:schemeClr val="lt1"/>
          </a:fillRef>
          <a:effectRef idx="0">
            <a:schemeClr val="accent6"/>
          </a:effectRef>
          <a:fontRef idx="minor">
            <a:schemeClr val="dk1"/>
          </a:fontRef>
        </p:style>
        <p:txBody>
          <a:bodyPr rtlCol="1" anchor="ctr"/>
          <a:lstStyle/>
          <a:p>
            <a:pPr algn="r"/>
            <a:endParaRPr lang="ar-BH" sz="2400" b="1" dirty="0"/>
          </a:p>
        </p:txBody>
      </p:sp>
      <p:sp>
        <p:nvSpPr>
          <p:cNvPr id="4" name="مستطيل 3"/>
          <p:cNvSpPr/>
          <p:nvPr/>
        </p:nvSpPr>
        <p:spPr>
          <a:xfrm>
            <a:off x="228601" y="1181100"/>
            <a:ext cx="8534397" cy="2095500"/>
          </a:xfrm>
          <a:prstGeom prst="rect">
            <a:avLst/>
          </a:prstGeom>
          <a:solidFill>
            <a:schemeClr val="accent4">
              <a:lumMod val="20000"/>
              <a:lumOff val="8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justLow" rtl="1"/>
            <a:r>
              <a:rPr lang="ar-BH" sz="2600" dirty="0"/>
              <a:t>   </a:t>
            </a:r>
            <a:r>
              <a:rPr lang="ar-BH" sz="2400" dirty="0">
                <a:solidFill>
                  <a:srgbClr val="0070C0"/>
                </a:solidFill>
              </a:rPr>
              <a:t>«والله لا نرجعُ حتى نرِدَ بدرًا فنقيم فيه ثلاثًا فننحر الجزور</a:t>
            </a:r>
            <a:r>
              <a:rPr lang="ar-BH" sz="1400" dirty="0">
                <a:solidFill>
                  <a:srgbClr val="C00000"/>
                </a:solidFill>
              </a:rPr>
              <a:t>(1)</a:t>
            </a:r>
            <a:r>
              <a:rPr lang="ar-BH" sz="2400" dirty="0">
                <a:solidFill>
                  <a:srgbClr val="0070C0"/>
                </a:solidFill>
              </a:rPr>
              <a:t>، ونُطعم الطعام، ونسقي الخمر، وتعزف علينا القيان</a:t>
            </a:r>
            <a:r>
              <a:rPr lang="ar-BH" sz="1400" dirty="0">
                <a:solidFill>
                  <a:srgbClr val="FF0000"/>
                </a:solidFill>
              </a:rPr>
              <a:t>(2)</a:t>
            </a:r>
            <a:r>
              <a:rPr lang="ar-BH" sz="2400" dirty="0">
                <a:solidFill>
                  <a:srgbClr val="FF0000"/>
                </a:solidFill>
              </a:rPr>
              <a:t> </a:t>
            </a:r>
            <a:r>
              <a:rPr lang="ar-BH" sz="2400" dirty="0">
                <a:solidFill>
                  <a:srgbClr val="0070C0"/>
                </a:solidFill>
              </a:rPr>
              <a:t>وتسمع بنا العرب</a:t>
            </a:r>
            <a:r>
              <a:rPr lang="ar-SA" sz="2400" dirty="0">
                <a:solidFill>
                  <a:srgbClr val="0070C0"/>
                </a:solidFill>
              </a:rPr>
              <a:t> </a:t>
            </a:r>
            <a:r>
              <a:rPr lang="ar-BH" sz="2400" dirty="0">
                <a:solidFill>
                  <a:srgbClr val="0070C0"/>
                </a:solidFill>
              </a:rPr>
              <a:t>وبمسيرنا وجمعنا، فلا يزالون يهابوننا أبدًا بعدها، فامضوا»</a:t>
            </a:r>
            <a:r>
              <a:rPr lang="ar-BH" sz="2400" dirty="0"/>
              <a:t>، ومضى جيش المشركين باتجاه المدينة.</a:t>
            </a:r>
            <a:endParaRPr lang="ar-SA" sz="2400" dirty="0"/>
          </a:p>
          <a:p>
            <a:pPr algn="justLow" rtl="1"/>
            <a:endParaRPr lang="ar-BH" sz="2400" dirty="0"/>
          </a:p>
          <a:p>
            <a:pPr algn="r" rtl="1"/>
            <a:r>
              <a:rPr lang="ar-BH" sz="1400" b="1" dirty="0">
                <a:solidFill>
                  <a:srgbClr val="C00000"/>
                </a:solidFill>
              </a:rPr>
              <a:t>(1) الجزور: الإبل</a:t>
            </a:r>
            <a:r>
              <a:rPr lang="ar-SA" sz="1400" b="1" dirty="0">
                <a:solidFill>
                  <a:srgbClr val="C00000"/>
                </a:solidFill>
              </a:rPr>
              <a:t>.</a:t>
            </a:r>
            <a:endParaRPr lang="en-US" sz="1400" b="1" dirty="0">
              <a:solidFill>
                <a:srgbClr val="C00000"/>
              </a:solidFill>
            </a:endParaRPr>
          </a:p>
          <a:p>
            <a:pPr algn="r"/>
            <a:r>
              <a:rPr lang="ar-BH" sz="1400" b="1" dirty="0">
                <a:solidFill>
                  <a:srgbClr val="C00000"/>
                </a:solidFill>
              </a:rPr>
              <a:t>(2) القيان: المغنيات</a:t>
            </a:r>
            <a:r>
              <a:rPr lang="ar-SA" sz="1400" b="1" dirty="0">
                <a:solidFill>
                  <a:srgbClr val="C00000"/>
                </a:solidFill>
              </a:rPr>
              <a:t>.</a:t>
            </a:r>
            <a:endParaRPr lang="ar-BH" sz="1400" b="1" dirty="0">
              <a:solidFill>
                <a:srgbClr val="C00000"/>
              </a:solidFill>
            </a:endParaRPr>
          </a:p>
        </p:txBody>
      </p:sp>
      <p:sp>
        <p:nvSpPr>
          <p:cNvPr id="9" name="مستطيل مستدير الزوايا 8"/>
          <p:cNvSpPr/>
          <p:nvPr/>
        </p:nvSpPr>
        <p:spPr>
          <a:xfrm>
            <a:off x="152400" y="3733800"/>
            <a:ext cx="8762999" cy="2567354"/>
          </a:xfrm>
          <a:prstGeom prst="roundRect">
            <a:avLst/>
          </a:prstGeom>
          <a:solidFill>
            <a:schemeClr val="accent3">
              <a:lumMod val="20000"/>
              <a:lumOff val="80000"/>
            </a:schemeClr>
          </a:solidFill>
          <a:ln w="38100">
            <a:solidFill>
              <a:srgbClr val="FF0000"/>
            </a:solidFill>
            <a:prstDash val="sysDash"/>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1" anchor="ctr"/>
          <a:lstStyle/>
          <a:p>
            <a:pPr algn="r"/>
            <a:r>
              <a:rPr lang="ar-BH" sz="2800" b="1" dirty="0">
                <a:solidFill>
                  <a:srgbClr val="000000"/>
                </a:solidFill>
                <a:cs typeface="FS_Nice" pitchFamily="2" charset="-78"/>
              </a:rPr>
              <a:t> </a:t>
            </a:r>
            <a:endParaRPr lang="ar-BH" sz="2400" b="1" dirty="0">
              <a:solidFill>
                <a:srgbClr val="000000"/>
              </a:solidFill>
              <a:cs typeface="FS_Nice" pitchFamily="2" charset="-78"/>
            </a:endParaRPr>
          </a:p>
          <a:p>
            <a:pPr algn="r"/>
            <a:r>
              <a:rPr lang="ar-BH" sz="2000" b="1" dirty="0">
                <a:solidFill>
                  <a:srgbClr val="000000"/>
                </a:solidFill>
                <a:cs typeface="FS_Nice" pitchFamily="2" charset="-78"/>
              </a:rPr>
              <a:t>                </a:t>
            </a:r>
          </a:p>
          <a:p>
            <a:pPr algn="r"/>
            <a:endParaRPr lang="ar-BH" sz="2000" b="1" dirty="0">
              <a:solidFill>
                <a:srgbClr val="000000"/>
              </a:solidFill>
              <a:cs typeface="FS_Nice" pitchFamily="2" charset="-78"/>
            </a:endParaRPr>
          </a:p>
          <a:p>
            <a:pPr algn="r"/>
            <a:endParaRPr lang="ar-BH" sz="2000" b="1" dirty="0">
              <a:solidFill>
                <a:srgbClr val="000000"/>
              </a:solidFill>
              <a:cs typeface="FS_Nice" pitchFamily="2" charset="-78"/>
            </a:endParaRPr>
          </a:p>
        </p:txBody>
      </p:sp>
      <p:sp>
        <p:nvSpPr>
          <p:cNvPr id="10" name="مستطيل 9"/>
          <p:cNvSpPr/>
          <p:nvPr/>
        </p:nvSpPr>
        <p:spPr>
          <a:xfrm>
            <a:off x="457199" y="3912577"/>
            <a:ext cx="8305799" cy="2209800"/>
          </a:xfrm>
          <a:prstGeom prst="rect">
            <a:avLst/>
          </a:prstGeom>
          <a:solidFill>
            <a:schemeClr val="accent4">
              <a:lumMod val="20000"/>
              <a:lumOff val="8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justLow" rtl="1"/>
            <a:r>
              <a:rPr lang="ar-BH" sz="2400" b="1" dirty="0">
                <a:solidFill>
                  <a:srgbClr val="C00000"/>
                </a:solidFill>
              </a:rPr>
              <a:t>النبي </a:t>
            </a:r>
            <a:r>
              <a:rPr lang="en-US" sz="2400" dirty="0">
                <a:solidFill>
                  <a:srgbClr val="C00000"/>
                </a:solidFill>
                <a:sym typeface="AGA Arabesque"/>
              </a:rPr>
              <a:t></a:t>
            </a:r>
            <a:r>
              <a:rPr lang="en-US" sz="2400" b="1" dirty="0">
                <a:solidFill>
                  <a:srgbClr val="C00000"/>
                </a:solidFill>
              </a:rPr>
              <a:t> </a:t>
            </a:r>
            <a:r>
              <a:rPr lang="ar-BH" sz="2400" b="1" dirty="0">
                <a:solidFill>
                  <a:srgbClr val="C00000"/>
                </a:solidFill>
              </a:rPr>
              <a:t> يستشيرُ أصحابه:</a:t>
            </a:r>
            <a:endParaRPr lang="en-US" sz="2400" dirty="0">
              <a:solidFill>
                <a:srgbClr val="C00000"/>
              </a:solidFill>
            </a:endParaRPr>
          </a:p>
          <a:p>
            <a:pPr algn="justLow" rtl="1"/>
            <a:r>
              <a:rPr lang="ar-BH" sz="2400" dirty="0"/>
              <a:t>   لما أتى خبر مسير قريش إلى الرسول </a:t>
            </a:r>
            <a:r>
              <a:rPr lang="en-US" sz="2400" dirty="0">
                <a:sym typeface="AGA Arabesque"/>
              </a:rPr>
              <a:t></a:t>
            </a:r>
            <a:r>
              <a:rPr lang="ar-BH" sz="2400" dirty="0"/>
              <a:t> استشار أصحابه فأيَّدوه جميعًا في محاربة المشركين، فقال له سعد بن معاذ الأنصاري </a:t>
            </a:r>
            <a:r>
              <a:rPr lang="en-US" sz="2400" dirty="0">
                <a:sym typeface="AGA Arabesque"/>
              </a:rPr>
              <a:t></a:t>
            </a:r>
            <a:r>
              <a:rPr lang="ar-BH" sz="2400" dirty="0"/>
              <a:t>: </a:t>
            </a:r>
            <a:r>
              <a:rPr lang="ar-BH" sz="2400" dirty="0">
                <a:solidFill>
                  <a:srgbClr val="0070C0"/>
                </a:solidFill>
              </a:rPr>
              <a:t>«لقد آمنَّا بكَ وصدَّقناك، وشهدنا أنَّ ما جئتَ به هو الحق، وأعطيناكَ على ذلك عهودنا ومواثيقنا على السمع والطاعة، فامضِ لما أردتَ فنحنُ معك، فو الذى بعثكَ بالحق لو استعرضتَ بنا هذا البحر فخُضْته </a:t>
            </a:r>
            <a:r>
              <a:rPr lang="ar-BH" sz="2400" dirty="0" err="1">
                <a:solidFill>
                  <a:srgbClr val="0070C0"/>
                </a:solidFill>
              </a:rPr>
              <a:t>لخضناهُ</a:t>
            </a:r>
            <a:r>
              <a:rPr lang="ar-BH" sz="2400" dirty="0">
                <a:solidFill>
                  <a:srgbClr val="0070C0"/>
                </a:solidFill>
              </a:rPr>
              <a:t> معك»</a:t>
            </a:r>
            <a:r>
              <a:rPr lang="ar-BH" sz="2400" dirty="0">
                <a:solidFill>
                  <a:schemeClr val="tx1"/>
                </a:solidFill>
              </a:rPr>
              <a:t>.</a:t>
            </a:r>
            <a:endParaRPr lang="en-US" sz="2400" dirty="0">
              <a:solidFill>
                <a:schemeClr val="tx1"/>
              </a:solidFill>
            </a:endParaRPr>
          </a:p>
        </p:txBody>
      </p:sp>
      <p:sp>
        <p:nvSpPr>
          <p:cNvPr id="6" name="مستطيل 5">
            <a:extLst>
              <a:ext uri="{FF2B5EF4-FFF2-40B4-BE49-F238E27FC236}">
                <a16:creationId xmlns:a16="http://schemas.microsoft.com/office/drawing/2014/main" id="{7CE95981-8DAA-48F6-A820-B97E9439C1AA}"/>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289970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مستدير الزوايا 8"/>
          <p:cNvSpPr/>
          <p:nvPr/>
        </p:nvSpPr>
        <p:spPr>
          <a:xfrm>
            <a:off x="190500" y="1828800"/>
            <a:ext cx="8762999" cy="4038600"/>
          </a:xfrm>
          <a:prstGeom prst="roundRect">
            <a:avLst/>
          </a:prstGeom>
          <a:solidFill>
            <a:schemeClr val="accent3">
              <a:lumMod val="20000"/>
              <a:lumOff val="80000"/>
            </a:schemeClr>
          </a:solidFill>
          <a:ln w="38100">
            <a:solidFill>
              <a:srgbClr val="FF0000"/>
            </a:solidFill>
            <a:prstDash val="sysDash"/>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1" anchor="ctr"/>
          <a:lstStyle/>
          <a:p>
            <a:pPr algn="r"/>
            <a:r>
              <a:rPr lang="ar-BH" sz="2800" b="1" dirty="0">
                <a:solidFill>
                  <a:srgbClr val="000000"/>
                </a:solidFill>
                <a:cs typeface="FS_Nice" pitchFamily="2" charset="-78"/>
              </a:rPr>
              <a:t> </a:t>
            </a:r>
            <a:endParaRPr lang="ar-BH" sz="2400" b="1" dirty="0">
              <a:solidFill>
                <a:srgbClr val="000000"/>
              </a:solidFill>
              <a:cs typeface="FS_Nice" pitchFamily="2" charset="-78"/>
            </a:endParaRPr>
          </a:p>
          <a:p>
            <a:pPr algn="r"/>
            <a:r>
              <a:rPr lang="ar-BH" sz="2000" b="1" dirty="0">
                <a:solidFill>
                  <a:srgbClr val="000000"/>
                </a:solidFill>
                <a:cs typeface="FS_Nice" pitchFamily="2" charset="-78"/>
              </a:rPr>
              <a:t>                </a:t>
            </a:r>
          </a:p>
          <a:p>
            <a:pPr algn="r"/>
            <a:endParaRPr lang="ar-BH" sz="2000" b="1" dirty="0">
              <a:solidFill>
                <a:srgbClr val="000000"/>
              </a:solidFill>
              <a:cs typeface="FS_Nice" pitchFamily="2" charset="-78"/>
            </a:endParaRPr>
          </a:p>
          <a:p>
            <a:pPr algn="r"/>
            <a:endParaRPr lang="ar-BH" sz="2000" b="1" dirty="0">
              <a:solidFill>
                <a:srgbClr val="000000"/>
              </a:solidFill>
              <a:cs typeface="FS_Nice" pitchFamily="2" charset="-78"/>
            </a:endParaRPr>
          </a:p>
        </p:txBody>
      </p:sp>
      <p:sp>
        <p:nvSpPr>
          <p:cNvPr id="10" name="مستطيل 9"/>
          <p:cNvSpPr/>
          <p:nvPr/>
        </p:nvSpPr>
        <p:spPr>
          <a:xfrm>
            <a:off x="419099" y="2085975"/>
            <a:ext cx="8305799" cy="3524250"/>
          </a:xfrm>
          <a:prstGeom prst="rect">
            <a:avLst/>
          </a:prstGeom>
          <a:solidFill>
            <a:schemeClr val="accent4">
              <a:lumMod val="20000"/>
              <a:lumOff val="8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justLow" rtl="1">
              <a:lnSpc>
                <a:spcPct val="200000"/>
              </a:lnSpc>
            </a:pPr>
            <a:r>
              <a:rPr lang="ar-BH" sz="2400" dirty="0"/>
              <a:t>لما أتى خبر مسير قريش إلى الرسول </a:t>
            </a:r>
            <a:r>
              <a:rPr lang="en-US" sz="2400" dirty="0">
                <a:sym typeface="AGA Arabesque"/>
              </a:rPr>
              <a:t></a:t>
            </a:r>
            <a:r>
              <a:rPr lang="ar-BH" sz="2400" dirty="0"/>
              <a:t> استشار أصحابه فأيَّدوه جميعًا في محاربة المشركين، فقال له سعد بن معاذ الأنصاري </a:t>
            </a:r>
            <a:r>
              <a:rPr lang="en-US" sz="2400" dirty="0">
                <a:sym typeface="AGA Arabesque"/>
              </a:rPr>
              <a:t></a:t>
            </a:r>
            <a:r>
              <a:rPr lang="ar-BH" sz="2400" dirty="0"/>
              <a:t>: </a:t>
            </a:r>
            <a:r>
              <a:rPr lang="ar-BH" sz="2400" dirty="0">
                <a:solidFill>
                  <a:srgbClr val="0070C0"/>
                </a:solidFill>
              </a:rPr>
              <a:t>«لقد آمنَّا بكَ وصدَّقناك، وشهدنا أنَّ ما جئتَ به هو الحق، وأعطيناكَ على ذلك عهودنا ومواثيقنا على السمع والطاعة، فامضِ لما أردتَ فنحنُ معك، فو الذى بعثكَ بالحق لو استعرضتَ بنا هذا البحر فخُضْته </a:t>
            </a:r>
            <a:r>
              <a:rPr lang="ar-BH" sz="2400" dirty="0" err="1">
                <a:solidFill>
                  <a:srgbClr val="0070C0"/>
                </a:solidFill>
              </a:rPr>
              <a:t>لخضناهُ</a:t>
            </a:r>
            <a:r>
              <a:rPr lang="ar-BH" sz="2400" dirty="0">
                <a:solidFill>
                  <a:srgbClr val="0070C0"/>
                </a:solidFill>
              </a:rPr>
              <a:t> معك»</a:t>
            </a:r>
            <a:r>
              <a:rPr lang="ar-BH" sz="2400" dirty="0">
                <a:solidFill>
                  <a:schemeClr val="tx1"/>
                </a:solidFill>
              </a:rPr>
              <a:t>.</a:t>
            </a:r>
            <a:endParaRPr lang="en-US" sz="2400" dirty="0">
              <a:solidFill>
                <a:schemeClr val="tx1"/>
              </a:solidFill>
            </a:endParaRPr>
          </a:p>
        </p:txBody>
      </p:sp>
      <p:sp>
        <p:nvSpPr>
          <p:cNvPr id="6" name="مستطيل 5">
            <a:extLst>
              <a:ext uri="{FF2B5EF4-FFF2-40B4-BE49-F238E27FC236}">
                <a16:creationId xmlns:a16="http://schemas.microsoft.com/office/drawing/2014/main" id="{7CE95981-8DAA-48F6-A820-B97E9439C1AA}"/>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
        <p:nvSpPr>
          <p:cNvPr id="7" name="AutoShape 6">
            <a:extLst>
              <a:ext uri="{FF2B5EF4-FFF2-40B4-BE49-F238E27FC236}">
                <a16:creationId xmlns:a16="http://schemas.microsoft.com/office/drawing/2014/main" id="{6E18CDA2-BAD4-498E-B954-ECE927D0D656}"/>
              </a:ext>
            </a:extLst>
          </p:cNvPr>
          <p:cNvSpPr>
            <a:spLocks noChangeArrowheads="1"/>
          </p:cNvSpPr>
          <p:nvPr/>
        </p:nvSpPr>
        <p:spPr bwMode="auto">
          <a:xfrm>
            <a:off x="2667000" y="685800"/>
            <a:ext cx="4198936" cy="901109"/>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lvl="0" algn="justLow" rtl="1"/>
            <a:r>
              <a:rPr lang="ar-BH" sz="3600" b="1" dirty="0">
                <a:solidFill>
                  <a:srgbClr val="C00000"/>
                </a:solidFill>
              </a:rPr>
              <a:t>النبي </a:t>
            </a:r>
            <a:r>
              <a:rPr lang="en-US" sz="3600" dirty="0">
                <a:solidFill>
                  <a:srgbClr val="C00000"/>
                </a:solidFill>
                <a:sym typeface="AGA Arabesque"/>
              </a:rPr>
              <a:t></a:t>
            </a:r>
            <a:r>
              <a:rPr lang="en-US" sz="3600" b="1" dirty="0">
                <a:solidFill>
                  <a:srgbClr val="C00000"/>
                </a:solidFill>
              </a:rPr>
              <a:t> </a:t>
            </a:r>
            <a:r>
              <a:rPr lang="ar-BH" sz="3600" b="1" dirty="0">
                <a:solidFill>
                  <a:srgbClr val="C00000"/>
                </a:solidFill>
              </a:rPr>
              <a:t> يستشيرُ أصحابه</a:t>
            </a:r>
            <a:endParaRPr lang="en-US" sz="3600" dirty="0">
              <a:solidFill>
                <a:srgbClr val="C00000"/>
              </a:solidFill>
            </a:endParaRPr>
          </a:p>
        </p:txBody>
      </p:sp>
    </p:spTree>
    <p:extLst>
      <p:ext uri="{BB962C8B-B14F-4D97-AF65-F5344CB8AC3E}">
        <p14:creationId xmlns:p14="http://schemas.microsoft.com/office/powerpoint/2010/main" val="4506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مستدير الزوايا 8"/>
          <p:cNvSpPr/>
          <p:nvPr/>
        </p:nvSpPr>
        <p:spPr>
          <a:xfrm>
            <a:off x="152400" y="1143000"/>
            <a:ext cx="8839199" cy="4953000"/>
          </a:xfrm>
          <a:prstGeom prst="roundRect">
            <a:avLst/>
          </a:prstGeom>
          <a:solidFill>
            <a:schemeClr val="accent3">
              <a:lumMod val="20000"/>
              <a:lumOff val="80000"/>
            </a:schemeClr>
          </a:solidFill>
          <a:ln w="38100">
            <a:solidFill>
              <a:srgbClr val="FF0000"/>
            </a:solidFill>
            <a:prstDash val="sysDash"/>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1" anchor="ctr"/>
          <a:lstStyle/>
          <a:p>
            <a:pPr algn="r"/>
            <a:r>
              <a:rPr lang="ar-BH" sz="2800" b="1" dirty="0">
                <a:solidFill>
                  <a:srgbClr val="000000"/>
                </a:solidFill>
                <a:cs typeface="FS_Nice" pitchFamily="2" charset="-78"/>
              </a:rPr>
              <a:t> </a:t>
            </a:r>
            <a:endParaRPr lang="ar-BH" sz="2400" b="1" dirty="0">
              <a:solidFill>
                <a:srgbClr val="000000"/>
              </a:solidFill>
              <a:cs typeface="FS_Nice" pitchFamily="2" charset="-78"/>
            </a:endParaRPr>
          </a:p>
          <a:p>
            <a:pPr algn="r"/>
            <a:r>
              <a:rPr lang="ar-BH" sz="2000" b="1" dirty="0">
                <a:solidFill>
                  <a:srgbClr val="000000"/>
                </a:solidFill>
                <a:cs typeface="FS_Nice" pitchFamily="2" charset="-78"/>
              </a:rPr>
              <a:t>                </a:t>
            </a:r>
          </a:p>
          <a:p>
            <a:pPr algn="r"/>
            <a:endParaRPr lang="ar-BH" sz="2000" b="1" dirty="0">
              <a:solidFill>
                <a:srgbClr val="000000"/>
              </a:solidFill>
              <a:cs typeface="FS_Nice" pitchFamily="2" charset="-78"/>
            </a:endParaRPr>
          </a:p>
          <a:p>
            <a:pPr algn="r"/>
            <a:endParaRPr lang="ar-BH" sz="2000" b="1" dirty="0">
              <a:solidFill>
                <a:srgbClr val="000000"/>
              </a:solidFill>
              <a:cs typeface="FS_Nice" pitchFamily="2" charset="-78"/>
            </a:endParaRPr>
          </a:p>
        </p:txBody>
      </p:sp>
      <p:sp>
        <p:nvSpPr>
          <p:cNvPr id="10" name="مستطيل 9"/>
          <p:cNvSpPr/>
          <p:nvPr/>
        </p:nvSpPr>
        <p:spPr>
          <a:xfrm>
            <a:off x="304800" y="1562100"/>
            <a:ext cx="8534400" cy="4152900"/>
          </a:xfrm>
          <a:prstGeom prst="rect">
            <a:avLst/>
          </a:prstGeom>
          <a:solidFill>
            <a:schemeClr val="accent4">
              <a:lumMod val="20000"/>
              <a:lumOff val="8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justLow" rtl="1"/>
            <a:r>
              <a:rPr lang="ar-BH" sz="2400" dirty="0"/>
              <a:t>    </a:t>
            </a:r>
          </a:p>
          <a:p>
            <a:pPr algn="justLow" rtl="1"/>
            <a:r>
              <a:rPr lang="ar-BH" sz="2400" dirty="0"/>
              <a:t>    </a:t>
            </a:r>
            <a:r>
              <a:rPr lang="ar-BH" sz="2600" dirty="0"/>
              <a:t>وكان المسلمون قد عسكروا على أول بئر من آبار بدر، ولكن الحُباب بن المنذر </a:t>
            </a:r>
            <a:r>
              <a:rPr lang="en-US" sz="2600" dirty="0">
                <a:sym typeface="AGA Arabesque"/>
              </a:rPr>
              <a:t></a:t>
            </a:r>
            <a:r>
              <a:rPr lang="ar-BH" sz="2600" dirty="0"/>
              <a:t> كان ذا حنكةٍ ودراية، فقال: </a:t>
            </a:r>
            <a:r>
              <a:rPr lang="ar-BH" sz="2600" dirty="0">
                <a:solidFill>
                  <a:srgbClr val="0070C0"/>
                </a:solidFill>
              </a:rPr>
              <a:t>«يا رسولَ الله أمنزلٌ </a:t>
            </a:r>
            <a:r>
              <a:rPr lang="ar-BH" sz="2600" dirty="0" err="1">
                <a:solidFill>
                  <a:srgbClr val="0070C0"/>
                </a:solidFill>
              </a:rPr>
              <a:t>أنزلكهُ</a:t>
            </a:r>
            <a:r>
              <a:rPr lang="ar-BH" sz="2600" dirty="0">
                <a:solidFill>
                  <a:srgbClr val="0070C0"/>
                </a:solidFill>
              </a:rPr>
              <a:t> اللهُ ليس لنا أن نتقدمه أو نتأخر عنه؟ أو هو رأيٌ اقتضته ضرورة الحرب؟ فقال </a:t>
            </a:r>
            <a:r>
              <a:rPr lang="en-US" sz="2600" dirty="0">
                <a:solidFill>
                  <a:srgbClr val="0070C0"/>
                </a:solidFill>
                <a:sym typeface="AGA Arabesque"/>
              </a:rPr>
              <a:t></a:t>
            </a:r>
            <a:r>
              <a:rPr lang="ar-BH" sz="2600" dirty="0">
                <a:solidFill>
                  <a:srgbClr val="0070C0"/>
                </a:solidFill>
              </a:rPr>
              <a:t>: بل هو الرأي والحرب والمكيدة. فقال الحُباب: إنَّ هذا ليس بمنزل، فامضِ بالناس حتى نأتي أقرب ماءٍ من عدونا فننزله ونُعطِّل كل الآبار التي وراءه، ثم نبني عليه حوضًا فنملأه ماءً، ثم نقاتل العدو، ولدينا ماء فنشرب ولا يشربون. فقال </a:t>
            </a:r>
            <a:r>
              <a:rPr lang="en-US" sz="2600" dirty="0">
                <a:solidFill>
                  <a:srgbClr val="0070C0"/>
                </a:solidFill>
                <a:sym typeface="AGA Arabesque"/>
              </a:rPr>
              <a:t></a:t>
            </a:r>
            <a:r>
              <a:rPr lang="ar-BH" sz="2600" dirty="0">
                <a:solidFill>
                  <a:srgbClr val="0070C0"/>
                </a:solidFill>
              </a:rPr>
              <a:t>: لقد أشرتَ بالرأي»</a:t>
            </a:r>
            <a:r>
              <a:rPr lang="ar-BH" sz="2600" dirty="0"/>
              <a:t>. وانتقل المسلمون إلى حيث أشار الحُباب </a:t>
            </a:r>
            <a:r>
              <a:rPr lang="en-US" sz="2600" dirty="0">
                <a:sym typeface="AGA Arabesque"/>
              </a:rPr>
              <a:t></a:t>
            </a:r>
            <a:r>
              <a:rPr lang="ar-BH" sz="2600" dirty="0"/>
              <a:t> وبنوا الحوض.</a:t>
            </a:r>
            <a:endParaRPr lang="en-US" sz="2600" dirty="0"/>
          </a:p>
          <a:p>
            <a:pPr rtl="1"/>
            <a:r>
              <a:rPr lang="ar-BH" sz="2400" b="1" dirty="0"/>
              <a:t> </a:t>
            </a:r>
            <a:endParaRPr lang="en-US" sz="2400" dirty="0"/>
          </a:p>
        </p:txBody>
      </p:sp>
      <p:sp>
        <p:nvSpPr>
          <p:cNvPr id="4" name="مستطيل 3">
            <a:extLst>
              <a:ext uri="{FF2B5EF4-FFF2-40B4-BE49-F238E27FC236}">
                <a16:creationId xmlns:a16="http://schemas.microsoft.com/office/drawing/2014/main" id="{F602E478-97D6-4D19-8324-67FB00CBC367}"/>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180826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مستدير الزوايا 8"/>
          <p:cNvSpPr/>
          <p:nvPr/>
        </p:nvSpPr>
        <p:spPr>
          <a:xfrm>
            <a:off x="313592" y="685800"/>
            <a:ext cx="8440615" cy="5181600"/>
          </a:xfrm>
          <a:prstGeom prst="roundRect">
            <a:avLst/>
          </a:prstGeom>
          <a:solidFill>
            <a:schemeClr val="accent3">
              <a:lumMod val="20000"/>
              <a:lumOff val="80000"/>
            </a:schemeClr>
          </a:solidFill>
          <a:ln w="38100">
            <a:solidFill>
              <a:srgbClr val="FF0000"/>
            </a:solidFill>
            <a:prstDash val="sysDash"/>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1" anchor="ctr"/>
          <a:lstStyle/>
          <a:p>
            <a:pPr algn="r"/>
            <a:r>
              <a:rPr lang="ar-BH" sz="2800" b="1" dirty="0">
                <a:solidFill>
                  <a:srgbClr val="000000"/>
                </a:solidFill>
                <a:cs typeface="FS_Nice" pitchFamily="2" charset="-78"/>
              </a:rPr>
              <a:t> </a:t>
            </a:r>
            <a:endParaRPr lang="ar-BH" sz="2400" b="1" dirty="0">
              <a:solidFill>
                <a:srgbClr val="000000"/>
              </a:solidFill>
              <a:cs typeface="FS_Nice" pitchFamily="2" charset="-78"/>
            </a:endParaRPr>
          </a:p>
          <a:p>
            <a:pPr algn="r"/>
            <a:r>
              <a:rPr lang="ar-BH" sz="2000" b="1" dirty="0">
                <a:solidFill>
                  <a:srgbClr val="000000"/>
                </a:solidFill>
                <a:cs typeface="FS_Nice" pitchFamily="2" charset="-78"/>
              </a:rPr>
              <a:t>                </a:t>
            </a:r>
          </a:p>
          <a:p>
            <a:pPr algn="r"/>
            <a:endParaRPr lang="ar-BH" sz="2000" b="1" dirty="0">
              <a:solidFill>
                <a:srgbClr val="000000"/>
              </a:solidFill>
              <a:cs typeface="FS_Nice" pitchFamily="2" charset="-78"/>
            </a:endParaRPr>
          </a:p>
          <a:p>
            <a:pPr algn="r"/>
            <a:endParaRPr lang="ar-BH" sz="2000" b="1" dirty="0">
              <a:solidFill>
                <a:srgbClr val="000000"/>
              </a:solidFill>
              <a:cs typeface="FS_Nice" pitchFamily="2" charset="-78"/>
            </a:endParaRPr>
          </a:p>
        </p:txBody>
      </p:sp>
      <p:sp>
        <p:nvSpPr>
          <p:cNvPr id="10" name="مستطيل 9"/>
          <p:cNvSpPr/>
          <p:nvPr/>
        </p:nvSpPr>
        <p:spPr>
          <a:xfrm>
            <a:off x="617707" y="1066800"/>
            <a:ext cx="7849968" cy="4419600"/>
          </a:xfrm>
          <a:prstGeom prst="rect">
            <a:avLst/>
          </a:prstGeom>
          <a:solidFill>
            <a:schemeClr val="accent4">
              <a:lumMod val="20000"/>
              <a:lumOff val="8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ctr" rtl="1"/>
            <a:r>
              <a:rPr lang="ar-BH" sz="2400" dirty="0"/>
              <a:t>    </a:t>
            </a:r>
          </a:p>
          <a:p>
            <a:pPr algn="ctr" rtl="1"/>
            <a:r>
              <a:rPr lang="ar-BH" sz="2400" b="1" dirty="0"/>
              <a:t> </a:t>
            </a:r>
            <a:endParaRPr lang="en-US" sz="2400" dirty="0"/>
          </a:p>
        </p:txBody>
      </p:sp>
      <p:sp>
        <p:nvSpPr>
          <p:cNvPr id="2" name="Rectangle 3"/>
          <p:cNvSpPr>
            <a:spLocks noChangeArrowheads="1"/>
          </p:cNvSpPr>
          <p:nvPr/>
        </p:nvSpPr>
        <p:spPr bwMode="auto">
          <a:xfrm>
            <a:off x="32940625" y="214748364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600" b="0" i="0" u="none" strike="noStrike" cap="none" normalizeH="0" baseline="0">
                <a:ln>
                  <a:noFill/>
                </a:ln>
                <a:solidFill>
                  <a:srgbClr val="FFFFFF"/>
                </a:solidFill>
                <a:effectLst/>
                <a:latin typeface="AXt Manal BLack"/>
                <a:cs typeface="Arial" pitchFamily="34" charset="0"/>
              </a:rPr>
              <a:t>53</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Rectangle 4"/>
          <p:cNvSpPr>
            <a:spLocks noChangeArrowheads="1"/>
          </p:cNvSpPr>
          <p:nvPr/>
        </p:nvSpPr>
        <p:spPr bwMode="auto">
          <a:xfrm>
            <a:off x="272043525" y="65465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سقي الخمر</a:t>
            </a:r>
            <a:r>
              <a:rPr kumimoji="0" lang="en-US" altLang="en-US" sz="800" b="0" i="0" u="none" strike="noStrike" cap="none" normalizeH="0" baseline="0">
                <a:ln>
                  <a:noFill/>
                </a:ln>
                <a:solidFill>
                  <a:srgbClr val="000000"/>
                </a:solidFill>
                <a:effectLst/>
                <a:latin typeface="AXt Manal"/>
                <a:cs typeface="Arial" pitchFamily="34" charset="0"/>
              </a:rPr>
              <a:t>،</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 name="Rectangle 5"/>
          <p:cNvSpPr>
            <a:spLocks noChangeArrowheads="1"/>
          </p:cNvSpPr>
          <p:nvPr/>
        </p:nvSpPr>
        <p:spPr bwMode="auto">
          <a:xfrm>
            <a:off x="523590838" y="65465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Xt Manal"/>
                <a:cs typeface="Arial" pitchFamily="34" charset="0"/>
              </a:rPr>
              <a:t>�</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6"/>
          <p:cNvSpPr>
            <a:spLocks noChangeArrowheads="1"/>
          </p:cNvSpPr>
          <p:nvPr/>
        </p:nvSpPr>
        <p:spPr bwMode="auto">
          <a:xfrm>
            <a:off x="544195000" y="65465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Xt Manal"/>
                <a:cs typeface="Arial" pitchFamily="34" charset="0"/>
              </a:rPr>
              <a:t>، </a:t>
            </a:r>
            <a:r>
              <a:rPr kumimoji="0" lang="ar-SA" altLang="en-US" sz="800" b="0" i="0" u="none" strike="noStrike" cap="none" normalizeH="0" baseline="0">
                <a:ln>
                  <a:noFill/>
                </a:ln>
                <a:solidFill>
                  <a:srgbClr val="000000"/>
                </a:solidFill>
                <a:effectLst/>
                <a:latin typeface="AXt Manal"/>
                <a:cs typeface="Arial" pitchFamily="34" charset="0"/>
              </a:rPr>
              <a:t>ونُطعم الطعام، ون</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944168800" y="660234900"/>
            <a:ext cx="53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a:ln>
                  <a:noFill/>
                </a:ln>
                <a:solidFill>
                  <a:srgbClr val="000000"/>
                </a:solidFill>
                <a:effectLst/>
                <a:latin typeface="AXt Manal"/>
                <a:cs typeface="Arial" pitchFamily="34" charset="0"/>
              </a:rPr>
              <a:t>)1(</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993643238" y="65465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نرجعُ حتى نرِدَ بدرًا فنُقيم فيه ثلاثًا فننحر الجزور</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8" name="Rectangle 9"/>
          <p:cNvSpPr>
            <a:spLocks noChangeArrowheads="1"/>
          </p:cNvSpPr>
          <p:nvPr/>
        </p:nvSpPr>
        <p:spPr bwMode="auto">
          <a:xfrm>
            <a:off x="272043525"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أبـدًا</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354568125"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Xt Manal"/>
                <a:cs typeface="Arial" pitchFamily="34" charset="0"/>
              </a:rPr>
              <a:t>�</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2" name="Rectangle 11"/>
          <p:cNvSpPr>
            <a:spLocks noChangeArrowheads="1"/>
          </p:cNvSpPr>
          <p:nvPr/>
        </p:nvSpPr>
        <p:spPr bwMode="auto">
          <a:xfrm>
            <a:off x="383438400"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ســيرنا وجمـعنا، فلا يـزالـون يهـابونـنـا</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2"/>
          <p:cNvSpPr>
            <a:spLocks noChangeArrowheads="1"/>
          </p:cNvSpPr>
          <p:nvPr/>
        </p:nvSpPr>
        <p:spPr bwMode="auto">
          <a:xfrm>
            <a:off x="1104931750"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Xt Manal"/>
                <a:cs typeface="Arial" pitchFamily="34" charset="0"/>
              </a:rPr>
              <a:t>�</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3"/>
          <p:cNvSpPr>
            <a:spLocks noChangeArrowheads="1"/>
          </p:cNvSpPr>
          <p:nvPr/>
        </p:nvSpPr>
        <p:spPr bwMode="auto">
          <a:xfrm>
            <a:off x="1125535913"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ســمع بنـا العــرب، وبم</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5" name="Rectangle 14"/>
          <p:cNvSpPr>
            <a:spLocks noChangeArrowheads="1"/>
          </p:cNvSpPr>
          <p:nvPr/>
        </p:nvSpPr>
        <p:spPr bwMode="auto">
          <a:xfrm>
            <a:off x="15295563"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Xt Manal"/>
                <a:cs typeface="Arial" pitchFamily="34" charset="0"/>
              </a:rPr>
              <a:t>�</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a:spLocks noChangeArrowheads="1"/>
          </p:cNvSpPr>
          <p:nvPr/>
        </p:nvSpPr>
        <p:spPr bwMode="auto">
          <a:xfrm>
            <a:off x="1562525450" y="797671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وت</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7" name="Rectangle 16"/>
          <p:cNvSpPr>
            <a:spLocks noChangeArrowheads="1"/>
          </p:cNvSpPr>
          <p:nvPr/>
        </p:nvSpPr>
        <p:spPr bwMode="auto">
          <a:xfrm>
            <a:off x="1599657075" y="803252775"/>
            <a:ext cx="53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a:ln>
                  <a:noFill/>
                </a:ln>
                <a:solidFill>
                  <a:srgbClr val="000000"/>
                </a:solidFill>
                <a:effectLst/>
                <a:latin typeface="AXt Manal"/>
                <a:cs typeface="Arial" pitchFamily="34" charset="0"/>
              </a:rPr>
              <a:t>)2(</a:t>
            </a:r>
            <a:endParaRPr kumimoji="0" lang="en-US" alt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8" name="Rectangle 17"/>
          <p:cNvSpPr>
            <a:spLocks noChangeArrowheads="1"/>
          </p:cNvSpPr>
          <p:nvPr/>
        </p:nvSpPr>
        <p:spPr bwMode="auto">
          <a:xfrm>
            <a:off x="1649126750" y="797671125"/>
            <a:ext cx="39163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en-US" sz="800" b="0" i="0" u="none" strike="noStrike" cap="none" normalizeH="0" baseline="0">
                <a:ln>
                  <a:noFill/>
                </a:ln>
                <a:solidFill>
                  <a:srgbClr val="000000"/>
                </a:solidFill>
                <a:effectLst/>
                <a:latin typeface="AXt Manal"/>
                <a:cs typeface="Arial" pitchFamily="34" charset="0"/>
              </a:rPr>
              <a:t>وتعز</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pic>
        <p:nvPicPr>
          <p:cNvPr id="1026" name="Picture 2" descr="Page Background"/>
          <p:cNvPicPr>
            <a:picLocks noChangeAspect="1" noChangeArrowheads="1"/>
          </p:cNvPicPr>
          <p:nvPr/>
        </p:nvPicPr>
        <p:blipFill rotWithShape="1">
          <a:blip r:embed="rId3">
            <a:extLst>
              <a:ext uri="{28A0092B-C50C-407E-A947-70E740481C1C}">
                <a14:useLocalDpi xmlns:a14="http://schemas.microsoft.com/office/drawing/2010/main" val="0"/>
              </a:ext>
            </a:extLst>
          </a:blip>
          <a:srcRect l="10843" t="27435" r="52927" b="44135"/>
          <a:stretch/>
        </p:blipFill>
        <p:spPr bwMode="auto">
          <a:xfrm>
            <a:off x="1875691" y="1257300"/>
            <a:ext cx="5334000" cy="4038600"/>
          </a:xfrm>
          <a:prstGeom prst="rect">
            <a:avLst/>
          </a:prstGeom>
          <a:noFill/>
          <a:extLst>
            <a:ext uri="{909E8E84-426E-40DD-AFC4-6F175D3DCCD1}">
              <a14:hiddenFill xmlns:a14="http://schemas.microsoft.com/office/drawing/2010/main">
                <a:solidFill>
                  <a:srgbClr val="FFFFFF"/>
                </a:solidFill>
              </a14:hiddenFill>
            </a:ext>
          </a:extLst>
        </p:spPr>
      </p:pic>
      <p:sp>
        <p:nvSpPr>
          <p:cNvPr id="20" name="مستطيل 19">
            <a:extLst>
              <a:ext uri="{FF2B5EF4-FFF2-40B4-BE49-F238E27FC236}">
                <a16:creationId xmlns:a16="http://schemas.microsoft.com/office/drawing/2014/main" id="{FFB67069-0760-436B-B13E-7772C4568F05}"/>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271482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noChangeArrowheads="1"/>
          </p:cNvSpPr>
          <p:nvPr/>
        </p:nvSpPr>
        <p:spPr bwMode="auto">
          <a:xfrm>
            <a:off x="2514600" y="736361"/>
            <a:ext cx="4278066" cy="901109"/>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ar-BH" altLang="en-US" sz="3200" b="1" dirty="0">
                <a:solidFill>
                  <a:srgbClr val="C00000"/>
                </a:solidFill>
              </a:rPr>
              <a:t>نشاط (1)</a:t>
            </a:r>
            <a:endParaRPr lang="en-US" altLang="en-US" sz="3200" b="1" dirty="0">
              <a:solidFill>
                <a:srgbClr val="C00000"/>
              </a:solidFill>
            </a:endParaRPr>
          </a:p>
        </p:txBody>
      </p:sp>
      <p:sp>
        <p:nvSpPr>
          <p:cNvPr id="3" name="Text Box 7"/>
          <p:cNvSpPr txBox="1">
            <a:spLocks noChangeArrowheads="1"/>
          </p:cNvSpPr>
          <p:nvPr/>
        </p:nvSpPr>
        <p:spPr bwMode="auto">
          <a:xfrm>
            <a:off x="726828" y="1764232"/>
            <a:ext cx="7704137" cy="1200329"/>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rtl="1"/>
            <a:r>
              <a:rPr lang="ar-BH" sz="2400" b="1" dirty="0"/>
              <a:t>1 – متى وقعت غزوة بدر؟ وما سببها؟</a:t>
            </a:r>
          </a:p>
          <a:p>
            <a:pPr algn="r" rtl="1"/>
            <a:r>
              <a:rPr lang="ar-BH" sz="2400" dirty="0"/>
              <a:t>..................................................................................................................................................................................</a:t>
            </a:r>
          </a:p>
        </p:txBody>
      </p:sp>
      <p:sp>
        <p:nvSpPr>
          <p:cNvPr id="4" name="Text Box 8"/>
          <p:cNvSpPr txBox="1">
            <a:spLocks noChangeArrowheads="1"/>
          </p:cNvSpPr>
          <p:nvPr/>
        </p:nvSpPr>
        <p:spPr bwMode="auto">
          <a:xfrm>
            <a:off x="718037" y="3200400"/>
            <a:ext cx="7704137" cy="1184940"/>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rtl="1"/>
            <a:r>
              <a:rPr lang="ar-BH" sz="2300" b="1" dirty="0"/>
              <a:t>2- استشار رسول الله </a:t>
            </a:r>
            <a:r>
              <a:rPr lang="en-US" sz="2300" b="1" dirty="0">
                <a:sym typeface="AGA Arabesque"/>
              </a:rPr>
              <a:t></a:t>
            </a:r>
            <a:r>
              <a:rPr lang="ar-BH" sz="2300" b="1" dirty="0"/>
              <a:t> المسلمين في قتال المشركين. على أيِّ شيء يدلُّ ذلك؟</a:t>
            </a:r>
          </a:p>
          <a:p>
            <a:pPr algn="r" rtl="1"/>
            <a:r>
              <a:rPr lang="ar-BH" sz="2400" dirty="0"/>
              <a:t>..................................................................................................................................................................................</a:t>
            </a:r>
          </a:p>
        </p:txBody>
      </p:sp>
      <p:sp>
        <p:nvSpPr>
          <p:cNvPr id="6" name="Text Box 9"/>
          <p:cNvSpPr txBox="1">
            <a:spLocks noChangeArrowheads="1"/>
          </p:cNvSpPr>
          <p:nvPr/>
        </p:nvSpPr>
        <p:spPr bwMode="auto">
          <a:xfrm>
            <a:off x="735622" y="4771292"/>
            <a:ext cx="7686552" cy="1384995"/>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just" rtl="1" eaLnBrk="0" hangingPunct="0">
              <a:spcBef>
                <a:spcPct val="50000"/>
              </a:spcBef>
            </a:pPr>
            <a:r>
              <a:rPr lang="ar-BH" sz="2400" b="1" dirty="0"/>
              <a:t>3-  أين عسكر المسلمون عند وصولهم إلى بدر؟</a:t>
            </a:r>
          </a:p>
          <a:p>
            <a:pPr algn="just" rtl="1" eaLnBrk="0" hangingPunct="0">
              <a:spcBef>
                <a:spcPct val="50000"/>
              </a:spcBef>
            </a:pPr>
            <a:r>
              <a:rPr lang="ar-BH" sz="2400" dirty="0"/>
              <a:t>..................................................................................................................................................................................</a:t>
            </a:r>
            <a:endParaRPr lang="ar-BH" altLang="en-US" sz="2400" b="1" dirty="0"/>
          </a:p>
        </p:txBody>
      </p:sp>
      <p:sp>
        <p:nvSpPr>
          <p:cNvPr id="7" name="مستطيل 6">
            <a:extLst>
              <a:ext uri="{FF2B5EF4-FFF2-40B4-BE49-F238E27FC236}">
                <a16:creationId xmlns:a16="http://schemas.microsoft.com/office/drawing/2014/main" id="{08399494-2446-45CC-B016-4BC14CEF385D}"/>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197590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noChangeArrowheads="1"/>
          </p:cNvSpPr>
          <p:nvPr/>
        </p:nvSpPr>
        <p:spPr bwMode="auto">
          <a:xfrm>
            <a:off x="2667000" y="685800"/>
            <a:ext cx="4198936" cy="901109"/>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ar-BH" altLang="en-US" sz="3200" b="1" dirty="0">
                <a:solidFill>
                  <a:srgbClr val="C00000"/>
                </a:solidFill>
              </a:rPr>
              <a:t>إجابة النشاط (1)</a:t>
            </a:r>
            <a:endParaRPr lang="en-US" altLang="en-US" sz="3200" b="1" dirty="0">
              <a:solidFill>
                <a:srgbClr val="C00000"/>
              </a:solidFill>
            </a:endParaRPr>
          </a:p>
        </p:txBody>
      </p:sp>
      <p:sp>
        <p:nvSpPr>
          <p:cNvPr id="3" name="Text Box 7"/>
          <p:cNvSpPr txBox="1">
            <a:spLocks noChangeArrowheads="1"/>
          </p:cNvSpPr>
          <p:nvPr/>
        </p:nvSpPr>
        <p:spPr bwMode="auto">
          <a:xfrm>
            <a:off x="304800" y="1676400"/>
            <a:ext cx="8152789" cy="1815882"/>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sz="2400" b="1" dirty="0">
                <a:solidFill>
                  <a:srgbClr val="FF0000"/>
                </a:solidFill>
              </a:rPr>
              <a:t>1 – متى وقعت غزوة بدر؟ وما سببها؟</a:t>
            </a:r>
          </a:p>
          <a:p>
            <a:pPr algn="justLow" rtl="1"/>
            <a:r>
              <a:rPr lang="ar-BH" sz="2200" dirty="0">
                <a:solidFill>
                  <a:schemeClr val="tx1"/>
                </a:solidFill>
              </a:rPr>
              <a:t>   وقعت في رمضان من العام الثاني للهجرة، </a:t>
            </a:r>
            <a:r>
              <a:rPr lang="ar-BH" sz="2200" dirty="0"/>
              <a:t>سمع المسلمون أنَّ قافلةً لكفار قريش، بقيادة أبي سفيان كانت تمرُّ قريبًا من المدينة المنورة قادمة من الشام، في طريقها إلى مكة المكرمة، فخرجوا لاعتراض تلك القافلة، بسبب ما لحقهم من ظلم وأذى، عندما أخرجهم الكفار من مكة واستولوا على أموالهم وممتلكاتهم.</a:t>
            </a:r>
            <a:endParaRPr lang="en-US" sz="2200" dirty="0"/>
          </a:p>
        </p:txBody>
      </p:sp>
      <p:sp>
        <p:nvSpPr>
          <p:cNvPr id="4" name="Text Box 8"/>
          <p:cNvSpPr txBox="1">
            <a:spLocks noChangeArrowheads="1"/>
          </p:cNvSpPr>
          <p:nvPr/>
        </p:nvSpPr>
        <p:spPr bwMode="auto">
          <a:xfrm>
            <a:off x="304800" y="3886200"/>
            <a:ext cx="8152789" cy="784830"/>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justLow" rtl="1"/>
            <a:r>
              <a:rPr lang="ar-BH" sz="2300" b="1" dirty="0">
                <a:solidFill>
                  <a:srgbClr val="FF0000"/>
                </a:solidFill>
              </a:rPr>
              <a:t>2- استشار رسول الله </a:t>
            </a:r>
            <a:r>
              <a:rPr lang="en-US" sz="2300" b="1" dirty="0">
                <a:solidFill>
                  <a:srgbClr val="FF0000"/>
                </a:solidFill>
                <a:sym typeface="AGA Arabesque"/>
              </a:rPr>
              <a:t></a:t>
            </a:r>
            <a:r>
              <a:rPr lang="ar-BH" sz="2300" b="1" dirty="0">
                <a:solidFill>
                  <a:srgbClr val="FF0000"/>
                </a:solidFill>
              </a:rPr>
              <a:t> المسلمين في قتال المشركين. على أيِّ شيء يدلُّ ذلك؟</a:t>
            </a:r>
          </a:p>
          <a:p>
            <a:pPr algn="r" rtl="1"/>
            <a:r>
              <a:rPr lang="ar-BH" sz="2200" dirty="0"/>
              <a:t>   يدل ذلك على أن الرسول </a:t>
            </a:r>
            <a:r>
              <a:rPr lang="en-US" sz="2200" dirty="0">
                <a:sym typeface="AGA Arabesque"/>
              </a:rPr>
              <a:t></a:t>
            </a:r>
            <a:r>
              <a:rPr lang="ar-BH" sz="2200" dirty="0">
                <a:sym typeface="AGA Arabesque"/>
              </a:rPr>
              <a:t> كان يأخذ بمبدأ الشورى مع أصحابه في جميع الأمور.</a:t>
            </a:r>
            <a:endParaRPr lang="ar-BH" sz="2200" dirty="0"/>
          </a:p>
        </p:txBody>
      </p:sp>
      <p:sp>
        <p:nvSpPr>
          <p:cNvPr id="6" name="Text Box 9"/>
          <p:cNvSpPr txBox="1">
            <a:spLocks noChangeArrowheads="1"/>
          </p:cNvSpPr>
          <p:nvPr/>
        </p:nvSpPr>
        <p:spPr bwMode="auto">
          <a:xfrm>
            <a:off x="316523" y="5105400"/>
            <a:ext cx="8152789" cy="969496"/>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just" rtl="1" eaLnBrk="0" hangingPunct="0">
              <a:spcBef>
                <a:spcPct val="50000"/>
              </a:spcBef>
            </a:pPr>
            <a:r>
              <a:rPr lang="ar-BH" sz="2400" b="1" dirty="0">
                <a:solidFill>
                  <a:srgbClr val="FF0000"/>
                </a:solidFill>
              </a:rPr>
              <a:t>3-</a:t>
            </a:r>
            <a:r>
              <a:rPr lang="ar-BH" sz="2400" b="1" dirty="0"/>
              <a:t>  </a:t>
            </a:r>
            <a:r>
              <a:rPr lang="ar-BH" sz="2400" b="1" dirty="0">
                <a:solidFill>
                  <a:srgbClr val="FF0000"/>
                </a:solidFill>
              </a:rPr>
              <a:t>أين عسكر المسلمون عند وصولهم إلى بدر؟</a:t>
            </a:r>
          </a:p>
          <a:p>
            <a:pPr algn="just" rtl="1" eaLnBrk="0" hangingPunct="0">
              <a:spcBef>
                <a:spcPct val="50000"/>
              </a:spcBef>
            </a:pPr>
            <a:r>
              <a:rPr lang="ar-BH" sz="2200" dirty="0"/>
              <a:t>   عسكر المسلمون عند وصولهم إلى بدر على أول بئر من آبارها.</a:t>
            </a:r>
            <a:endParaRPr lang="ar-BH" sz="2200" b="1" dirty="0"/>
          </a:p>
        </p:txBody>
      </p:sp>
      <p:sp>
        <p:nvSpPr>
          <p:cNvPr id="7" name="مستطيل 6">
            <a:extLst>
              <a:ext uri="{FF2B5EF4-FFF2-40B4-BE49-F238E27FC236}">
                <a16:creationId xmlns:a16="http://schemas.microsoft.com/office/drawing/2014/main" id="{028C6629-0434-4E1B-A6E0-F7C92357174D}"/>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324819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noChangeArrowheads="1"/>
          </p:cNvSpPr>
          <p:nvPr/>
        </p:nvSpPr>
        <p:spPr bwMode="auto">
          <a:xfrm>
            <a:off x="3048000" y="500688"/>
            <a:ext cx="3511060" cy="901109"/>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ar-BH" altLang="en-US" sz="3200" b="1" dirty="0">
                <a:solidFill>
                  <a:srgbClr val="C00000"/>
                </a:solidFill>
              </a:rPr>
              <a:t>وقائع المعركة</a:t>
            </a:r>
            <a:endParaRPr lang="en-US" altLang="en-US" sz="3200" b="1" dirty="0">
              <a:solidFill>
                <a:srgbClr val="C00000"/>
              </a:solidFill>
            </a:endParaRPr>
          </a:p>
        </p:txBody>
      </p:sp>
      <p:sp>
        <p:nvSpPr>
          <p:cNvPr id="3" name="Text Box 7"/>
          <p:cNvSpPr txBox="1">
            <a:spLocks noChangeArrowheads="1"/>
          </p:cNvSpPr>
          <p:nvPr/>
        </p:nvSpPr>
        <p:spPr bwMode="auto">
          <a:xfrm>
            <a:off x="760960" y="1523999"/>
            <a:ext cx="7704137" cy="2092881"/>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eaLnBrk="0" hangingPunct="0">
              <a:spcBef>
                <a:spcPct val="50000"/>
              </a:spcBef>
            </a:pPr>
            <a:r>
              <a:rPr lang="ar-BH" sz="2400" dirty="0"/>
              <a:t>    </a:t>
            </a:r>
            <a:r>
              <a:rPr lang="ar-BH" sz="2600" dirty="0"/>
              <a:t>وصل المشركون إلى بدر فـبدأت الحرب بين المسلـمين والمشركـين بالمبارزة، ثم اشتدَّ القتال بينهم، وأنزل الله تعالى ملائكة تقاتلُ إلى جانب المؤمنين حتى هُزم المشركون وولوا الأدبار، وقُتل منهم سـبعون، بينهم </a:t>
            </a:r>
            <a:r>
              <a:rPr lang="ar-SA" sz="2600" dirty="0"/>
              <a:t>ز</a:t>
            </a:r>
            <a:r>
              <a:rPr lang="ar-BH" sz="2600" dirty="0"/>
              <a:t>عيمهم أبو جهل، وأُسر سبعون آخـرون، واستُشهد من المسلمين أربعةَ عشر. </a:t>
            </a:r>
            <a:endParaRPr lang="en-US" sz="2600" dirty="0"/>
          </a:p>
        </p:txBody>
      </p:sp>
      <p:sp>
        <p:nvSpPr>
          <p:cNvPr id="5" name="AutoShape 6"/>
          <p:cNvSpPr>
            <a:spLocks noChangeArrowheads="1"/>
          </p:cNvSpPr>
          <p:nvPr/>
        </p:nvSpPr>
        <p:spPr bwMode="auto">
          <a:xfrm>
            <a:off x="2403230" y="3886200"/>
            <a:ext cx="4419599" cy="822396"/>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ar-BH" altLang="en-US" sz="3200" b="1" dirty="0">
                <a:solidFill>
                  <a:srgbClr val="C00000"/>
                </a:solidFill>
              </a:rPr>
              <a:t>الدروس المستفادة</a:t>
            </a:r>
            <a:endParaRPr lang="en-US" altLang="en-US" sz="3200" b="1" dirty="0">
              <a:solidFill>
                <a:srgbClr val="C00000"/>
              </a:solidFill>
            </a:endParaRPr>
          </a:p>
        </p:txBody>
      </p:sp>
      <p:sp>
        <p:nvSpPr>
          <p:cNvPr id="6" name="Text Box 9"/>
          <p:cNvSpPr txBox="1">
            <a:spLocks noChangeArrowheads="1"/>
          </p:cNvSpPr>
          <p:nvPr/>
        </p:nvSpPr>
        <p:spPr bwMode="auto">
          <a:xfrm>
            <a:off x="760962" y="4953000"/>
            <a:ext cx="7704137" cy="1292662"/>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r" rtl="1"/>
            <a:r>
              <a:rPr lang="ar-BH" altLang="en-US" sz="2400" b="1" dirty="0">
                <a:cs typeface="Monotype Koufi" pitchFamily="2" charset="-78"/>
              </a:rPr>
              <a:t> </a:t>
            </a:r>
            <a:r>
              <a:rPr lang="ar-BH" sz="2600" b="1" dirty="0">
                <a:solidFill>
                  <a:srgbClr val="FF0000"/>
                </a:solidFill>
              </a:rPr>
              <a:t>يستفاد من أحداث غزوة بدر دروسٌ وعبرٌ كثيرة، منها:</a:t>
            </a:r>
            <a:endParaRPr lang="en-US" sz="2600" b="1" dirty="0">
              <a:solidFill>
                <a:srgbClr val="FF0000"/>
              </a:solidFill>
            </a:endParaRPr>
          </a:p>
          <a:p>
            <a:pPr algn="r" rtl="1"/>
            <a:r>
              <a:rPr lang="ar-BH" sz="2600" dirty="0"/>
              <a:t>1 – المسلم يتمسك بعقيدته ويُضحِّي من أجلها.</a:t>
            </a:r>
            <a:endParaRPr lang="en-US" sz="2600" dirty="0"/>
          </a:p>
          <a:p>
            <a:pPr algn="r" rtl="1"/>
            <a:r>
              <a:rPr lang="ar-BH" sz="2600" dirty="0"/>
              <a:t>2 – المسلمون يستجيبون لأم</a:t>
            </a:r>
            <a:r>
              <a:rPr lang="ar-SA" sz="2600" dirty="0"/>
              <a:t>ر </a:t>
            </a:r>
            <a:r>
              <a:rPr lang="ar-BH" sz="2600" dirty="0"/>
              <a:t>الله ورسوله.</a:t>
            </a:r>
            <a:endParaRPr lang="en-US" sz="2600" dirty="0"/>
          </a:p>
        </p:txBody>
      </p:sp>
      <p:sp>
        <p:nvSpPr>
          <p:cNvPr id="7" name="مستطيل 6">
            <a:extLst>
              <a:ext uri="{FF2B5EF4-FFF2-40B4-BE49-F238E27FC236}">
                <a16:creationId xmlns:a16="http://schemas.microsoft.com/office/drawing/2014/main" id="{32ADD9C6-226C-494C-AA59-188D833FE38C}"/>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360000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ppt_w</p:attrName>
                                        </p:attrNameLst>
                                      </p:cBhvr>
                                      <p:tavLst>
                                        <p:tav tm="0" fmla="#ppt_w*sin(2.5*pi*$)">
                                          <p:val>
                                            <p:fltVal val="0"/>
                                          </p:val>
                                        </p:tav>
                                        <p:tav tm="100000">
                                          <p:val>
                                            <p:fltVal val="1"/>
                                          </p:val>
                                        </p:tav>
                                      </p:tavLst>
                                    </p:anim>
                                    <p:anim calcmode="lin" valueType="num">
                                      <p:cBhvr>
                                        <p:cTn id="23"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noChangeArrowheads="1"/>
          </p:cNvSpPr>
          <p:nvPr/>
        </p:nvSpPr>
        <p:spPr bwMode="auto">
          <a:xfrm>
            <a:off x="2888270" y="685800"/>
            <a:ext cx="3363666" cy="901109"/>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ar-BH" altLang="en-US" sz="3200" b="1" dirty="0">
                <a:solidFill>
                  <a:srgbClr val="C00000"/>
                </a:solidFill>
              </a:rPr>
              <a:t>نشاط (2)</a:t>
            </a:r>
            <a:endParaRPr lang="en-US" altLang="en-US" sz="3200" b="1" dirty="0">
              <a:solidFill>
                <a:srgbClr val="C00000"/>
              </a:solidFill>
            </a:endParaRPr>
          </a:p>
        </p:txBody>
      </p:sp>
      <p:sp>
        <p:nvSpPr>
          <p:cNvPr id="3" name="Text Box 7"/>
          <p:cNvSpPr txBox="1">
            <a:spLocks noChangeArrowheads="1"/>
          </p:cNvSpPr>
          <p:nvPr/>
        </p:nvSpPr>
        <p:spPr bwMode="auto">
          <a:xfrm>
            <a:off x="718035" y="1752600"/>
            <a:ext cx="7704137" cy="2308324"/>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rtl="1"/>
            <a:r>
              <a:rPr lang="ar-BH" sz="2400" b="1" dirty="0"/>
              <a:t>1 – بيِّن ما حدث من وقائع في معركة بدر</a:t>
            </a:r>
            <a:r>
              <a:rPr lang="ar-SA" sz="2400" b="1" dirty="0"/>
              <a:t>.</a:t>
            </a:r>
            <a:endParaRPr lang="ar-BH" sz="2400" b="1" dirty="0"/>
          </a:p>
          <a:p>
            <a:pPr algn="r" rtl="1"/>
            <a:r>
              <a:rPr lang="ar-BH" sz="2400" dirty="0"/>
              <a:t>....................................................................................................................................................................................................................................................................................................................................................................</a:t>
            </a:r>
          </a:p>
          <a:p>
            <a:pPr algn="r" rtl="1"/>
            <a:endParaRPr lang="ar-BH" sz="2400" dirty="0"/>
          </a:p>
        </p:txBody>
      </p:sp>
      <p:sp>
        <p:nvSpPr>
          <p:cNvPr id="4" name="Text Box 8"/>
          <p:cNvSpPr txBox="1">
            <a:spLocks noChangeArrowheads="1"/>
          </p:cNvSpPr>
          <p:nvPr/>
        </p:nvSpPr>
        <p:spPr bwMode="auto">
          <a:xfrm>
            <a:off x="718037" y="4495800"/>
            <a:ext cx="7704137" cy="1569660"/>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rtl="1"/>
            <a:r>
              <a:rPr lang="ar-BH" sz="2300" b="1" dirty="0"/>
              <a:t>2- </a:t>
            </a:r>
            <a:r>
              <a:rPr lang="ar-BH" sz="2400" b="1" dirty="0"/>
              <a:t>يستفاد من أحداث غزوة بدر دروسٌ وعبرٌ كثيرة. اذكر اثنين منها.</a:t>
            </a:r>
          </a:p>
          <a:p>
            <a:pPr algn="r" rtl="1"/>
            <a:r>
              <a:rPr lang="ar-BH" sz="2400" dirty="0"/>
              <a:t>..................................................................................................................................................................................</a:t>
            </a:r>
          </a:p>
          <a:p>
            <a:pPr algn="r" rtl="1"/>
            <a:r>
              <a:rPr lang="ar-BH" sz="2400" b="1" dirty="0"/>
              <a:t> </a:t>
            </a:r>
            <a:endParaRPr lang="ar-BH" sz="2400" dirty="0"/>
          </a:p>
        </p:txBody>
      </p:sp>
      <p:sp>
        <p:nvSpPr>
          <p:cNvPr id="5" name="مستطيل 4">
            <a:extLst>
              <a:ext uri="{FF2B5EF4-FFF2-40B4-BE49-F238E27FC236}">
                <a16:creationId xmlns:a16="http://schemas.microsoft.com/office/drawing/2014/main" id="{085BF296-4CB9-4B06-B89F-D40C507EA309}"/>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175894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noChangeArrowheads="1"/>
          </p:cNvSpPr>
          <p:nvPr/>
        </p:nvSpPr>
        <p:spPr bwMode="auto">
          <a:xfrm>
            <a:off x="3048000" y="744059"/>
            <a:ext cx="3211266" cy="901109"/>
          </a:xfrm>
          <a:prstGeom prst="downArrowCallout">
            <a:avLst>
              <a:gd name="adj1" fmla="val 148419"/>
              <a:gd name="adj2" fmla="val 148419"/>
              <a:gd name="adj3" fmla="val 16667"/>
              <a:gd name="adj4" fmla="val 66667"/>
            </a:avLst>
          </a:prstGeom>
          <a:solidFill>
            <a:schemeClr val="accent3">
              <a:lumMod val="40000"/>
              <a:lumOff val="60000"/>
            </a:schemeClr>
          </a:solidFill>
          <a:ln>
            <a:headEnd/>
            <a:tailEnd/>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ar-BH" altLang="en-US" sz="3200" b="1" dirty="0">
                <a:solidFill>
                  <a:srgbClr val="C00000"/>
                </a:solidFill>
              </a:rPr>
              <a:t>إجابة النشاط (2)</a:t>
            </a:r>
            <a:endParaRPr lang="en-US" altLang="en-US" sz="3200" b="1" dirty="0">
              <a:solidFill>
                <a:srgbClr val="C00000"/>
              </a:solidFill>
            </a:endParaRPr>
          </a:p>
        </p:txBody>
      </p:sp>
      <p:sp>
        <p:nvSpPr>
          <p:cNvPr id="3" name="Text Box 7"/>
          <p:cNvSpPr txBox="1">
            <a:spLocks noChangeArrowheads="1"/>
          </p:cNvSpPr>
          <p:nvPr/>
        </p:nvSpPr>
        <p:spPr bwMode="auto">
          <a:xfrm>
            <a:off x="718035" y="1752600"/>
            <a:ext cx="7704137" cy="2185214"/>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rtl="1"/>
            <a:r>
              <a:rPr lang="ar-BH" sz="2400" b="1" dirty="0">
                <a:solidFill>
                  <a:srgbClr val="FF0000"/>
                </a:solidFill>
              </a:rPr>
              <a:t>1 – بيِّن ما حدث من وقائع في معركة بدر؟ </a:t>
            </a:r>
          </a:p>
          <a:p>
            <a:pPr algn="justLow" rtl="1"/>
            <a:r>
              <a:rPr lang="ar-BH" sz="2200" dirty="0"/>
              <a:t>    وصل المشركون إلى بدر فـبدأت الحرب بين المسلـمين والمشركـين بالمبارزة، ثم اشتدَّ الـقتال بينهم، وأنزل الله تعالى ملائـكة تـقاتلُ إلى جانب المؤمنين حتى هُزم المشركون وولوا الأدبار، وقُتل منهم سـبعون، بينهم زعيمهم أبو جهل، وأُسر سبعون آخـرون، واستُشهد من المسلمين أربعةَ عشر.</a:t>
            </a:r>
          </a:p>
          <a:p>
            <a:pPr algn="r" rtl="1"/>
            <a:endParaRPr lang="ar-BH" sz="2400" dirty="0"/>
          </a:p>
        </p:txBody>
      </p:sp>
      <p:sp>
        <p:nvSpPr>
          <p:cNvPr id="4" name="Text Box 8"/>
          <p:cNvSpPr txBox="1">
            <a:spLocks noChangeArrowheads="1"/>
          </p:cNvSpPr>
          <p:nvPr/>
        </p:nvSpPr>
        <p:spPr bwMode="auto">
          <a:xfrm>
            <a:off x="718037" y="4495800"/>
            <a:ext cx="7704137" cy="1538883"/>
          </a:xfrm>
          <a:prstGeom prst="rect">
            <a:avLst/>
          </a:prstGeom>
          <a:solidFill>
            <a:schemeClr val="accent4">
              <a:lumMod val="20000"/>
              <a:lumOff val="80000"/>
            </a:schemeClr>
          </a:solidFill>
          <a:ln>
            <a:headEnd/>
            <a:tailEnd/>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r" rtl="1"/>
            <a:r>
              <a:rPr lang="ar-BH" sz="2300" b="1" dirty="0">
                <a:solidFill>
                  <a:srgbClr val="FF0000"/>
                </a:solidFill>
              </a:rPr>
              <a:t>2-</a:t>
            </a:r>
            <a:r>
              <a:rPr lang="ar-BH" sz="2300" b="1" dirty="0"/>
              <a:t> </a:t>
            </a:r>
            <a:r>
              <a:rPr lang="ar-BH" sz="2400" b="1" dirty="0">
                <a:solidFill>
                  <a:srgbClr val="FF0000"/>
                </a:solidFill>
              </a:rPr>
              <a:t>يستفاد من أحداث غزوة بدر دروسٌ وعبرٌ كثيرة. اذكر اثنين منها.</a:t>
            </a:r>
          </a:p>
          <a:p>
            <a:pPr algn="r" rtl="1"/>
            <a:r>
              <a:rPr lang="ar-BH" sz="2400" dirty="0"/>
              <a:t>1</a:t>
            </a:r>
            <a:r>
              <a:rPr lang="ar-BH" sz="2200" dirty="0"/>
              <a:t>– المسلم يتمسك بعقيدته ويُضحِّي من أجلها.</a:t>
            </a:r>
            <a:endParaRPr lang="en-US" sz="2200" dirty="0"/>
          </a:p>
          <a:p>
            <a:pPr algn="r" rtl="1"/>
            <a:r>
              <a:rPr lang="ar-BH" sz="2200" dirty="0"/>
              <a:t>2 – المسلمون يستجيبون لأمر الله ورسوله.</a:t>
            </a:r>
            <a:endParaRPr lang="en-US" sz="2200" dirty="0"/>
          </a:p>
          <a:p>
            <a:pPr algn="r" rtl="1"/>
            <a:endParaRPr lang="ar-BH" sz="2400" dirty="0"/>
          </a:p>
        </p:txBody>
      </p:sp>
      <p:sp>
        <p:nvSpPr>
          <p:cNvPr id="5" name="مستطيل 4">
            <a:extLst>
              <a:ext uri="{FF2B5EF4-FFF2-40B4-BE49-F238E27FC236}">
                <a16:creationId xmlns:a16="http://schemas.microsoft.com/office/drawing/2014/main" id="{44794F6B-C75C-4D02-8DAE-320941EB3385}"/>
              </a:ext>
            </a:extLst>
          </p:cNvPr>
          <p:cNvSpPr/>
          <p:nvPr/>
        </p:nvSpPr>
        <p:spPr>
          <a:xfrm>
            <a:off x="16727" y="78769"/>
            <a:ext cx="2497873" cy="53083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BH" b="1" dirty="0">
                <a:solidFill>
                  <a:schemeClr val="tx1"/>
                </a:solidFill>
                <a:latin typeface="Times New Roman" pitchFamily="18" charset="0"/>
                <a:cs typeface="Times New Roman" pitchFamily="18" charset="0"/>
              </a:rPr>
              <a:t>غزوة بدر - </a:t>
            </a:r>
            <a:r>
              <a:rPr lang="ar-BH" b="1" dirty="0">
                <a:solidFill>
                  <a:schemeClr val="tx1"/>
                </a:solidFill>
              </a:rPr>
              <a:t>التربية الإسلامية</a:t>
            </a:r>
            <a:endParaRPr lang="en-US" b="1" dirty="0">
              <a:solidFill>
                <a:schemeClr val="tx1"/>
              </a:solidFill>
            </a:endParaRPr>
          </a:p>
        </p:txBody>
      </p:sp>
    </p:spTree>
    <p:extLst>
      <p:ext uri="{BB962C8B-B14F-4D97-AF65-F5344CB8AC3E}">
        <p14:creationId xmlns:p14="http://schemas.microsoft.com/office/powerpoint/2010/main" val="349487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4"/>
          <p:cNvGrpSpPr>
            <a:grpSpLocks/>
          </p:cNvGrpSpPr>
          <p:nvPr/>
        </p:nvGrpSpPr>
        <p:grpSpPr bwMode="auto">
          <a:xfrm>
            <a:off x="762000" y="2438400"/>
            <a:ext cx="7543800" cy="1828800"/>
            <a:chOff x="3635896" y="4419110"/>
            <a:chExt cx="5256584" cy="1512168"/>
          </a:xfrm>
          <a:solidFill>
            <a:schemeClr val="accent1">
              <a:lumMod val="60000"/>
              <a:lumOff val="40000"/>
            </a:schemeClr>
          </a:solidFill>
        </p:grpSpPr>
        <p:sp>
          <p:nvSpPr>
            <p:cNvPr id="6" name="Down Ribbon 5"/>
            <p:cNvSpPr/>
            <p:nvPr/>
          </p:nvSpPr>
          <p:spPr>
            <a:xfrm>
              <a:off x="3635896" y="4419110"/>
              <a:ext cx="5256584" cy="1512168"/>
            </a:xfrm>
            <a:prstGeom prst="ribbon">
              <a:avLst/>
            </a:prstGeom>
            <a:grpFill/>
          </p:spPr>
          <p:style>
            <a:lnRef idx="1">
              <a:schemeClr val="accent1"/>
            </a:lnRef>
            <a:fillRef idx="3">
              <a:schemeClr val="accent1"/>
            </a:fillRef>
            <a:effectRef idx="2">
              <a:schemeClr val="accent1"/>
            </a:effectRef>
            <a:fontRef idx="minor">
              <a:schemeClr val="lt1"/>
            </a:fontRef>
          </p:style>
          <p:txBody>
            <a:bodyPr rtlCol="1" anchor="ctr"/>
            <a:lstStyle/>
            <a:p>
              <a:pPr algn="ctr" rtl="1" fontAlgn="auto">
                <a:spcBef>
                  <a:spcPts val="0"/>
                </a:spcBef>
                <a:spcAft>
                  <a:spcPts val="0"/>
                </a:spcAft>
                <a:defRPr/>
              </a:pPr>
              <a:endParaRPr lang="ar-BH"/>
            </a:p>
          </p:txBody>
        </p:sp>
        <p:sp>
          <p:nvSpPr>
            <p:cNvPr id="7" name="TextBox 6"/>
            <p:cNvSpPr txBox="1"/>
            <p:nvPr/>
          </p:nvSpPr>
          <p:spPr>
            <a:xfrm>
              <a:off x="4326155" y="4965171"/>
              <a:ext cx="3929164" cy="534247"/>
            </a:xfrm>
            <a:prstGeom prst="rect">
              <a:avLst/>
            </a:prstGeom>
            <a:grpFill/>
            <a:ln>
              <a:noFill/>
            </a:ln>
          </p:spPr>
          <p:style>
            <a:lnRef idx="1">
              <a:schemeClr val="accent4"/>
            </a:lnRef>
            <a:fillRef idx="2">
              <a:schemeClr val="accent4"/>
            </a:fillRef>
            <a:effectRef idx="1">
              <a:schemeClr val="accent4"/>
            </a:effectRef>
            <a:fontRef idx="minor">
              <a:schemeClr val="dk1"/>
            </a:fontRef>
          </p:style>
          <p:txBody>
            <a:bodyPr rtlCol="1">
              <a:spAutoFit/>
            </a:bodyPr>
            <a:lstStyle/>
            <a:p>
              <a:pPr algn="ctr" rtl="1" fontAlgn="auto">
                <a:spcBef>
                  <a:spcPts val="0"/>
                </a:spcBef>
                <a:spcAft>
                  <a:spcPts val="0"/>
                </a:spcAft>
                <a:defRPr/>
              </a:pPr>
              <a:r>
                <a:rPr lang="ar-BH" sz="3600" b="1" dirty="0">
                  <a:solidFill>
                    <a:schemeClr val="tx1"/>
                  </a:solidFill>
                  <a:latin typeface="Times New Roman" pitchFamily="18" charset="0"/>
                  <a:cs typeface="Times New Roman" pitchFamily="18" charset="0"/>
                </a:rPr>
                <a:t>مع تمنياتنا لكم بدوام النجاح والتوفيق</a:t>
              </a:r>
            </a:p>
          </p:txBody>
        </p:sp>
      </p:grpSp>
      <p:sp>
        <p:nvSpPr>
          <p:cNvPr id="5" name="TextBox 1">
            <a:extLst>
              <a:ext uri="{FF2B5EF4-FFF2-40B4-BE49-F238E27FC236}">
                <a16:creationId xmlns:a16="http://schemas.microsoft.com/office/drawing/2014/main" id="{CC8B7E5E-D5B1-42C0-B7B6-251254D08450}"/>
              </a:ext>
            </a:extLst>
          </p:cNvPr>
          <p:cNvSpPr txBox="1"/>
          <p:nvPr/>
        </p:nvSpPr>
        <p:spPr>
          <a:xfrm>
            <a:off x="1752601" y="1184870"/>
            <a:ext cx="5105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SA" sz="5400" b="1" dirty="0">
                <a:solidFill>
                  <a:schemeClr val="accent1"/>
                </a:solidFill>
                <a:latin typeface="Sakkal Majalla" panose="02000000000000000000" pitchFamily="2" charset="-78"/>
                <a:cs typeface="Sakkal Majalla" panose="02000000000000000000" pitchFamily="2" charset="-78"/>
              </a:rPr>
              <a:t>انتهى الدرس</a:t>
            </a:r>
            <a:endParaRPr lang="en-US" sz="54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1000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wipe(down)">
                                      <p:cBhvr>
                                        <p:cTn id="7"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AppVersion xmlns="684ca881-f77c-46cc-866a-2bfb1bba822e" xsi:nil="true"/>
    <LMS_Mappings xmlns="684ca881-f77c-46cc-866a-2bfb1bba822e" xsi:nil="true"/>
    <NotebookType xmlns="684ca881-f77c-46cc-866a-2bfb1bba822e" xsi:nil="true"/>
    <Student_Groups xmlns="684ca881-f77c-46cc-866a-2bfb1bba822e">
      <UserInfo>
        <DisplayName/>
        <AccountId xsi:nil="true"/>
        <AccountType/>
      </UserInfo>
    </Student_Groups>
    <DefaultSectionNames xmlns="684ca881-f77c-46cc-866a-2bfb1bba822e" xsi:nil="true"/>
    <Math_Settings xmlns="684ca881-f77c-46cc-866a-2bfb1bba822e" xsi:nil="true"/>
    <Owner xmlns="684ca881-f77c-46cc-866a-2bfb1bba822e">
      <UserInfo>
        <DisplayName/>
        <AccountId xsi:nil="true"/>
        <AccountType/>
      </UserInfo>
    </Owner>
    <Students xmlns="684ca881-f77c-46cc-866a-2bfb1bba822e">
      <UserInfo>
        <DisplayName/>
        <AccountId xsi:nil="true"/>
        <AccountType/>
      </UserInfo>
    </Students>
    <Invited_Teachers xmlns="684ca881-f77c-46cc-866a-2bfb1bba822e" xsi:nil="true"/>
    <Invited_Students xmlns="684ca881-f77c-46cc-866a-2bfb1bba822e" xsi:nil="true"/>
    <IsNotebookLocked xmlns="684ca881-f77c-46cc-866a-2bfb1bba822e" xsi:nil="true"/>
    <Is_Collaboration_Space_Locked xmlns="684ca881-f77c-46cc-866a-2bfb1bba822e" xsi:nil="true"/>
    <Templates xmlns="684ca881-f77c-46cc-866a-2bfb1bba822e" xsi:nil="true"/>
    <Has_Teacher_Only_SectionGroup xmlns="684ca881-f77c-46cc-866a-2bfb1bba822e" xsi:nil="true"/>
    <FolderType xmlns="684ca881-f77c-46cc-866a-2bfb1bba822e" xsi:nil="true"/>
    <TeamsChannelId xmlns="684ca881-f77c-46cc-866a-2bfb1bba822e" xsi:nil="true"/>
    <Teams_Channel_Section_Location xmlns="684ca881-f77c-46cc-866a-2bfb1bba822e" xsi:nil="true"/>
    <Teachers xmlns="684ca881-f77c-46cc-866a-2bfb1bba822e">
      <UserInfo>
        <DisplayName/>
        <AccountId xsi:nil="true"/>
        <AccountType/>
      </UserInfo>
    </Teachers>
    <Self_Registration_Enabled xmlns="684ca881-f77c-46cc-866a-2bfb1bba822e" xsi:nil="true"/>
    <CultureName xmlns="684ca881-f77c-46cc-866a-2bfb1bba822e" xsi:nil="true"/>
    <Distribution_Groups xmlns="684ca881-f77c-46cc-866a-2bfb1bba822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3BDF4B7C87DF4D8F5E200E0804D351" ma:contentTypeVersion="33" ma:contentTypeDescription="Create a new document." ma:contentTypeScope="" ma:versionID="7f1b5f9c88fe534da2809136e3f35250">
  <xsd:schema xmlns:xsd="http://www.w3.org/2001/XMLSchema" xmlns:xs="http://www.w3.org/2001/XMLSchema" xmlns:p="http://schemas.microsoft.com/office/2006/metadata/properties" xmlns:ns2="684ca881-f77c-46cc-866a-2bfb1bba822e" xmlns:ns3="8bd8e3bc-1fbb-4203-aff7-cc445ba21b73" targetNamespace="http://schemas.microsoft.com/office/2006/metadata/properties" ma:root="true" ma:fieldsID="00271ab41c4ac5ec8997b9b40d77a669" ns2:_="" ns3:_="">
    <xsd:import namespace="684ca881-f77c-46cc-866a-2bfb1bba822e"/>
    <xsd:import namespace="8bd8e3bc-1fbb-4203-aff7-cc445ba21b7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4ca881-f77c-46cc-866a-2bfb1bba82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NotebookType" ma:index="19" nillable="true" ma:displayName="Notebook Type" ma:internalName="NotebookType">
      <xsd:simpleType>
        <xsd:restriction base="dms:Text"/>
      </xsd:simpleType>
    </xsd:element>
    <xsd:element name="FolderType" ma:index="20" nillable="true" ma:displayName="Folder Type" ma:internalName="FolderType">
      <xsd:simpleType>
        <xsd:restriction base="dms:Text"/>
      </xsd:simpleType>
    </xsd:element>
    <xsd:element name="CultureName" ma:index="21" nillable="true" ma:displayName="Culture Name" ma:internalName="CultureName">
      <xsd:simpleType>
        <xsd:restriction base="dms:Text"/>
      </xsd:simpleType>
    </xsd:element>
    <xsd:element name="AppVersion" ma:index="22" nillable="true" ma:displayName="App Version" ma:internalName="AppVersion">
      <xsd:simpleType>
        <xsd:restriction base="dms:Text"/>
      </xsd:simpleType>
    </xsd:element>
    <xsd:element name="TeamsChannelId" ma:index="23" nillable="true" ma:displayName="Teams Channel Id" ma:internalName="TeamsChannelId">
      <xsd:simpleType>
        <xsd:restriction base="dms:Text"/>
      </xsd:simpleType>
    </xsd:element>
    <xsd:element name="Owner" ma:index="24"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5" nillable="true" ma:displayName="Math Settings" ma:internalName="Math_Settings">
      <xsd:simpleType>
        <xsd:restriction base="dms:Text"/>
      </xsd:simpleType>
    </xsd:element>
    <xsd:element name="DefaultSectionNames" ma:index="26" nillable="true" ma:displayName="Default Section Names" ma:internalName="DefaultSectionNames">
      <xsd:simpleType>
        <xsd:restriction base="dms:Note">
          <xsd:maxLength value="255"/>
        </xsd:restriction>
      </xsd:simpleType>
    </xsd:element>
    <xsd:element name="Templates" ma:index="27" nillable="true" ma:displayName="Templates" ma:internalName="Templates">
      <xsd:simpleType>
        <xsd:restriction base="dms:Note">
          <xsd:maxLength value="255"/>
        </xsd:restriction>
      </xsd:simpleType>
    </xsd:element>
    <xsd:element name="Teachers" ma:index="28"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9"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0"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1" nillable="true" ma:displayName="Distribution Groups" ma:internalName="Distribution_Groups">
      <xsd:simpleType>
        <xsd:restriction base="dms:Note">
          <xsd:maxLength value="255"/>
        </xsd:restriction>
      </xsd:simpleType>
    </xsd:element>
    <xsd:element name="LMS_Mappings" ma:index="32" nillable="true" ma:displayName="LMS Mappings" ma:internalName="LMS_Mappings">
      <xsd:simpleType>
        <xsd:restriction base="dms:Note">
          <xsd:maxLength value="255"/>
        </xsd:restriction>
      </xsd:simpleType>
    </xsd:element>
    <xsd:element name="Invited_Teachers" ma:index="33" nillable="true" ma:displayName="Invited Teachers" ma:internalName="Invited_Teachers">
      <xsd:simpleType>
        <xsd:restriction base="dms:Note">
          <xsd:maxLength value="255"/>
        </xsd:restriction>
      </xsd:simpleType>
    </xsd:element>
    <xsd:element name="Invited_Students" ma:index="34" nillable="true" ma:displayName="Invited Students" ma:internalName="Invited_Students">
      <xsd:simpleType>
        <xsd:restriction base="dms:Note">
          <xsd:maxLength value="255"/>
        </xsd:restriction>
      </xsd:simpleType>
    </xsd:element>
    <xsd:element name="Self_Registration_Enabled" ma:index="35" nillable="true" ma:displayName="Self Registration Enabled" ma:internalName="Self_Registration_Enabled">
      <xsd:simpleType>
        <xsd:restriction base="dms:Boolean"/>
      </xsd:simpleType>
    </xsd:element>
    <xsd:element name="Has_Teacher_Only_SectionGroup" ma:index="36" nillable="true" ma:displayName="Has Teacher Only SectionGroup" ma:internalName="Has_Teacher_Only_SectionGroup">
      <xsd:simpleType>
        <xsd:restriction base="dms:Boolean"/>
      </xsd:simpleType>
    </xsd:element>
    <xsd:element name="Is_Collaboration_Space_Locked" ma:index="37" nillable="true" ma:displayName="Is Collaboration Space Locked" ma:internalName="Is_Collaboration_Space_Locked">
      <xsd:simpleType>
        <xsd:restriction base="dms:Boolean"/>
      </xsd:simpleType>
    </xsd:element>
    <xsd:element name="IsNotebookLocked" ma:index="38" nillable="true" ma:displayName="Is Notebook Locked" ma:internalName="IsNotebookLocked">
      <xsd:simpleType>
        <xsd:restriction base="dms:Boolean"/>
      </xsd:simpleType>
    </xsd:element>
    <xsd:element name="Teams_Channel_Section_Location" ma:index="39" nillable="true" ma:displayName="Teams Channel Section Location" ma:internalName="Teams_Channel_Section_Location">
      <xsd:simpleType>
        <xsd:restriction base="dms:Text"/>
      </xsd:simpleType>
    </xsd:element>
    <xsd:element name="MediaServiceObjectDetectorVersions" ma:index="4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d8e3bc-1fbb-4203-aff7-cc445ba21b7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EACB39-6FF9-4F11-BEC1-35885E40C171}">
  <ds:schemaRefs>
    <ds:schemaRef ds:uri="http://schemas.microsoft.com/office/2006/metadata/properties"/>
    <ds:schemaRef ds:uri="http://www.w3.org/2000/xmlns/"/>
    <ds:schemaRef ds:uri="684ca881-f77c-46cc-866a-2bfb1bba822e"/>
    <ds:schemaRef ds:uri="http://www.w3.org/2001/XMLSchema-instance"/>
  </ds:schemaRefs>
</ds:datastoreItem>
</file>

<file path=customXml/itemProps2.xml><?xml version="1.0" encoding="utf-8"?>
<ds:datastoreItem xmlns:ds="http://schemas.openxmlformats.org/officeDocument/2006/customXml" ds:itemID="{189435DA-5525-41AC-8452-F4C59AE51967}">
  <ds:schemaRefs>
    <ds:schemaRef ds:uri="http://schemas.microsoft.com/sharepoint/v3/contenttype/forms"/>
  </ds:schemaRefs>
</ds:datastoreItem>
</file>

<file path=customXml/itemProps3.xml><?xml version="1.0" encoding="utf-8"?>
<ds:datastoreItem xmlns:ds="http://schemas.openxmlformats.org/officeDocument/2006/customXml" ds:itemID="{E50AC2D8-2C3D-4A5B-823A-B2BF3AD0B8D7}">
  <ds:schemaRefs>
    <ds:schemaRef ds:uri="http://schemas.microsoft.com/office/2006/metadata/contentType"/>
    <ds:schemaRef ds:uri="http://schemas.microsoft.com/office/2006/metadata/properties/metaAttributes"/>
    <ds:schemaRef ds:uri="http://www.w3.org/2000/xmlns/"/>
    <ds:schemaRef ds:uri="http://www.w3.org/2001/XMLSchema"/>
    <ds:schemaRef ds:uri="684ca881-f77c-46cc-866a-2bfb1bba822e"/>
    <ds:schemaRef ds:uri="8bd8e3bc-1fbb-4203-aff7-cc445ba21b73"/>
  </ds:schemaRefs>
</ds:datastoreItem>
</file>

<file path=docProps/app.xml><?xml version="1.0" encoding="utf-8"?>
<Properties xmlns="http://schemas.openxmlformats.org/officeDocument/2006/extended-properties" xmlns:vt="http://schemas.openxmlformats.org/officeDocument/2006/docPropsVTypes">
  <TotalTime>2618</TotalTime>
  <Words>1020</Words>
  <Application>Microsoft Office PowerPoint</Application>
  <PresentationFormat>On-screen Show (4:3)</PresentationFormat>
  <Paragraphs>125</Paragraphs>
  <Slides>14</Slides>
  <Notes>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Unknown User</cp:lastModifiedBy>
  <cp:revision>395</cp:revision>
  <dcterms:created xsi:type="dcterms:W3CDTF">2017-11-27T09:58:25Z</dcterms:created>
  <dcterms:modified xsi:type="dcterms:W3CDTF">2023-12-08T10:34:25Z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0x010100EF3BDF4B7C87DF4D8F5E200E0804D351</vt:lpwstr>
  </property>
</Properties>
</file>