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75" r:id="rId2"/>
    <p:sldId id="376" r:id="rId3"/>
    <p:sldId id="348" r:id="rId4"/>
    <p:sldId id="349" r:id="rId5"/>
    <p:sldId id="350" r:id="rId6"/>
    <p:sldId id="351" r:id="rId7"/>
    <p:sldId id="352" r:id="rId8"/>
    <p:sldId id="353" r:id="rId9"/>
    <p:sldId id="377" r:id="rId10"/>
    <p:sldId id="357" r:id="rId11"/>
    <p:sldId id="373" r:id="rId12"/>
    <p:sldId id="359" r:id="rId13"/>
    <p:sldId id="324"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أمل الدوسري" initials="أمل" lastIdx="1" clrIdx="0">
    <p:extLst>
      <p:ext uri="{19B8F6BF-5375-455C-9EA6-DF929625EA0E}">
        <p15:presenceInfo xmlns:p15="http://schemas.microsoft.com/office/powerpoint/2012/main" userId="أمل الدوسري"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CC"/>
    <a:srgbClr val="FFDDFF"/>
    <a:srgbClr val="00CCFF"/>
    <a:srgbClr val="FF9900"/>
    <a:srgbClr val="66CCFF"/>
    <a:srgbClr val="FFFF99"/>
    <a:srgbClr val="F6BB00"/>
    <a:srgbClr val="C9F5FF"/>
    <a:srgbClr val="EEB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65" autoAdjust="0"/>
    <p:restoredTop sz="93692" autoAdjust="0"/>
  </p:normalViewPr>
  <p:slideViewPr>
    <p:cSldViewPr>
      <p:cViewPr varScale="1">
        <p:scale>
          <a:sx n="57" d="100"/>
          <a:sy n="57" d="100"/>
        </p:scale>
        <p:origin x="78" y="222"/>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commentAuthors" Target="commentAuthors.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FE6EE4-0427-446A-A8D9-6AF55A202810}" type="datetimeFigureOut">
              <a:rPr lang="en-US" smtClean="0"/>
              <a:pPr/>
              <a:t>5/25/2022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B15666C-1B94-46C4-A895-B74E6487A598}" type="slidenum">
              <a:rPr lang="en-US" smtClean="0"/>
              <a:pPr/>
              <a:t>‹#›</a:t>
            </a:fld>
            <a:endParaRPr lang="en-US"/>
          </a:p>
        </p:txBody>
      </p:sp>
    </p:spTree>
    <p:extLst>
      <p:ext uri="{BB962C8B-B14F-4D97-AF65-F5344CB8AC3E}">
        <p14:creationId xmlns:p14="http://schemas.microsoft.com/office/powerpoint/2010/main" val="3291278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26988" y="744538"/>
            <a:ext cx="6615112"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66909" y="4715153"/>
            <a:ext cx="5335270" cy="4466987"/>
          </a:xfrm>
          <a:prstGeom prst="rect">
            <a:avLst/>
          </a:prstGeom>
        </p:spPr>
        <p:txBody>
          <a:bodyPr wrap="square" lIns="91425" tIns="91425" rIns="91425" bIns="91425" anchor="t" anchorCtr="0">
            <a:noAutofit/>
          </a:bodyPr>
          <a:lstStyle/>
          <a:p>
            <a:pPr marL="0" lvl="0" indent="0">
              <a:spcBef>
                <a:spcPts val="0"/>
              </a:spcBef>
              <a:buNone/>
            </a:pPr>
            <a:endParaRPr dirty="0"/>
          </a:p>
        </p:txBody>
      </p:sp>
    </p:spTree>
    <p:extLst>
      <p:ext uri="{BB962C8B-B14F-4D97-AF65-F5344CB8AC3E}">
        <p14:creationId xmlns:p14="http://schemas.microsoft.com/office/powerpoint/2010/main" val="353762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BH" dirty="0"/>
          </a:p>
        </p:txBody>
      </p:sp>
      <p:sp>
        <p:nvSpPr>
          <p:cNvPr id="4" name="Slide Number Placeholder 3"/>
          <p:cNvSpPr>
            <a:spLocks noGrp="1"/>
          </p:cNvSpPr>
          <p:nvPr>
            <p:ph type="sldNum" sz="quarter" idx="10"/>
          </p:nvPr>
        </p:nvSpPr>
        <p:spPr/>
        <p:txBody>
          <a:bodyPr/>
          <a:lstStyle/>
          <a:p>
            <a:fld id="{0D374C2A-7266-45F6-BBFD-13AF8E26F4E8}" type="slidenum">
              <a:rPr lang="ar-BH" smtClean="0"/>
              <a:pPr/>
              <a:t>10</a:t>
            </a:fld>
            <a:endParaRPr lang="ar-BH"/>
          </a:p>
        </p:txBody>
      </p:sp>
    </p:spTree>
    <p:extLst>
      <p:ext uri="{BB962C8B-B14F-4D97-AF65-F5344CB8AC3E}">
        <p14:creationId xmlns:p14="http://schemas.microsoft.com/office/powerpoint/2010/main" val="52433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3501384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9684289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6806614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7201080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4C6AFD-BC05-4C38-8312-B702CEEC0D08}" type="datetimeFigureOut">
              <a:rPr lang="en-US" smtClean="0"/>
              <a:pPr/>
              <a:t>5/25/2022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41297313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4C6AFD-BC05-4C38-8312-B702CEEC0D08}" type="datetimeFigureOut">
              <a:rPr lang="en-US" smtClean="0"/>
              <a:pPr/>
              <a:t>5/25/2022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36715514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C6AFD-BC05-4C38-8312-B702CEEC0D08}" type="datetimeFigureOut">
              <a:rPr lang="en-US" smtClean="0"/>
              <a:pPr/>
              <a:t>5/25/2022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8327476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7114521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5065427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5978119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3723077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sp>
        <p:nvSpPr>
          <p:cNvPr id="98" name="Google Shape;98;p6"/>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1085700"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0" name="Google Shape;100;p6"/>
          <p:cNvSpPr txBox="1">
            <a:spLocks noGrp="1"/>
          </p:cNvSpPr>
          <p:nvPr>
            <p:ph type="body" idx="2"/>
          </p:nvPr>
        </p:nvSpPr>
        <p:spPr>
          <a:xfrm>
            <a:off x="5861497"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1" name="Google Shape;101;p6"/>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0085238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1.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C4C6AFD-BC05-4C38-8312-B702CEEC0D08}" type="datetimeFigureOut">
              <a:rPr lang="en-US" smtClean="0"/>
              <a:pPr/>
              <a:t>5/25/2022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175C3E-8D8F-494A-AEC4-B82719833492}" type="slidenum">
              <a:rPr lang="en-US" smtClean="0"/>
              <a:pPr/>
              <a:t>‹#›</a:t>
            </a:fld>
            <a:endParaRPr lang="en-US"/>
          </a:p>
        </p:txBody>
      </p:sp>
    </p:spTree>
    <p:extLst>
      <p:ext uri="{BB962C8B-B14F-4D97-AF65-F5344CB8AC3E}">
        <p14:creationId xmlns:p14="http://schemas.microsoft.com/office/powerpoint/2010/main" val="2055202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jpeg" /><Relationship Id="rId1" Type="http://schemas.openxmlformats.org/officeDocument/2006/relationships/slideLayout" Target="../slideLayouts/slideLayout2.xml" /><Relationship Id="rId5" Type="http://schemas.openxmlformats.org/officeDocument/2006/relationships/image" Target="../media/image4.png" /><Relationship Id="rId4" Type="http://schemas.microsoft.com/office/2007/relationships/hdphoto" Target="../media/hdphoto1.wdp" /></Relationships>
</file>

<file path=ppt/slides/_rels/slide2.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xml" /><Relationship Id="rId1" Type="http://schemas.openxmlformats.org/officeDocument/2006/relationships/slideLayout" Target="../slideLayouts/slideLayout12.xml" /><Relationship Id="rId5" Type="http://schemas.openxmlformats.org/officeDocument/2006/relationships/image" Target="../media/image7.svg" /><Relationship Id="rId4" Type="http://schemas.openxmlformats.org/officeDocument/2006/relationships/image" Target="../media/image6.png" /></Relationships>
</file>

<file path=ppt/slides/_rels/slide3.xml.rels><?xml version="1.0" encoding="UTF-8" standalone="yes"?>
<Relationships xmlns="http://schemas.openxmlformats.org/package/2006/relationships"><Relationship Id="rId2" Type="http://schemas.openxmlformats.org/officeDocument/2006/relationships/image" Target="../media/image8.emf"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9.png" /><Relationship Id="rId1" Type="http://schemas.openxmlformats.org/officeDocument/2006/relationships/slideLayout" Target="../slideLayouts/slideLayout7.xml" /><Relationship Id="rId5" Type="http://schemas.openxmlformats.org/officeDocument/2006/relationships/image" Target="../media/image11.png" /><Relationship Id="rId4" Type="http://schemas.openxmlformats.org/officeDocument/2006/relationships/image" Target="../media/image10.png" /></Relationships>
</file>

<file path=ppt/slides/_rels/slide6.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9.png" /></Relationships>
</file>

<file path=ppt/slides/_rels/slide7.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2.xml" /><Relationship Id="rId1" Type="http://schemas.openxmlformats.org/officeDocument/2006/relationships/slideLayout" Target="../slideLayouts/slideLayout12.xml" /></Relationships>
</file>

<file path=ppt/slides/_rels/slide1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2.png" /><Relationship Id="rId1" Type="http://schemas.openxmlformats.org/officeDocument/2006/relationships/slideLayout" Target="../slideLayouts/slideLayout7.xml" /><Relationship Id="rId4" Type="http://schemas.microsoft.com/office/2007/relationships/hdphoto" Target="../media/hdphoto1.wdp" /></Relationships>
</file>

<file path=ppt/slides/_rels/slide1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1F45C81-8BA1-4520-AE7E-2C2675D9B09E}"/>
              </a:ext>
            </a:extLst>
          </p:cNvPr>
          <p:cNvSpPr/>
          <p:nvPr/>
        </p:nvSpPr>
        <p:spPr>
          <a:xfrm>
            <a:off x="824" y="6488668"/>
            <a:ext cx="7381060" cy="369332"/>
          </a:xfrm>
          <a:prstGeom prst="rect">
            <a:avLst/>
          </a:prstGeom>
        </p:spPr>
        <p:txBody>
          <a:bodyPr wrap="square">
            <a:spAutoFit/>
          </a:bodyPr>
          <a:lstStyle/>
          <a:p>
            <a:pPr algn="ctr" rtl="1"/>
            <a:r>
              <a:rPr lang="ar-BH" b="1" dirty="0">
                <a:latin typeface="Sakkal Majalla" panose="02000000000000000000" pitchFamily="2" charset="-78"/>
              </a:rPr>
              <a:t>الدرس اللسادس- وحدة مهارات الانضباط الذاتي-مادة التربية الأسرية-الصف السادس الابتدائي</a:t>
            </a:r>
            <a:endParaRPr lang="en-US" dirty="0"/>
          </a:p>
        </p:txBody>
      </p:sp>
      <p:sp>
        <p:nvSpPr>
          <p:cNvPr id="9" name="Rounded Rectangle 21">
            <a:extLst>
              <a:ext uri="{FF2B5EF4-FFF2-40B4-BE49-F238E27FC236}">
                <a16:creationId xmlns:a16="http://schemas.microsoft.com/office/drawing/2014/main" id="{DFAE2601-57FD-404B-8AAA-B867DFC021EB}"/>
              </a:ext>
            </a:extLst>
          </p:cNvPr>
          <p:cNvSpPr/>
          <p:nvPr/>
        </p:nvSpPr>
        <p:spPr>
          <a:xfrm>
            <a:off x="4583832" y="4672404"/>
            <a:ext cx="3668923" cy="821813"/>
          </a:xfrm>
          <a:prstGeom prst="roundRect">
            <a:avLst/>
          </a:prstGeo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500" b="1" dirty="0">
                <a:solidFill>
                  <a:schemeClr val="tx1"/>
                </a:solidFill>
                <a:latin typeface="Sakkal Majalla" panose="02000000000000000000" pitchFamily="2" charset="-78"/>
                <a:cs typeface="Sakkal Majalla" panose="02000000000000000000" pitchFamily="2" charset="-78"/>
              </a:rPr>
              <a:t>مادة التربية الأسرية </a:t>
            </a:r>
          </a:p>
          <a:p>
            <a:pPr algn="ctr" rtl="1"/>
            <a:r>
              <a:rPr lang="ar-BH" sz="2500" b="1" dirty="0">
                <a:solidFill>
                  <a:schemeClr val="tx1"/>
                </a:solidFill>
                <a:latin typeface="Sakkal Majalla" panose="02000000000000000000" pitchFamily="2" charset="-78"/>
                <a:cs typeface="Sakkal Majalla" panose="02000000000000000000" pitchFamily="2" charset="-78"/>
              </a:rPr>
              <a:t>الصف السادس الابتدائي</a:t>
            </a:r>
          </a:p>
        </p:txBody>
      </p:sp>
      <p:pic>
        <p:nvPicPr>
          <p:cNvPr id="11" name="Picture 10">
            <a:extLst>
              <a:ext uri="{FF2B5EF4-FFF2-40B4-BE49-F238E27FC236}">
                <a16:creationId xmlns:a16="http://schemas.microsoft.com/office/drawing/2014/main" id="{72B47932-7051-4838-8309-52CF3F0B2C99}"/>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605086" y="48098"/>
            <a:ext cx="6172200" cy="1018714"/>
          </a:xfrm>
          <a:prstGeom prst="rect">
            <a:avLst/>
          </a:prstGeom>
        </p:spPr>
      </p:pic>
      <p:sp>
        <p:nvSpPr>
          <p:cNvPr id="13" name="Rounded Rectangle 11">
            <a:extLst>
              <a:ext uri="{FF2B5EF4-FFF2-40B4-BE49-F238E27FC236}">
                <a16:creationId xmlns:a16="http://schemas.microsoft.com/office/drawing/2014/main" id="{861C4FD1-3157-464D-B1E3-9712E3569262}"/>
              </a:ext>
            </a:extLst>
          </p:cNvPr>
          <p:cNvSpPr/>
          <p:nvPr/>
        </p:nvSpPr>
        <p:spPr>
          <a:xfrm>
            <a:off x="3791744" y="1561197"/>
            <a:ext cx="4985542" cy="26168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800" b="1" u="sng" dirty="0">
                <a:solidFill>
                  <a:schemeClr val="bg1"/>
                </a:solidFill>
                <a:latin typeface="Sakkal Majalla" panose="02000000000000000000" pitchFamily="2" charset="-78"/>
                <a:cs typeface="Sakkal Majalla" panose="02000000000000000000" pitchFamily="2" charset="-78"/>
              </a:rPr>
              <a:t>الدرس السادس  من الوحدة الأولى " مهارات الانضباط الذاتي والتفاعل الاجتماعي" </a:t>
            </a:r>
          </a:p>
          <a:p>
            <a:pPr algn="ctr" rtl="1"/>
            <a:r>
              <a:rPr lang="ar-BH" sz="2400" b="1" dirty="0">
                <a:solidFill>
                  <a:schemeClr val="bg1"/>
                </a:solidFill>
                <a:latin typeface="Sakkal Majalla" panose="02000000000000000000" pitchFamily="2" charset="-78"/>
                <a:cs typeface="Sakkal Majalla" panose="02000000000000000000" pitchFamily="2" charset="-78"/>
              </a:rPr>
              <a:t>المحاور:</a:t>
            </a:r>
          </a:p>
          <a:p>
            <a:pPr algn="ctr" rtl="1"/>
            <a:r>
              <a:rPr lang="ar-BH" sz="2400" b="1" dirty="0">
                <a:solidFill>
                  <a:schemeClr val="bg1"/>
                </a:solidFill>
                <a:latin typeface="Sakkal Majalla" panose="02000000000000000000" pitchFamily="2" charset="-78"/>
                <a:cs typeface="Sakkal Majalla" panose="02000000000000000000" pitchFamily="2" charset="-78"/>
              </a:rPr>
              <a:t>1-</a:t>
            </a:r>
            <a:r>
              <a:rPr lang="ar-BH" sz="2400" b="1" dirty="0">
                <a:latin typeface="Sakkal Majalla" pitchFamily="2" charset="-78"/>
                <a:cs typeface="Sakkal Majalla" pitchFamily="2" charset="-78"/>
              </a:rPr>
              <a:t>مسئوليتك نحو صديقك  </a:t>
            </a:r>
            <a:endParaRPr lang="ar-BH" sz="2800" dirty="0">
              <a:latin typeface="Sakkal Majalla" pitchFamily="2" charset="-78"/>
              <a:cs typeface="Sakkal Majalla" pitchFamily="2" charset="-78"/>
            </a:endParaRPr>
          </a:p>
          <a:p>
            <a:pPr algn="ctr" rtl="1"/>
            <a:r>
              <a:rPr lang="ar-BH" sz="2400" b="1" dirty="0">
                <a:solidFill>
                  <a:schemeClr val="bg1"/>
                </a:solidFill>
                <a:latin typeface="Sakkal Majalla" pitchFamily="2" charset="-78"/>
                <a:cs typeface="Sakkal Majalla" pitchFamily="2" charset="-78"/>
              </a:rPr>
              <a:t>2- من هو الشخص الحازم؟</a:t>
            </a:r>
          </a:p>
          <a:p>
            <a:pPr marL="685800" indent="-685800" algn="ctr">
              <a:buClr>
                <a:srgbClr val="C00000"/>
              </a:buClr>
            </a:pPr>
            <a:r>
              <a:rPr lang="ar-BH" sz="2400" b="1" dirty="0">
                <a:solidFill>
                  <a:schemeClr val="bg1"/>
                </a:solidFill>
                <a:latin typeface="Sakkal Majalla" pitchFamily="2" charset="-78"/>
                <a:cs typeface="Sakkal Majalla" pitchFamily="2" charset="-78"/>
              </a:rPr>
              <a:t>3- مقاومة ضغوط الأصدقاء</a:t>
            </a:r>
            <a:r>
              <a:rPr lang="ar-BH" sz="2400" b="1" dirty="0">
                <a:solidFill>
                  <a:schemeClr val="tx1"/>
                </a:solidFill>
                <a:latin typeface="Sakkal Majalla" pitchFamily="2" charset="-78"/>
                <a:cs typeface="Sakkal Majalla" pitchFamily="2" charset="-78"/>
              </a:rPr>
              <a:t> </a:t>
            </a:r>
            <a:endParaRPr lang="ar-BH" sz="3200" dirty="0"/>
          </a:p>
        </p:txBody>
      </p:sp>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backgroundRemoval t="51823" b="83203" l="58565" r="75110"/>
                    </a14:imgEffect>
                  </a14:imgLayer>
                </a14:imgProps>
              </a:ext>
            </a:extLst>
          </a:blip>
          <a:srcRect l="58787" t="54881" r="27253" b="23940"/>
          <a:stretch/>
        </p:blipFill>
        <p:spPr>
          <a:xfrm>
            <a:off x="8986053" y="1573840"/>
            <a:ext cx="3169451" cy="26041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p:cNvPicPr>
            <a:picLocks noChangeAspect="1"/>
          </p:cNvPicPr>
          <p:nvPr/>
        </p:nvPicPr>
        <p:blipFill rotWithShape="1">
          <a:blip r:embed="rId5">
            <a:clrChange>
              <a:clrFrom>
                <a:srgbClr val="FFFFFE"/>
              </a:clrFrom>
              <a:clrTo>
                <a:srgbClr val="FFFFFE">
                  <a:alpha val="0"/>
                </a:srgbClr>
              </a:clrTo>
            </a:clrChange>
          </a:blip>
          <a:srcRect l="30532" t="71336" r="50377" b="7884"/>
          <a:stretch/>
        </p:blipFill>
        <p:spPr>
          <a:xfrm>
            <a:off x="254204" y="1640542"/>
            <a:ext cx="3328772" cy="26168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7173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p:val>
                                            <p:fltVal val="0"/>
                                          </p:val>
                                        </p:tav>
                                        <p:tav tm="100000">
                                          <p:val>
                                            <p:strVal val="#ppt_w"/>
                                          </p:val>
                                        </p:tav>
                                      </p:tavLst>
                                    </p:anim>
                                    <p:anim calcmode="lin" valueType="num">
                                      <p:cBhvr>
                                        <p:cTn id="8" dur="5000" fill="hold"/>
                                        <p:tgtEl>
                                          <p:spTgt spid="9"/>
                                        </p:tgtEl>
                                        <p:attrNameLst>
                                          <p:attrName>ppt_h</p:attrName>
                                        </p:attrNameLst>
                                      </p:cBhvr>
                                      <p:tavLst>
                                        <p:tav tm="0">
                                          <p:val>
                                            <p:fltVal val="0"/>
                                          </p:val>
                                        </p:tav>
                                        <p:tav tm="100000">
                                          <p:val>
                                            <p:strVal val="#ppt_h"/>
                                          </p:val>
                                        </p:tav>
                                      </p:tavLst>
                                    </p:anim>
                                    <p:animEffect transition="in" filter="fade">
                                      <p:cBhvr>
                                        <p:cTn id="9" dur="5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3000" fill="hold"/>
                                        <p:tgtEl>
                                          <p:spTgt spid="13"/>
                                        </p:tgtEl>
                                        <p:attrNameLst>
                                          <p:attrName>ppt_w</p:attrName>
                                        </p:attrNameLst>
                                      </p:cBhvr>
                                      <p:tavLst>
                                        <p:tav tm="0">
                                          <p:val>
                                            <p:fltVal val="0"/>
                                          </p:val>
                                        </p:tav>
                                        <p:tav tm="100000">
                                          <p:val>
                                            <p:strVal val="#ppt_w"/>
                                          </p:val>
                                        </p:tav>
                                      </p:tavLst>
                                    </p:anim>
                                    <p:anim calcmode="lin" valueType="num">
                                      <p:cBhvr>
                                        <p:cTn id="15" dur="3000" fill="hold"/>
                                        <p:tgtEl>
                                          <p:spTgt spid="13"/>
                                        </p:tgtEl>
                                        <p:attrNameLst>
                                          <p:attrName>ppt_h</p:attrName>
                                        </p:attrNameLst>
                                      </p:cBhvr>
                                      <p:tavLst>
                                        <p:tav tm="0">
                                          <p:val>
                                            <p:fltVal val="0"/>
                                          </p:val>
                                        </p:tav>
                                        <p:tav tm="100000">
                                          <p:val>
                                            <p:strVal val="#ppt_h"/>
                                          </p:val>
                                        </p:tav>
                                      </p:tavLst>
                                    </p:anim>
                                    <p:animEffect transition="in" filter="fade">
                                      <p:cBhvr>
                                        <p:cTn id="16"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8" name="Picture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4605" t="20555" r="23462" b="9877"/>
          <a:stretch/>
        </p:blipFill>
        <p:spPr>
          <a:xfrm>
            <a:off x="10710990" y="121347"/>
            <a:ext cx="1444407" cy="1187786"/>
          </a:xfrm>
          <a:prstGeom prst="rect">
            <a:avLst/>
          </a:prstGeom>
        </p:spPr>
      </p:pic>
      <p:sp>
        <p:nvSpPr>
          <p:cNvPr id="1028" name="AutoShape 4"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a16="http://schemas.microsoft.com/office/drawing/2014/main" id="{B1F45C81-8BA1-4520-AE7E-2C2675D9B09E}"/>
              </a:ext>
            </a:extLst>
          </p:cNvPr>
          <p:cNvSpPr/>
          <p:nvPr/>
        </p:nvSpPr>
        <p:spPr>
          <a:xfrm>
            <a:off x="824" y="6488668"/>
            <a:ext cx="7666812" cy="369332"/>
          </a:xfrm>
          <a:prstGeom prst="rect">
            <a:avLst/>
          </a:prstGeom>
        </p:spPr>
        <p:txBody>
          <a:bodyPr wrap="square">
            <a:spAutoFit/>
          </a:bodyPr>
          <a:lstStyle/>
          <a:p>
            <a:pPr algn="ctr" rtl="1"/>
            <a:r>
              <a:rPr lang="ar-BH" b="1" dirty="0">
                <a:latin typeface="Sakkal Majalla" panose="02000000000000000000" pitchFamily="2" charset="-78"/>
              </a:rPr>
              <a:t>الدرس السادس</a:t>
            </a:r>
            <a:r>
              <a:rPr lang="ar-SA" b="1" dirty="0">
                <a:latin typeface="Sakkal Majalla" panose="02000000000000000000" pitchFamily="2" charset="-78"/>
              </a:rPr>
              <a:t> </a:t>
            </a:r>
            <a:r>
              <a:rPr lang="ar-BH" b="1" dirty="0">
                <a:latin typeface="Sakkal Majalla" panose="02000000000000000000" pitchFamily="2" charset="-78"/>
              </a:rPr>
              <a:t>- وحدة مهارات الانضباط الذاتي-مادة التربية الأسرية-الصف السادس الابتدائي</a:t>
            </a:r>
            <a:endParaRPr lang="en-US" dirty="0"/>
          </a:p>
        </p:txBody>
      </p:sp>
      <p:grpSp>
        <p:nvGrpSpPr>
          <p:cNvPr id="2" name="Group 12">
            <a:extLst>
              <a:ext uri="{FF2B5EF4-FFF2-40B4-BE49-F238E27FC236}">
                <a16:creationId xmlns:a16="http://schemas.microsoft.com/office/drawing/2014/main" id="{DB6A759E-17E7-4D4A-B0AC-C25143665EEF}"/>
              </a:ext>
            </a:extLst>
          </p:cNvPr>
          <p:cNvGrpSpPr/>
          <p:nvPr/>
        </p:nvGrpSpPr>
        <p:grpSpPr>
          <a:xfrm>
            <a:off x="1580261" y="2348880"/>
            <a:ext cx="9031478" cy="3903744"/>
            <a:chOff x="1847528" y="3059962"/>
            <a:chExt cx="9031478" cy="3903744"/>
          </a:xfrm>
        </p:grpSpPr>
        <p:sp>
          <p:nvSpPr>
            <p:cNvPr id="14" name="Text Box 7">
              <a:extLst>
                <a:ext uri="{FF2B5EF4-FFF2-40B4-BE49-F238E27FC236}">
                  <a16:creationId xmlns:a16="http://schemas.microsoft.com/office/drawing/2014/main" id="{F0237DCF-0B74-41F5-A136-77CEC98C11DA}"/>
                </a:ext>
              </a:extLst>
            </p:cNvPr>
            <p:cNvSpPr txBox="1">
              <a:spLocks noChangeArrowheads="1"/>
            </p:cNvSpPr>
            <p:nvPr/>
          </p:nvSpPr>
          <p:spPr bwMode="auto">
            <a:xfrm>
              <a:off x="1847528" y="3090463"/>
              <a:ext cx="9031478" cy="3873243"/>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147703" tIns="73852" rIns="147703" bIns="73852">
              <a:spAutoFit/>
            </a:bodyPr>
            <a:lstStyle>
              <a:lvl1pPr defTabSz="1476375" eaLnBrk="0" hangingPunct="0">
                <a:defRPr b="1">
                  <a:solidFill>
                    <a:schemeClr val="tx1"/>
                  </a:solidFill>
                  <a:latin typeface="Comic Sans MS" panose="030F0702030302020204" pitchFamily="66" charset="0"/>
                  <a:cs typeface="Arial" panose="020B0604020202020204" pitchFamily="34" charset="0"/>
                </a:defRPr>
              </a:lvl1pPr>
              <a:lvl2pPr marL="742950" indent="-285750" defTabSz="1476375" eaLnBrk="0" hangingPunct="0">
                <a:defRPr b="1">
                  <a:solidFill>
                    <a:schemeClr val="tx1"/>
                  </a:solidFill>
                  <a:latin typeface="Comic Sans MS" panose="030F0702030302020204" pitchFamily="66" charset="0"/>
                  <a:cs typeface="Arial" panose="020B0604020202020204" pitchFamily="34" charset="0"/>
                </a:defRPr>
              </a:lvl2pPr>
              <a:lvl3pPr marL="1143000" indent="-228600" defTabSz="1476375" eaLnBrk="0" hangingPunct="0">
                <a:defRPr b="1">
                  <a:solidFill>
                    <a:schemeClr val="tx1"/>
                  </a:solidFill>
                  <a:latin typeface="Comic Sans MS" panose="030F0702030302020204" pitchFamily="66" charset="0"/>
                  <a:cs typeface="Arial" panose="020B0604020202020204" pitchFamily="34" charset="0"/>
                </a:defRPr>
              </a:lvl3pPr>
              <a:lvl4pPr marL="1600200" indent="-228600" defTabSz="1476375" eaLnBrk="0" hangingPunct="0">
                <a:defRPr b="1">
                  <a:solidFill>
                    <a:schemeClr val="tx1"/>
                  </a:solidFill>
                  <a:latin typeface="Comic Sans MS" panose="030F0702030302020204" pitchFamily="66" charset="0"/>
                  <a:cs typeface="Arial" panose="020B0604020202020204" pitchFamily="34" charset="0"/>
                </a:defRPr>
              </a:lvl4pPr>
              <a:lvl5pPr marL="2057400" indent="-228600" defTabSz="1476375" eaLnBrk="0" hangingPunct="0">
                <a:defRPr b="1">
                  <a:solidFill>
                    <a:schemeClr val="tx1"/>
                  </a:solidFill>
                  <a:latin typeface="Comic Sans MS" panose="030F0702030302020204" pitchFamily="66" charset="0"/>
                  <a:cs typeface="Arial" panose="020B0604020202020204" pitchFamily="34" charset="0"/>
                </a:defRPr>
              </a:lvl5pPr>
              <a:lvl6pPr marL="25146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marL="177800" lvl="1" indent="0" algn="ctr" rtl="1"/>
              <a:r>
                <a:rPr lang="ar-BH" sz="4000" u="sng" dirty="0">
                  <a:latin typeface="Sakkal Majalla" panose="02000000000000000000" pitchFamily="2" charset="-78"/>
                  <a:cs typeface="Sakkal Majalla" panose="02000000000000000000" pitchFamily="2" charset="-78"/>
                </a:rPr>
                <a:t>أهداف الدرس السادس</a:t>
              </a:r>
            </a:p>
            <a:p>
              <a:pPr marL="177800" lvl="1" indent="0" algn="r" rtl="1">
                <a:lnSpc>
                  <a:spcPct val="200000"/>
                </a:lnSpc>
              </a:pPr>
              <a:r>
                <a:rPr lang="ar-BH" sz="3200" dirty="0">
                  <a:solidFill>
                    <a:sysClr val="windowText" lastClr="000000"/>
                  </a:solidFill>
                  <a:latin typeface="Sakkal Majalla" panose="02000000000000000000" pitchFamily="2" charset="-78"/>
                  <a:cs typeface="Sakkal Majalla" panose="02000000000000000000" pitchFamily="2" charset="-78"/>
                </a:rPr>
                <a:t>في نهاية الدرس سيكون الطالب قادرًا على أن :</a:t>
              </a:r>
              <a:r>
                <a:rPr lang="ar-BH" sz="3200" dirty="0">
                  <a:latin typeface="Sakkal Majalla" panose="02000000000000000000" pitchFamily="2" charset="-78"/>
                  <a:cs typeface="Sakkal Majalla" panose="02000000000000000000" pitchFamily="2" charset="-78"/>
                </a:rPr>
                <a:t> </a:t>
              </a:r>
              <a:endParaRPr lang="ar-BH" sz="1050" dirty="0">
                <a:latin typeface="Sakkal Majalla" panose="02000000000000000000" pitchFamily="2" charset="-78"/>
                <a:cs typeface="Sakkal Majalla" panose="02000000000000000000" pitchFamily="2" charset="-78"/>
              </a:endParaRPr>
            </a:p>
            <a:p>
              <a:pPr marL="342900" indent="-342900" algn="r" rtl="1">
                <a:lnSpc>
                  <a:spcPct val="200000"/>
                </a:lnSpc>
                <a:buClr>
                  <a:srgbClr val="FF0000"/>
                </a:buClr>
              </a:pPr>
              <a:r>
                <a:rPr lang="ar-BH" sz="2400" dirty="0">
                  <a:latin typeface="Sakkal Majalla" panose="02000000000000000000" pitchFamily="2" charset="-78"/>
                  <a:cs typeface="Sakkal Majalla" panose="02000000000000000000" pitchFamily="2" charset="-78"/>
                </a:rPr>
                <a:t>1-  يتعرف على مسئولية الصديق نحو صديقه .</a:t>
              </a:r>
            </a:p>
            <a:p>
              <a:pPr marL="342900" indent="-342900" algn="r" rtl="1">
                <a:lnSpc>
                  <a:spcPct val="200000"/>
                </a:lnSpc>
                <a:buClr>
                  <a:srgbClr val="FF0000"/>
                </a:buClr>
              </a:pPr>
              <a:r>
                <a:rPr lang="ar-BH" sz="2400" dirty="0">
                  <a:latin typeface="Sakkal Majalla" panose="02000000000000000000" pitchFamily="2" charset="-78"/>
                  <a:cs typeface="Sakkal Majalla" panose="02000000000000000000" pitchFamily="2" charset="-78"/>
                </a:rPr>
                <a:t>2- ي</a:t>
              </a:r>
              <a:r>
                <a:rPr lang="ar-SA" sz="2400" dirty="0">
                  <a:latin typeface="Sakkal Majalla" pitchFamily="2" charset="-78"/>
                  <a:cs typeface="Sakkal Majalla" pitchFamily="2" charset="-78"/>
                </a:rPr>
                <a:t>فرق بين الشخص الحازم والغير حازم</a:t>
              </a:r>
              <a:r>
                <a:rPr lang="ar-BH" sz="2400" dirty="0">
                  <a:latin typeface="Sakkal Majalla" pitchFamily="2" charset="-78"/>
                  <a:cs typeface="Sakkal Majalla" pitchFamily="2" charset="-78"/>
                </a:rPr>
                <a:t>.</a:t>
              </a:r>
            </a:p>
            <a:p>
              <a:pPr marL="342900" indent="-342900" algn="r" rtl="1">
                <a:lnSpc>
                  <a:spcPct val="200000"/>
                </a:lnSpc>
                <a:buClr>
                  <a:srgbClr val="FF0000"/>
                </a:buClr>
              </a:pPr>
              <a:r>
                <a:rPr lang="ar-BH" sz="2400" dirty="0">
                  <a:latin typeface="Sakkal Majalla" pitchFamily="2" charset="-78"/>
                  <a:cs typeface="Sakkal Majalla" pitchFamily="2" charset="-78"/>
                </a:rPr>
                <a:t>3- يخطط لكيفية </a:t>
              </a:r>
              <a:r>
                <a:rPr lang="ar-EG" sz="2400" dirty="0">
                  <a:latin typeface="Sakkal Majalla" pitchFamily="2" charset="-78"/>
                  <a:cs typeface="Sakkal Majalla" pitchFamily="2" charset="-78"/>
                </a:rPr>
                <a:t>الرد على محاولات الإقناع</a:t>
              </a:r>
              <a:r>
                <a:rPr lang="ar-BH" sz="2400" dirty="0">
                  <a:latin typeface="Sakkal Majalla" pitchFamily="2" charset="-78"/>
                  <a:cs typeface="Sakkal Majalla" pitchFamily="2" charset="-78"/>
                </a:rPr>
                <a:t> </a:t>
              </a:r>
              <a:r>
                <a:rPr lang="ar-EG" sz="2400" dirty="0">
                  <a:latin typeface="Sakkal Majalla" pitchFamily="2" charset="-78"/>
                  <a:cs typeface="Sakkal Majalla" pitchFamily="2" charset="-78"/>
                </a:rPr>
                <a:t> </a:t>
              </a:r>
              <a:r>
                <a:rPr lang="ar-BH" sz="2400" dirty="0">
                  <a:latin typeface="Sakkal Majalla" pitchFamily="2" charset="-78"/>
                  <a:cs typeface="Sakkal Majalla" pitchFamily="2" charset="-78"/>
                </a:rPr>
                <a:t>ل</a:t>
              </a:r>
              <a:r>
                <a:rPr lang="ar-EG" sz="2400" dirty="0">
                  <a:latin typeface="Sakkal Majalla" pitchFamily="2" charset="-78"/>
                  <a:cs typeface="Sakkal Majalla" pitchFamily="2" charset="-78"/>
                </a:rPr>
                <a:t>لتمسك بقرارته</a:t>
              </a:r>
              <a:r>
                <a:rPr lang="ar-BH" sz="2400" dirty="0">
                  <a:latin typeface="Sakkal Majalla" pitchFamily="2" charset="-78"/>
                  <a:cs typeface="Sakkal Majalla" pitchFamily="2" charset="-78"/>
                </a:rPr>
                <a:t>.</a:t>
              </a:r>
              <a:endParaRPr lang="en-US" sz="2400" b="0" dirty="0">
                <a:latin typeface="Sakkal Majalla" pitchFamily="2" charset="-78"/>
                <a:cs typeface="Sakkal Majalla" pitchFamily="2" charset="-78"/>
              </a:endParaRPr>
            </a:p>
          </p:txBody>
        </p:sp>
        <p:pic>
          <p:nvPicPr>
            <p:cNvPr id="15" name="Graphic 14" descr="Bullseye">
              <a:extLst>
                <a:ext uri="{FF2B5EF4-FFF2-40B4-BE49-F238E27FC236}">
                  <a16:creationId xmlns:a16="http://schemas.microsoft.com/office/drawing/2014/main" id="{46FADDA2-8015-473D-B46B-6DDB489536A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7528" y="3059962"/>
              <a:ext cx="1896145" cy="1896145"/>
            </a:xfrm>
            <a:prstGeom prst="rect">
              <a:avLst/>
            </a:prstGeom>
          </p:spPr>
        </p:pic>
      </p:grpSp>
      <p:sp>
        <p:nvSpPr>
          <p:cNvPr id="10" name="Rounded Rectangle 11">
            <a:extLst>
              <a:ext uri="{FF2B5EF4-FFF2-40B4-BE49-F238E27FC236}">
                <a16:creationId xmlns:a16="http://schemas.microsoft.com/office/drawing/2014/main" id="{FEF80379-02EE-49C9-992B-9BDA623AD30A}"/>
              </a:ext>
            </a:extLst>
          </p:cNvPr>
          <p:cNvSpPr/>
          <p:nvPr/>
        </p:nvSpPr>
        <p:spPr>
          <a:xfrm>
            <a:off x="1580261" y="70817"/>
            <a:ext cx="8873974" cy="2176657"/>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800" b="1" u="sng" dirty="0">
                <a:solidFill>
                  <a:schemeClr val="bg1"/>
                </a:solidFill>
                <a:latin typeface="Sakkal Majalla" panose="02000000000000000000" pitchFamily="2" charset="-78"/>
                <a:cs typeface="Sakkal Majalla" panose="02000000000000000000" pitchFamily="2" charset="-78"/>
              </a:rPr>
              <a:t>الدرس السادس  من الوحدة الأولى " مهارات الانضباط الذاتي والتفاعل الاجتماعي" </a:t>
            </a:r>
          </a:p>
          <a:p>
            <a:pPr algn="ctr" rtl="1"/>
            <a:r>
              <a:rPr lang="ar-BH" sz="2400" b="1" dirty="0">
                <a:solidFill>
                  <a:schemeClr val="bg1"/>
                </a:solidFill>
                <a:latin typeface="Sakkal Majalla" panose="02000000000000000000" pitchFamily="2" charset="-78"/>
                <a:cs typeface="Sakkal Majalla" panose="02000000000000000000" pitchFamily="2" charset="-78"/>
              </a:rPr>
              <a:t>المحاور:</a:t>
            </a:r>
          </a:p>
          <a:p>
            <a:pPr algn="ctr" rtl="1"/>
            <a:r>
              <a:rPr lang="ar-BH" sz="2400" b="1" dirty="0">
                <a:solidFill>
                  <a:schemeClr val="bg1"/>
                </a:solidFill>
                <a:latin typeface="Sakkal Majalla" panose="02000000000000000000" pitchFamily="2" charset="-78"/>
                <a:cs typeface="Sakkal Majalla" panose="02000000000000000000" pitchFamily="2" charset="-78"/>
              </a:rPr>
              <a:t>1-</a:t>
            </a:r>
            <a:r>
              <a:rPr lang="ar-BH" sz="2400" b="1" dirty="0">
                <a:latin typeface="Sakkal Majalla" pitchFamily="2" charset="-78"/>
                <a:cs typeface="Sakkal Majalla" pitchFamily="2" charset="-78"/>
              </a:rPr>
              <a:t>مسئوليتك نحو صديقك  </a:t>
            </a:r>
            <a:endParaRPr lang="ar-BH" sz="2800" dirty="0">
              <a:latin typeface="Sakkal Majalla" pitchFamily="2" charset="-78"/>
              <a:cs typeface="Sakkal Majalla" pitchFamily="2" charset="-78"/>
            </a:endParaRPr>
          </a:p>
          <a:p>
            <a:pPr algn="ctr" rtl="1"/>
            <a:r>
              <a:rPr lang="ar-BH" sz="2400" b="1" dirty="0">
                <a:solidFill>
                  <a:schemeClr val="bg1"/>
                </a:solidFill>
                <a:latin typeface="Sakkal Majalla" pitchFamily="2" charset="-78"/>
                <a:cs typeface="Sakkal Majalla" pitchFamily="2" charset="-78"/>
              </a:rPr>
              <a:t>2- من هو الشخص الحازم؟</a:t>
            </a:r>
          </a:p>
          <a:p>
            <a:pPr marL="685800" indent="-685800" algn="ctr">
              <a:buClr>
                <a:srgbClr val="C00000"/>
              </a:buClr>
            </a:pPr>
            <a:r>
              <a:rPr lang="ar-BH" sz="2400" b="1" dirty="0">
                <a:solidFill>
                  <a:schemeClr val="bg1"/>
                </a:solidFill>
                <a:latin typeface="Sakkal Majalla" pitchFamily="2" charset="-78"/>
                <a:cs typeface="Sakkal Majalla" pitchFamily="2" charset="-78"/>
              </a:rPr>
              <a:t>3- مقاومة ضغوط الأصدقاء</a:t>
            </a:r>
            <a:r>
              <a:rPr lang="ar-BH" sz="2400" b="1" dirty="0">
                <a:solidFill>
                  <a:schemeClr val="tx1"/>
                </a:solidFill>
                <a:latin typeface="Sakkal Majalla" pitchFamily="2" charset="-78"/>
                <a:cs typeface="Sakkal Majalla" pitchFamily="2" charset="-78"/>
              </a:rPr>
              <a:t> </a:t>
            </a:r>
            <a:endParaRPr lang="ar-BH" sz="3200" dirty="0"/>
          </a:p>
        </p:txBody>
      </p:sp>
    </p:spTree>
    <p:extLst>
      <p:ext uri="{BB962C8B-B14F-4D97-AF65-F5344CB8AC3E}">
        <p14:creationId xmlns:p14="http://schemas.microsoft.com/office/powerpoint/2010/main" val="5791985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3000" fill="hold"/>
                                        <p:tgtEl>
                                          <p:spTgt spid="10"/>
                                        </p:tgtEl>
                                        <p:attrNameLst>
                                          <p:attrName>ppt_w</p:attrName>
                                        </p:attrNameLst>
                                      </p:cBhvr>
                                      <p:tavLst>
                                        <p:tav tm="0">
                                          <p:val>
                                            <p:fltVal val="0"/>
                                          </p:val>
                                        </p:tav>
                                        <p:tav tm="100000">
                                          <p:val>
                                            <p:strVal val="#ppt_w"/>
                                          </p:val>
                                        </p:tav>
                                      </p:tavLst>
                                    </p:anim>
                                    <p:anim calcmode="lin" valueType="num">
                                      <p:cBhvr>
                                        <p:cTn id="13" dur="3000" fill="hold"/>
                                        <p:tgtEl>
                                          <p:spTgt spid="10"/>
                                        </p:tgtEl>
                                        <p:attrNameLst>
                                          <p:attrName>ppt_h</p:attrName>
                                        </p:attrNameLst>
                                      </p:cBhvr>
                                      <p:tavLst>
                                        <p:tav tm="0">
                                          <p:val>
                                            <p:fltVal val="0"/>
                                          </p:val>
                                        </p:tav>
                                        <p:tav tm="100000">
                                          <p:val>
                                            <p:strVal val="#ppt_h"/>
                                          </p:val>
                                        </p:tav>
                                      </p:tavLst>
                                    </p:anim>
                                    <p:animEffect transition="in" filter="fade">
                                      <p:cBhvr>
                                        <p:cTn id="14"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1">
            <a:extLst>
              <a:ext uri="{FF2B5EF4-FFF2-40B4-BE49-F238E27FC236}">
                <a16:creationId xmlns:a16="http://schemas.microsoft.com/office/drawing/2014/main" id="{547ED8BE-4F4E-4989-9778-25C7DCD8F183}"/>
              </a:ext>
            </a:extLst>
          </p:cNvPr>
          <p:cNvSpPr/>
          <p:nvPr/>
        </p:nvSpPr>
        <p:spPr>
          <a:xfrm>
            <a:off x="4228780" y="222659"/>
            <a:ext cx="379604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bg1"/>
                </a:solidFill>
                <a:latin typeface="Sakkal Majalla" pitchFamily="2" charset="-78"/>
                <a:cs typeface="Sakkal Majalla" pitchFamily="2" charset="-78"/>
              </a:rPr>
              <a:t>مسئوليتك نحو صديقك </a:t>
            </a:r>
          </a:p>
        </p:txBody>
      </p:sp>
      <p:sp>
        <p:nvSpPr>
          <p:cNvPr id="6" name="Rectangle 5"/>
          <p:cNvSpPr/>
          <p:nvPr/>
        </p:nvSpPr>
        <p:spPr>
          <a:xfrm>
            <a:off x="4452927" y="1073835"/>
            <a:ext cx="7500990" cy="830997"/>
          </a:xfrm>
          <a:prstGeom prst="rect">
            <a:avLst/>
          </a:prstGeom>
          <a:solidFill>
            <a:srgbClr val="FFFF00"/>
          </a:solidFill>
          <a:scene3d>
            <a:camera prst="orthographicFront"/>
            <a:lightRig rig="threePt" dir="t"/>
          </a:scene3d>
          <a:sp3d>
            <a:bevelT/>
          </a:sp3d>
        </p:spPr>
        <p:txBody>
          <a:bodyPr wrap="square">
            <a:spAutoFit/>
          </a:bodyPr>
          <a:lstStyle/>
          <a:p>
            <a:pPr algn="r">
              <a:lnSpc>
                <a:spcPct val="100000"/>
              </a:lnSpc>
            </a:pPr>
            <a:r>
              <a:rPr lang="ar-BH" sz="2400" b="1" dirty="0">
                <a:latin typeface="Sakkal Majalla" panose="02000000000000000000" pitchFamily="2" charset="-78"/>
                <a:cs typeface="Sakkal Majalla" panose="02000000000000000000" pitchFamily="2" charset="-78"/>
              </a:rPr>
              <a:t>نشاط تدريبي رقم( 1)  صفحة38صديقك شخص مهم بالنسبة لك ولكنه يقوم أحياناً بمواقف قد تعرضك للخطر أو الأحراج ماذا تفعل ؟؟</a:t>
            </a:r>
            <a:endParaRPr lang="en-US" sz="2400" b="1" dirty="0">
              <a:latin typeface="Sakkal Majalla" pitchFamily="2" charset="-78"/>
              <a:cs typeface="Sakkal Majalla" pitchFamily="2" charset="-78"/>
            </a:endParaRPr>
          </a:p>
        </p:txBody>
      </p:sp>
      <p:sp>
        <p:nvSpPr>
          <p:cNvPr id="61" name="Rectangle 60">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 -وحدة مهارات الانضباط الذاتي-مادة التربية الأسرية-الصف السادس الابتدائي</a:t>
            </a:r>
            <a:endParaRPr lang="en-US" dirty="0"/>
          </a:p>
        </p:txBody>
      </p:sp>
      <p:sp>
        <p:nvSpPr>
          <p:cNvPr id="47" name="Rectangle 3"/>
          <p:cNvSpPr txBox="1">
            <a:spLocks noChangeArrowheads="1"/>
          </p:cNvSpPr>
          <p:nvPr/>
        </p:nvSpPr>
        <p:spPr>
          <a:xfrm>
            <a:off x="238084" y="1214422"/>
            <a:ext cx="3929090" cy="1357322"/>
          </a:xfrm>
          <a:prstGeom prst="rect">
            <a:avLst/>
          </a:prstGeom>
          <a:solidFill>
            <a:srgbClr val="FFFF99"/>
          </a:solidFill>
          <a:scene3d>
            <a:camera prst="orthographicFront"/>
            <a:lightRig rig="threePt" dir="t"/>
          </a:scene3d>
          <a:sp3d>
            <a:bevelT/>
          </a:sp3d>
        </p:spPr>
        <p:txBody>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ar-BH" sz="2400" b="1" dirty="0">
                <a:solidFill>
                  <a:srgbClr val="FF0000"/>
                </a:solidFill>
                <a:latin typeface="Sakkal Majalla" pitchFamily="2" charset="-78"/>
                <a:cs typeface="Sakkal Majalla" pitchFamily="2" charset="-78"/>
              </a:rPr>
              <a:t>من خلال مشاهدتك للعرض </a:t>
            </a:r>
          </a:p>
          <a:p>
            <a:pPr>
              <a:lnSpc>
                <a:spcPct val="80000"/>
              </a:lnSpc>
              <a:buClr>
                <a:srgbClr val="FF0000"/>
              </a:buClr>
              <a:buNone/>
            </a:pPr>
            <a:r>
              <a:rPr lang="ar-BH" sz="2400" b="1" dirty="0">
                <a:latin typeface="Sakkal Majalla" pitchFamily="2" charset="-78"/>
                <a:cs typeface="Sakkal Majalla" pitchFamily="2" charset="-78"/>
              </a:rPr>
              <a:t>1- تخيل نفسك بجانب الزميل الذى أخذ النقود كيف ستتصرف لمنعه بما عزم عليه ؟  </a:t>
            </a:r>
            <a:endParaRPr lang="en-US" sz="2400" b="1" dirty="0">
              <a:latin typeface="Sakkal Majalla" pitchFamily="2" charset="-78"/>
              <a:cs typeface="Sakkal Majalla" pitchFamily="2" charset="-78"/>
            </a:endParaRPr>
          </a:p>
        </p:txBody>
      </p:sp>
      <p:sp>
        <p:nvSpPr>
          <p:cNvPr id="49" name="Rectangle 48"/>
          <p:cNvSpPr/>
          <p:nvPr/>
        </p:nvSpPr>
        <p:spPr>
          <a:xfrm>
            <a:off x="166647" y="2800175"/>
            <a:ext cx="3500462" cy="1200329"/>
          </a:xfrm>
          <a:prstGeom prst="rect">
            <a:avLst/>
          </a:prstGeom>
        </p:spPr>
        <p:txBody>
          <a:bodyPr wrap="square">
            <a:spAutoFit/>
          </a:bodyPr>
          <a:lstStyle/>
          <a:p>
            <a:pPr algn="r"/>
            <a:r>
              <a:rPr lang="ar-BH" b="1" dirty="0">
                <a:latin typeface="Sakkal Majalla" pitchFamily="2" charset="-78"/>
                <a:cs typeface="Sakkal Majalla" pitchFamily="2" charset="-78"/>
              </a:rPr>
              <a:t>-------------------------------------------------------------------------------------------------------------------------------------------------- -  -----------------------------------------------------------------------------------------------</a:t>
            </a:r>
            <a:endParaRPr lang="en-US" dirty="0"/>
          </a:p>
        </p:txBody>
      </p:sp>
      <p:sp>
        <p:nvSpPr>
          <p:cNvPr id="50" name="Rectangle 3"/>
          <p:cNvSpPr txBox="1">
            <a:spLocks noChangeArrowheads="1"/>
          </p:cNvSpPr>
          <p:nvPr/>
        </p:nvSpPr>
        <p:spPr>
          <a:xfrm>
            <a:off x="238084" y="4071942"/>
            <a:ext cx="3429024" cy="1000132"/>
          </a:xfrm>
          <a:prstGeom prst="rect">
            <a:avLst/>
          </a:prstGeom>
          <a:solidFill>
            <a:srgbClr val="FFFF99"/>
          </a:solidFill>
          <a:scene3d>
            <a:camera prst="orthographicFront"/>
            <a:lightRig rig="threePt" dir="t"/>
          </a:scene3d>
          <a:sp3d>
            <a:bevelT/>
          </a:sp3d>
        </p:spPr>
        <p:txBody>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endParaRPr lang="ar-BH" sz="2400" dirty="0"/>
          </a:p>
          <a:p>
            <a:pPr>
              <a:lnSpc>
                <a:spcPct val="80000"/>
              </a:lnSpc>
              <a:buClr>
                <a:srgbClr val="FF0000"/>
              </a:buClr>
              <a:buNone/>
            </a:pPr>
            <a:r>
              <a:rPr lang="ar-BH" sz="2400" dirty="0"/>
              <a:t>2- ماذا تفعل لو لم يقتنع بذلك ؟</a:t>
            </a:r>
            <a:endParaRPr lang="en-US" sz="2400" dirty="0"/>
          </a:p>
        </p:txBody>
      </p:sp>
      <p:sp>
        <p:nvSpPr>
          <p:cNvPr id="51" name="Rectangle 50"/>
          <p:cNvSpPr/>
          <p:nvPr/>
        </p:nvSpPr>
        <p:spPr>
          <a:xfrm>
            <a:off x="95209" y="5072074"/>
            <a:ext cx="3500462" cy="1200329"/>
          </a:xfrm>
          <a:prstGeom prst="rect">
            <a:avLst/>
          </a:prstGeom>
        </p:spPr>
        <p:txBody>
          <a:bodyPr wrap="square">
            <a:spAutoFit/>
          </a:bodyPr>
          <a:lstStyle/>
          <a:p>
            <a:pPr algn="r"/>
            <a:r>
              <a:rPr lang="ar-BH" b="1" dirty="0">
                <a:latin typeface="Sakkal Majalla" pitchFamily="2" charset="-78"/>
                <a:cs typeface="Sakkal Majalla" pitchFamily="2" charset="-78"/>
              </a:rPr>
              <a:t>-------------------------------------------------------------------------------------------------------------------------------------------------- -  -----------------------------------------------------------------------------------------------</a:t>
            </a:r>
            <a:endParaRPr lang="en-US" dirty="0"/>
          </a:p>
        </p:txBody>
      </p:sp>
      <p:grpSp>
        <p:nvGrpSpPr>
          <p:cNvPr id="55" name="Group 54"/>
          <p:cNvGrpSpPr/>
          <p:nvPr/>
        </p:nvGrpSpPr>
        <p:grpSpPr>
          <a:xfrm>
            <a:off x="3524232" y="2143116"/>
            <a:ext cx="3362032" cy="4176946"/>
            <a:chOff x="10719" y="899022"/>
            <a:chExt cx="4456534" cy="4992412"/>
          </a:xfrm>
        </p:grpSpPr>
        <p:pic>
          <p:nvPicPr>
            <p:cNvPr id="5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797" r="73647"/>
            <a:stretch>
              <a:fillRect/>
            </a:stretch>
          </p:blipFill>
          <p:spPr bwMode="auto">
            <a:xfrm>
              <a:off x="452398" y="1357298"/>
              <a:ext cx="2928958" cy="453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Cloud Callout 57"/>
            <p:cNvSpPr/>
            <p:nvPr/>
          </p:nvSpPr>
          <p:spPr>
            <a:xfrm>
              <a:off x="10719" y="899022"/>
              <a:ext cx="4456534" cy="2315665"/>
            </a:xfrm>
            <a:prstGeom prst="cloudCallout">
              <a:avLst>
                <a:gd name="adj1" fmla="val 8967"/>
                <a:gd name="adj2" fmla="val 69400"/>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a:solidFill>
                    <a:schemeClr val="tx1"/>
                  </a:solidFill>
                  <a:latin typeface="Sakkal Majalla" pitchFamily="2" charset="-78"/>
                  <a:cs typeface="Sakkal Majalla" pitchFamily="2" charset="-78"/>
                </a:rPr>
                <a:t>ربما ستلاحظ صديقتي ذلك لا يهم ... إنها تحبني وستوافقني  على ما أريده. </a:t>
              </a:r>
              <a:endParaRPr lang="en-US" sz="2400" b="1" dirty="0">
                <a:solidFill>
                  <a:schemeClr val="tx1"/>
                </a:solidFill>
                <a:latin typeface="Sakkal Majalla" pitchFamily="2" charset="-78"/>
                <a:cs typeface="Sakkal Majalla" pitchFamily="2" charset="-78"/>
              </a:endParaRPr>
            </a:p>
          </p:txBody>
        </p:sp>
      </p:grpSp>
      <p:grpSp>
        <p:nvGrpSpPr>
          <p:cNvPr id="52" name="Group 51"/>
          <p:cNvGrpSpPr/>
          <p:nvPr/>
        </p:nvGrpSpPr>
        <p:grpSpPr>
          <a:xfrm>
            <a:off x="8024827" y="1928802"/>
            <a:ext cx="4065575" cy="4459400"/>
            <a:chOff x="8082159" y="1854066"/>
            <a:chExt cx="4008240" cy="4534136"/>
          </a:xfrm>
        </p:grpSpPr>
        <p:pic>
          <p:nvPicPr>
            <p:cNvPr id="5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8129"/>
            <a:stretch>
              <a:fillRect/>
            </a:stretch>
          </p:blipFill>
          <p:spPr bwMode="auto">
            <a:xfrm>
              <a:off x="8082159" y="1854066"/>
              <a:ext cx="4008240" cy="453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ular Callout 53"/>
            <p:cNvSpPr/>
            <p:nvPr/>
          </p:nvSpPr>
          <p:spPr>
            <a:xfrm>
              <a:off x="8645602" y="1925556"/>
              <a:ext cx="3310235" cy="1429800"/>
            </a:xfrm>
            <a:prstGeom prst="wedgeRectCallout">
              <a:avLst>
                <a:gd name="adj1" fmla="val -39170"/>
                <a:gd name="adj2" fmla="val 74000"/>
              </a:avLst>
            </a:prstGeom>
            <a:solidFill>
              <a:schemeClr val="bg1"/>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latin typeface="Sakkal Majalla" pitchFamily="2" charset="-78"/>
                  <a:cs typeface="Sakkal Majalla" pitchFamily="2" charset="-78"/>
                </a:rPr>
                <a:t> إنها فرصة لا تعوض سأخذ المحفظة لذا  وستتيح لي صرف نقود إضافية سأنتقل  إلى الكرسي المجاور كي لا يلاحظني  أحد </a:t>
              </a:r>
            </a:p>
          </p:txBody>
        </p:sp>
      </p:grpSp>
      <p:pic>
        <p:nvPicPr>
          <p:cNvPr id="5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109" r="42549"/>
          <a:stretch>
            <a:fillRect/>
          </a:stretch>
        </p:blipFill>
        <p:spPr bwMode="auto">
          <a:xfrm>
            <a:off x="5881686" y="2500306"/>
            <a:ext cx="2910232" cy="385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TextBox 59"/>
          <p:cNvSpPr txBox="1"/>
          <p:nvPr/>
        </p:nvSpPr>
        <p:spPr>
          <a:xfrm>
            <a:off x="166646" y="3120094"/>
            <a:ext cx="3167487" cy="523220"/>
          </a:xfrm>
          <a:prstGeom prst="rect">
            <a:avLst/>
          </a:prstGeom>
          <a:solidFill>
            <a:schemeClr val="accent6">
              <a:lumMod val="40000"/>
              <a:lumOff val="60000"/>
            </a:schemeClr>
          </a:solidFill>
        </p:spPr>
        <p:txBody>
          <a:bodyPr wrap="square" rtlCol="0">
            <a:spAutoFit/>
          </a:bodyPr>
          <a:lstStyle/>
          <a:p>
            <a:pPr algn="r" rtl="1"/>
            <a:r>
              <a:rPr lang="ar-BH" sz="2800" b="1" dirty="0">
                <a:solidFill>
                  <a:srgbClr val="0000FF"/>
                </a:solidFill>
                <a:latin typeface="Sakkal Majalla" pitchFamily="2" charset="-78"/>
                <a:cs typeface="Sakkal Majalla" pitchFamily="2" charset="-78"/>
              </a:rPr>
              <a:t>أقول له هذا عمل خاطئ </a:t>
            </a:r>
          </a:p>
        </p:txBody>
      </p:sp>
      <p:sp>
        <p:nvSpPr>
          <p:cNvPr id="63" name="TextBox 62"/>
          <p:cNvSpPr txBox="1"/>
          <p:nvPr/>
        </p:nvSpPr>
        <p:spPr>
          <a:xfrm>
            <a:off x="309522" y="5214950"/>
            <a:ext cx="3024611" cy="954107"/>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0000FF"/>
                </a:solidFill>
                <a:latin typeface="Sakkal Majalla" pitchFamily="2" charset="-78"/>
                <a:cs typeface="Sakkal Majalla" pitchFamily="2" charset="-78"/>
              </a:rPr>
              <a:t>استمر بنصحه واذكره بعقاب الله</a:t>
            </a:r>
          </a:p>
        </p:txBody>
      </p:sp>
      <p:sp>
        <p:nvSpPr>
          <p:cNvPr id="2" name="TextBox 1">
            <a:extLst>
              <a:ext uri="{FF2B5EF4-FFF2-40B4-BE49-F238E27FC236}">
                <a16:creationId xmlns:a16="http://schemas.microsoft.com/office/drawing/2014/main" id="{A14C9CBC-893B-4588-BC15-EB1E567BF773}"/>
              </a:ext>
            </a:extLst>
          </p:cNvPr>
          <p:cNvSpPr txBox="1"/>
          <p:nvPr/>
        </p:nvSpPr>
        <p:spPr>
          <a:xfrm>
            <a:off x="1253891" y="395567"/>
            <a:ext cx="1897476" cy="461665"/>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ar-BH" sz="2400" b="1" dirty="0"/>
              <a:t>إظهار الإجايات</a:t>
            </a:r>
            <a:endParaRPr lang="en-US" sz="2400" b="1"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000"/>
                                        <p:tgtEl>
                                          <p:spTgt spid="60"/>
                                        </p:tgtEl>
                                      </p:cBhvr>
                                    </p:animEffect>
                                    <p:anim calcmode="lin" valueType="num">
                                      <p:cBhvr>
                                        <p:cTn id="22" dur="1000" fill="hold"/>
                                        <p:tgtEl>
                                          <p:spTgt spid="60"/>
                                        </p:tgtEl>
                                        <p:attrNameLst>
                                          <p:attrName>ppt_x</p:attrName>
                                        </p:attrNameLst>
                                      </p:cBhvr>
                                      <p:tavLst>
                                        <p:tav tm="0">
                                          <p:val>
                                            <p:strVal val="#ppt_x"/>
                                          </p:val>
                                        </p:tav>
                                        <p:tav tm="100000">
                                          <p:val>
                                            <p:strVal val="#ppt_x"/>
                                          </p:val>
                                        </p:tav>
                                      </p:tavLst>
                                    </p:anim>
                                    <p:anim calcmode="lin" valueType="num">
                                      <p:cBhvr>
                                        <p:cTn id="2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000"/>
                                        <p:tgtEl>
                                          <p:spTgt spid="63"/>
                                        </p:tgtEl>
                                      </p:cBhvr>
                                    </p:animEffect>
                                    <p:anim calcmode="lin" valueType="num">
                                      <p:cBhvr>
                                        <p:cTn id="29" dur="1000" fill="hold"/>
                                        <p:tgtEl>
                                          <p:spTgt spid="63"/>
                                        </p:tgtEl>
                                        <p:attrNameLst>
                                          <p:attrName>ppt_x</p:attrName>
                                        </p:attrNameLst>
                                      </p:cBhvr>
                                      <p:tavLst>
                                        <p:tav tm="0">
                                          <p:val>
                                            <p:strVal val="#ppt_x"/>
                                          </p:val>
                                        </p:tav>
                                        <p:tav tm="100000">
                                          <p:val>
                                            <p:strVal val="#ppt_x"/>
                                          </p:val>
                                        </p:tav>
                                      </p:tavLst>
                                    </p:anim>
                                    <p:anim calcmode="lin" valueType="num">
                                      <p:cBhvr>
                                        <p:cTn id="3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0" grpId="0" animBg="1"/>
      <p:bldP spid="63"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 - وحدة مهارات الانضباط الذاتي-مادة التربية الأسرية-الصف السادس الابتدائي</a:t>
            </a:r>
            <a:endParaRPr lang="en-US" dirty="0"/>
          </a:p>
        </p:txBody>
      </p:sp>
      <p:sp>
        <p:nvSpPr>
          <p:cNvPr id="12" name="Rectangle 11"/>
          <p:cNvSpPr/>
          <p:nvPr/>
        </p:nvSpPr>
        <p:spPr>
          <a:xfrm>
            <a:off x="5524496" y="2714620"/>
            <a:ext cx="298479"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BH" sz="3200" b="1" dirty="0">
                <a:ln/>
              </a:rPr>
              <a:t> </a:t>
            </a:r>
            <a:endParaRPr lang="en-US" sz="3200" b="1" dirty="0">
              <a:ln/>
            </a:endParaRPr>
          </a:p>
        </p:txBody>
      </p:sp>
      <p:sp>
        <p:nvSpPr>
          <p:cNvPr id="14" name="Rectangle 13"/>
          <p:cNvSpPr/>
          <p:nvPr/>
        </p:nvSpPr>
        <p:spPr>
          <a:xfrm>
            <a:off x="4738678" y="1110542"/>
            <a:ext cx="6919188" cy="4893647"/>
          </a:xfrm>
          <a:prstGeom prst="rect">
            <a:avLst/>
          </a:prstGeom>
        </p:spPr>
        <p:txBody>
          <a:bodyPr wrap="square">
            <a:spAutoFit/>
          </a:bodyPr>
          <a:lstStyle/>
          <a:p>
            <a:pPr algn="r" rtl="1"/>
            <a:endParaRPr lang="ar-BH" sz="2400" b="1" dirty="0"/>
          </a:p>
          <a:p>
            <a:pPr marL="457200" indent="-457200" algn="r" rtl="1">
              <a:buAutoNum type="arabicPeriod"/>
            </a:pPr>
            <a:r>
              <a:rPr lang="ar-BH" sz="3200" dirty="0">
                <a:solidFill>
                  <a:srgbClr val="FF0000"/>
                </a:solidFill>
                <a:latin typeface="Sakkal Majalla" pitchFamily="2" charset="-78"/>
                <a:cs typeface="Sakkal Majalla" pitchFamily="2" charset="-78"/>
              </a:rPr>
              <a:t>شاهدت صديقك يسرق قلمًا .</a:t>
            </a:r>
          </a:p>
          <a:p>
            <a:pPr algn="r" rtl="1"/>
            <a:endParaRPr lang="ar-BH" sz="3200" dirty="0">
              <a:solidFill>
                <a:srgbClr val="FF0000"/>
              </a:solidFill>
              <a:latin typeface="Sakkal Majalla" pitchFamily="2" charset="-78"/>
              <a:cs typeface="Sakkal Majalla" pitchFamily="2" charset="-78"/>
            </a:endParaRPr>
          </a:p>
          <a:p>
            <a:pPr marL="457200" indent="-457200" algn="r" rtl="1">
              <a:buAutoNum type="arabicPeriod" startAt="2"/>
            </a:pPr>
            <a:r>
              <a:rPr lang="ar-BH" sz="3200" dirty="0">
                <a:solidFill>
                  <a:srgbClr val="FF0000"/>
                </a:solidFill>
                <a:latin typeface="Sakkal Majalla" pitchFamily="2" charset="-78"/>
                <a:cs typeface="Sakkal Majalla" pitchFamily="2" charset="-78"/>
              </a:rPr>
              <a:t>طلب منك صديقك مساعدته في قطف أزهار حديقة المدرسة .</a:t>
            </a:r>
          </a:p>
          <a:p>
            <a:pPr algn="r" rtl="1"/>
            <a:endParaRPr lang="ar-EG" sz="3200" dirty="0">
              <a:solidFill>
                <a:srgbClr val="FF0000"/>
              </a:solidFill>
              <a:latin typeface="Sakkal Majalla" pitchFamily="2" charset="-78"/>
              <a:cs typeface="Sakkal Majalla" pitchFamily="2" charset="-78"/>
            </a:endParaRPr>
          </a:p>
          <a:p>
            <a:pPr algn="r" rtl="1"/>
            <a:r>
              <a:rPr lang="ar-EG" sz="3200" dirty="0">
                <a:solidFill>
                  <a:srgbClr val="FF0000"/>
                </a:solidFill>
                <a:latin typeface="Sakkal Majalla" pitchFamily="2" charset="-78"/>
                <a:cs typeface="Sakkal Majalla" pitchFamily="2" charset="-78"/>
              </a:rPr>
              <a:t>3. </a:t>
            </a:r>
            <a:r>
              <a:rPr lang="ar-BH" sz="3200" dirty="0">
                <a:solidFill>
                  <a:srgbClr val="FF0000"/>
                </a:solidFill>
                <a:latin typeface="Sakkal Majalla" pitchFamily="2" charset="-78"/>
                <a:cs typeface="Sakkal Majalla" pitchFamily="2" charset="-78"/>
              </a:rPr>
              <a:t>تغيب صديقك اليوم عن المدرسة ..</a:t>
            </a:r>
          </a:p>
          <a:p>
            <a:pPr algn="r" rtl="1"/>
            <a:endParaRPr lang="ar-BH" sz="3200" dirty="0">
              <a:solidFill>
                <a:srgbClr val="FF0000"/>
              </a:solidFill>
              <a:latin typeface="Sakkal Majalla" pitchFamily="2" charset="-78"/>
              <a:cs typeface="Sakkal Majalla" pitchFamily="2" charset="-78"/>
            </a:endParaRPr>
          </a:p>
          <a:p>
            <a:pPr marL="457200" indent="-457200" algn="r" rtl="1">
              <a:buAutoNum type="arabicPeriod" startAt="4"/>
            </a:pPr>
            <a:r>
              <a:rPr lang="ar-BH" sz="3200" dirty="0">
                <a:solidFill>
                  <a:srgbClr val="FF0000"/>
                </a:solidFill>
                <a:latin typeface="Sakkal Majalla" pitchFamily="2" charset="-78"/>
                <a:cs typeface="Sakkal Majalla" pitchFamily="2" charset="-78"/>
              </a:rPr>
              <a:t>ألح عليك صديقك أن تذهب معه إلى الحديقة للتنزه في الوقت الذي طلب منك والدك أن تعتني بأخيك الصغير.</a:t>
            </a:r>
            <a:r>
              <a:rPr lang="ar-BH" sz="1400" dirty="0">
                <a:solidFill>
                  <a:srgbClr val="FF0000"/>
                </a:solidFill>
                <a:latin typeface="Sakkal Majalla" pitchFamily="2" charset="-78"/>
                <a:cs typeface="Sakkal Majalla" pitchFamily="2" charset="-78"/>
              </a:rPr>
              <a:t>.</a:t>
            </a:r>
          </a:p>
        </p:txBody>
      </p:sp>
      <p:sp>
        <p:nvSpPr>
          <p:cNvPr id="15" name="TextBox 14"/>
          <p:cNvSpPr txBox="1"/>
          <p:nvPr/>
        </p:nvSpPr>
        <p:spPr>
          <a:xfrm>
            <a:off x="9192344" y="857232"/>
            <a:ext cx="2073153" cy="584775"/>
          </a:xfrm>
          <a:prstGeom prst="rect">
            <a:avLst/>
          </a:prstGeom>
          <a:solidFill>
            <a:srgbClr val="FFFF00"/>
          </a:solidFill>
          <a:scene3d>
            <a:camera prst="orthographicFront"/>
            <a:lightRig rig="threePt" dir="t"/>
          </a:scene3d>
          <a:sp3d>
            <a:bevelT/>
          </a:sp3d>
        </p:spPr>
        <p:txBody>
          <a:bodyPr wrap="square" rtlCol="0">
            <a:spAutoFit/>
          </a:bodyPr>
          <a:lstStyle/>
          <a:p>
            <a:pPr algn="r" rtl="1"/>
            <a:r>
              <a:rPr lang="ar-BH" sz="3200" b="1" dirty="0">
                <a:latin typeface="Sakkal Majalla" panose="02000000000000000000" pitchFamily="2" charset="-78"/>
                <a:cs typeface="Sakkal Majalla" panose="02000000000000000000" pitchFamily="2" charset="-78"/>
              </a:rPr>
              <a:t>ماذا تفعل لو :</a:t>
            </a:r>
          </a:p>
        </p:txBody>
      </p:sp>
      <p:sp>
        <p:nvSpPr>
          <p:cNvPr id="16" name="TextBox 15"/>
          <p:cNvSpPr txBox="1"/>
          <p:nvPr/>
        </p:nvSpPr>
        <p:spPr>
          <a:xfrm>
            <a:off x="5953124" y="2000240"/>
            <a:ext cx="3444477" cy="523220"/>
          </a:xfrm>
          <a:prstGeom prst="rect">
            <a:avLst/>
          </a:prstGeom>
          <a:solidFill>
            <a:srgbClr val="FFDDFF"/>
          </a:solidFill>
          <a:scene3d>
            <a:camera prst="orthographicFront"/>
            <a:lightRig rig="threePt" dir="t"/>
          </a:scene3d>
          <a:sp3d>
            <a:bevelT/>
          </a:sp3d>
        </p:spPr>
        <p:txBody>
          <a:bodyPr wrap="square" rtlCol="0">
            <a:spAutoFit/>
          </a:bodyPr>
          <a:lstStyle/>
          <a:p>
            <a:pPr algn="ctr" rtl="1"/>
            <a:r>
              <a:rPr lang="ar-BH" sz="2800" b="1" dirty="0">
                <a:latin typeface="Sakkal Majalla" pitchFamily="2" charset="-78"/>
                <a:cs typeface="Sakkal Majalla" pitchFamily="2" charset="-78"/>
              </a:rPr>
              <a:t>أنصحه بأن لا يفعل ذلك .</a:t>
            </a:r>
            <a:endParaRPr lang="ar-EG" sz="2800" b="1" dirty="0">
              <a:latin typeface="Sakkal Majalla" pitchFamily="2" charset="-78"/>
              <a:cs typeface="Sakkal Majalla" pitchFamily="2" charset="-78"/>
            </a:endParaRPr>
          </a:p>
        </p:txBody>
      </p:sp>
      <p:sp>
        <p:nvSpPr>
          <p:cNvPr id="17" name="TextBox 16"/>
          <p:cNvSpPr txBox="1"/>
          <p:nvPr/>
        </p:nvSpPr>
        <p:spPr>
          <a:xfrm>
            <a:off x="6453190" y="3143248"/>
            <a:ext cx="3167487" cy="523220"/>
          </a:xfrm>
          <a:prstGeom prst="rect">
            <a:avLst/>
          </a:prstGeom>
          <a:solidFill>
            <a:srgbClr val="FFDDFF"/>
          </a:solidFill>
          <a:scene3d>
            <a:camera prst="orthographicFront"/>
            <a:lightRig rig="threePt" dir="t"/>
          </a:scene3d>
          <a:sp3d>
            <a:bevelT/>
          </a:sp3d>
        </p:spPr>
        <p:txBody>
          <a:bodyPr wrap="square" rtlCol="0">
            <a:spAutoFit/>
          </a:bodyPr>
          <a:lstStyle/>
          <a:p>
            <a:pPr algn="ctr" rtl="1"/>
            <a:r>
              <a:rPr lang="ar-BH" sz="2800" b="1" dirty="0">
                <a:latin typeface="Sakkal Majalla" pitchFamily="2" charset="-78"/>
                <a:cs typeface="Sakkal Majalla" pitchFamily="2" charset="-78"/>
              </a:rPr>
              <a:t>أقول له هذا عمل خاطئ.</a:t>
            </a:r>
          </a:p>
        </p:txBody>
      </p:sp>
      <p:sp>
        <p:nvSpPr>
          <p:cNvPr id="18" name="TextBox 17"/>
          <p:cNvSpPr txBox="1"/>
          <p:nvPr/>
        </p:nvSpPr>
        <p:spPr>
          <a:xfrm>
            <a:off x="6872568" y="4429132"/>
            <a:ext cx="2509580" cy="523220"/>
          </a:xfrm>
          <a:prstGeom prst="rect">
            <a:avLst/>
          </a:prstGeom>
          <a:solidFill>
            <a:srgbClr val="FFDDFF"/>
          </a:solidFill>
          <a:scene3d>
            <a:camera prst="orthographicFront"/>
            <a:lightRig rig="threePt" dir="t"/>
          </a:scene3d>
          <a:sp3d>
            <a:bevelT/>
          </a:sp3d>
        </p:spPr>
        <p:txBody>
          <a:bodyPr wrap="square" rtlCol="0">
            <a:spAutoFit/>
          </a:bodyPr>
          <a:lstStyle/>
          <a:p>
            <a:pPr algn="ctr" rtl="1"/>
            <a:r>
              <a:rPr lang="ar-EG" sz="2400" b="1" dirty="0">
                <a:latin typeface="Sakkal Majalla" pitchFamily="2" charset="-78"/>
                <a:cs typeface="Sakkal Majalla" pitchFamily="2" charset="-78"/>
              </a:rPr>
              <a:t>أ</a:t>
            </a:r>
            <a:r>
              <a:rPr lang="ar-BH" sz="2800" b="1" dirty="0">
                <a:latin typeface="Sakkal Majalla" pitchFamily="2" charset="-78"/>
                <a:cs typeface="Sakkal Majalla" pitchFamily="2" charset="-78"/>
              </a:rPr>
              <a:t>سأل عنه وأزوره. </a:t>
            </a:r>
            <a:endParaRPr lang="en-US" sz="2800" b="1" dirty="0">
              <a:latin typeface="Sakkal Majalla" pitchFamily="2" charset="-78"/>
              <a:cs typeface="Sakkal Majalla" pitchFamily="2" charset="-78"/>
            </a:endParaRPr>
          </a:p>
        </p:txBody>
      </p:sp>
      <p:sp>
        <p:nvSpPr>
          <p:cNvPr id="19" name="TextBox 18"/>
          <p:cNvSpPr txBox="1"/>
          <p:nvPr/>
        </p:nvSpPr>
        <p:spPr>
          <a:xfrm>
            <a:off x="4292721" y="5857892"/>
            <a:ext cx="5660931" cy="523220"/>
          </a:xfrm>
          <a:prstGeom prst="rect">
            <a:avLst/>
          </a:prstGeom>
          <a:solidFill>
            <a:srgbClr val="FFDDFF"/>
          </a:solidFill>
          <a:scene3d>
            <a:camera prst="orthographicFront"/>
            <a:lightRig rig="threePt" dir="t"/>
          </a:scene3d>
          <a:sp3d>
            <a:bevelT/>
          </a:sp3d>
        </p:spPr>
        <p:txBody>
          <a:bodyPr wrap="square" rtlCol="0">
            <a:spAutoFit/>
          </a:bodyPr>
          <a:lstStyle/>
          <a:p>
            <a:pPr algn="ctr" rtl="1"/>
            <a:r>
              <a:rPr lang="ar-BH" sz="2800" b="1" dirty="0">
                <a:latin typeface="Sakkal Majalla" pitchFamily="2" charset="-78"/>
                <a:cs typeface="Sakkal Majalla" pitchFamily="2" charset="-78"/>
              </a:rPr>
              <a:t>أقول له بطريقة مهذبة أنني لا أستطيع الذهاب معه </a:t>
            </a:r>
            <a:r>
              <a:rPr lang="ar-BH" sz="2000" b="1" dirty="0">
                <a:latin typeface="Sakkal Majalla" pitchFamily="2" charset="-78"/>
                <a:cs typeface="Sakkal Majalla" pitchFamily="2" charset="-78"/>
              </a:rPr>
              <a:t>.</a:t>
            </a:r>
          </a:p>
        </p:txBody>
      </p:sp>
      <p:sp>
        <p:nvSpPr>
          <p:cNvPr id="20" name="Title 1"/>
          <p:cNvSpPr txBox="1">
            <a:spLocks/>
          </p:cNvSpPr>
          <p:nvPr/>
        </p:nvSpPr>
        <p:spPr>
          <a:xfrm>
            <a:off x="166646" y="2071678"/>
            <a:ext cx="4500595" cy="3214710"/>
          </a:xfrm>
          <a:prstGeom prst="rect">
            <a:avLst/>
          </a:prstGeom>
          <a:solidFill>
            <a:schemeClr val="accent6">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ar-BH" sz="3200" b="1" dirty="0">
                <a:solidFill>
                  <a:schemeClr val="bg1"/>
                </a:solidFill>
                <a:latin typeface="Sakkal Majalla" pitchFamily="2" charset="-78"/>
                <a:cs typeface="Sakkal Majalla" pitchFamily="2" charset="-78"/>
              </a:rPr>
              <a:t>صديقك شخص مهم جدًا بالنسبة إليك، وأنك تحرص على استمرار صداقتكما، ولكنه قد يقوم بأفعال تعرضه للخطر أو الإحراج أو تشويه سمعته ومن واجبك فعل كل ما بوسعك لمنعه من القيام بذلك . </a:t>
            </a:r>
            <a:endParaRPr lang="en-US" sz="3200" b="1" dirty="0">
              <a:solidFill>
                <a:schemeClr val="bg1"/>
              </a:solidFill>
              <a:latin typeface="Sakkal Majalla" pitchFamily="2" charset="-78"/>
              <a:cs typeface="Sakkal Majalla" pitchFamily="2" charset="-78"/>
            </a:endParaRPr>
          </a:p>
        </p:txBody>
      </p:sp>
      <p:sp>
        <p:nvSpPr>
          <p:cNvPr id="21" name="Rectangle 20"/>
          <p:cNvSpPr/>
          <p:nvPr/>
        </p:nvSpPr>
        <p:spPr>
          <a:xfrm>
            <a:off x="1318168" y="1415465"/>
            <a:ext cx="1983235" cy="584775"/>
          </a:xfrm>
          <a:prstGeom prst="rect">
            <a:avLst/>
          </a:prstGeom>
          <a:solidFill>
            <a:schemeClr val="accent6">
              <a:lumMod val="75000"/>
            </a:schemeClr>
          </a:solidFill>
          <a:scene3d>
            <a:camera prst="orthographicFront"/>
            <a:lightRig rig="threePt" dir="t"/>
          </a:scene3d>
          <a:sp3d>
            <a:bevelT/>
          </a:sp3d>
        </p:spPr>
        <p:txBody>
          <a:bodyPr wrap="none">
            <a:spAutoFit/>
          </a:bodyPr>
          <a:lstStyle/>
          <a:p>
            <a:pPr marL="285750" indent="-285750" algn="r" rtl="1">
              <a:buClr>
                <a:schemeClr val="accent5"/>
              </a:buClr>
              <a:buFont typeface="Wingdings" pitchFamily="2" charset="2"/>
              <a:buChar char="v"/>
              <a:defRPr/>
            </a:pPr>
            <a:r>
              <a:rPr lang="ar-BH" sz="3200" b="1" dirty="0">
                <a:solidFill>
                  <a:schemeClr val="bg1"/>
                </a:solidFill>
                <a:latin typeface="Sakkal Majalla" pitchFamily="2" charset="-78"/>
                <a:cs typeface="Sakkal Majalla" pitchFamily="2" charset="-78"/>
              </a:rPr>
              <a:t>أستنتج أن : </a:t>
            </a:r>
          </a:p>
        </p:txBody>
      </p:sp>
      <p:sp>
        <p:nvSpPr>
          <p:cNvPr id="23" name="Rectangle: Rounded Corners 9">
            <a:extLst>
              <a:ext uri="{FF2B5EF4-FFF2-40B4-BE49-F238E27FC236}">
                <a16:creationId xmlns:a16="http://schemas.microsoft.com/office/drawing/2014/main" id="{FF4C7994-FA95-4D87-A82A-255D71743680}"/>
              </a:ext>
            </a:extLst>
          </p:cNvPr>
          <p:cNvSpPr/>
          <p:nvPr/>
        </p:nvSpPr>
        <p:spPr>
          <a:xfrm>
            <a:off x="2309786" y="0"/>
            <a:ext cx="7072362" cy="64698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bodyPr>
          <a:lstStyle/>
          <a:p>
            <a:pPr algn="ctr"/>
            <a:r>
              <a:rPr lang="ar-BH"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الأول</a:t>
            </a:r>
            <a:endParaRPr lang="en-US"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Tree>
  </p:cSld>
  <p:clrMapOvr>
    <a:masterClrMapping/>
  </p:clrMapOvr>
  <mc:AlternateContent xmlns:mc="http://schemas.openxmlformats.org/markup-compatibility/2006" xmlns:p14="http://schemas.microsoft.com/office/powerpoint/2010/main">
    <mc:Choice Requires="p14">
      <p:transition p14:dur="10">
        <p14:conveyor dir="l"/>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par>
                          <p:cTn id="13" fill="hold">
                            <p:stCondLst>
                              <p:cond delay="500"/>
                            </p:stCondLst>
                            <p:childTnLst>
                              <p:par>
                                <p:cTn id="14" presetID="14" presetClass="entr" presetSubtype="10" fill="hold" grpId="0" nodeType="after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500"/>
                                        <p:tgtEl>
                                          <p:spTgt spid="17"/>
                                        </p:tgtEl>
                                      </p:cBhvr>
                                    </p:animEffect>
                                  </p:childTnLst>
                                </p:cTn>
                              </p:par>
                            </p:childTnLst>
                          </p:cTn>
                        </p:par>
                        <p:par>
                          <p:cTn id="17" fill="hold">
                            <p:stCondLst>
                              <p:cond delay="2000"/>
                            </p:stCondLst>
                            <p:childTnLst>
                              <p:par>
                                <p:cTn id="18" presetID="14" presetClass="entr" presetSubtype="10" fill="hold" grpId="0" nodeType="after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childTnLst>
                          </p:cTn>
                        </p:par>
                        <p:par>
                          <p:cTn id="21" fill="hold">
                            <p:stCondLst>
                              <p:cond delay="3500"/>
                            </p:stCondLst>
                            <p:childTnLst>
                              <p:par>
                                <p:cTn id="22" presetID="14" presetClass="entr" presetSubtype="10" fill="hold" grpId="0" nodeType="afterEffect">
                                  <p:stCondLst>
                                    <p:cond delay="100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 calcmode="lin" valueType="num">
                                      <p:cBhvr>
                                        <p:cTn id="37" dur="1000" fill="hold"/>
                                        <p:tgtEl>
                                          <p:spTgt spid="20"/>
                                        </p:tgtEl>
                                        <p:attrNameLst>
                                          <p:attrName>style.rotation</p:attrName>
                                        </p:attrNameLst>
                                      </p:cBhvr>
                                      <p:tavLst>
                                        <p:tav tm="0">
                                          <p:val>
                                            <p:fltVal val="90"/>
                                          </p:val>
                                        </p:tav>
                                        <p:tav tm="100000">
                                          <p:val>
                                            <p:fltVal val="0"/>
                                          </p:val>
                                        </p:tav>
                                      </p:tavLst>
                                    </p:anim>
                                    <p:animEffect transition="in" filter="fade">
                                      <p:cBhvr>
                                        <p:cTn id="3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
        <p:nvSpPr>
          <p:cNvPr id="17" name="Rounded Rectangle 21">
            <a:extLst>
              <a:ext uri="{FF2B5EF4-FFF2-40B4-BE49-F238E27FC236}">
                <a16:creationId xmlns:a16="http://schemas.microsoft.com/office/drawing/2014/main" id="{547ED8BE-4F4E-4989-9778-25C7DCD8F183}"/>
              </a:ext>
            </a:extLst>
          </p:cNvPr>
          <p:cNvSpPr/>
          <p:nvPr/>
        </p:nvSpPr>
        <p:spPr>
          <a:xfrm>
            <a:off x="1625775" y="142852"/>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4000" b="1" dirty="0">
                <a:solidFill>
                  <a:schemeClr val="bg1"/>
                </a:solidFill>
                <a:latin typeface="Sakkal Majalla" panose="02000000000000000000" pitchFamily="2" charset="-78"/>
                <a:cs typeface="Sakkal Majalla" panose="02000000000000000000" pitchFamily="2" charset="-78"/>
              </a:rPr>
              <a:t>من هو الشخص الحازم ؟</a:t>
            </a:r>
          </a:p>
          <a:p>
            <a:pPr algn="ctr" rtl="1"/>
            <a:endParaRPr lang="ar-BH" sz="3200" b="1" dirty="0">
              <a:solidFill>
                <a:schemeClr val="bg1"/>
              </a:solidFill>
              <a:latin typeface="Sakkal Majalla" panose="02000000000000000000" pitchFamily="2" charset="-78"/>
              <a:cs typeface="Sakkal Majalla" panose="02000000000000000000" pitchFamily="2" charset="-78"/>
            </a:endParaRPr>
          </a:p>
        </p:txBody>
      </p:sp>
      <p:pic>
        <p:nvPicPr>
          <p:cNvPr id="25" name="Picture 24"/>
          <p:cNvPicPr>
            <a:picLocks noChangeAspect="1"/>
          </p:cNvPicPr>
          <p:nvPr/>
        </p:nvPicPr>
        <p:blipFill rotWithShape="1">
          <a:blip r:embed="rId2">
            <a:clrChange>
              <a:clrFrom>
                <a:srgbClr val="7D88A3"/>
              </a:clrFrom>
              <a:clrTo>
                <a:srgbClr val="7D88A3">
                  <a:alpha val="0"/>
                </a:srgbClr>
              </a:clrTo>
            </a:clrChange>
            <a:extLst>
              <a:ext uri="{BEBA8EAE-BF5A-486C-A8C5-ECC9F3942E4B}">
                <a14:imgProps xmlns:a14="http://schemas.microsoft.com/office/drawing/2010/main">
                  <a14:imgLayer r:embed="rId3">
                    <a14:imgEffect>
                      <a14:backgroundRemoval t="19271" b="35677" l="58199" r="71889"/>
                    </a14:imgEffect>
                  </a14:imgLayer>
                </a14:imgProps>
              </a:ext>
            </a:extLst>
          </a:blip>
          <a:srcRect l="58516" t="19463" r="28243" b="64801"/>
          <a:stretch/>
        </p:blipFill>
        <p:spPr>
          <a:xfrm>
            <a:off x="8671624" y="2961038"/>
            <a:ext cx="2644613" cy="1325218"/>
          </a:xfrm>
          <a:prstGeom prst="rect">
            <a:avLst/>
          </a:prstGeom>
          <a:ln>
            <a:solidFill>
              <a:schemeClr val="accent4">
                <a:lumMod val="60000"/>
                <a:lumOff val="40000"/>
              </a:schemeClr>
            </a:solidFill>
          </a:ln>
        </p:spPr>
      </p:pic>
      <p:sp>
        <p:nvSpPr>
          <p:cNvPr id="26" name="AutoShape 6"/>
          <p:cNvSpPr>
            <a:spLocks noChangeArrowheads="1"/>
          </p:cNvSpPr>
          <p:nvPr/>
        </p:nvSpPr>
        <p:spPr bwMode="auto">
          <a:xfrm>
            <a:off x="8681987" y="1646759"/>
            <a:ext cx="2641600" cy="1295400"/>
          </a:xfrm>
          <a:prstGeom prst="wedgeRectCallout">
            <a:avLst>
              <a:gd name="adj1" fmla="val -13451"/>
              <a:gd name="adj2" fmla="val 76398"/>
            </a:avLst>
          </a:prstGeom>
          <a:ln w="28575">
            <a:solidFill>
              <a:schemeClr val="accent4">
                <a:lumMod val="60000"/>
                <a:lumOff val="40000"/>
              </a:schemeClr>
            </a:solidFill>
            <a:headEnd/>
            <a:tailEnd/>
          </a:ln>
        </p:spPr>
        <p:style>
          <a:lnRef idx="2">
            <a:schemeClr val="accent2"/>
          </a:lnRef>
          <a:fillRef idx="1">
            <a:schemeClr val="lt1"/>
          </a:fillRef>
          <a:effectRef idx="0">
            <a:schemeClr val="accent2"/>
          </a:effectRef>
          <a:fontRef idx="minor">
            <a:schemeClr val="dk1"/>
          </a:fontRef>
        </p:style>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BH" altLang="ar-BH" sz="1600" b="1" dirty="0">
                <a:latin typeface="Sakkal Majalla" pitchFamily="2" charset="-78"/>
                <a:cs typeface="Sakkal Majalla" pitchFamily="2" charset="-78"/>
              </a:rPr>
              <a:t>مهند وسامي صديقان منذ ان كانا في الصف الأول الابتدائي .</a:t>
            </a:r>
          </a:p>
          <a:p>
            <a:pPr algn="r" rtl="1" eaLnBrk="1" hangingPunct="1"/>
            <a:r>
              <a:rPr lang="ar-BH" altLang="ar-BH" sz="1600" b="1" dirty="0">
                <a:latin typeface="Sakkal Majalla" pitchFamily="2" charset="-78"/>
                <a:cs typeface="Sakkal Majalla" pitchFamily="2" charset="-78"/>
              </a:rPr>
              <a:t>مهند يطلب إلى سامي الحضور يومياً إلى بيته لمراجعة دروسهما معاً وأداء واجباتهما .</a:t>
            </a:r>
            <a:endParaRPr lang="en-US" altLang="ar-BH" sz="1600" b="1" dirty="0">
              <a:latin typeface="Sakkal Majalla" pitchFamily="2" charset="-78"/>
              <a:cs typeface="Sakkal Majalla" pitchFamily="2" charset="-78"/>
            </a:endParaRPr>
          </a:p>
        </p:txBody>
      </p:sp>
      <p:pic>
        <p:nvPicPr>
          <p:cNvPr id="27" name="Picture 26"/>
          <p:cNvPicPr>
            <a:picLocks noChangeAspect="1"/>
          </p:cNvPicPr>
          <p:nvPr/>
        </p:nvPicPr>
        <p:blipFill rotWithShape="1">
          <a:blip r:embed="rId4">
            <a:extLst>
              <a:ext uri="{BEBA8EAE-BF5A-486C-A8C5-ECC9F3942E4B}">
                <a14:imgProps xmlns:a14="http://schemas.microsoft.com/office/drawing/2010/main">
                  <a14:imgLayer r:embed="rId3">
                    <a14:imgEffect>
                      <a14:backgroundRemoval t="19401" b="35547" l="44949" r="57394"/>
                    </a14:imgEffect>
                  </a14:imgLayer>
                </a14:imgProps>
              </a:ext>
            </a:extLst>
          </a:blip>
          <a:srcRect l="44970" t="18713" r="42808" b="64801"/>
          <a:stretch/>
        </p:blipFill>
        <p:spPr>
          <a:xfrm>
            <a:off x="5377635" y="2771752"/>
            <a:ext cx="2644613" cy="1514504"/>
          </a:xfrm>
          <a:prstGeom prst="rect">
            <a:avLst/>
          </a:prstGeom>
          <a:ln>
            <a:solidFill>
              <a:schemeClr val="bg2">
                <a:lumMod val="50000"/>
              </a:schemeClr>
            </a:solidFill>
          </a:ln>
        </p:spPr>
      </p:pic>
      <p:sp>
        <p:nvSpPr>
          <p:cNvPr id="28" name="AutoShape 8"/>
          <p:cNvSpPr>
            <a:spLocks noChangeArrowheads="1"/>
          </p:cNvSpPr>
          <p:nvPr/>
        </p:nvSpPr>
        <p:spPr bwMode="auto">
          <a:xfrm>
            <a:off x="5873636" y="1665897"/>
            <a:ext cx="2244035" cy="1122589"/>
          </a:xfrm>
          <a:prstGeom prst="wedgeRectCallout">
            <a:avLst>
              <a:gd name="adj1" fmla="val 22971"/>
              <a:gd name="adj2" fmla="val 66750"/>
            </a:avLst>
          </a:prstGeom>
          <a:ln w="28575">
            <a:solidFill>
              <a:schemeClr val="accent4">
                <a:lumMod val="60000"/>
                <a:lumOff val="40000"/>
              </a:schemeClr>
            </a:solidFill>
            <a:headEnd/>
            <a:tailEnd/>
          </a:ln>
        </p:spPr>
        <p:style>
          <a:lnRef idx="2">
            <a:schemeClr val="accent1"/>
          </a:lnRef>
          <a:fillRef idx="1">
            <a:schemeClr val="lt1"/>
          </a:fillRef>
          <a:effectRef idx="0">
            <a:schemeClr val="accent1"/>
          </a:effectRef>
          <a:fontRef idx="minor">
            <a:schemeClr val="dk1"/>
          </a:fontRef>
        </p:style>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BH" altLang="ar-BH" b="1" dirty="0">
                <a:latin typeface="Sakkal Majalla" pitchFamily="2" charset="-78"/>
                <a:cs typeface="Sakkal Majalla" pitchFamily="2" charset="-78"/>
              </a:rPr>
              <a:t>سامي لم يرتح إلى طلب مهند وأراد أن يُعبر عن شعوره عدة مرات ولكن سامي يقاطعه .</a:t>
            </a:r>
            <a:endParaRPr lang="en-US" altLang="ar-BH" b="1" dirty="0">
              <a:latin typeface="Sakkal Majalla" pitchFamily="2" charset="-78"/>
              <a:cs typeface="Sakkal Majalla" pitchFamily="2" charset="-78"/>
            </a:endParaRPr>
          </a:p>
        </p:txBody>
      </p:sp>
      <p:sp>
        <p:nvSpPr>
          <p:cNvPr id="29" name="AutoShape 9"/>
          <p:cNvSpPr>
            <a:spLocks noChangeArrowheads="1"/>
          </p:cNvSpPr>
          <p:nvPr/>
        </p:nvSpPr>
        <p:spPr bwMode="auto">
          <a:xfrm rot="528247">
            <a:off x="4258649" y="1883849"/>
            <a:ext cx="1971872" cy="1143547"/>
          </a:xfrm>
          <a:prstGeom prst="wedgeEllipseCallout">
            <a:avLst>
              <a:gd name="adj1" fmla="val 54948"/>
              <a:gd name="adj2" fmla="val 42628"/>
            </a:avLst>
          </a:prstGeom>
          <a:ln w="19050">
            <a:solidFill>
              <a:schemeClr val="accent4">
                <a:lumMod val="60000"/>
                <a:lumOff val="40000"/>
              </a:schemeClr>
            </a:solidFill>
            <a:headEnd/>
            <a:tailEnd/>
          </a:ln>
        </p:spPr>
        <p:style>
          <a:lnRef idx="2">
            <a:schemeClr val="dk1"/>
          </a:lnRef>
          <a:fillRef idx="1">
            <a:schemeClr val="lt1"/>
          </a:fillRef>
          <a:effectRef idx="0">
            <a:schemeClr val="dk1"/>
          </a:effectRef>
          <a:fontRef idx="minor">
            <a:schemeClr val="dk1"/>
          </a:fontRef>
        </p:style>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BH" altLang="ar-BH" b="1" dirty="0">
                <a:latin typeface="Sakkal Majalla" pitchFamily="2" charset="-78"/>
                <a:cs typeface="Sakkal Majalla" pitchFamily="2" charset="-78"/>
              </a:rPr>
              <a:t>لا أقدر فأنا أريد أن أجلس مع أخي في غياب والدتي .</a:t>
            </a:r>
            <a:endParaRPr lang="en-US" altLang="ar-BH" b="1" dirty="0">
              <a:latin typeface="Sakkal Majalla" pitchFamily="2" charset="-78"/>
              <a:cs typeface="Sakkal Majalla" pitchFamily="2" charset="-78"/>
            </a:endParaRPr>
          </a:p>
        </p:txBody>
      </p:sp>
      <p:pic>
        <p:nvPicPr>
          <p:cNvPr id="30" name="Picture 29"/>
          <p:cNvPicPr>
            <a:picLocks noChangeAspect="1"/>
          </p:cNvPicPr>
          <p:nvPr/>
        </p:nvPicPr>
        <p:blipFill rotWithShape="1">
          <a:blip r:embed="rId5">
            <a:extLst>
              <a:ext uri="{BEBA8EAE-BF5A-486C-A8C5-ECC9F3942E4B}">
                <a14:imgProps xmlns:a14="http://schemas.microsoft.com/office/drawing/2010/main">
                  <a14:imgLayer r:embed="rId3">
                    <a14:imgEffect>
                      <a14:backgroundRemoval t="20573" b="35026" l="29575" r="43631"/>
                    </a14:imgEffect>
                  </a14:imgLayer>
                </a14:imgProps>
              </a:ext>
            </a:extLst>
          </a:blip>
          <a:srcRect l="29271" t="20692" r="56367" b="65359"/>
          <a:stretch/>
        </p:blipFill>
        <p:spPr>
          <a:xfrm>
            <a:off x="1508967" y="2942159"/>
            <a:ext cx="2644613" cy="1292974"/>
          </a:xfrm>
          <a:prstGeom prst="rect">
            <a:avLst/>
          </a:prstGeom>
          <a:ln>
            <a:solidFill>
              <a:schemeClr val="bg2">
                <a:lumMod val="50000"/>
              </a:schemeClr>
            </a:solidFill>
          </a:ln>
        </p:spPr>
      </p:pic>
      <p:sp>
        <p:nvSpPr>
          <p:cNvPr id="31" name="AutoShape 11"/>
          <p:cNvSpPr>
            <a:spLocks noChangeArrowheads="1"/>
          </p:cNvSpPr>
          <p:nvPr/>
        </p:nvSpPr>
        <p:spPr bwMode="auto">
          <a:xfrm>
            <a:off x="444581" y="1730330"/>
            <a:ext cx="2535800" cy="685800"/>
          </a:xfrm>
          <a:prstGeom prst="wedgeRectCallout">
            <a:avLst>
              <a:gd name="adj1" fmla="val 50418"/>
              <a:gd name="adj2" fmla="val 130777"/>
            </a:avLst>
          </a:prstGeom>
          <a:ln>
            <a:headEnd/>
            <a:tailEnd/>
          </a:ln>
        </p:spPr>
        <p:style>
          <a:lnRef idx="2">
            <a:schemeClr val="accent1"/>
          </a:lnRef>
          <a:fillRef idx="1">
            <a:schemeClr val="lt1"/>
          </a:fillRef>
          <a:effectRef idx="0">
            <a:schemeClr val="accent1"/>
          </a:effectRef>
          <a:fontRef idx="minor">
            <a:schemeClr val="dk1"/>
          </a:fontRef>
        </p:style>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BH" altLang="ar-BH" sz="2000" b="1" dirty="0">
                <a:latin typeface="Sakkal Majalla" pitchFamily="2" charset="-78"/>
                <a:cs typeface="Sakkal Majalla" pitchFamily="2" charset="-78"/>
              </a:rPr>
              <a:t>مهند يقاطع سامي مرة أخرىى ويقول له بصوت مرتفع .</a:t>
            </a:r>
            <a:endParaRPr lang="en-US" altLang="ar-BH" sz="2000" b="1" dirty="0">
              <a:latin typeface="Sakkal Majalla" pitchFamily="2" charset="-78"/>
              <a:cs typeface="Sakkal Majalla" pitchFamily="2" charset="-78"/>
            </a:endParaRPr>
          </a:p>
        </p:txBody>
      </p:sp>
      <p:sp>
        <p:nvSpPr>
          <p:cNvPr id="32" name="AutoShape 12"/>
          <p:cNvSpPr>
            <a:spLocks noChangeArrowheads="1"/>
          </p:cNvSpPr>
          <p:nvPr/>
        </p:nvSpPr>
        <p:spPr bwMode="auto">
          <a:xfrm>
            <a:off x="2695879" y="1773330"/>
            <a:ext cx="1930400" cy="1143000"/>
          </a:xfrm>
          <a:prstGeom prst="wedgeEllipseCallout">
            <a:avLst>
              <a:gd name="adj1" fmla="val -9208"/>
              <a:gd name="adj2" fmla="val 60694"/>
            </a:avLst>
          </a:prstGeom>
          <a:solidFill>
            <a:srgbClr val="FFFFCC"/>
          </a:solidFill>
          <a:ln w="9525">
            <a:solidFill>
              <a:schemeClr val="tx1"/>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BH" altLang="ar-BH" b="1" dirty="0"/>
              <a:t>إذا لم تحضر فإني لن أكلمك</a:t>
            </a:r>
            <a:endParaRPr lang="en-US" altLang="ar-BH" b="1" dirty="0"/>
          </a:p>
        </p:txBody>
      </p:sp>
      <p:sp>
        <p:nvSpPr>
          <p:cNvPr id="33" name="AutoShape 15"/>
          <p:cNvSpPr>
            <a:spLocks noChangeArrowheads="1"/>
          </p:cNvSpPr>
          <p:nvPr/>
        </p:nvSpPr>
        <p:spPr bwMode="auto">
          <a:xfrm>
            <a:off x="261610" y="2521761"/>
            <a:ext cx="1930400" cy="533400"/>
          </a:xfrm>
          <a:prstGeom prst="wedgeRoundRectCallout">
            <a:avLst>
              <a:gd name="adj1" fmla="val 45953"/>
              <a:gd name="adj2" fmla="val 95960"/>
              <a:gd name="adj3" fmla="val 16667"/>
            </a:avLst>
          </a:prstGeom>
          <a:solidFill>
            <a:srgbClr val="FFFFCC"/>
          </a:solidFill>
          <a:ln w="9525">
            <a:solidFill>
              <a:schemeClr val="tx1"/>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BH" altLang="ar-BH" sz="2400" b="1" dirty="0">
                <a:latin typeface="Sakkal Majalla" pitchFamily="2" charset="-78"/>
                <a:cs typeface="Sakkal Majalla" pitchFamily="2" charset="-78"/>
              </a:rPr>
              <a:t>حسناً سأحضر</a:t>
            </a:r>
            <a:endParaRPr lang="en-US" altLang="ar-BH" sz="2400" b="1" dirty="0">
              <a:latin typeface="Sakkal Majalla" pitchFamily="2" charset="-78"/>
              <a:cs typeface="Sakkal Majalla" pitchFamily="2" charset="-78"/>
            </a:endParaRPr>
          </a:p>
          <a:p>
            <a:pPr algn="ctr" rtl="1" eaLnBrk="1" hangingPunct="1"/>
            <a:endParaRPr lang="en-US" altLang="ar-BH" dirty="0"/>
          </a:p>
        </p:txBody>
      </p:sp>
      <p:sp>
        <p:nvSpPr>
          <p:cNvPr id="34" name="TextBox 33"/>
          <p:cNvSpPr txBox="1"/>
          <p:nvPr/>
        </p:nvSpPr>
        <p:spPr>
          <a:xfrm>
            <a:off x="309522" y="4490404"/>
            <a:ext cx="10787138" cy="1938992"/>
          </a:xfrm>
          <a:prstGeom prst="rect">
            <a:avLst/>
          </a:prstGeom>
          <a:noFill/>
        </p:spPr>
        <p:txBody>
          <a:bodyPr wrap="square" rtlCol="0">
            <a:spAutoFit/>
          </a:bodyPr>
          <a:lstStyle/>
          <a:p>
            <a:pPr algn="r" rtl="1"/>
            <a:r>
              <a:rPr lang="ar-BH" dirty="0"/>
              <a:t>إن </a:t>
            </a:r>
            <a:r>
              <a:rPr lang="ar-BH" sz="2400" b="1" dirty="0">
                <a:latin typeface="Sakkal Majalla" pitchFamily="2" charset="-78"/>
                <a:cs typeface="Sakkal Majalla" pitchFamily="2" charset="-78"/>
              </a:rPr>
              <a:t>سلوك مهند .............................................       سلوك سامي هو سلوك .............................................</a:t>
            </a:r>
          </a:p>
          <a:p>
            <a:pPr algn="r" rtl="1"/>
            <a:r>
              <a:rPr lang="ar-BH" sz="2400" b="1" dirty="0">
                <a:latin typeface="Sakkal Majalla" pitchFamily="2" charset="-78"/>
                <a:cs typeface="Sakkal Majalla" pitchFamily="2" charset="-78"/>
              </a:rPr>
              <a:t> لماذ ؟ ........................................................                         لماذ؟ .........................................................................</a:t>
            </a:r>
          </a:p>
          <a:p>
            <a:pPr algn="r" rtl="1"/>
            <a:r>
              <a:rPr lang="ar-BH" sz="2400" b="1" dirty="0">
                <a:latin typeface="Sakkal Majalla" pitchFamily="2" charset="-78"/>
                <a:cs typeface="Sakkal Majalla" pitchFamily="2" charset="-78"/>
              </a:rPr>
              <a:t>ماذا قال ؟ ....................................................  ماذا قال ؟ ................................................................. </a:t>
            </a:r>
          </a:p>
          <a:p>
            <a:pPr algn="r" rtl="1"/>
            <a:r>
              <a:rPr lang="ar-BH" sz="2400" b="1" dirty="0">
                <a:latin typeface="Sakkal Majalla" pitchFamily="2" charset="-78"/>
                <a:cs typeface="Sakkal Majalla" pitchFamily="2" charset="-78"/>
              </a:rPr>
              <a:t>كيف قال ؟ ................................................     كيف قال ؟ .................................................................</a:t>
            </a:r>
          </a:p>
          <a:p>
            <a:pPr algn="r" rtl="1"/>
            <a:r>
              <a:rPr lang="ar-BH" sz="2400" b="1" dirty="0">
                <a:latin typeface="Sakkal Majalla" pitchFamily="2" charset="-78"/>
                <a:cs typeface="Sakkal Majalla" pitchFamily="2" charset="-78"/>
              </a:rPr>
              <a:t>كيف كان وضع جسمه؟ ..................................كيف كان وضع جسمه؟ ..............................................                                                                         </a:t>
            </a:r>
            <a:endParaRPr lang="en-US" sz="2400" b="1" dirty="0">
              <a:latin typeface="Sakkal Majalla" pitchFamily="2" charset="-78"/>
              <a:cs typeface="Sakkal Majalla" pitchFamily="2" charset="-78"/>
            </a:endParaRPr>
          </a:p>
        </p:txBody>
      </p:sp>
      <p:sp>
        <p:nvSpPr>
          <p:cNvPr id="35" name="Text Box 24"/>
          <p:cNvSpPr txBox="1">
            <a:spLocks noChangeArrowheads="1"/>
          </p:cNvSpPr>
          <p:nvPr/>
        </p:nvSpPr>
        <p:spPr bwMode="auto">
          <a:xfrm>
            <a:off x="6738942" y="4167262"/>
            <a:ext cx="29130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FF0066"/>
                </a:solidFill>
                <a:latin typeface="Sakkal Majalla" pitchFamily="2" charset="-78"/>
                <a:cs typeface="Sakkal Majalla" pitchFamily="2" charset="-78"/>
              </a:rPr>
              <a:t>عــــدواني</a:t>
            </a:r>
            <a:endParaRPr lang="en-US" altLang="ar-BH" sz="3600" dirty="0">
              <a:solidFill>
                <a:srgbClr val="FF0066"/>
              </a:solidFill>
              <a:latin typeface="Sakkal Majalla" pitchFamily="2" charset="-78"/>
              <a:cs typeface="Sakkal Majalla" pitchFamily="2" charset="-78"/>
            </a:endParaRPr>
          </a:p>
        </p:txBody>
      </p:sp>
      <p:sp>
        <p:nvSpPr>
          <p:cNvPr id="36" name="Text Box 23"/>
          <p:cNvSpPr txBox="1">
            <a:spLocks noChangeArrowheads="1"/>
          </p:cNvSpPr>
          <p:nvPr/>
        </p:nvSpPr>
        <p:spPr bwMode="auto">
          <a:xfrm>
            <a:off x="2076217" y="4133214"/>
            <a:ext cx="2001870" cy="646331"/>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0000FF"/>
                </a:solidFill>
                <a:latin typeface="Sakkal Majalla" pitchFamily="2" charset="-78"/>
                <a:cs typeface="Sakkal Majalla" pitchFamily="2" charset="-78"/>
              </a:rPr>
              <a:t>ســـــلبي</a:t>
            </a:r>
            <a:endParaRPr lang="en-US" altLang="ar-BH" sz="3600" dirty="0">
              <a:solidFill>
                <a:srgbClr val="0000FF"/>
              </a:solidFill>
              <a:latin typeface="Sakkal Majalla" pitchFamily="2" charset="-78"/>
              <a:cs typeface="Sakkal Majalla" pitchFamily="2" charset="-78"/>
            </a:endParaRPr>
          </a:p>
        </p:txBody>
      </p:sp>
      <p:sp>
        <p:nvSpPr>
          <p:cNvPr id="37" name="Rectangle 8"/>
          <p:cNvSpPr>
            <a:spLocks noChangeArrowheads="1"/>
          </p:cNvSpPr>
          <p:nvPr/>
        </p:nvSpPr>
        <p:spPr bwMode="auto">
          <a:xfrm>
            <a:off x="6381752" y="4776156"/>
            <a:ext cx="4286280" cy="523220"/>
          </a:xfrm>
          <a:prstGeom prst="rect">
            <a:avLst/>
          </a:prstGeom>
          <a:noFill/>
          <a:ln>
            <a:noFill/>
          </a:ln>
          <a:effectLst/>
        </p:spPr>
        <p:txBody>
          <a:bodyPr wrap="square" anchor="ctr">
            <a:spAutoFit/>
          </a:bodyPr>
          <a:lstStyle/>
          <a:p>
            <a:pPr algn="r" rtl="1" eaLnBrk="1" hangingPunct="1">
              <a:defRPr/>
            </a:pPr>
            <a:r>
              <a:rPr lang="ar-BH" altLang="ar-BH" sz="2800" b="1" dirty="0">
                <a:solidFill>
                  <a:srgbClr val="C00000"/>
                </a:solidFill>
                <a:effectLst>
                  <a:outerShdw blurRad="38100" dist="38100" dir="2700000" algn="tl">
                    <a:srgbClr val="000000"/>
                  </a:outerShdw>
                </a:effectLst>
                <a:latin typeface="Sakkal Majalla" pitchFamily="2" charset="-78"/>
                <a:cs typeface="Sakkal Majalla" pitchFamily="2" charset="-78"/>
              </a:rPr>
              <a:t> </a:t>
            </a:r>
            <a:r>
              <a:rPr lang="ar-BH" altLang="ar-BH" sz="2400" b="1" dirty="0">
                <a:solidFill>
                  <a:srgbClr val="C00000"/>
                </a:solidFill>
                <a:latin typeface="Sakkal Majalla" pitchFamily="2" charset="-78"/>
                <a:cs typeface="Sakkal Majalla" pitchFamily="2" charset="-78"/>
              </a:rPr>
              <a:t>يت</a:t>
            </a:r>
            <a:r>
              <a:rPr lang="ar-SA" altLang="ar-BH" sz="2400" b="1" dirty="0">
                <a:solidFill>
                  <a:srgbClr val="C00000"/>
                </a:solidFill>
                <a:latin typeface="Sakkal Majalla" pitchFamily="2" charset="-78"/>
                <a:cs typeface="Sakkal Majalla" pitchFamily="2" charset="-78"/>
              </a:rPr>
              <a:t>مسّك ب</a:t>
            </a:r>
            <a:r>
              <a:rPr lang="ar-BH" altLang="ar-BH" sz="2400" b="1" dirty="0">
                <a:solidFill>
                  <a:srgbClr val="C00000"/>
                </a:solidFill>
                <a:latin typeface="Sakkal Majalla" pitchFamily="2" charset="-78"/>
                <a:cs typeface="Sakkal Majalla" pitchFamily="2" charset="-78"/>
              </a:rPr>
              <a:t>حقوقه</a:t>
            </a:r>
            <a:r>
              <a:rPr lang="ar-SA" altLang="ar-BH" sz="2400" b="1" dirty="0">
                <a:solidFill>
                  <a:srgbClr val="C00000"/>
                </a:solidFill>
                <a:latin typeface="Sakkal Majalla" pitchFamily="2" charset="-78"/>
                <a:cs typeface="Sakkal Majalla" pitchFamily="2" charset="-78"/>
              </a:rPr>
              <a:t>  دون مراعاة لحقوق الآخرين</a:t>
            </a:r>
            <a:r>
              <a:rPr lang="ar-BH" altLang="ar-BH" sz="2400" b="1" dirty="0">
                <a:solidFill>
                  <a:srgbClr val="C00000"/>
                </a:solidFill>
                <a:latin typeface="Sakkal Majalla" pitchFamily="2" charset="-78"/>
                <a:cs typeface="Sakkal Majalla" pitchFamily="2" charset="-78"/>
              </a:rPr>
              <a:t>   </a:t>
            </a:r>
            <a:endParaRPr lang="en-US" altLang="ar-BH" sz="2800" b="1" dirty="0">
              <a:solidFill>
                <a:srgbClr val="C00000"/>
              </a:solidFill>
              <a:latin typeface="Sakkal Majalla" pitchFamily="2" charset="-78"/>
              <a:cs typeface="Sakkal Majalla" pitchFamily="2" charset="-78"/>
            </a:endParaRPr>
          </a:p>
        </p:txBody>
      </p:sp>
      <p:sp>
        <p:nvSpPr>
          <p:cNvPr id="38" name="Rectangle 37"/>
          <p:cNvSpPr/>
          <p:nvPr/>
        </p:nvSpPr>
        <p:spPr>
          <a:xfrm>
            <a:off x="0" y="4776156"/>
            <a:ext cx="5362365" cy="461665"/>
          </a:xfrm>
          <a:prstGeom prst="rect">
            <a:avLst/>
          </a:prstGeom>
        </p:spPr>
        <p:txBody>
          <a:bodyPr wrap="none">
            <a:spAutoFit/>
          </a:bodyPr>
          <a:lstStyle/>
          <a:p>
            <a:pPr algn="r" rtl="1">
              <a:defRPr/>
            </a:pPr>
            <a:r>
              <a:rPr lang="en-US" altLang="ar-BH" sz="2400" b="1" dirty="0">
                <a:solidFill>
                  <a:srgbClr val="0000FF"/>
                </a:solidFill>
                <a:effectLst>
                  <a:outerShdw blurRad="38100" dist="38100" dir="2700000" algn="tl">
                    <a:srgbClr val="000000"/>
                  </a:outerShdw>
                </a:effectLst>
                <a:latin typeface="Sakkal Majalla" pitchFamily="2" charset="-78"/>
                <a:cs typeface="Sakkal Majalla" pitchFamily="2" charset="-78"/>
              </a:rPr>
              <a:t> </a:t>
            </a:r>
            <a:r>
              <a:rPr lang="ar-BH" altLang="ar-BH" sz="2400" b="1" dirty="0">
                <a:solidFill>
                  <a:srgbClr val="0000FF"/>
                </a:solidFill>
                <a:latin typeface="Sakkal Majalla" pitchFamily="2" charset="-78"/>
                <a:cs typeface="Sakkal Majalla" pitchFamily="2" charset="-78"/>
              </a:rPr>
              <a:t>ي</a:t>
            </a:r>
            <a:r>
              <a:rPr lang="ar-SA" altLang="ar-BH" sz="2400" b="1" dirty="0">
                <a:solidFill>
                  <a:srgbClr val="0000FF"/>
                </a:solidFill>
                <a:latin typeface="Sakkal Majalla" pitchFamily="2" charset="-78"/>
                <a:cs typeface="Sakkal Majalla" pitchFamily="2" charset="-78"/>
              </a:rPr>
              <a:t>ستسلم بسرعة أمام إلحاح الآخرين علي</a:t>
            </a:r>
            <a:r>
              <a:rPr lang="ar-BH" altLang="ar-BH" sz="2400" b="1" dirty="0">
                <a:solidFill>
                  <a:srgbClr val="0000FF"/>
                </a:solidFill>
                <a:latin typeface="Sakkal Majalla" pitchFamily="2" charset="-78"/>
                <a:cs typeface="Sakkal Majalla" pitchFamily="2" charset="-78"/>
              </a:rPr>
              <a:t>ه</a:t>
            </a:r>
            <a:r>
              <a:rPr lang="ar-SA" altLang="ar-BH" sz="2400" b="1" dirty="0">
                <a:solidFill>
                  <a:srgbClr val="0000FF"/>
                </a:solidFill>
                <a:latin typeface="Sakkal Majalla" pitchFamily="2" charset="-78"/>
                <a:cs typeface="Sakkal Majalla" pitchFamily="2" charset="-78"/>
              </a:rPr>
              <a:t> رغم عدم رغب</a:t>
            </a:r>
            <a:r>
              <a:rPr lang="ar-BH" altLang="ar-BH" sz="2400" b="1" dirty="0">
                <a:solidFill>
                  <a:srgbClr val="0000FF"/>
                </a:solidFill>
                <a:latin typeface="Sakkal Majalla" pitchFamily="2" charset="-78"/>
                <a:cs typeface="Sakkal Majalla" pitchFamily="2" charset="-78"/>
              </a:rPr>
              <a:t>ته</a:t>
            </a:r>
            <a:endParaRPr lang="en-US" altLang="ar-BH" sz="2400" b="1" dirty="0">
              <a:solidFill>
                <a:srgbClr val="0000FF"/>
              </a:solidFill>
              <a:latin typeface="Sakkal Majalla" pitchFamily="2" charset="-78"/>
              <a:cs typeface="Sakkal Majalla" pitchFamily="2" charset="-78"/>
            </a:endParaRPr>
          </a:p>
        </p:txBody>
      </p:sp>
      <p:sp>
        <p:nvSpPr>
          <p:cNvPr id="39" name="Rectangle 38"/>
          <p:cNvSpPr/>
          <p:nvPr/>
        </p:nvSpPr>
        <p:spPr>
          <a:xfrm>
            <a:off x="6810380" y="5133346"/>
            <a:ext cx="3223889" cy="461665"/>
          </a:xfrm>
          <a:prstGeom prst="rect">
            <a:avLst/>
          </a:prstGeom>
        </p:spPr>
        <p:txBody>
          <a:bodyPr wrap="square">
            <a:spAutoFit/>
          </a:bodyPr>
          <a:lstStyle/>
          <a:p>
            <a:pPr algn="ctr" rtl="1"/>
            <a:r>
              <a:rPr lang="ar-BH" altLang="ar-BH" sz="2400" b="1" dirty="0">
                <a:solidFill>
                  <a:srgbClr val="C00000"/>
                </a:solidFill>
                <a:latin typeface="Sakkal Majalla" pitchFamily="2" charset="-78"/>
                <a:cs typeface="Sakkal Majalla" pitchFamily="2" charset="-78"/>
              </a:rPr>
              <a:t>إذا لم تحضر فإني لن أكلمك</a:t>
            </a:r>
            <a:endParaRPr lang="en-US" altLang="ar-BH" sz="2400" b="1" dirty="0">
              <a:solidFill>
                <a:srgbClr val="C00000"/>
              </a:solidFill>
              <a:latin typeface="Sakkal Majalla" pitchFamily="2" charset="-78"/>
              <a:cs typeface="Sakkal Majalla" pitchFamily="2" charset="-78"/>
            </a:endParaRPr>
          </a:p>
        </p:txBody>
      </p:sp>
      <p:sp>
        <p:nvSpPr>
          <p:cNvPr id="40" name="Rectangle 39"/>
          <p:cNvSpPr/>
          <p:nvPr/>
        </p:nvSpPr>
        <p:spPr>
          <a:xfrm>
            <a:off x="3290663" y="5133346"/>
            <a:ext cx="1539204" cy="461665"/>
          </a:xfrm>
          <a:prstGeom prst="rect">
            <a:avLst/>
          </a:prstGeom>
        </p:spPr>
        <p:txBody>
          <a:bodyPr wrap="none">
            <a:spAutoFit/>
          </a:bodyPr>
          <a:lstStyle/>
          <a:p>
            <a:pPr algn="ctr" rtl="1"/>
            <a:r>
              <a:rPr lang="ar-BH" altLang="ar-BH" sz="2400" b="1" dirty="0">
                <a:solidFill>
                  <a:srgbClr val="0000FF"/>
                </a:solidFill>
                <a:latin typeface="Sakkal Majalla" pitchFamily="2" charset="-78"/>
                <a:cs typeface="Sakkal Majalla" pitchFamily="2" charset="-78"/>
              </a:rPr>
              <a:t>حسناً سأحضر</a:t>
            </a:r>
            <a:endParaRPr lang="en-US" altLang="ar-BH" sz="2400" b="1" dirty="0">
              <a:solidFill>
                <a:srgbClr val="0000FF"/>
              </a:solidFill>
              <a:latin typeface="Sakkal Majalla" pitchFamily="2" charset="-78"/>
              <a:cs typeface="Sakkal Majalla" pitchFamily="2" charset="-78"/>
            </a:endParaRPr>
          </a:p>
        </p:txBody>
      </p:sp>
      <p:sp>
        <p:nvSpPr>
          <p:cNvPr id="41" name="Rectangle 40"/>
          <p:cNvSpPr/>
          <p:nvPr/>
        </p:nvSpPr>
        <p:spPr>
          <a:xfrm>
            <a:off x="7453322" y="5490536"/>
            <a:ext cx="2098652" cy="461665"/>
          </a:xfrm>
          <a:prstGeom prst="rect">
            <a:avLst/>
          </a:prstGeom>
        </p:spPr>
        <p:txBody>
          <a:bodyPr wrap="none">
            <a:spAutoFit/>
          </a:bodyPr>
          <a:lstStyle/>
          <a:p>
            <a:pPr algn="ctr" rtl="1"/>
            <a:r>
              <a:rPr lang="ar-BH" altLang="ar-BH" sz="2400" b="1" dirty="0">
                <a:solidFill>
                  <a:srgbClr val="C00000"/>
                </a:solidFill>
                <a:latin typeface="Sakkal Majalla" pitchFamily="2" charset="-78"/>
                <a:cs typeface="Sakkal Majalla" pitchFamily="2" charset="-78"/>
              </a:rPr>
              <a:t>بصوت مرتفع واصرار</a:t>
            </a:r>
            <a:endParaRPr lang="en-US" altLang="ar-BH" sz="2400" b="1" dirty="0">
              <a:solidFill>
                <a:srgbClr val="C00000"/>
              </a:solidFill>
              <a:latin typeface="Sakkal Majalla" pitchFamily="2" charset="-78"/>
              <a:cs typeface="Sakkal Majalla" pitchFamily="2" charset="-78"/>
            </a:endParaRPr>
          </a:p>
        </p:txBody>
      </p:sp>
      <p:sp>
        <p:nvSpPr>
          <p:cNvPr id="42" name="Rectangle 41"/>
          <p:cNvSpPr/>
          <p:nvPr/>
        </p:nvSpPr>
        <p:spPr>
          <a:xfrm>
            <a:off x="2309786" y="5528937"/>
            <a:ext cx="3086102" cy="461665"/>
          </a:xfrm>
          <a:prstGeom prst="rect">
            <a:avLst/>
          </a:prstGeom>
        </p:spPr>
        <p:txBody>
          <a:bodyPr wrap="none">
            <a:spAutoFit/>
          </a:bodyPr>
          <a:lstStyle/>
          <a:p>
            <a:pPr algn="ctr" rtl="1"/>
            <a:r>
              <a:rPr lang="ar-BH" altLang="ar-BH" sz="2400" b="1" dirty="0">
                <a:solidFill>
                  <a:srgbClr val="0000FF"/>
                </a:solidFill>
                <a:latin typeface="Sakkal Majalla" pitchFamily="2" charset="-78"/>
                <a:cs typeface="Sakkal Majalla" pitchFamily="2" charset="-78"/>
              </a:rPr>
              <a:t>بصوت منخفض  مستسلم للأمر </a:t>
            </a:r>
            <a:endParaRPr lang="en-US" altLang="ar-BH" sz="2400" b="1" dirty="0">
              <a:solidFill>
                <a:srgbClr val="0000FF"/>
              </a:solidFill>
              <a:latin typeface="Sakkal Majalla" pitchFamily="2" charset="-78"/>
              <a:cs typeface="Sakkal Majalla" pitchFamily="2" charset="-78"/>
            </a:endParaRPr>
          </a:p>
        </p:txBody>
      </p:sp>
      <p:sp>
        <p:nvSpPr>
          <p:cNvPr id="43" name="Rectangle 42"/>
          <p:cNvSpPr/>
          <p:nvPr/>
        </p:nvSpPr>
        <p:spPr>
          <a:xfrm>
            <a:off x="7096132" y="5847726"/>
            <a:ext cx="1558440" cy="461665"/>
          </a:xfrm>
          <a:prstGeom prst="rect">
            <a:avLst/>
          </a:prstGeom>
        </p:spPr>
        <p:txBody>
          <a:bodyPr wrap="none">
            <a:spAutoFit/>
          </a:bodyPr>
          <a:lstStyle/>
          <a:p>
            <a:pPr algn="ctr" rtl="1"/>
            <a:r>
              <a:rPr lang="ar-BH" altLang="ar-BH" sz="2400" b="1" dirty="0">
                <a:solidFill>
                  <a:srgbClr val="C00000"/>
                </a:solidFill>
                <a:latin typeface="Sakkal Majalla" pitchFamily="2" charset="-78"/>
                <a:cs typeface="Sakkal Majalla" pitchFamily="2" charset="-78"/>
              </a:rPr>
              <a:t>ملامح العصبيه</a:t>
            </a:r>
            <a:endParaRPr lang="en-US" altLang="ar-BH" sz="2400" b="1" dirty="0">
              <a:solidFill>
                <a:srgbClr val="C00000"/>
              </a:solidFill>
              <a:latin typeface="Sakkal Majalla" pitchFamily="2" charset="-78"/>
              <a:cs typeface="Sakkal Majalla" pitchFamily="2" charset="-78"/>
            </a:endParaRPr>
          </a:p>
        </p:txBody>
      </p:sp>
      <p:sp>
        <p:nvSpPr>
          <p:cNvPr id="44" name="Rectangle 43"/>
          <p:cNvSpPr/>
          <p:nvPr/>
        </p:nvSpPr>
        <p:spPr>
          <a:xfrm>
            <a:off x="2635079" y="5847726"/>
            <a:ext cx="1460657" cy="461665"/>
          </a:xfrm>
          <a:prstGeom prst="rect">
            <a:avLst/>
          </a:prstGeom>
        </p:spPr>
        <p:txBody>
          <a:bodyPr wrap="none">
            <a:spAutoFit/>
          </a:bodyPr>
          <a:lstStyle/>
          <a:p>
            <a:pPr algn="ctr" rtl="1"/>
            <a:r>
              <a:rPr lang="ar-BH" altLang="ar-BH" sz="2400" b="1" dirty="0">
                <a:solidFill>
                  <a:srgbClr val="0000FF"/>
                </a:solidFill>
                <a:latin typeface="Sakkal Majalla" pitchFamily="2" charset="-78"/>
                <a:cs typeface="Sakkal Majalla" pitchFamily="2" charset="-78"/>
              </a:rPr>
              <a:t>مطأطأ الرأس </a:t>
            </a:r>
            <a:endParaRPr lang="en-US" altLang="ar-BH" sz="2400" b="1" dirty="0">
              <a:solidFill>
                <a:srgbClr val="0000FF"/>
              </a:solidFill>
              <a:latin typeface="Sakkal Majalla" pitchFamily="2" charset="-78"/>
              <a:cs typeface="Sakkal Majalla" pitchFamily="2" charset="-78"/>
            </a:endParaRPr>
          </a:p>
        </p:txBody>
      </p:sp>
      <p:sp>
        <p:nvSpPr>
          <p:cNvPr id="45" name="Rectangle 44"/>
          <p:cNvSpPr/>
          <p:nvPr/>
        </p:nvSpPr>
        <p:spPr>
          <a:xfrm>
            <a:off x="3024166" y="967071"/>
            <a:ext cx="7500990" cy="461665"/>
          </a:xfrm>
          <a:prstGeom prst="rect">
            <a:avLst/>
          </a:prstGeom>
          <a:solidFill>
            <a:srgbClr val="FFFF00"/>
          </a:solidFill>
          <a:scene3d>
            <a:camera prst="orthographicFront"/>
            <a:lightRig rig="threePt" dir="t"/>
          </a:scene3d>
          <a:sp3d>
            <a:bevelT/>
          </a:sp3d>
        </p:spPr>
        <p:txBody>
          <a:bodyPr wrap="square">
            <a:spAutoFit/>
          </a:bodyPr>
          <a:lstStyle/>
          <a:p>
            <a:pPr algn="r">
              <a:lnSpc>
                <a:spcPct val="100000"/>
              </a:lnSpc>
            </a:pPr>
            <a:r>
              <a:rPr lang="ar-BH" sz="2400" b="1" dirty="0">
                <a:latin typeface="Sakkal Majalla" panose="02000000000000000000" pitchFamily="2" charset="-78"/>
                <a:cs typeface="Sakkal Majalla" panose="02000000000000000000" pitchFamily="2" charset="-78"/>
              </a:rPr>
              <a:t>نشاط تدريبي رقم( 2)  اقرأ الحالة وحدد نوع السلوك مبينًا كيف قمت بذلك : </a:t>
            </a:r>
            <a:endParaRPr lang="en-US" sz="2400" b="1" dirty="0">
              <a:latin typeface="Sakkal Majalla" pitchFamily="2" charset="-78"/>
              <a:cs typeface="Sakkal Majalla"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3000" fill="hold"/>
                                        <p:tgtEl>
                                          <p:spTgt spid="45"/>
                                        </p:tgtEl>
                                        <p:attrNameLst>
                                          <p:attrName>ppt_w</p:attrName>
                                        </p:attrNameLst>
                                      </p:cBhvr>
                                      <p:tavLst>
                                        <p:tav tm="0">
                                          <p:val>
                                            <p:strVal val="#ppt_w*0.70"/>
                                          </p:val>
                                        </p:tav>
                                        <p:tav tm="100000">
                                          <p:val>
                                            <p:strVal val="#ppt_w"/>
                                          </p:val>
                                        </p:tav>
                                      </p:tavLst>
                                    </p:anim>
                                    <p:anim calcmode="lin" valueType="num">
                                      <p:cBhvr>
                                        <p:cTn id="8" dur="3000" fill="hold"/>
                                        <p:tgtEl>
                                          <p:spTgt spid="45"/>
                                        </p:tgtEl>
                                        <p:attrNameLst>
                                          <p:attrName>ppt_h</p:attrName>
                                        </p:attrNameLst>
                                      </p:cBhvr>
                                      <p:tavLst>
                                        <p:tav tm="0">
                                          <p:val>
                                            <p:strVal val="#ppt_h"/>
                                          </p:val>
                                        </p:tav>
                                        <p:tav tm="100000">
                                          <p:val>
                                            <p:strVal val="#ppt_h"/>
                                          </p:val>
                                        </p:tav>
                                      </p:tavLst>
                                    </p:anim>
                                    <p:animEffect transition="in" filter="fade">
                                      <p:cBhvr>
                                        <p:cTn id="9" dur="3000"/>
                                        <p:tgtEl>
                                          <p:spTgt spid="45"/>
                                        </p:tgtEl>
                                      </p:cBhvr>
                                    </p:animEffect>
                                  </p:childTnLst>
                                </p:cTn>
                              </p:par>
                            </p:childTnLst>
                          </p:cTn>
                        </p:par>
                        <p:par>
                          <p:cTn id="10" fill="hold">
                            <p:stCondLst>
                              <p:cond delay="3000"/>
                            </p:stCondLst>
                            <p:childTnLst>
                              <p:par>
                                <p:cTn id="11" presetID="53"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3000" fill="hold"/>
                                        <p:tgtEl>
                                          <p:spTgt spid="25"/>
                                        </p:tgtEl>
                                        <p:attrNameLst>
                                          <p:attrName>ppt_w</p:attrName>
                                        </p:attrNameLst>
                                      </p:cBhvr>
                                      <p:tavLst>
                                        <p:tav tm="0">
                                          <p:val>
                                            <p:fltVal val="0"/>
                                          </p:val>
                                        </p:tav>
                                        <p:tav tm="100000">
                                          <p:val>
                                            <p:strVal val="#ppt_w"/>
                                          </p:val>
                                        </p:tav>
                                      </p:tavLst>
                                    </p:anim>
                                    <p:anim calcmode="lin" valueType="num">
                                      <p:cBhvr>
                                        <p:cTn id="14" dur="3000" fill="hold"/>
                                        <p:tgtEl>
                                          <p:spTgt spid="25"/>
                                        </p:tgtEl>
                                        <p:attrNameLst>
                                          <p:attrName>ppt_h</p:attrName>
                                        </p:attrNameLst>
                                      </p:cBhvr>
                                      <p:tavLst>
                                        <p:tav tm="0">
                                          <p:val>
                                            <p:fltVal val="0"/>
                                          </p:val>
                                        </p:tav>
                                        <p:tav tm="100000">
                                          <p:val>
                                            <p:strVal val="#ppt_h"/>
                                          </p:val>
                                        </p:tav>
                                      </p:tavLst>
                                    </p:anim>
                                    <p:animEffect transition="in" filter="fade">
                                      <p:cBhvr>
                                        <p:cTn id="15" dur="3000"/>
                                        <p:tgtEl>
                                          <p:spTgt spid="25"/>
                                        </p:tgtEl>
                                      </p:cBhvr>
                                    </p:animEffect>
                                  </p:childTnLst>
                                </p:cTn>
                              </p:par>
                              <p:par>
                                <p:cTn id="16" presetID="53"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3000" fill="hold"/>
                                        <p:tgtEl>
                                          <p:spTgt spid="26"/>
                                        </p:tgtEl>
                                        <p:attrNameLst>
                                          <p:attrName>ppt_w</p:attrName>
                                        </p:attrNameLst>
                                      </p:cBhvr>
                                      <p:tavLst>
                                        <p:tav tm="0">
                                          <p:val>
                                            <p:fltVal val="0"/>
                                          </p:val>
                                        </p:tav>
                                        <p:tav tm="100000">
                                          <p:val>
                                            <p:strVal val="#ppt_w"/>
                                          </p:val>
                                        </p:tav>
                                      </p:tavLst>
                                    </p:anim>
                                    <p:anim calcmode="lin" valueType="num">
                                      <p:cBhvr>
                                        <p:cTn id="19" dur="3000" fill="hold"/>
                                        <p:tgtEl>
                                          <p:spTgt spid="26"/>
                                        </p:tgtEl>
                                        <p:attrNameLst>
                                          <p:attrName>ppt_h</p:attrName>
                                        </p:attrNameLst>
                                      </p:cBhvr>
                                      <p:tavLst>
                                        <p:tav tm="0">
                                          <p:val>
                                            <p:fltVal val="0"/>
                                          </p:val>
                                        </p:tav>
                                        <p:tav tm="100000">
                                          <p:val>
                                            <p:strVal val="#ppt_h"/>
                                          </p:val>
                                        </p:tav>
                                      </p:tavLst>
                                    </p:anim>
                                    <p:animEffect transition="in" filter="fade">
                                      <p:cBhvr>
                                        <p:cTn id="20" dur="3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3000" fill="hold"/>
                                        <p:tgtEl>
                                          <p:spTgt spid="28"/>
                                        </p:tgtEl>
                                        <p:attrNameLst>
                                          <p:attrName>ppt_w</p:attrName>
                                        </p:attrNameLst>
                                      </p:cBhvr>
                                      <p:tavLst>
                                        <p:tav tm="0">
                                          <p:val>
                                            <p:fltVal val="0"/>
                                          </p:val>
                                        </p:tav>
                                        <p:tav tm="100000">
                                          <p:val>
                                            <p:strVal val="#ppt_w"/>
                                          </p:val>
                                        </p:tav>
                                      </p:tavLst>
                                    </p:anim>
                                    <p:anim calcmode="lin" valueType="num">
                                      <p:cBhvr>
                                        <p:cTn id="26" dur="3000" fill="hold"/>
                                        <p:tgtEl>
                                          <p:spTgt spid="28"/>
                                        </p:tgtEl>
                                        <p:attrNameLst>
                                          <p:attrName>ppt_h</p:attrName>
                                        </p:attrNameLst>
                                      </p:cBhvr>
                                      <p:tavLst>
                                        <p:tav tm="0">
                                          <p:val>
                                            <p:fltVal val="0"/>
                                          </p:val>
                                        </p:tav>
                                        <p:tav tm="100000">
                                          <p:val>
                                            <p:strVal val="#ppt_h"/>
                                          </p:val>
                                        </p:tav>
                                      </p:tavLst>
                                    </p:anim>
                                    <p:animEffect transition="in" filter="fade">
                                      <p:cBhvr>
                                        <p:cTn id="27" dur="3000"/>
                                        <p:tgtEl>
                                          <p:spTgt spid="28"/>
                                        </p:tgtEl>
                                      </p:cBhvr>
                                    </p:animEffect>
                                  </p:childTnLst>
                                </p:cTn>
                              </p:par>
                              <p:par>
                                <p:cTn id="28" presetID="53"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3000" fill="hold"/>
                                        <p:tgtEl>
                                          <p:spTgt spid="27"/>
                                        </p:tgtEl>
                                        <p:attrNameLst>
                                          <p:attrName>ppt_w</p:attrName>
                                        </p:attrNameLst>
                                      </p:cBhvr>
                                      <p:tavLst>
                                        <p:tav tm="0">
                                          <p:val>
                                            <p:fltVal val="0"/>
                                          </p:val>
                                        </p:tav>
                                        <p:tav tm="100000">
                                          <p:val>
                                            <p:strVal val="#ppt_w"/>
                                          </p:val>
                                        </p:tav>
                                      </p:tavLst>
                                    </p:anim>
                                    <p:anim calcmode="lin" valueType="num">
                                      <p:cBhvr>
                                        <p:cTn id="31" dur="3000" fill="hold"/>
                                        <p:tgtEl>
                                          <p:spTgt spid="27"/>
                                        </p:tgtEl>
                                        <p:attrNameLst>
                                          <p:attrName>ppt_h</p:attrName>
                                        </p:attrNameLst>
                                      </p:cBhvr>
                                      <p:tavLst>
                                        <p:tav tm="0">
                                          <p:val>
                                            <p:fltVal val="0"/>
                                          </p:val>
                                        </p:tav>
                                        <p:tav tm="100000">
                                          <p:val>
                                            <p:strVal val="#ppt_h"/>
                                          </p:val>
                                        </p:tav>
                                      </p:tavLst>
                                    </p:anim>
                                    <p:animEffect transition="in" filter="fade">
                                      <p:cBhvr>
                                        <p:cTn id="32" dur="3000"/>
                                        <p:tgtEl>
                                          <p:spTgt spid="27"/>
                                        </p:tgtEl>
                                      </p:cBhvr>
                                    </p:animEffect>
                                  </p:childTnLst>
                                </p:cTn>
                              </p:par>
                              <p:par>
                                <p:cTn id="33" presetID="53"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3000" fill="hold"/>
                                        <p:tgtEl>
                                          <p:spTgt spid="29"/>
                                        </p:tgtEl>
                                        <p:attrNameLst>
                                          <p:attrName>ppt_w</p:attrName>
                                        </p:attrNameLst>
                                      </p:cBhvr>
                                      <p:tavLst>
                                        <p:tav tm="0">
                                          <p:val>
                                            <p:fltVal val="0"/>
                                          </p:val>
                                        </p:tav>
                                        <p:tav tm="100000">
                                          <p:val>
                                            <p:strVal val="#ppt_w"/>
                                          </p:val>
                                        </p:tav>
                                      </p:tavLst>
                                    </p:anim>
                                    <p:anim calcmode="lin" valueType="num">
                                      <p:cBhvr>
                                        <p:cTn id="36" dur="3000" fill="hold"/>
                                        <p:tgtEl>
                                          <p:spTgt spid="29"/>
                                        </p:tgtEl>
                                        <p:attrNameLst>
                                          <p:attrName>ppt_h</p:attrName>
                                        </p:attrNameLst>
                                      </p:cBhvr>
                                      <p:tavLst>
                                        <p:tav tm="0">
                                          <p:val>
                                            <p:fltVal val="0"/>
                                          </p:val>
                                        </p:tav>
                                        <p:tav tm="100000">
                                          <p:val>
                                            <p:strVal val="#ppt_h"/>
                                          </p:val>
                                        </p:tav>
                                      </p:tavLst>
                                    </p:anim>
                                    <p:animEffect transition="in" filter="fade">
                                      <p:cBhvr>
                                        <p:cTn id="37" dur="3000"/>
                                        <p:tgtEl>
                                          <p:spTgt spid="29"/>
                                        </p:tgtEl>
                                      </p:cBhvr>
                                    </p:animEffect>
                                  </p:childTnLst>
                                </p:cTn>
                              </p:par>
                            </p:childTnLst>
                          </p:cTn>
                        </p:par>
                        <p:par>
                          <p:cTn id="38" fill="hold">
                            <p:stCondLst>
                              <p:cond delay="3000"/>
                            </p:stCondLst>
                            <p:childTnLst>
                              <p:par>
                                <p:cTn id="39" presetID="53"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grpId="0" nodeType="click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3000" fill="hold"/>
                                        <p:tgtEl>
                                          <p:spTgt spid="32"/>
                                        </p:tgtEl>
                                        <p:attrNameLst>
                                          <p:attrName>ppt_w</p:attrName>
                                        </p:attrNameLst>
                                      </p:cBhvr>
                                      <p:tavLst>
                                        <p:tav tm="0">
                                          <p:val>
                                            <p:fltVal val="0"/>
                                          </p:val>
                                        </p:tav>
                                        <p:tav tm="100000">
                                          <p:val>
                                            <p:strVal val="#ppt_w"/>
                                          </p:val>
                                        </p:tav>
                                      </p:tavLst>
                                    </p:anim>
                                    <p:anim calcmode="lin" valueType="num">
                                      <p:cBhvr>
                                        <p:cTn id="49" dur="3000" fill="hold"/>
                                        <p:tgtEl>
                                          <p:spTgt spid="32"/>
                                        </p:tgtEl>
                                        <p:attrNameLst>
                                          <p:attrName>ppt_h</p:attrName>
                                        </p:attrNameLst>
                                      </p:cBhvr>
                                      <p:tavLst>
                                        <p:tav tm="0">
                                          <p:val>
                                            <p:fltVal val="0"/>
                                          </p:val>
                                        </p:tav>
                                        <p:tav tm="100000">
                                          <p:val>
                                            <p:strVal val="#ppt_h"/>
                                          </p:val>
                                        </p:tav>
                                      </p:tavLst>
                                    </p:anim>
                                    <p:animEffect transition="in" filter="fade">
                                      <p:cBhvr>
                                        <p:cTn id="50" dur="3000"/>
                                        <p:tgtEl>
                                          <p:spTgt spid="32"/>
                                        </p:tgtEl>
                                      </p:cBhvr>
                                    </p:animEffect>
                                  </p:childTnLst>
                                </p:cTn>
                              </p:par>
                              <p:par>
                                <p:cTn id="51" presetID="53"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p:cTn id="53" dur="3000" fill="hold"/>
                                        <p:tgtEl>
                                          <p:spTgt spid="33"/>
                                        </p:tgtEl>
                                        <p:attrNameLst>
                                          <p:attrName>ppt_w</p:attrName>
                                        </p:attrNameLst>
                                      </p:cBhvr>
                                      <p:tavLst>
                                        <p:tav tm="0">
                                          <p:val>
                                            <p:fltVal val="0"/>
                                          </p:val>
                                        </p:tav>
                                        <p:tav tm="100000">
                                          <p:val>
                                            <p:strVal val="#ppt_w"/>
                                          </p:val>
                                        </p:tav>
                                      </p:tavLst>
                                    </p:anim>
                                    <p:anim calcmode="lin" valueType="num">
                                      <p:cBhvr>
                                        <p:cTn id="54" dur="3000" fill="hold"/>
                                        <p:tgtEl>
                                          <p:spTgt spid="33"/>
                                        </p:tgtEl>
                                        <p:attrNameLst>
                                          <p:attrName>ppt_h</p:attrName>
                                        </p:attrNameLst>
                                      </p:cBhvr>
                                      <p:tavLst>
                                        <p:tav tm="0">
                                          <p:val>
                                            <p:fltVal val="0"/>
                                          </p:val>
                                        </p:tav>
                                        <p:tav tm="100000">
                                          <p:val>
                                            <p:strVal val="#ppt_h"/>
                                          </p:val>
                                        </p:tav>
                                      </p:tavLst>
                                    </p:anim>
                                    <p:animEffect transition="in" filter="fade">
                                      <p:cBhvr>
                                        <p:cTn id="55" dur="3000"/>
                                        <p:tgtEl>
                                          <p:spTgt spid="33"/>
                                        </p:tgtEl>
                                      </p:cBhvr>
                                    </p:animEffect>
                                  </p:childTnLst>
                                </p:cTn>
                              </p:par>
                              <p:par>
                                <p:cTn id="56" presetID="53"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3000" fill="hold"/>
                                        <p:tgtEl>
                                          <p:spTgt spid="31"/>
                                        </p:tgtEl>
                                        <p:attrNameLst>
                                          <p:attrName>ppt_w</p:attrName>
                                        </p:attrNameLst>
                                      </p:cBhvr>
                                      <p:tavLst>
                                        <p:tav tm="0">
                                          <p:val>
                                            <p:fltVal val="0"/>
                                          </p:val>
                                        </p:tav>
                                        <p:tav tm="100000">
                                          <p:val>
                                            <p:strVal val="#ppt_w"/>
                                          </p:val>
                                        </p:tav>
                                      </p:tavLst>
                                    </p:anim>
                                    <p:anim calcmode="lin" valueType="num">
                                      <p:cBhvr>
                                        <p:cTn id="59" dur="3000" fill="hold"/>
                                        <p:tgtEl>
                                          <p:spTgt spid="31"/>
                                        </p:tgtEl>
                                        <p:attrNameLst>
                                          <p:attrName>ppt_h</p:attrName>
                                        </p:attrNameLst>
                                      </p:cBhvr>
                                      <p:tavLst>
                                        <p:tav tm="0">
                                          <p:val>
                                            <p:fltVal val="0"/>
                                          </p:val>
                                        </p:tav>
                                        <p:tav tm="100000">
                                          <p:val>
                                            <p:strVal val="#ppt_h"/>
                                          </p:val>
                                        </p:tav>
                                      </p:tavLst>
                                    </p:anim>
                                    <p:animEffect transition="in" filter="fade">
                                      <p:cBhvr>
                                        <p:cTn id="60" dur="30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3000" fill="hold"/>
                                        <p:tgtEl>
                                          <p:spTgt spid="34"/>
                                        </p:tgtEl>
                                        <p:attrNameLst>
                                          <p:attrName>ppt_x</p:attrName>
                                        </p:attrNameLst>
                                      </p:cBhvr>
                                      <p:tavLst>
                                        <p:tav tm="0">
                                          <p:val>
                                            <p:strVal val="1+#ppt_w/2"/>
                                          </p:val>
                                        </p:tav>
                                        <p:tav tm="100000">
                                          <p:val>
                                            <p:strVal val="#ppt_x"/>
                                          </p:val>
                                        </p:tav>
                                      </p:tavLst>
                                    </p:anim>
                                    <p:anim calcmode="lin" valueType="num">
                                      <p:cBhvr additive="base">
                                        <p:cTn id="66" dur="3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5" presetClass="entr" presetSubtype="0"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p:cTn id="71" dur="3000" fill="hold"/>
                                        <p:tgtEl>
                                          <p:spTgt spid="35"/>
                                        </p:tgtEl>
                                        <p:attrNameLst>
                                          <p:attrName>ppt_w</p:attrName>
                                        </p:attrNameLst>
                                      </p:cBhvr>
                                      <p:tavLst>
                                        <p:tav tm="0">
                                          <p:val>
                                            <p:strVal val="#ppt_w*0.70"/>
                                          </p:val>
                                        </p:tav>
                                        <p:tav tm="100000">
                                          <p:val>
                                            <p:strVal val="#ppt_w"/>
                                          </p:val>
                                        </p:tav>
                                      </p:tavLst>
                                    </p:anim>
                                    <p:anim calcmode="lin" valueType="num">
                                      <p:cBhvr>
                                        <p:cTn id="72" dur="3000" fill="hold"/>
                                        <p:tgtEl>
                                          <p:spTgt spid="35"/>
                                        </p:tgtEl>
                                        <p:attrNameLst>
                                          <p:attrName>ppt_h</p:attrName>
                                        </p:attrNameLst>
                                      </p:cBhvr>
                                      <p:tavLst>
                                        <p:tav tm="0">
                                          <p:val>
                                            <p:strVal val="#ppt_h"/>
                                          </p:val>
                                        </p:tav>
                                        <p:tav tm="100000">
                                          <p:val>
                                            <p:strVal val="#ppt_h"/>
                                          </p:val>
                                        </p:tav>
                                      </p:tavLst>
                                    </p:anim>
                                    <p:animEffect transition="in" filter="fade">
                                      <p:cBhvr>
                                        <p:cTn id="73" dur="3000"/>
                                        <p:tgtEl>
                                          <p:spTgt spid="35"/>
                                        </p:tgtEl>
                                      </p:cBhvr>
                                    </p:animEffect>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3000" fill="hold"/>
                                        <p:tgtEl>
                                          <p:spTgt spid="37"/>
                                        </p:tgtEl>
                                        <p:attrNameLst>
                                          <p:attrName>ppt_w</p:attrName>
                                        </p:attrNameLst>
                                      </p:cBhvr>
                                      <p:tavLst>
                                        <p:tav tm="0">
                                          <p:val>
                                            <p:strVal val="#ppt_w*0.70"/>
                                          </p:val>
                                        </p:tav>
                                        <p:tav tm="100000">
                                          <p:val>
                                            <p:strVal val="#ppt_w"/>
                                          </p:val>
                                        </p:tav>
                                      </p:tavLst>
                                    </p:anim>
                                    <p:anim calcmode="lin" valueType="num">
                                      <p:cBhvr>
                                        <p:cTn id="79" dur="3000" fill="hold"/>
                                        <p:tgtEl>
                                          <p:spTgt spid="37"/>
                                        </p:tgtEl>
                                        <p:attrNameLst>
                                          <p:attrName>ppt_h</p:attrName>
                                        </p:attrNameLst>
                                      </p:cBhvr>
                                      <p:tavLst>
                                        <p:tav tm="0">
                                          <p:val>
                                            <p:strVal val="#ppt_h"/>
                                          </p:val>
                                        </p:tav>
                                        <p:tav tm="100000">
                                          <p:val>
                                            <p:strVal val="#ppt_h"/>
                                          </p:val>
                                        </p:tav>
                                      </p:tavLst>
                                    </p:anim>
                                    <p:animEffect transition="in" filter="fade">
                                      <p:cBhvr>
                                        <p:cTn id="80" dur="3000"/>
                                        <p:tgtEl>
                                          <p:spTgt spid="37"/>
                                        </p:tgtEl>
                                      </p:cBhvr>
                                    </p:animEffect>
                                  </p:childTnLst>
                                </p:cTn>
                              </p:par>
                            </p:childTnLst>
                          </p:cTn>
                        </p:par>
                      </p:childTnLst>
                    </p:cTn>
                  </p:par>
                  <p:par>
                    <p:cTn id="81" fill="hold">
                      <p:stCondLst>
                        <p:cond delay="indefinite"/>
                      </p:stCondLst>
                      <p:childTnLst>
                        <p:par>
                          <p:cTn id="82" fill="hold">
                            <p:stCondLst>
                              <p:cond delay="0"/>
                            </p:stCondLst>
                            <p:childTnLst>
                              <p:par>
                                <p:cTn id="83" presetID="55" presetClass="entr" presetSubtype="0" fill="hold" grpId="0" nodeType="click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3000" fill="hold"/>
                                        <p:tgtEl>
                                          <p:spTgt spid="39"/>
                                        </p:tgtEl>
                                        <p:attrNameLst>
                                          <p:attrName>ppt_w</p:attrName>
                                        </p:attrNameLst>
                                      </p:cBhvr>
                                      <p:tavLst>
                                        <p:tav tm="0">
                                          <p:val>
                                            <p:strVal val="#ppt_w*0.70"/>
                                          </p:val>
                                        </p:tav>
                                        <p:tav tm="100000">
                                          <p:val>
                                            <p:strVal val="#ppt_w"/>
                                          </p:val>
                                        </p:tav>
                                      </p:tavLst>
                                    </p:anim>
                                    <p:anim calcmode="lin" valueType="num">
                                      <p:cBhvr>
                                        <p:cTn id="86" dur="3000" fill="hold"/>
                                        <p:tgtEl>
                                          <p:spTgt spid="39"/>
                                        </p:tgtEl>
                                        <p:attrNameLst>
                                          <p:attrName>ppt_h</p:attrName>
                                        </p:attrNameLst>
                                      </p:cBhvr>
                                      <p:tavLst>
                                        <p:tav tm="0">
                                          <p:val>
                                            <p:strVal val="#ppt_h"/>
                                          </p:val>
                                        </p:tav>
                                        <p:tav tm="100000">
                                          <p:val>
                                            <p:strVal val="#ppt_h"/>
                                          </p:val>
                                        </p:tav>
                                      </p:tavLst>
                                    </p:anim>
                                    <p:animEffect transition="in" filter="fade">
                                      <p:cBhvr>
                                        <p:cTn id="87" dur="3000"/>
                                        <p:tgtEl>
                                          <p:spTgt spid="39"/>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0" nodeType="click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3000" fill="hold"/>
                                        <p:tgtEl>
                                          <p:spTgt spid="41"/>
                                        </p:tgtEl>
                                        <p:attrNameLst>
                                          <p:attrName>ppt_w</p:attrName>
                                        </p:attrNameLst>
                                      </p:cBhvr>
                                      <p:tavLst>
                                        <p:tav tm="0">
                                          <p:val>
                                            <p:strVal val="#ppt_w*0.70"/>
                                          </p:val>
                                        </p:tav>
                                        <p:tav tm="100000">
                                          <p:val>
                                            <p:strVal val="#ppt_w"/>
                                          </p:val>
                                        </p:tav>
                                      </p:tavLst>
                                    </p:anim>
                                    <p:anim calcmode="lin" valueType="num">
                                      <p:cBhvr>
                                        <p:cTn id="93" dur="3000" fill="hold"/>
                                        <p:tgtEl>
                                          <p:spTgt spid="41"/>
                                        </p:tgtEl>
                                        <p:attrNameLst>
                                          <p:attrName>ppt_h</p:attrName>
                                        </p:attrNameLst>
                                      </p:cBhvr>
                                      <p:tavLst>
                                        <p:tav tm="0">
                                          <p:val>
                                            <p:strVal val="#ppt_h"/>
                                          </p:val>
                                        </p:tav>
                                        <p:tav tm="100000">
                                          <p:val>
                                            <p:strVal val="#ppt_h"/>
                                          </p:val>
                                        </p:tav>
                                      </p:tavLst>
                                    </p:anim>
                                    <p:animEffect transition="in" filter="fade">
                                      <p:cBhvr>
                                        <p:cTn id="94" dur="3000"/>
                                        <p:tgtEl>
                                          <p:spTgt spid="41"/>
                                        </p:tgtEl>
                                      </p:cBhvr>
                                    </p:animEffect>
                                  </p:childTnLst>
                                </p:cTn>
                              </p:par>
                            </p:childTnLst>
                          </p:cTn>
                        </p:par>
                      </p:childTnLst>
                    </p:cTn>
                  </p:par>
                  <p:par>
                    <p:cTn id="95" fill="hold">
                      <p:stCondLst>
                        <p:cond delay="indefinite"/>
                      </p:stCondLst>
                      <p:childTnLst>
                        <p:par>
                          <p:cTn id="96" fill="hold">
                            <p:stCondLst>
                              <p:cond delay="0"/>
                            </p:stCondLst>
                            <p:childTnLst>
                              <p:par>
                                <p:cTn id="97" presetID="55" presetClass="entr" presetSubtype="0" fill="hold" grpId="0" nodeType="clickEffect">
                                  <p:stCondLst>
                                    <p:cond delay="0"/>
                                  </p:stCondLst>
                                  <p:childTnLst>
                                    <p:set>
                                      <p:cBhvr>
                                        <p:cTn id="98" dur="1" fill="hold">
                                          <p:stCondLst>
                                            <p:cond delay="0"/>
                                          </p:stCondLst>
                                        </p:cTn>
                                        <p:tgtEl>
                                          <p:spTgt spid="43"/>
                                        </p:tgtEl>
                                        <p:attrNameLst>
                                          <p:attrName>style.visibility</p:attrName>
                                        </p:attrNameLst>
                                      </p:cBhvr>
                                      <p:to>
                                        <p:strVal val="visible"/>
                                      </p:to>
                                    </p:set>
                                    <p:anim calcmode="lin" valueType="num">
                                      <p:cBhvr>
                                        <p:cTn id="99" dur="3000" fill="hold"/>
                                        <p:tgtEl>
                                          <p:spTgt spid="43"/>
                                        </p:tgtEl>
                                        <p:attrNameLst>
                                          <p:attrName>ppt_w</p:attrName>
                                        </p:attrNameLst>
                                      </p:cBhvr>
                                      <p:tavLst>
                                        <p:tav tm="0">
                                          <p:val>
                                            <p:strVal val="#ppt_w*0.70"/>
                                          </p:val>
                                        </p:tav>
                                        <p:tav tm="100000">
                                          <p:val>
                                            <p:strVal val="#ppt_w"/>
                                          </p:val>
                                        </p:tav>
                                      </p:tavLst>
                                    </p:anim>
                                    <p:anim calcmode="lin" valueType="num">
                                      <p:cBhvr>
                                        <p:cTn id="100" dur="3000" fill="hold"/>
                                        <p:tgtEl>
                                          <p:spTgt spid="43"/>
                                        </p:tgtEl>
                                        <p:attrNameLst>
                                          <p:attrName>ppt_h</p:attrName>
                                        </p:attrNameLst>
                                      </p:cBhvr>
                                      <p:tavLst>
                                        <p:tav tm="0">
                                          <p:val>
                                            <p:strVal val="#ppt_h"/>
                                          </p:val>
                                        </p:tav>
                                        <p:tav tm="100000">
                                          <p:val>
                                            <p:strVal val="#ppt_h"/>
                                          </p:val>
                                        </p:tav>
                                      </p:tavLst>
                                    </p:anim>
                                    <p:animEffect transition="in" filter="fade">
                                      <p:cBhvr>
                                        <p:cTn id="101" dur="3000"/>
                                        <p:tgtEl>
                                          <p:spTgt spid="43"/>
                                        </p:tgtEl>
                                      </p:cBhvr>
                                    </p:animEffect>
                                  </p:childTnLst>
                                </p:cTn>
                              </p:par>
                            </p:childTnLst>
                          </p:cTn>
                        </p:par>
                      </p:childTnLst>
                    </p:cTn>
                  </p:par>
                  <p:par>
                    <p:cTn id="102" fill="hold">
                      <p:stCondLst>
                        <p:cond delay="indefinite"/>
                      </p:stCondLst>
                      <p:childTnLst>
                        <p:par>
                          <p:cTn id="103" fill="hold">
                            <p:stCondLst>
                              <p:cond delay="0"/>
                            </p:stCondLst>
                            <p:childTnLst>
                              <p:par>
                                <p:cTn id="104" presetID="55" presetClass="entr" presetSubtype="0" fill="hold" grpId="0" nodeType="click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p:cTn id="106" dur="3000" fill="hold"/>
                                        <p:tgtEl>
                                          <p:spTgt spid="36"/>
                                        </p:tgtEl>
                                        <p:attrNameLst>
                                          <p:attrName>ppt_w</p:attrName>
                                        </p:attrNameLst>
                                      </p:cBhvr>
                                      <p:tavLst>
                                        <p:tav tm="0">
                                          <p:val>
                                            <p:strVal val="#ppt_w*0.70"/>
                                          </p:val>
                                        </p:tav>
                                        <p:tav tm="100000">
                                          <p:val>
                                            <p:strVal val="#ppt_w"/>
                                          </p:val>
                                        </p:tav>
                                      </p:tavLst>
                                    </p:anim>
                                    <p:anim calcmode="lin" valueType="num">
                                      <p:cBhvr>
                                        <p:cTn id="107" dur="3000" fill="hold"/>
                                        <p:tgtEl>
                                          <p:spTgt spid="36"/>
                                        </p:tgtEl>
                                        <p:attrNameLst>
                                          <p:attrName>ppt_h</p:attrName>
                                        </p:attrNameLst>
                                      </p:cBhvr>
                                      <p:tavLst>
                                        <p:tav tm="0">
                                          <p:val>
                                            <p:strVal val="#ppt_h"/>
                                          </p:val>
                                        </p:tav>
                                        <p:tav tm="100000">
                                          <p:val>
                                            <p:strVal val="#ppt_h"/>
                                          </p:val>
                                        </p:tav>
                                      </p:tavLst>
                                    </p:anim>
                                    <p:animEffect transition="in" filter="fade">
                                      <p:cBhvr>
                                        <p:cTn id="108" dur="3000"/>
                                        <p:tgtEl>
                                          <p:spTgt spid="36"/>
                                        </p:tgtEl>
                                      </p:cBhvr>
                                    </p:animEffect>
                                  </p:childTnLst>
                                </p:cTn>
                              </p:par>
                            </p:childTnLst>
                          </p:cTn>
                        </p:par>
                      </p:childTnLst>
                    </p:cTn>
                  </p:par>
                  <p:par>
                    <p:cTn id="109" fill="hold">
                      <p:stCondLst>
                        <p:cond delay="indefinite"/>
                      </p:stCondLst>
                      <p:childTnLst>
                        <p:par>
                          <p:cTn id="110" fill="hold">
                            <p:stCondLst>
                              <p:cond delay="0"/>
                            </p:stCondLst>
                            <p:childTnLst>
                              <p:par>
                                <p:cTn id="111" presetID="55" presetClass="entr" presetSubtype="0" fill="hold" grpId="0" nodeType="click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0" fill="hold"/>
                                        <p:tgtEl>
                                          <p:spTgt spid="38"/>
                                        </p:tgtEl>
                                        <p:attrNameLst>
                                          <p:attrName>ppt_w</p:attrName>
                                        </p:attrNameLst>
                                      </p:cBhvr>
                                      <p:tavLst>
                                        <p:tav tm="0">
                                          <p:val>
                                            <p:strVal val="#ppt_w*0.70"/>
                                          </p:val>
                                        </p:tav>
                                        <p:tav tm="100000">
                                          <p:val>
                                            <p:strVal val="#ppt_w"/>
                                          </p:val>
                                        </p:tav>
                                      </p:tavLst>
                                    </p:anim>
                                    <p:anim calcmode="lin" valueType="num">
                                      <p:cBhvr>
                                        <p:cTn id="114" dur="3000" fill="hold"/>
                                        <p:tgtEl>
                                          <p:spTgt spid="38"/>
                                        </p:tgtEl>
                                        <p:attrNameLst>
                                          <p:attrName>ppt_h</p:attrName>
                                        </p:attrNameLst>
                                      </p:cBhvr>
                                      <p:tavLst>
                                        <p:tav tm="0">
                                          <p:val>
                                            <p:strVal val="#ppt_h"/>
                                          </p:val>
                                        </p:tav>
                                        <p:tav tm="100000">
                                          <p:val>
                                            <p:strVal val="#ppt_h"/>
                                          </p:val>
                                        </p:tav>
                                      </p:tavLst>
                                    </p:anim>
                                    <p:animEffect transition="in" filter="fade">
                                      <p:cBhvr>
                                        <p:cTn id="115" dur="3000"/>
                                        <p:tgtEl>
                                          <p:spTgt spid="38"/>
                                        </p:tgtEl>
                                      </p:cBhvr>
                                    </p:animEffect>
                                  </p:childTnLst>
                                </p:cTn>
                              </p:par>
                            </p:childTnLst>
                          </p:cTn>
                        </p:par>
                      </p:childTnLst>
                    </p:cTn>
                  </p:par>
                  <p:par>
                    <p:cTn id="116" fill="hold">
                      <p:stCondLst>
                        <p:cond delay="indefinite"/>
                      </p:stCondLst>
                      <p:childTnLst>
                        <p:par>
                          <p:cTn id="117" fill="hold">
                            <p:stCondLst>
                              <p:cond delay="0"/>
                            </p:stCondLst>
                            <p:childTnLst>
                              <p:par>
                                <p:cTn id="118" presetID="55" presetClass="entr" presetSubtype="0" fill="hold" grpId="0" nodeType="click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3000" fill="hold"/>
                                        <p:tgtEl>
                                          <p:spTgt spid="40"/>
                                        </p:tgtEl>
                                        <p:attrNameLst>
                                          <p:attrName>ppt_w</p:attrName>
                                        </p:attrNameLst>
                                      </p:cBhvr>
                                      <p:tavLst>
                                        <p:tav tm="0">
                                          <p:val>
                                            <p:strVal val="#ppt_w*0.70"/>
                                          </p:val>
                                        </p:tav>
                                        <p:tav tm="100000">
                                          <p:val>
                                            <p:strVal val="#ppt_w"/>
                                          </p:val>
                                        </p:tav>
                                      </p:tavLst>
                                    </p:anim>
                                    <p:anim calcmode="lin" valueType="num">
                                      <p:cBhvr>
                                        <p:cTn id="121" dur="3000" fill="hold"/>
                                        <p:tgtEl>
                                          <p:spTgt spid="40"/>
                                        </p:tgtEl>
                                        <p:attrNameLst>
                                          <p:attrName>ppt_h</p:attrName>
                                        </p:attrNameLst>
                                      </p:cBhvr>
                                      <p:tavLst>
                                        <p:tav tm="0">
                                          <p:val>
                                            <p:strVal val="#ppt_h"/>
                                          </p:val>
                                        </p:tav>
                                        <p:tav tm="100000">
                                          <p:val>
                                            <p:strVal val="#ppt_h"/>
                                          </p:val>
                                        </p:tav>
                                      </p:tavLst>
                                    </p:anim>
                                    <p:animEffect transition="in" filter="fade">
                                      <p:cBhvr>
                                        <p:cTn id="122" dur="3000"/>
                                        <p:tgtEl>
                                          <p:spTgt spid="40"/>
                                        </p:tgtEl>
                                      </p:cBhvr>
                                    </p:animEffect>
                                  </p:childTnLst>
                                </p:cTn>
                              </p:par>
                            </p:childTnLst>
                          </p:cTn>
                        </p:par>
                      </p:childTnLst>
                    </p:cTn>
                  </p:par>
                  <p:par>
                    <p:cTn id="123" fill="hold">
                      <p:stCondLst>
                        <p:cond delay="indefinite"/>
                      </p:stCondLst>
                      <p:childTnLst>
                        <p:par>
                          <p:cTn id="124" fill="hold">
                            <p:stCondLst>
                              <p:cond delay="0"/>
                            </p:stCondLst>
                            <p:childTnLst>
                              <p:par>
                                <p:cTn id="125" presetID="55" presetClass="entr" presetSubtype="0" fill="hold" grpId="0" nodeType="click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3000" fill="hold"/>
                                        <p:tgtEl>
                                          <p:spTgt spid="42"/>
                                        </p:tgtEl>
                                        <p:attrNameLst>
                                          <p:attrName>ppt_w</p:attrName>
                                        </p:attrNameLst>
                                      </p:cBhvr>
                                      <p:tavLst>
                                        <p:tav tm="0">
                                          <p:val>
                                            <p:strVal val="#ppt_w*0.70"/>
                                          </p:val>
                                        </p:tav>
                                        <p:tav tm="100000">
                                          <p:val>
                                            <p:strVal val="#ppt_w"/>
                                          </p:val>
                                        </p:tav>
                                      </p:tavLst>
                                    </p:anim>
                                    <p:anim calcmode="lin" valueType="num">
                                      <p:cBhvr>
                                        <p:cTn id="128" dur="3000" fill="hold"/>
                                        <p:tgtEl>
                                          <p:spTgt spid="42"/>
                                        </p:tgtEl>
                                        <p:attrNameLst>
                                          <p:attrName>ppt_h</p:attrName>
                                        </p:attrNameLst>
                                      </p:cBhvr>
                                      <p:tavLst>
                                        <p:tav tm="0">
                                          <p:val>
                                            <p:strVal val="#ppt_h"/>
                                          </p:val>
                                        </p:tav>
                                        <p:tav tm="100000">
                                          <p:val>
                                            <p:strVal val="#ppt_h"/>
                                          </p:val>
                                        </p:tav>
                                      </p:tavLst>
                                    </p:anim>
                                    <p:animEffect transition="in" filter="fade">
                                      <p:cBhvr>
                                        <p:cTn id="129" dur="3000"/>
                                        <p:tgtEl>
                                          <p:spTgt spid="42"/>
                                        </p:tgtEl>
                                      </p:cBhvr>
                                    </p:animEffect>
                                  </p:childTnLst>
                                </p:cTn>
                              </p:par>
                            </p:childTnLst>
                          </p:cTn>
                        </p:par>
                      </p:childTnLst>
                    </p:cTn>
                  </p:par>
                  <p:par>
                    <p:cTn id="130" fill="hold">
                      <p:stCondLst>
                        <p:cond delay="indefinite"/>
                      </p:stCondLst>
                      <p:childTnLst>
                        <p:par>
                          <p:cTn id="131" fill="hold">
                            <p:stCondLst>
                              <p:cond delay="0"/>
                            </p:stCondLst>
                            <p:childTnLst>
                              <p:par>
                                <p:cTn id="132" presetID="55" presetClass="entr" presetSubtype="0" fill="hold" grpId="0" nodeType="clickEffect">
                                  <p:stCondLst>
                                    <p:cond delay="0"/>
                                  </p:stCondLst>
                                  <p:childTnLst>
                                    <p:set>
                                      <p:cBhvr>
                                        <p:cTn id="133" dur="1" fill="hold">
                                          <p:stCondLst>
                                            <p:cond delay="0"/>
                                          </p:stCondLst>
                                        </p:cTn>
                                        <p:tgtEl>
                                          <p:spTgt spid="44"/>
                                        </p:tgtEl>
                                        <p:attrNameLst>
                                          <p:attrName>style.visibility</p:attrName>
                                        </p:attrNameLst>
                                      </p:cBhvr>
                                      <p:to>
                                        <p:strVal val="visible"/>
                                      </p:to>
                                    </p:set>
                                    <p:anim calcmode="lin" valueType="num">
                                      <p:cBhvr>
                                        <p:cTn id="134" dur="3000" fill="hold"/>
                                        <p:tgtEl>
                                          <p:spTgt spid="44"/>
                                        </p:tgtEl>
                                        <p:attrNameLst>
                                          <p:attrName>ppt_w</p:attrName>
                                        </p:attrNameLst>
                                      </p:cBhvr>
                                      <p:tavLst>
                                        <p:tav tm="0">
                                          <p:val>
                                            <p:strVal val="#ppt_w*0.70"/>
                                          </p:val>
                                        </p:tav>
                                        <p:tav tm="100000">
                                          <p:val>
                                            <p:strVal val="#ppt_w"/>
                                          </p:val>
                                        </p:tav>
                                      </p:tavLst>
                                    </p:anim>
                                    <p:anim calcmode="lin" valueType="num">
                                      <p:cBhvr>
                                        <p:cTn id="135" dur="3000" fill="hold"/>
                                        <p:tgtEl>
                                          <p:spTgt spid="44"/>
                                        </p:tgtEl>
                                        <p:attrNameLst>
                                          <p:attrName>ppt_h</p:attrName>
                                        </p:attrNameLst>
                                      </p:cBhvr>
                                      <p:tavLst>
                                        <p:tav tm="0">
                                          <p:val>
                                            <p:strVal val="#ppt_h"/>
                                          </p:val>
                                        </p:tav>
                                        <p:tav tm="100000">
                                          <p:val>
                                            <p:strVal val="#ppt_h"/>
                                          </p:val>
                                        </p:tav>
                                      </p:tavLst>
                                    </p:anim>
                                    <p:animEffect transition="in" filter="fade">
                                      <p:cBhvr>
                                        <p:cTn id="136" dur="3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1">
            <a:extLst>
              <a:ext uri="{FF2B5EF4-FFF2-40B4-BE49-F238E27FC236}">
                <a16:creationId xmlns:a16="http://schemas.microsoft.com/office/drawing/2014/main" id="{547ED8BE-4F4E-4989-9778-25C7DCD8F183}"/>
              </a:ext>
            </a:extLst>
          </p:cNvPr>
          <p:cNvSpPr/>
          <p:nvPr/>
        </p:nvSpPr>
        <p:spPr>
          <a:xfrm>
            <a:off x="3452794" y="142852"/>
            <a:ext cx="6143668"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200" b="1" dirty="0">
                <a:solidFill>
                  <a:schemeClr val="bg1"/>
                </a:solidFill>
                <a:latin typeface="Sakkal Majalla" panose="02000000000000000000" pitchFamily="2" charset="-78"/>
                <a:cs typeface="Sakkal Majalla" panose="02000000000000000000" pitchFamily="2" charset="-78"/>
              </a:rPr>
              <a:t>من هو الشخص الحازم ؟</a:t>
            </a:r>
          </a:p>
        </p:txBody>
      </p:sp>
      <p:sp>
        <p:nvSpPr>
          <p:cNvPr id="31" name="Rectangle 8"/>
          <p:cNvSpPr>
            <a:spLocks noChangeArrowheads="1"/>
          </p:cNvSpPr>
          <p:nvPr/>
        </p:nvSpPr>
        <p:spPr bwMode="auto">
          <a:xfrm>
            <a:off x="5080000" y="2000240"/>
            <a:ext cx="2782381" cy="830997"/>
          </a:xfrm>
          <a:prstGeom prst="rect">
            <a:avLst/>
          </a:prstGeom>
          <a:noFill/>
          <a:ln>
            <a:noFill/>
          </a:ln>
          <a:effectLst/>
        </p:spPr>
        <p:txBody>
          <a:bodyPr wrap="square" anchor="ctr">
            <a:spAutoFit/>
          </a:bodyPr>
          <a:lstStyle/>
          <a:p>
            <a:pPr algn="r" rtl="1" eaLnBrk="1" hangingPunct="1">
              <a:defRPr/>
            </a:pPr>
            <a:r>
              <a:rPr lang="ar-BH" altLang="ar-BH" sz="2400" b="1" dirty="0">
                <a:solidFill>
                  <a:srgbClr val="0000FF"/>
                </a:solidFill>
                <a:effectLst>
                  <a:outerShdw blurRad="38100" dist="38100" dir="2700000" algn="tl">
                    <a:srgbClr val="000000"/>
                  </a:outerShdw>
                </a:effectLst>
                <a:latin typeface="Sakkal Majalla" pitchFamily="2" charset="-78"/>
                <a:cs typeface="Sakkal Majalla" pitchFamily="2" charset="-78"/>
              </a:rPr>
              <a:t> </a:t>
            </a:r>
            <a:r>
              <a:rPr lang="ar-BH" altLang="ar-BH" sz="2400" b="1" dirty="0">
                <a:latin typeface="Sakkal Majalla" pitchFamily="2" charset="-78"/>
                <a:cs typeface="Sakkal Majalla" pitchFamily="2" charset="-78"/>
              </a:rPr>
              <a:t>ي</a:t>
            </a:r>
            <a:r>
              <a:rPr lang="ar-SA" altLang="ar-BH" sz="2400" b="1" dirty="0">
                <a:latin typeface="Sakkal Majalla" pitchFamily="2" charset="-78"/>
                <a:cs typeface="Sakkal Majalla" pitchFamily="2" charset="-78"/>
              </a:rPr>
              <a:t>تمسّك بحقوق</a:t>
            </a:r>
            <a:r>
              <a:rPr lang="ar-BH" altLang="ar-BH" sz="2400" b="1" dirty="0">
                <a:latin typeface="Sakkal Majalla" pitchFamily="2" charset="-78"/>
                <a:cs typeface="Sakkal Majalla" pitchFamily="2" charset="-78"/>
              </a:rPr>
              <a:t>ه</a:t>
            </a:r>
            <a:r>
              <a:rPr lang="ar-SA" altLang="ar-BH" sz="2400" b="1" dirty="0">
                <a:latin typeface="Sakkal Majalla" pitchFamily="2" charset="-78"/>
                <a:cs typeface="Sakkal Majalla" pitchFamily="2" charset="-78"/>
              </a:rPr>
              <a:t>  دون مراعاة لحقوق الآخرين</a:t>
            </a:r>
            <a:r>
              <a:rPr lang="en-US" altLang="ar-BH" sz="2400" b="1" dirty="0">
                <a:latin typeface="Sakkal Majalla" pitchFamily="2" charset="-78"/>
                <a:cs typeface="Sakkal Majalla" pitchFamily="2" charset="-78"/>
              </a:rPr>
              <a:t>. </a:t>
            </a:r>
          </a:p>
        </p:txBody>
      </p:sp>
      <p:sp>
        <p:nvSpPr>
          <p:cNvPr id="32" name="Rectangle 9"/>
          <p:cNvSpPr>
            <a:spLocks noChangeArrowheads="1"/>
          </p:cNvSpPr>
          <p:nvPr/>
        </p:nvSpPr>
        <p:spPr bwMode="auto">
          <a:xfrm>
            <a:off x="5508628" y="2928934"/>
            <a:ext cx="2446641" cy="830997"/>
          </a:xfrm>
          <a:prstGeom prst="rect">
            <a:avLst/>
          </a:prstGeom>
          <a:noFill/>
          <a:ln>
            <a:noFill/>
          </a:ln>
          <a:effectLst/>
        </p:spPr>
        <p:txBody>
          <a:bodyPr wrap="square" anchor="ctr">
            <a:spAutoFit/>
          </a:bodyPr>
          <a:lstStyle/>
          <a:p>
            <a:pPr algn="r" rtl="1" eaLnBrk="1" hangingPunct="1">
              <a:defRPr/>
            </a:pPr>
            <a:r>
              <a:rPr lang="ar-BH" altLang="ar-BH" sz="2400" b="1" dirty="0">
                <a:latin typeface="Sakkal Majalla" pitchFamily="2" charset="-78"/>
                <a:cs typeface="Sakkal Majalla" pitchFamily="2" charset="-78"/>
              </a:rPr>
              <a:t>ي</a:t>
            </a:r>
            <a:r>
              <a:rPr lang="ar-SA" altLang="ar-BH" sz="2400" b="1" dirty="0">
                <a:latin typeface="Sakkal Majalla" pitchFamily="2" charset="-78"/>
                <a:cs typeface="Sakkal Majalla" pitchFamily="2" charset="-78"/>
              </a:rPr>
              <a:t>قدّم نفس</a:t>
            </a:r>
            <a:r>
              <a:rPr lang="ar-BH" altLang="ar-BH" sz="2400" b="1" dirty="0">
                <a:latin typeface="Sakkal Majalla" pitchFamily="2" charset="-78"/>
                <a:cs typeface="Sakkal Majalla" pitchFamily="2" charset="-78"/>
              </a:rPr>
              <a:t>ه</a:t>
            </a:r>
            <a:r>
              <a:rPr lang="ar-SA" altLang="ar-BH" sz="2400" b="1" dirty="0">
                <a:latin typeface="Sakkal Majalla" pitchFamily="2" charset="-78"/>
                <a:cs typeface="Sakkal Majalla" pitchFamily="2" charset="-78"/>
              </a:rPr>
              <a:t> على حساب الآخرين</a:t>
            </a:r>
            <a:r>
              <a:rPr lang="en-US" altLang="ar-BH" sz="2400" b="1" dirty="0">
                <a:latin typeface="Sakkal Majalla" pitchFamily="2" charset="-78"/>
                <a:cs typeface="Sakkal Majalla" pitchFamily="2" charset="-78"/>
              </a:rPr>
              <a:t>. </a:t>
            </a:r>
          </a:p>
        </p:txBody>
      </p:sp>
      <p:sp>
        <p:nvSpPr>
          <p:cNvPr id="33" name="Rectangle 10"/>
          <p:cNvSpPr>
            <a:spLocks noChangeArrowheads="1"/>
          </p:cNvSpPr>
          <p:nvPr/>
        </p:nvSpPr>
        <p:spPr bwMode="auto">
          <a:xfrm>
            <a:off x="5080000" y="3786190"/>
            <a:ext cx="2826836" cy="830997"/>
          </a:xfrm>
          <a:prstGeom prst="rect">
            <a:avLst/>
          </a:prstGeom>
          <a:noFill/>
          <a:ln>
            <a:noFill/>
          </a:ln>
          <a:effectLst/>
        </p:spPr>
        <p:txBody>
          <a:bodyPr wrap="square" anchor="ctr">
            <a:spAutoFit/>
          </a:bodyPr>
          <a:lstStyle/>
          <a:p>
            <a:pPr algn="r" rtl="1" eaLnBrk="1" hangingPunct="1">
              <a:defRPr/>
            </a:pPr>
            <a:r>
              <a:rPr lang="ar-BH" altLang="ar-BH" sz="2400" b="1" dirty="0">
                <a:latin typeface="Sakkal Majalla" pitchFamily="2" charset="-78"/>
                <a:cs typeface="Sakkal Majalla" pitchFamily="2" charset="-78"/>
              </a:rPr>
              <a:t>ي</a:t>
            </a:r>
            <a:r>
              <a:rPr lang="ar-SA" altLang="ar-BH" sz="2400" b="1" dirty="0">
                <a:latin typeface="Sakkal Majalla" pitchFamily="2" charset="-78"/>
                <a:cs typeface="Sakkal Majalla" pitchFamily="2" charset="-78"/>
              </a:rPr>
              <a:t>سيطر على الآخرين و</a:t>
            </a:r>
            <a:r>
              <a:rPr lang="ar-BH" altLang="ar-BH" sz="2400" b="1" dirty="0">
                <a:latin typeface="Sakkal Majalla" pitchFamily="2" charset="-78"/>
                <a:cs typeface="Sakkal Majalla" pitchFamily="2" charset="-78"/>
              </a:rPr>
              <a:t>ي</a:t>
            </a:r>
            <a:r>
              <a:rPr lang="ar-SA" altLang="ar-BH" sz="2400" b="1" dirty="0">
                <a:latin typeface="Sakkal Majalla" pitchFamily="2" charset="-78"/>
                <a:cs typeface="Sakkal Majalla" pitchFamily="2" charset="-78"/>
              </a:rPr>
              <a:t>فرض رغبت</a:t>
            </a:r>
            <a:r>
              <a:rPr lang="ar-BH" altLang="ar-BH" sz="2400" b="1" dirty="0">
                <a:latin typeface="Sakkal Majalla" pitchFamily="2" charset="-78"/>
                <a:cs typeface="Sakkal Majalla" pitchFamily="2" charset="-78"/>
              </a:rPr>
              <a:t>ه</a:t>
            </a:r>
            <a:r>
              <a:rPr lang="ar-SA" altLang="ar-BH" sz="2400" b="1" dirty="0">
                <a:latin typeface="Sakkal Majalla" pitchFamily="2" charset="-78"/>
                <a:cs typeface="Sakkal Majalla" pitchFamily="2" charset="-78"/>
              </a:rPr>
              <a:t> عليهم</a:t>
            </a:r>
            <a:r>
              <a:rPr lang="en-US" altLang="ar-BH" sz="2400" b="1" dirty="0">
                <a:latin typeface="Sakkal Majalla" pitchFamily="2" charset="-78"/>
                <a:cs typeface="Sakkal Majalla" pitchFamily="2" charset="-78"/>
              </a:rPr>
              <a:t>. </a:t>
            </a:r>
          </a:p>
        </p:txBody>
      </p:sp>
      <p:sp>
        <p:nvSpPr>
          <p:cNvPr id="34" name="Rectangle 11"/>
          <p:cNvSpPr>
            <a:spLocks noChangeArrowheads="1"/>
          </p:cNvSpPr>
          <p:nvPr/>
        </p:nvSpPr>
        <p:spPr bwMode="auto">
          <a:xfrm>
            <a:off x="5294314" y="4572008"/>
            <a:ext cx="2524675" cy="1200329"/>
          </a:xfrm>
          <a:prstGeom prst="rect">
            <a:avLst/>
          </a:prstGeom>
          <a:noFill/>
          <a:ln>
            <a:noFill/>
          </a:ln>
          <a:effectLst/>
        </p:spPr>
        <p:txBody>
          <a:bodyPr wrap="square" anchor="ctr">
            <a:spAutoFit/>
          </a:bodyPr>
          <a:lstStyle/>
          <a:p>
            <a:pPr algn="r" rtl="1" eaLnBrk="1" hangingPunct="1">
              <a:defRPr/>
            </a:pPr>
            <a:r>
              <a:rPr lang="ar-BH" altLang="ar-BH" sz="2400" b="1" dirty="0">
                <a:latin typeface="Sakkal Majalla" pitchFamily="2" charset="-78"/>
                <a:cs typeface="Sakkal Majalla" pitchFamily="2" charset="-78"/>
              </a:rPr>
              <a:t>ي</a:t>
            </a:r>
            <a:r>
              <a:rPr lang="ar-SA" altLang="ar-BH" sz="2400" b="1" dirty="0">
                <a:latin typeface="Sakkal Majalla" pitchFamily="2" charset="-78"/>
                <a:cs typeface="Sakkal Majalla" pitchFamily="2" charset="-78"/>
              </a:rPr>
              <a:t>سعى </a:t>
            </a:r>
            <a:r>
              <a:rPr lang="ar-SA" altLang="ar-BH" sz="2400" b="1" dirty="0" err="1">
                <a:latin typeface="Sakkal Majalla" pitchFamily="2" charset="-78"/>
                <a:cs typeface="Sakkal Majalla" pitchFamily="2" charset="-78"/>
              </a:rPr>
              <a:t>لمصلحت</a:t>
            </a:r>
            <a:r>
              <a:rPr lang="ar-BH" altLang="ar-BH" sz="2400" b="1" dirty="0">
                <a:latin typeface="Sakkal Majalla" pitchFamily="2" charset="-78"/>
                <a:cs typeface="Sakkal Majalla" pitchFamily="2" charset="-78"/>
              </a:rPr>
              <a:t>ه</a:t>
            </a:r>
            <a:r>
              <a:rPr lang="ar-SA" altLang="ar-BH" sz="2400" b="1" dirty="0">
                <a:latin typeface="Sakkal Majalla" pitchFamily="2" charset="-78"/>
                <a:cs typeface="Sakkal Majalla" pitchFamily="2" charset="-78"/>
              </a:rPr>
              <a:t> الخاصّة ولو كان ذلك على حساب الآخرين</a:t>
            </a:r>
            <a:r>
              <a:rPr lang="en-US" altLang="ar-BH" sz="2400" b="1" dirty="0">
                <a:latin typeface="Sakkal Majalla" pitchFamily="2" charset="-78"/>
                <a:cs typeface="Sakkal Majalla" pitchFamily="2" charset="-78"/>
              </a:rPr>
              <a:t>. </a:t>
            </a:r>
          </a:p>
        </p:txBody>
      </p:sp>
      <p:sp>
        <p:nvSpPr>
          <p:cNvPr id="35" name="Text Box 18"/>
          <p:cNvSpPr txBox="1">
            <a:spLocks noChangeArrowheads="1"/>
          </p:cNvSpPr>
          <p:nvPr/>
        </p:nvSpPr>
        <p:spPr bwMode="auto">
          <a:xfrm>
            <a:off x="2783632" y="928670"/>
            <a:ext cx="9225822" cy="523220"/>
          </a:xfrm>
          <a:prstGeom prst="rect">
            <a:avLst/>
          </a:prstGeom>
          <a:solidFill>
            <a:srgbClr val="FFFF00"/>
          </a:solidFill>
          <a:ln>
            <a:noFill/>
          </a:ln>
          <a:scene3d>
            <a:camera prst="orthographicFront"/>
            <a:lightRig rig="threePt" dir="t"/>
          </a:scene3d>
          <a:sp3d>
            <a:bevelT/>
          </a:sp3d>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spcBef>
                <a:spcPct val="50000"/>
              </a:spcBef>
            </a:pPr>
            <a:r>
              <a:rPr lang="ar-BH" sz="2800" b="1" dirty="0">
                <a:latin typeface="Sakkal Majalla" panose="02000000000000000000" pitchFamily="2" charset="-78"/>
                <a:cs typeface="Sakkal Majalla" panose="02000000000000000000" pitchFamily="2" charset="-78"/>
              </a:rPr>
              <a:t>نشاط تدريبي رقم( 1)  صفحة39</a:t>
            </a:r>
            <a:r>
              <a:rPr lang="ar-BH" altLang="ar-BH" sz="2400" b="1" dirty="0">
                <a:solidFill>
                  <a:srgbClr val="FF0066"/>
                </a:solidFill>
                <a:latin typeface="Sakkal Majalla" pitchFamily="2" charset="-78"/>
                <a:cs typeface="Sakkal Majalla" pitchFamily="2" charset="-78"/>
              </a:rPr>
              <a:t>ضع علامة صح ( </a:t>
            </a:r>
            <a:r>
              <a:rPr lang="en-US" altLang="ar-BH" sz="2400" b="1" dirty="0">
                <a:solidFill>
                  <a:srgbClr val="FF0066"/>
                </a:solidFill>
                <a:latin typeface="Sakkal Majalla" pitchFamily="2" charset="-78"/>
                <a:cs typeface="Sakkal Majalla" pitchFamily="2" charset="-78"/>
                <a:sym typeface="Wingdings 2" panose="05020102010507070707" pitchFamily="18" charset="2"/>
              </a:rPr>
              <a:t></a:t>
            </a:r>
            <a:r>
              <a:rPr lang="ar-BH" altLang="ar-BH" sz="2400" b="1" dirty="0">
                <a:solidFill>
                  <a:srgbClr val="FF0066"/>
                </a:solidFill>
                <a:latin typeface="Sakkal Majalla" pitchFamily="2" charset="-78"/>
                <a:cs typeface="Sakkal Majalla" pitchFamily="2" charset="-78"/>
              </a:rPr>
              <a:t> ) أذا كانت العبارة تنطبق على مهند وعلى سامي  </a:t>
            </a:r>
            <a:endParaRPr lang="en-US" altLang="ar-BH" sz="2800" b="1" dirty="0">
              <a:solidFill>
                <a:srgbClr val="FF0066"/>
              </a:solidFill>
              <a:latin typeface="Sakkal Majalla" pitchFamily="2" charset="-78"/>
              <a:cs typeface="Sakkal Majalla" pitchFamily="2" charset="-78"/>
            </a:endParaRPr>
          </a:p>
        </p:txBody>
      </p:sp>
      <p:sp>
        <p:nvSpPr>
          <p:cNvPr id="37" name="Text Box 20"/>
          <p:cNvSpPr txBox="1">
            <a:spLocks noChangeArrowheads="1"/>
          </p:cNvSpPr>
          <p:nvPr/>
        </p:nvSpPr>
        <p:spPr bwMode="auto">
          <a:xfrm>
            <a:off x="8080396" y="3071810"/>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38" name="Text Box 21"/>
          <p:cNvSpPr txBox="1">
            <a:spLocks noChangeArrowheads="1"/>
          </p:cNvSpPr>
          <p:nvPr/>
        </p:nvSpPr>
        <p:spPr bwMode="auto">
          <a:xfrm>
            <a:off x="8080396" y="4000504"/>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39" name="Text Box 22"/>
          <p:cNvSpPr txBox="1">
            <a:spLocks noChangeArrowheads="1"/>
          </p:cNvSpPr>
          <p:nvPr/>
        </p:nvSpPr>
        <p:spPr bwMode="auto">
          <a:xfrm>
            <a:off x="8080396" y="4929198"/>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0" name="Text Box 24"/>
          <p:cNvSpPr txBox="1">
            <a:spLocks noChangeArrowheads="1"/>
          </p:cNvSpPr>
          <p:nvPr/>
        </p:nvSpPr>
        <p:spPr bwMode="auto">
          <a:xfrm>
            <a:off x="9812381" y="4058721"/>
            <a:ext cx="1945773" cy="646331"/>
          </a:xfrm>
          <a:prstGeom prst="rect">
            <a:avLst/>
          </a:prstGeom>
          <a:solidFill>
            <a:schemeClr val="accent2">
              <a:lumMod val="40000"/>
              <a:lumOff val="60000"/>
            </a:schemeClr>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C00000"/>
                </a:solidFill>
                <a:latin typeface="Sakkal Majalla" pitchFamily="2" charset="-78"/>
                <a:cs typeface="Sakkal Majalla" pitchFamily="2" charset="-78"/>
              </a:rPr>
              <a:t>عــــدواني</a:t>
            </a:r>
            <a:endParaRPr lang="en-US" altLang="ar-BH" sz="3600" dirty="0">
              <a:solidFill>
                <a:srgbClr val="C00000"/>
              </a:solidFill>
              <a:latin typeface="Sakkal Majalla" pitchFamily="2" charset="-78"/>
              <a:cs typeface="Sakkal Majalla" pitchFamily="2" charset="-78"/>
            </a:endParaRPr>
          </a:p>
        </p:txBody>
      </p:sp>
      <p:pic>
        <p:nvPicPr>
          <p:cNvPr id="41" name="Picture 40"/>
          <p:cNvPicPr>
            <a:picLocks noChangeAspect="1"/>
          </p:cNvPicPr>
          <p:nvPr/>
        </p:nvPicPr>
        <p:blipFill rotWithShape="1">
          <a:blip r:embed="rId2">
            <a:extLst>
              <a:ext uri="{BEBA8EAE-BF5A-486C-A8C5-ECC9F3942E4B}">
                <a14:imgProps xmlns:a14="http://schemas.microsoft.com/office/drawing/2010/main">
                  <a14:imgLayer r:embed="rId3">
                    <a14:imgEffect>
                      <a14:backgroundRemoval t="20573" b="35026" l="29575" r="43631"/>
                    </a14:imgEffect>
                  </a14:imgLayer>
                </a14:imgProps>
              </a:ext>
            </a:extLst>
          </a:blip>
          <a:srcRect l="35539" t="20692" r="56367" b="65359"/>
          <a:stretch/>
        </p:blipFill>
        <p:spPr>
          <a:xfrm>
            <a:off x="9379281" y="1630164"/>
            <a:ext cx="3024166" cy="3428536"/>
          </a:xfrm>
          <a:prstGeom prst="rect">
            <a:avLst/>
          </a:prstGeom>
          <a:ln>
            <a:noFill/>
          </a:ln>
        </p:spPr>
      </p:pic>
      <p:pic>
        <p:nvPicPr>
          <p:cNvPr id="42" name="Picture 41"/>
          <p:cNvPicPr>
            <a:picLocks noChangeAspect="1"/>
          </p:cNvPicPr>
          <p:nvPr/>
        </p:nvPicPr>
        <p:blipFill rotWithShape="1">
          <a:blip r:embed="rId4">
            <a:clrChange>
              <a:clrFrom>
                <a:srgbClr val="7D88A3"/>
              </a:clrFrom>
              <a:clrTo>
                <a:srgbClr val="7D88A3">
                  <a:alpha val="0"/>
                </a:srgbClr>
              </a:clrTo>
            </a:clrChange>
            <a:extLst>
              <a:ext uri="{BEBA8EAE-BF5A-486C-A8C5-ECC9F3942E4B}">
                <a14:imgProps xmlns:a14="http://schemas.microsoft.com/office/drawing/2010/main">
                  <a14:imgLayer r:embed="rId3">
                    <a14:imgEffect>
                      <a14:backgroundRemoval t="19271" b="35677" l="58199" r="71889"/>
                    </a14:imgEffect>
                  </a14:imgLayer>
                </a14:imgProps>
              </a:ext>
            </a:extLst>
          </a:blip>
          <a:srcRect l="58516" t="19463" r="34386" b="64801"/>
          <a:stretch/>
        </p:blipFill>
        <p:spPr>
          <a:xfrm>
            <a:off x="-476296" y="0"/>
            <a:ext cx="2738415" cy="2508343"/>
          </a:xfrm>
          <a:prstGeom prst="rect">
            <a:avLst/>
          </a:prstGeom>
          <a:ln>
            <a:noFill/>
          </a:ln>
        </p:spPr>
      </p:pic>
      <p:sp>
        <p:nvSpPr>
          <p:cNvPr id="43" name="Text Box 18"/>
          <p:cNvSpPr txBox="1">
            <a:spLocks noChangeArrowheads="1"/>
          </p:cNvSpPr>
          <p:nvPr/>
        </p:nvSpPr>
        <p:spPr bwMode="auto">
          <a:xfrm>
            <a:off x="4167174" y="1857364"/>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4" name="Text Box 19"/>
          <p:cNvSpPr txBox="1">
            <a:spLocks noChangeArrowheads="1"/>
          </p:cNvSpPr>
          <p:nvPr/>
        </p:nvSpPr>
        <p:spPr bwMode="auto">
          <a:xfrm>
            <a:off x="4095736" y="3857628"/>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5" name="Text Box 20"/>
          <p:cNvSpPr txBox="1">
            <a:spLocks noChangeArrowheads="1"/>
          </p:cNvSpPr>
          <p:nvPr/>
        </p:nvSpPr>
        <p:spPr bwMode="auto">
          <a:xfrm>
            <a:off x="4167174" y="4714884"/>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6" name="Text Box 21"/>
          <p:cNvSpPr txBox="1">
            <a:spLocks noChangeArrowheads="1"/>
          </p:cNvSpPr>
          <p:nvPr/>
        </p:nvSpPr>
        <p:spPr bwMode="auto">
          <a:xfrm>
            <a:off x="4151306" y="5643578"/>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7" name="Text Box 22"/>
          <p:cNvSpPr txBox="1">
            <a:spLocks noChangeArrowheads="1"/>
          </p:cNvSpPr>
          <p:nvPr/>
        </p:nvSpPr>
        <p:spPr bwMode="auto">
          <a:xfrm>
            <a:off x="4095736" y="2857496"/>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48" name="Text Box 23"/>
          <p:cNvSpPr txBox="1">
            <a:spLocks noChangeArrowheads="1"/>
          </p:cNvSpPr>
          <p:nvPr/>
        </p:nvSpPr>
        <p:spPr bwMode="auto">
          <a:xfrm>
            <a:off x="1457875" y="649412"/>
            <a:ext cx="1137664" cy="646331"/>
          </a:xfrm>
          <a:prstGeom prst="rect">
            <a:avLst/>
          </a:prstGeom>
          <a:solidFill>
            <a:schemeClr val="accent2">
              <a:lumMod val="40000"/>
              <a:lumOff val="60000"/>
            </a:schemeClr>
          </a:solidFill>
          <a:ln w="57150">
            <a:no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0000FF"/>
                </a:solidFill>
                <a:latin typeface="Sakkal Majalla" pitchFamily="2" charset="-78"/>
                <a:cs typeface="Sakkal Majalla" pitchFamily="2" charset="-78"/>
              </a:rPr>
              <a:t>ســـــلبي</a:t>
            </a:r>
            <a:endParaRPr lang="en-US" altLang="ar-BH" sz="3600" dirty="0">
              <a:solidFill>
                <a:srgbClr val="0000FF"/>
              </a:solidFill>
              <a:latin typeface="Sakkal Majalla" pitchFamily="2" charset="-78"/>
              <a:cs typeface="Sakkal Majalla" pitchFamily="2" charset="-78"/>
            </a:endParaRPr>
          </a:p>
        </p:txBody>
      </p:sp>
      <p:sp>
        <p:nvSpPr>
          <p:cNvPr id="49" name="Rectangle 8"/>
          <p:cNvSpPr>
            <a:spLocks noChangeArrowheads="1"/>
          </p:cNvSpPr>
          <p:nvPr/>
        </p:nvSpPr>
        <p:spPr bwMode="auto">
          <a:xfrm>
            <a:off x="238084" y="1785926"/>
            <a:ext cx="3763491" cy="954107"/>
          </a:xfrm>
          <a:prstGeom prst="rect">
            <a:avLst/>
          </a:prstGeom>
          <a:noFill/>
          <a:ln>
            <a:noFill/>
          </a:ln>
          <a:effectLst/>
        </p:spPr>
        <p:txBody>
          <a:bodyPr wrap="square" anchor="ctr">
            <a:spAutoFit/>
          </a:bodyPr>
          <a:lstStyle/>
          <a:p>
            <a:pPr algn="r" rtl="1" eaLnBrk="1" hangingPunct="1">
              <a:defRPr/>
            </a:pPr>
            <a:r>
              <a:rPr lang="en-US" altLang="ar-BH" sz="1400" b="1" dirty="0">
                <a:solidFill>
                  <a:srgbClr val="000000"/>
                </a:solidFill>
                <a:latin typeface="Sakkal Majalla" pitchFamily="2" charset="-78"/>
                <a:cs typeface="Sakkal Majalla" pitchFamily="2" charset="-78"/>
              </a:rPr>
              <a:t> </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راعي الآخرين و</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قدّمهم على نفس</a:t>
            </a:r>
            <a:r>
              <a:rPr lang="ar-BH" altLang="ar-BH" sz="2800" b="1" dirty="0">
                <a:latin typeface="Sakkal Majalla" pitchFamily="2" charset="-78"/>
                <a:cs typeface="Sakkal Majalla" pitchFamily="2" charset="-78"/>
              </a:rPr>
              <a:t>ه</a:t>
            </a:r>
            <a:r>
              <a:rPr lang="ar-SA" altLang="ar-BH" sz="2800" b="1" dirty="0">
                <a:latin typeface="Sakkal Majalla" pitchFamily="2" charset="-78"/>
                <a:cs typeface="Sakkal Majalla" pitchFamily="2" charset="-78"/>
              </a:rPr>
              <a:t> في كلّ الظروف</a:t>
            </a:r>
            <a:r>
              <a:rPr lang="en-US" altLang="ar-BH" sz="2800" b="1" dirty="0">
                <a:latin typeface="Sakkal Majalla" pitchFamily="2" charset="-78"/>
                <a:cs typeface="Sakkal Majalla" pitchFamily="2" charset="-78"/>
              </a:rPr>
              <a:t>.</a:t>
            </a:r>
          </a:p>
        </p:txBody>
      </p:sp>
      <p:sp>
        <p:nvSpPr>
          <p:cNvPr id="50" name="Rectangle 9"/>
          <p:cNvSpPr>
            <a:spLocks noChangeArrowheads="1"/>
          </p:cNvSpPr>
          <p:nvPr/>
        </p:nvSpPr>
        <p:spPr bwMode="auto">
          <a:xfrm>
            <a:off x="0" y="2703008"/>
            <a:ext cx="3881422" cy="954107"/>
          </a:xfrm>
          <a:prstGeom prst="rect">
            <a:avLst/>
          </a:prstGeom>
          <a:noFill/>
          <a:ln>
            <a:noFill/>
          </a:ln>
          <a:effectLst/>
        </p:spPr>
        <p:txBody>
          <a:bodyPr wrap="square" anchor="ctr">
            <a:spAutoFit/>
          </a:bodyPr>
          <a:lstStyle/>
          <a:p>
            <a:pPr algn="r" rtl="1" eaLnBrk="1" hangingPunct="1">
              <a:defRPr/>
            </a:pPr>
            <a:r>
              <a:rPr lang="en-US" altLang="ar-BH" sz="2800" b="1" dirty="0">
                <a:solidFill>
                  <a:srgbClr val="0000FF"/>
                </a:solidFill>
                <a:effectLst>
                  <a:outerShdw blurRad="38100" dist="38100" dir="2700000" algn="tl">
                    <a:srgbClr val="000000"/>
                  </a:outerShdw>
                </a:effectLst>
                <a:latin typeface="Sakkal Majalla" pitchFamily="2" charset="-78"/>
                <a:cs typeface="Sakkal Majalla" pitchFamily="2" charset="-78"/>
              </a:rPr>
              <a:t> </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ستسلم بسرعة أمام إلحاح الآخرين علي</a:t>
            </a:r>
            <a:r>
              <a:rPr lang="ar-BH" altLang="ar-BH" sz="2800" b="1" dirty="0">
                <a:latin typeface="Sakkal Majalla" pitchFamily="2" charset="-78"/>
                <a:cs typeface="Sakkal Majalla" pitchFamily="2" charset="-78"/>
              </a:rPr>
              <a:t>ه</a:t>
            </a:r>
            <a:r>
              <a:rPr lang="ar-SA" altLang="ar-BH" sz="2800" b="1" dirty="0">
                <a:latin typeface="Sakkal Majalla" pitchFamily="2" charset="-78"/>
                <a:cs typeface="Sakkal Majalla" pitchFamily="2" charset="-78"/>
              </a:rPr>
              <a:t> رغم عدم رغب</a:t>
            </a:r>
            <a:r>
              <a:rPr lang="ar-BH" altLang="ar-BH" sz="2800" b="1" dirty="0">
                <a:latin typeface="Sakkal Majalla" pitchFamily="2" charset="-78"/>
                <a:cs typeface="Sakkal Majalla" pitchFamily="2" charset="-78"/>
              </a:rPr>
              <a:t>ته</a:t>
            </a:r>
            <a:endParaRPr lang="en-US" altLang="ar-BH" sz="2800" b="1" dirty="0">
              <a:latin typeface="Sakkal Majalla" pitchFamily="2" charset="-78"/>
              <a:cs typeface="Sakkal Majalla" pitchFamily="2" charset="-78"/>
            </a:endParaRPr>
          </a:p>
        </p:txBody>
      </p:sp>
      <p:sp>
        <p:nvSpPr>
          <p:cNvPr id="51" name="Rectangle 12"/>
          <p:cNvSpPr>
            <a:spLocks noChangeArrowheads="1"/>
          </p:cNvSpPr>
          <p:nvPr/>
        </p:nvSpPr>
        <p:spPr bwMode="auto">
          <a:xfrm>
            <a:off x="433846" y="3643314"/>
            <a:ext cx="3376138" cy="954107"/>
          </a:xfrm>
          <a:prstGeom prst="rect">
            <a:avLst/>
          </a:prstGeom>
          <a:noFill/>
          <a:ln>
            <a:noFill/>
          </a:ln>
          <a:effectLst/>
        </p:spPr>
        <p:txBody>
          <a:bodyPr wrap="square" anchor="ctr">
            <a:spAutoFit/>
          </a:bodyPr>
          <a:lstStyle/>
          <a:p>
            <a:pPr algn="r" rtl="1" eaLnBrk="1" hangingPunct="1">
              <a:defRPr/>
            </a:pP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توقع أنّ</a:t>
            </a:r>
            <a:r>
              <a:rPr lang="ar-BH" altLang="ar-BH" sz="2800" b="1" dirty="0">
                <a:latin typeface="Sakkal Majalla" pitchFamily="2" charset="-78"/>
                <a:cs typeface="Sakkal Majalla" pitchFamily="2" charset="-78"/>
              </a:rPr>
              <a:t>ه</a:t>
            </a:r>
            <a:r>
              <a:rPr lang="ar-SA" altLang="ar-BH" sz="2800" b="1" dirty="0">
                <a:latin typeface="Sakkal Majalla" pitchFamily="2" charset="-78"/>
                <a:cs typeface="Sakkal Majalla" pitchFamily="2" charset="-78"/>
              </a:rPr>
              <a:t> المخطئ دائمًا ف</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عتذر باستمرار</a:t>
            </a:r>
            <a:r>
              <a:rPr lang="en-US" altLang="ar-BH" sz="2800" b="1" dirty="0">
                <a:latin typeface="Sakkal Majalla" pitchFamily="2" charset="-78"/>
                <a:cs typeface="Sakkal Majalla" pitchFamily="2" charset="-78"/>
              </a:rPr>
              <a:t>. </a:t>
            </a:r>
          </a:p>
        </p:txBody>
      </p:sp>
      <p:sp>
        <p:nvSpPr>
          <p:cNvPr id="52" name="Rectangle 14"/>
          <p:cNvSpPr>
            <a:spLocks noChangeArrowheads="1"/>
          </p:cNvSpPr>
          <p:nvPr/>
        </p:nvSpPr>
        <p:spPr bwMode="auto">
          <a:xfrm>
            <a:off x="309522" y="4429132"/>
            <a:ext cx="3683546" cy="954107"/>
          </a:xfrm>
          <a:prstGeom prst="rect">
            <a:avLst/>
          </a:prstGeom>
          <a:noFill/>
          <a:ln>
            <a:noFill/>
          </a:ln>
          <a:effectLst/>
        </p:spPr>
        <p:txBody>
          <a:bodyPr wrap="square" anchor="ctr">
            <a:spAutoFit/>
          </a:bodyPr>
          <a:lstStyle/>
          <a:p>
            <a:pPr algn="r" rtl="1" eaLnBrk="1" hangingPunct="1">
              <a:defRPr/>
            </a:pPr>
            <a:r>
              <a:rPr lang="en-US" altLang="ar-BH" sz="1400" b="1" dirty="0">
                <a:latin typeface="Sakkal Majalla" pitchFamily="2" charset="-78"/>
                <a:cs typeface="Sakkal Majalla" pitchFamily="2" charset="-78"/>
              </a:rPr>
              <a:t> </a:t>
            </a:r>
            <a:r>
              <a:rPr lang="ar-SA" altLang="ar-BH" sz="2800" b="1" dirty="0">
                <a:latin typeface="Sakkal Majalla" pitchFamily="2" charset="-78"/>
                <a:cs typeface="Sakkal Majalla" pitchFamily="2" charset="-78"/>
              </a:rPr>
              <a:t>لا </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فعل شيئا إزاء الحصول على حقوق</a:t>
            </a:r>
            <a:r>
              <a:rPr lang="ar-BH" altLang="ar-BH" sz="2800" b="1" dirty="0">
                <a:latin typeface="Sakkal Majalla" pitchFamily="2" charset="-78"/>
                <a:cs typeface="Sakkal Majalla" pitchFamily="2" charset="-78"/>
              </a:rPr>
              <a:t>ه</a:t>
            </a:r>
            <a:endParaRPr lang="en-US" altLang="ar-BH" sz="2800" b="1" dirty="0">
              <a:latin typeface="Sakkal Majalla" pitchFamily="2" charset="-78"/>
              <a:cs typeface="Sakkal Majalla" pitchFamily="2" charset="-78"/>
            </a:endParaRPr>
          </a:p>
        </p:txBody>
      </p:sp>
      <p:sp>
        <p:nvSpPr>
          <p:cNvPr id="53" name="Rectangle 15"/>
          <p:cNvSpPr>
            <a:spLocks noChangeArrowheads="1"/>
          </p:cNvSpPr>
          <p:nvPr/>
        </p:nvSpPr>
        <p:spPr bwMode="auto">
          <a:xfrm>
            <a:off x="238084" y="5357826"/>
            <a:ext cx="3420062" cy="954107"/>
          </a:xfrm>
          <a:prstGeom prst="rect">
            <a:avLst/>
          </a:prstGeom>
          <a:noFill/>
          <a:ln>
            <a:noFill/>
          </a:ln>
          <a:effectLst/>
        </p:spPr>
        <p:txBody>
          <a:bodyPr wrap="square">
            <a:spAutoFit/>
          </a:bodyPr>
          <a:lstStyle/>
          <a:p>
            <a:pPr algn="r" rtl="1" eaLnBrk="1" hangingPunct="1">
              <a:defRPr/>
            </a:pP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صمت إذا ضايق</a:t>
            </a:r>
            <a:r>
              <a:rPr lang="ar-BH" altLang="ar-BH" sz="2800" b="1" dirty="0">
                <a:latin typeface="Sakkal Majalla" pitchFamily="2" charset="-78"/>
                <a:cs typeface="Sakkal Majalla" pitchFamily="2" charset="-78"/>
              </a:rPr>
              <a:t>ه</a:t>
            </a:r>
            <a:r>
              <a:rPr lang="ar-SA" altLang="ar-BH" sz="2800" b="1" dirty="0">
                <a:latin typeface="Sakkal Majalla" pitchFamily="2" charset="-78"/>
                <a:cs typeface="Sakkal Majalla" pitchFamily="2" charset="-78"/>
              </a:rPr>
              <a:t> أحد ولا </a:t>
            </a:r>
            <a:r>
              <a:rPr lang="ar-BH" altLang="ar-BH" sz="2800" b="1" dirty="0">
                <a:latin typeface="Sakkal Majalla" pitchFamily="2" charset="-78"/>
                <a:cs typeface="Sakkal Majalla" pitchFamily="2" charset="-78"/>
              </a:rPr>
              <a:t>ي</a:t>
            </a:r>
            <a:r>
              <a:rPr lang="ar-SA" altLang="ar-BH" sz="2800" b="1" dirty="0">
                <a:latin typeface="Sakkal Majalla" pitchFamily="2" charset="-78"/>
                <a:cs typeface="Sakkal Majalla" pitchFamily="2" charset="-78"/>
              </a:rPr>
              <a:t>طالب بحقوق</a:t>
            </a:r>
            <a:r>
              <a:rPr lang="ar-BH" altLang="ar-BH" sz="2800" b="1" dirty="0">
                <a:latin typeface="Sakkal Majalla" pitchFamily="2" charset="-78"/>
                <a:cs typeface="Sakkal Majalla" pitchFamily="2" charset="-78"/>
              </a:rPr>
              <a:t>ه</a:t>
            </a:r>
            <a:r>
              <a:rPr lang="en-US" altLang="ar-BH" sz="2800" b="1" dirty="0">
                <a:latin typeface="Sakkal Majalla" pitchFamily="2" charset="-78"/>
                <a:cs typeface="Sakkal Majalla" pitchFamily="2" charset="-78"/>
              </a:rPr>
              <a:t>.</a:t>
            </a:r>
          </a:p>
        </p:txBody>
      </p:sp>
      <p:sp>
        <p:nvSpPr>
          <p:cNvPr id="54" name="Text Box 20"/>
          <p:cNvSpPr txBox="1">
            <a:spLocks noChangeArrowheads="1"/>
          </p:cNvSpPr>
          <p:nvPr/>
        </p:nvSpPr>
        <p:spPr bwMode="auto">
          <a:xfrm>
            <a:off x="8096264" y="2214554"/>
            <a:ext cx="1016000"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endParaRPr lang="en-US" altLang="ar-BH" sz="3600" b="1" dirty="0">
              <a:solidFill>
                <a:srgbClr val="FF0066"/>
              </a:solidFill>
              <a:sym typeface="Wingdings 2" panose="05020102010507070707" pitchFamily="18" charset="2"/>
            </a:endParaRPr>
          </a:p>
        </p:txBody>
      </p:sp>
      <p:sp>
        <p:nvSpPr>
          <p:cNvPr id="55" name="Rectangle 54"/>
          <p:cNvSpPr/>
          <p:nvPr/>
        </p:nvSpPr>
        <p:spPr>
          <a:xfrm>
            <a:off x="8310578" y="2214555"/>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56" name="Rectangle 55"/>
          <p:cNvSpPr/>
          <p:nvPr/>
        </p:nvSpPr>
        <p:spPr>
          <a:xfrm>
            <a:off x="8310578" y="3058540"/>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57" name="Rectangle 56"/>
          <p:cNvSpPr/>
          <p:nvPr/>
        </p:nvSpPr>
        <p:spPr>
          <a:xfrm>
            <a:off x="8311788" y="4000505"/>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58" name="Rectangle 57"/>
          <p:cNvSpPr/>
          <p:nvPr/>
        </p:nvSpPr>
        <p:spPr>
          <a:xfrm>
            <a:off x="8310578" y="4929199"/>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59" name="Rectangle 58"/>
          <p:cNvSpPr/>
          <p:nvPr/>
        </p:nvSpPr>
        <p:spPr>
          <a:xfrm>
            <a:off x="4310050" y="2071678"/>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60" name="Rectangle 59"/>
          <p:cNvSpPr/>
          <p:nvPr/>
        </p:nvSpPr>
        <p:spPr>
          <a:xfrm>
            <a:off x="4310050" y="2915663"/>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61" name="Rectangle 60"/>
          <p:cNvSpPr/>
          <p:nvPr/>
        </p:nvSpPr>
        <p:spPr>
          <a:xfrm>
            <a:off x="4311260" y="3857628"/>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62" name="Rectangle 61"/>
          <p:cNvSpPr/>
          <p:nvPr/>
        </p:nvSpPr>
        <p:spPr>
          <a:xfrm>
            <a:off x="4310050" y="4786322"/>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63" name="Rectangle 62"/>
          <p:cNvSpPr/>
          <p:nvPr/>
        </p:nvSpPr>
        <p:spPr>
          <a:xfrm>
            <a:off x="4365620" y="5643578"/>
            <a:ext cx="641732" cy="584775"/>
          </a:xfrm>
          <a:prstGeom prst="rect">
            <a:avLst/>
          </a:prstGeom>
        </p:spPr>
        <p:txBody>
          <a:bodyPr wrap="square">
            <a:spAutoFit/>
          </a:bodyPr>
          <a:lstStyle/>
          <a:p>
            <a:pPr algn="ctr" rtl="1">
              <a:spcBef>
                <a:spcPct val="50000"/>
              </a:spcBef>
            </a:pPr>
            <a:r>
              <a:rPr lang="en-US" altLang="ar-BH" sz="3200" b="1" dirty="0">
                <a:solidFill>
                  <a:srgbClr val="FF0066"/>
                </a:solidFill>
                <a:latin typeface="Sakkal Majalla" pitchFamily="2" charset="-78"/>
                <a:cs typeface="Sakkal Majalla" pitchFamily="2" charset="-78"/>
                <a:sym typeface="Wingdings 2" panose="05020102010507070707" pitchFamily="18" charset="2"/>
              </a:rPr>
              <a:t></a:t>
            </a:r>
          </a:p>
        </p:txBody>
      </p:sp>
      <p:sp>
        <p:nvSpPr>
          <p:cNvPr id="36" name="Rectangle 35">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strVal val="#ppt_w*0.70"/>
                                          </p:val>
                                        </p:tav>
                                        <p:tav tm="100000">
                                          <p:val>
                                            <p:strVal val="#ppt_w"/>
                                          </p:val>
                                        </p:tav>
                                      </p:tavLst>
                                    </p:anim>
                                    <p:anim calcmode="lin" valueType="num">
                                      <p:cBhvr>
                                        <p:cTn id="8" dur="1000" fill="hold"/>
                                        <p:tgtEl>
                                          <p:spTgt spid="35"/>
                                        </p:tgtEl>
                                        <p:attrNameLst>
                                          <p:attrName>ppt_h</p:attrName>
                                        </p:attrNameLst>
                                      </p:cBhvr>
                                      <p:tavLst>
                                        <p:tav tm="0">
                                          <p:val>
                                            <p:strVal val="#ppt_h"/>
                                          </p:val>
                                        </p:tav>
                                        <p:tav tm="100000">
                                          <p:val>
                                            <p:strVal val="#ppt_h"/>
                                          </p:val>
                                        </p:tav>
                                      </p:tavLst>
                                    </p:anim>
                                    <p:animEffect transition="in" filter="fade">
                                      <p:cBhvr>
                                        <p:cTn id="9" dur="1000"/>
                                        <p:tgtEl>
                                          <p:spTgt spid="35"/>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3000" fill="hold"/>
                                        <p:tgtEl>
                                          <p:spTgt spid="41"/>
                                        </p:tgtEl>
                                        <p:attrNameLst>
                                          <p:attrName>ppt_w</p:attrName>
                                        </p:attrNameLst>
                                      </p:cBhvr>
                                      <p:tavLst>
                                        <p:tav tm="0">
                                          <p:val>
                                            <p:fltVal val="0"/>
                                          </p:val>
                                        </p:tav>
                                        <p:tav tm="100000">
                                          <p:val>
                                            <p:strVal val="#ppt_w"/>
                                          </p:val>
                                        </p:tav>
                                      </p:tavLst>
                                    </p:anim>
                                    <p:anim calcmode="lin" valueType="num">
                                      <p:cBhvr>
                                        <p:cTn id="14" dur="3000" fill="hold"/>
                                        <p:tgtEl>
                                          <p:spTgt spid="41"/>
                                        </p:tgtEl>
                                        <p:attrNameLst>
                                          <p:attrName>ppt_h</p:attrName>
                                        </p:attrNameLst>
                                      </p:cBhvr>
                                      <p:tavLst>
                                        <p:tav tm="0">
                                          <p:val>
                                            <p:fltVal val="0"/>
                                          </p:val>
                                        </p:tav>
                                        <p:tav tm="100000">
                                          <p:val>
                                            <p:strVal val="#ppt_h"/>
                                          </p:val>
                                        </p:tav>
                                      </p:tavLst>
                                    </p:anim>
                                    <p:animEffect transition="in" filter="fade">
                                      <p:cBhvr>
                                        <p:cTn id="15" dur="30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3000" fill="hold"/>
                                        <p:tgtEl>
                                          <p:spTgt spid="54"/>
                                        </p:tgtEl>
                                        <p:attrNameLst>
                                          <p:attrName>ppt_x</p:attrName>
                                        </p:attrNameLst>
                                      </p:cBhvr>
                                      <p:tavLst>
                                        <p:tav tm="0">
                                          <p:val>
                                            <p:strVal val="1+#ppt_w/2"/>
                                          </p:val>
                                        </p:tav>
                                        <p:tav tm="100000">
                                          <p:val>
                                            <p:strVal val="#ppt_x"/>
                                          </p:val>
                                        </p:tav>
                                      </p:tavLst>
                                    </p:anim>
                                    <p:anim calcmode="lin" valueType="num">
                                      <p:cBhvr additive="base">
                                        <p:cTn id="21" dur="3000" fill="hold"/>
                                        <p:tgtEl>
                                          <p:spTgt spid="5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3000" fill="hold"/>
                                        <p:tgtEl>
                                          <p:spTgt spid="31"/>
                                        </p:tgtEl>
                                        <p:attrNameLst>
                                          <p:attrName>ppt_x</p:attrName>
                                        </p:attrNameLst>
                                      </p:cBhvr>
                                      <p:tavLst>
                                        <p:tav tm="0">
                                          <p:val>
                                            <p:strVal val="1+#ppt_w/2"/>
                                          </p:val>
                                        </p:tav>
                                        <p:tav tm="100000">
                                          <p:val>
                                            <p:strVal val="#ppt_x"/>
                                          </p:val>
                                        </p:tav>
                                      </p:tavLst>
                                    </p:anim>
                                    <p:anim calcmode="lin" valueType="num">
                                      <p:cBhvr additive="base">
                                        <p:cTn id="25" dur="30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3000" fill="hold"/>
                                        <p:tgtEl>
                                          <p:spTgt spid="37"/>
                                        </p:tgtEl>
                                        <p:attrNameLst>
                                          <p:attrName>ppt_x</p:attrName>
                                        </p:attrNameLst>
                                      </p:cBhvr>
                                      <p:tavLst>
                                        <p:tav tm="0">
                                          <p:val>
                                            <p:strVal val="1+#ppt_w/2"/>
                                          </p:val>
                                        </p:tav>
                                        <p:tav tm="100000">
                                          <p:val>
                                            <p:strVal val="#ppt_x"/>
                                          </p:val>
                                        </p:tav>
                                      </p:tavLst>
                                    </p:anim>
                                    <p:anim calcmode="lin" valueType="num">
                                      <p:cBhvr additive="base">
                                        <p:cTn id="29" dur="3000" fill="hold"/>
                                        <p:tgtEl>
                                          <p:spTgt spid="3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3000" fill="hold"/>
                                        <p:tgtEl>
                                          <p:spTgt spid="32"/>
                                        </p:tgtEl>
                                        <p:attrNameLst>
                                          <p:attrName>ppt_x</p:attrName>
                                        </p:attrNameLst>
                                      </p:cBhvr>
                                      <p:tavLst>
                                        <p:tav tm="0">
                                          <p:val>
                                            <p:strVal val="1+#ppt_w/2"/>
                                          </p:val>
                                        </p:tav>
                                        <p:tav tm="100000">
                                          <p:val>
                                            <p:strVal val="#ppt_x"/>
                                          </p:val>
                                        </p:tav>
                                      </p:tavLst>
                                    </p:anim>
                                    <p:anim calcmode="lin" valueType="num">
                                      <p:cBhvr additive="base">
                                        <p:cTn id="33" dur="3000" fill="hold"/>
                                        <p:tgtEl>
                                          <p:spTgt spid="3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3000" fill="hold"/>
                                        <p:tgtEl>
                                          <p:spTgt spid="38"/>
                                        </p:tgtEl>
                                        <p:attrNameLst>
                                          <p:attrName>ppt_x</p:attrName>
                                        </p:attrNameLst>
                                      </p:cBhvr>
                                      <p:tavLst>
                                        <p:tav tm="0">
                                          <p:val>
                                            <p:strVal val="1+#ppt_w/2"/>
                                          </p:val>
                                        </p:tav>
                                        <p:tav tm="100000">
                                          <p:val>
                                            <p:strVal val="#ppt_x"/>
                                          </p:val>
                                        </p:tav>
                                      </p:tavLst>
                                    </p:anim>
                                    <p:anim calcmode="lin" valueType="num">
                                      <p:cBhvr additive="base">
                                        <p:cTn id="37" dur="3000" fill="hold"/>
                                        <p:tgtEl>
                                          <p:spTgt spid="3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3000" fill="hold"/>
                                        <p:tgtEl>
                                          <p:spTgt spid="33"/>
                                        </p:tgtEl>
                                        <p:attrNameLst>
                                          <p:attrName>ppt_x</p:attrName>
                                        </p:attrNameLst>
                                      </p:cBhvr>
                                      <p:tavLst>
                                        <p:tav tm="0">
                                          <p:val>
                                            <p:strVal val="1+#ppt_w/2"/>
                                          </p:val>
                                        </p:tav>
                                        <p:tav tm="100000">
                                          <p:val>
                                            <p:strVal val="#ppt_x"/>
                                          </p:val>
                                        </p:tav>
                                      </p:tavLst>
                                    </p:anim>
                                    <p:anim calcmode="lin" valueType="num">
                                      <p:cBhvr additive="base">
                                        <p:cTn id="41" dur="30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3000" fill="hold"/>
                                        <p:tgtEl>
                                          <p:spTgt spid="39"/>
                                        </p:tgtEl>
                                        <p:attrNameLst>
                                          <p:attrName>ppt_x</p:attrName>
                                        </p:attrNameLst>
                                      </p:cBhvr>
                                      <p:tavLst>
                                        <p:tav tm="0">
                                          <p:val>
                                            <p:strVal val="1+#ppt_w/2"/>
                                          </p:val>
                                        </p:tav>
                                        <p:tav tm="100000">
                                          <p:val>
                                            <p:strVal val="#ppt_x"/>
                                          </p:val>
                                        </p:tav>
                                      </p:tavLst>
                                    </p:anim>
                                    <p:anim calcmode="lin" valueType="num">
                                      <p:cBhvr additive="base">
                                        <p:cTn id="45" dur="3000" fill="hold"/>
                                        <p:tgtEl>
                                          <p:spTgt spid="3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3000" fill="hold"/>
                                        <p:tgtEl>
                                          <p:spTgt spid="34"/>
                                        </p:tgtEl>
                                        <p:attrNameLst>
                                          <p:attrName>ppt_x</p:attrName>
                                        </p:attrNameLst>
                                      </p:cBhvr>
                                      <p:tavLst>
                                        <p:tav tm="0">
                                          <p:val>
                                            <p:strVal val="1+#ppt_w/2"/>
                                          </p:val>
                                        </p:tav>
                                        <p:tav tm="100000">
                                          <p:val>
                                            <p:strVal val="#ppt_x"/>
                                          </p:val>
                                        </p:tav>
                                      </p:tavLst>
                                    </p:anim>
                                    <p:anim calcmode="lin" valueType="num">
                                      <p:cBhvr additive="base">
                                        <p:cTn id="49" dur="3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additive="base">
                                        <p:cTn id="58" dur="500" fill="hold"/>
                                        <p:tgtEl>
                                          <p:spTgt spid="56"/>
                                        </p:tgtEl>
                                        <p:attrNameLst>
                                          <p:attrName>ppt_x</p:attrName>
                                        </p:attrNameLst>
                                      </p:cBhvr>
                                      <p:tavLst>
                                        <p:tav tm="0">
                                          <p:val>
                                            <p:strVal val="#ppt_x"/>
                                          </p:val>
                                        </p:tav>
                                        <p:tav tm="100000">
                                          <p:val>
                                            <p:strVal val="#ppt_x"/>
                                          </p:val>
                                        </p:tav>
                                      </p:tavLst>
                                    </p:anim>
                                    <p:anim calcmode="lin" valueType="num">
                                      <p:cBhvr additive="base">
                                        <p:cTn id="59" dur="500" fill="hold"/>
                                        <p:tgtEl>
                                          <p:spTgt spid="5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ppt_x"/>
                                          </p:val>
                                        </p:tav>
                                        <p:tav tm="100000">
                                          <p:val>
                                            <p:strVal val="#ppt_x"/>
                                          </p:val>
                                        </p:tav>
                                      </p:tavLst>
                                    </p:anim>
                                    <p:anim calcmode="lin" valueType="num">
                                      <p:cBhvr additive="base">
                                        <p:cTn id="63" dur="500" fill="hold"/>
                                        <p:tgtEl>
                                          <p:spTgt spid="57"/>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500" fill="hold"/>
                                        <p:tgtEl>
                                          <p:spTgt spid="58"/>
                                        </p:tgtEl>
                                        <p:attrNameLst>
                                          <p:attrName>ppt_x</p:attrName>
                                        </p:attrNameLst>
                                      </p:cBhvr>
                                      <p:tavLst>
                                        <p:tav tm="0">
                                          <p:val>
                                            <p:strVal val="#ppt_x"/>
                                          </p:val>
                                        </p:tav>
                                        <p:tav tm="100000">
                                          <p:val>
                                            <p:strVal val="#ppt_x"/>
                                          </p:val>
                                        </p:tav>
                                      </p:tavLst>
                                    </p:anim>
                                    <p:anim calcmode="lin" valueType="num">
                                      <p:cBhvr additive="base">
                                        <p:cTn id="67" dur="500" fill="hold"/>
                                        <p:tgtEl>
                                          <p:spTgt spid="58"/>
                                        </p:tgtEl>
                                        <p:attrNameLst>
                                          <p:attrName>ppt_y</p:attrName>
                                        </p:attrNameLst>
                                      </p:cBhvr>
                                      <p:tavLst>
                                        <p:tav tm="0">
                                          <p:val>
                                            <p:strVal val="1+#ppt_h/2"/>
                                          </p:val>
                                        </p:tav>
                                        <p:tav tm="100000">
                                          <p:val>
                                            <p:strVal val="#ppt_y"/>
                                          </p:val>
                                        </p:tav>
                                      </p:tavLst>
                                    </p:anim>
                                  </p:childTnLst>
                                </p:cTn>
                              </p:par>
                            </p:childTnLst>
                          </p:cTn>
                        </p:par>
                        <p:par>
                          <p:cTn id="68" fill="hold">
                            <p:stCondLst>
                              <p:cond delay="500"/>
                            </p:stCondLst>
                            <p:childTnLst>
                              <p:par>
                                <p:cTn id="69" presetID="53" presetClass="entr" presetSubtype="16" fill="hold" grpId="0" nodeType="afterEffect">
                                  <p:stCondLst>
                                    <p:cond delay="100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Effect transition="in" filter="fade">
                                      <p:cBhvr>
                                        <p:cTn id="73" dur="500"/>
                                        <p:tgtEl>
                                          <p:spTgt spid="40"/>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0" fill="hold" nodeType="click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p:cTn id="78" dur="500" fill="hold"/>
                                        <p:tgtEl>
                                          <p:spTgt spid="42"/>
                                        </p:tgtEl>
                                        <p:attrNameLst>
                                          <p:attrName>ppt_w</p:attrName>
                                        </p:attrNameLst>
                                      </p:cBhvr>
                                      <p:tavLst>
                                        <p:tav tm="0">
                                          <p:val>
                                            <p:fltVal val="0"/>
                                          </p:val>
                                        </p:tav>
                                        <p:tav tm="100000">
                                          <p:val>
                                            <p:strVal val="#ppt_w"/>
                                          </p:val>
                                        </p:tav>
                                      </p:tavLst>
                                    </p:anim>
                                    <p:anim calcmode="lin" valueType="num">
                                      <p:cBhvr>
                                        <p:cTn id="79" dur="500" fill="hold"/>
                                        <p:tgtEl>
                                          <p:spTgt spid="42"/>
                                        </p:tgtEl>
                                        <p:attrNameLst>
                                          <p:attrName>ppt_h</p:attrName>
                                        </p:attrNameLst>
                                      </p:cBhvr>
                                      <p:tavLst>
                                        <p:tav tm="0">
                                          <p:val>
                                            <p:fltVal val="0"/>
                                          </p:val>
                                        </p:tav>
                                        <p:tav tm="100000">
                                          <p:val>
                                            <p:strVal val="#ppt_h"/>
                                          </p:val>
                                        </p:tav>
                                      </p:tavLst>
                                    </p:anim>
                                    <p:animEffect transition="in" filter="fade">
                                      <p:cBhvr>
                                        <p:cTn id="80" dur="500"/>
                                        <p:tgtEl>
                                          <p:spTgt spid="42"/>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3000" fill="hold"/>
                                        <p:tgtEl>
                                          <p:spTgt spid="43"/>
                                        </p:tgtEl>
                                        <p:attrNameLst>
                                          <p:attrName>ppt_x</p:attrName>
                                        </p:attrNameLst>
                                      </p:cBhvr>
                                      <p:tavLst>
                                        <p:tav tm="0">
                                          <p:val>
                                            <p:strVal val="0-#ppt_w/2"/>
                                          </p:val>
                                        </p:tav>
                                        <p:tav tm="100000">
                                          <p:val>
                                            <p:strVal val="#ppt_x"/>
                                          </p:val>
                                        </p:tav>
                                      </p:tavLst>
                                    </p:anim>
                                    <p:anim calcmode="lin" valueType="num">
                                      <p:cBhvr additive="base">
                                        <p:cTn id="86" dur="3000" fill="hold"/>
                                        <p:tgtEl>
                                          <p:spTgt spid="43"/>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3000" fill="hold"/>
                                        <p:tgtEl>
                                          <p:spTgt spid="49"/>
                                        </p:tgtEl>
                                        <p:attrNameLst>
                                          <p:attrName>ppt_x</p:attrName>
                                        </p:attrNameLst>
                                      </p:cBhvr>
                                      <p:tavLst>
                                        <p:tav tm="0">
                                          <p:val>
                                            <p:strVal val="0-#ppt_w/2"/>
                                          </p:val>
                                        </p:tav>
                                        <p:tav tm="100000">
                                          <p:val>
                                            <p:strVal val="#ppt_x"/>
                                          </p:val>
                                        </p:tav>
                                      </p:tavLst>
                                    </p:anim>
                                    <p:anim calcmode="lin" valueType="num">
                                      <p:cBhvr additive="base">
                                        <p:cTn id="90" dur="3000" fill="hold"/>
                                        <p:tgtEl>
                                          <p:spTgt spid="49"/>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additive="base">
                                        <p:cTn id="93" dur="3000" fill="hold"/>
                                        <p:tgtEl>
                                          <p:spTgt spid="47"/>
                                        </p:tgtEl>
                                        <p:attrNameLst>
                                          <p:attrName>ppt_x</p:attrName>
                                        </p:attrNameLst>
                                      </p:cBhvr>
                                      <p:tavLst>
                                        <p:tav tm="0">
                                          <p:val>
                                            <p:strVal val="0-#ppt_w/2"/>
                                          </p:val>
                                        </p:tav>
                                        <p:tav tm="100000">
                                          <p:val>
                                            <p:strVal val="#ppt_x"/>
                                          </p:val>
                                        </p:tav>
                                      </p:tavLst>
                                    </p:anim>
                                    <p:anim calcmode="lin" valueType="num">
                                      <p:cBhvr additive="base">
                                        <p:cTn id="94" dur="3000" fill="hold"/>
                                        <p:tgtEl>
                                          <p:spTgt spid="47"/>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3000" fill="hold"/>
                                        <p:tgtEl>
                                          <p:spTgt spid="50"/>
                                        </p:tgtEl>
                                        <p:attrNameLst>
                                          <p:attrName>ppt_x</p:attrName>
                                        </p:attrNameLst>
                                      </p:cBhvr>
                                      <p:tavLst>
                                        <p:tav tm="0">
                                          <p:val>
                                            <p:strVal val="0-#ppt_w/2"/>
                                          </p:val>
                                        </p:tav>
                                        <p:tav tm="100000">
                                          <p:val>
                                            <p:strVal val="#ppt_x"/>
                                          </p:val>
                                        </p:tav>
                                      </p:tavLst>
                                    </p:anim>
                                    <p:anim calcmode="lin" valueType="num">
                                      <p:cBhvr additive="base">
                                        <p:cTn id="98" dur="3000" fill="hold"/>
                                        <p:tgtEl>
                                          <p:spTgt spid="50"/>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3000" fill="hold"/>
                                        <p:tgtEl>
                                          <p:spTgt spid="44"/>
                                        </p:tgtEl>
                                        <p:attrNameLst>
                                          <p:attrName>ppt_x</p:attrName>
                                        </p:attrNameLst>
                                      </p:cBhvr>
                                      <p:tavLst>
                                        <p:tav tm="0">
                                          <p:val>
                                            <p:strVal val="0-#ppt_w/2"/>
                                          </p:val>
                                        </p:tav>
                                        <p:tav tm="100000">
                                          <p:val>
                                            <p:strVal val="#ppt_x"/>
                                          </p:val>
                                        </p:tav>
                                      </p:tavLst>
                                    </p:anim>
                                    <p:anim calcmode="lin" valueType="num">
                                      <p:cBhvr additive="base">
                                        <p:cTn id="102" dur="3000" fill="hold"/>
                                        <p:tgtEl>
                                          <p:spTgt spid="44"/>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anim calcmode="lin" valueType="num">
                                      <p:cBhvr additive="base">
                                        <p:cTn id="105" dur="3000" fill="hold"/>
                                        <p:tgtEl>
                                          <p:spTgt spid="51"/>
                                        </p:tgtEl>
                                        <p:attrNameLst>
                                          <p:attrName>ppt_x</p:attrName>
                                        </p:attrNameLst>
                                      </p:cBhvr>
                                      <p:tavLst>
                                        <p:tav tm="0">
                                          <p:val>
                                            <p:strVal val="0-#ppt_w/2"/>
                                          </p:val>
                                        </p:tav>
                                        <p:tav tm="100000">
                                          <p:val>
                                            <p:strVal val="#ppt_x"/>
                                          </p:val>
                                        </p:tav>
                                      </p:tavLst>
                                    </p:anim>
                                    <p:anim calcmode="lin" valueType="num">
                                      <p:cBhvr additive="base">
                                        <p:cTn id="106" dur="3000" fill="hold"/>
                                        <p:tgtEl>
                                          <p:spTgt spid="51"/>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45"/>
                                        </p:tgtEl>
                                        <p:attrNameLst>
                                          <p:attrName>style.visibility</p:attrName>
                                        </p:attrNameLst>
                                      </p:cBhvr>
                                      <p:to>
                                        <p:strVal val="visible"/>
                                      </p:to>
                                    </p:set>
                                    <p:anim calcmode="lin" valueType="num">
                                      <p:cBhvr additive="base">
                                        <p:cTn id="109" dur="3000" fill="hold"/>
                                        <p:tgtEl>
                                          <p:spTgt spid="45"/>
                                        </p:tgtEl>
                                        <p:attrNameLst>
                                          <p:attrName>ppt_x</p:attrName>
                                        </p:attrNameLst>
                                      </p:cBhvr>
                                      <p:tavLst>
                                        <p:tav tm="0">
                                          <p:val>
                                            <p:strVal val="0-#ppt_w/2"/>
                                          </p:val>
                                        </p:tav>
                                        <p:tav tm="100000">
                                          <p:val>
                                            <p:strVal val="#ppt_x"/>
                                          </p:val>
                                        </p:tav>
                                      </p:tavLst>
                                    </p:anim>
                                    <p:anim calcmode="lin" valueType="num">
                                      <p:cBhvr additive="base">
                                        <p:cTn id="110" dur="3000" fill="hold"/>
                                        <p:tgtEl>
                                          <p:spTgt spid="45"/>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52"/>
                                        </p:tgtEl>
                                        <p:attrNameLst>
                                          <p:attrName>style.visibility</p:attrName>
                                        </p:attrNameLst>
                                      </p:cBhvr>
                                      <p:to>
                                        <p:strVal val="visible"/>
                                      </p:to>
                                    </p:set>
                                    <p:anim calcmode="lin" valueType="num">
                                      <p:cBhvr additive="base">
                                        <p:cTn id="113" dur="3000" fill="hold"/>
                                        <p:tgtEl>
                                          <p:spTgt spid="52"/>
                                        </p:tgtEl>
                                        <p:attrNameLst>
                                          <p:attrName>ppt_x</p:attrName>
                                        </p:attrNameLst>
                                      </p:cBhvr>
                                      <p:tavLst>
                                        <p:tav tm="0">
                                          <p:val>
                                            <p:strVal val="0-#ppt_w/2"/>
                                          </p:val>
                                        </p:tav>
                                        <p:tav tm="100000">
                                          <p:val>
                                            <p:strVal val="#ppt_x"/>
                                          </p:val>
                                        </p:tav>
                                      </p:tavLst>
                                    </p:anim>
                                    <p:anim calcmode="lin" valueType="num">
                                      <p:cBhvr additive="base">
                                        <p:cTn id="114" dur="3000" fill="hold"/>
                                        <p:tgtEl>
                                          <p:spTgt spid="52"/>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 calcmode="lin" valueType="num">
                                      <p:cBhvr additive="base">
                                        <p:cTn id="117" dur="3000" fill="hold"/>
                                        <p:tgtEl>
                                          <p:spTgt spid="46"/>
                                        </p:tgtEl>
                                        <p:attrNameLst>
                                          <p:attrName>ppt_x</p:attrName>
                                        </p:attrNameLst>
                                      </p:cBhvr>
                                      <p:tavLst>
                                        <p:tav tm="0">
                                          <p:val>
                                            <p:strVal val="0-#ppt_w/2"/>
                                          </p:val>
                                        </p:tav>
                                        <p:tav tm="100000">
                                          <p:val>
                                            <p:strVal val="#ppt_x"/>
                                          </p:val>
                                        </p:tav>
                                      </p:tavLst>
                                    </p:anim>
                                    <p:anim calcmode="lin" valueType="num">
                                      <p:cBhvr additive="base">
                                        <p:cTn id="118" dur="3000" fill="hold"/>
                                        <p:tgtEl>
                                          <p:spTgt spid="46"/>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additive="base">
                                        <p:cTn id="121" dur="3000" fill="hold"/>
                                        <p:tgtEl>
                                          <p:spTgt spid="53"/>
                                        </p:tgtEl>
                                        <p:attrNameLst>
                                          <p:attrName>ppt_x</p:attrName>
                                        </p:attrNameLst>
                                      </p:cBhvr>
                                      <p:tavLst>
                                        <p:tav tm="0">
                                          <p:val>
                                            <p:strVal val="0-#ppt_w/2"/>
                                          </p:val>
                                        </p:tav>
                                        <p:tav tm="100000">
                                          <p:val>
                                            <p:strVal val="#ppt_x"/>
                                          </p:val>
                                        </p:tav>
                                      </p:tavLst>
                                    </p:anim>
                                    <p:anim calcmode="lin" valueType="num">
                                      <p:cBhvr additive="base">
                                        <p:cTn id="122" dur="3000" fill="hold"/>
                                        <p:tgtEl>
                                          <p:spTgt spid="53"/>
                                        </p:tgtEl>
                                        <p:attrNameLst>
                                          <p:attrName>ppt_y</p:attrName>
                                        </p:attrNameLst>
                                      </p:cBhvr>
                                      <p:tavLst>
                                        <p:tav tm="0">
                                          <p:val>
                                            <p:strVal val="#ppt_y"/>
                                          </p:val>
                                        </p:tav>
                                        <p:tav tm="100000">
                                          <p:val>
                                            <p:strVal val="#ppt_y"/>
                                          </p:val>
                                        </p:tav>
                                      </p:tavLst>
                                    </p:anim>
                                  </p:childTnLst>
                                </p:cTn>
                              </p:par>
                            </p:childTnLst>
                          </p:cTn>
                        </p:par>
                        <p:par>
                          <p:cTn id="123" fill="hold">
                            <p:stCondLst>
                              <p:cond delay="3000"/>
                            </p:stCondLst>
                            <p:childTnLst>
                              <p:par>
                                <p:cTn id="124" presetID="53" presetClass="entr" presetSubtype="16" fill="hold" grpId="0" nodeType="afterEffect">
                                  <p:stCondLst>
                                    <p:cond delay="1000"/>
                                  </p:stCondLst>
                                  <p:childTnLst>
                                    <p:set>
                                      <p:cBhvr>
                                        <p:cTn id="125" dur="1" fill="hold">
                                          <p:stCondLst>
                                            <p:cond delay="0"/>
                                          </p:stCondLst>
                                        </p:cTn>
                                        <p:tgtEl>
                                          <p:spTgt spid="48"/>
                                        </p:tgtEl>
                                        <p:attrNameLst>
                                          <p:attrName>style.visibility</p:attrName>
                                        </p:attrNameLst>
                                      </p:cBhvr>
                                      <p:to>
                                        <p:strVal val="visible"/>
                                      </p:to>
                                    </p:set>
                                    <p:anim calcmode="lin" valueType="num">
                                      <p:cBhvr>
                                        <p:cTn id="126" dur="500" fill="hold"/>
                                        <p:tgtEl>
                                          <p:spTgt spid="48"/>
                                        </p:tgtEl>
                                        <p:attrNameLst>
                                          <p:attrName>ppt_w</p:attrName>
                                        </p:attrNameLst>
                                      </p:cBhvr>
                                      <p:tavLst>
                                        <p:tav tm="0">
                                          <p:val>
                                            <p:fltVal val="0"/>
                                          </p:val>
                                        </p:tav>
                                        <p:tav tm="100000">
                                          <p:val>
                                            <p:strVal val="#ppt_w"/>
                                          </p:val>
                                        </p:tav>
                                      </p:tavLst>
                                    </p:anim>
                                    <p:anim calcmode="lin" valueType="num">
                                      <p:cBhvr>
                                        <p:cTn id="127" dur="500" fill="hold"/>
                                        <p:tgtEl>
                                          <p:spTgt spid="48"/>
                                        </p:tgtEl>
                                        <p:attrNameLst>
                                          <p:attrName>ppt_h</p:attrName>
                                        </p:attrNameLst>
                                      </p:cBhvr>
                                      <p:tavLst>
                                        <p:tav tm="0">
                                          <p:val>
                                            <p:fltVal val="0"/>
                                          </p:val>
                                        </p:tav>
                                        <p:tav tm="100000">
                                          <p:val>
                                            <p:strVal val="#ppt_h"/>
                                          </p:val>
                                        </p:tav>
                                      </p:tavLst>
                                    </p:anim>
                                    <p:animEffect transition="in" filter="fade">
                                      <p:cBhvr>
                                        <p:cTn id="128" dur="500"/>
                                        <p:tgtEl>
                                          <p:spTgt spid="48"/>
                                        </p:tgtEl>
                                      </p:cBhvr>
                                    </p:animEffect>
                                  </p:childTnLst>
                                </p:cTn>
                              </p:par>
                            </p:childTnLst>
                          </p:cTn>
                        </p:par>
                        <p:par>
                          <p:cTn id="129" fill="hold">
                            <p:stCondLst>
                              <p:cond delay="4500"/>
                            </p:stCondLst>
                            <p:childTnLst>
                              <p:par>
                                <p:cTn id="130" presetID="2" presetClass="entr" presetSubtype="4" fill="hold" grpId="0" nodeType="afterEffect">
                                  <p:stCondLst>
                                    <p:cond delay="0"/>
                                  </p:stCondLst>
                                  <p:childTnLst>
                                    <p:set>
                                      <p:cBhvr>
                                        <p:cTn id="131" dur="1" fill="hold">
                                          <p:stCondLst>
                                            <p:cond delay="0"/>
                                          </p:stCondLst>
                                        </p:cTn>
                                        <p:tgtEl>
                                          <p:spTgt spid="59"/>
                                        </p:tgtEl>
                                        <p:attrNameLst>
                                          <p:attrName>style.visibility</p:attrName>
                                        </p:attrNameLst>
                                      </p:cBhvr>
                                      <p:to>
                                        <p:strVal val="visible"/>
                                      </p:to>
                                    </p:set>
                                    <p:anim calcmode="lin" valueType="num">
                                      <p:cBhvr additive="base">
                                        <p:cTn id="132" dur="3000" fill="hold"/>
                                        <p:tgtEl>
                                          <p:spTgt spid="59"/>
                                        </p:tgtEl>
                                        <p:attrNameLst>
                                          <p:attrName>ppt_x</p:attrName>
                                        </p:attrNameLst>
                                      </p:cBhvr>
                                      <p:tavLst>
                                        <p:tav tm="0">
                                          <p:val>
                                            <p:strVal val="#ppt_x"/>
                                          </p:val>
                                        </p:tav>
                                        <p:tav tm="100000">
                                          <p:val>
                                            <p:strVal val="#ppt_x"/>
                                          </p:val>
                                        </p:tav>
                                      </p:tavLst>
                                    </p:anim>
                                    <p:anim calcmode="lin" valueType="num">
                                      <p:cBhvr additive="base">
                                        <p:cTn id="133" dur="3000" fill="hold"/>
                                        <p:tgtEl>
                                          <p:spTgt spid="59"/>
                                        </p:tgtEl>
                                        <p:attrNameLst>
                                          <p:attrName>ppt_y</p:attrName>
                                        </p:attrNameLst>
                                      </p:cBhvr>
                                      <p:tavLst>
                                        <p:tav tm="0">
                                          <p:val>
                                            <p:strVal val="1+#ppt_h/2"/>
                                          </p:val>
                                        </p:tav>
                                        <p:tav tm="100000">
                                          <p:val>
                                            <p:strVal val="#ppt_y"/>
                                          </p:val>
                                        </p:tav>
                                      </p:tavLst>
                                    </p:anim>
                                  </p:childTnLst>
                                </p:cTn>
                              </p:par>
                            </p:childTnLst>
                          </p:cTn>
                        </p:par>
                        <p:par>
                          <p:cTn id="134" fill="hold">
                            <p:stCondLst>
                              <p:cond delay="7500"/>
                            </p:stCondLst>
                            <p:childTnLst>
                              <p:par>
                                <p:cTn id="135" presetID="2" presetClass="entr" presetSubtype="4" fill="hold" grpId="0" nodeType="afterEffect">
                                  <p:stCondLst>
                                    <p:cond delay="0"/>
                                  </p:stCondLst>
                                  <p:childTnLst>
                                    <p:set>
                                      <p:cBhvr>
                                        <p:cTn id="136" dur="1" fill="hold">
                                          <p:stCondLst>
                                            <p:cond delay="0"/>
                                          </p:stCondLst>
                                        </p:cTn>
                                        <p:tgtEl>
                                          <p:spTgt spid="60"/>
                                        </p:tgtEl>
                                        <p:attrNameLst>
                                          <p:attrName>style.visibility</p:attrName>
                                        </p:attrNameLst>
                                      </p:cBhvr>
                                      <p:to>
                                        <p:strVal val="visible"/>
                                      </p:to>
                                    </p:set>
                                    <p:anim calcmode="lin" valueType="num">
                                      <p:cBhvr additive="base">
                                        <p:cTn id="137" dur="3000" fill="hold"/>
                                        <p:tgtEl>
                                          <p:spTgt spid="60"/>
                                        </p:tgtEl>
                                        <p:attrNameLst>
                                          <p:attrName>ppt_x</p:attrName>
                                        </p:attrNameLst>
                                      </p:cBhvr>
                                      <p:tavLst>
                                        <p:tav tm="0">
                                          <p:val>
                                            <p:strVal val="#ppt_x"/>
                                          </p:val>
                                        </p:tav>
                                        <p:tav tm="100000">
                                          <p:val>
                                            <p:strVal val="#ppt_x"/>
                                          </p:val>
                                        </p:tav>
                                      </p:tavLst>
                                    </p:anim>
                                    <p:anim calcmode="lin" valueType="num">
                                      <p:cBhvr additive="base">
                                        <p:cTn id="138" dur="3000" fill="hold"/>
                                        <p:tgtEl>
                                          <p:spTgt spid="60"/>
                                        </p:tgtEl>
                                        <p:attrNameLst>
                                          <p:attrName>ppt_y</p:attrName>
                                        </p:attrNameLst>
                                      </p:cBhvr>
                                      <p:tavLst>
                                        <p:tav tm="0">
                                          <p:val>
                                            <p:strVal val="1+#ppt_h/2"/>
                                          </p:val>
                                        </p:tav>
                                        <p:tav tm="100000">
                                          <p:val>
                                            <p:strVal val="#ppt_y"/>
                                          </p:val>
                                        </p:tav>
                                      </p:tavLst>
                                    </p:anim>
                                  </p:childTnLst>
                                </p:cTn>
                              </p:par>
                            </p:childTnLst>
                          </p:cTn>
                        </p:par>
                        <p:par>
                          <p:cTn id="139" fill="hold">
                            <p:stCondLst>
                              <p:cond delay="10500"/>
                            </p:stCondLst>
                            <p:childTnLst>
                              <p:par>
                                <p:cTn id="140" presetID="2" presetClass="entr" presetSubtype="4" fill="hold" grpId="0" nodeType="afterEffect">
                                  <p:stCondLst>
                                    <p:cond delay="0"/>
                                  </p:stCondLst>
                                  <p:childTnLst>
                                    <p:set>
                                      <p:cBhvr>
                                        <p:cTn id="141" dur="1" fill="hold">
                                          <p:stCondLst>
                                            <p:cond delay="0"/>
                                          </p:stCondLst>
                                        </p:cTn>
                                        <p:tgtEl>
                                          <p:spTgt spid="61"/>
                                        </p:tgtEl>
                                        <p:attrNameLst>
                                          <p:attrName>style.visibility</p:attrName>
                                        </p:attrNameLst>
                                      </p:cBhvr>
                                      <p:to>
                                        <p:strVal val="visible"/>
                                      </p:to>
                                    </p:set>
                                    <p:anim calcmode="lin" valueType="num">
                                      <p:cBhvr additive="base">
                                        <p:cTn id="142" dur="3000" fill="hold"/>
                                        <p:tgtEl>
                                          <p:spTgt spid="61"/>
                                        </p:tgtEl>
                                        <p:attrNameLst>
                                          <p:attrName>ppt_x</p:attrName>
                                        </p:attrNameLst>
                                      </p:cBhvr>
                                      <p:tavLst>
                                        <p:tav tm="0">
                                          <p:val>
                                            <p:strVal val="#ppt_x"/>
                                          </p:val>
                                        </p:tav>
                                        <p:tav tm="100000">
                                          <p:val>
                                            <p:strVal val="#ppt_x"/>
                                          </p:val>
                                        </p:tav>
                                      </p:tavLst>
                                    </p:anim>
                                    <p:anim calcmode="lin" valueType="num">
                                      <p:cBhvr additive="base">
                                        <p:cTn id="143" dur="3000" fill="hold"/>
                                        <p:tgtEl>
                                          <p:spTgt spid="61"/>
                                        </p:tgtEl>
                                        <p:attrNameLst>
                                          <p:attrName>ppt_y</p:attrName>
                                        </p:attrNameLst>
                                      </p:cBhvr>
                                      <p:tavLst>
                                        <p:tav tm="0">
                                          <p:val>
                                            <p:strVal val="1+#ppt_h/2"/>
                                          </p:val>
                                        </p:tav>
                                        <p:tav tm="100000">
                                          <p:val>
                                            <p:strVal val="#ppt_y"/>
                                          </p:val>
                                        </p:tav>
                                      </p:tavLst>
                                    </p:anim>
                                  </p:childTnLst>
                                </p:cTn>
                              </p:par>
                            </p:childTnLst>
                          </p:cTn>
                        </p:par>
                        <p:par>
                          <p:cTn id="144" fill="hold">
                            <p:stCondLst>
                              <p:cond delay="13500"/>
                            </p:stCondLst>
                            <p:childTnLst>
                              <p:par>
                                <p:cTn id="145" presetID="2" presetClass="entr" presetSubtype="4" fill="hold" grpId="0" nodeType="afterEffect">
                                  <p:stCondLst>
                                    <p:cond delay="0"/>
                                  </p:stCondLst>
                                  <p:childTnLst>
                                    <p:set>
                                      <p:cBhvr>
                                        <p:cTn id="146" dur="1" fill="hold">
                                          <p:stCondLst>
                                            <p:cond delay="0"/>
                                          </p:stCondLst>
                                        </p:cTn>
                                        <p:tgtEl>
                                          <p:spTgt spid="62"/>
                                        </p:tgtEl>
                                        <p:attrNameLst>
                                          <p:attrName>style.visibility</p:attrName>
                                        </p:attrNameLst>
                                      </p:cBhvr>
                                      <p:to>
                                        <p:strVal val="visible"/>
                                      </p:to>
                                    </p:set>
                                    <p:anim calcmode="lin" valueType="num">
                                      <p:cBhvr additive="base">
                                        <p:cTn id="147" dur="3000" fill="hold"/>
                                        <p:tgtEl>
                                          <p:spTgt spid="62"/>
                                        </p:tgtEl>
                                        <p:attrNameLst>
                                          <p:attrName>ppt_x</p:attrName>
                                        </p:attrNameLst>
                                      </p:cBhvr>
                                      <p:tavLst>
                                        <p:tav tm="0">
                                          <p:val>
                                            <p:strVal val="#ppt_x"/>
                                          </p:val>
                                        </p:tav>
                                        <p:tav tm="100000">
                                          <p:val>
                                            <p:strVal val="#ppt_x"/>
                                          </p:val>
                                        </p:tav>
                                      </p:tavLst>
                                    </p:anim>
                                    <p:anim calcmode="lin" valueType="num">
                                      <p:cBhvr additive="base">
                                        <p:cTn id="148" dur="3000" fill="hold"/>
                                        <p:tgtEl>
                                          <p:spTgt spid="62"/>
                                        </p:tgtEl>
                                        <p:attrNameLst>
                                          <p:attrName>ppt_y</p:attrName>
                                        </p:attrNameLst>
                                      </p:cBhvr>
                                      <p:tavLst>
                                        <p:tav tm="0">
                                          <p:val>
                                            <p:strVal val="1+#ppt_h/2"/>
                                          </p:val>
                                        </p:tav>
                                        <p:tav tm="100000">
                                          <p:val>
                                            <p:strVal val="#ppt_y"/>
                                          </p:val>
                                        </p:tav>
                                      </p:tavLst>
                                    </p:anim>
                                  </p:childTnLst>
                                </p:cTn>
                              </p:par>
                            </p:childTnLst>
                          </p:cTn>
                        </p:par>
                        <p:par>
                          <p:cTn id="149" fill="hold">
                            <p:stCondLst>
                              <p:cond delay="16500"/>
                            </p:stCondLst>
                            <p:childTnLst>
                              <p:par>
                                <p:cTn id="150" presetID="2" presetClass="entr" presetSubtype="4" fill="hold" grpId="0" nodeType="afterEffect">
                                  <p:stCondLst>
                                    <p:cond delay="0"/>
                                  </p:stCondLst>
                                  <p:childTnLst>
                                    <p:set>
                                      <p:cBhvr>
                                        <p:cTn id="151" dur="1" fill="hold">
                                          <p:stCondLst>
                                            <p:cond delay="0"/>
                                          </p:stCondLst>
                                        </p:cTn>
                                        <p:tgtEl>
                                          <p:spTgt spid="63"/>
                                        </p:tgtEl>
                                        <p:attrNameLst>
                                          <p:attrName>style.visibility</p:attrName>
                                        </p:attrNameLst>
                                      </p:cBhvr>
                                      <p:to>
                                        <p:strVal val="visible"/>
                                      </p:to>
                                    </p:set>
                                    <p:anim calcmode="lin" valueType="num">
                                      <p:cBhvr additive="base">
                                        <p:cTn id="152" dur="3000" fill="hold"/>
                                        <p:tgtEl>
                                          <p:spTgt spid="63"/>
                                        </p:tgtEl>
                                        <p:attrNameLst>
                                          <p:attrName>ppt_x</p:attrName>
                                        </p:attrNameLst>
                                      </p:cBhvr>
                                      <p:tavLst>
                                        <p:tav tm="0">
                                          <p:val>
                                            <p:strVal val="#ppt_x"/>
                                          </p:val>
                                        </p:tav>
                                        <p:tav tm="100000">
                                          <p:val>
                                            <p:strVal val="#ppt_x"/>
                                          </p:val>
                                        </p:tav>
                                      </p:tavLst>
                                    </p:anim>
                                    <p:anim calcmode="lin" valueType="num">
                                      <p:cBhvr additive="base">
                                        <p:cTn id="153" dur="30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animBg="1"/>
      <p:bldP spid="37" grpId="0" animBg="1"/>
      <p:bldP spid="38" grpId="0" animBg="1"/>
      <p:bldP spid="39" grpId="0" animBg="1"/>
      <p:bldP spid="40"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animBg="1"/>
      <p:bldP spid="55" grpId="0"/>
      <p:bldP spid="56" grpId="0"/>
      <p:bldP spid="57" grpId="0"/>
      <p:bldP spid="58" grpId="0"/>
      <p:bldP spid="59" grpId="0"/>
      <p:bldP spid="60" grpId="0"/>
      <p:bldP spid="61" grpId="0"/>
      <p:bldP spid="62"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7381884" y="1765045"/>
            <a:ext cx="4286280" cy="2664087"/>
            <a:chOff x="7310446" y="3429000"/>
            <a:chExt cx="4286280" cy="2664087"/>
          </a:xfrm>
        </p:grpSpPr>
        <p:pic>
          <p:nvPicPr>
            <p:cNvPr id="42" name="Picture 4" descr="Untitled"/>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9560" t="74995" r="4436" b="6946"/>
            <a:stretch/>
          </p:blipFill>
          <p:spPr bwMode="auto">
            <a:xfrm>
              <a:off x="7739074" y="4786322"/>
              <a:ext cx="3418100" cy="130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42"/>
            <p:cNvSpPr/>
            <p:nvPr/>
          </p:nvSpPr>
          <p:spPr>
            <a:xfrm>
              <a:off x="7810512" y="3429000"/>
              <a:ext cx="3571900" cy="642942"/>
            </a:xfrm>
            <a:prstGeom prst="rect">
              <a:avLst/>
            </a:prstGeom>
            <a:solidFill>
              <a:schemeClr val="bg1"/>
            </a:solid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rtl="1"/>
              <a:r>
                <a:rPr lang="ar-BH" sz="2000" b="1" dirty="0">
                  <a:solidFill>
                    <a:schemeClr val="tx1"/>
                  </a:solidFill>
                  <a:latin typeface="Sakkal Majalla" pitchFamily="2" charset="-78"/>
                  <a:cs typeface="Sakkal Majalla" pitchFamily="2" charset="-78"/>
                </a:rPr>
                <a:t>كانت سلوى منزعجة من نوار لذا قالت لها</a:t>
              </a:r>
              <a:endParaRPr lang="en-US" sz="2000" b="1" dirty="0">
                <a:solidFill>
                  <a:schemeClr val="tx1"/>
                </a:solidFill>
                <a:latin typeface="Sakkal Majalla" pitchFamily="2" charset="-78"/>
                <a:cs typeface="Sakkal Majalla" pitchFamily="2" charset="-78"/>
              </a:endParaRPr>
            </a:p>
          </p:txBody>
        </p:sp>
        <p:sp>
          <p:nvSpPr>
            <p:cNvPr id="44" name="Oval Callout 43"/>
            <p:cNvSpPr/>
            <p:nvPr/>
          </p:nvSpPr>
          <p:spPr>
            <a:xfrm>
              <a:off x="7453322" y="3857628"/>
              <a:ext cx="2714644" cy="714380"/>
            </a:xfrm>
            <a:prstGeom prst="wedgeEllipseCallout">
              <a:avLst>
                <a:gd name="adj1" fmla="val 28740"/>
                <a:gd name="adj2" fmla="val 96311"/>
              </a:avLst>
            </a:prstGeom>
            <a:solidFill>
              <a:schemeClr val="bg1"/>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latin typeface="Sakkal Majalla" pitchFamily="2" charset="-78"/>
                  <a:cs typeface="Sakkal Majalla" pitchFamily="2" charset="-78"/>
                </a:rPr>
                <a:t>أريد محادثتك عن أمر ضايقني منك.</a:t>
              </a:r>
              <a:endParaRPr lang="en-US" sz="2000" b="1" dirty="0">
                <a:solidFill>
                  <a:schemeClr val="tx1"/>
                </a:solidFill>
                <a:latin typeface="Sakkal Majalla" pitchFamily="2" charset="-78"/>
                <a:cs typeface="Sakkal Majalla" pitchFamily="2" charset="-78"/>
              </a:endParaRPr>
            </a:p>
          </p:txBody>
        </p:sp>
        <p:sp>
          <p:nvSpPr>
            <p:cNvPr id="45" name="Text Box 24"/>
            <p:cNvSpPr txBox="1">
              <a:spLocks noChangeArrowheads="1"/>
            </p:cNvSpPr>
            <p:nvPr/>
          </p:nvSpPr>
          <p:spPr bwMode="auto">
            <a:xfrm>
              <a:off x="9953652" y="4286256"/>
              <a:ext cx="16430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FF0066"/>
                  </a:solidFill>
                  <a:latin typeface="Sakkal Majalla" pitchFamily="2" charset="-78"/>
                  <a:cs typeface="Sakkal Majalla" pitchFamily="2" charset="-78"/>
                </a:rPr>
                <a:t>سلوى</a:t>
              </a:r>
              <a:endParaRPr lang="en-US" altLang="ar-BH" sz="3600" dirty="0">
                <a:solidFill>
                  <a:srgbClr val="FF0066"/>
                </a:solidFill>
                <a:latin typeface="Sakkal Majalla" pitchFamily="2" charset="-78"/>
                <a:cs typeface="Sakkal Majalla" pitchFamily="2" charset="-78"/>
              </a:endParaRPr>
            </a:p>
          </p:txBody>
        </p:sp>
        <p:sp>
          <p:nvSpPr>
            <p:cNvPr id="46" name="Text Box 24"/>
            <p:cNvSpPr txBox="1">
              <a:spLocks noChangeArrowheads="1"/>
            </p:cNvSpPr>
            <p:nvPr/>
          </p:nvSpPr>
          <p:spPr bwMode="auto">
            <a:xfrm>
              <a:off x="7310446" y="4425743"/>
              <a:ext cx="16430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600" dirty="0">
                  <a:solidFill>
                    <a:srgbClr val="FF0066"/>
                  </a:solidFill>
                  <a:latin typeface="Sakkal Majalla" pitchFamily="2" charset="-78"/>
                  <a:cs typeface="Sakkal Majalla" pitchFamily="2" charset="-78"/>
                </a:rPr>
                <a:t>نوار</a:t>
              </a:r>
              <a:endParaRPr lang="en-US" altLang="ar-BH" sz="3600" dirty="0">
                <a:solidFill>
                  <a:srgbClr val="FF0066"/>
                </a:solidFill>
                <a:latin typeface="Sakkal Majalla" pitchFamily="2" charset="-78"/>
                <a:cs typeface="Sakkal Majalla" pitchFamily="2" charset="-78"/>
              </a:endParaRPr>
            </a:p>
          </p:txBody>
        </p:sp>
      </p:grpSp>
      <p:grpSp>
        <p:nvGrpSpPr>
          <p:cNvPr id="47" name="Group 46"/>
          <p:cNvGrpSpPr/>
          <p:nvPr/>
        </p:nvGrpSpPr>
        <p:grpSpPr>
          <a:xfrm>
            <a:off x="3595670" y="1836483"/>
            <a:ext cx="3786214" cy="2378335"/>
            <a:chOff x="3381356" y="3286124"/>
            <a:chExt cx="3786214" cy="2378335"/>
          </a:xfrm>
        </p:grpSpPr>
        <p:pic>
          <p:nvPicPr>
            <p:cNvPr id="48" name="Picture 4" descr="Untitled"/>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505" t="53739" r="33040" b="6946"/>
            <a:stretch/>
          </p:blipFill>
          <p:spPr bwMode="auto">
            <a:xfrm>
              <a:off x="3381356" y="3286124"/>
              <a:ext cx="3786214" cy="237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angle 48"/>
            <p:cNvSpPr/>
            <p:nvPr/>
          </p:nvSpPr>
          <p:spPr>
            <a:xfrm>
              <a:off x="3595670" y="3286124"/>
              <a:ext cx="3571900" cy="1071570"/>
            </a:xfrm>
            <a:prstGeom prst="rect">
              <a:avLst/>
            </a:prstGeom>
            <a:solidFill>
              <a:schemeClr val="bg1"/>
            </a:solid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rtl="1"/>
              <a:r>
                <a:rPr lang="ar-BH" b="1" dirty="0">
                  <a:solidFill>
                    <a:schemeClr val="tx1"/>
                  </a:solidFill>
                  <a:latin typeface="Sakkal Majalla" pitchFamily="2" charset="-78"/>
                  <a:cs typeface="Sakkal Majalla" pitchFamily="2" charset="-78"/>
                </a:rPr>
                <a:t>جلستا معًا في مكان هادئ ونظرت سلوى إلى نوار وابتسمت في وجههاوقالت بصوت هادئ ولكنه حازم </a:t>
              </a:r>
              <a:endParaRPr lang="en-US" b="1" dirty="0">
                <a:solidFill>
                  <a:schemeClr val="tx1"/>
                </a:solidFill>
                <a:latin typeface="Sakkal Majalla" pitchFamily="2" charset="-78"/>
                <a:cs typeface="Sakkal Majalla" pitchFamily="2" charset="-78"/>
              </a:endParaRPr>
            </a:p>
          </p:txBody>
        </p:sp>
        <p:sp>
          <p:nvSpPr>
            <p:cNvPr id="53" name="Oval Callout 52"/>
            <p:cNvSpPr/>
            <p:nvPr/>
          </p:nvSpPr>
          <p:spPr>
            <a:xfrm>
              <a:off x="3381356" y="3857628"/>
              <a:ext cx="2714644" cy="714380"/>
            </a:xfrm>
            <a:prstGeom prst="wedgeEllipseCallout">
              <a:avLst>
                <a:gd name="adj1" fmla="val 20478"/>
                <a:gd name="adj2" fmla="val 76990"/>
              </a:avLst>
            </a:prstGeom>
            <a:solidFill>
              <a:schemeClr val="bg1"/>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latin typeface="Sakkal Majalla" pitchFamily="2" charset="-78"/>
                  <a:cs typeface="Sakkal Majalla" pitchFamily="2" charset="-78"/>
                </a:rPr>
                <a:t>إنك تحاولين  أرغامي على الأساءة إلى هالة</a:t>
              </a:r>
              <a:endParaRPr lang="en-US" sz="2000" b="1" dirty="0">
                <a:solidFill>
                  <a:schemeClr val="tx1"/>
                </a:solidFill>
                <a:latin typeface="Sakkal Majalla" pitchFamily="2" charset="-78"/>
                <a:cs typeface="Sakkal Majalla" pitchFamily="2" charset="-78"/>
              </a:endParaRPr>
            </a:p>
          </p:txBody>
        </p:sp>
      </p:grpSp>
      <p:grpSp>
        <p:nvGrpSpPr>
          <p:cNvPr id="55" name="Group 54"/>
          <p:cNvGrpSpPr/>
          <p:nvPr/>
        </p:nvGrpSpPr>
        <p:grpSpPr>
          <a:xfrm>
            <a:off x="452398" y="1550731"/>
            <a:ext cx="3143272" cy="2592649"/>
            <a:chOff x="380960" y="3214686"/>
            <a:chExt cx="3143272" cy="2592649"/>
          </a:xfrm>
        </p:grpSpPr>
        <p:pic>
          <p:nvPicPr>
            <p:cNvPr id="61" name="Picture 4" descr="Untitled"/>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71" t="53739" r="69425" b="6946"/>
            <a:stretch/>
          </p:blipFill>
          <p:spPr bwMode="auto">
            <a:xfrm>
              <a:off x="523836" y="3429000"/>
              <a:ext cx="3000396" cy="237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Oval Callout 64"/>
            <p:cNvSpPr/>
            <p:nvPr/>
          </p:nvSpPr>
          <p:spPr>
            <a:xfrm>
              <a:off x="380960" y="3214686"/>
              <a:ext cx="3143272" cy="1500198"/>
            </a:xfrm>
            <a:prstGeom prst="wedgeEllipseCallout">
              <a:avLst>
                <a:gd name="adj1" fmla="val 22261"/>
                <a:gd name="adj2" fmla="val 69744"/>
              </a:avLst>
            </a:prstGeom>
            <a:solidFill>
              <a:schemeClr val="bg1"/>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ar-BH" sz="2000" b="1" dirty="0">
                  <a:solidFill>
                    <a:schemeClr val="tx1"/>
                  </a:solidFill>
                  <a:latin typeface="Sakkal Majalla" pitchFamily="2" charset="-78"/>
                  <a:cs typeface="Sakkal Majalla" pitchFamily="2" charset="-78"/>
                </a:rPr>
                <a:t>إنك صديقتي وأتمنى أن تدوم صداقتنا ولكن لا يمكنني موافقتك على     الإساءة إلى أحد.  </a:t>
              </a:r>
              <a:endParaRPr lang="en-US" sz="2000" b="1" dirty="0">
                <a:solidFill>
                  <a:schemeClr val="tx1"/>
                </a:solidFill>
                <a:latin typeface="Sakkal Majalla" pitchFamily="2" charset="-78"/>
                <a:cs typeface="Sakkal Majalla" pitchFamily="2" charset="-78"/>
              </a:endParaRPr>
            </a:p>
          </p:txBody>
        </p:sp>
      </p:grpSp>
      <p:sp>
        <p:nvSpPr>
          <p:cNvPr id="66" name="TextBox 65"/>
          <p:cNvSpPr txBox="1"/>
          <p:nvPr/>
        </p:nvSpPr>
        <p:spPr>
          <a:xfrm>
            <a:off x="309522" y="4418966"/>
            <a:ext cx="11072890" cy="1938992"/>
          </a:xfrm>
          <a:prstGeom prst="rect">
            <a:avLst/>
          </a:prstGeom>
          <a:noFill/>
        </p:spPr>
        <p:txBody>
          <a:bodyPr wrap="square" rtlCol="0">
            <a:spAutoFit/>
          </a:bodyPr>
          <a:lstStyle/>
          <a:p>
            <a:pPr algn="r" rtl="1"/>
            <a:r>
              <a:rPr lang="ar-BH" dirty="0"/>
              <a:t>إن </a:t>
            </a:r>
            <a:r>
              <a:rPr lang="ar-BH" sz="2400" b="1" dirty="0">
                <a:latin typeface="Sakkal Majalla" pitchFamily="2" charset="-78"/>
                <a:cs typeface="Sakkal Majalla" pitchFamily="2" charset="-78"/>
              </a:rPr>
              <a:t>سلوك سلوى...............................                                                  إن سلوك  نوار.............................................</a:t>
            </a:r>
          </a:p>
          <a:p>
            <a:pPr algn="r" rtl="1"/>
            <a:r>
              <a:rPr lang="ar-BH" sz="2400" b="1" dirty="0">
                <a:latin typeface="Sakkal Majalla" pitchFamily="2" charset="-78"/>
                <a:cs typeface="Sakkal Majalla" pitchFamily="2" charset="-78"/>
              </a:rPr>
              <a:t> لماذ ؟ ........................................................                                لماذ؟ .........................................................................</a:t>
            </a:r>
          </a:p>
          <a:p>
            <a:pPr algn="r" rtl="1"/>
            <a:r>
              <a:rPr lang="ar-BH" sz="2400" b="1" dirty="0">
                <a:latin typeface="Sakkal Majalla" pitchFamily="2" charset="-78"/>
                <a:cs typeface="Sakkal Majalla" pitchFamily="2" charset="-78"/>
              </a:rPr>
              <a:t>ماذا قالت ؟ ....................................................                       ماذا قالت ؟ ................................................................. </a:t>
            </a:r>
          </a:p>
          <a:p>
            <a:pPr algn="r" rtl="1"/>
            <a:r>
              <a:rPr lang="ar-BH" sz="2400" b="1" dirty="0">
                <a:latin typeface="Sakkal Majalla" pitchFamily="2" charset="-78"/>
                <a:cs typeface="Sakkal Majalla" pitchFamily="2" charset="-78"/>
              </a:rPr>
              <a:t>كيف قالت ؟ ................................................                          كيف قالت ؟ .................................................................</a:t>
            </a:r>
          </a:p>
          <a:p>
            <a:pPr algn="r" rtl="1"/>
            <a:r>
              <a:rPr lang="ar-BH" sz="2400" b="1" dirty="0">
                <a:latin typeface="Sakkal Majalla" pitchFamily="2" charset="-78"/>
                <a:cs typeface="Sakkal Majalla" pitchFamily="2" charset="-78"/>
              </a:rPr>
              <a:t>كيف كان وضع جسمها وتعبيرات وجهها؟ .................................. كيف كان وضع جسمها وتعبيرات وجهها؟ ...............                                                                       </a:t>
            </a:r>
            <a:endParaRPr lang="en-US" sz="2400" b="1" dirty="0">
              <a:latin typeface="Sakkal Majalla" pitchFamily="2" charset="-78"/>
              <a:cs typeface="Sakkal Majalla" pitchFamily="2" charset="-78"/>
            </a:endParaRPr>
          </a:p>
        </p:txBody>
      </p:sp>
      <p:sp>
        <p:nvSpPr>
          <p:cNvPr id="67" name="Text Box 24"/>
          <p:cNvSpPr txBox="1">
            <a:spLocks noChangeArrowheads="1"/>
          </p:cNvSpPr>
          <p:nvPr/>
        </p:nvSpPr>
        <p:spPr bwMode="auto">
          <a:xfrm>
            <a:off x="8024826" y="4314491"/>
            <a:ext cx="16430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200" b="1" dirty="0">
                <a:solidFill>
                  <a:srgbClr val="C00000"/>
                </a:solidFill>
                <a:latin typeface="Sakkal Majalla" pitchFamily="2" charset="-78"/>
                <a:cs typeface="Sakkal Majalla" pitchFamily="2" charset="-78"/>
              </a:rPr>
              <a:t>حازم</a:t>
            </a:r>
            <a:endParaRPr lang="en-US" altLang="ar-BH" sz="2400" b="1" dirty="0">
              <a:solidFill>
                <a:srgbClr val="C00000"/>
              </a:solidFill>
              <a:latin typeface="Sakkal Majalla" pitchFamily="2" charset="-78"/>
              <a:cs typeface="Sakkal Majalla" pitchFamily="2" charset="-78"/>
            </a:endParaRPr>
          </a:p>
        </p:txBody>
      </p:sp>
      <p:sp>
        <p:nvSpPr>
          <p:cNvPr id="68" name="Text Box 23"/>
          <p:cNvSpPr txBox="1">
            <a:spLocks noChangeArrowheads="1"/>
          </p:cNvSpPr>
          <p:nvPr/>
        </p:nvSpPr>
        <p:spPr bwMode="auto">
          <a:xfrm>
            <a:off x="2238348" y="4347528"/>
            <a:ext cx="2001870" cy="461665"/>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2400" b="1" dirty="0">
                <a:solidFill>
                  <a:srgbClr val="0000FF"/>
                </a:solidFill>
                <a:latin typeface="Sakkal Majalla" pitchFamily="2" charset="-78"/>
                <a:cs typeface="Sakkal Majalla" pitchFamily="2" charset="-78"/>
              </a:rPr>
              <a:t>ســـــلبي</a:t>
            </a:r>
            <a:endParaRPr lang="en-US" altLang="ar-BH" sz="2400" b="1" dirty="0">
              <a:solidFill>
                <a:srgbClr val="0000FF"/>
              </a:solidFill>
              <a:latin typeface="Sakkal Majalla" pitchFamily="2" charset="-78"/>
              <a:cs typeface="Sakkal Majalla" pitchFamily="2" charset="-78"/>
            </a:endParaRPr>
          </a:p>
        </p:txBody>
      </p:sp>
      <p:sp>
        <p:nvSpPr>
          <p:cNvPr id="70" name="Rectangle 69"/>
          <p:cNvSpPr/>
          <p:nvPr/>
        </p:nvSpPr>
        <p:spPr>
          <a:xfrm>
            <a:off x="2503974" y="4704718"/>
            <a:ext cx="2449710" cy="461665"/>
          </a:xfrm>
          <a:prstGeom prst="rect">
            <a:avLst/>
          </a:prstGeom>
        </p:spPr>
        <p:txBody>
          <a:bodyPr wrap="none">
            <a:spAutoFit/>
          </a:bodyPr>
          <a:lstStyle/>
          <a:p>
            <a:pPr algn="r" rtl="1">
              <a:defRPr/>
            </a:pPr>
            <a:r>
              <a:rPr lang="en-US" altLang="ar-BH" sz="2400" b="1" dirty="0">
                <a:solidFill>
                  <a:srgbClr val="0000FF"/>
                </a:solidFill>
                <a:effectLst>
                  <a:outerShdw blurRad="38100" dist="38100" dir="2700000" algn="tl">
                    <a:srgbClr val="000000"/>
                  </a:outerShdw>
                </a:effectLst>
                <a:latin typeface="Sakkal Majalla" pitchFamily="2" charset="-78"/>
                <a:cs typeface="Sakkal Majalla" pitchFamily="2" charset="-78"/>
              </a:rPr>
              <a:t> </a:t>
            </a:r>
            <a:r>
              <a:rPr lang="ar-BH" altLang="ar-BH" sz="2400" b="1" dirty="0">
                <a:solidFill>
                  <a:srgbClr val="0000FF"/>
                </a:solidFill>
                <a:latin typeface="Sakkal Majalla" pitchFamily="2" charset="-78"/>
                <a:cs typeface="Sakkal Majalla" pitchFamily="2" charset="-78"/>
              </a:rPr>
              <a:t>يمحاولة الأساءة للآخرين </a:t>
            </a:r>
            <a:endParaRPr lang="en-US" altLang="ar-BH" sz="2400" b="1" dirty="0">
              <a:solidFill>
                <a:srgbClr val="0000FF"/>
              </a:solidFill>
              <a:latin typeface="Sakkal Majalla" pitchFamily="2" charset="-78"/>
              <a:cs typeface="Sakkal Majalla" pitchFamily="2" charset="-78"/>
            </a:endParaRPr>
          </a:p>
        </p:txBody>
      </p:sp>
      <p:sp>
        <p:nvSpPr>
          <p:cNvPr id="71" name="Rectangle 70"/>
          <p:cNvSpPr/>
          <p:nvPr/>
        </p:nvSpPr>
        <p:spPr>
          <a:xfrm>
            <a:off x="5953124" y="4704718"/>
            <a:ext cx="4652649" cy="461665"/>
          </a:xfrm>
          <a:prstGeom prst="rect">
            <a:avLst/>
          </a:prstGeom>
        </p:spPr>
        <p:txBody>
          <a:bodyPr wrap="square">
            <a:spAutoFit/>
          </a:bodyPr>
          <a:lstStyle/>
          <a:p>
            <a:pPr algn="r" rtl="1">
              <a:defRPr/>
            </a:pPr>
            <a:r>
              <a:rPr lang="ar-SA" altLang="ar-BH" sz="2400" b="1" dirty="0">
                <a:solidFill>
                  <a:srgbClr val="C00000"/>
                </a:solidFill>
                <a:latin typeface="Sakkal Majalla" pitchFamily="2" charset="-78"/>
                <a:cs typeface="Sakkal Majalla" pitchFamily="2" charset="-78"/>
              </a:rPr>
              <a:t>تعبّر</a:t>
            </a:r>
            <a:r>
              <a:rPr lang="ar-BH" altLang="ar-BH" sz="2400" b="1" dirty="0">
                <a:solidFill>
                  <a:srgbClr val="C00000"/>
                </a:solidFill>
                <a:latin typeface="Sakkal Majalla" pitchFamily="2" charset="-78"/>
                <a:cs typeface="Sakkal Majalla" pitchFamily="2" charset="-78"/>
              </a:rPr>
              <a:t> </a:t>
            </a:r>
            <a:r>
              <a:rPr lang="ar-SA" altLang="ar-BH" sz="2400" b="1" dirty="0">
                <a:solidFill>
                  <a:srgbClr val="C00000"/>
                </a:solidFill>
                <a:latin typeface="Sakkal Majalla" pitchFamily="2" charset="-78"/>
                <a:cs typeface="Sakkal Majalla" pitchFamily="2" charset="-78"/>
              </a:rPr>
              <a:t>عن مشاعر</a:t>
            </a:r>
            <a:r>
              <a:rPr lang="ar-BH" altLang="ar-BH" sz="2400" b="1" dirty="0">
                <a:solidFill>
                  <a:srgbClr val="C00000"/>
                </a:solidFill>
                <a:latin typeface="Sakkal Majalla" pitchFamily="2" charset="-78"/>
                <a:cs typeface="Sakkal Majalla" pitchFamily="2" charset="-78"/>
              </a:rPr>
              <a:t>ها</a:t>
            </a:r>
            <a:r>
              <a:rPr lang="ar-SA" altLang="ar-BH" sz="2400" b="1" dirty="0">
                <a:solidFill>
                  <a:srgbClr val="C00000"/>
                </a:solidFill>
                <a:latin typeface="Sakkal Majalla" pitchFamily="2" charset="-78"/>
                <a:cs typeface="Sakkal Majalla" pitchFamily="2" charset="-78"/>
              </a:rPr>
              <a:t> سواء كانت إيجابيّة أم</a:t>
            </a:r>
            <a:r>
              <a:rPr lang="ar-BH" altLang="ar-BH" sz="2400" b="1" dirty="0">
                <a:solidFill>
                  <a:srgbClr val="C00000"/>
                </a:solidFill>
                <a:latin typeface="Sakkal Majalla" pitchFamily="2" charset="-78"/>
                <a:cs typeface="Sakkal Majalla" pitchFamily="2" charset="-78"/>
              </a:rPr>
              <a:t> </a:t>
            </a:r>
            <a:r>
              <a:rPr lang="ar-SA" altLang="ar-BH" sz="2400" b="1" dirty="0">
                <a:solidFill>
                  <a:srgbClr val="C00000"/>
                </a:solidFill>
                <a:latin typeface="Sakkal Majalla" pitchFamily="2" charset="-78"/>
                <a:cs typeface="Sakkal Majalla" pitchFamily="2" charset="-78"/>
              </a:rPr>
              <a:t>سلبيّة</a:t>
            </a:r>
            <a:r>
              <a:rPr lang="en-US" altLang="ar-BH" sz="2400" b="1" dirty="0">
                <a:solidFill>
                  <a:srgbClr val="C00000"/>
                </a:solidFill>
                <a:latin typeface="Sakkal Majalla" pitchFamily="2" charset="-78"/>
                <a:cs typeface="Sakkal Majalla" pitchFamily="2" charset="-78"/>
              </a:rPr>
              <a:t>. </a:t>
            </a:r>
          </a:p>
        </p:txBody>
      </p:sp>
      <p:sp>
        <p:nvSpPr>
          <p:cNvPr id="72" name="Rectangle 71"/>
          <p:cNvSpPr/>
          <p:nvPr/>
        </p:nvSpPr>
        <p:spPr>
          <a:xfrm>
            <a:off x="2309786" y="5061908"/>
            <a:ext cx="2258953" cy="461665"/>
          </a:xfrm>
          <a:prstGeom prst="rect">
            <a:avLst/>
          </a:prstGeom>
        </p:spPr>
        <p:txBody>
          <a:bodyPr wrap="square">
            <a:spAutoFit/>
          </a:bodyPr>
          <a:lstStyle/>
          <a:p>
            <a:pPr algn="ctr" rtl="1"/>
            <a:r>
              <a:rPr lang="ar-BH" altLang="ar-BH" sz="2400" b="1" dirty="0">
                <a:solidFill>
                  <a:srgbClr val="0000FF"/>
                </a:solidFill>
                <a:latin typeface="Sakkal Majalla" pitchFamily="2" charset="-78"/>
                <a:cs typeface="Sakkal Majalla" pitchFamily="2" charset="-78"/>
              </a:rPr>
              <a:t>لا تستطيع الرد بسهوله</a:t>
            </a:r>
            <a:endParaRPr lang="en-US" altLang="ar-BH" sz="2400" b="1" dirty="0">
              <a:solidFill>
                <a:srgbClr val="0000FF"/>
              </a:solidFill>
              <a:latin typeface="Sakkal Majalla" pitchFamily="2" charset="-78"/>
              <a:cs typeface="Sakkal Majalla" pitchFamily="2" charset="-78"/>
            </a:endParaRPr>
          </a:p>
        </p:txBody>
      </p:sp>
      <p:sp>
        <p:nvSpPr>
          <p:cNvPr id="73" name="Rectangle 72"/>
          <p:cNvSpPr/>
          <p:nvPr/>
        </p:nvSpPr>
        <p:spPr>
          <a:xfrm>
            <a:off x="7453322" y="5467665"/>
            <a:ext cx="1943161" cy="461665"/>
          </a:xfrm>
          <a:prstGeom prst="rect">
            <a:avLst/>
          </a:prstGeom>
        </p:spPr>
        <p:txBody>
          <a:bodyPr wrap="none">
            <a:spAutoFit/>
          </a:bodyPr>
          <a:lstStyle/>
          <a:p>
            <a:pPr algn="ctr" rtl="1"/>
            <a:r>
              <a:rPr lang="ar-BH" altLang="ar-BH" sz="2400" b="1" dirty="0">
                <a:solidFill>
                  <a:srgbClr val="C00000"/>
                </a:solidFill>
                <a:latin typeface="Sakkal Majalla" pitchFamily="2" charset="-78"/>
                <a:cs typeface="Sakkal Majalla" pitchFamily="2" charset="-78"/>
              </a:rPr>
              <a:t>بصوت هادئ وحازم</a:t>
            </a:r>
            <a:endParaRPr lang="en-US" altLang="ar-BH" sz="2400" b="1" dirty="0">
              <a:solidFill>
                <a:srgbClr val="C00000"/>
              </a:solidFill>
              <a:latin typeface="Sakkal Majalla" pitchFamily="2" charset="-78"/>
              <a:cs typeface="Sakkal Majalla" pitchFamily="2" charset="-78"/>
            </a:endParaRPr>
          </a:p>
        </p:txBody>
      </p:sp>
      <p:sp>
        <p:nvSpPr>
          <p:cNvPr id="75" name="Rectangle 74"/>
          <p:cNvSpPr/>
          <p:nvPr/>
        </p:nvSpPr>
        <p:spPr>
          <a:xfrm>
            <a:off x="5881686" y="5824855"/>
            <a:ext cx="1785950" cy="461665"/>
          </a:xfrm>
          <a:prstGeom prst="rect">
            <a:avLst/>
          </a:prstGeom>
        </p:spPr>
        <p:txBody>
          <a:bodyPr wrap="square">
            <a:spAutoFit/>
          </a:bodyPr>
          <a:lstStyle/>
          <a:p>
            <a:pPr algn="ctr" rtl="1"/>
            <a:r>
              <a:rPr lang="ar-BH" altLang="ar-BH" sz="2400" b="1" dirty="0">
                <a:solidFill>
                  <a:srgbClr val="C00000"/>
                </a:solidFill>
                <a:latin typeface="Sakkal Majalla" pitchFamily="2" charset="-78"/>
                <a:cs typeface="Sakkal Majalla" pitchFamily="2" charset="-78"/>
              </a:rPr>
              <a:t>مبتسمه</a:t>
            </a:r>
            <a:endParaRPr lang="en-US" altLang="ar-BH" sz="2400" b="1" dirty="0">
              <a:solidFill>
                <a:srgbClr val="C00000"/>
              </a:solidFill>
              <a:latin typeface="Sakkal Majalla" pitchFamily="2" charset="-78"/>
              <a:cs typeface="Sakkal Majalla" pitchFamily="2" charset="-78"/>
            </a:endParaRPr>
          </a:p>
        </p:txBody>
      </p:sp>
      <p:sp>
        <p:nvSpPr>
          <p:cNvPr id="76" name="Rectangle 75"/>
          <p:cNvSpPr/>
          <p:nvPr/>
        </p:nvSpPr>
        <p:spPr>
          <a:xfrm>
            <a:off x="238084" y="5814689"/>
            <a:ext cx="1443024" cy="461665"/>
          </a:xfrm>
          <a:prstGeom prst="rect">
            <a:avLst/>
          </a:prstGeom>
        </p:spPr>
        <p:txBody>
          <a:bodyPr wrap="none">
            <a:spAutoFit/>
          </a:bodyPr>
          <a:lstStyle/>
          <a:p>
            <a:pPr algn="ctr" rtl="1"/>
            <a:r>
              <a:rPr lang="ar-BH" altLang="ar-BH" sz="2400" b="1" dirty="0">
                <a:solidFill>
                  <a:srgbClr val="0000FF"/>
                </a:solidFill>
                <a:latin typeface="Sakkal Majalla" pitchFamily="2" charset="-78"/>
                <a:cs typeface="Sakkal Majalla" pitchFamily="2" charset="-78"/>
              </a:rPr>
              <a:t>نظرة الأستياء </a:t>
            </a:r>
            <a:endParaRPr lang="en-US" altLang="ar-BH" sz="2400" b="1" dirty="0">
              <a:solidFill>
                <a:srgbClr val="0000FF"/>
              </a:solidFill>
              <a:latin typeface="Sakkal Majalla" pitchFamily="2" charset="-78"/>
              <a:cs typeface="Sakkal Majalla" pitchFamily="2" charset="-78"/>
            </a:endParaRPr>
          </a:p>
        </p:txBody>
      </p:sp>
      <p:sp>
        <p:nvSpPr>
          <p:cNvPr id="79" name="Rectangle 78"/>
          <p:cNvSpPr/>
          <p:nvPr/>
        </p:nvSpPr>
        <p:spPr>
          <a:xfrm>
            <a:off x="6881818" y="5090426"/>
            <a:ext cx="3348994" cy="461665"/>
          </a:xfrm>
          <a:prstGeom prst="rect">
            <a:avLst/>
          </a:prstGeom>
        </p:spPr>
        <p:txBody>
          <a:bodyPr wrap="none">
            <a:spAutoFit/>
          </a:bodyPr>
          <a:lstStyle/>
          <a:p>
            <a:r>
              <a:rPr lang="ar-BH" sz="2400" b="1" dirty="0">
                <a:solidFill>
                  <a:srgbClr val="C00000"/>
                </a:solidFill>
                <a:latin typeface="Sakkal Majalla" pitchFamily="2" charset="-78"/>
                <a:cs typeface="Sakkal Majalla" pitchFamily="2" charset="-78"/>
              </a:rPr>
              <a:t>أريد محادثتك عن أمر ضايقني منك</a:t>
            </a:r>
            <a:endParaRPr lang="en-US" sz="2400" b="1" dirty="0">
              <a:solidFill>
                <a:srgbClr val="C00000"/>
              </a:solidFill>
            </a:endParaRPr>
          </a:p>
        </p:txBody>
      </p:sp>
      <p:sp>
        <p:nvSpPr>
          <p:cNvPr id="80" name="Rounded Rectangle 21">
            <a:extLst>
              <a:ext uri="{FF2B5EF4-FFF2-40B4-BE49-F238E27FC236}">
                <a16:creationId xmlns:a16="http://schemas.microsoft.com/office/drawing/2014/main" id="{547ED8BE-4F4E-4989-9778-25C7DCD8F183}"/>
              </a:ext>
            </a:extLst>
          </p:cNvPr>
          <p:cNvSpPr/>
          <p:nvPr/>
        </p:nvSpPr>
        <p:spPr>
          <a:xfrm>
            <a:off x="2881290" y="142852"/>
            <a:ext cx="6215106"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3600" b="1" dirty="0">
                <a:solidFill>
                  <a:schemeClr val="bg1"/>
                </a:solidFill>
                <a:latin typeface="Sakkal Majalla" panose="02000000000000000000" pitchFamily="2" charset="-78"/>
                <a:cs typeface="Sakkal Majalla" panose="02000000000000000000" pitchFamily="2" charset="-78"/>
              </a:rPr>
              <a:t>من هو الشخص الحازم ؟</a:t>
            </a:r>
          </a:p>
          <a:p>
            <a:pPr algn="ctr" rtl="1"/>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29" name="Rectangle 28"/>
          <p:cNvSpPr/>
          <p:nvPr/>
        </p:nvSpPr>
        <p:spPr>
          <a:xfrm>
            <a:off x="3238480" y="1000108"/>
            <a:ext cx="8215370" cy="461665"/>
          </a:xfrm>
          <a:prstGeom prst="rect">
            <a:avLst/>
          </a:prstGeom>
          <a:solidFill>
            <a:srgbClr val="FFFF00"/>
          </a:solidFill>
          <a:scene3d>
            <a:camera prst="orthographicFront"/>
            <a:lightRig rig="threePt" dir="t"/>
          </a:scene3d>
          <a:sp3d>
            <a:bevelT/>
          </a:sp3d>
        </p:spPr>
        <p:txBody>
          <a:bodyPr wrap="square">
            <a:spAutoFit/>
          </a:bodyPr>
          <a:lstStyle/>
          <a:p>
            <a:pPr algn="r">
              <a:lnSpc>
                <a:spcPct val="100000"/>
              </a:lnSpc>
            </a:pPr>
            <a:r>
              <a:rPr lang="ar-BH" sz="2400" b="1" dirty="0">
                <a:latin typeface="Sakkal Majalla" panose="02000000000000000000" pitchFamily="2" charset="-78"/>
                <a:cs typeface="Sakkal Majalla" panose="02000000000000000000" pitchFamily="2" charset="-78"/>
              </a:rPr>
              <a:t>نشاط تدريبي رقم( 1) صفحة  39 </a:t>
            </a:r>
            <a:r>
              <a:rPr lang="ar-BH" sz="2400" b="1" dirty="0">
                <a:solidFill>
                  <a:srgbClr val="FF0000"/>
                </a:solidFill>
                <a:latin typeface="Sakkal Majalla" panose="02000000000000000000" pitchFamily="2" charset="-78"/>
                <a:cs typeface="Sakkal Majalla" panose="02000000000000000000" pitchFamily="2" charset="-78"/>
              </a:rPr>
              <a:t>اقرأ الحالة وحدد نوع السلوك مبينًا كيف قمت بذلك : </a:t>
            </a:r>
            <a:endParaRPr lang="en-US" sz="2400" b="1" dirty="0">
              <a:solidFill>
                <a:srgbClr val="FF0000"/>
              </a:solidFill>
              <a:latin typeface="Sakkal Majalla" pitchFamily="2" charset="-78"/>
              <a:cs typeface="Sakkal Majalla" pitchFamily="2" charset="-78"/>
            </a:endParaRPr>
          </a:p>
        </p:txBody>
      </p:sp>
      <p:sp>
        <p:nvSpPr>
          <p:cNvPr id="30" name="Rectangle 29"/>
          <p:cNvSpPr/>
          <p:nvPr/>
        </p:nvSpPr>
        <p:spPr>
          <a:xfrm>
            <a:off x="1381092" y="5467665"/>
            <a:ext cx="3187647" cy="461665"/>
          </a:xfrm>
          <a:prstGeom prst="rect">
            <a:avLst/>
          </a:prstGeom>
        </p:spPr>
        <p:txBody>
          <a:bodyPr wrap="square">
            <a:spAutoFit/>
          </a:bodyPr>
          <a:lstStyle/>
          <a:p>
            <a:pPr algn="ctr" rtl="1"/>
            <a:r>
              <a:rPr lang="ar-BH" altLang="ar-BH" sz="2400" b="1" dirty="0">
                <a:solidFill>
                  <a:srgbClr val="0000FF"/>
                </a:solidFill>
                <a:latin typeface="Sakkal Majalla" pitchFamily="2" charset="-78"/>
                <a:cs typeface="Sakkal Majalla" pitchFamily="2" charset="-78"/>
              </a:rPr>
              <a:t>عبرت عن الموقف بنظرات </a:t>
            </a:r>
            <a:endParaRPr lang="en-US" altLang="ar-BH" sz="2400" b="1" dirty="0">
              <a:solidFill>
                <a:srgbClr val="0000FF"/>
              </a:solidFill>
              <a:latin typeface="Sakkal Majalla" pitchFamily="2" charset="-78"/>
              <a:cs typeface="Sakkal Majalla" pitchFamily="2" charset="-78"/>
            </a:endParaRPr>
          </a:p>
        </p:txBody>
      </p:sp>
      <p:sp>
        <p:nvSpPr>
          <p:cNvPr id="31" name="Rectangle 30">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0" fill="hold"/>
                                        <p:tgtEl>
                                          <p:spTgt spid="29"/>
                                        </p:tgtEl>
                                        <p:attrNameLst>
                                          <p:attrName>ppt_w</p:attrName>
                                        </p:attrNameLst>
                                      </p:cBhvr>
                                      <p:tavLst>
                                        <p:tav tm="0">
                                          <p:val>
                                            <p:strVal val="#ppt_w*0.70"/>
                                          </p:val>
                                        </p:tav>
                                        <p:tav tm="100000">
                                          <p:val>
                                            <p:strVal val="#ppt_w"/>
                                          </p:val>
                                        </p:tav>
                                      </p:tavLst>
                                    </p:anim>
                                    <p:anim calcmode="lin" valueType="num">
                                      <p:cBhvr>
                                        <p:cTn id="8" dur="3000" fill="hold"/>
                                        <p:tgtEl>
                                          <p:spTgt spid="29"/>
                                        </p:tgtEl>
                                        <p:attrNameLst>
                                          <p:attrName>ppt_h</p:attrName>
                                        </p:attrNameLst>
                                      </p:cBhvr>
                                      <p:tavLst>
                                        <p:tav tm="0">
                                          <p:val>
                                            <p:strVal val="#ppt_h"/>
                                          </p:val>
                                        </p:tav>
                                        <p:tav tm="100000">
                                          <p:val>
                                            <p:strVal val="#ppt_h"/>
                                          </p:val>
                                        </p:tav>
                                      </p:tavLst>
                                    </p:anim>
                                    <p:animEffect transition="in" filter="fade">
                                      <p:cBhvr>
                                        <p:cTn id="9" dur="3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additive="base">
                                        <p:cTn id="14" dur="3000" fill="hold"/>
                                        <p:tgtEl>
                                          <p:spTgt spid="66"/>
                                        </p:tgtEl>
                                        <p:attrNameLst>
                                          <p:attrName>ppt_x</p:attrName>
                                        </p:attrNameLst>
                                      </p:cBhvr>
                                      <p:tavLst>
                                        <p:tav tm="0">
                                          <p:val>
                                            <p:strVal val="1+#ppt_w/2"/>
                                          </p:val>
                                        </p:tav>
                                        <p:tav tm="100000">
                                          <p:val>
                                            <p:strVal val="#ppt_x"/>
                                          </p:val>
                                        </p:tav>
                                      </p:tavLst>
                                    </p:anim>
                                    <p:anim calcmode="lin" valueType="num">
                                      <p:cBhvr additive="base">
                                        <p:cTn id="15" dur="3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500"/>
                                        <p:tgtEl>
                                          <p:spTgt spid="7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500"/>
                                        <p:tgtEl>
                                          <p:spTgt spid="7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70" grpId="0"/>
      <p:bldP spid="71" grpId="0"/>
      <p:bldP spid="72" grpId="0"/>
      <p:bldP spid="73" grpId="0"/>
      <p:bldP spid="75" grpId="0"/>
      <p:bldP spid="76" grpId="0"/>
      <p:bldP spid="79" grpId="0"/>
      <p:bldP spid="29"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a:xfrm>
            <a:off x="10521727" y="665810"/>
            <a:ext cx="1446578" cy="369332"/>
          </a:xfrm>
          <a:prstGeom prst="rect">
            <a:avLst/>
          </a:prstGeom>
          <a:solidFill>
            <a:srgbClr val="FFFF00"/>
          </a:solidFill>
        </p:spPr>
        <p:txBody>
          <a:bodyPr wrap="square">
            <a:spAutoFit/>
          </a:bodyPr>
          <a:lstStyle/>
          <a:p>
            <a:r>
              <a:rPr lang="ar-BH" b="1" dirty="0">
                <a:solidFill>
                  <a:srgbClr val="190000"/>
                </a:solidFill>
                <a:latin typeface="Comic Sans MS" pitchFamily="66" charset="0"/>
              </a:rPr>
              <a:t>نشاط ( 18) </a:t>
            </a:r>
            <a:endParaRPr lang="ar-BH" dirty="0"/>
          </a:p>
        </p:txBody>
      </p:sp>
      <p:pic>
        <p:nvPicPr>
          <p:cNvPr id="22" name="Picture 21"/>
          <p:cNvPicPr>
            <a:picLocks noChangeAspect="1"/>
          </p:cNvPicPr>
          <p:nvPr/>
        </p:nvPicPr>
        <p:blipFill rotWithShape="1">
          <a:blip r:embed="rId2">
            <a:extLst>
              <a:ext uri="{BEBA8EAE-BF5A-486C-A8C5-ECC9F3942E4B}">
                <a14:imgProps xmlns:a14="http://schemas.microsoft.com/office/drawing/2010/main">
                  <a14:imgLayer r:embed="rId3">
                    <a14:imgEffect>
                      <a14:backgroundRemoval t="66797" b="81901" l="43265" r="56662"/>
                    </a14:imgEffect>
                  </a14:imgLayer>
                </a14:imgProps>
              </a:ext>
            </a:extLst>
          </a:blip>
          <a:srcRect l="50195" t="66798" r="43327" b="18347"/>
          <a:stretch/>
        </p:blipFill>
        <p:spPr>
          <a:xfrm>
            <a:off x="8608868" y="2049337"/>
            <a:ext cx="3258514" cy="33106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Rectangle 22"/>
          <p:cNvSpPr>
            <a:spLocks noChangeArrowheads="1"/>
          </p:cNvSpPr>
          <p:nvPr/>
        </p:nvSpPr>
        <p:spPr bwMode="auto">
          <a:xfrm>
            <a:off x="4595802" y="2026499"/>
            <a:ext cx="3143272" cy="830997"/>
          </a:xfrm>
          <a:prstGeom prst="rect">
            <a:avLst/>
          </a:prstGeom>
          <a:noFill/>
          <a:ln>
            <a:noFill/>
          </a:ln>
          <a:effectLst/>
        </p:spPr>
        <p:txBody>
          <a:bodyPr wrap="square" anchor="ctr">
            <a:spAutoFit/>
          </a:bodyPr>
          <a:lstStyle/>
          <a:p>
            <a:pPr algn="r" rtl="1" eaLnBrk="1" hangingPunct="1">
              <a:defRPr/>
            </a:pPr>
            <a:r>
              <a:rPr lang="ar-SA" altLang="ar-BH" sz="2400" b="1" dirty="0">
                <a:latin typeface="Sakkal Majalla" pitchFamily="2" charset="-78"/>
                <a:cs typeface="Sakkal Majalla" pitchFamily="2" charset="-78"/>
              </a:rPr>
              <a:t>تعبّر</a:t>
            </a:r>
            <a:r>
              <a:rPr lang="ar-BH" altLang="ar-BH" sz="2400" b="1" dirty="0">
                <a:latin typeface="Sakkal Majalla" pitchFamily="2" charset="-78"/>
                <a:cs typeface="Sakkal Majalla" pitchFamily="2" charset="-78"/>
              </a:rPr>
              <a:t> </a:t>
            </a:r>
            <a:r>
              <a:rPr lang="ar-SA" altLang="ar-BH" sz="2400" b="1" dirty="0">
                <a:latin typeface="Sakkal Majalla" pitchFamily="2" charset="-78"/>
                <a:cs typeface="Sakkal Majalla" pitchFamily="2" charset="-78"/>
              </a:rPr>
              <a:t>عن مشاعر</a:t>
            </a:r>
            <a:r>
              <a:rPr lang="ar-BH" altLang="ar-BH" sz="2400" b="1" dirty="0">
                <a:latin typeface="Sakkal Majalla" pitchFamily="2" charset="-78"/>
                <a:cs typeface="Sakkal Majalla" pitchFamily="2" charset="-78"/>
              </a:rPr>
              <a:t>ها</a:t>
            </a:r>
            <a:r>
              <a:rPr lang="ar-SA" altLang="ar-BH" sz="2400" b="1" dirty="0">
                <a:latin typeface="Sakkal Majalla" pitchFamily="2" charset="-78"/>
                <a:cs typeface="Sakkal Majalla" pitchFamily="2" charset="-78"/>
              </a:rPr>
              <a:t> سواء كانت إيجابيّة أم</a:t>
            </a:r>
            <a:r>
              <a:rPr lang="ar-BH" altLang="ar-BH" sz="2400" b="1" dirty="0">
                <a:latin typeface="Sakkal Majalla" pitchFamily="2" charset="-78"/>
                <a:cs typeface="Sakkal Majalla" pitchFamily="2" charset="-78"/>
              </a:rPr>
              <a:t> </a:t>
            </a:r>
            <a:r>
              <a:rPr lang="ar-SA" altLang="ar-BH" sz="2400" b="1" dirty="0">
                <a:latin typeface="Sakkal Majalla" pitchFamily="2" charset="-78"/>
                <a:cs typeface="Sakkal Majalla" pitchFamily="2" charset="-78"/>
              </a:rPr>
              <a:t>سلبيّة</a:t>
            </a:r>
            <a:r>
              <a:rPr lang="en-US" altLang="ar-BH" sz="2400" b="1" dirty="0">
                <a:latin typeface="Sakkal Majalla" pitchFamily="2" charset="-78"/>
                <a:cs typeface="Sakkal Majalla" pitchFamily="2" charset="-78"/>
              </a:rPr>
              <a:t>. </a:t>
            </a:r>
          </a:p>
        </p:txBody>
      </p:sp>
      <p:sp>
        <p:nvSpPr>
          <p:cNvPr id="24" name="Rectangle 23"/>
          <p:cNvSpPr>
            <a:spLocks noChangeArrowheads="1"/>
          </p:cNvSpPr>
          <p:nvPr/>
        </p:nvSpPr>
        <p:spPr bwMode="auto">
          <a:xfrm>
            <a:off x="4524364" y="2955193"/>
            <a:ext cx="3082382" cy="830997"/>
          </a:xfrm>
          <a:prstGeom prst="rect">
            <a:avLst/>
          </a:prstGeom>
          <a:noFill/>
          <a:ln>
            <a:noFill/>
          </a:ln>
          <a:effectLst/>
        </p:spPr>
        <p:txBody>
          <a:bodyPr wrap="square" anchor="ctr">
            <a:spAutoFit/>
          </a:bodyPr>
          <a:lstStyle/>
          <a:p>
            <a:pPr algn="r" rtl="1" eaLnBrk="1" hangingPunct="1">
              <a:defRPr/>
            </a:pPr>
            <a:r>
              <a:rPr lang="ar-SA" altLang="ar-BH" sz="2400" b="1" dirty="0">
                <a:latin typeface="Sakkal Majalla" pitchFamily="2" charset="-78"/>
                <a:cs typeface="Sakkal Majalla" pitchFamily="2" charset="-78"/>
              </a:rPr>
              <a:t>تشعر دائمًا بالثّقة والرضى عن نفس</a:t>
            </a:r>
            <a:r>
              <a:rPr lang="ar-BH" altLang="ar-BH" sz="2400" b="1" dirty="0">
                <a:latin typeface="Sakkal Majalla" pitchFamily="2" charset="-78"/>
                <a:cs typeface="Sakkal Majalla" pitchFamily="2" charset="-78"/>
              </a:rPr>
              <a:t>ها.</a:t>
            </a:r>
            <a:r>
              <a:rPr lang="en-US" altLang="ar-BH" sz="2400" b="1" dirty="0">
                <a:latin typeface="Sakkal Majalla" pitchFamily="2" charset="-78"/>
                <a:cs typeface="Sakkal Majalla" pitchFamily="2" charset="-78"/>
              </a:rPr>
              <a:t> </a:t>
            </a:r>
          </a:p>
        </p:txBody>
      </p:sp>
      <p:sp>
        <p:nvSpPr>
          <p:cNvPr id="25" name="Rectangle 24"/>
          <p:cNvSpPr>
            <a:spLocks noChangeArrowheads="1"/>
          </p:cNvSpPr>
          <p:nvPr/>
        </p:nvSpPr>
        <p:spPr bwMode="auto">
          <a:xfrm>
            <a:off x="4524364" y="3857628"/>
            <a:ext cx="3150681" cy="830997"/>
          </a:xfrm>
          <a:prstGeom prst="rect">
            <a:avLst/>
          </a:prstGeom>
          <a:noFill/>
          <a:ln>
            <a:noFill/>
          </a:ln>
          <a:effectLst/>
        </p:spPr>
        <p:txBody>
          <a:bodyPr wrap="square" anchor="ctr">
            <a:spAutoFit/>
          </a:bodyPr>
          <a:lstStyle/>
          <a:p>
            <a:pPr algn="r" rtl="1" eaLnBrk="1" hangingPunct="1">
              <a:defRPr/>
            </a:pPr>
            <a:r>
              <a:rPr lang="ar-SA" altLang="ar-BH" sz="2400" b="1" dirty="0">
                <a:latin typeface="Sakkal Majalla" pitchFamily="2" charset="-78"/>
                <a:cs typeface="Sakkal Majalla" pitchFamily="2" charset="-78"/>
              </a:rPr>
              <a:t>تنصت لسماع الآخرين أوّلاً ثمّ تتكلّم ثمّ تنصت وهكذا</a:t>
            </a:r>
            <a:r>
              <a:rPr lang="en-US" altLang="ar-BH" sz="2400" b="1" dirty="0">
                <a:latin typeface="Sakkal Majalla" pitchFamily="2" charset="-78"/>
                <a:cs typeface="Sakkal Majalla" pitchFamily="2" charset="-78"/>
              </a:rPr>
              <a:t> ....</a:t>
            </a:r>
          </a:p>
        </p:txBody>
      </p:sp>
      <p:sp>
        <p:nvSpPr>
          <p:cNvPr id="26" name="Rectangle 13"/>
          <p:cNvSpPr>
            <a:spLocks noChangeArrowheads="1"/>
          </p:cNvSpPr>
          <p:nvPr/>
        </p:nvSpPr>
        <p:spPr bwMode="auto">
          <a:xfrm>
            <a:off x="4810116" y="4884019"/>
            <a:ext cx="2579710" cy="1200329"/>
          </a:xfrm>
          <a:prstGeom prst="rect">
            <a:avLst/>
          </a:prstGeom>
          <a:noFill/>
          <a:ln>
            <a:noFill/>
          </a:ln>
          <a:effectLst/>
        </p:spPr>
        <p:txBody>
          <a:bodyPr wrap="square" anchor="ctr">
            <a:spAutoFit/>
          </a:bodyPr>
          <a:lstStyle/>
          <a:p>
            <a:pPr algn="r" rtl="1" eaLnBrk="1" hangingPunct="1">
              <a:defRPr/>
            </a:pPr>
            <a:r>
              <a:rPr lang="ar-SA" altLang="ar-BH" sz="2400" b="1" dirty="0">
                <a:latin typeface="Sakkal Majalla" pitchFamily="2" charset="-78"/>
                <a:cs typeface="Sakkal Majalla" pitchFamily="2" charset="-78"/>
              </a:rPr>
              <a:t>تدافع عن حقّ</a:t>
            </a:r>
            <a:r>
              <a:rPr lang="ar-BH" altLang="ar-BH" sz="2400" b="1" dirty="0">
                <a:latin typeface="Sakkal Majalla" pitchFamily="2" charset="-78"/>
                <a:cs typeface="Sakkal Majalla" pitchFamily="2" charset="-78"/>
              </a:rPr>
              <a:t>ها</a:t>
            </a:r>
            <a:r>
              <a:rPr lang="ar-SA" altLang="ar-BH" sz="2400" b="1" dirty="0">
                <a:latin typeface="Sakkal Majalla" pitchFamily="2" charset="-78"/>
                <a:cs typeface="Sakkal Majalla" pitchFamily="2" charset="-78"/>
              </a:rPr>
              <a:t> وتتمسّك به من دون إغفال حقوق الآخرين</a:t>
            </a:r>
            <a:r>
              <a:rPr lang="en-US" altLang="ar-BH" sz="2400" b="1" dirty="0">
                <a:latin typeface="Sakkal Majalla" pitchFamily="2" charset="-78"/>
                <a:cs typeface="Sakkal Majalla" pitchFamily="2" charset="-78"/>
              </a:rPr>
              <a:t>. </a:t>
            </a:r>
          </a:p>
        </p:txBody>
      </p:sp>
      <p:sp>
        <p:nvSpPr>
          <p:cNvPr id="27" name="Rectangle 14"/>
          <p:cNvSpPr>
            <a:spLocks noChangeArrowheads="1"/>
          </p:cNvSpPr>
          <p:nvPr/>
        </p:nvSpPr>
        <p:spPr bwMode="auto">
          <a:xfrm>
            <a:off x="4595802" y="5929330"/>
            <a:ext cx="2891670" cy="457200"/>
          </a:xfrm>
          <a:prstGeom prst="rect">
            <a:avLst/>
          </a:prstGeom>
          <a:noFill/>
          <a:ln>
            <a:noFill/>
          </a:ln>
          <a:effectLst/>
        </p:spPr>
        <p:txBody>
          <a:bodyPr wrap="square" anchor="ctr">
            <a:spAutoFit/>
          </a:bodyPr>
          <a:lstStyle/>
          <a:p>
            <a:pPr algn="r" rtl="1" eaLnBrk="1" hangingPunct="1">
              <a:defRPr/>
            </a:pPr>
            <a:r>
              <a:rPr lang="ar-SA" altLang="ar-BH" sz="2400" b="1" dirty="0">
                <a:latin typeface="Sakkal Majalla" pitchFamily="2" charset="-78"/>
                <a:cs typeface="Sakkal Majalla" pitchFamily="2" charset="-78"/>
              </a:rPr>
              <a:t>واثق</a:t>
            </a:r>
            <a:r>
              <a:rPr lang="ar-BH" altLang="ar-BH" sz="2400" b="1" dirty="0">
                <a:latin typeface="Sakkal Majalla" pitchFamily="2" charset="-78"/>
                <a:cs typeface="Sakkal Majalla" pitchFamily="2" charset="-78"/>
              </a:rPr>
              <a:t>ة</a:t>
            </a:r>
            <a:r>
              <a:rPr lang="ar-SA" altLang="ar-BH" sz="2400" b="1" dirty="0">
                <a:latin typeface="Sakkal Majalla" pitchFamily="2" charset="-78"/>
                <a:cs typeface="Sakkal Majalla" pitchFamily="2" charset="-78"/>
              </a:rPr>
              <a:t> بنفس</a:t>
            </a:r>
            <a:r>
              <a:rPr lang="ar-BH" altLang="ar-BH" sz="2400" b="1" dirty="0">
                <a:latin typeface="Sakkal Majalla" pitchFamily="2" charset="-78"/>
                <a:cs typeface="Sakkal Majalla" pitchFamily="2" charset="-78"/>
              </a:rPr>
              <a:t>ها</a:t>
            </a:r>
            <a:r>
              <a:rPr lang="ar-SA" altLang="ar-BH" sz="2400" b="1" dirty="0">
                <a:latin typeface="Sakkal Majalla" pitchFamily="2" charset="-78"/>
                <a:cs typeface="Sakkal Majalla" pitchFamily="2" charset="-78"/>
              </a:rPr>
              <a:t> غير متردّد</a:t>
            </a:r>
            <a:r>
              <a:rPr lang="ar-BH" altLang="ar-BH" sz="2400" b="1" dirty="0">
                <a:latin typeface="Sakkal Majalla" pitchFamily="2" charset="-78"/>
                <a:cs typeface="Sakkal Majalla" pitchFamily="2" charset="-78"/>
              </a:rPr>
              <a:t>ة</a:t>
            </a:r>
            <a:r>
              <a:rPr lang="en-US" altLang="ar-BH" sz="2400" b="1" dirty="0">
                <a:latin typeface="Sakkal Majalla" pitchFamily="2" charset="-78"/>
                <a:cs typeface="Sakkal Majalla" pitchFamily="2" charset="-78"/>
              </a:rPr>
              <a:t>. </a:t>
            </a:r>
            <a:r>
              <a:rPr lang="ar-BH" altLang="ar-BH" sz="2400" b="1" dirty="0">
                <a:latin typeface="Sakkal Majalla" pitchFamily="2" charset="-78"/>
                <a:cs typeface="Sakkal Majalla" pitchFamily="2" charset="-78"/>
              </a:rPr>
              <a:t>  </a:t>
            </a:r>
            <a:endParaRPr lang="en-US" altLang="ar-BH" sz="2400" b="1" dirty="0">
              <a:latin typeface="Sakkal Majalla" pitchFamily="2" charset="-78"/>
              <a:cs typeface="Sakkal Majalla" pitchFamily="2" charset="-78"/>
            </a:endParaRPr>
          </a:p>
        </p:txBody>
      </p:sp>
      <p:sp>
        <p:nvSpPr>
          <p:cNvPr id="28" name="Text Box 16"/>
          <p:cNvSpPr txBox="1">
            <a:spLocks noChangeArrowheads="1"/>
          </p:cNvSpPr>
          <p:nvPr/>
        </p:nvSpPr>
        <p:spPr bwMode="auto">
          <a:xfrm>
            <a:off x="4215144" y="989624"/>
            <a:ext cx="7753336" cy="954107"/>
          </a:xfrm>
          <a:prstGeom prst="rect">
            <a:avLst/>
          </a:prstGeom>
          <a:solidFill>
            <a:srgbClr val="FFFF00"/>
          </a:solidFill>
          <a:ln>
            <a:noFill/>
          </a:ln>
          <a:scene3d>
            <a:camera prst="orthographicFront"/>
            <a:lightRig rig="threePt" dir="t"/>
          </a:scene3d>
          <a:sp3d>
            <a:bevelT/>
          </a:sp3d>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spcBef>
                <a:spcPct val="50000"/>
              </a:spcBef>
            </a:pPr>
            <a:r>
              <a:rPr lang="ar-BH" sz="2800" b="1" dirty="0">
                <a:latin typeface="Sakkal Majalla" panose="02000000000000000000" pitchFamily="2" charset="-78"/>
                <a:cs typeface="Sakkal Majalla" panose="02000000000000000000" pitchFamily="2" charset="-78"/>
              </a:rPr>
              <a:t>نشاط تدريبي رقم( 1)  صفحة</a:t>
            </a:r>
            <a:r>
              <a:rPr lang="ar-BH" altLang="ar-BH" sz="2800" b="1" dirty="0">
                <a:solidFill>
                  <a:srgbClr val="A50021"/>
                </a:solidFill>
                <a:latin typeface="Sakkal Majalla" pitchFamily="2" charset="-78"/>
                <a:cs typeface="Sakkal Majalla" pitchFamily="2" charset="-78"/>
              </a:rPr>
              <a:t>ضع علامة صح  </a:t>
            </a:r>
            <a:r>
              <a:rPr lang="ar-BH" altLang="ar-BH" sz="2800" b="1" dirty="0">
                <a:solidFill>
                  <a:srgbClr val="FF0066"/>
                </a:solidFill>
                <a:latin typeface="Sakkal Majalla" pitchFamily="2" charset="-78"/>
                <a:cs typeface="Sakkal Majalla" pitchFamily="2" charset="-78"/>
              </a:rPr>
              <a:t>( </a:t>
            </a:r>
            <a:r>
              <a:rPr lang="en-US" altLang="ar-BH" sz="2800" b="1" dirty="0">
                <a:solidFill>
                  <a:srgbClr val="FF0066"/>
                </a:solidFill>
                <a:latin typeface="Sakkal Majalla" pitchFamily="2" charset="-78"/>
                <a:cs typeface="Sakkal Majalla" pitchFamily="2" charset="-78"/>
                <a:sym typeface="Wingdings 2" panose="05020102010507070707" pitchFamily="18" charset="2"/>
              </a:rPr>
              <a:t></a:t>
            </a:r>
            <a:r>
              <a:rPr lang="ar-BH" altLang="ar-BH" sz="2800" b="1" dirty="0">
                <a:solidFill>
                  <a:srgbClr val="FF0066"/>
                </a:solidFill>
                <a:latin typeface="Sakkal Majalla" pitchFamily="2" charset="-78"/>
                <a:cs typeface="Sakkal Majalla" pitchFamily="2" charset="-78"/>
              </a:rPr>
              <a:t> )</a:t>
            </a:r>
            <a:r>
              <a:rPr lang="ar-BH" altLang="ar-BH" sz="2800" b="1" dirty="0">
                <a:solidFill>
                  <a:srgbClr val="A50021"/>
                </a:solidFill>
                <a:latin typeface="Sakkal Majalla" pitchFamily="2" charset="-78"/>
                <a:cs typeface="Sakkal Majalla" pitchFamily="2" charset="-78"/>
              </a:rPr>
              <a:t> أمام العبارة  التي تنطبق على سلوى</a:t>
            </a:r>
            <a:endParaRPr lang="en-US" altLang="ar-BH" sz="2800" b="1" dirty="0">
              <a:solidFill>
                <a:srgbClr val="A50021"/>
              </a:solidFill>
              <a:latin typeface="Sakkal Majalla" pitchFamily="2" charset="-78"/>
              <a:cs typeface="Sakkal Majalla" pitchFamily="2" charset="-78"/>
            </a:endParaRPr>
          </a:p>
        </p:txBody>
      </p:sp>
      <p:sp>
        <p:nvSpPr>
          <p:cNvPr id="29" name="Text Box 17"/>
          <p:cNvSpPr txBox="1">
            <a:spLocks noChangeArrowheads="1"/>
          </p:cNvSpPr>
          <p:nvPr/>
        </p:nvSpPr>
        <p:spPr bwMode="auto">
          <a:xfrm>
            <a:off x="8739206" y="5643578"/>
            <a:ext cx="2903518" cy="584775"/>
          </a:xfrm>
          <a:prstGeom prst="rect">
            <a:avLst/>
          </a:prstGeom>
          <a:solidFill>
            <a:schemeClr val="accent2">
              <a:lumMod val="60000"/>
              <a:lumOff val="40000"/>
            </a:schemeClr>
          </a:solidFill>
          <a:ln w="57150">
            <a:no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ar-BH" altLang="ar-BH" sz="3200" dirty="0">
                <a:solidFill>
                  <a:srgbClr val="C00000"/>
                </a:solidFill>
                <a:latin typeface="Sakkal Majalla" pitchFamily="2" charset="-78"/>
                <a:cs typeface="Sakkal Majalla" pitchFamily="2" charset="-78"/>
              </a:rPr>
              <a:t>الشخص الحازم</a:t>
            </a:r>
            <a:endParaRPr lang="en-US" altLang="ar-BH" sz="3200" dirty="0">
              <a:solidFill>
                <a:srgbClr val="C00000"/>
              </a:solidFill>
              <a:latin typeface="Sakkal Majalla" pitchFamily="2" charset="-78"/>
              <a:cs typeface="Sakkal Majalla" pitchFamily="2" charset="-78"/>
            </a:endParaRPr>
          </a:p>
        </p:txBody>
      </p:sp>
      <p:sp>
        <p:nvSpPr>
          <p:cNvPr id="30" name="Text Box 18"/>
          <p:cNvSpPr txBox="1">
            <a:spLocks noChangeArrowheads="1"/>
          </p:cNvSpPr>
          <p:nvPr/>
        </p:nvSpPr>
        <p:spPr bwMode="auto">
          <a:xfrm>
            <a:off x="7755572" y="2094548"/>
            <a:ext cx="672481"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en-US" altLang="ar-BH" sz="3600" b="1" dirty="0">
                <a:solidFill>
                  <a:srgbClr val="FF0066"/>
                </a:solidFill>
                <a:sym typeface="Wingdings 2" panose="05020102010507070707" pitchFamily="18" charset="2"/>
              </a:rPr>
              <a:t></a:t>
            </a:r>
          </a:p>
        </p:txBody>
      </p:sp>
      <p:sp>
        <p:nvSpPr>
          <p:cNvPr id="31" name="Text Box 19"/>
          <p:cNvSpPr txBox="1">
            <a:spLocks noChangeArrowheads="1"/>
          </p:cNvSpPr>
          <p:nvPr/>
        </p:nvSpPr>
        <p:spPr bwMode="auto">
          <a:xfrm>
            <a:off x="7780972" y="3037751"/>
            <a:ext cx="672481"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en-US" altLang="ar-BH" sz="3600" b="1" dirty="0">
                <a:solidFill>
                  <a:srgbClr val="FF0066"/>
                </a:solidFill>
                <a:sym typeface="Wingdings 2" panose="05020102010507070707" pitchFamily="18" charset="2"/>
              </a:rPr>
              <a:t></a:t>
            </a:r>
          </a:p>
        </p:txBody>
      </p:sp>
      <p:sp>
        <p:nvSpPr>
          <p:cNvPr id="32" name="Text Box 20"/>
          <p:cNvSpPr txBox="1">
            <a:spLocks noChangeArrowheads="1"/>
          </p:cNvSpPr>
          <p:nvPr/>
        </p:nvSpPr>
        <p:spPr bwMode="auto">
          <a:xfrm>
            <a:off x="7755572" y="3961675"/>
            <a:ext cx="672481"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en-US" altLang="ar-BH" sz="3600" b="1" dirty="0">
                <a:solidFill>
                  <a:srgbClr val="FF0066"/>
                </a:solidFill>
                <a:sym typeface="Wingdings 2" panose="05020102010507070707" pitchFamily="18" charset="2"/>
              </a:rPr>
              <a:t></a:t>
            </a:r>
          </a:p>
        </p:txBody>
      </p:sp>
      <p:sp>
        <p:nvSpPr>
          <p:cNvPr id="33" name="Text Box 21"/>
          <p:cNvSpPr txBox="1">
            <a:spLocks noChangeArrowheads="1"/>
          </p:cNvSpPr>
          <p:nvPr/>
        </p:nvSpPr>
        <p:spPr bwMode="auto">
          <a:xfrm>
            <a:off x="7755572" y="4878829"/>
            <a:ext cx="672481"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en-US" altLang="ar-BH" sz="3600" b="1" dirty="0">
                <a:solidFill>
                  <a:srgbClr val="FF0066"/>
                </a:solidFill>
                <a:sym typeface="Wingdings 2" panose="05020102010507070707" pitchFamily="18" charset="2"/>
              </a:rPr>
              <a:t></a:t>
            </a:r>
          </a:p>
        </p:txBody>
      </p:sp>
      <p:sp>
        <p:nvSpPr>
          <p:cNvPr id="34" name="Text Box 22"/>
          <p:cNvSpPr txBox="1">
            <a:spLocks noChangeArrowheads="1"/>
          </p:cNvSpPr>
          <p:nvPr/>
        </p:nvSpPr>
        <p:spPr bwMode="auto">
          <a:xfrm>
            <a:off x="7755572" y="5721350"/>
            <a:ext cx="672481" cy="646331"/>
          </a:xfrm>
          <a:prstGeom prst="rect">
            <a:avLst/>
          </a:prstGeom>
          <a:noFill/>
          <a:ln w="38100">
            <a:solidFill>
              <a:srgbClr val="0000FF"/>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en-US" altLang="ar-BH" sz="3600" b="1" dirty="0">
                <a:solidFill>
                  <a:srgbClr val="FF0066"/>
                </a:solidFill>
                <a:sym typeface="Wingdings 2" panose="05020102010507070707" pitchFamily="18" charset="2"/>
              </a:rPr>
              <a:t></a:t>
            </a:r>
          </a:p>
        </p:txBody>
      </p:sp>
      <p:sp>
        <p:nvSpPr>
          <p:cNvPr id="35" name="Text Box 7"/>
          <p:cNvSpPr txBox="1">
            <a:spLocks noChangeArrowheads="1"/>
          </p:cNvSpPr>
          <p:nvPr/>
        </p:nvSpPr>
        <p:spPr bwMode="auto">
          <a:xfrm>
            <a:off x="223520" y="1845784"/>
            <a:ext cx="4104182" cy="4493538"/>
          </a:xfrm>
          <a:prstGeom prst="rect">
            <a:avLst/>
          </a:prstGeom>
          <a:solidFill>
            <a:schemeClr val="accent6">
              <a:lumMod val="75000"/>
            </a:schemeClr>
          </a:solidFill>
          <a:ln>
            <a:noFill/>
          </a:ln>
          <a:effectLst/>
          <a:scene3d>
            <a:camera prst="orthographicFront"/>
            <a:lightRig rig="threePt" dir="t"/>
          </a:scene3d>
          <a:sp3d>
            <a:bevelT w="165100" prst="coolSlant"/>
          </a:sp3d>
        </p:spPr>
        <p:txBody>
          <a:bodyPr wrap="square">
            <a:spAutoFit/>
          </a:bodyPr>
          <a:lstStyle>
            <a:defPPr>
              <a:defRPr lang="ar-SA"/>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571500" indent="-571500">
              <a:spcBef>
                <a:spcPct val="50000"/>
              </a:spcBef>
              <a:buClr>
                <a:srgbClr val="FF0000"/>
              </a:buClr>
              <a:buFont typeface="Wingdings" pitchFamily="2" charset="2"/>
              <a:buChar char="v"/>
            </a:pPr>
            <a:r>
              <a:rPr lang="ar-BH" sz="2200" dirty="0">
                <a:solidFill>
                  <a:schemeClr val="bg1"/>
                </a:solidFill>
                <a:latin typeface="Sakkal Majalla" panose="02000000000000000000" pitchFamily="2" charset="-78"/>
                <a:cs typeface="Sakkal Majalla" panose="02000000000000000000" pitchFamily="2" charset="-78"/>
              </a:rPr>
              <a:t>  </a:t>
            </a:r>
            <a:r>
              <a:rPr lang="ar-BH" sz="2200" b="1" dirty="0">
                <a:solidFill>
                  <a:schemeClr val="bg1"/>
                </a:solidFill>
                <a:latin typeface="Sakkal Majalla" pitchFamily="2" charset="-78"/>
                <a:cs typeface="Sakkal Majalla" pitchFamily="2" charset="-78"/>
              </a:rPr>
              <a:t>عليك أن تكون إيجابيًا حازمًا واثقًا بنفسك وليس عدوانيًا ونتيجة لذلك ستشعر بالرضا عن نفسك وسيكون لديك مزيد من الأصدقاء الأمناء . </a:t>
            </a:r>
          </a:p>
          <a:p>
            <a:pPr marL="571500" indent="-571500">
              <a:spcBef>
                <a:spcPct val="50000"/>
              </a:spcBef>
              <a:buClr>
                <a:srgbClr val="FF0000"/>
              </a:buClr>
              <a:buFont typeface="Wingdings" pitchFamily="2" charset="2"/>
              <a:buChar char="v"/>
            </a:pPr>
            <a:r>
              <a:rPr lang="ar-BH" sz="2200" b="1" dirty="0">
                <a:solidFill>
                  <a:schemeClr val="bg1"/>
                </a:solidFill>
                <a:latin typeface="Sakkal Majalla" pitchFamily="2" charset="-78"/>
                <a:cs typeface="Sakkal Majalla" pitchFamily="2" charset="-78"/>
              </a:rPr>
              <a:t>تكون حازمًا إذا أصررت على حقوقك الشخصية من دون إغفال لحقوق الآخرين وعندئذ ستكون قادرًا على أن : </a:t>
            </a:r>
          </a:p>
          <a:p>
            <a:pPr>
              <a:spcBef>
                <a:spcPct val="50000"/>
              </a:spcBef>
            </a:pPr>
            <a:r>
              <a:rPr lang="ar-BH" sz="2200" b="1" dirty="0">
                <a:solidFill>
                  <a:schemeClr val="bg1"/>
                </a:solidFill>
                <a:latin typeface="Sakkal Majalla" pitchFamily="2" charset="-78"/>
                <a:cs typeface="Sakkal Majalla" pitchFamily="2" charset="-78"/>
              </a:rPr>
              <a:t>      1- تقول لا من دون تردد أو شعور بالذنب . </a:t>
            </a:r>
          </a:p>
          <a:p>
            <a:pPr>
              <a:spcBef>
                <a:spcPct val="50000"/>
              </a:spcBef>
            </a:pPr>
            <a:r>
              <a:rPr lang="ar-BH" sz="2200" b="1" dirty="0">
                <a:solidFill>
                  <a:schemeClr val="bg1"/>
                </a:solidFill>
                <a:latin typeface="Sakkal Majalla" pitchFamily="2" charset="-78"/>
                <a:cs typeface="Sakkal Majalla" pitchFamily="2" charset="-78"/>
              </a:rPr>
              <a:t>        2- تعبّر عن عدم موافقتك من دون انفعال أوغضب </a:t>
            </a:r>
          </a:p>
          <a:p>
            <a:pPr>
              <a:spcBef>
                <a:spcPct val="50000"/>
              </a:spcBef>
            </a:pPr>
            <a:r>
              <a:rPr lang="ar-BH" sz="2200" b="1" dirty="0">
                <a:solidFill>
                  <a:schemeClr val="bg1"/>
                </a:solidFill>
                <a:latin typeface="Sakkal Majalla" pitchFamily="2" charset="-78"/>
                <a:cs typeface="Sakkal Majalla" pitchFamily="2" charset="-78"/>
              </a:rPr>
              <a:t>        3- تطلب المساعدة إذا احتجت إليها .</a:t>
            </a:r>
          </a:p>
        </p:txBody>
      </p:sp>
      <p:sp>
        <p:nvSpPr>
          <p:cNvPr id="37" name="Rectangle 36"/>
          <p:cNvSpPr/>
          <p:nvPr/>
        </p:nvSpPr>
        <p:spPr>
          <a:xfrm>
            <a:off x="1712776" y="1142984"/>
            <a:ext cx="1983235" cy="584775"/>
          </a:xfrm>
          <a:prstGeom prst="rect">
            <a:avLst/>
          </a:prstGeom>
          <a:solidFill>
            <a:schemeClr val="accent6">
              <a:lumMod val="50000"/>
            </a:schemeClr>
          </a:solidFill>
          <a:scene3d>
            <a:camera prst="orthographicFront"/>
            <a:lightRig rig="threePt" dir="t"/>
          </a:scene3d>
          <a:sp3d>
            <a:bevelT/>
          </a:sp3d>
        </p:spPr>
        <p:txBody>
          <a:bodyPr wrap="none">
            <a:spAutoFit/>
          </a:bodyPr>
          <a:lstStyle/>
          <a:p>
            <a:pPr marL="285750" indent="-285750" algn="r" rtl="1">
              <a:buClr>
                <a:schemeClr val="accent5"/>
              </a:buClr>
              <a:buFont typeface="Wingdings" pitchFamily="2" charset="2"/>
              <a:buChar char="v"/>
              <a:defRPr/>
            </a:pPr>
            <a:r>
              <a:rPr lang="ar-BH" sz="3200" b="1" dirty="0">
                <a:solidFill>
                  <a:schemeClr val="bg1"/>
                </a:solidFill>
                <a:latin typeface="Sakkal Majalla" pitchFamily="2" charset="-78"/>
                <a:cs typeface="Sakkal Majalla" pitchFamily="2" charset="-78"/>
              </a:rPr>
              <a:t>أستنتج أن : </a:t>
            </a:r>
          </a:p>
        </p:txBody>
      </p:sp>
      <p:sp>
        <p:nvSpPr>
          <p:cNvPr id="38" name="Rounded Rectangle 21">
            <a:extLst>
              <a:ext uri="{FF2B5EF4-FFF2-40B4-BE49-F238E27FC236}">
                <a16:creationId xmlns:a16="http://schemas.microsoft.com/office/drawing/2014/main" id="{547ED8BE-4F4E-4989-9778-25C7DCD8F183}"/>
              </a:ext>
            </a:extLst>
          </p:cNvPr>
          <p:cNvSpPr/>
          <p:nvPr/>
        </p:nvSpPr>
        <p:spPr>
          <a:xfrm>
            <a:off x="1625775" y="142852"/>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2800" b="1" dirty="0">
                <a:solidFill>
                  <a:schemeClr val="bg1"/>
                </a:solidFill>
                <a:latin typeface="Sakkal Majalla" panose="02000000000000000000" pitchFamily="2" charset="-78"/>
                <a:cs typeface="Sakkal Majalla" panose="02000000000000000000" pitchFamily="2" charset="-78"/>
              </a:rPr>
              <a:t>الوحدة الأولى:</a:t>
            </a:r>
            <a:r>
              <a:rPr lang="ar-BH" sz="3200" b="1" dirty="0">
                <a:solidFill>
                  <a:schemeClr val="bg1"/>
                </a:solidFill>
                <a:latin typeface="Sakkal Majalla" panose="02000000000000000000" pitchFamily="2" charset="-78"/>
                <a:cs typeface="Sakkal Majalla" panose="02000000000000000000" pitchFamily="2" charset="-78"/>
              </a:rPr>
              <a:t>-الدرس الثامن  من هو الشخص الحازم ؟</a:t>
            </a:r>
          </a:p>
          <a:p>
            <a:pPr algn="ctr" rtl="1"/>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20" name="Rectangle 19">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125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2250"/>
                            </p:stCondLst>
                            <p:childTnLst>
                              <p:par>
                                <p:cTn id="15" presetID="53" presetClass="entr" presetSubtype="16" fill="hold" grpId="0" nodeType="afterEffect">
                                  <p:stCondLst>
                                    <p:cond delay="10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3750"/>
                            </p:stCondLst>
                            <p:childTnLst>
                              <p:par>
                                <p:cTn id="21" presetID="53" presetClass="entr" presetSubtype="16"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4250"/>
                            </p:stCondLst>
                            <p:childTnLst>
                              <p:par>
                                <p:cTn id="27" presetID="53" presetClass="entr" presetSubtype="16" fill="hold" grpId="0" nodeType="afterEffect">
                                  <p:stCondLst>
                                    <p:cond delay="125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6000"/>
                            </p:stCondLst>
                            <p:childTnLst>
                              <p:par>
                                <p:cTn id="33" presetID="53" presetClass="entr" presetSubtype="16"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6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randombar(horizontal)">
                                      <p:cBhvr>
                                        <p:cTn id="48" dur="5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1000" fill="hold"/>
                                        <p:tgtEl>
                                          <p:spTgt spid="35"/>
                                        </p:tgtEl>
                                        <p:attrNameLst>
                                          <p:attrName>ppt_w</p:attrName>
                                        </p:attrNameLst>
                                      </p:cBhvr>
                                      <p:tavLst>
                                        <p:tav tm="0">
                                          <p:val>
                                            <p:fltVal val="0"/>
                                          </p:val>
                                        </p:tav>
                                        <p:tav tm="100000">
                                          <p:val>
                                            <p:strVal val="#ppt_w"/>
                                          </p:val>
                                        </p:tav>
                                      </p:tavLst>
                                    </p:anim>
                                    <p:anim calcmode="lin" valueType="num">
                                      <p:cBhvr>
                                        <p:cTn id="54" dur="1000" fill="hold"/>
                                        <p:tgtEl>
                                          <p:spTgt spid="35"/>
                                        </p:tgtEl>
                                        <p:attrNameLst>
                                          <p:attrName>ppt_h</p:attrName>
                                        </p:attrNameLst>
                                      </p:cBhvr>
                                      <p:tavLst>
                                        <p:tav tm="0">
                                          <p:val>
                                            <p:fltVal val="0"/>
                                          </p:val>
                                        </p:tav>
                                        <p:tav tm="100000">
                                          <p:val>
                                            <p:strVal val="#ppt_h"/>
                                          </p:val>
                                        </p:tav>
                                      </p:tavLst>
                                    </p:anim>
                                    <p:anim calcmode="lin" valueType="num">
                                      <p:cBhvr>
                                        <p:cTn id="55" dur="1000" fill="hold"/>
                                        <p:tgtEl>
                                          <p:spTgt spid="35"/>
                                        </p:tgtEl>
                                        <p:attrNameLst>
                                          <p:attrName>style.rotation</p:attrName>
                                        </p:attrNameLst>
                                      </p:cBhvr>
                                      <p:tavLst>
                                        <p:tav tm="0">
                                          <p:val>
                                            <p:fltVal val="90"/>
                                          </p:val>
                                        </p:tav>
                                        <p:tav tm="100000">
                                          <p:val>
                                            <p:fltVal val="0"/>
                                          </p:val>
                                        </p:tav>
                                      </p:tavLst>
                                    </p:anim>
                                    <p:animEffect transition="in" filter="fade">
                                      <p:cBhvr>
                                        <p:cTn id="5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127448" y="1214422"/>
            <a:ext cx="10153128" cy="830997"/>
          </a:xfrm>
          <a:prstGeom prst="rect">
            <a:avLst/>
          </a:prstGeom>
          <a:solidFill>
            <a:srgbClr val="FFFF00"/>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400" b="1" u="none" strike="noStrike" cap="none" normalizeH="0" baseline="0" dirty="0">
                <a:ln>
                  <a:noFill/>
                </a:ln>
                <a:solidFill>
                  <a:schemeClr val="tx1"/>
                </a:solidFill>
                <a:effectLst/>
                <a:latin typeface="Sakkal Majalla" pitchFamily="2" charset="-78"/>
                <a:ea typeface="Times New Roman" pitchFamily="18" charset="0"/>
                <a:cs typeface="Sakkal Majalla" pitchFamily="2" charset="-78"/>
              </a:rPr>
              <a:t>((عليك أن تكون إيجابيا حازما واثقا بنفسك وليس عدوانياولذلك ستشعر بالرضا عن نفسك  ))</a:t>
            </a:r>
            <a:r>
              <a:rPr kumimoji="0" lang="ar-BH" sz="2400" b="1" u="none" strike="noStrike" cap="none" normalizeH="0" baseline="0" dirty="0">
                <a:ln>
                  <a:noFill/>
                </a:ln>
                <a:solidFill>
                  <a:schemeClr val="tx1"/>
                </a:solidFill>
                <a:effectLst/>
                <a:latin typeface="Sakkal Majalla" pitchFamily="2" charset="-78"/>
                <a:ea typeface="Times New Roman" pitchFamily="18" charset="0"/>
                <a:cs typeface="Sakkal Majalla" pitchFamily="2" charset="-78"/>
              </a:rPr>
              <a:t>.</a:t>
            </a:r>
            <a:r>
              <a:rPr kumimoji="0" lang="ar-EG" sz="2400" b="1" u="none" strike="noStrike" cap="none" normalizeH="0" baseline="0" dirty="0">
                <a:ln>
                  <a:noFill/>
                </a:ln>
                <a:solidFill>
                  <a:schemeClr val="tx1"/>
                </a:solidFill>
                <a:effectLst/>
                <a:latin typeface="Sakkal Majalla" pitchFamily="2" charset="-78"/>
                <a:ea typeface="Times New Roman" pitchFamily="18" charset="0"/>
                <a:cs typeface="Sakkal Majalla" pitchFamily="2" charset="-78"/>
              </a:rPr>
              <a:t>عدد  صفات الشخص  (  الحازم   -- العدواني --  السلبي  )</a:t>
            </a:r>
            <a:r>
              <a:rPr kumimoji="0" lang="ar-BH" sz="2400" b="1" u="none" strike="noStrike" cap="none" normalizeH="0" baseline="0" dirty="0">
                <a:ln>
                  <a:noFill/>
                </a:ln>
                <a:solidFill>
                  <a:schemeClr val="tx1"/>
                </a:solidFill>
                <a:effectLst/>
                <a:latin typeface="Sakkal Majalla" pitchFamily="2" charset="-78"/>
                <a:ea typeface="Times New Roman" pitchFamily="18" charset="0"/>
                <a:cs typeface="Sakkal Majalla" pitchFamily="2" charset="-78"/>
              </a:rPr>
              <a:t>؟</a:t>
            </a:r>
            <a:endParaRPr kumimoji="0" lang="en-US" sz="1400" b="1" u="none" strike="noStrike" cap="none" normalizeH="0" baseline="0" dirty="0">
              <a:ln>
                <a:noFill/>
              </a:ln>
              <a:solidFill>
                <a:schemeClr val="tx1"/>
              </a:solidFill>
              <a:effectLst/>
              <a:latin typeface="Sakkal Majalla" pitchFamily="2" charset="-78"/>
              <a:cs typeface="Sakkal Majalla" pitchFamily="2" charset="-78"/>
            </a:endParaRPr>
          </a:p>
        </p:txBody>
      </p:sp>
      <p:sp>
        <p:nvSpPr>
          <p:cNvPr id="3" name="Rectangle: Rounded Corners 9">
            <a:extLst>
              <a:ext uri="{FF2B5EF4-FFF2-40B4-BE49-F238E27FC236}">
                <a16:creationId xmlns:a16="http://schemas.microsoft.com/office/drawing/2014/main" id="{FF4C7994-FA95-4D87-A82A-255D71743680}"/>
              </a:ext>
            </a:extLst>
          </p:cNvPr>
          <p:cNvSpPr/>
          <p:nvPr/>
        </p:nvSpPr>
        <p:spPr>
          <a:xfrm>
            <a:off x="3702271" y="346508"/>
            <a:ext cx="5200154" cy="64698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bodyPr>
          <a:lstStyle/>
          <a:p>
            <a:pPr algn="ctr"/>
            <a:r>
              <a:rPr lang="ar-BH"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الثاني</a:t>
            </a:r>
            <a:endParaRPr lang="en-US"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1522169020"/>
              </p:ext>
            </p:extLst>
          </p:nvPr>
        </p:nvGraphicFramePr>
        <p:xfrm>
          <a:off x="2238348" y="2139555"/>
          <a:ext cx="8128000" cy="4236720"/>
        </p:xfrm>
        <a:graphic>
          <a:graphicData uri="http://schemas.openxmlformats.org/drawingml/2006/table">
            <a:tbl>
              <a:tblPr firstRow="1" bandRow="1">
                <a:tableStyleId>{5940675A-B579-460E-94D1-54222C63F5DA}</a:tableStyleId>
              </a:tblPr>
              <a:tblGrid>
                <a:gridCol w="5572164">
                  <a:extLst>
                    <a:ext uri="{9D8B030D-6E8A-4147-A177-3AD203B41FA5}">
                      <a16:colId xmlns:a16="http://schemas.microsoft.com/office/drawing/2014/main" val="20000"/>
                    </a:ext>
                  </a:extLst>
                </a:gridCol>
                <a:gridCol w="2555836">
                  <a:extLst>
                    <a:ext uri="{9D8B030D-6E8A-4147-A177-3AD203B41FA5}">
                      <a16:colId xmlns:a16="http://schemas.microsoft.com/office/drawing/2014/main" val="20001"/>
                    </a:ext>
                  </a:extLst>
                </a:gridCol>
              </a:tblGrid>
              <a:tr h="469144">
                <a:tc>
                  <a:txBody>
                    <a:bodyPr/>
                    <a:lstStyle/>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SA" altLang="ar-BH" sz="2000" b="1" dirty="0">
                          <a:latin typeface="Sakkal Majalla" pitchFamily="2" charset="-78"/>
                          <a:cs typeface="Sakkal Majalla" pitchFamily="2" charset="-78"/>
                        </a:rPr>
                        <a:t>تشعر دائمًا بالثّقة والرضى عن نفس</a:t>
                      </a:r>
                      <a:r>
                        <a:rPr lang="ar-BH" altLang="ar-BH" sz="2000" b="1" dirty="0">
                          <a:latin typeface="Sakkal Majalla" pitchFamily="2" charset="-78"/>
                          <a:cs typeface="Sakkal Majalla" pitchFamily="2" charset="-78"/>
                        </a:rPr>
                        <a:t>ها.</a:t>
                      </a:r>
                      <a:r>
                        <a:rPr lang="en-US" altLang="ar-BH" sz="2000" b="1" dirty="0">
                          <a:latin typeface="Sakkal Majalla" pitchFamily="2" charset="-78"/>
                          <a:cs typeface="Sakkal Majalla" pitchFamily="2" charset="-78"/>
                        </a:rPr>
                        <a:t> </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SA" altLang="ar-BH" sz="2000" b="1" dirty="0">
                          <a:latin typeface="Sakkal Majalla" pitchFamily="2" charset="-78"/>
                          <a:cs typeface="Sakkal Majalla" pitchFamily="2" charset="-78"/>
                        </a:rPr>
                        <a:t>تدافع عن حقّ</a:t>
                      </a:r>
                      <a:r>
                        <a:rPr lang="ar-BH" altLang="ar-BH" sz="2000" b="1" dirty="0">
                          <a:latin typeface="Sakkal Majalla" pitchFamily="2" charset="-78"/>
                          <a:cs typeface="Sakkal Majalla" pitchFamily="2" charset="-78"/>
                        </a:rPr>
                        <a:t>ها</a:t>
                      </a:r>
                      <a:r>
                        <a:rPr lang="ar-SA" altLang="ar-BH" sz="2000" b="1" dirty="0">
                          <a:latin typeface="Sakkal Majalla" pitchFamily="2" charset="-78"/>
                          <a:cs typeface="Sakkal Majalla" pitchFamily="2" charset="-78"/>
                        </a:rPr>
                        <a:t> وتتمسّك به من دون إغفال حقوق الآخرين</a:t>
                      </a:r>
                      <a:r>
                        <a:rPr lang="en-US" altLang="ar-BH" sz="2000" b="1" dirty="0">
                          <a:latin typeface="Sakkal Majalla" pitchFamily="2" charset="-78"/>
                          <a:cs typeface="Sakkal Majalla" pitchFamily="2" charset="-78"/>
                        </a:rPr>
                        <a:t>. </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SA" altLang="ar-BH" sz="2000" b="1" dirty="0">
                          <a:latin typeface="Sakkal Majalla" pitchFamily="2" charset="-78"/>
                          <a:cs typeface="Sakkal Majalla" pitchFamily="2" charset="-78"/>
                        </a:rPr>
                        <a:t>تعبّر</a:t>
                      </a:r>
                      <a:r>
                        <a:rPr lang="ar-BH" altLang="ar-BH" sz="2000" b="1" dirty="0">
                          <a:latin typeface="Sakkal Majalla" pitchFamily="2" charset="-78"/>
                          <a:cs typeface="Sakkal Majalla" pitchFamily="2" charset="-78"/>
                        </a:rPr>
                        <a:t> </a:t>
                      </a:r>
                      <a:r>
                        <a:rPr lang="ar-SA" altLang="ar-BH" sz="2000" b="1" dirty="0">
                          <a:latin typeface="Sakkal Majalla" pitchFamily="2" charset="-78"/>
                          <a:cs typeface="Sakkal Majalla" pitchFamily="2" charset="-78"/>
                        </a:rPr>
                        <a:t>عن مشاعر</a:t>
                      </a:r>
                      <a:r>
                        <a:rPr lang="ar-BH" altLang="ar-BH" sz="2000" b="1" dirty="0">
                          <a:latin typeface="Sakkal Majalla" pitchFamily="2" charset="-78"/>
                          <a:cs typeface="Sakkal Majalla" pitchFamily="2" charset="-78"/>
                        </a:rPr>
                        <a:t>ها</a:t>
                      </a:r>
                      <a:r>
                        <a:rPr lang="ar-SA" altLang="ar-BH" sz="2000" b="1" dirty="0">
                          <a:latin typeface="Sakkal Majalla" pitchFamily="2" charset="-78"/>
                          <a:cs typeface="Sakkal Majalla" pitchFamily="2" charset="-78"/>
                        </a:rPr>
                        <a:t> سواء كانت إيجابيّة أم</a:t>
                      </a:r>
                      <a:r>
                        <a:rPr lang="ar-BH" altLang="ar-BH" sz="2000" b="1" dirty="0">
                          <a:latin typeface="Sakkal Majalla" pitchFamily="2" charset="-78"/>
                          <a:cs typeface="Sakkal Majalla" pitchFamily="2" charset="-78"/>
                        </a:rPr>
                        <a:t> </a:t>
                      </a:r>
                      <a:r>
                        <a:rPr lang="ar-SA" altLang="ar-BH" sz="2000" b="1" dirty="0">
                          <a:latin typeface="Sakkal Majalla" pitchFamily="2" charset="-78"/>
                          <a:cs typeface="Sakkal Majalla" pitchFamily="2" charset="-78"/>
                        </a:rPr>
                        <a:t>سلبيّة</a:t>
                      </a:r>
                      <a:r>
                        <a:rPr lang="en-US" altLang="ar-BH" sz="2000" b="1" dirty="0">
                          <a:latin typeface="Sakkal Majalla" pitchFamily="2" charset="-78"/>
                          <a:cs typeface="Sakkal Majalla" pitchFamily="2" charset="-78"/>
                        </a:rPr>
                        <a:t>. </a:t>
                      </a: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SA" altLang="ar-BH" sz="2000" b="1" dirty="0">
                          <a:latin typeface="Sakkal Majalla" pitchFamily="2" charset="-78"/>
                          <a:cs typeface="Sakkal Majalla" pitchFamily="2" charset="-78"/>
                        </a:rPr>
                        <a:t>تنصت لسماع الآخرين أوّلاً ثمّ تتكلّم ثمّ تنصت وهكذا</a:t>
                      </a:r>
                      <a:r>
                        <a:rPr lang="en-US" altLang="ar-BH" sz="2000" b="1" dirty="0">
                          <a:latin typeface="Sakkal Majalla" pitchFamily="2" charset="-78"/>
                          <a:cs typeface="Sakkal Majalla" pitchFamily="2" charset="-78"/>
                        </a:rPr>
                        <a:t> </a:t>
                      </a:r>
                    </a:p>
                  </a:txBody>
                  <a:tcPr>
                    <a:solidFill>
                      <a:schemeClr val="accent6">
                        <a:lumMod val="60000"/>
                        <a:lumOff val="40000"/>
                      </a:schemeClr>
                    </a:solidFill>
                  </a:tcPr>
                </a:tc>
                <a:tc>
                  <a:txBody>
                    <a:bodyPr/>
                    <a:lstStyle/>
                    <a:p>
                      <a:pPr algn="ctr"/>
                      <a:r>
                        <a:rPr lang="ar-BH" sz="2000" b="1" dirty="0">
                          <a:latin typeface="Sakkal Majalla" pitchFamily="2" charset="-78"/>
                          <a:cs typeface="Sakkal Majalla" pitchFamily="2" charset="-78"/>
                        </a:rPr>
                        <a:t>الشخص الحازم</a:t>
                      </a:r>
                      <a:endParaRPr lang="en-US" sz="2000" b="1" dirty="0">
                        <a:latin typeface="Sakkal Majalla" pitchFamily="2" charset="-78"/>
                        <a:cs typeface="Sakkal Majalla" pitchFamily="2" charset="-78"/>
                      </a:endParaRPr>
                    </a:p>
                  </a:txBody>
                  <a:tcPr anchor="ct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يت</a:t>
                      </a:r>
                      <a:r>
                        <a:rPr lang="ar-SA" altLang="ar-BH" sz="2000" b="1" dirty="0">
                          <a:latin typeface="Sakkal Majalla" pitchFamily="2" charset="-78"/>
                          <a:cs typeface="Sakkal Majalla" pitchFamily="2" charset="-78"/>
                        </a:rPr>
                        <a:t>مسّك بحقوق</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دون مراعاة لحقوق الآخرين</a:t>
                      </a:r>
                      <a:r>
                        <a:rPr lang="en-US" altLang="ar-BH" sz="2000" b="1" dirty="0">
                          <a:latin typeface="Sakkal Majalla" pitchFamily="2" charset="-78"/>
                          <a:cs typeface="Sakkal Majalla" pitchFamily="2" charset="-78"/>
                        </a:rPr>
                        <a:t>. </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قدّم نفس</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على حساب الآخرين</a:t>
                      </a:r>
                      <a:r>
                        <a:rPr lang="en-US" altLang="ar-BH" sz="2000" b="1" dirty="0">
                          <a:latin typeface="Sakkal Majalla" pitchFamily="2" charset="-78"/>
                          <a:cs typeface="Sakkal Majalla" pitchFamily="2" charset="-78"/>
                        </a:rPr>
                        <a:t>. </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سيطر على الآخرين و</a:t>
                      </a: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فرض رغبت</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عليهم</a:t>
                      </a:r>
                      <a:r>
                        <a:rPr lang="en-US" altLang="ar-BH" sz="2000" b="1" dirty="0">
                          <a:latin typeface="Sakkal Majalla" pitchFamily="2" charset="-78"/>
                          <a:cs typeface="Sakkal Majalla" pitchFamily="2" charset="-78"/>
                        </a:rPr>
                        <a:t>. </a:t>
                      </a: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سعى لمصلحت</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الخاصّة ولو كان ذلك على حساب الآخرين</a:t>
                      </a:r>
                      <a:r>
                        <a:rPr lang="en-US" altLang="ar-BH" sz="2000" b="1" dirty="0">
                          <a:latin typeface="Sakkal Majalla" pitchFamily="2" charset="-78"/>
                          <a:cs typeface="Sakkal Majalla" pitchFamily="2" charset="-78"/>
                        </a:rPr>
                        <a:t>. </a:t>
                      </a:r>
                    </a:p>
                  </a:txBody>
                  <a:tcPr>
                    <a:solidFill>
                      <a:schemeClr val="accent6">
                        <a:lumMod val="60000"/>
                        <a:lumOff val="40000"/>
                      </a:schemeClr>
                    </a:solidFill>
                  </a:tcPr>
                </a:tc>
                <a:tc>
                  <a:txBody>
                    <a:bodyPr/>
                    <a:lstStyle/>
                    <a:p>
                      <a:pPr algn="ctr"/>
                      <a:r>
                        <a:rPr lang="ar-BH" sz="2000" b="1" dirty="0">
                          <a:latin typeface="Sakkal Majalla" pitchFamily="2" charset="-78"/>
                          <a:cs typeface="Sakkal Majalla" pitchFamily="2" charset="-78"/>
                        </a:rPr>
                        <a:t>الشخص العدواني </a:t>
                      </a:r>
                      <a:endParaRPr lang="en-US" sz="2000" b="1" dirty="0">
                        <a:latin typeface="Sakkal Majalla" pitchFamily="2" charset="-78"/>
                        <a:cs typeface="Sakkal Majalla" pitchFamily="2" charset="-78"/>
                      </a:endParaRPr>
                    </a:p>
                  </a:txBody>
                  <a:tcPr anchor="ct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pPr marL="342900" indent="-342900">
                        <a:buFont typeface="+mj-lt"/>
                        <a:buAutoNum type="arabicPeriod"/>
                      </a:pPr>
                      <a:r>
                        <a:rPr lang="ar-BH" altLang="ar-BH" sz="2000" b="1" dirty="0">
                          <a:latin typeface="Sakkal Majalla" pitchFamily="2" charset="-78"/>
                          <a:cs typeface="Sakkal Majalla" pitchFamily="2" charset="-78"/>
                        </a:rPr>
                        <a:t>ير</a:t>
                      </a:r>
                      <a:r>
                        <a:rPr lang="ar-SA" altLang="ar-BH" sz="2000" b="1" dirty="0">
                          <a:latin typeface="Sakkal Majalla" pitchFamily="2" charset="-78"/>
                          <a:cs typeface="Sakkal Majalla" pitchFamily="2" charset="-78"/>
                        </a:rPr>
                        <a:t>اعي الآخرين و</a:t>
                      </a: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قدّمهم على نفس</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في كلّ الظروف</a:t>
                      </a:r>
                      <a:r>
                        <a:rPr lang="en-US" altLang="ar-BH" sz="2000" b="1" dirty="0">
                          <a:latin typeface="Sakkal Majalla" pitchFamily="2" charset="-78"/>
                          <a:cs typeface="Sakkal Majalla" pitchFamily="2" charset="-78"/>
                        </a:rPr>
                        <a:t>.</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يس</a:t>
                      </a:r>
                      <a:r>
                        <a:rPr lang="ar-SA" altLang="ar-BH" sz="2000" b="1" dirty="0">
                          <a:latin typeface="Sakkal Majalla" pitchFamily="2" charset="-78"/>
                          <a:cs typeface="Sakkal Majalla" pitchFamily="2" charset="-78"/>
                        </a:rPr>
                        <a:t>تسلم بسرعة أمام إلحاح الآخرين علي</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رغم عدم رغب</a:t>
                      </a:r>
                      <a:r>
                        <a:rPr lang="ar-BH" altLang="ar-BH" sz="2000" b="1" dirty="0">
                          <a:latin typeface="Sakkal Majalla" pitchFamily="2" charset="-78"/>
                          <a:cs typeface="Sakkal Majalla" pitchFamily="2" charset="-78"/>
                        </a:rPr>
                        <a:t>ته.</a:t>
                      </a: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توقع أنّ</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المخطئ دائمًا ف</a:t>
                      </a: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عتذر باستمرار</a:t>
                      </a:r>
                      <a:r>
                        <a:rPr lang="en-US" altLang="ar-BH" sz="2000" b="1" dirty="0">
                          <a:latin typeface="Sakkal Majalla" pitchFamily="2" charset="-78"/>
                          <a:cs typeface="Sakkal Majalla" pitchFamily="2" charset="-78"/>
                        </a:rPr>
                        <a:t>. </a:t>
                      </a:r>
                      <a:endParaRPr lang="ar-BH"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SA" altLang="ar-BH" sz="2000" b="1" dirty="0">
                          <a:latin typeface="Sakkal Majalla" pitchFamily="2" charset="-78"/>
                          <a:cs typeface="Sakkal Majalla" pitchFamily="2" charset="-78"/>
                        </a:rPr>
                        <a:t>لا </a:t>
                      </a: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فعل شيئا إزاء الحصول على حقوق</a:t>
                      </a:r>
                      <a:r>
                        <a:rPr lang="ar-BH" altLang="ar-BH" sz="2000" b="1" dirty="0">
                          <a:latin typeface="Sakkal Majalla" pitchFamily="2" charset="-78"/>
                          <a:cs typeface="Sakkal Majalla" pitchFamily="2" charset="-78"/>
                        </a:rPr>
                        <a:t>ه.</a:t>
                      </a:r>
                      <a:endParaRPr lang="en-US" altLang="ar-BH" sz="2000" b="1" dirty="0">
                        <a:latin typeface="Sakkal Majalla" pitchFamily="2" charset="-78"/>
                        <a:cs typeface="Sakkal Majalla" pitchFamily="2" charset="-78"/>
                      </a:endParaRPr>
                    </a:p>
                    <a:p>
                      <a:pPr marL="342900" marR="0" indent="-342900" algn="r" defTabSz="685800" rtl="1" eaLnBrk="1" fontAlgn="auto" latinLnBrk="0" hangingPunct="1">
                        <a:lnSpc>
                          <a:spcPct val="100000"/>
                        </a:lnSpc>
                        <a:spcBef>
                          <a:spcPts val="0"/>
                        </a:spcBef>
                        <a:spcAft>
                          <a:spcPts val="0"/>
                        </a:spcAft>
                        <a:buClrTx/>
                        <a:buSzTx/>
                        <a:buFont typeface="+mj-lt"/>
                        <a:buAutoNum type="arabicPeriod"/>
                        <a:tabLst/>
                        <a:defRPr/>
                      </a:pP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صمت إذا ضايق</a:t>
                      </a:r>
                      <a:r>
                        <a:rPr lang="ar-BH" altLang="ar-BH" sz="2000" b="1" dirty="0">
                          <a:latin typeface="Sakkal Majalla" pitchFamily="2" charset="-78"/>
                          <a:cs typeface="Sakkal Majalla" pitchFamily="2" charset="-78"/>
                        </a:rPr>
                        <a:t>ه</a:t>
                      </a:r>
                      <a:r>
                        <a:rPr lang="ar-SA" altLang="ar-BH" sz="2000" b="1" dirty="0">
                          <a:latin typeface="Sakkal Majalla" pitchFamily="2" charset="-78"/>
                          <a:cs typeface="Sakkal Majalla" pitchFamily="2" charset="-78"/>
                        </a:rPr>
                        <a:t> أحد ولا </a:t>
                      </a:r>
                      <a:r>
                        <a:rPr lang="ar-BH" altLang="ar-BH" sz="2000" b="1" dirty="0">
                          <a:latin typeface="Sakkal Majalla" pitchFamily="2" charset="-78"/>
                          <a:cs typeface="Sakkal Majalla" pitchFamily="2" charset="-78"/>
                        </a:rPr>
                        <a:t>ي</a:t>
                      </a:r>
                      <a:r>
                        <a:rPr lang="ar-SA" altLang="ar-BH" sz="2000" b="1" dirty="0">
                          <a:latin typeface="Sakkal Majalla" pitchFamily="2" charset="-78"/>
                          <a:cs typeface="Sakkal Majalla" pitchFamily="2" charset="-78"/>
                        </a:rPr>
                        <a:t>طالب بحقوق</a:t>
                      </a:r>
                      <a:r>
                        <a:rPr lang="ar-BH" altLang="ar-BH" sz="2000" b="1" dirty="0">
                          <a:latin typeface="Sakkal Majalla" pitchFamily="2" charset="-78"/>
                          <a:cs typeface="Sakkal Majalla" pitchFamily="2" charset="-78"/>
                        </a:rPr>
                        <a:t>ه</a:t>
                      </a:r>
                      <a:r>
                        <a:rPr lang="en-US" altLang="ar-BH" sz="2000" b="1" dirty="0">
                          <a:latin typeface="Sakkal Majalla" pitchFamily="2" charset="-78"/>
                          <a:cs typeface="Sakkal Majalla" pitchFamily="2" charset="-78"/>
                        </a:rPr>
                        <a:t>.</a:t>
                      </a:r>
                    </a:p>
                  </a:txBody>
                  <a:tcPr>
                    <a:solidFill>
                      <a:schemeClr val="accent6">
                        <a:lumMod val="60000"/>
                        <a:lumOff val="40000"/>
                      </a:schemeClr>
                    </a:solidFill>
                  </a:tcPr>
                </a:tc>
                <a:tc>
                  <a:txBody>
                    <a:bodyPr/>
                    <a:lstStyle/>
                    <a:p>
                      <a:pPr algn="ctr"/>
                      <a:r>
                        <a:rPr lang="ar-BH" sz="2000" b="1" dirty="0">
                          <a:latin typeface="Sakkal Majalla" pitchFamily="2" charset="-78"/>
                          <a:cs typeface="Sakkal Majalla" pitchFamily="2" charset="-78"/>
                        </a:rPr>
                        <a:t>الشخص السلبي</a:t>
                      </a:r>
                      <a:endParaRPr lang="en-US" sz="2000" b="1" dirty="0">
                        <a:latin typeface="Sakkal Majalla" pitchFamily="2" charset="-78"/>
                        <a:cs typeface="Sakkal Majalla" pitchFamily="2" charset="-78"/>
                      </a:endParaRPr>
                    </a:p>
                  </a:txBody>
                  <a:tcPr anchor="c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
        <p:nvSpPr>
          <p:cNvPr id="7" name="Rectangle 6">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
        <p:nvSpPr>
          <p:cNvPr id="2" name="TextBox 1">
            <a:extLst>
              <a:ext uri="{FF2B5EF4-FFF2-40B4-BE49-F238E27FC236}">
                <a16:creationId xmlns:a16="http://schemas.microsoft.com/office/drawing/2014/main" id="{860F522C-0F78-4164-97C6-D5AA00AF95A0}"/>
              </a:ext>
            </a:extLst>
          </p:cNvPr>
          <p:cNvSpPr txBox="1"/>
          <p:nvPr/>
        </p:nvSpPr>
        <p:spPr>
          <a:xfrm>
            <a:off x="2238348" y="2139555"/>
            <a:ext cx="5585844" cy="1289445"/>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en-US" dirty="0"/>
          </a:p>
        </p:txBody>
      </p:sp>
      <p:sp>
        <p:nvSpPr>
          <p:cNvPr id="8" name="TextBox 7">
            <a:extLst>
              <a:ext uri="{FF2B5EF4-FFF2-40B4-BE49-F238E27FC236}">
                <a16:creationId xmlns:a16="http://schemas.microsoft.com/office/drawing/2014/main" id="{E3F2A0F4-98A9-459A-8FCE-3B05FB3C6129}"/>
              </a:ext>
            </a:extLst>
          </p:cNvPr>
          <p:cNvSpPr txBox="1"/>
          <p:nvPr/>
        </p:nvSpPr>
        <p:spPr>
          <a:xfrm>
            <a:off x="2238348" y="3436971"/>
            <a:ext cx="5585844" cy="1289445"/>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en-US" dirty="0"/>
          </a:p>
        </p:txBody>
      </p:sp>
      <p:sp>
        <p:nvSpPr>
          <p:cNvPr id="9" name="TextBox 8">
            <a:extLst>
              <a:ext uri="{FF2B5EF4-FFF2-40B4-BE49-F238E27FC236}">
                <a16:creationId xmlns:a16="http://schemas.microsoft.com/office/drawing/2014/main" id="{9E2DF9AF-A5CE-4878-AC7F-3073F2C3C889}"/>
              </a:ext>
            </a:extLst>
          </p:cNvPr>
          <p:cNvSpPr txBox="1"/>
          <p:nvPr/>
        </p:nvSpPr>
        <p:spPr>
          <a:xfrm>
            <a:off x="2238348" y="4734387"/>
            <a:ext cx="5585844" cy="1754326"/>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sp>
        <p:nvSpPr>
          <p:cNvPr id="10" name="Rectangle 9">
            <a:extLst>
              <a:ext uri="{FF2B5EF4-FFF2-40B4-BE49-F238E27FC236}">
                <a16:creationId xmlns:a16="http://schemas.microsoft.com/office/drawing/2014/main" id="{2F540145-A367-471F-A101-6CBB69CB2E00}"/>
              </a:ext>
            </a:extLst>
          </p:cNvPr>
          <p:cNvSpPr/>
          <p:nvPr/>
        </p:nvSpPr>
        <p:spPr>
          <a:xfrm>
            <a:off x="1127448" y="410957"/>
            <a:ext cx="1882247" cy="584775"/>
          </a:xfrm>
          <a:prstGeom prst="rect">
            <a:avLst/>
          </a:prstGeom>
          <a:solidFill>
            <a:schemeClr val="accent6">
              <a:lumMod val="50000"/>
            </a:schemeClr>
          </a:solidFill>
          <a:scene3d>
            <a:camera prst="orthographicFront"/>
            <a:lightRig rig="threePt" dir="t"/>
          </a:scene3d>
          <a:sp3d>
            <a:bevelT/>
          </a:sp3d>
        </p:spPr>
        <p:txBody>
          <a:bodyPr wrap="none">
            <a:spAutoFit/>
          </a:bodyPr>
          <a:lstStyle/>
          <a:p>
            <a:pPr algn="r" rtl="1">
              <a:buClr>
                <a:schemeClr val="accent5"/>
              </a:buClr>
              <a:defRPr/>
            </a:pPr>
            <a:r>
              <a:rPr lang="ar-BH" sz="3200" b="1" dirty="0">
                <a:solidFill>
                  <a:schemeClr val="bg1"/>
                </a:solidFill>
                <a:latin typeface="Sakkal Majalla" pitchFamily="2" charset="-78"/>
                <a:cs typeface="Sakkal Majalla" pitchFamily="2" charset="-78"/>
              </a:rPr>
              <a:t>إظهار الإجابات</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881026" y="928670"/>
            <a:ext cx="10596594" cy="892552"/>
          </a:xfrm>
          <a:prstGeom prst="rect">
            <a:avLst/>
          </a:prstGeom>
          <a:solidFill>
            <a:srgbClr val="FFFF00"/>
          </a:solidFill>
          <a:scene3d>
            <a:camera prst="orthographicFront"/>
            <a:lightRig rig="threePt" dir="t"/>
          </a:scene3d>
          <a:sp3d>
            <a:bevelT/>
          </a:sp3d>
        </p:spPr>
        <p:txBody>
          <a:bodyPr wrap="square">
            <a:spAutoFit/>
          </a:bodyPr>
          <a:lstStyle/>
          <a:p>
            <a:pPr marL="342900" indent="-342900" algn="r" rtl="1">
              <a:buClr>
                <a:srgbClr val="FF0000"/>
              </a:buClr>
            </a:pPr>
            <a:r>
              <a:rPr lang="ar-BH" sz="2400" b="1" dirty="0">
                <a:latin typeface="Sakkal Majalla" panose="02000000000000000000" pitchFamily="2" charset="-78"/>
                <a:cs typeface="Sakkal Majalla" panose="02000000000000000000" pitchFamily="2" charset="-78"/>
              </a:rPr>
              <a:t>نشاط تدريبي رقم( 3)  صفحة40 </a:t>
            </a:r>
            <a:r>
              <a:rPr lang="ar-BH" sz="2400" b="1" kern="10" dirty="0">
                <a:solidFill>
                  <a:srgbClr val="FF0000"/>
                </a:solidFill>
                <a:latin typeface="Sakkal Majalla" pitchFamily="2" charset="-78"/>
                <a:cs typeface="Sakkal Majalla" pitchFamily="2" charset="-78"/>
              </a:rPr>
              <a:t>هناك طرق عدة يضغط بها الاخرون لرفض رسالتك الحازمة . قم بإختيار الاسلوب والرد الملائم  من الكتاب صفحة 40 وكتابتها فى المساحة الفارغة ؟</a:t>
            </a:r>
            <a:r>
              <a:rPr lang="ar-BH" sz="2800" b="1" kern="10" dirty="0">
                <a:solidFill>
                  <a:srgbClr val="FF0000"/>
                </a:solidFill>
                <a:latin typeface="Sakkal Majalla" pitchFamily="2" charset="-78"/>
                <a:cs typeface="Sakkal Majalla" pitchFamily="2" charset="-78"/>
              </a:rPr>
              <a:t>                                         </a:t>
            </a:r>
            <a:endParaRPr lang="ar-BH" sz="2400" b="1" kern="10" dirty="0">
              <a:solidFill>
                <a:srgbClr val="FF0000"/>
              </a:solidFill>
              <a:latin typeface="Sakkal Majalla" pitchFamily="2" charset="-78"/>
              <a:cs typeface="Sakkal Majalla" pitchFamily="2" charset="-78"/>
            </a:endParaRPr>
          </a:p>
        </p:txBody>
      </p:sp>
      <p:sp>
        <p:nvSpPr>
          <p:cNvPr id="12" name="Rounded Rectangle 21">
            <a:extLst>
              <a:ext uri="{FF2B5EF4-FFF2-40B4-BE49-F238E27FC236}">
                <a16:creationId xmlns:a16="http://schemas.microsoft.com/office/drawing/2014/main" id="{547ED8BE-4F4E-4989-9778-25C7DCD8F183}"/>
              </a:ext>
            </a:extLst>
          </p:cNvPr>
          <p:cNvSpPr/>
          <p:nvPr/>
        </p:nvSpPr>
        <p:spPr>
          <a:xfrm>
            <a:off x="1625775" y="142852"/>
            <a:ext cx="7970687"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2800" b="1" dirty="0">
                <a:solidFill>
                  <a:schemeClr val="bg1"/>
                </a:solidFill>
                <a:latin typeface="Sakkal Majalla" panose="02000000000000000000" pitchFamily="2" charset="-78"/>
                <a:cs typeface="Sakkal Majalla" panose="02000000000000000000" pitchFamily="2" charset="-78"/>
              </a:rPr>
              <a:t>الوحدة الأولى:</a:t>
            </a:r>
            <a:r>
              <a:rPr lang="ar-BH" sz="3200" b="1" dirty="0">
                <a:solidFill>
                  <a:schemeClr val="bg1"/>
                </a:solidFill>
                <a:latin typeface="Sakkal Majalla" panose="02000000000000000000" pitchFamily="2" charset="-78"/>
                <a:cs typeface="Sakkal Majalla" panose="02000000000000000000" pitchFamily="2" charset="-78"/>
              </a:rPr>
              <a:t>-الدرس الثامن  مقاومة ضغوظ الأصدقاء</a:t>
            </a:r>
          </a:p>
          <a:p>
            <a:pPr algn="ctr" rtl="1"/>
            <a:endParaRPr lang="ar-BH" sz="3200" b="1" dirty="0">
              <a:solidFill>
                <a:schemeClr val="bg1"/>
              </a:solidFill>
              <a:latin typeface="Sakkal Majalla" panose="02000000000000000000" pitchFamily="2" charset="-78"/>
              <a:cs typeface="Sakkal Majalla" panose="02000000000000000000" pitchFamily="2" charset="-78"/>
            </a:endParaRPr>
          </a:p>
        </p:txBody>
      </p:sp>
      <p:grpSp>
        <p:nvGrpSpPr>
          <p:cNvPr id="20" name="Group 19"/>
          <p:cNvGrpSpPr/>
          <p:nvPr/>
        </p:nvGrpSpPr>
        <p:grpSpPr>
          <a:xfrm>
            <a:off x="952464" y="1857364"/>
            <a:ext cx="10715700" cy="2000264"/>
            <a:chOff x="1238216" y="1571612"/>
            <a:chExt cx="10715700" cy="1785950"/>
          </a:xfrm>
        </p:grpSpPr>
        <p:pic>
          <p:nvPicPr>
            <p:cNvPr id="15" name="Picture 4" descr="نشاط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256" b="60849"/>
            <a:stretch>
              <a:fillRect/>
            </a:stretch>
          </p:blipFill>
          <p:spPr bwMode="auto">
            <a:xfrm>
              <a:off x="1238216" y="1857364"/>
              <a:ext cx="10611967" cy="150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ular Callout 16"/>
            <p:cNvSpPr/>
            <p:nvPr/>
          </p:nvSpPr>
          <p:spPr>
            <a:xfrm>
              <a:off x="9667900" y="1714488"/>
              <a:ext cx="2286016" cy="642942"/>
            </a:xfrm>
            <a:prstGeom prst="wedgeRectCallout">
              <a:avLst>
                <a:gd name="adj1" fmla="val -9042"/>
                <a:gd name="adj2" fmla="val 81284"/>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dirty="0">
                  <a:solidFill>
                    <a:schemeClr val="tx1"/>
                  </a:solidFill>
                  <a:latin typeface="Sakkal Majalla" pitchFamily="2" charset="-78"/>
                  <a:cs typeface="Sakkal Majalla" pitchFamily="2" charset="-78"/>
                </a:rPr>
                <a:t>هيا بنا لا تكن طفلاًإنك خائف فحسب</a:t>
              </a:r>
              <a:endParaRPr lang="en-US" sz="2000" dirty="0">
                <a:solidFill>
                  <a:schemeClr val="tx1"/>
                </a:solidFill>
                <a:latin typeface="Sakkal Majalla" pitchFamily="2" charset="-78"/>
                <a:cs typeface="Sakkal Majalla" pitchFamily="2" charset="-78"/>
              </a:endParaRPr>
            </a:p>
          </p:txBody>
        </p:sp>
        <p:sp>
          <p:nvSpPr>
            <p:cNvPr id="18" name="Oval Callout 17"/>
            <p:cNvSpPr/>
            <p:nvPr/>
          </p:nvSpPr>
          <p:spPr>
            <a:xfrm>
              <a:off x="6381752" y="1857364"/>
              <a:ext cx="1928826" cy="500066"/>
            </a:xfrm>
            <a:prstGeom prst="wedgeEllipseCallout">
              <a:avLst>
                <a:gd name="adj1" fmla="val -4732"/>
                <a:gd name="adj2" fmla="val 92861"/>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latin typeface="Sakkal Majalla" pitchFamily="2" charset="-78"/>
                  <a:cs typeface="Sakkal Majalla" pitchFamily="2" charset="-78"/>
                </a:rPr>
                <a:t>لم لا يفعل الناس ذلك؟</a:t>
              </a:r>
              <a:endParaRPr lang="en-US" sz="2000" b="1" dirty="0">
                <a:solidFill>
                  <a:schemeClr val="tx1"/>
                </a:solidFill>
                <a:latin typeface="Sakkal Majalla" pitchFamily="2" charset="-78"/>
                <a:cs typeface="Sakkal Majalla" pitchFamily="2" charset="-78"/>
              </a:endParaRPr>
            </a:p>
          </p:txBody>
        </p:sp>
        <p:sp>
          <p:nvSpPr>
            <p:cNvPr id="19" name="Rectangular Callout 18"/>
            <p:cNvSpPr/>
            <p:nvPr/>
          </p:nvSpPr>
          <p:spPr>
            <a:xfrm>
              <a:off x="2666976" y="1571612"/>
              <a:ext cx="2571768" cy="857256"/>
            </a:xfrm>
            <a:prstGeom prst="wedgeRectCallout">
              <a:avLst>
                <a:gd name="adj1" fmla="val 8179"/>
                <a:gd name="adj2" fmla="val 65184"/>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1"/>
                  </a:solidFill>
                  <a:latin typeface="Sakkal Majalla" pitchFamily="2" charset="-78"/>
                  <a:cs typeface="Sakkal Majalla" pitchFamily="2" charset="-78"/>
                </a:rPr>
                <a:t>إما أن تطاوعني وإلافأنت لست صديقي ويمكنني إيذلئك</a:t>
              </a:r>
              <a:endParaRPr lang="en-US" sz="2000" b="1" dirty="0">
                <a:solidFill>
                  <a:schemeClr val="tx1"/>
                </a:solidFill>
                <a:latin typeface="Sakkal Majalla" pitchFamily="2" charset="-78"/>
                <a:cs typeface="Sakkal Majalla" pitchFamily="2" charset="-78"/>
              </a:endParaRPr>
            </a:p>
          </p:txBody>
        </p:sp>
      </p:grpSp>
      <p:grpSp>
        <p:nvGrpSpPr>
          <p:cNvPr id="24" name="Group 23"/>
          <p:cNvGrpSpPr/>
          <p:nvPr/>
        </p:nvGrpSpPr>
        <p:grpSpPr>
          <a:xfrm>
            <a:off x="738150" y="4143380"/>
            <a:ext cx="10930014" cy="2327268"/>
            <a:chOff x="666712" y="4000504"/>
            <a:chExt cx="10930014" cy="2184392"/>
          </a:xfrm>
        </p:grpSpPr>
        <p:pic>
          <p:nvPicPr>
            <p:cNvPr id="16" name="Picture 4" descr="نشاط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38" t="50451"/>
            <a:stretch>
              <a:fillRect/>
            </a:stretch>
          </p:blipFill>
          <p:spPr bwMode="auto">
            <a:xfrm>
              <a:off x="666712" y="4286256"/>
              <a:ext cx="10844312" cy="189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ular Callout 20"/>
            <p:cNvSpPr/>
            <p:nvPr/>
          </p:nvSpPr>
          <p:spPr>
            <a:xfrm>
              <a:off x="8810644" y="4000504"/>
              <a:ext cx="2786082" cy="857256"/>
            </a:xfrm>
            <a:prstGeom prst="wedgeRectCallout">
              <a:avLst>
                <a:gd name="adj1" fmla="val 8179"/>
                <a:gd name="adj2" fmla="val 65184"/>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1"/>
                  </a:solidFill>
                  <a:latin typeface="Sakkal Majalla" pitchFamily="2" charset="-78"/>
                  <a:cs typeface="Sakkal Majalla" pitchFamily="2" charset="-78"/>
                </a:rPr>
                <a:t>لا خطورة في ذلك ، أعدك بأن أحدًا لن يعلم بشئ ولن يحدث ما يضرك.</a:t>
              </a:r>
              <a:endParaRPr lang="en-US" sz="2000" b="1" dirty="0">
                <a:solidFill>
                  <a:schemeClr val="tx1"/>
                </a:solidFill>
                <a:latin typeface="Sakkal Majalla" pitchFamily="2" charset="-78"/>
                <a:cs typeface="Sakkal Majalla" pitchFamily="2" charset="-78"/>
              </a:endParaRPr>
            </a:p>
          </p:txBody>
        </p:sp>
        <p:sp>
          <p:nvSpPr>
            <p:cNvPr id="22" name="Rectangular Callout 21"/>
            <p:cNvSpPr/>
            <p:nvPr/>
          </p:nvSpPr>
          <p:spPr>
            <a:xfrm>
              <a:off x="5453058" y="4000504"/>
              <a:ext cx="2928958" cy="857256"/>
            </a:xfrm>
            <a:prstGeom prst="wedgeRectCallout">
              <a:avLst>
                <a:gd name="adj1" fmla="val 8179"/>
                <a:gd name="adj2" fmla="val 65184"/>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1"/>
                  </a:solidFill>
                  <a:latin typeface="Sakkal Majalla" pitchFamily="2" charset="-78"/>
                  <a:cs typeface="Sakkal Majalla" pitchFamily="2" charset="-78"/>
                </a:rPr>
                <a:t>إنك كبير ومسؤول عن تصرفاتك،لقد ساعدتك من قبل وعليك رد الجميل.</a:t>
              </a:r>
              <a:endParaRPr lang="en-US" sz="2000" b="1" dirty="0">
                <a:solidFill>
                  <a:schemeClr val="tx1"/>
                </a:solidFill>
                <a:latin typeface="Sakkal Majalla" pitchFamily="2" charset="-78"/>
                <a:cs typeface="Sakkal Majalla" pitchFamily="2" charset="-78"/>
              </a:endParaRPr>
            </a:p>
          </p:txBody>
        </p:sp>
        <p:sp>
          <p:nvSpPr>
            <p:cNvPr id="23" name="Rectangular Callout 22"/>
            <p:cNvSpPr/>
            <p:nvPr/>
          </p:nvSpPr>
          <p:spPr>
            <a:xfrm>
              <a:off x="1738282" y="4000504"/>
              <a:ext cx="2928958" cy="857256"/>
            </a:xfrm>
            <a:prstGeom prst="wedgeRectCallout">
              <a:avLst>
                <a:gd name="adj1" fmla="val 8179"/>
                <a:gd name="adj2" fmla="val 65184"/>
              </a:avLst>
            </a:prstGeom>
            <a:solidFill>
              <a:schemeClr val="accent4">
                <a:lumMod val="40000"/>
                <a:lumOff val="60000"/>
              </a:schemeClr>
            </a:solidFill>
            <a:ln w="28575">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1"/>
                  </a:solidFill>
                  <a:latin typeface="Sakkal Majalla" pitchFamily="2" charset="-78"/>
                  <a:cs typeface="Sakkal Majalla" pitchFamily="2" charset="-78"/>
                </a:rPr>
                <a:t>إنك شخص خفيف الظل تعجبني ملابسك، كم أنت رائع.</a:t>
              </a:r>
              <a:endParaRPr lang="en-US" sz="2000" b="1" dirty="0">
                <a:solidFill>
                  <a:schemeClr val="tx1"/>
                </a:solidFill>
                <a:latin typeface="Sakkal Majalla" pitchFamily="2" charset="-78"/>
                <a:cs typeface="Sakkal Majalla" pitchFamily="2" charset="-78"/>
              </a:endParaRPr>
            </a:p>
          </p:txBody>
        </p:sp>
      </p:grpSp>
      <p:sp>
        <p:nvSpPr>
          <p:cNvPr id="27" name="Text Box 19"/>
          <p:cNvSpPr txBox="1">
            <a:spLocks noChangeArrowheads="1"/>
          </p:cNvSpPr>
          <p:nvPr/>
        </p:nvSpPr>
        <p:spPr bwMode="auto">
          <a:xfrm>
            <a:off x="8167702" y="2000240"/>
            <a:ext cx="1117600" cy="461665"/>
          </a:xfrm>
          <a:prstGeom prst="rect">
            <a:avLst/>
          </a:prstGeom>
          <a:solidFill>
            <a:schemeClr val="accent1">
              <a:lumMod val="40000"/>
              <a:lumOff val="60000"/>
            </a:schemeClr>
          </a:solidFill>
          <a:ln>
            <a:noFill/>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BH" sz="2400" b="1" dirty="0">
                <a:solidFill>
                  <a:srgbClr val="FF0000"/>
                </a:solidFill>
                <a:latin typeface="Sakkal Majalla" pitchFamily="2" charset="-78"/>
                <a:cs typeface="Sakkal Majalla" pitchFamily="2" charset="-78"/>
              </a:rPr>
              <a:t>يناقشك</a:t>
            </a:r>
            <a:endParaRPr lang="en-US" sz="2400" b="1" dirty="0">
              <a:solidFill>
                <a:srgbClr val="FF0000"/>
              </a:solidFill>
              <a:latin typeface="Sakkal Majalla" pitchFamily="2" charset="-78"/>
              <a:cs typeface="Sakkal Majalla" pitchFamily="2" charset="-78"/>
            </a:endParaRPr>
          </a:p>
        </p:txBody>
      </p:sp>
      <p:sp>
        <p:nvSpPr>
          <p:cNvPr id="28" name="Text Box 20"/>
          <p:cNvSpPr txBox="1">
            <a:spLocks noChangeArrowheads="1"/>
          </p:cNvSpPr>
          <p:nvPr/>
        </p:nvSpPr>
        <p:spPr bwMode="auto">
          <a:xfrm>
            <a:off x="4962467" y="1757262"/>
            <a:ext cx="2032000" cy="461665"/>
          </a:xfrm>
          <a:prstGeom prst="rect">
            <a:avLst/>
          </a:prstGeom>
          <a:solidFill>
            <a:schemeClr val="accent1">
              <a:lumMod val="40000"/>
              <a:lumOff val="60000"/>
            </a:schemeClr>
          </a:solidFill>
          <a:ln>
            <a:noFill/>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BH" sz="2400" b="1" dirty="0">
                <a:solidFill>
                  <a:srgbClr val="FF0000"/>
                </a:solidFill>
                <a:latin typeface="Sakkal Majalla" pitchFamily="2" charset="-78"/>
                <a:cs typeface="Sakkal Majalla" pitchFamily="2" charset="-78"/>
              </a:rPr>
              <a:t>يستمرفى مناقشتك</a:t>
            </a:r>
            <a:endParaRPr lang="en-US" sz="2400" b="1" dirty="0">
              <a:solidFill>
                <a:srgbClr val="FF0000"/>
              </a:solidFill>
              <a:latin typeface="Sakkal Majalla" pitchFamily="2" charset="-78"/>
              <a:cs typeface="Sakkal Majalla" pitchFamily="2" charset="-78"/>
            </a:endParaRPr>
          </a:p>
        </p:txBody>
      </p:sp>
      <p:sp>
        <p:nvSpPr>
          <p:cNvPr id="29" name="Text Box 21"/>
          <p:cNvSpPr txBox="1">
            <a:spLocks noChangeArrowheads="1"/>
          </p:cNvSpPr>
          <p:nvPr/>
        </p:nvSpPr>
        <p:spPr bwMode="auto">
          <a:xfrm>
            <a:off x="1207989" y="1866920"/>
            <a:ext cx="1124812" cy="461665"/>
          </a:xfrm>
          <a:prstGeom prst="rect">
            <a:avLst/>
          </a:prstGeom>
          <a:solidFill>
            <a:schemeClr val="accent1">
              <a:lumMod val="40000"/>
              <a:lumOff val="60000"/>
            </a:schemeClr>
          </a:solidFill>
          <a:ln>
            <a:noFill/>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BH" sz="2400" b="1" dirty="0">
                <a:solidFill>
                  <a:srgbClr val="FF0000"/>
                </a:solidFill>
                <a:latin typeface="Sakkal Majalla" pitchFamily="2" charset="-78"/>
                <a:cs typeface="Sakkal Majalla" pitchFamily="2" charset="-78"/>
              </a:rPr>
              <a:t>قد يهددك</a:t>
            </a:r>
            <a:endParaRPr lang="en-US" sz="2400" b="1" dirty="0">
              <a:solidFill>
                <a:srgbClr val="FF0000"/>
              </a:solidFill>
              <a:latin typeface="Sakkal Majalla" pitchFamily="2" charset="-78"/>
              <a:cs typeface="Sakkal Majalla" pitchFamily="2" charset="-78"/>
            </a:endParaRPr>
          </a:p>
        </p:txBody>
      </p:sp>
      <p:sp>
        <p:nvSpPr>
          <p:cNvPr id="30" name="Text Box 22"/>
          <p:cNvSpPr txBox="1">
            <a:spLocks noChangeArrowheads="1"/>
          </p:cNvSpPr>
          <p:nvPr/>
        </p:nvSpPr>
        <p:spPr bwMode="auto">
          <a:xfrm>
            <a:off x="9024958" y="3759423"/>
            <a:ext cx="2159319" cy="461665"/>
          </a:xfrm>
          <a:prstGeom prst="rect">
            <a:avLst/>
          </a:prstGeom>
          <a:solidFill>
            <a:schemeClr val="accent1">
              <a:lumMod val="40000"/>
              <a:lumOff val="60000"/>
            </a:schemeClr>
          </a:solidFill>
          <a:ln>
            <a:noFill/>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ar-BH" sz="2400" b="1" dirty="0">
                <a:solidFill>
                  <a:srgbClr val="FF0000"/>
                </a:solidFill>
                <a:latin typeface="Sakkal Majalla" pitchFamily="2" charset="-78"/>
                <a:cs typeface="Sakkal Majalla" pitchFamily="2" charset="-78"/>
              </a:rPr>
              <a:t>يهون عليك الامر</a:t>
            </a:r>
            <a:endParaRPr lang="en-US" sz="2400" b="1" dirty="0">
              <a:solidFill>
                <a:srgbClr val="FF0000"/>
              </a:solidFill>
              <a:latin typeface="Sakkal Majalla" pitchFamily="2" charset="-78"/>
              <a:cs typeface="Sakkal Majalla" pitchFamily="2" charset="-78"/>
            </a:endParaRPr>
          </a:p>
        </p:txBody>
      </p:sp>
      <p:sp>
        <p:nvSpPr>
          <p:cNvPr id="31" name="Text Box 23"/>
          <p:cNvSpPr txBox="1">
            <a:spLocks noChangeArrowheads="1"/>
          </p:cNvSpPr>
          <p:nvPr/>
        </p:nvSpPr>
        <p:spPr bwMode="auto">
          <a:xfrm>
            <a:off x="5667372" y="3759423"/>
            <a:ext cx="2717074" cy="461665"/>
          </a:xfrm>
          <a:prstGeom prst="rect">
            <a:avLst/>
          </a:prstGeom>
          <a:solidFill>
            <a:schemeClr val="accent1">
              <a:lumMod val="40000"/>
              <a:lumOff val="60000"/>
            </a:schemeClr>
          </a:solidFill>
          <a:ln>
            <a:noFill/>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BH" sz="2400" b="1" dirty="0">
                <a:solidFill>
                  <a:srgbClr val="FF0000"/>
                </a:solidFill>
                <a:latin typeface="Sakkal Majalla" pitchFamily="2" charset="-78"/>
                <a:cs typeface="Sakkal Majalla" pitchFamily="2" charset="-78"/>
              </a:rPr>
              <a:t>يحاول إيجاد الأسباب</a:t>
            </a:r>
            <a:endParaRPr lang="en-US" sz="2400" b="1" dirty="0">
              <a:solidFill>
                <a:srgbClr val="FF0000"/>
              </a:solidFill>
              <a:latin typeface="Sakkal Majalla" pitchFamily="2" charset="-78"/>
              <a:cs typeface="Sakkal Majalla" pitchFamily="2" charset="-78"/>
            </a:endParaRPr>
          </a:p>
        </p:txBody>
      </p:sp>
      <p:sp>
        <p:nvSpPr>
          <p:cNvPr id="32" name="Text Box 24"/>
          <p:cNvSpPr txBox="1">
            <a:spLocks noChangeArrowheads="1"/>
          </p:cNvSpPr>
          <p:nvPr/>
        </p:nvSpPr>
        <p:spPr bwMode="auto">
          <a:xfrm>
            <a:off x="1809720" y="3636313"/>
            <a:ext cx="2786082" cy="584775"/>
          </a:xfrm>
          <a:prstGeom prst="rect">
            <a:avLst/>
          </a:prstGeom>
          <a:solidFill>
            <a:schemeClr val="accent1">
              <a:lumMod val="40000"/>
              <a:lumOff val="60000"/>
            </a:schemeClr>
          </a:solidFill>
          <a:ln>
            <a:noFill/>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BH" sz="2400" b="1" dirty="0">
                <a:solidFill>
                  <a:srgbClr val="FF0000"/>
                </a:solidFill>
                <a:latin typeface="Sakkal Majalla" pitchFamily="2" charset="-78"/>
                <a:cs typeface="Sakkal Majalla" pitchFamily="2" charset="-78"/>
              </a:rPr>
              <a:t>يحاول إخراجك عن الموضوع</a:t>
            </a:r>
            <a:r>
              <a:rPr lang="ar-BH" sz="3200" b="1" dirty="0">
                <a:solidFill>
                  <a:srgbClr val="FF0000"/>
                </a:solidFill>
                <a:latin typeface="Sakkal Majalla" pitchFamily="2" charset="-78"/>
                <a:cs typeface="Sakkal Majalla" pitchFamily="2" charset="-78"/>
              </a:rPr>
              <a:t> </a:t>
            </a:r>
            <a:endParaRPr lang="en-US" sz="3200" b="1" dirty="0">
              <a:solidFill>
                <a:srgbClr val="FF0000"/>
              </a:solidFill>
              <a:latin typeface="Sakkal Majalla" pitchFamily="2" charset="-78"/>
              <a:cs typeface="Sakkal Majalla" pitchFamily="2" charset="-78"/>
            </a:endParaRPr>
          </a:p>
        </p:txBody>
      </p:sp>
      <p:sp>
        <p:nvSpPr>
          <p:cNvPr id="33" name="Rectangle 32"/>
          <p:cNvSpPr/>
          <p:nvPr/>
        </p:nvSpPr>
        <p:spPr>
          <a:xfrm>
            <a:off x="8167702" y="3429000"/>
            <a:ext cx="1382110" cy="461665"/>
          </a:xfrm>
          <a:prstGeom prst="rect">
            <a:avLst/>
          </a:prstGeom>
          <a:solidFill>
            <a:schemeClr val="accent2">
              <a:lumMod val="20000"/>
              <a:lumOff val="80000"/>
            </a:schemeClr>
          </a:solidFill>
        </p:spPr>
        <p:txBody>
          <a:bodyPr wrap="none">
            <a:spAutoFit/>
          </a:bodyPr>
          <a:lstStyle/>
          <a:p>
            <a:r>
              <a:rPr lang="ar-BH" sz="2400" b="1" kern="10" dirty="0">
                <a:solidFill>
                  <a:srgbClr val="0000FF"/>
                </a:solidFill>
                <a:latin typeface="Sakkal Majalla" pitchFamily="2" charset="-78"/>
                <a:cs typeface="Sakkal Majalla" pitchFamily="2" charset="-78"/>
              </a:rPr>
              <a:t>لاتحاول معى.</a:t>
            </a:r>
            <a:endParaRPr lang="en-US" sz="2400" b="1" dirty="0">
              <a:solidFill>
                <a:srgbClr val="0000FF"/>
              </a:solidFill>
            </a:endParaRPr>
          </a:p>
        </p:txBody>
      </p:sp>
      <p:sp>
        <p:nvSpPr>
          <p:cNvPr id="34" name="Rectangle 33"/>
          <p:cNvSpPr/>
          <p:nvPr/>
        </p:nvSpPr>
        <p:spPr>
          <a:xfrm>
            <a:off x="4310050" y="3429000"/>
            <a:ext cx="2222083" cy="400110"/>
          </a:xfrm>
          <a:prstGeom prst="rect">
            <a:avLst/>
          </a:prstGeom>
          <a:solidFill>
            <a:schemeClr val="accent2">
              <a:lumMod val="20000"/>
              <a:lumOff val="80000"/>
            </a:schemeClr>
          </a:solidFill>
        </p:spPr>
        <p:txBody>
          <a:bodyPr wrap="none">
            <a:spAutoFit/>
          </a:bodyPr>
          <a:lstStyle/>
          <a:p>
            <a:r>
              <a:rPr lang="ar-BH" sz="2000" b="1" kern="10" dirty="0">
                <a:solidFill>
                  <a:srgbClr val="0000FF"/>
                </a:solidFill>
                <a:latin typeface="Sakkal Majalla" pitchFamily="2" charset="-78"/>
                <a:cs typeface="Sakkal Majalla" pitchFamily="2" charset="-78"/>
              </a:rPr>
              <a:t>أنني لا أستطيع عمل هذا... </a:t>
            </a:r>
            <a:endParaRPr lang="en-US" sz="2000" b="1" dirty="0">
              <a:solidFill>
                <a:srgbClr val="0000FF"/>
              </a:solidFill>
            </a:endParaRPr>
          </a:p>
        </p:txBody>
      </p:sp>
      <p:sp>
        <p:nvSpPr>
          <p:cNvPr id="36" name="Rectangle 35"/>
          <p:cNvSpPr/>
          <p:nvPr/>
        </p:nvSpPr>
        <p:spPr>
          <a:xfrm>
            <a:off x="1023902" y="3357562"/>
            <a:ext cx="2036135" cy="461665"/>
          </a:xfrm>
          <a:prstGeom prst="rect">
            <a:avLst/>
          </a:prstGeom>
          <a:solidFill>
            <a:schemeClr val="accent2">
              <a:lumMod val="20000"/>
              <a:lumOff val="80000"/>
            </a:schemeClr>
          </a:solidFill>
        </p:spPr>
        <p:txBody>
          <a:bodyPr wrap="none">
            <a:spAutoFit/>
          </a:bodyPr>
          <a:lstStyle/>
          <a:p>
            <a:r>
              <a:rPr lang="ar-BH" sz="2400" b="1" kern="10" dirty="0">
                <a:solidFill>
                  <a:srgbClr val="0000FF"/>
                </a:solidFill>
                <a:latin typeface="Sakkal Majalla" pitchFamily="2" charset="-78"/>
                <a:cs typeface="Sakkal Majalla" pitchFamily="2" charset="-78"/>
              </a:rPr>
              <a:t>لست مستعدا" الآن .</a:t>
            </a:r>
            <a:endParaRPr lang="en-US" sz="2400" dirty="0">
              <a:solidFill>
                <a:srgbClr val="0000FF"/>
              </a:solidFill>
            </a:endParaRPr>
          </a:p>
        </p:txBody>
      </p:sp>
      <p:sp>
        <p:nvSpPr>
          <p:cNvPr id="38" name="Rectangle 37"/>
          <p:cNvSpPr/>
          <p:nvPr/>
        </p:nvSpPr>
        <p:spPr>
          <a:xfrm>
            <a:off x="7953388" y="6000768"/>
            <a:ext cx="1931939" cy="461665"/>
          </a:xfrm>
          <a:prstGeom prst="rect">
            <a:avLst/>
          </a:prstGeom>
          <a:solidFill>
            <a:schemeClr val="accent6">
              <a:lumMod val="40000"/>
              <a:lumOff val="60000"/>
            </a:schemeClr>
          </a:solidFill>
        </p:spPr>
        <p:txBody>
          <a:bodyPr wrap="none">
            <a:spAutoFit/>
          </a:bodyPr>
          <a:lstStyle/>
          <a:p>
            <a:r>
              <a:rPr lang="ar-BH" sz="2400" b="1" kern="10" dirty="0">
                <a:solidFill>
                  <a:srgbClr val="0000FF"/>
                </a:solidFill>
                <a:latin typeface="Sakkal Majalla" pitchFamily="2" charset="-78"/>
                <a:cs typeface="Sakkal Majalla" pitchFamily="2" charset="-78"/>
              </a:rPr>
              <a:t>سأعلم والدى اولا".</a:t>
            </a:r>
            <a:endParaRPr lang="en-US" sz="2400" b="1" dirty="0">
              <a:solidFill>
                <a:srgbClr val="0000FF"/>
              </a:solidFill>
            </a:endParaRPr>
          </a:p>
        </p:txBody>
      </p:sp>
      <p:sp>
        <p:nvSpPr>
          <p:cNvPr id="39" name="Rectangle 38"/>
          <p:cNvSpPr/>
          <p:nvPr/>
        </p:nvSpPr>
        <p:spPr>
          <a:xfrm>
            <a:off x="4524364" y="6000768"/>
            <a:ext cx="2036135" cy="461665"/>
          </a:xfrm>
          <a:prstGeom prst="rect">
            <a:avLst/>
          </a:prstGeom>
          <a:solidFill>
            <a:schemeClr val="accent6">
              <a:lumMod val="40000"/>
              <a:lumOff val="60000"/>
            </a:schemeClr>
          </a:solidFill>
        </p:spPr>
        <p:txBody>
          <a:bodyPr wrap="none">
            <a:spAutoFit/>
          </a:bodyPr>
          <a:lstStyle/>
          <a:p>
            <a:r>
              <a:rPr lang="ar-BH" sz="2400" b="1" kern="10" dirty="0">
                <a:solidFill>
                  <a:srgbClr val="0000FF"/>
                </a:solidFill>
                <a:latin typeface="Sakkal Majalla" pitchFamily="2" charset="-78"/>
                <a:cs typeface="Sakkal Majalla" pitchFamily="2" charset="-78"/>
              </a:rPr>
              <a:t>لست مستعدا" الآن .</a:t>
            </a:r>
            <a:endParaRPr lang="en-US" sz="2400" dirty="0">
              <a:solidFill>
                <a:srgbClr val="0000FF"/>
              </a:solidFill>
            </a:endParaRPr>
          </a:p>
        </p:txBody>
      </p:sp>
      <p:sp>
        <p:nvSpPr>
          <p:cNvPr id="40" name="Rectangle 39"/>
          <p:cNvSpPr/>
          <p:nvPr/>
        </p:nvSpPr>
        <p:spPr>
          <a:xfrm>
            <a:off x="166646" y="5929330"/>
            <a:ext cx="2515432" cy="461665"/>
          </a:xfrm>
          <a:prstGeom prst="rect">
            <a:avLst/>
          </a:prstGeom>
          <a:solidFill>
            <a:schemeClr val="accent6">
              <a:lumMod val="40000"/>
              <a:lumOff val="60000"/>
            </a:schemeClr>
          </a:solidFill>
        </p:spPr>
        <p:txBody>
          <a:bodyPr wrap="none">
            <a:spAutoFit/>
          </a:bodyPr>
          <a:lstStyle/>
          <a:p>
            <a:r>
              <a:rPr lang="ar-BH" sz="2400" b="1" kern="10" dirty="0">
                <a:solidFill>
                  <a:srgbClr val="0000FF"/>
                </a:solidFill>
                <a:latin typeface="Sakkal Majalla" pitchFamily="2" charset="-78"/>
                <a:cs typeface="Sakkal Majalla" pitchFamily="2" charset="-78"/>
              </a:rPr>
              <a:t>قد نتحدث في ذلك لاحقا" </a:t>
            </a:r>
            <a:endParaRPr lang="en-US" sz="2400" b="1" dirty="0">
              <a:solidFill>
                <a:srgbClr val="0000FF"/>
              </a:solidFill>
            </a:endParaRPr>
          </a:p>
        </p:txBody>
      </p:sp>
      <p:sp>
        <p:nvSpPr>
          <p:cNvPr id="35" name="Rectangle 34">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extLst>
      <p:ext uri="{BB962C8B-B14F-4D97-AF65-F5344CB8AC3E}">
        <p14:creationId xmlns:p14="http://schemas.microsoft.com/office/powerpoint/2010/main" val="5952260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Right)">
                                      <p:cBhvr>
                                        <p:cTn id="7" dur="3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3000" fill="hold"/>
                                        <p:tgtEl>
                                          <p:spTgt spid="20"/>
                                        </p:tgtEl>
                                        <p:attrNameLst>
                                          <p:attrName>ppt_w</p:attrName>
                                        </p:attrNameLst>
                                      </p:cBhvr>
                                      <p:tavLst>
                                        <p:tav tm="0">
                                          <p:val>
                                            <p:fltVal val="0"/>
                                          </p:val>
                                        </p:tav>
                                        <p:tav tm="100000">
                                          <p:val>
                                            <p:strVal val="#ppt_w"/>
                                          </p:val>
                                        </p:tav>
                                      </p:tavLst>
                                    </p:anim>
                                    <p:anim calcmode="lin" valueType="num">
                                      <p:cBhvr>
                                        <p:cTn id="13" dur="3000" fill="hold"/>
                                        <p:tgtEl>
                                          <p:spTgt spid="20"/>
                                        </p:tgtEl>
                                        <p:attrNameLst>
                                          <p:attrName>ppt_h</p:attrName>
                                        </p:attrNameLst>
                                      </p:cBhvr>
                                      <p:tavLst>
                                        <p:tav tm="0">
                                          <p:val>
                                            <p:fltVal val="0"/>
                                          </p:val>
                                        </p:tav>
                                        <p:tav tm="100000">
                                          <p:val>
                                            <p:strVal val="#ppt_h"/>
                                          </p:val>
                                        </p:tav>
                                      </p:tavLst>
                                    </p:anim>
                                    <p:animEffect transition="in" filter="fade">
                                      <p:cBhvr>
                                        <p:cTn id="14" dur="30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3000" fill="hold"/>
                                        <p:tgtEl>
                                          <p:spTgt spid="27"/>
                                        </p:tgtEl>
                                        <p:attrNameLst>
                                          <p:attrName>ppt_w</p:attrName>
                                        </p:attrNameLst>
                                      </p:cBhvr>
                                      <p:tavLst>
                                        <p:tav tm="0">
                                          <p:val>
                                            <p:strVal val="#ppt_w*0.70"/>
                                          </p:val>
                                        </p:tav>
                                        <p:tav tm="100000">
                                          <p:val>
                                            <p:strVal val="#ppt_w"/>
                                          </p:val>
                                        </p:tav>
                                      </p:tavLst>
                                    </p:anim>
                                    <p:anim calcmode="lin" valueType="num">
                                      <p:cBhvr>
                                        <p:cTn id="20" dur="3000" fill="hold"/>
                                        <p:tgtEl>
                                          <p:spTgt spid="27"/>
                                        </p:tgtEl>
                                        <p:attrNameLst>
                                          <p:attrName>ppt_h</p:attrName>
                                        </p:attrNameLst>
                                      </p:cBhvr>
                                      <p:tavLst>
                                        <p:tav tm="0">
                                          <p:val>
                                            <p:strVal val="#ppt_h"/>
                                          </p:val>
                                        </p:tav>
                                        <p:tav tm="100000">
                                          <p:val>
                                            <p:strVal val="#ppt_h"/>
                                          </p:val>
                                        </p:tav>
                                      </p:tavLst>
                                    </p:anim>
                                    <p:animEffect transition="in" filter="fade">
                                      <p:cBhvr>
                                        <p:cTn id="21" dur="3000"/>
                                        <p:tgtEl>
                                          <p:spTgt spid="27"/>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000" fill="hold"/>
                                        <p:tgtEl>
                                          <p:spTgt spid="28"/>
                                        </p:tgtEl>
                                        <p:attrNameLst>
                                          <p:attrName>ppt_w</p:attrName>
                                        </p:attrNameLst>
                                      </p:cBhvr>
                                      <p:tavLst>
                                        <p:tav tm="0">
                                          <p:val>
                                            <p:strVal val="#ppt_w*0.70"/>
                                          </p:val>
                                        </p:tav>
                                        <p:tav tm="100000">
                                          <p:val>
                                            <p:strVal val="#ppt_w"/>
                                          </p:val>
                                        </p:tav>
                                      </p:tavLst>
                                    </p:anim>
                                    <p:anim calcmode="lin" valueType="num">
                                      <p:cBhvr>
                                        <p:cTn id="25" dur="3000" fill="hold"/>
                                        <p:tgtEl>
                                          <p:spTgt spid="28"/>
                                        </p:tgtEl>
                                        <p:attrNameLst>
                                          <p:attrName>ppt_h</p:attrName>
                                        </p:attrNameLst>
                                      </p:cBhvr>
                                      <p:tavLst>
                                        <p:tav tm="0">
                                          <p:val>
                                            <p:strVal val="#ppt_h"/>
                                          </p:val>
                                        </p:tav>
                                        <p:tav tm="100000">
                                          <p:val>
                                            <p:strVal val="#ppt_h"/>
                                          </p:val>
                                        </p:tav>
                                      </p:tavLst>
                                    </p:anim>
                                    <p:animEffect transition="in" filter="fade">
                                      <p:cBhvr>
                                        <p:cTn id="26" dur="3000"/>
                                        <p:tgtEl>
                                          <p:spTgt spid="28"/>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3000" fill="hold"/>
                                        <p:tgtEl>
                                          <p:spTgt spid="29"/>
                                        </p:tgtEl>
                                        <p:attrNameLst>
                                          <p:attrName>ppt_w</p:attrName>
                                        </p:attrNameLst>
                                      </p:cBhvr>
                                      <p:tavLst>
                                        <p:tav tm="0">
                                          <p:val>
                                            <p:strVal val="#ppt_w*0.70"/>
                                          </p:val>
                                        </p:tav>
                                        <p:tav tm="100000">
                                          <p:val>
                                            <p:strVal val="#ppt_w"/>
                                          </p:val>
                                        </p:tav>
                                      </p:tavLst>
                                    </p:anim>
                                    <p:anim calcmode="lin" valueType="num">
                                      <p:cBhvr>
                                        <p:cTn id="30" dur="3000" fill="hold"/>
                                        <p:tgtEl>
                                          <p:spTgt spid="29"/>
                                        </p:tgtEl>
                                        <p:attrNameLst>
                                          <p:attrName>ppt_h</p:attrName>
                                        </p:attrNameLst>
                                      </p:cBhvr>
                                      <p:tavLst>
                                        <p:tav tm="0">
                                          <p:val>
                                            <p:strVal val="#ppt_h"/>
                                          </p:val>
                                        </p:tav>
                                        <p:tav tm="100000">
                                          <p:val>
                                            <p:strVal val="#ppt_h"/>
                                          </p:val>
                                        </p:tav>
                                      </p:tavLst>
                                    </p:anim>
                                    <p:animEffect transition="in" filter="fade">
                                      <p:cBhvr>
                                        <p:cTn id="31" dur="3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3000" fill="hold"/>
                                        <p:tgtEl>
                                          <p:spTgt spid="33"/>
                                        </p:tgtEl>
                                        <p:attrNameLst>
                                          <p:attrName>ppt_x</p:attrName>
                                        </p:attrNameLst>
                                      </p:cBhvr>
                                      <p:tavLst>
                                        <p:tav tm="0">
                                          <p:val>
                                            <p:strVal val="1+#ppt_w/2"/>
                                          </p:val>
                                        </p:tav>
                                        <p:tav tm="100000">
                                          <p:val>
                                            <p:strVal val="#ppt_x"/>
                                          </p:val>
                                        </p:tav>
                                      </p:tavLst>
                                    </p:anim>
                                    <p:anim calcmode="lin" valueType="num">
                                      <p:cBhvr additive="base">
                                        <p:cTn id="37" dur="30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3000" fill="hold"/>
                                        <p:tgtEl>
                                          <p:spTgt spid="34"/>
                                        </p:tgtEl>
                                        <p:attrNameLst>
                                          <p:attrName>ppt_x</p:attrName>
                                        </p:attrNameLst>
                                      </p:cBhvr>
                                      <p:tavLst>
                                        <p:tav tm="0">
                                          <p:val>
                                            <p:strVal val="1+#ppt_w/2"/>
                                          </p:val>
                                        </p:tav>
                                        <p:tav tm="100000">
                                          <p:val>
                                            <p:strVal val="#ppt_x"/>
                                          </p:val>
                                        </p:tav>
                                      </p:tavLst>
                                    </p:anim>
                                    <p:anim calcmode="lin" valueType="num">
                                      <p:cBhvr additive="base">
                                        <p:cTn id="43" dur="30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3000" fill="hold"/>
                                        <p:tgtEl>
                                          <p:spTgt spid="36"/>
                                        </p:tgtEl>
                                        <p:attrNameLst>
                                          <p:attrName>ppt_x</p:attrName>
                                        </p:attrNameLst>
                                      </p:cBhvr>
                                      <p:tavLst>
                                        <p:tav tm="0">
                                          <p:val>
                                            <p:strVal val="1+#ppt_w/2"/>
                                          </p:val>
                                        </p:tav>
                                        <p:tav tm="100000">
                                          <p:val>
                                            <p:strVal val="#ppt_x"/>
                                          </p:val>
                                        </p:tav>
                                      </p:tavLst>
                                    </p:anim>
                                    <p:anim calcmode="lin" valueType="num">
                                      <p:cBhvr additive="base">
                                        <p:cTn id="49" dur="3000" fill="hold"/>
                                        <p:tgtEl>
                                          <p:spTgt spid="36"/>
                                        </p:tgtEl>
                                        <p:attrNameLst>
                                          <p:attrName>ppt_y</p:attrName>
                                        </p:attrNameLst>
                                      </p:cBhvr>
                                      <p:tavLst>
                                        <p:tav tm="0">
                                          <p:val>
                                            <p:strVal val="0-#ppt_h/2"/>
                                          </p:val>
                                        </p:tav>
                                        <p:tav tm="100000">
                                          <p:val>
                                            <p:strVal val="#ppt_y"/>
                                          </p:val>
                                        </p:tav>
                                      </p:tavLst>
                                    </p:anim>
                                  </p:childTnLst>
                                </p:cTn>
                              </p:par>
                              <p:par>
                                <p:cTn id="50" presetID="53"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3000" fill="hold"/>
                                        <p:tgtEl>
                                          <p:spTgt spid="24"/>
                                        </p:tgtEl>
                                        <p:attrNameLst>
                                          <p:attrName>ppt_w</p:attrName>
                                        </p:attrNameLst>
                                      </p:cBhvr>
                                      <p:tavLst>
                                        <p:tav tm="0">
                                          <p:val>
                                            <p:fltVal val="0"/>
                                          </p:val>
                                        </p:tav>
                                        <p:tav tm="100000">
                                          <p:val>
                                            <p:strVal val="#ppt_w"/>
                                          </p:val>
                                        </p:tav>
                                      </p:tavLst>
                                    </p:anim>
                                    <p:anim calcmode="lin" valueType="num">
                                      <p:cBhvr>
                                        <p:cTn id="53" dur="3000" fill="hold"/>
                                        <p:tgtEl>
                                          <p:spTgt spid="24"/>
                                        </p:tgtEl>
                                        <p:attrNameLst>
                                          <p:attrName>ppt_h</p:attrName>
                                        </p:attrNameLst>
                                      </p:cBhvr>
                                      <p:tavLst>
                                        <p:tav tm="0">
                                          <p:val>
                                            <p:fltVal val="0"/>
                                          </p:val>
                                        </p:tav>
                                        <p:tav tm="100000">
                                          <p:val>
                                            <p:strVal val="#ppt_h"/>
                                          </p:val>
                                        </p:tav>
                                      </p:tavLst>
                                    </p:anim>
                                    <p:animEffect transition="in" filter="fade">
                                      <p:cBhvr>
                                        <p:cTn id="54" dur="30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3000" fill="hold"/>
                                        <p:tgtEl>
                                          <p:spTgt spid="30"/>
                                        </p:tgtEl>
                                        <p:attrNameLst>
                                          <p:attrName>ppt_w</p:attrName>
                                        </p:attrNameLst>
                                      </p:cBhvr>
                                      <p:tavLst>
                                        <p:tav tm="0">
                                          <p:val>
                                            <p:strVal val="#ppt_w*0.70"/>
                                          </p:val>
                                        </p:tav>
                                        <p:tav tm="100000">
                                          <p:val>
                                            <p:strVal val="#ppt_w"/>
                                          </p:val>
                                        </p:tav>
                                      </p:tavLst>
                                    </p:anim>
                                    <p:anim calcmode="lin" valueType="num">
                                      <p:cBhvr>
                                        <p:cTn id="60" dur="3000" fill="hold"/>
                                        <p:tgtEl>
                                          <p:spTgt spid="30"/>
                                        </p:tgtEl>
                                        <p:attrNameLst>
                                          <p:attrName>ppt_h</p:attrName>
                                        </p:attrNameLst>
                                      </p:cBhvr>
                                      <p:tavLst>
                                        <p:tav tm="0">
                                          <p:val>
                                            <p:strVal val="#ppt_h"/>
                                          </p:val>
                                        </p:tav>
                                        <p:tav tm="100000">
                                          <p:val>
                                            <p:strVal val="#ppt_h"/>
                                          </p:val>
                                        </p:tav>
                                      </p:tavLst>
                                    </p:anim>
                                    <p:animEffect transition="in" filter="fade">
                                      <p:cBhvr>
                                        <p:cTn id="61" dur="3000"/>
                                        <p:tgtEl>
                                          <p:spTgt spid="30"/>
                                        </p:tgtEl>
                                      </p:cBhvr>
                                    </p:animEffect>
                                  </p:childTnLst>
                                </p:cTn>
                              </p:par>
                              <p:par>
                                <p:cTn id="62" presetID="55"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3000" fill="hold"/>
                                        <p:tgtEl>
                                          <p:spTgt spid="31"/>
                                        </p:tgtEl>
                                        <p:attrNameLst>
                                          <p:attrName>ppt_w</p:attrName>
                                        </p:attrNameLst>
                                      </p:cBhvr>
                                      <p:tavLst>
                                        <p:tav tm="0">
                                          <p:val>
                                            <p:strVal val="#ppt_w*0.70"/>
                                          </p:val>
                                        </p:tav>
                                        <p:tav tm="100000">
                                          <p:val>
                                            <p:strVal val="#ppt_w"/>
                                          </p:val>
                                        </p:tav>
                                      </p:tavLst>
                                    </p:anim>
                                    <p:anim calcmode="lin" valueType="num">
                                      <p:cBhvr>
                                        <p:cTn id="65" dur="3000" fill="hold"/>
                                        <p:tgtEl>
                                          <p:spTgt spid="31"/>
                                        </p:tgtEl>
                                        <p:attrNameLst>
                                          <p:attrName>ppt_h</p:attrName>
                                        </p:attrNameLst>
                                      </p:cBhvr>
                                      <p:tavLst>
                                        <p:tav tm="0">
                                          <p:val>
                                            <p:strVal val="#ppt_h"/>
                                          </p:val>
                                        </p:tav>
                                        <p:tav tm="100000">
                                          <p:val>
                                            <p:strVal val="#ppt_h"/>
                                          </p:val>
                                        </p:tav>
                                      </p:tavLst>
                                    </p:anim>
                                    <p:animEffect transition="in" filter="fade">
                                      <p:cBhvr>
                                        <p:cTn id="66" dur="3000"/>
                                        <p:tgtEl>
                                          <p:spTgt spid="31"/>
                                        </p:tgtEl>
                                      </p:cBhvr>
                                    </p:animEffect>
                                  </p:childTnLst>
                                </p:cTn>
                              </p:par>
                              <p:par>
                                <p:cTn id="67" presetID="55"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3000" fill="hold"/>
                                        <p:tgtEl>
                                          <p:spTgt spid="32"/>
                                        </p:tgtEl>
                                        <p:attrNameLst>
                                          <p:attrName>ppt_w</p:attrName>
                                        </p:attrNameLst>
                                      </p:cBhvr>
                                      <p:tavLst>
                                        <p:tav tm="0">
                                          <p:val>
                                            <p:strVal val="#ppt_w*0.70"/>
                                          </p:val>
                                        </p:tav>
                                        <p:tav tm="100000">
                                          <p:val>
                                            <p:strVal val="#ppt_w"/>
                                          </p:val>
                                        </p:tav>
                                      </p:tavLst>
                                    </p:anim>
                                    <p:anim calcmode="lin" valueType="num">
                                      <p:cBhvr>
                                        <p:cTn id="70" dur="3000" fill="hold"/>
                                        <p:tgtEl>
                                          <p:spTgt spid="32"/>
                                        </p:tgtEl>
                                        <p:attrNameLst>
                                          <p:attrName>ppt_h</p:attrName>
                                        </p:attrNameLst>
                                      </p:cBhvr>
                                      <p:tavLst>
                                        <p:tav tm="0">
                                          <p:val>
                                            <p:strVal val="#ppt_h"/>
                                          </p:val>
                                        </p:tav>
                                        <p:tav tm="100000">
                                          <p:val>
                                            <p:strVal val="#ppt_h"/>
                                          </p:val>
                                        </p:tav>
                                      </p:tavLst>
                                    </p:anim>
                                    <p:animEffect transition="in" filter="fade">
                                      <p:cBhvr>
                                        <p:cTn id="71" dur="30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3000" fill="hold"/>
                                        <p:tgtEl>
                                          <p:spTgt spid="38"/>
                                        </p:tgtEl>
                                        <p:attrNameLst>
                                          <p:attrName>ppt_x</p:attrName>
                                        </p:attrNameLst>
                                      </p:cBhvr>
                                      <p:tavLst>
                                        <p:tav tm="0">
                                          <p:val>
                                            <p:strVal val="#ppt_x"/>
                                          </p:val>
                                        </p:tav>
                                        <p:tav tm="100000">
                                          <p:val>
                                            <p:strVal val="#ppt_x"/>
                                          </p:val>
                                        </p:tav>
                                      </p:tavLst>
                                    </p:anim>
                                    <p:anim calcmode="lin" valueType="num">
                                      <p:cBhvr additive="base">
                                        <p:cTn id="77" dur="30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3000" fill="hold"/>
                                        <p:tgtEl>
                                          <p:spTgt spid="39"/>
                                        </p:tgtEl>
                                        <p:attrNameLst>
                                          <p:attrName>ppt_x</p:attrName>
                                        </p:attrNameLst>
                                      </p:cBhvr>
                                      <p:tavLst>
                                        <p:tav tm="0">
                                          <p:val>
                                            <p:strVal val="#ppt_x"/>
                                          </p:val>
                                        </p:tav>
                                        <p:tav tm="100000">
                                          <p:val>
                                            <p:strVal val="#ppt_x"/>
                                          </p:val>
                                        </p:tav>
                                      </p:tavLst>
                                    </p:anim>
                                    <p:anim calcmode="lin" valueType="num">
                                      <p:cBhvr additive="base">
                                        <p:cTn id="83" dur="30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3000" fill="hold"/>
                                        <p:tgtEl>
                                          <p:spTgt spid="40"/>
                                        </p:tgtEl>
                                        <p:attrNameLst>
                                          <p:attrName>ppt_x</p:attrName>
                                        </p:attrNameLst>
                                      </p:cBhvr>
                                      <p:tavLst>
                                        <p:tav tm="0">
                                          <p:val>
                                            <p:strVal val="#ppt_x"/>
                                          </p:val>
                                        </p:tav>
                                        <p:tav tm="100000">
                                          <p:val>
                                            <p:strVal val="#ppt_x"/>
                                          </p:val>
                                        </p:tav>
                                      </p:tavLst>
                                    </p:anim>
                                    <p:anim calcmode="lin" valueType="num">
                                      <p:cBhvr additive="base">
                                        <p:cTn id="89" dur="30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P spid="30" grpId="0" animBg="1"/>
      <p:bldP spid="31" grpId="0" animBg="1"/>
      <p:bldP spid="32" grpId="0" animBg="1"/>
      <p:bldP spid="33" grpId="0" animBg="1"/>
      <p:bldP spid="34" grpId="0" animBg="1"/>
      <p:bldP spid="36" grpId="0" animBg="1"/>
      <p:bldP spid="38" grpId="0" animBg="1"/>
      <p:bldP spid="39" grpId="0" animBg="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3708506" y="2386899"/>
            <a:ext cx="5887956" cy="2554545"/>
          </a:xfrm>
          <a:prstGeom prst="rect">
            <a:avLst/>
          </a:prstGeom>
          <a:solidFill>
            <a:schemeClr val="accent6">
              <a:lumMod val="75000"/>
            </a:schemeClr>
          </a:solidFill>
          <a:ln>
            <a:noFill/>
          </a:ln>
          <a:effectLst/>
          <a:scene3d>
            <a:camera prst="orthographicFront"/>
            <a:lightRig rig="threePt" dir="t"/>
          </a:scene3d>
          <a:sp3d>
            <a:bevelT w="165100" prst="coolSlant"/>
          </a:sp3d>
        </p:spPr>
        <p:txBody>
          <a:bodyPr wrap="square">
            <a:spAutoFit/>
          </a:bodyPr>
          <a:lstStyle>
            <a:defPPr>
              <a:defRPr lang="ar-SA"/>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spcBef>
                <a:spcPct val="50000"/>
              </a:spcBef>
            </a:pPr>
            <a:r>
              <a:rPr lang="ar-BH" sz="3200" dirty="0">
                <a:solidFill>
                  <a:schemeClr val="bg1"/>
                </a:solidFill>
              </a:rPr>
              <a:t>  </a:t>
            </a:r>
            <a:r>
              <a:rPr lang="ar-BH" sz="3200" b="1" dirty="0">
                <a:solidFill>
                  <a:schemeClr val="bg1"/>
                </a:solidFill>
                <a:latin typeface="Sakkal Majalla" pitchFamily="2" charset="-78"/>
                <a:cs typeface="Sakkal Majalla" pitchFamily="2" charset="-78"/>
              </a:rPr>
              <a:t>قد تكون حازماً إلا أنه في كثير من الأحيان يحاول الآخرون مقاطعتك في أثناء الرد وإقناعك والإلحاح عليك بطرائق وأساليب كثيرة لتغير رسالتك الحازمة لذا عليك أن تتدرب لتتمكن من الرد على المحاولات والإقناع والتمسك بقرارك.</a:t>
            </a:r>
            <a:endParaRPr lang="en-US" sz="3200" b="1" dirty="0">
              <a:solidFill>
                <a:schemeClr val="bg1"/>
              </a:solidFill>
              <a:latin typeface="Sakkal Majalla" pitchFamily="2" charset="-78"/>
              <a:cs typeface="Sakkal Majalla" pitchFamily="2" charset="-78"/>
            </a:endParaRPr>
          </a:p>
        </p:txBody>
      </p:sp>
      <p:sp>
        <p:nvSpPr>
          <p:cNvPr id="7" name="Rectangle 6"/>
          <p:cNvSpPr/>
          <p:nvPr/>
        </p:nvSpPr>
        <p:spPr>
          <a:xfrm>
            <a:off x="6096000" y="1255207"/>
            <a:ext cx="1617751" cy="584775"/>
          </a:xfrm>
          <a:prstGeom prst="rect">
            <a:avLst/>
          </a:prstGeom>
          <a:solidFill>
            <a:schemeClr val="accent6">
              <a:lumMod val="75000"/>
            </a:schemeClr>
          </a:solidFill>
          <a:scene3d>
            <a:camera prst="orthographicFront"/>
            <a:lightRig rig="threePt" dir="t"/>
          </a:scene3d>
          <a:sp3d>
            <a:bevelT/>
          </a:sp3d>
        </p:spPr>
        <p:txBody>
          <a:bodyPr wrap="none">
            <a:spAutoFit/>
          </a:bodyPr>
          <a:lstStyle/>
          <a:p>
            <a:pPr algn="r" rtl="1">
              <a:buClr>
                <a:schemeClr val="accent5"/>
              </a:buClr>
              <a:defRPr/>
            </a:pPr>
            <a:r>
              <a:rPr lang="ar-BH" sz="3200" b="1" dirty="0">
                <a:solidFill>
                  <a:schemeClr val="bg1"/>
                </a:solidFill>
                <a:latin typeface="Sakkal Majalla" pitchFamily="2" charset="-78"/>
                <a:cs typeface="Sakkal Majalla" pitchFamily="2" charset="-78"/>
              </a:rPr>
              <a:t>أستنتج أن : </a:t>
            </a:r>
          </a:p>
        </p:txBody>
      </p:sp>
      <p:pic>
        <p:nvPicPr>
          <p:cNvPr id="8" name="Picture 4" descr="Untitled"/>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9560" t="74995" r="4436" b="6946"/>
          <a:stretch/>
        </p:blipFill>
        <p:spPr bwMode="auto">
          <a:xfrm>
            <a:off x="166646" y="3429000"/>
            <a:ext cx="3286148" cy="26640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3">
            <a:extLst>
              <a:ext uri="{BEBA8EAE-BF5A-486C-A8C5-ECC9F3942E4B}">
                <a14:imgProps xmlns:a14="http://schemas.microsoft.com/office/drawing/2010/main">
                  <a14:imgLayer r:embed="rId4">
                    <a14:imgEffect>
                      <a14:backgroundRemoval t="51823" b="83203" l="58565" r="75110"/>
                    </a14:imgEffect>
                  </a14:imgLayer>
                </a14:imgProps>
              </a:ext>
            </a:extLst>
          </a:blip>
          <a:srcRect l="58787" t="54881" r="27253" b="17033"/>
          <a:stretch/>
        </p:blipFill>
        <p:spPr>
          <a:xfrm>
            <a:off x="69701" y="694466"/>
            <a:ext cx="3383093" cy="25922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Rounded Rectangle 21">
            <a:extLst>
              <a:ext uri="{FF2B5EF4-FFF2-40B4-BE49-F238E27FC236}">
                <a16:creationId xmlns:a16="http://schemas.microsoft.com/office/drawing/2014/main" id="{547ED8BE-4F4E-4989-9778-25C7DCD8F183}"/>
              </a:ext>
            </a:extLst>
          </p:cNvPr>
          <p:cNvSpPr/>
          <p:nvPr/>
        </p:nvSpPr>
        <p:spPr>
          <a:xfrm>
            <a:off x="3309918" y="142852"/>
            <a:ext cx="6286544" cy="684022"/>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BH" sz="2800" b="1" dirty="0">
              <a:solidFill>
                <a:schemeClr val="bg1"/>
              </a:solidFill>
              <a:latin typeface="Sakkal Majalla" panose="02000000000000000000" pitchFamily="2" charset="-78"/>
              <a:cs typeface="Sakkal Majalla" panose="02000000000000000000" pitchFamily="2" charset="-78"/>
            </a:endParaRPr>
          </a:p>
          <a:p>
            <a:pPr algn="ctr" rtl="1"/>
            <a:r>
              <a:rPr lang="ar-BH" sz="3600" b="1" dirty="0">
                <a:solidFill>
                  <a:schemeClr val="bg1"/>
                </a:solidFill>
                <a:latin typeface="Sakkal Majalla" panose="02000000000000000000" pitchFamily="2" charset="-78"/>
                <a:cs typeface="Sakkal Majalla" panose="02000000000000000000" pitchFamily="2" charset="-78"/>
              </a:rPr>
              <a:t>مقاومة ضغوظ الأصدقاء</a:t>
            </a:r>
          </a:p>
          <a:p>
            <a:pPr algn="ctr" rtl="1"/>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fltVal val="0"/>
                                          </p:val>
                                        </p:tav>
                                        <p:tav tm="100000">
                                          <p:val>
                                            <p:strVal val="#ppt_h"/>
                                          </p:val>
                                        </p:tav>
                                      </p:tavLst>
                                    </p:anim>
                                    <p:animEffect transition="in" filter="fade">
                                      <p:cBhvr>
                                        <p:cTn id="9" dur="3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0" fill="hold"/>
                                        <p:tgtEl>
                                          <p:spTgt spid="6"/>
                                        </p:tgtEl>
                                        <p:attrNameLst>
                                          <p:attrName>ppt_w</p:attrName>
                                        </p:attrNameLst>
                                      </p:cBhvr>
                                      <p:tavLst>
                                        <p:tav tm="0">
                                          <p:val>
                                            <p:fltVal val="0"/>
                                          </p:val>
                                        </p:tav>
                                        <p:tav tm="100000">
                                          <p:val>
                                            <p:strVal val="#ppt_w"/>
                                          </p:val>
                                        </p:tav>
                                      </p:tavLst>
                                    </p:anim>
                                    <p:anim calcmode="lin" valueType="num">
                                      <p:cBhvr>
                                        <p:cTn id="15" dur="3000" fill="hold"/>
                                        <p:tgtEl>
                                          <p:spTgt spid="6"/>
                                        </p:tgtEl>
                                        <p:attrNameLst>
                                          <p:attrName>ppt_h</p:attrName>
                                        </p:attrNameLst>
                                      </p:cBhvr>
                                      <p:tavLst>
                                        <p:tav tm="0">
                                          <p:val>
                                            <p:fltVal val="0"/>
                                          </p:val>
                                        </p:tav>
                                        <p:tav tm="100000">
                                          <p:val>
                                            <p:strVal val="#ppt_h"/>
                                          </p:val>
                                        </p:tav>
                                      </p:tavLst>
                                    </p:anim>
                                    <p:animEffect transition="in" filter="fade">
                                      <p:cBhvr>
                                        <p:cTn id="16"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309654" y="1142984"/>
            <a:ext cx="9929484" cy="1200329"/>
          </a:xfrm>
          <a:prstGeom prst="rect">
            <a:avLst/>
          </a:prstGeom>
          <a:solidFill>
            <a:schemeClr val="accent1">
              <a:lumMod val="20000"/>
              <a:lumOff val="80000"/>
            </a:schemeClr>
          </a:solidFill>
        </p:spPr>
        <p:txBody>
          <a:bodyPr wrap="square" rtlCol="0">
            <a:spAutoFit/>
          </a:bodyPr>
          <a:lstStyle/>
          <a:p>
            <a:pPr algn="r" rtl="1"/>
            <a:r>
              <a:rPr lang="ar-BH" sz="2400" b="1" dirty="0">
                <a:latin typeface="Sakkal Majalla" pitchFamily="2" charset="-78"/>
                <a:cs typeface="Sakkal Majalla" pitchFamily="2" charset="-78"/>
              </a:rPr>
              <a:t>            يريد صديقك أن تذهبا معًا للسباحة في البحر في يوم يتوقع فيه زيادة سرعة الرياح . كما أن الوصول إلى شاطىء البحر والعودة يستغرق وقتا يزيد على ساعة ونصف ، والداك على علم بأنك في مكان قريب برفقة أصدقائك في الحي .</a:t>
            </a:r>
            <a:endParaRPr lang="en-US" sz="2400" b="1" dirty="0">
              <a:latin typeface="Sakkal Majalla" pitchFamily="2" charset="-78"/>
              <a:cs typeface="Sakkal Majalla" pitchFamily="2" charset="-78"/>
            </a:endParaRPr>
          </a:p>
        </p:txBody>
      </p:sp>
      <p:sp>
        <p:nvSpPr>
          <p:cNvPr id="10" name="Rectangle 9"/>
          <p:cNvSpPr/>
          <p:nvPr/>
        </p:nvSpPr>
        <p:spPr>
          <a:xfrm>
            <a:off x="9953652" y="428604"/>
            <a:ext cx="1257075" cy="646331"/>
          </a:xfrm>
          <a:prstGeom prst="rect">
            <a:avLst/>
          </a:prstGeom>
          <a:solidFill>
            <a:schemeClr val="accent1">
              <a:lumMod val="20000"/>
              <a:lumOff val="80000"/>
            </a:schemeClr>
          </a:solidFill>
          <a:ln>
            <a:solidFill>
              <a:schemeClr val="accent1">
                <a:lumMod val="40000"/>
                <a:lumOff val="60000"/>
              </a:schemeClr>
            </a:solidFill>
          </a:ln>
        </p:spPr>
        <p:txBody>
          <a:bodyPr wrap="none" lIns="91440" tIns="45720" rIns="91440" bIns="45720">
            <a:spAutoFit/>
          </a:bodyPr>
          <a:lstStyle/>
          <a:p>
            <a:pPr algn="ctr"/>
            <a:r>
              <a:rPr lang="ar-BH" sz="3600" b="1" cap="none" spc="0" dirty="0">
                <a:ln w="1905">
                  <a:solidFill>
                    <a:srgbClr val="FF0000"/>
                  </a:solidFill>
                </a:ln>
                <a:solidFill>
                  <a:srgbClr val="FF0000"/>
                </a:solidFill>
                <a:effectLst>
                  <a:innerShdw blurRad="69850" dist="43180" dir="5400000">
                    <a:srgbClr val="000000">
                      <a:alpha val="65000"/>
                    </a:srgbClr>
                  </a:innerShdw>
                </a:effectLst>
                <a:latin typeface="Sakkal Majalla" pitchFamily="2" charset="-78"/>
                <a:cs typeface="Sakkal Majalla" pitchFamily="2" charset="-78"/>
              </a:rPr>
              <a:t>الموقف </a:t>
            </a:r>
            <a:endParaRPr lang="en-US" sz="7200" b="1" cap="none" spc="0" dirty="0">
              <a:ln w="1905">
                <a:solidFill>
                  <a:srgbClr val="FF0000"/>
                </a:solidFill>
              </a:ln>
              <a:solidFill>
                <a:srgbClr val="FF0000"/>
              </a:solidFill>
              <a:effectLst>
                <a:innerShdw blurRad="69850" dist="43180" dir="5400000">
                  <a:srgbClr val="000000">
                    <a:alpha val="65000"/>
                  </a:srgbClr>
                </a:innerShdw>
              </a:effectLst>
              <a:latin typeface="Sakkal Majalla" pitchFamily="2" charset="-78"/>
              <a:cs typeface="Sakkal Majalla" pitchFamily="2" charset="-78"/>
            </a:endParaRPr>
          </a:p>
        </p:txBody>
      </p:sp>
      <p:sp>
        <p:nvSpPr>
          <p:cNvPr id="11" name="TextBox 10"/>
          <p:cNvSpPr txBox="1"/>
          <p:nvPr/>
        </p:nvSpPr>
        <p:spPr>
          <a:xfrm>
            <a:off x="6816080" y="2646571"/>
            <a:ext cx="4801929" cy="2585323"/>
          </a:xfrm>
          <a:prstGeom prst="rect">
            <a:avLst/>
          </a:prstGeom>
          <a:solidFill>
            <a:srgbClr val="FFFF00"/>
          </a:solidFill>
        </p:spPr>
        <p:txBody>
          <a:bodyPr wrap="square" rtlCol="0">
            <a:spAutoFit/>
          </a:bodyPr>
          <a:lstStyle/>
          <a:p>
            <a:pPr marL="285750" indent="-285750" algn="r" rtl="1">
              <a:buFont typeface="Wingdings" pitchFamily="2" charset="2"/>
              <a:buChar char="v"/>
            </a:pPr>
            <a:r>
              <a:rPr lang="ar-BH" sz="2800" b="1" dirty="0">
                <a:latin typeface="Sakkal Majalla" pitchFamily="2" charset="-78"/>
                <a:cs typeface="Sakkal Majalla" pitchFamily="2" charset="-78"/>
              </a:rPr>
              <a:t>أقرأ الموقف  ثم أجب عن الأسئلة التالية في المساحات الفارغة : </a:t>
            </a:r>
          </a:p>
          <a:p>
            <a:pPr algn="r" rtl="1"/>
            <a:r>
              <a:rPr lang="ar-BH" sz="2800" b="1" dirty="0">
                <a:latin typeface="Sakkal Majalla" pitchFamily="2" charset="-78"/>
                <a:cs typeface="Sakkal Majalla" pitchFamily="2" charset="-78"/>
              </a:rPr>
              <a:t>- عبر بجملة عن إقناعك بفعل شيئ لا تريده .</a:t>
            </a:r>
          </a:p>
          <a:p>
            <a:pPr algn="r" rtl="1"/>
            <a:r>
              <a:rPr lang="ar-BH" sz="2800" b="1" dirty="0">
                <a:latin typeface="Sakkal Majalla" pitchFamily="2" charset="-78"/>
                <a:cs typeface="Sakkal Majalla" pitchFamily="2" charset="-78"/>
              </a:rPr>
              <a:t>- عبارات الرد سواء بالرفض أو تأجيل اتخاذ القرار أو الوصول إلى اتفاق يرضي الطرفين </a:t>
            </a:r>
            <a:r>
              <a:rPr lang="ar-BH" sz="3200" dirty="0">
                <a:latin typeface="Sakkal Majalla" pitchFamily="2" charset="-78"/>
                <a:cs typeface="Sakkal Majalla" pitchFamily="2" charset="-78"/>
              </a:rPr>
              <a:t>. </a:t>
            </a:r>
          </a:p>
          <a:p>
            <a:pPr algn="r"/>
            <a:endParaRPr lang="en-US" dirty="0"/>
          </a:p>
        </p:txBody>
      </p:sp>
      <p:pic>
        <p:nvPicPr>
          <p:cNvPr id="12" name="Picture 3"/>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2912" t="31762" r="58682" b="44910"/>
          <a:stretch/>
        </p:blipFill>
        <p:spPr bwMode="auto">
          <a:xfrm>
            <a:off x="0" y="1857364"/>
            <a:ext cx="3431396" cy="184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2912" t="55388" r="63388" b="24385"/>
          <a:stretch/>
        </p:blipFill>
        <p:spPr bwMode="auto">
          <a:xfrm>
            <a:off x="238084" y="4071942"/>
            <a:ext cx="3357586" cy="2227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8345" t="53688" r="43182" b="24385"/>
          <a:stretch/>
        </p:blipFill>
        <p:spPr bwMode="auto">
          <a:xfrm>
            <a:off x="3667108" y="4714884"/>
            <a:ext cx="4000528" cy="165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7"/>
          <p:cNvGrpSpPr/>
          <p:nvPr/>
        </p:nvGrpSpPr>
        <p:grpSpPr>
          <a:xfrm>
            <a:off x="2742400" y="2527627"/>
            <a:ext cx="2520114" cy="2597080"/>
            <a:chOff x="4397159" y="1595788"/>
            <a:chExt cx="2784744" cy="2561027"/>
          </a:xfrm>
        </p:grpSpPr>
        <p:pic>
          <p:nvPicPr>
            <p:cNvPr id="16" name="Picture 3"/>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2043" t="32995" r="44848" b="46312"/>
            <a:stretch/>
          </p:blipFill>
          <p:spPr bwMode="auto">
            <a:xfrm>
              <a:off x="4397159" y="1768243"/>
              <a:ext cx="2783674" cy="238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ounded Rectangle 16"/>
            <p:cNvSpPr/>
            <p:nvPr/>
          </p:nvSpPr>
          <p:spPr>
            <a:xfrm>
              <a:off x="6249975" y="1595788"/>
              <a:ext cx="931928" cy="28452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Rounded Corners 9">
            <a:extLst>
              <a:ext uri="{FF2B5EF4-FFF2-40B4-BE49-F238E27FC236}">
                <a16:creationId xmlns:a16="http://schemas.microsoft.com/office/drawing/2014/main" id="{FF4C7994-FA95-4D87-A82A-255D71743680}"/>
              </a:ext>
            </a:extLst>
          </p:cNvPr>
          <p:cNvSpPr/>
          <p:nvPr/>
        </p:nvSpPr>
        <p:spPr>
          <a:xfrm>
            <a:off x="3095604" y="285728"/>
            <a:ext cx="5643602" cy="64698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bodyPr>
          <a:lstStyle/>
          <a:p>
            <a:pPr algn="ctr"/>
            <a:r>
              <a:rPr lang="ar-BH"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الثاني</a:t>
            </a:r>
            <a:endParaRPr lang="en-US" sz="32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
        <p:nvSpPr>
          <p:cNvPr id="22" name="Rectangle 21"/>
          <p:cNvSpPr/>
          <p:nvPr/>
        </p:nvSpPr>
        <p:spPr>
          <a:xfrm>
            <a:off x="452398" y="2000240"/>
            <a:ext cx="875561" cy="369332"/>
          </a:xfrm>
          <a:prstGeom prst="rect">
            <a:avLst/>
          </a:prstGeom>
          <a:solidFill>
            <a:schemeClr val="accent6">
              <a:lumMod val="40000"/>
              <a:lumOff val="60000"/>
            </a:schemeClr>
          </a:solidFill>
        </p:spPr>
        <p:txBody>
          <a:bodyPr wrap="none">
            <a:spAutoFit/>
          </a:bodyPr>
          <a:lstStyle/>
          <a:p>
            <a:r>
              <a:rPr lang="ar-BH" b="1" dirty="0">
                <a:solidFill>
                  <a:srgbClr val="0000FF"/>
                </a:solidFill>
                <a:latin typeface="Sakkal Majalla" pitchFamily="2" charset="-78"/>
                <a:cs typeface="Sakkal Majalla" pitchFamily="2" charset="-78"/>
              </a:rPr>
              <a:t>لا استطيع</a:t>
            </a:r>
            <a:endParaRPr lang="en-US" dirty="0">
              <a:solidFill>
                <a:srgbClr val="0000FF"/>
              </a:solidFill>
            </a:endParaRPr>
          </a:p>
        </p:txBody>
      </p:sp>
      <p:sp>
        <p:nvSpPr>
          <p:cNvPr id="23" name="Rectangle 22"/>
          <p:cNvSpPr/>
          <p:nvPr/>
        </p:nvSpPr>
        <p:spPr>
          <a:xfrm>
            <a:off x="1809720" y="2000240"/>
            <a:ext cx="1643074" cy="646331"/>
          </a:xfrm>
          <a:prstGeom prst="rect">
            <a:avLst/>
          </a:prstGeom>
          <a:solidFill>
            <a:schemeClr val="accent6">
              <a:lumMod val="40000"/>
              <a:lumOff val="60000"/>
            </a:schemeClr>
          </a:solidFill>
        </p:spPr>
        <p:txBody>
          <a:bodyPr wrap="square">
            <a:spAutoFit/>
          </a:bodyPr>
          <a:lstStyle/>
          <a:p>
            <a:pPr algn="ctr"/>
            <a:r>
              <a:rPr lang="ar-BH" b="1" dirty="0">
                <a:solidFill>
                  <a:srgbClr val="FF0000"/>
                </a:solidFill>
                <a:latin typeface="Sakkal Majalla" pitchFamily="2" charset="-78"/>
                <a:cs typeface="Sakkal Majalla" pitchFamily="2" charset="-78"/>
              </a:rPr>
              <a:t>لم لا ، سوف نستمتع كثيرا</a:t>
            </a:r>
            <a:endParaRPr lang="en-US" dirty="0">
              <a:solidFill>
                <a:srgbClr val="FF0000"/>
              </a:solidFill>
            </a:endParaRPr>
          </a:p>
        </p:txBody>
      </p:sp>
      <p:sp>
        <p:nvSpPr>
          <p:cNvPr id="24" name="Rectangle 23"/>
          <p:cNvSpPr/>
          <p:nvPr/>
        </p:nvSpPr>
        <p:spPr>
          <a:xfrm>
            <a:off x="5881686" y="5643578"/>
            <a:ext cx="1643074" cy="646331"/>
          </a:xfrm>
          <a:prstGeom prst="rect">
            <a:avLst/>
          </a:prstGeom>
          <a:solidFill>
            <a:schemeClr val="accent6">
              <a:lumMod val="40000"/>
              <a:lumOff val="60000"/>
            </a:schemeClr>
          </a:solidFill>
        </p:spPr>
        <p:txBody>
          <a:bodyPr wrap="square">
            <a:spAutoFit/>
          </a:bodyPr>
          <a:lstStyle/>
          <a:p>
            <a:pPr algn="ctr"/>
            <a:r>
              <a:rPr lang="ar-BH" b="1" dirty="0">
                <a:solidFill>
                  <a:srgbClr val="FF0000"/>
                </a:solidFill>
                <a:latin typeface="Sakkal Majalla" pitchFamily="2" charset="-78"/>
                <a:cs typeface="Sakkal Majalla" pitchFamily="2" charset="-78"/>
              </a:rPr>
              <a:t>لا خطوره في ذلك لن يعلم احد بشىء</a:t>
            </a:r>
            <a:endParaRPr lang="en-US" dirty="0">
              <a:solidFill>
                <a:srgbClr val="FF0000"/>
              </a:solidFill>
            </a:endParaRPr>
          </a:p>
        </p:txBody>
      </p:sp>
      <p:sp>
        <p:nvSpPr>
          <p:cNvPr id="25" name="Rectangle 24"/>
          <p:cNvSpPr/>
          <p:nvPr/>
        </p:nvSpPr>
        <p:spPr>
          <a:xfrm>
            <a:off x="4310050" y="5786454"/>
            <a:ext cx="1229824" cy="369332"/>
          </a:xfrm>
          <a:prstGeom prst="rect">
            <a:avLst/>
          </a:prstGeom>
          <a:solidFill>
            <a:schemeClr val="accent6">
              <a:lumMod val="40000"/>
              <a:lumOff val="60000"/>
            </a:schemeClr>
          </a:solidFill>
        </p:spPr>
        <p:txBody>
          <a:bodyPr wrap="none">
            <a:spAutoFit/>
          </a:bodyPr>
          <a:lstStyle/>
          <a:p>
            <a:r>
              <a:rPr lang="ar-BH" b="1" kern="10" dirty="0">
                <a:solidFill>
                  <a:srgbClr val="0000FF"/>
                </a:solidFill>
                <a:latin typeface="Sakkal Majalla" pitchFamily="2" charset="-78"/>
                <a:cs typeface="Sakkal Majalla" pitchFamily="2" charset="-78"/>
              </a:rPr>
              <a:t>أنني لا أستطيع </a:t>
            </a:r>
            <a:endParaRPr lang="en-US" dirty="0"/>
          </a:p>
        </p:txBody>
      </p:sp>
      <p:sp>
        <p:nvSpPr>
          <p:cNvPr id="26" name="Rectangle 25"/>
          <p:cNvSpPr/>
          <p:nvPr/>
        </p:nvSpPr>
        <p:spPr>
          <a:xfrm>
            <a:off x="1452530" y="5500702"/>
            <a:ext cx="1785950" cy="646331"/>
          </a:xfrm>
          <a:prstGeom prst="rect">
            <a:avLst/>
          </a:prstGeom>
          <a:solidFill>
            <a:schemeClr val="accent6">
              <a:lumMod val="40000"/>
              <a:lumOff val="60000"/>
            </a:schemeClr>
          </a:solidFill>
        </p:spPr>
        <p:txBody>
          <a:bodyPr wrap="square">
            <a:spAutoFit/>
          </a:bodyPr>
          <a:lstStyle/>
          <a:p>
            <a:pPr algn="r"/>
            <a:r>
              <a:rPr lang="ar-BH" b="1" kern="10" dirty="0">
                <a:solidFill>
                  <a:srgbClr val="0000FF"/>
                </a:solidFill>
                <a:latin typeface="Sakkal Majalla" pitchFamily="2" charset="-78"/>
                <a:cs typeface="Sakkal Majalla" pitchFamily="2" charset="-78"/>
              </a:rPr>
              <a:t>فلنذهب الى المنتزه ويوم آخر نذهب للبحر  </a:t>
            </a:r>
            <a:endParaRPr lang="en-US" dirty="0"/>
          </a:p>
        </p:txBody>
      </p:sp>
      <p:sp>
        <p:nvSpPr>
          <p:cNvPr id="18" name="Rectangle 17">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
        <p:nvSpPr>
          <p:cNvPr id="20" name="Rectangle 19">
            <a:extLst>
              <a:ext uri="{FF2B5EF4-FFF2-40B4-BE49-F238E27FC236}">
                <a16:creationId xmlns:a16="http://schemas.microsoft.com/office/drawing/2014/main" id="{F9257273-5F90-4C0B-B11D-97D483068B6A}"/>
              </a:ext>
            </a:extLst>
          </p:cNvPr>
          <p:cNvSpPr/>
          <p:nvPr/>
        </p:nvSpPr>
        <p:spPr>
          <a:xfrm>
            <a:off x="436341" y="343891"/>
            <a:ext cx="2558714" cy="584775"/>
          </a:xfrm>
          <a:prstGeom prst="rect">
            <a:avLst/>
          </a:prstGeom>
          <a:solidFill>
            <a:schemeClr val="accent6">
              <a:lumMod val="50000"/>
            </a:schemeClr>
          </a:solidFill>
          <a:scene3d>
            <a:camera prst="orthographicFront"/>
            <a:lightRig rig="threePt" dir="t"/>
          </a:scene3d>
          <a:sp3d>
            <a:bevelT/>
          </a:sp3d>
        </p:spPr>
        <p:txBody>
          <a:bodyPr wrap="none">
            <a:spAutoFit/>
          </a:bodyPr>
          <a:lstStyle/>
          <a:p>
            <a:pPr algn="r" rtl="1">
              <a:buClr>
                <a:schemeClr val="accent5"/>
              </a:buClr>
              <a:defRPr/>
            </a:pPr>
            <a:r>
              <a:rPr lang="ar-BH" sz="3200" b="1" dirty="0">
                <a:solidFill>
                  <a:schemeClr val="bg1"/>
                </a:solidFill>
                <a:latin typeface="Sakkal Majalla" pitchFamily="2" charset="-78"/>
                <a:cs typeface="Sakkal Majalla" pitchFamily="2" charset="-78"/>
              </a:rPr>
              <a:t>إظهار امثلة للإجابات</a:t>
            </a:r>
          </a:p>
        </p:txBody>
      </p:sp>
    </p:spTree>
    <p:extLst>
      <p:ext uri="{BB962C8B-B14F-4D97-AF65-F5344CB8AC3E}">
        <p14:creationId xmlns:p14="http://schemas.microsoft.com/office/powerpoint/2010/main" val="9129705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26"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4009" y="2551837"/>
            <a:ext cx="4943982" cy="1754326"/>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ar-BH"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إنتهى الدرس </a:t>
            </a:r>
          </a:p>
          <a:p>
            <a:pPr algn="ctr"/>
            <a:r>
              <a:rPr lang="ar-BH"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مع تمنياتنا لكم بالتوفيق </a:t>
            </a:r>
            <a:endParaRPr lang="en-US"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B1F45C81-8BA1-4520-AE7E-2C2675D9B09E}"/>
              </a:ext>
            </a:extLst>
          </p:cNvPr>
          <p:cNvSpPr/>
          <p:nvPr/>
        </p:nvSpPr>
        <p:spPr>
          <a:xfrm>
            <a:off x="824" y="6488668"/>
            <a:ext cx="7309622" cy="369332"/>
          </a:xfrm>
          <a:prstGeom prst="rect">
            <a:avLst/>
          </a:prstGeom>
        </p:spPr>
        <p:txBody>
          <a:bodyPr wrap="square">
            <a:spAutoFit/>
          </a:bodyPr>
          <a:lstStyle/>
          <a:p>
            <a:pPr algn="ctr" rtl="1"/>
            <a:r>
              <a:rPr lang="ar-BH" b="1" dirty="0">
                <a:latin typeface="Sakkal Majalla" panose="02000000000000000000" pitchFamily="2" charset="-78"/>
              </a:rPr>
              <a:t>الدرس السادس-وحدة مهارات الانضباط الذاتي-مادة التربية الأسرية-الصف السادس الابتدائي</a:t>
            </a:r>
            <a:endParaRPr lang="en-US" dirty="0"/>
          </a:p>
        </p:txBody>
      </p:sp>
    </p:spTree>
    <p:extLst>
      <p:ext uri="{BB962C8B-B14F-4D97-AF65-F5344CB8AC3E}">
        <p14:creationId xmlns:p14="http://schemas.microsoft.com/office/powerpoint/2010/main" val="24517636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قالب الدروس</Template>
  <TotalTime>9213</TotalTime>
  <Words>1572</Words>
  <Application>Microsoft Office PowerPoint</Application>
  <PresentationFormat>Widescreen</PresentationFormat>
  <Paragraphs>216</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قالب الدروس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Unknown User</cp:lastModifiedBy>
  <cp:revision>567</cp:revision>
  <dcterms:created xsi:type="dcterms:W3CDTF">2017-12-04T04:25:59Z</dcterms:created>
  <dcterms:modified xsi:type="dcterms:W3CDTF">2022-05-25T15:17:01Z</dcterms:modified>
</cp:coreProperties>
</file>