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62" r:id="rId5"/>
    <p:sldId id="259" r:id="rId6"/>
    <p:sldId id="260" r:id="rId7"/>
    <p:sldId id="261" r:id="rId8"/>
    <p:sldId id="263" r:id="rId9"/>
    <p:sldId id="264" r:id="rId10"/>
    <p:sldId id="268" r:id="rId11"/>
    <p:sldId id="265" r:id="rId12"/>
    <p:sldId id="266" r:id="rId13"/>
    <p:sldId id="267" r:id="rId14"/>
    <p:sldId id="269"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notesMaster" Target="notesMasters/notesMaster1.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46F16DBD-E955-4F1F-B02C-FC71EF9836E1}" type="datetimeFigureOut">
              <a:rPr lang="en-US" smtClean="0"/>
              <a:t>3/8/2021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8008D38-A3A9-4488-BB91-8626C38324ED}" type="slidenum">
              <a:rPr lang="en-US" smtClean="0"/>
              <a:t>‹#›</a:t>
            </a:fld>
            <a:endParaRPr lang="en-US"/>
          </a:p>
        </p:txBody>
      </p:sp>
    </p:spTree>
    <p:extLst>
      <p:ext uri="{BB962C8B-B14F-4D97-AF65-F5344CB8AC3E}">
        <p14:creationId xmlns:p14="http://schemas.microsoft.com/office/powerpoint/2010/main" val="3777344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3/8/2021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3/8/2021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3/8/2021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3/8/2021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3/8/2021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3.png" /><Relationship Id="rId1" Type="http://schemas.openxmlformats.org/officeDocument/2006/relationships/slideLayout" Target="../slideLayouts/slideLayout2.xml" /><Relationship Id="rId4" Type="http://schemas.openxmlformats.org/officeDocument/2006/relationships/image" Target="../media/image8.png" /></Relationships>
</file>

<file path=ppt/slides/_rels/slide8.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3.png" /><Relationship Id="rId1" Type="http://schemas.openxmlformats.org/officeDocument/2006/relationships/slideLayout" Target="../slideLayouts/slideLayout2.xml" /><Relationship Id="rId4" Type="http://schemas.openxmlformats.org/officeDocument/2006/relationships/image" Target="../media/image9.png" /></Relationships>
</file>

<file path=ppt/slides/_rels/slide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10.emf" /><Relationship Id="rId2" Type="http://schemas.openxmlformats.org/officeDocument/2006/relationships/image" Target="../media/image3.png" /><Relationship Id="rId1" Type="http://schemas.openxmlformats.org/officeDocument/2006/relationships/slideLayout" Target="../slideLayouts/slideLayout2.xml" /><Relationship Id="rId4" Type="http://schemas.openxmlformats.org/officeDocument/2006/relationships/image" Target="../media/image11.emf" /></Relationships>
</file>

<file path=ppt/slides/_rels/slide12.xml.rels><?xml version="1.0" encoding="UTF-8" standalone="yes"?>
<Relationships xmlns="http://schemas.openxmlformats.org/package/2006/relationships"><Relationship Id="rId3" Type="http://schemas.openxmlformats.org/officeDocument/2006/relationships/image" Target="../media/image12.emf"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68941" y="6285186"/>
            <a:ext cx="11500017" cy="803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7" name="Table 10">
            <a:extLst>
              <a:ext uri="{FF2B5EF4-FFF2-40B4-BE49-F238E27FC236}">
                <a16:creationId xmlns:a16="http://schemas.microsoft.com/office/drawing/2014/main" id="{66D9CC8A-20B7-445A-BF72-53528C8EC126}"/>
              </a:ext>
            </a:extLst>
          </p:cNvPr>
          <p:cNvGraphicFramePr>
            <a:graphicFrameLocks noGrp="1"/>
          </p:cNvGraphicFramePr>
          <p:nvPr>
            <p:extLst>
              <p:ext uri="{D42A27DB-BD31-4B8C-83A1-F6EECF244321}">
                <p14:modId xmlns:p14="http://schemas.microsoft.com/office/powerpoint/2010/main" val="2788235451"/>
              </p:ext>
            </p:extLst>
          </p:nvPr>
        </p:nvGraphicFramePr>
        <p:xfrm>
          <a:off x="4745157" y="1721223"/>
          <a:ext cx="6853951" cy="4470879"/>
        </p:xfrm>
        <a:graphic>
          <a:graphicData uri="http://schemas.openxmlformats.org/drawingml/2006/table">
            <a:tbl>
              <a:tblPr firstRow="1" bandRow="1">
                <a:tableStyleId>{93296810-A885-4BE3-A3E7-6D5BEEA58F35}</a:tableStyleId>
              </a:tblPr>
              <a:tblGrid>
                <a:gridCol w="4448218">
                  <a:extLst>
                    <a:ext uri="{9D8B030D-6E8A-4147-A177-3AD203B41FA5}">
                      <a16:colId xmlns:a16="http://schemas.microsoft.com/office/drawing/2014/main" val="1016024147"/>
                    </a:ext>
                  </a:extLst>
                </a:gridCol>
                <a:gridCol w="2405733">
                  <a:extLst>
                    <a:ext uri="{9D8B030D-6E8A-4147-A177-3AD203B41FA5}">
                      <a16:colId xmlns:a16="http://schemas.microsoft.com/office/drawing/2014/main" val="879990646"/>
                    </a:ext>
                  </a:extLst>
                </a:gridCol>
              </a:tblGrid>
              <a:tr h="81956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4000" dirty="0">
                          <a:solidFill>
                            <a:schemeClr val="bg1"/>
                          </a:solidFill>
                          <a:latin typeface="Sakkal Majalla" panose="02000000000000000000" pitchFamily="2" charset="-78"/>
                          <a:cs typeface="Sakkal Majalla" panose="02000000000000000000" pitchFamily="2" charset="-78"/>
                        </a:rPr>
                        <a:t>العلوم</a:t>
                      </a:r>
                      <a:endParaRPr lang="en-US" sz="4000" dirty="0">
                        <a:solidFill>
                          <a:schemeClr val="bg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rtl="1"/>
                      <a:r>
                        <a:rPr lang="ar-BH" sz="4000" dirty="0">
                          <a:solidFill>
                            <a:schemeClr val="bg1"/>
                          </a:solidFill>
                          <a:latin typeface="Sakkal Majalla" panose="02000000000000000000" pitchFamily="2" charset="-78"/>
                          <a:cs typeface="Sakkal Majalla" panose="02000000000000000000" pitchFamily="2" charset="-78"/>
                        </a:rPr>
                        <a:t>المادة</a:t>
                      </a:r>
                      <a:endParaRPr lang="en-US" sz="4000" dirty="0">
                        <a:solidFill>
                          <a:schemeClr val="bg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extLst>
                  <a:ext uri="{0D108BD9-81ED-4DB2-BD59-A6C34878D82A}">
                    <a16:rowId xmlns:a16="http://schemas.microsoft.com/office/drawing/2014/main" val="4152888969"/>
                  </a:ext>
                </a:extLst>
              </a:tr>
              <a:tr h="589722">
                <a:tc>
                  <a:txBody>
                    <a:bodyPr/>
                    <a:lstStyle/>
                    <a:p>
                      <a:pPr algn="ctr" rtl="1"/>
                      <a:r>
                        <a:rPr lang="ar-JO" sz="3200" b="1" dirty="0">
                          <a:latin typeface="Sakkal Majalla" panose="02000000000000000000" pitchFamily="2" charset="-78"/>
                          <a:cs typeface="Sakkal Majalla" panose="02000000000000000000" pitchFamily="2" charset="-78"/>
                        </a:rPr>
                        <a:t>الخامس</a:t>
                      </a:r>
                      <a:r>
                        <a:rPr lang="ar-BH" sz="3200" b="1" dirty="0">
                          <a:latin typeface="Sakkal Majalla" panose="02000000000000000000" pitchFamily="2" charset="-78"/>
                          <a:cs typeface="Sakkal Majalla" panose="02000000000000000000" pitchFamily="2" charset="-78"/>
                        </a:rPr>
                        <a:t> الابتدائي</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ar-BH" sz="3200" b="1" dirty="0">
                          <a:latin typeface="Sakkal Majalla" panose="02000000000000000000" pitchFamily="2" charset="-78"/>
                          <a:cs typeface="Sakkal Majalla" panose="02000000000000000000" pitchFamily="2" charset="-78"/>
                        </a:rPr>
                        <a:t>الصف</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70410534"/>
                  </a:ext>
                </a:extLst>
              </a:tr>
              <a:tr h="786530">
                <a:tc>
                  <a:txBody>
                    <a:bodyPr/>
                    <a:lstStyle/>
                    <a:p>
                      <a:pPr algn="ctr" rtl="1"/>
                      <a:r>
                        <a:rPr lang="ar-BH" sz="3200" b="1" dirty="0">
                          <a:latin typeface="Sakkal Majalla" panose="02000000000000000000" pitchFamily="2" charset="-78"/>
                          <a:cs typeface="Sakkal Majalla" panose="02000000000000000000" pitchFamily="2" charset="-78"/>
                        </a:rPr>
                        <a:t>الثاني</a:t>
                      </a:r>
                      <a:endParaRPr lang="en-US" sz="3200" b="1" dirty="0">
                        <a:solidFill>
                          <a:schemeClr val="tx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ar-BH" sz="3200" b="1" dirty="0">
                          <a:latin typeface="Sakkal Majalla" panose="02000000000000000000" pitchFamily="2" charset="-78"/>
                          <a:cs typeface="Sakkal Majalla" panose="02000000000000000000" pitchFamily="2" charset="-78"/>
                        </a:rPr>
                        <a:t>الفصل الدراسيّ</a:t>
                      </a:r>
                      <a:endParaRPr lang="en-US" sz="3200" b="1" dirty="0">
                        <a:solidFill>
                          <a:schemeClr val="tx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89722">
                <a:tc>
                  <a:txBody>
                    <a:bodyPr/>
                    <a:lstStyle/>
                    <a:p>
                      <a:pPr algn="ctr" rtl="1"/>
                      <a:r>
                        <a:rPr lang="ar-BH" sz="3200" b="1" dirty="0">
                          <a:latin typeface="Sakkal Majalla" panose="02000000000000000000" pitchFamily="2" charset="-78"/>
                          <a:cs typeface="Sakkal Majalla" panose="02000000000000000000" pitchFamily="2" charset="-78"/>
                        </a:rPr>
                        <a:t>الرابعة (الطقس)</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ar-BH" sz="3200" b="1" dirty="0">
                          <a:latin typeface="Sakkal Majalla" panose="02000000000000000000" pitchFamily="2" charset="-78"/>
                          <a:cs typeface="Sakkal Majalla" panose="02000000000000000000" pitchFamily="2" charset="-78"/>
                        </a:rPr>
                        <a:t>الوحدة</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64070246"/>
                  </a:ext>
                </a:extLst>
              </a:tr>
              <a:tr h="1044527">
                <a:tc>
                  <a:txBody>
                    <a:bodyPr/>
                    <a:lstStyle/>
                    <a:p>
                      <a:pPr algn="ctr" rtl="1"/>
                      <a:r>
                        <a:rPr lang="ar-BH" sz="3200" b="1" dirty="0">
                          <a:latin typeface="Sakkal Majalla" panose="02000000000000000000" pitchFamily="2" charset="-78"/>
                          <a:cs typeface="Sakkal Majalla" panose="02000000000000000000" pitchFamily="2" charset="-78"/>
                        </a:rPr>
                        <a:t>الثامن (الهطل والعواصف)</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ar-BH" sz="3200" b="1" dirty="0">
                          <a:latin typeface="Sakkal Majalla" panose="02000000000000000000" pitchFamily="2" charset="-78"/>
                          <a:cs typeface="Sakkal Majalla" panose="02000000000000000000" pitchFamily="2" charset="-78"/>
                        </a:rPr>
                        <a:t>الفصل</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23270941"/>
                  </a:ext>
                </a:extLst>
              </a:tr>
              <a:tr h="640809">
                <a:tc>
                  <a:txBody>
                    <a:bodyPr/>
                    <a:lstStyle/>
                    <a:p>
                      <a:pPr algn="ctr" rtl="1"/>
                      <a:r>
                        <a:rPr lang="ar-BH" sz="3200" b="1" dirty="0">
                          <a:solidFill>
                            <a:schemeClr val="tx1"/>
                          </a:solidFill>
                          <a:latin typeface="Sakkal Majalla" panose="02000000000000000000" pitchFamily="2" charset="-78"/>
                          <a:cs typeface="Sakkal Majalla" panose="02000000000000000000" pitchFamily="2" charset="-78"/>
                        </a:rPr>
                        <a:t>الغيوم والهطل</a:t>
                      </a:r>
                      <a:endParaRPr lang="en-US" sz="3200" b="1" dirty="0">
                        <a:solidFill>
                          <a:schemeClr val="tx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ar-BH" sz="3200" b="1" dirty="0">
                          <a:latin typeface="Sakkal Majalla" panose="02000000000000000000" pitchFamily="2" charset="-78"/>
                          <a:cs typeface="Sakkal Majalla" panose="02000000000000000000" pitchFamily="2" charset="-78"/>
                        </a:rPr>
                        <a:t>الدرس الأول</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1403612"/>
                  </a:ext>
                </a:extLst>
              </a:tr>
            </a:tbl>
          </a:graphicData>
        </a:graphic>
      </p:graphicFrame>
      <p:pic>
        <p:nvPicPr>
          <p:cNvPr id="8" name="Picture 7">
            <a:extLst>
              <a:ext uri="{FF2B5EF4-FFF2-40B4-BE49-F238E27FC236}">
                <a16:creationId xmlns:a16="http://schemas.microsoft.com/office/drawing/2014/main" id="{313A3CD6-1FCB-415F-8461-035D9953D019}"/>
              </a:ext>
            </a:extLst>
          </p:cNvPr>
          <p:cNvPicPr>
            <a:picLocks noChangeAspect="1"/>
          </p:cNvPicPr>
          <p:nvPr/>
        </p:nvPicPr>
        <p:blipFill>
          <a:blip r:embed="rId3"/>
          <a:stretch>
            <a:fillRect/>
          </a:stretch>
        </p:blipFill>
        <p:spPr>
          <a:xfrm>
            <a:off x="829994" y="2023002"/>
            <a:ext cx="3559126" cy="4202008"/>
          </a:xfrm>
          <a:prstGeom prst="rect">
            <a:avLst/>
          </a:prstGeom>
        </p:spPr>
      </p:pic>
    </p:spTree>
    <p:extLst>
      <p:ext uri="{BB962C8B-B14F-4D97-AF65-F5344CB8AC3E}">
        <p14:creationId xmlns:p14="http://schemas.microsoft.com/office/powerpoint/2010/main" val="325545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9">
            <a:extLst>
              <a:ext uri="{FF2B5EF4-FFF2-40B4-BE49-F238E27FC236}">
                <a16:creationId xmlns:a16="http://schemas.microsoft.com/office/drawing/2014/main" id="{155510D0-B162-4C80-84DB-9545BB419DFA}"/>
              </a:ext>
            </a:extLst>
          </p:cNvPr>
          <p:cNvSpPr/>
          <p:nvPr/>
        </p:nvSpPr>
        <p:spPr>
          <a:xfrm>
            <a:off x="437110" y="2951443"/>
            <a:ext cx="11180617" cy="770709"/>
          </a:xfrm>
          <a:prstGeom prst="rect">
            <a:avLst/>
          </a:prstGeom>
          <a:solidFill>
            <a:schemeClr val="accent6">
              <a:lumMod val="20000"/>
              <a:lumOff val="8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en-US" sz="3200" b="1" dirty="0">
              <a:solidFill>
                <a:prstClr val="black"/>
              </a:solidFill>
              <a:latin typeface="Sakkal Majalla" panose="02000000000000000000" pitchFamily="2" charset="-78"/>
              <a:cs typeface="Sakkal Majalla" panose="02000000000000000000" pitchFamily="2" charset="-78"/>
            </a:endParaRPr>
          </a:p>
          <a:p>
            <a:pPr algn="r" rtl="1">
              <a:lnSpc>
                <a:spcPct val="150000"/>
              </a:lnSpc>
            </a:pPr>
            <a:r>
              <a:rPr lang="ar-BH" sz="3200" b="1" dirty="0">
                <a:solidFill>
                  <a:prstClr val="black"/>
                </a:solidFill>
                <a:latin typeface="Sakkal Majalla" panose="02000000000000000000" pitchFamily="2" charset="-78"/>
                <a:cs typeface="Sakkal Majalla" panose="02000000000000000000" pitchFamily="2" charset="-78"/>
              </a:rPr>
              <a:t>(</a:t>
            </a:r>
            <a:r>
              <a:rPr lang="en-US" sz="3200" b="1" dirty="0">
                <a:solidFill>
                  <a:prstClr val="black"/>
                </a:solidFill>
                <a:latin typeface="Sakkal Majalla" panose="02000000000000000000" pitchFamily="2" charset="-78"/>
                <a:cs typeface="Sakkal Majalla" panose="02000000000000000000" pitchFamily="2" charset="-78"/>
              </a:rPr>
              <a:t>(2</a:t>
            </a:r>
            <a:r>
              <a:rPr lang="ar-BH" sz="3200" b="1" dirty="0">
                <a:solidFill>
                  <a:prstClr val="black"/>
                </a:solidFill>
                <a:latin typeface="Sakkal Majalla" panose="02000000000000000000" pitchFamily="2" charset="-78"/>
                <a:cs typeface="Sakkal Majalla" panose="02000000000000000000" pitchFamily="2" charset="-78"/>
              </a:rPr>
              <a:t>– بيانُ أنواعِ الهطل المختلفة.</a:t>
            </a:r>
          </a:p>
          <a:p>
            <a:pPr algn="just" rtl="1"/>
            <a:endParaRPr lang="en-US" sz="3200" b="1" dirty="0">
              <a:solidFill>
                <a:prstClr val="black"/>
              </a:solidFill>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4F5BC3D7-A20C-4BFA-AB2D-5A806BF758B3}"/>
              </a:ext>
            </a:extLst>
          </p:cNvPr>
          <p:cNvSpPr/>
          <p:nvPr/>
        </p:nvSpPr>
        <p:spPr>
          <a:xfrm>
            <a:off x="437111" y="1728231"/>
            <a:ext cx="11180617" cy="751113"/>
          </a:xfrm>
          <a:prstGeom prst="rect">
            <a:avLst/>
          </a:prstGeom>
          <a:solidFill>
            <a:schemeClr val="accent6">
              <a:lumMod val="40000"/>
              <a:lumOff val="6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3200" b="1" dirty="0">
                <a:solidFill>
                  <a:prstClr val="black"/>
                </a:solidFill>
                <a:latin typeface="Sakkal Majalla" panose="02000000000000000000" pitchFamily="2" charset="-78"/>
                <a:cs typeface="Sakkal Majalla" panose="02000000000000000000" pitchFamily="2" charset="-78"/>
              </a:rPr>
              <a:t>(</a:t>
            </a:r>
            <a:r>
              <a:rPr lang="en-US" sz="3200" b="1" dirty="0">
                <a:solidFill>
                  <a:prstClr val="black"/>
                </a:solidFill>
                <a:latin typeface="Sakkal Majalla" panose="02000000000000000000" pitchFamily="2" charset="-78"/>
                <a:cs typeface="Sakkal Majalla" panose="02000000000000000000" pitchFamily="2" charset="-78"/>
              </a:rPr>
              <a:t>(1</a:t>
            </a:r>
            <a:r>
              <a:rPr lang="ar-BH" sz="3200" b="1" dirty="0">
                <a:solidFill>
                  <a:prstClr val="black"/>
                </a:solidFill>
                <a:latin typeface="Sakkal Majalla" panose="02000000000000000000" pitchFamily="2" charset="-78"/>
                <a:cs typeface="Sakkal Majalla" panose="02000000000000000000" pitchFamily="2" charset="-78"/>
              </a:rPr>
              <a:t>–</a:t>
            </a:r>
            <a:r>
              <a:rPr lang="en-US" sz="3200" b="1" dirty="0">
                <a:solidFill>
                  <a:prstClr val="black"/>
                </a:solidFill>
                <a:latin typeface="Sakkal Majalla" panose="02000000000000000000" pitchFamily="2" charset="-78"/>
                <a:cs typeface="Sakkal Majalla" panose="02000000000000000000" pitchFamily="2" charset="-78"/>
              </a:rPr>
              <a:t>  </a:t>
            </a:r>
            <a:r>
              <a:rPr lang="ar-BH" sz="3200" b="1" dirty="0">
                <a:solidFill>
                  <a:prstClr val="black"/>
                </a:solidFill>
                <a:latin typeface="Sakkal Majalla" panose="02000000000000000000" pitchFamily="2" charset="-78"/>
                <a:cs typeface="Sakkal Majalla" panose="02000000000000000000" pitchFamily="2" charset="-78"/>
              </a:rPr>
              <a:t>توضيحُ كيفيةِ تشكلُّ الغيوم والهطل.</a:t>
            </a:r>
          </a:p>
        </p:txBody>
      </p:sp>
      <p:sp>
        <p:nvSpPr>
          <p:cNvPr id="19" name="Rectangle 18">
            <a:extLst>
              <a:ext uri="{FF2B5EF4-FFF2-40B4-BE49-F238E27FC236}">
                <a16:creationId xmlns:a16="http://schemas.microsoft.com/office/drawing/2014/main" id="{D87196BB-B8C8-4CA4-9592-6D89C01217BF}"/>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sp>
        <p:nvSpPr>
          <p:cNvPr id="20" name="Rectangle 19"/>
          <p:cNvSpPr/>
          <p:nvPr/>
        </p:nvSpPr>
        <p:spPr>
          <a:xfrm>
            <a:off x="4069080" y="27710"/>
            <a:ext cx="3916680" cy="95358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altLang="en-US" sz="5400" b="1" dirty="0">
                <a:solidFill>
                  <a:prstClr val="white"/>
                </a:solidFill>
                <a:latin typeface="Sakkal Majalla" panose="02000000000000000000" pitchFamily="2" charset="-78"/>
                <a:cs typeface="Sakkal Majalla" panose="02000000000000000000" pitchFamily="2" charset="-78"/>
              </a:rPr>
              <a:t>أهداف الدرس</a:t>
            </a:r>
            <a:endParaRPr lang="en-US" sz="5400" dirty="0">
              <a:solidFill>
                <a:prstClr val="white"/>
              </a:solidFill>
            </a:endParaRPr>
          </a:p>
        </p:txBody>
      </p:sp>
      <p:sp>
        <p:nvSpPr>
          <p:cNvPr id="21" name="Rectangle 9">
            <a:extLst>
              <a:ext uri="{FF2B5EF4-FFF2-40B4-BE49-F238E27FC236}">
                <a16:creationId xmlns:a16="http://schemas.microsoft.com/office/drawing/2014/main" id="{CC3C9557-A029-4368-8D96-E3073AA3FAD4}"/>
              </a:ext>
            </a:extLst>
          </p:cNvPr>
          <p:cNvSpPr/>
          <p:nvPr/>
        </p:nvSpPr>
        <p:spPr>
          <a:xfrm>
            <a:off x="437110" y="4007136"/>
            <a:ext cx="11180617" cy="770709"/>
          </a:xfrm>
          <a:prstGeom prst="rect">
            <a:avLst/>
          </a:prstGeom>
          <a:solidFill>
            <a:schemeClr val="accent6">
              <a:lumMod val="20000"/>
              <a:lumOff val="8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en-US" sz="3200" b="1" dirty="0">
              <a:solidFill>
                <a:prstClr val="black"/>
              </a:solidFill>
              <a:latin typeface="Sakkal Majalla" panose="02000000000000000000" pitchFamily="2" charset="-78"/>
              <a:cs typeface="Sakkal Majalla" panose="02000000000000000000" pitchFamily="2" charset="-78"/>
            </a:endParaRPr>
          </a:p>
          <a:p>
            <a:pPr algn="r" rtl="1">
              <a:lnSpc>
                <a:spcPct val="150000"/>
              </a:lnSpc>
            </a:pPr>
            <a:r>
              <a:rPr lang="ar-BH" sz="3200" b="1" dirty="0">
                <a:solidFill>
                  <a:prstClr val="black"/>
                </a:solidFill>
                <a:latin typeface="Sakkal Majalla" panose="02000000000000000000" pitchFamily="2" charset="-78"/>
                <a:cs typeface="Sakkal Majalla" panose="02000000000000000000" pitchFamily="2" charset="-78"/>
              </a:rPr>
              <a:t>(</a:t>
            </a:r>
            <a:r>
              <a:rPr lang="en-US" sz="3200" b="1" dirty="0">
                <a:solidFill>
                  <a:prstClr val="black"/>
                </a:solidFill>
                <a:latin typeface="Sakkal Majalla" panose="02000000000000000000" pitchFamily="2" charset="-78"/>
                <a:cs typeface="Sakkal Majalla" panose="02000000000000000000" pitchFamily="2" charset="-78"/>
              </a:rPr>
              <a:t>(3</a:t>
            </a:r>
            <a:r>
              <a:rPr lang="ar-BH" sz="3200" b="1" dirty="0">
                <a:solidFill>
                  <a:prstClr val="black"/>
                </a:solidFill>
                <a:latin typeface="Sakkal Majalla" panose="02000000000000000000" pitchFamily="2" charset="-78"/>
                <a:cs typeface="Sakkal Majalla" panose="02000000000000000000" pitchFamily="2" charset="-78"/>
              </a:rPr>
              <a:t>– توضيحُ العواملِ التي تؤدي إلى تغيِّرِ المناخ.</a:t>
            </a:r>
          </a:p>
          <a:p>
            <a:pPr algn="just" rtl="1"/>
            <a:endParaRPr lang="en-US" sz="3200"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5651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75091" y="1268068"/>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375091" y="6264165"/>
            <a:ext cx="1139386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C00FCC4-E276-4673-9337-58E7BBA9144A}"/>
              </a:ext>
            </a:extLst>
          </p:cNvPr>
          <p:cNvSpPr/>
          <p:nvPr/>
        </p:nvSpPr>
        <p:spPr>
          <a:xfrm>
            <a:off x="4677508" y="7197"/>
            <a:ext cx="2827606" cy="78588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dirty="0">
                <a:solidFill>
                  <a:prstClr val="white"/>
                </a:solidFill>
                <a:latin typeface="Sakkal Majalla" panose="02000000000000000000" pitchFamily="2" charset="-78"/>
                <a:cs typeface="Sakkal Majalla" panose="02000000000000000000" pitchFamily="2" charset="-78"/>
              </a:rPr>
              <a:t>الغيوم والهطل</a:t>
            </a:r>
            <a:endParaRPr lang="en-US" sz="4400" dirty="0">
              <a:solidFill>
                <a:prstClr val="white"/>
              </a:solidFill>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4E71642C-86CC-4A50-98E1-5B9D9F4520B8}"/>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pic>
        <p:nvPicPr>
          <p:cNvPr id="3" name="Picture 2"/>
          <p:cNvPicPr>
            <a:picLocks noChangeAspect="1"/>
          </p:cNvPicPr>
          <p:nvPr/>
        </p:nvPicPr>
        <p:blipFill>
          <a:blip r:embed="rId3"/>
          <a:stretch>
            <a:fillRect/>
          </a:stretch>
        </p:blipFill>
        <p:spPr>
          <a:xfrm>
            <a:off x="3375212" y="1408203"/>
            <a:ext cx="5446059" cy="4816298"/>
          </a:xfrm>
          <a:prstGeom prst="rect">
            <a:avLst/>
          </a:prstGeom>
        </p:spPr>
      </p:pic>
    </p:spTree>
    <p:extLst>
      <p:ext uri="{BB962C8B-B14F-4D97-AF65-F5344CB8AC3E}">
        <p14:creationId xmlns:p14="http://schemas.microsoft.com/office/powerpoint/2010/main" val="2818966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48343" y="6306207"/>
            <a:ext cx="11432439"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348343" y="2499646"/>
            <a:ext cx="11420615" cy="3539430"/>
          </a:xfrm>
          <a:prstGeom prst="rect">
            <a:avLst/>
          </a:prstGeom>
          <a:solidFill>
            <a:srgbClr val="F2F8EE"/>
          </a:solidFill>
          <a:ln w="38100">
            <a:solidFill>
              <a:schemeClr val="accent6">
                <a:lumMod val="75000"/>
              </a:schemeClr>
            </a:solidFill>
            <a:prstDash val="solid"/>
          </a:ln>
        </p:spPr>
        <p:txBody>
          <a:bodyPr wrap="square" rtlCol="1">
            <a:spAutoFit/>
          </a:bodyPr>
          <a:lstStyle/>
          <a:p>
            <a:pPr marL="457200" indent="-457200" algn="r" rtl="1">
              <a:buFont typeface="Wingdings" panose="05000000000000000000" pitchFamily="2" charset="2"/>
              <a:buChar char="§"/>
            </a:pPr>
            <a:r>
              <a:rPr lang="ar-BH" sz="2800" b="1" dirty="0">
                <a:latin typeface="Sakkal Majalla" panose="02000000000000000000" pitchFamily="2" charset="-78"/>
                <a:cs typeface="Sakkal Majalla" panose="02000000000000000000" pitchFamily="2" charset="-78"/>
              </a:rPr>
              <a:t>يعتبرُ بخارُ الماءِ أحدُ الغازاتِ المكونةِ للغلاف الجويِّ.</a:t>
            </a:r>
          </a:p>
          <a:p>
            <a:pPr marL="457200" indent="-457200" algn="r" rtl="1">
              <a:buFont typeface="Wingdings" panose="05000000000000000000" pitchFamily="2" charset="2"/>
              <a:buChar char="§"/>
            </a:pPr>
            <a:r>
              <a:rPr lang="ar-BH" sz="2800" b="1" dirty="0">
                <a:latin typeface="Sakkal Majalla" panose="02000000000000000000" pitchFamily="2" charset="-78"/>
                <a:cs typeface="Sakkal Majalla" panose="02000000000000000000" pitchFamily="2" charset="-78"/>
              </a:rPr>
              <a:t>عندما تُحملُ جزيئاتُ بخارِ الماءِ إلى أعلى تنخفضُ درجةُ حرارتها بفقدانِ مقدارٍ من الطاقةِ الحراريةِ، وتقلُ حركةُ جزيئاتها وتتقاربُ، ثم تتكاثفُ على دقائقِ الغبارِ مكونةً </a:t>
            </a:r>
            <a:r>
              <a:rPr lang="ar-BH" sz="2800" b="1" dirty="0">
                <a:solidFill>
                  <a:srgbClr val="0070C0"/>
                </a:solidFill>
                <a:latin typeface="Sakkal Majalla" panose="02000000000000000000" pitchFamily="2" charset="-78"/>
                <a:cs typeface="Sakkal Majalla" panose="02000000000000000000" pitchFamily="2" charset="-78"/>
              </a:rPr>
              <a:t>الغيمة</a:t>
            </a:r>
            <a:r>
              <a:rPr lang="ar-BH" sz="2800" b="1" dirty="0">
                <a:latin typeface="Sakkal Majalla" panose="02000000000000000000" pitchFamily="2" charset="-78"/>
                <a:cs typeface="Sakkal Majalla" panose="02000000000000000000" pitchFamily="2" charset="-78"/>
              </a:rPr>
              <a:t>.</a:t>
            </a:r>
          </a:p>
          <a:p>
            <a:pPr marL="457200" indent="-457200" algn="r" rtl="1">
              <a:buFont typeface="Wingdings" panose="05000000000000000000" pitchFamily="2" charset="2"/>
              <a:buChar char="§"/>
            </a:pPr>
            <a:r>
              <a:rPr lang="ar-BH" sz="2800" b="1" dirty="0">
                <a:latin typeface="Sakkal Majalla" panose="02000000000000000000" pitchFamily="2" charset="-78"/>
                <a:cs typeface="Sakkal Majalla" panose="02000000000000000000" pitchFamily="2" charset="-78"/>
              </a:rPr>
              <a:t>قد تشاهدُ قطراتٍ متكاثفةٍ على سطحِ زجاجِ الحمامِ الباردِ عندما تستحمُ بماءٍ ساخنٍ، أو على الأعشابِ في الصباحِ الباكرِ، مصدرُ هذه القطراتِ هو بخارُ الماءِ الموجودُ في الهواءِ.</a:t>
            </a:r>
          </a:p>
          <a:p>
            <a:pPr marL="457200" indent="-457200" algn="r" rtl="1">
              <a:buFont typeface="Wingdings" panose="05000000000000000000" pitchFamily="2" charset="2"/>
              <a:buChar char="§"/>
            </a:pPr>
            <a:r>
              <a:rPr lang="ar-BH" sz="2800" b="1" dirty="0">
                <a:latin typeface="Sakkal Majalla" panose="02000000000000000000" pitchFamily="2" charset="-78"/>
                <a:cs typeface="Sakkal Majalla" panose="02000000000000000000" pitchFamily="2" charset="-78"/>
              </a:rPr>
              <a:t>يعتمدُ شكلُ الغيومِ على</a:t>
            </a:r>
          </a:p>
          <a:p>
            <a:pPr indent="685800" algn="r" rtl="1"/>
            <a:r>
              <a:rPr lang="en-US" sz="2800" b="1" dirty="0">
                <a:solidFill>
                  <a:srgbClr val="0070C0"/>
                </a:solidFill>
                <a:latin typeface="Sakkal Majalla" panose="02000000000000000000" pitchFamily="2" charset="-78"/>
                <a:cs typeface="Sakkal Majalla" panose="02000000000000000000" pitchFamily="2" charset="-78"/>
              </a:rPr>
              <a:t>1</a:t>
            </a:r>
            <a:r>
              <a:rPr lang="ar-BH" sz="2800" b="1" dirty="0">
                <a:solidFill>
                  <a:srgbClr val="0070C0"/>
                </a:solidFill>
                <a:latin typeface="Sakkal Majalla" panose="02000000000000000000" pitchFamily="2" charset="-78"/>
                <a:cs typeface="Sakkal Majalla" panose="02000000000000000000" pitchFamily="2" charset="-78"/>
              </a:rPr>
              <a:t>- الارتفاعِ الذي تتشكلُّ عنده في الغلافِ الجوي.</a:t>
            </a:r>
          </a:p>
          <a:p>
            <a:pPr algn="r" rtl="1"/>
            <a:r>
              <a:rPr lang="ar-BH" sz="2800" b="1" dirty="0">
                <a:solidFill>
                  <a:srgbClr val="0070C0"/>
                </a:solidFill>
                <a:latin typeface="Sakkal Majalla" panose="02000000000000000000" pitchFamily="2" charset="-78"/>
                <a:cs typeface="Sakkal Majalla" panose="02000000000000000000" pitchFamily="2" charset="-78"/>
              </a:rPr>
              <a:t>             </a:t>
            </a:r>
            <a:r>
              <a:rPr lang="en-US" sz="2800" b="1" dirty="0">
                <a:solidFill>
                  <a:srgbClr val="0070C0"/>
                </a:solidFill>
                <a:latin typeface="Sakkal Majalla" panose="02000000000000000000" pitchFamily="2" charset="-78"/>
                <a:cs typeface="Sakkal Majalla" panose="02000000000000000000" pitchFamily="2" charset="-78"/>
              </a:rPr>
              <a:t>2</a:t>
            </a:r>
            <a:r>
              <a:rPr lang="ar-BH" sz="2800" b="1" dirty="0">
                <a:solidFill>
                  <a:srgbClr val="0070C0"/>
                </a:solidFill>
                <a:latin typeface="Sakkal Majalla" panose="02000000000000000000" pitchFamily="2" charset="-78"/>
                <a:cs typeface="Sakkal Majalla" panose="02000000000000000000" pitchFamily="2" charset="-78"/>
              </a:rPr>
              <a:t> - درجةِ الحرارة عندَ ذلك الارتفاعِ.</a:t>
            </a:r>
          </a:p>
        </p:txBody>
      </p:sp>
      <p:sp>
        <p:nvSpPr>
          <p:cNvPr id="13" name="Rectangle 12">
            <a:extLst>
              <a:ext uri="{FF2B5EF4-FFF2-40B4-BE49-F238E27FC236}">
                <a16:creationId xmlns:a16="http://schemas.microsoft.com/office/drawing/2014/main" id="{4C00FCC4-E276-4673-9337-58E7BBA9144A}"/>
              </a:ext>
            </a:extLst>
          </p:cNvPr>
          <p:cNvSpPr/>
          <p:nvPr/>
        </p:nvSpPr>
        <p:spPr>
          <a:xfrm>
            <a:off x="4529797" y="9081"/>
            <a:ext cx="2827606" cy="78588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dirty="0">
                <a:solidFill>
                  <a:prstClr val="white"/>
                </a:solidFill>
                <a:latin typeface="Sakkal Majalla" panose="02000000000000000000" pitchFamily="2" charset="-78"/>
                <a:cs typeface="Sakkal Majalla" panose="02000000000000000000" pitchFamily="2" charset="-78"/>
              </a:rPr>
              <a:t>الغيوم والهطل</a:t>
            </a:r>
            <a:endParaRPr lang="en-US" sz="4400" dirty="0">
              <a:solidFill>
                <a:prstClr val="white"/>
              </a:solidFill>
              <a:latin typeface="Sakkal Majalla" panose="02000000000000000000" pitchFamily="2" charset="-78"/>
              <a:cs typeface="Sakkal Majalla" panose="02000000000000000000" pitchFamily="2" charset="-78"/>
            </a:endParaRPr>
          </a:p>
        </p:txBody>
      </p:sp>
      <p:sp>
        <p:nvSpPr>
          <p:cNvPr id="14" name="Title 1">
            <a:extLst>
              <a:ext uri="{FF2B5EF4-FFF2-40B4-BE49-F238E27FC236}">
                <a16:creationId xmlns:a16="http://schemas.microsoft.com/office/drawing/2014/main" id="{2E13A3CB-57CB-4A54-88B0-BC6D6BA2BB33}"/>
              </a:ext>
            </a:extLst>
          </p:cNvPr>
          <p:cNvSpPr txBox="1">
            <a:spLocks/>
          </p:cNvSpPr>
          <p:nvPr/>
        </p:nvSpPr>
        <p:spPr>
          <a:xfrm>
            <a:off x="9090638" y="1289062"/>
            <a:ext cx="2678320" cy="584085"/>
          </a:xfrm>
          <a:prstGeom prst="rect">
            <a:avLst/>
          </a:prstGeom>
          <a:solidFill>
            <a:schemeClr val="accent6">
              <a:lumMod val="20000"/>
              <a:lumOff val="80000"/>
            </a:schemeClr>
          </a:solidFill>
          <a:ln w="28575" cmpd="sng">
            <a:solidFill>
              <a:schemeClr val="accent6">
                <a:lumMod val="75000"/>
              </a:schemeClr>
            </a:solidFill>
          </a:ln>
        </p:spPr>
        <p:txBody>
          <a:bodyPr vert="horz" lIns="91440" tIns="45720" rIns="91440" bIns="45720" rtlCol="0" anchor="ctr">
            <a:noAutofit/>
          </a:body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BH" sz="3200" b="1" i="0" u="none" strike="noStrike" kern="1200" cap="none" spc="0" normalizeH="0" baseline="0" noProof="0" dirty="0">
                <a:ln>
                  <a:noFill/>
                </a:ln>
                <a:effectLst/>
                <a:uLnTx/>
                <a:uFillTx/>
                <a:latin typeface="Sakkal Majalla" panose="02000000000000000000" pitchFamily="2" charset="-78"/>
                <a:ea typeface="+mj-ea"/>
                <a:cs typeface="Sakkal Majalla" panose="02000000000000000000" pitchFamily="2" charset="-78"/>
              </a:rPr>
              <a:t>كيف تتشكل الغيوم؟</a:t>
            </a:r>
          </a:p>
        </p:txBody>
      </p:sp>
      <p:sp>
        <p:nvSpPr>
          <p:cNvPr id="15" name="Rectangle 14">
            <a:extLst>
              <a:ext uri="{FF2B5EF4-FFF2-40B4-BE49-F238E27FC236}">
                <a16:creationId xmlns:a16="http://schemas.microsoft.com/office/drawing/2014/main" id="{4E71642C-86CC-4A50-98E1-5B9D9F4520B8}"/>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02748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1000"/>
                                        <p:tgtEl>
                                          <p:spTgt spid="12">
                                            <p:bg/>
                                          </p:spTgt>
                                        </p:tgtEl>
                                      </p:cBhvr>
                                    </p:animEffect>
                                    <p:anim calcmode="lin" valueType="num">
                                      <p:cBhvr>
                                        <p:cTn id="8" dur="1000" fill="hold"/>
                                        <p:tgtEl>
                                          <p:spTgt spid="12">
                                            <p:bg/>
                                          </p:spTgt>
                                        </p:tgtEl>
                                        <p:attrNameLst>
                                          <p:attrName>ppt_x</p:attrName>
                                        </p:attrNameLst>
                                      </p:cBhvr>
                                      <p:tavLst>
                                        <p:tav tm="0">
                                          <p:val>
                                            <p:strVal val="#ppt_x"/>
                                          </p:val>
                                        </p:tav>
                                        <p:tav tm="100000">
                                          <p:val>
                                            <p:strVal val="#ppt_x"/>
                                          </p:val>
                                        </p:tav>
                                      </p:tavLst>
                                    </p:anim>
                                    <p:anim calcmode="lin" valueType="num">
                                      <p:cBhvr>
                                        <p:cTn id="9" dur="1000" fill="hold"/>
                                        <p:tgtEl>
                                          <p:spTgt spid="1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fade">
                                      <p:cBhvr>
                                        <p:cTn id="14" dur="1000"/>
                                        <p:tgtEl>
                                          <p:spTgt spid="12">
                                            <p:txEl>
                                              <p:pRg st="0" end="0"/>
                                            </p:txEl>
                                          </p:spTgt>
                                        </p:tgtEl>
                                      </p:cBhvr>
                                    </p:animEffect>
                                    <p:anim calcmode="lin" valueType="num">
                                      <p:cBhvr>
                                        <p:cTn id="15"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fade">
                                      <p:cBhvr>
                                        <p:cTn id="21" dur="1000"/>
                                        <p:tgtEl>
                                          <p:spTgt spid="12">
                                            <p:txEl>
                                              <p:pRg st="1" end="1"/>
                                            </p:txEl>
                                          </p:spTgt>
                                        </p:tgtEl>
                                      </p:cBhvr>
                                    </p:animEffect>
                                    <p:anim calcmode="lin" valueType="num">
                                      <p:cBhvr>
                                        <p:cTn id="22"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Effect transition="in" filter="fade">
                                      <p:cBhvr>
                                        <p:cTn id="28" dur="1000"/>
                                        <p:tgtEl>
                                          <p:spTgt spid="12">
                                            <p:txEl>
                                              <p:pRg st="2" end="2"/>
                                            </p:txEl>
                                          </p:spTgt>
                                        </p:tgtEl>
                                      </p:cBhvr>
                                    </p:animEffect>
                                    <p:anim calcmode="lin" valueType="num">
                                      <p:cBhvr>
                                        <p:cTn id="29"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animEffect transition="in" filter="fade">
                                      <p:cBhvr>
                                        <p:cTn id="35" dur="1000"/>
                                        <p:tgtEl>
                                          <p:spTgt spid="12">
                                            <p:txEl>
                                              <p:pRg st="3" end="3"/>
                                            </p:txEl>
                                          </p:spTgt>
                                        </p:tgtEl>
                                      </p:cBhvr>
                                    </p:animEffect>
                                    <p:anim calcmode="lin" valueType="num">
                                      <p:cBhvr>
                                        <p:cTn id="36"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xEl>
                                              <p:pRg st="4" end="4"/>
                                            </p:txEl>
                                          </p:spTgt>
                                        </p:tgtEl>
                                        <p:attrNameLst>
                                          <p:attrName>style.visibility</p:attrName>
                                        </p:attrNameLst>
                                      </p:cBhvr>
                                      <p:to>
                                        <p:strVal val="visible"/>
                                      </p:to>
                                    </p:set>
                                    <p:animEffect transition="in" filter="fade">
                                      <p:cBhvr>
                                        <p:cTn id="42" dur="1000"/>
                                        <p:tgtEl>
                                          <p:spTgt spid="12">
                                            <p:txEl>
                                              <p:pRg st="4" end="4"/>
                                            </p:txEl>
                                          </p:spTgt>
                                        </p:tgtEl>
                                      </p:cBhvr>
                                    </p:animEffect>
                                    <p:anim calcmode="lin" valueType="num">
                                      <p:cBhvr>
                                        <p:cTn id="43"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
                                            <p:txEl>
                                              <p:pRg st="5" end="5"/>
                                            </p:txEl>
                                          </p:spTgt>
                                        </p:tgtEl>
                                        <p:attrNameLst>
                                          <p:attrName>style.visibility</p:attrName>
                                        </p:attrNameLst>
                                      </p:cBhvr>
                                      <p:to>
                                        <p:strVal val="visible"/>
                                      </p:to>
                                    </p:set>
                                    <p:animEffect transition="in" filter="fade">
                                      <p:cBhvr>
                                        <p:cTn id="49" dur="1000"/>
                                        <p:tgtEl>
                                          <p:spTgt spid="12">
                                            <p:txEl>
                                              <p:pRg st="5" end="5"/>
                                            </p:txEl>
                                          </p:spTgt>
                                        </p:tgtEl>
                                      </p:cBhvr>
                                    </p:animEffect>
                                    <p:anim calcmode="lin" valueType="num">
                                      <p:cBhvr>
                                        <p:cTn id="50" dur="100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1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48342" y="6306207"/>
            <a:ext cx="11434063"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3336508" y="1825913"/>
            <a:ext cx="8377292" cy="1384995"/>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الغيومُ الريشيةُ:</a:t>
            </a:r>
          </a:p>
          <a:p>
            <a:pPr marL="457200" indent="-457200" algn="r" rtl="1">
              <a:buFont typeface="Wingdings" panose="05000000000000000000" pitchFamily="2" charset="2"/>
              <a:buChar char="§"/>
            </a:pPr>
            <a:r>
              <a:rPr lang="ar-BH" sz="2800" b="1" dirty="0">
                <a:latin typeface="Sakkal Majalla" panose="02000000000000000000" pitchFamily="2" charset="-78"/>
                <a:cs typeface="Sakkal Majalla" panose="02000000000000000000" pitchFamily="2" charset="-78"/>
              </a:rPr>
              <a:t>تتشكلُّ عندَ أعلى ارتفاعٍ.</a:t>
            </a:r>
          </a:p>
          <a:p>
            <a:pPr marL="457200" indent="-457200" algn="r" rtl="1">
              <a:buFont typeface="Wingdings" panose="05000000000000000000" pitchFamily="2" charset="2"/>
              <a:buChar char="§"/>
            </a:pPr>
            <a:r>
              <a:rPr lang="ar-BH" sz="2800" b="1" dirty="0">
                <a:latin typeface="Sakkal Majalla" panose="02000000000000000000" pitchFamily="2" charset="-78"/>
                <a:cs typeface="Sakkal Majalla" panose="02000000000000000000" pitchFamily="2" charset="-78"/>
              </a:rPr>
              <a:t>وتتشكلُّ غالبًا من بلوراتٍ متجمدةٍ تتكوَّنُ عندَ درجةِ حرارةِ صفرْ س. </a:t>
            </a:r>
          </a:p>
        </p:txBody>
      </p:sp>
      <p:sp>
        <p:nvSpPr>
          <p:cNvPr id="13" name="Title 1">
            <a:extLst>
              <a:ext uri="{FF2B5EF4-FFF2-40B4-BE49-F238E27FC236}">
                <a16:creationId xmlns:a16="http://schemas.microsoft.com/office/drawing/2014/main" id="{2E13A3CB-57CB-4A54-88B0-BC6D6BA2BB33}"/>
              </a:ext>
            </a:extLst>
          </p:cNvPr>
          <p:cNvSpPr txBox="1">
            <a:spLocks/>
          </p:cNvSpPr>
          <p:nvPr/>
        </p:nvSpPr>
        <p:spPr>
          <a:xfrm>
            <a:off x="9795135" y="1286241"/>
            <a:ext cx="1918664" cy="494605"/>
          </a:xfrm>
          <a:prstGeom prst="rect">
            <a:avLst/>
          </a:prstGeom>
          <a:solidFill>
            <a:schemeClr val="accent6">
              <a:lumMod val="20000"/>
              <a:lumOff val="80000"/>
            </a:schemeClr>
          </a:solidFill>
          <a:ln w="28575" cmpd="sng">
            <a:solidFill>
              <a:schemeClr val="accent6">
                <a:lumMod val="75000"/>
              </a:schemeClr>
            </a:solidFill>
          </a:ln>
        </p:spPr>
        <p:txBody>
          <a:bodyPr vert="horz" lIns="91440" tIns="45720" rIns="91440" bIns="45720" rtlCol="0" anchor="ctr">
            <a:noAutofit/>
          </a:bodyPr>
          <a:lstStyle/>
          <a:p>
            <a:pPr marL="0" marR="0" lvl="0" indent="0" algn="r" defTabSz="914400" rtl="1" eaLnBrk="1" fontAlgn="auto" latinLnBrk="0" hangingPunct="1">
              <a:lnSpc>
                <a:spcPct val="90000"/>
              </a:lnSpc>
              <a:spcBef>
                <a:spcPct val="0"/>
              </a:spcBef>
              <a:spcAft>
                <a:spcPts val="0"/>
              </a:spcAft>
              <a:buClrTx/>
              <a:buSzTx/>
              <a:buFontTx/>
              <a:buNone/>
              <a:tabLst/>
              <a:defRPr/>
            </a:pPr>
            <a:r>
              <a:rPr lang="ar-BH" sz="3200" b="1" dirty="0">
                <a:latin typeface="Sakkal Majalla" panose="02000000000000000000" pitchFamily="2" charset="-78"/>
                <a:ea typeface="+mj-ea"/>
                <a:cs typeface="Sakkal Majalla" panose="02000000000000000000" pitchFamily="2" charset="-78"/>
              </a:rPr>
              <a:t>أنواعُ الغيومِ</a:t>
            </a:r>
            <a:endParaRPr kumimoji="0" lang="ar-BH" sz="3200" b="1" i="0" u="none" strike="noStrike" kern="1200" cap="none" spc="0" normalizeH="0" baseline="0" noProof="0" dirty="0">
              <a:ln>
                <a:noFill/>
              </a:ln>
              <a:effectLst/>
              <a:uLnTx/>
              <a:uFillTx/>
              <a:latin typeface="Sakkal Majalla" panose="02000000000000000000" pitchFamily="2" charset="-78"/>
              <a:ea typeface="+mj-ea"/>
              <a:cs typeface="Sakkal Majalla" panose="02000000000000000000" pitchFamily="2" charset="-78"/>
            </a:endParaRPr>
          </a:p>
        </p:txBody>
      </p:sp>
      <p:sp>
        <p:nvSpPr>
          <p:cNvPr id="14" name="Rectangle 13">
            <a:extLst>
              <a:ext uri="{FF2B5EF4-FFF2-40B4-BE49-F238E27FC236}">
                <a16:creationId xmlns:a16="http://schemas.microsoft.com/office/drawing/2014/main" id="{4E71642C-86CC-4A50-98E1-5B9D9F4520B8}"/>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sp>
        <p:nvSpPr>
          <p:cNvPr id="15" name="TextBox 14">
            <a:extLst>
              <a:ext uri="{FF2B5EF4-FFF2-40B4-BE49-F238E27FC236}">
                <a16:creationId xmlns:a16="http://schemas.microsoft.com/office/drawing/2014/main" id="{A31AF12D-F94C-4E94-B83D-1D715544DFB6}"/>
              </a:ext>
            </a:extLst>
          </p:cNvPr>
          <p:cNvSpPr txBox="1"/>
          <p:nvPr/>
        </p:nvSpPr>
        <p:spPr>
          <a:xfrm>
            <a:off x="3336507" y="3264020"/>
            <a:ext cx="8377292" cy="3000821"/>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ar-BH" sz="2700" b="1" dirty="0">
                <a:solidFill>
                  <a:srgbClr val="0070C0"/>
                </a:solidFill>
                <a:latin typeface="Sakkal Majalla" panose="02000000000000000000" pitchFamily="2" charset="-78"/>
                <a:cs typeface="Sakkal Majalla" panose="02000000000000000000" pitchFamily="2" charset="-78"/>
              </a:rPr>
              <a:t>الغيومُ الركاميةُ والغيومُ الطبقيةُ</a:t>
            </a:r>
          </a:p>
          <a:p>
            <a:pPr marL="457200" indent="-457200" algn="r" rtl="1">
              <a:buFont typeface="Wingdings" panose="05000000000000000000" pitchFamily="2" charset="2"/>
              <a:buChar char="§"/>
            </a:pPr>
            <a:r>
              <a:rPr lang="ar-BH" sz="2700" b="1" dirty="0">
                <a:latin typeface="Sakkal Majalla" panose="02000000000000000000" pitchFamily="2" charset="-78"/>
                <a:cs typeface="Sakkal Majalla" panose="02000000000000000000" pitchFamily="2" charset="-78"/>
              </a:rPr>
              <a:t>الغيومُ الركاميةُ: وتكون سميكةٌ وتتشكلُّ على ارتفاعاتٍ متوسطةٍ .</a:t>
            </a:r>
          </a:p>
          <a:p>
            <a:pPr marL="457200" indent="-457200" algn="r" rtl="1">
              <a:buFont typeface="Wingdings" panose="05000000000000000000" pitchFamily="2" charset="2"/>
              <a:buChar char="§"/>
            </a:pPr>
            <a:r>
              <a:rPr lang="ar-BH" sz="2700" b="1" dirty="0">
                <a:latin typeface="Sakkal Majalla" panose="02000000000000000000" pitchFamily="2" charset="-78"/>
                <a:cs typeface="Sakkal Majalla" panose="02000000000000000000" pitchFamily="2" charset="-78"/>
              </a:rPr>
              <a:t>الغيومُ الطبقيةُ: وتتشكلُّ على ارتفاعاتٍ منخفضةٍ.</a:t>
            </a:r>
          </a:p>
          <a:p>
            <a:pPr marL="457200" indent="-457200" algn="r" rtl="1">
              <a:buFont typeface="Wingdings" panose="05000000000000000000" pitchFamily="2" charset="2"/>
              <a:buChar char="§"/>
            </a:pPr>
            <a:r>
              <a:rPr lang="ar-BH" sz="2700" b="1" dirty="0">
                <a:latin typeface="Sakkal Majalla" panose="02000000000000000000" pitchFamily="2" charset="-78"/>
                <a:cs typeface="Sakkal Majalla" panose="02000000000000000000" pitchFamily="2" charset="-78"/>
              </a:rPr>
              <a:t> تتكونُ هذه الغيوم من قطراتِ الماءِ، وقد تظهر بلونٍ رماديٍّ، أو داكنٍ ويحدث هذا عندما تكونُ قطراتُ الماءِ كثيفةً جدًا بحيثُ لا تسمحُ بنفاذِ أشعةَ الشمسِ خلالها.</a:t>
            </a:r>
          </a:p>
          <a:p>
            <a:pPr marL="457200" indent="-457200" algn="r" rtl="1">
              <a:buFont typeface="Wingdings" panose="05000000000000000000" pitchFamily="2" charset="2"/>
              <a:buChar char="§"/>
            </a:pPr>
            <a:r>
              <a:rPr lang="ar-BH" sz="2700" b="1" dirty="0">
                <a:latin typeface="Sakkal Majalla" panose="02000000000000000000" pitchFamily="2" charset="-78"/>
                <a:cs typeface="Sakkal Majalla" panose="02000000000000000000" pitchFamily="2" charset="-78"/>
              </a:rPr>
              <a:t>عندما تنخفضُ درجةُ الحرارةِ بالقربِ من سطحِ الأرضِ، فإن بخارَ الماءِ يشكلُ الضباب؛ الضباب غيومٌ تتشكلُ بالقربِ من سطحِ الأرضِ.</a:t>
            </a:r>
          </a:p>
        </p:txBody>
      </p:sp>
      <p:pic>
        <p:nvPicPr>
          <p:cNvPr id="16" name="Picture 15">
            <a:extLst>
              <a:ext uri="{FF2B5EF4-FFF2-40B4-BE49-F238E27FC236}">
                <a16:creationId xmlns:a16="http://schemas.microsoft.com/office/drawing/2014/main" id="{985749A7-EC8F-4CCD-B52C-DA2CBEB1B6FA}"/>
              </a:ext>
            </a:extLst>
          </p:cNvPr>
          <p:cNvPicPr>
            <a:picLocks noChangeAspect="1"/>
          </p:cNvPicPr>
          <p:nvPr/>
        </p:nvPicPr>
        <p:blipFill>
          <a:blip r:embed="rId3"/>
          <a:stretch>
            <a:fillRect/>
          </a:stretch>
        </p:blipFill>
        <p:spPr>
          <a:xfrm>
            <a:off x="348342" y="1286240"/>
            <a:ext cx="2921181" cy="4938259"/>
          </a:xfrm>
          <a:prstGeom prst="rect">
            <a:avLst/>
          </a:prstGeom>
        </p:spPr>
      </p:pic>
      <p:sp>
        <p:nvSpPr>
          <p:cNvPr id="23" name="Rectangle 22">
            <a:extLst>
              <a:ext uri="{FF2B5EF4-FFF2-40B4-BE49-F238E27FC236}">
                <a16:creationId xmlns:a16="http://schemas.microsoft.com/office/drawing/2014/main" id="{4C00FCC4-E276-4673-9337-58E7BBA9144A}"/>
              </a:ext>
            </a:extLst>
          </p:cNvPr>
          <p:cNvSpPr/>
          <p:nvPr/>
        </p:nvSpPr>
        <p:spPr>
          <a:xfrm>
            <a:off x="4529797" y="9081"/>
            <a:ext cx="2827606" cy="78588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dirty="0">
                <a:solidFill>
                  <a:prstClr val="white"/>
                </a:solidFill>
                <a:latin typeface="Sakkal Majalla" panose="02000000000000000000" pitchFamily="2" charset="-78"/>
                <a:cs typeface="Sakkal Majalla" panose="02000000000000000000" pitchFamily="2" charset="-78"/>
              </a:rPr>
              <a:t>الغيوم والهطل</a:t>
            </a:r>
            <a:endParaRPr lang="en-US" sz="4400" dirty="0">
              <a:solidFill>
                <a:prstClr val="white"/>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513272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1000"/>
                                        <p:tgtEl>
                                          <p:spTgt spid="12">
                                            <p:bg/>
                                          </p:spTgt>
                                        </p:tgtEl>
                                      </p:cBhvr>
                                    </p:animEffect>
                                    <p:anim calcmode="lin" valueType="num">
                                      <p:cBhvr>
                                        <p:cTn id="8" dur="1000" fill="hold"/>
                                        <p:tgtEl>
                                          <p:spTgt spid="12">
                                            <p:bg/>
                                          </p:spTgt>
                                        </p:tgtEl>
                                        <p:attrNameLst>
                                          <p:attrName>ppt_x</p:attrName>
                                        </p:attrNameLst>
                                      </p:cBhvr>
                                      <p:tavLst>
                                        <p:tav tm="0">
                                          <p:val>
                                            <p:strVal val="#ppt_x"/>
                                          </p:val>
                                        </p:tav>
                                        <p:tav tm="100000">
                                          <p:val>
                                            <p:strVal val="#ppt_x"/>
                                          </p:val>
                                        </p:tav>
                                      </p:tavLst>
                                    </p:anim>
                                    <p:anim calcmode="lin" valueType="num">
                                      <p:cBhvr>
                                        <p:cTn id="9" dur="1000" fill="hold"/>
                                        <p:tgtEl>
                                          <p:spTgt spid="1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fade">
                                      <p:cBhvr>
                                        <p:cTn id="14" dur="1000"/>
                                        <p:tgtEl>
                                          <p:spTgt spid="12">
                                            <p:txEl>
                                              <p:pRg st="0" end="0"/>
                                            </p:txEl>
                                          </p:spTgt>
                                        </p:tgtEl>
                                      </p:cBhvr>
                                    </p:animEffect>
                                    <p:anim calcmode="lin" valueType="num">
                                      <p:cBhvr>
                                        <p:cTn id="15"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fade">
                                      <p:cBhvr>
                                        <p:cTn id="21" dur="1000"/>
                                        <p:tgtEl>
                                          <p:spTgt spid="12">
                                            <p:txEl>
                                              <p:pRg st="1" end="1"/>
                                            </p:txEl>
                                          </p:spTgt>
                                        </p:tgtEl>
                                      </p:cBhvr>
                                    </p:animEffect>
                                    <p:anim calcmode="lin" valueType="num">
                                      <p:cBhvr>
                                        <p:cTn id="22"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Effect transition="in" filter="fade">
                                      <p:cBhvr>
                                        <p:cTn id="28" dur="1000"/>
                                        <p:tgtEl>
                                          <p:spTgt spid="12">
                                            <p:txEl>
                                              <p:pRg st="2" end="2"/>
                                            </p:txEl>
                                          </p:spTgt>
                                        </p:tgtEl>
                                      </p:cBhvr>
                                    </p:animEffect>
                                    <p:anim calcmode="lin" valueType="num">
                                      <p:cBhvr>
                                        <p:cTn id="29"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bg/>
                                          </p:spTgt>
                                        </p:tgtEl>
                                        <p:attrNameLst>
                                          <p:attrName>style.visibility</p:attrName>
                                        </p:attrNameLst>
                                      </p:cBhvr>
                                      <p:to>
                                        <p:strVal val="visible"/>
                                      </p:to>
                                    </p:set>
                                    <p:animEffect transition="in" filter="fade">
                                      <p:cBhvr>
                                        <p:cTn id="35" dur="1000"/>
                                        <p:tgtEl>
                                          <p:spTgt spid="15">
                                            <p:bg/>
                                          </p:spTgt>
                                        </p:tgtEl>
                                      </p:cBhvr>
                                    </p:animEffect>
                                    <p:anim calcmode="lin" valueType="num">
                                      <p:cBhvr>
                                        <p:cTn id="36" dur="1000" fill="hold"/>
                                        <p:tgtEl>
                                          <p:spTgt spid="15">
                                            <p:bg/>
                                          </p:spTgt>
                                        </p:tgtEl>
                                        <p:attrNameLst>
                                          <p:attrName>ppt_x</p:attrName>
                                        </p:attrNameLst>
                                      </p:cBhvr>
                                      <p:tavLst>
                                        <p:tav tm="0">
                                          <p:val>
                                            <p:strVal val="#ppt_x"/>
                                          </p:val>
                                        </p:tav>
                                        <p:tav tm="100000">
                                          <p:val>
                                            <p:strVal val="#ppt_x"/>
                                          </p:val>
                                        </p:tav>
                                      </p:tavLst>
                                    </p:anim>
                                    <p:anim calcmode="lin" valueType="num">
                                      <p:cBhvr>
                                        <p:cTn id="37" dur="1000" fill="hold"/>
                                        <p:tgtEl>
                                          <p:spTgt spid="15">
                                            <p:bg/>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Effect transition="in" filter="fade">
                                      <p:cBhvr>
                                        <p:cTn id="42" dur="1000"/>
                                        <p:tgtEl>
                                          <p:spTgt spid="15">
                                            <p:txEl>
                                              <p:pRg st="0" end="0"/>
                                            </p:txEl>
                                          </p:spTgt>
                                        </p:tgtEl>
                                      </p:cBhvr>
                                    </p:animEffect>
                                    <p:anim calcmode="lin" valueType="num">
                                      <p:cBhvr>
                                        <p:cTn id="43"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5">
                                            <p:txEl>
                                              <p:pRg st="1" end="1"/>
                                            </p:txEl>
                                          </p:spTgt>
                                        </p:tgtEl>
                                        <p:attrNameLst>
                                          <p:attrName>style.visibility</p:attrName>
                                        </p:attrNameLst>
                                      </p:cBhvr>
                                      <p:to>
                                        <p:strVal val="visible"/>
                                      </p:to>
                                    </p:set>
                                    <p:animEffect transition="in" filter="fade">
                                      <p:cBhvr>
                                        <p:cTn id="49" dur="1000"/>
                                        <p:tgtEl>
                                          <p:spTgt spid="15">
                                            <p:txEl>
                                              <p:pRg st="1" end="1"/>
                                            </p:txEl>
                                          </p:spTgt>
                                        </p:tgtEl>
                                      </p:cBhvr>
                                    </p:animEffect>
                                    <p:anim calcmode="lin" valueType="num">
                                      <p:cBhvr>
                                        <p:cTn id="50"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
                                            <p:txEl>
                                              <p:pRg st="2" end="2"/>
                                            </p:txEl>
                                          </p:spTgt>
                                        </p:tgtEl>
                                        <p:attrNameLst>
                                          <p:attrName>style.visibility</p:attrName>
                                        </p:attrNameLst>
                                      </p:cBhvr>
                                      <p:to>
                                        <p:strVal val="visible"/>
                                      </p:to>
                                    </p:set>
                                    <p:animEffect transition="in" filter="fade">
                                      <p:cBhvr>
                                        <p:cTn id="56" dur="1000"/>
                                        <p:tgtEl>
                                          <p:spTgt spid="15">
                                            <p:txEl>
                                              <p:pRg st="2" end="2"/>
                                            </p:txEl>
                                          </p:spTgt>
                                        </p:tgtEl>
                                      </p:cBhvr>
                                    </p:animEffect>
                                    <p:anim calcmode="lin" valueType="num">
                                      <p:cBhvr>
                                        <p:cTn id="57"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5">
                                            <p:txEl>
                                              <p:pRg st="3" end="3"/>
                                            </p:txEl>
                                          </p:spTgt>
                                        </p:tgtEl>
                                        <p:attrNameLst>
                                          <p:attrName>style.visibility</p:attrName>
                                        </p:attrNameLst>
                                      </p:cBhvr>
                                      <p:to>
                                        <p:strVal val="visible"/>
                                      </p:to>
                                    </p:set>
                                    <p:animEffect transition="in" filter="fade">
                                      <p:cBhvr>
                                        <p:cTn id="63" dur="1000"/>
                                        <p:tgtEl>
                                          <p:spTgt spid="15">
                                            <p:txEl>
                                              <p:pRg st="3" end="3"/>
                                            </p:txEl>
                                          </p:spTgt>
                                        </p:tgtEl>
                                      </p:cBhvr>
                                    </p:animEffect>
                                    <p:anim calcmode="lin" valueType="num">
                                      <p:cBhvr>
                                        <p:cTn id="64"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65"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5">
                                            <p:txEl>
                                              <p:pRg st="4" end="4"/>
                                            </p:txEl>
                                          </p:spTgt>
                                        </p:tgtEl>
                                        <p:attrNameLst>
                                          <p:attrName>style.visibility</p:attrName>
                                        </p:attrNameLst>
                                      </p:cBhvr>
                                      <p:to>
                                        <p:strVal val="visible"/>
                                      </p:to>
                                    </p:set>
                                    <p:animEffect transition="in" filter="fade">
                                      <p:cBhvr>
                                        <p:cTn id="70" dur="1000"/>
                                        <p:tgtEl>
                                          <p:spTgt spid="15">
                                            <p:txEl>
                                              <p:pRg st="4" end="4"/>
                                            </p:txEl>
                                          </p:spTgt>
                                        </p:tgtEl>
                                      </p:cBhvr>
                                    </p:animEffect>
                                    <p:anim calcmode="lin" valueType="num">
                                      <p:cBhvr>
                                        <p:cTn id="71"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72" dur="1000" fill="hold"/>
                                        <p:tgtEl>
                                          <p:spTgt spid="1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P spid="15"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61595" y="6306207"/>
            <a:ext cx="11407363"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361595" y="1935803"/>
            <a:ext cx="11370196" cy="954107"/>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ar-BH" sz="2800" b="1" dirty="0">
                <a:latin typeface="Sakkal Majalla" panose="02000000000000000000" pitchFamily="2" charset="-78"/>
                <a:cs typeface="Sakkal Majalla" panose="02000000000000000000" pitchFamily="2" charset="-78"/>
              </a:rPr>
              <a:t>يحدثُ الهطلُ عندما تتجمعُ قطراتُ الماءِ في الغيمةِ يزدادُ سمكُ الغيمةِ، ويميلُ لونها إلى الرماديِّ، وتصبحُ القطراتُ أثقلَ من أن تبقى معلقةً في الغلافِ الجويِّ، فتسقطُ في الأرضِ على صورةِ هطلٍ. </a:t>
            </a:r>
          </a:p>
        </p:txBody>
      </p:sp>
      <p:sp>
        <p:nvSpPr>
          <p:cNvPr id="12" name="Rectangle 11">
            <a:extLst>
              <a:ext uri="{FF2B5EF4-FFF2-40B4-BE49-F238E27FC236}">
                <a16:creationId xmlns:a16="http://schemas.microsoft.com/office/drawing/2014/main" id="{4C00FCC4-E276-4673-9337-58E7BBA9144A}"/>
              </a:ext>
            </a:extLst>
          </p:cNvPr>
          <p:cNvSpPr/>
          <p:nvPr/>
        </p:nvSpPr>
        <p:spPr>
          <a:xfrm>
            <a:off x="4529797" y="9081"/>
            <a:ext cx="2827606" cy="78588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dirty="0">
                <a:solidFill>
                  <a:prstClr val="white"/>
                </a:solidFill>
                <a:latin typeface="Sakkal Majalla" panose="02000000000000000000" pitchFamily="2" charset="-78"/>
                <a:cs typeface="Sakkal Majalla" panose="02000000000000000000" pitchFamily="2" charset="-78"/>
              </a:rPr>
              <a:t>أنواع الهطل</a:t>
            </a:r>
            <a:endParaRPr lang="en-US" sz="4400" dirty="0">
              <a:solidFill>
                <a:prstClr val="white"/>
              </a:solidFill>
              <a:latin typeface="Sakkal Majalla" panose="02000000000000000000" pitchFamily="2" charset="-78"/>
              <a:cs typeface="Sakkal Majalla" panose="02000000000000000000" pitchFamily="2" charset="-78"/>
            </a:endParaRPr>
          </a:p>
        </p:txBody>
      </p:sp>
      <p:sp>
        <p:nvSpPr>
          <p:cNvPr id="13" name="Title 1">
            <a:extLst>
              <a:ext uri="{FF2B5EF4-FFF2-40B4-BE49-F238E27FC236}">
                <a16:creationId xmlns:a16="http://schemas.microsoft.com/office/drawing/2014/main" id="{2E13A3CB-57CB-4A54-88B0-BC6D6BA2BB33}"/>
              </a:ext>
            </a:extLst>
          </p:cNvPr>
          <p:cNvSpPr txBox="1">
            <a:spLocks/>
          </p:cNvSpPr>
          <p:nvPr/>
        </p:nvSpPr>
        <p:spPr>
          <a:xfrm>
            <a:off x="9137877" y="1282033"/>
            <a:ext cx="2593914" cy="584085"/>
          </a:xfrm>
          <a:prstGeom prst="rect">
            <a:avLst/>
          </a:prstGeom>
          <a:solidFill>
            <a:schemeClr val="accent6">
              <a:lumMod val="20000"/>
              <a:lumOff val="80000"/>
            </a:schemeClr>
          </a:solidFill>
          <a:ln w="28575" cmpd="sng">
            <a:solidFill>
              <a:schemeClr val="accent6">
                <a:lumMod val="75000"/>
              </a:schemeClr>
            </a:solidFill>
          </a:ln>
        </p:spPr>
        <p:txBody>
          <a:bodyPr vert="horz" lIns="91440" tIns="45720" rIns="91440" bIns="45720" rtlCol="0" anchor="ctr">
            <a:noAutofit/>
          </a:body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BH" sz="3200" b="1" i="0" u="none" strike="noStrike" kern="1200" cap="none" spc="0" normalizeH="0" baseline="0" noProof="0" dirty="0">
                <a:ln>
                  <a:noFill/>
                </a:ln>
                <a:effectLst/>
                <a:uLnTx/>
                <a:uFillTx/>
                <a:latin typeface="Sakkal Majalla" panose="02000000000000000000" pitchFamily="2" charset="-78"/>
                <a:ea typeface="+mj-ea"/>
                <a:cs typeface="Sakkal Majalla" panose="02000000000000000000" pitchFamily="2" charset="-78"/>
              </a:rPr>
              <a:t>كيف يحدث الهطل؟</a:t>
            </a:r>
          </a:p>
        </p:txBody>
      </p:sp>
      <p:sp>
        <p:nvSpPr>
          <p:cNvPr id="14" name="Rectangle 13">
            <a:extLst>
              <a:ext uri="{FF2B5EF4-FFF2-40B4-BE49-F238E27FC236}">
                <a16:creationId xmlns:a16="http://schemas.microsoft.com/office/drawing/2014/main" id="{4E71642C-86CC-4A50-98E1-5B9D9F4520B8}"/>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sp>
        <p:nvSpPr>
          <p:cNvPr id="20" name="TextBox 19">
            <a:extLst>
              <a:ext uri="{FF2B5EF4-FFF2-40B4-BE49-F238E27FC236}">
                <a16:creationId xmlns:a16="http://schemas.microsoft.com/office/drawing/2014/main" id="{A31AF12D-F94C-4E94-B83D-1D715544DFB6}"/>
              </a:ext>
            </a:extLst>
          </p:cNvPr>
          <p:cNvSpPr txBox="1"/>
          <p:nvPr/>
        </p:nvSpPr>
        <p:spPr>
          <a:xfrm>
            <a:off x="3886317" y="3013383"/>
            <a:ext cx="7854218" cy="1015663"/>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ar-BH" sz="3200" b="1" dirty="0">
                <a:latin typeface="Sakkal Majalla" panose="02000000000000000000" pitchFamily="2" charset="-78"/>
                <a:cs typeface="Sakkal Majalla" panose="02000000000000000000" pitchFamily="2" charset="-78"/>
              </a:rPr>
              <a:t>أنواعُ</a:t>
            </a:r>
            <a:r>
              <a:rPr lang="ar-BH" sz="2800" b="1" dirty="0">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الهطل</a:t>
            </a:r>
            <a:r>
              <a:rPr lang="ar-BH" sz="2800" b="1" dirty="0">
                <a:latin typeface="Sakkal Majalla" panose="02000000000000000000" pitchFamily="2" charset="-78"/>
                <a:cs typeface="Sakkal Majalla" panose="02000000000000000000" pitchFamily="2" charset="-78"/>
              </a:rPr>
              <a:t>: </a:t>
            </a:r>
          </a:p>
          <a:p>
            <a:pPr algn="r" rtl="1"/>
            <a:r>
              <a:rPr lang="ar-BH" sz="2800" b="1" dirty="0">
                <a:latin typeface="Sakkal Majalla" panose="02000000000000000000" pitchFamily="2" charset="-78"/>
                <a:cs typeface="Sakkal Majalla" panose="02000000000000000000" pitchFamily="2" charset="-78"/>
              </a:rPr>
              <a:t>يختلفُ أنواعُ الهطل باختلافِ درجة حرارة الهواءِ. ويقسم إلى الأنواعِ التاليةِ:</a:t>
            </a:r>
          </a:p>
        </p:txBody>
      </p:sp>
      <p:sp>
        <p:nvSpPr>
          <p:cNvPr id="22" name="TextBox 21">
            <a:extLst>
              <a:ext uri="{FF2B5EF4-FFF2-40B4-BE49-F238E27FC236}">
                <a16:creationId xmlns:a16="http://schemas.microsoft.com/office/drawing/2014/main" id="{A3935170-92E8-4B6D-A608-7B272C1ADBA5}"/>
              </a:ext>
            </a:extLst>
          </p:cNvPr>
          <p:cNvSpPr txBox="1"/>
          <p:nvPr/>
        </p:nvSpPr>
        <p:spPr>
          <a:xfrm>
            <a:off x="3865168" y="4581437"/>
            <a:ext cx="7876819" cy="954107"/>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الهطلُ السائلُ (الأمطارُ):</a:t>
            </a:r>
          </a:p>
          <a:p>
            <a:pPr algn="r" rtl="1"/>
            <a:r>
              <a:rPr lang="ar-BH" sz="2800" b="1" dirty="0">
                <a:latin typeface="Sakkal Majalla" panose="02000000000000000000" pitchFamily="2" charset="-78"/>
                <a:cs typeface="Sakkal Majalla" panose="02000000000000000000" pitchFamily="2" charset="-78"/>
              </a:rPr>
              <a:t>ويحدثُ عندما تكونُ درجةُ حرارةِ الهواءِ أعلى من درجةِ تجمُّدِ الماء.</a:t>
            </a:r>
          </a:p>
        </p:txBody>
      </p:sp>
      <p:pic>
        <p:nvPicPr>
          <p:cNvPr id="2" name="Picture 1"/>
          <p:cNvPicPr>
            <a:picLocks noChangeAspect="1"/>
          </p:cNvPicPr>
          <p:nvPr/>
        </p:nvPicPr>
        <p:blipFill>
          <a:blip r:embed="rId3"/>
          <a:stretch>
            <a:fillRect/>
          </a:stretch>
        </p:blipFill>
        <p:spPr>
          <a:xfrm>
            <a:off x="358918" y="2967970"/>
            <a:ext cx="3495675" cy="3305175"/>
          </a:xfrm>
          <a:prstGeom prst="rect">
            <a:avLst/>
          </a:prstGeom>
        </p:spPr>
      </p:pic>
    </p:spTree>
    <p:extLst>
      <p:ext uri="{BB962C8B-B14F-4D97-AF65-F5344CB8AC3E}">
        <p14:creationId xmlns:p14="http://schemas.microsoft.com/office/powerpoint/2010/main" val="190682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Effect transition="in" filter="fade">
                                      <p:cBhvr>
                                        <p:cTn id="7" dur="1000"/>
                                        <p:tgtEl>
                                          <p:spTgt spid="11">
                                            <p:bg/>
                                          </p:spTgt>
                                        </p:tgtEl>
                                      </p:cBhvr>
                                    </p:animEffect>
                                    <p:anim calcmode="lin" valueType="num">
                                      <p:cBhvr>
                                        <p:cTn id="8" dur="1000" fill="hold"/>
                                        <p:tgtEl>
                                          <p:spTgt spid="11">
                                            <p:bg/>
                                          </p:spTgt>
                                        </p:tgtEl>
                                        <p:attrNameLst>
                                          <p:attrName>ppt_x</p:attrName>
                                        </p:attrNameLst>
                                      </p:cBhvr>
                                      <p:tavLst>
                                        <p:tav tm="0">
                                          <p:val>
                                            <p:strVal val="#ppt_x"/>
                                          </p:val>
                                        </p:tav>
                                        <p:tav tm="100000">
                                          <p:val>
                                            <p:strVal val="#ppt_x"/>
                                          </p:val>
                                        </p:tav>
                                      </p:tavLst>
                                    </p:anim>
                                    <p:anim calcmode="lin" valueType="num">
                                      <p:cBhvr>
                                        <p:cTn id="9" dur="1000" fill="hold"/>
                                        <p:tgtEl>
                                          <p:spTgt spid="11">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anim calcmode="lin" valueType="num">
                                      <p:cBhvr>
                                        <p:cTn id="1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
                                            <p:bg/>
                                          </p:spTgt>
                                        </p:tgtEl>
                                        <p:attrNameLst>
                                          <p:attrName>style.visibility</p:attrName>
                                        </p:attrNameLst>
                                      </p:cBhvr>
                                      <p:to>
                                        <p:strVal val="visible"/>
                                      </p:to>
                                    </p:set>
                                    <p:animEffect transition="in" filter="fade">
                                      <p:cBhvr>
                                        <p:cTn id="21" dur="1000"/>
                                        <p:tgtEl>
                                          <p:spTgt spid="20">
                                            <p:bg/>
                                          </p:spTgt>
                                        </p:tgtEl>
                                      </p:cBhvr>
                                    </p:animEffect>
                                    <p:anim calcmode="lin" valueType="num">
                                      <p:cBhvr>
                                        <p:cTn id="22" dur="1000" fill="hold"/>
                                        <p:tgtEl>
                                          <p:spTgt spid="20">
                                            <p:bg/>
                                          </p:spTgt>
                                        </p:tgtEl>
                                        <p:attrNameLst>
                                          <p:attrName>ppt_x</p:attrName>
                                        </p:attrNameLst>
                                      </p:cBhvr>
                                      <p:tavLst>
                                        <p:tav tm="0">
                                          <p:val>
                                            <p:strVal val="#ppt_x"/>
                                          </p:val>
                                        </p:tav>
                                        <p:tav tm="100000">
                                          <p:val>
                                            <p:strVal val="#ppt_x"/>
                                          </p:val>
                                        </p:tav>
                                      </p:tavLst>
                                    </p:anim>
                                    <p:anim calcmode="lin" valueType="num">
                                      <p:cBhvr>
                                        <p:cTn id="23" dur="1000" fill="hold"/>
                                        <p:tgtEl>
                                          <p:spTgt spid="20">
                                            <p:bg/>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
                                            <p:txEl>
                                              <p:pRg st="0" end="0"/>
                                            </p:txEl>
                                          </p:spTgt>
                                        </p:tgtEl>
                                        <p:attrNameLst>
                                          <p:attrName>style.visibility</p:attrName>
                                        </p:attrNameLst>
                                      </p:cBhvr>
                                      <p:to>
                                        <p:strVal val="visible"/>
                                      </p:to>
                                    </p:set>
                                    <p:animEffect transition="in" filter="fade">
                                      <p:cBhvr>
                                        <p:cTn id="28" dur="1000"/>
                                        <p:tgtEl>
                                          <p:spTgt spid="20">
                                            <p:txEl>
                                              <p:pRg st="0" end="0"/>
                                            </p:txEl>
                                          </p:spTgt>
                                        </p:tgtEl>
                                      </p:cBhvr>
                                    </p:animEffect>
                                    <p:anim calcmode="lin" valueType="num">
                                      <p:cBhvr>
                                        <p:cTn id="29"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xEl>
                                              <p:pRg st="1" end="1"/>
                                            </p:txEl>
                                          </p:spTgt>
                                        </p:tgtEl>
                                        <p:attrNameLst>
                                          <p:attrName>style.visibility</p:attrName>
                                        </p:attrNameLst>
                                      </p:cBhvr>
                                      <p:to>
                                        <p:strVal val="visible"/>
                                      </p:to>
                                    </p:set>
                                    <p:animEffect transition="in" filter="fade">
                                      <p:cBhvr>
                                        <p:cTn id="35" dur="1000"/>
                                        <p:tgtEl>
                                          <p:spTgt spid="20">
                                            <p:txEl>
                                              <p:pRg st="1" end="1"/>
                                            </p:txEl>
                                          </p:spTgt>
                                        </p:tgtEl>
                                      </p:cBhvr>
                                    </p:animEffect>
                                    <p:anim calcmode="lin" valueType="num">
                                      <p:cBhvr>
                                        <p:cTn id="36"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20" grpId="0" build="p"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p:cNvCxnSpPr/>
          <p:nvPr/>
        </p:nvCxnSpPr>
        <p:spPr>
          <a:xfrm>
            <a:off x="348343" y="6306207"/>
            <a:ext cx="11444728" cy="46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C00FCC4-E276-4673-9337-58E7BBA9144A}"/>
              </a:ext>
            </a:extLst>
          </p:cNvPr>
          <p:cNvSpPr/>
          <p:nvPr/>
        </p:nvSpPr>
        <p:spPr>
          <a:xfrm>
            <a:off x="4529797" y="9081"/>
            <a:ext cx="2827606" cy="78588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dirty="0">
                <a:solidFill>
                  <a:prstClr val="white"/>
                </a:solidFill>
                <a:latin typeface="Sakkal Majalla" panose="02000000000000000000" pitchFamily="2" charset="-78"/>
                <a:cs typeface="Sakkal Majalla" panose="02000000000000000000" pitchFamily="2" charset="-78"/>
              </a:rPr>
              <a:t>أنواع الهطل</a:t>
            </a:r>
            <a:endParaRPr lang="en-US" sz="4400" dirty="0">
              <a:solidFill>
                <a:prstClr val="white"/>
              </a:solidFill>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4E71642C-86CC-4A50-98E1-5B9D9F4520B8}"/>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sp>
        <p:nvSpPr>
          <p:cNvPr id="13" name="TextBox 12">
            <a:extLst>
              <a:ext uri="{FF2B5EF4-FFF2-40B4-BE49-F238E27FC236}">
                <a16:creationId xmlns:a16="http://schemas.microsoft.com/office/drawing/2014/main" id="{A3935170-92E8-4B6D-A608-7B272C1ADBA5}"/>
              </a:ext>
            </a:extLst>
          </p:cNvPr>
          <p:cNvSpPr txBox="1"/>
          <p:nvPr/>
        </p:nvSpPr>
        <p:spPr>
          <a:xfrm>
            <a:off x="3852919" y="1268066"/>
            <a:ext cx="7943557" cy="1384995"/>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الهطلُ الصلبُ :</a:t>
            </a:r>
          </a:p>
          <a:p>
            <a:pPr algn="r" rtl="1"/>
            <a:r>
              <a:rPr lang="ar-BH" sz="2800" b="1" dirty="0">
                <a:latin typeface="Sakkal Majalla" panose="02000000000000000000" pitchFamily="2" charset="-78"/>
                <a:cs typeface="Sakkal Majalla" panose="02000000000000000000" pitchFamily="2" charset="-78"/>
              </a:rPr>
              <a:t>ويحدثُ عندما تكونُ درجةُ حرارةِ طبقةِ الهواءِ أقلَّ من درجةِ حرارةِ تجمُّدِ الماء.</a:t>
            </a:r>
          </a:p>
          <a:p>
            <a:pPr algn="r" rtl="1"/>
            <a:r>
              <a:rPr lang="ar-BH" sz="2800" b="1" dirty="0">
                <a:latin typeface="Sakkal Majalla" panose="02000000000000000000" pitchFamily="2" charset="-78"/>
                <a:cs typeface="Sakkal Majalla" panose="02000000000000000000" pitchFamily="2" charset="-78"/>
              </a:rPr>
              <a:t>ومن أنواعه:</a:t>
            </a:r>
          </a:p>
        </p:txBody>
      </p:sp>
      <p:sp>
        <p:nvSpPr>
          <p:cNvPr id="14" name="TextBox 13">
            <a:extLst>
              <a:ext uri="{FF2B5EF4-FFF2-40B4-BE49-F238E27FC236}">
                <a16:creationId xmlns:a16="http://schemas.microsoft.com/office/drawing/2014/main" id="{74298C2B-EADA-4E2A-A0B8-E03A998B45B6}"/>
              </a:ext>
            </a:extLst>
          </p:cNvPr>
          <p:cNvSpPr txBox="1"/>
          <p:nvPr/>
        </p:nvSpPr>
        <p:spPr>
          <a:xfrm>
            <a:off x="3852919" y="2584293"/>
            <a:ext cx="7943558" cy="1384995"/>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en-US" sz="2800" b="1" dirty="0">
                <a:latin typeface="Sakkal Majalla" panose="02000000000000000000" pitchFamily="2" charset="-78"/>
                <a:cs typeface="Sakkal Majalla" panose="02000000000000000000" pitchFamily="2" charset="-78"/>
              </a:rPr>
              <a:t>1</a:t>
            </a:r>
            <a:r>
              <a:rPr lang="ar-BH" sz="2800" b="1" dirty="0">
                <a:latin typeface="Sakkal Majalla" panose="02000000000000000000" pitchFamily="2" charset="-78"/>
                <a:cs typeface="Sakkal Majalla" panose="02000000000000000000" pitchFamily="2" charset="-78"/>
              </a:rPr>
              <a:t> - المطر المتجمد:</a:t>
            </a:r>
          </a:p>
          <a:p>
            <a:pPr algn="r" rtl="1"/>
            <a:r>
              <a:rPr lang="ar-BH" sz="2800" b="1" dirty="0">
                <a:latin typeface="Sakkal Majalla" panose="02000000000000000000" pitchFamily="2" charset="-78"/>
                <a:cs typeface="Sakkal Majalla" panose="02000000000000000000" pitchFamily="2" charset="-78"/>
              </a:rPr>
              <a:t>ويتكونُ عندما تكونُ درجةُ حرارةِ طبقةِ الهواءِ القريبة من سطح الأرضِ منخفضةً، فتتحول قطراتُ المطرِ التي تسقطُ إلى قطراتِ مطرٍ متجمدة.</a:t>
            </a:r>
          </a:p>
        </p:txBody>
      </p:sp>
      <p:sp>
        <p:nvSpPr>
          <p:cNvPr id="15" name="TextBox 14">
            <a:extLst>
              <a:ext uri="{FF2B5EF4-FFF2-40B4-BE49-F238E27FC236}">
                <a16:creationId xmlns:a16="http://schemas.microsoft.com/office/drawing/2014/main" id="{C1A39836-700A-4116-88FF-B83B65977A06}"/>
              </a:ext>
            </a:extLst>
          </p:cNvPr>
          <p:cNvSpPr txBox="1"/>
          <p:nvPr/>
        </p:nvSpPr>
        <p:spPr>
          <a:xfrm>
            <a:off x="3852919" y="3990309"/>
            <a:ext cx="7943558" cy="2246769"/>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en-US" sz="2800" b="1" dirty="0">
                <a:latin typeface="Sakkal Majalla" panose="02000000000000000000" pitchFamily="2" charset="-78"/>
                <a:cs typeface="Sakkal Majalla" panose="02000000000000000000" pitchFamily="2" charset="-78"/>
              </a:rPr>
              <a:t>2</a:t>
            </a:r>
            <a:r>
              <a:rPr lang="ar-BH" sz="2800" b="1" dirty="0">
                <a:latin typeface="Sakkal Majalla" panose="02000000000000000000" pitchFamily="2" charset="-78"/>
                <a:cs typeface="Sakkal Majalla" panose="02000000000000000000" pitchFamily="2" charset="-78"/>
              </a:rPr>
              <a:t> – البرد:</a:t>
            </a:r>
          </a:p>
          <a:p>
            <a:pPr algn="r" rtl="1"/>
            <a:r>
              <a:rPr lang="ar-BH" sz="2800" b="1" dirty="0">
                <a:latin typeface="Sakkal Majalla" panose="02000000000000000000" pitchFamily="2" charset="-78"/>
                <a:cs typeface="Sakkal Majalla" panose="02000000000000000000" pitchFamily="2" charset="-78"/>
              </a:rPr>
              <a:t>ويكون مترافقًا للعواصفِ الرعدية.</a:t>
            </a:r>
          </a:p>
          <a:p>
            <a:pPr algn="r" rtl="1"/>
            <a:r>
              <a:rPr lang="ar-BH" sz="2800" b="1" dirty="0">
                <a:latin typeface="Sakkal Majalla" panose="02000000000000000000" pitchFamily="2" charset="-78"/>
                <a:cs typeface="Sakkal Majalla" panose="02000000000000000000" pitchFamily="2" charset="-78"/>
              </a:rPr>
              <a:t>تتكونُ الغيمةُ من قطراتِ ماءٍ مع كميةٍ قليلةٍ من بلوراتِ الجليدِ. وعند الهطل تتجمَّدُ القطراتُ وتدفعها الرياحُ إلى أعلى الغيمةِ، فيتكثفُ المزيدِ من قطراتِ الماءِ عليها، ويزدادُ حجمها، وقد يصلُ إلى حجمِ كرةِ الجولف.</a:t>
            </a:r>
          </a:p>
        </p:txBody>
      </p:sp>
      <p:pic>
        <p:nvPicPr>
          <p:cNvPr id="16" name="Picture 15">
            <a:extLst>
              <a:ext uri="{FF2B5EF4-FFF2-40B4-BE49-F238E27FC236}">
                <a16:creationId xmlns:a16="http://schemas.microsoft.com/office/drawing/2014/main" id="{22EED6C7-8376-4F6F-B025-FFE041DADB17}"/>
              </a:ext>
            </a:extLst>
          </p:cNvPr>
          <p:cNvPicPr>
            <a:picLocks noChangeAspect="1"/>
          </p:cNvPicPr>
          <p:nvPr/>
        </p:nvPicPr>
        <p:blipFill>
          <a:blip r:embed="rId3"/>
          <a:stretch>
            <a:fillRect/>
          </a:stretch>
        </p:blipFill>
        <p:spPr>
          <a:xfrm>
            <a:off x="353890" y="1268066"/>
            <a:ext cx="3345913" cy="2401458"/>
          </a:xfrm>
          <a:prstGeom prst="rect">
            <a:avLst/>
          </a:prstGeom>
        </p:spPr>
      </p:pic>
      <p:pic>
        <p:nvPicPr>
          <p:cNvPr id="22" name="Picture 21">
            <a:extLst>
              <a:ext uri="{FF2B5EF4-FFF2-40B4-BE49-F238E27FC236}">
                <a16:creationId xmlns:a16="http://schemas.microsoft.com/office/drawing/2014/main" id="{642EA0D0-E36A-4E1E-98A0-2A7C77E37E22}"/>
              </a:ext>
            </a:extLst>
          </p:cNvPr>
          <p:cNvPicPr>
            <a:picLocks noChangeAspect="1"/>
          </p:cNvPicPr>
          <p:nvPr/>
        </p:nvPicPr>
        <p:blipFill>
          <a:blip r:embed="rId4"/>
          <a:stretch>
            <a:fillRect/>
          </a:stretch>
        </p:blipFill>
        <p:spPr>
          <a:xfrm>
            <a:off x="379828" y="3734518"/>
            <a:ext cx="3319975" cy="2529647"/>
          </a:xfrm>
          <a:prstGeom prst="rect">
            <a:avLst/>
          </a:prstGeom>
        </p:spPr>
      </p:pic>
    </p:spTree>
    <p:extLst>
      <p:ext uri="{BB962C8B-B14F-4D97-AF65-F5344CB8AC3E}">
        <p14:creationId xmlns:p14="http://schemas.microsoft.com/office/powerpoint/2010/main" val="27485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fade">
                                      <p:cBhvr>
                                        <p:cTn id="7" dur="1000"/>
                                        <p:tgtEl>
                                          <p:spTgt spid="13">
                                            <p:bg/>
                                          </p:spTgt>
                                        </p:tgtEl>
                                      </p:cBhvr>
                                    </p:animEffect>
                                    <p:anim calcmode="lin" valueType="num">
                                      <p:cBhvr>
                                        <p:cTn id="8" dur="1000" fill="hold"/>
                                        <p:tgtEl>
                                          <p:spTgt spid="13">
                                            <p:bg/>
                                          </p:spTgt>
                                        </p:tgtEl>
                                        <p:attrNameLst>
                                          <p:attrName>ppt_x</p:attrName>
                                        </p:attrNameLst>
                                      </p:cBhvr>
                                      <p:tavLst>
                                        <p:tav tm="0">
                                          <p:val>
                                            <p:strVal val="#ppt_x"/>
                                          </p:val>
                                        </p:tav>
                                        <p:tav tm="100000">
                                          <p:val>
                                            <p:strVal val="#ppt_x"/>
                                          </p:val>
                                        </p:tav>
                                      </p:tavLst>
                                    </p:anim>
                                    <p:anim calcmode="lin" valueType="num">
                                      <p:cBhvr>
                                        <p:cTn id="9" dur="1000" fill="hold"/>
                                        <p:tgtEl>
                                          <p:spTgt spid="1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1000"/>
                                        <p:tgtEl>
                                          <p:spTgt spid="13">
                                            <p:txEl>
                                              <p:pRg st="0" end="0"/>
                                            </p:txEl>
                                          </p:spTgt>
                                        </p:tgtEl>
                                      </p:cBhvr>
                                    </p:animEffect>
                                    <p:anim calcmode="lin" valueType="num">
                                      <p:cBhvr>
                                        <p:cTn id="1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1000"/>
                                        <p:tgtEl>
                                          <p:spTgt spid="13">
                                            <p:txEl>
                                              <p:pRg st="1" end="1"/>
                                            </p:txEl>
                                          </p:spTgt>
                                        </p:tgtEl>
                                      </p:cBhvr>
                                    </p:animEffect>
                                    <p:anim calcmode="lin" valueType="num">
                                      <p:cBhvr>
                                        <p:cTn id="22"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2" end="2"/>
                                            </p:txEl>
                                          </p:spTgt>
                                        </p:tgtEl>
                                        <p:attrNameLst>
                                          <p:attrName>style.visibility</p:attrName>
                                        </p:attrNameLst>
                                      </p:cBhvr>
                                      <p:to>
                                        <p:strVal val="visible"/>
                                      </p:to>
                                    </p:set>
                                    <p:animEffect transition="in" filter="fade">
                                      <p:cBhvr>
                                        <p:cTn id="28" dur="1000"/>
                                        <p:tgtEl>
                                          <p:spTgt spid="13">
                                            <p:txEl>
                                              <p:pRg st="2" end="2"/>
                                            </p:txEl>
                                          </p:spTgt>
                                        </p:tgtEl>
                                      </p:cBhvr>
                                    </p:animEffect>
                                    <p:anim calcmode="lin" valueType="num">
                                      <p:cBhvr>
                                        <p:cTn id="29"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bg/>
                                          </p:spTgt>
                                        </p:tgtEl>
                                        <p:attrNameLst>
                                          <p:attrName>style.visibility</p:attrName>
                                        </p:attrNameLst>
                                      </p:cBhvr>
                                      <p:to>
                                        <p:strVal val="visible"/>
                                      </p:to>
                                    </p:set>
                                    <p:animEffect transition="in" filter="fade">
                                      <p:cBhvr>
                                        <p:cTn id="35" dur="1000"/>
                                        <p:tgtEl>
                                          <p:spTgt spid="14">
                                            <p:bg/>
                                          </p:spTgt>
                                        </p:tgtEl>
                                      </p:cBhvr>
                                    </p:animEffect>
                                    <p:anim calcmode="lin" valueType="num">
                                      <p:cBhvr>
                                        <p:cTn id="36" dur="1000" fill="hold"/>
                                        <p:tgtEl>
                                          <p:spTgt spid="14">
                                            <p:bg/>
                                          </p:spTgt>
                                        </p:tgtEl>
                                        <p:attrNameLst>
                                          <p:attrName>ppt_x</p:attrName>
                                        </p:attrNameLst>
                                      </p:cBhvr>
                                      <p:tavLst>
                                        <p:tav tm="0">
                                          <p:val>
                                            <p:strVal val="#ppt_x"/>
                                          </p:val>
                                        </p:tav>
                                        <p:tav tm="100000">
                                          <p:val>
                                            <p:strVal val="#ppt_x"/>
                                          </p:val>
                                        </p:tav>
                                      </p:tavLst>
                                    </p:anim>
                                    <p:anim calcmode="lin" valueType="num">
                                      <p:cBhvr>
                                        <p:cTn id="37" dur="1000" fill="hold"/>
                                        <p:tgtEl>
                                          <p:spTgt spid="14">
                                            <p:bg/>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fade">
                                      <p:cBhvr>
                                        <p:cTn id="42" dur="1000"/>
                                        <p:tgtEl>
                                          <p:spTgt spid="14">
                                            <p:txEl>
                                              <p:pRg st="0" end="0"/>
                                            </p:txEl>
                                          </p:spTgt>
                                        </p:tgtEl>
                                      </p:cBhvr>
                                    </p:animEffect>
                                    <p:anim calcmode="lin" valueType="num">
                                      <p:cBhvr>
                                        <p:cTn id="4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xEl>
                                              <p:pRg st="1" end="1"/>
                                            </p:txEl>
                                          </p:spTgt>
                                        </p:tgtEl>
                                        <p:attrNameLst>
                                          <p:attrName>style.visibility</p:attrName>
                                        </p:attrNameLst>
                                      </p:cBhvr>
                                      <p:to>
                                        <p:strVal val="visible"/>
                                      </p:to>
                                    </p:set>
                                    <p:animEffect transition="in" filter="fade">
                                      <p:cBhvr>
                                        <p:cTn id="49" dur="1000"/>
                                        <p:tgtEl>
                                          <p:spTgt spid="14">
                                            <p:txEl>
                                              <p:pRg st="1" end="1"/>
                                            </p:txEl>
                                          </p:spTgt>
                                        </p:tgtEl>
                                      </p:cBhvr>
                                    </p:animEffect>
                                    <p:anim calcmode="lin" valueType="num">
                                      <p:cBhvr>
                                        <p:cTn id="50"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anim calcmode="lin" valueType="num">
                                      <p:cBhvr>
                                        <p:cTn id="57" dur="1000" fill="hold"/>
                                        <p:tgtEl>
                                          <p:spTgt spid="16"/>
                                        </p:tgtEl>
                                        <p:attrNameLst>
                                          <p:attrName>ppt_x</p:attrName>
                                        </p:attrNameLst>
                                      </p:cBhvr>
                                      <p:tavLst>
                                        <p:tav tm="0">
                                          <p:val>
                                            <p:strVal val="#ppt_x"/>
                                          </p:val>
                                        </p:tav>
                                        <p:tav tm="100000">
                                          <p:val>
                                            <p:strVal val="#ppt_x"/>
                                          </p:val>
                                        </p:tav>
                                      </p:tavLst>
                                    </p:anim>
                                    <p:anim calcmode="lin" valueType="num">
                                      <p:cBhvr>
                                        <p:cTn id="5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5">
                                            <p:bg/>
                                          </p:spTgt>
                                        </p:tgtEl>
                                        <p:attrNameLst>
                                          <p:attrName>style.visibility</p:attrName>
                                        </p:attrNameLst>
                                      </p:cBhvr>
                                      <p:to>
                                        <p:strVal val="visible"/>
                                      </p:to>
                                    </p:set>
                                    <p:animEffect transition="in" filter="fade">
                                      <p:cBhvr>
                                        <p:cTn id="63" dur="1000"/>
                                        <p:tgtEl>
                                          <p:spTgt spid="15">
                                            <p:bg/>
                                          </p:spTgt>
                                        </p:tgtEl>
                                      </p:cBhvr>
                                    </p:animEffect>
                                    <p:anim calcmode="lin" valueType="num">
                                      <p:cBhvr>
                                        <p:cTn id="64" dur="1000" fill="hold"/>
                                        <p:tgtEl>
                                          <p:spTgt spid="15">
                                            <p:bg/>
                                          </p:spTgt>
                                        </p:tgtEl>
                                        <p:attrNameLst>
                                          <p:attrName>ppt_x</p:attrName>
                                        </p:attrNameLst>
                                      </p:cBhvr>
                                      <p:tavLst>
                                        <p:tav tm="0">
                                          <p:val>
                                            <p:strVal val="#ppt_x"/>
                                          </p:val>
                                        </p:tav>
                                        <p:tav tm="100000">
                                          <p:val>
                                            <p:strVal val="#ppt_x"/>
                                          </p:val>
                                        </p:tav>
                                      </p:tavLst>
                                    </p:anim>
                                    <p:anim calcmode="lin" valueType="num">
                                      <p:cBhvr>
                                        <p:cTn id="65" dur="1000" fill="hold"/>
                                        <p:tgtEl>
                                          <p:spTgt spid="15">
                                            <p:bg/>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5">
                                            <p:txEl>
                                              <p:pRg st="0" end="0"/>
                                            </p:txEl>
                                          </p:spTgt>
                                        </p:tgtEl>
                                        <p:attrNameLst>
                                          <p:attrName>style.visibility</p:attrName>
                                        </p:attrNameLst>
                                      </p:cBhvr>
                                      <p:to>
                                        <p:strVal val="visible"/>
                                      </p:to>
                                    </p:set>
                                    <p:animEffect transition="in" filter="fade">
                                      <p:cBhvr>
                                        <p:cTn id="70" dur="1000"/>
                                        <p:tgtEl>
                                          <p:spTgt spid="15">
                                            <p:txEl>
                                              <p:pRg st="0" end="0"/>
                                            </p:txEl>
                                          </p:spTgt>
                                        </p:tgtEl>
                                      </p:cBhvr>
                                    </p:animEffect>
                                    <p:anim calcmode="lin" valueType="num">
                                      <p:cBhvr>
                                        <p:cTn id="71"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72"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5">
                                            <p:txEl>
                                              <p:pRg st="1" end="1"/>
                                            </p:txEl>
                                          </p:spTgt>
                                        </p:tgtEl>
                                        <p:attrNameLst>
                                          <p:attrName>style.visibility</p:attrName>
                                        </p:attrNameLst>
                                      </p:cBhvr>
                                      <p:to>
                                        <p:strVal val="visible"/>
                                      </p:to>
                                    </p:set>
                                    <p:animEffect transition="in" filter="fade">
                                      <p:cBhvr>
                                        <p:cTn id="77" dur="1000"/>
                                        <p:tgtEl>
                                          <p:spTgt spid="15">
                                            <p:txEl>
                                              <p:pRg st="1" end="1"/>
                                            </p:txEl>
                                          </p:spTgt>
                                        </p:tgtEl>
                                      </p:cBhvr>
                                    </p:animEffect>
                                    <p:anim calcmode="lin" valueType="num">
                                      <p:cBhvr>
                                        <p:cTn id="78"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79"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5">
                                            <p:txEl>
                                              <p:pRg st="2" end="2"/>
                                            </p:txEl>
                                          </p:spTgt>
                                        </p:tgtEl>
                                        <p:attrNameLst>
                                          <p:attrName>style.visibility</p:attrName>
                                        </p:attrNameLst>
                                      </p:cBhvr>
                                      <p:to>
                                        <p:strVal val="visible"/>
                                      </p:to>
                                    </p:set>
                                    <p:animEffect transition="in" filter="fade">
                                      <p:cBhvr>
                                        <p:cTn id="84" dur="1000"/>
                                        <p:tgtEl>
                                          <p:spTgt spid="15">
                                            <p:txEl>
                                              <p:pRg st="2" end="2"/>
                                            </p:txEl>
                                          </p:spTgt>
                                        </p:tgtEl>
                                      </p:cBhvr>
                                    </p:animEffect>
                                    <p:anim calcmode="lin" valueType="num">
                                      <p:cBhvr>
                                        <p:cTn id="85"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86"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1000"/>
                                        <p:tgtEl>
                                          <p:spTgt spid="22"/>
                                        </p:tgtEl>
                                      </p:cBhvr>
                                    </p:animEffect>
                                    <p:anim calcmode="lin" valueType="num">
                                      <p:cBhvr>
                                        <p:cTn id="92" dur="1000" fill="hold"/>
                                        <p:tgtEl>
                                          <p:spTgt spid="22"/>
                                        </p:tgtEl>
                                        <p:attrNameLst>
                                          <p:attrName>ppt_x</p:attrName>
                                        </p:attrNameLst>
                                      </p:cBhvr>
                                      <p:tavLst>
                                        <p:tav tm="0">
                                          <p:val>
                                            <p:strVal val="#ppt_x"/>
                                          </p:val>
                                        </p:tav>
                                        <p:tav tm="100000">
                                          <p:val>
                                            <p:strVal val="#ppt_x"/>
                                          </p:val>
                                        </p:tav>
                                      </p:tavLst>
                                    </p:anim>
                                    <p:anim calcmode="lin" valueType="num">
                                      <p:cBhvr>
                                        <p:cTn id="9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bldP spid="14" grpId="0" build="p" animBg="1"/>
      <p:bldP spid="15"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297535" y="6306207"/>
            <a:ext cx="11471423"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4C00FCC4-E276-4673-9337-58E7BBA9144A}"/>
              </a:ext>
            </a:extLst>
          </p:cNvPr>
          <p:cNvSpPr/>
          <p:nvPr/>
        </p:nvSpPr>
        <p:spPr>
          <a:xfrm>
            <a:off x="4529797" y="9081"/>
            <a:ext cx="2827606" cy="78588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dirty="0">
                <a:solidFill>
                  <a:prstClr val="white"/>
                </a:solidFill>
                <a:latin typeface="Sakkal Majalla" panose="02000000000000000000" pitchFamily="2" charset="-78"/>
                <a:cs typeface="Sakkal Majalla" panose="02000000000000000000" pitchFamily="2" charset="-78"/>
              </a:rPr>
              <a:t>أنواع الهطل</a:t>
            </a:r>
            <a:endParaRPr lang="en-US" sz="4400" dirty="0">
              <a:solidFill>
                <a:prstClr val="white"/>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4E71642C-86CC-4A50-98E1-5B9D9F4520B8}"/>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sp>
        <p:nvSpPr>
          <p:cNvPr id="14" name="TextBox 13">
            <a:extLst>
              <a:ext uri="{FF2B5EF4-FFF2-40B4-BE49-F238E27FC236}">
                <a16:creationId xmlns:a16="http://schemas.microsoft.com/office/drawing/2014/main" id="{74298C2B-EADA-4E2A-A0B8-E03A998B45B6}"/>
              </a:ext>
            </a:extLst>
          </p:cNvPr>
          <p:cNvSpPr txBox="1"/>
          <p:nvPr/>
        </p:nvSpPr>
        <p:spPr>
          <a:xfrm>
            <a:off x="3789303" y="1310110"/>
            <a:ext cx="7943558" cy="1815882"/>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en-US" sz="2800" b="1" dirty="0">
                <a:latin typeface="Sakkal Majalla" panose="02000000000000000000" pitchFamily="2" charset="-78"/>
                <a:cs typeface="Sakkal Majalla" panose="02000000000000000000" pitchFamily="2" charset="-78"/>
              </a:rPr>
              <a:t>3</a:t>
            </a:r>
            <a:r>
              <a:rPr lang="ar-BH" sz="2800" b="1" dirty="0">
                <a:latin typeface="Sakkal Majalla" panose="02000000000000000000" pitchFamily="2" charset="-78"/>
                <a:cs typeface="Sakkal Majalla" panose="02000000000000000000" pitchFamily="2" charset="-78"/>
              </a:rPr>
              <a:t>- الثلج:</a:t>
            </a:r>
          </a:p>
          <a:p>
            <a:pPr algn="r" rtl="1"/>
            <a:r>
              <a:rPr lang="ar-BH" sz="2800" b="1" dirty="0">
                <a:latin typeface="Sakkal Majalla" panose="02000000000000000000" pitchFamily="2" charset="-78"/>
                <a:cs typeface="Sakkal Majalla" panose="02000000000000000000" pitchFamily="2" charset="-78"/>
              </a:rPr>
              <a:t> ويتكونُ عندما تكونُ درجةُ حرارةِ الهواءِ أقلَّ من درجةِ تجمدِ الماءِ؛ فيتحوَّلُ بخارُ الماءِ في الغيمةِ إلى بلوراتِ جليدٍ.</a:t>
            </a:r>
            <a:endParaRPr lang="en-US" sz="2800" b="1" dirty="0">
              <a:latin typeface="Sakkal Majalla" panose="02000000000000000000" pitchFamily="2" charset="-78"/>
              <a:cs typeface="Sakkal Majalla" panose="02000000000000000000" pitchFamily="2" charset="-78"/>
            </a:endParaRPr>
          </a:p>
          <a:p>
            <a:pPr algn="r" rtl="1"/>
            <a:endParaRPr lang="ar-BH" sz="2800" b="1" dirty="0">
              <a:latin typeface="Sakkal Majalla" panose="02000000000000000000" pitchFamily="2" charset="-78"/>
              <a:cs typeface="Sakkal Majalla" panose="02000000000000000000" pitchFamily="2" charset="-78"/>
            </a:endParaRPr>
          </a:p>
        </p:txBody>
      </p:sp>
      <p:sp>
        <p:nvSpPr>
          <p:cNvPr id="20" name="TextBox 19">
            <a:extLst>
              <a:ext uri="{FF2B5EF4-FFF2-40B4-BE49-F238E27FC236}">
                <a16:creationId xmlns:a16="http://schemas.microsoft.com/office/drawing/2014/main" id="{CD01F1F8-C3AA-498E-96C5-BD76F2E11001}"/>
              </a:ext>
            </a:extLst>
          </p:cNvPr>
          <p:cNvSpPr txBox="1"/>
          <p:nvPr/>
        </p:nvSpPr>
        <p:spPr>
          <a:xfrm>
            <a:off x="3780335" y="3851169"/>
            <a:ext cx="7943558" cy="2246769"/>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ar-BH" sz="2800" b="1" dirty="0">
                <a:latin typeface="Sakkal Majalla" panose="02000000000000000000" pitchFamily="2" charset="-78"/>
                <a:cs typeface="Sakkal Majalla" panose="02000000000000000000" pitchFamily="2" charset="-78"/>
              </a:rPr>
              <a:t> كيفَ نقيسُ مقدارَ الهطلِ سواء أكان مطرًا أم ثلجًا؟</a:t>
            </a:r>
          </a:p>
          <a:p>
            <a:pPr marL="457200" indent="-457200" algn="r" rtl="1">
              <a:buFont typeface="Wingdings" panose="05000000000000000000" pitchFamily="2" charset="2"/>
              <a:buChar char="§"/>
            </a:pPr>
            <a:r>
              <a:rPr lang="ar-BH" sz="2800" b="1" dirty="0">
                <a:solidFill>
                  <a:srgbClr val="0070C0"/>
                </a:solidFill>
                <a:latin typeface="Sakkal Majalla" panose="02000000000000000000" pitchFamily="2" charset="-78"/>
                <a:cs typeface="Sakkal Majalla" panose="02000000000000000000" pitchFamily="2" charset="-78"/>
              </a:rPr>
              <a:t>مقياس المطر</a:t>
            </a:r>
            <a:r>
              <a:rPr lang="ar-BH" sz="2800" b="1" dirty="0">
                <a:latin typeface="Sakkal Majalla" panose="02000000000000000000" pitchFamily="2" charset="-78"/>
                <a:cs typeface="Sakkal Majalla" panose="02000000000000000000" pitchFamily="2" charset="-78"/>
              </a:rPr>
              <a:t>: جهاز لقياس الهطلِ يتكونُ من وعاءٍ عميقٍ مدرجٍ بالملليمتراتِ.</a:t>
            </a:r>
          </a:p>
          <a:p>
            <a:pPr marL="457200" indent="-457200" algn="r" rtl="1">
              <a:buFont typeface="Wingdings" panose="05000000000000000000" pitchFamily="2" charset="2"/>
              <a:buChar char="§"/>
            </a:pPr>
            <a:r>
              <a:rPr lang="ar-BH" sz="2800" b="1" dirty="0">
                <a:latin typeface="Sakkal Majalla" panose="02000000000000000000" pitchFamily="2" charset="-78"/>
                <a:cs typeface="Sakkal Majalla" panose="02000000000000000000" pitchFamily="2" charset="-78"/>
              </a:rPr>
              <a:t>يقاسُ سمكُ الثلوجِ بغرسِ </a:t>
            </a:r>
            <a:r>
              <a:rPr lang="ar-BH" sz="2800" b="1" dirty="0">
                <a:solidFill>
                  <a:srgbClr val="0070C0"/>
                </a:solidFill>
                <a:latin typeface="Sakkal Majalla" panose="02000000000000000000" pitchFamily="2" charset="-78"/>
                <a:cs typeface="Sakkal Majalla" panose="02000000000000000000" pitchFamily="2" charset="-78"/>
              </a:rPr>
              <a:t>مسطرةٍ متريةٍ </a:t>
            </a:r>
            <a:r>
              <a:rPr lang="ar-BH" sz="2800" b="1" dirty="0">
                <a:latin typeface="Sakkal Majalla" panose="02000000000000000000" pitchFamily="2" charset="-78"/>
                <a:cs typeface="Sakkal Majalla" panose="02000000000000000000" pitchFamily="2" charset="-78"/>
              </a:rPr>
              <a:t>في الثلجِ إلى أن تصلَ سطحَ الأرضِ، فتقرأ العلامةُ التي يصلُه إليها الثلجُ على المسطرةِ</a:t>
            </a:r>
          </a:p>
        </p:txBody>
      </p:sp>
      <p:pic>
        <p:nvPicPr>
          <p:cNvPr id="22" name="Picture 21">
            <a:extLst>
              <a:ext uri="{FF2B5EF4-FFF2-40B4-BE49-F238E27FC236}">
                <a16:creationId xmlns:a16="http://schemas.microsoft.com/office/drawing/2014/main" id="{F5E1CF2D-0798-41AD-950F-70C7243F3F8C}"/>
              </a:ext>
            </a:extLst>
          </p:cNvPr>
          <p:cNvPicPr>
            <a:picLocks noChangeAspect="1"/>
          </p:cNvPicPr>
          <p:nvPr/>
        </p:nvPicPr>
        <p:blipFill>
          <a:blip r:embed="rId3"/>
          <a:stretch>
            <a:fillRect/>
          </a:stretch>
        </p:blipFill>
        <p:spPr>
          <a:xfrm>
            <a:off x="486068" y="3851169"/>
            <a:ext cx="3156542" cy="2412995"/>
          </a:xfrm>
          <a:prstGeom prst="rect">
            <a:avLst/>
          </a:prstGeom>
        </p:spPr>
      </p:pic>
      <p:pic>
        <p:nvPicPr>
          <p:cNvPr id="2" name="Picture 1"/>
          <p:cNvPicPr>
            <a:picLocks noChangeAspect="1"/>
          </p:cNvPicPr>
          <p:nvPr/>
        </p:nvPicPr>
        <p:blipFill>
          <a:blip r:embed="rId4"/>
          <a:stretch>
            <a:fillRect/>
          </a:stretch>
        </p:blipFill>
        <p:spPr>
          <a:xfrm>
            <a:off x="486068" y="1311994"/>
            <a:ext cx="3248025" cy="1924050"/>
          </a:xfrm>
          <a:prstGeom prst="rect">
            <a:avLst/>
          </a:prstGeom>
        </p:spPr>
      </p:pic>
    </p:spTree>
    <p:extLst>
      <p:ext uri="{BB962C8B-B14F-4D97-AF65-F5344CB8AC3E}">
        <p14:creationId xmlns:p14="http://schemas.microsoft.com/office/powerpoint/2010/main" val="323855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bg/>
                                          </p:spTgt>
                                        </p:tgtEl>
                                        <p:attrNameLst>
                                          <p:attrName>style.visibility</p:attrName>
                                        </p:attrNameLst>
                                      </p:cBhvr>
                                      <p:to>
                                        <p:strVal val="visible"/>
                                      </p:to>
                                    </p:set>
                                    <p:animEffect transition="in" filter="fade">
                                      <p:cBhvr>
                                        <p:cTn id="7" dur="1000"/>
                                        <p:tgtEl>
                                          <p:spTgt spid="14">
                                            <p:bg/>
                                          </p:spTgt>
                                        </p:tgtEl>
                                      </p:cBhvr>
                                    </p:animEffect>
                                    <p:anim calcmode="lin" valueType="num">
                                      <p:cBhvr>
                                        <p:cTn id="8" dur="1000" fill="hold"/>
                                        <p:tgtEl>
                                          <p:spTgt spid="14">
                                            <p:bg/>
                                          </p:spTgt>
                                        </p:tgtEl>
                                        <p:attrNameLst>
                                          <p:attrName>ppt_x</p:attrName>
                                        </p:attrNameLst>
                                      </p:cBhvr>
                                      <p:tavLst>
                                        <p:tav tm="0">
                                          <p:val>
                                            <p:strVal val="#ppt_x"/>
                                          </p:val>
                                        </p:tav>
                                        <p:tav tm="100000">
                                          <p:val>
                                            <p:strVal val="#ppt_x"/>
                                          </p:val>
                                        </p:tav>
                                      </p:tavLst>
                                    </p:anim>
                                    <p:anim calcmode="lin" valueType="num">
                                      <p:cBhvr>
                                        <p:cTn id="9" dur="1000" fill="hold"/>
                                        <p:tgtEl>
                                          <p:spTgt spid="14">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Effect transition="in" filter="fade">
                                      <p:cBhvr>
                                        <p:cTn id="14" dur="1000"/>
                                        <p:tgtEl>
                                          <p:spTgt spid="14">
                                            <p:txEl>
                                              <p:pRg st="0" end="0"/>
                                            </p:txEl>
                                          </p:spTgt>
                                        </p:tgtEl>
                                      </p:cBhvr>
                                    </p:animEffect>
                                    <p:anim calcmode="lin" valueType="num">
                                      <p:cBhvr>
                                        <p:cTn id="15"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Effect transition="in" filter="fade">
                                      <p:cBhvr>
                                        <p:cTn id="21" dur="1000"/>
                                        <p:tgtEl>
                                          <p:spTgt spid="14">
                                            <p:txEl>
                                              <p:pRg st="1" end="1"/>
                                            </p:txEl>
                                          </p:spTgt>
                                        </p:tgtEl>
                                      </p:cBhvr>
                                    </p:animEffect>
                                    <p:anim calcmode="lin" valueType="num">
                                      <p:cBhvr>
                                        <p:cTn id="22"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
                                            <p:bg/>
                                          </p:spTgt>
                                        </p:tgtEl>
                                        <p:attrNameLst>
                                          <p:attrName>style.visibility</p:attrName>
                                        </p:attrNameLst>
                                      </p:cBhvr>
                                      <p:to>
                                        <p:strVal val="visible"/>
                                      </p:to>
                                    </p:set>
                                    <p:animEffect transition="in" filter="fade">
                                      <p:cBhvr>
                                        <p:cTn id="28" dur="1000"/>
                                        <p:tgtEl>
                                          <p:spTgt spid="20">
                                            <p:bg/>
                                          </p:spTgt>
                                        </p:tgtEl>
                                      </p:cBhvr>
                                    </p:animEffect>
                                    <p:anim calcmode="lin" valueType="num">
                                      <p:cBhvr>
                                        <p:cTn id="29" dur="1000" fill="hold"/>
                                        <p:tgtEl>
                                          <p:spTgt spid="20">
                                            <p:bg/>
                                          </p:spTgt>
                                        </p:tgtEl>
                                        <p:attrNameLst>
                                          <p:attrName>ppt_x</p:attrName>
                                        </p:attrNameLst>
                                      </p:cBhvr>
                                      <p:tavLst>
                                        <p:tav tm="0">
                                          <p:val>
                                            <p:strVal val="#ppt_x"/>
                                          </p:val>
                                        </p:tav>
                                        <p:tav tm="100000">
                                          <p:val>
                                            <p:strVal val="#ppt_x"/>
                                          </p:val>
                                        </p:tav>
                                      </p:tavLst>
                                    </p:anim>
                                    <p:anim calcmode="lin" valueType="num">
                                      <p:cBhvr>
                                        <p:cTn id="30" dur="1000" fill="hold"/>
                                        <p:tgtEl>
                                          <p:spTgt spid="20">
                                            <p:bg/>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animEffect transition="in" filter="fade">
                                      <p:cBhvr>
                                        <p:cTn id="35" dur="1000"/>
                                        <p:tgtEl>
                                          <p:spTgt spid="20">
                                            <p:txEl>
                                              <p:pRg st="0" end="0"/>
                                            </p:txEl>
                                          </p:spTgt>
                                        </p:tgtEl>
                                      </p:cBhvr>
                                    </p:animEffect>
                                    <p:anim calcmode="lin" valueType="num">
                                      <p:cBhvr>
                                        <p:cTn id="36"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0">
                                            <p:txEl>
                                              <p:pRg st="1" end="1"/>
                                            </p:txEl>
                                          </p:spTgt>
                                        </p:tgtEl>
                                        <p:attrNameLst>
                                          <p:attrName>style.visibility</p:attrName>
                                        </p:attrNameLst>
                                      </p:cBhvr>
                                      <p:to>
                                        <p:strVal val="visible"/>
                                      </p:to>
                                    </p:set>
                                    <p:animEffect transition="in" filter="fade">
                                      <p:cBhvr>
                                        <p:cTn id="42" dur="1000"/>
                                        <p:tgtEl>
                                          <p:spTgt spid="20">
                                            <p:txEl>
                                              <p:pRg st="1" end="1"/>
                                            </p:txEl>
                                          </p:spTgt>
                                        </p:tgtEl>
                                      </p:cBhvr>
                                    </p:animEffect>
                                    <p:anim calcmode="lin" valueType="num">
                                      <p:cBhvr>
                                        <p:cTn id="43"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0">
                                            <p:txEl>
                                              <p:pRg st="2" end="2"/>
                                            </p:txEl>
                                          </p:spTgt>
                                        </p:tgtEl>
                                        <p:attrNameLst>
                                          <p:attrName>style.visibility</p:attrName>
                                        </p:attrNameLst>
                                      </p:cBhvr>
                                      <p:to>
                                        <p:strVal val="visible"/>
                                      </p:to>
                                    </p:set>
                                    <p:animEffect transition="in" filter="fade">
                                      <p:cBhvr>
                                        <p:cTn id="56" dur="1000"/>
                                        <p:tgtEl>
                                          <p:spTgt spid="20">
                                            <p:txEl>
                                              <p:pRg st="2" end="2"/>
                                            </p:txEl>
                                          </p:spTgt>
                                        </p:tgtEl>
                                      </p:cBhvr>
                                    </p:animEffect>
                                    <p:anim calcmode="lin" valueType="num">
                                      <p:cBhvr>
                                        <p:cTn id="57"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animBg="1"/>
      <p:bldP spid="20"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48343" y="6306207"/>
            <a:ext cx="1142061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C00FCC4-E276-4673-9337-58E7BBA9144A}"/>
              </a:ext>
            </a:extLst>
          </p:cNvPr>
          <p:cNvSpPr/>
          <p:nvPr/>
        </p:nvSpPr>
        <p:spPr>
          <a:xfrm>
            <a:off x="4529797" y="9081"/>
            <a:ext cx="2827606" cy="78588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dirty="0">
                <a:solidFill>
                  <a:prstClr val="white"/>
                </a:solidFill>
                <a:latin typeface="Sakkal Majalla" panose="02000000000000000000" pitchFamily="2" charset="-78"/>
                <a:cs typeface="Sakkal Majalla" panose="02000000000000000000" pitchFamily="2" charset="-78"/>
              </a:rPr>
              <a:t>التغير المناخي</a:t>
            </a:r>
            <a:endParaRPr lang="en-US" sz="4400" dirty="0">
              <a:solidFill>
                <a:prstClr val="white"/>
              </a:solidFill>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4E71642C-86CC-4A50-98E1-5B9D9F4520B8}"/>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sp>
        <p:nvSpPr>
          <p:cNvPr id="13" name="TextBox 12">
            <a:extLst>
              <a:ext uri="{FF2B5EF4-FFF2-40B4-BE49-F238E27FC236}">
                <a16:creationId xmlns:a16="http://schemas.microsoft.com/office/drawing/2014/main" id="{74298C2B-EADA-4E2A-A0B8-E03A998B45B6}"/>
              </a:ext>
            </a:extLst>
          </p:cNvPr>
          <p:cNvSpPr txBox="1"/>
          <p:nvPr/>
        </p:nvSpPr>
        <p:spPr>
          <a:xfrm>
            <a:off x="348343" y="1883193"/>
            <a:ext cx="11420615" cy="1384995"/>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المناخُ</a:t>
            </a:r>
            <a:r>
              <a:rPr lang="ar-BH" sz="2800" b="1" dirty="0">
                <a:latin typeface="Sakkal Majalla" panose="02000000000000000000" pitchFamily="2" charset="-78"/>
                <a:cs typeface="Sakkal Majalla" panose="02000000000000000000" pitchFamily="2" charset="-78"/>
              </a:rPr>
              <a:t>: متوسطُ الحالةُ الجويةِ العامةِ في منطقةٍ ما خلالَ فترةٍ زمنيةٍ طويلةٍ.</a:t>
            </a:r>
          </a:p>
          <a:p>
            <a:pPr algn="r" rtl="1"/>
            <a:r>
              <a:rPr lang="ar-BH" sz="2800" b="1" dirty="0">
                <a:solidFill>
                  <a:srgbClr val="0070C0"/>
                </a:solidFill>
                <a:latin typeface="Sakkal Majalla" panose="02000000000000000000" pitchFamily="2" charset="-78"/>
                <a:cs typeface="Sakkal Majalla" panose="02000000000000000000" pitchFamily="2" charset="-78"/>
              </a:rPr>
              <a:t>التغيرُ المناخيُّ</a:t>
            </a:r>
            <a:r>
              <a:rPr lang="ar-BH" sz="2800" b="1" dirty="0">
                <a:latin typeface="Sakkal Majalla" panose="02000000000000000000" pitchFamily="2" charset="-78"/>
                <a:cs typeface="Sakkal Majalla" panose="02000000000000000000" pitchFamily="2" charset="-78"/>
              </a:rPr>
              <a:t>:أيُّ تغيرٍ مؤثرٍ وطويلِ المدى في معدلِ حالةِ الطقسِ يحدثُ لمنطقةٍ معينةٍ ويشملُ </a:t>
            </a:r>
            <a:r>
              <a:rPr lang="ar-BH" sz="2800" b="1" dirty="0">
                <a:solidFill>
                  <a:srgbClr val="0070C0"/>
                </a:solidFill>
                <a:latin typeface="Sakkal Majalla" panose="02000000000000000000" pitchFamily="2" charset="-78"/>
                <a:cs typeface="Sakkal Majalla" panose="02000000000000000000" pitchFamily="2" charset="-78"/>
              </a:rPr>
              <a:t>التغيراتِ في معدلِ درجاتِ الحرارةِ، ومعدلِ الهطلِ، وحالة الرياحِ.</a:t>
            </a:r>
          </a:p>
        </p:txBody>
      </p:sp>
      <p:sp>
        <p:nvSpPr>
          <p:cNvPr id="14" name="Title 1">
            <a:extLst>
              <a:ext uri="{FF2B5EF4-FFF2-40B4-BE49-F238E27FC236}">
                <a16:creationId xmlns:a16="http://schemas.microsoft.com/office/drawing/2014/main" id="{8FFCD935-1EF5-4DCD-BB85-618C2EE0ACD7}"/>
              </a:ext>
            </a:extLst>
          </p:cNvPr>
          <p:cNvSpPr txBox="1">
            <a:spLocks/>
          </p:cNvSpPr>
          <p:nvPr/>
        </p:nvSpPr>
        <p:spPr>
          <a:xfrm>
            <a:off x="9175044" y="1331926"/>
            <a:ext cx="2593914" cy="487409"/>
          </a:xfrm>
          <a:prstGeom prst="rect">
            <a:avLst/>
          </a:prstGeom>
          <a:solidFill>
            <a:schemeClr val="accent6">
              <a:lumMod val="20000"/>
              <a:lumOff val="80000"/>
            </a:schemeClr>
          </a:solidFill>
          <a:ln w="28575" cmpd="sng">
            <a:solidFill>
              <a:schemeClr val="accent6">
                <a:lumMod val="75000"/>
              </a:schemeClr>
            </a:solidFill>
          </a:ln>
        </p:spPr>
        <p:txBody>
          <a:bodyPr vert="horz" lIns="91440" tIns="45720" rIns="91440" bIns="45720" rtlCol="0" anchor="ctr">
            <a:noAutofit/>
          </a:bodyPr>
          <a:lstStyle/>
          <a:p>
            <a:pPr marL="0" marR="0" lvl="0" indent="0" algn="r" defTabSz="914400" rtl="1" eaLnBrk="1" fontAlgn="auto" latinLnBrk="0" hangingPunct="1">
              <a:lnSpc>
                <a:spcPct val="90000"/>
              </a:lnSpc>
              <a:spcBef>
                <a:spcPct val="0"/>
              </a:spcBef>
              <a:spcAft>
                <a:spcPts val="0"/>
              </a:spcAft>
              <a:buClrTx/>
              <a:buSzTx/>
              <a:buFontTx/>
              <a:buNone/>
              <a:tabLst/>
              <a:defRPr/>
            </a:pPr>
            <a:r>
              <a:rPr lang="ar-BH" sz="3200" b="1" dirty="0">
                <a:latin typeface="Sakkal Majalla" panose="02000000000000000000" pitchFamily="2" charset="-78"/>
                <a:ea typeface="+mj-ea"/>
                <a:cs typeface="Sakkal Majalla" panose="02000000000000000000" pitchFamily="2" charset="-78"/>
              </a:rPr>
              <a:t>ما التغيرُ المناخيُّ</a:t>
            </a:r>
            <a:r>
              <a:rPr kumimoji="0" lang="ar-BH" sz="3200" b="1" i="0" u="none" strike="noStrike" kern="1200" cap="none" spc="0" normalizeH="0" baseline="0" noProof="0" dirty="0">
                <a:ln>
                  <a:noFill/>
                </a:ln>
                <a:effectLst/>
                <a:uLnTx/>
                <a:uFillTx/>
                <a:latin typeface="Sakkal Majalla" panose="02000000000000000000" pitchFamily="2" charset="-78"/>
                <a:ea typeface="+mj-ea"/>
                <a:cs typeface="Sakkal Majalla" panose="02000000000000000000" pitchFamily="2" charset="-78"/>
              </a:rPr>
              <a:t>؟</a:t>
            </a:r>
          </a:p>
        </p:txBody>
      </p:sp>
      <p:sp>
        <p:nvSpPr>
          <p:cNvPr id="15" name="TextBox 14">
            <a:extLst>
              <a:ext uri="{FF2B5EF4-FFF2-40B4-BE49-F238E27FC236}">
                <a16:creationId xmlns:a16="http://schemas.microsoft.com/office/drawing/2014/main" id="{0B7E1B0B-4D73-4A82-BE45-06DBCCA92CEB}"/>
              </a:ext>
            </a:extLst>
          </p:cNvPr>
          <p:cNvSpPr txBox="1"/>
          <p:nvPr/>
        </p:nvSpPr>
        <p:spPr>
          <a:xfrm>
            <a:off x="348343" y="3307207"/>
            <a:ext cx="11381763" cy="2893100"/>
          </a:xfrm>
          <a:prstGeom prst="rect">
            <a:avLst/>
          </a:prstGeom>
          <a:solidFill>
            <a:srgbClr val="F2F8EE"/>
          </a:solidFill>
          <a:ln w="38100">
            <a:solidFill>
              <a:schemeClr val="accent6">
                <a:lumMod val="75000"/>
              </a:schemeClr>
            </a:solidFill>
            <a:prstDash val="solid"/>
          </a:ln>
        </p:spPr>
        <p:txBody>
          <a:bodyPr wrap="square" rtlCol="1">
            <a:spAutoFit/>
          </a:bodyPr>
          <a:lstStyle/>
          <a:p>
            <a:pPr marL="457200" indent="-457200" algn="r" rtl="1">
              <a:buFont typeface="Wingdings" panose="05000000000000000000" pitchFamily="2" charset="2"/>
              <a:buChar char="§"/>
            </a:pPr>
            <a:r>
              <a:rPr lang="ar-BH" sz="2600" b="1" dirty="0">
                <a:latin typeface="Sakkal Majalla" panose="02000000000000000000" pitchFamily="2" charset="-78"/>
                <a:cs typeface="Sakkal Majalla" panose="02000000000000000000" pitchFamily="2" charset="-78"/>
              </a:rPr>
              <a:t>يمكنُ أن تحدثَ هذه التغيراتِ بسببِ عملياتٍ طبيعيةٍ منها البراكينُ، أو شدةُ  الأشعةُ الشمسيةُ، أو سقوطُ النيازكُ الكبيرةُ، أو بسببِ نشاطاتِ الأنسانِ العمرانيةِ والصناعيةِ.</a:t>
            </a:r>
          </a:p>
          <a:p>
            <a:pPr marL="457200" indent="-457200" algn="r" rtl="1">
              <a:buFont typeface="Wingdings" panose="05000000000000000000" pitchFamily="2" charset="2"/>
              <a:buChar char="§"/>
            </a:pPr>
            <a:r>
              <a:rPr lang="ar-BH" sz="2600" b="1" dirty="0">
                <a:latin typeface="Sakkal Majalla" panose="02000000000000000000" pitchFamily="2" charset="-78"/>
                <a:cs typeface="Sakkal Majalla" panose="02000000000000000000" pitchFamily="2" charset="-78"/>
              </a:rPr>
              <a:t>أدى التطور الصناعي في الأعوامِ ال</a:t>
            </a:r>
            <a:r>
              <a:rPr lang="en-US" sz="2600" b="1" dirty="0">
                <a:latin typeface="Sakkal Majalla" panose="02000000000000000000" pitchFamily="2" charset="-78"/>
                <a:cs typeface="Sakkal Majalla" panose="02000000000000000000" pitchFamily="2" charset="-78"/>
              </a:rPr>
              <a:t>150</a:t>
            </a:r>
            <a:r>
              <a:rPr lang="ar-BH" sz="2600" b="1" dirty="0">
                <a:latin typeface="Sakkal Majalla" panose="02000000000000000000" pitchFamily="2" charset="-78"/>
                <a:cs typeface="Sakkal Majalla" panose="02000000000000000000" pitchFamily="2" charset="-78"/>
              </a:rPr>
              <a:t> الماضيةِ فيما عرفَ بالثورةِ الصناعيةِ إلى استخراجِ وحرقِ مليارات الأطنانِ من الوقود الأحفوري لتوليدِ الطاقةِ.</a:t>
            </a:r>
          </a:p>
          <a:p>
            <a:pPr marL="457200" indent="-457200" algn="r" rtl="1">
              <a:buFont typeface="Wingdings" panose="05000000000000000000" pitchFamily="2" charset="2"/>
              <a:buChar char="§"/>
            </a:pPr>
            <a:r>
              <a:rPr lang="ar-BH" sz="2600" b="1" dirty="0">
                <a:latin typeface="Sakkal Majalla" panose="02000000000000000000" pitchFamily="2" charset="-78"/>
                <a:cs typeface="Sakkal Majalla" panose="02000000000000000000" pitchFamily="2" charset="-78"/>
              </a:rPr>
              <a:t> عمليةُ حرق الوقودِ الاحفوري نتج عنها غازاتِ دفيئة تحبس الحرارة ، ومنها غاز ثاني أكسيد الكربون. وهي من أهم أسباب تغيُّر المناخ.</a:t>
            </a:r>
          </a:p>
          <a:p>
            <a:pPr marL="457200" indent="-457200" algn="r" rtl="1">
              <a:buFont typeface="Wingdings" panose="05000000000000000000" pitchFamily="2" charset="2"/>
              <a:buChar char="§"/>
            </a:pPr>
            <a:r>
              <a:rPr lang="ar-BH" sz="2600" b="1" dirty="0">
                <a:latin typeface="Sakkal Majalla" panose="02000000000000000000" pitchFamily="2" charset="-78"/>
                <a:cs typeface="Sakkal Majalla" panose="02000000000000000000" pitchFamily="2" charset="-78"/>
              </a:rPr>
              <a:t>عملت كمياتُ الغازاتِ هذه على رفعِ درجةِ حرارةِ كوكب الأرضِ </a:t>
            </a:r>
            <a:r>
              <a:rPr lang="en-US" sz="2600" b="1" dirty="0">
                <a:latin typeface="Sakkal Majalla" panose="02000000000000000000" pitchFamily="2" charset="-78"/>
                <a:cs typeface="Sakkal Majalla" panose="02000000000000000000" pitchFamily="2" charset="-78"/>
              </a:rPr>
              <a:t>1.2</a:t>
            </a:r>
            <a:r>
              <a:rPr lang="ar-BH" sz="2600" b="1" dirty="0">
                <a:latin typeface="Sakkal Majalla" panose="02000000000000000000" pitchFamily="2" charset="-78"/>
                <a:cs typeface="Sakkal Majalla" panose="02000000000000000000" pitchFamily="2" charset="-78"/>
              </a:rPr>
              <a:t> درجة سليزية مقارنةً بما قبل الثورةِ الصناعيةِ.</a:t>
            </a:r>
          </a:p>
        </p:txBody>
      </p:sp>
    </p:spTree>
    <p:extLst>
      <p:ext uri="{BB962C8B-B14F-4D97-AF65-F5344CB8AC3E}">
        <p14:creationId xmlns:p14="http://schemas.microsoft.com/office/powerpoint/2010/main" val="171506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fade">
                                      <p:cBhvr>
                                        <p:cTn id="7" dur="1000"/>
                                        <p:tgtEl>
                                          <p:spTgt spid="13">
                                            <p:bg/>
                                          </p:spTgt>
                                        </p:tgtEl>
                                      </p:cBhvr>
                                    </p:animEffect>
                                    <p:anim calcmode="lin" valueType="num">
                                      <p:cBhvr>
                                        <p:cTn id="8" dur="1000" fill="hold"/>
                                        <p:tgtEl>
                                          <p:spTgt spid="13">
                                            <p:bg/>
                                          </p:spTgt>
                                        </p:tgtEl>
                                        <p:attrNameLst>
                                          <p:attrName>ppt_x</p:attrName>
                                        </p:attrNameLst>
                                      </p:cBhvr>
                                      <p:tavLst>
                                        <p:tav tm="0">
                                          <p:val>
                                            <p:strVal val="#ppt_x"/>
                                          </p:val>
                                        </p:tav>
                                        <p:tav tm="100000">
                                          <p:val>
                                            <p:strVal val="#ppt_x"/>
                                          </p:val>
                                        </p:tav>
                                      </p:tavLst>
                                    </p:anim>
                                    <p:anim calcmode="lin" valueType="num">
                                      <p:cBhvr>
                                        <p:cTn id="9" dur="1000" fill="hold"/>
                                        <p:tgtEl>
                                          <p:spTgt spid="1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1000"/>
                                        <p:tgtEl>
                                          <p:spTgt spid="13">
                                            <p:txEl>
                                              <p:pRg st="0" end="0"/>
                                            </p:txEl>
                                          </p:spTgt>
                                        </p:tgtEl>
                                      </p:cBhvr>
                                    </p:animEffect>
                                    <p:anim calcmode="lin" valueType="num">
                                      <p:cBhvr>
                                        <p:cTn id="1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1000"/>
                                        <p:tgtEl>
                                          <p:spTgt spid="13">
                                            <p:txEl>
                                              <p:pRg st="1" end="1"/>
                                            </p:txEl>
                                          </p:spTgt>
                                        </p:tgtEl>
                                      </p:cBhvr>
                                    </p:animEffect>
                                    <p:anim calcmode="lin" valueType="num">
                                      <p:cBhvr>
                                        <p:cTn id="22"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bg/>
                                          </p:spTgt>
                                        </p:tgtEl>
                                        <p:attrNameLst>
                                          <p:attrName>style.visibility</p:attrName>
                                        </p:attrNameLst>
                                      </p:cBhvr>
                                      <p:to>
                                        <p:strVal val="visible"/>
                                      </p:to>
                                    </p:set>
                                    <p:animEffect transition="in" filter="fade">
                                      <p:cBhvr>
                                        <p:cTn id="28" dur="1000"/>
                                        <p:tgtEl>
                                          <p:spTgt spid="15">
                                            <p:bg/>
                                          </p:spTgt>
                                        </p:tgtEl>
                                      </p:cBhvr>
                                    </p:animEffect>
                                    <p:anim calcmode="lin" valueType="num">
                                      <p:cBhvr>
                                        <p:cTn id="29" dur="1000" fill="hold"/>
                                        <p:tgtEl>
                                          <p:spTgt spid="15">
                                            <p:bg/>
                                          </p:spTgt>
                                        </p:tgtEl>
                                        <p:attrNameLst>
                                          <p:attrName>ppt_x</p:attrName>
                                        </p:attrNameLst>
                                      </p:cBhvr>
                                      <p:tavLst>
                                        <p:tav tm="0">
                                          <p:val>
                                            <p:strVal val="#ppt_x"/>
                                          </p:val>
                                        </p:tav>
                                        <p:tav tm="100000">
                                          <p:val>
                                            <p:strVal val="#ppt_x"/>
                                          </p:val>
                                        </p:tav>
                                      </p:tavLst>
                                    </p:anim>
                                    <p:anim calcmode="lin" valueType="num">
                                      <p:cBhvr>
                                        <p:cTn id="30" dur="1000" fill="hold"/>
                                        <p:tgtEl>
                                          <p:spTgt spid="15">
                                            <p:bg/>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xEl>
                                              <p:pRg st="0" end="0"/>
                                            </p:txEl>
                                          </p:spTgt>
                                        </p:tgtEl>
                                        <p:attrNameLst>
                                          <p:attrName>style.visibility</p:attrName>
                                        </p:attrNameLst>
                                      </p:cBhvr>
                                      <p:to>
                                        <p:strVal val="visible"/>
                                      </p:to>
                                    </p:set>
                                    <p:animEffect transition="in" filter="fade">
                                      <p:cBhvr>
                                        <p:cTn id="35" dur="1000"/>
                                        <p:tgtEl>
                                          <p:spTgt spid="15">
                                            <p:txEl>
                                              <p:pRg st="0" end="0"/>
                                            </p:txEl>
                                          </p:spTgt>
                                        </p:tgtEl>
                                      </p:cBhvr>
                                    </p:animEffect>
                                    <p:anim calcmode="lin" valueType="num">
                                      <p:cBhvr>
                                        <p:cTn id="36"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5">
                                            <p:txEl>
                                              <p:pRg st="1" end="1"/>
                                            </p:txEl>
                                          </p:spTgt>
                                        </p:tgtEl>
                                        <p:attrNameLst>
                                          <p:attrName>style.visibility</p:attrName>
                                        </p:attrNameLst>
                                      </p:cBhvr>
                                      <p:to>
                                        <p:strVal val="visible"/>
                                      </p:to>
                                    </p:set>
                                    <p:animEffect transition="in" filter="fade">
                                      <p:cBhvr>
                                        <p:cTn id="42" dur="1000"/>
                                        <p:tgtEl>
                                          <p:spTgt spid="15">
                                            <p:txEl>
                                              <p:pRg st="1" end="1"/>
                                            </p:txEl>
                                          </p:spTgt>
                                        </p:tgtEl>
                                      </p:cBhvr>
                                    </p:animEffect>
                                    <p:anim calcmode="lin" valueType="num">
                                      <p:cBhvr>
                                        <p:cTn id="43"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5">
                                            <p:txEl>
                                              <p:pRg st="2" end="2"/>
                                            </p:txEl>
                                          </p:spTgt>
                                        </p:tgtEl>
                                        <p:attrNameLst>
                                          <p:attrName>style.visibility</p:attrName>
                                        </p:attrNameLst>
                                      </p:cBhvr>
                                      <p:to>
                                        <p:strVal val="visible"/>
                                      </p:to>
                                    </p:set>
                                    <p:animEffect transition="in" filter="fade">
                                      <p:cBhvr>
                                        <p:cTn id="49" dur="1000"/>
                                        <p:tgtEl>
                                          <p:spTgt spid="15">
                                            <p:txEl>
                                              <p:pRg st="2" end="2"/>
                                            </p:txEl>
                                          </p:spTgt>
                                        </p:tgtEl>
                                      </p:cBhvr>
                                    </p:animEffect>
                                    <p:anim calcmode="lin" valueType="num">
                                      <p:cBhvr>
                                        <p:cTn id="50"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
                                            <p:txEl>
                                              <p:pRg st="3" end="3"/>
                                            </p:txEl>
                                          </p:spTgt>
                                        </p:tgtEl>
                                        <p:attrNameLst>
                                          <p:attrName>style.visibility</p:attrName>
                                        </p:attrNameLst>
                                      </p:cBhvr>
                                      <p:to>
                                        <p:strVal val="visible"/>
                                      </p:to>
                                    </p:set>
                                    <p:animEffect transition="in" filter="fade">
                                      <p:cBhvr>
                                        <p:cTn id="56" dur="1000"/>
                                        <p:tgtEl>
                                          <p:spTgt spid="15">
                                            <p:txEl>
                                              <p:pRg st="3" end="3"/>
                                            </p:txEl>
                                          </p:spTgt>
                                        </p:tgtEl>
                                      </p:cBhvr>
                                    </p:animEffect>
                                    <p:anim calcmode="lin" valueType="num">
                                      <p:cBhvr>
                                        <p:cTn id="57"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58"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bldP spid="15"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46721" y="6306207"/>
            <a:ext cx="11434061"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4C00FCC4-E276-4673-9337-58E7BBA9144A}"/>
              </a:ext>
            </a:extLst>
          </p:cNvPr>
          <p:cNvSpPr/>
          <p:nvPr/>
        </p:nvSpPr>
        <p:spPr>
          <a:xfrm>
            <a:off x="4529797" y="9081"/>
            <a:ext cx="2827606" cy="78588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dirty="0">
                <a:solidFill>
                  <a:prstClr val="white"/>
                </a:solidFill>
                <a:latin typeface="Sakkal Majalla" panose="02000000000000000000" pitchFamily="2" charset="-78"/>
                <a:cs typeface="Sakkal Majalla" panose="02000000000000000000" pitchFamily="2" charset="-78"/>
              </a:rPr>
              <a:t>التغير المناخي</a:t>
            </a:r>
            <a:endParaRPr lang="en-US" sz="4400" dirty="0">
              <a:solidFill>
                <a:prstClr val="white"/>
              </a:solidFill>
              <a:latin typeface="Sakkal Majalla" panose="02000000000000000000" pitchFamily="2" charset="-78"/>
              <a:cs typeface="Sakkal Majalla" panose="02000000000000000000" pitchFamily="2" charset="-78"/>
            </a:endParaRPr>
          </a:p>
        </p:txBody>
      </p:sp>
      <p:sp>
        <p:nvSpPr>
          <p:cNvPr id="16" name="Rectangle 15">
            <a:extLst>
              <a:ext uri="{FF2B5EF4-FFF2-40B4-BE49-F238E27FC236}">
                <a16:creationId xmlns:a16="http://schemas.microsoft.com/office/drawing/2014/main" id="{4E71642C-86CC-4A50-98E1-5B9D9F4520B8}"/>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sp>
        <p:nvSpPr>
          <p:cNvPr id="24" name="TextBox 23">
            <a:extLst>
              <a:ext uri="{FF2B5EF4-FFF2-40B4-BE49-F238E27FC236}">
                <a16:creationId xmlns:a16="http://schemas.microsoft.com/office/drawing/2014/main" id="{74298C2B-EADA-4E2A-A0B8-E03A998B45B6}"/>
              </a:ext>
            </a:extLst>
          </p:cNvPr>
          <p:cNvSpPr txBox="1"/>
          <p:nvPr/>
        </p:nvSpPr>
        <p:spPr>
          <a:xfrm>
            <a:off x="346721" y="2335169"/>
            <a:ext cx="11422238" cy="2246769"/>
          </a:xfrm>
          <a:prstGeom prst="rect">
            <a:avLst/>
          </a:prstGeom>
          <a:solidFill>
            <a:srgbClr val="F2F8EE"/>
          </a:solidFill>
          <a:ln w="38100">
            <a:solidFill>
              <a:schemeClr val="accent6">
                <a:lumMod val="75000"/>
              </a:schemeClr>
            </a:solidFill>
            <a:prstDash val="solid"/>
          </a:ln>
        </p:spPr>
        <p:txBody>
          <a:bodyPr wrap="square" rtlCol="1">
            <a:spAutoFit/>
          </a:bodyPr>
          <a:lstStyle/>
          <a:p>
            <a:pPr algn="r" rtl="1"/>
            <a:r>
              <a:rPr lang="ar-BH" sz="2800" b="1" dirty="0">
                <a:latin typeface="Sakkal Majalla" panose="02000000000000000000" pitchFamily="2" charset="-78"/>
                <a:cs typeface="Sakkal Majalla" panose="02000000000000000000" pitchFamily="2" charset="-78"/>
              </a:rPr>
              <a:t>لتجنبِ الآثارِ السلبيةِلتغيرِ المناخِ لابدَ من أن تتضافرَ الجهودُ للحدِ من ارتفاعِ الحرارةِ العالميِّ؛ ليبقى دونَ درجتينِ سيليزيتينِ. ويتمُ ذلك من خلالِ:</a:t>
            </a:r>
          </a:p>
          <a:p>
            <a:pPr marL="457200" indent="-457200" algn="r" rtl="1">
              <a:buFont typeface="Wingdings" panose="05000000000000000000" pitchFamily="2" charset="2"/>
              <a:buChar char="§"/>
            </a:pPr>
            <a:r>
              <a:rPr lang="ar-BH" sz="2800" b="1" dirty="0">
                <a:latin typeface="Sakkal Majalla" panose="02000000000000000000" pitchFamily="2" charset="-78"/>
                <a:cs typeface="Sakkal Majalla" panose="02000000000000000000" pitchFamily="2" charset="-78"/>
              </a:rPr>
              <a:t>تقليصِ اعتمادنا على النفطِ بوصفهِ المصدرِ الأساسي للطاقةِ.</a:t>
            </a:r>
          </a:p>
          <a:p>
            <a:pPr marL="457200" indent="-457200" algn="r" rtl="1">
              <a:buFont typeface="Wingdings" panose="05000000000000000000" pitchFamily="2" charset="2"/>
              <a:buChar char="§"/>
            </a:pPr>
            <a:r>
              <a:rPr lang="ar-BH" sz="2800" b="1" dirty="0">
                <a:latin typeface="Sakkal Majalla" panose="02000000000000000000" pitchFamily="2" charset="-78"/>
                <a:cs typeface="Sakkal Majalla" panose="02000000000000000000" pitchFamily="2" charset="-78"/>
              </a:rPr>
              <a:t> والتوجه نحوَ مصادرِ الطاقةِ المتجددةِ.</a:t>
            </a:r>
          </a:p>
          <a:p>
            <a:pPr marL="457200" indent="-457200" algn="r" rtl="1">
              <a:buFont typeface="Wingdings" panose="05000000000000000000" pitchFamily="2" charset="2"/>
              <a:buChar char="§"/>
            </a:pPr>
            <a:r>
              <a:rPr lang="ar-BH" sz="2800" b="1" dirty="0">
                <a:latin typeface="Sakkal Majalla" panose="02000000000000000000" pitchFamily="2" charset="-78"/>
                <a:cs typeface="Sakkal Majalla" panose="02000000000000000000" pitchFamily="2" charset="-78"/>
              </a:rPr>
              <a:t>ترشيدِ استخدامِ الطاقةِ.</a:t>
            </a:r>
          </a:p>
        </p:txBody>
      </p:sp>
      <p:sp>
        <p:nvSpPr>
          <p:cNvPr id="25" name="Title 1">
            <a:extLst>
              <a:ext uri="{FF2B5EF4-FFF2-40B4-BE49-F238E27FC236}">
                <a16:creationId xmlns:a16="http://schemas.microsoft.com/office/drawing/2014/main" id="{8FFCD935-1EF5-4DCD-BB85-618C2EE0ACD7}"/>
              </a:ext>
            </a:extLst>
          </p:cNvPr>
          <p:cNvSpPr txBox="1">
            <a:spLocks/>
          </p:cNvSpPr>
          <p:nvPr/>
        </p:nvSpPr>
        <p:spPr>
          <a:xfrm>
            <a:off x="9175044" y="1310110"/>
            <a:ext cx="2593914" cy="584085"/>
          </a:xfrm>
          <a:prstGeom prst="rect">
            <a:avLst/>
          </a:prstGeom>
          <a:solidFill>
            <a:schemeClr val="accent6">
              <a:lumMod val="20000"/>
              <a:lumOff val="80000"/>
            </a:schemeClr>
          </a:solidFill>
          <a:ln w="28575" cmpd="sng">
            <a:solidFill>
              <a:schemeClr val="accent6">
                <a:lumMod val="75000"/>
              </a:schemeClr>
            </a:solidFill>
          </a:ln>
        </p:spPr>
        <p:txBody>
          <a:bodyPr vert="horz" lIns="91440" tIns="45720" rIns="91440" bIns="45720" rtlCol="0" anchor="ctr">
            <a:noAutofit/>
          </a:bodyPr>
          <a:lstStyle/>
          <a:p>
            <a:pPr marL="0" marR="0" lvl="0" indent="0" algn="r" defTabSz="914400" rtl="1" eaLnBrk="1" fontAlgn="auto" latinLnBrk="0" hangingPunct="1">
              <a:lnSpc>
                <a:spcPct val="90000"/>
              </a:lnSpc>
              <a:spcBef>
                <a:spcPct val="0"/>
              </a:spcBef>
              <a:spcAft>
                <a:spcPts val="0"/>
              </a:spcAft>
              <a:buClrTx/>
              <a:buSzTx/>
              <a:buFontTx/>
              <a:buNone/>
              <a:tabLst/>
              <a:defRPr/>
            </a:pPr>
            <a:r>
              <a:rPr lang="ar-BH" sz="3200" b="1" dirty="0">
                <a:latin typeface="Sakkal Majalla" panose="02000000000000000000" pitchFamily="2" charset="-78"/>
                <a:ea typeface="+mj-ea"/>
                <a:cs typeface="Sakkal Majalla" panose="02000000000000000000" pitchFamily="2" charset="-78"/>
              </a:rPr>
              <a:t>ما التغيرُ المناخيُّ</a:t>
            </a:r>
            <a:r>
              <a:rPr kumimoji="0" lang="ar-BH" sz="3200" b="1" i="0" u="none" strike="noStrike" kern="1200" cap="none" spc="0" normalizeH="0" baseline="0" noProof="0" dirty="0">
                <a:ln>
                  <a:noFill/>
                </a:ln>
                <a:effectLst/>
                <a:uLnTx/>
                <a:uFillTx/>
                <a:latin typeface="Sakkal Majalla" panose="02000000000000000000" pitchFamily="2" charset="-78"/>
                <a:ea typeface="+mj-ea"/>
                <a:cs typeface="Sakkal Majalla" panose="02000000000000000000" pitchFamily="2" charset="-78"/>
              </a:rPr>
              <a:t>؟</a:t>
            </a:r>
          </a:p>
        </p:txBody>
      </p:sp>
    </p:spTree>
    <p:extLst>
      <p:ext uri="{BB962C8B-B14F-4D97-AF65-F5344CB8AC3E}">
        <p14:creationId xmlns:p14="http://schemas.microsoft.com/office/powerpoint/2010/main" val="416695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bg/>
                                          </p:spTgt>
                                        </p:tgtEl>
                                        <p:attrNameLst>
                                          <p:attrName>style.visibility</p:attrName>
                                        </p:attrNameLst>
                                      </p:cBhvr>
                                      <p:to>
                                        <p:strVal val="visible"/>
                                      </p:to>
                                    </p:set>
                                    <p:animEffect transition="in" filter="fade">
                                      <p:cBhvr>
                                        <p:cTn id="7" dur="1000"/>
                                        <p:tgtEl>
                                          <p:spTgt spid="24">
                                            <p:bg/>
                                          </p:spTgt>
                                        </p:tgtEl>
                                      </p:cBhvr>
                                    </p:animEffect>
                                    <p:anim calcmode="lin" valueType="num">
                                      <p:cBhvr>
                                        <p:cTn id="8" dur="1000" fill="hold"/>
                                        <p:tgtEl>
                                          <p:spTgt spid="24">
                                            <p:bg/>
                                          </p:spTgt>
                                        </p:tgtEl>
                                        <p:attrNameLst>
                                          <p:attrName>ppt_x</p:attrName>
                                        </p:attrNameLst>
                                      </p:cBhvr>
                                      <p:tavLst>
                                        <p:tav tm="0">
                                          <p:val>
                                            <p:strVal val="#ppt_x"/>
                                          </p:val>
                                        </p:tav>
                                        <p:tav tm="100000">
                                          <p:val>
                                            <p:strVal val="#ppt_x"/>
                                          </p:val>
                                        </p:tav>
                                      </p:tavLst>
                                    </p:anim>
                                    <p:anim calcmode="lin" valueType="num">
                                      <p:cBhvr>
                                        <p:cTn id="9" dur="1000" fill="hold"/>
                                        <p:tgtEl>
                                          <p:spTgt spid="24">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xEl>
                                              <p:pRg st="0" end="0"/>
                                            </p:txEl>
                                          </p:spTgt>
                                        </p:tgtEl>
                                        <p:attrNameLst>
                                          <p:attrName>style.visibility</p:attrName>
                                        </p:attrNameLst>
                                      </p:cBhvr>
                                      <p:to>
                                        <p:strVal val="visible"/>
                                      </p:to>
                                    </p:set>
                                    <p:animEffect transition="in" filter="fade">
                                      <p:cBhvr>
                                        <p:cTn id="14" dur="1000"/>
                                        <p:tgtEl>
                                          <p:spTgt spid="24">
                                            <p:txEl>
                                              <p:pRg st="0" end="0"/>
                                            </p:txEl>
                                          </p:spTgt>
                                        </p:tgtEl>
                                      </p:cBhvr>
                                    </p:animEffect>
                                    <p:anim calcmode="lin" valueType="num">
                                      <p:cBhvr>
                                        <p:cTn id="15"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xEl>
                                              <p:pRg st="1" end="1"/>
                                            </p:txEl>
                                          </p:spTgt>
                                        </p:tgtEl>
                                        <p:attrNameLst>
                                          <p:attrName>style.visibility</p:attrName>
                                        </p:attrNameLst>
                                      </p:cBhvr>
                                      <p:to>
                                        <p:strVal val="visible"/>
                                      </p:to>
                                    </p:set>
                                    <p:animEffect transition="in" filter="fade">
                                      <p:cBhvr>
                                        <p:cTn id="21" dur="1000"/>
                                        <p:tgtEl>
                                          <p:spTgt spid="24">
                                            <p:txEl>
                                              <p:pRg st="1" end="1"/>
                                            </p:txEl>
                                          </p:spTgt>
                                        </p:tgtEl>
                                      </p:cBhvr>
                                    </p:animEffect>
                                    <p:anim calcmode="lin" valueType="num">
                                      <p:cBhvr>
                                        <p:cTn id="22" dur="1000" fill="hold"/>
                                        <p:tgtEl>
                                          <p:spTgt spid="2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xEl>
                                              <p:pRg st="2" end="2"/>
                                            </p:txEl>
                                          </p:spTgt>
                                        </p:tgtEl>
                                        <p:attrNameLst>
                                          <p:attrName>style.visibility</p:attrName>
                                        </p:attrNameLst>
                                      </p:cBhvr>
                                      <p:to>
                                        <p:strVal val="visible"/>
                                      </p:to>
                                    </p:set>
                                    <p:animEffect transition="in" filter="fade">
                                      <p:cBhvr>
                                        <p:cTn id="28" dur="1000"/>
                                        <p:tgtEl>
                                          <p:spTgt spid="24">
                                            <p:txEl>
                                              <p:pRg st="2" end="2"/>
                                            </p:txEl>
                                          </p:spTgt>
                                        </p:tgtEl>
                                      </p:cBhvr>
                                    </p:animEffect>
                                    <p:anim calcmode="lin" valueType="num">
                                      <p:cBhvr>
                                        <p:cTn id="29" dur="1000" fill="hold"/>
                                        <p:tgtEl>
                                          <p:spTgt spid="2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4">
                                            <p:txEl>
                                              <p:pRg st="3" end="3"/>
                                            </p:txEl>
                                          </p:spTgt>
                                        </p:tgtEl>
                                        <p:attrNameLst>
                                          <p:attrName>style.visibility</p:attrName>
                                        </p:attrNameLst>
                                      </p:cBhvr>
                                      <p:to>
                                        <p:strVal val="visible"/>
                                      </p:to>
                                    </p:set>
                                    <p:animEffect transition="in" filter="fade">
                                      <p:cBhvr>
                                        <p:cTn id="35" dur="1000"/>
                                        <p:tgtEl>
                                          <p:spTgt spid="24">
                                            <p:txEl>
                                              <p:pRg st="3" end="3"/>
                                            </p:txEl>
                                          </p:spTgt>
                                        </p:tgtEl>
                                      </p:cBhvr>
                                    </p:animEffect>
                                    <p:anim calcmode="lin" valueType="num">
                                      <p:cBhvr>
                                        <p:cTn id="36" dur="1000" fill="hold"/>
                                        <p:tgtEl>
                                          <p:spTgt spid="2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348343" y="6279776"/>
            <a:ext cx="11417833" cy="2643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4C00FCC4-E276-4673-9337-58E7BBA9144A}"/>
              </a:ext>
            </a:extLst>
          </p:cNvPr>
          <p:cNvSpPr/>
          <p:nvPr/>
        </p:nvSpPr>
        <p:spPr>
          <a:xfrm>
            <a:off x="4529797" y="9081"/>
            <a:ext cx="2827606" cy="78588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dirty="0">
                <a:solidFill>
                  <a:prstClr val="white"/>
                </a:solidFill>
                <a:latin typeface="Sakkal Majalla" panose="02000000000000000000" pitchFamily="2" charset="-78"/>
                <a:cs typeface="Sakkal Majalla" panose="02000000000000000000" pitchFamily="2" charset="-78"/>
              </a:rPr>
              <a:t>النشاط التعليمي</a:t>
            </a:r>
            <a:endParaRPr lang="en-US" sz="4400" dirty="0">
              <a:solidFill>
                <a:prstClr val="white"/>
              </a:solidFill>
              <a:latin typeface="Sakkal Majalla" panose="02000000000000000000" pitchFamily="2" charset="-78"/>
              <a:cs typeface="Sakkal Majalla" panose="02000000000000000000" pitchFamily="2" charset="-78"/>
            </a:endParaRPr>
          </a:p>
        </p:txBody>
      </p:sp>
      <p:sp>
        <p:nvSpPr>
          <p:cNvPr id="15" name="Rectangle 14">
            <a:extLst>
              <a:ext uri="{FF2B5EF4-FFF2-40B4-BE49-F238E27FC236}">
                <a16:creationId xmlns:a16="http://schemas.microsoft.com/office/drawing/2014/main" id="{4E71642C-86CC-4A50-98E1-5B9D9F4520B8}"/>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pic>
        <p:nvPicPr>
          <p:cNvPr id="24" name="Picture 23">
            <a:extLst>
              <a:ext uri="{FF2B5EF4-FFF2-40B4-BE49-F238E27FC236}">
                <a16:creationId xmlns:a16="http://schemas.microsoft.com/office/drawing/2014/main" id="{5D501FE9-2A53-4F61-871D-F16F0BB6EBD3}"/>
              </a:ext>
            </a:extLst>
          </p:cNvPr>
          <p:cNvPicPr>
            <a:picLocks noChangeAspect="1"/>
          </p:cNvPicPr>
          <p:nvPr/>
        </p:nvPicPr>
        <p:blipFill>
          <a:blip r:embed="rId3">
            <a:lum bright="-20000" contrast="40000"/>
          </a:blip>
          <a:stretch>
            <a:fillRect/>
          </a:stretch>
        </p:blipFill>
        <p:spPr>
          <a:xfrm>
            <a:off x="431314" y="1508753"/>
            <a:ext cx="6386733" cy="4467734"/>
          </a:xfrm>
          <a:prstGeom prst="rect">
            <a:avLst/>
          </a:prstGeom>
          <a:ln w="38100">
            <a:solidFill>
              <a:schemeClr val="accent1"/>
            </a:solidFill>
          </a:ln>
        </p:spPr>
      </p:pic>
      <p:pic>
        <p:nvPicPr>
          <p:cNvPr id="25" name="Picture 24">
            <a:extLst>
              <a:ext uri="{FF2B5EF4-FFF2-40B4-BE49-F238E27FC236}">
                <a16:creationId xmlns:a16="http://schemas.microsoft.com/office/drawing/2014/main" id="{F3A7F7BD-FA3E-4007-B206-2E98E16F6A7A}"/>
              </a:ext>
            </a:extLst>
          </p:cNvPr>
          <p:cNvPicPr>
            <a:picLocks noChangeAspect="1"/>
          </p:cNvPicPr>
          <p:nvPr/>
        </p:nvPicPr>
        <p:blipFill>
          <a:blip r:embed="rId4"/>
          <a:stretch>
            <a:fillRect/>
          </a:stretch>
        </p:blipFill>
        <p:spPr>
          <a:xfrm>
            <a:off x="7046259" y="1283043"/>
            <a:ext cx="4722699" cy="2136962"/>
          </a:xfrm>
          <a:prstGeom prst="rect">
            <a:avLst/>
          </a:prstGeom>
        </p:spPr>
      </p:pic>
      <p:sp>
        <p:nvSpPr>
          <p:cNvPr id="26" name="TextBox 25">
            <a:extLst>
              <a:ext uri="{FF2B5EF4-FFF2-40B4-BE49-F238E27FC236}">
                <a16:creationId xmlns:a16="http://schemas.microsoft.com/office/drawing/2014/main" id="{C6726DD7-0FA0-42A3-B71B-77D8070DCB77}"/>
              </a:ext>
            </a:extLst>
          </p:cNvPr>
          <p:cNvSpPr txBox="1"/>
          <p:nvPr/>
        </p:nvSpPr>
        <p:spPr>
          <a:xfrm>
            <a:off x="7046258" y="4094387"/>
            <a:ext cx="4722699" cy="1815882"/>
          </a:xfrm>
          <a:prstGeom prst="rect">
            <a:avLst/>
          </a:prstGeom>
          <a:solidFill>
            <a:srgbClr val="F2F8EE"/>
          </a:solidFill>
          <a:ln w="38100">
            <a:solidFill>
              <a:schemeClr val="accent6">
                <a:lumMod val="75000"/>
              </a:schemeClr>
            </a:solidFill>
            <a:prstDash val="solid"/>
          </a:ln>
        </p:spPr>
        <p:txBody>
          <a:bodyPr wrap="square" rtlCol="1">
            <a:spAutoFit/>
          </a:bodyPr>
          <a:lstStyle/>
          <a:p>
            <a:pPr algn="just" rtl="1"/>
            <a:r>
              <a:rPr lang="ar-BH" sz="2800" b="1" dirty="0">
                <a:latin typeface="Sakkal Majalla" panose="02000000000000000000" pitchFamily="2" charset="-78"/>
                <a:cs typeface="Sakkal Majalla" panose="02000000000000000000" pitchFamily="2" charset="-78"/>
              </a:rPr>
              <a:t>نلاحظُ من الشكلِ أن تركيزَ غاز ثاني أكسيدِ الكربون في الغلافِ الجويِّ قد زاد من </a:t>
            </a:r>
            <a:r>
              <a:rPr lang="en-US" sz="2800" b="1" dirty="0">
                <a:latin typeface="Sakkal Majalla" panose="02000000000000000000" pitchFamily="2" charset="-78"/>
                <a:cs typeface="Sakkal Majalla" panose="02000000000000000000" pitchFamily="2" charset="-78"/>
              </a:rPr>
              <a:t>330</a:t>
            </a:r>
            <a:r>
              <a:rPr lang="ar-BH" sz="2800" b="1" dirty="0">
                <a:latin typeface="Sakkal Majalla" panose="02000000000000000000" pitchFamily="2" charset="-78"/>
                <a:cs typeface="Sakkal Majalla" panose="02000000000000000000" pitchFamily="2" charset="-78"/>
              </a:rPr>
              <a:t> جزء من المليون عام </a:t>
            </a:r>
            <a:r>
              <a:rPr lang="en-US" sz="2800" b="1" dirty="0">
                <a:latin typeface="Sakkal Majalla" panose="02000000000000000000" pitchFamily="2" charset="-78"/>
                <a:cs typeface="Sakkal Majalla" panose="02000000000000000000" pitchFamily="2" charset="-78"/>
              </a:rPr>
              <a:t>1975</a:t>
            </a:r>
            <a:r>
              <a:rPr lang="ar-BH" sz="2800" b="1" dirty="0">
                <a:latin typeface="Sakkal Majalla" panose="02000000000000000000" pitchFamily="2" charset="-78"/>
                <a:cs typeface="Sakkal Majalla" panose="02000000000000000000" pitchFamily="2" charset="-78"/>
              </a:rPr>
              <a:t>م إلى </a:t>
            </a:r>
            <a:r>
              <a:rPr lang="en-US" sz="2800" b="1" dirty="0">
                <a:latin typeface="Sakkal Majalla" panose="02000000000000000000" pitchFamily="2" charset="-78"/>
                <a:cs typeface="Sakkal Majalla" panose="02000000000000000000" pitchFamily="2" charset="-78"/>
              </a:rPr>
              <a:t>360</a:t>
            </a:r>
            <a:r>
              <a:rPr lang="ar-BH" sz="2800" b="1" dirty="0">
                <a:latin typeface="Sakkal Majalla" panose="02000000000000000000" pitchFamily="2" charset="-78"/>
                <a:cs typeface="Sakkal Majalla" panose="02000000000000000000" pitchFamily="2" charset="-78"/>
              </a:rPr>
              <a:t> جزء من المليون في العام</a:t>
            </a:r>
            <a:r>
              <a:rPr lang="en-US" sz="2800" b="1" dirty="0">
                <a:latin typeface="Sakkal Majalla" panose="02000000000000000000" pitchFamily="2" charset="-78"/>
                <a:cs typeface="Sakkal Majalla" panose="02000000000000000000" pitchFamily="2" charset="-78"/>
              </a:rPr>
              <a:t> </a:t>
            </a:r>
            <a:r>
              <a:rPr lang="ar-BH" sz="2800" b="1" dirty="0">
                <a:latin typeface="Sakkal Majalla" panose="02000000000000000000" pitchFamily="2" charset="-78"/>
                <a:cs typeface="Sakkal Majalla" panose="02000000000000000000" pitchFamily="2" charset="-78"/>
              </a:rPr>
              <a:t> </a:t>
            </a:r>
            <a:r>
              <a:rPr lang="en-US" sz="2800" b="1" dirty="0">
                <a:latin typeface="Sakkal Majalla" panose="02000000000000000000" pitchFamily="2" charset="-78"/>
                <a:cs typeface="Sakkal Majalla" panose="02000000000000000000" pitchFamily="2" charset="-78"/>
              </a:rPr>
              <a:t>1995</a:t>
            </a:r>
            <a:r>
              <a:rPr lang="ar-BH" sz="2800" b="1" dirty="0">
                <a:latin typeface="Sakkal Majalla" panose="02000000000000000000" pitchFamily="2" charset="-78"/>
                <a:cs typeface="Sakkal Majalla" panose="02000000000000000000" pitchFamily="2" charset="-78"/>
              </a:rPr>
              <a:t> م.</a:t>
            </a:r>
          </a:p>
        </p:txBody>
      </p:sp>
    </p:spTree>
    <p:extLst>
      <p:ext uri="{BB962C8B-B14F-4D97-AF65-F5344CB8AC3E}">
        <p14:creationId xmlns:p14="http://schemas.microsoft.com/office/powerpoint/2010/main" val="57746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bg/>
                                          </p:spTgt>
                                        </p:tgtEl>
                                        <p:attrNameLst>
                                          <p:attrName>style.visibility</p:attrName>
                                        </p:attrNameLst>
                                      </p:cBhvr>
                                      <p:to>
                                        <p:strVal val="visible"/>
                                      </p:to>
                                    </p:set>
                                    <p:animEffect transition="in" filter="fade">
                                      <p:cBhvr>
                                        <p:cTn id="7" dur="1000"/>
                                        <p:tgtEl>
                                          <p:spTgt spid="26">
                                            <p:bg/>
                                          </p:spTgt>
                                        </p:tgtEl>
                                      </p:cBhvr>
                                    </p:animEffect>
                                    <p:anim calcmode="lin" valueType="num">
                                      <p:cBhvr>
                                        <p:cTn id="8" dur="1000" fill="hold"/>
                                        <p:tgtEl>
                                          <p:spTgt spid="26">
                                            <p:bg/>
                                          </p:spTgt>
                                        </p:tgtEl>
                                        <p:attrNameLst>
                                          <p:attrName>ppt_x</p:attrName>
                                        </p:attrNameLst>
                                      </p:cBhvr>
                                      <p:tavLst>
                                        <p:tav tm="0">
                                          <p:val>
                                            <p:strVal val="#ppt_x"/>
                                          </p:val>
                                        </p:tav>
                                        <p:tav tm="100000">
                                          <p:val>
                                            <p:strVal val="#ppt_x"/>
                                          </p:val>
                                        </p:tav>
                                      </p:tavLst>
                                    </p:anim>
                                    <p:anim calcmode="lin" valueType="num">
                                      <p:cBhvr>
                                        <p:cTn id="9" dur="1000" fill="hold"/>
                                        <p:tgtEl>
                                          <p:spTgt spid="26">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xEl>
                                              <p:pRg st="0" end="0"/>
                                            </p:txEl>
                                          </p:spTgt>
                                        </p:tgtEl>
                                        <p:attrNameLst>
                                          <p:attrName>style.visibility</p:attrName>
                                        </p:attrNameLst>
                                      </p:cBhvr>
                                      <p:to>
                                        <p:strVal val="visible"/>
                                      </p:to>
                                    </p:set>
                                    <p:animEffect transition="in" filter="fade">
                                      <p:cBhvr>
                                        <p:cTn id="14" dur="1000"/>
                                        <p:tgtEl>
                                          <p:spTgt spid="26">
                                            <p:txEl>
                                              <p:pRg st="0" end="0"/>
                                            </p:txEl>
                                          </p:spTgt>
                                        </p:tgtEl>
                                      </p:cBhvr>
                                    </p:animEffect>
                                    <p:anim calcmode="lin" valueType="num">
                                      <p:cBhvr>
                                        <p:cTn id="15" dur="10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39931"/>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p:cNvCxnSpPr/>
          <p:nvPr/>
        </p:nvCxnSpPr>
        <p:spPr>
          <a:xfrm flipV="1">
            <a:off x="310982" y="6248095"/>
            <a:ext cx="11457976" cy="432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7" name="Rectangle 1"/>
          <p:cNvSpPr>
            <a:spLocks noChangeArrowheads="1"/>
          </p:cNvSpPr>
          <p:nvPr/>
        </p:nvSpPr>
        <p:spPr bwMode="auto">
          <a:xfrm>
            <a:off x="348344" y="4495366"/>
            <a:ext cx="11420614" cy="868862"/>
          </a:xfrm>
          <a:prstGeom prst="rect">
            <a:avLst/>
          </a:prstGeom>
          <a:solidFill>
            <a:schemeClr val="accent6">
              <a:lumMod val="60000"/>
              <a:lumOff val="40000"/>
            </a:schemeClr>
          </a:solidFill>
          <a:ln w="38100">
            <a:solidFill>
              <a:schemeClr val="accent6">
                <a:lumMod val="75000"/>
              </a:schemeClr>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3</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r>
              <a:rPr lang="ar-BH" sz="2800" b="1" noProof="0" dirty="0">
                <a:solidFill>
                  <a:srgbClr val="0070C0"/>
                </a:solidFill>
                <a:latin typeface="Sakkal Majalla" panose="02000000000000000000" pitchFamily="2" charset="-78"/>
                <a:cs typeface="Sakkal Majalla" panose="02000000000000000000" pitchFamily="2" charset="-78"/>
              </a:rPr>
              <a:t>التفكير الناقد</a:t>
            </a:r>
            <a:r>
              <a:rPr lang="ar-BH" sz="2800" b="1" noProof="0" dirty="0">
                <a:solidFill>
                  <a:prstClr val="black"/>
                </a:solidFill>
                <a:latin typeface="Sakkal Majalla" panose="02000000000000000000" pitchFamily="2" charset="-78"/>
                <a:cs typeface="Sakkal Majalla" panose="02000000000000000000" pitchFamily="2" charset="-78"/>
              </a:rPr>
              <a:t>. ما نوعُ الهطل الذي يحدثُ إذا سقطت الأمطار  وكانت درجة الحرارة أقل من درجة تجمد الماء؟</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8" name="Rectangle 1"/>
          <p:cNvSpPr>
            <a:spLocks noChangeArrowheads="1"/>
          </p:cNvSpPr>
          <p:nvPr/>
        </p:nvSpPr>
        <p:spPr bwMode="auto">
          <a:xfrm>
            <a:off x="2362189" y="2804361"/>
            <a:ext cx="9418593" cy="642206"/>
          </a:xfrm>
          <a:prstGeom prst="rect">
            <a:avLst/>
          </a:prstGeom>
          <a:solidFill>
            <a:schemeClr val="accent6">
              <a:lumMod val="60000"/>
              <a:lumOff val="40000"/>
            </a:schemeClr>
          </a:solidFill>
          <a:ln w="38100">
            <a:solidFill>
              <a:schemeClr val="accent6">
                <a:lumMod val="75000"/>
              </a:schemeClr>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7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r>
              <a:rPr kumimoji="0" lang="en-US" sz="27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2</a:t>
            </a:r>
            <a:r>
              <a:rPr kumimoji="0" lang="ar-BH" sz="27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)ما نوع </a:t>
            </a:r>
            <a:r>
              <a:rPr lang="ar-BH" sz="2700" b="1" dirty="0">
                <a:solidFill>
                  <a:prstClr val="black"/>
                </a:solidFill>
                <a:latin typeface="Sakkal Majalla" panose="02000000000000000000" pitchFamily="2" charset="-78"/>
                <a:cs typeface="Sakkal Majalla" panose="02000000000000000000" pitchFamily="2" charset="-78"/>
              </a:rPr>
              <a:t>الغيمة</a:t>
            </a:r>
            <a:r>
              <a:rPr kumimoji="0" lang="ar-BH" sz="27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التي تكون سميكة وتتشكل على ارتفاعات متوسطة كماتظهرُ في الشكلِ المجاورِ؟</a:t>
            </a:r>
            <a:endParaRPr kumimoji="0" lang="ar-BH" sz="27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p:txBody>
      </p:sp>
      <p:sp>
        <p:nvSpPr>
          <p:cNvPr id="19" name="Rectangle 18"/>
          <p:cNvSpPr/>
          <p:nvPr/>
        </p:nvSpPr>
        <p:spPr>
          <a:xfrm>
            <a:off x="348342" y="2105904"/>
            <a:ext cx="11420616" cy="545912"/>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2400" b="1" dirty="0">
                <a:solidFill>
                  <a:srgbClr val="0070C0"/>
                </a:solidFill>
                <a:latin typeface="Sakkal Majalla" panose="02000000000000000000" pitchFamily="2" charset="-78"/>
                <a:cs typeface="Sakkal Majalla" panose="02000000000000000000" pitchFamily="2" charset="-78"/>
              </a:rPr>
              <a:t> يمكنُ أن يتكون عن بخارِ الماءِ  الغيوم، والضباب، والأمطار، والبرد، والمطر المتجمد، والثلج.</a:t>
            </a:r>
          </a:p>
        </p:txBody>
      </p:sp>
      <p:sp>
        <p:nvSpPr>
          <p:cNvPr id="26" name="Content Placeholder 21"/>
          <p:cNvSpPr txBox="1">
            <a:spLocks/>
          </p:cNvSpPr>
          <p:nvPr/>
        </p:nvSpPr>
        <p:spPr>
          <a:xfrm>
            <a:off x="348343" y="5520197"/>
            <a:ext cx="11420615" cy="625717"/>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cs typeface="Sakkal Majalla" panose="02000000000000000000" pitchFamily="2" charset="-78"/>
              </a:rPr>
              <a:t>يتكون الهطل الصلب، ومن أنواعه</a:t>
            </a:r>
            <a:r>
              <a:rPr kumimoji="0" lang="ar-BH" sz="2400" b="1" i="0" u="none" strike="noStrike" kern="1200" cap="none" spc="0" normalizeH="0" noProof="0" dirty="0">
                <a:ln>
                  <a:noFill/>
                </a:ln>
                <a:solidFill>
                  <a:srgbClr val="0070C0"/>
                </a:solidFill>
                <a:effectLst/>
                <a:uLnTx/>
                <a:uFillTx/>
                <a:latin typeface="Sakkal Majalla" panose="02000000000000000000" pitchFamily="2" charset="-78"/>
                <a:cs typeface="Sakkal Majalla" panose="02000000000000000000" pitchFamily="2" charset="-78"/>
              </a:rPr>
              <a:t> المطر المتجمد، والبرد، والثلج.</a:t>
            </a: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cs typeface="Sakkal Majalla" panose="02000000000000000000" pitchFamily="2" charset="-78"/>
            </a:endParaRPr>
          </a:p>
        </p:txBody>
      </p:sp>
      <p:sp>
        <p:nvSpPr>
          <p:cNvPr id="27" name="Rectangle 26"/>
          <p:cNvSpPr/>
          <p:nvPr/>
        </p:nvSpPr>
        <p:spPr>
          <a:xfrm>
            <a:off x="348342" y="1291041"/>
            <a:ext cx="11420616" cy="649434"/>
          </a:xfrm>
          <a:prstGeom prst="rect">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spcBef>
                <a:spcPct val="0"/>
              </a:spcBef>
              <a:defRPr/>
            </a:pPr>
            <a:r>
              <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1</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r>
              <a:rPr lang="ar-BH" sz="2800" b="1" noProof="0" dirty="0">
                <a:solidFill>
                  <a:schemeClr val="tx1"/>
                </a:solidFill>
                <a:latin typeface="Sakkal Majalla" panose="02000000000000000000" pitchFamily="2" charset="-78"/>
                <a:cs typeface="Sakkal Majalla" panose="02000000000000000000" pitchFamily="2" charset="-78"/>
              </a:rPr>
              <a:t>ما الذي يتكون عن بخار الماء</a:t>
            </a:r>
            <a:r>
              <a:rPr lang="ar-BH" sz="2800" b="1" dirty="0">
                <a:solidFill>
                  <a:schemeClr val="tx1"/>
                </a:solidFill>
                <a:latin typeface="Sakkal Majalla" panose="02000000000000000000" pitchFamily="2" charset="-78"/>
                <a:cs typeface="Sakkal Majalla" panose="02000000000000000000" pitchFamily="2" charset="-78"/>
              </a:rPr>
              <a:t>؟</a:t>
            </a:r>
            <a:endParaRPr kumimoji="0" lang="en-US" sz="28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
        <p:nvSpPr>
          <p:cNvPr id="28" name="Rectangle 27"/>
          <p:cNvSpPr/>
          <p:nvPr/>
        </p:nvSpPr>
        <p:spPr>
          <a:xfrm>
            <a:off x="4449170" y="27710"/>
            <a:ext cx="3942951" cy="688047"/>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altLang="en-US" sz="40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rPr>
              <a:t>النشاط التقييمي</a:t>
            </a: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28"/>
          <p:cNvSpPr/>
          <p:nvPr/>
        </p:nvSpPr>
        <p:spPr>
          <a:xfrm>
            <a:off x="2424858" y="3626807"/>
            <a:ext cx="9344100" cy="725337"/>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endParaRPr>
          </a:p>
        </p:txBody>
      </p:sp>
      <p:sp>
        <p:nvSpPr>
          <p:cNvPr id="30" name="Content Placeholder 21">
            <a:extLst>
              <a:ext uri="{FF2B5EF4-FFF2-40B4-BE49-F238E27FC236}">
                <a16:creationId xmlns:a16="http://schemas.microsoft.com/office/drawing/2014/main" id="{E2A5FD63-9B7E-4E9A-8183-85D86C7F3907}"/>
              </a:ext>
            </a:extLst>
          </p:cNvPr>
          <p:cNvSpPr txBox="1">
            <a:spLocks/>
          </p:cNvSpPr>
          <p:nvPr/>
        </p:nvSpPr>
        <p:spPr>
          <a:xfrm>
            <a:off x="9694365" y="3716016"/>
            <a:ext cx="1694350" cy="625717"/>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BH" sz="2400" b="1" dirty="0">
                <a:solidFill>
                  <a:srgbClr val="0070C0"/>
                </a:solidFill>
                <a:latin typeface="Sakkal Majalla" panose="02000000000000000000" pitchFamily="2" charset="-78"/>
                <a:cs typeface="Sakkal Majalla" panose="02000000000000000000" pitchFamily="2" charset="-78"/>
              </a:rPr>
              <a:t>الضباب</a:t>
            </a: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cs typeface="Sakkal Majalla" panose="02000000000000000000" pitchFamily="2" charset="-78"/>
            </a:endParaRPr>
          </a:p>
        </p:txBody>
      </p:sp>
      <p:sp>
        <p:nvSpPr>
          <p:cNvPr id="31" name="Content Placeholder 21">
            <a:extLst>
              <a:ext uri="{FF2B5EF4-FFF2-40B4-BE49-F238E27FC236}">
                <a16:creationId xmlns:a16="http://schemas.microsoft.com/office/drawing/2014/main" id="{C3FB8E54-B3E3-4338-94C0-9BFD857CD3DD}"/>
              </a:ext>
            </a:extLst>
          </p:cNvPr>
          <p:cNvSpPr txBox="1">
            <a:spLocks/>
          </p:cNvSpPr>
          <p:nvPr/>
        </p:nvSpPr>
        <p:spPr>
          <a:xfrm>
            <a:off x="7470422" y="3678036"/>
            <a:ext cx="1694350" cy="625717"/>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BH" sz="2400" b="1" dirty="0">
                <a:solidFill>
                  <a:srgbClr val="0070C0"/>
                </a:solidFill>
                <a:latin typeface="Sakkal Majalla" panose="02000000000000000000" pitchFamily="2" charset="-78"/>
                <a:cs typeface="Sakkal Majalla" panose="02000000000000000000" pitchFamily="2" charset="-78"/>
              </a:rPr>
              <a:t>الركامية</a:t>
            </a: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cs typeface="Sakkal Majalla" panose="02000000000000000000" pitchFamily="2" charset="-78"/>
            </a:endParaRPr>
          </a:p>
        </p:txBody>
      </p:sp>
      <p:sp>
        <p:nvSpPr>
          <p:cNvPr id="32" name="Content Placeholder 21">
            <a:extLst>
              <a:ext uri="{FF2B5EF4-FFF2-40B4-BE49-F238E27FC236}">
                <a16:creationId xmlns:a16="http://schemas.microsoft.com/office/drawing/2014/main" id="{DD7AF561-AEE1-4F40-BFD7-9943243C5AD1}"/>
              </a:ext>
            </a:extLst>
          </p:cNvPr>
          <p:cNvSpPr txBox="1">
            <a:spLocks/>
          </p:cNvSpPr>
          <p:nvPr/>
        </p:nvSpPr>
        <p:spPr>
          <a:xfrm>
            <a:off x="5097251" y="3678036"/>
            <a:ext cx="1694350" cy="625717"/>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BH" sz="2400" b="1" dirty="0">
                <a:solidFill>
                  <a:srgbClr val="0070C0"/>
                </a:solidFill>
                <a:latin typeface="Sakkal Majalla" panose="02000000000000000000" pitchFamily="2" charset="-78"/>
                <a:cs typeface="Sakkal Majalla" panose="02000000000000000000" pitchFamily="2" charset="-78"/>
              </a:rPr>
              <a:t>الطبقية</a:t>
            </a: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cs typeface="Sakkal Majalla" panose="02000000000000000000" pitchFamily="2" charset="-78"/>
            </a:endParaRPr>
          </a:p>
        </p:txBody>
      </p:sp>
      <p:sp>
        <p:nvSpPr>
          <p:cNvPr id="33" name="Content Placeholder 21">
            <a:extLst>
              <a:ext uri="{FF2B5EF4-FFF2-40B4-BE49-F238E27FC236}">
                <a16:creationId xmlns:a16="http://schemas.microsoft.com/office/drawing/2014/main" id="{6B3C9621-C60F-4014-B296-E554CA5D1E65}"/>
              </a:ext>
            </a:extLst>
          </p:cNvPr>
          <p:cNvSpPr txBox="1">
            <a:spLocks/>
          </p:cNvSpPr>
          <p:nvPr/>
        </p:nvSpPr>
        <p:spPr>
          <a:xfrm>
            <a:off x="2873308" y="3692009"/>
            <a:ext cx="1694350" cy="625717"/>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BH" sz="2400" b="1" dirty="0">
                <a:solidFill>
                  <a:srgbClr val="0070C0"/>
                </a:solidFill>
                <a:latin typeface="Sakkal Majalla" panose="02000000000000000000" pitchFamily="2" charset="-78"/>
                <a:cs typeface="Sakkal Majalla" panose="02000000000000000000" pitchFamily="2" charset="-78"/>
              </a:rPr>
              <a:t>الريشية</a:t>
            </a: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cs typeface="Sakkal Majalla" panose="02000000000000000000" pitchFamily="2" charset="-78"/>
            </a:endParaRPr>
          </a:p>
        </p:txBody>
      </p:sp>
      <p:sp>
        <p:nvSpPr>
          <p:cNvPr id="34" name="Rectangle 33">
            <a:extLst>
              <a:ext uri="{FF2B5EF4-FFF2-40B4-BE49-F238E27FC236}">
                <a16:creationId xmlns:a16="http://schemas.microsoft.com/office/drawing/2014/main" id="{3EB514D9-D0CA-4F6F-9FE6-991E9A947EA9}"/>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pic>
        <p:nvPicPr>
          <p:cNvPr id="35" name="Picture 34">
            <a:extLst>
              <a:ext uri="{FF2B5EF4-FFF2-40B4-BE49-F238E27FC236}">
                <a16:creationId xmlns:a16="http://schemas.microsoft.com/office/drawing/2014/main" id="{9C99D7FC-5F14-4D40-BDD7-AFA434D04D02}"/>
              </a:ext>
            </a:extLst>
          </p:cNvPr>
          <p:cNvPicPr>
            <a:picLocks noChangeAspect="1"/>
          </p:cNvPicPr>
          <p:nvPr/>
        </p:nvPicPr>
        <p:blipFill>
          <a:blip r:embed="rId3"/>
          <a:stretch>
            <a:fillRect/>
          </a:stretch>
        </p:blipFill>
        <p:spPr>
          <a:xfrm>
            <a:off x="422836" y="2840690"/>
            <a:ext cx="1927529" cy="1511454"/>
          </a:xfrm>
          <a:prstGeom prst="rect">
            <a:avLst/>
          </a:prstGeom>
          <a:ln w="38100">
            <a:solidFill>
              <a:schemeClr val="accent1"/>
            </a:solidFill>
          </a:ln>
        </p:spPr>
      </p:pic>
      <p:sp>
        <p:nvSpPr>
          <p:cNvPr id="36" name="Rectangle 35">
            <a:extLst>
              <a:ext uri="{FF2B5EF4-FFF2-40B4-BE49-F238E27FC236}">
                <a16:creationId xmlns:a16="http://schemas.microsoft.com/office/drawing/2014/main" id="{BE893EFF-AE0F-4E66-8457-6D4C28D92E95}"/>
              </a:ext>
            </a:extLst>
          </p:cNvPr>
          <p:cNvSpPr/>
          <p:nvPr/>
        </p:nvSpPr>
        <p:spPr>
          <a:xfrm>
            <a:off x="7511061" y="3801619"/>
            <a:ext cx="456697" cy="4011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defRPr/>
            </a:pPr>
            <a:r>
              <a:rPr lang="ar-BH" b="1" dirty="0">
                <a:solidFill>
                  <a:prstClr val="black"/>
                </a:solidFill>
                <a:latin typeface="Times New Roman" pitchFamily="18" charset="0"/>
                <a:ea typeface="Calibri" pitchFamily="34" charset="0"/>
                <a:cs typeface="Times New Roman" pitchFamily="18" charset="0"/>
                <a:sym typeface="Wingdings" pitchFamily="2" charset="2"/>
              </a:rPr>
              <a:t></a:t>
            </a:r>
            <a:endParaRPr lang="en-US" dirty="0">
              <a:solidFill>
                <a:prstClr val="black"/>
              </a:solidFill>
            </a:endParaRPr>
          </a:p>
        </p:txBody>
      </p:sp>
    </p:spTree>
    <p:extLst>
      <p:ext uri="{BB962C8B-B14F-4D97-AF65-F5344CB8AC3E}">
        <p14:creationId xmlns:p14="http://schemas.microsoft.com/office/powerpoint/2010/main" val="376579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1000"/>
                                        <p:tgtEl>
                                          <p:spTgt spid="35"/>
                                        </p:tgtEl>
                                      </p:cBhvr>
                                    </p:animEffect>
                                    <p:anim calcmode="lin" valueType="num">
                                      <p:cBhvr>
                                        <p:cTn id="29" dur="1000" fill="hold"/>
                                        <p:tgtEl>
                                          <p:spTgt spid="35"/>
                                        </p:tgtEl>
                                        <p:attrNameLst>
                                          <p:attrName>ppt_x</p:attrName>
                                        </p:attrNameLst>
                                      </p:cBhvr>
                                      <p:tavLst>
                                        <p:tav tm="0">
                                          <p:val>
                                            <p:strVal val="#ppt_x"/>
                                          </p:val>
                                        </p:tav>
                                        <p:tav tm="100000">
                                          <p:val>
                                            <p:strVal val="#ppt_x"/>
                                          </p:val>
                                        </p:tav>
                                      </p:tavLst>
                                    </p:anim>
                                    <p:anim calcmode="lin" valueType="num">
                                      <p:cBhvr>
                                        <p:cTn id="3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1000"/>
                                        <p:tgtEl>
                                          <p:spTgt spid="29"/>
                                        </p:tgtEl>
                                      </p:cBhvr>
                                    </p:animEffect>
                                    <p:anim calcmode="lin" valueType="num">
                                      <p:cBhvr>
                                        <p:cTn id="36" dur="1000" fill="hold"/>
                                        <p:tgtEl>
                                          <p:spTgt spid="29"/>
                                        </p:tgtEl>
                                        <p:attrNameLst>
                                          <p:attrName>ppt_x</p:attrName>
                                        </p:attrNameLst>
                                      </p:cBhvr>
                                      <p:tavLst>
                                        <p:tav tm="0">
                                          <p:val>
                                            <p:strVal val="#ppt_x"/>
                                          </p:val>
                                        </p:tav>
                                        <p:tav tm="100000">
                                          <p:val>
                                            <p:strVal val="#ppt_x"/>
                                          </p:val>
                                        </p:tav>
                                      </p:tavLst>
                                    </p:anim>
                                    <p:anim calcmode="lin" valueType="num">
                                      <p:cBhvr>
                                        <p:cTn id="3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1000"/>
                                        <p:tgtEl>
                                          <p:spTgt spid="32"/>
                                        </p:tgtEl>
                                      </p:cBhvr>
                                    </p:animEffect>
                                    <p:anim calcmode="lin" valueType="num">
                                      <p:cBhvr>
                                        <p:cTn id="57" dur="1000" fill="hold"/>
                                        <p:tgtEl>
                                          <p:spTgt spid="32"/>
                                        </p:tgtEl>
                                        <p:attrNameLst>
                                          <p:attrName>ppt_x</p:attrName>
                                        </p:attrNameLst>
                                      </p:cBhvr>
                                      <p:tavLst>
                                        <p:tav tm="0">
                                          <p:val>
                                            <p:strVal val="#ppt_x"/>
                                          </p:val>
                                        </p:tav>
                                        <p:tav tm="100000">
                                          <p:val>
                                            <p:strVal val="#ppt_x"/>
                                          </p:val>
                                        </p:tav>
                                      </p:tavLst>
                                    </p:anim>
                                    <p:anim calcmode="lin" valueType="num">
                                      <p:cBhvr>
                                        <p:cTn id="58"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1000"/>
                                        <p:tgtEl>
                                          <p:spTgt spid="33"/>
                                        </p:tgtEl>
                                      </p:cBhvr>
                                    </p:animEffect>
                                    <p:anim calcmode="lin" valueType="num">
                                      <p:cBhvr>
                                        <p:cTn id="64" dur="1000" fill="hold"/>
                                        <p:tgtEl>
                                          <p:spTgt spid="33"/>
                                        </p:tgtEl>
                                        <p:attrNameLst>
                                          <p:attrName>ppt_x</p:attrName>
                                        </p:attrNameLst>
                                      </p:cBhvr>
                                      <p:tavLst>
                                        <p:tav tm="0">
                                          <p:val>
                                            <p:strVal val="#ppt_x"/>
                                          </p:val>
                                        </p:tav>
                                        <p:tav tm="100000">
                                          <p:val>
                                            <p:strVal val="#ppt_x"/>
                                          </p:val>
                                        </p:tav>
                                      </p:tavLst>
                                    </p:anim>
                                    <p:anim calcmode="lin" valueType="num">
                                      <p:cBhvr>
                                        <p:cTn id="6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6" presetClass="entr" presetSubtype="0" fill="hold" grpId="0" nodeType="click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wipe(down)">
                                      <p:cBhvr>
                                        <p:cTn id="70" dur="580">
                                          <p:stCondLst>
                                            <p:cond delay="0"/>
                                          </p:stCondLst>
                                        </p:cTn>
                                        <p:tgtEl>
                                          <p:spTgt spid="36"/>
                                        </p:tgtEl>
                                      </p:cBhvr>
                                    </p:animEffect>
                                    <p:anim calcmode="lin" valueType="num">
                                      <p:cBhvr>
                                        <p:cTn id="71"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76" dur="26">
                                          <p:stCondLst>
                                            <p:cond delay="650"/>
                                          </p:stCondLst>
                                        </p:cTn>
                                        <p:tgtEl>
                                          <p:spTgt spid="36"/>
                                        </p:tgtEl>
                                      </p:cBhvr>
                                      <p:to x="100000" y="60000"/>
                                    </p:animScale>
                                    <p:animScale>
                                      <p:cBhvr>
                                        <p:cTn id="77" dur="166" decel="50000">
                                          <p:stCondLst>
                                            <p:cond delay="676"/>
                                          </p:stCondLst>
                                        </p:cTn>
                                        <p:tgtEl>
                                          <p:spTgt spid="36"/>
                                        </p:tgtEl>
                                      </p:cBhvr>
                                      <p:to x="100000" y="100000"/>
                                    </p:animScale>
                                    <p:animScale>
                                      <p:cBhvr>
                                        <p:cTn id="78" dur="26">
                                          <p:stCondLst>
                                            <p:cond delay="1312"/>
                                          </p:stCondLst>
                                        </p:cTn>
                                        <p:tgtEl>
                                          <p:spTgt spid="36"/>
                                        </p:tgtEl>
                                      </p:cBhvr>
                                      <p:to x="100000" y="80000"/>
                                    </p:animScale>
                                    <p:animScale>
                                      <p:cBhvr>
                                        <p:cTn id="79" dur="166" decel="50000">
                                          <p:stCondLst>
                                            <p:cond delay="1338"/>
                                          </p:stCondLst>
                                        </p:cTn>
                                        <p:tgtEl>
                                          <p:spTgt spid="36"/>
                                        </p:tgtEl>
                                      </p:cBhvr>
                                      <p:to x="100000" y="100000"/>
                                    </p:animScale>
                                    <p:animScale>
                                      <p:cBhvr>
                                        <p:cTn id="80" dur="26">
                                          <p:stCondLst>
                                            <p:cond delay="1642"/>
                                          </p:stCondLst>
                                        </p:cTn>
                                        <p:tgtEl>
                                          <p:spTgt spid="36"/>
                                        </p:tgtEl>
                                      </p:cBhvr>
                                      <p:to x="100000" y="90000"/>
                                    </p:animScale>
                                    <p:animScale>
                                      <p:cBhvr>
                                        <p:cTn id="81" dur="166" decel="50000">
                                          <p:stCondLst>
                                            <p:cond delay="1668"/>
                                          </p:stCondLst>
                                        </p:cTn>
                                        <p:tgtEl>
                                          <p:spTgt spid="36"/>
                                        </p:tgtEl>
                                      </p:cBhvr>
                                      <p:to x="100000" y="100000"/>
                                    </p:animScale>
                                    <p:animScale>
                                      <p:cBhvr>
                                        <p:cTn id="82" dur="26">
                                          <p:stCondLst>
                                            <p:cond delay="1808"/>
                                          </p:stCondLst>
                                        </p:cTn>
                                        <p:tgtEl>
                                          <p:spTgt spid="36"/>
                                        </p:tgtEl>
                                      </p:cBhvr>
                                      <p:to x="100000" y="95000"/>
                                    </p:animScale>
                                    <p:animScale>
                                      <p:cBhvr>
                                        <p:cTn id="83" dur="166" decel="50000">
                                          <p:stCondLst>
                                            <p:cond delay="1834"/>
                                          </p:stCondLst>
                                        </p:cTn>
                                        <p:tgtEl>
                                          <p:spTgt spid="36"/>
                                        </p:tgtEl>
                                      </p:cBhvr>
                                      <p:to x="100000" y="100000"/>
                                    </p:animScale>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1000"/>
                                        <p:tgtEl>
                                          <p:spTgt spid="17"/>
                                        </p:tgtEl>
                                      </p:cBhvr>
                                    </p:animEffect>
                                    <p:anim calcmode="lin" valueType="num">
                                      <p:cBhvr>
                                        <p:cTn id="89" dur="1000" fill="hold"/>
                                        <p:tgtEl>
                                          <p:spTgt spid="17"/>
                                        </p:tgtEl>
                                        <p:attrNameLst>
                                          <p:attrName>ppt_x</p:attrName>
                                        </p:attrNameLst>
                                      </p:cBhvr>
                                      <p:tavLst>
                                        <p:tav tm="0">
                                          <p:val>
                                            <p:strVal val="#ppt_x"/>
                                          </p:val>
                                        </p:tav>
                                        <p:tav tm="100000">
                                          <p:val>
                                            <p:strVal val="#ppt_x"/>
                                          </p:val>
                                        </p:tav>
                                      </p:tavLst>
                                    </p:anim>
                                    <p:anim calcmode="lin" valueType="num">
                                      <p:cBhvr>
                                        <p:cTn id="9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fade">
                                      <p:cBhvr>
                                        <p:cTn id="95" dur="1000"/>
                                        <p:tgtEl>
                                          <p:spTgt spid="26"/>
                                        </p:tgtEl>
                                      </p:cBhvr>
                                    </p:animEffect>
                                    <p:anim calcmode="lin" valueType="num">
                                      <p:cBhvr>
                                        <p:cTn id="96" dur="1000" fill="hold"/>
                                        <p:tgtEl>
                                          <p:spTgt spid="26"/>
                                        </p:tgtEl>
                                        <p:attrNameLst>
                                          <p:attrName>ppt_x</p:attrName>
                                        </p:attrNameLst>
                                      </p:cBhvr>
                                      <p:tavLst>
                                        <p:tav tm="0">
                                          <p:val>
                                            <p:strVal val="#ppt_x"/>
                                          </p:val>
                                        </p:tav>
                                        <p:tav tm="100000">
                                          <p:val>
                                            <p:strVal val="#ppt_x"/>
                                          </p:val>
                                        </p:tav>
                                      </p:tavLst>
                                    </p:anim>
                                    <p:anim calcmode="lin" valueType="num">
                                      <p:cBhvr>
                                        <p:cTn id="9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6" grpId="0" animBg="1"/>
      <p:bldP spid="27" grpId="0" animBg="1"/>
      <p:bldP spid="29" grpId="0" animBg="1"/>
      <p:bldP spid="30" grpId="0" animBg="1"/>
      <p:bldP spid="31" grpId="0" animBg="1"/>
      <p:bldP spid="32" grpId="0" animBg="1"/>
      <p:bldP spid="33"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270641" y="6306207"/>
            <a:ext cx="1148037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p:cNvSpPr/>
          <p:nvPr/>
        </p:nvSpPr>
        <p:spPr>
          <a:xfrm>
            <a:off x="4449170" y="27710"/>
            <a:ext cx="3942951" cy="688047"/>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altLang="en-US" sz="40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rPr>
              <a:t>تابع/النشاط التقييمي</a:t>
            </a: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Content Placeholder 21"/>
          <p:cNvSpPr txBox="1">
            <a:spLocks/>
          </p:cNvSpPr>
          <p:nvPr/>
        </p:nvSpPr>
        <p:spPr>
          <a:xfrm>
            <a:off x="348343" y="3919493"/>
            <a:ext cx="11404443" cy="649435"/>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rPr>
              <a:t>مقياس درجة الحرارة، الباروميتر، الأنيموميتر، كيس الرياح، مؤشر اتجاه الرياح، مقياس المطر</a:t>
            </a:r>
          </a:p>
        </p:txBody>
      </p:sp>
      <p:sp>
        <p:nvSpPr>
          <p:cNvPr id="13" name="Rectangle 12">
            <a:extLst>
              <a:ext uri="{FF2B5EF4-FFF2-40B4-BE49-F238E27FC236}">
                <a16:creationId xmlns:a16="http://schemas.microsoft.com/office/drawing/2014/main" id="{CAA9AE30-5D42-4065-9D34-02AD22668FB6}"/>
              </a:ext>
            </a:extLst>
          </p:cNvPr>
          <p:cNvSpPr/>
          <p:nvPr/>
        </p:nvSpPr>
        <p:spPr>
          <a:xfrm>
            <a:off x="406746" y="3118494"/>
            <a:ext cx="11315632" cy="546082"/>
          </a:xfrm>
          <a:prstGeom prst="rect">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5</a:t>
            </a:r>
            <a:r>
              <a:rPr kumimoji="0" lang="ar-BH" sz="28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a:t>
            </a:r>
            <a:r>
              <a:rPr kumimoji="0" lang="ar-BH" sz="2800" b="1" i="0" u="none" strike="noStrike" kern="1200" cap="none" spc="0" normalizeH="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 إذا أردتَ إعدادِ محطةٍ للرصدِ الجويِّ، فما الأدواتُ التي تحتاجُ اليها؟</a:t>
            </a:r>
            <a:r>
              <a:rPr kumimoji="0" lang="ar-BH" sz="20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 </a:t>
            </a:r>
            <a:r>
              <a:rPr kumimoji="0" lang="ar-BH" sz="28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 </a:t>
            </a:r>
            <a:endParaRPr kumimoji="0" lang="en-US" sz="28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endParaRPr>
          </a:p>
        </p:txBody>
      </p:sp>
      <p:sp>
        <p:nvSpPr>
          <p:cNvPr id="14" name="Rectangle 1">
            <a:extLst>
              <a:ext uri="{FF2B5EF4-FFF2-40B4-BE49-F238E27FC236}">
                <a16:creationId xmlns:a16="http://schemas.microsoft.com/office/drawing/2014/main" id="{97B73E75-09DD-45F1-ABDA-5D08F4C058A5}"/>
              </a:ext>
            </a:extLst>
          </p:cNvPr>
          <p:cNvSpPr>
            <a:spLocks noChangeArrowheads="1"/>
          </p:cNvSpPr>
          <p:nvPr/>
        </p:nvSpPr>
        <p:spPr bwMode="auto">
          <a:xfrm>
            <a:off x="348343" y="1337281"/>
            <a:ext cx="11432439" cy="545912"/>
          </a:xfrm>
          <a:prstGeom prst="rect">
            <a:avLst/>
          </a:prstGeom>
          <a:solidFill>
            <a:schemeClr val="accent6">
              <a:lumMod val="60000"/>
              <a:lumOff val="40000"/>
            </a:schemeClr>
          </a:solidFill>
          <a:ln w="38100">
            <a:solidFill>
              <a:schemeClr val="accent6">
                <a:lumMod val="75000"/>
              </a:schemeClr>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r>
              <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4</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r>
              <a:rPr kumimoji="0" lang="ar-BH" sz="2800" b="1" i="0" u="none" strike="noStrike" kern="1200" cap="none" spc="0" normalizeH="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ما أثرُ تغير المناخ في المناطق القطبية؟</a:t>
            </a:r>
            <a:r>
              <a:rPr kumimoji="0" lang="en-US" sz="2800" b="1" i="0" u="none" strike="noStrike" kern="1200" cap="none" spc="0" normalizeH="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endParaRPr kumimoji="0" lang="ar-BH" sz="28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p:txBody>
      </p:sp>
      <p:sp>
        <p:nvSpPr>
          <p:cNvPr id="15" name="Rectangle 14">
            <a:extLst>
              <a:ext uri="{FF2B5EF4-FFF2-40B4-BE49-F238E27FC236}">
                <a16:creationId xmlns:a16="http://schemas.microsoft.com/office/drawing/2014/main" id="{3CF2815C-E0E1-4757-9286-CD4D5B4A70ED}"/>
              </a:ext>
            </a:extLst>
          </p:cNvPr>
          <p:cNvSpPr/>
          <p:nvPr/>
        </p:nvSpPr>
        <p:spPr>
          <a:xfrm>
            <a:off x="435385" y="2100847"/>
            <a:ext cx="11315632" cy="853159"/>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rPr>
              <a:t>سينصهر الجليد في المناطقِ</a:t>
            </a:r>
            <a:r>
              <a:rPr kumimoji="0" lang="ar-BH" sz="2400" b="1" i="0" u="none" strike="noStrike" kern="1200" cap="none" spc="0" normalizeH="0" noProof="0" dirty="0">
                <a:ln>
                  <a:noFill/>
                </a:ln>
                <a:solidFill>
                  <a:srgbClr val="0070C0"/>
                </a:solidFill>
                <a:effectLst/>
                <a:uLnTx/>
                <a:uFillTx/>
                <a:latin typeface="Sakkal Majalla" panose="02000000000000000000" pitchFamily="2" charset="-78"/>
                <a:ea typeface="+mn-ea"/>
                <a:cs typeface="Sakkal Majalla" panose="02000000000000000000" pitchFamily="2" charset="-78"/>
              </a:rPr>
              <a:t> القطبيةِ، ويرتفعُ مستوى سطحِ البحرِ مما يسببُ الفيضانات وانغمار مساحاتٍ واسعةٍ من المناطقِ الشاطئيةِ.</a:t>
            </a: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endParaRPr>
          </a:p>
        </p:txBody>
      </p:sp>
      <p:sp>
        <p:nvSpPr>
          <p:cNvPr id="16" name="Rectangle 15">
            <a:extLst>
              <a:ext uri="{FF2B5EF4-FFF2-40B4-BE49-F238E27FC236}">
                <a16:creationId xmlns:a16="http://schemas.microsoft.com/office/drawing/2014/main" id="{84DF6DD5-07B3-43DB-996D-DA78E0D69133}"/>
              </a:ext>
            </a:extLst>
          </p:cNvPr>
          <p:cNvSpPr/>
          <p:nvPr/>
        </p:nvSpPr>
        <p:spPr>
          <a:xfrm>
            <a:off x="348343" y="4712124"/>
            <a:ext cx="11404443" cy="649434"/>
          </a:xfrm>
          <a:prstGeom prst="rect">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6</a:t>
            </a:r>
            <a:r>
              <a:rPr kumimoji="0" lang="ar-BH" sz="28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a:t>
            </a:r>
            <a:r>
              <a:rPr kumimoji="0" lang="en-US" sz="28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 </a:t>
            </a:r>
            <a:r>
              <a:rPr kumimoji="0" lang="ar-BH" sz="28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 </a:t>
            </a:r>
            <a:r>
              <a:rPr lang="ar-BH" sz="2800" b="1" dirty="0">
                <a:solidFill>
                  <a:schemeClr val="tx1"/>
                </a:solidFill>
                <a:latin typeface="Sakkal Majalla" panose="02000000000000000000" pitchFamily="2" charset="-78"/>
                <a:cs typeface="Sakkal Majalla" panose="02000000000000000000" pitchFamily="2" charset="-78"/>
              </a:rPr>
              <a:t>أيُّ مما يلي يعدُ من غازاتِ الدفيئةِ</a:t>
            </a:r>
            <a:r>
              <a:rPr kumimoji="0" lang="ar-BH" sz="28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a:t>
            </a:r>
            <a:endParaRPr kumimoji="0" lang="en-US" sz="28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endParaRPr>
          </a:p>
        </p:txBody>
      </p:sp>
      <p:sp>
        <p:nvSpPr>
          <p:cNvPr id="17" name="Content Placeholder 21">
            <a:extLst>
              <a:ext uri="{FF2B5EF4-FFF2-40B4-BE49-F238E27FC236}">
                <a16:creationId xmlns:a16="http://schemas.microsoft.com/office/drawing/2014/main" id="{05A57560-3F8A-4B55-9A9B-1B12BE34DA9E}"/>
              </a:ext>
            </a:extLst>
          </p:cNvPr>
          <p:cNvSpPr txBox="1">
            <a:spLocks/>
          </p:cNvSpPr>
          <p:nvPr/>
        </p:nvSpPr>
        <p:spPr>
          <a:xfrm>
            <a:off x="348343" y="5510120"/>
            <a:ext cx="11404443" cy="649433"/>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endParaRPr>
          </a:p>
        </p:txBody>
      </p:sp>
      <p:sp>
        <p:nvSpPr>
          <p:cNvPr id="18" name="Rectangle 17">
            <a:extLst>
              <a:ext uri="{FF2B5EF4-FFF2-40B4-BE49-F238E27FC236}">
                <a16:creationId xmlns:a16="http://schemas.microsoft.com/office/drawing/2014/main" id="{CA18BDF6-E045-442D-8DBF-315D8F182BA7}"/>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sp>
        <p:nvSpPr>
          <p:cNvPr id="19" name="Content Placeholder 21">
            <a:extLst>
              <a:ext uri="{FF2B5EF4-FFF2-40B4-BE49-F238E27FC236}">
                <a16:creationId xmlns:a16="http://schemas.microsoft.com/office/drawing/2014/main" id="{8D98F292-5690-412F-BE3F-74B9498F81CB}"/>
              </a:ext>
            </a:extLst>
          </p:cNvPr>
          <p:cNvSpPr txBox="1">
            <a:spLocks/>
          </p:cNvSpPr>
          <p:nvPr/>
        </p:nvSpPr>
        <p:spPr>
          <a:xfrm>
            <a:off x="9371612" y="5566128"/>
            <a:ext cx="2033698" cy="568613"/>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BH" sz="2400" b="1" dirty="0">
                <a:solidFill>
                  <a:srgbClr val="0070C0"/>
                </a:solidFill>
                <a:latin typeface="Sakkal Majalla" panose="02000000000000000000" pitchFamily="2" charset="-78"/>
                <a:cs typeface="Sakkal Majalla" panose="02000000000000000000" pitchFamily="2" charset="-78"/>
              </a:rPr>
              <a:t>الهيدروجين</a:t>
            </a: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cs typeface="Sakkal Majalla" panose="02000000000000000000" pitchFamily="2" charset="-78"/>
            </a:endParaRPr>
          </a:p>
        </p:txBody>
      </p:sp>
      <p:sp>
        <p:nvSpPr>
          <p:cNvPr id="20" name="Content Placeholder 21">
            <a:extLst>
              <a:ext uri="{FF2B5EF4-FFF2-40B4-BE49-F238E27FC236}">
                <a16:creationId xmlns:a16="http://schemas.microsoft.com/office/drawing/2014/main" id="{D6DCA14D-A7BE-40E3-BC87-4DE2BA1D02A9}"/>
              </a:ext>
            </a:extLst>
          </p:cNvPr>
          <p:cNvSpPr txBox="1">
            <a:spLocks/>
          </p:cNvSpPr>
          <p:nvPr/>
        </p:nvSpPr>
        <p:spPr>
          <a:xfrm>
            <a:off x="6716442" y="5577493"/>
            <a:ext cx="2033698" cy="568613"/>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BH" sz="2400" b="1" dirty="0">
                <a:solidFill>
                  <a:srgbClr val="0070C0"/>
                </a:solidFill>
                <a:latin typeface="Sakkal Majalla" panose="02000000000000000000" pitchFamily="2" charset="-78"/>
                <a:cs typeface="Sakkal Majalla" panose="02000000000000000000" pitchFamily="2" charset="-78"/>
              </a:rPr>
              <a:t>الأكسجين</a:t>
            </a: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cs typeface="Sakkal Majalla" panose="02000000000000000000" pitchFamily="2" charset="-78"/>
            </a:endParaRPr>
          </a:p>
        </p:txBody>
      </p:sp>
      <p:sp>
        <p:nvSpPr>
          <p:cNvPr id="21" name="Content Placeholder 21">
            <a:extLst>
              <a:ext uri="{FF2B5EF4-FFF2-40B4-BE49-F238E27FC236}">
                <a16:creationId xmlns:a16="http://schemas.microsoft.com/office/drawing/2014/main" id="{536835F7-B333-43E0-9DAE-EB6F1F89B317}"/>
              </a:ext>
            </a:extLst>
          </p:cNvPr>
          <p:cNvSpPr txBox="1">
            <a:spLocks/>
          </p:cNvSpPr>
          <p:nvPr/>
        </p:nvSpPr>
        <p:spPr>
          <a:xfrm>
            <a:off x="4061272" y="5537082"/>
            <a:ext cx="2033698" cy="568613"/>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BH" sz="2400" b="1" dirty="0">
                <a:solidFill>
                  <a:srgbClr val="0070C0"/>
                </a:solidFill>
                <a:latin typeface="Sakkal Majalla" panose="02000000000000000000" pitchFamily="2" charset="-78"/>
                <a:cs typeface="Sakkal Majalla" panose="02000000000000000000" pitchFamily="2" charset="-78"/>
              </a:rPr>
              <a:t>ثاني أكسيد الكربون</a:t>
            </a: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cs typeface="Sakkal Majalla" panose="02000000000000000000" pitchFamily="2" charset="-78"/>
            </a:endParaRPr>
          </a:p>
        </p:txBody>
      </p:sp>
      <p:sp>
        <p:nvSpPr>
          <p:cNvPr id="22" name="Content Placeholder 21">
            <a:extLst>
              <a:ext uri="{FF2B5EF4-FFF2-40B4-BE49-F238E27FC236}">
                <a16:creationId xmlns:a16="http://schemas.microsoft.com/office/drawing/2014/main" id="{D6BF8C35-5E05-48AF-B27B-C53FF78589BF}"/>
              </a:ext>
            </a:extLst>
          </p:cNvPr>
          <p:cNvSpPr txBox="1">
            <a:spLocks/>
          </p:cNvSpPr>
          <p:nvPr/>
        </p:nvSpPr>
        <p:spPr>
          <a:xfrm>
            <a:off x="1152132" y="5553777"/>
            <a:ext cx="2033698" cy="568613"/>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BH" sz="2400" b="1" dirty="0">
                <a:solidFill>
                  <a:srgbClr val="0070C0"/>
                </a:solidFill>
                <a:latin typeface="Sakkal Majalla" panose="02000000000000000000" pitchFamily="2" charset="-78"/>
                <a:cs typeface="Sakkal Majalla" panose="02000000000000000000" pitchFamily="2" charset="-78"/>
              </a:rPr>
              <a:t>النيتروجين</a:t>
            </a:r>
            <a:endParaRPr kumimoji="0" lang="ar-BH" sz="2400" b="1" i="0" u="none" strike="noStrike" kern="1200" cap="none" spc="0" normalizeH="0" baseline="0" noProof="0" dirty="0">
              <a:ln>
                <a:noFill/>
              </a:ln>
              <a:solidFill>
                <a:srgbClr val="0070C0"/>
              </a:solidFill>
              <a:effectLst/>
              <a:uLnTx/>
              <a:uFillTx/>
              <a:latin typeface="Sakkal Majalla" panose="02000000000000000000" pitchFamily="2" charset="-78"/>
              <a:cs typeface="Sakkal Majalla" panose="02000000000000000000" pitchFamily="2" charset="-78"/>
            </a:endParaRPr>
          </a:p>
        </p:txBody>
      </p:sp>
      <p:sp>
        <p:nvSpPr>
          <p:cNvPr id="23" name="Rectangle 22">
            <a:extLst>
              <a:ext uri="{FF2B5EF4-FFF2-40B4-BE49-F238E27FC236}">
                <a16:creationId xmlns:a16="http://schemas.microsoft.com/office/drawing/2014/main" id="{BE893EFF-AE0F-4E66-8457-6D4C28D92E95}"/>
              </a:ext>
            </a:extLst>
          </p:cNvPr>
          <p:cNvSpPr/>
          <p:nvPr/>
        </p:nvSpPr>
        <p:spPr>
          <a:xfrm>
            <a:off x="3754051" y="5635755"/>
            <a:ext cx="410446" cy="4011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defRPr/>
            </a:pPr>
            <a:r>
              <a:rPr lang="ar-BH" b="1" dirty="0">
                <a:solidFill>
                  <a:prstClr val="black"/>
                </a:solidFill>
                <a:latin typeface="Times New Roman" pitchFamily="18" charset="0"/>
                <a:ea typeface="Calibri" pitchFamily="34" charset="0"/>
                <a:cs typeface="Times New Roman" pitchFamily="18" charset="0"/>
                <a:sym typeface="Wingdings" pitchFamily="2" charset="2"/>
              </a:rPr>
              <a:t></a:t>
            </a:r>
            <a:endParaRPr lang="en-US" dirty="0">
              <a:solidFill>
                <a:prstClr val="black"/>
              </a:solidFill>
            </a:endParaRPr>
          </a:p>
        </p:txBody>
      </p:sp>
    </p:spTree>
    <p:extLst>
      <p:ext uri="{BB962C8B-B14F-4D97-AF65-F5344CB8AC3E}">
        <p14:creationId xmlns:p14="http://schemas.microsoft.com/office/powerpoint/2010/main" val="214916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anim calcmode="lin" valueType="num">
                                      <p:cBhvr>
                                        <p:cTn id="71" dur="1000" fill="hold"/>
                                        <p:tgtEl>
                                          <p:spTgt spid="22"/>
                                        </p:tgtEl>
                                        <p:attrNameLst>
                                          <p:attrName>ppt_x</p:attrName>
                                        </p:attrNameLst>
                                      </p:cBhvr>
                                      <p:tavLst>
                                        <p:tav tm="0">
                                          <p:val>
                                            <p:strVal val="#ppt_x"/>
                                          </p:val>
                                        </p:tav>
                                        <p:tav tm="100000">
                                          <p:val>
                                            <p:strVal val="#ppt_x"/>
                                          </p:val>
                                        </p:tav>
                                      </p:tavLst>
                                    </p:anim>
                                    <p:anim calcmode="lin" valueType="num">
                                      <p:cBhvr>
                                        <p:cTn id="7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6" presetClass="entr" presetSubtype="0"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down)">
                                      <p:cBhvr>
                                        <p:cTn id="77" dur="580">
                                          <p:stCondLst>
                                            <p:cond delay="0"/>
                                          </p:stCondLst>
                                        </p:cTn>
                                        <p:tgtEl>
                                          <p:spTgt spid="23"/>
                                        </p:tgtEl>
                                      </p:cBhvr>
                                    </p:animEffect>
                                    <p:anim calcmode="lin" valueType="num">
                                      <p:cBhvr>
                                        <p:cTn id="78"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83" dur="26">
                                          <p:stCondLst>
                                            <p:cond delay="650"/>
                                          </p:stCondLst>
                                        </p:cTn>
                                        <p:tgtEl>
                                          <p:spTgt spid="23"/>
                                        </p:tgtEl>
                                      </p:cBhvr>
                                      <p:to x="100000" y="60000"/>
                                    </p:animScale>
                                    <p:animScale>
                                      <p:cBhvr>
                                        <p:cTn id="84" dur="166" decel="50000">
                                          <p:stCondLst>
                                            <p:cond delay="676"/>
                                          </p:stCondLst>
                                        </p:cTn>
                                        <p:tgtEl>
                                          <p:spTgt spid="23"/>
                                        </p:tgtEl>
                                      </p:cBhvr>
                                      <p:to x="100000" y="100000"/>
                                    </p:animScale>
                                    <p:animScale>
                                      <p:cBhvr>
                                        <p:cTn id="85" dur="26">
                                          <p:stCondLst>
                                            <p:cond delay="1312"/>
                                          </p:stCondLst>
                                        </p:cTn>
                                        <p:tgtEl>
                                          <p:spTgt spid="23"/>
                                        </p:tgtEl>
                                      </p:cBhvr>
                                      <p:to x="100000" y="80000"/>
                                    </p:animScale>
                                    <p:animScale>
                                      <p:cBhvr>
                                        <p:cTn id="86" dur="166" decel="50000">
                                          <p:stCondLst>
                                            <p:cond delay="1338"/>
                                          </p:stCondLst>
                                        </p:cTn>
                                        <p:tgtEl>
                                          <p:spTgt spid="23"/>
                                        </p:tgtEl>
                                      </p:cBhvr>
                                      <p:to x="100000" y="100000"/>
                                    </p:animScale>
                                    <p:animScale>
                                      <p:cBhvr>
                                        <p:cTn id="87" dur="26">
                                          <p:stCondLst>
                                            <p:cond delay="1642"/>
                                          </p:stCondLst>
                                        </p:cTn>
                                        <p:tgtEl>
                                          <p:spTgt spid="23"/>
                                        </p:tgtEl>
                                      </p:cBhvr>
                                      <p:to x="100000" y="90000"/>
                                    </p:animScale>
                                    <p:animScale>
                                      <p:cBhvr>
                                        <p:cTn id="88" dur="166" decel="50000">
                                          <p:stCondLst>
                                            <p:cond delay="1668"/>
                                          </p:stCondLst>
                                        </p:cTn>
                                        <p:tgtEl>
                                          <p:spTgt spid="23"/>
                                        </p:tgtEl>
                                      </p:cBhvr>
                                      <p:to x="100000" y="100000"/>
                                    </p:animScale>
                                    <p:animScale>
                                      <p:cBhvr>
                                        <p:cTn id="89" dur="26">
                                          <p:stCondLst>
                                            <p:cond delay="1808"/>
                                          </p:stCondLst>
                                        </p:cTn>
                                        <p:tgtEl>
                                          <p:spTgt spid="23"/>
                                        </p:tgtEl>
                                      </p:cBhvr>
                                      <p:to x="100000" y="95000"/>
                                    </p:animScale>
                                    <p:animScale>
                                      <p:cBhvr>
                                        <p:cTn id="90"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03579" y="1177132"/>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297535" y="6199094"/>
            <a:ext cx="11438483" cy="3987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16543" y="6238972"/>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2" name="Rounded Rectangle 21"/>
          <p:cNvSpPr/>
          <p:nvPr/>
        </p:nvSpPr>
        <p:spPr>
          <a:xfrm>
            <a:off x="3538329" y="1676400"/>
            <a:ext cx="5221357" cy="2484783"/>
          </a:xfrm>
          <a:prstGeom prst="roundRect">
            <a:avLst/>
          </a:prstGeom>
          <a:solidFill>
            <a:schemeClr val="accent4">
              <a:lumMod val="20000"/>
              <a:lumOff val="80000"/>
            </a:schemeClr>
          </a:solidFill>
          <a:ln w="57150">
            <a:solidFill>
              <a:schemeClr val="accent6">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8800" b="1" i="0" u="none" strike="noStrike" kern="1200" cap="none" spc="0" normalizeH="0" baseline="0" noProof="0" dirty="0">
                <a:ln w="12700">
                  <a:solidFill>
                    <a:srgbClr val="44546A">
                      <a:satMod val="155000"/>
                    </a:srgbClr>
                  </a:solidFill>
                  <a:prstDash val="solid"/>
                </a:ln>
                <a:solidFill>
                  <a:prstClr val="black"/>
                </a:solidFill>
                <a:effectLst>
                  <a:outerShdw blurRad="41275" dist="20320" dir="1800000" algn="tl" rotWithShape="0">
                    <a:srgbClr val="000000">
                      <a:alpha val="40000"/>
                    </a:srgbClr>
                  </a:outerShdw>
                </a:effectLst>
                <a:uLnTx/>
                <a:uFillTx/>
                <a:latin typeface="Sakkal Majalla" panose="02000000000000000000" pitchFamily="2" charset="-78"/>
                <a:ea typeface="+mn-ea"/>
                <a:cs typeface="Sakkal Majalla" panose="02000000000000000000" pitchFamily="2" charset="-78"/>
              </a:rPr>
              <a:t>انتهى الدرس</a:t>
            </a:r>
            <a:endParaRPr kumimoji="0" lang="en-US" sz="8800" b="1" i="0" u="none" strike="noStrike" kern="1200" cap="none" spc="0" normalizeH="0" baseline="0" noProof="0" dirty="0">
              <a:ln w="12700">
                <a:solidFill>
                  <a:srgbClr val="44546A">
                    <a:satMod val="155000"/>
                  </a:srgbClr>
                </a:solidFill>
                <a:prstDash val="solid"/>
              </a:ln>
              <a:solidFill>
                <a:prstClr val="black"/>
              </a:solidFill>
              <a:effectLst>
                <a:outerShdw blurRad="41275" dist="20320" dir="1800000" algn="tl" rotWithShape="0">
                  <a:srgbClr val="000000">
                    <a:alpha val="40000"/>
                  </a:srgbClr>
                </a:outerShdw>
              </a:effectLst>
              <a:uLnTx/>
              <a:uFillTx/>
              <a:latin typeface="Sakkal Majalla" panose="02000000000000000000" pitchFamily="2" charset="-78"/>
              <a:ea typeface="+mn-ea"/>
              <a:cs typeface="Sakkal Majalla" panose="02000000000000000000" pitchFamily="2" charset="-78"/>
            </a:endParaRPr>
          </a:p>
        </p:txBody>
      </p:sp>
      <p:sp>
        <p:nvSpPr>
          <p:cNvPr id="24" name="Rectangle 23">
            <a:extLst>
              <a:ext uri="{FF2B5EF4-FFF2-40B4-BE49-F238E27FC236}">
                <a16:creationId xmlns:a16="http://schemas.microsoft.com/office/drawing/2014/main" id="{5387A661-AC96-4196-85C0-8DE9FEC2E333}"/>
              </a:ext>
            </a:extLst>
          </p:cNvPr>
          <p:cNvSpPr/>
          <p:nvPr/>
        </p:nvSpPr>
        <p:spPr>
          <a:xfrm>
            <a:off x="40928" y="39756"/>
            <a:ext cx="2567802" cy="613186"/>
          </a:xfrm>
          <a:prstGeom prst="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000" b="1" dirty="0">
                <a:solidFill>
                  <a:prstClr val="black"/>
                </a:solidFill>
                <a:latin typeface="Sakkal Majalla" panose="02000000000000000000" pitchFamily="2" charset="-78"/>
                <a:cs typeface="Sakkal Majalla" panose="02000000000000000000" pitchFamily="2" charset="-78"/>
              </a:rPr>
              <a:t>الغيوم والهطل</a:t>
            </a:r>
          </a:p>
          <a:p>
            <a:pPr algn="ctr" rtl="1"/>
            <a:r>
              <a:rPr lang="ar-BH" b="1" dirty="0">
                <a:solidFill>
                  <a:prstClr val="black"/>
                </a:solidFill>
                <a:latin typeface="Sakkal Majalla" panose="02000000000000000000" pitchFamily="2" charset="-78"/>
                <a:cs typeface="Sakkal Majalla" panose="02000000000000000000" pitchFamily="2" charset="-78"/>
              </a:rPr>
              <a:t>العلوم - الصف الخامس الابتدائي</a:t>
            </a:r>
            <a:endParaRPr lang="en-US"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0574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TMPLT.potx</Template>
  <TotalTime>289</TotalTime>
  <Words>1103</Words>
  <Application>Microsoft Office PowerPoint</Application>
  <PresentationFormat>شاشة عريضة</PresentationFormat>
  <Paragraphs>138</Paragraphs>
  <Slides>14</Slides>
  <Notes>0</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aaydaalmhmeed@gmail.com</cp:lastModifiedBy>
  <cp:revision>78</cp:revision>
  <cp:lastPrinted>2021-01-17T11:49:49Z</cp:lastPrinted>
  <dcterms:created xsi:type="dcterms:W3CDTF">2020-03-04T10:47:58Z</dcterms:created>
  <dcterms:modified xsi:type="dcterms:W3CDTF">2021-03-08T13:25:44Z</dcterms:modified>
</cp:coreProperties>
</file>