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56" r:id="rId2"/>
    <p:sldId id="294" r:id="rId3"/>
    <p:sldId id="296" r:id="rId4"/>
    <p:sldId id="297" r:id="rId5"/>
    <p:sldId id="313" r:id="rId6"/>
    <p:sldId id="314" r:id="rId7"/>
    <p:sldId id="315" r:id="rId8"/>
    <p:sldId id="299" r:id="rId9"/>
    <p:sldId id="320" r:id="rId10"/>
    <p:sldId id="316" r:id="rId11"/>
    <p:sldId id="319" r:id="rId12"/>
    <p:sldId id="300" r:id="rId13"/>
    <p:sldId id="321" r:id="rId14"/>
    <p:sldId id="317" r:id="rId15"/>
    <p:sldId id="323" r:id="rId16"/>
    <p:sldId id="309" r:id="rId17"/>
    <p:sldId id="322" r:id="rId18"/>
    <p:sldId id="311"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6F6"/>
    <a:srgbClr val="FFFFFF"/>
    <a:srgbClr val="EEEEEE"/>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بلا نمط، بلا شبكة">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431" autoAdjust="0"/>
    <p:restoredTop sz="94660"/>
  </p:normalViewPr>
  <p:slideViewPr>
    <p:cSldViewPr snapToGrid="0">
      <p:cViewPr varScale="1">
        <p:scale>
          <a:sx n="66" d="100"/>
          <a:sy n="66" d="100"/>
        </p:scale>
        <p:origin x="72" y="2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3" Type="http://schemas.openxmlformats.org/officeDocument/2006/relationships/slide" Target="slides/slide2.xml" /><Relationship Id="rId21" Type="http://schemas.openxmlformats.org/officeDocument/2006/relationships/presProps" Target="presProps.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notesMaster" Target="notesMasters/notesMaster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tableStyles" Target="tableStyles.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theme" Target="theme/theme1.xml" /><Relationship Id="rId10" Type="http://schemas.openxmlformats.org/officeDocument/2006/relationships/slide" Target="slides/slide9.xml" /><Relationship Id="rId19" Type="http://schemas.openxmlformats.org/officeDocument/2006/relationships/slide" Target="slides/slide18.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viewProps" Target="viewProps.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l">
              <a:defRPr sz="1200"/>
            </a:lvl1pPr>
          </a:lstStyle>
          <a:p>
            <a:endParaRPr lang="en-US"/>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r">
              <a:defRPr sz="1200"/>
            </a:lvl1pPr>
          </a:lstStyle>
          <a:p>
            <a:fld id="{DF867A2C-93C7-458C-8EDB-94CB365715D2}" type="datetimeFigureOut">
              <a:rPr lang="en-US" smtClean="0"/>
              <a:t>4/22/2025</a:t>
            </a:fld>
            <a:endParaRPr lang="en-US"/>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en-US"/>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r">
              <a:defRPr sz="1200"/>
            </a:lvl1pPr>
          </a:lstStyle>
          <a:p>
            <a:fld id="{95E7EEB7-7186-499B-A38B-1AAFFAA2C1F2}" type="slidenum">
              <a:rPr lang="en-US" smtClean="0"/>
              <a:t>‹#›</a:t>
            </a:fld>
            <a:endParaRPr lang="en-US"/>
          </a:p>
        </p:txBody>
      </p:sp>
    </p:spTree>
    <p:extLst>
      <p:ext uri="{BB962C8B-B14F-4D97-AF65-F5344CB8AC3E}">
        <p14:creationId xmlns:p14="http://schemas.microsoft.com/office/powerpoint/2010/main" val="852559002"/>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BH" dirty="0"/>
              <a:t>توظيف الرؤوس المرقمة </a:t>
            </a:r>
            <a:endParaRPr lang="en-US" dirty="0"/>
          </a:p>
        </p:txBody>
      </p:sp>
      <p:sp>
        <p:nvSpPr>
          <p:cNvPr id="4" name="Slide Number Placeholder 3"/>
          <p:cNvSpPr>
            <a:spLocks noGrp="1"/>
          </p:cNvSpPr>
          <p:nvPr>
            <p:ph type="sldNum" sz="quarter" idx="5"/>
          </p:nvPr>
        </p:nvSpPr>
        <p:spPr/>
        <p:txBody>
          <a:bodyPr/>
          <a:lstStyle/>
          <a:p>
            <a:fld id="{CE1265ED-1274-48D1-8F94-10DD890EDB08}" type="slidenum">
              <a:rPr lang="en-GB" smtClean="0"/>
              <a:t>8</a:t>
            </a:fld>
            <a:endParaRPr lang="en-GB"/>
          </a:p>
        </p:txBody>
      </p:sp>
    </p:spTree>
    <p:extLst>
      <p:ext uri="{BB962C8B-B14F-4D97-AF65-F5344CB8AC3E}">
        <p14:creationId xmlns:p14="http://schemas.microsoft.com/office/powerpoint/2010/main" val="40372098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BH" dirty="0"/>
              <a:t>توظيف الرؤوس المرقمة </a:t>
            </a:r>
            <a:endParaRPr lang="en-US" dirty="0"/>
          </a:p>
        </p:txBody>
      </p:sp>
      <p:sp>
        <p:nvSpPr>
          <p:cNvPr id="4" name="Slide Number Placeholder 3"/>
          <p:cNvSpPr>
            <a:spLocks noGrp="1"/>
          </p:cNvSpPr>
          <p:nvPr>
            <p:ph type="sldNum" sz="quarter" idx="5"/>
          </p:nvPr>
        </p:nvSpPr>
        <p:spPr/>
        <p:txBody>
          <a:bodyPr/>
          <a:lstStyle/>
          <a:p>
            <a:fld id="{CE1265ED-1274-48D1-8F94-10DD890EDB08}" type="slidenum">
              <a:rPr lang="en-GB" smtClean="0"/>
              <a:t>9</a:t>
            </a:fld>
            <a:endParaRPr lang="en-GB"/>
          </a:p>
        </p:txBody>
      </p:sp>
    </p:spTree>
    <p:extLst>
      <p:ext uri="{BB962C8B-B14F-4D97-AF65-F5344CB8AC3E}">
        <p14:creationId xmlns:p14="http://schemas.microsoft.com/office/powerpoint/2010/main" val="4038562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BH" dirty="0"/>
              <a:t>توظيف الرؤوس المرقمة </a:t>
            </a:r>
            <a:endParaRPr lang="en-US" dirty="0"/>
          </a:p>
        </p:txBody>
      </p:sp>
      <p:sp>
        <p:nvSpPr>
          <p:cNvPr id="4" name="Slide Number Placeholder 3"/>
          <p:cNvSpPr>
            <a:spLocks noGrp="1"/>
          </p:cNvSpPr>
          <p:nvPr>
            <p:ph type="sldNum" sz="quarter" idx="5"/>
          </p:nvPr>
        </p:nvSpPr>
        <p:spPr/>
        <p:txBody>
          <a:bodyPr/>
          <a:lstStyle/>
          <a:p>
            <a:fld id="{CE1265ED-1274-48D1-8F94-10DD890EDB08}" type="slidenum">
              <a:rPr lang="en-GB" smtClean="0"/>
              <a:t>10</a:t>
            </a:fld>
            <a:endParaRPr lang="en-GB"/>
          </a:p>
        </p:txBody>
      </p:sp>
    </p:spTree>
    <p:extLst>
      <p:ext uri="{BB962C8B-B14F-4D97-AF65-F5344CB8AC3E}">
        <p14:creationId xmlns:p14="http://schemas.microsoft.com/office/powerpoint/2010/main" val="16876557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BH" dirty="0"/>
              <a:t>توظيف الرؤوس المرقمة </a:t>
            </a:r>
            <a:endParaRPr lang="en-US" dirty="0"/>
          </a:p>
        </p:txBody>
      </p:sp>
      <p:sp>
        <p:nvSpPr>
          <p:cNvPr id="4" name="Slide Number Placeholder 3"/>
          <p:cNvSpPr>
            <a:spLocks noGrp="1"/>
          </p:cNvSpPr>
          <p:nvPr>
            <p:ph type="sldNum" sz="quarter" idx="5"/>
          </p:nvPr>
        </p:nvSpPr>
        <p:spPr/>
        <p:txBody>
          <a:bodyPr/>
          <a:lstStyle/>
          <a:p>
            <a:fld id="{CE1265ED-1274-48D1-8F94-10DD890EDB08}" type="slidenum">
              <a:rPr lang="en-GB" smtClean="0"/>
              <a:t>11</a:t>
            </a:fld>
            <a:endParaRPr lang="en-GB"/>
          </a:p>
        </p:txBody>
      </p:sp>
    </p:spTree>
    <p:extLst>
      <p:ext uri="{BB962C8B-B14F-4D97-AF65-F5344CB8AC3E}">
        <p14:creationId xmlns:p14="http://schemas.microsoft.com/office/powerpoint/2010/main" val="6464980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BH" dirty="0"/>
              <a:t>توظيف الرؤوس المرقمة </a:t>
            </a:r>
            <a:endParaRPr lang="en-US" dirty="0"/>
          </a:p>
        </p:txBody>
      </p:sp>
      <p:sp>
        <p:nvSpPr>
          <p:cNvPr id="4" name="Slide Number Placeholder 3"/>
          <p:cNvSpPr>
            <a:spLocks noGrp="1"/>
          </p:cNvSpPr>
          <p:nvPr>
            <p:ph type="sldNum" sz="quarter" idx="5"/>
          </p:nvPr>
        </p:nvSpPr>
        <p:spPr/>
        <p:txBody>
          <a:bodyPr/>
          <a:lstStyle/>
          <a:p>
            <a:fld id="{CE1265ED-1274-48D1-8F94-10DD890EDB08}" type="slidenum">
              <a:rPr lang="en-GB" smtClean="0"/>
              <a:t>12</a:t>
            </a:fld>
            <a:endParaRPr lang="en-GB"/>
          </a:p>
        </p:txBody>
      </p:sp>
    </p:spTree>
    <p:extLst>
      <p:ext uri="{BB962C8B-B14F-4D97-AF65-F5344CB8AC3E}">
        <p14:creationId xmlns:p14="http://schemas.microsoft.com/office/powerpoint/2010/main" val="4755342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BH" dirty="0"/>
              <a:t>توظيف الرؤوس المرقمة </a:t>
            </a:r>
            <a:endParaRPr lang="en-US" dirty="0"/>
          </a:p>
        </p:txBody>
      </p:sp>
      <p:sp>
        <p:nvSpPr>
          <p:cNvPr id="4" name="Slide Number Placeholder 3"/>
          <p:cNvSpPr>
            <a:spLocks noGrp="1"/>
          </p:cNvSpPr>
          <p:nvPr>
            <p:ph type="sldNum" sz="quarter" idx="5"/>
          </p:nvPr>
        </p:nvSpPr>
        <p:spPr/>
        <p:txBody>
          <a:bodyPr/>
          <a:lstStyle/>
          <a:p>
            <a:fld id="{CE1265ED-1274-48D1-8F94-10DD890EDB08}" type="slidenum">
              <a:rPr lang="en-GB" smtClean="0"/>
              <a:t>13</a:t>
            </a:fld>
            <a:endParaRPr lang="en-GB"/>
          </a:p>
        </p:txBody>
      </p:sp>
    </p:spTree>
    <p:extLst>
      <p:ext uri="{BB962C8B-B14F-4D97-AF65-F5344CB8AC3E}">
        <p14:creationId xmlns:p14="http://schemas.microsoft.com/office/powerpoint/2010/main" val="22094053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BH" dirty="0"/>
              <a:t>توظيف الرؤوس المرقمة </a:t>
            </a:r>
            <a:endParaRPr lang="en-US" dirty="0"/>
          </a:p>
        </p:txBody>
      </p:sp>
      <p:sp>
        <p:nvSpPr>
          <p:cNvPr id="4" name="Slide Number Placeholder 3"/>
          <p:cNvSpPr>
            <a:spLocks noGrp="1"/>
          </p:cNvSpPr>
          <p:nvPr>
            <p:ph type="sldNum" sz="quarter" idx="5"/>
          </p:nvPr>
        </p:nvSpPr>
        <p:spPr/>
        <p:txBody>
          <a:bodyPr/>
          <a:lstStyle/>
          <a:p>
            <a:fld id="{CE1265ED-1274-48D1-8F94-10DD890EDB08}" type="slidenum">
              <a:rPr lang="en-GB" smtClean="0"/>
              <a:t>14</a:t>
            </a:fld>
            <a:endParaRPr lang="en-GB"/>
          </a:p>
        </p:txBody>
      </p:sp>
    </p:spTree>
    <p:extLst>
      <p:ext uri="{BB962C8B-B14F-4D97-AF65-F5344CB8AC3E}">
        <p14:creationId xmlns:p14="http://schemas.microsoft.com/office/powerpoint/2010/main" val="17078231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BH" dirty="0"/>
              <a:t>توظيف الرؤوس المرقمة </a:t>
            </a:r>
            <a:endParaRPr lang="en-US" dirty="0"/>
          </a:p>
        </p:txBody>
      </p:sp>
      <p:sp>
        <p:nvSpPr>
          <p:cNvPr id="4" name="Slide Number Placeholder 3"/>
          <p:cNvSpPr>
            <a:spLocks noGrp="1"/>
          </p:cNvSpPr>
          <p:nvPr>
            <p:ph type="sldNum" sz="quarter" idx="5"/>
          </p:nvPr>
        </p:nvSpPr>
        <p:spPr/>
        <p:txBody>
          <a:bodyPr/>
          <a:lstStyle/>
          <a:p>
            <a:fld id="{CE1265ED-1274-48D1-8F94-10DD890EDB08}" type="slidenum">
              <a:rPr lang="en-GB" smtClean="0"/>
              <a:t>15</a:t>
            </a:fld>
            <a:endParaRPr lang="en-GB"/>
          </a:p>
        </p:txBody>
      </p:sp>
    </p:spTree>
    <p:extLst>
      <p:ext uri="{BB962C8B-B14F-4D97-AF65-F5344CB8AC3E}">
        <p14:creationId xmlns:p14="http://schemas.microsoft.com/office/powerpoint/2010/main" val="26840396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BH" dirty="0"/>
              <a:t>توظيف الرؤوس المرقمة </a:t>
            </a:r>
            <a:endParaRPr lang="en-US" dirty="0"/>
          </a:p>
        </p:txBody>
      </p:sp>
      <p:sp>
        <p:nvSpPr>
          <p:cNvPr id="4" name="Slide Number Placeholder 3"/>
          <p:cNvSpPr>
            <a:spLocks noGrp="1"/>
          </p:cNvSpPr>
          <p:nvPr>
            <p:ph type="sldNum" sz="quarter" idx="5"/>
          </p:nvPr>
        </p:nvSpPr>
        <p:spPr/>
        <p:txBody>
          <a:bodyPr/>
          <a:lstStyle/>
          <a:p>
            <a:fld id="{CE1265ED-1274-48D1-8F94-10DD890EDB08}" type="slidenum">
              <a:rPr lang="en-GB" smtClean="0"/>
              <a:t>16</a:t>
            </a:fld>
            <a:endParaRPr lang="en-GB"/>
          </a:p>
        </p:txBody>
      </p:sp>
    </p:spTree>
    <p:extLst>
      <p:ext uri="{BB962C8B-B14F-4D97-AF65-F5344CB8AC3E}">
        <p14:creationId xmlns:p14="http://schemas.microsoft.com/office/powerpoint/2010/main" val="42374606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BH" dirty="0"/>
              <a:t>توظيف الرؤوس المرقمة </a:t>
            </a:r>
            <a:endParaRPr lang="en-US" dirty="0"/>
          </a:p>
        </p:txBody>
      </p:sp>
      <p:sp>
        <p:nvSpPr>
          <p:cNvPr id="4" name="Slide Number Placeholder 3"/>
          <p:cNvSpPr>
            <a:spLocks noGrp="1"/>
          </p:cNvSpPr>
          <p:nvPr>
            <p:ph type="sldNum" sz="quarter" idx="5"/>
          </p:nvPr>
        </p:nvSpPr>
        <p:spPr/>
        <p:txBody>
          <a:bodyPr/>
          <a:lstStyle/>
          <a:p>
            <a:fld id="{CE1265ED-1274-48D1-8F94-10DD890EDB08}" type="slidenum">
              <a:rPr lang="en-GB" smtClean="0"/>
              <a:t>17</a:t>
            </a:fld>
            <a:endParaRPr lang="en-GB"/>
          </a:p>
        </p:txBody>
      </p:sp>
    </p:spTree>
    <p:extLst>
      <p:ext uri="{BB962C8B-B14F-4D97-AF65-F5344CB8AC3E}">
        <p14:creationId xmlns:p14="http://schemas.microsoft.com/office/powerpoint/2010/main" val="32665173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BH" dirty="0"/>
              <a:t>توظيف الرؤوس المرقمة </a:t>
            </a:r>
            <a:endParaRPr lang="en-US" dirty="0"/>
          </a:p>
        </p:txBody>
      </p:sp>
      <p:sp>
        <p:nvSpPr>
          <p:cNvPr id="4" name="Slide Number Placeholder 3"/>
          <p:cNvSpPr>
            <a:spLocks noGrp="1"/>
          </p:cNvSpPr>
          <p:nvPr>
            <p:ph type="sldNum" sz="quarter" idx="5"/>
          </p:nvPr>
        </p:nvSpPr>
        <p:spPr/>
        <p:txBody>
          <a:bodyPr/>
          <a:lstStyle/>
          <a:p>
            <a:fld id="{CE1265ED-1274-48D1-8F94-10DD890EDB08}" type="slidenum">
              <a:rPr lang="en-GB" smtClean="0"/>
              <a:t>18</a:t>
            </a:fld>
            <a:endParaRPr lang="en-GB"/>
          </a:p>
        </p:txBody>
      </p:sp>
    </p:spTree>
    <p:extLst>
      <p:ext uri="{BB962C8B-B14F-4D97-AF65-F5344CB8AC3E}">
        <p14:creationId xmlns:p14="http://schemas.microsoft.com/office/powerpoint/2010/main" val="775970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5BB54EE-DF0D-4FA1-B48F-C292469C25C4}" type="datetimeFigureOut">
              <a:rPr lang="en-US" smtClean="0"/>
              <a:t>4/22/2025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5211966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4/22/2025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1019857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BB54EE-DF0D-4FA1-B48F-C292469C25C4}" type="datetimeFigureOut">
              <a:rPr lang="en-US" smtClean="0"/>
              <a:t>4/22/2025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6448871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5BB54EE-DF0D-4FA1-B48F-C292469C25C4}" type="datetimeFigureOut">
              <a:rPr lang="en-US" smtClean="0"/>
              <a:t>4/22/2025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405739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5BB54EE-DF0D-4FA1-B48F-C292469C25C4}" type="datetimeFigureOut">
              <a:rPr lang="en-US" smtClean="0"/>
              <a:t>4/22/2025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602588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5BB54EE-DF0D-4FA1-B48F-C292469C25C4}" type="datetimeFigureOut">
              <a:rPr lang="en-US" smtClean="0"/>
              <a:t>4/22/2025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275461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BB54EE-DF0D-4FA1-B48F-C292469C25C4}" type="datetimeFigureOut">
              <a:rPr lang="en-US" smtClean="0"/>
              <a:t>4/22/2025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0404653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4/22/2025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4798619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4/22/2025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3704010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4/22/2025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5178339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4/22/2025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8589957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image" Target="../media/image1.png"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BB54EE-DF0D-4FA1-B48F-C292469C25C4}" type="datetimeFigureOut">
              <a:rPr lang="en-US" smtClean="0"/>
              <a:t>4/22/2025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F20112-F681-4D23-BAD6-386DBC2EFDE9}" type="slidenum">
              <a:rPr lang="en-US" smtClean="0"/>
              <a:t>‹#›</a:t>
            </a:fld>
            <a:endParaRPr lang="en-US"/>
          </a:p>
        </p:txBody>
      </p:sp>
    </p:spTree>
    <p:extLst>
      <p:ext uri="{BB962C8B-B14F-4D97-AF65-F5344CB8AC3E}">
        <p14:creationId xmlns:p14="http://schemas.microsoft.com/office/powerpoint/2010/main" val="11039109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 /><Relationship Id="rId2" Type="http://schemas.openxmlformats.org/officeDocument/2006/relationships/audio" Target="../media/media1.m4a" /><Relationship Id="rId1" Type="http://schemas.microsoft.com/office/2007/relationships/media" Target="../media/media1.m4a" /><Relationship Id="rId6" Type="http://schemas.microsoft.com/office/2007/relationships/hdphoto" Target="../media/hdphoto1.wdp" /><Relationship Id="rId5" Type="http://schemas.openxmlformats.org/officeDocument/2006/relationships/image" Target="../media/image4.png" /><Relationship Id="rId4" Type="http://schemas.openxmlformats.org/officeDocument/2006/relationships/image" Target="../media/image3.png"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 /><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 /><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 /><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 /><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 /><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 /><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 /><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 /><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46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clrChange>
              <a:clrFrom>
                <a:srgbClr val="FDFDFD"/>
              </a:clrFrom>
              <a:clrTo>
                <a:srgbClr val="FDFDFD">
                  <a:alpha val="0"/>
                </a:srgbClr>
              </a:clrTo>
            </a:clrChange>
            <a:extLst>
              <a:ext uri="{28A0092B-C50C-407E-A947-70E740481C1C}">
                <a14:useLocalDpi xmlns:a14="http://schemas.microsoft.com/office/drawing/2010/main" val="0"/>
              </a:ext>
            </a:extLst>
          </a:blip>
          <a:srcRect l="6723" t="25076" r="6723" b="21638"/>
          <a:stretch/>
        </p:blipFill>
        <p:spPr>
          <a:xfrm>
            <a:off x="2514600" y="306445"/>
            <a:ext cx="7162800" cy="1182210"/>
          </a:xfrm>
          <a:prstGeom prst="rect">
            <a:avLst/>
          </a:prstGeom>
        </p:spPr>
      </p:pic>
      <p:sp>
        <p:nvSpPr>
          <p:cNvPr id="6" name="Title 3">
            <a:extLst>
              <a:ext uri="{FF2B5EF4-FFF2-40B4-BE49-F238E27FC236}">
                <a16:creationId xmlns:a16="http://schemas.microsoft.com/office/drawing/2014/main" id="{C92AB2D9-8460-49FE-A3B3-E886CB62FA3B}"/>
              </a:ext>
            </a:extLst>
          </p:cNvPr>
          <p:cNvSpPr>
            <a:spLocks noGrp="1"/>
          </p:cNvSpPr>
          <p:nvPr>
            <p:ph type="ctrTitle"/>
          </p:nvPr>
        </p:nvSpPr>
        <p:spPr>
          <a:xfrm>
            <a:off x="2212530" y="3676574"/>
            <a:ext cx="7766936" cy="1577340"/>
          </a:xfrm>
        </p:spPr>
        <p:txBody>
          <a:bodyPr>
            <a:normAutofit fontScale="90000"/>
          </a:bodyPr>
          <a:lstStyle/>
          <a:p>
            <a:pPr algn="ctr"/>
            <a:br>
              <a:rPr lang="ar-BH" sz="6600" dirty="0">
                <a:solidFill>
                  <a:srgbClr val="7030A0"/>
                </a:solidFill>
                <a:latin typeface="Traditional Arabic" panose="02020603050405020304" pitchFamily="18" charset="-78"/>
                <a:cs typeface="Traditional Arabic" panose="02020603050405020304" pitchFamily="18" charset="-78"/>
              </a:rPr>
            </a:br>
            <a:br>
              <a:rPr lang="ar-BH" sz="6600" dirty="0">
                <a:solidFill>
                  <a:srgbClr val="7030A0"/>
                </a:solidFill>
                <a:latin typeface="Traditional Arabic" panose="02020603050405020304" pitchFamily="18" charset="-78"/>
                <a:cs typeface="Traditional Arabic" panose="02020603050405020304" pitchFamily="18" charset="-78"/>
              </a:rPr>
            </a:br>
            <a:br>
              <a:rPr lang="ar-BH" sz="6600" dirty="0">
                <a:solidFill>
                  <a:srgbClr val="7030A0"/>
                </a:solidFill>
                <a:latin typeface="Traditional Arabic" panose="02020603050405020304" pitchFamily="18" charset="-78"/>
                <a:cs typeface="Traditional Arabic" panose="02020603050405020304" pitchFamily="18" charset="-78"/>
              </a:rPr>
            </a:br>
            <a:br>
              <a:rPr lang="ar-BH" sz="6600" dirty="0">
                <a:solidFill>
                  <a:srgbClr val="7030A0"/>
                </a:solidFill>
                <a:latin typeface="Traditional Arabic" panose="02020603050405020304" pitchFamily="18" charset="-78"/>
                <a:cs typeface="Traditional Arabic" panose="02020603050405020304" pitchFamily="18" charset="-78"/>
              </a:rPr>
            </a:br>
            <a:br>
              <a:rPr lang="ar-BH" sz="6600" dirty="0">
                <a:solidFill>
                  <a:srgbClr val="7030A0"/>
                </a:solidFill>
                <a:latin typeface="Traditional Arabic" panose="02020603050405020304" pitchFamily="18" charset="-78"/>
                <a:cs typeface="Traditional Arabic" panose="02020603050405020304" pitchFamily="18" charset="-78"/>
              </a:rPr>
            </a:br>
            <a:br>
              <a:rPr lang="ar-BH" sz="6600" dirty="0">
                <a:solidFill>
                  <a:srgbClr val="7030A0"/>
                </a:solidFill>
                <a:latin typeface="Traditional Arabic" panose="02020603050405020304" pitchFamily="18" charset="-78"/>
                <a:cs typeface="Traditional Arabic" panose="02020603050405020304" pitchFamily="18" charset="-78"/>
              </a:rPr>
            </a:br>
            <a:br>
              <a:rPr lang="ar-BH" sz="6600" dirty="0">
                <a:solidFill>
                  <a:srgbClr val="7030A0"/>
                </a:solidFill>
                <a:latin typeface="Traditional Arabic" panose="02020603050405020304" pitchFamily="18" charset="-78"/>
                <a:cs typeface="Traditional Arabic" panose="02020603050405020304" pitchFamily="18" charset="-78"/>
              </a:rPr>
            </a:br>
            <a:br>
              <a:rPr lang="ar-BH" sz="6600" dirty="0">
                <a:solidFill>
                  <a:srgbClr val="7030A0"/>
                </a:solidFill>
                <a:latin typeface="Traditional Arabic" panose="02020603050405020304" pitchFamily="18" charset="-78"/>
                <a:cs typeface="Traditional Arabic" panose="02020603050405020304" pitchFamily="18" charset="-78"/>
              </a:rPr>
            </a:br>
            <a:br>
              <a:rPr lang="ar-BH" sz="6600" dirty="0">
                <a:solidFill>
                  <a:srgbClr val="7030A0"/>
                </a:solidFill>
                <a:latin typeface="Traditional Arabic" panose="02020603050405020304" pitchFamily="18" charset="-78"/>
                <a:cs typeface="Traditional Arabic" panose="02020603050405020304" pitchFamily="18" charset="-78"/>
              </a:rPr>
            </a:br>
            <a:br>
              <a:rPr lang="ar-BH" sz="6600" dirty="0">
                <a:solidFill>
                  <a:srgbClr val="7030A0"/>
                </a:solidFill>
                <a:latin typeface="Traditional Arabic" panose="02020603050405020304" pitchFamily="18" charset="-78"/>
                <a:cs typeface="Traditional Arabic" panose="02020603050405020304" pitchFamily="18" charset="-78"/>
              </a:rPr>
            </a:br>
            <a:br>
              <a:rPr lang="ar-BH" sz="6600" dirty="0">
                <a:solidFill>
                  <a:srgbClr val="7030A0"/>
                </a:solidFill>
                <a:latin typeface="Traditional Arabic" panose="02020603050405020304" pitchFamily="18" charset="-78"/>
                <a:cs typeface="Traditional Arabic" panose="02020603050405020304" pitchFamily="18" charset="-78"/>
              </a:rPr>
            </a:br>
            <a:br>
              <a:rPr lang="ar-BH" sz="6600" dirty="0">
                <a:solidFill>
                  <a:srgbClr val="7030A0"/>
                </a:solidFill>
                <a:latin typeface="Traditional Arabic" panose="02020603050405020304" pitchFamily="18" charset="-78"/>
                <a:cs typeface="Traditional Arabic" panose="02020603050405020304" pitchFamily="18" charset="-78"/>
              </a:rPr>
            </a:br>
            <a:br>
              <a:rPr lang="ar-BH" sz="6600" dirty="0">
                <a:solidFill>
                  <a:srgbClr val="7030A0"/>
                </a:solidFill>
                <a:latin typeface="Traditional Arabic" panose="02020603050405020304" pitchFamily="18" charset="-78"/>
                <a:cs typeface="Traditional Arabic" panose="02020603050405020304" pitchFamily="18" charset="-78"/>
              </a:rPr>
            </a:br>
            <a:br>
              <a:rPr lang="ar-BH" sz="6600" dirty="0">
                <a:solidFill>
                  <a:srgbClr val="7030A0"/>
                </a:solidFill>
                <a:latin typeface="Traditional Arabic" panose="02020603050405020304" pitchFamily="18" charset="-78"/>
                <a:cs typeface="Traditional Arabic" panose="02020603050405020304" pitchFamily="18" charset="-78"/>
              </a:rPr>
            </a:br>
            <a:br>
              <a:rPr lang="ar-BH" sz="6600" dirty="0">
                <a:solidFill>
                  <a:srgbClr val="7030A0"/>
                </a:solidFill>
                <a:latin typeface="Traditional Arabic" panose="02020603050405020304" pitchFamily="18" charset="-78"/>
                <a:cs typeface="Traditional Arabic" panose="02020603050405020304" pitchFamily="18" charset="-78"/>
              </a:rPr>
            </a:br>
            <a:br>
              <a:rPr lang="ar-BH" sz="6600" dirty="0">
                <a:latin typeface="Traditional Arabic" panose="02020603050405020304" pitchFamily="18" charset="-78"/>
                <a:cs typeface="Traditional Arabic" panose="02020603050405020304" pitchFamily="18" charset="-78"/>
              </a:rPr>
            </a:br>
            <a:br>
              <a:rPr lang="ar-BH" sz="6600" dirty="0">
                <a:latin typeface="Traditional Arabic" panose="02020603050405020304" pitchFamily="18" charset="-78"/>
                <a:cs typeface="Traditional Arabic" panose="02020603050405020304" pitchFamily="18" charset="-78"/>
              </a:rPr>
            </a:br>
            <a:r>
              <a:rPr lang="ar-BH" sz="6600" b="1" dirty="0">
                <a:solidFill>
                  <a:srgbClr val="FF0000"/>
                </a:solidFill>
                <a:latin typeface="Traditional Arabic" panose="02020603050405020304" pitchFamily="18" charset="-78"/>
                <a:cs typeface="Traditional Arabic" panose="02020603050405020304" pitchFamily="18" charset="-78"/>
              </a:rPr>
              <a:t>عَلَى شَوَاطِئِ البَحْرَيْنِ</a:t>
            </a:r>
            <a:br>
              <a:rPr lang="ar-BH" sz="6600" b="1" dirty="0">
                <a:solidFill>
                  <a:srgbClr val="FF0000"/>
                </a:solidFill>
                <a:latin typeface="Traditional Arabic" panose="02020603050405020304" pitchFamily="18" charset="-78"/>
                <a:cs typeface="Traditional Arabic" panose="02020603050405020304" pitchFamily="18" charset="-78"/>
              </a:rPr>
            </a:br>
            <a:r>
              <a:rPr lang="ar-BH" sz="3600" b="1" dirty="0">
                <a:solidFill>
                  <a:srgbClr val="F6F6F6"/>
                </a:solidFill>
                <a:latin typeface="Traditional Arabic" panose="02020603050405020304" pitchFamily="18" charset="-78"/>
                <a:cs typeface="Traditional Arabic" panose="02020603050405020304" pitchFamily="18" charset="-78"/>
              </a:rPr>
              <a:t>.</a:t>
            </a:r>
            <a:br>
              <a:rPr lang="ar-BH" sz="6600" b="1" dirty="0">
                <a:solidFill>
                  <a:srgbClr val="FF0000"/>
                </a:solidFill>
                <a:latin typeface="Traditional Arabic" panose="02020603050405020304" pitchFamily="18" charset="-78"/>
                <a:cs typeface="Traditional Arabic" panose="02020603050405020304" pitchFamily="18" charset="-78"/>
              </a:rPr>
            </a:br>
            <a:r>
              <a:rPr lang="ar-BH" sz="4000" b="1" dirty="0">
                <a:solidFill>
                  <a:srgbClr val="0070C0"/>
                </a:solidFill>
                <a:latin typeface="Traditional Arabic" panose="02020603050405020304" pitchFamily="18" charset="-78"/>
                <a:cs typeface="Traditional Arabic" panose="02020603050405020304" pitchFamily="18" charset="-78"/>
              </a:rPr>
              <a:t>(للحفظ 1-5)</a:t>
            </a:r>
            <a:endParaRPr lang="ar-BH" sz="6600" b="1" dirty="0">
              <a:solidFill>
                <a:srgbClr val="0070C0"/>
              </a:solidFill>
              <a:latin typeface="Traditional Arabic" panose="02020603050405020304" pitchFamily="18" charset="-78"/>
              <a:cs typeface="Traditional Arabic" panose="02020603050405020304" pitchFamily="18" charset="-78"/>
            </a:endParaRPr>
          </a:p>
        </p:txBody>
      </p:sp>
      <p:sp>
        <p:nvSpPr>
          <p:cNvPr id="7" name="Subtitle 4">
            <a:extLst>
              <a:ext uri="{FF2B5EF4-FFF2-40B4-BE49-F238E27FC236}">
                <a16:creationId xmlns:a16="http://schemas.microsoft.com/office/drawing/2014/main" id="{48024BBA-7773-4B10-B6BC-A451E95D5C08}"/>
              </a:ext>
            </a:extLst>
          </p:cNvPr>
          <p:cNvSpPr>
            <a:spLocks noGrp="1"/>
          </p:cNvSpPr>
          <p:nvPr>
            <p:ph type="subTitle" idx="1"/>
          </p:nvPr>
        </p:nvSpPr>
        <p:spPr>
          <a:xfrm>
            <a:off x="2298564" y="5507334"/>
            <a:ext cx="6990735" cy="2080259"/>
          </a:xfrm>
        </p:spPr>
        <p:txBody>
          <a:bodyPr>
            <a:normAutofit/>
          </a:bodyPr>
          <a:lstStyle/>
          <a:p>
            <a:pPr algn="ctr" rtl="1"/>
            <a:r>
              <a:rPr lang="ar-BH" sz="4000" b="1" dirty="0">
                <a:solidFill>
                  <a:schemeClr val="tx1"/>
                </a:solidFill>
                <a:latin typeface="Traditional Arabic" panose="02020603050405020304" pitchFamily="18" charset="-78"/>
                <a:cs typeface="Traditional Arabic" panose="02020603050405020304" pitchFamily="18" charset="-78"/>
              </a:rPr>
              <a:t>الص</a:t>
            </a:r>
            <a:r>
              <a:rPr lang="ar-SA" sz="4000" b="1" dirty="0">
                <a:solidFill>
                  <a:schemeClr val="tx1"/>
                </a:solidFill>
                <a:latin typeface="Traditional Arabic" panose="02020603050405020304" pitchFamily="18" charset="-78"/>
                <a:cs typeface="Traditional Arabic" panose="02020603050405020304" pitchFamily="18" charset="-78"/>
              </a:rPr>
              <a:t>ّ</a:t>
            </a:r>
            <a:r>
              <a:rPr lang="ar-BH" sz="4000" b="1" dirty="0">
                <a:solidFill>
                  <a:schemeClr val="tx1"/>
                </a:solidFill>
                <a:latin typeface="Traditional Arabic" panose="02020603050405020304" pitchFamily="18" charset="-78"/>
                <a:cs typeface="Traditional Arabic" panose="02020603050405020304" pitchFamily="18" charset="-78"/>
              </a:rPr>
              <a:t>ف</a:t>
            </a:r>
            <a:r>
              <a:rPr lang="ar-SA" sz="4000" b="1" dirty="0">
                <a:solidFill>
                  <a:schemeClr val="tx1"/>
                </a:solidFill>
                <a:latin typeface="Traditional Arabic" panose="02020603050405020304" pitchFamily="18" charset="-78"/>
                <a:cs typeface="Traditional Arabic" panose="02020603050405020304" pitchFamily="18" charset="-78"/>
              </a:rPr>
              <a:t>ّ</a:t>
            </a:r>
            <a:r>
              <a:rPr lang="ar-BH" sz="4000" b="1" dirty="0">
                <a:solidFill>
                  <a:schemeClr val="tx1"/>
                </a:solidFill>
                <a:latin typeface="Traditional Arabic" panose="02020603050405020304" pitchFamily="18" charset="-78"/>
                <a:cs typeface="Traditional Arabic" panose="02020603050405020304" pitchFamily="18" charset="-78"/>
              </a:rPr>
              <a:t> الخامس الابتدائي</a:t>
            </a:r>
            <a:r>
              <a:rPr lang="ar-SA" sz="4000" b="1" dirty="0">
                <a:solidFill>
                  <a:schemeClr val="tx1"/>
                </a:solidFill>
                <a:latin typeface="Traditional Arabic" panose="02020603050405020304" pitchFamily="18" charset="-78"/>
                <a:cs typeface="Traditional Arabic" panose="02020603050405020304" pitchFamily="18" charset="-78"/>
              </a:rPr>
              <a:t>ّ</a:t>
            </a:r>
            <a:endParaRPr lang="ar-BH" sz="4000" b="1" dirty="0">
              <a:solidFill>
                <a:schemeClr val="tx1"/>
              </a:solidFill>
              <a:latin typeface="Traditional Arabic" panose="02020603050405020304" pitchFamily="18" charset="-78"/>
              <a:cs typeface="Traditional Arabic" panose="02020603050405020304" pitchFamily="18" charset="-78"/>
            </a:endParaRPr>
          </a:p>
        </p:txBody>
      </p:sp>
      <p:sp>
        <p:nvSpPr>
          <p:cNvPr id="8" name="مربع نص 7">
            <a:extLst>
              <a:ext uri="{FF2B5EF4-FFF2-40B4-BE49-F238E27FC236}">
                <a16:creationId xmlns:a16="http://schemas.microsoft.com/office/drawing/2014/main" id="{5BA305D1-C304-46EB-B4B1-426C2825E1C4}"/>
              </a:ext>
            </a:extLst>
          </p:cNvPr>
          <p:cNvSpPr txBox="1"/>
          <p:nvPr/>
        </p:nvSpPr>
        <p:spPr>
          <a:xfrm>
            <a:off x="916507" y="1736229"/>
            <a:ext cx="10358983" cy="1692771"/>
          </a:xfrm>
          <a:prstGeom prst="rect">
            <a:avLst/>
          </a:prstGeom>
          <a:noFill/>
        </p:spPr>
        <p:txBody>
          <a:bodyPr wrap="square" rtlCol="0">
            <a:spAutoFit/>
          </a:bodyPr>
          <a:lstStyle/>
          <a:p>
            <a:pPr algn="ctr"/>
            <a:r>
              <a:rPr lang="ar-BH" sz="4400" dirty="0">
                <a:solidFill>
                  <a:srgbClr val="7030A0"/>
                </a:solidFill>
                <a:latin typeface="Traditional Arabic" panose="02020603050405020304" pitchFamily="18" charset="-78"/>
                <a:cs typeface="Traditional Arabic" panose="02020603050405020304" pitchFamily="18" charset="-78"/>
              </a:rPr>
              <a:t>درس في ماد</a:t>
            </a:r>
            <a:r>
              <a:rPr lang="ar-SA" sz="4400" dirty="0">
                <a:solidFill>
                  <a:srgbClr val="7030A0"/>
                </a:solidFill>
                <a:latin typeface="Traditional Arabic" panose="02020603050405020304" pitchFamily="18" charset="-78"/>
                <a:cs typeface="Traditional Arabic" panose="02020603050405020304" pitchFamily="18" charset="-78"/>
              </a:rPr>
              <a:t>ّ</a:t>
            </a:r>
            <a:r>
              <a:rPr lang="ar-BH" sz="4400" dirty="0">
                <a:solidFill>
                  <a:srgbClr val="7030A0"/>
                </a:solidFill>
                <a:latin typeface="Traditional Arabic" panose="02020603050405020304" pitchFamily="18" charset="-78"/>
                <a:cs typeface="Traditional Arabic" panose="02020603050405020304" pitchFamily="18" charset="-78"/>
              </a:rPr>
              <a:t>ة الل</a:t>
            </a:r>
            <a:r>
              <a:rPr lang="ar-SA" sz="4400" dirty="0">
                <a:solidFill>
                  <a:srgbClr val="7030A0"/>
                </a:solidFill>
                <a:latin typeface="Traditional Arabic" panose="02020603050405020304" pitchFamily="18" charset="-78"/>
                <a:cs typeface="Traditional Arabic" panose="02020603050405020304" pitchFamily="18" charset="-78"/>
              </a:rPr>
              <a:t>ّ</a:t>
            </a:r>
            <a:r>
              <a:rPr lang="ar-BH" sz="4400" dirty="0">
                <a:solidFill>
                  <a:srgbClr val="7030A0"/>
                </a:solidFill>
                <a:latin typeface="Traditional Arabic" panose="02020603050405020304" pitchFamily="18" charset="-78"/>
                <a:cs typeface="Traditional Arabic" panose="02020603050405020304" pitchFamily="18" charset="-78"/>
              </a:rPr>
              <a:t>غة العربي</a:t>
            </a:r>
            <a:r>
              <a:rPr lang="ar-SA" sz="4400" dirty="0">
                <a:solidFill>
                  <a:srgbClr val="7030A0"/>
                </a:solidFill>
                <a:latin typeface="Traditional Arabic" panose="02020603050405020304" pitchFamily="18" charset="-78"/>
                <a:cs typeface="Traditional Arabic" panose="02020603050405020304" pitchFamily="18" charset="-78"/>
              </a:rPr>
              <a:t>ّ</a:t>
            </a:r>
            <a:r>
              <a:rPr lang="ar-BH" sz="4400" dirty="0">
                <a:solidFill>
                  <a:srgbClr val="7030A0"/>
                </a:solidFill>
                <a:latin typeface="Traditional Arabic" panose="02020603050405020304" pitchFamily="18" charset="-78"/>
                <a:cs typeface="Traditional Arabic" panose="02020603050405020304" pitchFamily="18" charset="-78"/>
              </a:rPr>
              <a:t>ة</a:t>
            </a:r>
            <a:br>
              <a:rPr lang="ar-BH" sz="4400" dirty="0">
                <a:solidFill>
                  <a:srgbClr val="7030A0"/>
                </a:solidFill>
                <a:latin typeface="Traditional Arabic" panose="02020603050405020304" pitchFamily="18" charset="-78"/>
                <a:cs typeface="Traditional Arabic" panose="02020603050405020304" pitchFamily="18" charset="-78"/>
              </a:rPr>
            </a:br>
            <a:r>
              <a:rPr lang="ar-BH" sz="6000" b="1" dirty="0">
                <a:solidFill>
                  <a:srgbClr val="7030A0"/>
                </a:solidFill>
                <a:latin typeface="Traditional Arabic" panose="02020603050405020304" pitchFamily="18" charset="-78"/>
                <a:cs typeface="Traditional Arabic" panose="02020603050405020304" pitchFamily="18" charset="-78"/>
              </a:rPr>
              <a:t>القراءة</a:t>
            </a:r>
            <a:endParaRPr lang="en-US" sz="4400" b="1"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32554572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C8317E62-BDBF-43B7-ACCF-D5BC9BDDBC2C}"/>
              </a:ext>
            </a:extLst>
          </p:cNvPr>
          <p:cNvSpPr>
            <a:spLocks noGrp="1"/>
          </p:cNvSpPr>
          <p:nvPr>
            <p:ph type="title"/>
          </p:nvPr>
        </p:nvSpPr>
        <p:spPr>
          <a:xfrm>
            <a:off x="7200083" y="1070887"/>
            <a:ext cx="4781525" cy="4203546"/>
          </a:xfrm>
        </p:spPr>
        <p:txBody>
          <a:bodyPr>
            <a:noAutofit/>
          </a:bodyPr>
          <a:lstStyle/>
          <a:p>
            <a:pPr algn="ctr"/>
            <a:r>
              <a:rPr lang="ar-BH" sz="4800" b="1" dirty="0">
                <a:latin typeface="Traditional Arabic" panose="02020603050405020304" pitchFamily="18" charset="-78"/>
                <a:cs typeface="Traditional Arabic" panose="02020603050405020304" pitchFamily="18" charset="-78"/>
              </a:rPr>
              <a:t>أستمع إلى القصيدة بانتباه </a:t>
            </a:r>
            <a:br>
              <a:rPr lang="ar-SA" sz="4800" b="1" dirty="0">
                <a:latin typeface="Traditional Arabic" panose="02020603050405020304" pitchFamily="18" charset="-78"/>
                <a:cs typeface="Traditional Arabic" panose="02020603050405020304" pitchFamily="18" charset="-78"/>
              </a:rPr>
            </a:br>
            <a:r>
              <a:rPr lang="ar-SA" sz="4800" b="1" dirty="0">
                <a:latin typeface="Traditional Arabic" panose="02020603050405020304" pitchFamily="18" charset="-78"/>
                <a:cs typeface="Traditional Arabic" panose="02020603050405020304" pitchFamily="18" charset="-78"/>
              </a:rPr>
              <a:t>(أ</a:t>
            </a:r>
            <a:r>
              <a:rPr lang="ar-BH" sz="4800" b="1" dirty="0">
                <a:latin typeface="Traditional Arabic" panose="02020603050405020304" pitchFamily="18" charset="-78"/>
                <a:cs typeface="Traditional Arabic" panose="02020603050405020304" pitchFamily="18" charset="-78"/>
              </a:rPr>
              <a:t>ضغط على الر</a:t>
            </a:r>
            <a:r>
              <a:rPr lang="ar-SA" sz="4800" b="1" dirty="0">
                <a:latin typeface="Traditional Arabic" panose="02020603050405020304" pitchFamily="18" charset="-78"/>
                <a:cs typeface="Traditional Arabic" panose="02020603050405020304" pitchFamily="18" charset="-78"/>
              </a:rPr>
              <a:t>ّ</a:t>
            </a:r>
            <a:r>
              <a:rPr lang="ar-BH" sz="4800" b="1" dirty="0">
                <a:latin typeface="Traditional Arabic" panose="02020603050405020304" pitchFamily="18" charset="-78"/>
                <a:cs typeface="Traditional Arabic" panose="02020603050405020304" pitchFamily="18" charset="-78"/>
              </a:rPr>
              <a:t>ابط الآتي</a:t>
            </a:r>
            <a:r>
              <a:rPr lang="ar-SA" sz="4800" b="1" dirty="0">
                <a:latin typeface="Traditional Arabic" panose="02020603050405020304" pitchFamily="18" charset="-78"/>
                <a:cs typeface="Traditional Arabic" panose="02020603050405020304" pitchFamily="18" charset="-78"/>
              </a:rPr>
              <a:t>)</a:t>
            </a:r>
            <a:br>
              <a:rPr lang="en-US" sz="4800" b="1" dirty="0">
                <a:latin typeface="Traditional Arabic" panose="02020603050405020304" pitchFamily="18" charset="-78"/>
                <a:cs typeface="Traditional Arabic" panose="02020603050405020304" pitchFamily="18" charset="-78"/>
              </a:rPr>
            </a:br>
            <a:endParaRPr lang="en-US" sz="4800" b="1" dirty="0">
              <a:latin typeface="Traditional Arabic" panose="02020603050405020304" pitchFamily="18" charset="-78"/>
              <a:cs typeface="Traditional Arabic" panose="02020603050405020304" pitchFamily="18" charset="-78"/>
            </a:endParaRPr>
          </a:p>
        </p:txBody>
      </p:sp>
      <p:sp>
        <p:nvSpPr>
          <p:cNvPr id="9" name="Title 1">
            <a:extLst>
              <a:ext uri="{FF2B5EF4-FFF2-40B4-BE49-F238E27FC236}">
                <a16:creationId xmlns:a16="http://schemas.microsoft.com/office/drawing/2014/main" id="{A569A42E-2F99-476D-90FA-C289343FCA5A}"/>
              </a:ext>
            </a:extLst>
          </p:cNvPr>
          <p:cNvSpPr txBox="1">
            <a:spLocks/>
          </p:cNvSpPr>
          <p:nvPr/>
        </p:nvSpPr>
        <p:spPr>
          <a:xfrm>
            <a:off x="10194183" y="11294"/>
            <a:ext cx="1714115" cy="909920"/>
          </a:xfrm>
          <a:prstGeom prst="rect">
            <a:avLst/>
          </a:prstGeom>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t">
            <a:normAutofit/>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r"/>
            <a:r>
              <a:rPr lang="ar-BH" sz="4400" b="1" dirty="0">
                <a:solidFill>
                  <a:schemeClr val="bg1"/>
                </a:solidFill>
                <a:latin typeface="Sakkal Majalla" panose="02000000000000000000" pitchFamily="2" charset="-78"/>
                <a:cs typeface="Sakkal Majalla" panose="02000000000000000000" pitchFamily="2" charset="-78"/>
              </a:rPr>
              <a:t>أ</a:t>
            </a:r>
            <a:r>
              <a:rPr lang="ar-SA" sz="4400" b="1" dirty="0">
                <a:solidFill>
                  <a:schemeClr val="bg1"/>
                </a:solidFill>
                <a:latin typeface="Sakkal Majalla" panose="02000000000000000000" pitchFamily="2" charset="-78"/>
                <a:cs typeface="Sakkal Majalla" panose="02000000000000000000" pitchFamily="2" charset="-78"/>
              </a:rPr>
              <a:t>َ</a:t>
            </a:r>
            <a:r>
              <a:rPr lang="ar-BH" sz="4400" b="1" dirty="0">
                <a:solidFill>
                  <a:schemeClr val="bg1"/>
                </a:solidFill>
                <a:latin typeface="Sakkal Majalla" panose="02000000000000000000" pitchFamily="2" charset="-78"/>
                <a:cs typeface="Sakkal Majalla" panose="02000000000000000000" pitchFamily="2" charset="-78"/>
              </a:rPr>
              <a:t>ك</a:t>
            </a:r>
            <a:r>
              <a:rPr lang="ar-SA" sz="4400" b="1" dirty="0">
                <a:solidFill>
                  <a:schemeClr val="bg1"/>
                </a:solidFill>
                <a:latin typeface="Sakkal Majalla" panose="02000000000000000000" pitchFamily="2" charset="-78"/>
                <a:cs typeface="Sakkal Majalla" panose="02000000000000000000" pitchFamily="2" charset="-78"/>
              </a:rPr>
              <a:t>ْ</a:t>
            </a:r>
            <a:r>
              <a:rPr lang="ar-BH" sz="4400" b="1" dirty="0">
                <a:solidFill>
                  <a:schemeClr val="bg1"/>
                </a:solidFill>
                <a:latin typeface="Sakkal Majalla" panose="02000000000000000000" pitchFamily="2" charset="-78"/>
                <a:cs typeface="Sakkal Majalla" panose="02000000000000000000" pitchFamily="2" charset="-78"/>
              </a:rPr>
              <a:t>ت</a:t>
            </a:r>
            <a:r>
              <a:rPr lang="ar-SA" sz="4400" b="1" dirty="0">
                <a:solidFill>
                  <a:schemeClr val="bg1"/>
                </a:solidFill>
                <a:latin typeface="Sakkal Majalla" panose="02000000000000000000" pitchFamily="2" charset="-78"/>
                <a:cs typeface="Sakkal Majalla" panose="02000000000000000000" pitchFamily="2" charset="-78"/>
              </a:rPr>
              <a:t>َ</a:t>
            </a:r>
            <a:r>
              <a:rPr lang="ar-BH" sz="4400" b="1" dirty="0">
                <a:solidFill>
                  <a:schemeClr val="bg1"/>
                </a:solidFill>
                <a:latin typeface="Sakkal Majalla" panose="02000000000000000000" pitchFamily="2" charset="-78"/>
                <a:cs typeface="Sakkal Majalla" panose="02000000000000000000" pitchFamily="2" charset="-78"/>
              </a:rPr>
              <a:t>ش</a:t>
            </a:r>
            <a:r>
              <a:rPr lang="ar-SA" sz="4400" b="1" dirty="0">
                <a:solidFill>
                  <a:schemeClr val="bg1"/>
                </a:solidFill>
                <a:latin typeface="Sakkal Majalla" panose="02000000000000000000" pitchFamily="2" charset="-78"/>
                <a:cs typeface="Sakkal Majalla" panose="02000000000000000000" pitchFamily="2" charset="-78"/>
              </a:rPr>
              <a:t>ِ</a:t>
            </a:r>
            <a:r>
              <a:rPr lang="ar-BH" sz="4400" b="1" dirty="0">
                <a:solidFill>
                  <a:schemeClr val="bg1"/>
                </a:solidFill>
                <a:latin typeface="Sakkal Majalla" panose="02000000000000000000" pitchFamily="2" charset="-78"/>
                <a:cs typeface="Sakkal Majalla" panose="02000000000000000000" pitchFamily="2" charset="-78"/>
              </a:rPr>
              <a:t>ف</a:t>
            </a:r>
            <a:r>
              <a:rPr lang="ar-SA" sz="4400" b="1" dirty="0">
                <a:solidFill>
                  <a:schemeClr val="bg1"/>
                </a:solidFill>
                <a:latin typeface="Sakkal Majalla" panose="02000000000000000000" pitchFamily="2" charset="-78"/>
                <a:cs typeface="Sakkal Majalla" panose="02000000000000000000" pitchFamily="2" charset="-78"/>
              </a:rPr>
              <a:t>ُ</a:t>
            </a:r>
            <a:endParaRPr lang="en-GB" sz="4400" b="1" dirty="0">
              <a:solidFill>
                <a:schemeClr val="bg1"/>
              </a:solidFill>
              <a:latin typeface="Sakkal Majalla" panose="02000000000000000000" pitchFamily="2" charset="-78"/>
              <a:cs typeface="Sakkal Majalla" panose="02000000000000000000" pitchFamily="2" charset="-78"/>
            </a:endParaRPr>
          </a:p>
        </p:txBody>
      </p:sp>
      <p:pic>
        <p:nvPicPr>
          <p:cNvPr id="22" name="صورة 21" descr="صورة تحتوي على نص&#10;&#10;تم إنشاء الوصف تلقائياً">
            <a:extLst>
              <a:ext uri="{FF2B5EF4-FFF2-40B4-BE49-F238E27FC236}">
                <a16:creationId xmlns:a16="http://schemas.microsoft.com/office/drawing/2014/main" id="{46EACDE2-CD4C-4AAB-A247-9353A5FC61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854" y="616379"/>
            <a:ext cx="6374821" cy="5347692"/>
          </a:xfrm>
          <a:prstGeom prst="rect">
            <a:avLst/>
          </a:prstGeom>
          <a:ln>
            <a:noFill/>
          </a:ln>
          <a:effectLst>
            <a:outerShdw blurRad="292100" dist="139700" dir="2700000" algn="tl" rotWithShape="0">
              <a:srgbClr val="333333">
                <a:alpha val="65000"/>
              </a:srgbClr>
            </a:outerShdw>
          </a:effectLst>
        </p:spPr>
      </p:pic>
      <p:pic>
        <p:nvPicPr>
          <p:cNvPr id="3" name="New Recording 9">
            <a:hlinkClick r:id="" action="ppaction://media"/>
            <a:extLst>
              <a:ext uri="{FF2B5EF4-FFF2-40B4-BE49-F238E27FC236}">
                <a16:creationId xmlns:a16="http://schemas.microsoft.com/office/drawing/2014/main" id="{D5EAD24D-46A8-422A-AC9D-490333962210}"/>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tx2">
                <a:tint val="45000"/>
                <a:satMod val="400000"/>
              </a:schemeClr>
            </a:duotone>
            <a:extLst>
              <a:ext uri="{BEBA8EAE-BF5A-486C-A8C5-ECC9F3942E4B}">
                <a14:imgProps xmlns:a14="http://schemas.microsoft.com/office/drawing/2010/main">
                  <a14:imgLayer r:embed="rId6">
                    <a14:imgEffect>
                      <a14:colorTemperature colorTemp="11200"/>
                    </a14:imgEffect>
                    <a14:imgEffect>
                      <a14:saturation sat="0"/>
                    </a14:imgEffect>
                  </a14:imgLayer>
                </a14:imgProps>
              </a:ext>
            </a:extLst>
          </a:blip>
          <a:stretch>
            <a:fillRect/>
          </a:stretch>
        </p:blipFill>
        <p:spPr>
          <a:xfrm>
            <a:off x="8899867" y="3733799"/>
            <a:ext cx="1381955" cy="1381955"/>
          </a:xfrm>
          <a:prstGeom prst="rect">
            <a:avLst/>
          </a:prstGeom>
        </p:spPr>
      </p:pic>
    </p:spTree>
    <p:extLst>
      <p:ext uri="{BB962C8B-B14F-4D97-AF65-F5344CB8AC3E}">
        <p14:creationId xmlns:p14="http://schemas.microsoft.com/office/powerpoint/2010/main" val="2760426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095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a:extLst>
              <a:ext uri="{FF2B5EF4-FFF2-40B4-BE49-F238E27FC236}">
                <a16:creationId xmlns:a16="http://schemas.microsoft.com/office/drawing/2014/main" id="{A73D69AF-4C52-4910-8A39-AF20FFF67942}"/>
              </a:ext>
            </a:extLst>
          </p:cNvPr>
          <p:cNvSpPr txBox="1"/>
          <p:nvPr/>
        </p:nvSpPr>
        <p:spPr>
          <a:xfrm>
            <a:off x="3705517" y="151773"/>
            <a:ext cx="4164037" cy="769441"/>
          </a:xfrm>
          <a:prstGeom prst="rect">
            <a:avLst/>
          </a:prstGeom>
          <a:noFill/>
        </p:spPr>
        <p:txBody>
          <a:bodyPr wrap="square" rtlCol="0">
            <a:spAutoFit/>
          </a:bodyPr>
          <a:lstStyle/>
          <a:p>
            <a:pPr algn="ctr"/>
            <a:r>
              <a:rPr lang="ar-BH" sz="4400" b="1" dirty="0">
                <a:solidFill>
                  <a:srgbClr val="FF0000"/>
                </a:solidFill>
                <a:latin typeface="Traditional Arabic" panose="02020603050405020304" pitchFamily="18" charset="-78"/>
                <a:cs typeface="Traditional Arabic" panose="02020603050405020304" pitchFamily="18" charset="-78"/>
              </a:rPr>
              <a:t>معاني مفردات القصيدة</a:t>
            </a:r>
            <a:endParaRPr lang="en-US" sz="4400" b="1" dirty="0">
              <a:solidFill>
                <a:srgbClr val="FF0000"/>
              </a:solidFill>
              <a:latin typeface="Traditional Arabic" panose="02020603050405020304" pitchFamily="18" charset="-78"/>
              <a:cs typeface="Traditional Arabic" panose="02020603050405020304" pitchFamily="18" charset="-78"/>
            </a:endParaRPr>
          </a:p>
        </p:txBody>
      </p:sp>
      <p:graphicFrame>
        <p:nvGraphicFramePr>
          <p:cNvPr id="5" name="جدول 7">
            <a:extLst>
              <a:ext uri="{FF2B5EF4-FFF2-40B4-BE49-F238E27FC236}">
                <a16:creationId xmlns:a16="http://schemas.microsoft.com/office/drawing/2014/main" id="{10A6DA25-2237-401E-8FBF-ABA4578DE813}"/>
              </a:ext>
            </a:extLst>
          </p:cNvPr>
          <p:cNvGraphicFramePr>
            <a:graphicFrameLocks noGrp="1"/>
          </p:cNvGraphicFramePr>
          <p:nvPr>
            <p:extLst>
              <p:ext uri="{D42A27DB-BD31-4B8C-83A1-F6EECF244321}">
                <p14:modId xmlns:p14="http://schemas.microsoft.com/office/powerpoint/2010/main" val="2011226631"/>
              </p:ext>
            </p:extLst>
          </p:nvPr>
        </p:nvGraphicFramePr>
        <p:xfrm>
          <a:off x="1805721" y="1115611"/>
          <a:ext cx="7963631" cy="5210669"/>
        </p:xfrm>
        <a:graphic>
          <a:graphicData uri="http://schemas.openxmlformats.org/drawingml/2006/table">
            <a:tbl>
              <a:tblPr firstRow="1" bandRow="1">
                <a:tableStyleId>{5C22544A-7EE6-4342-B048-85BDC9FD1C3A}</a:tableStyleId>
              </a:tblPr>
              <a:tblGrid>
                <a:gridCol w="5774472">
                  <a:extLst>
                    <a:ext uri="{9D8B030D-6E8A-4147-A177-3AD203B41FA5}">
                      <a16:colId xmlns:a16="http://schemas.microsoft.com/office/drawing/2014/main" val="1147244517"/>
                    </a:ext>
                  </a:extLst>
                </a:gridCol>
                <a:gridCol w="2189159">
                  <a:extLst>
                    <a:ext uri="{9D8B030D-6E8A-4147-A177-3AD203B41FA5}">
                      <a16:colId xmlns:a16="http://schemas.microsoft.com/office/drawing/2014/main" val="2651125887"/>
                    </a:ext>
                  </a:extLst>
                </a:gridCol>
              </a:tblGrid>
              <a:tr h="556955">
                <a:tc>
                  <a:txBody>
                    <a:bodyPr/>
                    <a:lstStyle/>
                    <a:p>
                      <a:pPr algn="ctr"/>
                      <a:r>
                        <a:rPr lang="ar-BH" sz="3600" dirty="0">
                          <a:latin typeface="Traditional Arabic" panose="02020603050405020304" pitchFamily="18" charset="-78"/>
                          <a:cs typeface="Traditional Arabic" panose="02020603050405020304" pitchFamily="18" charset="-78"/>
                        </a:rPr>
                        <a:t>المعنى</a:t>
                      </a:r>
                      <a:endParaRPr lang="en-US" sz="3600" dirty="0">
                        <a:latin typeface="Traditional Arabic" panose="02020603050405020304" pitchFamily="18" charset="-78"/>
                        <a:cs typeface="Traditional Arabic" panose="02020603050405020304" pitchFamily="18" charset="-78"/>
                      </a:endParaRPr>
                    </a:p>
                  </a:txBody>
                  <a:tcPr/>
                </a:tc>
                <a:tc>
                  <a:txBody>
                    <a:bodyPr/>
                    <a:lstStyle/>
                    <a:p>
                      <a:pPr algn="ctr"/>
                      <a:r>
                        <a:rPr lang="ar-BH" sz="3600" dirty="0">
                          <a:latin typeface="Traditional Arabic" panose="02020603050405020304" pitchFamily="18" charset="-78"/>
                          <a:cs typeface="Traditional Arabic" panose="02020603050405020304" pitchFamily="18" charset="-78"/>
                        </a:rPr>
                        <a:t>الكلمة</a:t>
                      </a:r>
                      <a:endParaRPr lang="en-US" sz="3600" dirty="0">
                        <a:latin typeface="Traditional Arabic" panose="02020603050405020304" pitchFamily="18" charset="-78"/>
                        <a:cs typeface="Traditional Arabic" panose="02020603050405020304" pitchFamily="18" charset="-78"/>
                      </a:endParaRPr>
                    </a:p>
                  </a:txBody>
                  <a:tcPr/>
                </a:tc>
                <a:extLst>
                  <a:ext uri="{0D108BD9-81ED-4DB2-BD59-A6C34878D82A}">
                    <a16:rowId xmlns:a16="http://schemas.microsoft.com/office/drawing/2014/main" val="2300562839"/>
                  </a:ext>
                </a:extLst>
              </a:tr>
              <a:tr h="556955">
                <a:tc>
                  <a:txBody>
                    <a:bodyPr/>
                    <a:lstStyle/>
                    <a:p>
                      <a:pPr algn="ctr"/>
                      <a:r>
                        <a:rPr lang="ar-BH" sz="3600" dirty="0">
                          <a:latin typeface="Traditional Arabic" panose="02020603050405020304" pitchFamily="18" charset="-78"/>
                          <a:cs typeface="Traditional Arabic" panose="02020603050405020304" pitchFamily="18" charset="-78"/>
                        </a:rPr>
                        <a:t>أَعِدَّه</a:t>
                      </a:r>
                      <a:endParaRPr lang="en-US" sz="3600" dirty="0">
                        <a:latin typeface="Traditional Arabic" panose="02020603050405020304" pitchFamily="18" charset="-78"/>
                        <a:cs typeface="Traditional Arabic" panose="02020603050405020304" pitchFamily="18" charset="-78"/>
                      </a:endParaRPr>
                    </a:p>
                  </a:txBody>
                  <a:tcPr/>
                </a:tc>
                <a:tc>
                  <a:txBody>
                    <a:bodyPr/>
                    <a:lstStyle/>
                    <a:p>
                      <a:pPr algn="ctr"/>
                      <a:r>
                        <a:rPr lang="ar-BH" sz="3600" dirty="0">
                          <a:latin typeface="Traditional Arabic" panose="02020603050405020304" pitchFamily="18" charset="-78"/>
                          <a:cs typeface="Traditional Arabic" panose="02020603050405020304" pitchFamily="18" charset="-78"/>
                        </a:rPr>
                        <a:t>هَيِّئْ مَكَانَكَ</a:t>
                      </a:r>
                      <a:endParaRPr lang="en-US" sz="3600" dirty="0">
                        <a:latin typeface="Traditional Arabic" panose="02020603050405020304" pitchFamily="18" charset="-78"/>
                        <a:cs typeface="Traditional Arabic" panose="02020603050405020304" pitchFamily="18" charset="-78"/>
                      </a:endParaRPr>
                    </a:p>
                  </a:txBody>
                  <a:tcPr/>
                </a:tc>
                <a:extLst>
                  <a:ext uri="{0D108BD9-81ED-4DB2-BD59-A6C34878D82A}">
                    <a16:rowId xmlns:a16="http://schemas.microsoft.com/office/drawing/2014/main" val="2556677987"/>
                  </a:ext>
                </a:extLst>
              </a:tr>
              <a:tr h="730109">
                <a:tc>
                  <a:txBody>
                    <a:bodyPr/>
                    <a:lstStyle/>
                    <a:p>
                      <a:pPr algn="ctr"/>
                      <a:r>
                        <a:rPr lang="ar-BH" sz="3600" dirty="0">
                          <a:latin typeface="Traditional Arabic" panose="02020603050405020304" pitchFamily="18" charset="-78"/>
                          <a:cs typeface="Traditional Arabic" panose="02020603050405020304" pitchFamily="18" charset="-78"/>
                        </a:rPr>
                        <a:t>الصَّنَّارَة</a:t>
                      </a:r>
                      <a:endParaRPr lang="en-US" sz="3600" dirty="0">
                        <a:latin typeface="Traditional Arabic" panose="02020603050405020304" pitchFamily="18" charset="-78"/>
                        <a:cs typeface="Traditional Arabic" panose="02020603050405020304" pitchFamily="18" charset="-78"/>
                      </a:endParaRPr>
                    </a:p>
                  </a:txBody>
                  <a:tcPr/>
                </a:tc>
                <a:tc>
                  <a:txBody>
                    <a:bodyPr/>
                    <a:lstStyle/>
                    <a:p>
                      <a:pPr algn="ctr"/>
                      <a:r>
                        <a:rPr lang="ar-BH" sz="3600" dirty="0">
                          <a:latin typeface="Traditional Arabic" panose="02020603050405020304" pitchFamily="18" charset="-78"/>
                          <a:cs typeface="Traditional Arabic" panose="02020603050405020304" pitchFamily="18" charset="-78"/>
                        </a:rPr>
                        <a:t>الشَّصّ</a:t>
                      </a:r>
                      <a:endParaRPr lang="en-US" sz="3600" dirty="0">
                        <a:latin typeface="Traditional Arabic" panose="02020603050405020304" pitchFamily="18" charset="-78"/>
                        <a:cs typeface="Traditional Arabic" panose="02020603050405020304" pitchFamily="18" charset="-78"/>
                      </a:endParaRPr>
                    </a:p>
                  </a:txBody>
                  <a:tcPr/>
                </a:tc>
                <a:extLst>
                  <a:ext uri="{0D108BD9-81ED-4DB2-BD59-A6C34878D82A}">
                    <a16:rowId xmlns:a16="http://schemas.microsoft.com/office/drawing/2014/main" val="1936542323"/>
                  </a:ext>
                </a:extLst>
              </a:tr>
              <a:tr h="556955">
                <a:tc>
                  <a:txBody>
                    <a:bodyPr/>
                    <a:lstStyle/>
                    <a:p>
                      <a:pPr algn="ctr"/>
                      <a:r>
                        <a:rPr lang="ar-BH" sz="3600" dirty="0">
                          <a:latin typeface="Traditional Arabic" panose="02020603050405020304" pitchFamily="18" charset="-78"/>
                          <a:cs typeface="Traditional Arabic" panose="02020603050405020304" pitchFamily="18" charset="-78"/>
                        </a:rPr>
                        <a:t>لَذِيذًا، حُلْوًا</a:t>
                      </a:r>
                      <a:endParaRPr lang="en-US" sz="3600" dirty="0">
                        <a:latin typeface="Traditional Arabic" panose="02020603050405020304" pitchFamily="18" charset="-78"/>
                        <a:cs typeface="Traditional Arabic" panose="02020603050405020304" pitchFamily="18" charset="-78"/>
                      </a:endParaRPr>
                    </a:p>
                  </a:txBody>
                  <a:tcPr/>
                </a:tc>
                <a:tc>
                  <a:txBody>
                    <a:bodyPr/>
                    <a:lstStyle/>
                    <a:p>
                      <a:pPr algn="ctr"/>
                      <a:r>
                        <a:rPr lang="ar-BH" sz="3600" dirty="0">
                          <a:latin typeface="Traditional Arabic" panose="02020603050405020304" pitchFamily="18" charset="-78"/>
                          <a:cs typeface="Traditional Arabic" panose="02020603050405020304" pitchFamily="18" charset="-78"/>
                        </a:rPr>
                        <a:t>شَهِيًّا</a:t>
                      </a:r>
                      <a:endParaRPr lang="en-US" sz="3600" dirty="0">
                        <a:latin typeface="Traditional Arabic" panose="02020603050405020304" pitchFamily="18" charset="-78"/>
                        <a:cs typeface="Traditional Arabic" panose="02020603050405020304" pitchFamily="18" charset="-78"/>
                      </a:endParaRPr>
                    </a:p>
                  </a:txBody>
                  <a:tcPr/>
                </a:tc>
                <a:extLst>
                  <a:ext uri="{0D108BD9-81ED-4DB2-BD59-A6C34878D82A}">
                    <a16:rowId xmlns:a16="http://schemas.microsoft.com/office/drawing/2014/main" val="394290676"/>
                  </a:ext>
                </a:extLst>
              </a:tr>
              <a:tr h="556955">
                <a:tc>
                  <a:txBody>
                    <a:bodyPr/>
                    <a:lstStyle/>
                    <a:p>
                      <a:pPr algn="ctr"/>
                      <a:r>
                        <a:rPr lang="ar-BH" sz="3600" dirty="0">
                          <a:latin typeface="Traditional Arabic" panose="02020603050405020304" pitchFamily="18" charset="-78"/>
                          <a:cs typeface="Traditional Arabic" panose="02020603050405020304" pitchFamily="18" charset="-78"/>
                        </a:rPr>
                        <a:t>قَبْلَ طُلُوعِ الشَّمْسِ</a:t>
                      </a:r>
                      <a:endParaRPr lang="en-US" sz="3600" dirty="0">
                        <a:latin typeface="Traditional Arabic" panose="02020603050405020304" pitchFamily="18" charset="-78"/>
                        <a:cs typeface="Traditional Arabic" panose="02020603050405020304" pitchFamily="18" charset="-78"/>
                      </a:endParaRPr>
                    </a:p>
                  </a:txBody>
                  <a:tcPr/>
                </a:tc>
                <a:tc>
                  <a:txBody>
                    <a:bodyPr/>
                    <a:lstStyle/>
                    <a:p>
                      <a:pPr algn="ctr"/>
                      <a:r>
                        <a:rPr lang="ar-BH" sz="3600" dirty="0">
                          <a:latin typeface="Traditional Arabic" panose="02020603050405020304" pitchFamily="18" charset="-78"/>
                          <a:cs typeface="Traditional Arabic" panose="02020603050405020304" pitchFamily="18" charset="-78"/>
                        </a:rPr>
                        <a:t>بُكُور</a:t>
                      </a:r>
                      <a:endParaRPr lang="en-US" sz="3600" dirty="0">
                        <a:latin typeface="Traditional Arabic" panose="02020603050405020304" pitchFamily="18" charset="-78"/>
                        <a:cs typeface="Traditional Arabic" panose="02020603050405020304" pitchFamily="18" charset="-78"/>
                      </a:endParaRPr>
                    </a:p>
                  </a:txBody>
                  <a:tcPr/>
                </a:tc>
                <a:extLst>
                  <a:ext uri="{0D108BD9-81ED-4DB2-BD59-A6C34878D82A}">
                    <a16:rowId xmlns:a16="http://schemas.microsoft.com/office/drawing/2014/main" val="3604247066"/>
                  </a:ext>
                </a:extLst>
              </a:tr>
              <a:tr h="556955">
                <a:tc>
                  <a:txBody>
                    <a:bodyPr/>
                    <a:lstStyle/>
                    <a:p>
                      <a:pPr algn="ctr"/>
                      <a:r>
                        <a:rPr lang="ar-BH" sz="3600" dirty="0">
                          <a:latin typeface="Traditional Arabic" panose="02020603050405020304" pitchFamily="18" charset="-78"/>
                          <a:cs typeface="Traditional Arabic" panose="02020603050405020304" pitchFamily="18" charset="-78"/>
                        </a:rPr>
                        <a:t>الصَّبْر، الاحْتِمَال</a:t>
                      </a:r>
                      <a:endParaRPr lang="en-US" sz="3600" dirty="0">
                        <a:latin typeface="Traditional Arabic" panose="02020603050405020304" pitchFamily="18" charset="-78"/>
                        <a:cs typeface="Traditional Arabic" panose="02020603050405020304" pitchFamily="18" charset="-78"/>
                      </a:endParaRPr>
                    </a:p>
                  </a:txBody>
                  <a:tcPr/>
                </a:tc>
                <a:tc>
                  <a:txBody>
                    <a:bodyPr/>
                    <a:lstStyle/>
                    <a:p>
                      <a:pPr algn="ctr"/>
                      <a:r>
                        <a:rPr lang="ar-BH" sz="3600" dirty="0">
                          <a:latin typeface="Traditional Arabic" panose="02020603050405020304" pitchFamily="18" charset="-78"/>
                          <a:cs typeface="Traditional Arabic" panose="02020603050405020304" pitchFamily="18" charset="-78"/>
                        </a:rPr>
                        <a:t>اصْطِبَار</a:t>
                      </a:r>
                      <a:endParaRPr lang="en-US" sz="3600" dirty="0">
                        <a:latin typeface="Traditional Arabic" panose="02020603050405020304" pitchFamily="18" charset="-78"/>
                        <a:cs typeface="Traditional Arabic" panose="02020603050405020304" pitchFamily="18" charset="-78"/>
                      </a:endParaRPr>
                    </a:p>
                  </a:txBody>
                  <a:tcPr/>
                </a:tc>
                <a:extLst>
                  <a:ext uri="{0D108BD9-81ED-4DB2-BD59-A6C34878D82A}">
                    <a16:rowId xmlns:a16="http://schemas.microsoft.com/office/drawing/2014/main" val="2216450284"/>
                  </a:ext>
                </a:extLst>
              </a:tr>
              <a:tr h="556955">
                <a:tc>
                  <a:txBody>
                    <a:bodyPr/>
                    <a:lstStyle/>
                    <a:p>
                      <a:pPr algn="ctr" rtl="1"/>
                      <a:r>
                        <a:rPr lang="ar-BH" sz="3600" dirty="0">
                          <a:latin typeface="Traditional Arabic" panose="02020603050405020304" pitchFamily="18" charset="-78"/>
                          <a:cs typeface="Traditional Arabic" panose="02020603050405020304" pitchFamily="18" charset="-78"/>
                        </a:rPr>
                        <a:t>نَفُوزُ، نَنَالُ</a:t>
                      </a:r>
                      <a:endParaRPr lang="en-US" sz="3600" dirty="0">
                        <a:latin typeface="Traditional Arabic" panose="02020603050405020304" pitchFamily="18" charset="-78"/>
                        <a:cs typeface="Traditional Arabic" panose="02020603050405020304" pitchFamily="18" charset="-78"/>
                      </a:endParaRPr>
                    </a:p>
                  </a:txBody>
                  <a:tcPr/>
                </a:tc>
                <a:tc>
                  <a:txBody>
                    <a:bodyPr/>
                    <a:lstStyle/>
                    <a:p>
                      <a:pPr algn="ctr"/>
                      <a:r>
                        <a:rPr lang="ar-BH" sz="3600" dirty="0">
                          <a:latin typeface="Traditional Arabic" panose="02020603050405020304" pitchFamily="18" charset="-78"/>
                          <a:cs typeface="Traditional Arabic" panose="02020603050405020304" pitchFamily="18" charset="-78"/>
                        </a:rPr>
                        <a:t>نَظْفَرُ</a:t>
                      </a:r>
                      <a:endParaRPr lang="en-US" sz="3600" dirty="0">
                        <a:latin typeface="Traditional Arabic" panose="02020603050405020304" pitchFamily="18" charset="-78"/>
                        <a:cs typeface="Traditional Arabic" panose="02020603050405020304" pitchFamily="18" charset="-78"/>
                      </a:endParaRPr>
                    </a:p>
                  </a:txBody>
                  <a:tcPr/>
                </a:tc>
                <a:extLst>
                  <a:ext uri="{0D108BD9-81ED-4DB2-BD59-A6C34878D82A}">
                    <a16:rowId xmlns:a16="http://schemas.microsoft.com/office/drawing/2014/main" val="1629957892"/>
                  </a:ext>
                </a:extLst>
              </a:tr>
              <a:tr h="556955">
                <a:tc>
                  <a:txBody>
                    <a:bodyPr/>
                    <a:lstStyle/>
                    <a:p>
                      <a:pPr algn="ctr" rtl="1"/>
                      <a:r>
                        <a:rPr lang="ar-BH" sz="3600" dirty="0">
                          <a:latin typeface="Traditional Arabic" panose="02020603050405020304" pitchFamily="18" charset="-78"/>
                          <a:cs typeface="Traditional Arabic" panose="02020603050405020304" pitchFamily="18" charset="-78"/>
                        </a:rPr>
                        <a:t>لا تَخَافِي</a:t>
                      </a:r>
                      <a:endParaRPr lang="en-US" sz="3600" dirty="0">
                        <a:latin typeface="Traditional Arabic" panose="02020603050405020304" pitchFamily="18" charset="-78"/>
                        <a:cs typeface="Traditional Arabic" panose="02020603050405020304" pitchFamily="18" charset="-78"/>
                      </a:endParaRPr>
                    </a:p>
                  </a:txBody>
                  <a:tcPr/>
                </a:tc>
                <a:tc>
                  <a:txBody>
                    <a:bodyPr/>
                    <a:lstStyle/>
                    <a:p>
                      <a:pPr algn="ctr"/>
                      <a:r>
                        <a:rPr lang="ar-BH" sz="3600" dirty="0">
                          <a:latin typeface="Traditional Arabic" panose="02020603050405020304" pitchFamily="18" charset="-78"/>
                          <a:cs typeface="Traditional Arabic" panose="02020603050405020304" pitchFamily="18" charset="-78"/>
                        </a:rPr>
                        <a:t>لا تَحْذَرِي</a:t>
                      </a:r>
                      <a:endParaRPr lang="en-US" sz="3600" dirty="0">
                        <a:latin typeface="Traditional Arabic" panose="02020603050405020304" pitchFamily="18" charset="-78"/>
                        <a:cs typeface="Traditional Arabic" panose="02020603050405020304" pitchFamily="18" charset="-78"/>
                      </a:endParaRPr>
                    </a:p>
                  </a:txBody>
                  <a:tcPr/>
                </a:tc>
                <a:extLst>
                  <a:ext uri="{0D108BD9-81ED-4DB2-BD59-A6C34878D82A}">
                    <a16:rowId xmlns:a16="http://schemas.microsoft.com/office/drawing/2014/main" val="343765580"/>
                  </a:ext>
                </a:extLst>
              </a:tr>
            </a:tbl>
          </a:graphicData>
        </a:graphic>
      </p:graphicFrame>
      <p:sp>
        <p:nvSpPr>
          <p:cNvPr id="8" name="Title 1">
            <a:extLst>
              <a:ext uri="{FF2B5EF4-FFF2-40B4-BE49-F238E27FC236}">
                <a16:creationId xmlns:a16="http://schemas.microsoft.com/office/drawing/2014/main" id="{C3DBFD17-A38A-4577-AF4B-BCE2EAF6FC04}"/>
              </a:ext>
            </a:extLst>
          </p:cNvPr>
          <p:cNvSpPr txBox="1">
            <a:spLocks/>
          </p:cNvSpPr>
          <p:nvPr/>
        </p:nvSpPr>
        <p:spPr>
          <a:xfrm>
            <a:off x="10194183" y="11294"/>
            <a:ext cx="1714115" cy="909920"/>
          </a:xfrm>
          <a:prstGeom prst="rect">
            <a:avLst/>
          </a:prstGeom>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t">
            <a:normAutofit/>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r"/>
            <a:r>
              <a:rPr lang="ar-BH" sz="4400" b="1" dirty="0">
                <a:solidFill>
                  <a:schemeClr val="bg1"/>
                </a:solidFill>
                <a:latin typeface="Sakkal Majalla" panose="02000000000000000000" pitchFamily="2" charset="-78"/>
                <a:cs typeface="Sakkal Majalla" panose="02000000000000000000" pitchFamily="2" charset="-78"/>
              </a:rPr>
              <a:t>أ</a:t>
            </a:r>
            <a:r>
              <a:rPr lang="ar-SA" sz="4400" b="1" dirty="0">
                <a:solidFill>
                  <a:schemeClr val="bg1"/>
                </a:solidFill>
                <a:latin typeface="Sakkal Majalla" panose="02000000000000000000" pitchFamily="2" charset="-78"/>
                <a:cs typeface="Sakkal Majalla" panose="02000000000000000000" pitchFamily="2" charset="-78"/>
              </a:rPr>
              <a:t>َ</a:t>
            </a:r>
            <a:r>
              <a:rPr lang="ar-BH" sz="4400" b="1" dirty="0">
                <a:solidFill>
                  <a:schemeClr val="bg1"/>
                </a:solidFill>
                <a:latin typeface="Sakkal Majalla" panose="02000000000000000000" pitchFamily="2" charset="-78"/>
                <a:cs typeface="Sakkal Majalla" panose="02000000000000000000" pitchFamily="2" charset="-78"/>
              </a:rPr>
              <a:t>ك</a:t>
            </a:r>
            <a:r>
              <a:rPr lang="ar-SA" sz="4400" b="1" dirty="0">
                <a:solidFill>
                  <a:schemeClr val="bg1"/>
                </a:solidFill>
                <a:latin typeface="Sakkal Majalla" panose="02000000000000000000" pitchFamily="2" charset="-78"/>
                <a:cs typeface="Sakkal Majalla" panose="02000000000000000000" pitchFamily="2" charset="-78"/>
              </a:rPr>
              <a:t>ْ</a:t>
            </a:r>
            <a:r>
              <a:rPr lang="ar-BH" sz="4400" b="1" dirty="0">
                <a:solidFill>
                  <a:schemeClr val="bg1"/>
                </a:solidFill>
                <a:latin typeface="Sakkal Majalla" panose="02000000000000000000" pitchFamily="2" charset="-78"/>
                <a:cs typeface="Sakkal Majalla" panose="02000000000000000000" pitchFamily="2" charset="-78"/>
              </a:rPr>
              <a:t>ت</a:t>
            </a:r>
            <a:r>
              <a:rPr lang="ar-SA" sz="4400" b="1" dirty="0">
                <a:solidFill>
                  <a:schemeClr val="bg1"/>
                </a:solidFill>
                <a:latin typeface="Sakkal Majalla" panose="02000000000000000000" pitchFamily="2" charset="-78"/>
                <a:cs typeface="Sakkal Majalla" panose="02000000000000000000" pitchFamily="2" charset="-78"/>
              </a:rPr>
              <a:t>َ</a:t>
            </a:r>
            <a:r>
              <a:rPr lang="ar-BH" sz="4400" b="1" dirty="0">
                <a:solidFill>
                  <a:schemeClr val="bg1"/>
                </a:solidFill>
                <a:latin typeface="Sakkal Majalla" panose="02000000000000000000" pitchFamily="2" charset="-78"/>
                <a:cs typeface="Sakkal Majalla" panose="02000000000000000000" pitchFamily="2" charset="-78"/>
              </a:rPr>
              <a:t>ش</a:t>
            </a:r>
            <a:r>
              <a:rPr lang="ar-SA" sz="4400" b="1" dirty="0">
                <a:solidFill>
                  <a:schemeClr val="bg1"/>
                </a:solidFill>
                <a:latin typeface="Sakkal Majalla" panose="02000000000000000000" pitchFamily="2" charset="-78"/>
                <a:cs typeface="Sakkal Majalla" panose="02000000000000000000" pitchFamily="2" charset="-78"/>
              </a:rPr>
              <a:t>ِ</a:t>
            </a:r>
            <a:r>
              <a:rPr lang="ar-BH" sz="4400" b="1" dirty="0">
                <a:solidFill>
                  <a:schemeClr val="bg1"/>
                </a:solidFill>
                <a:latin typeface="Sakkal Majalla" panose="02000000000000000000" pitchFamily="2" charset="-78"/>
                <a:cs typeface="Sakkal Majalla" panose="02000000000000000000" pitchFamily="2" charset="-78"/>
              </a:rPr>
              <a:t>ف</a:t>
            </a:r>
            <a:r>
              <a:rPr lang="ar-SA" sz="4400" b="1" dirty="0">
                <a:solidFill>
                  <a:schemeClr val="bg1"/>
                </a:solidFill>
                <a:latin typeface="Sakkal Majalla" panose="02000000000000000000" pitchFamily="2" charset="-78"/>
                <a:cs typeface="Sakkal Majalla" panose="02000000000000000000" pitchFamily="2" charset="-78"/>
              </a:rPr>
              <a:t>ُ</a:t>
            </a:r>
            <a:endParaRPr lang="en-GB" sz="4400" b="1" dirty="0">
              <a:solidFill>
                <a:schemeClr val="bg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4452343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29CC1180-42EE-4433-AD25-68DB06F7C12E}"/>
              </a:ext>
            </a:extLst>
          </p:cNvPr>
          <p:cNvSpPr txBox="1">
            <a:spLocks/>
          </p:cNvSpPr>
          <p:nvPr/>
        </p:nvSpPr>
        <p:spPr>
          <a:xfrm>
            <a:off x="986564" y="136991"/>
            <a:ext cx="8596668" cy="1320800"/>
          </a:xfrm>
          <a:prstGeom prst="rect">
            <a:avLst/>
          </a:prstGeom>
        </p:spPr>
        <p:txBody>
          <a:bodyPr vert="horz" lIns="91440" tIns="45720" rIns="91440" bIns="45720" rtlCol="0" anchor="t">
            <a:normAutofit/>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ctr"/>
            <a:r>
              <a:rPr lang="ar-BH" sz="4800" b="1" dirty="0">
                <a:solidFill>
                  <a:srgbClr val="7030A0"/>
                </a:solidFill>
                <a:latin typeface="Traditional Arabic" panose="02020603050405020304" pitchFamily="18" charset="-78"/>
                <a:cs typeface="Traditional Arabic" panose="02020603050405020304" pitchFamily="18" charset="-78"/>
              </a:rPr>
              <a:t>عَلَى شَوَاطِئِ البَحْرَيْنِ</a:t>
            </a:r>
          </a:p>
        </p:txBody>
      </p:sp>
      <p:sp>
        <p:nvSpPr>
          <p:cNvPr id="2" name="مربع نص 1">
            <a:extLst>
              <a:ext uri="{FF2B5EF4-FFF2-40B4-BE49-F238E27FC236}">
                <a16:creationId xmlns:a16="http://schemas.microsoft.com/office/drawing/2014/main" id="{FB634383-4A2F-480C-B82F-5BAB8AC2034F}"/>
              </a:ext>
            </a:extLst>
          </p:cNvPr>
          <p:cNvSpPr txBox="1"/>
          <p:nvPr/>
        </p:nvSpPr>
        <p:spPr>
          <a:xfrm>
            <a:off x="747779" y="2452739"/>
            <a:ext cx="10856863" cy="3477875"/>
          </a:xfrm>
          <a:prstGeom prst="rect">
            <a:avLst/>
          </a:prstGeom>
          <a:noFill/>
        </p:spPr>
        <p:txBody>
          <a:bodyPr wrap="square" rtlCol="0">
            <a:spAutoFit/>
          </a:bodyPr>
          <a:lstStyle/>
          <a:p>
            <a:pPr algn="r" rtl="1"/>
            <a:r>
              <a:rPr lang="ar-BH" sz="4400" b="1" dirty="0">
                <a:latin typeface="Traditional Arabic" panose="02020603050405020304" pitchFamily="18" charset="-78"/>
                <a:cs typeface="Traditional Arabic" panose="02020603050405020304" pitchFamily="18" charset="-78"/>
              </a:rPr>
              <a:t>الفكرة العام</a:t>
            </a:r>
            <a:r>
              <a:rPr lang="ar-SA" sz="4400" b="1" dirty="0">
                <a:latin typeface="Traditional Arabic" panose="02020603050405020304" pitchFamily="18" charset="-78"/>
                <a:cs typeface="Traditional Arabic" panose="02020603050405020304" pitchFamily="18" charset="-78"/>
              </a:rPr>
              <a:t>ّ</a:t>
            </a:r>
            <a:r>
              <a:rPr lang="ar-BH" sz="4400" b="1" dirty="0">
                <a:latin typeface="Traditional Arabic" panose="02020603050405020304" pitchFamily="18" charset="-78"/>
                <a:cs typeface="Traditional Arabic" panose="02020603050405020304" pitchFamily="18" charset="-78"/>
              </a:rPr>
              <a:t>ة: </a:t>
            </a:r>
            <a:r>
              <a:rPr lang="ar-BH" sz="4400" b="1" dirty="0">
                <a:solidFill>
                  <a:srgbClr val="0070C0"/>
                </a:solidFill>
                <a:latin typeface="Traditional Arabic" panose="02020603050405020304" pitchFamily="18" charset="-78"/>
                <a:cs typeface="Traditional Arabic" panose="02020603050405020304" pitchFamily="18" charset="-78"/>
              </a:rPr>
              <a:t>يَدعو الشَّاعِرُ صديقَهُ إلى مُرافَقَتِهِ في نُزْهةٍ بَحرِيَّةٍ لِصَيْدِ السَّمَكِ. </a:t>
            </a:r>
          </a:p>
          <a:p>
            <a:pPr algn="r" rtl="1"/>
            <a:endParaRPr lang="ar-BH" sz="4400" b="1" dirty="0">
              <a:latin typeface="Traditional Arabic" panose="02020603050405020304" pitchFamily="18" charset="-78"/>
              <a:cs typeface="Traditional Arabic" panose="02020603050405020304" pitchFamily="18" charset="-78"/>
            </a:endParaRPr>
          </a:p>
          <a:p>
            <a:pPr algn="r" rtl="1"/>
            <a:r>
              <a:rPr lang="ar-SA" sz="4400" b="1" dirty="0">
                <a:latin typeface="Traditional Arabic" panose="02020603050405020304" pitchFamily="18" charset="-78"/>
                <a:cs typeface="Traditional Arabic" panose="02020603050405020304" pitchFamily="18" charset="-78"/>
              </a:rPr>
              <a:t>شرح </a:t>
            </a:r>
            <a:r>
              <a:rPr lang="ar-BH" sz="4400" b="1" dirty="0">
                <a:latin typeface="Traditional Arabic" panose="02020603050405020304" pitchFamily="18" charset="-78"/>
                <a:cs typeface="Traditional Arabic" panose="02020603050405020304" pitchFamily="18" charset="-78"/>
              </a:rPr>
              <a:t>العنوان: </a:t>
            </a:r>
            <a:r>
              <a:rPr lang="ar-BH" sz="4400" b="1" dirty="0">
                <a:solidFill>
                  <a:srgbClr val="0070C0"/>
                </a:solidFill>
                <a:latin typeface="Traditional Arabic" panose="02020603050405020304" pitchFamily="18" charset="-78"/>
                <a:cs typeface="Traditional Arabic" panose="02020603050405020304" pitchFamily="18" charset="-78"/>
              </a:rPr>
              <a:t>يُحَدِّدُ الشَّاعِرُ الإطارَ الـمَكَانِيَّ الذي تَدُورُ فيه أحداثُ النُّزهةِ وهوَ أحدُ شَوَاطِئِ البَحْرَيْنِ.</a:t>
            </a:r>
            <a:endParaRPr lang="ar-BH" sz="4000" dirty="0">
              <a:latin typeface="Traditional Arabic" panose="02020603050405020304" pitchFamily="18" charset="-78"/>
              <a:cs typeface="Traditional Arabic" panose="02020603050405020304" pitchFamily="18" charset="-78"/>
            </a:endParaRPr>
          </a:p>
        </p:txBody>
      </p:sp>
      <p:sp>
        <p:nvSpPr>
          <p:cNvPr id="8" name="مربع نص 3">
            <a:extLst>
              <a:ext uri="{FF2B5EF4-FFF2-40B4-BE49-F238E27FC236}">
                <a16:creationId xmlns:a16="http://schemas.microsoft.com/office/drawing/2014/main" id="{8D0DCBC6-A4F1-4D70-BF9A-AA69D53ABD50}"/>
              </a:ext>
            </a:extLst>
          </p:cNvPr>
          <p:cNvSpPr txBox="1"/>
          <p:nvPr/>
        </p:nvSpPr>
        <p:spPr>
          <a:xfrm>
            <a:off x="2833466" y="1330738"/>
            <a:ext cx="8771176" cy="707886"/>
          </a:xfrm>
          <a:prstGeom prst="rect">
            <a:avLst/>
          </a:prstGeom>
          <a:noFill/>
        </p:spPr>
        <p:txBody>
          <a:bodyPr wrap="square" rtlCol="0">
            <a:spAutoFit/>
          </a:bodyPr>
          <a:lstStyle/>
          <a:p>
            <a:pPr algn="r" rtl="1"/>
            <a:r>
              <a:rPr lang="ar-BH" sz="4000" b="1" dirty="0">
                <a:solidFill>
                  <a:srgbClr val="FF0000"/>
                </a:solidFill>
                <a:latin typeface="Traditional Arabic" panose="02020603050405020304" pitchFamily="18" charset="-78"/>
                <a:cs typeface="Traditional Arabic" panose="02020603050405020304" pitchFamily="18" charset="-78"/>
              </a:rPr>
              <a:t>أقرأُ شرح الأبيات بتمعُّن، </a:t>
            </a:r>
            <a:r>
              <a:rPr lang="ar-SA" sz="4000" b="1" dirty="0">
                <a:solidFill>
                  <a:srgbClr val="FF0000"/>
                </a:solidFill>
                <a:latin typeface="Traditional Arabic" panose="02020603050405020304" pitchFamily="18" charset="-78"/>
                <a:cs typeface="Traditional Arabic" panose="02020603050405020304" pitchFamily="18" charset="-78"/>
              </a:rPr>
              <a:t>ثُمّ </a:t>
            </a:r>
            <a:r>
              <a:rPr lang="ar-BH" sz="4000" b="1" dirty="0">
                <a:solidFill>
                  <a:srgbClr val="FF0000"/>
                </a:solidFill>
                <a:latin typeface="Traditional Arabic" panose="02020603050405020304" pitchFamily="18" charset="-78"/>
                <a:cs typeface="Traditional Arabic" panose="02020603050405020304" pitchFamily="18" charset="-78"/>
              </a:rPr>
              <a:t>أجيبُ عم</a:t>
            </a:r>
            <a:r>
              <a:rPr lang="ar-SA" sz="4000" b="1" dirty="0">
                <a:solidFill>
                  <a:srgbClr val="FF0000"/>
                </a:solidFill>
                <a:latin typeface="Traditional Arabic" panose="02020603050405020304" pitchFamily="18" charset="-78"/>
                <a:cs typeface="Traditional Arabic" panose="02020603050405020304" pitchFamily="18" charset="-78"/>
              </a:rPr>
              <a:t>ّ</a:t>
            </a:r>
            <a:r>
              <a:rPr lang="ar-BH" sz="4000" b="1" dirty="0">
                <a:solidFill>
                  <a:srgbClr val="FF0000"/>
                </a:solidFill>
                <a:latin typeface="Traditional Arabic" panose="02020603050405020304" pitchFamily="18" charset="-78"/>
                <a:cs typeface="Traditional Arabic" panose="02020603050405020304" pitchFamily="18" charset="-78"/>
              </a:rPr>
              <a:t>ا يليه من أسئلة: </a:t>
            </a:r>
            <a:endParaRPr lang="en-US" sz="4000" b="1" dirty="0">
              <a:solidFill>
                <a:srgbClr val="FF0000"/>
              </a:solidFill>
              <a:latin typeface="Traditional Arabic" panose="02020603050405020304" pitchFamily="18" charset="-78"/>
              <a:cs typeface="Traditional Arabic" panose="02020603050405020304" pitchFamily="18" charset="-78"/>
            </a:endParaRPr>
          </a:p>
        </p:txBody>
      </p:sp>
      <p:sp>
        <p:nvSpPr>
          <p:cNvPr id="9" name="Title 1">
            <a:extLst>
              <a:ext uri="{FF2B5EF4-FFF2-40B4-BE49-F238E27FC236}">
                <a16:creationId xmlns:a16="http://schemas.microsoft.com/office/drawing/2014/main" id="{EE7F7013-B270-4148-AA92-3434DE2191A8}"/>
              </a:ext>
            </a:extLst>
          </p:cNvPr>
          <p:cNvSpPr txBox="1">
            <a:spLocks/>
          </p:cNvSpPr>
          <p:nvPr/>
        </p:nvSpPr>
        <p:spPr>
          <a:xfrm>
            <a:off x="10194183" y="11294"/>
            <a:ext cx="1714115" cy="909920"/>
          </a:xfrm>
          <a:prstGeom prst="rect">
            <a:avLst/>
          </a:prstGeom>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t">
            <a:normAutofit/>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r"/>
            <a:r>
              <a:rPr lang="ar-BH" sz="4400" b="1" dirty="0">
                <a:solidFill>
                  <a:schemeClr val="bg1"/>
                </a:solidFill>
                <a:latin typeface="Sakkal Majalla" panose="02000000000000000000" pitchFamily="2" charset="-78"/>
                <a:cs typeface="Sakkal Majalla" panose="02000000000000000000" pitchFamily="2" charset="-78"/>
              </a:rPr>
              <a:t>أ</a:t>
            </a:r>
            <a:r>
              <a:rPr lang="ar-SA" sz="4400" b="1" dirty="0">
                <a:solidFill>
                  <a:schemeClr val="bg1"/>
                </a:solidFill>
                <a:latin typeface="Sakkal Majalla" panose="02000000000000000000" pitchFamily="2" charset="-78"/>
                <a:cs typeface="Sakkal Majalla" panose="02000000000000000000" pitchFamily="2" charset="-78"/>
              </a:rPr>
              <a:t>َ</a:t>
            </a:r>
            <a:r>
              <a:rPr lang="ar-BH" sz="4400" b="1" dirty="0">
                <a:solidFill>
                  <a:schemeClr val="bg1"/>
                </a:solidFill>
                <a:latin typeface="Sakkal Majalla" panose="02000000000000000000" pitchFamily="2" charset="-78"/>
                <a:cs typeface="Sakkal Majalla" panose="02000000000000000000" pitchFamily="2" charset="-78"/>
              </a:rPr>
              <a:t>ك</a:t>
            </a:r>
            <a:r>
              <a:rPr lang="ar-SA" sz="4400" b="1" dirty="0">
                <a:solidFill>
                  <a:schemeClr val="bg1"/>
                </a:solidFill>
                <a:latin typeface="Sakkal Majalla" panose="02000000000000000000" pitchFamily="2" charset="-78"/>
                <a:cs typeface="Sakkal Majalla" panose="02000000000000000000" pitchFamily="2" charset="-78"/>
              </a:rPr>
              <a:t>ْ</a:t>
            </a:r>
            <a:r>
              <a:rPr lang="ar-BH" sz="4400" b="1" dirty="0">
                <a:solidFill>
                  <a:schemeClr val="bg1"/>
                </a:solidFill>
                <a:latin typeface="Sakkal Majalla" panose="02000000000000000000" pitchFamily="2" charset="-78"/>
                <a:cs typeface="Sakkal Majalla" panose="02000000000000000000" pitchFamily="2" charset="-78"/>
              </a:rPr>
              <a:t>ت</a:t>
            </a:r>
            <a:r>
              <a:rPr lang="ar-SA" sz="4400" b="1" dirty="0">
                <a:solidFill>
                  <a:schemeClr val="bg1"/>
                </a:solidFill>
                <a:latin typeface="Sakkal Majalla" panose="02000000000000000000" pitchFamily="2" charset="-78"/>
                <a:cs typeface="Sakkal Majalla" panose="02000000000000000000" pitchFamily="2" charset="-78"/>
              </a:rPr>
              <a:t>َ</a:t>
            </a:r>
            <a:r>
              <a:rPr lang="ar-BH" sz="4400" b="1" dirty="0">
                <a:solidFill>
                  <a:schemeClr val="bg1"/>
                </a:solidFill>
                <a:latin typeface="Sakkal Majalla" panose="02000000000000000000" pitchFamily="2" charset="-78"/>
                <a:cs typeface="Sakkal Majalla" panose="02000000000000000000" pitchFamily="2" charset="-78"/>
              </a:rPr>
              <a:t>ش</a:t>
            </a:r>
            <a:r>
              <a:rPr lang="ar-SA" sz="4400" b="1" dirty="0">
                <a:solidFill>
                  <a:schemeClr val="bg1"/>
                </a:solidFill>
                <a:latin typeface="Sakkal Majalla" panose="02000000000000000000" pitchFamily="2" charset="-78"/>
                <a:cs typeface="Sakkal Majalla" panose="02000000000000000000" pitchFamily="2" charset="-78"/>
              </a:rPr>
              <a:t>ِ</a:t>
            </a:r>
            <a:r>
              <a:rPr lang="ar-BH" sz="4400" b="1" dirty="0">
                <a:solidFill>
                  <a:schemeClr val="bg1"/>
                </a:solidFill>
                <a:latin typeface="Sakkal Majalla" panose="02000000000000000000" pitchFamily="2" charset="-78"/>
                <a:cs typeface="Sakkal Majalla" panose="02000000000000000000" pitchFamily="2" charset="-78"/>
              </a:rPr>
              <a:t>ف</a:t>
            </a:r>
            <a:r>
              <a:rPr lang="ar-SA" sz="4400" b="1" dirty="0">
                <a:solidFill>
                  <a:schemeClr val="bg1"/>
                </a:solidFill>
                <a:latin typeface="Sakkal Majalla" panose="02000000000000000000" pitchFamily="2" charset="-78"/>
                <a:cs typeface="Sakkal Majalla" panose="02000000000000000000" pitchFamily="2" charset="-78"/>
              </a:rPr>
              <a:t>ُ</a:t>
            </a:r>
            <a:endParaRPr lang="en-GB" sz="4400" b="1" dirty="0">
              <a:solidFill>
                <a:schemeClr val="bg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5894037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29CC1180-42EE-4433-AD25-68DB06F7C12E}"/>
              </a:ext>
            </a:extLst>
          </p:cNvPr>
          <p:cNvSpPr txBox="1">
            <a:spLocks/>
          </p:cNvSpPr>
          <p:nvPr/>
        </p:nvSpPr>
        <p:spPr>
          <a:xfrm>
            <a:off x="1222160" y="129591"/>
            <a:ext cx="8596668" cy="1320800"/>
          </a:xfrm>
          <a:prstGeom prst="rect">
            <a:avLst/>
          </a:prstGeom>
        </p:spPr>
        <p:txBody>
          <a:bodyPr vert="horz" lIns="91440" tIns="45720" rIns="91440" bIns="45720" rtlCol="0" anchor="t">
            <a:normAutofit/>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ctr"/>
            <a:r>
              <a:rPr lang="ar-BH" sz="4400" b="1" dirty="0">
                <a:solidFill>
                  <a:srgbClr val="7030A0"/>
                </a:solidFill>
                <a:latin typeface="Traditional Arabic" panose="02020603050405020304" pitchFamily="18" charset="-78"/>
                <a:cs typeface="Traditional Arabic" panose="02020603050405020304" pitchFamily="18" charset="-78"/>
              </a:rPr>
              <a:t>عَلَى شَوَاطِئِ البَحْرَيْنِ</a:t>
            </a:r>
          </a:p>
        </p:txBody>
      </p:sp>
      <p:graphicFrame>
        <p:nvGraphicFramePr>
          <p:cNvPr id="5" name="جدول 5">
            <a:extLst>
              <a:ext uri="{FF2B5EF4-FFF2-40B4-BE49-F238E27FC236}">
                <a16:creationId xmlns:a16="http://schemas.microsoft.com/office/drawing/2014/main" id="{79F79F2E-8D5F-4CDD-A7F3-18EFA56567F6}"/>
              </a:ext>
            </a:extLst>
          </p:cNvPr>
          <p:cNvGraphicFramePr>
            <a:graphicFrameLocks noGrp="1"/>
          </p:cNvGraphicFramePr>
          <p:nvPr>
            <p:extLst>
              <p:ext uri="{D42A27DB-BD31-4B8C-83A1-F6EECF244321}">
                <p14:modId xmlns:p14="http://schemas.microsoft.com/office/powerpoint/2010/main" val="2951076445"/>
              </p:ext>
            </p:extLst>
          </p:nvPr>
        </p:nvGraphicFramePr>
        <p:xfrm>
          <a:off x="315348" y="1239878"/>
          <a:ext cx="11592950" cy="4599447"/>
        </p:xfrm>
        <a:graphic>
          <a:graphicData uri="http://schemas.openxmlformats.org/drawingml/2006/table">
            <a:tbl>
              <a:tblPr firstRow="1" bandRow="1">
                <a:tableStyleId>{5C22544A-7EE6-4342-B048-85BDC9FD1C3A}</a:tableStyleId>
              </a:tblPr>
              <a:tblGrid>
                <a:gridCol w="9101368">
                  <a:extLst>
                    <a:ext uri="{9D8B030D-6E8A-4147-A177-3AD203B41FA5}">
                      <a16:colId xmlns:a16="http://schemas.microsoft.com/office/drawing/2014/main" val="4107278025"/>
                    </a:ext>
                  </a:extLst>
                </a:gridCol>
                <a:gridCol w="2491582">
                  <a:extLst>
                    <a:ext uri="{9D8B030D-6E8A-4147-A177-3AD203B41FA5}">
                      <a16:colId xmlns:a16="http://schemas.microsoft.com/office/drawing/2014/main" val="2578692530"/>
                    </a:ext>
                  </a:extLst>
                </a:gridCol>
              </a:tblGrid>
              <a:tr h="1090944">
                <a:tc>
                  <a:txBody>
                    <a:bodyPr/>
                    <a:lstStyle/>
                    <a:p>
                      <a:pPr algn="ctr">
                        <a:lnSpc>
                          <a:spcPct val="100000"/>
                        </a:lnSpc>
                      </a:pPr>
                      <a:r>
                        <a:rPr lang="ar-BH" sz="3600" b="1" dirty="0">
                          <a:latin typeface="Traditional Arabic" panose="02020603050405020304" pitchFamily="18" charset="-78"/>
                          <a:cs typeface="Traditional Arabic" panose="02020603050405020304" pitchFamily="18" charset="-78"/>
                        </a:rPr>
                        <a:t>الشرح</a:t>
                      </a:r>
                      <a:endParaRPr lang="ar-BH" sz="2400" b="1" kern="1200" dirty="0">
                        <a:solidFill>
                          <a:schemeClr val="lt1"/>
                        </a:solidFill>
                        <a:latin typeface="Traditional Arabic" panose="02020603050405020304" pitchFamily="18" charset="-78"/>
                        <a:ea typeface="+mn-ea"/>
                        <a:cs typeface="Traditional Arabic" panose="02020603050405020304" pitchFamily="18" charset="-78"/>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BH" sz="4000" b="1" i="0" u="none" strike="noStrike" kern="1200" cap="none" spc="0" normalizeH="0" baseline="0" noProof="0" dirty="0">
                          <a:ln>
                            <a:noFill/>
                          </a:ln>
                          <a:solidFill>
                            <a:schemeClr val="tx1"/>
                          </a:solidFill>
                          <a:effectLst/>
                          <a:uLnTx/>
                          <a:uFillTx/>
                          <a:latin typeface="Traditional Arabic" panose="02020603050405020304" pitchFamily="18" charset="-78"/>
                          <a:ea typeface="+mn-ea"/>
                          <a:cs typeface="Traditional Arabic" panose="02020603050405020304" pitchFamily="18" charset="-78"/>
                        </a:rPr>
                        <a:t>الأفكار الرئيسة </a:t>
                      </a:r>
                    </a:p>
                  </a:txBody>
                  <a:tcPr/>
                </a:tc>
                <a:extLst>
                  <a:ext uri="{0D108BD9-81ED-4DB2-BD59-A6C34878D82A}">
                    <a16:rowId xmlns:a16="http://schemas.microsoft.com/office/drawing/2014/main" val="936915430"/>
                  </a:ext>
                </a:extLst>
              </a:tr>
              <a:tr h="3508503">
                <a:tc>
                  <a:txBody>
                    <a:bodyPr/>
                    <a:lstStyle/>
                    <a:p>
                      <a:pPr marL="457200" indent="-457200" algn="r">
                        <a:lnSpc>
                          <a:spcPct val="100000"/>
                        </a:lnSpc>
                        <a:buFont typeface="Arial" panose="020B0604020202020204" pitchFamily="34" charset="0"/>
                        <a:buChar char="•"/>
                      </a:pPr>
                      <a:r>
                        <a:rPr lang="ar-BH" sz="3200" b="1" dirty="0">
                          <a:latin typeface="Traditional Arabic" panose="02020603050405020304" pitchFamily="18" charset="-78"/>
                          <a:cs typeface="Traditional Arabic" panose="02020603050405020304" pitchFamily="18" charset="-78"/>
                        </a:rPr>
                        <a:t>يُكَرِّرُ الشَّاعِرُ دَعوَتَهُ إلى صاحِبِهِ مُسْتخدمًا الأمْرَ (تَعَالَ، هَيِّئْ)، والنِّدَاءَ (يَا صاحِبِي)، لِيُرافِقَهُ في نُزْهةٍ بحريَّةٍ لِصَيْدِ السَّمَكِ.</a:t>
                      </a:r>
                    </a:p>
                    <a:p>
                      <a:pPr marL="457200" indent="-457200" algn="r">
                        <a:lnSpc>
                          <a:spcPct val="100000"/>
                        </a:lnSpc>
                        <a:buFont typeface="Arial" panose="020B0604020202020204" pitchFamily="34" charset="0"/>
                        <a:buChar char="•"/>
                      </a:pPr>
                      <a:r>
                        <a:rPr lang="ar-BH" sz="3200" b="1" dirty="0">
                          <a:latin typeface="Traditional Arabic" panose="02020603050405020304" pitchFamily="18" charset="-78"/>
                          <a:cs typeface="Traditional Arabic" panose="02020603050405020304" pitchFamily="18" charset="-78"/>
                        </a:rPr>
                        <a:t>حَدَّدَ مَكَانَ الرِحلةِ (البَحْر) وزَمانَهَا (في بُكُورِ الصَّبَاحِ).</a:t>
                      </a:r>
                    </a:p>
                    <a:p>
                      <a:pPr marL="457200" indent="-457200" algn="r">
                        <a:lnSpc>
                          <a:spcPct val="100000"/>
                        </a:lnSpc>
                        <a:buFont typeface="Arial" panose="020B0604020202020204" pitchFamily="34" charset="0"/>
                        <a:buChar char="•"/>
                      </a:pPr>
                      <a:r>
                        <a:rPr lang="ar-BH" sz="3200" b="1" dirty="0">
                          <a:latin typeface="Traditional Arabic" panose="02020603050405020304" pitchFamily="18" charset="-78"/>
                          <a:cs typeface="Traditional Arabic" panose="02020603050405020304" pitchFamily="18" charset="-78"/>
                        </a:rPr>
                        <a:t>عَدَّدَ الأعمالَ التي سَيَقومُ بها رِفْقَةَ صاحِبِهِ (نَصِيدُ، نَقْذِفَ، نَقْضِي، نَجْمَعُ)، مِمَّا يدُلُّ على أنَّ الرِحلَةَ ستَكونُ حافِلَةً بالحَرَكَةِ والنَّشاطِ.</a:t>
                      </a:r>
                    </a:p>
                    <a:p>
                      <a:pPr marL="457200" indent="-457200" algn="r">
                        <a:lnSpc>
                          <a:spcPct val="100000"/>
                        </a:lnSpc>
                        <a:buFont typeface="Arial" panose="020B0604020202020204" pitchFamily="34" charset="0"/>
                        <a:buChar char="•"/>
                      </a:pPr>
                      <a:r>
                        <a:rPr lang="ar-BH" sz="3200" b="1" dirty="0">
                          <a:latin typeface="Traditional Arabic" panose="02020603050405020304" pitchFamily="18" charset="-78"/>
                          <a:cs typeface="Traditional Arabic" panose="02020603050405020304" pitchFamily="18" charset="-78"/>
                        </a:rPr>
                        <a:t> اقْتَرَنَ وصْفُ النُّزْهَةِ بعدَّةِ صِفَاتٍ دَالَّةٍ على مَشَاعِرِ السَّعادةِ الغامِرَةِ (سعيدًا، فرْحةٍ، انْشِراحٍ).</a:t>
                      </a:r>
                    </a:p>
                  </a:txBody>
                  <a:tcPr/>
                </a:tc>
                <a:tc>
                  <a:txBody>
                    <a:bodyPr/>
                    <a:lstStyle/>
                    <a:p>
                      <a:pPr algn="ctr">
                        <a:lnSpc>
                          <a:spcPct val="100000"/>
                        </a:lnSpc>
                      </a:pPr>
                      <a:r>
                        <a:rPr lang="ar-BH" sz="3600" b="1" dirty="0">
                          <a:solidFill>
                            <a:schemeClr val="tx1"/>
                          </a:solidFill>
                          <a:latin typeface="Traditional Arabic" panose="02020603050405020304" pitchFamily="18" charset="-78"/>
                          <a:cs typeface="Traditional Arabic" panose="02020603050405020304" pitchFamily="18" charset="-78"/>
                        </a:rPr>
                        <a:t>دَعْوَةٌ إلى نُزْهَةِ صَيْدٍ</a:t>
                      </a:r>
                    </a:p>
                    <a:p>
                      <a:pPr marL="0" marR="0" lvl="0" indent="0" algn="ctr" defTabSz="457200" rtl="1" eaLnBrk="1" fontAlgn="auto" latinLnBrk="0" hangingPunct="1">
                        <a:lnSpc>
                          <a:spcPct val="100000"/>
                        </a:lnSpc>
                        <a:spcBef>
                          <a:spcPts val="0"/>
                        </a:spcBef>
                        <a:spcAft>
                          <a:spcPts val="0"/>
                        </a:spcAft>
                        <a:buClrTx/>
                        <a:buSzTx/>
                        <a:buFontTx/>
                        <a:buNone/>
                        <a:tabLst/>
                        <a:defRPr/>
                      </a:pPr>
                      <a:r>
                        <a:rPr lang="ar-BH" sz="2400" b="1" kern="1200" dirty="0">
                          <a:solidFill>
                            <a:schemeClr val="tx1"/>
                          </a:solidFill>
                          <a:latin typeface="Traditional Arabic" panose="02020603050405020304" pitchFamily="18" charset="-78"/>
                          <a:ea typeface="+mn-ea"/>
                          <a:cs typeface="Traditional Arabic" panose="02020603050405020304" pitchFamily="18" charset="-78"/>
                        </a:rPr>
                        <a:t>(الأبيات 1-4)</a:t>
                      </a:r>
                    </a:p>
                    <a:p>
                      <a:pPr algn="r">
                        <a:lnSpc>
                          <a:spcPct val="100000"/>
                        </a:lnSpc>
                      </a:pPr>
                      <a:endParaRPr lang="en-US" sz="3600" b="1" dirty="0">
                        <a:solidFill>
                          <a:schemeClr val="tx1"/>
                        </a:solidFill>
                        <a:latin typeface="Traditional Arabic" panose="02020603050405020304" pitchFamily="18" charset="-78"/>
                        <a:cs typeface="Traditional Arabic" panose="02020603050405020304" pitchFamily="18" charset="-78"/>
                      </a:endParaRPr>
                    </a:p>
                  </a:txBody>
                  <a:tcPr anchor="ctr"/>
                </a:tc>
                <a:extLst>
                  <a:ext uri="{0D108BD9-81ED-4DB2-BD59-A6C34878D82A}">
                    <a16:rowId xmlns:a16="http://schemas.microsoft.com/office/drawing/2014/main" val="1503703359"/>
                  </a:ext>
                </a:extLst>
              </a:tr>
            </a:tbl>
          </a:graphicData>
        </a:graphic>
      </p:graphicFrame>
      <p:sp>
        <p:nvSpPr>
          <p:cNvPr id="9" name="Title 1">
            <a:extLst>
              <a:ext uri="{FF2B5EF4-FFF2-40B4-BE49-F238E27FC236}">
                <a16:creationId xmlns:a16="http://schemas.microsoft.com/office/drawing/2014/main" id="{621FCD70-F59E-42A4-98FA-559742EC3518}"/>
              </a:ext>
            </a:extLst>
          </p:cNvPr>
          <p:cNvSpPr txBox="1">
            <a:spLocks/>
          </p:cNvSpPr>
          <p:nvPr/>
        </p:nvSpPr>
        <p:spPr>
          <a:xfrm>
            <a:off x="10194183" y="11294"/>
            <a:ext cx="1714115" cy="909920"/>
          </a:xfrm>
          <a:prstGeom prst="rect">
            <a:avLst/>
          </a:prstGeom>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t">
            <a:normAutofit/>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r"/>
            <a:r>
              <a:rPr lang="ar-BH" sz="4400" b="1" dirty="0">
                <a:solidFill>
                  <a:schemeClr val="bg1"/>
                </a:solidFill>
                <a:latin typeface="Sakkal Majalla" panose="02000000000000000000" pitchFamily="2" charset="-78"/>
                <a:cs typeface="Sakkal Majalla" panose="02000000000000000000" pitchFamily="2" charset="-78"/>
              </a:rPr>
              <a:t>أ</a:t>
            </a:r>
            <a:r>
              <a:rPr lang="ar-SA" sz="4400" b="1" dirty="0">
                <a:solidFill>
                  <a:schemeClr val="bg1"/>
                </a:solidFill>
                <a:latin typeface="Sakkal Majalla" panose="02000000000000000000" pitchFamily="2" charset="-78"/>
                <a:cs typeface="Sakkal Majalla" panose="02000000000000000000" pitchFamily="2" charset="-78"/>
              </a:rPr>
              <a:t>َ</a:t>
            </a:r>
            <a:r>
              <a:rPr lang="ar-BH" sz="4400" b="1" dirty="0">
                <a:solidFill>
                  <a:schemeClr val="bg1"/>
                </a:solidFill>
                <a:latin typeface="Sakkal Majalla" panose="02000000000000000000" pitchFamily="2" charset="-78"/>
                <a:cs typeface="Sakkal Majalla" panose="02000000000000000000" pitchFamily="2" charset="-78"/>
              </a:rPr>
              <a:t>ك</a:t>
            </a:r>
            <a:r>
              <a:rPr lang="ar-SA" sz="4400" b="1" dirty="0">
                <a:solidFill>
                  <a:schemeClr val="bg1"/>
                </a:solidFill>
                <a:latin typeface="Sakkal Majalla" panose="02000000000000000000" pitchFamily="2" charset="-78"/>
                <a:cs typeface="Sakkal Majalla" panose="02000000000000000000" pitchFamily="2" charset="-78"/>
              </a:rPr>
              <a:t>ْ</a:t>
            </a:r>
            <a:r>
              <a:rPr lang="ar-BH" sz="4400" b="1" dirty="0">
                <a:solidFill>
                  <a:schemeClr val="bg1"/>
                </a:solidFill>
                <a:latin typeface="Sakkal Majalla" panose="02000000000000000000" pitchFamily="2" charset="-78"/>
                <a:cs typeface="Sakkal Majalla" panose="02000000000000000000" pitchFamily="2" charset="-78"/>
              </a:rPr>
              <a:t>ت</a:t>
            </a:r>
            <a:r>
              <a:rPr lang="ar-SA" sz="4400" b="1" dirty="0">
                <a:solidFill>
                  <a:schemeClr val="bg1"/>
                </a:solidFill>
                <a:latin typeface="Sakkal Majalla" panose="02000000000000000000" pitchFamily="2" charset="-78"/>
                <a:cs typeface="Sakkal Majalla" panose="02000000000000000000" pitchFamily="2" charset="-78"/>
              </a:rPr>
              <a:t>َ</a:t>
            </a:r>
            <a:r>
              <a:rPr lang="ar-BH" sz="4400" b="1" dirty="0">
                <a:solidFill>
                  <a:schemeClr val="bg1"/>
                </a:solidFill>
                <a:latin typeface="Sakkal Majalla" panose="02000000000000000000" pitchFamily="2" charset="-78"/>
                <a:cs typeface="Sakkal Majalla" panose="02000000000000000000" pitchFamily="2" charset="-78"/>
              </a:rPr>
              <a:t>ش</a:t>
            </a:r>
            <a:r>
              <a:rPr lang="ar-SA" sz="4400" b="1" dirty="0">
                <a:solidFill>
                  <a:schemeClr val="bg1"/>
                </a:solidFill>
                <a:latin typeface="Sakkal Majalla" panose="02000000000000000000" pitchFamily="2" charset="-78"/>
                <a:cs typeface="Sakkal Majalla" panose="02000000000000000000" pitchFamily="2" charset="-78"/>
              </a:rPr>
              <a:t>ِ</a:t>
            </a:r>
            <a:r>
              <a:rPr lang="ar-BH" sz="4400" b="1" dirty="0">
                <a:solidFill>
                  <a:schemeClr val="bg1"/>
                </a:solidFill>
                <a:latin typeface="Sakkal Majalla" panose="02000000000000000000" pitchFamily="2" charset="-78"/>
                <a:cs typeface="Sakkal Majalla" panose="02000000000000000000" pitchFamily="2" charset="-78"/>
              </a:rPr>
              <a:t>ف</a:t>
            </a:r>
            <a:r>
              <a:rPr lang="ar-SA" sz="4400" b="1" dirty="0">
                <a:solidFill>
                  <a:schemeClr val="bg1"/>
                </a:solidFill>
                <a:latin typeface="Sakkal Majalla" panose="02000000000000000000" pitchFamily="2" charset="-78"/>
                <a:cs typeface="Sakkal Majalla" panose="02000000000000000000" pitchFamily="2" charset="-78"/>
              </a:rPr>
              <a:t>ُ</a:t>
            </a:r>
            <a:endParaRPr lang="en-GB" sz="4400" b="1" dirty="0">
              <a:solidFill>
                <a:schemeClr val="bg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8395451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29CC1180-42EE-4433-AD25-68DB06F7C12E}"/>
              </a:ext>
            </a:extLst>
          </p:cNvPr>
          <p:cNvSpPr txBox="1">
            <a:spLocks/>
          </p:cNvSpPr>
          <p:nvPr/>
        </p:nvSpPr>
        <p:spPr>
          <a:xfrm>
            <a:off x="1222160" y="129591"/>
            <a:ext cx="8596668" cy="1320800"/>
          </a:xfrm>
          <a:prstGeom prst="rect">
            <a:avLst/>
          </a:prstGeom>
        </p:spPr>
        <p:txBody>
          <a:bodyPr vert="horz" lIns="91440" tIns="45720" rIns="91440" bIns="45720" rtlCol="0" anchor="t">
            <a:normAutofit/>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ctr"/>
            <a:r>
              <a:rPr lang="ar-BH" sz="4400" b="1" dirty="0">
                <a:solidFill>
                  <a:srgbClr val="7030A0"/>
                </a:solidFill>
                <a:latin typeface="Traditional Arabic" panose="02020603050405020304" pitchFamily="18" charset="-78"/>
                <a:cs typeface="Traditional Arabic" panose="02020603050405020304" pitchFamily="18" charset="-78"/>
              </a:rPr>
              <a:t>عَلَى شَوَاطِئِ البَحْرَيْنِ</a:t>
            </a:r>
          </a:p>
        </p:txBody>
      </p:sp>
      <p:graphicFrame>
        <p:nvGraphicFramePr>
          <p:cNvPr id="5" name="جدول 5">
            <a:extLst>
              <a:ext uri="{FF2B5EF4-FFF2-40B4-BE49-F238E27FC236}">
                <a16:creationId xmlns:a16="http://schemas.microsoft.com/office/drawing/2014/main" id="{79F79F2E-8D5F-4CDD-A7F3-18EFA56567F6}"/>
              </a:ext>
            </a:extLst>
          </p:cNvPr>
          <p:cNvGraphicFramePr>
            <a:graphicFrameLocks noGrp="1"/>
          </p:cNvGraphicFramePr>
          <p:nvPr>
            <p:extLst>
              <p:ext uri="{D42A27DB-BD31-4B8C-83A1-F6EECF244321}">
                <p14:modId xmlns:p14="http://schemas.microsoft.com/office/powerpoint/2010/main" val="2474691191"/>
              </p:ext>
            </p:extLst>
          </p:nvPr>
        </p:nvGraphicFramePr>
        <p:xfrm>
          <a:off x="315348" y="1336131"/>
          <a:ext cx="11592950" cy="4599447"/>
        </p:xfrm>
        <a:graphic>
          <a:graphicData uri="http://schemas.openxmlformats.org/drawingml/2006/table">
            <a:tbl>
              <a:tblPr firstRow="1" bandRow="1">
                <a:tableStyleId>{5C22544A-7EE6-4342-B048-85BDC9FD1C3A}</a:tableStyleId>
              </a:tblPr>
              <a:tblGrid>
                <a:gridCol w="8973031">
                  <a:extLst>
                    <a:ext uri="{9D8B030D-6E8A-4147-A177-3AD203B41FA5}">
                      <a16:colId xmlns:a16="http://schemas.microsoft.com/office/drawing/2014/main" val="4107278025"/>
                    </a:ext>
                  </a:extLst>
                </a:gridCol>
                <a:gridCol w="2619919">
                  <a:extLst>
                    <a:ext uri="{9D8B030D-6E8A-4147-A177-3AD203B41FA5}">
                      <a16:colId xmlns:a16="http://schemas.microsoft.com/office/drawing/2014/main" val="2578692530"/>
                    </a:ext>
                  </a:extLst>
                </a:gridCol>
              </a:tblGrid>
              <a:tr h="1090944">
                <a:tc>
                  <a:txBody>
                    <a:bodyPr/>
                    <a:lstStyle/>
                    <a:p>
                      <a:pPr algn="ctr">
                        <a:lnSpc>
                          <a:spcPct val="100000"/>
                        </a:lnSpc>
                      </a:pPr>
                      <a:r>
                        <a:rPr lang="ar-BH" sz="3600" b="1" dirty="0">
                          <a:latin typeface="Traditional Arabic" panose="02020603050405020304" pitchFamily="18" charset="-78"/>
                          <a:cs typeface="Traditional Arabic" panose="02020603050405020304" pitchFamily="18" charset="-78"/>
                        </a:rPr>
                        <a:t>الشرح</a:t>
                      </a:r>
                      <a:endParaRPr lang="ar-BH" sz="2400" b="1" kern="1200" dirty="0">
                        <a:solidFill>
                          <a:schemeClr val="lt1"/>
                        </a:solidFill>
                        <a:latin typeface="Traditional Arabic" panose="02020603050405020304" pitchFamily="18" charset="-78"/>
                        <a:ea typeface="+mn-ea"/>
                        <a:cs typeface="Traditional Arabic" panose="02020603050405020304" pitchFamily="18" charset="-78"/>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BH" sz="4000" b="1" i="0" u="none" strike="noStrike" kern="1200" cap="none" spc="0" normalizeH="0" baseline="0" noProof="0" dirty="0">
                          <a:ln>
                            <a:noFill/>
                          </a:ln>
                          <a:solidFill>
                            <a:schemeClr val="tx1"/>
                          </a:solidFill>
                          <a:effectLst/>
                          <a:uLnTx/>
                          <a:uFillTx/>
                          <a:latin typeface="Traditional Arabic" panose="02020603050405020304" pitchFamily="18" charset="-78"/>
                          <a:ea typeface="+mn-ea"/>
                          <a:cs typeface="Traditional Arabic" panose="02020603050405020304" pitchFamily="18" charset="-78"/>
                        </a:rPr>
                        <a:t>الأفكار الرئيسة </a:t>
                      </a:r>
                    </a:p>
                  </a:txBody>
                  <a:tcPr/>
                </a:tc>
                <a:extLst>
                  <a:ext uri="{0D108BD9-81ED-4DB2-BD59-A6C34878D82A}">
                    <a16:rowId xmlns:a16="http://schemas.microsoft.com/office/drawing/2014/main" val="936915430"/>
                  </a:ext>
                </a:extLst>
              </a:tr>
              <a:tr h="3508503">
                <a:tc>
                  <a:txBody>
                    <a:bodyPr/>
                    <a:lstStyle/>
                    <a:p>
                      <a:pPr algn="just">
                        <a:lnSpc>
                          <a:spcPct val="150000"/>
                        </a:lnSpc>
                      </a:pPr>
                      <a:r>
                        <a:rPr lang="ar-BH" sz="3200" b="1" dirty="0">
                          <a:latin typeface="Traditional Arabic" panose="02020603050405020304" pitchFamily="18" charset="-78"/>
                          <a:cs typeface="Traditional Arabic" panose="02020603050405020304" pitchFamily="18" charset="-78"/>
                        </a:rPr>
                        <a:t>وَظَّفَ الشَّاعِرُ فاءَ التَّفسيرِ متبوعَةً بِالجُملَةِ الاسميَّةِ (فتلكَ الرِّياضةُ تَنْفي المَلَل...)، لِيُوَضِّحَ تَعَدُّدَ فوائِدِ  رياضَةِ الصَّيدِ؛ فذَكَرَ مِنْهَا نفيَ المَلَلِ وتَعَلُّمَ الصَّبْرِ، وَقَدْ تَعَدَّدَتْ الكلماتُ الدَّالَّةُ على هذا المعنى (الصَّبرُ، اصْطِبَار، انْتِظَار).</a:t>
                      </a:r>
                      <a:r>
                        <a:rPr lang="ar-BH" sz="3200" b="1" baseline="0" dirty="0">
                          <a:latin typeface="Traditional Arabic" panose="02020603050405020304" pitchFamily="18" charset="-78"/>
                          <a:cs typeface="Traditional Arabic" panose="02020603050405020304" pitchFamily="18" charset="-78"/>
                        </a:rPr>
                        <a:t> </a:t>
                      </a:r>
                      <a:r>
                        <a:rPr lang="ar-BH" sz="3200" b="1" dirty="0">
                          <a:latin typeface="Traditional Arabic" panose="02020603050405020304" pitchFamily="18" charset="-78"/>
                          <a:cs typeface="Traditional Arabic" panose="02020603050405020304" pitchFamily="18" charset="-78"/>
                        </a:rPr>
                        <a:t>وعلى قَدْرِ طولِ الصَّبْرِ والانْتِظَارِ، تكونُ الفَرحةُ عارمةً بالصَّيْدِ الوَفيرِ (نَفرحُ، نَظْفَرُ).</a:t>
                      </a:r>
                      <a:endParaRPr lang="en-US" sz="3200" b="1" dirty="0">
                        <a:latin typeface="Traditional Arabic" panose="02020603050405020304" pitchFamily="18" charset="-78"/>
                        <a:cs typeface="Traditional Arabic" panose="02020603050405020304" pitchFamily="18" charset="-78"/>
                      </a:endParaRPr>
                    </a:p>
                  </a:txBody>
                  <a:tcPr/>
                </a:tc>
                <a:tc>
                  <a:txBody>
                    <a:bodyPr/>
                    <a:lstStyle/>
                    <a:p>
                      <a:pPr algn="ctr">
                        <a:lnSpc>
                          <a:spcPct val="100000"/>
                        </a:lnSpc>
                      </a:pPr>
                      <a:r>
                        <a:rPr lang="ar-BH" sz="3600" b="1" dirty="0">
                          <a:solidFill>
                            <a:schemeClr val="tx1"/>
                          </a:solidFill>
                          <a:latin typeface="Traditional Arabic" panose="02020603050405020304" pitchFamily="18" charset="-78"/>
                          <a:cs typeface="Traditional Arabic" panose="02020603050405020304" pitchFamily="18" charset="-78"/>
                        </a:rPr>
                        <a:t>فوائِدُ الصَّيْدِ </a:t>
                      </a:r>
                    </a:p>
                    <a:p>
                      <a:pPr algn="ctr">
                        <a:lnSpc>
                          <a:spcPct val="100000"/>
                        </a:lnSpc>
                      </a:pPr>
                      <a:r>
                        <a:rPr lang="ar-BH" sz="2400" b="1" kern="1200" dirty="0">
                          <a:solidFill>
                            <a:schemeClr val="tx1"/>
                          </a:solidFill>
                          <a:latin typeface="Traditional Arabic" panose="02020603050405020304" pitchFamily="18" charset="-78"/>
                          <a:ea typeface="+mn-ea"/>
                          <a:cs typeface="Traditional Arabic" panose="02020603050405020304" pitchFamily="18" charset="-78"/>
                        </a:rPr>
                        <a:t>(الأبيات 5-6)</a:t>
                      </a:r>
                      <a:endParaRPr lang="en-US" sz="2400" b="1" kern="1200" dirty="0">
                        <a:solidFill>
                          <a:schemeClr val="tx1"/>
                        </a:solidFill>
                        <a:latin typeface="Traditional Arabic" panose="02020603050405020304" pitchFamily="18" charset="-78"/>
                        <a:ea typeface="+mn-ea"/>
                        <a:cs typeface="Traditional Arabic" panose="02020603050405020304" pitchFamily="18" charset="-78"/>
                      </a:endParaRPr>
                    </a:p>
                  </a:txBody>
                  <a:tcPr anchor="ctr"/>
                </a:tc>
                <a:extLst>
                  <a:ext uri="{0D108BD9-81ED-4DB2-BD59-A6C34878D82A}">
                    <a16:rowId xmlns:a16="http://schemas.microsoft.com/office/drawing/2014/main" val="1503703359"/>
                  </a:ext>
                </a:extLst>
              </a:tr>
            </a:tbl>
          </a:graphicData>
        </a:graphic>
      </p:graphicFrame>
      <p:sp>
        <p:nvSpPr>
          <p:cNvPr id="9" name="Title 1">
            <a:extLst>
              <a:ext uri="{FF2B5EF4-FFF2-40B4-BE49-F238E27FC236}">
                <a16:creationId xmlns:a16="http://schemas.microsoft.com/office/drawing/2014/main" id="{621FCD70-F59E-42A4-98FA-559742EC3518}"/>
              </a:ext>
            </a:extLst>
          </p:cNvPr>
          <p:cNvSpPr txBox="1">
            <a:spLocks/>
          </p:cNvSpPr>
          <p:nvPr/>
        </p:nvSpPr>
        <p:spPr>
          <a:xfrm>
            <a:off x="10194183" y="11294"/>
            <a:ext cx="1714115" cy="909920"/>
          </a:xfrm>
          <a:prstGeom prst="rect">
            <a:avLst/>
          </a:prstGeom>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t">
            <a:normAutofit/>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r"/>
            <a:r>
              <a:rPr lang="ar-BH" sz="4400" b="1" dirty="0">
                <a:solidFill>
                  <a:schemeClr val="bg1"/>
                </a:solidFill>
                <a:latin typeface="Sakkal Majalla" panose="02000000000000000000" pitchFamily="2" charset="-78"/>
                <a:cs typeface="Sakkal Majalla" panose="02000000000000000000" pitchFamily="2" charset="-78"/>
              </a:rPr>
              <a:t>أ</a:t>
            </a:r>
            <a:r>
              <a:rPr lang="ar-SA" sz="4400" b="1" dirty="0">
                <a:solidFill>
                  <a:schemeClr val="bg1"/>
                </a:solidFill>
                <a:latin typeface="Sakkal Majalla" panose="02000000000000000000" pitchFamily="2" charset="-78"/>
                <a:cs typeface="Sakkal Majalla" panose="02000000000000000000" pitchFamily="2" charset="-78"/>
              </a:rPr>
              <a:t>َ</a:t>
            </a:r>
            <a:r>
              <a:rPr lang="ar-BH" sz="4400" b="1" dirty="0">
                <a:solidFill>
                  <a:schemeClr val="bg1"/>
                </a:solidFill>
                <a:latin typeface="Sakkal Majalla" panose="02000000000000000000" pitchFamily="2" charset="-78"/>
                <a:cs typeface="Sakkal Majalla" panose="02000000000000000000" pitchFamily="2" charset="-78"/>
              </a:rPr>
              <a:t>ك</a:t>
            </a:r>
            <a:r>
              <a:rPr lang="ar-SA" sz="4400" b="1" dirty="0">
                <a:solidFill>
                  <a:schemeClr val="bg1"/>
                </a:solidFill>
                <a:latin typeface="Sakkal Majalla" panose="02000000000000000000" pitchFamily="2" charset="-78"/>
                <a:cs typeface="Sakkal Majalla" panose="02000000000000000000" pitchFamily="2" charset="-78"/>
              </a:rPr>
              <a:t>ْ</a:t>
            </a:r>
            <a:r>
              <a:rPr lang="ar-BH" sz="4400" b="1" dirty="0">
                <a:solidFill>
                  <a:schemeClr val="bg1"/>
                </a:solidFill>
                <a:latin typeface="Sakkal Majalla" panose="02000000000000000000" pitchFamily="2" charset="-78"/>
                <a:cs typeface="Sakkal Majalla" panose="02000000000000000000" pitchFamily="2" charset="-78"/>
              </a:rPr>
              <a:t>ت</a:t>
            </a:r>
            <a:r>
              <a:rPr lang="ar-SA" sz="4400" b="1" dirty="0">
                <a:solidFill>
                  <a:schemeClr val="bg1"/>
                </a:solidFill>
                <a:latin typeface="Sakkal Majalla" panose="02000000000000000000" pitchFamily="2" charset="-78"/>
                <a:cs typeface="Sakkal Majalla" panose="02000000000000000000" pitchFamily="2" charset="-78"/>
              </a:rPr>
              <a:t>َ</a:t>
            </a:r>
            <a:r>
              <a:rPr lang="ar-BH" sz="4400" b="1" dirty="0">
                <a:solidFill>
                  <a:schemeClr val="bg1"/>
                </a:solidFill>
                <a:latin typeface="Sakkal Majalla" panose="02000000000000000000" pitchFamily="2" charset="-78"/>
                <a:cs typeface="Sakkal Majalla" panose="02000000000000000000" pitchFamily="2" charset="-78"/>
              </a:rPr>
              <a:t>ش</a:t>
            </a:r>
            <a:r>
              <a:rPr lang="ar-SA" sz="4400" b="1" dirty="0">
                <a:solidFill>
                  <a:schemeClr val="bg1"/>
                </a:solidFill>
                <a:latin typeface="Sakkal Majalla" panose="02000000000000000000" pitchFamily="2" charset="-78"/>
                <a:cs typeface="Sakkal Majalla" panose="02000000000000000000" pitchFamily="2" charset="-78"/>
              </a:rPr>
              <a:t>ِ</a:t>
            </a:r>
            <a:r>
              <a:rPr lang="ar-BH" sz="4400" b="1" dirty="0">
                <a:solidFill>
                  <a:schemeClr val="bg1"/>
                </a:solidFill>
                <a:latin typeface="Sakkal Majalla" panose="02000000000000000000" pitchFamily="2" charset="-78"/>
                <a:cs typeface="Sakkal Majalla" panose="02000000000000000000" pitchFamily="2" charset="-78"/>
              </a:rPr>
              <a:t>ف</a:t>
            </a:r>
            <a:r>
              <a:rPr lang="ar-SA" sz="4400" b="1" dirty="0">
                <a:solidFill>
                  <a:schemeClr val="bg1"/>
                </a:solidFill>
                <a:latin typeface="Sakkal Majalla" panose="02000000000000000000" pitchFamily="2" charset="-78"/>
                <a:cs typeface="Sakkal Majalla" panose="02000000000000000000" pitchFamily="2" charset="-78"/>
              </a:rPr>
              <a:t>ُ</a:t>
            </a:r>
            <a:endParaRPr lang="en-GB" sz="4400" b="1" dirty="0">
              <a:solidFill>
                <a:schemeClr val="bg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1879786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29CC1180-42EE-4433-AD25-68DB06F7C12E}"/>
              </a:ext>
            </a:extLst>
          </p:cNvPr>
          <p:cNvSpPr txBox="1">
            <a:spLocks/>
          </p:cNvSpPr>
          <p:nvPr/>
        </p:nvSpPr>
        <p:spPr>
          <a:xfrm>
            <a:off x="1222160" y="129591"/>
            <a:ext cx="8596668" cy="1320800"/>
          </a:xfrm>
          <a:prstGeom prst="rect">
            <a:avLst/>
          </a:prstGeom>
        </p:spPr>
        <p:txBody>
          <a:bodyPr vert="horz" lIns="91440" tIns="45720" rIns="91440" bIns="45720" rtlCol="0" anchor="t">
            <a:normAutofit/>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ctr"/>
            <a:r>
              <a:rPr lang="ar-BH" sz="4400" b="1" dirty="0">
                <a:solidFill>
                  <a:srgbClr val="7030A0"/>
                </a:solidFill>
                <a:latin typeface="Traditional Arabic" panose="02020603050405020304" pitchFamily="18" charset="-78"/>
                <a:cs typeface="Traditional Arabic" panose="02020603050405020304" pitchFamily="18" charset="-78"/>
              </a:rPr>
              <a:t>عَلَى شَوَاطِئِ البَحْرَيْنِ</a:t>
            </a:r>
          </a:p>
        </p:txBody>
      </p:sp>
      <p:graphicFrame>
        <p:nvGraphicFramePr>
          <p:cNvPr id="5" name="جدول 5">
            <a:extLst>
              <a:ext uri="{FF2B5EF4-FFF2-40B4-BE49-F238E27FC236}">
                <a16:creationId xmlns:a16="http://schemas.microsoft.com/office/drawing/2014/main" id="{79F79F2E-8D5F-4CDD-A7F3-18EFA56567F6}"/>
              </a:ext>
            </a:extLst>
          </p:cNvPr>
          <p:cNvGraphicFramePr>
            <a:graphicFrameLocks noGrp="1"/>
          </p:cNvGraphicFramePr>
          <p:nvPr>
            <p:extLst>
              <p:ext uri="{D42A27DB-BD31-4B8C-83A1-F6EECF244321}">
                <p14:modId xmlns:p14="http://schemas.microsoft.com/office/powerpoint/2010/main" val="3876496974"/>
              </p:ext>
            </p:extLst>
          </p:nvPr>
        </p:nvGraphicFramePr>
        <p:xfrm>
          <a:off x="299525" y="1156905"/>
          <a:ext cx="11592950" cy="5179727"/>
        </p:xfrm>
        <a:graphic>
          <a:graphicData uri="http://schemas.openxmlformats.org/drawingml/2006/table">
            <a:tbl>
              <a:tblPr firstRow="1" bandRow="1">
                <a:tableStyleId>{5C22544A-7EE6-4342-B048-85BDC9FD1C3A}</a:tableStyleId>
              </a:tblPr>
              <a:tblGrid>
                <a:gridCol w="8973031">
                  <a:extLst>
                    <a:ext uri="{9D8B030D-6E8A-4147-A177-3AD203B41FA5}">
                      <a16:colId xmlns:a16="http://schemas.microsoft.com/office/drawing/2014/main" val="4107278025"/>
                    </a:ext>
                  </a:extLst>
                </a:gridCol>
                <a:gridCol w="2619919">
                  <a:extLst>
                    <a:ext uri="{9D8B030D-6E8A-4147-A177-3AD203B41FA5}">
                      <a16:colId xmlns:a16="http://schemas.microsoft.com/office/drawing/2014/main" val="2578692530"/>
                    </a:ext>
                  </a:extLst>
                </a:gridCol>
              </a:tblGrid>
              <a:tr h="982470">
                <a:tc>
                  <a:txBody>
                    <a:bodyPr/>
                    <a:lstStyle/>
                    <a:p>
                      <a:pPr algn="ctr">
                        <a:lnSpc>
                          <a:spcPct val="100000"/>
                        </a:lnSpc>
                      </a:pPr>
                      <a:r>
                        <a:rPr lang="ar-BH" sz="3600" b="1" dirty="0">
                          <a:latin typeface="Traditional Arabic" panose="02020603050405020304" pitchFamily="18" charset="-78"/>
                          <a:cs typeface="Traditional Arabic" panose="02020603050405020304" pitchFamily="18" charset="-78"/>
                        </a:rPr>
                        <a:t>الشرح</a:t>
                      </a:r>
                      <a:endParaRPr lang="ar-BH" sz="2400" b="1" kern="1200" dirty="0">
                        <a:solidFill>
                          <a:schemeClr val="lt1"/>
                        </a:solidFill>
                        <a:latin typeface="Traditional Arabic" panose="02020603050405020304" pitchFamily="18" charset="-78"/>
                        <a:ea typeface="+mn-ea"/>
                        <a:cs typeface="Traditional Arabic" panose="02020603050405020304" pitchFamily="18" charset="-78"/>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BH" sz="4000" b="1" i="0" u="none" strike="noStrike" kern="1200" cap="none" spc="0" normalizeH="0" baseline="0" noProof="0" dirty="0">
                          <a:ln>
                            <a:noFill/>
                          </a:ln>
                          <a:solidFill>
                            <a:schemeClr val="tx1"/>
                          </a:solidFill>
                          <a:effectLst/>
                          <a:uLnTx/>
                          <a:uFillTx/>
                          <a:latin typeface="Traditional Arabic" panose="02020603050405020304" pitchFamily="18" charset="-78"/>
                          <a:ea typeface="+mn-ea"/>
                          <a:cs typeface="Traditional Arabic" panose="02020603050405020304" pitchFamily="18" charset="-78"/>
                        </a:rPr>
                        <a:t>الأفكار الرئيسة </a:t>
                      </a:r>
                    </a:p>
                  </a:txBody>
                  <a:tcPr/>
                </a:tc>
                <a:extLst>
                  <a:ext uri="{0D108BD9-81ED-4DB2-BD59-A6C34878D82A}">
                    <a16:rowId xmlns:a16="http://schemas.microsoft.com/office/drawing/2014/main" val="936915430"/>
                  </a:ext>
                </a:extLst>
              </a:tr>
              <a:tr h="4197257">
                <a:tc>
                  <a:txBody>
                    <a:bodyPr/>
                    <a:lstStyle/>
                    <a:p>
                      <a:pPr algn="justLow">
                        <a:lnSpc>
                          <a:spcPct val="100000"/>
                        </a:lnSpc>
                      </a:pPr>
                      <a:r>
                        <a:rPr lang="ar-BH" sz="3200" b="1" dirty="0">
                          <a:latin typeface="Traditional Arabic" panose="02020603050405020304" pitchFamily="18" charset="-78"/>
                          <a:cs typeface="Traditional Arabic" panose="02020603050405020304" pitchFamily="18" charset="-78"/>
                        </a:rPr>
                        <a:t>يُذَكِّرُ الشَّاعِرُ صاحِبَهُ بِسُبُلِ المحافَظَةِ على الثَّروةِ السَّمكِيَّةِ، مستخدِمًا الفعلَ المضارعَ المقتَرِنَ بحرفِ السِّينِ الدَّالِّ على زمنِ المُسْتَقْبَلِ (سَنُلْقِي، سَتَبْقَيْنَ)، وأَشَارَ إلى التِزَامِهِ وصاحِبَهُ بِإلقاءِ صغيراتِ الأسماكِ في البَحْرِ؛ لإعطائِهَا فُرْصَةً للنُّموِّ، والتَّكاثُرِ.</a:t>
                      </a:r>
                    </a:p>
                    <a:p>
                      <a:pPr algn="justLow">
                        <a:lnSpc>
                          <a:spcPct val="100000"/>
                        </a:lnSpc>
                      </a:pPr>
                      <a:r>
                        <a:rPr lang="ar-BH" sz="3200" b="1" dirty="0">
                          <a:latin typeface="Traditional Arabic" panose="02020603050405020304" pitchFamily="18" charset="-78"/>
                          <a:cs typeface="Traditional Arabic" panose="02020603050405020304" pitchFamily="18" charset="-78"/>
                        </a:rPr>
                        <a:t> شَبَّهَ الشاعر الأسماكَ الصَّغيرَةَ بالإنسانِ في عِباراتٍ عديدةٍ (تَنَالَ الـمُنَى، اسْعَدِي بِبَحْرٍ، سلامًا صَغِيرَاتِنَا، ودَاعًا صِغارَ السَّمَك)، مِمَّا يدُلُّ على رِفْقِ الشَّاعِرِ بها، وَوَعْيِهِ بِضرورَةِ الحِفاظِ على الثَّرْوةِ السَّمَكِيَّةِ، باجْتِنَابِ صَيْدِ الأسماكِ الصَّغيرَةِ التي لمْ يكْتَمِل نُـمُوُّها، والاتِّصافِ بالقَنَاعَةِ في قَوْلِهِ (وأهلًا بِمَا جَاءَنَا في الشَّبَك).</a:t>
                      </a: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600" b="1" dirty="0">
                          <a:solidFill>
                            <a:schemeClr val="tx1"/>
                          </a:solidFill>
                          <a:latin typeface="Traditional Arabic" panose="02020603050405020304" pitchFamily="18" charset="-78"/>
                          <a:cs typeface="Traditional Arabic" panose="02020603050405020304" pitchFamily="18" charset="-78"/>
                        </a:rPr>
                        <a:t>سُبُلُ الـمُحَافَظَةِ على الثَّرْوَةِ السَّمَكِيَّةِ </a:t>
                      </a:r>
                    </a:p>
                    <a:p>
                      <a:pPr marL="0" marR="0" lvl="0" indent="0" algn="ctr" defTabSz="914400" rtl="1" eaLnBrk="1" fontAlgn="auto" latinLnBrk="0" hangingPunct="1">
                        <a:lnSpc>
                          <a:spcPct val="100000"/>
                        </a:lnSpc>
                        <a:spcBef>
                          <a:spcPts val="0"/>
                        </a:spcBef>
                        <a:spcAft>
                          <a:spcPts val="0"/>
                        </a:spcAft>
                        <a:buClrTx/>
                        <a:buSzTx/>
                        <a:buFontTx/>
                        <a:buNone/>
                        <a:tabLst/>
                        <a:defRPr/>
                      </a:pPr>
                      <a:r>
                        <a:rPr lang="ar-BH" sz="2400" b="1" dirty="0">
                          <a:solidFill>
                            <a:schemeClr val="tx1"/>
                          </a:solidFill>
                          <a:latin typeface="Traditional Arabic" panose="02020603050405020304" pitchFamily="18" charset="-78"/>
                          <a:cs typeface="Traditional Arabic" panose="02020603050405020304" pitchFamily="18" charset="-78"/>
                        </a:rPr>
                        <a:t>(الأبيات 7-11)</a:t>
                      </a:r>
                      <a:endParaRPr lang="en-US" sz="3600" b="1" dirty="0">
                        <a:solidFill>
                          <a:schemeClr val="tx1"/>
                        </a:solidFill>
                        <a:latin typeface="Traditional Arabic" panose="02020603050405020304" pitchFamily="18" charset="-78"/>
                        <a:cs typeface="Traditional Arabic" panose="02020603050405020304" pitchFamily="18" charset="-78"/>
                      </a:endParaRPr>
                    </a:p>
                  </a:txBody>
                  <a:tcPr anchor="ctr"/>
                </a:tc>
                <a:extLst>
                  <a:ext uri="{0D108BD9-81ED-4DB2-BD59-A6C34878D82A}">
                    <a16:rowId xmlns:a16="http://schemas.microsoft.com/office/drawing/2014/main" val="1503703359"/>
                  </a:ext>
                </a:extLst>
              </a:tr>
            </a:tbl>
          </a:graphicData>
        </a:graphic>
      </p:graphicFrame>
      <p:sp>
        <p:nvSpPr>
          <p:cNvPr id="9" name="Title 1">
            <a:extLst>
              <a:ext uri="{FF2B5EF4-FFF2-40B4-BE49-F238E27FC236}">
                <a16:creationId xmlns:a16="http://schemas.microsoft.com/office/drawing/2014/main" id="{621FCD70-F59E-42A4-98FA-559742EC3518}"/>
              </a:ext>
            </a:extLst>
          </p:cNvPr>
          <p:cNvSpPr txBox="1">
            <a:spLocks/>
          </p:cNvSpPr>
          <p:nvPr/>
        </p:nvSpPr>
        <p:spPr>
          <a:xfrm>
            <a:off x="10194183" y="11294"/>
            <a:ext cx="1714115" cy="909920"/>
          </a:xfrm>
          <a:prstGeom prst="rect">
            <a:avLst/>
          </a:prstGeom>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t">
            <a:normAutofit/>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r"/>
            <a:r>
              <a:rPr lang="ar-BH" sz="4400" b="1" dirty="0">
                <a:solidFill>
                  <a:schemeClr val="bg1"/>
                </a:solidFill>
                <a:latin typeface="Sakkal Majalla" panose="02000000000000000000" pitchFamily="2" charset="-78"/>
                <a:cs typeface="Sakkal Majalla" panose="02000000000000000000" pitchFamily="2" charset="-78"/>
              </a:rPr>
              <a:t>أ</a:t>
            </a:r>
            <a:r>
              <a:rPr lang="ar-SA" sz="4400" b="1" dirty="0">
                <a:solidFill>
                  <a:schemeClr val="bg1"/>
                </a:solidFill>
                <a:latin typeface="Sakkal Majalla" panose="02000000000000000000" pitchFamily="2" charset="-78"/>
                <a:cs typeface="Sakkal Majalla" panose="02000000000000000000" pitchFamily="2" charset="-78"/>
              </a:rPr>
              <a:t>َ</a:t>
            </a:r>
            <a:r>
              <a:rPr lang="ar-BH" sz="4400" b="1" dirty="0">
                <a:solidFill>
                  <a:schemeClr val="bg1"/>
                </a:solidFill>
                <a:latin typeface="Sakkal Majalla" panose="02000000000000000000" pitchFamily="2" charset="-78"/>
                <a:cs typeface="Sakkal Majalla" panose="02000000000000000000" pitchFamily="2" charset="-78"/>
              </a:rPr>
              <a:t>ك</a:t>
            </a:r>
            <a:r>
              <a:rPr lang="ar-SA" sz="4400" b="1" dirty="0">
                <a:solidFill>
                  <a:schemeClr val="bg1"/>
                </a:solidFill>
                <a:latin typeface="Sakkal Majalla" panose="02000000000000000000" pitchFamily="2" charset="-78"/>
                <a:cs typeface="Sakkal Majalla" panose="02000000000000000000" pitchFamily="2" charset="-78"/>
              </a:rPr>
              <a:t>ْ</a:t>
            </a:r>
            <a:r>
              <a:rPr lang="ar-BH" sz="4400" b="1" dirty="0">
                <a:solidFill>
                  <a:schemeClr val="bg1"/>
                </a:solidFill>
                <a:latin typeface="Sakkal Majalla" panose="02000000000000000000" pitchFamily="2" charset="-78"/>
                <a:cs typeface="Sakkal Majalla" panose="02000000000000000000" pitchFamily="2" charset="-78"/>
              </a:rPr>
              <a:t>ت</a:t>
            </a:r>
            <a:r>
              <a:rPr lang="ar-SA" sz="4400" b="1" dirty="0">
                <a:solidFill>
                  <a:schemeClr val="bg1"/>
                </a:solidFill>
                <a:latin typeface="Sakkal Majalla" panose="02000000000000000000" pitchFamily="2" charset="-78"/>
                <a:cs typeface="Sakkal Majalla" panose="02000000000000000000" pitchFamily="2" charset="-78"/>
              </a:rPr>
              <a:t>َ</a:t>
            </a:r>
            <a:r>
              <a:rPr lang="ar-BH" sz="4400" b="1" dirty="0">
                <a:solidFill>
                  <a:schemeClr val="bg1"/>
                </a:solidFill>
                <a:latin typeface="Sakkal Majalla" panose="02000000000000000000" pitchFamily="2" charset="-78"/>
                <a:cs typeface="Sakkal Majalla" panose="02000000000000000000" pitchFamily="2" charset="-78"/>
              </a:rPr>
              <a:t>ش</a:t>
            </a:r>
            <a:r>
              <a:rPr lang="ar-SA" sz="4400" b="1" dirty="0">
                <a:solidFill>
                  <a:schemeClr val="bg1"/>
                </a:solidFill>
                <a:latin typeface="Sakkal Majalla" panose="02000000000000000000" pitchFamily="2" charset="-78"/>
                <a:cs typeface="Sakkal Majalla" panose="02000000000000000000" pitchFamily="2" charset="-78"/>
              </a:rPr>
              <a:t>ِ</a:t>
            </a:r>
            <a:r>
              <a:rPr lang="ar-BH" sz="4400" b="1" dirty="0">
                <a:solidFill>
                  <a:schemeClr val="bg1"/>
                </a:solidFill>
                <a:latin typeface="Sakkal Majalla" panose="02000000000000000000" pitchFamily="2" charset="-78"/>
                <a:cs typeface="Sakkal Majalla" panose="02000000000000000000" pitchFamily="2" charset="-78"/>
              </a:rPr>
              <a:t>ف</a:t>
            </a:r>
            <a:r>
              <a:rPr lang="ar-SA" sz="4400" b="1" dirty="0">
                <a:solidFill>
                  <a:schemeClr val="bg1"/>
                </a:solidFill>
                <a:latin typeface="Sakkal Majalla" panose="02000000000000000000" pitchFamily="2" charset="-78"/>
                <a:cs typeface="Sakkal Majalla" panose="02000000000000000000" pitchFamily="2" charset="-78"/>
              </a:rPr>
              <a:t>ُ</a:t>
            </a:r>
            <a:endParaRPr lang="en-GB" sz="4400" b="1" dirty="0">
              <a:solidFill>
                <a:schemeClr val="bg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2986305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3769" y="1110612"/>
            <a:ext cx="10844462" cy="5281734"/>
          </a:xfrm>
        </p:spPr>
        <p:txBody>
          <a:bodyPr>
            <a:normAutofit/>
          </a:bodyPr>
          <a:lstStyle/>
          <a:p>
            <a:pPr marL="0" indent="0" algn="r" rtl="1">
              <a:buNone/>
            </a:pPr>
            <a:r>
              <a:rPr lang="ar-BH" sz="3200" b="1" dirty="0">
                <a:latin typeface="Traditional Arabic" panose="02020603050405020304" pitchFamily="18" charset="-78"/>
                <a:cs typeface="Traditional Arabic" panose="02020603050405020304" pitchFamily="18" charset="-78"/>
              </a:rPr>
              <a:t>1. إلى مَنْ يَتَوجَّهُ الشَّاعِرُ بالخِطَابِ في الأبياتِ الأربعَةِ الأولى منَ القصيدَةِ؟</a:t>
            </a:r>
          </a:p>
          <a:p>
            <a:pPr marL="0" indent="0" algn="r" rtl="1">
              <a:buNone/>
            </a:pPr>
            <a:r>
              <a:rPr lang="ar-BH" sz="3200" dirty="0">
                <a:latin typeface="Traditional Arabic" panose="02020603050405020304" pitchFamily="18" charset="-78"/>
                <a:cs typeface="Traditional Arabic" panose="02020603050405020304" pitchFamily="18" charset="-78"/>
              </a:rPr>
              <a:t>............................................................................................</a:t>
            </a:r>
          </a:p>
          <a:p>
            <a:pPr marL="0" indent="0" algn="r" rtl="1">
              <a:buNone/>
            </a:pPr>
            <a:endParaRPr lang="ar-BH" sz="3200" dirty="0">
              <a:latin typeface="Traditional Arabic" panose="02020603050405020304" pitchFamily="18" charset="-78"/>
              <a:cs typeface="Traditional Arabic" panose="02020603050405020304" pitchFamily="18" charset="-78"/>
            </a:endParaRPr>
          </a:p>
          <a:p>
            <a:pPr marL="0" indent="0">
              <a:lnSpc>
                <a:spcPct val="100000"/>
              </a:lnSpc>
              <a:buNone/>
            </a:pPr>
            <a:r>
              <a:rPr lang="ar-BH" sz="3200" b="1" dirty="0">
                <a:latin typeface="Traditional Arabic" panose="02020603050405020304" pitchFamily="18" charset="-78"/>
                <a:cs typeface="Traditional Arabic" panose="02020603050405020304" pitchFamily="18" charset="-78"/>
              </a:rPr>
              <a:t>2. أَسْتَخْرِجُ مِنَ الأبْياتِ ما يَدُلُّ على:</a:t>
            </a:r>
          </a:p>
          <a:p>
            <a:pPr marL="914400" lvl="2" indent="-457200">
              <a:lnSpc>
                <a:spcPct val="100000"/>
              </a:lnSpc>
              <a:spcBef>
                <a:spcPts val="1000"/>
              </a:spcBef>
            </a:pPr>
            <a:r>
              <a:rPr lang="ar-BH" sz="2800" b="1" dirty="0">
                <a:latin typeface="Traditional Arabic" panose="02020603050405020304" pitchFamily="18" charset="-78"/>
                <a:cs typeface="Traditional Arabic" panose="02020603050405020304" pitchFamily="18" charset="-78"/>
              </a:rPr>
              <a:t>زَمَنِ النُّزْهَةِ: ...................................................................................</a:t>
            </a:r>
          </a:p>
          <a:p>
            <a:pPr marL="914400" lvl="2" indent="-457200">
              <a:lnSpc>
                <a:spcPct val="100000"/>
              </a:lnSpc>
              <a:spcBef>
                <a:spcPts val="1000"/>
              </a:spcBef>
            </a:pPr>
            <a:r>
              <a:rPr lang="ar-BH" sz="2800" b="1" dirty="0">
                <a:latin typeface="Traditional Arabic" panose="02020603050405020304" pitchFamily="18" charset="-78"/>
                <a:cs typeface="Traditional Arabic" panose="02020603050405020304" pitchFamily="18" charset="-78"/>
              </a:rPr>
              <a:t>مَكَانِ النُّزْهَةِ: ..................................................................................</a:t>
            </a:r>
          </a:p>
          <a:p>
            <a:pPr marL="0" lvl="1" indent="0">
              <a:lnSpc>
                <a:spcPct val="100000"/>
              </a:lnSpc>
              <a:spcBef>
                <a:spcPts val="1000"/>
              </a:spcBef>
              <a:buNone/>
            </a:pPr>
            <a:endParaRPr lang="ar-BH" sz="3200" b="1" dirty="0">
              <a:latin typeface="Traditional Arabic" panose="02020603050405020304" pitchFamily="18" charset="-78"/>
              <a:cs typeface="Traditional Arabic" panose="02020603050405020304" pitchFamily="18" charset="-78"/>
            </a:endParaRPr>
          </a:p>
          <a:p>
            <a:pPr marL="0" lvl="1" indent="0">
              <a:lnSpc>
                <a:spcPct val="100000"/>
              </a:lnSpc>
              <a:spcBef>
                <a:spcPts val="1000"/>
              </a:spcBef>
              <a:buNone/>
            </a:pPr>
            <a:r>
              <a:rPr lang="ar-BH" sz="3200" b="1" dirty="0">
                <a:latin typeface="Traditional Arabic" panose="02020603050405020304" pitchFamily="18" charset="-78"/>
                <a:cs typeface="Traditional Arabic" panose="02020603050405020304" pitchFamily="18" charset="-78"/>
              </a:rPr>
              <a:t>3. أُحَدِّدُ المكانَ الذي يُشيرُ إليْهِ الشَّاعِرُ باسمِ الإشارةِ (هناكَ) في البيتِ الثَّالِثِ.</a:t>
            </a:r>
          </a:p>
          <a:p>
            <a:pPr marL="0" lvl="1" indent="0">
              <a:lnSpc>
                <a:spcPct val="100000"/>
              </a:lnSpc>
              <a:spcBef>
                <a:spcPts val="1000"/>
              </a:spcBef>
              <a:buNone/>
            </a:pPr>
            <a:r>
              <a:rPr lang="ar-BH" sz="3200" b="1" dirty="0">
                <a:latin typeface="Traditional Arabic" panose="02020603050405020304" pitchFamily="18" charset="-78"/>
                <a:cs typeface="Traditional Arabic" panose="02020603050405020304" pitchFamily="18" charset="-78"/>
              </a:rPr>
              <a:t>.............................................................................................</a:t>
            </a:r>
            <a:endParaRPr lang="en-GB" sz="3200" b="1" dirty="0">
              <a:latin typeface="Traditional Arabic" panose="02020603050405020304" pitchFamily="18" charset="-78"/>
              <a:cs typeface="Traditional Arabic" panose="02020603050405020304" pitchFamily="18" charset="-78"/>
            </a:endParaRPr>
          </a:p>
        </p:txBody>
      </p:sp>
      <p:sp>
        <p:nvSpPr>
          <p:cNvPr id="6" name="Title 1">
            <a:extLst>
              <a:ext uri="{FF2B5EF4-FFF2-40B4-BE49-F238E27FC236}">
                <a16:creationId xmlns:a16="http://schemas.microsoft.com/office/drawing/2014/main" id="{C3DEA09E-20B8-48EB-890C-A2BA6480C4B8}"/>
              </a:ext>
            </a:extLst>
          </p:cNvPr>
          <p:cNvSpPr txBox="1">
            <a:spLocks/>
          </p:cNvSpPr>
          <p:nvPr/>
        </p:nvSpPr>
        <p:spPr>
          <a:xfrm>
            <a:off x="10658764" y="11294"/>
            <a:ext cx="1249534" cy="909920"/>
          </a:xfrm>
          <a:prstGeom prst="rect">
            <a:avLst/>
          </a:prstGeom>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t">
            <a:normAutofit/>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ctr"/>
            <a:r>
              <a:rPr lang="ar-SA" sz="4400" b="1" dirty="0">
                <a:solidFill>
                  <a:schemeClr val="bg1"/>
                </a:solidFill>
                <a:latin typeface="Sakkal Majalla" panose="02000000000000000000" pitchFamily="2" charset="-78"/>
                <a:cs typeface="Sakkal Majalla" panose="02000000000000000000" pitchFamily="2" charset="-78"/>
              </a:rPr>
              <a:t>أَفْهَمُ</a:t>
            </a:r>
            <a:endParaRPr lang="en-GB" sz="4400" b="1" dirty="0">
              <a:solidFill>
                <a:schemeClr val="bg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40730176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3DEA09E-20B8-48EB-890C-A2BA6480C4B8}"/>
              </a:ext>
            </a:extLst>
          </p:cNvPr>
          <p:cNvSpPr txBox="1">
            <a:spLocks/>
          </p:cNvSpPr>
          <p:nvPr/>
        </p:nvSpPr>
        <p:spPr>
          <a:xfrm>
            <a:off x="10658764" y="11294"/>
            <a:ext cx="1249534" cy="909920"/>
          </a:xfrm>
          <a:prstGeom prst="rect">
            <a:avLst/>
          </a:prstGeom>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t">
            <a:normAutofit/>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ctr"/>
            <a:r>
              <a:rPr lang="ar-SA" sz="4400" b="1" dirty="0">
                <a:solidFill>
                  <a:schemeClr val="bg1"/>
                </a:solidFill>
                <a:latin typeface="Sakkal Majalla" panose="02000000000000000000" pitchFamily="2" charset="-78"/>
                <a:cs typeface="Sakkal Majalla" panose="02000000000000000000" pitchFamily="2" charset="-78"/>
              </a:rPr>
              <a:t>أَفْهَمُ</a:t>
            </a:r>
            <a:endParaRPr lang="en-GB" sz="4400" b="1" dirty="0">
              <a:solidFill>
                <a:schemeClr val="bg1"/>
              </a:solidFill>
              <a:latin typeface="Sakkal Majalla" panose="02000000000000000000" pitchFamily="2" charset="-78"/>
              <a:cs typeface="Sakkal Majalla" panose="02000000000000000000" pitchFamily="2" charset="-78"/>
            </a:endParaRPr>
          </a:p>
        </p:txBody>
      </p:sp>
      <p:sp>
        <p:nvSpPr>
          <p:cNvPr id="7" name="Content Placeholder 2">
            <a:extLst>
              <a:ext uri="{FF2B5EF4-FFF2-40B4-BE49-F238E27FC236}">
                <a16:creationId xmlns:a16="http://schemas.microsoft.com/office/drawing/2014/main" id="{5E630BD4-E630-4778-8630-4740977671B6}"/>
              </a:ext>
            </a:extLst>
          </p:cNvPr>
          <p:cNvSpPr txBox="1">
            <a:spLocks/>
          </p:cNvSpPr>
          <p:nvPr/>
        </p:nvSpPr>
        <p:spPr>
          <a:xfrm>
            <a:off x="538840" y="1055867"/>
            <a:ext cx="11114320" cy="5024089"/>
          </a:xfrm>
          <a:prstGeom prst="rect">
            <a:avLst/>
          </a:prstGeom>
        </p:spPr>
        <p:txBody>
          <a:bodyPr vert="horz" lIns="91440" tIns="45720" rIns="91440" bIns="45720" rtlCol="0">
            <a:noAutofit/>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2000" b="1" dirty="0">
              <a:latin typeface="Traditional Arabic" panose="02020603050405020304" pitchFamily="18" charset="-78"/>
              <a:cs typeface="Traditional Arabic" panose="02020603050405020304" pitchFamily="18" charset="-78"/>
            </a:endParaRPr>
          </a:p>
          <a:p>
            <a:pPr marL="0" indent="0">
              <a:buFont typeface="Arial" panose="020B0604020202020204" pitchFamily="34" charset="0"/>
              <a:buNone/>
            </a:pPr>
            <a:r>
              <a:rPr lang="ar-BH" sz="3200" b="1" dirty="0">
                <a:latin typeface="Traditional Arabic" panose="02020603050405020304" pitchFamily="18" charset="-78"/>
                <a:cs typeface="Traditional Arabic" panose="02020603050405020304" pitchFamily="18" charset="-78"/>
              </a:rPr>
              <a:t>4. أَذْكُرُ مِنَ النَّصِّ فائِدَتَيْنِ لِهوايةِ الصَّيْدِ.</a:t>
            </a:r>
          </a:p>
          <a:p>
            <a:pPr lvl="1"/>
            <a:r>
              <a:rPr lang="ar-BH" sz="2800" b="1" dirty="0">
                <a:latin typeface="Traditional Arabic" panose="02020603050405020304" pitchFamily="18" charset="-78"/>
                <a:cs typeface="Traditional Arabic" panose="02020603050405020304" pitchFamily="18" charset="-78"/>
              </a:rPr>
              <a:t>..................................... .</a:t>
            </a:r>
          </a:p>
          <a:p>
            <a:pPr lvl="1"/>
            <a:r>
              <a:rPr lang="ar-BH" sz="2800" b="1" dirty="0">
                <a:latin typeface="Traditional Arabic" panose="02020603050405020304" pitchFamily="18" charset="-78"/>
                <a:cs typeface="Traditional Arabic" panose="02020603050405020304" pitchFamily="18" charset="-78"/>
              </a:rPr>
              <a:t>..................................... .</a:t>
            </a:r>
          </a:p>
          <a:p>
            <a:pPr marL="457200" lvl="1" indent="0">
              <a:buNone/>
            </a:pPr>
            <a:endParaRPr lang="ar-BH" b="1" dirty="0">
              <a:latin typeface="Traditional Arabic" panose="02020603050405020304" pitchFamily="18" charset="-78"/>
              <a:cs typeface="Traditional Arabic" panose="02020603050405020304" pitchFamily="18" charset="-78"/>
            </a:endParaRPr>
          </a:p>
          <a:p>
            <a:pPr marL="0" indent="0">
              <a:buNone/>
            </a:pPr>
            <a:r>
              <a:rPr lang="ar-BH" sz="3200" b="1" dirty="0">
                <a:latin typeface="Traditional Arabic" panose="02020603050405020304" pitchFamily="18" charset="-78"/>
                <a:cs typeface="Traditional Arabic" panose="02020603050405020304" pitchFamily="18" charset="-78"/>
              </a:rPr>
              <a:t>5. أسْتَخدِمُ كلّ كلمة مما يأتي في جُمْلةٍ تُوَضِّحُ معْنَاهَا: </a:t>
            </a:r>
          </a:p>
          <a:p>
            <a:pPr marL="0" indent="0">
              <a:buNone/>
            </a:pPr>
            <a:r>
              <a:rPr lang="ar-BH" sz="3200" b="1" dirty="0">
                <a:latin typeface="Traditional Arabic" panose="02020603050405020304" pitchFamily="18" charset="-78"/>
                <a:cs typeface="Traditional Arabic" panose="02020603050405020304" pitchFamily="18" charset="-78"/>
              </a:rPr>
              <a:t>    بُكُور: .................................................................................</a:t>
            </a:r>
          </a:p>
          <a:p>
            <a:pPr marL="0" indent="0">
              <a:buNone/>
            </a:pPr>
            <a:r>
              <a:rPr lang="ar-BH" sz="3200" b="1" dirty="0">
                <a:latin typeface="Traditional Arabic" panose="02020603050405020304" pitchFamily="18" charset="-78"/>
                <a:cs typeface="Traditional Arabic" panose="02020603050405020304" pitchFamily="18" charset="-78"/>
              </a:rPr>
              <a:t>    نَظْفَرُ: ..................................................................................</a:t>
            </a:r>
          </a:p>
          <a:p>
            <a:pPr marL="0" indent="0">
              <a:buNone/>
            </a:pPr>
            <a:endParaRPr lang="ar-BH" sz="3200" b="1" dirty="0">
              <a:latin typeface="Traditional Arabic" panose="02020603050405020304" pitchFamily="18" charset="-78"/>
              <a:cs typeface="Traditional Arabic" panose="02020603050405020304" pitchFamily="18" charset="-78"/>
            </a:endParaRPr>
          </a:p>
          <a:p>
            <a:pPr marL="0" indent="0">
              <a:buFont typeface="Arial" panose="020B0604020202020204" pitchFamily="34" charset="0"/>
              <a:buNone/>
            </a:pPr>
            <a:endParaRPr lang="ar-BH" sz="3200" b="1" dirty="0">
              <a:latin typeface="Traditional Arabic" panose="02020603050405020304" pitchFamily="18" charset="-78"/>
              <a:cs typeface="Traditional Arabic" panose="02020603050405020304" pitchFamily="18" charset="-78"/>
            </a:endParaRPr>
          </a:p>
          <a:p>
            <a:pPr marL="0" indent="0">
              <a:buFont typeface="Arial" panose="020B0604020202020204" pitchFamily="34" charset="0"/>
              <a:buNone/>
            </a:pPr>
            <a:endParaRPr lang="en-US" sz="3200" b="1" dirty="0">
              <a:latin typeface="Traditional Arabic" panose="02020603050405020304" pitchFamily="18" charset="-78"/>
              <a:cs typeface="Traditional Arabic" panose="02020603050405020304" pitchFamily="18" charset="-78"/>
            </a:endParaRPr>
          </a:p>
          <a:p>
            <a:pPr marL="0" indent="0">
              <a:buFont typeface="Arial" panose="020B0604020202020204" pitchFamily="34" charset="0"/>
              <a:buNone/>
            </a:pPr>
            <a:endParaRPr lang="ar-BH" sz="3200" b="1" dirty="0">
              <a:latin typeface="Traditional Arabic" panose="02020603050405020304" pitchFamily="18" charset="-78"/>
              <a:cs typeface="Traditional Arabic" panose="02020603050405020304" pitchFamily="18" charset="-78"/>
            </a:endParaRPr>
          </a:p>
          <a:p>
            <a:pPr marL="0" indent="0">
              <a:buFont typeface="Arial" panose="020B0604020202020204" pitchFamily="34" charset="0"/>
              <a:buNone/>
            </a:pPr>
            <a:endParaRPr lang="ar-BH" sz="3200" b="1" dirty="0">
              <a:latin typeface="Traditional Arabic" panose="02020603050405020304" pitchFamily="18" charset="-78"/>
              <a:cs typeface="Traditional Arabic" panose="02020603050405020304" pitchFamily="18" charset="-78"/>
            </a:endParaRPr>
          </a:p>
          <a:p>
            <a:pPr marL="0" indent="0">
              <a:buFont typeface="Arial" panose="020B0604020202020204" pitchFamily="34" charset="0"/>
              <a:buNone/>
            </a:pPr>
            <a:endParaRPr lang="ar-BH" sz="3200" b="1" dirty="0">
              <a:latin typeface="Traditional Arabic" panose="02020603050405020304" pitchFamily="18" charset="-78"/>
              <a:cs typeface="Traditional Arabic" panose="02020603050405020304" pitchFamily="18" charset="-78"/>
            </a:endParaRPr>
          </a:p>
          <a:p>
            <a:pPr marL="0" indent="0">
              <a:buFont typeface="Arial" panose="020B0604020202020204" pitchFamily="34" charset="0"/>
              <a:buNone/>
            </a:pPr>
            <a:endParaRPr lang="ar-BH" sz="3200" b="1" dirty="0">
              <a:latin typeface="Traditional Arabic" panose="02020603050405020304" pitchFamily="18" charset="-78"/>
              <a:cs typeface="Traditional Arabic" panose="02020603050405020304" pitchFamily="18" charset="-78"/>
            </a:endParaRPr>
          </a:p>
          <a:p>
            <a:pPr marL="0" indent="0">
              <a:buFont typeface="Arial" panose="020B0604020202020204" pitchFamily="34" charset="0"/>
              <a:buNone/>
            </a:pPr>
            <a:endParaRPr lang="ar-BH" sz="3200" b="1" dirty="0">
              <a:latin typeface="Traditional Arabic" panose="02020603050405020304" pitchFamily="18" charset="-78"/>
              <a:cs typeface="Traditional Arabic" panose="02020603050405020304" pitchFamily="18" charset="-78"/>
            </a:endParaRPr>
          </a:p>
          <a:p>
            <a:pPr marL="0" indent="0">
              <a:buFont typeface="Arial" panose="020B0604020202020204" pitchFamily="34" charset="0"/>
              <a:buNone/>
            </a:pPr>
            <a:endParaRPr lang="en-GB" sz="3200" b="1"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5194231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3769" y="1110612"/>
            <a:ext cx="10844462" cy="5281734"/>
          </a:xfrm>
        </p:spPr>
        <p:txBody>
          <a:bodyPr>
            <a:normAutofit/>
          </a:bodyPr>
          <a:lstStyle/>
          <a:p>
            <a:pPr marL="0" indent="0" algn="r" rtl="1">
              <a:buNone/>
            </a:pPr>
            <a:r>
              <a:rPr lang="ar-BH" sz="3200" b="1" dirty="0">
                <a:latin typeface="Traditional Arabic" panose="02020603050405020304" pitchFamily="18" charset="-78"/>
                <a:cs typeface="Traditional Arabic" panose="02020603050405020304" pitchFamily="18" charset="-78"/>
              </a:rPr>
              <a:t>1. إلى مَنْ يَتَوجَّهُ الشَّاعِرُ بالخِطَابِ في الأبياتِ الأربعَةِ الأولى منَ القصيدَةِ؟</a:t>
            </a:r>
          </a:p>
          <a:p>
            <a:pPr marL="0" indent="0">
              <a:buNone/>
            </a:pPr>
            <a:r>
              <a:rPr lang="ar-BH" sz="3200" b="1" dirty="0">
                <a:solidFill>
                  <a:srgbClr val="00B050"/>
                </a:solidFill>
                <a:latin typeface="Traditional Arabic" panose="02020603050405020304" pitchFamily="18" charset="-78"/>
                <a:cs typeface="Traditional Arabic" panose="02020603050405020304" pitchFamily="18" charset="-78"/>
              </a:rPr>
              <a:t>    يَتَوجَّهُ الشَّاعِرُ بالخِطَابِ إلى صاحِبِهِ طالِبًا منه مرافقته إلى البحرِ.</a:t>
            </a:r>
          </a:p>
          <a:p>
            <a:pPr marL="0" indent="0" algn="r" rtl="1">
              <a:buNone/>
            </a:pPr>
            <a:endParaRPr lang="ar-BH" dirty="0">
              <a:latin typeface="Traditional Arabic" panose="02020603050405020304" pitchFamily="18" charset="-78"/>
              <a:cs typeface="Traditional Arabic" panose="02020603050405020304" pitchFamily="18" charset="-78"/>
            </a:endParaRPr>
          </a:p>
          <a:p>
            <a:pPr marL="0" indent="0">
              <a:lnSpc>
                <a:spcPct val="100000"/>
              </a:lnSpc>
              <a:buNone/>
            </a:pPr>
            <a:r>
              <a:rPr lang="ar-BH" sz="3200" b="1" dirty="0">
                <a:latin typeface="Traditional Arabic" panose="02020603050405020304" pitchFamily="18" charset="-78"/>
                <a:cs typeface="Traditional Arabic" panose="02020603050405020304" pitchFamily="18" charset="-78"/>
              </a:rPr>
              <a:t>2. أَسْتَخْرِجُ مِنَ الأبْياتِ ما يَدُلُّ على:</a:t>
            </a:r>
          </a:p>
          <a:p>
            <a:pPr marL="914400" lvl="2" indent="-457200">
              <a:lnSpc>
                <a:spcPct val="100000"/>
              </a:lnSpc>
              <a:spcBef>
                <a:spcPts val="1000"/>
              </a:spcBef>
            </a:pPr>
            <a:r>
              <a:rPr lang="ar-BH" sz="3200" b="1" dirty="0">
                <a:latin typeface="Traditional Arabic" panose="02020603050405020304" pitchFamily="18" charset="-78"/>
                <a:cs typeface="Traditional Arabic" panose="02020603050405020304" pitchFamily="18" charset="-78"/>
              </a:rPr>
              <a:t>زَمَنِ النُّزْهَةِ: </a:t>
            </a:r>
            <a:r>
              <a:rPr lang="ar-BH" sz="3200" b="1" dirty="0">
                <a:solidFill>
                  <a:srgbClr val="00B050"/>
                </a:solidFill>
                <a:latin typeface="Traditional Arabic" panose="02020603050405020304" pitchFamily="18" charset="-78"/>
                <a:cs typeface="Traditional Arabic" panose="02020603050405020304" pitchFamily="18" charset="-78"/>
              </a:rPr>
              <a:t>في بُكُورِ الصَّبَاحِ.</a:t>
            </a:r>
          </a:p>
          <a:p>
            <a:pPr marL="914400" lvl="2" indent="-457200">
              <a:lnSpc>
                <a:spcPct val="100000"/>
              </a:lnSpc>
              <a:spcBef>
                <a:spcPts val="1000"/>
              </a:spcBef>
            </a:pPr>
            <a:r>
              <a:rPr lang="ar-BH" sz="3200" b="1" dirty="0">
                <a:latin typeface="Traditional Arabic" panose="02020603050405020304" pitchFamily="18" charset="-78"/>
                <a:cs typeface="Traditional Arabic" panose="02020603050405020304" pitchFamily="18" charset="-78"/>
              </a:rPr>
              <a:t>مَكَانِ النُّزْهَةِ: </a:t>
            </a:r>
            <a:r>
              <a:rPr lang="ar-BH" sz="3200" b="1" dirty="0">
                <a:solidFill>
                  <a:srgbClr val="00B050"/>
                </a:solidFill>
                <a:latin typeface="Traditional Arabic" panose="02020603050405020304" pitchFamily="18" charset="-78"/>
                <a:cs typeface="Traditional Arabic" panose="02020603050405020304" pitchFamily="18" charset="-78"/>
              </a:rPr>
              <a:t>البَحْر.</a:t>
            </a:r>
          </a:p>
          <a:p>
            <a:pPr marL="0" lvl="1" indent="0">
              <a:lnSpc>
                <a:spcPct val="100000"/>
              </a:lnSpc>
              <a:spcBef>
                <a:spcPts val="1000"/>
              </a:spcBef>
              <a:buNone/>
            </a:pPr>
            <a:r>
              <a:rPr lang="ar-BH" sz="3200" b="1" dirty="0">
                <a:latin typeface="Traditional Arabic" panose="02020603050405020304" pitchFamily="18" charset="-78"/>
                <a:cs typeface="Traditional Arabic" panose="02020603050405020304" pitchFamily="18" charset="-78"/>
              </a:rPr>
              <a:t>3. أُحَدِّدُ المكانَ الذي يُشيرُ إليْهِ الشَّاعِرُ باسمِ الإشارةِ (هناكَ) في البيتِ الثَّالِثِ.</a:t>
            </a:r>
          </a:p>
          <a:p>
            <a:pPr marL="0" lvl="1" indent="0">
              <a:lnSpc>
                <a:spcPct val="100000"/>
              </a:lnSpc>
              <a:spcBef>
                <a:spcPts val="1000"/>
              </a:spcBef>
              <a:buNone/>
            </a:pPr>
            <a:r>
              <a:rPr lang="ar-BH" sz="3200" b="1" dirty="0">
                <a:latin typeface="Traditional Arabic" panose="02020603050405020304" pitchFamily="18" charset="-78"/>
                <a:cs typeface="Traditional Arabic" panose="02020603050405020304" pitchFamily="18" charset="-78"/>
              </a:rPr>
              <a:t>    </a:t>
            </a:r>
            <a:r>
              <a:rPr lang="ar-BH" sz="3200" b="1" dirty="0">
                <a:solidFill>
                  <a:srgbClr val="00B050"/>
                </a:solidFill>
                <a:latin typeface="Traditional Arabic" panose="02020603050405020304" pitchFamily="18" charset="-78"/>
                <a:cs typeface="Traditional Arabic" panose="02020603050405020304" pitchFamily="18" charset="-78"/>
              </a:rPr>
              <a:t>شاطئُ البَحر.</a:t>
            </a:r>
            <a:endParaRPr lang="en-GB" sz="3200" b="1" dirty="0">
              <a:solidFill>
                <a:srgbClr val="00B050"/>
              </a:solidFill>
              <a:latin typeface="Traditional Arabic" panose="02020603050405020304" pitchFamily="18" charset="-78"/>
              <a:cs typeface="Traditional Arabic" panose="02020603050405020304" pitchFamily="18" charset="-78"/>
            </a:endParaRPr>
          </a:p>
        </p:txBody>
      </p:sp>
      <p:sp>
        <p:nvSpPr>
          <p:cNvPr id="6" name="Title 1">
            <a:extLst>
              <a:ext uri="{FF2B5EF4-FFF2-40B4-BE49-F238E27FC236}">
                <a16:creationId xmlns:a16="http://schemas.microsoft.com/office/drawing/2014/main" id="{C3DEA09E-20B8-48EB-890C-A2BA6480C4B8}"/>
              </a:ext>
            </a:extLst>
          </p:cNvPr>
          <p:cNvSpPr txBox="1">
            <a:spLocks/>
          </p:cNvSpPr>
          <p:nvPr/>
        </p:nvSpPr>
        <p:spPr>
          <a:xfrm>
            <a:off x="10893464" y="10694"/>
            <a:ext cx="1249534" cy="909920"/>
          </a:xfrm>
          <a:prstGeom prst="rect">
            <a:avLst/>
          </a:prstGeom>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t">
            <a:normAutofit/>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ctr"/>
            <a:r>
              <a:rPr lang="ar-SA" sz="4400" b="1" dirty="0">
                <a:solidFill>
                  <a:schemeClr val="bg1"/>
                </a:solidFill>
                <a:latin typeface="Sakkal Majalla" panose="02000000000000000000" pitchFamily="2" charset="-78"/>
                <a:cs typeface="Sakkal Majalla" panose="02000000000000000000" pitchFamily="2" charset="-78"/>
              </a:rPr>
              <a:t>أَفْهَمُ</a:t>
            </a:r>
            <a:endParaRPr lang="en-GB" sz="4400" b="1" dirty="0">
              <a:solidFill>
                <a:schemeClr val="bg1"/>
              </a:solidFill>
              <a:latin typeface="Sakkal Majalla" panose="02000000000000000000" pitchFamily="2" charset="-78"/>
              <a:cs typeface="Sakkal Majalla" panose="02000000000000000000" pitchFamily="2" charset="-78"/>
            </a:endParaRPr>
          </a:p>
        </p:txBody>
      </p:sp>
      <p:sp>
        <p:nvSpPr>
          <p:cNvPr id="4" name="Rectangle 2">
            <a:extLst>
              <a:ext uri="{FF2B5EF4-FFF2-40B4-BE49-F238E27FC236}">
                <a16:creationId xmlns:a16="http://schemas.microsoft.com/office/drawing/2014/main" id="{6B6225C0-F6D9-4C5D-A53F-42C0B9898D6A}"/>
              </a:ext>
            </a:extLst>
          </p:cNvPr>
          <p:cNvSpPr/>
          <p:nvPr/>
        </p:nvSpPr>
        <p:spPr>
          <a:xfrm>
            <a:off x="0" y="111711"/>
            <a:ext cx="1960793" cy="707886"/>
          </a:xfrm>
          <a:prstGeom prst="rect">
            <a:avLst/>
          </a:prstGeom>
          <a:solidFill>
            <a:schemeClr val="accent4">
              <a:lumMod val="60000"/>
              <a:lumOff val="40000"/>
            </a:schemeClr>
          </a:solidFill>
        </p:spPr>
        <p:txBody>
          <a:bodyPr wrap="none">
            <a:spAutoFit/>
          </a:bodyPr>
          <a:lstStyle/>
          <a:p>
            <a:r>
              <a:rPr lang="ar-BH" sz="4000" b="1" dirty="0">
                <a:latin typeface="Sakkal Majalla" panose="02000000000000000000" pitchFamily="2" charset="-78"/>
                <a:cs typeface="Sakkal Majalla" panose="02000000000000000000" pitchFamily="2" charset="-78"/>
              </a:rPr>
              <a:t>أقيّم إجابتي </a:t>
            </a:r>
            <a:endParaRPr lang="en-US"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875654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anim calcmode="lin" valueType="num">
                                      <p:cBhvr additive="base">
                                        <p:cTn id="1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 calcmode="lin" valueType="num">
                                      <p:cBhvr additive="base">
                                        <p:cTn id="1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 calcmode="lin" valueType="num">
                                      <p:cBhvr additive="base">
                                        <p:cTn id="2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3DEA09E-20B8-48EB-890C-A2BA6480C4B8}"/>
              </a:ext>
            </a:extLst>
          </p:cNvPr>
          <p:cNvSpPr txBox="1">
            <a:spLocks/>
          </p:cNvSpPr>
          <p:nvPr/>
        </p:nvSpPr>
        <p:spPr>
          <a:xfrm>
            <a:off x="10658764" y="11294"/>
            <a:ext cx="1249534" cy="909920"/>
          </a:xfrm>
          <a:prstGeom prst="rect">
            <a:avLst/>
          </a:prstGeom>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t">
            <a:normAutofit/>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ctr"/>
            <a:r>
              <a:rPr lang="ar-SA" sz="4400" b="1" dirty="0">
                <a:solidFill>
                  <a:schemeClr val="bg1"/>
                </a:solidFill>
                <a:latin typeface="Sakkal Majalla" panose="02000000000000000000" pitchFamily="2" charset="-78"/>
                <a:cs typeface="Sakkal Majalla" panose="02000000000000000000" pitchFamily="2" charset="-78"/>
              </a:rPr>
              <a:t>أَفْهَمُ</a:t>
            </a:r>
            <a:endParaRPr lang="en-GB" sz="4400" b="1" dirty="0">
              <a:solidFill>
                <a:schemeClr val="bg1"/>
              </a:solidFill>
              <a:latin typeface="Sakkal Majalla" panose="02000000000000000000" pitchFamily="2" charset="-78"/>
              <a:cs typeface="Sakkal Majalla" panose="02000000000000000000" pitchFamily="2" charset="-78"/>
            </a:endParaRPr>
          </a:p>
        </p:txBody>
      </p:sp>
      <p:sp>
        <p:nvSpPr>
          <p:cNvPr id="7" name="Content Placeholder 2">
            <a:extLst>
              <a:ext uri="{FF2B5EF4-FFF2-40B4-BE49-F238E27FC236}">
                <a16:creationId xmlns:a16="http://schemas.microsoft.com/office/drawing/2014/main" id="{5E630BD4-E630-4778-8630-4740977671B6}"/>
              </a:ext>
            </a:extLst>
          </p:cNvPr>
          <p:cNvSpPr txBox="1">
            <a:spLocks/>
          </p:cNvSpPr>
          <p:nvPr/>
        </p:nvSpPr>
        <p:spPr>
          <a:xfrm>
            <a:off x="401053" y="1055867"/>
            <a:ext cx="11252107" cy="5585565"/>
          </a:xfrm>
          <a:prstGeom prst="rect">
            <a:avLst/>
          </a:prstGeom>
        </p:spPr>
        <p:txBody>
          <a:bodyPr vert="horz" lIns="91440" tIns="45720" rIns="91440" bIns="45720" rtlCol="0">
            <a:noAutofit/>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2000" b="1" dirty="0">
              <a:latin typeface="Traditional Arabic" panose="02020603050405020304" pitchFamily="18" charset="-78"/>
              <a:cs typeface="Traditional Arabic" panose="02020603050405020304" pitchFamily="18" charset="-78"/>
            </a:endParaRPr>
          </a:p>
          <a:p>
            <a:pPr marL="0" indent="0">
              <a:buNone/>
            </a:pPr>
            <a:r>
              <a:rPr lang="ar-BH" sz="3200" b="1" dirty="0">
                <a:latin typeface="Traditional Arabic" panose="02020603050405020304" pitchFamily="18" charset="-78"/>
                <a:cs typeface="Traditional Arabic" panose="02020603050405020304" pitchFamily="18" charset="-78"/>
              </a:rPr>
              <a:t>4. أَذْكُرُ مِنَ النَّصِّ فائِدَتَيْنِ لِهوايةِ الصَّيْدِ.</a:t>
            </a:r>
          </a:p>
          <a:p>
            <a:pPr lvl="1"/>
            <a:r>
              <a:rPr lang="ar-BH" sz="3200" b="1" dirty="0">
                <a:solidFill>
                  <a:srgbClr val="00B050"/>
                </a:solidFill>
                <a:latin typeface="Traditional Arabic" panose="02020603050405020304" pitchFamily="18" charset="-78"/>
                <a:cs typeface="Traditional Arabic" panose="02020603050405020304" pitchFamily="18" charset="-78"/>
              </a:rPr>
              <a:t>طردُ الـمللِ.</a:t>
            </a:r>
          </a:p>
          <a:p>
            <a:pPr lvl="1"/>
            <a:r>
              <a:rPr lang="ar-BH" sz="3200" b="1" dirty="0">
                <a:solidFill>
                  <a:srgbClr val="00B050"/>
                </a:solidFill>
                <a:latin typeface="Traditional Arabic" panose="02020603050405020304" pitchFamily="18" charset="-78"/>
                <a:cs typeface="Traditional Arabic" panose="02020603050405020304" pitchFamily="18" charset="-78"/>
              </a:rPr>
              <a:t>تعلّمُ الصّبرِ.</a:t>
            </a:r>
          </a:p>
          <a:p>
            <a:pPr marL="457200" lvl="1" indent="0">
              <a:buNone/>
            </a:pPr>
            <a:endParaRPr lang="ar-BH" b="1" dirty="0">
              <a:latin typeface="Traditional Arabic" panose="02020603050405020304" pitchFamily="18" charset="-78"/>
              <a:cs typeface="Traditional Arabic" panose="02020603050405020304" pitchFamily="18" charset="-78"/>
            </a:endParaRPr>
          </a:p>
          <a:p>
            <a:pPr marL="0" indent="0">
              <a:buNone/>
            </a:pPr>
            <a:r>
              <a:rPr lang="ar-BH" sz="3200" b="1" dirty="0">
                <a:latin typeface="Traditional Arabic" panose="02020603050405020304" pitchFamily="18" charset="-78"/>
                <a:cs typeface="Traditional Arabic" panose="02020603050405020304" pitchFamily="18" charset="-78"/>
              </a:rPr>
              <a:t>5. أسْتَخدِمُ كلّ كلمة مـمَّا يأتي في جُمْلةٍ تُوَضِّحُ معْنَاهَا: </a:t>
            </a:r>
          </a:p>
          <a:p>
            <a:pPr marL="0" indent="0">
              <a:buNone/>
            </a:pPr>
            <a:r>
              <a:rPr lang="ar-BH" sz="3200" b="1" dirty="0">
                <a:latin typeface="Traditional Arabic" panose="02020603050405020304" pitchFamily="18" charset="-78"/>
                <a:cs typeface="Traditional Arabic" panose="02020603050405020304" pitchFamily="18" charset="-78"/>
              </a:rPr>
              <a:t>    بُكُور: </a:t>
            </a:r>
            <a:r>
              <a:rPr lang="ar-BH" sz="3200" b="1" dirty="0">
                <a:solidFill>
                  <a:srgbClr val="00B050"/>
                </a:solidFill>
                <a:latin typeface="Traditional Arabic" panose="02020603050405020304" pitchFamily="18" charset="-78"/>
                <a:cs typeface="Traditional Arabic" panose="02020603050405020304" pitchFamily="18" charset="-78"/>
              </a:rPr>
              <a:t>استيقظَ أحمدُ منْ نومِهِ عندَ بكورِ الصَباحِ. </a:t>
            </a:r>
          </a:p>
          <a:p>
            <a:pPr marL="0" indent="0">
              <a:buNone/>
            </a:pPr>
            <a:r>
              <a:rPr lang="ar-BH" sz="3200" b="1" dirty="0">
                <a:solidFill>
                  <a:srgbClr val="00B050"/>
                </a:solidFill>
                <a:latin typeface="Traditional Arabic" panose="02020603050405020304" pitchFamily="18" charset="-78"/>
                <a:cs typeface="Traditional Arabic" panose="02020603050405020304" pitchFamily="18" charset="-78"/>
              </a:rPr>
              <a:t>    </a:t>
            </a:r>
            <a:r>
              <a:rPr lang="ar-BH" sz="3200" b="1" dirty="0">
                <a:latin typeface="Traditional Arabic" panose="02020603050405020304" pitchFamily="18" charset="-78"/>
                <a:cs typeface="Traditional Arabic" panose="02020603050405020304" pitchFamily="18" charset="-78"/>
              </a:rPr>
              <a:t>نَظْفَرُ: </a:t>
            </a:r>
            <a:r>
              <a:rPr lang="ar-BH" sz="3200" b="1" dirty="0">
                <a:solidFill>
                  <a:srgbClr val="00B050"/>
                </a:solidFill>
                <a:latin typeface="Traditional Arabic" panose="02020603050405020304" pitchFamily="18" charset="-78"/>
                <a:cs typeface="Traditional Arabic" panose="02020603050405020304" pitchFamily="18" charset="-78"/>
              </a:rPr>
              <a:t>لنْ نظفرَ بالنجاحِ إلَّا بالمثابرةِ.</a:t>
            </a:r>
          </a:p>
          <a:p>
            <a:pPr marL="0" indent="0">
              <a:buNone/>
            </a:pPr>
            <a:endParaRPr lang="ar-BH" sz="3200" b="1" dirty="0">
              <a:latin typeface="Traditional Arabic" panose="02020603050405020304" pitchFamily="18" charset="-78"/>
              <a:cs typeface="Traditional Arabic" panose="02020603050405020304" pitchFamily="18" charset="-78"/>
            </a:endParaRPr>
          </a:p>
          <a:p>
            <a:pPr marL="0" indent="0">
              <a:buFont typeface="Arial" panose="020B0604020202020204" pitchFamily="34" charset="0"/>
              <a:buNone/>
            </a:pPr>
            <a:endParaRPr lang="ar-BH" sz="3200" b="1" dirty="0">
              <a:latin typeface="Traditional Arabic" panose="02020603050405020304" pitchFamily="18" charset="-78"/>
              <a:cs typeface="Traditional Arabic" panose="02020603050405020304" pitchFamily="18" charset="-78"/>
            </a:endParaRPr>
          </a:p>
          <a:p>
            <a:pPr marL="0" indent="0">
              <a:buFont typeface="Arial" panose="020B0604020202020204" pitchFamily="34" charset="0"/>
              <a:buNone/>
            </a:pPr>
            <a:endParaRPr lang="en-US" sz="3200" b="1" dirty="0">
              <a:latin typeface="Traditional Arabic" panose="02020603050405020304" pitchFamily="18" charset="-78"/>
              <a:cs typeface="Traditional Arabic" panose="02020603050405020304" pitchFamily="18" charset="-78"/>
            </a:endParaRPr>
          </a:p>
          <a:p>
            <a:pPr marL="0" indent="0">
              <a:buFont typeface="Arial" panose="020B0604020202020204" pitchFamily="34" charset="0"/>
              <a:buNone/>
            </a:pPr>
            <a:endParaRPr lang="ar-BH" sz="3200" b="1" dirty="0">
              <a:latin typeface="Traditional Arabic" panose="02020603050405020304" pitchFamily="18" charset="-78"/>
              <a:cs typeface="Traditional Arabic" panose="02020603050405020304" pitchFamily="18" charset="-78"/>
            </a:endParaRPr>
          </a:p>
          <a:p>
            <a:pPr marL="0" indent="0">
              <a:buFont typeface="Arial" panose="020B0604020202020204" pitchFamily="34" charset="0"/>
              <a:buNone/>
            </a:pPr>
            <a:endParaRPr lang="ar-BH" sz="3200" b="1" dirty="0">
              <a:latin typeface="Traditional Arabic" panose="02020603050405020304" pitchFamily="18" charset="-78"/>
              <a:cs typeface="Traditional Arabic" panose="02020603050405020304" pitchFamily="18" charset="-78"/>
            </a:endParaRPr>
          </a:p>
          <a:p>
            <a:pPr marL="0" indent="0">
              <a:buFont typeface="Arial" panose="020B0604020202020204" pitchFamily="34" charset="0"/>
              <a:buNone/>
            </a:pPr>
            <a:endParaRPr lang="ar-BH" sz="3200" b="1" dirty="0">
              <a:latin typeface="Traditional Arabic" panose="02020603050405020304" pitchFamily="18" charset="-78"/>
              <a:cs typeface="Traditional Arabic" panose="02020603050405020304" pitchFamily="18" charset="-78"/>
            </a:endParaRPr>
          </a:p>
          <a:p>
            <a:pPr marL="0" indent="0">
              <a:buFont typeface="Arial" panose="020B0604020202020204" pitchFamily="34" charset="0"/>
              <a:buNone/>
            </a:pPr>
            <a:endParaRPr lang="ar-BH" sz="3200" b="1" dirty="0">
              <a:latin typeface="Traditional Arabic" panose="02020603050405020304" pitchFamily="18" charset="-78"/>
              <a:cs typeface="Traditional Arabic" panose="02020603050405020304" pitchFamily="18" charset="-78"/>
            </a:endParaRPr>
          </a:p>
          <a:p>
            <a:pPr marL="0" indent="0">
              <a:buFont typeface="Arial" panose="020B0604020202020204" pitchFamily="34" charset="0"/>
              <a:buNone/>
            </a:pPr>
            <a:endParaRPr lang="ar-BH" sz="3200" b="1" dirty="0">
              <a:latin typeface="Traditional Arabic" panose="02020603050405020304" pitchFamily="18" charset="-78"/>
              <a:cs typeface="Traditional Arabic" panose="02020603050405020304" pitchFamily="18" charset="-78"/>
            </a:endParaRPr>
          </a:p>
          <a:p>
            <a:pPr marL="0" indent="0">
              <a:buFont typeface="Arial" panose="020B0604020202020204" pitchFamily="34" charset="0"/>
              <a:buNone/>
            </a:pPr>
            <a:endParaRPr lang="en-GB" sz="3200" b="1" dirty="0">
              <a:latin typeface="Traditional Arabic" panose="02020603050405020304" pitchFamily="18" charset="-78"/>
              <a:cs typeface="Traditional Arabic" panose="02020603050405020304" pitchFamily="18" charset="-78"/>
            </a:endParaRPr>
          </a:p>
        </p:txBody>
      </p:sp>
      <p:sp>
        <p:nvSpPr>
          <p:cNvPr id="4" name="Rectangle 2">
            <a:extLst>
              <a:ext uri="{FF2B5EF4-FFF2-40B4-BE49-F238E27FC236}">
                <a16:creationId xmlns:a16="http://schemas.microsoft.com/office/drawing/2014/main" id="{F265E4C5-24FA-4752-B3F8-9DEA61D8ECA0}"/>
              </a:ext>
            </a:extLst>
          </p:cNvPr>
          <p:cNvSpPr/>
          <p:nvPr/>
        </p:nvSpPr>
        <p:spPr>
          <a:xfrm>
            <a:off x="0" y="111711"/>
            <a:ext cx="1960793" cy="707886"/>
          </a:xfrm>
          <a:prstGeom prst="rect">
            <a:avLst/>
          </a:prstGeom>
          <a:solidFill>
            <a:schemeClr val="accent4">
              <a:lumMod val="60000"/>
              <a:lumOff val="40000"/>
            </a:schemeClr>
          </a:solidFill>
        </p:spPr>
        <p:txBody>
          <a:bodyPr wrap="none">
            <a:spAutoFit/>
          </a:bodyPr>
          <a:lstStyle/>
          <a:p>
            <a:r>
              <a:rPr lang="ar-BH" sz="4000" b="1" dirty="0">
                <a:latin typeface="Sakkal Majalla" panose="02000000000000000000" pitchFamily="2" charset="-78"/>
                <a:cs typeface="Sakkal Majalla" panose="02000000000000000000" pitchFamily="2" charset="-78"/>
              </a:rPr>
              <a:t>أقيّم إجابتي </a:t>
            </a:r>
            <a:endParaRPr lang="en-US"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116027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Effect transition="in" filter="barn(inVertical)">
                                      <p:cBhvr>
                                        <p:cTn id="7" dur="500"/>
                                        <p:tgtEl>
                                          <p:spTgt spid="7">
                                            <p:txEl>
                                              <p:pRg st="2" end="2"/>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7">
                                            <p:txEl>
                                              <p:pRg st="3" end="3"/>
                                            </p:txEl>
                                          </p:spTgt>
                                        </p:tgtEl>
                                        <p:attrNameLst>
                                          <p:attrName>style.visibility</p:attrName>
                                        </p:attrNameLst>
                                      </p:cBhvr>
                                      <p:to>
                                        <p:strVal val="visible"/>
                                      </p:to>
                                    </p:set>
                                    <p:animEffect transition="in" filter="barn(inVertical)">
                                      <p:cBhvr>
                                        <p:cTn id="10" dur="500"/>
                                        <p:tgtEl>
                                          <p:spTgt spid="7">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7">
                                            <p:txEl>
                                              <p:pRg st="6" end="6"/>
                                            </p:txEl>
                                          </p:spTgt>
                                        </p:tgtEl>
                                        <p:attrNameLst>
                                          <p:attrName>style.visibility</p:attrName>
                                        </p:attrNameLst>
                                      </p:cBhvr>
                                      <p:to>
                                        <p:strVal val="visible"/>
                                      </p:to>
                                    </p:set>
                                    <p:animEffect transition="in" filter="barn(inVertical)">
                                      <p:cBhvr>
                                        <p:cTn id="15" dur="500"/>
                                        <p:tgtEl>
                                          <p:spTgt spid="7">
                                            <p:txEl>
                                              <p:pRg st="6" end="6"/>
                                            </p:txEl>
                                          </p:spTgt>
                                        </p:tgtEl>
                                      </p:cBhvr>
                                    </p:animEffect>
                                  </p:childTnLst>
                                </p:cTn>
                              </p:par>
                              <p:par>
                                <p:cTn id="16" presetID="16" presetClass="entr" presetSubtype="21" fill="hold" nodeType="withEffect">
                                  <p:stCondLst>
                                    <p:cond delay="0"/>
                                  </p:stCondLst>
                                  <p:childTnLst>
                                    <p:set>
                                      <p:cBhvr>
                                        <p:cTn id="17" dur="1" fill="hold">
                                          <p:stCondLst>
                                            <p:cond delay="0"/>
                                          </p:stCondLst>
                                        </p:cTn>
                                        <p:tgtEl>
                                          <p:spTgt spid="7">
                                            <p:txEl>
                                              <p:pRg st="7" end="7"/>
                                            </p:txEl>
                                          </p:spTgt>
                                        </p:tgtEl>
                                        <p:attrNameLst>
                                          <p:attrName>style.visibility</p:attrName>
                                        </p:attrNameLst>
                                      </p:cBhvr>
                                      <p:to>
                                        <p:strVal val="visible"/>
                                      </p:to>
                                    </p:set>
                                    <p:animEffect transition="in" filter="barn(inVertical)">
                                      <p:cBhvr>
                                        <p:cTn id="18" dur="500"/>
                                        <p:tgtEl>
                                          <p:spTgt spid="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8840" y="1179541"/>
            <a:ext cx="11114320" cy="5024089"/>
          </a:xfrm>
        </p:spPr>
        <p:txBody>
          <a:bodyPr>
            <a:noAutofit/>
          </a:bodyPr>
          <a:lstStyle/>
          <a:p>
            <a:pPr marL="514350" indent="-514350">
              <a:buAutoNum type="arabicPeriod"/>
            </a:pPr>
            <a:r>
              <a:rPr lang="ar-BH" sz="3200" b="1" dirty="0">
                <a:latin typeface="Traditional Arabic" panose="02020603050405020304" pitchFamily="18" charset="-78"/>
                <a:cs typeface="Traditional Arabic" panose="02020603050405020304" pitchFamily="18" charset="-78"/>
              </a:rPr>
              <a:t>أَصِل كُلَّ عِبارةٍ مـمَّا يأتي بالأسلوبِ المناسبِ لها:</a:t>
            </a:r>
          </a:p>
          <a:p>
            <a:pPr marL="514350" indent="-514350" algn="r" rtl="1">
              <a:buAutoNum type="arabicPeriod"/>
            </a:pPr>
            <a:endParaRPr lang="ar-BH" sz="3200" b="1" dirty="0">
              <a:latin typeface="Traditional Arabic" panose="02020603050405020304" pitchFamily="18" charset="-78"/>
              <a:cs typeface="Traditional Arabic" panose="02020603050405020304" pitchFamily="18" charset="-78"/>
            </a:endParaRPr>
          </a:p>
          <a:p>
            <a:pPr marL="514350" indent="-514350" algn="r" rtl="1">
              <a:buAutoNum type="arabicPeriod"/>
            </a:pPr>
            <a:endParaRPr lang="ar-BH" sz="3200" b="1" dirty="0">
              <a:latin typeface="Traditional Arabic" panose="02020603050405020304" pitchFamily="18" charset="-78"/>
              <a:cs typeface="Traditional Arabic" panose="02020603050405020304" pitchFamily="18" charset="-78"/>
            </a:endParaRPr>
          </a:p>
          <a:p>
            <a:pPr marL="514350" indent="-514350" algn="r" rtl="1">
              <a:buAutoNum type="arabicPeriod"/>
            </a:pPr>
            <a:endParaRPr lang="ar-BH" sz="3200" b="1" dirty="0">
              <a:latin typeface="Traditional Arabic" panose="02020603050405020304" pitchFamily="18" charset="-78"/>
              <a:cs typeface="Traditional Arabic" panose="02020603050405020304" pitchFamily="18" charset="-78"/>
            </a:endParaRPr>
          </a:p>
          <a:p>
            <a:pPr marL="514350" indent="-514350" algn="r" rtl="1">
              <a:buAutoNum type="arabicPeriod"/>
            </a:pPr>
            <a:endParaRPr lang="ar-BH" sz="3200" b="1" dirty="0">
              <a:latin typeface="Traditional Arabic" panose="02020603050405020304" pitchFamily="18" charset="-78"/>
              <a:cs typeface="Traditional Arabic" panose="02020603050405020304" pitchFamily="18" charset="-78"/>
            </a:endParaRPr>
          </a:p>
          <a:p>
            <a:pPr marL="0" indent="0" algn="r" rtl="1">
              <a:buNone/>
            </a:pPr>
            <a:r>
              <a:rPr lang="ar-BH" sz="3200" b="1" dirty="0">
                <a:latin typeface="Traditional Arabic" panose="02020603050405020304" pitchFamily="18" charset="-78"/>
                <a:cs typeface="Traditional Arabic" panose="02020603050405020304" pitchFamily="18" charset="-78"/>
              </a:rPr>
              <a:t>2. بدا الشَّاعِرُ سعيدًا أثناءَ مُـمَارسةِ رياضةِ الصَّيْدِ. أُعَيِّن في النَّصِّ ما يَدُلُّ على ذلكَ.</a:t>
            </a:r>
          </a:p>
          <a:p>
            <a:pPr marL="0" indent="0" algn="r" rtl="1">
              <a:buNone/>
            </a:pPr>
            <a:r>
              <a:rPr lang="ar-BH" sz="3200" b="1" dirty="0">
                <a:latin typeface="Traditional Arabic" panose="02020603050405020304" pitchFamily="18" charset="-78"/>
                <a:cs typeface="Traditional Arabic" panose="02020603050405020304" pitchFamily="18" charset="-78"/>
              </a:rPr>
              <a:t>...............................................................................................</a:t>
            </a:r>
          </a:p>
          <a:p>
            <a:pPr marL="0" indent="0" algn="r" rtl="1">
              <a:buNone/>
            </a:pPr>
            <a:r>
              <a:rPr lang="ar-BH" sz="3200" b="1" dirty="0">
                <a:latin typeface="Traditional Arabic" panose="02020603050405020304" pitchFamily="18" charset="-78"/>
                <a:cs typeface="Traditional Arabic" panose="02020603050405020304" pitchFamily="18" charset="-78"/>
              </a:rPr>
              <a:t>...............................................................................................</a:t>
            </a:r>
          </a:p>
          <a:p>
            <a:pPr marL="0" indent="0" algn="r" rtl="1">
              <a:buNone/>
            </a:pPr>
            <a:endParaRPr lang="ar-BH" sz="3200" b="1" dirty="0">
              <a:latin typeface="Traditional Arabic" panose="02020603050405020304" pitchFamily="18" charset="-78"/>
              <a:cs typeface="Traditional Arabic" panose="02020603050405020304" pitchFamily="18" charset="-78"/>
            </a:endParaRPr>
          </a:p>
          <a:p>
            <a:pPr marL="0" indent="0" algn="r" rtl="1">
              <a:buNone/>
            </a:pPr>
            <a:endParaRPr lang="ar-BH" sz="3200" b="1" dirty="0">
              <a:latin typeface="Traditional Arabic" panose="02020603050405020304" pitchFamily="18" charset="-78"/>
              <a:cs typeface="Traditional Arabic" panose="02020603050405020304" pitchFamily="18" charset="-78"/>
            </a:endParaRPr>
          </a:p>
          <a:p>
            <a:pPr marL="0" indent="0" algn="r" rtl="1">
              <a:buNone/>
            </a:pPr>
            <a:endParaRPr lang="ar-BH" sz="3200" b="1" dirty="0">
              <a:latin typeface="Traditional Arabic" panose="02020603050405020304" pitchFamily="18" charset="-78"/>
              <a:cs typeface="Traditional Arabic" panose="02020603050405020304" pitchFamily="18" charset="-78"/>
            </a:endParaRPr>
          </a:p>
          <a:p>
            <a:pPr marL="0" indent="0" algn="r" rtl="1">
              <a:buNone/>
            </a:pPr>
            <a:endParaRPr lang="ar-BH" sz="3200" b="1" dirty="0">
              <a:latin typeface="Traditional Arabic" panose="02020603050405020304" pitchFamily="18" charset="-78"/>
              <a:cs typeface="Traditional Arabic" panose="02020603050405020304" pitchFamily="18" charset="-78"/>
            </a:endParaRPr>
          </a:p>
          <a:p>
            <a:pPr marL="0" indent="0" algn="r" rtl="1">
              <a:buNone/>
            </a:pPr>
            <a:endParaRPr lang="en-GB" sz="3200" b="1" dirty="0">
              <a:latin typeface="Traditional Arabic" panose="02020603050405020304" pitchFamily="18" charset="-78"/>
              <a:cs typeface="Traditional Arabic" panose="02020603050405020304" pitchFamily="18" charset="-78"/>
            </a:endParaRPr>
          </a:p>
        </p:txBody>
      </p:sp>
      <p:sp>
        <p:nvSpPr>
          <p:cNvPr id="6" name="Title 1">
            <a:extLst>
              <a:ext uri="{FF2B5EF4-FFF2-40B4-BE49-F238E27FC236}">
                <a16:creationId xmlns:a16="http://schemas.microsoft.com/office/drawing/2014/main" id="{E366DB91-81B2-484A-86A8-738F3A935340}"/>
              </a:ext>
            </a:extLst>
          </p:cNvPr>
          <p:cNvSpPr txBox="1">
            <a:spLocks/>
          </p:cNvSpPr>
          <p:nvPr/>
        </p:nvSpPr>
        <p:spPr>
          <a:xfrm>
            <a:off x="10658764" y="11294"/>
            <a:ext cx="1249534" cy="909920"/>
          </a:xfrm>
          <a:prstGeom prst="rect">
            <a:avLst/>
          </a:prstGeom>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t">
            <a:normAutofit/>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ctr"/>
            <a:r>
              <a:rPr lang="ar-BH" sz="4400" b="1" dirty="0">
                <a:solidFill>
                  <a:schemeClr val="bg1"/>
                </a:solidFill>
                <a:latin typeface="Sakkal Majalla" panose="02000000000000000000" pitchFamily="2" charset="-78"/>
                <a:cs typeface="Sakkal Majalla" panose="02000000000000000000" pitchFamily="2" charset="-78"/>
              </a:rPr>
              <a:t>أُحَلِّلُ</a:t>
            </a:r>
            <a:endParaRPr lang="en-GB" sz="4400" b="1" dirty="0">
              <a:solidFill>
                <a:schemeClr val="bg1"/>
              </a:solidFill>
              <a:latin typeface="Sakkal Majalla" panose="02000000000000000000" pitchFamily="2" charset="-78"/>
              <a:cs typeface="Sakkal Majalla" panose="02000000000000000000" pitchFamily="2" charset="-78"/>
            </a:endParaRPr>
          </a:p>
        </p:txBody>
      </p:sp>
      <p:graphicFrame>
        <p:nvGraphicFramePr>
          <p:cNvPr id="7" name="جدول 7">
            <a:extLst>
              <a:ext uri="{FF2B5EF4-FFF2-40B4-BE49-F238E27FC236}">
                <a16:creationId xmlns:a16="http://schemas.microsoft.com/office/drawing/2014/main" id="{A25279B0-E75E-4F10-BC36-ADE8A438A90A}"/>
              </a:ext>
            </a:extLst>
          </p:cNvPr>
          <p:cNvGraphicFramePr>
            <a:graphicFrameLocks noGrp="1"/>
          </p:cNvGraphicFramePr>
          <p:nvPr>
            <p:extLst>
              <p:ext uri="{D42A27DB-BD31-4B8C-83A1-F6EECF244321}">
                <p14:modId xmlns:p14="http://schemas.microsoft.com/office/powerpoint/2010/main" val="285847307"/>
              </p:ext>
            </p:extLst>
          </p:nvPr>
        </p:nvGraphicFramePr>
        <p:xfrm>
          <a:off x="1203159" y="1815967"/>
          <a:ext cx="10080372" cy="1737360"/>
        </p:xfrm>
        <a:graphic>
          <a:graphicData uri="http://schemas.openxmlformats.org/drawingml/2006/table">
            <a:tbl>
              <a:tblPr firstRow="1" bandRow="1">
                <a:tableStyleId>{2D5ABB26-0587-4C30-8999-92F81FD0307C}</a:tableStyleId>
              </a:tblPr>
              <a:tblGrid>
                <a:gridCol w="2807368">
                  <a:extLst>
                    <a:ext uri="{9D8B030D-6E8A-4147-A177-3AD203B41FA5}">
                      <a16:colId xmlns:a16="http://schemas.microsoft.com/office/drawing/2014/main" val="1283943671"/>
                    </a:ext>
                  </a:extLst>
                </a:gridCol>
                <a:gridCol w="3912880">
                  <a:extLst>
                    <a:ext uri="{9D8B030D-6E8A-4147-A177-3AD203B41FA5}">
                      <a16:colId xmlns:a16="http://schemas.microsoft.com/office/drawing/2014/main" val="1175156698"/>
                    </a:ext>
                  </a:extLst>
                </a:gridCol>
                <a:gridCol w="3360124">
                  <a:extLst>
                    <a:ext uri="{9D8B030D-6E8A-4147-A177-3AD203B41FA5}">
                      <a16:colId xmlns:a16="http://schemas.microsoft.com/office/drawing/2014/main" val="1422914240"/>
                    </a:ext>
                  </a:extLst>
                </a:gridCol>
              </a:tblGrid>
              <a:tr h="578853">
                <a:tc>
                  <a:txBody>
                    <a:bodyPr/>
                    <a:lstStyle/>
                    <a:p>
                      <a:r>
                        <a:rPr lang="ar-BH" sz="3200" b="1" dirty="0">
                          <a:latin typeface="Traditional Arabic" panose="02020603050405020304" pitchFamily="18" charset="-78"/>
                          <a:cs typeface="Traditional Arabic" panose="02020603050405020304" pitchFamily="18" charset="-78"/>
                        </a:rPr>
                        <a:t>أسلوب نَهْي</a:t>
                      </a:r>
                      <a:endParaRPr lang="en-US" sz="3200" b="1" dirty="0">
                        <a:latin typeface="Traditional Arabic" panose="02020603050405020304" pitchFamily="18" charset="-78"/>
                        <a:cs typeface="Traditional Arabic" panose="02020603050405020304" pitchFamily="18" charset="-78"/>
                      </a:endParaRPr>
                    </a:p>
                  </a:txBody>
                  <a:tcPr/>
                </a:tc>
                <a:tc>
                  <a:txBody>
                    <a:bodyPr/>
                    <a:lstStyle/>
                    <a:p>
                      <a:endParaRPr lang="en-US" sz="3200" b="1">
                        <a:latin typeface="Traditional Arabic" panose="02020603050405020304" pitchFamily="18" charset="-78"/>
                        <a:cs typeface="Traditional Arabic" panose="02020603050405020304" pitchFamily="18" charset="-78"/>
                      </a:endParaRPr>
                    </a:p>
                  </a:txBody>
                  <a:tcPr/>
                </a:tc>
                <a:tc>
                  <a:txBody>
                    <a:bodyPr/>
                    <a:lstStyle/>
                    <a:p>
                      <a:r>
                        <a:rPr lang="ar-BH" sz="3200" b="1" dirty="0">
                          <a:latin typeface="Traditional Arabic" panose="02020603050405020304" pitchFamily="18" charset="-78"/>
                          <a:cs typeface="Traditional Arabic" panose="02020603050405020304" pitchFamily="18" charset="-78"/>
                        </a:rPr>
                        <a:t>يا صاحبي</a:t>
                      </a:r>
                      <a:endParaRPr lang="en-US" sz="3200" b="1" dirty="0">
                        <a:latin typeface="Traditional Arabic" panose="02020603050405020304" pitchFamily="18" charset="-78"/>
                        <a:cs typeface="Traditional Arabic" panose="02020603050405020304" pitchFamily="18" charset="-78"/>
                      </a:endParaRPr>
                    </a:p>
                  </a:txBody>
                  <a:tcPr/>
                </a:tc>
                <a:extLst>
                  <a:ext uri="{0D108BD9-81ED-4DB2-BD59-A6C34878D82A}">
                    <a16:rowId xmlns:a16="http://schemas.microsoft.com/office/drawing/2014/main" val="2598404344"/>
                  </a:ext>
                </a:extLst>
              </a:tr>
              <a:tr h="578853">
                <a:tc>
                  <a:txBody>
                    <a:bodyPr/>
                    <a:lstStyle/>
                    <a:p>
                      <a:r>
                        <a:rPr lang="ar-BH" sz="3200" b="1" dirty="0">
                          <a:latin typeface="Traditional Arabic" panose="02020603050405020304" pitchFamily="18" charset="-78"/>
                          <a:cs typeface="Traditional Arabic" panose="02020603050405020304" pitchFamily="18" charset="-78"/>
                        </a:rPr>
                        <a:t>أسلوب نِدَاء</a:t>
                      </a:r>
                      <a:endParaRPr lang="en-US" sz="3200" b="1" dirty="0">
                        <a:latin typeface="Traditional Arabic" panose="02020603050405020304" pitchFamily="18" charset="-78"/>
                        <a:cs typeface="Traditional Arabic" panose="02020603050405020304" pitchFamily="18" charset="-78"/>
                      </a:endParaRPr>
                    </a:p>
                  </a:txBody>
                  <a:tcPr/>
                </a:tc>
                <a:tc>
                  <a:txBody>
                    <a:bodyPr/>
                    <a:lstStyle/>
                    <a:p>
                      <a:endParaRPr lang="en-US" sz="3200" b="1" dirty="0">
                        <a:latin typeface="Traditional Arabic" panose="02020603050405020304" pitchFamily="18" charset="-78"/>
                        <a:cs typeface="Traditional Arabic" panose="02020603050405020304" pitchFamily="18" charset="-78"/>
                      </a:endParaRPr>
                    </a:p>
                  </a:txBody>
                  <a:tcPr/>
                </a:tc>
                <a:tc>
                  <a:txBody>
                    <a:bodyPr/>
                    <a:lstStyle/>
                    <a:p>
                      <a:r>
                        <a:rPr lang="ar-BH" sz="3200" b="1" dirty="0">
                          <a:latin typeface="Traditional Arabic" panose="02020603050405020304" pitchFamily="18" charset="-78"/>
                          <a:cs typeface="Traditional Arabic" panose="02020603050405020304" pitchFamily="18" charset="-78"/>
                        </a:rPr>
                        <a:t>هيِّئ</a:t>
                      </a:r>
                      <a:endParaRPr lang="en-US" sz="3200" b="1" dirty="0">
                        <a:latin typeface="Traditional Arabic" panose="02020603050405020304" pitchFamily="18" charset="-78"/>
                        <a:cs typeface="Traditional Arabic" panose="02020603050405020304" pitchFamily="18" charset="-78"/>
                      </a:endParaRPr>
                    </a:p>
                  </a:txBody>
                  <a:tcPr/>
                </a:tc>
                <a:extLst>
                  <a:ext uri="{0D108BD9-81ED-4DB2-BD59-A6C34878D82A}">
                    <a16:rowId xmlns:a16="http://schemas.microsoft.com/office/drawing/2014/main" val="3386656511"/>
                  </a:ext>
                </a:extLst>
              </a:tr>
              <a:tr h="578853">
                <a:tc>
                  <a:txBody>
                    <a:bodyPr/>
                    <a:lstStyle/>
                    <a:p>
                      <a:r>
                        <a:rPr lang="ar-BH" sz="3200" b="1" dirty="0">
                          <a:latin typeface="Traditional Arabic" panose="02020603050405020304" pitchFamily="18" charset="-78"/>
                          <a:cs typeface="Traditional Arabic" panose="02020603050405020304" pitchFamily="18" charset="-78"/>
                        </a:rPr>
                        <a:t>أسلوب أمر</a:t>
                      </a:r>
                      <a:endParaRPr lang="en-US" sz="3200" b="1" dirty="0">
                        <a:latin typeface="Traditional Arabic" panose="02020603050405020304" pitchFamily="18" charset="-78"/>
                        <a:cs typeface="Traditional Arabic" panose="02020603050405020304" pitchFamily="18" charset="-78"/>
                      </a:endParaRPr>
                    </a:p>
                  </a:txBody>
                  <a:tcPr/>
                </a:tc>
                <a:tc>
                  <a:txBody>
                    <a:bodyPr/>
                    <a:lstStyle/>
                    <a:p>
                      <a:endParaRPr lang="en-US" sz="3200" b="1" dirty="0">
                        <a:latin typeface="Traditional Arabic" panose="02020603050405020304" pitchFamily="18" charset="-78"/>
                        <a:cs typeface="Traditional Arabic" panose="02020603050405020304" pitchFamily="18" charset="-78"/>
                      </a:endParaRPr>
                    </a:p>
                  </a:txBody>
                  <a:tcPr/>
                </a:tc>
                <a:tc>
                  <a:txBody>
                    <a:bodyPr/>
                    <a:lstStyle/>
                    <a:p>
                      <a:r>
                        <a:rPr lang="ar-BH" sz="3200" b="1" dirty="0">
                          <a:latin typeface="Traditional Arabic" panose="02020603050405020304" pitchFamily="18" charset="-78"/>
                          <a:cs typeface="Traditional Arabic" panose="02020603050405020304" pitchFamily="18" charset="-78"/>
                        </a:rPr>
                        <a:t>لا تَحْذَري</a:t>
                      </a:r>
                      <a:endParaRPr lang="en-US" sz="3200" b="1" dirty="0">
                        <a:latin typeface="Traditional Arabic" panose="02020603050405020304" pitchFamily="18" charset="-78"/>
                        <a:cs typeface="Traditional Arabic" panose="02020603050405020304" pitchFamily="18" charset="-78"/>
                      </a:endParaRPr>
                    </a:p>
                  </a:txBody>
                  <a:tcPr/>
                </a:tc>
                <a:extLst>
                  <a:ext uri="{0D108BD9-81ED-4DB2-BD59-A6C34878D82A}">
                    <a16:rowId xmlns:a16="http://schemas.microsoft.com/office/drawing/2014/main" val="3741245934"/>
                  </a:ext>
                </a:extLst>
              </a:tr>
            </a:tbl>
          </a:graphicData>
        </a:graphic>
      </p:graphicFrame>
    </p:spTree>
    <p:extLst>
      <p:ext uri="{BB962C8B-B14F-4D97-AF65-F5344CB8AC3E}">
        <p14:creationId xmlns:p14="http://schemas.microsoft.com/office/powerpoint/2010/main" val="26754720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8840" y="1323921"/>
            <a:ext cx="11114320" cy="5024089"/>
          </a:xfrm>
        </p:spPr>
        <p:txBody>
          <a:bodyPr>
            <a:noAutofit/>
          </a:bodyPr>
          <a:lstStyle/>
          <a:p>
            <a:pPr marL="0" indent="0">
              <a:buNone/>
            </a:pPr>
            <a:r>
              <a:rPr lang="ar-BH" sz="3200" b="1" dirty="0">
                <a:latin typeface="Traditional Arabic" panose="02020603050405020304" pitchFamily="18" charset="-78"/>
                <a:cs typeface="Traditional Arabic" panose="02020603050405020304" pitchFamily="18" charset="-78"/>
              </a:rPr>
              <a:t>3. كَرَّرَ الشَّاعرُ كلمةَ (تَعَالَ) في مُخَاطَبَتِهِ لِصاحِبِهِ. علامَ يَدُلُّ ذلكَ؟</a:t>
            </a:r>
          </a:p>
          <a:p>
            <a:pPr marL="0" indent="0">
              <a:buNone/>
            </a:pPr>
            <a:r>
              <a:rPr lang="ar-BH" sz="3200" b="1" dirty="0">
                <a:latin typeface="Traditional Arabic" panose="02020603050405020304" pitchFamily="18" charset="-78"/>
                <a:cs typeface="Traditional Arabic" panose="02020603050405020304" pitchFamily="18" charset="-78"/>
              </a:rPr>
              <a:t>................................................................................................</a:t>
            </a:r>
          </a:p>
          <a:p>
            <a:pPr marL="0" indent="0">
              <a:buNone/>
            </a:pPr>
            <a:r>
              <a:rPr lang="ar-BH" sz="3200" b="1" dirty="0">
                <a:latin typeface="Traditional Arabic" panose="02020603050405020304" pitchFamily="18" charset="-78"/>
                <a:cs typeface="Traditional Arabic" panose="02020603050405020304" pitchFamily="18" charset="-78"/>
              </a:rPr>
              <a:t>................................................................................................</a:t>
            </a:r>
          </a:p>
          <a:p>
            <a:pPr marL="0" indent="0">
              <a:buNone/>
            </a:pPr>
            <a:endParaRPr lang="ar-BH" sz="3200" b="1" dirty="0">
              <a:latin typeface="Traditional Arabic" panose="02020603050405020304" pitchFamily="18" charset="-78"/>
              <a:cs typeface="Traditional Arabic" panose="02020603050405020304" pitchFamily="18" charset="-78"/>
            </a:endParaRPr>
          </a:p>
          <a:p>
            <a:pPr marL="0" indent="0">
              <a:buNone/>
            </a:pPr>
            <a:r>
              <a:rPr lang="ar-BH" sz="3200" b="1" dirty="0">
                <a:latin typeface="Traditional Arabic" panose="02020603050405020304" pitchFamily="18" charset="-78"/>
                <a:cs typeface="Traditional Arabic" panose="02020603050405020304" pitchFamily="18" charset="-78"/>
              </a:rPr>
              <a:t>4. أشرَحُ البيتَ الثَّامِنَ بِأُسلوبي الخاصّ.</a:t>
            </a:r>
            <a:br>
              <a:rPr lang="ar-BH" sz="3200" b="1" dirty="0">
                <a:latin typeface="Traditional Arabic" panose="02020603050405020304" pitchFamily="18" charset="-78"/>
                <a:cs typeface="Traditional Arabic" panose="02020603050405020304" pitchFamily="18" charset="-78"/>
              </a:rPr>
            </a:br>
            <a:r>
              <a:rPr lang="ar-BH" sz="3200" b="1" dirty="0">
                <a:latin typeface="Traditional Arabic" panose="02020603050405020304" pitchFamily="18" charset="-78"/>
                <a:cs typeface="Traditional Arabic" panose="02020603050405020304" pitchFamily="18" charset="-78"/>
              </a:rPr>
              <a:t>................................................................................................</a:t>
            </a:r>
          </a:p>
          <a:p>
            <a:pPr marL="0" indent="0">
              <a:buNone/>
            </a:pPr>
            <a:r>
              <a:rPr lang="ar-BH" sz="3200" b="1" dirty="0">
                <a:latin typeface="Traditional Arabic" panose="02020603050405020304" pitchFamily="18" charset="-78"/>
                <a:cs typeface="Traditional Arabic" panose="02020603050405020304" pitchFamily="18" charset="-78"/>
              </a:rPr>
              <a:t>................................................................................................</a:t>
            </a:r>
          </a:p>
          <a:p>
            <a:pPr marL="0" indent="0" algn="r" rtl="1">
              <a:buNone/>
            </a:pPr>
            <a:endParaRPr lang="ar-BH" sz="3200" b="1" dirty="0">
              <a:latin typeface="Traditional Arabic" panose="02020603050405020304" pitchFamily="18" charset="-78"/>
              <a:cs typeface="Traditional Arabic" panose="02020603050405020304" pitchFamily="18" charset="-78"/>
            </a:endParaRPr>
          </a:p>
          <a:p>
            <a:pPr marL="0" indent="0" algn="r" rtl="1">
              <a:buNone/>
            </a:pPr>
            <a:endParaRPr lang="en-GB" sz="3200" b="1" dirty="0">
              <a:latin typeface="Traditional Arabic" panose="02020603050405020304" pitchFamily="18" charset="-78"/>
              <a:cs typeface="Traditional Arabic" panose="02020603050405020304" pitchFamily="18" charset="-78"/>
            </a:endParaRPr>
          </a:p>
        </p:txBody>
      </p:sp>
      <p:sp>
        <p:nvSpPr>
          <p:cNvPr id="6" name="Title 1">
            <a:extLst>
              <a:ext uri="{FF2B5EF4-FFF2-40B4-BE49-F238E27FC236}">
                <a16:creationId xmlns:a16="http://schemas.microsoft.com/office/drawing/2014/main" id="{E366DB91-81B2-484A-86A8-738F3A935340}"/>
              </a:ext>
            </a:extLst>
          </p:cNvPr>
          <p:cNvSpPr txBox="1">
            <a:spLocks/>
          </p:cNvSpPr>
          <p:nvPr/>
        </p:nvSpPr>
        <p:spPr>
          <a:xfrm>
            <a:off x="10658764" y="11294"/>
            <a:ext cx="1249534" cy="909920"/>
          </a:xfrm>
          <a:prstGeom prst="rect">
            <a:avLst/>
          </a:prstGeom>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t">
            <a:normAutofit/>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ctr"/>
            <a:r>
              <a:rPr lang="ar-BH" sz="4400" b="1" dirty="0">
                <a:solidFill>
                  <a:schemeClr val="bg1"/>
                </a:solidFill>
                <a:latin typeface="Sakkal Majalla" panose="02000000000000000000" pitchFamily="2" charset="-78"/>
                <a:cs typeface="Sakkal Majalla" panose="02000000000000000000" pitchFamily="2" charset="-78"/>
              </a:rPr>
              <a:t>أُحَلِّلُ</a:t>
            </a:r>
            <a:endParaRPr lang="en-GB" sz="4400" b="1" dirty="0">
              <a:solidFill>
                <a:schemeClr val="bg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41997489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8840" y="1339744"/>
            <a:ext cx="11114320" cy="5024089"/>
          </a:xfrm>
        </p:spPr>
        <p:txBody>
          <a:bodyPr>
            <a:noAutofit/>
          </a:bodyPr>
          <a:lstStyle/>
          <a:p>
            <a:pPr marL="514350" indent="-514350">
              <a:buAutoNum type="arabicPeriod"/>
            </a:pPr>
            <a:r>
              <a:rPr lang="ar-BH" sz="3200" b="1" dirty="0">
                <a:latin typeface="Traditional Arabic" panose="02020603050405020304" pitchFamily="18" charset="-78"/>
                <a:cs typeface="Traditional Arabic" panose="02020603050405020304" pitchFamily="18" charset="-78"/>
              </a:rPr>
              <a:t>أَصِل كُلَّ عِبارةٍ مـمَّا يأتي بالأسلوبِ المناسبِ لها:</a:t>
            </a:r>
          </a:p>
          <a:p>
            <a:pPr marL="0" indent="0" algn="r" rtl="1">
              <a:buNone/>
            </a:pPr>
            <a:endParaRPr lang="ar-BH" sz="3200" b="1" dirty="0">
              <a:latin typeface="Traditional Arabic" panose="02020603050405020304" pitchFamily="18" charset="-78"/>
              <a:cs typeface="Traditional Arabic" panose="02020603050405020304" pitchFamily="18" charset="-78"/>
            </a:endParaRPr>
          </a:p>
          <a:p>
            <a:pPr marL="0" indent="0" algn="r" rtl="1">
              <a:buNone/>
            </a:pPr>
            <a:endParaRPr lang="ar-BH" sz="3200" b="1" dirty="0">
              <a:latin typeface="Traditional Arabic" panose="02020603050405020304" pitchFamily="18" charset="-78"/>
              <a:cs typeface="Traditional Arabic" panose="02020603050405020304" pitchFamily="18" charset="-78"/>
            </a:endParaRPr>
          </a:p>
          <a:p>
            <a:pPr marL="0" indent="0" algn="r" rtl="1">
              <a:buNone/>
            </a:pPr>
            <a:endParaRPr lang="ar-BH" sz="3200" b="1" dirty="0">
              <a:latin typeface="Traditional Arabic" panose="02020603050405020304" pitchFamily="18" charset="-78"/>
              <a:cs typeface="Traditional Arabic" panose="02020603050405020304" pitchFamily="18" charset="-78"/>
            </a:endParaRPr>
          </a:p>
          <a:p>
            <a:pPr marL="0" indent="0" algn="r" rtl="1">
              <a:buNone/>
            </a:pPr>
            <a:endParaRPr lang="en-US" sz="3200" b="1" dirty="0">
              <a:latin typeface="Traditional Arabic" panose="02020603050405020304" pitchFamily="18" charset="-78"/>
              <a:cs typeface="Traditional Arabic" panose="02020603050405020304" pitchFamily="18" charset="-78"/>
            </a:endParaRPr>
          </a:p>
          <a:p>
            <a:pPr marL="0" indent="0">
              <a:buNone/>
            </a:pPr>
            <a:r>
              <a:rPr lang="ar-BH" sz="3200" b="1" dirty="0">
                <a:latin typeface="Traditional Arabic" panose="02020603050405020304" pitchFamily="18" charset="-78"/>
                <a:cs typeface="Traditional Arabic" panose="02020603050405020304" pitchFamily="18" charset="-78"/>
              </a:rPr>
              <a:t>2. بدا الشَّاعِرُ سعيدًا أثناءَ مُـمَارسةِ رياضةِ الصَّيْدِ. أُعَيِّن في النَّصِّ ما يَدُلُّ على ذلكَ.</a:t>
            </a:r>
          </a:p>
          <a:p>
            <a:pPr marL="0" indent="0">
              <a:buNone/>
            </a:pPr>
            <a:endParaRPr lang="ar-BH" sz="3200" b="1" dirty="0">
              <a:latin typeface="Traditional Arabic" panose="02020603050405020304" pitchFamily="18" charset="-78"/>
              <a:cs typeface="Traditional Arabic" panose="02020603050405020304" pitchFamily="18" charset="-78"/>
            </a:endParaRPr>
          </a:p>
          <a:p>
            <a:pPr marL="0" indent="0">
              <a:buNone/>
            </a:pPr>
            <a:endParaRPr lang="ar-BH" sz="3200" b="1" dirty="0">
              <a:latin typeface="Traditional Arabic" panose="02020603050405020304" pitchFamily="18" charset="-78"/>
              <a:cs typeface="Traditional Arabic" panose="02020603050405020304" pitchFamily="18" charset="-78"/>
            </a:endParaRPr>
          </a:p>
          <a:p>
            <a:pPr marL="0" indent="0" algn="r" rtl="1">
              <a:buNone/>
            </a:pPr>
            <a:endParaRPr lang="ar-BH" sz="3200" b="1" dirty="0">
              <a:latin typeface="Traditional Arabic" panose="02020603050405020304" pitchFamily="18" charset="-78"/>
              <a:cs typeface="Traditional Arabic" panose="02020603050405020304" pitchFamily="18" charset="-78"/>
            </a:endParaRPr>
          </a:p>
          <a:p>
            <a:pPr marL="0" indent="0" algn="r" rtl="1">
              <a:buNone/>
            </a:pPr>
            <a:endParaRPr lang="ar-BH" sz="3200" b="1" dirty="0">
              <a:latin typeface="Traditional Arabic" panose="02020603050405020304" pitchFamily="18" charset="-78"/>
              <a:cs typeface="Traditional Arabic" panose="02020603050405020304" pitchFamily="18" charset="-78"/>
            </a:endParaRPr>
          </a:p>
          <a:p>
            <a:pPr marL="0" indent="0" algn="r" rtl="1">
              <a:buNone/>
            </a:pPr>
            <a:endParaRPr lang="ar-BH" sz="3200" b="1" dirty="0">
              <a:latin typeface="Traditional Arabic" panose="02020603050405020304" pitchFamily="18" charset="-78"/>
              <a:cs typeface="Traditional Arabic" panose="02020603050405020304" pitchFamily="18" charset="-78"/>
            </a:endParaRPr>
          </a:p>
          <a:p>
            <a:pPr marL="0" indent="0" algn="r" rtl="1">
              <a:buNone/>
            </a:pPr>
            <a:endParaRPr lang="ar-BH" sz="3200" b="1" dirty="0">
              <a:latin typeface="Traditional Arabic" panose="02020603050405020304" pitchFamily="18" charset="-78"/>
              <a:cs typeface="Traditional Arabic" panose="02020603050405020304" pitchFamily="18" charset="-78"/>
            </a:endParaRPr>
          </a:p>
          <a:p>
            <a:pPr marL="0" indent="0" algn="r" rtl="1">
              <a:buNone/>
            </a:pPr>
            <a:endParaRPr lang="ar-BH" sz="3200" b="1" dirty="0">
              <a:latin typeface="Traditional Arabic" panose="02020603050405020304" pitchFamily="18" charset="-78"/>
              <a:cs typeface="Traditional Arabic" panose="02020603050405020304" pitchFamily="18" charset="-78"/>
            </a:endParaRPr>
          </a:p>
          <a:p>
            <a:pPr marL="0" indent="0" algn="r" rtl="1">
              <a:buNone/>
            </a:pPr>
            <a:endParaRPr lang="en-GB" sz="3200" b="1" dirty="0">
              <a:latin typeface="Traditional Arabic" panose="02020603050405020304" pitchFamily="18" charset="-78"/>
              <a:cs typeface="Traditional Arabic" panose="02020603050405020304" pitchFamily="18" charset="-78"/>
            </a:endParaRPr>
          </a:p>
        </p:txBody>
      </p:sp>
      <p:sp>
        <p:nvSpPr>
          <p:cNvPr id="6" name="Title 1">
            <a:extLst>
              <a:ext uri="{FF2B5EF4-FFF2-40B4-BE49-F238E27FC236}">
                <a16:creationId xmlns:a16="http://schemas.microsoft.com/office/drawing/2014/main" id="{E366DB91-81B2-484A-86A8-738F3A935340}"/>
              </a:ext>
            </a:extLst>
          </p:cNvPr>
          <p:cNvSpPr txBox="1">
            <a:spLocks/>
          </p:cNvSpPr>
          <p:nvPr/>
        </p:nvSpPr>
        <p:spPr>
          <a:xfrm>
            <a:off x="10658764" y="11294"/>
            <a:ext cx="1249534" cy="909920"/>
          </a:xfrm>
          <a:prstGeom prst="rect">
            <a:avLst/>
          </a:prstGeom>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t">
            <a:normAutofit/>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ctr"/>
            <a:r>
              <a:rPr lang="ar-BH" sz="4400" b="1" dirty="0">
                <a:solidFill>
                  <a:schemeClr val="bg1"/>
                </a:solidFill>
                <a:latin typeface="Sakkal Majalla" panose="02000000000000000000" pitchFamily="2" charset="-78"/>
                <a:cs typeface="Sakkal Majalla" panose="02000000000000000000" pitchFamily="2" charset="-78"/>
              </a:rPr>
              <a:t>أُحَلِّلُ</a:t>
            </a:r>
            <a:endParaRPr lang="en-GB" sz="4400" b="1" dirty="0">
              <a:solidFill>
                <a:schemeClr val="bg1"/>
              </a:solidFill>
              <a:latin typeface="Sakkal Majalla" panose="02000000000000000000" pitchFamily="2" charset="-78"/>
              <a:cs typeface="Sakkal Majalla" panose="02000000000000000000" pitchFamily="2" charset="-78"/>
            </a:endParaRPr>
          </a:p>
        </p:txBody>
      </p:sp>
      <p:sp>
        <p:nvSpPr>
          <p:cNvPr id="5" name="Rectangle 2">
            <a:extLst>
              <a:ext uri="{FF2B5EF4-FFF2-40B4-BE49-F238E27FC236}">
                <a16:creationId xmlns:a16="http://schemas.microsoft.com/office/drawing/2014/main" id="{7E5E850A-B4EC-4FFD-AC89-8CF4CBF36A30}"/>
              </a:ext>
            </a:extLst>
          </p:cNvPr>
          <p:cNvSpPr/>
          <p:nvPr/>
        </p:nvSpPr>
        <p:spPr>
          <a:xfrm>
            <a:off x="0" y="111711"/>
            <a:ext cx="1960793" cy="707886"/>
          </a:xfrm>
          <a:prstGeom prst="rect">
            <a:avLst/>
          </a:prstGeom>
          <a:solidFill>
            <a:schemeClr val="accent4">
              <a:lumMod val="60000"/>
              <a:lumOff val="40000"/>
            </a:schemeClr>
          </a:solidFill>
        </p:spPr>
        <p:txBody>
          <a:bodyPr wrap="none">
            <a:spAutoFit/>
          </a:bodyPr>
          <a:lstStyle/>
          <a:p>
            <a:r>
              <a:rPr lang="ar-BH" sz="4000" b="1" dirty="0">
                <a:latin typeface="Sakkal Majalla" panose="02000000000000000000" pitchFamily="2" charset="-78"/>
                <a:cs typeface="Sakkal Majalla" panose="02000000000000000000" pitchFamily="2" charset="-78"/>
              </a:rPr>
              <a:t>أقيّم إجابتي </a:t>
            </a:r>
            <a:endParaRPr lang="en-US" dirty="0">
              <a:latin typeface="Sakkal Majalla" panose="02000000000000000000" pitchFamily="2" charset="-78"/>
              <a:cs typeface="Sakkal Majalla" panose="02000000000000000000" pitchFamily="2" charset="-78"/>
            </a:endParaRPr>
          </a:p>
        </p:txBody>
      </p:sp>
      <p:graphicFrame>
        <p:nvGraphicFramePr>
          <p:cNvPr id="13" name="جدول 7">
            <a:extLst>
              <a:ext uri="{FF2B5EF4-FFF2-40B4-BE49-F238E27FC236}">
                <a16:creationId xmlns:a16="http://schemas.microsoft.com/office/drawing/2014/main" id="{5F220D08-323F-4714-944F-B8AAE238D2FF}"/>
              </a:ext>
            </a:extLst>
          </p:cNvPr>
          <p:cNvGraphicFramePr>
            <a:graphicFrameLocks noGrp="1"/>
          </p:cNvGraphicFramePr>
          <p:nvPr>
            <p:extLst>
              <p:ext uri="{D42A27DB-BD31-4B8C-83A1-F6EECF244321}">
                <p14:modId xmlns:p14="http://schemas.microsoft.com/office/powerpoint/2010/main" val="964935956"/>
              </p:ext>
            </p:extLst>
          </p:nvPr>
        </p:nvGraphicFramePr>
        <p:xfrm>
          <a:off x="1055814" y="2011828"/>
          <a:ext cx="10080372" cy="1737360"/>
        </p:xfrm>
        <a:graphic>
          <a:graphicData uri="http://schemas.openxmlformats.org/drawingml/2006/table">
            <a:tbl>
              <a:tblPr firstRow="1" bandRow="1">
                <a:tableStyleId>{2D5ABB26-0587-4C30-8999-92F81FD0307C}</a:tableStyleId>
              </a:tblPr>
              <a:tblGrid>
                <a:gridCol w="2807368">
                  <a:extLst>
                    <a:ext uri="{9D8B030D-6E8A-4147-A177-3AD203B41FA5}">
                      <a16:colId xmlns:a16="http://schemas.microsoft.com/office/drawing/2014/main" val="1283943671"/>
                    </a:ext>
                  </a:extLst>
                </a:gridCol>
                <a:gridCol w="3912880">
                  <a:extLst>
                    <a:ext uri="{9D8B030D-6E8A-4147-A177-3AD203B41FA5}">
                      <a16:colId xmlns:a16="http://schemas.microsoft.com/office/drawing/2014/main" val="1175156698"/>
                    </a:ext>
                  </a:extLst>
                </a:gridCol>
                <a:gridCol w="3360124">
                  <a:extLst>
                    <a:ext uri="{9D8B030D-6E8A-4147-A177-3AD203B41FA5}">
                      <a16:colId xmlns:a16="http://schemas.microsoft.com/office/drawing/2014/main" val="1422914240"/>
                    </a:ext>
                  </a:extLst>
                </a:gridCol>
              </a:tblGrid>
              <a:tr h="578853">
                <a:tc>
                  <a:txBody>
                    <a:bodyPr/>
                    <a:lstStyle/>
                    <a:p>
                      <a:r>
                        <a:rPr lang="ar-BH" sz="3200" b="1" dirty="0">
                          <a:latin typeface="Traditional Arabic" panose="02020603050405020304" pitchFamily="18" charset="-78"/>
                          <a:cs typeface="Traditional Arabic" panose="02020603050405020304" pitchFamily="18" charset="-78"/>
                        </a:rPr>
                        <a:t>أسلوب نَهْي</a:t>
                      </a:r>
                      <a:endParaRPr lang="en-US" sz="3200" b="1" dirty="0">
                        <a:latin typeface="Traditional Arabic" panose="02020603050405020304" pitchFamily="18" charset="-78"/>
                        <a:cs typeface="Traditional Arabic" panose="02020603050405020304" pitchFamily="18" charset="-78"/>
                      </a:endParaRPr>
                    </a:p>
                  </a:txBody>
                  <a:tcPr/>
                </a:tc>
                <a:tc>
                  <a:txBody>
                    <a:bodyPr/>
                    <a:lstStyle/>
                    <a:p>
                      <a:endParaRPr lang="en-US" sz="3200" b="1" dirty="0">
                        <a:latin typeface="Traditional Arabic" panose="02020603050405020304" pitchFamily="18" charset="-78"/>
                        <a:cs typeface="Traditional Arabic" panose="02020603050405020304" pitchFamily="18" charset="-78"/>
                      </a:endParaRPr>
                    </a:p>
                  </a:txBody>
                  <a:tcPr/>
                </a:tc>
                <a:tc>
                  <a:txBody>
                    <a:bodyPr/>
                    <a:lstStyle/>
                    <a:p>
                      <a:r>
                        <a:rPr lang="ar-BH" sz="3200" b="1" dirty="0">
                          <a:latin typeface="Traditional Arabic" panose="02020603050405020304" pitchFamily="18" charset="-78"/>
                          <a:cs typeface="Traditional Arabic" panose="02020603050405020304" pitchFamily="18" charset="-78"/>
                        </a:rPr>
                        <a:t>يا صاحبي</a:t>
                      </a:r>
                      <a:endParaRPr lang="en-US" sz="3200" b="1" dirty="0">
                        <a:latin typeface="Traditional Arabic" panose="02020603050405020304" pitchFamily="18" charset="-78"/>
                        <a:cs typeface="Traditional Arabic" panose="02020603050405020304" pitchFamily="18" charset="-78"/>
                      </a:endParaRPr>
                    </a:p>
                  </a:txBody>
                  <a:tcPr/>
                </a:tc>
                <a:extLst>
                  <a:ext uri="{0D108BD9-81ED-4DB2-BD59-A6C34878D82A}">
                    <a16:rowId xmlns:a16="http://schemas.microsoft.com/office/drawing/2014/main" val="2598404344"/>
                  </a:ext>
                </a:extLst>
              </a:tr>
              <a:tr h="578853">
                <a:tc>
                  <a:txBody>
                    <a:bodyPr/>
                    <a:lstStyle/>
                    <a:p>
                      <a:r>
                        <a:rPr lang="ar-BH" sz="3200" b="1" dirty="0">
                          <a:latin typeface="Traditional Arabic" panose="02020603050405020304" pitchFamily="18" charset="-78"/>
                          <a:cs typeface="Traditional Arabic" panose="02020603050405020304" pitchFamily="18" charset="-78"/>
                        </a:rPr>
                        <a:t>أسلوب نِدَاء</a:t>
                      </a:r>
                      <a:endParaRPr lang="en-US" sz="3200" b="1" dirty="0">
                        <a:latin typeface="Traditional Arabic" panose="02020603050405020304" pitchFamily="18" charset="-78"/>
                        <a:cs typeface="Traditional Arabic" panose="02020603050405020304" pitchFamily="18" charset="-78"/>
                      </a:endParaRPr>
                    </a:p>
                  </a:txBody>
                  <a:tcPr/>
                </a:tc>
                <a:tc>
                  <a:txBody>
                    <a:bodyPr/>
                    <a:lstStyle/>
                    <a:p>
                      <a:endParaRPr lang="en-US" sz="3200" b="1" dirty="0">
                        <a:latin typeface="Traditional Arabic" panose="02020603050405020304" pitchFamily="18" charset="-78"/>
                        <a:cs typeface="Traditional Arabic" panose="02020603050405020304" pitchFamily="18" charset="-78"/>
                      </a:endParaRPr>
                    </a:p>
                  </a:txBody>
                  <a:tcPr/>
                </a:tc>
                <a:tc>
                  <a:txBody>
                    <a:bodyPr/>
                    <a:lstStyle/>
                    <a:p>
                      <a:r>
                        <a:rPr lang="ar-BH" sz="3200" b="1" dirty="0">
                          <a:latin typeface="Traditional Arabic" panose="02020603050405020304" pitchFamily="18" charset="-78"/>
                          <a:cs typeface="Traditional Arabic" panose="02020603050405020304" pitchFamily="18" charset="-78"/>
                        </a:rPr>
                        <a:t>هَيِّئ</a:t>
                      </a:r>
                      <a:endParaRPr lang="en-US" sz="3200" b="1" dirty="0">
                        <a:latin typeface="Traditional Arabic" panose="02020603050405020304" pitchFamily="18" charset="-78"/>
                        <a:cs typeface="Traditional Arabic" panose="02020603050405020304" pitchFamily="18" charset="-78"/>
                      </a:endParaRPr>
                    </a:p>
                  </a:txBody>
                  <a:tcPr/>
                </a:tc>
                <a:extLst>
                  <a:ext uri="{0D108BD9-81ED-4DB2-BD59-A6C34878D82A}">
                    <a16:rowId xmlns:a16="http://schemas.microsoft.com/office/drawing/2014/main" val="3386656511"/>
                  </a:ext>
                </a:extLst>
              </a:tr>
              <a:tr h="578853">
                <a:tc>
                  <a:txBody>
                    <a:bodyPr/>
                    <a:lstStyle/>
                    <a:p>
                      <a:r>
                        <a:rPr lang="ar-BH" sz="3200" b="1" dirty="0">
                          <a:latin typeface="Traditional Arabic" panose="02020603050405020304" pitchFamily="18" charset="-78"/>
                          <a:cs typeface="Traditional Arabic" panose="02020603050405020304" pitchFamily="18" charset="-78"/>
                        </a:rPr>
                        <a:t>أسلوب أمر</a:t>
                      </a:r>
                      <a:endParaRPr lang="en-US" sz="3200" b="1" dirty="0">
                        <a:latin typeface="Traditional Arabic" panose="02020603050405020304" pitchFamily="18" charset="-78"/>
                        <a:cs typeface="Traditional Arabic" panose="02020603050405020304" pitchFamily="18" charset="-78"/>
                      </a:endParaRPr>
                    </a:p>
                  </a:txBody>
                  <a:tcPr/>
                </a:tc>
                <a:tc>
                  <a:txBody>
                    <a:bodyPr/>
                    <a:lstStyle/>
                    <a:p>
                      <a:endParaRPr lang="en-US" sz="3200" b="1" dirty="0">
                        <a:latin typeface="Traditional Arabic" panose="02020603050405020304" pitchFamily="18" charset="-78"/>
                        <a:cs typeface="Traditional Arabic" panose="02020603050405020304" pitchFamily="18" charset="-78"/>
                      </a:endParaRPr>
                    </a:p>
                  </a:txBody>
                  <a:tcPr/>
                </a:tc>
                <a:tc>
                  <a:txBody>
                    <a:bodyPr/>
                    <a:lstStyle/>
                    <a:p>
                      <a:r>
                        <a:rPr lang="ar-BH" sz="3200" b="1" dirty="0">
                          <a:latin typeface="Traditional Arabic" panose="02020603050405020304" pitchFamily="18" charset="-78"/>
                          <a:cs typeface="Traditional Arabic" panose="02020603050405020304" pitchFamily="18" charset="-78"/>
                        </a:rPr>
                        <a:t>لا تَحْذَري</a:t>
                      </a:r>
                      <a:endParaRPr lang="en-US" sz="3200" b="1" dirty="0">
                        <a:latin typeface="Traditional Arabic" panose="02020603050405020304" pitchFamily="18" charset="-78"/>
                        <a:cs typeface="Traditional Arabic" panose="02020603050405020304" pitchFamily="18" charset="-78"/>
                      </a:endParaRPr>
                    </a:p>
                  </a:txBody>
                  <a:tcPr/>
                </a:tc>
                <a:extLst>
                  <a:ext uri="{0D108BD9-81ED-4DB2-BD59-A6C34878D82A}">
                    <a16:rowId xmlns:a16="http://schemas.microsoft.com/office/drawing/2014/main" val="3741245934"/>
                  </a:ext>
                </a:extLst>
              </a:tr>
            </a:tbl>
          </a:graphicData>
        </a:graphic>
      </p:graphicFrame>
      <p:cxnSp>
        <p:nvCxnSpPr>
          <p:cNvPr id="14" name="رابط مستقيم 13">
            <a:extLst>
              <a:ext uri="{FF2B5EF4-FFF2-40B4-BE49-F238E27FC236}">
                <a16:creationId xmlns:a16="http://schemas.microsoft.com/office/drawing/2014/main" id="{02774290-D030-4E10-8FA3-8D959E3BC95F}"/>
              </a:ext>
            </a:extLst>
          </p:cNvPr>
          <p:cNvCxnSpPr/>
          <p:nvPr/>
        </p:nvCxnSpPr>
        <p:spPr>
          <a:xfrm flipH="1">
            <a:off x="3994484" y="2374232"/>
            <a:ext cx="5919537" cy="529389"/>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5" name="رابط مستقيم 14">
            <a:extLst>
              <a:ext uri="{FF2B5EF4-FFF2-40B4-BE49-F238E27FC236}">
                <a16:creationId xmlns:a16="http://schemas.microsoft.com/office/drawing/2014/main" id="{7C9E4E65-7B37-4C79-B069-80B97E346461}"/>
              </a:ext>
            </a:extLst>
          </p:cNvPr>
          <p:cNvCxnSpPr>
            <a:cxnSpLocks/>
          </p:cNvCxnSpPr>
          <p:nvPr/>
        </p:nvCxnSpPr>
        <p:spPr>
          <a:xfrm flipH="1">
            <a:off x="3994484" y="2880508"/>
            <a:ext cx="6349710" cy="596269"/>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6" name="رابط مستقيم 15">
            <a:extLst>
              <a:ext uri="{FF2B5EF4-FFF2-40B4-BE49-F238E27FC236}">
                <a16:creationId xmlns:a16="http://schemas.microsoft.com/office/drawing/2014/main" id="{37C1F68A-8F64-43DF-AEA4-0A113088E6CE}"/>
              </a:ext>
            </a:extLst>
          </p:cNvPr>
          <p:cNvCxnSpPr>
            <a:cxnSpLocks/>
          </p:cNvCxnSpPr>
          <p:nvPr/>
        </p:nvCxnSpPr>
        <p:spPr>
          <a:xfrm flipH="1" flipV="1">
            <a:off x="3994484" y="2245895"/>
            <a:ext cx="5919537" cy="1226843"/>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graphicFrame>
        <p:nvGraphicFramePr>
          <p:cNvPr id="10" name="جدول 5">
            <a:extLst>
              <a:ext uri="{FF2B5EF4-FFF2-40B4-BE49-F238E27FC236}">
                <a16:creationId xmlns:a16="http://schemas.microsoft.com/office/drawing/2014/main" id="{E8EF64F2-9DF3-432A-AE0A-F02CC820E2A7}"/>
              </a:ext>
            </a:extLst>
          </p:cNvPr>
          <p:cNvGraphicFramePr>
            <a:graphicFrameLocks noGrp="1"/>
          </p:cNvGraphicFramePr>
          <p:nvPr>
            <p:extLst>
              <p:ext uri="{D42A27DB-BD31-4B8C-83A1-F6EECF244321}">
                <p14:modId xmlns:p14="http://schemas.microsoft.com/office/powerpoint/2010/main" val="29010556"/>
              </p:ext>
            </p:extLst>
          </p:nvPr>
        </p:nvGraphicFramePr>
        <p:xfrm>
          <a:off x="4061615" y="4857856"/>
          <a:ext cx="7074571" cy="660400"/>
        </p:xfrm>
        <a:graphic>
          <a:graphicData uri="http://schemas.openxmlformats.org/drawingml/2006/table">
            <a:tbl>
              <a:tblPr firstRow="1" bandRow="1">
                <a:tableStyleId>{2D5ABB26-0587-4C30-8999-92F81FD0307C}</a:tableStyleId>
              </a:tblPr>
              <a:tblGrid>
                <a:gridCol w="3455989">
                  <a:extLst>
                    <a:ext uri="{9D8B030D-6E8A-4147-A177-3AD203B41FA5}">
                      <a16:colId xmlns:a16="http://schemas.microsoft.com/office/drawing/2014/main" val="734553395"/>
                    </a:ext>
                  </a:extLst>
                </a:gridCol>
                <a:gridCol w="499115">
                  <a:extLst>
                    <a:ext uri="{9D8B030D-6E8A-4147-A177-3AD203B41FA5}">
                      <a16:colId xmlns:a16="http://schemas.microsoft.com/office/drawing/2014/main" val="279658001"/>
                    </a:ext>
                  </a:extLst>
                </a:gridCol>
                <a:gridCol w="3119467">
                  <a:extLst>
                    <a:ext uri="{9D8B030D-6E8A-4147-A177-3AD203B41FA5}">
                      <a16:colId xmlns:a16="http://schemas.microsoft.com/office/drawing/2014/main" val="2779281261"/>
                    </a:ext>
                  </a:extLst>
                </a:gridCol>
              </a:tblGrid>
              <a:tr h="660400">
                <a:tc>
                  <a:txBody>
                    <a:bodyPr/>
                    <a:lstStyle/>
                    <a:p>
                      <a:pPr algn="ctr"/>
                      <a:r>
                        <a:rPr lang="ar-BH" sz="3200" b="1" dirty="0">
                          <a:solidFill>
                            <a:srgbClr val="00B050"/>
                          </a:solidFill>
                          <a:latin typeface="Traditional Arabic" panose="02020603050405020304" pitchFamily="18" charset="-78"/>
                          <a:cs typeface="Traditional Arabic" panose="02020603050405020304" pitchFamily="18" charset="-78"/>
                        </a:rPr>
                        <a:t>وَنَجْمَعُ صَيْدًا شَهِيًّا عَدِيدَا</a:t>
                      </a:r>
                      <a:endParaRPr lang="en-US" sz="3200" b="1" dirty="0">
                        <a:solidFill>
                          <a:srgbClr val="00B050"/>
                        </a:solidFill>
                        <a:latin typeface="Traditional Arabic" panose="02020603050405020304" pitchFamily="18" charset="-78"/>
                        <a:cs typeface="Traditional Arabic" panose="02020603050405020304" pitchFamily="18" charset="-78"/>
                      </a:endParaRPr>
                    </a:p>
                  </a:txBody>
                  <a:tcPr/>
                </a:tc>
                <a:tc>
                  <a:txBody>
                    <a:bodyPr/>
                    <a:lstStyle/>
                    <a:p>
                      <a:pPr algn="ctr"/>
                      <a:endParaRPr lang="en-US" sz="3200" b="1" dirty="0">
                        <a:solidFill>
                          <a:srgbClr val="00B050"/>
                        </a:solidFill>
                        <a:latin typeface="Traditional Arabic" panose="02020603050405020304" pitchFamily="18" charset="-78"/>
                        <a:cs typeface="Traditional Arabic" panose="02020603050405020304" pitchFamily="18" charset="-78"/>
                      </a:endParaRPr>
                    </a:p>
                  </a:txBody>
                  <a:tcPr/>
                </a:tc>
                <a:tc>
                  <a:txBody>
                    <a:bodyPr/>
                    <a:lstStyle/>
                    <a:p>
                      <a:pPr algn="ctr"/>
                      <a:r>
                        <a:rPr lang="ar-BH" sz="3200" b="1" dirty="0">
                          <a:solidFill>
                            <a:srgbClr val="00B050"/>
                          </a:solidFill>
                          <a:latin typeface="Traditional Arabic" panose="02020603050405020304" pitchFamily="18" charset="-78"/>
                          <a:cs typeface="Traditional Arabic" panose="02020603050405020304" pitchFamily="18" charset="-78"/>
                        </a:rPr>
                        <a:t>هُناكَ سَنَقْضِي نَـهَارًا سَعِيدَا</a:t>
                      </a:r>
                      <a:endParaRPr lang="en-US" sz="3200" b="1" dirty="0">
                        <a:solidFill>
                          <a:srgbClr val="00B050"/>
                        </a:solidFill>
                        <a:latin typeface="Traditional Arabic" panose="02020603050405020304" pitchFamily="18" charset="-78"/>
                        <a:cs typeface="Traditional Arabic" panose="02020603050405020304" pitchFamily="18" charset="-78"/>
                      </a:endParaRPr>
                    </a:p>
                  </a:txBody>
                  <a:tcPr/>
                </a:tc>
                <a:extLst>
                  <a:ext uri="{0D108BD9-81ED-4DB2-BD59-A6C34878D82A}">
                    <a16:rowId xmlns:a16="http://schemas.microsoft.com/office/drawing/2014/main" val="2838001573"/>
                  </a:ext>
                </a:extLst>
              </a:tr>
            </a:tbl>
          </a:graphicData>
        </a:graphic>
      </p:graphicFrame>
    </p:spTree>
    <p:extLst>
      <p:ext uri="{BB962C8B-B14F-4D97-AF65-F5344CB8AC3E}">
        <p14:creationId xmlns:p14="http://schemas.microsoft.com/office/powerpoint/2010/main" val="3355679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up)">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down)">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circle(in)">
                                      <p:cBhvr>
                                        <p:cTn id="22"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8840" y="1323921"/>
            <a:ext cx="11114320" cy="5024089"/>
          </a:xfrm>
        </p:spPr>
        <p:txBody>
          <a:bodyPr>
            <a:noAutofit/>
          </a:bodyPr>
          <a:lstStyle/>
          <a:p>
            <a:pPr marL="0" indent="0">
              <a:buNone/>
            </a:pPr>
            <a:r>
              <a:rPr lang="ar-BH" sz="3200" b="1" dirty="0">
                <a:latin typeface="Traditional Arabic" panose="02020603050405020304" pitchFamily="18" charset="-78"/>
                <a:cs typeface="Traditional Arabic" panose="02020603050405020304" pitchFamily="18" charset="-78"/>
              </a:rPr>
              <a:t>3. كَرَّرَ الشَّاعرُ كلمةَ (تَعَالَ) في مُخَاطَبَتِهِ لِصاحِبِهِ. علامَ يَدُلُّ ذلكَ؟</a:t>
            </a:r>
          </a:p>
          <a:p>
            <a:pPr marL="0" indent="0">
              <a:buNone/>
            </a:pPr>
            <a:r>
              <a:rPr lang="ar-BH" sz="3200" b="1" dirty="0">
                <a:solidFill>
                  <a:srgbClr val="00B050"/>
                </a:solidFill>
                <a:latin typeface="Traditional Arabic" panose="02020603050405020304" pitchFamily="18" charset="-78"/>
                <a:cs typeface="Traditional Arabic" panose="02020603050405020304" pitchFamily="18" charset="-78"/>
              </a:rPr>
              <a:t>يَكْشِفَ تَكرارُ الشَاعِرِ كلمةَ (تَعَالَ) حِرْصَهُ على دعْوَةِ صديقِهِ إلى مُصَاحَبَتِهِ؛ لأنَّ النُزهَةَ تكونُ                  أمْتَعَ بالمرافَقَةِ.</a:t>
            </a:r>
          </a:p>
          <a:p>
            <a:pPr marL="0" indent="0">
              <a:buNone/>
            </a:pPr>
            <a:endParaRPr lang="ar-BH" sz="3200" b="1" dirty="0">
              <a:latin typeface="Traditional Arabic" panose="02020603050405020304" pitchFamily="18" charset="-78"/>
              <a:cs typeface="Traditional Arabic" panose="02020603050405020304" pitchFamily="18" charset="-78"/>
            </a:endParaRPr>
          </a:p>
          <a:p>
            <a:pPr marL="0" indent="0">
              <a:buNone/>
            </a:pPr>
            <a:r>
              <a:rPr lang="ar-BH" sz="3200" b="1" dirty="0">
                <a:latin typeface="Traditional Arabic" panose="02020603050405020304" pitchFamily="18" charset="-78"/>
                <a:cs typeface="Traditional Arabic" panose="02020603050405020304" pitchFamily="18" charset="-78"/>
              </a:rPr>
              <a:t>4. أشرَحُ البيتَ الثَّامِنَ بِأُسلوبي الخاصّ.</a:t>
            </a:r>
          </a:p>
          <a:p>
            <a:pPr marL="0" indent="0">
              <a:buNone/>
            </a:pPr>
            <a:r>
              <a:rPr lang="ar-BH" sz="3200" b="1" dirty="0">
                <a:solidFill>
                  <a:srgbClr val="00B050"/>
                </a:solidFill>
                <a:latin typeface="Traditional Arabic" panose="02020603050405020304" pitchFamily="18" charset="-78"/>
                <a:cs typeface="Traditional Arabic" panose="02020603050405020304" pitchFamily="18" charset="-78"/>
              </a:rPr>
              <a:t>يُخاطِبُ الشَاعِرُ الأسماكَ الصَّغيرَةَ مُشَبِّهًا إيَّاها بالإنسانِ (سلامًا صَغِيرَاتِنَا، اسْعَدِي بِبَحْرٍ)، ويدْعوها إلى الاستِمْتَاعِ بِحياةٍ سعيدةٍ هانِئَةٍ خاليةٍ من المخاطِرِ، وهي عِبَارةٌ جميلةٌ تَدُلُّ على رِفْقِهِ بها، وَوَعْيِهِ بِضرورَةِ الحِفاظِ على الثَّرْوةِ السَّمَكِيَّةِ.</a:t>
            </a:r>
          </a:p>
          <a:p>
            <a:pPr marL="0" indent="0" algn="r" rtl="1">
              <a:buNone/>
            </a:pPr>
            <a:endParaRPr lang="en-GB" sz="3200" b="1" dirty="0">
              <a:latin typeface="Traditional Arabic" panose="02020603050405020304" pitchFamily="18" charset="-78"/>
              <a:cs typeface="Traditional Arabic" panose="02020603050405020304" pitchFamily="18" charset="-78"/>
            </a:endParaRPr>
          </a:p>
        </p:txBody>
      </p:sp>
      <p:sp>
        <p:nvSpPr>
          <p:cNvPr id="6" name="Title 1">
            <a:extLst>
              <a:ext uri="{FF2B5EF4-FFF2-40B4-BE49-F238E27FC236}">
                <a16:creationId xmlns:a16="http://schemas.microsoft.com/office/drawing/2014/main" id="{E366DB91-81B2-484A-86A8-738F3A935340}"/>
              </a:ext>
            </a:extLst>
          </p:cNvPr>
          <p:cNvSpPr txBox="1">
            <a:spLocks/>
          </p:cNvSpPr>
          <p:nvPr/>
        </p:nvSpPr>
        <p:spPr>
          <a:xfrm>
            <a:off x="10658764" y="11294"/>
            <a:ext cx="1249534" cy="909920"/>
          </a:xfrm>
          <a:prstGeom prst="rect">
            <a:avLst/>
          </a:prstGeom>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t">
            <a:normAutofit/>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ctr"/>
            <a:r>
              <a:rPr lang="ar-BH" sz="4400" b="1" dirty="0">
                <a:solidFill>
                  <a:schemeClr val="bg1"/>
                </a:solidFill>
                <a:latin typeface="Sakkal Majalla" panose="02000000000000000000" pitchFamily="2" charset="-78"/>
                <a:cs typeface="Sakkal Majalla" panose="02000000000000000000" pitchFamily="2" charset="-78"/>
              </a:rPr>
              <a:t>أُحَلِّلُ</a:t>
            </a:r>
            <a:endParaRPr lang="en-GB" sz="4400" b="1" dirty="0">
              <a:solidFill>
                <a:schemeClr val="bg1"/>
              </a:solidFill>
              <a:latin typeface="Sakkal Majalla" panose="02000000000000000000" pitchFamily="2" charset="-78"/>
              <a:cs typeface="Sakkal Majalla" panose="02000000000000000000" pitchFamily="2" charset="-78"/>
            </a:endParaRPr>
          </a:p>
        </p:txBody>
      </p:sp>
      <p:sp>
        <p:nvSpPr>
          <p:cNvPr id="4" name="Rectangle 2">
            <a:extLst>
              <a:ext uri="{FF2B5EF4-FFF2-40B4-BE49-F238E27FC236}">
                <a16:creationId xmlns:a16="http://schemas.microsoft.com/office/drawing/2014/main" id="{14D8356B-98DA-4EB0-987C-CB48ACDABB6D}"/>
              </a:ext>
            </a:extLst>
          </p:cNvPr>
          <p:cNvSpPr/>
          <p:nvPr/>
        </p:nvSpPr>
        <p:spPr>
          <a:xfrm>
            <a:off x="0" y="111711"/>
            <a:ext cx="1960793" cy="707886"/>
          </a:xfrm>
          <a:prstGeom prst="rect">
            <a:avLst/>
          </a:prstGeom>
          <a:solidFill>
            <a:schemeClr val="accent4">
              <a:lumMod val="60000"/>
              <a:lumOff val="40000"/>
            </a:schemeClr>
          </a:solidFill>
        </p:spPr>
        <p:txBody>
          <a:bodyPr wrap="none">
            <a:spAutoFit/>
          </a:bodyPr>
          <a:lstStyle/>
          <a:p>
            <a:r>
              <a:rPr lang="ar-BH" sz="4000" b="1" dirty="0">
                <a:latin typeface="Sakkal Majalla" panose="02000000000000000000" pitchFamily="2" charset="-78"/>
                <a:cs typeface="Sakkal Majalla" panose="02000000000000000000" pitchFamily="2" charset="-78"/>
              </a:rPr>
              <a:t>أقيّم إجابتي </a:t>
            </a:r>
            <a:endParaRPr lang="en-US"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136323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3">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 calcmode="lin" valueType="num">
                                      <p:cBhvr>
                                        <p:cTn id="14"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16"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16800" y="131298"/>
            <a:ext cx="1857202" cy="1320800"/>
          </a:xfrm>
        </p:spPr>
        <p:txBody>
          <a:bodyPr>
            <a:normAutofit/>
          </a:bodyPr>
          <a:lstStyle/>
          <a:p>
            <a:pPr algn="r"/>
            <a:r>
              <a:rPr lang="ar-BH" sz="4400" b="1" dirty="0">
                <a:solidFill>
                  <a:srgbClr val="FF0000"/>
                </a:solidFill>
                <a:latin typeface="Traditional Arabic" panose="02020603050405020304" pitchFamily="18" charset="-78"/>
                <a:cs typeface="Traditional Arabic" panose="02020603050405020304" pitchFamily="18" charset="-78"/>
              </a:rPr>
              <a:t>نشاط (3)</a:t>
            </a:r>
            <a:endParaRPr lang="en-GB" sz="4400" b="1" dirty="0">
              <a:solidFill>
                <a:srgbClr val="FF0000"/>
              </a:solidFill>
              <a:latin typeface="Traditional Arabic" panose="02020603050405020304" pitchFamily="18" charset="-78"/>
              <a:cs typeface="Traditional Arabic" panose="02020603050405020304" pitchFamily="18" charset="-78"/>
            </a:endParaRPr>
          </a:p>
        </p:txBody>
      </p:sp>
      <p:sp>
        <p:nvSpPr>
          <p:cNvPr id="3" name="Content Placeholder 2"/>
          <p:cNvSpPr>
            <a:spLocks noGrp="1"/>
          </p:cNvSpPr>
          <p:nvPr>
            <p:ph idx="1"/>
          </p:nvPr>
        </p:nvSpPr>
        <p:spPr>
          <a:xfrm>
            <a:off x="184727" y="1189552"/>
            <a:ext cx="11369964" cy="5262047"/>
          </a:xfrm>
        </p:spPr>
        <p:txBody>
          <a:bodyPr>
            <a:noAutofit/>
          </a:bodyPr>
          <a:lstStyle/>
          <a:p>
            <a:pPr marL="0" indent="0" algn="r" rtl="1">
              <a:buNone/>
            </a:pPr>
            <a:r>
              <a:rPr lang="ar-BH" b="1" dirty="0">
                <a:latin typeface="Traditional Arabic" panose="02020603050405020304" pitchFamily="18" charset="-78"/>
                <a:cs typeface="Traditional Arabic" panose="02020603050405020304" pitchFamily="18" charset="-78"/>
              </a:rPr>
              <a:t>1: تحدَّثَ الشَّاعِرُ عَنْ صَغِيراتِ السَّمَكِ في البيتيْنِ الآتِيَيْنِ:</a:t>
            </a:r>
          </a:p>
          <a:p>
            <a:pPr marL="0" indent="0" algn="r" rtl="1">
              <a:buNone/>
            </a:pPr>
            <a:endParaRPr lang="ar-BH" b="1" dirty="0">
              <a:latin typeface="Traditional Arabic" panose="02020603050405020304" pitchFamily="18" charset="-78"/>
              <a:cs typeface="Traditional Arabic" panose="02020603050405020304" pitchFamily="18" charset="-78"/>
            </a:endParaRPr>
          </a:p>
          <a:p>
            <a:pPr marL="0" indent="0" algn="r" rtl="1">
              <a:buNone/>
            </a:pPr>
            <a:endParaRPr lang="en-US" b="1" dirty="0">
              <a:latin typeface="Traditional Arabic" panose="02020603050405020304" pitchFamily="18" charset="-78"/>
              <a:cs typeface="Traditional Arabic" panose="02020603050405020304" pitchFamily="18" charset="-78"/>
            </a:endParaRPr>
          </a:p>
          <a:p>
            <a:pPr marL="0" indent="0" algn="r" rtl="1">
              <a:buNone/>
            </a:pPr>
            <a:endParaRPr lang="en-US" b="1" dirty="0">
              <a:latin typeface="Traditional Arabic" panose="02020603050405020304" pitchFamily="18" charset="-78"/>
              <a:cs typeface="Traditional Arabic" panose="02020603050405020304" pitchFamily="18" charset="-78"/>
            </a:endParaRPr>
          </a:p>
          <a:p>
            <a:pPr marL="0" indent="0" algn="r" rtl="1">
              <a:buNone/>
            </a:pPr>
            <a:r>
              <a:rPr lang="ar-BH" b="1" dirty="0">
                <a:latin typeface="Traditional Arabic" panose="02020603050405020304" pitchFamily="18" charset="-78"/>
                <a:cs typeface="Traditional Arabic" panose="02020603050405020304" pitchFamily="18" charset="-78"/>
              </a:rPr>
              <a:t>أختارُ التّعبير الأجمل، وأعلّلُ اختياري.</a:t>
            </a:r>
          </a:p>
          <a:p>
            <a:pPr marL="0" indent="0" algn="r" rtl="1">
              <a:buNone/>
            </a:pPr>
            <a:r>
              <a:rPr lang="ar-BH" dirty="0">
                <a:latin typeface="Traditional Arabic" panose="02020603050405020304" pitchFamily="18" charset="-78"/>
                <a:cs typeface="Traditional Arabic" panose="02020603050405020304" pitchFamily="18" charset="-78"/>
              </a:rPr>
              <a:t>   ...................................................................................</a:t>
            </a:r>
          </a:p>
          <a:p>
            <a:pPr marL="0" indent="0" algn="r" rtl="1">
              <a:buNone/>
            </a:pPr>
            <a:r>
              <a:rPr lang="ar-BH" dirty="0">
                <a:latin typeface="Traditional Arabic" panose="02020603050405020304" pitchFamily="18" charset="-78"/>
                <a:cs typeface="Traditional Arabic" panose="02020603050405020304" pitchFamily="18" charset="-78"/>
              </a:rPr>
              <a:t>   ...................................................................................</a:t>
            </a:r>
          </a:p>
          <a:p>
            <a:pPr marL="0" indent="0">
              <a:buNone/>
            </a:pPr>
            <a:r>
              <a:rPr lang="ar-BH" b="1" dirty="0">
                <a:latin typeface="Traditional Arabic" panose="02020603050405020304" pitchFamily="18" charset="-78"/>
                <a:cs typeface="Traditional Arabic" panose="02020603050405020304" pitchFamily="18" charset="-78"/>
              </a:rPr>
              <a:t>2: حَرَصَ الشَّاعِرُ على إرجاعِ الأسماكِ الصَّغيرةِ إلى البَحْرِ. أُبدي رأيي</a:t>
            </a:r>
            <a:r>
              <a:rPr lang="ar-SA" b="1" dirty="0">
                <a:latin typeface="Traditional Arabic" panose="02020603050405020304" pitchFamily="18" charset="-78"/>
                <a:cs typeface="Traditional Arabic" panose="02020603050405020304" pitchFamily="18" charset="-78"/>
              </a:rPr>
              <a:t> في </a:t>
            </a:r>
            <a:r>
              <a:rPr lang="ar-BH" b="1" dirty="0">
                <a:latin typeface="Traditional Arabic" panose="02020603050405020304" pitchFamily="18" charset="-78"/>
                <a:cs typeface="Traditional Arabic" panose="02020603050405020304" pitchFamily="18" charset="-78"/>
              </a:rPr>
              <a:t>هذا السُّلوكِ، </a:t>
            </a:r>
            <a:r>
              <a:rPr lang="ar-SA" b="1" dirty="0">
                <a:latin typeface="Traditional Arabic" panose="02020603050405020304" pitchFamily="18" charset="-78"/>
                <a:cs typeface="Traditional Arabic" panose="02020603050405020304" pitchFamily="18" charset="-78"/>
              </a:rPr>
              <a:t>و</a:t>
            </a:r>
            <a:r>
              <a:rPr lang="ar-BH" b="1" dirty="0">
                <a:latin typeface="Traditional Arabic" panose="02020603050405020304" pitchFamily="18" charset="-78"/>
                <a:cs typeface="Traditional Arabic" panose="02020603050405020304" pitchFamily="18" charset="-78"/>
              </a:rPr>
              <a:t>أُعلّلُ إجابتي.  </a:t>
            </a:r>
          </a:p>
          <a:p>
            <a:pPr marL="0" indent="0" algn="r" rtl="1">
              <a:buNone/>
            </a:pPr>
            <a:r>
              <a:rPr lang="ar-BH" dirty="0">
                <a:latin typeface="Traditional Arabic" panose="02020603050405020304" pitchFamily="18" charset="-78"/>
                <a:cs typeface="Traditional Arabic" panose="02020603050405020304" pitchFamily="18" charset="-78"/>
              </a:rPr>
              <a:t>    .......................................................................................</a:t>
            </a:r>
          </a:p>
          <a:p>
            <a:pPr marL="0" indent="0" algn="r" rtl="1">
              <a:buNone/>
            </a:pPr>
            <a:r>
              <a:rPr lang="ar-BH" dirty="0">
                <a:latin typeface="Traditional Arabic" panose="02020603050405020304" pitchFamily="18" charset="-78"/>
                <a:cs typeface="Traditional Arabic" panose="02020603050405020304" pitchFamily="18" charset="-78"/>
              </a:rPr>
              <a:t>    .......................................................................................</a:t>
            </a:r>
          </a:p>
          <a:p>
            <a:pPr marL="0" indent="0" algn="r" rtl="1">
              <a:buNone/>
            </a:pPr>
            <a:endParaRPr lang="ar-BH" dirty="0">
              <a:latin typeface="Traditional Arabic" panose="02020603050405020304" pitchFamily="18" charset="-78"/>
              <a:cs typeface="Traditional Arabic" panose="02020603050405020304" pitchFamily="18" charset="-78"/>
            </a:endParaRPr>
          </a:p>
          <a:p>
            <a:pPr marL="0" indent="0" algn="r" rtl="1">
              <a:buNone/>
            </a:pPr>
            <a:endParaRPr lang="en-GB" dirty="0">
              <a:latin typeface="Traditional Arabic" panose="02020603050405020304" pitchFamily="18" charset="-78"/>
              <a:cs typeface="Traditional Arabic" panose="02020603050405020304" pitchFamily="18" charset="-78"/>
            </a:endParaRPr>
          </a:p>
        </p:txBody>
      </p:sp>
      <p:sp>
        <p:nvSpPr>
          <p:cNvPr id="5" name="Title 1">
            <a:extLst>
              <a:ext uri="{FF2B5EF4-FFF2-40B4-BE49-F238E27FC236}">
                <a16:creationId xmlns:a16="http://schemas.microsoft.com/office/drawing/2014/main" id="{615C50B1-15EF-422A-9288-3702986DC999}"/>
              </a:ext>
            </a:extLst>
          </p:cNvPr>
          <p:cNvSpPr txBox="1">
            <a:spLocks/>
          </p:cNvSpPr>
          <p:nvPr/>
        </p:nvSpPr>
        <p:spPr>
          <a:xfrm>
            <a:off x="10769600" y="11294"/>
            <a:ext cx="1138698" cy="909920"/>
          </a:xfrm>
          <a:prstGeom prst="rect">
            <a:avLst/>
          </a:prstGeom>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t">
            <a:normAutofit/>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ctr"/>
            <a:r>
              <a:rPr lang="ar-SA" sz="4400" b="1" dirty="0">
                <a:solidFill>
                  <a:schemeClr val="bg1"/>
                </a:solidFill>
                <a:latin typeface="Sakkal Majalla" panose="02000000000000000000" pitchFamily="2" charset="-78"/>
                <a:cs typeface="Sakkal Majalla" panose="02000000000000000000" pitchFamily="2" charset="-78"/>
              </a:rPr>
              <a:t>أُقيِّمُ</a:t>
            </a:r>
            <a:endParaRPr lang="en-GB" sz="4400" b="1" dirty="0">
              <a:solidFill>
                <a:schemeClr val="bg1"/>
              </a:solidFill>
              <a:latin typeface="Sakkal Majalla" panose="02000000000000000000" pitchFamily="2" charset="-78"/>
              <a:cs typeface="Sakkal Majalla" panose="02000000000000000000" pitchFamily="2" charset="-78"/>
            </a:endParaRPr>
          </a:p>
        </p:txBody>
      </p:sp>
      <p:graphicFrame>
        <p:nvGraphicFramePr>
          <p:cNvPr id="4" name="جدول 5">
            <a:extLst>
              <a:ext uri="{FF2B5EF4-FFF2-40B4-BE49-F238E27FC236}">
                <a16:creationId xmlns:a16="http://schemas.microsoft.com/office/drawing/2014/main" id="{A9326820-47BD-40E2-8FBC-6E6BF8FEDF47}"/>
              </a:ext>
            </a:extLst>
          </p:cNvPr>
          <p:cNvGraphicFramePr>
            <a:graphicFrameLocks noGrp="1"/>
          </p:cNvGraphicFramePr>
          <p:nvPr>
            <p:extLst>
              <p:ext uri="{D42A27DB-BD31-4B8C-83A1-F6EECF244321}">
                <p14:modId xmlns:p14="http://schemas.microsoft.com/office/powerpoint/2010/main" val="1549433317"/>
              </p:ext>
            </p:extLst>
          </p:nvPr>
        </p:nvGraphicFramePr>
        <p:xfrm>
          <a:off x="4617451" y="1720436"/>
          <a:ext cx="7074571" cy="1320800"/>
        </p:xfrm>
        <a:graphic>
          <a:graphicData uri="http://schemas.openxmlformats.org/drawingml/2006/table">
            <a:tbl>
              <a:tblPr firstRow="1" bandRow="1">
                <a:tableStyleId>{2D5ABB26-0587-4C30-8999-92F81FD0307C}</a:tableStyleId>
              </a:tblPr>
              <a:tblGrid>
                <a:gridCol w="3455989">
                  <a:extLst>
                    <a:ext uri="{9D8B030D-6E8A-4147-A177-3AD203B41FA5}">
                      <a16:colId xmlns:a16="http://schemas.microsoft.com/office/drawing/2014/main" val="734553395"/>
                    </a:ext>
                  </a:extLst>
                </a:gridCol>
                <a:gridCol w="499115">
                  <a:extLst>
                    <a:ext uri="{9D8B030D-6E8A-4147-A177-3AD203B41FA5}">
                      <a16:colId xmlns:a16="http://schemas.microsoft.com/office/drawing/2014/main" val="279658001"/>
                    </a:ext>
                  </a:extLst>
                </a:gridCol>
                <a:gridCol w="3119467">
                  <a:extLst>
                    <a:ext uri="{9D8B030D-6E8A-4147-A177-3AD203B41FA5}">
                      <a16:colId xmlns:a16="http://schemas.microsoft.com/office/drawing/2014/main" val="2779281261"/>
                    </a:ext>
                  </a:extLst>
                </a:gridCol>
              </a:tblGrid>
              <a:tr h="660400">
                <a:tc>
                  <a:txBody>
                    <a:bodyPr/>
                    <a:lstStyle/>
                    <a:p>
                      <a:pPr algn="ctr"/>
                      <a:r>
                        <a:rPr lang="ar-BH" sz="2800" b="1" dirty="0">
                          <a:latin typeface="Traditional Arabic" panose="02020603050405020304" pitchFamily="18" charset="-78"/>
                          <a:cs typeface="Traditional Arabic" panose="02020603050405020304" pitchFamily="18" charset="-78"/>
                        </a:rPr>
                        <a:t>إلى البَحْرِ حَتَى تَنَالَ الـمُنَى</a:t>
                      </a:r>
                      <a:endParaRPr lang="en-US" sz="2800" b="1" dirty="0">
                        <a:latin typeface="Traditional Arabic" panose="02020603050405020304" pitchFamily="18" charset="-78"/>
                        <a:cs typeface="Traditional Arabic" panose="02020603050405020304" pitchFamily="18" charset="-78"/>
                      </a:endParaRPr>
                    </a:p>
                  </a:txBody>
                  <a:tcPr/>
                </a:tc>
                <a:tc>
                  <a:txBody>
                    <a:bodyPr/>
                    <a:lstStyle/>
                    <a:p>
                      <a:pPr algn="ctr"/>
                      <a:endParaRPr lang="en-US" sz="2800" b="1">
                        <a:latin typeface="Traditional Arabic" panose="02020603050405020304" pitchFamily="18" charset="-78"/>
                        <a:cs typeface="Traditional Arabic" panose="02020603050405020304" pitchFamily="18" charset="-78"/>
                      </a:endParaRPr>
                    </a:p>
                  </a:txBody>
                  <a:tcPr/>
                </a:tc>
                <a:tc>
                  <a:txBody>
                    <a:bodyPr/>
                    <a:lstStyle/>
                    <a:p>
                      <a:pPr algn="ctr"/>
                      <a:r>
                        <a:rPr lang="ar-BH" sz="2800" b="1" dirty="0">
                          <a:latin typeface="Traditional Arabic" panose="02020603050405020304" pitchFamily="18" charset="-78"/>
                          <a:cs typeface="Traditional Arabic" panose="02020603050405020304" pitchFamily="18" charset="-78"/>
                        </a:rPr>
                        <a:t>سَنُلقِي صَغيرَاتِ أَسْمَاكِنَا </a:t>
                      </a:r>
                      <a:endParaRPr lang="en-US" sz="2800" b="1" dirty="0">
                        <a:latin typeface="Traditional Arabic" panose="02020603050405020304" pitchFamily="18" charset="-78"/>
                        <a:cs typeface="Traditional Arabic" panose="02020603050405020304" pitchFamily="18" charset="-78"/>
                      </a:endParaRPr>
                    </a:p>
                  </a:txBody>
                  <a:tcPr/>
                </a:tc>
                <a:extLst>
                  <a:ext uri="{0D108BD9-81ED-4DB2-BD59-A6C34878D82A}">
                    <a16:rowId xmlns:a16="http://schemas.microsoft.com/office/drawing/2014/main" val="2838001573"/>
                  </a:ext>
                </a:extLst>
              </a:tr>
              <a:tr h="660400">
                <a:tc>
                  <a:txBody>
                    <a:bodyPr/>
                    <a:lstStyle/>
                    <a:p>
                      <a:pPr algn="ctr"/>
                      <a:r>
                        <a:rPr lang="ar-BH" sz="2800" b="1" dirty="0">
                          <a:latin typeface="Traditional Arabic" panose="02020603050405020304" pitchFamily="18" charset="-78"/>
                          <a:cs typeface="Traditional Arabic" panose="02020603050405020304" pitchFamily="18" charset="-78"/>
                        </a:rPr>
                        <a:t>إِذَا مَـا كَـبـرْتِ الْـتَــقَيْنَـا هُنَـا</a:t>
                      </a:r>
                      <a:endParaRPr lang="en-US" sz="2800" b="1" dirty="0">
                        <a:latin typeface="Traditional Arabic" panose="02020603050405020304" pitchFamily="18" charset="-78"/>
                        <a:cs typeface="Traditional Arabic" panose="02020603050405020304" pitchFamily="18" charset="-78"/>
                      </a:endParaRPr>
                    </a:p>
                  </a:txBody>
                  <a:tcPr/>
                </a:tc>
                <a:tc>
                  <a:txBody>
                    <a:bodyPr/>
                    <a:lstStyle/>
                    <a:p>
                      <a:pPr algn="ctr"/>
                      <a:endParaRPr lang="en-US" sz="2800" b="1" dirty="0">
                        <a:latin typeface="Traditional Arabic" panose="02020603050405020304" pitchFamily="18" charset="-78"/>
                        <a:cs typeface="Traditional Arabic" panose="02020603050405020304" pitchFamily="18" charset="-78"/>
                      </a:endParaRPr>
                    </a:p>
                  </a:txBody>
                  <a:tcPr/>
                </a:tc>
                <a:tc>
                  <a:txBody>
                    <a:bodyPr/>
                    <a:lstStyle/>
                    <a:p>
                      <a:pPr algn="ctr"/>
                      <a:r>
                        <a:rPr lang="ar-BH" sz="2800" b="1" dirty="0">
                          <a:latin typeface="Traditional Arabic" panose="02020603050405020304" pitchFamily="18" charset="-78"/>
                          <a:cs typeface="Traditional Arabic" panose="02020603050405020304" pitchFamily="18" charset="-78"/>
                        </a:rPr>
                        <a:t>وَأنْتِ عَلَى مَوْعِدٍ بَيْنَنَا </a:t>
                      </a:r>
                      <a:endParaRPr lang="en-US" sz="2800" b="1" dirty="0">
                        <a:latin typeface="Traditional Arabic" panose="02020603050405020304" pitchFamily="18" charset="-78"/>
                        <a:cs typeface="Traditional Arabic" panose="02020603050405020304" pitchFamily="18" charset="-78"/>
                      </a:endParaRPr>
                    </a:p>
                  </a:txBody>
                  <a:tcPr/>
                </a:tc>
                <a:extLst>
                  <a:ext uri="{0D108BD9-81ED-4DB2-BD59-A6C34878D82A}">
                    <a16:rowId xmlns:a16="http://schemas.microsoft.com/office/drawing/2014/main" val="1569317927"/>
                  </a:ext>
                </a:extLst>
              </a:tr>
            </a:tbl>
          </a:graphicData>
        </a:graphic>
      </p:graphicFrame>
    </p:spTree>
    <p:extLst>
      <p:ext uri="{BB962C8B-B14F-4D97-AF65-F5344CB8AC3E}">
        <p14:creationId xmlns:p14="http://schemas.microsoft.com/office/powerpoint/2010/main" val="32965958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75757" y="-46131"/>
            <a:ext cx="1857202" cy="1320800"/>
          </a:xfrm>
        </p:spPr>
        <p:txBody>
          <a:bodyPr>
            <a:normAutofit/>
          </a:bodyPr>
          <a:lstStyle/>
          <a:p>
            <a:pPr algn="r"/>
            <a:r>
              <a:rPr lang="ar-BH" sz="4400" b="1" dirty="0">
                <a:solidFill>
                  <a:srgbClr val="FF0000"/>
                </a:solidFill>
                <a:latin typeface="Traditional Arabic" panose="02020603050405020304" pitchFamily="18" charset="-78"/>
                <a:cs typeface="Traditional Arabic" panose="02020603050405020304" pitchFamily="18" charset="-78"/>
              </a:rPr>
              <a:t>نشاط (3)</a:t>
            </a:r>
            <a:endParaRPr lang="en-GB" sz="4400" b="1" dirty="0">
              <a:solidFill>
                <a:srgbClr val="FF0000"/>
              </a:solidFill>
              <a:latin typeface="Traditional Arabic" panose="02020603050405020304" pitchFamily="18" charset="-78"/>
              <a:cs typeface="Traditional Arabic" panose="02020603050405020304" pitchFamily="18" charset="-78"/>
            </a:endParaRPr>
          </a:p>
        </p:txBody>
      </p:sp>
      <p:sp>
        <p:nvSpPr>
          <p:cNvPr id="3" name="Content Placeholder 2"/>
          <p:cNvSpPr>
            <a:spLocks noGrp="1"/>
          </p:cNvSpPr>
          <p:nvPr>
            <p:ph idx="1"/>
          </p:nvPr>
        </p:nvSpPr>
        <p:spPr>
          <a:xfrm>
            <a:off x="158223" y="1043779"/>
            <a:ext cx="11369964" cy="5262047"/>
          </a:xfrm>
        </p:spPr>
        <p:txBody>
          <a:bodyPr>
            <a:noAutofit/>
          </a:bodyPr>
          <a:lstStyle/>
          <a:p>
            <a:pPr marL="0" indent="0" algn="r" rtl="1">
              <a:buNone/>
            </a:pPr>
            <a:r>
              <a:rPr lang="ar-BH" b="1" dirty="0">
                <a:latin typeface="Traditional Arabic" panose="02020603050405020304" pitchFamily="18" charset="-78"/>
                <a:cs typeface="Traditional Arabic" panose="02020603050405020304" pitchFamily="18" charset="-78"/>
              </a:rPr>
              <a:t>1: تحدَّثَ الشَّاعِرُ عَنْ صَغِيراتِ السَّمَكِ في البيتيْنِ الآتِيَيْنِ:</a:t>
            </a:r>
          </a:p>
          <a:p>
            <a:pPr marL="0" indent="0" algn="r" rtl="1">
              <a:buNone/>
            </a:pPr>
            <a:endParaRPr lang="ar-BH" b="1" dirty="0">
              <a:latin typeface="Traditional Arabic" panose="02020603050405020304" pitchFamily="18" charset="-78"/>
              <a:cs typeface="Traditional Arabic" panose="02020603050405020304" pitchFamily="18" charset="-78"/>
            </a:endParaRPr>
          </a:p>
          <a:p>
            <a:pPr marL="0" indent="0" algn="r" rtl="1">
              <a:buNone/>
            </a:pPr>
            <a:endParaRPr lang="en-US" b="1" dirty="0">
              <a:latin typeface="Traditional Arabic" panose="02020603050405020304" pitchFamily="18" charset="-78"/>
              <a:cs typeface="Traditional Arabic" panose="02020603050405020304" pitchFamily="18" charset="-78"/>
            </a:endParaRPr>
          </a:p>
          <a:p>
            <a:pPr marL="0" indent="0">
              <a:buNone/>
            </a:pPr>
            <a:r>
              <a:rPr lang="ar-BH" b="1" dirty="0">
                <a:latin typeface="Traditional Arabic" panose="02020603050405020304" pitchFamily="18" charset="-78"/>
                <a:cs typeface="Traditional Arabic" panose="02020603050405020304" pitchFamily="18" charset="-78"/>
              </a:rPr>
              <a:t>أختارُ التّعبير الأجمل، وأعلّلُ اختياري. </a:t>
            </a:r>
          </a:p>
          <a:p>
            <a:pPr marL="0" indent="0">
              <a:buNone/>
            </a:pPr>
            <a:r>
              <a:rPr lang="ar-BH" b="1" dirty="0">
                <a:solidFill>
                  <a:srgbClr val="00B050"/>
                </a:solidFill>
                <a:latin typeface="Traditional Arabic" panose="02020603050405020304" pitchFamily="18" charset="-78"/>
                <a:cs typeface="Traditional Arabic" panose="02020603050405020304" pitchFamily="18" charset="-78"/>
              </a:rPr>
              <a:t>إجابتان محتملتان:</a:t>
            </a:r>
          </a:p>
          <a:p>
            <a:pPr marL="0" indent="0" algn="r" rtl="1">
              <a:buNone/>
            </a:pPr>
            <a:r>
              <a:rPr lang="ar-BH" b="1" dirty="0">
                <a:solidFill>
                  <a:srgbClr val="00B050"/>
                </a:solidFill>
                <a:latin typeface="Traditional Arabic" panose="02020603050405020304" pitchFamily="18" charset="-78"/>
                <a:cs typeface="Traditional Arabic" panose="02020603050405020304" pitchFamily="18" charset="-78"/>
              </a:rPr>
              <a:t>- أُفَضِّلُ البيتَ الأوَّلَ. التَّعليل: لأنَّ الشَاعرَ شبَّهَ الأسماكَ الصَغيرَةَ التي ستُلقَى في البحرِ بالفَتَياتِ اللّائي يطْمَحْنَ إلى تحقيقِ أمانيهِنَّ في الحياةِ.</a:t>
            </a:r>
          </a:p>
          <a:p>
            <a:pPr marL="0" indent="0">
              <a:buNone/>
            </a:pPr>
            <a:r>
              <a:rPr lang="ar-BH" b="1" dirty="0">
                <a:solidFill>
                  <a:srgbClr val="00B050"/>
                </a:solidFill>
                <a:latin typeface="Traditional Arabic" panose="02020603050405020304" pitchFamily="18" charset="-78"/>
                <a:cs typeface="Traditional Arabic" panose="02020603050405020304" pitchFamily="18" charset="-78"/>
              </a:rPr>
              <a:t>-أُفَضِّلُ البيتَ الثاني. التَّعليل: لأنَّهُ يُشَبِّهُ السَّمَكَةَ الصَّغيرَةَ بالإنسانِ العزيزِ الذي يتمنَّى لقاءَهُ يومًا ما.</a:t>
            </a:r>
          </a:p>
          <a:p>
            <a:pPr marL="0" indent="0">
              <a:buNone/>
            </a:pPr>
            <a:r>
              <a:rPr lang="ar-BH" b="1" dirty="0">
                <a:latin typeface="Traditional Arabic" panose="02020603050405020304" pitchFamily="18" charset="-78"/>
                <a:cs typeface="Traditional Arabic" panose="02020603050405020304" pitchFamily="18" charset="-78"/>
              </a:rPr>
              <a:t>2: حَرَصَ الشَّاعِرُ على إرجاعِ الأسماكِ الصَّغيرةِ إلى البَحْرِ. أُبدي رأيي</a:t>
            </a:r>
            <a:r>
              <a:rPr lang="ar-SA" b="1" dirty="0">
                <a:latin typeface="Traditional Arabic" panose="02020603050405020304" pitchFamily="18" charset="-78"/>
                <a:cs typeface="Traditional Arabic" panose="02020603050405020304" pitchFamily="18" charset="-78"/>
              </a:rPr>
              <a:t> في </a:t>
            </a:r>
            <a:r>
              <a:rPr lang="ar-BH" b="1" dirty="0">
                <a:latin typeface="Traditional Arabic" panose="02020603050405020304" pitchFamily="18" charset="-78"/>
                <a:cs typeface="Traditional Arabic" panose="02020603050405020304" pitchFamily="18" charset="-78"/>
              </a:rPr>
              <a:t>هذا السُّلوكِ، </a:t>
            </a:r>
            <a:r>
              <a:rPr lang="ar-SA" b="1" dirty="0">
                <a:latin typeface="Traditional Arabic" panose="02020603050405020304" pitchFamily="18" charset="-78"/>
                <a:cs typeface="Traditional Arabic" panose="02020603050405020304" pitchFamily="18" charset="-78"/>
              </a:rPr>
              <a:t>و</a:t>
            </a:r>
            <a:r>
              <a:rPr lang="ar-BH" b="1" dirty="0">
                <a:latin typeface="Traditional Arabic" panose="02020603050405020304" pitchFamily="18" charset="-78"/>
                <a:cs typeface="Traditional Arabic" panose="02020603050405020304" pitchFamily="18" charset="-78"/>
              </a:rPr>
              <a:t>أُعلّلُ إجابتي.  </a:t>
            </a:r>
          </a:p>
          <a:p>
            <a:pPr marL="0" indent="0">
              <a:buNone/>
            </a:pPr>
            <a:r>
              <a:rPr lang="ar-BH" b="1" dirty="0">
                <a:solidFill>
                  <a:srgbClr val="00B050"/>
                </a:solidFill>
                <a:latin typeface="Traditional Arabic" panose="02020603050405020304" pitchFamily="18" charset="-78"/>
                <a:cs typeface="Traditional Arabic" panose="02020603050405020304" pitchFamily="18" charset="-78"/>
              </a:rPr>
              <a:t>هذا سلوكٌ صحيح، لأنَّهُ بتجنُّبِ صيدِ الأسماكِ الصَغيرةِ، وإعطائِهَا فرصةً للنُّموِّ والتَكاثُرِ، يُعَبِّرُ عن التزامِهِ بالـمُحافَظَةِ على الثَروةِ السَمكيَّةِ.</a:t>
            </a:r>
          </a:p>
          <a:p>
            <a:pPr marL="0" indent="0" algn="r" rtl="1">
              <a:buNone/>
            </a:pPr>
            <a:endParaRPr lang="en-GB" dirty="0">
              <a:latin typeface="Traditional Arabic" panose="02020603050405020304" pitchFamily="18" charset="-78"/>
              <a:cs typeface="Traditional Arabic" panose="02020603050405020304" pitchFamily="18" charset="-78"/>
            </a:endParaRPr>
          </a:p>
        </p:txBody>
      </p:sp>
      <p:sp>
        <p:nvSpPr>
          <p:cNvPr id="5" name="Title 1">
            <a:extLst>
              <a:ext uri="{FF2B5EF4-FFF2-40B4-BE49-F238E27FC236}">
                <a16:creationId xmlns:a16="http://schemas.microsoft.com/office/drawing/2014/main" id="{615C50B1-15EF-422A-9288-3702986DC999}"/>
              </a:ext>
            </a:extLst>
          </p:cNvPr>
          <p:cNvSpPr txBox="1">
            <a:spLocks/>
          </p:cNvSpPr>
          <p:nvPr/>
        </p:nvSpPr>
        <p:spPr>
          <a:xfrm>
            <a:off x="10769600" y="11294"/>
            <a:ext cx="1138698" cy="909920"/>
          </a:xfrm>
          <a:prstGeom prst="rect">
            <a:avLst/>
          </a:prstGeom>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t">
            <a:normAutofit/>
          </a:bodyPr>
          <a:lst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ctr"/>
            <a:r>
              <a:rPr lang="ar-SA" sz="4400" b="1" dirty="0">
                <a:solidFill>
                  <a:schemeClr val="bg1"/>
                </a:solidFill>
                <a:latin typeface="Sakkal Majalla" panose="02000000000000000000" pitchFamily="2" charset="-78"/>
                <a:cs typeface="Sakkal Majalla" panose="02000000000000000000" pitchFamily="2" charset="-78"/>
              </a:rPr>
              <a:t>أُقيِّمُ</a:t>
            </a:r>
            <a:endParaRPr lang="en-GB" sz="4400" b="1" dirty="0">
              <a:solidFill>
                <a:schemeClr val="bg1"/>
              </a:solidFill>
              <a:latin typeface="Sakkal Majalla" panose="02000000000000000000" pitchFamily="2" charset="-78"/>
              <a:cs typeface="Sakkal Majalla" panose="02000000000000000000" pitchFamily="2" charset="-78"/>
            </a:endParaRPr>
          </a:p>
        </p:txBody>
      </p:sp>
      <p:graphicFrame>
        <p:nvGraphicFramePr>
          <p:cNvPr id="4" name="جدول 5">
            <a:extLst>
              <a:ext uri="{FF2B5EF4-FFF2-40B4-BE49-F238E27FC236}">
                <a16:creationId xmlns:a16="http://schemas.microsoft.com/office/drawing/2014/main" id="{A9326820-47BD-40E2-8FBC-6E6BF8FEDF47}"/>
              </a:ext>
            </a:extLst>
          </p:cNvPr>
          <p:cNvGraphicFramePr>
            <a:graphicFrameLocks noGrp="1"/>
          </p:cNvGraphicFramePr>
          <p:nvPr>
            <p:extLst>
              <p:ext uri="{D42A27DB-BD31-4B8C-83A1-F6EECF244321}">
                <p14:modId xmlns:p14="http://schemas.microsoft.com/office/powerpoint/2010/main" val="4216248810"/>
              </p:ext>
            </p:extLst>
          </p:nvPr>
        </p:nvGraphicFramePr>
        <p:xfrm>
          <a:off x="5592418" y="1517195"/>
          <a:ext cx="5746532" cy="847384"/>
        </p:xfrm>
        <a:graphic>
          <a:graphicData uri="http://schemas.openxmlformats.org/drawingml/2006/table">
            <a:tbl>
              <a:tblPr firstRow="1" bandRow="1">
                <a:tableStyleId>{2D5ABB26-0587-4C30-8999-92F81FD0307C}</a:tableStyleId>
              </a:tblPr>
              <a:tblGrid>
                <a:gridCol w="3016695">
                  <a:extLst>
                    <a:ext uri="{9D8B030D-6E8A-4147-A177-3AD203B41FA5}">
                      <a16:colId xmlns:a16="http://schemas.microsoft.com/office/drawing/2014/main" val="734553395"/>
                    </a:ext>
                  </a:extLst>
                </a:gridCol>
                <a:gridCol w="215481">
                  <a:extLst>
                    <a:ext uri="{9D8B030D-6E8A-4147-A177-3AD203B41FA5}">
                      <a16:colId xmlns:a16="http://schemas.microsoft.com/office/drawing/2014/main" val="279658001"/>
                    </a:ext>
                  </a:extLst>
                </a:gridCol>
                <a:gridCol w="2514356">
                  <a:extLst>
                    <a:ext uri="{9D8B030D-6E8A-4147-A177-3AD203B41FA5}">
                      <a16:colId xmlns:a16="http://schemas.microsoft.com/office/drawing/2014/main" val="2779281261"/>
                    </a:ext>
                  </a:extLst>
                </a:gridCol>
              </a:tblGrid>
              <a:tr h="437444">
                <a:tc>
                  <a:txBody>
                    <a:bodyPr/>
                    <a:lstStyle/>
                    <a:p>
                      <a:pPr algn="ctr"/>
                      <a:r>
                        <a:rPr lang="ar-BH" sz="2000" b="1" dirty="0">
                          <a:latin typeface="Traditional Arabic" panose="02020603050405020304" pitchFamily="18" charset="-78"/>
                          <a:cs typeface="Traditional Arabic" panose="02020603050405020304" pitchFamily="18" charset="-78"/>
                        </a:rPr>
                        <a:t>إلى البَحْرِ حَتَى تَنَالَ الـمُنَى</a:t>
                      </a:r>
                      <a:endParaRPr lang="en-US" sz="2000" b="1" dirty="0">
                        <a:latin typeface="Traditional Arabic" panose="02020603050405020304" pitchFamily="18" charset="-78"/>
                        <a:cs typeface="Traditional Arabic" panose="02020603050405020304" pitchFamily="18" charset="-78"/>
                      </a:endParaRPr>
                    </a:p>
                  </a:txBody>
                  <a:tcPr/>
                </a:tc>
                <a:tc>
                  <a:txBody>
                    <a:bodyPr/>
                    <a:lstStyle/>
                    <a:p>
                      <a:pPr algn="ctr"/>
                      <a:endParaRPr lang="en-US" sz="2000" b="1" dirty="0">
                        <a:latin typeface="Traditional Arabic" panose="02020603050405020304" pitchFamily="18" charset="-78"/>
                        <a:cs typeface="Traditional Arabic" panose="02020603050405020304" pitchFamily="18" charset="-78"/>
                      </a:endParaRPr>
                    </a:p>
                  </a:txBody>
                  <a:tcPr/>
                </a:tc>
                <a:tc>
                  <a:txBody>
                    <a:bodyPr/>
                    <a:lstStyle/>
                    <a:p>
                      <a:pPr algn="ctr"/>
                      <a:r>
                        <a:rPr lang="ar-BH" sz="2000" b="1" dirty="0">
                          <a:latin typeface="Traditional Arabic" panose="02020603050405020304" pitchFamily="18" charset="-78"/>
                          <a:cs typeface="Traditional Arabic" panose="02020603050405020304" pitchFamily="18" charset="-78"/>
                        </a:rPr>
                        <a:t>سَنُلقِي صَغيرَاتِ أَسْمَاكِنَا </a:t>
                      </a:r>
                      <a:endParaRPr lang="en-US" sz="2000" b="1" dirty="0">
                        <a:latin typeface="Traditional Arabic" panose="02020603050405020304" pitchFamily="18" charset="-78"/>
                        <a:cs typeface="Traditional Arabic" panose="02020603050405020304" pitchFamily="18" charset="-78"/>
                      </a:endParaRPr>
                    </a:p>
                  </a:txBody>
                  <a:tcPr/>
                </a:tc>
                <a:extLst>
                  <a:ext uri="{0D108BD9-81ED-4DB2-BD59-A6C34878D82A}">
                    <a16:rowId xmlns:a16="http://schemas.microsoft.com/office/drawing/2014/main" val="2838001573"/>
                  </a:ext>
                </a:extLst>
              </a:tr>
              <a:tr h="409940">
                <a:tc>
                  <a:txBody>
                    <a:bodyPr/>
                    <a:lstStyle/>
                    <a:p>
                      <a:pPr algn="ctr"/>
                      <a:r>
                        <a:rPr lang="ar-BH" sz="2000" b="1" dirty="0">
                          <a:latin typeface="Traditional Arabic" panose="02020603050405020304" pitchFamily="18" charset="-78"/>
                          <a:cs typeface="Traditional Arabic" panose="02020603050405020304" pitchFamily="18" charset="-78"/>
                        </a:rPr>
                        <a:t>إِذَا مَـا كَـبـرْتِ الْـتَــقَيْنَـا هُنَـا</a:t>
                      </a:r>
                      <a:endParaRPr lang="en-US" sz="2000" b="1" dirty="0">
                        <a:latin typeface="Traditional Arabic" panose="02020603050405020304" pitchFamily="18" charset="-78"/>
                        <a:cs typeface="Traditional Arabic" panose="02020603050405020304" pitchFamily="18" charset="-78"/>
                      </a:endParaRPr>
                    </a:p>
                  </a:txBody>
                  <a:tcPr/>
                </a:tc>
                <a:tc>
                  <a:txBody>
                    <a:bodyPr/>
                    <a:lstStyle/>
                    <a:p>
                      <a:pPr algn="ctr"/>
                      <a:endParaRPr lang="en-US" sz="2000" b="1" dirty="0">
                        <a:latin typeface="Traditional Arabic" panose="02020603050405020304" pitchFamily="18" charset="-78"/>
                        <a:cs typeface="Traditional Arabic" panose="02020603050405020304" pitchFamily="18" charset="-78"/>
                      </a:endParaRPr>
                    </a:p>
                  </a:txBody>
                  <a:tcPr/>
                </a:tc>
                <a:tc>
                  <a:txBody>
                    <a:bodyPr/>
                    <a:lstStyle/>
                    <a:p>
                      <a:pPr algn="ctr"/>
                      <a:r>
                        <a:rPr lang="ar-BH" sz="2000" b="1" dirty="0">
                          <a:latin typeface="Traditional Arabic" panose="02020603050405020304" pitchFamily="18" charset="-78"/>
                          <a:cs typeface="Traditional Arabic" panose="02020603050405020304" pitchFamily="18" charset="-78"/>
                        </a:rPr>
                        <a:t>وَأنْتِ عَلَى مَوْعِدٍ بَيْنَنَا </a:t>
                      </a:r>
                      <a:endParaRPr lang="en-US" sz="2000" b="1" dirty="0">
                        <a:latin typeface="Traditional Arabic" panose="02020603050405020304" pitchFamily="18" charset="-78"/>
                        <a:cs typeface="Traditional Arabic" panose="02020603050405020304" pitchFamily="18" charset="-78"/>
                      </a:endParaRPr>
                    </a:p>
                  </a:txBody>
                  <a:tcPr/>
                </a:tc>
                <a:extLst>
                  <a:ext uri="{0D108BD9-81ED-4DB2-BD59-A6C34878D82A}">
                    <a16:rowId xmlns:a16="http://schemas.microsoft.com/office/drawing/2014/main" val="1569317927"/>
                  </a:ext>
                </a:extLst>
              </a:tr>
            </a:tbl>
          </a:graphicData>
        </a:graphic>
      </p:graphicFrame>
      <p:sp>
        <p:nvSpPr>
          <p:cNvPr id="6" name="Rectangle 4">
            <a:extLst>
              <a:ext uri="{FF2B5EF4-FFF2-40B4-BE49-F238E27FC236}">
                <a16:creationId xmlns:a16="http://schemas.microsoft.com/office/drawing/2014/main" id="{78B8F9CF-D8BC-4756-9D87-A9A414EF8990}"/>
              </a:ext>
            </a:extLst>
          </p:cNvPr>
          <p:cNvSpPr/>
          <p:nvPr/>
        </p:nvSpPr>
        <p:spPr>
          <a:xfrm>
            <a:off x="0" y="112311"/>
            <a:ext cx="1960793" cy="707886"/>
          </a:xfrm>
          <a:prstGeom prst="rect">
            <a:avLst/>
          </a:prstGeom>
          <a:solidFill>
            <a:schemeClr val="accent4">
              <a:lumMod val="60000"/>
              <a:lumOff val="40000"/>
            </a:schemeClr>
          </a:solidFill>
        </p:spPr>
        <p:txBody>
          <a:bodyPr wrap="none">
            <a:spAutoFit/>
          </a:bodyPr>
          <a:lstStyle/>
          <a:p>
            <a:r>
              <a:rPr lang="ar-BH" sz="4000" b="1" dirty="0">
                <a:latin typeface="Sakkal Majalla" panose="02000000000000000000" pitchFamily="2" charset="-78"/>
                <a:cs typeface="Sakkal Majalla" panose="02000000000000000000" pitchFamily="2" charset="-78"/>
              </a:rPr>
              <a:t>أقيّم إجابتي </a:t>
            </a:r>
            <a:endParaRPr lang="en-US"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256216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wipe(down)">
                                      <p:cBhvr>
                                        <p:cTn id="7" dur="580">
                                          <p:stCondLst>
                                            <p:cond delay="0"/>
                                          </p:stCondLst>
                                        </p:cTn>
                                        <p:tgtEl>
                                          <p:spTgt spid="3">
                                            <p:txEl>
                                              <p:pRg st="4" end="4"/>
                                            </p:txEl>
                                          </p:spTgt>
                                        </p:tgtEl>
                                      </p:cBhvr>
                                    </p:animEffect>
                                    <p:anim calcmode="lin" valueType="num">
                                      <p:cBhvr>
                                        <p:cTn id="8"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4" end="4"/>
                                            </p:txEl>
                                          </p:spTgt>
                                        </p:tgtEl>
                                      </p:cBhvr>
                                      <p:to x="100000" y="60000"/>
                                    </p:animScale>
                                    <p:animScale>
                                      <p:cBhvr>
                                        <p:cTn id="14" dur="166" decel="50000">
                                          <p:stCondLst>
                                            <p:cond delay="676"/>
                                          </p:stCondLst>
                                        </p:cTn>
                                        <p:tgtEl>
                                          <p:spTgt spid="3">
                                            <p:txEl>
                                              <p:pRg st="4" end="4"/>
                                            </p:txEl>
                                          </p:spTgt>
                                        </p:tgtEl>
                                      </p:cBhvr>
                                      <p:to x="100000" y="100000"/>
                                    </p:animScale>
                                    <p:animScale>
                                      <p:cBhvr>
                                        <p:cTn id="15" dur="26">
                                          <p:stCondLst>
                                            <p:cond delay="1312"/>
                                          </p:stCondLst>
                                        </p:cTn>
                                        <p:tgtEl>
                                          <p:spTgt spid="3">
                                            <p:txEl>
                                              <p:pRg st="4" end="4"/>
                                            </p:txEl>
                                          </p:spTgt>
                                        </p:tgtEl>
                                      </p:cBhvr>
                                      <p:to x="100000" y="80000"/>
                                    </p:animScale>
                                    <p:animScale>
                                      <p:cBhvr>
                                        <p:cTn id="16" dur="166" decel="50000">
                                          <p:stCondLst>
                                            <p:cond delay="1338"/>
                                          </p:stCondLst>
                                        </p:cTn>
                                        <p:tgtEl>
                                          <p:spTgt spid="3">
                                            <p:txEl>
                                              <p:pRg st="4" end="4"/>
                                            </p:txEl>
                                          </p:spTgt>
                                        </p:tgtEl>
                                      </p:cBhvr>
                                      <p:to x="100000" y="100000"/>
                                    </p:animScale>
                                    <p:animScale>
                                      <p:cBhvr>
                                        <p:cTn id="17" dur="26">
                                          <p:stCondLst>
                                            <p:cond delay="1642"/>
                                          </p:stCondLst>
                                        </p:cTn>
                                        <p:tgtEl>
                                          <p:spTgt spid="3">
                                            <p:txEl>
                                              <p:pRg st="4" end="4"/>
                                            </p:txEl>
                                          </p:spTgt>
                                        </p:tgtEl>
                                      </p:cBhvr>
                                      <p:to x="100000" y="90000"/>
                                    </p:animScale>
                                    <p:animScale>
                                      <p:cBhvr>
                                        <p:cTn id="18" dur="166" decel="50000">
                                          <p:stCondLst>
                                            <p:cond delay="1668"/>
                                          </p:stCondLst>
                                        </p:cTn>
                                        <p:tgtEl>
                                          <p:spTgt spid="3">
                                            <p:txEl>
                                              <p:pRg st="4" end="4"/>
                                            </p:txEl>
                                          </p:spTgt>
                                        </p:tgtEl>
                                      </p:cBhvr>
                                      <p:to x="100000" y="100000"/>
                                    </p:animScale>
                                    <p:animScale>
                                      <p:cBhvr>
                                        <p:cTn id="19" dur="26">
                                          <p:stCondLst>
                                            <p:cond delay="1808"/>
                                          </p:stCondLst>
                                        </p:cTn>
                                        <p:tgtEl>
                                          <p:spTgt spid="3">
                                            <p:txEl>
                                              <p:pRg st="4" end="4"/>
                                            </p:txEl>
                                          </p:spTgt>
                                        </p:tgtEl>
                                      </p:cBhvr>
                                      <p:to x="100000" y="95000"/>
                                    </p:animScale>
                                    <p:animScale>
                                      <p:cBhvr>
                                        <p:cTn id="20" dur="166" decel="50000">
                                          <p:stCondLst>
                                            <p:cond delay="1834"/>
                                          </p:stCondLst>
                                        </p:cTn>
                                        <p:tgtEl>
                                          <p:spTgt spid="3">
                                            <p:txEl>
                                              <p:pRg st="4" end="4"/>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wipe(down)">
                                      <p:cBhvr>
                                        <p:cTn id="23" dur="580">
                                          <p:stCondLst>
                                            <p:cond delay="0"/>
                                          </p:stCondLst>
                                        </p:cTn>
                                        <p:tgtEl>
                                          <p:spTgt spid="3">
                                            <p:txEl>
                                              <p:pRg st="5" end="5"/>
                                            </p:txEl>
                                          </p:spTgt>
                                        </p:tgtEl>
                                      </p:cBhvr>
                                    </p:animEffect>
                                    <p:anim calcmode="lin" valueType="num">
                                      <p:cBhvr>
                                        <p:cTn id="24"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5" end="5"/>
                                            </p:txEl>
                                          </p:spTgt>
                                        </p:tgtEl>
                                      </p:cBhvr>
                                      <p:to x="100000" y="60000"/>
                                    </p:animScale>
                                    <p:animScale>
                                      <p:cBhvr>
                                        <p:cTn id="30" dur="166" decel="50000">
                                          <p:stCondLst>
                                            <p:cond delay="676"/>
                                          </p:stCondLst>
                                        </p:cTn>
                                        <p:tgtEl>
                                          <p:spTgt spid="3">
                                            <p:txEl>
                                              <p:pRg st="5" end="5"/>
                                            </p:txEl>
                                          </p:spTgt>
                                        </p:tgtEl>
                                      </p:cBhvr>
                                      <p:to x="100000" y="100000"/>
                                    </p:animScale>
                                    <p:animScale>
                                      <p:cBhvr>
                                        <p:cTn id="31" dur="26">
                                          <p:stCondLst>
                                            <p:cond delay="1312"/>
                                          </p:stCondLst>
                                        </p:cTn>
                                        <p:tgtEl>
                                          <p:spTgt spid="3">
                                            <p:txEl>
                                              <p:pRg st="5" end="5"/>
                                            </p:txEl>
                                          </p:spTgt>
                                        </p:tgtEl>
                                      </p:cBhvr>
                                      <p:to x="100000" y="80000"/>
                                    </p:animScale>
                                    <p:animScale>
                                      <p:cBhvr>
                                        <p:cTn id="32" dur="166" decel="50000">
                                          <p:stCondLst>
                                            <p:cond delay="1338"/>
                                          </p:stCondLst>
                                        </p:cTn>
                                        <p:tgtEl>
                                          <p:spTgt spid="3">
                                            <p:txEl>
                                              <p:pRg st="5" end="5"/>
                                            </p:txEl>
                                          </p:spTgt>
                                        </p:tgtEl>
                                      </p:cBhvr>
                                      <p:to x="100000" y="100000"/>
                                    </p:animScale>
                                    <p:animScale>
                                      <p:cBhvr>
                                        <p:cTn id="33" dur="26">
                                          <p:stCondLst>
                                            <p:cond delay="1642"/>
                                          </p:stCondLst>
                                        </p:cTn>
                                        <p:tgtEl>
                                          <p:spTgt spid="3">
                                            <p:txEl>
                                              <p:pRg st="5" end="5"/>
                                            </p:txEl>
                                          </p:spTgt>
                                        </p:tgtEl>
                                      </p:cBhvr>
                                      <p:to x="100000" y="90000"/>
                                    </p:animScale>
                                    <p:animScale>
                                      <p:cBhvr>
                                        <p:cTn id="34" dur="166" decel="50000">
                                          <p:stCondLst>
                                            <p:cond delay="1668"/>
                                          </p:stCondLst>
                                        </p:cTn>
                                        <p:tgtEl>
                                          <p:spTgt spid="3">
                                            <p:txEl>
                                              <p:pRg st="5" end="5"/>
                                            </p:txEl>
                                          </p:spTgt>
                                        </p:tgtEl>
                                      </p:cBhvr>
                                      <p:to x="100000" y="100000"/>
                                    </p:animScale>
                                    <p:animScale>
                                      <p:cBhvr>
                                        <p:cTn id="35" dur="26">
                                          <p:stCondLst>
                                            <p:cond delay="1808"/>
                                          </p:stCondLst>
                                        </p:cTn>
                                        <p:tgtEl>
                                          <p:spTgt spid="3">
                                            <p:txEl>
                                              <p:pRg st="5" end="5"/>
                                            </p:txEl>
                                          </p:spTgt>
                                        </p:tgtEl>
                                      </p:cBhvr>
                                      <p:to x="100000" y="95000"/>
                                    </p:animScale>
                                    <p:animScale>
                                      <p:cBhvr>
                                        <p:cTn id="36" dur="166" decel="50000">
                                          <p:stCondLst>
                                            <p:cond delay="1834"/>
                                          </p:stCondLst>
                                        </p:cTn>
                                        <p:tgtEl>
                                          <p:spTgt spid="3">
                                            <p:txEl>
                                              <p:pRg st="5" end="5"/>
                                            </p:txEl>
                                          </p:spTgt>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wipe(down)">
                                      <p:cBhvr>
                                        <p:cTn id="39" dur="580">
                                          <p:stCondLst>
                                            <p:cond delay="0"/>
                                          </p:stCondLst>
                                        </p:cTn>
                                        <p:tgtEl>
                                          <p:spTgt spid="3">
                                            <p:txEl>
                                              <p:pRg st="6" end="6"/>
                                            </p:txEl>
                                          </p:spTgt>
                                        </p:tgtEl>
                                      </p:cBhvr>
                                    </p:animEffect>
                                    <p:anim calcmode="lin" valueType="num">
                                      <p:cBhvr>
                                        <p:cTn id="40"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6" end="6"/>
                                            </p:txEl>
                                          </p:spTgt>
                                        </p:tgtEl>
                                      </p:cBhvr>
                                      <p:to x="100000" y="60000"/>
                                    </p:animScale>
                                    <p:animScale>
                                      <p:cBhvr>
                                        <p:cTn id="46" dur="166" decel="50000">
                                          <p:stCondLst>
                                            <p:cond delay="676"/>
                                          </p:stCondLst>
                                        </p:cTn>
                                        <p:tgtEl>
                                          <p:spTgt spid="3">
                                            <p:txEl>
                                              <p:pRg st="6" end="6"/>
                                            </p:txEl>
                                          </p:spTgt>
                                        </p:tgtEl>
                                      </p:cBhvr>
                                      <p:to x="100000" y="100000"/>
                                    </p:animScale>
                                    <p:animScale>
                                      <p:cBhvr>
                                        <p:cTn id="47" dur="26">
                                          <p:stCondLst>
                                            <p:cond delay="1312"/>
                                          </p:stCondLst>
                                        </p:cTn>
                                        <p:tgtEl>
                                          <p:spTgt spid="3">
                                            <p:txEl>
                                              <p:pRg st="6" end="6"/>
                                            </p:txEl>
                                          </p:spTgt>
                                        </p:tgtEl>
                                      </p:cBhvr>
                                      <p:to x="100000" y="80000"/>
                                    </p:animScale>
                                    <p:animScale>
                                      <p:cBhvr>
                                        <p:cTn id="48" dur="166" decel="50000">
                                          <p:stCondLst>
                                            <p:cond delay="1338"/>
                                          </p:stCondLst>
                                        </p:cTn>
                                        <p:tgtEl>
                                          <p:spTgt spid="3">
                                            <p:txEl>
                                              <p:pRg st="6" end="6"/>
                                            </p:txEl>
                                          </p:spTgt>
                                        </p:tgtEl>
                                      </p:cBhvr>
                                      <p:to x="100000" y="100000"/>
                                    </p:animScale>
                                    <p:animScale>
                                      <p:cBhvr>
                                        <p:cTn id="49" dur="26">
                                          <p:stCondLst>
                                            <p:cond delay="1642"/>
                                          </p:stCondLst>
                                        </p:cTn>
                                        <p:tgtEl>
                                          <p:spTgt spid="3">
                                            <p:txEl>
                                              <p:pRg st="6" end="6"/>
                                            </p:txEl>
                                          </p:spTgt>
                                        </p:tgtEl>
                                      </p:cBhvr>
                                      <p:to x="100000" y="90000"/>
                                    </p:animScale>
                                    <p:animScale>
                                      <p:cBhvr>
                                        <p:cTn id="50" dur="166" decel="50000">
                                          <p:stCondLst>
                                            <p:cond delay="1668"/>
                                          </p:stCondLst>
                                        </p:cTn>
                                        <p:tgtEl>
                                          <p:spTgt spid="3">
                                            <p:txEl>
                                              <p:pRg st="6" end="6"/>
                                            </p:txEl>
                                          </p:spTgt>
                                        </p:tgtEl>
                                      </p:cBhvr>
                                      <p:to x="100000" y="100000"/>
                                    </p:animScale>
                                    <p:animScale>
                                      <p:cBhvr>
                                        <p:cTn id="51" dur="26">
                                          <p:stCondLst>
                                            <p:cond delay="1808"/>
                                          </p:stCondLst>
                                        </p:cTn>
                                        <p:tgtEl>
                                          <p:spTgt spid="3">
                                            <p:txEl>
                                              <p:pRg st="6" end="6"/>
                                            </p:txEl>
                                          </p:spTgt>
                                        </p:tgtEl>
                                      </p:cBhvr>
                                      <p:to x="100000" y="95000"/>
                                    </p:animScale>
                                    <p:animScale>
                                      <p:cBhvr>
                                        <p:cTn id="52" dur="166" decel="50000">
                                          <p:stCondLst>
                                            <p:cond delay="1834"/>
                                          </p:stCondLst>
                                        </p:cTn>
                                        <p:tgtEl>
                                          <p:spTgt spid="3">
                                            <p:txEl>
                                              <p:pRg st="6" end="6"/>
                                            </p:txEl>
                                          </p:spTgt>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ID="26" presetClass="entr" presetSubtype="0" fill="hold" nodeType="clickEffect">
                                  <p:stCondLst>
                                    <p:cond delay="0"/>
                                  </p:stCondLst>
                                  <p:childTnLst>
                                    <p:set>
                                      <p:cBhvr>
                                        <p:cTn id="56" dur="1" fill="hold">
                                          <p:stCondLst>
                                            <p:cond delay="0"/>
                                          </p:stCondLst>
                                        </p:cTn>
                                        <p:tgtEl>
                                          <p:spTgt spid="3">
                                            <p:txEl>
                                              <p:pRg st="8" end="8"/>
                                            </p:txEl>
                                          </p:spTgt>
                                        </p:tgtEl>
                                        <p:attrNameLst>
                                          <p:attrName>style.visibility</p:attrName>
                                        </p:attrNameLst>
                                      </p:cBhvr>
                                      <p:to>
                                        <p:strVal val="visible"/>
                                      </p:to>
                                    </p:set>
                                    <p:animEffect transition="in" filter="wipe(down)">
                                      <p:cBhvr>
                                        <p:cTn id="57" dur="580">
                                          <p:stCondLst>
                                            <p:cond delay="0"/>
                                          </p:stCondLst>
                                        </p:cTn>
                                        <p:tgtEl>
                                          <p:spTgt spid="3">
                                            <p:txEl>
                                              <p:pRg st="8" end="8"/>
                                            </p:txEl>
                                          </p:spTgt>
                                        </p:tgtEl>
                                      </p:cBhvr>
                                    </p:animEffect>
                                    <p:anim calcmode="lin" valueType="num">
                                      <p:cBhvr>
                                        <p:cTn id="58" dur="1822" tmFilter="0,0; 0.14,0.36; 0.43,0.73; 0.71,0.91; 1.0,1.0">
                                          <p:stCondLst>
                                            <p:cond delay="0"/>
                                          </p:stCondLst>
                                        </p:cTn>
                                        <p:tgtEl>
                                          <p:spTgt spid="3">
                                            <p:txEl>
                                              <p:pRg st="8" end="8"/>
                                            </p:txEl>
                                          </p:spTgt>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3">
                                            <p:txEl>
                                              <p:pRg st="8" end="8"/>
                                            </p:txEl>
                                          </p:spTgt>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3">
                                            <p:txEl>
                                              <p:pRg st="8" end="8"/>
                                            </p:txEl>
                                          </p:spTgt>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3">
                                            <p:txEl>
                                              <p:pRg st="8" end="8"/>
                                            </p:txEl>
                                          </p:spTgt>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3">
                                            <p:txEl>
                                              <p:pRg st="8" end="8"/>
                                            </p:txEl>
                                          </p:spTgt>
                                        </p:tgtEl>
                                        <p:attrNameLst>
                                          <p:attrName>ppt_y</p:attrName>
                                        </p:attrNameLst>
                                      </p:cBhvr>
                                      <p:tavLst>
                                        <p:tav tm="0" fmla="#ppt_y-sin(pi*$)/81">
                                          <p:val>
                                            <p:fltVal val="0"/>
                                          </p:val>
                                        </p:tav>
                                        <p:tav tm="100000">
                                          <p:val>
                                            <p:fltVal val="1"/>
                                          </p:val>
                                        </p:tav>
                                      </p:tavLst>
                                    </p:anim>
                                    <p:animScale>
                                      <p:cBhvr>
                                        <p:cTn id="63" dur="26">
                                          <p:stCondLst>
                                            <p:cond delay="650"/>
                                          </p:stCondLst>
                                        </p:cTn>
                                        <p:tgtEl>
                                          <p:spTgt spid="3">
                                            <p:txEl>
                                              <p:pRg st="8" end="8"/>
                                            </p:txEl>
                                          </p:spTgt>
                                        </p:tgtEl>
                                      </p:cBhvr>
                                      <p:to x="100000" y="60000"/>
                                    </p:animScale>
                                    <p:animScale>
                                      <p:cBhvr>
                                        <p:cTn id="64" dur="166" decel="50000">
                                          <p:stCondLst>
                                            <p:cond delay="676"/>
                                          </p:stCondLst>
                                        </p:cTn>
                                        <p:tgtEl>
                                          <p:spTgt spid="3">
                                            <p:txEl>
                                              <p:pRg st="8" end="8"/>
                                            </p:txEl>
                                          </p:spTgt>
                                        </p:tgtEl>
                                      </p:cBhvr>
                                      <p:to x="100000" y="100000"/>
                                    </p:animScale>
                                    <p:animScale>
                                      <p:cBhvr>
                                        <p:cTn id="65" dur="26">
                                          <p:stCondLst>
                                            <p:cond delay="1312"/>
                                          </p:stCondLst>
                                        </p:cTn>
                                        <p:tgtEl>
                                          <p:spTgt spid="3">
                                            <p:txEl>
                                              <p:pRg st="8" end="8"/>
                                            </p:txEl>
                                          </p:spTgt>
                                        </p:tgtEl>
                                      </p:cBhvr>
                                      <p:to x="100000" y="80000"/>
                                    </p:animScale>
                                    <p:animScale>
                                      <p:cBhvr>
                                        <p:cTn id="66" dur="166" decel="50000">
                                          <p:stCondLst>
                                            <p:cond delay="1338"/>
                                          </p:stCondLst>
                                        </p:cTn>
                                        <p:tgtEl>
                                          <p:spTgt spid="3">
                                            <p:txEl>
                                              <p:pRg st="8" end="8"/>
                                            </p:txEl>
                                          </p:spTgt>
                                        </p:tgtEl>
                                      </p:cBhvr>
                                      <p:to x="100000" y="100000"/>
                                    </p:animScale>
                                    <p:animScale>
                                      <p:cBhvr>
                                        <p:cTn id="67" dur="26">
                                          <p:stCondLst>
                                            <p:cond delay="1642"/>
                                          </p:stCondLst>
                                        </p:cTn>
                                        <p:tgtEl>
                                          <p:spTgt spid="3">
                                            <p:txEl>
                                              <p:pRg st="8" end="8"/>
                                            </p:txEl>
                                          </p:spTgt>
                                        </p:tgtEl>
                                      </p:cBhvr>
                                      <p:to x="100000" y="90000"/>
                                    </p:animScale>
                                    <p:animScale>
                                      <p:cBhvr>
                                        <p:cTn id="68" dur="166" decel="50000">
                                          <p:stCondLst>
                                            <p:cond delay="1668"/>
                                          </p:stCondLst>
                                        </p:cTn>
                                        <p:tgtEl>
                                          <p:spTgt spid="3">
                                            <p:txEl>
                                              <p:pRg st="8" end="8"/>
                                            </p:txEl>
                                          </p:spTgt>
                                        </p:tgtEl>
                                      </p:cBhvr>
                                      <p:to x="100000" y="100000"/>
                                    </p:animScale>
                                    <p:animScale>
                                      <p:cBhvr>
                                        <p:cTn id="69" dur="26">
                                          <p:stCondLst>
                                            <p:cond delay="1808"/>
                                          </p:stCondLst>
                                        </p:cTn>
                                        <p:tgtEl>
                                          <p:spTgt spid="3">
                                            <p:txEl>
                                              <p:pRg st="8" end="8"/>
                                            </p:txEl>
                                          </p:spTgt>
                                        </p:tgtEl>
                                      </p:cBhvr>
                                      <p:to x="100000" y="95000"/>
                                    </p:animScale>
                                    <p:animScale>
                                      <p:cBhvr>
                                        <p:cTn id="70" dur="166" decel="50000">
                                          <p:stCondLst>
                                            <p:cond delay="1834"/>
                                          </p:stCondLst>
                                        </p:cTn>
                                        <p:tgtEl>
                                          <p:spTgt spid="3">
                                            <p:txEl>
                                              <p:pRg st="8" end="8"/>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039225DE-BEB5-4309-AA32-7DCE69317253}"/>
              </a:ext>
            </a:extLst>
          </p:cNvPr>
          <p:cNvSpPr>
            <a:spLocks noGrp="1"/>
          </p:cNvSpPr>
          <p:nvPr>
            <p:ph idx="1"/>
          </p:nvPr>
        </p:nvSpPr>
        <p:spPr>
          <a:xfrm>
            <a:off x="838200" y="1825625"/>
            <a:ext cx="10515600" cy="4351338"/>
          </a:xfrm>
        </p:spPr>
        <p:txBody>
          <a:bodyPr/>
          <a:lstStyle/>
          <a:p>
            <a:pPr marL="914400" lvl="2" indent="0" algn="ctr">
              <a:buNone/>
            </a:pPr>
            <a:endParaRPr lang="ar-BH" dirty="0"/>
          </a:p>
          <a:p>
            <a:pPr marL="914400" lvl="2" indent="0" algn="ctr">
              <a:buNone/>
            </a:pPr>
            <a:endParaRPr lang="ar-BH" dirty="0"/>
          </a:p>
          <a:p>
            <a:pPr marL="914400" lvl="2" indent="0" algn="ctr">
              <a:buNone/>
            </a:pPr>
            <a:endParaRPr lang="ar-BH" dirty="0"/>
          </a:p>
          <a:p>
            <a:pPr marL="914400" lvl="2" indent="0" algn="ctr">
              <a:buNone/>
            </a:pPr>
            <a:endParaRPr lang="ar-BH" dirty="0"/>
          </a:p>
        </p:txBody>
      </p:sp>
      <p:sp>
        <p:nvSpPr>
          <p:cNvPr id="10" name="Title 1">
            <a:extLst>
              <a:ext uri="{FF2B5EF4-FFF2-40B4-BE49-F238E27FC236}">
                <a16:creationId xmlns:a16="http://schemas.microsoft.com/office/drawing/2014/main" id="{58AB8B5B-D61A-4A12-A3FE-C49D765D426A}"/>
              </a:ext>
            </a:extLst>
          </p:cNvPr>
          <p:cNvSpPr>
            <a:spLocks noGrp="1"/>
          </p:cNvSpPr>
          <p:nvPr>
            <p:ph type="title"/>
          </p:nvPr>
        </p:nvSpPr>
        <p:spPr>
          <a:xfrm>
            <a:off x="838200" y="2494715"/>
            <a:ext cx="10515600" cy="1325563"/>
          </a:xfrm>
        </p:spPr>
        <p:txBody>
          <a:bodyPr>
            <a:normAutofit/>
          </a:bodyPr>
          <a:lstStyle/>
          <a:p>
            <a:pPr algn="ctr"/>
            <a:r>
              <a:rPr lang="ar-BH" sz="6600" b="1" dirty="0">
                <a:latin typeface="Sakkal Majalla" panose="02000000000000000000" pitchFamily="2" charset="-78"/>
                <a:cs typeface="Sakkal Majalla" panose="02000000000000000000" pitchFamily="2" charset="-78"/>
              </a:rPr>
              <a:t>انتهى الدرس</a:t>
            </a:r>
          </a:p>
        </p:txBody>
      </p:sp>
    </p:spTree>
    <p:extLst>
      <p:ext uri="{BB962C8B-B14F-4D97-AF65-F5344CB8AC3E}">
        <p14:creationId xmlns:p14="http://schemas.microsoft.com/office/powerpoint/2010/main" val="3337370550"/>
      </p:ext>
    </p:extLst>
  </p:cSld>
  <p:clrMapOvr>
    <a:masterClrMapping/>
  </p:clrMapOvr>
</p:sld>
</file>

<file path=ppt/theme/theme1.xml><?xml version="1.0" encoding="utf-8"?>
<a:theme xmlns:a="http://schemas.openxmlformats.org/drawingml/2006/main" name="قالب الدروس">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9B6F7093-7B83-4D0A-BC1F-683D122F6A48}" vid="{1FAA4335-E554-4125-ACCC-D1CCCAA2166B}"/>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قالب الدروس</Template>
  <TotalTime>718</TotalTime>
  <Words>1093</Words>
  <Application>Microsoft Office PowerPoint</Application>
  <PresentationFormat>Widescreen</PresentationFormat>
  <Paragraphs>218</Paragraphs>
  <Slides>18</Slides>
  <Notes>11</Notes>
  <HiddenSlides>0</HiddenSlides>
  <MMClips>1</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قالب الدروس</vt:lpstr>
      <vt:lpstr>                 عَلَى شَوَاطِئِ البَحْرَيْنِ . (للحفظ 1-5)</vt:lpstr>
      <vt:lpstr>أستمع إلى القصيدة بانتباه  (أضغط على الرّابط الآتي)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نشاط (3)</vt:lpstr>
      <vt:lpstr>نشاط (3)</vt:lpstr>
      <vt:lpstr>انتهى الدرس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بِيئتُنَا...حَيَاتُنَا (للحفظ 1-6)</dc:title>
  <dc:creator>Hatem bin Saleh Darwish</dc:creator>
  <cp:lastModifiedBy>Unknown User</cp:lastModifiedBy>
  <cp:revision>96</cp:revision>
  <dcterms:created xsi:type="dcterms:W3CDTF">2020-03-04T09:54:10Z</dcterms:created>
  <dcterms:modified xsi:type="dcterms:W3CDTF">2025-04-22T11:56:46Z</dcterms:modified>
</cp:coreProperties>
</file>