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  <p:sldMasterId id="2147483714" r:id="rId2"/>
    <p:sldMasterId id="2147483729" r:id="rId3"/>
    <p:sldMasterId id="2147483741" r:id="rId4"/>
    <p:sldMasterId id="2147483753" r:id="rId5"/>
  </p:sldMasterIdLst>
  <p:notesMasterIdLst>
    <p:notesMasterId r:id="rId2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656" autoAdjust="0"/>
    <p:restoredTop sz="94660"/>
  </p:normalViewPr>
  <p:slideViewPr>
    <p:cSldViewPr snapToGrid="0">
      <p:cViewPr varScale="1">
        <p:scale>
          <a:sx n="64" d="100"/>
          <a:sy n="64" d="100"/>
        </p:scale>
        <p:origin x="9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F8032AC-96C3-4ACE-B90C-EE7D46572360}" type="datetimeFigureOut">
              <a:rPr lang="ar-EG" smtClean="0"/>
              <a:t>02/04/1446</a:t>
            </a:fld>
            <a:endParaRPr lang="ar-EG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2E5F377-E5AF-4488-97C8-301FF8B6F55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711087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E5F377-E5AF-4488-97C8-301FF8B6F553}" type="slidenum">
              <a:rPr lang="ar-EG" smtClean="0"/>
              <a:t>13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115822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48002-315D-49B1-B10F-137139C4BF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896" y="1122363"/>
            <a:ext cx="7276733" cy="3381398"/>
          </a:xfrm>
        </p:spPr>
        <p:txBody>
          <a:bodyPr anchor="b">
            <a:normAutofit/>
          </a:bodyPr>
          <a:lstStyle>
            <a:lvl1pPr algn="l">
              <a:defRPr sz="4800" cap="none"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4535E0-4D9C-4DCA-8569-64503C5DC1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894" y="4612942"/>
            <a:ext cx="7276733" cy="1181683"/>
          </a:xfrm>
        </p:spPr>
        <p:txBody>
          <a:bodyPr>
            <a:normAutofit/>
          </a:bodyPr>
          <a:lstStyle>
            <a:lvl1pPr marL="0" indent="0" algn="l">
              <a:buNone/>
              <a:defRPr sz="18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83B68-70CF-4A98-948C-6EA4BD68D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C2EF9-7F83-4AD3-B3F6-B9D4618D6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B751B-3464-41CD-B728-A72BB191E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909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BFD42-94A9-4345-AF38-7D562B50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4C458-A63B-4032-B4EC-732DAC188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855B5-7F2F-408B-800D-92CB34B99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03412-EA6B-43CA-8B3A-F502587CB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6E9EE-F895-4ECE-B4B2-586D65ED8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5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8193F-AFAD-4A9A-B0EF-530DFB19D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876299"/>
            <a:ext cx="7876722" cy="371316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1BBE4-9FC1-4F89-B120-1C49D816F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46170"/>
            <a:ext cx="6781301" cy="104845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30A6B-E3FD-4920-8128-C263CA1D6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66B85-0649-47DB-AD69-458D8F600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25931-A293-42E9-BDF5-B2AE121D7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88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5262B-ECD6-47BB-A6F1-92A6033E9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B8779-51E9-44D1-9F7B-28F3C6D3C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8474" y="2080517"/>
            <a:ext cx="4970124" cy="397738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E8BFB-5295-4C5E-9CB1-E276E9D0E5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0899" y="2080517"/>
            <a:ext cx="4970124" cy="39773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E22BF-1819-4301-B699-EF5A2F4D9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0A2DF-39DE-49C3-A213-3E8423C7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5D3A8-238B-4A68-A9F9-672D2F06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41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7D468-D010-4225-B024-DCEF543BC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71955"/>
            <a:ext cx="10441236" cy="139835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D60A0-FCAB-425A-9ECD-94CDE4F47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926" y="1983242"/>
            <a:ext cx="5007110" cy="814387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000" b="0" cap="all" spc="14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F986B-07CB-4FB0-9419-2AAB318B8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063" y="2813959"/>
            <a:ext cx="5007110" cy="324394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A9D784-7968-4E8B-B704-E42EE8F18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9255" y="1983242"/>
            <a:ext cx="5031769" cy="814387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000" b="0" cap="all" spc="14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45754F-08D1-4593-988F-95F0ED1A0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9255" y="2813959"/>
            <a:ext cx="5031769" cy="324394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ED2E61-83B4-4C8F-BBFE-D95920342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80C136-A664-4013-8073-B0C6BDEF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AE9547-8EE7-461B-9E99-484B11E91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1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2E667-0EFA-4EE6-8E4D-20805309A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59" y="895440"/>
            <a:ext cx="10138451" cy="1832349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EE4825-BB8C-4567-B407-B4452409D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838892-25DB-4A4E-9D43-6058C45C5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C3DDDA-48EF-4B42-9980-4762AF50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7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EFA7D9-6801-4DD0-8D7D-505212F46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6FA3EA-1519-4178-AC3A-231A5BAA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423DBE-6FD6-4D60-8336-7843B4BD3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08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2D9AE-CA1A-4751-9B33-0AC09CE62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996948"/>
            <a:ext cx="3046410" cy="1479551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2400" cap="all" spc="4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F9941-76E5-42B5-8464-C1A7010D9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0796" y="876300"/>
            <a:ext cx="5758235" cy="5181599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785D8-F112-415F-9AB4-5F2AC060D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666144"/>
            <a:ext cx="3046409" cy="31949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70A0B3-4E9C-4FAC-B1D1-2673F7B5A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AA370A-33F5-48A6-962A-47C0F15D4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8AD606-A37D-4697-AA7A-EAE4F101A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4E0B5E-1030-4A34-AB09-05ACB45CE993}"/>
              </a:ext>
            </a:extLst>
          </p:cNvPr>
          <p:cNvCxnSpPr>
            <a:cxnSpLocks/>
          </p:cNvCxnSpPr>
          <p:nvPr/>
        </p:nvCxnSpPr>
        <p:spPr>
          <a:xfrm>
            <a:off x="4610100" y="898989"/>
            <a:ext cx="0" cy="5138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211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21D4C-0A93-40A6-9645-5EF7DE6C5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989314"/>
            <a:ext cx="3046409" cy="1487185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2F9455-852F-4604-87D4-801E8D5DB5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4" y="876300"/>
            <a:ext cx="5943596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42061-B161-4973-9EE4-76D0B73FC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666143"/>
            <a:ext cx="3046409" cy="31949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DCE2E0-050A-4BC2-91DF-7A00811D2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AB003-B443-4B96-9DD9-4284E7E1E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79DBA-16C0-4FFB-B367-B96169B4B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F2BD78-1D6B-4742-9726-75646D91F4AC}"/>
              </a:ext>
            </a:extLst>
          </p:cNvPr>
          <p:cNvCxnSpPr>
            <a:cxnSpLocks/>
          </p:cNvCxnSpPr>
          <p:nvPr/>
        </p:nvCxnSpPr>
        <p:spPr>
          <a:xfrm>
            <a:off x="4610100" y="898989"/>
            <a:ext cx="0" cy="5138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871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B5731-248B-49C2-93DE-8A3260C9F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D4D5C5-3D5A-4F3D-8A08-7053DACF1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E5372-3FC6-4227-B2DD-6CB24E651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1B1B1-B637-4E46-B64C-F082B54C2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567AD-4B78-41F6-B814-726D4BD4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47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674D5E-67E6-4C23-B80A-0C66B53315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76299"/>
            <a:ext cx="2628900" cy="5181601"/>
          </a:xfrm>
        </p:spPr>
        <p:txBody>
          <a:bodyPr vert="eaVert"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FEFF2A-08E8-447D-85C7-7D5A9C422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76299"/>
            <a:ext cx="7734300" cy="51816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0030D-E580-4B0C-B5A8-2C8A094D9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DCAEB-1B6E-492E-918E-47179AF48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E4A38-A745-436E-9E33-63B9F81C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32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591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827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335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84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393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828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811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429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370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6420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980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804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1253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9255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4213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6822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6732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3464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3131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4370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2395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4460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8396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1793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9519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2246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9462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3647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4869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457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0990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4809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6444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3888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5140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8925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2083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0960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2250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3241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5217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4325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8653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5972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8500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8747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651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122448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4035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5274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70871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2265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0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98CBCD-166B-4F97-A6DF-DAA3BF2B2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60" y="876302"/>
            <a:ext cx="10427840" cy="1086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64D6D9-636D-450B-839A-22AE0CED2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758" y="2065984"/>
            <a:ext cx="10427841" cy="3903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6CAEC-1EE5-4B71-9646-5C378EEBE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82838" y="6356350"/>
            <a:ext cx="33613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70EF8-70B2-4AFC-8388-691A146AA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874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07DC7-D05C-4038-B51A-F00B7B9C9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0400" y="6356350"/>
            <a:ext cx="6176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tx2"/>
                </a:solidFill>
              </a:defRPr>
            </a:lvl1pPr>
          </a:lstStyle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AD4CCDA-06BF-4D2A-B44F-195AEC0B5B22}"/>
              </a:ext>
            </a:extLst>
          </p:cNvPr>
          <p:cNvCxnSpPr>
            <a:cxnSpLocks/>
          </p:cNvCxnSpPr>
          <p:nvPr/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96885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SzPct val="70000"/>
        <a:buFontTx/>
        <a:buNone/>
        <a:defRPr sz="1800" i="1" kern="1200">
          <a:solidFill>
            <a:schemeClr val="tx2"/>
          </a:solidFill>
          <a:latin typeface="+mn-lt"/>
          <a:ea typeface="+mn-ea"/>
          <a:cs typeface="+mn-cs"/>
        </a:defRPr>
      </a:lvl2pPr>
      <a:lvl3pPr marL="502920" indent="-22860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None/>
        <a:defRPr sz="1600" i="1" kern="120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6336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p:txStyles>
    <p:titleStyle>
      <a:lvl1pPr algn="l" defTabSz="457200" rtl="1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52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14299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457200" rtl="1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06000" indent="-306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26951E3-958F-4611-B170-D081BA0250F9}" type="datetimeFigureOut">
              <a:rPr lang="en-US" smtClean="0"/>
              <a:pPr/>
              <a:t>10/5/2024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32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</p:sldLayoutIdLst>
  <p:txStyles>
    <p:titleStyle>
      <a:lvl1pPr algn="l" defTabSz="457200" rtl="1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7.xml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6" Type="http://schemas.microsoft.com/office/2007/relationships/hdphoto" Target="../media/hdphoto6.wdp"/><Relationship Id="rId5" Type="http://schemas.openxmlformats.org/officeDocument/2006/relationships/image" Target="../media/image20.png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8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1C0BCA8-B9D5-4F84-B063-ABE683EE0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صورة تحتوي على رسوميات متجهية, فن&#10;&#10;تم إنشاء الوصف تلقائياً بثقة متوسطة">
            <a:extLst>
              <a:ext uri="{FF2B5EF4-FFF2-40B4-BE49-F238E27FC236}">
                <a16:creationId xmlns:a16="http://schemas.microsoft.com/office/drawing/2014/main" id="{3F6E578D-EDF6-37BE-CCC3-BE6F9D3699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92" r="8820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148D7B7-CAFA-4089-A365-6371A76FE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144236 w 12192000"/>
              <a:gd name="connsiteY0" fmla="*/ 859953 h 6858000"/>
              <a:gd name="connsiteX1" fmla="*/ 954990 w 12192000"/>
              <a:gd name="connsiteY1" fmla="*/ 3049201 h 6858000"/>
              <a:gd name="connsiteX2" fmla="*/ 954990 w 12192000"/>
              <a:gd name="connsiteY2" fmla="*/ 3317710 h 6858000"/>
              <a:gd name="connsiteX3" fmla="*/ 954990 w 12192000"/>
              <a:gd name="connsiteY3" fmla="*/ 6057900 h 6858000"/>
              <a:gd name="connsiteX4" fmla="*/ 5334000 w 12192000"/>
              <a:gd name="connsiteY4" fmla="*/ 6057900 h 6858000"/>
              <a:gd name="connsiteX5" fmla="*/ 5334000 w 12192000"/>
              <a:gd name="connsiteY5" fmla="*/ 3049201 h 6858000"/>
              <a:gd name="connsiteX6" fmla="*/ 3144755 w 12192000"/>
              <a:gd name="connsiteY6" fmla="*/ 859953 h 6858000"/>
              <a:gd name="connsiteX7" fmla="*/ 0 w 12192000"/>
              <a:gd name="connsiteY7" fmla="*/ 0 h 6858000"/>
              <a:gd name="connsiteX8" fmla="*/ 12192000 w 12192000"/>
              <a:gd name="connsiteY8" fmla="*/ 0 h 6858000"/>
              <a:gd name="connsiteX9" fmla="*/ 12192000 w 12192000"/>
              <a:gd name="connsiteY9" fmla="*/ 6858000 h 6858000"/>
              <a:gd name="connsiteX10" fmla="*/ 0 w 12192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0">
                <a:moveTo>
                  <a:pt x="3144236" y="859953"/>
                </a:moveTo>
                <a:cubicBezTo>
                  <a:pt x="1935127" y="859953"/>
                  <a:pt x="954990" y="1840119"/>
                  <a:pt x="954990" y="3049201"/>
                </a:cubicBezTo>
                <a:lnTo>
                  <a:pt x="954990" y="3317710"/>
                </a:lnTo>
                <a:lnTo>
                  <a:pt x="954990" y="6057900"/>
                </a:lnTo>
                <a:lnTo>
                  <a:pt x="5334000" y="6057900"/>
                </a:lnTo>
                <a:lnTo>
                  <a:pt x="5334000" y="3049201"/>
                </a:lnTo>
                <a:cubicBezTo>
                  <a:pt x="5334000" y="1840119"/>
                  <a:pt x="4353860" y="859953"/>
                  <a:pt x="3144755" y="85995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BCEA2045-C4FD-409B-9D8D-A5D793238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2848" y="2691408"/>
            <a:ext cx="5004176" cy="336649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ar-EG" dirty="0"/>
              <a:t>تدريبات نحوية </a:t>
            </a:r>
            <a:br>
              <a:rPr lang="ar-EG" dirty="0"/>
            </a:br>
            <a:r>
              <a:rPr lang="ar-EG" dirty="0">
                <a:solidFill>
                  <a:srgbClr val="FFFF00"/>
                </a:solidFill>
              </a:rPr>
              <a:t>الصف الخامس</a:t>
            </a:r>
            <a:br>
              <a:rPr lang="ar-EG" dirty="0"/>
            </a:br>
            <a:r>
              <a:rPr lang="ar-EG" dirty="0"/>
              <a:t>------</a:t>
            </a:r>
            <a:br>
              <a:rPr lang="ar-EG" dirty="0"/>
            </a:br>
            <a:r>
              <a:rPr lang="ar-EG" dirty="0"/>
              <a:t>مسبحة جدتي (استماع)</a:t>
            </a:r>
            <a:br>
              <a:rPr lang="ar-EG" dirty="0"/>
            </a:br>
            <a:r>
              <a:rPr lang="ar-EG" dirty="0">
                <a:solidFill>
                  <a:srgbClr val="FFFF00"/>
                </a:solidFill>
              </a:rPr>
              <a:t>ص 7 </a:t>
            </a:r>
            <a:endParaRPr lang="ar-EG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76E355-DC49-4AFB-88DE-62B854B9B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09851" y="4003443"/>
            <a:ext cx="0" cy="2054457"/>
          </a:xfrm>
          <a:prstGeom prst="line">
            <a:avLst/>
          </a:prstGeom>
          <a:ln w="1079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21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صورة تحتوي على نص, لقطة شاشة, الخط, رقم&#10;&#10;تم إنشاء الوصف تلقائياً">
            <a:extLst>
              <a:ext uri="{FF2B5EF4-FFF2-40B4-BE49-F238E27FC236}">
                <a16:creationId xmlns:a16="http://schemas.microsoft.com/office/drawing/2014/main" id="{49691625-5065-4F5B-8464-2B94E3E771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95" y="0"/>
            <a:ext cx="9548735" cy="6685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7E4D0EC1-ADBA-4804-9A93-DFC9EAC74165}"/>
              </a:ext>
            </a:extLst>
          </p:cNvPr>
          <p:cNvSpPr txBox="1"/>
          <p:nvPr/>
        </p:nvSpPr>
        <p:spPr>
          <a:xfrm>
            <a:off x="4485807" y="1937080"/>
            <a:ext cx="60935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1- لطيفة </a:t>
            </a:r>
          </a:p>
          <a:p>
            <a:pPr algn="r"/>
            <a:r>
              <a:rPr lang="ar-EG" sz="3200" b="1" dirty="0">
                <a:solidFill>
                  <a:srgbClr val="FF0000"/>
                </a:solidFill>
              </a:rPr>
              <a:t>2- بشوشة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F999519-B806-41F8-A14B-0E80EBBED580}"/>
              </a:ext>
            </a:extLst>
          </p:cNvPr>
          <p:cNvSpPr txBox="1"/>
          <p:nvPr/>
        </p:nvSpPr>
        <p:spPr>
          <a:xfrm>
            <a:off x="4485807" y="3772737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33 خرزة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BD61E839-C885-4249-8C98-BA6DA67ADE0D}"/>
              </a:ext>
            </a:extLst>
          </p:cNvPr>
          <p:cNvSpPr txBox="1"/>
          <p:nvPr/>
        </p:nvSpPr>
        <p:spPr>
          <a:xfrm>
            <a:off x="4186004" y="5658868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انقطع خيطها فتناثرت الخرزات</a:t>
            </a:r>
          </a:p>
        </p:txBody>
      </p:sp>
    </p:spTree>
    <p:extLst>
      <p:ext uri="{BB962C8B-B14F-4D97-AF65-F5344CB8AC3E}">
        <p14:creationId xmlns:p14="http://schemas.microsoft.com/office/powerpoint/2010/main" val="35692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صورة تحتوي على نص, الخط, خط يد, لقطة شاشة&#10;&#10;تم إنشاء الوصف تلقائياً">
            <a:extLst>
              <a:ext uri="{FF2B5EF4-FFF2-40B4-BE49-F238E27FC236}">
                <a16:creationId xmlns:a16="http://schemas.microsoft.com/office/drawing/2014/main" id="{15ABB082-ADDE-4A5D-8C69-A263FE7BA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43" y="239843"/>
            <a:ext cx="9503763" cy="6370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799DA00B-6A1F-4712-8DF2-20A83E268CC0}"/>
              </a:ext>
            </a:extLst>
          </p:cNvPr>
          <p:cNvSpPr txBox="1"/>
          <p:nvPr/>
        </p:nvSpPr>
        <p:spPr>
          <a:xfrm>
            <a:off x="4051092" y="1307493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على حبه لجدته وعدم رؤيتها حزينة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037555F8-51B3-4C4F-9B0E-49CE2CEC2429}"/>
              </a:ext>
            </a:extLst>
          </p:cNvPr>
          <p:cNvSpPr txBox="1"/>
          <p:nvPr/>
        </p:nvSpPr>
        <p:spPr>
          <a:xfrm>
            <a:off x="2177322" y="3530183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يبحث في الأماكن البعيدة وينسى القريبة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41A2D10B-74F3-429C-9E25-CF11BD831BCB}"/>
              </a:ext>
            </a:extLst>
          </p:cNvPr>
          <p:cNvSpPr txBox="1"/>
          <p:nvPr/>
        </p:nvSpPr>
        <p:spPr>
          <a:xfrm>
            <a:off x="2177322" y="4725569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الاستعجال في البحث وعدم التأني </a:t>
            </a:r>
          </a:p>
        </p:txBody>
      </p:sp>
    </p:spTree>
    <p:extLst>
      <p:ext uri="{BB962C8B-B14F-4D97-AF65-F5344CB8AC3E}">
        <p14:creationId xmlns:p14="http://schemas.microsoft.com/office/powerpoint/2010/main" val="67742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صورة تحتوي على نص, خط يد, الخط, رسالة&#10;&#10;تم إنشاء الوصف تلقائياً">
            <a:extLst>
              <a:ext uri="{FF2B5EF4-FFF2-40B4-BE49-F238E27FC236}">
                <a16:creationId xmlns:a16="http://schemas.microsoft.com/office/drawing/2014/main" id="{B460CE41-24E9-44A2-A95C-FF5820B3E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38" y="0"/>
            <a:ext cx="1028325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6E6530DA-ADA3-4A41-AF6D-4BB00F9DC279}"/>
              </a:ext>
            </a:extLst>
          </p:cNvPr>
          <p:cNvSpPr txBox="1"/>
          <p:nvPr/>
        </p:nvSpPr>
        <p:spPr>
          <a:xfrm>
            <a:off x="3209709" y="3480619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 من صبر واجتهد وانتظر نال ما يريد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C51C1BF-AD83-4A8D-AE46-597C71409136}"/>
              </a:ext>
            </a:extLst>
          </p:cNvPr>
          <p:cNvSpPr txBox="1"/>
          <p:nvPr/>
        </p:nvSpPr>
        <p:spPr>
          <a:xfrm>
            <a:off x="3421103" y="5362207"/>
            <a:ext cx="60935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قيام أحد الباعة بإعطاء الحفيد مسبحته الخاصة ليعطيها جدته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11049145-D6A1-4050-BA79-780C353BCD8E}"/>
              </a:ext>
            </a:extLst>
          </p:cNvPr>
          <p:cNvSpPr txBox="1"/>
          <p:nvPr/>
        </p:nvSpPr>
        <p:spPr>
          <a:xfrm>
            <a:off x="9160640" y="1218659"/>
            <a:ext cx="496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028A026C-767A-40A2-B844-6D713F912A22}"/>
              </a:ext>
            </a:extLst>
          </p:cNvPr>
          <p:cNvSpPr txBox="1"/>
          <p:nvPr/>
        </p:nvSpPr>
        <p:spPr>
          <a:xfrm>
            <a:off x="9160640" y="2096328"/>
            <a:ext cx="496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80608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E09B502A-CA70-4FF1-9BF2-EE2C81276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5" y="1734857"/>
            <a:ext cx="3765483" cy="3388287"/>
          </a:xfrm>
        </p:spPr>
        <p:txBody>
          <a:bodyPr anchor="ctr">
            <a:normAutofit/>
          </a:bodyPr>
          <a:lstStyle/>
          <a:p>
            <a:endParaRPr lang="ar-EG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AAD0C53-191F-4E66-BBAA-764CA2DA9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8067" y="1128895"/>
            <a:ext cx="5732418" cy="4900014"/>
          </a:xfrm>
          <a:effectLst/>
        </p:spPr>
        <p:txBody>
          <a:bodyPr>
            <a:normAutofit fontScale="92500" lnSpcReduction="10000"/>
          </a:bodyPr>
          <a:lstStyle/>
          <a:p>
            <a:pPr algn="ctr"/>
            <a:r>
              <a:rPr lang="ar-EG" sz="6000" dirty="0"/>
              <a:t>تدريبات نحوية </a:t>
            </a:r>
            <a:br>
              <a:rPr lang="ar-EG" sz="6000" dirty="0"/>
            </a:br>
            <a:r>
              <a:rPr lang="ar-EG" sz="6000" dirty="0">
                <a:solidFill>
                  <a:srgbClr val="7030A0"/>
                </a:solidFill>
              </a:rPr>
              <a:t>الصف الخامس</a:t>
            </a:r>
            <a:br>
              <a:rPr lang="ar-EG" sz="6000" dirty="0"/>
            </a:br>
            <a:r>
              <a:rPr lang="ar-EG" sz="6000" dirty="0"/>
              <a:t>------</a:t>
            </a:r>
            <a:br>
              <a:rPr lang="ar-EG" sz="6000" dirty="0"/>
            </a:br>
            <a:r>
              <a:rPr lang="ar-EG" sz="6000" dirty="0"/>
              <a:t>إعراب الفعل الماضي</a:t>
            </a:r>
            <a:br>
              <a:rPr lang="ar-EG" sz="6000" dirty="0"/>
            </a:br>
            <a:r>
              <a:rPr lang="ar-EG" sz="6000" dirty="0">
                <a:solidFill>
                  <a:srgbClr val="7030A0"/>
                </a:solidFill>
              </a:rPr>
              <a:t>ص 10</a:t>
            </a:r>
            <a:r>
              <a:rPr lang="ar-EG" sz="6000" dirty="0">
                <a:solidFill>
                  <a:srgbClr val="FFFF00"/>
                </a:solidFill>
              </a:rPr>
              <a:t> </a:t>
            </a:r>
            <a:endParaRPr lang="ar-EG" sz="2000" dirty="0"/>
          </a:p>
        </p:txBody>
      </p:sp>
    </p:spTree>
    <p:extLst>
      <p:ext uri="{BB962C8B-B14F-4D97-AF65-F5344CB8AC3E}">
        <p14:creationId xmlns:p14="http://schemas.microsoft.com/office/powerpoint/2010/main" val="3139839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416E3E5-5186-46A4-AFBD-337387D3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3" y="0"/>
            <a:ext cx="1218742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7B8FAACC-353E-4F84-BA62-A5514185D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7554995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212121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عنصر نائب للمحتوى 4" descr="صورة تحتوي على نص, الخط, خط يد, لقطة شاشة&#10;&#10;تم إنشاء الوصف تلقائياً">
            <a:extLst>
              <a:ext uri="{FF2B5EF4-FFF2-40B4-BE49-F238E27FC236}">
                <a16:creationId xmlns:a16="http://schemas.microsoft.com/office/drawing/2014/main" id="{C94132E6-81A3-4554-97B7-9E0936CB1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8833" cy="6858000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B3C33EF0-2ADD-48F0-BE05-6BF4C0DB3A8B}"/>
              </a:ext>
            </a:extLst>
          </p:cNvPr>
          <p:cNvSpPr/>
          <p:nvPr/>
        </p:nvSpPr>
        <p:spPr>
          <a:xfrm>
            <a:off x="7432199" y="1166979"/>
            <a:ext cx="653522" cy="714450"/>
          </a:xfrm>
          <a:prstGeom prst="ellipse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28D0D426-708C-4FB4-B9BF-2A6FB0040A88}"/>
              </a:ext>
            </a:extLst>
          </p:cNvPr>
          <p:cNvSpPr/>
          <p:nvPr/>
        </p:nvSpPr>
        <p:spPr>
          <a:xfrm>
            <a:off x="7432199" y="5898711"/>
            <a:ext cx="653522" cy="714450"/>
          </a:xfrm>
          <a:prstGeom prst="ellipse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596748FD-CF90-4780-9689-FD7768441EC5}"/>
              </a:ext>
            </a:extLst>
          </p:cNvPr>
          <p:cNvSpPr/>
          <p:nvPr/>
        </p:nvSpPr>
        <p:spPr>
          <a:xfrm>
            <a:off x="8247413" y="4958039"/>
            <a:ext cx="653522" cy="714450"/>
          </a:xfrm>
          <a:prstGeom prst="ellipse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3014263E-F719-4781-952A-BB4CADC7A35A}"/>
              </a:ext>
            </a:extLst>
          </p:cNvPr>
          <p:cNvSpPr/>
          <p:nvPr/>
        </p:nvSpPr>
        <p:spPr>
          <a:xfrm>
            <a:off x="8247413" y="3992503"/>
            <a:ext cx="653522" cy="714450"/>
          </a:xfrm>
          <a:prstGeom prst="ellipse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/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BBE990BA-B92F-4DB1-856B-6510AEC360C0}"/>
              </a:ext>
            </a:extLst>
          </p:cNvPr>
          <p:cNvSpPr/>
          <p:nvPr/>
        </p:nvSpPr>
        <p:spPr>
          <a:xfrm>
            <a:off x="7437196" y="3071775"/>
            <a:ext cx="653522" cy="714450"/>
          </a:xfrm>
          <a:prstGeom prst="ellipse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/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D53B1D47-FDFF-4FBA-9935-F8600C47C9AB}"/>
              </a:ext>
            </a:extLst>
          </p:cNvPr>
          <p:cNvSpPr/>
          <p:nvPr/>
        </p:nvSpPr>
        <p:spPr>
          <a:xfrm>
            <a:off x="8247413" y="2126146"/>
            <a:ext cx="653522" cy="714450"/>
          </a:xfrm>
          <a:prstGeom prst="ellipse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857355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3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E75D15-CF17-4901-A858-1470ED65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1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F323B8-8C06-4F56-BB4B-B8857128A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B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عنصر نائب للمحتوى 4" descr="صورة تحتوي على نص, خط يد, الخط, فن الخط&#10;&#10;تم إنشاء الوصف تلقائياً">
            <a:extLst>
              <a:ext uri="{FF2B5EF4-FFF2-40B4-BE49-F238E27FC236}">
                <a16:creationId xmlns:a16="http://schemas.microsoft.com/office/drawing/2014/main" id="{0EA53E0B-46D6-41D2-A1B5-E5E3B5806B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692" y="480060"/>
            <a:ext cx="8124669" cy="5897880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6CFD0307-DE99-4799-998F-53AFF176452F}"/>
              </a:ext>
            </a:extLst>
          </p:cNvPr>
          <p:cNvSpPr txBox="1"/>
          <p:nvPr/>
        </p:nvSpPr>
        <p:spPr>
          <a:xfrm>
            <a:off x="7390151" y="2065481"/>
            <a:ext cx="12629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شعرت</a:t>
            </a:r>
            <a:endParaRPr lang="ar-E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2085A86-86E9-4742-AEA6-B4FAEF2891E9}"/>
              </a:ext>
            </a:extLst>
          </p:cNvPr>
          <p:cNvSpPr txBox="1"/>
          <p:nvPr/>
        </p:nvSpPr>
        <p:spPr>
          <a:xfrm>
            <a:off x="7581276" y="3420441"/>
            <a:ext cx="10717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اشتد</a:t>
            </a:r>
            <a:endParaRPr lang="ar-E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2AC2553C-759D-489F-8829-3386EBA37E15}"/>
              </a:ext>
            </a:extLst>
          </p:cNvPr>
          <p:cNvSpPr txBox="1"/>
          <p:nvPr/>
        </p:nvSpPr>
        <p:spPr>
          <a:xfrm>
            <a:off x="7581276" y="2971800"/>
            <a:ext cx="10717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بدأ</a:t>
            </a:r>
            <a:endParaRPr lang="ar-E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1B2CA795-E05C-4790-8AA4-2C385FD48217}"/>
              </a:ext>
            </a:extLst>
          </p:cNvPr>
          <p:cNvSpPr txBox="1"/>
          <p:nvPr/>
        </p:nvSpPr>
        <p:spPr>
          <a:xfrm>
            <a:off x="7581276" y="2505670"/>
            <a:ext cx="10717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انهمر</a:t>
            </a:r>
            <a:endParaRPr lang="ar-E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9E01A1A-6853-4691-8FB8-E2E72DE919D7}"/>
              </a:ext>
            </a:extLst>
          </p:cNvPr>
          <p:cNvSpPr txBox="1"/>
          <p:nvPr/>
        </p:nvSpPr>
        <p:spPr>
          <a:xfrm>
            <a:off x="7322870" y="3869082"/>
            <a:ext cx="1441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تفجرت</a:t>
            </a:r>
            <a:endParaRPr lang="ar-E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C7402C67-173E-4F56-9B20-08C07762AB62}"/>
              </a:ext>
            </a:extLst>
          </p:cNvPr>
          <p:cNvSpPr txBox="1"/>
          <p:nvPr/>
        </p:nvSpPr>
        <p:spPr>
          <a:xfrm>
            <a:off x="4364636" y="3882106"/>
            <a:ext cx="1441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انبثق</a:t>
            </a:r>
            <a:endParaRPr lang="ar-E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AFCA6AC9-D760-4683-93E4-363FDC24A322}"/>
              </a:ext>
            </a:extLst>
          </p:cNvPr>
          <p:cNvSpPr txBox="1"/>
          <p:nvPr/>
        </p:nvSpPr>
        <p:spPr>
          <a:xfrm>
            <a:off x="7220437" y="1625292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اصطحب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رابط مستقيم 17">
            <a:extLst>
              <a:ext uri="{FF2B5EF4-FFF2-40B4-BE49-F238E27FC236}">
                <a16:creationId xmlns:a16="http://schemas.microsoft.com/office/drawing/2014/main" id="{D674BCC0-0AEE-41A8-82F5-666A8C93284B}"/>
              </a:ext>
            </a:extLst>
          </p:cNvPr>
          <p:cNvCxnSpPr/>
          <p:nvPr/>
        </p:nvCxnSpPr>
        <p:spPr>
          <a:xfrm>
            <a:off x="8764424" y="5471409"/>
            <a:ext cx="6090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مستقيم 18">
            <a:extLst>
              <a:ext uri="{FF2B5EF4-FFF2-40B4-BE49-F238E27FC236}">
                <a16:creationId xmlns:a16="http://schemas.microsoft.com/office/drawing/2014/main" id="{C36C74C7-921F-48DF-B0B5-192C78645C4E}"/>
              </a:ext>
            </a:extLst>
          </p:cNvPr>
          <p:cNvCxnSpPr>
            <a:cxnSpLocks/>
          </p:cNvCxnSpPr>
          <p:nvPr/>
        </p:nvCxnSpPr>
        <p:spPr>
          <a:xfrm>
            <a:off x="4709330" y="5426437"/>
            <a:ext cx="8670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مستقيم 19">
            <a:extLst>
              <a:ext uri="{FF2B5EF4-FFF2-40B4-BE49-F238E27FC236}">
                <a16:creationId xmlns:a16="http://schemas.microsoft.com/office/drawing/2014/main" id="{DBD08435-B8E5-4954-A104-A824BAF4D28B}"/>
              </a:ext>
            </a:extLst>
          </p:cNvPr>
          <p:cNvCxnSpPr/>
          <p:nvPr/>
        </p:nvCxnSpPr>
        <p:spPr>
          <a:xfrm>
            <a:off x="2655677" y="5471409"/>
            <a:ext cx="6090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مستقيم 20">
            <a:extLst>
              <a:ext uri="{FF2B5EF4-FFF2-40B4-BE49-F238E27FC236}">
                <a16:creationId xmlns:a16="http://schemas.microsoft.com/office/drawing/2014/main" id="{D2C34F65-83C8-494F-8D46-3D593C8F3F36}"/>
              </a:ext>
            </a:extLst>
          </p:cNvPr>
          <p:cNvCxnSpPr>
            <a:cxnSpLocks/>
          </p:cNvCxnSpPr>
          <p:nvPr/>
        </p:nvCxnSpPr>
        <p:spPr>
          <a:xfrm>
            <a:off x="7076566" y="5831174"/>
            <a:ext cx="62716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>
            <a:extLst>
              <a:ext uri="{FF2B5EF4-FFF2-40B4-BE49-F238E27FC236}">
                <a16:creationId xmlns:a16="http://schemas.microsoft.com/office/drawing/2014/main" id="{752A25FD-A627-4F20-9290-293BE56F3FF3}"/>
              </a:ext>
            </a:extLst>
          </p:cNvPr>
          <p:cNvCxnSpPr/>
          <p:nvPr/>
        </p:nvCxnSpPr>
        <p:spPr>
          <a:xfrm>
            <a:off x="4574418" y="5831174"/>
            <a:ext cx="6090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مستقيم 22">
            <a:extLst>
              <a:ext uri="{FF2B5EF4-FFF2-40B4-BE49-F238E27FC236}">
                <a16:creationId xmlns:a16="http://schemas.microsoft.com/office/drawing/2014/main" id="{F3FADD69-4E0B-417D-A047-48E301E7DB9C}"/>
              </a:ext>
            </a:extLst>
          </p:cNvPr>
          <p:cNvCxnSpPr/>
          <p:nvPr/>
        </p:nvCxnSpPr>
        <p:spPr>
          <a:xfrm>
            <a:off x="8653072" y="6377940"/>
            <a:ext cx="6090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848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2264E67-6F59-4D8D-8E5F-8245B0FEA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3" y="0"/>
            <a:ext cx="1218742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158E1C6E-D299-4F5D-B15B-155EBF7F6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212121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عنصر نائب للمحتوى 4" descr="صورة تحتوي على نص, خط يد, الخط, خط&#10;&#10;تم إنشاء الوصف تلقائياً">
            <a:extLst>
              <a:ext uri="{FF2B5EF4-FFF2-40B4-BE49-F238E27FC236}">
                <a16:creationId xmlns:a16="http://schemas.microsoft.com/office/drawing/2014/main" id="{7ED3BC52-32E7-4E95-80B5-55FF4E41C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220" y="20725"/>
            <a:ext cx="9474207" cy="6837275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E12D5FE8-1AFE-4A2B-92B5-12B6B791FDC7}"/>
              </a:ext>
            </a:extLst>
          </p:cNvPr>
          <p:cNvSpPr txBox="1"/>
          <p:nvPr/>
        </p:nvSpPr>
        <p:spPr>
          <a:xfrm>
            <a:off x="5877959" y="632488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صلى الرجل العصر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15C869B7-680B-45B0-B348-5001EC1BF2E3}"/>
              </a:ext>
            </a:extLst>
          </p:cNvPr>
          <p:cNvSpPr txBox="1"/>
          <p:nvPr/>
        </p:nvSpPr>
        <p:spPr>
          <a:xfrm>
            <a:off x="5411448" y="1536638"/>
            <a:ext cx="37315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 رزق الله صديقي العافية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239D99C2-4C79-4AB3-891B-58202159E83C}"/>
              </a:ext>
            </a:extLst>
          </p:cNvPr>
          <p:cNvSpPr txBox="1"/>
          <p:nvPr/>
        </p:nvSpPr>
        <p:spPr>
          <a:xfrm>
            <a:off x="2561951" y="632487"/>
            <a:ext cx="31000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 دعت الأم لولدها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D691CF97-E2EE-45B1-84A2-67CB7B0645FF}"/>
              </a:ext>
            </a:extLst>
          </p:cNvPr>
          <p:cNvSpPr txBox="1"/>
          <p:nvPr/>
        </p:nvSpPr>
        <p:spPr>
          <a:xfrm>
            <a:off x="9478780" y="2659614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استيقظت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AF153F86-9F45-48C2-8969-ACE13DC1C9FB}"/>
              </a:ext>
            </a:extLst>
          </p:cNvPr>
          <p:cNvSpPr txBox="1"/>
          <p:nvPr/>
        </p:nvSpPr>
        <p:spPr>
          <a:xfrm>
            <a:off x="9474207" y="3129033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لعبت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B650CB77-9416-4010-8358-54CC40AD24EB}"/>
              </a:ext>
            </a:extLst>
          </p:cNvPr>
          <p:cNvSpPr txBox="1"/>
          <p:nvPr/>
        </p:nvSpPr>
        <p:spPr>
          <a:xfrm>
            <a:off x="9474206" y="3734533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شربت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65A376C8-1E8C-47B5-9632-8CE19ECEC55D}"/>
              </a:ext>
            </a:extLst>
          </p:cNvPr>
          <p:cNvSpPr txBox="1"/>
          <p:nvPr/>
        </p:nvSpPr>
        <p:spPr>
          <a:xfrm>
            <a:off x="6096000" y="2639570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صليت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C0615395-EE49-45FB-BCAE-190603F40F15}"/>
              </a:ext>
            </a:extLst>
          </p:cNvPr>
          <p:cNvSpPr txBox="1"/>
          <p:nvPr/>
        </p:nvSpPr>
        <p:spPr>
          <a:xfrm>
            <a:off x="6153887" y="3209355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ذهبت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A2B0851-BC3E-4F94-8632-AD00A386E606}"/>
              </a:ext>
            </a:extLst>
          </p:cNvPr>
          <p:cNvSpPr txBox="1"/>
          <p:nvPr/>
        </p:nvSpPr>
        <p:spPr>
          <a:xfrm>
            <a:off x="6125156" y="3742502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رجعت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6639CCE2-3101-46E6-AE41-044A89EEE491}"/>
              </a:ext>
            </a:extLst>
          </p:cNvPr>
          <p:cNvSpPr txBox="1"/>
          <p:nvPr/>
        </p:nvSpPr>
        <p:spPr>
          <a:xfrm>
            <a:off x="3141855" y="2611263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نمت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4BA292C0-E0A7-406A-BD3F-B8CB1294BD05}"/>
              </a:ext>
            </a:extLst>
          </p:cNvPr>
          <p:cNvSpPr txBox="1"/>
          <p:nvPr/>
        </p:nvSpPr>
        <p:spPr>
          <a:xfrm>
            <a:off x="3159344" y="3244389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درست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9D4BD10A-4668-4B00-A233-7451994A02F3}"/>
              </a:ext>
            </a:extLst>
          </p:cNvPr>
          <p:cNvSpPr txBox="1"/>
          <p:nvPr/>
        </p:nvSpPr>
        <p:spPr>
          <a:xfrm>
            <a:off x="3173709" y="3829164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سلمت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8CAFC7D4-5A8F-4B70-BADA-63696CEFB75A}"/>
              </a:ext>
            </a:extLst>
          </p:cNvPr>
          <p:cNvSpPr txBox="1"/>
          <p:nvPr/>
        </p:nvSpPr>
        <p:spPr>
          <a:xfrm>
            <a:off x="5027125" y="4999894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استيقظت باكرا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9354AB99-CC77-40A2-84A9-32FAFC259DFC}"/>
              </a:ext>
            </a:extLst>
          </p:cNvPr>
          <p:cNvSpPr txBox="1"/>
          <p:nvPr/>
        </p:nvSpPr>
        <p:spPr>
          <a:xfrm>
            <a:off x="5027125" y="5501804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 صليت الفجر في جماعة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EAF8425A-1C08-4847-8D68-3078CA6C96C9}"/>
              </a:ext>
            </a:extLst>
          </p:cNvPr>
          <p:cNvSpPr txBox="1"/>
          <p:nvPr/>
        </p:nvSpPr>
        <p:spPr>
          <a:xfrm>
            <a:off x="5027125" y="6089290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 قبلت رأس أبي وأمي</a:t>
            </a:r>
          </a:p>
        </p:txBody>
      </p:sp>
    </p:spTree>
    <p:extLst>
      <p:ext uri="{BB962C8B-B14F-4D97-AF65-F5344CB8AC3E}">
        <p14:creationId xmlns:p14="http://schemas.microsoft.com/office/powerpoint/2010/main" val="2347582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BBC7667-C352-4842-9AFD-E5C16AD00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C401D57-600A-4C91-AC9A-14CA1ED6F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عنوان 1">
            <a:extLst>
              <a:ext uri="{FF2B5EF4-FFF2-40B4-BE49-F238E27FC236}">
                <a16:creationId xmlns:a16="http://schemas.microsoft.com/office/drawing/2014/main" id="{077CD421-7ABB-4394-90CA-997456ED3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338" y="1584325"/>
            <a:ext cx="9099550" cy="3212525"/>
          </a:xfrm>
        </p:spPr>
        <p:txBody>
          <a:bodyPr anchor="b">
            <a:noAutofit/>
          </a:bodyPr>
          <a:lstStyle/>
          <a:p>
            <a:pPr algn="ctr"/>
            <a:r>
              <a:rPr lang="ar-EG" sz="4400" dirty="0">
                <a:solidFill>
                  <a:schemeClr val="accent1">
                    <a:lumMod val="75000"/>
                  </a:schemeClr>
                </a:solidFill>
              </a:rPr>
              <a:t>تدريبات نحوية </a:t>
            </a:r>
            <a:br>
              <a:rPr lang="ar-EG" sz="4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EG" sz="4400" dirty="0">
                <a:solidFill>
                  <a:srgbClr val="0070C0"/>
                </a:solidFill>
              </a:rPr>
              <a:t>الصف الخامس</a:t>
            </a:r>
            <a:br>
              <a:rPr lang="ar-EG" sz="4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EG" sz="4400" dirty="0">
                <a:solidFill>
                  <a:schemeClr val="accent1">
                    <a:lumMod val="75000"/>
                  </a:schemeClr>
                </a:solidFill>
              </a:rPr>
              <a:t>------</a:t>
            </a:r>
            <a:br>
              <a:rPr lang="ar-EG" sz="4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EG" sz="4400" dirty="0">
                <a:solidFill>
                  <a:schemeClr val="accent1">
                    <a:lumMod val="75000"/>
                  </a:schemeClr>
                </a:solidFill>
              </a:rPr>
              <a:t>الألف اللينة</a:t>
            </a:r>
            <a:r>
              <a:rPr lang="ar-EG" sz="4400" dirty="0"/>
              <a:t>)</a:t>
            </a:r>
            <a:br>
              <a:rPr lang="ar-EG" sz="4400" dirty="0"/>
            </a:br>
            <a:r>
              <a:rPr lang="ar-EG" sz="4400" dirty="0">
                <a:solidFill>
                  <a:srgbClr val="0070C0"/>
                </a:solidFill>
              </a:rPr>
              <a:t>ص 15</a:t>
            </a:r>
            <a:r>
              <a:rPr lang="ar-EG" sz="4400" dirty="0">
                <a:solidFill>
                  <a:srgbClr val="FFFF00"/>
                </a:solidFill>
              </a:rPr>
              <a:t> </a:t>
            </a:r>
            <a:endParaRPr lang="ar-EG" sz="4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2367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صورة تحتوي على نص, خط يد, رسالة, الخط&#10;&#10;تم إنشاء الوصف تلقائياً">
            <a:extLst>
              <a:ext uri="{FF2B5EF4-FFF2-40B4-BE49-F238E27FC236}">
                <a16:creationId xmlns:a16="http://schemas.microsoft.com/office/drawing/2014/main" id="{69043CF6-63D5-4A10-9991-3D1123247D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07" y="0"/>
            <a:ext cx="1106274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C9D8FAF2-BADF-4221-8AFE-7FDCFA797E09}"/>
              </a:ext>
            </a:extLst>
          </p:cNvPr>
          <p:cNvSpPr txBox="1"/>
          <p:nvPr/>
        </p:nvSpPr>
        <p:spPr>
          <a:xfrm>
            <a:off x="7979764" y="4773227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أذى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658C04E-BF99-4C08-9C7E-ACEF3F416D9E}"/>
              </a:ext>
            </a:extLst>
          </p:cNvPr>
          <p:cNvSpPr txBox="1"/>
          <p:nvPr/>
        </p:nvSpPr>
        <p:spPr>
          <a:xfrm>
            <a:off x="7975191" y="5242646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العلا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4589E65-3AF9-4C8E-AF34-F1F9AE619A7C}"/>
              </a:ext>
            </a:extLst>
          </p:cNvPr>
          <p:cNvSpPr txBox="1"/>
          <p:nvPr/>
        </p:nvSpPr>
        <p:spPr>
          <a:xfrm>
            <a:off x="7888999" y="5727639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الهدى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2421A3A5-0D6A-4F6D-9B84-544C55DEC311}"/>
              </a:ext>
            </a:extLst>
          </p:cNvPr>
          <p:cNvSpPr txBox="1"/>
          <p:nvPr/>
        </p:nvSpPr>
        <p:spPr>
          <a:xfrm>
            <a:off x="4596984" y="4753183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نجا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D1EA0B2-3B50-4E72-B852-1FBC3472D149}"/>
              </a:ext>
            </a:extLst>
          </p:cNvPr>
          <p:cNvSpPr txBox="1"/>
          <p:nvPr/>
        </p:nvSpPr>
        <p:spPr>
          <a:xfrm>
            <a:off x="4596983" y="5146617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بنى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76C32FD2-E8FE-4597-814E-9576210CF24E}"/>
              </a:ext>
            </a:extLst>
          </p:cNvPr>
          <p:cNvSpPr txBox="1"/>
          <p:nvPr/>
        </p:nvSpPr>
        <p:spPr>
          <a:xfrm>
            <a:off x="4484558" y="5675442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امتطى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269E3F74-9FCC-46B3-B00D-64FF45436594}"/>
              </a:ext>
            </a:extLst>
          </p:cNvPr>
          <p:cNvSpPr txBox="1"/>
          <p:nvPr/>
        </p:nvSpPr>
        <p:spPr>
          <a:xfrm>
            <a:off x="1642839" y="4724876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7053C365-5670-4E7B-AC1B-D5AC7AA386C8}"/>
              </a:ext>
            </a:extLst>
          </p:cNvPr>
          <p:cNvSpPr txBox="1"/>
          <p:nvPr/>
        </p:nvSpPr>
        <p:spPr>
          <a:xfrm>
            <a:off x="3548923" y="6149580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صلى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BDBEE6C2-C9B5-4874-8D60-E953C788E02D}"/>
              </a:ext>
            </a:extLst>
          </p:cNvPr>
          <p:cNvSpPr txBox="1"/>
          <p:nvPr/>
        </p:nvSpPr>
        <p:spPr>
          <a:xfrm>
            <a:off x="5111241" y="6119392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سرى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04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عنصر نائب للمحتوى 6" descr="صورة تحتوي على نص, خط يد, الخط, فن الخط&#10;&#10;تم إنشاء الوصف تلقائياً">
            <a:extLst>
              <a:ext uri="{FF2B5EF4-FFF2-40B4-BE49-F238E27FC236}">
                <a16:creationId xmlns:a16="http://schemas.microsoft.com/office/drawing/2014/main" id="{15703C7B-20EF-4D9D-8827-278B88B27F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1"/>
            <a:ext cx="6096000" cy="6100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8" descr="صورة تحتوي على نص, لقطة شاشة, الخط, رقم&#10;&#10;تم إنشاء الوصف تلقائياً">
            <a:extLst>
              <a:ext uri="{FF2B5EF4-FFF2-40B4-BE49-F238E27FC236}">
                <a16:creationId xmlns:a16="http://schemas.microsoft.com/office/drawing/2014/main" id="{3402772D-2B69-4D4E-BA52-6E97F847D4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34" r="9981"/>
          <a:stretch/>
        </p:blipFill>
        <p:spPr>
          <a:xfrm>
            <a:off x="1" y="67454"/>
            <a:ext cx="6096000" cy="6033541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B4194C2E-43EC-450F-BBFE-A16CEB5C14A9}"/>
              </a:ext>
            </a:extLst>
          </p:cNvPr>
          <p:cNvSpPr txBox="1"/>
          <p:nvPr/>
        </p:nvSpPr>
        <p:spPr>
          <a:xfrm>
            <a:off x="3626373" y="2047822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روى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9B6B5DC-47DA-4EDC-B87E-87DC7CD8D058}"/>
              </a:ext>
            </a:extLst>
          </p:cNvPr>
          <p:cNvSpPr txBox="1"/>
          <p:nvPr/>
        </p:nvSpPr>
        <p:spPr>
          <a:xfrm>
            <a:off x="720780" y="2047821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يروي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AA6CCD00-FE37-4B06-9FC3-35C7CD1F19E9}"/>
              </a:ext>
            </a:extLst>
          </p:cNvPr>
          <p:cNvSpPr txBox="1"/>
          <p:nvPr/>
        </p:nvSpPr>
        <p:spPr>
          <a:xfrm>
            <a:off x="3793763" y="2844225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دعا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F17DE2F4-8EB8-47C1-B774-AB82A22C7C4D}"/>
              </a:ext>
            </a:extLst>
          </p:cNvPr>
          <p:cNvSpPr txBox="1"/>
          <p:nvPr/>
        </p:nvSpPr>
        <p:spPr>
          <a:xfrm>
            <a:off x="720780" y="2831057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يدعو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8216A648-EA34-46A6-BD9C-3BC0086E8E3A}"/>
              </a:ext>
            </a:extLst>
          </p:cNvPr>
          <p:cNvSpPr txBox="1"/>
          <p:nvPr/>
        </p:nvSpPr>
        <p:spPr>
          <a:xfrm>
            <a:off x="703293" y="3614293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ينوي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F9FBCC5-43E7-4F00-A799-1E954E3BE7FB}"/>
              </a:ext>
            </a:extLst>
          </p:cNvPr>
          <p:cNvSpPr txBox="1"/>
          <p:nvPr/>
        </p:nvSpPr>
        <p:spPr>
          <a:xfrm>
            <a:off x="3751292" y="3571145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نوى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C37085C7-0FDC-4900-92F7-3A79D1C4B19D}"/>
              </a:ext>
            </a:extLst>
          </p:cNvPr>
          <p:cNvSpPr txBox="1"/>
          <p:nvPr/>
        </p:nvSpPr>
        <p:spPr>
          <a:xfrm>
            <a:off x="703292" y="4320575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يعلو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2812F303-E591-4E4C-93B0-7852E9480ADC}"/>
              </a:ext>
            </a:extLst>
          </p:cNvPr>
          <p:cNvSpPr txBox="1"/>
          <p:nvPr/>
        </p:nvSpPr>
        <p:spPr>
          <a:xfrm>
            <a:off x="3751291" y="4310737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علا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08EDE780-7863-47F9-882A-3F2EF1D90EB1}"/>
              </a:ext>
            </a:extLst>
          </p:cNvPr>
          <p:cNvSpPr txBox="1"/>
          <p:nvPr/>
        </p:nvSpPr>
        <p:spPr>
          <a:xfrm>
            <a:off x="720780" y="5155937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يهفو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2B72F73D-B92E-49A7-8F83-1AC6D57CBFDA}"/>
              </a:ext>
            </a:extLst>
          </p:cNvPr>
          <p:cNvSpPr txBox="1"/>
          <p:nvPr/>
        </p:nvSpPr>
        <p:spPr>
          <a:xfrm>
            <a:off x="3590150" y="5084630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هفا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C2A4B30-77D7-4FFB-8B53-A88BD68CA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73AAE2E-5D6B-4952-A4BB-546C49F8D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432511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1E4D783-AD45-49E7-B6C7-BBACB8290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5" name="عنصر نائب للمحتوى 4" descr="صورة تحتوي على نص, لقطة شاشة, الخط, خط يد&#10;&#10;تم إنشاء الوصف تلقائياً">
            <a:extLst>
              <a:ext uri="{FF2B5EF4-FFF2-40B4-BE49-F238E27FC236}">
                <a16:creationId xmlns:a16="http://schemas.microsoft.com/office/drawing/2014/main" id="{2624FA9E-7821-41F1-9447-E11139C5F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89" y="359764"/>
            <a:ext cx="10508105" cy="613097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586EBFBF-BDFE-4DDB-A8A2-A78CE787D3F7}"/>
              </a:ext>
            </a:extLst>
          </p:cNvPr>
          <p:cNvSpPr txBox="1"/>
          <p:nvPr/>
        </p:nvSpPr>
        <p:spPr>
          <a:xfrm>
            <a:off x="3971148" y="2762970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يرمي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2328D320-5BFA-4692-8734-8C790E67BD6F}"/>
              </a:ext>
            </a:extLst>
          </p:cNvPr>
          <p:cNvSpPr txBox="1"/>
          <p:nvPr/>
        </p:nvSpPr>
        <p:spPr>
          <a:xfrm>
            <a:off x="3903542" y="3465162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يهتدي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2ED4E977-6F03-4C5C-8642-9F57BB9662EF}"/>
              </a:ext>
            </a:extLst>
          </p:cNvPr>
          <p:cNvSpPr txBox="1"/>
          <p:nvPr/>
        </p:nvSpPr>
        <p:spPr>
          <a:xfrm>
            <a:off x="3903542" y="4199156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يعفو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1131BEC4-E780-45DC-99F1-81DE7C280694}"/>
              </a:ext>
            </a:extLst>
          </p:cNvPr>
          <p:cNvSpPr txBox="1"/>
          <p:nvPr/>
        </p:nvSpPr>
        <p:spPr>
          <a:xfrm>
            <a:off x="3903543" y="4973874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يصفو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7843D7AB-BF9C-47CD-9B5C-4800CA042533}"/>
              </a:ext>
            </a:extLst>
          </p:cNvPr>
          <p:cNvSpPr txBox="1"/>
          <p:nvPr/>
        </p:nvSpPr>
        <p:spPr>
          <a:xfrm>
            <a:off x="3903544" y="5693146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يصطفي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17D0BA67-AE13-4C12-B14E-843F93CD4718}"/>
              </a:ext>
            </a:extLst>
          </p:cNvPr>
          <p:cNvSpPr txBox="1"/>
          <p:nvPr/>
        </p:nvSpPr>
        <p:spPr>
          <a:xfrm>
            <a:off x="1919936" y="3510257"/>
            <a:ext cx="496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EF5C4AEC-9A37-4C60-A1DE-DE31387D5820}"/>
              </a:ext>
            </a:extLst>
          </p:cNvPr>
          <p:cNvSpPr txBox="1"/>
          <p:nvPr/>
        </p:nvSpPr>
        <p:spPr>
          <a:xfrm>
            <a:off x="1953739" y="2762969"/>
            <a:ext cx="496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82B1F1D9-F0B2-4712-84E3-E6B6ED4E4F8E}"/>
              </a:ext>
            </a:extLst>
          </p:cNvPr>
          <p:cNvSpPr txBox="1"/>
          <p:nvPr/>
        </p:nvSpPr>
        <p:spPr>
          <a:xfrm>
            <a:off x="2942320" y="4310776"/>
            <a:ext cx="496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A2E247BE-9E29-46A1-8828-B85404BC3B32}"/>
              </a:ext>
            </a:extLst>
          </p:cNvPr>
          <p:cNvSpPr txBox="1"/>
          <p:nvPr/>
        </p:nvSpPr>
        <p:spPr>
          <a:xfrm>
            <a:off x="2942320" y="5108371"/>
            <a:ext cx="496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F88E3400-12BC-4B40-B677-CA506688672D}"/>
              </a:ext>
            </a:extLst>
          </p:cNvPr>
          <p:cNvSpPr txBox="1"/>
          <p:nvPr/>
        </p:nvSpPr>
        <p:spPr>
          <a:xfrm>
            <a:off x="1919937" y="5797208"/>
            <a:ext cx="496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25847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9" grpId="0"/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صورة تحتوي على نص, لقطة شاشة, الخط, رقم&#10;&#10;تم إنشاء الوصف تلقائياً">
            <a:extLst>
              <a:ext uri="{FF2B5EF4-FFF2-40B4-BE49-F238E27FC236}">
                <a16:creationId xmlns:a16="http://schemas.microsoft.com/office/drawing/2014/main" id="{58EC94A6-19F0-4D03-B76B-A7C985ABD1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90"/>
          <a:stretch/>
        </p:blipFill>
        <p:spPr>
          <a:xfrm>
            <a:off x="7210268" y="119921"/>
            <a:ext cx="4981731" cy="587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6" descr="صورة تحتوي على نص, خط يد, الخط, خط&#10;&#10;تم إنشاء الوصف تلقائياً">
            <a:extLst>
              <a:ext uri="{FF2B5EF4-FFF2-40B4-BE49-F238E27FC236}">
                <a16:creationId xmlns:a16="http://schemas.microsoft.com/office/drawing/2014/main" id="{4A1992BD-9097-45B3-B807-0DEBA384A2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00" r="4372"/>
          <a:stretch/>
        </p:blipFill>
        <p:spPr>
          <a:xfrm>
            <a:off x="0" y="-54217"/>
            <a:ext cx="7210268" cy="6130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938A13DF-9564-4F7B-8778-DDF0DD9A990C}"/>
              </a:ext>
            </a:extLst>
          </p:cNvPr>
          <p:cNvSpPr txBox="1"/>
          <p:nvPr/>
        </p:nvSpPr>
        <p:spPr>
          <a:xfrm>
            <a:off x="7448866" y="1743639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مرعى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5C5C413C-0EF1-4201-89F6-9538CC9EFCF0}"/>
              </a:ext>
            </a:extLst>
          </p:cNvPr>
          <p:cNvSpPr txBox="1"/>
          <p:nvPr/>
        </p:nvSpPr>
        <p:spPr>
          <a:xfrm>
            <a:off x="7446370" y="2391677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مجرى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4F0F79E0-EB1C-422A-82CC-BF74AF7E095B}"/>
              </a:ext>
            </a:extLst>
          </p:cNvPr>
          <p:cNvSpPr txBox="1"/>
          <p:nvPr/>
        </p:nvSpPr>
        <p:spPr>
          <a:xfrm>
            <a:off x="7446370" y="3011271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مسرى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75DD7371-FF13-4669-85D4-8F1940E4ABD3}"/>
              </a:ext>
            </a:extLst>
          </p:cNvPr>
          <p:cNvSpPr txBox="1"/>
          <p:nvPr/>
        </p:nvSpPr>
        <p:spPr>
          <a:xfrm>
            <a:off x="7448865" y="3659744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مسعى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4C5BF5D-FBC5-47F9-97A0-C6CDB07D3A63}"/>
              </a:ext>
            </a:extLst>
          </p:cNvPr>
          <p:cNvSpPr txBox="1"/>
          <p:nvPr/>
        </p:nvSpPr>
        <p:spPr>
          <a:xfrm>
            <a:off x="7448866" y="4279338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مرمى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A2F2B771-2B98-487B-8AAE-4F3115327185}"/>
              </a:ext>
            </a:extLst>
          </p:cNvPr>
          <p:cNvSpPr txBox="1"/>
          <p:nvPr/>
        </p:nvSpPr>
        <p:spPr>
          <a:xfrm>
            <a:off x="7448866" y="4991508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مأوى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9D5E4B5B-26AA-4225-83E8-DCC90B1DBC06}"/>
              </a:ext>
            </a:extLst>
          </p:cNvPr>
          <p:cNvSpPr txBox="1"/>
          <p:nvPr/>
        </p:nvSpPr>
        <p:spPr>
          <a:xfrm>
            <a:off x="3605134" y="727023"/>
            <a:ext cx="16464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ى</a:t>
            </a:r>
            <a:endParaRPr lang="ar-EG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DC337A45-4150-4AB6-B0DE-F81EF7215DE1}"/>
              </a:ext>
            </a:extLst>
          </p:cNvPr>
          <p:cNvSpPr txBox="1"/>
          <p:nvPr/>
        </p:nvSpPr>
        <p:spPr>
          <a:xfrm>
            <a:off x="4352152" y="1454045"/>
            <a:ext cx="16464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ى</a:t>
            </a:r>
            <a:endParaRPr lang="ar-EG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443870E5-99C2-4E04-8383-A2DC741615C5}"/>
              </a:ext>
            </a:extLst>
          </p:cNvPr>
          <p:cNvSpPr txBox="1"/>
          <p:nvPr/>
        </p:nvSpPr>
        <p:spPr>
          <a:xfrm>
            <a:off x="3723186" y="2237513"/>
            <a:ext cx="16464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endParaRPr lang="ar-EG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4798FFB9-A6D2-44BE-9D74-AEFED93ED7EA}"/>
              </a:ext>
            </a:extLst>
          </p:cNvPr>
          <p:cNvSpPr txBox="1"/>
          <p:nvPr/>
        </p:nvSpPr>
        <p:spPr>
          <a:xfrm>
            <a:off x="4180380" y="2827791"/>
            <a:ext cx="16464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ى</a:t>
            </a:r>
            <a:endParaRPr lang="ar-EG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6FAEF2E4-D0FB-4CB3-AF63-CC2CFA6AD3E9}"/>
              </a:ext>
            </a:extLst>
          </p:cNvPr>
          <p:cNvSpPr txBox="1"/>
          <p:nvPr/>
        </p:nvSpPr>
        <p:spPr>
          <a:xfrm>
            <a:off x="3605134" y="3631402"/>
            <a:ext cx="16464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endParaRPr lang="ar-EG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11ABDF57-5B32-4C2B-9E8B-800150C98CD8}"/>
              </a:ext>
            </a:extLst>
          </p:cNvPr>
          <p:cNvSpPr txBox="1"/>
          <p:nvPr/>
        </p:nvSpPr>
        <p:spPr>
          <a:xfrm>
            <a:off x="4643517" y="4244519"/>
            <a:ext cx="16464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endParaRPr lang="ar-EG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44B9B0F5-3E9E-4BB9-BC2E-60F55261E5C9}"/>
              </a:ext>
            </a:extLst>
          </p:cNvPr>
          <p:cNvSpPr txBox="1"/>
          <p:nvPr/>
        </p:nvSpPr>
        <p:spPr>
          <a:xfrm>
            <a:off x="999344" y="4864113"/>
            <a:ext cx="16464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ى</a:t>
            </a:r>
            <a:endParaRPr lang="ar-EG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63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صورة تحتوي على نص, خط يد, الخط, رسالة&#10;&#10;تم إنشاء الوصف تلقائياً">
            <a:extLst>
              <a:ext uri="{FF2B5EF4-FFF2-40B4-BE49-F238E27FC236}">
                <a16:creationId xmlns:a16="http://schemas.microsoft.com/office/drawing/2014/main" id="{1DB4272D-3264-449D-BD8C-4A316C1036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9854889" cy="6168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B4DD6A2B-F3A8-4BB5-B1BC-8FD2F4E55AEE}"/>
              </a:ext>
            </a:extLst>
          </p:cNvPr>
          <p:cNvSpPr txBox="1"/>
          <p:nvPr/>
        </p:nvSpPr>
        <p:spPr>
          <a:xfrm>
            <a:off x="6105315" y="1189717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منتدى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2B8B0666-C793-4376-B6AB-82CE7EAB81B4}"/>
              </a:ext>
            </a:extLst>
          </p:cNvPr>
          <p:cNvSpPr txBox="1"/>
          <p:nvPr/>
        </p:nvSpPr>
        <p:spPr>
          <a:xfrm>
            <a:off x="7885277" y="1623774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ينهى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B31F3777-A2B0-4DAD-B51A-4AF4F9A4DA73}"/>
              </a:ext>
            </a:extLst>
          </p:cNvPr>
          <p:cNvSpPr txBox="1"/>
          <p:nvPr/>
        </p:nvSpPr>
        <p:spPr>
          <a:xfrm>
            <a:off x="5627815" y="4047721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الربا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1A2D1B2-0004-47A9-A642-4BA6FB544859}"/>
              </a:ext>
            </a:extLst>
          </p:cNvPr>
          <p:cNvSpPr txBox="1"/>
          <p:nvPr/>
        </p:nvSpPr>
        <p:spPr>
          <a:xfrm>
            <a:off x="5627815" y="4511418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نجا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6CA981C-D0E4-4D8A-BBDC-C9972F75738C}"/>
              </a:ext>
            </a:extLst>
          </p:cNvPr>
          <p:cNvSpPr txBox="1"/>
          <p:nvPr/>
        </p:nvSpPr>
        <p:spPr>
          <a:xfrm>
            <a:off x="7751734" y="5001872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سما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B2DC5F7-6762-458A-9F05-261A4D4C4A01}"/>
              </a:ext>
            </a:extLst>
          </p:cNvPr>
          <p:cNvSpPr txBox="1"/>
          <p:nvPr/>
        </p:nvSpPr>
        <p:spPr>
          <a:xfrm>
            <a:off x="7740093" y="5443563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اقتدى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75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9AA9F65-94B8-41A5-A7FF-23D2CFB11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8B0F8E-3F6C-4541-B9C1-774D80A08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45F5BC-32D1-41CD-B270-C46F18CA1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E57EE13-72B0-4FFA-ACE1-EBDE89340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34BFB7C5-23B6-4047-BF5E-F9EEBB437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37DA931-62D6-4B32-9103-84C0960AE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420" y="457200"/>
            <a:ext cx="6248454" cy="58597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695E140-9B6E-43E9-B17E-CDFE3FCA8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2" y="453642"/>
            <a:ext cx="3615595" cy="586329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BC3CD9F-A361-4496-A6E0-24338B2A6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1191" y="457201"/>
            <a:ext cx="1106164" cy="585973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4952518B-78EB-422A-AC99-9305159BCEB4}"/>
              </a:ext>
            </a:extLst>
          </p:cNvPr>
          <p:cNvSpPr txBox="1"/>
          <p:nvPr/>
        </p:nvSpPr>
        <p:spPr>
          <a:xfrm>
            <a:off x="1784353" y="1305341"/>
            <a:ext cx="609845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EG" sz="54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/>
                <a:ea typeface="+mj-ea"/>
                <a:cs typeface="Times New Roman" panose="02020603050405020304" pitchFamily="18" charset="0"/>
              </a:rPr>
              <a:t>تدريبات نحوية </a:t>
            </a:r>
            <a:br>
              <a:rPr kumimoji="0" lang="ar-EG" sz="5400" b="0" i="0" u="none" strike="noStrike" kern="1200" cap="all" spc="0" normalizeH="0" baseline="0" noProof="0" dirty="0">
                <a:ln>
                  <a:noFill/>
                </a:ln>
                <a:solidFill>
                  <a:srgbClr val="B71E42">
                    <a:lumMod val="75000"/>
                  </a:srgbClr>
                </a:solidFill>
                <a:effectLst/>
                <a:uLnTx/>
                <a:uFillTx/>
                <a:latin typeface="Gill Sans MT" panose="020B0502020104020203"/>
                <a:ea typeface="+mj-ea"/>
                <a:cs typeface="Times New Roman" panose="02020603050405020304" pitchFamily="18" charset="0"/>
              </a:rPr>
            </a:br>
            <a:r>
              <a:rPr kumimoji="0" lang="ar-EG" sz="5400" b="0" i="0" u="none" strike="noStrike" kern="1200" cap="all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ill Sans MT" panose="020B0502020104020203"/>
                <a:ea typeface="+mj-ea"/>
                <a:cs typeface="Times New Roman" panose="02020603050405020304" pitchFamily="18" charset="0"/>
              </a:rPr>
              <a:t>الصف الخامس</a:t>
            </a:r>
            <a:br>
              <a:rPr kumimoji="0" lang="ar-EG" sz="5400" b="0" i="0" u="none" strike="noStrike" kern="1200" cap="all" spc="0" normalizeH="0" baseline="0" noProof="0" dirty="0">
                <a:ln>
                  <a:noFill/>
                </a:ln>
                <a:solidFill>
                  <a:srgbClr val="B71E42">
                    <a:lumMod val="75000"/>
                  </a:srgbClr>
                </a:solidFill>
                <a:effectLst/>
                <a:uLnTx/>
                <a:uFillTx/>
                <a:latin typeface="Gill Sans MT" panose="020B0502020104020203"/>
                <a:ea typeface="+mj-ea"/>
                <a:cs typeface="Times New Roman" panose="02020603050405020304" pitchFamily="18" charset="0"/>
              </a:rPr>
            </a:br>
            <a:r>
              <a:rPr kumimoji="0" lang="ar-EG" sz="54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/>
                <a:ea typeface="+mj-ea"/>
                <a:cs typeface="Times New Roman" panose="02020603050405020304" pitchFamily="18" charset="0"/>
              </a:rPr>
              <a:t>------</a:t>
            </a:r>
            <a:br>
              <a:rPr kumimoji="0" lang="ar-EG" sz="54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/>
                <a:ea typeface="+mj-ea"/>
                <a:cs typeface="Times New Roman" panose="02020603050405020304" pitchFamily="18" charset="0"/>
              </a:rPr>
            </a:br>
            <a:r>
              <a:rPr kumimoji="0" lang="ar-EG" sz="54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/>
                <a:ea typeface="+mj-ea"/>
                <a:cs typeface="Times New Roman" panose="02020603050405020304" pitchFamily="18" charset="0"/>
              </a:rPr>
              <a:t>رفع الفعل المضارع</a:t>
            </a:r>
            <a:br>
              <a:rPr kumimoji="0" lang="ar-EG" sz="54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j-ea"/>
                <a:cs typeface="Times New Roman" panose="02020603050405020304" pitchFamily="18" charset="0"/>
              </a:rPr>
            </a:br>
            <a:r>
              <a:rPr kumimoji="0" lang="ar-EG" sz="5400" b="0" i="0" u="none" strike="noStrike" kern="1200" cap="all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ill Sans MT" panose="020B0502020104020203"/>
                <a:ea typeface="+mj-ea"/>
                <a:cs typeface="Times New Roman" panose="02020603050405020304" pitchFamily="18" charset="0"/>
              </a:rPr>
              <a:t>ص 20 </a:t>
            </a:r>
            <a:endParaRPr lang="ar-EG" sz="2400" dirty="0"/>
          </a:p>
        </p:txBody>
      </p:sp>
    </p:spTree>
    <p:extLst>
      <p:ext uri="{BB962C8B-B14F-4D97-AF65-F5344CB8AC3E}">
        <p14:creationId xmlns:p14="http://schemas.microsoft.com/office/powerpoint/2010/main" val="942407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691D59-8F51-4DD8-AD41-D568D29B0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AEF18-0627-48F3-9B3D-F7E8F050B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AEE08A-C572-438F-9753-B0D527A51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93146F-62ED-4C59-844C-0935D0FB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F3D65BA-1C65-40FB-92EF-83951BDC1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عنصر نائب للمحتوى 4" descr="صورة تحتوي على نص, خط يد, الخط, رسالة&#10;&#10;تم إنشاء الوصف تلقائياً">
            <a:extLst>
              <a:ext uri="{FF2B5EF4-FFF2-40B4-BE49-F238E27FC236}">
                <a16:creationId xmlns:a16="http://schemas.microsoft.com/office/drawing/2014/main" id="{04C194CB-043F-4315-B446-82A1AD0FE6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042147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DF52CCA-FCDD-49A0-BFFC-3BD41F1B8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70C75C50-55F3-4F9A-BE87-7C4BDF0DEADF}"/>
              </a:ext>
            </a:extLst>
          </p:cNvPr>
          <p:cNvSpPr txBox="1"/>
          <p:nvPr/>
        </p:nvSpPr>
        <p:spPr>
          <a:xfrm>
            <a:off x="5395214" y="1186815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يراجع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5720A219-D9BC-43A5-9006-BDC992C5FB48}"/>
              </a:ext>
            </a:extLst>
          </p:cNvPr>
          <p:cNvSpPr txBox="1"/>
          <p:nvPr/>
        </p:nvSpPr>
        <p:spPr>
          <a:xfrm>
            <a:off x="5330103" y="1607011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يرسم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36C4DA51-B51E-4109-9A73-9EC8A5B1C2CF}"/>
              </a:ext>
            </a:extLst>
          </p:cNvPr>
          <p:cNvSpPr txBox="1"/>
          <p:nvPr/>
        </p:nvSpPr>
        <p:spPr>
          <a:xfrm>
            <a:off x="5344299" y="2112438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يساعد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18F5D737-4BB2-49AC-8B20-5EDCEC9FAB6C}"/>
              </a:ext>
            </a:extLst>
          </p:cNvPr>
          <p:cNvSpPr txBox="1"/>
          <p:nvPr/>
        </p:nvSpPr>
        <p:spPr>
          <a:xfrm>
            <a:off x="5369063" y="2638543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يسافر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9A544D02-38F5-40CC-854A-E73C423DA89C}"/>
              </a:ext>
            </a:extLst>
          </p:cNvPr>
          <p:cNvSpPr txBox="1"/>
          <p:nvPr/>
        </p:nvSpPr>
        <p:spPr>
          <a:xfrm>
            <a:off x="5405130" y="3085764"/>
            <a:ext cx="1646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يقرأ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8DB84272-11B0-42A9-BF85-49FF801E5453}"/>
              </a:ext>
            </a:extLst>
          </p:cNvPr>
          <p:cNvSpPr txBox="1"/>
          <p:nvPr/>
        </p:nvSpPr>
        <p:spPr>
          <a:xfrm>
            <a:off x="1139252" y="4221273"/>
            <a:ext cx="18700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ماضي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FA50D519-8A2B-4511-8CD3-E984F8666D90}"/>
              </a:ext>
            </a:extLst>
          </p:cNvPr>
          <p:cNvSpPr txBox="1"/>
          <p:nvPr/>
        </p:nvSpPr>
        <p:spPr>
          <a:xfrm>
            <a:off x="1656412" y="4731387"/>
            <a:ext cx="18700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مضارع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D7E4EAAA-E96F-414F-805B-A3F20285C6A4}"/>
              </a:ext>
            </a:extLst>
          </p:cNvPr>
          <p:cNvSpPr txBox="1"/>
          <p:nvPr/>
        </p:nvSpPr>
        <p:spPr>
          <a:xfrm>
            <a:off x="1795861" y="5198822"/>
            <a:ext cx="18700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مضارع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74C720A7-D107-4C2D-B159-8503365589D2}"/>
              </a:ext>
            </a:extLst>
          </p:cNvPr>
          <p:cNvSpPr txBox="1"/>
          <p:nvPr/>
        </p:nvSpPr>
        <p:spPr>
          <a:xfrm>
            <a:off x="1656413" y="5801568"/>
            <a:ext cx="18700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ماضي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CDF7C8A4-F1D4-4882-BF4E-1D6967DBC49B}"/>
              </a:ext>
            </a:extLst>
          </p:cNvPr>
          <p:cNvSpPr txBox="1"/>
          <p:nvPr/>
        </p:nvSpPr>
        <p:spPr>
          <a:xfrm>
            <a:off x="-36068" y="6194342"/>
            <a:ext cx="18700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مضارع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BEE1F1BF-9198-41C2-AF87-B1A91F55B27F}"/>
              </a:ext>
            </a:extLst>
          </p:cNvPr>
          <p:cNvSpPr txBox="1"/>
          <p:nvPr/>
        </p:nvSpPr>
        <p:spPr>
          <a:xfrm>
            <a:off x="6038049" y="4177711"/>
            <a:ext cx="7395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َ</a:t>
            </a:r>
            <a:endParaRPr lang="ar-EG" sz="9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29ACB672-8946-49C4-9E74-4EE05A344934}"/>
              </a:ext>
            </a:extLst>
          </p:cNvPr>
          <p:cNvSpPr txBox="1"/>
          <p:nvPr/>
        </p:nvSpPr>
        <p:spPr>
          <a:xfrm>
            <a:off x="6038050" y="4783323"/>
            <a:ext cx="7395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ُ</a:t>
            </a:r>
            <a:endParaRPr lang="ar-EG" sz="9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66E83530-77F8-4C17-972E-6587A4DC0975}"/>
              </a:ext>
            </a:extLst>
          </p:cNvPr>
          <p:cNvSpPr txBox="1"/>
          <p:nvPr/>
        </p:nvSpPr>
        <p:spPr>
          <a:xfrm>
            <a:off x="6001983" y="5242358"/>
            <a:ext cx="7395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ُ</a:t>
            </a:r>
            <a:endParaRPr lang="ar-EG" sz="9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74E67900-0AE7-4DEE-9A85-AC719BAE23B4}"/>
              </a:ext>
            </a:extLst>
          </p:cNvPr>
          <p:cNvSpPr txBox="1"/>
          <p:nvPr/>
        </p:nvSpPr>
        <p:spPr>
          <a:xfrm>
            <a:off x="6014964" y="5607640"/>
            <a:ext cx="7395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َ</a:t>
            </a:r>
            <a:endParaRPr lang="ar-EG" sz="9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80AB199D-A97D-4AFC-A96D-F17BCAE33AB5}"/>
              </a:ext>
            </a:extLst>
          </p:cNvPr>
          <p:cNvSpPr txBox="1"/>
          <p:nvPr/>
        </p:nvSpPr>
        <p:spPr>
          <a:xfrm>
            <a:off x="6077967" y="6256783"/>
            <a:ext cx="7395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ُ</a:t>
            </a:r>
            <a:endParaRPr lang="ar-EG" sz="9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47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/>
      <p:bldP spid="31" grpId="0"/>
      <p:bldP spid="33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38A4A7E-93A7-66C6-1E71-40D120DA8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5" name="عنصر نائب للمحتوى 4" descr="صورة تحتوي على نص, خط يد, رسالة, الخط&#10;&#10;تم إنشاء الوصف تلقائياً">
            <a:extLst>
              <a:ext uri="{FF2B5EF4-FFF2-40B4-BE49-F238E27FC236}">
                <a16:creationId xmlns:a16="http://schemas.microsoft.com/office/drawing/2014/main" id="{D18ED437-4065-4E57-9EAF-BDBFD6972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356" y="0"/>
            <a:ext cx="829764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30CA23F-E1F3-464F-A968-E552E183431B}"/>
              </a:ext>
            </a:extLst>
          </p:cNvPr>
          <p:cNvSpPr txBox="1"/>
          <p:nvPr/>
        </p:nvSpPr>
        <p:spPr>
          <a:xfrm>
            <a:off x="3999287" y="3286514"/>
            <a:ext cx="18700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تتوافرُ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4EC863E-BF35-4157-83C6-D833F93447BC}"/>
              </a:ext>
            </a:extLst>
          </p:cNvPr>
          <p:cNvSpPr txBox="1"/>
          <p:nvPr/>
        </p:nvSpPr>
        <p:spPr>
          <a:xfrm>
            <a:off x="4934300" y="3980198"/>
            <a:ext cx="18700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تحققُ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5BBC2ED3-6EA9-47E6-A8A8-12E4C2165AA2}"/>
              </a:ext>
            </a:extLst>
          </p:cNvPr>
          <p:cNvSpPr txBox="1"/>
          <p:nvPr/>
        </p:nvSpPr>
        <p:spPr>
          <a:xfrm>
            <a:off x="5375154" y="4673882"/>
            <a:ext cx="18700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يكرمُ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B7924D0D-6504-4549-866C-649EF4C4E64C}"/>
              </a:ext>
            </a:extLst>
          </p:cNvPr>
          <p:cNvSpPr txBox="1"/>
          <p:nvPr/>
        </p:nvSpPr>
        <p:spPr>
          <a:xfrm>
            <a:off x="4440140" y="5419099"/>
            <a:ext cx="18700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يحملُ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B500D226-E9F9-46A7-9C82-2FE2BAC65974}"/>
              </a:ext>
            </a:extLst>
          </p:cNvPr>
          <p:cNvSpPr txBox="1"/>
          <p:nvPr/>
        </p:nvSpPr>
        <p:spPr>
          <a:xfrm>
            <a:off x="4440139" y="6221692"/>
            <a:ext cx="18700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يستطيعُ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436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20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صورة تحتوي على نص, خط يد, الخط, لقطة شاشة&#10;&#10;تم إنشاء الوصف تلقائياً">
            <a:extLst>
              <a:ext uri="{FF2B5EF4-FFF2-40B4-BE49-F238E27FC236}">
                <a16:creationId xmlns:a16="http://schemas.microsoft.com/office/drawing/2014/main" id="{53A1FD53-F5FE-49CE-BAA6-26D83884E2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246" y="1828800"/>
            <a:ext cx="9097505" cy="5029200"/>
          </a:xfr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62628656-8A18-49E1-8932-D50C85628F4A}"/>
              </a:ext>
            </a:extLst>
          </p:cNvPr>
          <p:cNvSpPr txBox="1"/>
          <p:nvPr/>
        </p:nvSpPr>
        <p:spPr>
          <a:xfrm>
            <a:off x="3049249" y="3406048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يخلص الموظف في عمله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6682B87-B1E7-4C45-878A-7FAFCAAD1415}"/>
              </a:ext>
            </a:extLst>
          </p:cNvPr>
          <p:cNvSpPr txBox="1"/>
          <p:nvPr/>
        </p:nvSpPr>
        <p:spPr>
          <a:xfrm>
            <a:off x="3049249" y="4195996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نتناول الطعام جميعا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72A4E3F-4D71-4DED-8C8A-C05E0754BC2A}"/>
              </a:ext>
            </a:extLst>
          </p:cNvPr>
          <p:cNvSpPr txBox="1"/>
          <p:nvPr/>
        </p:nvSpPr>
        <p:spPr>
          <a:xfrm>
            <a:off x="3049249" y="4995154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أبدأ يومي بنشاط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A15693D-514D-44A1-AEEA-01BAEA1847AA}"/>
              </a:ext>
            </a:extLst>
          </p:cNvPr>
          <p:cNvSpPr txBox="1"/>
          <p:nvPr/>
        </p:nvSpPr>
        <p:spPr>
          <a:xfrm>
            <a:off x="3049249" y="5926577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تساعد أختي أمي في المنزل</a:t>
            </a:r>
          </a:p>
        </p:txBody>
      </p:sp>
    </p:spTree>
    <p:extLst>
      <p:ext uri="{BB962C8B-B14F-4D97-AF65-F5344CB8AC3E}">
        <p14:creationId xmlns:p14="http://schemas.microsoft.com/office/powerpoint/2010/main" val="289475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CED7894-4F62-4A6C-8DB5-DB5BE08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36F3B4-50F6-4C52-8F76-4EB121471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عنصر نائب للمحتوى 4" descr="صورة تحتوي على نص, لقطة شاشة, الخط, رقم&#10;&#10;تم إنشاء الوصف تلقائياً">
            <a:extLst>
              <a:ext uri="{FF2B5EF4-FFF2-40B4-BE49-F238E27FC236}">
                <a16:creationId xmlns:a16="http://schemas.microsoft.com/office/drawing/2014/main" id="{84AA1E55-EA98-4837-9EAE-6A4C5627EE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8" r="1762"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F15782F8-C73F-4FA0-BD1F-86AF6C42F573}"/>
              </a:ext>
            </a:extLst>
          </p:cNvPr>
          <p:cNvSpPr txBox="1"/>
          <p:nvPr/>
        </p:nvSpPr>
        <p:spPr>
          <a:xfrm>
            <a:off x="3237876" y="3441709"/>
            <a:ext cx="3881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التاء في أول الفعل المضارع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DC628FEF-1EED-41D3-88EC-7492D5842546}"/>
              </a:ext>
            </a:extLst>
          </p:cNvPr>
          <p:cNvSpPr txBox="1"/>
          <p:nvPr/>
        </p:nvSpPr>
        <p:spPr>
          <a:xfrm>
            <a:off x="0" y="3441709"/>
            <a:ext cx="3881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الضمة في آخر الفعل المضارع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4D1979B-FFAF-45E3-A139-6C014F41A3B5}"/>
              </a:ext>
            </a:extLst>
          </p:cNvPr>
          <p:cNvSpPr txBox="1"/>
          <p:nvPr/>
        </p:nvSpPr>
        <p:spPr>
          <a:xfrm>
            <a:off x="3262858" y="4253722"/>
            <a:ext cx="3881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النون في أول الفعل المضارع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B8E9BDB4-26BC-469A-99B9-A795187FFE82}"/>
              </a:ext>
            </a:extLst>
          </p:cNvPr>
          <p:cNvSpPr txBox="1"/>
          <p:nvPr/>
        </p:nvSpPr>
        <p:spPr>
          <a:xfrm>
            <a:off x="3237874" y="4995221"/>
            <a:ext cx="3881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الألف في أول الفعل المضارع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B7CEFCBF-4366-4C55-BBB9-9A71658A9DE4}"/>
              </a:ext>
            </a:extLst>
          </p:cNvPr>
          <p:cNvSpPr txBox="1"/>
          <p:nvPr/>
        </p:nvSpPr>
        <p:spPr>
          <a:xfrm>
            <a:off x="3237874" y="5872145"/>
            <a:ext cx="3881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الياء في أول الفعل المضارع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4D1BF78C-165C-458A-82C0-10436B51CE99}"/>
              </a:ext>
            </a:extLst>
          </p:cNvPr>
          <p:cNvSpPr txBox="1"/>
          <p:nvPr/>
        </p:nvSpPr>
        <p:spPr>
          <a:xfrm>
            <a:off x="0" y="4268571"/>
            <a:ext cx="3881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الضمة في آخر الفعل المضارع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400AE990-70E9-4366-92C1-B15988CEFA12}"/>
              </a:ext>
            </a:extLst>
          </p:cNvPr>
          <p:cNvSpPr txBox="1"/>
          <p:nvPr/>
        </p:nvSpPr>
        <p:spPr>
          <a:xfrm>
            <a:off x="-1" y="5062933"/>
            <a:ext cx="3881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الضمة في آخر الفعل المضارع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C5B87E53-481A-499D-B88A-26E1B9ED2225}"/>
              </a:ext>
            </a:extLst>
          </p:cNvPr>
          <p:cNvSpPr txBox="1"/>
          <p:nvPr/>
        </p:nvSpPr>
        <p:spPr>
          <a:xfrm>
            <a:off x="0" y="5901843"/>
            <a:ext cx="3881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الضمة في آخر الفعل المضارع</a:t>
            </a:r>
          </a:p>
        </p:txBody>
      </p:sp>
    </p:spTree>
    <p:extLst>
      <p:ext uri="{BB962C8B-B14F-4D97-AF65-F5344CB8AC3E}">
        <p14:creationId xmlns:p14="http://schemas.microsoft.com/office/powerpoint/2010/main" val="1370637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3" name="Picture 15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5" name="Rectangle 17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DE27238C-8EAF-4098-86E6-7723B7DAE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36">
            <a:extLst>
              <a:ext uri="{FF2B5EF4-FFF2-40B4-BE49-F238E27FC236}">
                <a16:creationId xmlns:a16="http://schemas.microsoft.com/office/drawing/2014/main" id="{992F97B1-1891-4FCC-9E5F-BA97EDB48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351010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78C6C821-FEE1-4EB6-9590-C021440C7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9700459" cy="6858001"/>
          </a:xfrm>
          <a:custGeom>
            <a:avLst/>
            <a:gdLst>
              <a:gd name="connsiteX0" fmla="*/ 0 w 9700459"/>
              <a:gd name="connsiteY0" fmla="*/ 0 h 6858001"/>
              <a:gd name="connsiteX1" fmla="*/ 1323975 w 9700459"/>
              <a:gd name="connsiteY1" fmla="*/ 0 h 6858001"/>
              <a:gd name="connsiteX2" fmla="*/ 1517015 w 9700459"/>
              <a:gd name="connsiteY2" fmla="*/ 0 h 6858001"/>
              <a:gd name="connsiteX3" fmla="*/ 3241265 w 9700459"/>
              <a:gd name="connsiteY3" fmla="*/ 0 h 6858001"/>
              <a:gd name="connsiteX4" fmla="*/ 3241265 w 9700459"/>
              <a:gd name="connsiteY4" fmla="*/ 1 h 6858001"/>
              <a:gd name="connsiteX5" fmla="*/ 8355744 w 9700459"/>
              <a:gd name="connsiteY5" fmla="*/ 1 h 6858001"/>
              <a:gd name="connsiteX6" fmla="*/ 8355744 w 9700459"/>
              <a:gd name="connsiteY6" fmla="*/ 0 h 6858001"/>
              <a:gd name="connsiteX7" fmla="*/ 9699282 w 9700459"/>
              <a:gd name="connsiteY7" fmla="*/ 0 h 6858001"/>
              <a:gd name="connsiteX8" fmla="*/ 9674237 w 9700459"/>
              <a:gd name="connsiteY8" fmla="*/ 155677 h 6858001"/>
              <a:gd name="connsiteX9" fmla="*/ 9650368 w 9700459"/>
              <a:gd name="connsiteY9" fmla="*/ 310668 h 6858001"/>
              <a:gd name="connsiteX10" fmla="*/ 9627004 w 9700459"/>
              <a:gd name="connsiteY10" fmla="*/ 466344 h 6858001"/>
              <a:gd name="connsiteX11" fmla="*/ 9607001 w 9700459"/>
              <a:gd name="connsiteY11" fmla="*/ 622707 h 6858001"/>
              <a:gd name="connsiteX12" fmla="*/ 9586830 w 9700459"/>
              <a:gd name="connsiteY12" fmla="*/ 778383 h 6858001"/>
              <a:gd name="connsiteX13" fmla="*/ 9568004 w 9700459"/>
              <a:gd name="connsiteY13" fmla="*/ 934746 h 6858001"/>
              <a:gd name="connsiteX14" fmla="*/ 9551868 w 9700459"/>
              <a:gd name="connsiteY14" fmla="*/ 1089051 h 6858001"/>
              <a:gd name="connsiteX15" fmla="*/ 9536572 w 9700459"/>
              <a:gd name="connsiteY15" fmla="*/ 1245413 h 6858001"/>
              <a:gd name="connsiteX16" fmla="*/ 9522620 w 9700459"/>
              <a:gd name="connsiteY16" fmla="*/ 1401090 h 6858001"/>
              <a:gd name="connsiteX17" fmla="*/ 9510518 w 9700459"/>
              <a:gd name="connsiteY17" fmla="*/ 1554023 h 6858001"/>
              <a:gd name="connsiteX18" fmla="*/ 9498415 w 9700459"/>
              <a:gd name="connsiteY18" fmla="*/ 1709014 h 6858001"/>
              <a:gd name="connsiteX19" fmla="*/ 9488330 w 9700459"/>
              <a:gd name="connsiteY19" fmla="*/ 1861947 h 6858001"/>
              <a:gd name="connsiteX20" fmla="*/ 9480430 w 9700459"/>
              <a:gd name="connsiteY20" fmla="*/ 2014881 h 6858001"/>
              <a:gd name="connsiteX21" fmla="*/ 9472193 w 9700459"/>
              <a:gd name="connsiteY21" fmla="*/ 2167128 h 6858001"/>
              <a:gd name="connsiteX22" fmla="*/ 9465302 w 9700459"/>
              <a:gd name="connsiteY22" fmla="*/ 2318004 h 6858001"/>
              <a:gd name="connsiteX23" fmla="*/ 9460427 w 9700459"/>
              <a:gd name="connsiteY23" fmla="*/ 2467509 h 6858001"/>
              <a:gd name="connsiteX24" fmla="*/ 9456225 w 9700459"/>
              <a:gd name="connsiteY24" fmla="*/ 2617013 h 6858001"/>
              <a:gd name="connsiteX25" fmla="*/ 9452191 w 9700459"/>
              <a:gd name="connsiteY25" fmla="*/ 2765146 h 6858001"/>
              <a:gd name="connsiteX26" fmla="*/ 9450342 w 9700459"/>
              <a:gd name="connsiteY26" fmla="*/ 2911221 h 6858001"/>
              <a:gd name="connsiteX27" fmla="*/ 9448325 w 9700459"/>
              <a:gd name="connsiteY27" fmla="*/ 3057297 h 6858001"/>
              <a:gd name="connsiteX28" fmla="*/ 9447316 w 9700459"/>
              <a:gd name="connsiteY28" fmla="*/ 3201315 h 6858001"/>
              <a:gd name="connsiteX29" fmla="*/ 9448325 w 9700459"/>
              <a:gd name="connsiteY29" fmla="*/ 3343961 h 6858001"/>
              <a:gd name="connsiteX30" fmla="*/ 9448325 w 9700459"/>
              <a:gd name="connsiteY30" fmla="*/ 3485236 h 6858001"/>
              <a:gd name="connsiteX31" fmla="*/ 9450342 w 9700459"/>
              <a:gd name="connsiteY31" fmla="*/ 3625139 h 6858001"/>
              <a:gd name="connsiteX32" fmla="*/ 9453367 w 9700459"/>
              <a:gd name="connsiteY32" fmla="*/ 3762299 h 6858001"/>
              <a:gd name="connsiteX33" fmla="*/ 9456225 w 9700459"/>
              <a:gd name="connsiteY33" fmla="*/ 3898087 h 6858001"/>
              <a:gd name="connsiteX34" fmla="*/ 9459419 w 9700459"/>
              <a:gd name="connsiteY34" fmla="*/ 4031133 h 6858001"/>
              <a:gd name="connsiteX35" fmla="*/ 9464293 w 9700459"/>
              <a:gd name="connsiteY35" fmla="*/ 4163492 h 6858001"/>
              <a:gd name="connsiteX36" fmla="*/ 9469504 w 9700459"/>
              <a:gd name="connsiteY36" fmla="*/ 4293793 h 6858001"/>
              <a:gd name="connsiteX37" fmla="*/ 9474210 w 9700459"/>
              <a:gd name="connsiteY37" fmla="*/ 4421352 h 6858001"/>
              <a:gd name="connsiteX38" fmla="*/ 9487490 w 9700459"/>
              <a:gd name="connsiteY38" fmla="*/ 4670298 h 6858001"/>
              <a:gd name="connsiteX39" fmla="*/ 9501609 w 9700459"/>
              <a:gd name="connsiteY39" fmla="*/ 4908956 h 6858001"/>
              <a:gd name="connsiteX40" fmla="*/ 9516401 w 9700459"/>
              <a:gd name="connsiteY40" fmla="*/ 5138013 h 6858001"/>
              <a:gd name="connsiteX41" fmla="*/ 9532706 w 9700459"/>
              <a:gd name="connsiteY41" fmla="*/ 5354726 h 6858001"/>
              <a:gd name="connsiteX42" fmla="*/ 9549683 w 9700459"/>
              <a:gd name="connsiteY42" fmla="*/ 5561838 h 6858001"/>
              <a:gd name="connsiteX43" fmla="*/ 9568004 w 9700459"/>
              <a:gd name="connsiteY43" fmla="*/ 5753862 h 6858001"/>
              <a:gd name="connsiteX44" fmla="*/ 9585990 w 9700459"/>
              <a:gd name="connsiteY44" fmla="*/ 5934227 h 6858001"/>
              <a:gd name="connsiteX45" fmla="*/ 9603975 w 9700459"/>
              <a:gd name="connsiteY45" fmla="*/ 6100191 h 6858001"/>
              <a:gd name="connsiteX46" fmla="*/ 9620952 w 9700459"/>
              <a:gd name="connsiteY46" fmla="*/ 6252438 h 6858001"/>
              <a:gd name="connsiteX47" fmla="*/ 9637089 w 9700459"/>
              <a:gd name="connsiteY47" fmla="*/ 6387541 h 6858001"/>
              <a:gd name="connsiteX48" fmla="*/ 9652385 w 9700459"/>
              <a:gd name="connsiteY48" fmla="*/ 6509613 h 6858001"/>
              <a:gd name="connsiteX49" fmla="*/ 9665160 w 9700459"/>
              <a:gd name="connsiteY49" fmla="*/ 6612483 h 6858001"/>
              <a:gd name="connsiteX50" fmla="*/ 9677262 w 9700459"/>
              <a:gd name="connsiteY50" fmla="*/ 6698894 h 6858001"/>
              <a:gd name="connsiteX51" fmla="*/ 9694576 w 9700459"/>
              <a:gd name="connsiteY51" fmla="*/ 6817538 h 6858001"/>
              <a:gd name="connsiteX52" fmla="*/ 9700459 w 9700459"/>
              <a:gd name="connsiteY52" fmla="*/ 6858000 h 6858001"/>
              <a:gd name="connsiteX53" fmla="*/ 8795105 w 9700459"/>
              <a:gd name="connsiteY53" fmla="*/ 6858000 h 6858001"/>
              <a:gd name="connsiteX54" fmla="*/ 8795105 w 9700459"/>
              <a:gd name="connsiteY54" fmla="*/ 6858001 h 6858001"/>
              <a:gd name="connsiteX55" fmla="*/ 2704541 w 9700459"/>
              <a:gd name="connsiteY55" fmla="*/ 6858001 h 6858001"/>
              <a:gd name="connsiteX56" fmla="*/ 2704541 w 9700459"/>
              <a:gd name="connsiteY56" fmla="*/ 6858000 h 6858001"/>
              <a:gd name="connsiteX57" fmla="*/ 1517015 w 9700459"/>
              <a:gd name="connsiteY57" fmla="*/ 6858000 h 6858001"/>
              <a:gd name="connsiteX58" fmla="*/ 1323975 w 9700459"/>
              <a:gd name="connsiteY58" fmla="*/ 6858000 h 6858001"/>
              <a:gd name="connsiteX59" fmla="*/ 0 w 9700459"/>
              <a:gd name="connsiteY5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700459" h="6858001">
                <a:moveTo>
                  <a:pt x="0" y="0"/>
                </a:moveTo>
                <a:lnTo>
                  <a:pt x="1323975" y="0"/>
                </a:lnTo>
                <a:lnTo>
                  <a:pt x="1517015" y="0"/>
                </a:lnTo>
                <a:lnTo>
                  <a:pt x="3241265" y="0"/>
                </a:lnTo>
                <a:lnTo>
                  <a:pt x="3241265" y="1"/>
                </a:lnTo>
                <a:lnTo>
                  <a:pt x="8355744" y="1"/>
                </a:lnTo>
                <a:lnTo>
                  <a:pt x="8355744" y="0"/>
                </a:lnTo>
                <a:lnTo>
                  <a:pt x="9699282" y="0"/>
                </a:lnTo>
                <a:lnTo>
                  <a:pt x="9674237" y="155677"/>
                </a:lnTo>
                <a:lnTo>
                  <a:pt x="9650368" y="310668"/>
                </a:lnTo>
                <a:lnTo>
                  <a:pt x="9627004" y="466344"/>
                </a:lnTo>
                <a:lnTo>
                  <a:pt x="9607001" y="622707"/>
                </a:lnTo>
                <a:lnTo>
                  <a:pt x="9586830" y="778383"/>
                </a:lnTo>
                <a:lnTo>
                  <a:pt x="9568004" y="934746"/>
                </a:lnTo>
                <a:lnTo>
                  <a:pt x="9551868" y="1089051"/>
                </a:lnTo>
                <a:lnTo>
                  <a:pt x="9536572" y="1245413"/>
                </a:lnTo>
                <a:lnTo>
                  <a:pt x="9522620" y="1401090"/>
                </a:lnTo>
                <a:lnTo>
                  <a:pt x="9510518" y="1554023"/>
                </a:lnTo>
                <a:lnTo>
                  <a:pt x="9498415" y="1709014"/>
                </a:lnTo>
                <a:lnTo>
                  <a:pt x="9488330" y="1861947"/>
                </a:lnTo>
                <a:lnTo>
                  <a:pt x="9480430" y="2014881"/>
                </a:lnTo>
                <a:lnTo>
                  <a:pt x="9472193" y="2167128"/>
                </a:lnTo>
                <a:lnTo>
                  <a:pt x="9465302" y="2318004"/>
                </a:lnTo>
                <a:lnTo>
                  <a:pt x="9460427" y="2467509"/>
                </a:lnTo>
                <a:lnTo>
                  <a:pt x="9456225" y="2617013"/>
                </a:lnTo>
                <a:lnTo>
                  <a:pt x="9452191" y="2765146"/>
                </a:lnTo>
                <a:lnTo>
                  <a:pt x="9450342" y="2911221"/>
                </a:lnTo>
                <a:lnTo>
                  <a:pt x="9448325" y="3057297"/>
                </a:lnTo>
                <a:lnTo>
                  <a:pt x="9447316" y="3201315"/>
                </a:lnTo>
                <a:lnTo>
                  <a:pt x="9448325" y="3343961"/>
                </a:lnTo>
                <a:lnTo>
                  <a:pt x="9448325" y="3485236"/>
                </a:lnTo>
                <a:lnTo>
                  <a:pt x="9450342" y="3625139"/>
                </a:lnTo>
                <a:lnTo>
                  <a:pt x="9453367" y="3762299"/>
                </a:lnTo>
                <a:lnTo>
                  <a:pt x="9456225" y="3898087"/>
                </a:lnTo>
                <a:lnTo>
                  <a:pt x="9459419" y="4031133"/>
                </a:lnTo>
                <a:lnTo>
                  <a:pt x="9464293" y="4163492"/>
                </a:lnTo>
                <a:lnTo>
                  <a:pt x="9469504" y="4293793"/>
                </a:lnTo>
                <a:lnTo>
                  <a:pt x="9474210" y="4421352"/>
                </a:lnTo>
                <a:lnTo>
                  <a:pt x="9487490" y="4670298"/>
                </a:lnTo>
                <a:lnTo>
                  <a:pt x="9501609" y="4908956"/>
                </a:lnTo>
                <a:lnTo>
                  <a:pt x="9516401" y="5138013"/>
                </a:lnTo>
                <a:lnTo>
                  <a:pt x="9532706" y="5354726"/>
                </a:lnTo>
                <a:lnTo>
                  <a:pt x="9549683" y="5561838"/>
                </a:lnTo>
                <a:lnTo>
                  <a:pt x="9568004" y="5753862"/>
                </a:lnTo>
                <a:lnTo>
                  <a:pt x="9585990" y="5934227"/>
                </a:lnTo>
                <a:lnTo>
                  <a:pt x="9603975" y="6100191"/>
                </a:lnTo>
                <a:lnTo>
                  <a:pt x="9620952" y="6252438"/>
                </a:lnTo>
                <a:lnTo>
                  <a:pt x="9637089" y="6387541"/>
                </a:lnTo>
                <a:lnTo>
                  <a:pt x="9652385" y="6509613"/>
                </a:lnTo>
                <a:lnTo>
                  <a:pt x="9665160" y="6612483"/>
                </a:lnTo>
                <a:lnTo>
                  <a:pt x="9677262" y="6698894"/>
                </a:lnTo>
                <a:lnTo>
                  <a:pt x="9694576" y="6817538"/>
                </a:lnTo>
                <a:lnTo>
                  <a:pt x="9700459" y="6858000"/>
                </a:lnTo>
                <a:lnTo>
                  <a:pt x="8795105" y="6858000"/>
                </a:lnTo>
                <a:lnTo>
                  <a:pt x="8795105" y="6858001"/>
                </a:lnTo>
                <a:lnTo>
                  <a:pt x="2704541" y="6858001"/>
                </a:lnTo>
                <a:lnTo>
                  <a:pt x="2704541" y="6858000"/>
                </a:lnTo>
                <a:lnTo>
                  <a:pt x="1517015" y="6858000"/>
                </a:lnTo>
                <a:lnTo>
                  <a:pt x="132397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61A74B3-E247-44D4-8C48-FAE8E205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6E3EDA42-EA9A-4B2A-A9AE-0248E74DB8B2}"/>
              </a:ext>
            </a:extLst>
          </p:cNvPr>
          <p:cNvSpPr txBox="1"/>
          <p:nvPr/>
        </p:nvSpPr>
        <p:spPr>
          <a:xfrm>
            <a:off x="1784353" y="1305341"/>
            <a:ext cx="609845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5400" cap="all" dirty="0">
                <a:solidFill>
                  <a:prstClr val="white"/>
                </a:solidFill>
                <a:latin typeface="Gill Sans MT" panose="020B0502020104020203"/>
                <a:cs typeface="Times New Roman" panose="02020603050405020304" pitchFamily="18" charset="0"/>
              </a:rPr>
              <a:t>تدريبات نحوية </a:t>
            </a:r>
            <a:br>
              <a:rPr lang="ar-EG" sz="5400" cap="all" dirty="0">
                <a:solidFill>
                  <a:srgbClr val="B71E42">
                    <a:lumMod val="75000"/>
                  </a:srgbClr>
                </a:solidFill>
                <a:latin typeface="Gill Sans MT" panose="020B0502020104020203"/>
                <a:cs typeface="Times New Roman" panose="02020603050405020304" pitchFamily="18" charset="0"/>
              </a:rPr>
            </a:br>
            <a:r>
              <a:rPr lang="ar-EG" sz="5400" cap="all" dirty="0">
                <a:solidFill>
                  <a:srgbClr val="FFFF00"/>
                </a:solidFill>
                <a:latin typeface="Gill Sans MT" panose="020B0502020104020203"/>
                <a:cs typeface="Times New Roman" panose="02020603050405020304" pitchFamily="18" charset="0"/>
              </a:rPr>
              <a:t>الصف الخامس</a:t>
            </a:r>
            <a:br>
              <a:rPr lang="ar-EG" sz="5400" cap="all" dirty="0">
                <a:solidFill>
                  <a:srgbClr val="B71E42">
                    <a:lumMod val="75000"/>
                  </a:srgbClr>
                </a:solidFill>
                <a:latin typeface="Gill Sans MT" panose="020B0502020104020203"/>
                <a:cs typeface="Times New Roman" panose="02020603050405020304" pitchFamily="18" charset="0"/>
              </a:rPr>
            </a:br>
            <a:r>
              <a:rPr lang="ar-EG" sz="5400" cap="all" dirty="0">
                <a:solidFill>
                  <a:prstClr val="white"/>
                </a:solidFill>
                <a:latin typeface="Gill Sans MT" panose="020B0502020104020203"/>
                <a:cs typeface="Times New Roman" panose="02020603050405020304" pitchFamily="18" charset="0"/>
              </a:rPr>
              <a:t>------</a:t>
            </a:r>
            <a:br>
              <a:rPr lang="ar-EG" sz="5400" cap="all" dirty="0">
                <a:solidFill>
                  <a:prstClr val="white"/>
                </a:solidFill>
                <a:latin typeface="Gill Sans MT" panose="020B0502020104020203"/>
                <a:cs typeface="Times New Roman" panose="02020603050405020304" pitchFamily="18" charset="0"/>
              </a:rPr>
            </a:br>
            <a:r>
              <a:rPr lang="ar-EG" sz="5400" cap="all" dirty="0">
                <a:solidFill>
                  <a:prstClr val="white"/>
                </a:solidFill>
                <a:latin typeface="Gill Sans MT" panose="020B0502020104020203"/>
                <a:cs typeface="Times New Roman" panose="02020603050405020304" pitchFamily="18" charset="0"/>
              </a:rPr>
              <a:t>همزتا الوصل والقطع</a:t>
            </a:r>
            <a:br>
              <a:rPr lang="ar-EG" sz="5400" cap="all" dirty="0">
                <a:solidFill>
                  <a:prstClr val="white"/>
                </a:solidFill>
                <a:latin typeface="Gill Sans MT" panose="020B0502020104020203"/>
                <a:cs typeface="Times New Roman" panose="02020603050405020304" pitchFamily="18" charset="0"/>
              </a:rPr>
            </a:br>
            <a:r>
              <a:rPr lang="ar-EG" sz="5400" cap="all" dirty="0">
                <a:solidFill>
                  <a:srgbClr val="FFFF00"/>
                </a:solidFill>
                <a:latin typeface="Gill Sans MT" panose="020B0502020104020203"/>
                <a:cs typeface="Times New Roman" panose="02020603050405020304" pitchFamily="18" charset="0"/>
              </a:rPr>
              <a:t>ص 24 </a:t>
            </a:r>
            <a:endParaRPr lang="ar-EG" sz="2400" dirty="0">
              <a:solidFill>
                <a:prstClr val="black"/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1979212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صورة تحتوي على نص, الخط, لقطة شاشة, خط يد&#10;&#10;تم إنشاء الوصف تلقائياً">
            <a:extLst>
              <a:ext uri="{FF2B5EF4-FFF2-40B4-BE49-F238E27FC236}">
                <a16:creationId xmlns:a16="http://schemas.microsoft.com/office/drawing/2014/main" id="{948709D8-FE4A-4D7B-93A0-7D5BAACE77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18" y="0"/>
            <a:ext cx="9596246" cy="6670623"/>
          </a:xfrm>
        </p:spPr>
      </p:pic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38FF19EB-5D86-4D37-B351-CBB9B59416B8}"/>
              </a:ext>
            </a:extLst>
          </p:cNvPr>
          <p:cNvSpPr/>
          <p:nvPr/>
        </p:nvSpPr>
        <p:spPr>
          <a:xfrm>
            <a:off x="8306626" y="1976742"/>
            <a:ext cx="653522" cy="714450"/>
          </a:xfrm>
          <a:prstGeom prst="ellipse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6D718112-27EB-44AA-AE74-F0C8964F0824}"/>
              </a:ext>
            </a:extLst>
          </p:cNvPr>
          <p:cNvSpPr/>
          <p:nvPr/>
        </p:nvSpPr>
        <p:spPr>
          <a:xfrm>
            <a:off x="8306626" y="5761717"/>
            <a:ext cx="653522" cy="714450"/>
          </a:xfrm>
          <a:prstGeom prst="ellipse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9E7CDDF6-A7DD-4EEE-A8B2-9A42993905C6}"/>
              </a:ext>
            </a:extLst>
          </p:cNvPr>
          <p:cNvSpPr/>
          <p:nvPr/>
        </p:nvSpPr>
        <p:spPr>
          <a:xfrm>
            <a:off x="9071873" y="4818269"/>
            <a:ext cx="653522" cy="714450"/>
          </a:xfrm>
          <a:prstGeom prst="ellipse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/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45AF2399-59E6-4867-9885-5B5CFA1235CF}"/>
              </a:ext>
            </a:extLst>
          </p:cNvPr>
          <p:cNvSpPr/>
          <p:nvPr/>
        </p:nvSpPr>
        <p:spPr>
          <a:xfrm>
            <a:off x="9071873" y="3846399"/>
            <a:ext cx="653522" cy="714450"/>
          </a:xfrm>
          <a:prstGeom prst="ellipse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/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5E0B315D-6D98-47C1-8681-E4F32620B8A4}"/>
              </a:ext>
            </a:extLst>
          </p:cNvPr>
          <p:cNvSpPr/>
          <p:nvPr/>
        </p:nvSpPr>
        <p:spPr>
          <a:xfrm>
            <a:off x="8306626" y="2896809"/>
            <a:ext cx="653522" cy="714450"/>
          </a:xfrm>
          <a:prstGeom prst="ellipse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04864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عنصر نائب للمحتوى 4" descr="صورة تحتوي على نص, خط يد, الخط, فن الخط&#10;&#10;تم إنشاء الوصف تلقائياً">
            <a:extLst>
              <a:ext uri="{FF2B5EF4-FFF2-40B4-BE49-F238E27FC236}">
                <a16:creationId xmlns:a16="http://schemas.microsoft.com/office/drawing/2014/main" id="{B70D9C02-7530-43C5-898E-9758E161D4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2" y="480060"/>
            <a:ext cx="11237976" cy="5897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DA7E4799-D270-4DCB-A986-BA9AE1FC4602}"/>
              </a:ext>
            </a:extLst>
          </p:cNvPr>
          <p:cNvSpPr txBox="1"/>
          <p:nvPr/>
        </p:nvSpPr>
        <p:spPr>
          <a:xfrm>
            <a:off x="9473727" y="1196340"/>
            <a:ext cx="6408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ء</a:t>
            </a:r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E70A7F5A-E707-4DD2-A944-EBAAEE72A877}"/>
              </a:ext>
            </a:extLst>
          </p:cNvPr>
          <p:cNvSpPr txBox="1"/>
          <p:nvPr/>
        </p:nvSpPr>
        <p:spPr>
          <a:xfrm>
            <a:off x="8832894" y="1250180"/>
            <a:ext cx="6408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ء</a:t>
            </a:r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62BDC9D0-95AA-41B3-800E-2C897E2F4B07}"/>
              </a:ext>
            </a:extLst>
          </p:cNvPr>
          <p:cNvSpPr txBox="1"/>
          <p:nvPr/>
        </p:nvSpPr>
        <p:spPr>
          <a:xfrm>
            <a:off x="4970094" y="2892347"/>
            <a:ext cx="6408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ء</a:t>
            </a:r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72A96935-D212-4704-A90A-EC83DEDED450}"/>
              </a:ext>
            </a:extLst>
          </p:cNvPr>
          <p:cNvSpPr txBox="1"/>
          <p:nvPr/>
        </p:nvSpPr>
        <p:spPr>
          <a:xfrm>
            <a:off x="4090755" y="2844225"/>
            <a:ext cx="6408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ء</a:t>
            </a:r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54C9F6FB-55C1-4FF9-9801-C44BF16299F2}"/>
              </a:ext>
            </a:extLst>
          </p:cNvPr>
          <p:cNvSpPr txBox="1"/>
          <p:nvPr/>
        </p:nvSpPr>
        <p:spPr>
          <a:xfrm>
            <a:off x="9419049" y="5159024"/>
            <a:ext cx="6408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ء</a:t>
            </a:r>
            <a:r>
              <a:rPr lang="ar-EG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E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09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VaultVTI">
  <a:themeElements>
    <a:clrScheme name="AnalogousFromLightSeed_2SEEDS">
      <a:dk1>
        <a:srgbClr val="000000"/>
      </a:dk1>
      <a:lt1>
        <a:srgbClr val="FFFFFF"/>
      </a:lt1>
      <a:dk2>
        <a:srgbClr val="22363C"/>
      </a:dk2>
      <a:lt2>
        <a:srgbClr val="E2E6E8"/>
      </a:lt2>
      <a:accent1>
        <a:srgbClr val="C18C78"/>
      </a:accent1>
      <a:accent2>
        <a:srgbClr val="CC9099"/>
      </a:accent2>
      <a:accent3>
        <a:srgbClr val="B19F77"/>
      </a:accent3>
      <a:accent4>
        <a:srgbClr val="6DAFA2"/>
      </a:accent4>
      <a:accent5>
        <a:srgbClr val="70ACBC"/>
      </a:accent5>
      <a:accent6>
        <a:srgbClr val="7893C1"/>
      </a:accent6>
      <a:hlink>
        <a:srgbClr val="5E8A9B"/>
      </a:hlink>
      <a:folHlink>
        <a:srgbClr val="7F7F7F"/>
      </a:folHlink>
    </a:clrScheme>
    <a:fontScheme name="Custom 5">
      <a:majorFont>
        <a:latin typeface="Georgia Pro Light"/>
        <a:ea typeface=""/>
        <a:cs typeface=""/>
      </a:majorFont>
      <a:minorFont>
        <a:latin typeface="Georgi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ultVTI" id="{144E1EB0-F9F9-4F8D-8264-A2820BA0C47A}" vid="{3A992A48-7697-4A22-A884-B4A11E62184D}"/>
    </a:ext>
  </a:extLst>
</a:theme>
</file>

<file path=ppt/theme/theme2.xml><?xml version="1.0" encoding="utf-8"?>
<a:theme xmlns:a="http://schemas.openxmlformats.org/drawingml/2006/main" name="قابل للاقتباس">
  <a:themeElements>
    <a:clrScheme name="قابل للاقتباس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قابل للاقتباس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قابل للاقتباس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3.xml><?xml version="1.0" encoding="utf-8"?>
<a:theme xmlns:a="http://schemas.openxmlformats.org/drawingml/2006/main" name="معرض">
  <a:themeElements>
    <a:clrScheme name="معرض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معرض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معرض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4.xml><?xml version="1.0" encoding="utf-8"?>
<a:theme xmlns:a="http://schemas.openxmlformats.org/drawingml/2006/main" name="المقسوم">
  <a:themeElements>
    <a:clrScheme name="المقسوم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المقسوم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المقسوم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5.xml><?xml version="1.0" encoding="utf-8"?>
<a:theme xmlns:a="http://schemas.openxmlformats.org/drawingml/2006/main" name="أيون">
  <a:themeElements>
    <a:clrScheme name="أيون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أيون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أيون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6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119</TotalTime>
  <Words>289</Words>
  <Application>Microsoft Office PowerPoint</Application>
  <PresentationFormat>شاشة عريضة</PresentationFormat>
  <Paragraphs>124</Paragraphs>
  <Slides>22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5</vt:i4>
      </vt:variant>
      <vt:variant>
        <vt:lpstr>عناوين الشرائح</vt:lpstr>
      </vt:variant>
      <vt:variant>
        <vt:i4>22</vt:i4>
      </vt:variant>
    </vt:vector>
  </HeadingPairs>
  <TitlesOfParts>
    <vt:vector size="34" baseType="lpstr">
      <vt:lpstr>Arial</vt:lpstr>
      <vt:lpstr>Calibri</vt:lpstr>
      <vt:lpstr>Century Gothic</vt:lpstr>
      <vt:lpstr>Georgia Pro Light</vt:lpstr>
      <vt:lpstr>Gill Sans MT</vt:lpstr>
      <vt:lpstr>Wingdings 2</vt:lpstr>
      <vt:lpstr>Wingdings 3</vt:lpstr>
      <vt:lpstr>VaultVTI</vt:lpstr>
      <vt:lpstr>قابل للاقتباس</vt:lpstr>
      <vt:lpstr>معرض</vt:lpstr>
      <vt:lpstr>المقسوم</vt:lpstr>
      <vt:lpstr>أيون</vt:lpstr>
      <vt:lpstr>تدريبات نحوية  الصف الخامس ------ مسبحة جدتي (استماع) ص 7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تدريبات نحوية  الصف الخامس ------ الألف اللينة) ص 15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تدريبات نحوية  الصف الخامس ------ مسبحة جدتي (استماع) ص 7 </dc:title>
  <dc:creator>Abdulrahman Khalid Nasser Ahmed Aljabiri</dc:creator>
  <cp:lastModifiedBy>Abdulrahman Khalid Nasser Ahmed Aljabiri</cp:lastModifiedBy>
  <cp:revision>23</cp:revision>
  <dcterms:created xsi:type="dcterms:W3CDTF">2024-10-05T09:51:01Z</dcterms:created>
  <dcterms:modified xsi:type="dcterms:W3CDTF">2024-10-05T11:50:11Z</dcterms:modified>
</cp:coreProperties>
</file>