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58" r:id="rId4"/>
    <p:sldId id="262" r:id="rId5"/>
    <p:sldId id="259" r:id="rId6"/>
    <p:sldId id="260" r:id="rId7"/>
    <p:sldId id="261" r:id="rId8"/>
    <p:sldId id="263" r:id="rId9"/>
    <p:sldId id="264" r:id="rId10"/>
    <p:sldId id="268" r:id="rId11"/>
    <p:sldId id="265" r:id="rId12"/>
    <p:sldId id="266" r:id="rId13"/>
    <p:sldId id="267" r:id="rId14"/>
    <p:sldId id="269" r:id="rId15"/>
    <p:sldId id="270" r:id="rId16"/>
    <p:sldId id="271" r:id="rId1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EB"/>
    <a:srgbClr val="FFFBEF"/>
    <a:srgbClr val="EEEEEE"/>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81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notesMaster" Target="notesMasters/notesMaster1.xml" /><Relationship Id="rId3" Type="http://schemas.openxmlformats.org/officeDocument/2006/relationships/slide" Target="slides/slide2.xml" /><Relationship Id="rId21" Type="http://schemas.openxmlformats.org/officeDocument/2006/relationships/theme" Target="theme/theme1.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viewProps" Target="view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slide" Target="slides/slide14.xml" /><Relationship Id="rId10" Type="http://schemas.openxmlformats.org/officeDocument/2006/relationships/slide" Target="slides/slide9.xml" /><Relationship Id="rId19" Type="http://schemas.openxmlformats.org/officeDocument/2006/relationships/presProps" Target="presProp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tableStyles" Target="tableStyle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46F16DBD-E955-4F1F-B02C-FC71EF9836E1}" type="datetimeFigureOut">
              <a:rPr lang="en-US" smtClean="0"/>
              <a:t>3/28/2021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C8008D38-A3A9-4488-BB91-8626C38324ED}" type="slidenum">
              <a:rPr lang="en-US" smtClean="0"/>
              <a:t>‹#›</a:t>
            </a:fld>
            <a:endParaRPr lang="en-US"/>
          </a:p>
        </p:txBody>
      </p:sp>
    </p:spTree>
    <p:extLst>
      <p:ext uri="{BB962C8B-B14F-4D97-AF65-F5344CB8AC3E}">
        <p14:creationId xmlns:p14="http://schemas.microsoft.com/office/powerpoint/2010/main" val="37773447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5BB54EE-DF0D-4FA1-B48F-C292469C25C4}" type="datetimeFigureOut">
              <a:rPr lang="en-US" smtClean="0"/>
              <a:t>3/28/2021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905636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3/28/2021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4107749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t>3/28/2021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58170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BB54EE-DF0D-4FA1-B48F-C292469C25C4}" type="datetimeFigureOut">
              <a:rPr lang="en-US" smtClean="0"/>
              <a:t>3/28/2021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934561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BB54EE-DF0D-4FA1-B48F-C292469C25C4}" type="datetimeFigureOut">
              <a:rPr lang="en-US" smtClean="0"/>
              <a:t>3/28/2021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922307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BB54EE-DF0D-4FA1-B48F-C292469C25C4}" type="datetimeFigureOut">
              <a:rPr lang="en-US" smtClean="0"/>
              <a:t>3/28/2021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095030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t>3/28/2021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215593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3/28/2021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810518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3/28/2021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805427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3/28/2021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495067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3/28/2021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104229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78000">
              <a:srgbClr val="ECECEC"/>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B54EE-DF0D-4FA1-B48F-C292469C25C4}" type="datetimeFigureOut">
              <a:rPr lang="en-US" smtClean="0"/>
              <a:t>3/28/2021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t>‹#›</a:t>
            </a:fld>
            <a:endParaRPr lang="en-US"/>
          </a:p>
        </p:txBody>
      </p:sp>
    </p:spTree>
    <p:extLst>
      <p:ext uri="{BB962C8B-B14F-4D97-AF65-F5344CB8AC3E}">
        <p14:creationId xmlns:p14="http://schemas.microsoft.com/office/powerpoint/2010/main" val="4280765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image" Target="../media/image1.jp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3" Type="http://schemas.openxmlformats.org/officeDocument/2006/relationships/image" Target="../media/image4.emf" /><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3" Type="http://schemas.openxmlformats.org/officeDocument/2006/relationships/image" Target="../media/image5.png" /><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3" Type="http://schemas.openxmlformats.org/officeDocument/2006/relationships/image" Target="../media/image6.emf" /><Relationship Id="rId2" Type="http://schemas.openxmlformats.org/officeDocument/2006/relationships/image" Target="../media/image3.png" /><Relationship Id="rId1" Type="http://schemas.openxmlformats.org/officeDocument/2006/relationships/slideLayout" Target="../slideLayouts/slideLayout2.xml" /><Relationship Id="rId5" Type="http://schemas.openxmlformats.org/officeDocument/2006/relationships/image" Target="../media/image8.png" /><Relationship Id="rId4" Type="http://schemas.openxmlformats.org/officeDocument/2006/relationships/image" Target="../media/image7.emf" /></Relationships>
</file>

<file path=ppt/slides/_rels/slide8.xml.rels><?xml version="1.0" encoding="UTF-8" standalone="yes"?>
<Relationships xmlns="http://schemas.openxmlformats.org/package/2006/relationships"><Relationship Id="rId3" Type="http://schemas.openxmlformats.org/officeDocument/2006/relationships/image" Target="../media/image9.png" /><Relationship Id="rId2" Type="http://schemas.openxmlformats.org/officeDocument/2006/relationships/image" Target="../media/image3.png" /><Relationship Id="rId1" Type="http://schemas.openxmlformats.org/officeDocument/2006/relationships/slideLayout" Target="../slideLayouts/slideLayout2.xml" /><Relationship Id="rId5" Type="http://schemas.openxmlformats.org/officeDocument/2006/relationships/image" Target="../media/image11.png" /><Relationship Id="rId4" Type="http://schemas.openxmlformats.org/officeDocument/2006/relationships/image" Target="../media/image10.png" /></Relationships>
</file>

<file path=ppt/slides/_rels/slide9.xml.rels><?xml version="1.0" encoding="UTF-8" standalone="yes"?>
<Relationships xmlns="http://schemas.openxmlformats.org/package/2006/relationships"><Relationship Id="rId3" Type="http://schemas.openxmlformats.org/officeDocument/2006/relationships/image" Target="../media/image12.emf" /><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3" Type="http://schemas.openxmlformats.org/officeDocument/2006/relationships/image" Target="../media/image13.emf" /><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3" Type="http://schemas.openxmlformats.org/officeDocument/2006/relationships/image" Target="../media/image14.png" /><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3" Type="http://schemas.openxmlformats.org/officeDocument/2006/relationships/image" Target="../media/image15.png" /><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3" Type="http://schemas.openxmlformats.org/officeDocument/2006/relationships/image" Target="../media/image16.png" /><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46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l="6723" t="25076" r="6723" b="21638"/>
          <a:stretch/>
        </p:blipFill>
        <p:spPr>
          <a:xfrm>
            <a:off x="2438400" y="381000"/>
            <a:ext cx="7162800" cy="1182210"/>
          </a:xfrm>
          <a:prstGeom prst="rect">
            <a:avLst/>
          </a:prstGeom>
        </p:spPr>
      </p:pic>
      <p:cxnSp>
        <p:nvCxnSpPr>
          <p:cNvPr id="3" name="Straight Connector 2"/>
          <p:cNvCxnSpPr/>
          <p:nvPr/>
        </p:nvCxnSpPr>
        <p:spPr>
          <a:xfrm flipV="1">
            <a:off x="322729" y="6264165"/>
            <a:ext cx="11446229"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Rectangle 5"/>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5" name="Table 10">
            <a:extLst>
              <a:ext uri="{FF2B5EF4-FFF2-40B4-BE49-F238E27FC236}">
                <a16:creationId xmlns:a16="http://schemas.microsoft.com/office/drawing/2014/main" id="{9ADD138D-C455-4B40-8AFA-2493B2FD81C2}"/>
              </a:ext>
            </a:extLst>
          </p:cNvPr>
          <p:cNvGraphicFramePr>
            <a:graphicFrameLocks noGrp="1"/>
          </p:cNvGraphicFramePr>
          <p:nvPr>
            <p:extLst>
              <p:ext uri="{D42A27DB-BD31-4B8C-83A1-F6EECF244321}">
                <p14:modId xmlns:p14="http://schemas.microsoft.com/office/powerpoint/2010/main" val="2555907432"/>
              </p:ext>
            </p:extLst>
          </p:nvPr>
        </p:nvGraphicFramePr>
        <p:xfrm>
          <a:off x="4721576" y="1751533"/>
          <a:ext cx="6830291" cy="4390506"/>
        </p:xfrm>
        <a:graphic>
          <a:graphicData uri="http://schemas.openxmlformats.org/drawingml/2006/table">
            <a:tbl>
              <a:tblPr firstRow="1" bandRow="1">
                <a:tableStyleId>{21E4AEA4-8DFA-4A89-87EB-49C32662AFE0}</a:tableStyleId>
              </a:tblPr>
              <a:tblGrid>
                <a:gridCol w="4544292">
                  <a:extLst>
                    <a:ext uri="{9D8B030D-6E8A-4147-A177-3AD203B41FA5}">
                      <a16:colId xmlns:a16="http://schemas.microsoft.com/office/drawing/2014/main" val="1016024147"/>
                    </a:ext>
                  </a:extLst>
                </a:gridCol>
                <a:gridCol w="2285999">
                  <a:extLst>
                    <a:ext uri="{9D8B030D-6E8A-4147-A177-3AD203B41FA5}">
                      <a16:colId xmlns:a16="http://schemas.microsoft.com/office/drawing/2014/main" val="879990646"/>
                    </a:ext>
                  </a:extLst>
                </a:gridCol>
              </a:tblGrid>
              <a:tr h="80483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4000" dirty="0">
                          <a:solidFill>
                            <a:schemeClr val="bg1"/>
                          </a:solidFill>
                          <a:latin typeface="Sakkal Majalla" panose="02000000000000000000" pitchFamily="2" charset="-78"/>
                          <a:cs typeface="Sakkal Majalla" panose="02000000000000000000" pitchFamily="2" charset="-78"/>
                        </a:rPr>
                        <a:t>العلوم</a:t>
                      </a:r>
                      <a:endParaRPr lang="en-US" sz="4000" dirty="0">
                        <a:solidFill>
                          <a:schemeClr val="bg1"/>
                        </a:solidFill>
                        <a:latin typeface="Sakkal Majalla" panose="02000000000000000000" pitchFamily="2" charset="-78"/>
                        <a:cs typeface="Sakkal Majalla" panose="02000000000000000000" pitchFamily="2" charset="-78"/>
                      </a:endParaRPr>
                    </a:p>
                  </a:txBody>
                  <a:tcPr anchor="ctr"/>
                </a:tc>
                <a:tc>
                  <a:txBody>
                    <a:bodyPr/>
                    <a:lstStyle/>
                    <a:p>
                      <a:pPr algn="ctr" rtl="1"/>
                      <a:r>
                        <a:rPr lang="ar-BH" sz="4000" dirty="0">
                          <a:solidFill>
                            <a:schemeClr val="bg1"/>
                          </a:solidFill>
                          <a:latin typeface="Sakkal Majalla" panose="02000000000000000000" pitchFamily="2" charset="-78"/>
                          <a:cs typeface="Sakkal Majalla" panose="02000000000000000000" pitchFamily="2" charset="-78"/>
                        </a:rPr>
                        <a:t>المادة</a:t>
                      </a:r>
                      <a:endParaRPr lang="en-US" sz="4000" dirty="0">
                        <a:solidFill>
                          <a:schemeClr val="bg1"/>
                        </a:solidFill>
                        <a:latin typeface="Sakkal Majalla" panose="02000000000000000000" pitchFamily="2" charset="-78"/>
                        <a:cs typeface="Sakkal Majalla" panose="02000000000000000000" pitchFamily="2" charset="-78"/>
                      </a:endParaRPr>
                    </a:p>
                  </a:txBody>
                  <a:tcPr anchor="ctr"/>
                </a:tc>
                <a:extLst>
                  <a:ext uri="{0D108BD9-81ED-4DB2-BD59-A6C34878D82A}">
                    <a16:rowId xmlns:a16="http://schemas.microsoft.com/office/drawing/2014/main" val="4152888969"/>
                  </a:ext>
                </a:extLst>
              </a:tr>
              <a:tr h="556836">
                <a:tc>
                  <a:txBody>
                    <a:bodyPr/>
                    <a:lstStyle/>
                    <a:p>
                      <a:pPr algn="ctr" rtl="1"/>
                      <a:r>
                        <a:rPr lang="ar-BH" sz="3200" b="1" dirty="0">
                          <a:latin typeface="Sakkal Majalla" panose="02000000000000000000" pitchFamily="2" charset="-78"/>
                          <a:cs typeface="Sakkal Majalla" panose="02000000000000000000" pitchFamily="2" charset="-78"/>
                        </a:rPr>
                        <a:t>الرابع الابتدائي  </a:t>
                      </a:r>
                      <a:endParaRPr lang="en-US" sz="3200" b="1" dirty="0">
                        <a:solidFill>
                          <a:schemeClr val="bg1"/>
                        </a:solidFill>
                        <a:latin typeface="Sakkal Majalla" panose="02000000000000000000" pitchFamily="2" charset="-78"/>
                        <a:cs typeface="Sakkal Majalla" panose="02000000000000000000" pitchFamily="2" charset="-78"/>
                      </a:endParaRPr>
                    </a:p>
                  </a:txBody>
                  <a:tcPr anchor="ctr"/>
                </a:tc>
                <a:tc>
                  <a:txBody>
                    <a:bodyPr/>
                    <a:lstStyle/>
                    <a:p>
                      <a:pPr algn="ctr" rtl="1"/>
                      <a:r>
                        <a:rPr lang="ar-BH" sz="3200" b="1" dirty="0">
                          <a:latin typeface="Sakkal Majalla" panose="02000000000000000000" pitchFamily="2" charset="-78"/>
                          <a:cs typeface="Sakkal Majalla" panose="02000000000000000000" pitchFamily="2" charset="-78"/>
                        </a:rPr>
                        <a:t>الصف</a:t>
                      </a:r>
                      <a:endParaRPr lang="en-US" sz="3200" b="1" dirty="0">
                        <a:solidFill>
                          <a:schemeClr val="bg1"/>
                        </a:solidFill>
                        <a:latin typeface="Sakkal Majalla" panose="02000000000000000000" pitchFamily="2" charset="-78"/>
                        <a:cs typeface="Sakkal Majalla" panose="02000000000000000000" pitchFamily="2" charset="-78"/>
                      </a:endParaRPr>
                    </a:p>
                  </a:txBody>
                  <a:tcPr anchor="ctr"/>
                </a:tc>
                <a:extLst>
                  <a:ext uri="{0D108BD9-81ED-4DB2-BD59-A6C34878D82A}">
                    <a16:rowId xmlns:a16="http://schemas.microsoft.com/office/drawing/2014/main" val="570410534"/>
                  </a:ext>
                </a:extLst>
              </a:tr>
              <a:tr h="772391">
                <a:tc>
                  <a:txBody>
                    <a:bodyPr/>
                    <a:lstStyle/>
                    <a:p>
                      <a:pPr algn="ctr" rtl="1"/>
                      <a:r>
                        <a:rPr lang="ar-BH" sz="3200" b="1" dirty="0">
                          <a:solidFill>
                            <a:schemeClr val="dk1"/>
                          </a:solidFill>
                          <a:latin typeface="Sakkal Majalla" panose="02000000000000000000" pitchFamily="2" charset="-78"/>
                          <a:cs typeface="Sakkal Majalla" panose="02000000000000000000" pitchFamily="2" charset="-78"/>
                        </a:rPr>
                        <a:t>الثاني</a:t>
                      </a:r>
                      <a:endParaRPr lang="en-US" sz="3200" b="1" dirty="0">
                        <a:solidFill>
                          <a:schemeClr val="tx1"/>
                        </a:solidFill>
                        <a:latin typeface="Sakkal Majalla" panose="02000000000000000000" pitchFamily="2" charset="-78"/>
                        <a:cs typeface="Sakkal Majalla" panose="02000000000000000000" pitchFamily="2" charset="-78"/>
                      </a:endParaRPr>
                    </a:p>
                  </a:txBody>
                  <a:tcPr anchor="ctr"/>
                </a:tc>
                <a:tc>
                  <a:txBody>
                    <a:bodyPr/>
                    <a:lstStyle/>
                    <a:p>
                      <a:pPr algn="ctr" rtl="1"/>
                      <a:r>
                        <a:rPr lang="ar-BH" sz="3200" b="1" dirty="0">
                          <a:latin typeface="Sakkal Majalla" panose="02000000000000000000" pitchFamily="2" charset="-78"/>
                          <a:cs typeface="Sakkal Majalla" panose="02000000000000000000" pitchFamily="2" charset="-78"/>
                        </a:rPr>
                        <a:t>الفصل الدراسيّ</a:t>
                      </a:r>
                      <a:endParaRPr lang="en-US" sz="3200" b="1" dirty="0">
                        <a:solidFill>
                          <a:schemeClr val="tx1"/>
                        </a:solidFill>
                        <a:latin typeface="Sakkal Majalla" panose="02000000000000000000" pitchFamily="2" charset="-78"/>
                        <a:cs typeface="Sakkal Majalla" panose="02000000000000000000" pitchFamily="2" charset="-78"/>
                      </a:endParaRPr>
                    </a:p>
                  </a:txBody>
                  <a:tcPr anchor="ctr"/>
                </a:tc>
                <a:extLst>
                  <a:ext uri="{0D108BD9-81ED-4DB2-BD59-A6C34878D82A}">
                    <a16:rowId xmlns:a16="http://schemas.microsoft.com/office/drawing/2014/main" val="10002"/>
                  </a:ext>
                </a:extLst>
              </a:tr>
              <a:tr h="556836">
                <a:tc>
                  <a:txBody>
                    <a:bodyPr/>
                    <a:lstStyle/>
                    <a:p>
                      <a:pPr algn="ctr" rtl="1"/>
                      <a:r>
                        <a:rPr lang="ar-BH" sz="3200" b="1" dirty="0">
                          <a:latin typeface="Sakkal Majalla" panose="02000000000000000000" pitchFamily="2" charset="-78"/>
                          <a:cs typeface="Sakkal Majalla" panose="02000000000000000000" pitchFamily="2" charset="-78"/>
                        </a:rPr>
                        <a:t>الخامسة(المادة)</a:t>
                      </a:r>
                      <a:endParaRPr lang="en-US" sz="3200" b="1" dirty="0">
                        <a:solidFill>
                          <a:schemeClr val="bg1"/>
                        </a:solidFill>
                        <a:latin typeface="Sakkal Majalla" panose="02000000000000000000" pitchFamily="2" charset="-78"/>
                        <a:cs typeface="Sakkal Majalla" panose="02000000000000000000" pitchFamily="2" charset="-78"/>
                      </a:endParaRPr>
                    </a:p>
                  </a:txBody>
                  <a:tcPr anchor="ctr"/>
                </a:tc>
                <a:tc>
                  <a:txBody>
                    <a:bodyPr/>
                    <a:lstStyle/>
                    <a:p>
                      <a:pPr algn="ctr" rtl="1"/>
                      <a:r>
                        <a:rPr lang="ar-BH" sz="3200" b="1" dirty="0">
                          <a:latin typeface="Sakkal Majalla" panose="02000000000000000000" pitchFamily="2" charset="-78"/>
                          <a:cs typeface="Sakkal Majalla" panose="02000000000000000000" pitchFamily="2" charset="-78"/>
                        </a:rPr>
                        <a:t>الوحدة</a:t>
                      </a:r>
                      <a:endParaRPr lang="en-US" sz="3200" b="1" dirty="0">
                        <a:solidFill>
                          <a:schemeClr val="bg1"/>
                        </a:solidFill>
                        <a:latin typeface="Sakkal Majalla" panose="02000000000000000000" pitchFamily="2" charset="-78"/>
                        <a:cs typeface="Sakkal Majalla" panose="02000000000000000000" pitchFamily="2" charset="-78"/>
                      </a:endParaRPr>
                    </a:p>
                  </a:txBody>
                  <a:tcPr anchor="ctr"/>
                </a:tc>
                <a:extLst>
                  <a:ext uri="{0D108BD9-81ED-4DB2-BD59-A6C34878D82A}">
                    <a16:rowId xmlns:a16="http://schemas.microsoft.com/office/drawing/2014/main" val="2664070246"/>
                  </a:ext>
                </a:extLst>
              </a:tr>
              <a:tr h="1025750">
                <a:tc>
                  <a:txBody>
                    <a:bodyPr/>
                    <a:lstStyle/>
                    <a:p>
                      <a:pPr algn="ctr" rtl="1"/>
                      <a:r>
                        <a:rPr lang="ar-BH" sz="3200" b="1" dirty="0">
                          <a:latin typeface="Sakkal Majalla" panose="02000000000000000000" pitchFamily="2" charset="-78"/>
                          <a:cs typeface="Sakkal Majalla" panose="02000000000000000000" pitchFamily="2" charset="-78"/>
                        </a:rPr>
                        <a:t> التاسع(المادة</a:t>
                      </a:r>
                      <a:r>
                        <a:rPr lang="ar-BH" sz="3200" b="1" baseline="0" dirty="0">
                          <a:latin typeface="Sakkal Majalla" panose="02000000000000000000" pitchFamily="2" charset="-78"/>
                          <a:cs typeface="Sakkal Majalla" panose="02000000000000000000" pitchFamily="2" charset="-78"/>
                        </a:rPr>
                        <a:t> وتغيراتها</a:t>
                      </a:r>
                      <a:r>
                        <a:rPr lang="ar-BH" sz="3200" b="1" dirty="0">
                          <a:latin typeface="Sakkal Majalla" panose="02000000000000000000" pitchFamily="2" charset="-78"/>
                          <a:cs typeface="Sakkal Majalla" panose="02000000000000000000" pitchFamily="2" charset="-78"/>
                        </a:rPr>
                        <a:t>)</a:t>
                      </a:r>
                      <a:endParaRPr lang="en-US" sz="3200" b="1" dirty="0">
                        <a:solidFill>
                          <a:schemeClr val="bg1"/>
                        </a:solidFill>
                        <a:latin typeface="Sakkal Majalla" panose="02000000000000000000" pitchFamily="2" charset="-78"/>
                        <a:cs typeface="Sakkal Majalla" panose="02000000000000000000" pitchFamily="2" charset="-78"/>
                      </a:endParaRPr>
                    </a:p>
                  </a:txBody>
                  <a:tcPr anchor="ctr"/>
                </a:tc>
                <a:tc>
                  <a:txBody>
                    <a:bodyPr/>
                    <a:lstStyle/>
                    <a:p>
                      <a:pPr algn="ctr" rtl="1"/>
                      <a:r>
                        <a:rPr lang="ar-BH" sz="3200" b="1" dirty="0">
                          <a:latin typeface="Sakkal Majalla" panose="02000000000000000000" pitchFamily="2" charset="-78"/>
                          <a:cs typeface="Sakkal Majalla" panose="02000000000000000000" pitchFamily="2" charset="-78"/>
                        </a:rPr>
                        <a:t>الفصل</a:t>
                      </a:r>
                      <a:endParaRPr lang="en-US" sz="3200" b="1" dirty="0">
                        <a:solidFill>
                          <a:schemeClr val="bg1"/>
                        </a:solidFill>
                        <a:latin typeface="Sakkal Majalla" panose="02000000000000000000" pitchFamily="2" charset="-78"/>
                        <a:cs typeface="Sakkal Majalla" panose="02000000000000000000" pitchFamily="2" charset="-78"/>
                      </a:endParaRPr>
                    </a:p>
                  </a:txBody>
                  <a:tcPr anchor="ctr"/>
                </a:tc>
                <a:extLst>
                  <a:ext uri="{0D108BD9-81ED-4DB2-BD59-A6C34878D82A}">
                    <a16:rowId xmlns:a16="http://schemas.microsoft.com/office/drawing/2014/main" val="2223270941"/>
                  </a:ext>
                </a:extLst>
              </a:tr>
              <a:tr h="629289">
                <a:tc>
                  <a:txBody>
                    <a:bodyPr/>
                    <a:lstStyle/>
                    <a:p>
                      <a:pPr algn="ctr" rtl="1"/>
                      <a:r>
                        <a:rPr lang="ar-BH" sz="3200" b="1" dirty="0">
                          <a:solidFill>
                            <a:schemeClr val="tx1"/>
                          </a:solidFill>
                          <a:latin typeface="Sakkal Majalla" panose="02000000000000000000" pitchFamily="2" charset="-78"/>
                          <a:cs typeface="Sakkal Majalla" panose="02000000000000000000" pitchFamily="2" charset="-78"/>
                        </a:rPr>
                        <a:t>وصف المادة</a:t>
                      </a:r>
                      <a:endParaRPr lang="en-US" sz="3200" b="1" dirty="0">
                        <a:solidFill>
                          <a:schemeClr val="tx1"/>
                        </a:solidFill>
                        <a:latin typeface="Sakkal Majalla" panose="02000000000000000000" pitchFamily="2" charset="-78"/>
                        <a:cs typeface="Sakkal Majalla" panose="02000000000000000000" pitchFamily="2" charset="-78"/>
                      </a:endParaRPr>
                    </a:p>
                  </a:txBody>
                  <a:tcPr anchor="ctr"/>
                </a:tc>
                <a:tc>
                  <a:txBody>
                    <a:bodyPr/>
                    <a:lstStyle/>
                    <a:p>
                      <a:pPr algn="ctr" rtl="1"/>
                      <a:r>
                        <a:rPr lang="ar-BH" sz="3200" b="1" dirty="0">
                          <a:latin typeface="Sakkal Majalla" panose="02000000000000000000" pitchFamily="2" charset="-78"/>
                          <a:cs typeface="Sakkal Majalla" panose="02000000000000000000" pitchFamily="2" charset="-78"/>
                        </a:rPr>
                        <a:t>الدرس الأول</a:t>
                      </a:r>
                      <a:endParaRPr lang="en-US" sz="3200" b="1" dirty="0">
                        <a:solidFill>
                          <a:schemeClr val="bg1"/>
                        </a:solidFill>
                        <a:latin typeface="Sakkal Majalla" panose="02000000000000000000" pitchFamily="2" charset="-78"/>
                        <a:cs typeface="Sakkal Majalla" panose="02000000000000000000" pitchFamily="2" charset="-78"/>
                      </a:endParaRPr>
                    </a:p>
                  </a:txBody>
                  <a:tcPr anchor="ctr"/>
                </a:tc>
                <a:extLst>
                  <a:ext uri="{0D108BD9-81ED-4DB2-BD59-A6C34878D82A}">
                    <a16:rowId xmlns:a16="http://schemas.microsoft.com/office/drawing/2014/main" val="2761403612"/>
                  </a:ext>
                </a:extLst>
              </a:tr>
            </a:tbl>
          </a:graphicData>
        </a:graphic>
      </p:graphicFrame>
      <p:pic>
        <p:nvPicPr>
          <p:cNvPr id="7" name="Picture 6">
            <a:extLst>
              <a:ext uri="{FF2B5EF4-FFF2-40B4-BE49-F238E27FC236}">
                <a16:creationId xmlns:a16="http://schemas.microsoft.com/office/drawing/2014/main" id="{6E920AFC-133E-407C-96A0-E04452D30091}"/>
              </a:ext>
            </a:extLst>
          </p:cNvPr>
          <p:cNvPicPr>
            <a:picLocks noChangeAspect="1"/>
          </p:cNvPicPr>
          <p:nvPr/>
        </p:nvPicPr>
        <p:blipFill>
          <a:blip r:embed="rId3"/>
          <a:stretch>
            <a:fillRect/>
          </a:stretch>
        </p:blipFill>
        <p:spPr>
          <a:xfrm>
            <a:off x="640133" y="1832422"/>
            <a:ext cx="3716713" cy="4254171"/>
          </a:xfrm>
          <a:prstGeom prst="rect">
            <a:avLst/>
          </a:prstGeom>
        </p:spPr>
      </p:pic>
    </p:spTree>
    <p:extLst>
      <p:ext uri="{BB962C8B-B14F-4D97-AF65-F5344CB8AC3E}">
        <p14:creationId xmlns:p14="http://schemas.microsoft.com/office/powerpoint/2010/main" val="32554572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5" name="Straight Connector 4"/>
          <p:cNvCxnSpPr/>
          <p:nvPr/>
        </p:nvCxnSpPr>
        <p:spPr>
          <a:xfrm flipV="1">
            <a:off x="297535"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Rectangle 6"/>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4B0139C7-71E6-4FF0-9C46-20E4025D1BE4}"/>
              </a:ext>
            </a:extLst>
          </p:cNvPr>
          <p:cNvSpPr/>
          <p:nvPr/>
        </p:nvSpPr>
        <p:spPr>
          <a:xfrm>
            <a:off x="40927" y="39755"/>
            <a:ext cx="2660070" cy="751113"/>
          </a:xfrm>
          <a:prstGeom prst="rect">
            <a:avLst/>
          </a:prstGeom>
          <a:solidFill>
            <a:schemeClr val="bg1"/>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defRPr/>
            </a:pPr>
            <a:r>
              <a:rPr lang="ar-BH" sz="2000" b="1" dirty="0">
                <a:solidFill>
                  <a:prstClr val="black"/>
                </a:solidFill>
                <a:latin typeface="Sakkal Majalla" panose="02000000000000000000" pitchFamily="2" charset="-78"/>
                <a:cs typeface="Sakkal Majalla" panose="02000000000000000000" pitchFamily="2" charset="-78"/>
              </a:rPr>
              <a:t>وصف المادة                                العلوم - الصف الرابع الابتدائي</a:t>
            </a:r>
            <a:endParaRPr lang="en-US" sz="2000" b="1" dirty="0">
              <a:solidFill>
                <a:prstClr val="black"/>
              </a:solidFill>
              <a:latin typeface="Sakkal Majalla" panose="02000000000000000000" pitchFamily="2" charset="-78"/>
              <a:cs typeface="Sakkal Majalla" panose="02000000000000000000" pitchFamily="2" charset="-78"/>
            </a:endParaRPr>
          </a:p>
        </p:txBody>
      </p:sp>
      <p:sp>
        <p:nvSpPr>
          <p:cNvPr id="9" name="Rectangle 8">
            <a:extLst>
              <a:ext uri="{FF2B5EF4-FFF2-40B4-BE49-F238E27FC236}">
                <a16:creationId xmlns:a16="http://schemas.microsoft.com/office/drawing/2014/main" id="{8026E90C-CDBE-4817-ADF5-7EE00984B897}"/>
              </a:ext>
            </a:extLst>
          </p:cNvPr>
          <p:cNvSpPr/>
          <p:nvPr/>
        </p:nvSpPr>
        <p:spPr>
          <a:xfrm>
            <a:off x="4069080" y="13642"/>
            <a:ext cx="3916680" cy="953589"/>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defRPr/>
            </a:pPr>
            <a:r>
              <a:rPr lang="ar-BH" altLang="en-US" sz="5400" b="1" dirty="0">
                <a:solidFill>
                  <a:prstClr val="white"/>
                </a:solidFill>
                <a:latin typeface="Sakkal Majalla" panose="02000000000000000000" pitchFamily="2" charset="-78"/>
                <a:cs typeface="Sakkal Majalla" panose="02000000000000000000" pitchFamily="2" charset="-78"/>
              </a:rPr>
              <a:t>أهداف الدرس</a:t>
            </a:r>
            <a:endParaRPr lang="en-US" sz="5400" dirty="0">
              <a:solidFill>
                <a:prstClr val="white"/>
              </a:solidFill>
            </a:endParaRPr>
          </a:p>
        </p:txBody>
      </p:sp>
      <p:sp>
        <p:nvSpPr>
          <p:cNvPr id="10" name="Rectangle 9">
            <a:extLst>
              <a:ext uri="{FF2B5EF4-FFF2-40B4-BE49-F238E27FC236}">
                <a16:creationId xmlns:a16="http://schemas.microsoft.com/office/drawing/2014/main" id="{2518A464-DF9B-4C0A-8512-3712A777ABF2}"/>
              </a:ext>
            </a:extLst>
          </p:cNvPr>
          <p:cNvSpPr/>
          <p:nvPr/>
        </p:nvSpPr>
        <p:spPr>
          <a:xfrm>
            <a:off x="484909" y="1876059"/>
            <a:ext cx="11180618" cy="786460"/>
          </a:xfrm>
          <a:prstGeom prst="rect">
            <a:avLst/>
          </a:prstGeom>
          <a:solidFill>
            <a:schemeClr val="accent2">
              <a:lumMod val="60000"/>
              <a:lumOff val="40000"/>
            </a:schemeClr>
          </a:solid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r" rtl="1">
              <a:lnSpc>
                <a:spcPct val="90000"/>
              </a:lnSpc>
              <a:spcBef>
                <a:spcPts val="1000"/>
              </a:spcBef>
              <a:defRPr/>
            </a:pPr>
            <a:r>
              <a:rPr lang="ar-BH" sz="3600" b="1" dirty="0">
                <a:solidFill>
                  <a:prstClr val="black"/>
                </a:solidFill>
                <a:latin typeface="Sakkal Majalla" panose="02000000000000000000" pitchFamily="2" charset="-78"/>
                <a:cs typeface="Sakkal Majalla" panose="02000000000000000000" pitchFamily="2" charset="-78"/>
              </a:rPr>
              <a:t>(</a:t>
            </a:r>
            <a:r>
              <a:rPr lang="en-US" sz="3600" b="1" dirty="0">
                <a:solidFill>
                  <a:prstClr val="black"/>
                </a:solidFill>
                <a:latin typeface="Sakkal Majalla" panose="02000000000000000000" pitchFamily="2" charset="-78"/>
                <a:cs typeface="Sakkal Majalla" panose="02000000000000000000" pitchFamily="2" charset="-78"/>
              </a:rPr>
              <a:t>(1</a:t>
            </a:r>
            <a:r>
              <a:rPr lang="ar-BH" sz="3600" b="1" dirty="0">
                <a:solidFill>
                  <a:prstClr val="black"/>
                </a:solidFill>
                <a:latin typeface="Sakkal Majalla" panose="02000000000000000000" pitchFamily="2" charset="-78"/>
                <a:cs typeface="Sakkal Majalla" panose="02000000000000000000" pitchFamily="2" charset="-78"/>
              </a:rPr>
              <a:t>– </a:t>
            </a:r>
            <a:r>
              <a:rPr lang="ar-BH" sz="3600" dirty="0">
                <a:solidFill>
                  <a:schemeClr val="tx1"/>
                </a:solidFill>
              </a:rPr>
              <a:t>توضيحُ مفهومِ المادة.</a:t>
            </a:r>
          </a:p>
        </p:txBody>
      </p:sp>
      <p:sp>
        <p:nvSpPr>
          <p:cNvPr id="11" name="Rectangle 10">
            <a:extLst>
              <a:ext uri="{FF2B5EF4-FFF2-40B4-BE49-F238E27FC236}">
                <a16:creationId xmlns:a16="http://schemas.microsoft.com/office/drawing/2014/main" id="{4FE10BF3-B806-43B7-8C61-95B13F76A801}"/>
              </a:ext>
            </a:extLst>
          </p:cNvPr>
          <p:cNvSpPr/>
          <p:nvPr/>
        </p:nvSpPr>
        <p:spPr>
          <a:xfrm>
            <a:off x="437109" y="3009280"/>
            <a:ext cx="11180617" cy="751113"/>
          </a:xfrm>
          <a:prstGeom prst="rect">
            <a:avLst/>
          </a:prstGeom>
          <a:solidFill>
            <a:schemeClr val="accent2">
              <a:lumMod val="40000"/>
              <a:lumOff val="60000"/>
            </a:schemeClr>
          </a:solid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r" rtl="1">
              <a:lnSpc>
                <a:spcPct val="90000"/>
              </a:lnSpc>
              <a:spcBef>
                <a:spcPts val="1000"/>
              </a:spcBef>
              <a:defRPr/>
            </a:pPr>
            <a:r>
              <a:rPr lang="ar-BH" sz="3600" b="1" dirty="0">
                <a:solidFill>
                  <a:prstClr val="black"/>
                </a:solidFill>
                <a:latin typeface="Sakkal Majalla" panose="02000000000000000000" pitchFamily="2" charset="-78"/>
                <a:cs typeface="Sakkal Majalla" panose="02000000000000000000" pitchFamily="2" charset="-78"/>
              </a:rPr>
              <a:t>(</a:t>
            </a:r>
            <a:r>
              <a:rPr lang="en-US" sz="3600" b="1" dirty="0">
                <a:solidFill>
                  <a:prstClr val="black"/>
                </a:solidFill>
                <a:latin typeface="Sakkal Majalla" panose="02000000000000000000" pitchFamily="2" charset="-78"/>
                <a:cs typeface="Sakkal Majalla" panose="02000000000000000000" pitchFamily="2" charset="-78"/>
              </a:rPr>
              <a:t>(2</a:t>
            </a:r>
            <a:r>
              <a:rPr lang="ar-BH" sz="3600" b="1" dirty="0">
                <a:solidFill>
                  <a:prstClr val="black"/>
                </a:solidFill>
                <a:latin typeface="Sakkal Majalla" panose="02000000000000000000" pitchFamily="2" charset="-78"/>
                <a:cs typeface="Sakkal Majalla" panose="02000000000000000000" pitchFamily="2" charset="-78"/>
              </a:rPr>
              <a:t>– </a:t>
            </a:r>
            <a:r>
              <a:rPr lang="ar-BH" sz="3600" dirty="0">
                <a:solidFill>
                  <a:schemeClr val="tx1"/>
                </a:solidFill>
              </a:rPr>
              <a:t>استنتاجُ خواصِّ المادة.</a:t>
            </a:r>
          </a:p>
        </p:txBody>
      </p:sp>
      <p:sp>
        <p:nvSpPr>
          <p:cNvPr id="12" name="Rectangle 11">
            <a:extLst>
              <a:ext uri="{FF2B5EF4-FFF2-40B4-BE49-F238E27FC236}">
                <a16:creationId xmlns:a16="http://schemas.microsoft.com/office/drawing/2014/main" id="{46880FCD-77CF-4937-9984-FFCC93126386}"/>
              </a:ext>
            </a:extLst>
          </p:cNvPr>
          <p:cNvSpPr/>
          <p:nvPr/>
        </p:nvSpPr>
        <p:spPr>
          <a:xfrm>
            <a:off x="456384" y="4107154"/>
            <a:ext cx="11180617" cy="837279"/>
          </a:xfrm>
          <a:prstGeom prst="rect">
            <a:avLst/>
          </a:prstGeom>
          <a:solidFill>
            <a:schemeClr val="accent2">
              <a:lumMod val="40000"/>
              <a:lumOff val="60000"/>
            </a:schemeClr>
          </a:solid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r" rtl="1">
              <a:lnSpc>
                <a:spcPct val="90000"/>
              </a:lnSpc>
              <a:spcBef>
                <a:spcPts val="1000"/>
              </a:spcBef>
              <a:defRPr/>
            </a:pPr>
            <a:r>
              <a:rPr lang="ar-BH" sz="3600" b="1" dirty="0">
                <a:solidFill>
                  <a:prstClr val="black"/>
                </a:solidFill>
                <a:latin typeface="Sakkal Majalla" panose="02000000000000000000" pitchFamily="2" charset="-78"/>
                <a:cs typeface="Sakkal Majalla" panose="02000000000000000000" pitchFamily="2" charset="-78"/>
              </a:rPr>
              <a:t>(</a:t>
            </a:r>
            <a:r>
              <a:rPr lang="en-US" sz="3600" b="1" dirty="0">
                <a:solidFill>
                  <a:prstClr val="black"/>
                </a:solidFill>
                <a:latin typeface="Sakkal Majalla" panose="02000000000000000000" pitchFamily="2" charset="-78"/>
                <a:cs typeface="Sakkal Majalla" panose="02000000000000000000" pitchFamily="2" charset="-78"/>
              </a:rPr>
              <a:t>(3</a:t>
            </a:r>
            <a:r>
              <a:rPr lang="ar-BH" sz="3600" b="1" dirty="0">
                <a:solidFill>
                  <a:prstClr val="black"/>
                </a:solidFill>
                <a:latin typeface="Sakkal Majalla" panose="02000000000000000000" pitchFamily="2" charset="-78"/>
                <a:cs typeface="Sakkal Majalla" panose="02000000000000000000" pitchFamily="2" charset="-78"/>
              </a:rPr>
              <a:t>– </a:t>
            </a:r>
            <a:r>
              <a:rPr lang="ar-BH" sz="3600" dirty="0">
                <a:solidFill>
                  <a:schemeClr val="tx1"/>
                </a:solidFill>
              </a:rPr>
              <a:t>المقارنةُ بين خواصِ حالات المادة الثلاث.</a:t>
            </a:r>
          </a:p>
        </p:txBody>
      </p:sp>
    </p:spTree>
    <p:extLst>
      <p:ext uri="{BB962C8B-B14F-4D97-AF65-F5344CB8AC3E}">
        <p14:creationId xmlns:p14="http://schemas.microsoft.com/office/powerpoint/2010/main" val="1056518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sp>
        <p:nvSpPr>
          <p:cNvPr id="6" name="Rectangle 5"/>
          <p:cNvSpPr/>
          <p:nvPr/>
        </p:nvSpPr>
        <p:spPr>
          <a:xfrm>
            <a:off x="423042" y="1268068"/>
            <a:ext cx="11432439" cy="5379475"/>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297535" y="6306207"/>
            <a:ext cx="1155794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B57F3293-B5E7-48CA-8AE6-5FE6E49DF97C}"/>
              </a:ext>
            </a:extLst>
          </p:cNvPr>
          <p:cNvSpPr/>
          <p:nvPr/>
        </p:nvSpPr>
        <p:spPr>
          <a:xfrm>
            <a:off x="4384935" y="27711"/>
            <a:ext cx="3402214" cy="763158"/>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defRPr/>
            </a:pPr>
            <a:r>
              <a:rPr lang="ar-BH" altLang="en-US" sz="4400" b="1" dirty="0">
                <a:solidFill>
                  <a:prstClr val="white"/>
                </a:solidFill>
                <a:latin typeface="Sakkal Majalla" panose="02000000000000000000" pitchFamily="2" charset="-78"/>
                <a:cs typeface="Sakkal Majalla" panose="02000000000000000000" pitchFamily="2" charset="-78"/>
              </a:rPr>
              <a:t>وصف المادة</a:t>
            </a:r>
            <a:endParaRPr lang="en-US" sz="4400" dirty="0">
              <a:solidFill>
                <a:prstClr val="white"/>
              </a:solidFill>
            </a:endParaRPr>
          </a:p>
        </p:txBody>
      </p:sp>
      <p:sp>
        <p:nvSpPr>
          <p:cNvPr id="9" name="Rectangle 8">
            <a:extLst>
              <a:ext uri="{FF2B5EF4-FFF2-40B4-BE49-F238E27FC236}">
                <a16:creationId xmlns:a16="http://schemas.microsoft.com/office/drawing/2014/main" id="{0E9B3FA3-15D7-45F5-9578-C1BC6AA1B3B6}"/>
              </a:ext>
            </a:extLst>
          </p:cNvPr>
          <p:cNvSpPr/>
          <p:nvPr/>
        </p:nvSpPr>
        <p:spPr>
          <a:xfrm>
            <a:off x="40927" y="39755"/>
            <a:ext cx="2660070" cy="751113"/>
          </a:xfrm>
          <a:prstGeom prst="rect">
            <a:avLst/>
          </a:prstGeom>
          <a:solidFill>
            <a:schemeClr val="bg1"/>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defRPr/>
            </a:pPr>
            <a:r>
              <a:rPr lang="ar-BH" sz="2000" b="1" dirty="0">
                <a:solidFill>
                  <a:prstClr val="black"/>
                </a:solidFill>
                <a:latin typeface="Sakkal Majalla" panose="02000000000000000000" pitchFamily="2" charset="-78"/>
                <a:cs typeface="Sakkal Majalla" panose="02000000000000000000" pitchFamily="2" charset="-78"/>
              </a:rPr>
              <a:t>وصف المادة                                العلوم - الصف الرابع الابتدائي</a:t>
            </a:r>
            <a:endParaRPr lang="en-US" sz="2000" b="1" dirty="0">
              <a:solidFill>
                <a:prstClr val="black"/>
              </a:solidFill>
              <a:latin typeface="Sakkal Majalla" panose="02000000000000000000" pitchFamily="2" charset="-78"/>
              <a:cs typeface="Sakkal Majalla" panose="02000000000000000000" pitchFamily="2" charset="-78"/>
            </a:endParaRPr>
          </a:p>
        </p:txBody>
      </p:sp>
      <p:pic>
        <p:nvPicPr>
          <p:cNvPr id="11" name="Picture 10">
            <a:extLst>
              <a:ext uri="{FF2B5EF4-FFF2-40B4-BE49-F238E27FC236}">
                <a16:creationId xmlns:a16="http://schemas.microsoft.com/office/drawing/2014/main" id="{2C83087B-EF60-4CE6-BD24-AB35A276C2D1}"/>
              </a:ext>
            </a:extLst>
          </p:cNvPr>
          <p:cNvPicPr>
            <a:picLocks noChangeAspect="1"/>
          </p:cNvPicPr>
          <p:nvPr/>
        </p:nvPicPr>
        <p:blipFill>
          <a:blip r:embed="rId3">
            <a:lum bright="-20000" contrast="40000"/>
          </a:blip>
          <a:stretch>
            <a:fillRect/>
          </a:stretch>
        </p:blipFill>
        <p:spPr>
          <a:xfrm>
            <a:off x="2124222" y="1338196"/>
            <a:ext cx="7877907" cy="4842252"/>
          </a:xfrm>
          <a:prstGeom prst="rect">
            <a:avLst/>
          </a:prstGeom>
        </p:spPr>
      </p:pic>
    </p:spTree>
    <p:extLst>
      <p:ext uri="{BB962C8B-B14F-4D97-AF65-F5344CB8AC3E}">
        <p14:creationId xmlns:p14="http://schemas.microsoft.com/office/powerpoint/2010/main" val="28189660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sp>
        <p:nvSpPr>
          <p:cNvPr id="6" name="Rectangle 5"/>
          <p:cNvSpPr/>
          <p:nvPr/>
        </p:nvSpPr>
        <p:spPr>
          <a:xfrm>
            <a:off x="348343" y="1268067"/>
            <a:ext cx="11432439" cy="5379475"/>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348343" y="6306207"/>
            <a:ext cx="1142061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8" name="Title 1">
            <a:extLst>
              <a:ext uri="{FF2B5EF4-FFF2-40B4-BE49-F238E27FC236}">
                <a16:creationId xmlns:a16="http://schemas.microsoft.com/office/drawing/2014/main" id="{3465D0C6-849F-4115-90E2-51F629AD449C}"/>
              </a:ext>
            </a:extLst>
          </p:cNvPr>
          <p:cNvSpPr txBox="1">
            <a:spLocks/>
          </p:cNvSpPr>
          <p:nvPr/>
        </p:nvSpPr>
        <p:spPr>
          <a:xfrm>
            <a:off x="3705546" y="1310110"/>
            <a:ext cx="8063412" cy="745672"/>
          </a:xfrm>
          <a:prstGeom prst="rect">
            <a:avLst/>
          </a:prstGeom>
          <a:solidFill>
            <a:schemeClr val="accent4">
              <a:lumMod val="20000"/>
              <a:lumOff val="80000"/>
            </a:schemeClr>
          </a:solidFill>
          <a:ln w="38100">
            <a:solidFill>
              <a:schemeClr val="accent2">
                <a:lumMod val="75000"/>
              </a:schemeClr>
            </a:solidFill>
          </a:ln>
        </p:spPr>
        <p:style>
          <a:lnRef idx="2">
            <a:schemeClr val="accent2"/>
          </a:lnRef>
          <a:fillRef idx="1">
            <a:schemeClr val="lt1"/>
          </a:fillRef>
          <a:effectRef idx="0">
            <a:schemeClr val="accent2"/>
          </a:effectRef>
          <a:fontRef idx="minor">
            <a:schemeClr val="dk1"/>
          </a:fontRef>
        </p:style>
        <p:txBody>
          <a:bodyPr rtlCol="1" anchor="ctr"/>
          <a:lstStyle>
            <a:defPPr>
              <a:defRPr lang="en-US"/>
            </a:defPPr>
            <a:lvl1pPr algn="ctr" rtl="1">
              <a:defRPr sz="3200" b="1">
                <a:solidFill>
                  <a:prstClr val="black"/>
                </a:solidFill>
                <a:latin typeface="Sakkal Majalla" panose="02000000000000000000" pitchFamily="2" charset="-78"/>
                <a:cs typeface="Sakkal Majalla"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BH" sz="3000" dirty="0"/>
              <a:t>نشاط استقصائي: كيف يمكنني معرفة ما إذا كان الجسم صلبًا أم سائلًا؟</a:t>
            </a:r>
          </a:p>
        </p:txBody>
      </p:sp>
      <p:pic>
        <p:nvPicPr>
          <p:cNvPr id="9" name="Picture 2">
            <a:extLst>
              <a:ext uri="{FF2B5EF4-FFF2-40B4-BE49-F238E27FC236}">
                <a16:creationId xmlns:a16="http://schemas.microsoft.com/office/drawing/2014/main" id="{33397D72-8EC3-4E3D-9B9D-C76506488AC4}"/>
              </a:ext>
            </a:extLst>
          </p:cNvPr>
          <p:cNvPicPr>
            <a:picLocks noChangeAspect="1" noChangeArrowheads="1"/>
          </p:cNvPicPr>
          <p:nvPr/>
        </p:nvPicPr>
        <p:blipFill>
          <a:blip r:embed="rId3" cstate="print"/>
          <a:srcRect/>
          <a:stretch>
            <a:fillRect/>
          </a:stretch>
        </p:blipFill>
        <p:spPr bwMode="auto">
          <a:xfrm>
            <a:off x="403411" y="1268066"/>
            <a:ext cx="3224433" cy="4891062"/>
          </a:xfrm>
          <a:prstGeom prst="rect">
            <a:avLst/>
          </a:prstGeom>
          <a:noFill/>
          <a:ln w="9525">
            <a:noFill/>
            <a:miter lim="800000"/>
            <a:headEnd/>
            <a:tailEnd/>
          </a:ln>
        </p:spPr>
      </p:pic>
      <p:sp>
        <p:nvSpPr>
          <p:cNvPr id="11" name="Subtitle 2">
            <a:extLst>
              <a:ext uri="{FF2B5EF4-FFF2-40B4-BE49-F238E27FC236}">
                <a16:creationId xmlns:a16="http://schemas.microsoft.com/office/drawing/2014/main" id="{03DCFA2D-8402-4738-A106-A13B1595A2B2}"/>
              </a:ext>
            </a:extLst>
          </p:cNvPr>
          <p:cNvSpPr txBox="1">
            <a:spLocks/>
          </p:cNvSpPr>
          <p:nvPr/>
        </p:nvSpPr>
        <p:spPr>
          <a:xfrm>
            <a:off x="4052232" y="2227944"/>
            <a:ext cx="7716726" cy="3971879"/>
          </a:xfrm>
          <a:prstGeom prst="rect">
            <a:avLst/>
          </a:prstGeom>
          <a:solidFill>
            <a:srgbClr val="FFFBEF"/>
          </a:solidFill>
          <a:ln w="38100" cmpd="sng">
            <a:solidFill>
              <a:schemeClr val="accent2">
                <a:lumMod val="75000"/>
              </a:schemeClr>
            </a:solidFill>
          </a:ln>
        </p:spPr>
        <p:txBody>
          <a:bodyPr vert="horz" lIns="91440" tIns="45720" rIns="91440" bIns="45720" rtlCol="0">
            <a:normAutofit/>
          </a:bodyPr>
          <a:lstStyle/>
          <a:p>
            <a:pPr marL="228600" marR="0" lvl="0" indent="-228600" algn="r" defTabSz="914400" rtl="1" eaLnBrk="1" fontAlgn="auto" latinLnBrk="0" hangingPunct="1">
              <a:lnSpc>
                <a:spcPct val="90000"/>
              </a:lnSpc>
              <a:spcBef>
                <a:spcPts val="1000"/>
              </a:spcBef>
              <a:spcAft>
                <a:spcPts val="0"/>
              </a:spcAft>
              <a:buClrTx/>
              <a:buSzTx/>
              <a:tabLst/>
              <a:defRPr/>
            </a:pPr>
            <a:r>
              <a:rPr kumimoji="0" lang="ar-BH" sz="2800" b="1" i="0" u="none" strike="noStrike" kern="1200" cap="none" spc="0" normalizeH="0" baseline="0" noProof="0" dirty="0">
                <a:ln>
                  <a:noFill/>
                </a:ln>
                <a:effectLst/>
                <a:uLnTx/>
                <a:uFillTx/>
                <a:latin typeface="Sakkal Majalla" panose="02000000000000000000" pitchFamily="2" charset="-78"/>
                <a:cs typeface="Sakkal Majalla" panose="02000000000000000000" pitchFamily="2" charset="-78"/>
              </a:rPr>
              <a:t> للإجابة عن هذا السؤال، قمْ بتنفيذ الخطوات التالية:</a:t>
            </a:r>
          </a:p>
          <a:p>
            <a:pPr marL="228600" marR="0" lvl="0" indent="-228600" algn="r" defTabSz="914400" rtl="1" eaLnBrk="1" fontAlgn="auto" latinLnBrk="0" hangingPunct="1">
              <a:lnSpc>
                <a:spcPct val="90000"/>
              </a:lnSpc>
              <a:spcBef>
                <a:spcPts val="1000"/>
              </a:spcBef>
              <a:spcAft>
                <a:spcPts val="0"/>
              </a:spcAft>
              <a:buClrTx/>
              <a:buSzTx/>
              <a:buFont typeface="Wingdings" pitchFamily="2" charset="2"/>
              <a:buChar char="§"/>
              <a:tabLst/>
              <a:defRPr/>
            </a:pPr>
            <a:r>
              <a:rPr kumimoji="0" lang="ar-BH" sz="2800" b="1" i="0" u="none" strike="noStrike" kern="1200" cap="none" spc="0" normalizeH="0" baseline="0" noProof="0" dirty="0">
                <a:ln>
                  <a:noFill/>
                </a:ln>
                <a:effectLst/>
                <a:uLnTx/>
                <a:uFillTx/>
                <a:latin typeface="Sakkal Majalla" panose="02000000000000000000" pitchFamily="2" charset="-78"/>
                <a:cs typeface="Sakkal Majalla" panose="02000000000000000000" pitchFamily="2" charset="-78"/>
              </a:rPr>
              <a:t>صب الماء على نشا الذرة في الوعاءِ العميق.</a:t>
            </a:r>
          </a:p>
          <a:p>
            <a:pPr marL="228600" marR="0" lvl="0" indent="-228600" algn="r" defTabSz="914400" rtl="1" eaLnBrk="1" fontAlgn="auto" latinLnBrk="0" hangingPunct="1">
              <a:lnSpc>
                <a:spcPct val="90000"/>
              </a:lnSpc>
              <a:spcBef>
                <a:spcPts val="1000"/>
              </a:spcBef>
              <a:spcAft>
                <a:spcPts val="0"/>
              </a:spcAft>
              <a:buClrTx/>
              <a:buSzTx/>
              <a:buFont typeface="Wingdings" pitchFamily="2" charset="2"/>
              <a:buChar char="§"/>
              <a:tabLst/>
              <a:defRPr/>
            </a:pPr>
            <a:r>
              <a:rPr kumimoji="0" lang="ar-BH" sz="2800" b="1" i="0" u="none" strike="noStrike" kern="1200" cap="none" spc="0" normalizeH="0" baseline="0" noProof="0" dirty="0">
                <a:ln>
                  <a:noFill/>
                </a:ln>
                <a:effectLst/>
                <a:uLnTx/>
                <a:uFillTx/>
                <a:latin typeface="Sakkal Majalla" panose="02000000000000000000" pitchFamily="2" charset="-78"/>
                <a:cs typeface="Sakkal Majalla" panose="02000000000000000000" pitchFamily="2" charset="-78"/>
              </a:rPr>
              <a:t>امزجْ الماء ونشا الذرة معًا بإصبعك.</a:t>
            </a:r>
          </a:p>
          <a:p>
            <a:pPr marL="228600" marR="0" lvl="0" indent="-228600" algn="r" defTabSz="914400" rtl="1" eaLnBrk="1" fontAlgn="auto" latinLnBrk="0" hangingPunct="1">
              <a:lnSpc>
                <a:spcPct val="90000"/>
              </a:lnSpc>
              <a:spcBef>
                <a:spcPts val="1000"/>
              </a:spcBef>
              <a:spcAft>
                <a:spcPts val="0"/>
              </a:spcAft>
              <a:buClrTx/>
              <a:buSzTx/>
              <a:buFont typeface="Wingdings" pitchFamily="2" charset="2"/>
              <a:buChar char="§"/>
              <a:tabLst/>
              <a:defRPr/>
            </a:pPr>
            <a:r>
              <a:rPr kumimoji="0" lang="ar-BH" sz="2800" b="1" i="0" u="sng" strike="noStrike" kern="1200" cap="none" spc="0" normalizeH="0" baseline="0" noProof="0" dirty="0">
                <a:ln>
                  <a:noFill/>
                </a:ln>
                <a:effectLst/>
                <a:uLnTx/>
                <a:uFillTx/>
                <a:latin typeface="Sakkal Majalla" panose="02000000000000000000" pitchFamily="2" charset="-78"/>
                <a:cs typeface="Sakkal Majalla" panose="02000000000000000000" pitchFamily="2" charset="-78"/>
              </a:rPr>
              <a:t>لاحظ</a:t>
            </a:r>
            <a:r>
              <a:rPr kumimoji="0" lang="ar-BH" sz="2800" b="1" i="0" u="none" strike="noStrike" kern="1200" cap="none" spc="0" normalizeH="0" baseline="0" noProof="0" dirty="0">
                <a:ln>
                  <a:noFill/>
                </a:ln>
                <a:effectLst/>
                <a:uLnTx/>
                <a:uFillTx/>
                <a:latin typeface="Sakkal Majalla" panose="02000000000000000000" pitchFamily="2" charset="-78"/>
                <a:cs typeface="Sakkal Majalla" panose="02000000000000000000" pitchFamily="2" charset="-78"/>
              </a:rPr>
              <a:t> المادةَ الجديدةَ الناتجةَ و</a:t>
            </a:r>
            <a:r>
              <a:rPr kumimoji="0" lang="ar-BH" sz="2800" b="1" i="0" u="sng" strike="noStrike" kern="1200" cap="none" spc="0" normalizeH="0" baseline="0" noProof="0" dirty="0">
                <a:ln>
                  <a:noFill/>
                </a:ln>
                <a:effectLst/>
                <a:uLnTx/>
                <a:uFillTx/>
                <a:latin typeface="Sakkal Majalla" panose="02000000000000000000" pitchFamily="2" charset="-78"/>
                <a:cs typeface="Sakkal Majalla" panose="02000000000000000000" pitchFamily="2" charset="-78"/>
              </a:rPr>
              <a:t>سجل</a:t>
            </a:r>
            <a:r>
              <a:rPr kumimoji="0" lang="ar-BH" sz="2800" b="1" i="0" u="none" strike="noStrike" kern="1200" cap="none" spc="0" normalizeH="0" baseline="0" noProof="0" dirty="0">
                <a:ln>
                  <a:noFill/>
                </a:ln>
                <a:effectLst/>
                <a:uLnTx/>
                <a:uFillTx/>
                <a:latin typeface="Sakkal Majalla" panose="02000000000000000000" pitchFamily="2" charset="-78"/>
                <a:cs typeface="Sakkal Majalla" panose="02000000000000000000" pitchFamily="2" charset="-78"/>
              </a:rPr>
              <a:t> ملاحظاتك عنها.</a:t>
            </a:r>
          </a:p>
          <a:p>
            <a:pPr marL="228600" marR="0" lvl="0" indent="-228600" algn="r" defTabSz="914400" rtl="1" eaLnBrk="1" fontAlgn="auto" latinLnBrk="0" hangingPunct="1">
              <a:lnSpc>
                <a:spcPct val="90000"/>
              </a:lnSpc>
              <a:spcBef>
                <a:spcPts val="1000"/>
              </a:spcBef>
              <a:spcAft>
                <a:spcPts val="0"/>
              </a:spcAft>
              <a:buClrTx/>
              <a:buSzTx/>
              <a:buFont typeface="Wingdings" pitchFamily="2" charset="2"/>
              <a:buChar char="§"/>
              <a:tabLst/>
              <a:defRPr/>
            </a:pPr>
            <a:r>
              <a:rPr kumimoji="0" lang="ar-BH" sz="2800" b="1" i="0" u="none" strike="noStrike" kern="1200" cap="none" spc="0" normalizeH="0" baseline="0" noProof="0" dirty="0">
                <a:ln>
                  <a:noFill/>
                </a:ln>
                <a:effectLst/>
                <a:uLnTx/>
                <a:uFillTx/>
                <a:latin typeface="Sakkal Majalla" panose="02000000000000000000" pitchFamily="2" charset="-78"/>
                <a:cs typeface="Sakkal Majalla" panose="02000000000000000000" pitchFamily="2" charset="-78"/>
              </a:rPr>
              <a:t>اضغطْ على سطحِ المادةِ بإصبعك، هل انتشرت المادة خارج الوعاء العميق؟</a:t>
            </a:r>
          </a:p>
          <a:p>
            <a:pPr marL="228600" marR="0" lvl="0" indent="-228600" algn="r" defTabSz="914400" rtl="1" eaLnBrk="1" fontAlgn="auto" latinLnBrk="0" hangingPunct="1">
              <a:lnSpc>
                <a:spcPct val="90000"/>
              </a:lnSpc>
              <a:spcBef>
                <a:spcPts val="1000"/>
              </a:spcBef>
              <a:spcAft>
                <a:spcPts val="0"/>
              </a:spcAft>
              <a:buClrTx/>
              <a:buSzTx/>
              <a:buFont typeface="Wingdings" pitchFamily="2" charset="2"/>
              <a:buChar char="§"/>
              <a:tabLst/>
              <a:defRPr/>
            </a:pPr>
            <a:r>
              <a:rPr kumimoji="0" lang="ar-BH" sz="2800" b="1" i="0" u="none" strike="noStrike" kern="1200" cap="none" spc="0" normalizeH="0" baseline="0" noProof="0" dirty="0">
                <a:ln>
                  <a:noFill/>
                </a:ln>
                <a:effectLst/>
                <a:uLnTx/>
                <a:uFillTx/>
                <a:latin typeface="Sakkal Majalla" panose="02000000000000000000" pitchFamily="2" charset="-78"/>
                <a:cs typeface="Sakkal Majalla" panose="02000000000000000000" pitchFamily="2" charset="-78"/>
              </a:rPr>
              <a:t>ضعْ قطعةً نقديةً على السطحِ. هل تبقى على السطحِ أم تنغمر؟</a:t>
            </a:r>
          </a:p>
          <a:p>
            <a:pPr marL="228600" marR="0" lvl="0" indent="-228600" algn="r" defTabSz="914400" rtl="1" eaLnBrk="1" fontAlgn="auto" latinLnBrk="0" hangingPunct="1">
              <a:lnSpc>
                <a:spcPct val="90000"/>
              </a:lnSpc>
              <a:spcBef>
                <a:spcPts val="1000"/>
              </a:spcBef>
              <a:spcAft>
                <a:spcPts val="0"/>
              </a:spcAft>
              <a:buClrTx/>
              <a:buSzTx/>
              <a:buFont typeface="Wingdings" pitchFamily="2" charset="2"/>
              <a:buChar char="§"/>
              <a:tabLst/>
              <a:defRPr/>
            </a:pPr>
            <a:endParaRPr kumimoji="0" lang="ar-BH" sz="3200" b="1" i="0" u="none" strike="noStrike" kern="1200" cap="none" spc="0" normalizeH="0" baseline="0" noProof="0" dirty="0">
              <a:ln>
                <a:noFill/>
              </a:ln>
              <a:effectLst/>
              <a:uLnTx/>
              <a:uFillTx/>
              <a:latin typeface="Sakkal Majalla" panose="02000000000000000000" pitchFamily="2" charset="-78"/>
              <a:cs typeface="Sakkal Majalla" panose="02000000000000000000" pitchFamily="2" charset="-78"/>
            </a:endParaRPr>
          </a:p>
          <a:p>
            <a:pPr marL="228600" marR="0" lvl="0" indent="-228600" algn="r" defTabSz="914400" rtl="1" eaLnBrk="1" fontAlgn="auto" latinLnBrk="0" hangingPunct="1">
              <a:lnSpc>
                <a:spcPct val="90000"/>
              </a:lnSpc>
              <a:spcBef>
                <a:spcPts val="1000"/>
              </a:spcBef>
              <a:spcAft>
                <a:spcPts val="0"/>
              </a:spcAft>
              <a:buClrTx/>
              <a:buSzTx/>
              <a:buFont typeface="Wingdings" pitchFamily="2" charset="2"/>
              <a:buChar char="§"/>
              <a:tabLst/>
              <a:defRPr/>
            </a:pPr>
            <a:endParaRPr kumimoji="0" lang="ar-BH" sz="3200" b="1" i="0" u="none" strike="noStrike" kern="1200" cap="none" spc="0" normalizeH="0" baseline="0" noProof="0" dirty="0">
              <a:ln>
                <a:noFill/>
              </a:ln>
              <a:effectLst/>
              <a:uLnTx/>
              <a:uFillTx/>
              <a:latin typeface="Sakkal Majalla" panose="02000000000000000000" pitchFamily="2" charset="-78"/>
              <a:cs typeface="Sakkal Majalla" panose="02000000000000000000" pitchFamily="2" charset="-78"/>
            </a:endParaRPr>
          </a:p>
          <a:p>
            <a:pPr marR="0" lvl="0" algn="r" defTabSz="914400" rtl="1" eaLnBrk="1" fontAlgn="auto" latinLnBrk="0" hangingPunct="1">
              <a:lnSpc>
                <a:spcPct val="90000"/>
              </a:lnSpc>
              <a:spcBef>
                <a:spcPts val="1000"/>
              </a:spcBef>
              <a:spcAft>
                <a:spcPts val="0"/>
              </a:spcAft>
              <a:buClrTx/>
              <a:buSzTx/>
              <a:tabLst/>
              <a:defRPr/>
            </a:pPr>
            <a:endParaRPr kumimoji="0" lang="ar-BH" sz="3200" b="1" i="0" u="none" strike="noStrike" kern="1200" cap="none" spc="0" normalizeH="0" baseline="0" noProof="0" dirty="0">
              <a:ln>
                <a:noFill/>
              </a:ln>
              <a:effectLst/>
              <a:uLnTx/>
              <a:uFillTx/>
              <a:latin typeface="Sakkal Majalla" panose="02000000000000000000" pitchFamily="2" charset="-78"/>
              <a:cs typeface="Sakkal Majalla" panose="02000000000000000000" pitchFamily="2" charset="-78"/>
            </a:endParaRPr>
          </a:p>
        </p:txBody>
      </p:sp>
      <p:sp>
        <p:nvSpPr>
          <p:cNvPr id="12" name="Rectangle 11">
            <a:extLst>
              <a:ext uri="{FF2B5EF4-FFF2-40B4-BE49-F238E27FC236}">
                <a16:creationId xmlns:a16="http://schemas.microsoft.com/office/drawing/2014/main" id="{FC166672-EB5B-4A17-87EB-EB32AF365A24}"/>
              </a:ext>
            </a:extLst>
          </p:cNvPr>
          <p:cNvSpPr/>
          <p:nvPr/>
        </p:nvSpPr>
        <p:spPr>
          <a:xfrm>
            <a:off x="4384935" y="27711"/>
            <a:ext cx="3402214" cy="763158"/>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defRPr/>
            </a:pPr>
            <a:r>
              <a:rPr lang="ar-BH" altLang="en-US" sz="4400" b="1" dirty="0">
                <a:solidFill>
                  <a:prstClr val="white"/>
                </a:solidFill>
                <a:latin typeface="Sakkal Majalla" panose="02000000000000000000" pitchFamily="2" charset="-78"/>
                <a:cs typeface="Sakkal Majalla" panose="02000000000000000000" pitchFamily="2" charset="-78"/>
              </a:rPr>
              <a:t>وصف المادة</a:t>
            </a:r>
            <a:endParaRPr lang="en-US" sz="4400" dirty="0">
              <a:solidFill>
                <a:prstClr val="white"/>
              </a:solidFill>
            </a:endParaRPr>
          </a:p>
        </p:txBody>
      </p:sp>
      <p:sp>
        <p:nvSpPr>
          <p:cNvPr id="13" name="Rectangle 12">
            <a:extLst>
              <a:ext uri="{FF2B5EF4-FFF2-40B4-BE49-F238E27FC236}">
                <a16:creationId xmlns:a16="http://schemas.microsoft.com/office/drawing/2014/main" id="{7E535502-152F-415B-8234-B364791A35C4}"/>
              </a:ext>
            </a:extLst>
          </p:cNvPr>
          <p:cNvSpPr/>
          <p:nvPr/>
        </p:nvSpPr>
        <p:spPr>
          <a:xfrm>
            <a:off x="40927" y="39755"/>
            <a:ext cx="2660070" cy="751113"/>
          </a:xfrm>
          <a:prstGeom prst="rect">
            <a:avLst/>
          </a:prstGeom>
          <a:solidFill>
            <a:schemeClr val="bg1"/>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defRPr/>
            </a:pPr>
            <a:r>
              <a:rPr lang="ar-BH" sz="2000" b="1" dirty="0">
                <a:solidFill>
                  <a:prstClr val="black"/>
                </a:solidFill>
                <a:latin typeface="Sakkal Majalla" panose="02000000000000000000" pitchFamily="2" charset="-78"/>
                <a:cs typeface="Sakkal Majalla" panose="02000000000000000000" pitchFamily="2" charset="-78"/>
              </a:rPr>
              <a:t>وصف المادة                                العلوم - الصف الرابع الابتدائي</a:t>
            </a:r>
            <a:endParaRPr lang="en-US" sz="2000" b="1" dirty="0">
              <a:solidFill>
                <a:prstClr val="black"/>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4027487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xEl>
                                              <p:pRg st="0" end="0"/>
                                            </p:txEl>
                                          </p:spTgt>
                                        </p:tgtEl>
                                        <p:attrNameLst>
                                          <p:attrName>style.visibility</p:attrName>
                                        </p:attrNameLst>
                                      </p:cBhvr>
                                      <p:to>
                                        <p:strVal val="visible"/>
                                      </p:to>
                                    </p:set>
                                    <p:animEffect transition="in" filter="fade">
                                      <p:cBhvr>
                                        <p:cTn id="14" dur="1000"/>
                                        <p:tgtEl>
                                          <p:spTgt spid="11">
                                            <p:txEl>
                                              <p:pRg st="0" end="0"/>
                                            </p:txEl>
                                          </p:spTgt>
                                        </p:tgtEl>
                                      </p:cBhvr>
                                    </p:animEffect>
                                    <p:anim calcmode="lin" valueType="num">
                                      <p:cBhvr>
                                        <p:cTn id="15"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1">
                                            <p:txEl>
                                              <p:pRg st="1" end="1"/>
                                            </p:txEl>
                                          </p:spTgt>
                                        </p:tgtEl>
                                        <p:attrNameLst>
                                          <p:attrName>style.visibility</p:attrName>
                                        </p:attrNameLst>
                                      </p:cBhvr>
                                      <p:to>
                                        <p:strVal val="visible"/>
                                      </p:to>
                                    </p:set>
                                    <p:animEffect transition="in" filter="fade">
                                      <p:cBhvr>
                                        <p:cTn id="21" dur="1000"/>
                                        <p:tgtEl>
                                          <p:spTgt spid="11">
                                            <p:txEl>
                                              <p:pRg st="1" end="1"/>
                                            </p:txEl>
                                          </p:spTgt>
                                        </p:tgtEl>
                                      </p:cBhvr>
                                    </p:animEffect>
                                    <p:anim calcmode="lin" valueType="num">
                                      <p:cBhvr>
                                        <p:cTn id="22" dur="10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1">
                                            <p:txEl>
                                              <p:pRg st="2" end="2"/>
                                            </p:txEl>
                                          </p:spTgt>
                                        </p:tgtEl>
                                        <p:attrNameLst>
                                          <p:attrName>style.visibility</p:attrName>
                                        </p:attrNameLst>
                                      </p:cBhvr>
                                      <p:to>
                                        <p:strVal val="visible"/>
                                      </p:to>
                                    </p:set>
                                    <p:animEffect transition="in" filter="fade">
                                      <p:cBhvr>
                                        <p:cTn id="28" dur="1000"/>
                                        <p:tgtEl>
                                          <p:spTgt spid="11">
                                            <p:txEl>
                                              <p:pRg st="2" end="2"/>
                                            </p:txEl>
                                          </p:spTgt>
                                        </p:tgtEl>
                                      </p:cBhvr>
                                    </p:animEffect>
                                    <p:anim calcmode="lin" valueType="num">
                                      <p:cBhvr>
                                        <p:cTn id="29" dur="100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1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1">
                                            <p:txEl>
                                              <p:pRg st="3" end="3"/>
                                            </p:txEl>
                                          </p:spTgt>
                                        </p:tgtEl>
                                        <p:attrNameLst>
                                          <p:attrName>style.visibility</p:attrName>
                                        </p:attrNameLst>
                                      </p:cBhvr>
                                      <p:to>
                                        <p:strVal val="visible"/>
                                      </p:to>
                                    </p:set>
                                    <p:animEffect transition="in" filter="fade">
                                      <p:cBhvr>
                                        <p:cTn id="35" dur="1000"/>
                                        <p:tgtEl>
                                          <p:spTgt spid="11">
                                            <p:txEl>
                                              <p:pRg st="3" end="3"/>
                                            </p:txEl>
                                          </p:spTgt>
                                        </p:tgtEl>
                                      </p:cBhvr>
                                    </p:animEffect>
                                    <p:anim calcmode="lin" valueType="num">
                                      <p:cBhvr>
                                        <p:cTn id="36" dur="1000" fill="hold"/>
                                        <p:tgtEl>
                                          <p:spTgt spid="11">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1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1">
                                            <p:txEl>
                                              <p:pRg st="4" end="4"/>
                                            </p:txEl>
                                          </p:spTgt>
                                        </p:tgtEl>
                                        <p:attrNameLst>
                                          <p:attrName>style.visibility</p:attrName>
                                        </p:attrNameLst>
                                      </p:cBhvr>
                                      <p:to>
                                        <p:strVal val="visible"/>
                                      </p:to>
                                    </p:set>
                                    <p:animEffect transition="in" filter="fade">
                                      <p:cBhvr>
                                        <p:cTn id="42" dur="1000"/>
                                        <p:tgtEl>
                                          <p:spTgt spid="11">
                                            <p:txEl>
                                              <p:pRg st="4" end="4"/>
                                            </p:txEl>
                                          </p:spTgt>
                                        </p:tgtEl>
                                      </p:cBhvr>
                                    </p:animEffect>
                                    <p:anim calcmode="lin" valueType="num">
                                      <p:cBhvr>
                                        <p:cTn id="43" dur="1000" fill="hold"/>
                                        <p:tgtEl>
                                          <p:spTgt spid="11">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1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1">
                                            <p:txEl>
                                              <p:pRg st="5" end="5"/>
                                            </p:txEl>
                                          </p:spTgt>
                                        </p:tgtEl>
                                        <p:attrNameLst>
                                          <p:attrName>style.visibility</p:attrName>
                                        </p:attrNameLst>
                                      </p:cBhvr>
                                      <p:to>
                                        <p:strVal val="visible"/>
                                      </p:to>
                                    </p:set>
                                    <p:animEffect transition="in" filter="fade">
                                      <p:cBhvr>
                                        <p:cTn id="49" dur="1000"/>
                                        <p:tgtEl>
                                          <p:spTgt spid="11">
                                            <p:txEl>
                                              <p:pRg st="5" end="5"/>
                                            </p:txEl>
                                          </p:spTgt>
                                        </p:tgtEl>
                                      </p:cBhvr>
                                    </p:animEffect>
                                    <p:anim calcmode="lin" valueType="num">
                                      <p:cBhvr>
                                        <p:cTn id="50" dur="1000" fill="hold"/>
                                        <p:tgtEl>
                                          <p:spTgt spid="11">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11">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sp>
        <p:nvSpPr>
          <p:cNvPr id="6" name="Rectangle 5"/>
          <p:cNvSpPr/>
          <p:nvPr/>
        </p:nvSpPr>
        <p:spPr>
          <a:xfrm>
            <a:off x="348343" y="1268067"/>
            <a:ext cx="11432439" cy="5379475"/>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8" name="Subtitle 2">
            <a:extLst>
              <a:ext uri="{FF2B5EF4-FFF2-40B4-BE49-F238E27FC236}">
                <a16:creationId xmlns:a16="http://schemas.microsoft.com/office/drawing/2014/main" id="{B5D2CE50-4017-4377-B230-FA5EFE427268}"/>
              </a:ext>
            </a:extLst>
          </p:cNvPr>
          <p:cNvSpPr txBox="1">
            <a:spLocks/>
          </p:cNvSpPr>
          <p:nvPr/>
        </p:nvSpPr>
        <p:spPr>
          <a:xfrm>
            <a:off x="403412" y="2375794"/>
            <a:ext cx="11353581" cy="2272231"/>
          </a:xfrm>
          <a:prstGeom prst="rect">
            <a:avLst/>
          </a:prstGeom>
          <a:solidFill>
            <a:srgbClr val="FFFBEF"/>
          </a:solidFill>
          <a:ln w="38100" cmpd="sng">
            <a:solidFill>
              <a:schemeClr val="accent2">
                <a:lumMod val="75000"/>
              </a:schemeClr>
            </a:solidFill>
          </a:ln>
        </p:spPr>
        <p:txBody>
          <a:bodyPr vert="horz" lIns="91440" tIns="45720" rIns="91440" bIns="45720" rtlCol="0">
            <a:normAutofit/>
          </a:bodyPr>
          <a:lstStyle>
            <a:defPPr>
              <a:defRPr lang="en-US"/>
            </a:defPPr>
            <a:lvl1pPr marL="228600" marR="0" lvl="0" indent="-228600" algn="r" rtl="1" fontAlgn="auto">
              <a:lnSpc>
                <a:spcPct val="90000"/>
              </a:lnSpc>
              <a:spcBef>
                <a:spcPts val="1000"/>
              </a:spcBef>
              <a:spcAft>
                <a:spcPts val="0"/>
              </a:spcAft>
              <a:buClrTx/>
              <a:buSzTx/>
              <a:tabLst/>
              <a:defRPr kumimoji="0" sz="2800" b="0" i="0" u="none" strike="noStrike" cap="none" spc="0" normalizeH="0" baseline="0">
                <a:ln>
                  <a:noFill/>
                </a:ln>
                <a:effectLst/>
                <a:uLnTx/>
                <a:uFillTx/>
                <a:latin typeface="Sakkal Majalla" panose="02000000000000000000" pitchFamily="2" charset="-78"/>
                <a:cs typeface="Sakkal Majalla" panose="02000000000000000000" pitchFamily="2" charset="-78"/>
              </a:defRPr>
            </a:lvl1pPr>
          </a:lstStyle>
          <a:p>
            <a:r>
              <a:rPr lang="ar-BH" b="1" dirty="0"/>
              <a:t>لعلك لاحظت أثناء تنفيذك لهذا النشاط ما يلي:</a:t>
            </a:r>
          </a:p>
          <a:p>
            <a:pPr marL="457200" indent="-457200">
              <a:buFont typeface="Arial" panose="020B0604020202020204" pitchFamily="34" charset="0"/>
              <a:buChar char="•"/>
            </a:pPr>
            <a:r>
              <a:rPr lang="ar-BH" b="1" dirty="0"/>
              <a:t>يتكونُ خليطٌ أكثر ليونة من المادةِ الصلبةِ وأكثر صلابة من المادة السائلة.</a:t>
            </a:r>
          </a:p>
          <a:p>
            <a:pPr marL="457200" indent="-457200">
              <a:buFont typeface="Arial" panose="020B0604020202020204" pitchFamily="34" charset="0"/>
              <a:buChar char="•"/>
            </a:pPr>
            <a:r>
              <a:rPr lang="ar-BH" b="1" dirty="0"/>
              <a:t>عدم انتشارِ المادةِ خارج الوعاء عند الضغط عليها.</a:t>
            </a:r>
          </a:p>
          <a:p>
            <a:pPr marL="457200" indent="-457200">
              <a:buFont typeface="Arial" panose="020B0604020202020204" pitchFamily="34" charset="0"/>
              <a:buChar char="•"/>
            </a:pPr>
            <a:r>
              <a:rPr lang="ar-BH" b="1" dirty="0"/>
              <a:t>تنغمرُ القطعة النقدية ببطء عند وضعها على سطحِ المادة المتكونة.</a:t>
            </a:r>
          </a:p>
          <a:p>
            <a:endParaRPr lang="ar-BH" b="1" dirty="0"/>
          </a:p>
        </p:txBody>
      </p:sp>
      <p:sp>
        <p:nvSpPr>
          <p:cNvPr id="9" name="Rectangle 8">
            <a:extLst>
              <a:ext uri="{FF2B5EF4-FFF2-40B4-BE49-F238E27FC236}">
                <a16:creationId xmlns:a16="http://schemas.microsoft.com/office/drawing/2014/main" id="{58AA9317-9E2F-4398-812E-F9E4F956736A}"/>
              </a:ext>
            </a:extLst>
          </p:cNvPr>
          <p:cNvSpPr/>
          <p:nvPr/>
        </p:nvSpPr>
        <p:spPr>
          <a:xfrm>
            <a:off x="4384935" y="13643"/>
            <a:ext cx="3402214" cy="763158"/>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defRPr/>
            </a:pPr>
            <a:r>
              <a:rPr lang="ar-BH" altLang="en-US" sz="4400" b="1" dirty="0">
                <a:solidFill>
                  <a:prstClr val="white"/>
                </a:solidFill>
                <a:latin typeface="Sakkal Majalla" panose="02000000000000000000" pitchFamily="2" charset="-78"/>
                <a:cs typeface="Sakkal Majalla" panose="02000000000000000000" pitchFamily="2" charset="-78"/>
              </a:rPr>
              <a:t>وصف المادة</a:t>
            </a:r>
            <a:endParaRPr lang="en-US" sz="4400" dirty="0">
              <a:solidFill>
                <a:prstClr val="white"/>
              </a:solidFill>
            </a:endParaRPr>
          </a:p>
        </p:txBody>
      </p:sp>
      <p:sp>
        <p:nvSpPr>
          <p:cNvPr id="11" name="Rectangle 10">
            <a:extLst>
              <a:ext uri="{FF2B5EF4-FFF2-40B4-BE49-F238E27FC236}">
                <a16:creationId xmlns:a16="http://schemas.microsoft.com/office/drawing/2014/main" id="{FC8CD073-A119-46AF-826B-6EF846804641}"/>
              </a:ext>
            </a:extLst>
          </p:cNvPr>
          <p:cNvSpPr/>
          <p:nvPr/>
        </p:nvSpPr>
        <p:spPr>
          <a:xfrm>
            <a:off x="40927" y="39755"/>
            <a:ext cx="2660070" cy="751113"/>
          </a:xfrm>
          <a:prstGeom prst="rect">
            <a:avLst/>
          </a:prstGeom>
          <a:solidFill>
            <a:schemeClr val="bg1"/>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defRPr/>
            </a:pPr>
            <a:r>
              <a:rPr lang="ar-BH" sz="2000" b="1" dirty="0">
                <a:solidFill>
                  <a:prstClr val="black"/>
                </a:solidFill>
                <a:latin typeface="Sakkal Majalla" panose="02000000000000000000" pitchFamily="2" charset="-78"/>
                <a:cs typeface="Sakkal Majalla" panose="02000000000000000000" pitchFamily="2" charset="-78"/>
              </a:rPr>
              <a:t>وصف المادة                                العلوم - الصف الرابع الابتدائي</a:t>
            </a:r>
            <a:endParaRPr lang="en-US" sz="2000" b="1" dirty="0">
              <a:solidFill>
                <a:prstClr val="black"/>
              </a:solidFill>
              <a:latin typeface="Sakkal Majalla" panose="02000000000000000000" pitchFamily="2" charset="-78"/>
              <a:cs typeface="Sakkal Majalla" panose="02000000000000000000" pitchFamily="2" charset="-78"/>
            </a:endParaRPr>
          </a:p>
        </p:txBody>
      </p:sp>
      <p:sp>
        <p:nvSpPr>
          <p:cNvPr id="12" name="Rounded Rectangle 7">
            <a:extLst>
              <a:ext uri="{FF2B5EF4-FFF2-40B4-BE49-F238E27FC236}">
                <a16:creationId xmlns:a16="http://schemas.microsoft.com/office/drawing/2014/main" id="{278040C6-16E1-4B71-9AE8-560986B8DD1D}"/>
              </a:ext>
            </a:extLst>
          </p:cNvPr>
          <p:cNvSpPr/>
          <p:nvPr/>
        </p:nvSpPr>
        <p:spPr>
          <a:xfrm>
            <a:off x="8759122" y="1271197"/>
            <a:ext cx="2997870" cy="695459"/>
          </a:xfrm>
          <a:prstGeom prst="roundRect">
            <a:avLst/>
          </a:prstGeom>
          <a:solidFill>
            <a:schemeClr val="accent4">
              <a:lumMod val="20000"/>
              <a:lumOff val="80000"/>
            </a:schemeClr>
          </a:solidFill>
          <a:ln w="38100">
            <a:solidFill>
              <a:schemeClr val="accent2">
                <a:lumMod val="75000"/>
              </a:schemeClr>
            </a:solidFill>
          </a:ln>
        </p:spPr>
        <p:style>
          <a:lnRef idx="2">
            <a:schemeClr val="accent2"/>
          </a:lnRef>
          <a:fillRef idx="1">
            <a:schemeClr val="lt1"/>
          </a:fillRef>
          <a:effectRef idx="0">
            <a:schemeClr val="accent2"/>
          </a:effectRef>
          <a:fontRef idx="minor">
            <a:schemeClr val="dk1"/>
          </a:fontRef>
        </p:style>
        <p:txBody>
          <a:bodyPr rtlCol="1" anchor="ctr"/>
          <a:lstStyle/>
          <a:p>
            <a:pPr algn="ctr" rtl="1"/>
            <a:r>
              <a:rPr lang="ar-BH" sz="3200" b="1" dirty="0">
                <a:solidFill>
                  <a:prstClr val="black"/>
                </a:solidFill>
                <a:latin typeface="Sakkal Majalla" panose="02000000000000000000" pitchFamily="2" charset="-78"/>
                <a:cs typeface="Sakkal Majalla" panose="02000000000000000000" pitchFamily="2" charset="-78"/>
              </a:rPr>
              <a:t>تابع/ نشاط استقصائي</a:t>
            </a:r>
            <a:endParaRPr lang="en-US" sz="3200" b="1" dirty="0">
              <a:solidFill>
                <a:prstClr val="black"/>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513272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fade">
                                      <p:cBhvr>
                                        <p:cTn id="14" dur="1000"/>
                                        <p:tgtEl>
                                          <p:spTgt spid="8">
                                            <p:txEl>
                                              <p:pRg st="0" end="0"/>
                                            </p:txEl>
                                          </p:spTgt>
                                        </p:tgtEl>
                                      </p:cBhvr>
                                    </p:animEffect>
                                    <p:anim calcmode="lin" valueType="num">
                                      <p:cBhvr>
                                        <p:cTn id="15"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xEl>
                                              <p:pRg st="1" end="1"/>
                                            </p:txEl>
                                          </p:spTgt>
                                        </p:tgtEl>
                                        <p:attrNameLst>
                                          <p:attrName>style.visibility</p:attrName>
                                        </p:attrNameLst>
                                      </p:cBhvr>
                                      <p:to>
                                        <p:strVal val="visible"/>
                                      </p:to>
                                    </p:set>
                                    <p:animEffect transition="in" filter="fade">
                                      <p:cBhvr>
                                        <p:cTn id="21" dur="1000"/>
                                        <p:tgtEl>
                                          <p:spTgt spid="8">
                                            <p:txEl>
                                              <p:pRg st="1" end="1"/>
                                            </p:txEl>
                                          </p:spTgt>
                                        </p:tgtEl>
                                      </p:cBhvr>
                                    </p:animEffect>
                                    <p:anim calcmode="lin" valueType="num">
                                      <p:cBhvr>
                                        <p:cTn id="22"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8">
                                            <p:txEl>
                                              <p:pRg st="2" end="2"/>
                                            </p:txEl>
                                          </p:spTgt>
                                        </p:tgtEl>
                                        <p:attrNameLst>
                                          <p:attrName>style.visibility</p:attrName>
                                        </p:attrNameLst>
                                      </p:cBhvr>
                                      <p:to>
                                        <p:strVal val="visible"/>
                                      </p:to>
                                    </p:set>
                                    <p:animEffect transition="in" filter="fade">
                                      <p:cBhvr>
                                        <p:cTn id="28" dur="1000"/>
                                        <p:tgtEl>
                                          <p:spTgt spid="8">
                                            <p:txEl>
                                              <p:pRg st="2" end="2"/>
                                            </p:txEl>
                                          </p:spTgt>
                                        </p:tgtEl>
                                      </p:cBhvr>
                                    </p:animEffect>
                                    <p:anim calcmode="lin" valueType="num">
                                      <p:cBhvr>
                                        <p:cTn id="29"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8">
                                            <p:txEl>
                                              <p:pRg st="3" end="3"/>
                                            </p:txEl>
                                          </p:spTgt>
                                        </p:tgtEl>
                                        <p:attrNameLst>
                                          <p:attrName>style.visibility</p:attrName>
                                        </p:attrNameLst>
                                      </p:cBhvr>
                                      <p:to>
                                        <p:strVal val="visible"/>
                                      </p:to>
                                    </p:set>
                                    <p:animEffect transition="in" filter="fade">
                                      <p:cBhvr>
                                        <p:cTn id="35" dur="1000"/>
                                        <p:tgtEl>
                                          <p:spTgt spid="8">
                                            <p:txEl>
                                              <p:pRg st="3" end="3"/>
                                            </p:txEl>
                                          </p:spTgt>
                                        </p:tgtEl>
                                      </p:cBhvr>
                                    </p:animEffect>
                                    <p:anim calcmode="lin" valueType="num">
                                      <p:cBhvr>
                                        <p:cTn id="36"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sp>
        <p:nvSpPr>
          <p:cNvPr id="6" name="Rectangle 5"/>
          <p:cNvSpPr/>
          <p:nvPr/>
        </p:nvSpPr>
        <p:spPr>
          <a:xfrm>
            <a:off x="348343" y="1268067"/>
            <a:ext cx="11432439" cy="5379475"/>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348343" y="6306207"/>
            <a:ext cx="11420614"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FBE555FA-DCDB-4805-AAFF-F86ECAEEE78E}"/>
              </a:ext>
            </a:extLst>
          </p:cNvPr>
          <p:cNvSpPr/>
          <p:nvPr/>
        </p:nvSpPr>
        <p:spPr>
          <a:xfrm>
            <a:off x="4386262" y="27711"/>
            <a:ext cx="3357563" cy="763158"/>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defRPr/>
            </a:pPr>
            <a:r>
              <a:rPr lang="ar-BH" altLang="en-US" sz="4400" b="1" dirty="0">
                <a:solidFill>
                  <a:prstClr val="white"/>
                </a:solidFill>
                <a:latin typeface="Sakkal Majalla" panose="02000000000000000000" pitchFamily="2" charset="-78"/>
                <a:cs typeface="Sakkal Majalla" panose="02000000000000000000" pitchFamily="2" charset="-78"/>
              </a:rPr>
              <a:t> خواص المادة</a:t>
            </a:r>
            <a:endParaRPr lang="en-US" sz="4400" dirty="0">
              <a:solidFill>
                <a:prstClr val="white"/>
              </a:solidFill>
            </a:endParaRPr>
          </a:p>
        </p:txBody>
      </p:sp>
      <p:sp>
        <p:nvSpPr>
          <p:cNvPr id="9" name="Rounded Rectangle 15">
            <a:extLst>
              <a:ext uri="{FF2B5EF4-FFF2-40B4-BE49-F238E27FC236}">
                <a16:creationId xmlns:a16="http://schemas.microsoft.com/office/drawing/2014/main" id="{4E35C537-9D13-4FD8-9F41-1E36EB40B00B}"/>
              </a:ext>
            </a:extLst>
          </p:cNvPr>
          <p:cNvSpPr/>
          <p:nvPr/>
        </p:nvSpPr>
        <p:spPr>
          <a:xfrm>
            <a:off x="411218" y="3669650"/>
            <a:ext cx="11357740" cy="1041306"/>
          </a:xfrm>
          <a:prstGeom prst="roundRect">
            <a:avLst/>
          </a:prstGeom>
          <a:solidFill>
            <a:srgbClr val="FFFAEB"/>
          </a:solidFill>
          <a:ln w="38100">
            <a:solidFill>
              <a:schemeClr val="accent2">
                <a:lumMod val="75000"/>
              </a:schemeClr>
            </a:solidFill>
          </a:ln>
        </p:spPr>
        <p:style>
          <a:lnRef idx="2">
            <a:schemeClr val="accent2"/>
          </a:lnRef>
          <a:fillRef idx="1">
            <a:schemeClr val="lt1"/>
          </a:fillRef>
          <a:effectRef idx="0">
            <a:schemeClr val="accent2"/>
          </a:effectRef>
          <a:fontRef idx="minor">
            <a:schemeClr val="dk1"/>
          </a:fontRef>
        </p:style>
        <p:txBody>
          <a:bodyPr rtlCol="1" anchor="ctr"/>
          <a:lstStyle/>
          <a:p>
            <a:pPr algn="r" rtl="1"/>
            <a:r>
              <a:rPr lang="ar-BH" sz="2800" b="1" dirty="0">
                <a:solidFill>
                  <a:prstClr val="black"/>
                </a:solidFill>
                <a:latin typeface="Sakkal Majalla" panose="02000000000000000000" pitchFamily="2" charset="-78"/>
                <a:cs typeface="Sakkal Majalla" panose="02000000000000000000" pitchFamily="2" charset="-78"/>
              </a:rPr>
              <a:t>معظمُ الأشياءِ تتكونُ من مادةٍ، فالهواءُ الذي نتنفسهُ مادةٌ، والكتابُ الذي نقرأهُ مادةٌ، بينما لا يعدُ كلٌ من الحرارةِ والضوءِ مادةً لأنهما لا يشغلان حيزًا.</a:t>
            </a:r>
            <a:endParaRPr lang="en-US" sz="2800" b="1" dirty="0">
              <a:solidFill>
                <a:prstClr val="black"/>
              </a:solidFill>
              <a:latin typeface="Sakkal Majalla" panose="02000000000000000000" pitchFamily="2" charset="-78"/>
              <a:cs typeface="Sakkal Majalla" panose="02000000000000000000" pitchFamily="2" charset="-78"/>
            </a:endParaRPr>
          </a:p>
        </p:txBody>
      </p:sp>
      <p:sp>
        <p:nvSpPr>
          <p:cNvPr id="11" name="Rounded Rectangle 9">
            <a:extLst>
              <a:ext uri="{FF2B5EF4-FFF2-40B4-BE49-F238E27FC236}">
                <a16:creationId xmlns:a16="http://schemas.microsoft.com/office/drawing/2014/main" id="{BFAC0413-1C91-45F9-97EB-CFA9530E898C}"/>
              </a:ext>
            </a:extLst>
          </p:cNvPr>
          <p:cNvSpPr/>
          <p:nvPr/>
        </p:nvSpPr>
        <p:spPr>
          <a:xfrm>
            <a:off x="9653748" y="1304642"/>
            <a:ext cx="2115210" cy="564139"/>
          </a:xfrm>
          <a:prstGeom prst="roundRect">
            <a:avLst/>
          </a:prstGeom>
          <a:solidFill>
            <a:schemeClr val="accent4">
              <a:lumMod val="20000"/>
              <a:lumOff val="80000"/>
            </a:schemeClr>
          </a:solidFill>
          <a:ln w="38100">
            <a:solidFill>
              <a:schemeClr val="accent2">
                <a:lumMod val="75000"/>
              </a:schemeClr>
            </a:solidFill>
          </a:ln>
        </p:spPr>
        <p:style>
          <a:lnRef idx="2">
            <a:schemeClr val="accent2"/>
          </a:lnRef>
          <a:fillRef idx="1">
            <a:schemeClr val="lt1"/>
          </a:fillRef>
          <a:effectRef idx="0">
            <a:schemeClr val="accent2"/>
          </a:effectRef>
          <a:fontRef idx="minor">
            <a:schemeClr val="dk1"/>
          </a:fontRef>
        </p:style>
        <p:txBody>
          <a:bodyPr rtlCol="1" anchor="ctr"/>
          <a:lstStyle/>
          <a:p>
            <a:pPr algn="ctr" rtl="1"/>
            <a:r>
              <a:rPr lang="ar-BH" sz="3200" b="1" dirty="0">
                <a:solidFill>
                  <a:prstClr val="black"/>
                </a:solidFill>
                <a:latin typeface="Sakkal Majalla" panose="02000000000000000000" pitchFamily="2" charset="-78"/>
                <a:cs typeface="Sakkal Majalla" panose="02000000000000000000" pitchFamily="2" charset="-78"/>
              </a:rPr>
              <a:t>ما المادة؟</a:t>
            </a:r>
            <a:endParaRPr lang="en-US" sz="3200" b="1" dirty="0">
              <a:solidFill>
                <a:prstClr val="black"/>
              </a:solidFill>
              <a:latin typeface="Sakkal Majalla" panose="02000000000000000000" pitchFamily="2" charset="-78"/>
              <a:cs typeface="Sakkal Majalla" panose="02000000000000000000" pitchFamily="2" charset="-78"/>
            </a:endParaRPr>
          </a:p>
        </p:txBody>
      </p:sp>
      <p:sp>
        <p:nvSpPr>
          <p:cNvPr id="12" name="Rounded Rectangle 10">
            <a:extLst>
              <a:ext uri="{FF2B5EF4-FFF2-40B4-BE49-F238E27FC236}">
                <a16:creationId xmlns:a16="http://schemas.microsoft.com/office/drawing/2014/main" id="{5F678334-64F7-40FC-9BA1-D70E2D5065ED}"/>
              </a:ext>
            </a:extLst>
          </p:cNvPr>
          <p:cNvSpPr/>
          <p:nvPr/>
        </p:nvSpPr>
        <p:spPr>
          <a:xfrm>
            <a:off x="438112" y="2047691"/>
            <a:ext cx="11357740" cy="1443049"/>
          </a:xfrm>
          <a:prstGeom prst="roundRect">
            <a:avLst/>
          </a:prstGeom>
          <a:solidFill>
            <a:schemeClr val="accent4">
              <a:lumMod val="20000"/>
              <a:lumOff val="80000"/>
            </a:schemeClr>
          </a:solidFill>
          <a:ln w="38100">
            <a:solidFill>
              <a:schemeClr val="accent2">
                <a:lumMod val="75000"/>
              </a:schemeClr>
            </a:solidFill>
          </a:ln>
        </p:spPr>
        <p:style>
          <a:lnRef idx="2">
            <a:schemeClr val="accent2"/>
          </a:lnRef>
          <a:fillRef idx="1">
            <a:schemeClr val="lt1"/>
          </a:fillRef>
          <a:effectRef idx="0">
            <a:schemeClr val="accent2"/>
          </a:effectRef>
          <a:fontRef idx="minor">
            <a:schemeClr val="dk1"/>
          </a:fontRef>
        </p:style>
        <p:txBody>
          <a:bodyPr rtlCol="1" anchor="ctr"/>
          <a:lstStyle/>
          <a:p>
            <a:pPr algn="r" rtl="1"/>
            <a:r>
              <a:rPr lang="ar-BH" sz="2800" b="1" dirty="0">
                <a:solidFill>
                  <a:schemeClr val="tx1"/>
                </a:solidFill>
                <a:latin typeface="Sakkal Majalla" panose="02000000000000000000" pitchFamily="2" charset="-78"/>
                <a:cs typeface="Sakkal Majalla" panose="02000000000000000000" pitchFamily="2" charset="-78"/>
              </a:rPr>
              <a:t>عندما نمزجُ نشا الذرة والماء نحصلُ على مادةٍ ذات قوام سميكٍ لزج، يمكننا رؤيتها ولمسها، وتأخذُ حيِّزًا في الوعاءِ، مثلُ الكثيرِ من الأشياءِ(الموادِّ). </a:t>
            </a:r>
          </a:p>
          <a:p>
            <a:pPr algn="r" rtl="1"/>
            <a:r>
              <a:rPr lang="ar-BH" sz="2800" b="1" dirty="0">
                <a:solidFill>
                  <a:srgbClr val="0070C0"/>
                </a:solidFill>
                <a:latin typeface="Sakkal Majalla" panose="02000000000000000000" pitchFamily="2" charset="-78"/>
                <a:cs typeface="Sakkal Majalla" panose="02000000000000000000" pitchFamily="2" charset="-78"/>
              </a:rPr>
              <a:t>المادة </a:t>
            </a:r>
            <a:r>
              <a:rPr lang="ar-BH" sz="2800" b="1" dirty="0">
                <a:solidFill>
                  <a:prstClr val="black"/>
                </a:solidFill>
                <a:latin typeface="Sakkal Majalla" panose="02000000000000000000" pitchFamily="2" charset="-78"/>
                <a:cs typeface="Sakkal Majalla" panose="02000000000000000000" pitchFamily="2" charset="-78"/>
              </a:rPr>
              <a:t>: كلُّ شيءٍ له كتلةٌ ويشغلُ حيزًا.</a:t>
            </a:r>
            <a:endParaRPr lang="en-US" sz="2800" b="1" dirty="0">
              <a:solidFill>
                <a:prstClr val="black"/>
              </a:solidFill>
              <a:latin typeface="Sakkal Majalla" panose="02000000000000000000" pitchFamily="2" charset="-78"/>
              <a:cs typeface="Sakkal Majalla" panose="02000000000000000000" pitchFamily="2" charset="-78"/>
            </a:endParaRPr>
          </a:p>
        </p:txBody>
      </p:sp>
      <p:sp>
        <p:nvSpPr>
          <p:cNvPr id="13" name="Rounded Rectangle 11">
            <a:extLst>
              <a:ext uri="{FF2B5EF4-FFF2-40B4-BE49-F238E27FC236}">
                <a16:creationId xmlns:a16="http://schemas.microsoft.com/office/drawing/2014/main" id="{AFCC9B27-7F9B-4700-B7AA-38E48D4AB9A7}"/>
              </a:ext>
            </a:extLst>
          </p:cNvPr>
          <p:cNvSpPr/>
          <p:nvPr/>
        </p:nvSpPr>
        <p:spPr>
          <a:xfrm>
            <a:off x="411218" y="4889866"/>
            <a:ext cx="11357739" cy="1041307"/>
          </a:xfrm>
          <a:prstGeom prst="roundRect">
            <a:avLst/>
          </a:prstGeom>
          <a:solidFill>
            <a:srgbClr val="FFFAEB"/>
          </a:solidFill>
          <a:ln w="38100">
            <a:solidFill>
              <a:schemeClr val="accent2">
                <a:lumMod val="75000"/>
              </a:schemeClr>
            </a:solidFill>
          </a:ln>
        </p:spPr>
        <p:style>
          <a:lnRef idx="2">
            <a:schemeClr val="accent2"/>
          </a:lnRef>
          <a:fillRef idx="1">
            <a:schemeClr val="lt1"/>
          </a:fillRef>
          <a:effectRef idx="0">
            <a:schemeClr val="accent2"/>
          </a:effectRef>
          <a:fontRef idx="minor">
            <a:schemeClr val="dk1"/>
          </a:fontRef>
        </p:style>
        <p:txBody>
          <a:bodyPr rtlCol="1" anchor="ctr"/>
          <a:lstStyle/>
          <a:p>
            <a:pPr algn="r" rtl="1"/>
            <a:r>
              <a:rPr lang="ar-BH" sz="2800" b="1" dirty="0">
                <a:solidFill>
                  <a:srgbClr val="0070C0"/>
                </a:solidFill>
                <a:latin typeface="Sakkal Majalla" panose="02000000000000000000" pitchFamily="2" charset="-78"/>
                <a:cs typeface="Sakkal Majalla" panose="02000000000000000000" pitchFamily="2" charset="-78"/>
              </a:rPr>
              <a:t>الخاصية: </a:t>
            </a:r>
            <a:r>
              <a:rPr lang="ar-BH" sz="2800" b="1" dirty="0">
                <a:solidFill>
                  <a:schemeClr val="tx1"/>
                </a:solidFill>
                <a:latin typeface="Sakkal Majalla" panose="02000000000000000000" pitchFamily="2" charset="-78"/>
                <a:cs typeface="Sakkal Majalla" panose="02000000000000000000" pitchFamily="2" charset="-78"/>
              </a:rPr>
              <a:t>صفةٌ نستطيعُ ملاحظتها؛ فاللونُ والشكلُ والحجمُ من خواصِ المادة، أي أن خواصَ المادةِ من طرائقِ وصفها.</a:t>
            </a:r>
            <a:endParaRPr lang="en-US" sz="2800" b="1" dirty="0">
              <a:solidFill>
                <a:schemeClr val="tx1"/>
              </a:solidFill>
              <a:latin typeface="Sakkal Majalla" panose="02000000000000000000" pitchFamily="2" charset="-78"/>
              <a:cs typeface="Sakkal Majalla" panose="02000000000000000000" pitchFamily="2" charset="-78"/>
            </a:endParaRPr>
          </a:p>
        </p:txBody>
      </p:sp>
      <p:sp>
        <p:nvSpPr>
          <p:cNvPr id="14" name="Rectangle 13">
            <a:extLst>
              <a:ext uri="{FF2B5EF4-FFF2-40B4-BE49-F238E27FC236}">
                <a16:creationId xmlns:a16="http://schemas.microsoft.com/office/drawing/2014/main" id="{98CC2A66-2D5B-46B6-9F43-461EA939D29F}"/>
              </a:ext>
            </a:extLst>
          </p:cNvPr>
          <p:cNvSpPr/>
          <p:nvPr/>
        </p:nvSpPr>
        <p:spPr>
          <a:xfrm>
            <a:off x="40927" y="39755"/>
            <a:ext cx="2660070" cy="751113"/>
          </a:xfrm>
          <a:prstGeom prst="rect">
            <a:avLst/>
          </a:prstGeom>
          <a:solidFill>
            <a:schemeClr val="bg1"/>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defRPr/>
            </a:pPr>
            <a:r>
              <a:rPr lang="ar-BH" sz="2000" b="1" dirty="0">
                <a:solidFill>
                  <a:prstClr val="black"/>
                </a:solidFill>
                <a:latin typeface="Sakkal Majalla" panose="02000000000000000000" pitchFamily="2" charset="-78"/>
                <a:cs typeface="Sakkal Majalla" panose="02000000000000000000" pitchFamily="2" charset="-78"/>
              </a:rPr>
              <a:t>وصف المادة                                العلوم - الصف الرابع الابتدائي</a:t>
            </a:r>
            <a:endParaRPr lang="en-US" sz="2000" b="1" dirty="0">
              <a:solidFill>
                <a:prstClr val="black"/>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906825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sp>
        <p:nvSpPr>
          <p:cNvPr id="6" name="Rectangle 5"/>
          <p:cNvSpPr/>
          <p:nvPr/>
        </p:nvSpPr>
        <p:spPr>
          <a:xfrm>
            <a:off x="348343" y="1268067"/>
            <a:ext cx="11432439" cy="5379475"/>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 name="Straight Connector 6"/>
          <p:cNvCxnSpPr/>
          <p:nvPr/>
        </p:nvCxnSpPr>
        <p:spPr>
          <a:xfrm flipV="1">
            <a:off x="309282" y="6264165"/>
            <a:ext cx="11459676" cy="29059"/>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8D46397A-6A12-4A9F-A985-BBFA57DA248E}"/>
              </a:ext>
            </a:extLst>
          </p:cNvPr>
          <p:cNvSpPr/>
          <p:nvPr/>
        </p:nvSpPr>
        <p:spPr>
          <a:xfrm>
            <a:off x="4386262" y="27711"/>
            <a:ext cx="3357563" cy="763158"/>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defRPr/>
            </a:pPr>
            <a:r>
              <a:rPr lang="ar-BH" altLang="en-US" sz="4400" b="1" dirty="0">
                <a:solidFill>
                  <a:prstClr val="white"/>
                </a:solidFill>
                <a:latin typeface="Sakkal Majalla" panose="02000000000000000000" pitchFamily="2" charset="-78"/>
                <a:cs typeface="Sakkal Majalla" panose="02000000000000000000" pitchFamily="2" charset="-78"/>
              </a:rPr>
              <a:t> خواص المادة</a:t>
            </a:r>
            <a:endParaRPr lang="en-US" sz="4400" dirty="0">
              <a:solidFill>
                <a:prstClr val="white"/>
              </a:solidFill>
            </a:endParaRPr>
          </a:p>
        </p:txBody>
      </p:sp>
      <p:sp>
        <p:nvSpPr>
          <p:cNvPr id="9" name="Rounded Rectangle 10">
            <a:extLst>
              <a:ext uri="{FF2B5EF4-FFF2-40B4-BE49-F238E27FC236}">
                <a16:creationId xmlns:a16="http://schemas.microsoft.com/office/drawing/2014/main" id="{09EB54D9-FC34-467C-AD4F-210986651627}"/>
              </a:ext>
            </a:extLst>
          </p:cNvPr>
          <p:cNvSpPr/>
          <p:nvPr/>
        </p:nvSpPr>
        <p:spPr>
          <a:xfrm>
            <a:off x="4947133" y="1310110"/>
            <a:ext cx="6804699" cy="1991522"/>
          </a:xfrm>
          <a:prstGeom prst="roundRect">
            <a:avLst/>
          </a:prstGeom>
          <a:solidFill>
            <a:schemeClr val="accent4">
              <a:lumMod val="20000"/>
              <a:lumOff val="80000"/>
            </a:schemeClr>
          </a:solidFill>
          <a:ln w="38100">
            <a:solidFill>
              <a:schemeClr val="accent2">
                <a:lumMod val="75000"/>
              </a:schemeClr>
            </a:solidFill>
          </a:ln>
        </p:spPr>
        <p:style>
          <a:lnRef idx="2">
            <a:schemeClr val="accent2"/>
          </a:lnRef>
          <a:fillRef idx="1">
            <a:schemeClr val="lt1"/>
          </a:fillRef>
          <a:effectRef idx="0">
            <a:schemeClr val="accent2"/>
          </a:effectRef>
          <a:fontRef idx="minor">
            <a:schemeClr val="dk1"/>
          </a:fontRef>
        </p:style>
        <p:txBody>
          <a:bodyPr rtlCol="1" anchor="ctr"/>
          <a:lstStyle/>
          <a:p>
            <a:pPr algn="r" rtl="1"/>
            <a:r>
              <a:rPr lang="ar-BH" sz="2800" b="1" dirty="0">
                <a:solidFill>
                  <a:srgbClr val="0070C0"/>
                </a:solidFill>
                <a:latin typeface="Sakkal Majalla" panose="02000000000000000000" pitchFamily="2" charset="-78"/>
                <a:cs typeface="Sakkal Majalla" panose="02000000000000000000" pitchFamily="2" charset="-78"/>
              </a:rPr>
              <a:t>المادةُ لها كتلةٌ:</a:t>
            </a:r>
          </a:p>
          <a:p>
            <a:pPr algn="r" rtl="1"/>
            <a:r>
              <a:rPr lang="ar-BH" sz="2800" b="1" dirty="0">
                <a:solidFill>
                  <a:srgbClr val="0070C0"/>
                </a:solidFill>
                <a:latin typeface="Sakkal Majalla" panose="02000000000000000000" pitchFamily="2" charset="-78"/>
                <a:cs typeface="Sakkal Majalla" panose="02000000000000000000" pitchFamily="2" charset="-78"/>
              </a:rPr>
              <a:t>الكتلة</a:t>
            </a:r>
            <a:r>
              <a:rPr lang="ar-BH" sz="2800" b="1" dirty="0">
                <a:solidFill>
                  <a:schemeClr val="tx1"/>
                </a:solidFill>
                <a:latin typeface="Sakkal Majalla" panose="02000000000000000000" pitchFamily="2" charset="-78"/>
                <a:cs typeface="Sakkal Majalla" panose="02000000000000000000" pitchFamily="2" charset="-78"/>
              </a:rPr>
              <a:t>: كميةُ المادةِ المكوَّنةِ للجسم، وتقاسُ بوحدةِ الجرامِ(جم) أو الكيلوجرامِ (كجم)، باستعمالِ الميزانِ ذي الكفتين.</a:t>
            </a:r>
            <a:endParaRPr lang="en-US" sz="2800" b="1" dirty="0">
              <a:solidFill>
                <a:schemeClr val="tx1"/>
              </a:solidFill>
              <a:latin typeface="Sakkal Majalla" panose="02000000000000000000" pitchFamily="2" charset="-78"/>
              <a:cs typeface="Sakkal Majalla" panose="02000000000000000000" pitchFamily="2" charset="-78"/>
            </a:endParaRPr>
          </a:p>
        </p:txBody>
      </p:sp>
      <p:grpSp>
        <p:nvGrpSpPr>
          <p:cNvPr id="11" name="Group 10">
            <a:extLst>
              <a:ext uri="{FF2B5EF4-FFF2-40B4-BE49-F238E27FC236}">
                <a16:creationId xmlns:a16="http://schemas.microsoft.com/office/drawing/2014/main" id="{C38DD079-52B9-498F-BE8F-E21AF85B2CB9}"/>
              </a:ext>
            </a:extLst>
          </p:cNvPr>
          <p:cNvGrpSpPr/>
          <p:nvPr/>
        </p:nvGrpSpPr>
        <p:grpSpPr>
          <a:xfrm>
            <a:off x="348343" y="1268066"/>
            <a:ext cx="4538214" cy="2299114"/>
            <a:chOff x="628817" y="1284540"/>
            <a:chExt cx="4538214" cy="2382658"/>
          </a:xfrm>
        </p:grpSpPr>
        <p:pic>
          <p:nvPicPr>
            <p:cNvPr id="12" name="Picture 11">
              <a:extLst>
                <a:ext uri="{FF2B5EF4-FFF2-40B4-BE49-F238E27FC236}">
                  <a16:creationId xmlns:a16="http://schemas.microsoft.com/office/drawing/2014/main" id="{D2E47605-CAF6-4DF3-B2B6-08CEE7D6FBFE}"/>
                </a:ext>
              </a:extLst>
            </p:cNvPr>
            <p:cNvPicPr>
              <a:picLocks noChangeAspect="1"/>
            </p:cNvPicPr>
            <p:nvPr/>
          </p:nvPicPr>
          <p:blipFill>
            <a:blip r:embed="rId3"/>
            <a:stretch>
              <a:fillRect/>
            </a:stretch>
          </p:blipFill>
          <p:spPr>
            <a:xfrm>
              <a:off x="628817" y="1284541"/>
              <a:ext cx="3500908" cy="2382657"/>
            </a:xfrm>
            <a:prstGeom prst="rect">
              <a:avLst/>
            </a:prstGeom>
          </p:spPr>
        </p:pic>
        <p:pic>
          <p:nvPicPr>
            <p:cNvPr id="13" name="Picture 12">
              <a:extLst>
                <a:ext uri="{FF2B5EF4-FFF2-40B4-BE49-F238E27FC236}">
                  <a16:creationId xmlns:a16="http://schemas.microsoft.com/office/drawing/2014/main" id="{5C09123A-C63A-46DD-B00D-23518FE86A01}"/>
                </a:ext>
              </a:extLst>
            </p:cNvPr>
            <p:cNvPicPr>
              <a:picLocks noChangeAspect="1"/>
            </p:cNvPicPr>
            <p:nvPr/>
          </p:nvPicPr>
          <p:blipFill>
            <a:blip r:embed="rId4"/>
            <a:stretch>
              <a:fillRect/>
            </a:stretch>
          </p:blipFill>
          <p:spPr>
            <a:xfrm>
              <a:off x="4129725" y="1284540"/>
              <a:ext cx="1037306" cy="2382657"/>
            </a:xfrm>
            <a:prstGeom prst="rect">
              <a:avLst/>
            </a:prstGeom>
          </p:spPr>
        </p:pic>
      </p:grpSp>
      <p:sp>
        <p:nvSpPr>
          <p:cNvPr id="14" name="Rounded Rectangle 13">
            <a:extLst>
              <a:ext uri="{FF2B5EF4-FFF2-40B4-BE49-F238E27FC236}">
                <a16:creationId xmlns:a16="http://schemas.microsoft.com/office/drawing/2014/main" id="{F2FDEB90-D2C3-4D8A-838A-8918F32C0C09}"/>
              </a:ext>
            </a:extLst>
          </p:cNvPr>
          <p:cNvSpPr/>
          <p:nvPr/>
        </p:nvSpPr>
        <p:spPr>
          <a:xfrm>
            <a:off x="5064369" y="3487854"/>
            <a:ext cx="6687463" cy="2667000"/>
          </a:xfrm>
          <a:prstGeom prst="roundRect">
            <a:avLst/>
          </a:prstGeom>
          <a:solidFill>
            <a:srgbClr val="FFFBEF"/>
          </a:solidFill>
          <a:ln w="38100">
            <a:solidFill>
              <a:schemeClr val="accent2">
                <a:lumMod val="75000"/>
              </a:schemeClr>
            </a:solidFill>
          </a:ln>
        </p:spPr>
        <p:style>
          <a:lnRef idx="2">
            <a:schemeClr val="accent2"/>
          </a:lnRef>
          <a:fillRef idx="1">
            <a:schemeClr val="lt1"/>
          </a:fillRef>
          <a:effectRef idx="0">
            <a:schemeClr val="accent2"/>
          </a:effectRef>
          <a:fontRef idx="minor">
            <a:schemeClr val="dk1"/>
          </a:fontRef>
        </p:style>
        <p:txBody>
          <a:bodyPr rtlCol="1" anchor="ctr"/>
          <a:lstStyle/>
          <a:p>
            <a:pPr algn="r" rtl="1"/>
            <a:r>
              <a:rPr lang="ar-BH" sz="2800" b="1" dirty="0">
                <a:solidFill>
                  <a:srgbClr val="0070C0"/>
                </a:solidFill>
                <a:latin typeface="Sakkal Majalla" panose="02000000000000000000" pitchFamily="2" charset="-78"/>
                <a:cs typeface="Sakkal Majalla" panose="02000000000000000000" pitchFamily="2" charset="-78"/>
              </a:rPr>
              <a:t>المادةُ لها حجمٌ:</a:t>
            </a:r>
          </a:p>
          <a:p>
            <a:pPr algn="r" rtl="1"/>
            <a:r>
              <a:rPr lang="ar-BH" sz="2800" b="1" dirty="0">
                <a:solidFill>
                  <a:srgbClr val="0070C0"/>
                </a:solidFill>
                <a:latin typeface="Sakkal Majalla" panose="02000000000000000000" pitchFamily="2" charset="-78"/>
                <a:cs typeface="Sakkal Majalla" panose="02000000000000000000" pitchFamily="2" charset="-78"/>
              </a:rPr>
              <a:t>الحجم</a:t>
            </a:r>
            <a:r>
              <a:rPr lang="ar-BH" sz="2800" b="1" dirty="0">
                <a:solidFill>
                  <a:schemeClr val="tx1"/>
                </a:solidFill>
                <a:latin typeface="Sakkal Majalla" panose="02000000000000000000" pitchFamily="2" charset="-78"/>
                <a:cs typeface="Sakkal Majalla" panose="02000000000000000000" pitchFamily="2" charset="-78"/>
              </a:rPr>
              <a:t>: مقدارُ الفراغِ الذي يشغلهُ الجسمُ، وأقيسُ الحجم بعدِّ المكعبات التي يمكنُ وضعها في الجسمِ ويقاس الحجمُ بوحدة السنتمترُ المكعَّبُ (سم</a:t>
            </a:r>
            <a:r>
              <a:rPr lang="en-US" sz="2000" b="1" dirty="0">
                <a:solidFill>
                  <a:schemeClr val="tx1"/>
                </a:solidFill>
                <a:latin typeface="Sakkal Majalla" panose="02000000000000000000" pitchFamily="2" charset="-78"/>
                <a:cs typeface="Sakkal Majalla" panose="02000000000000000000" pitchFamily="2" charset="-78"/>
              </a:rPr>
              <a:t>3</a:t>
            </a:r>
            <a:r>
              <a:rPr lang="ar-BH" sz="2800" b="1" dirty="0">
                <a:solidFill>
                  <a:schemeClr val="tx1"/>
                </a:solidFill>
                <a:latin typeface="Sakkal Majalla" panose="02000000000000000000" pitchFamily="2" charset="-78"/>
                <a:cs typeface="Sakkal Majalla" panose="02000000000000000000" pitchFamily="2" charset="-78"/>
              </a:rPr>
              <a:t>) أو المتر المكعَّبُ (م</a:t>
            </a:r>
            <a:r>
              <a:rPr lang="ar-BH" sz="2000" b="1" dirty="0">
                <a:solidFill>
                  <a:schemeClr val="tx1"/>
                </a:solidFill>
                <a:latin typeface="Sakkal Majalla" panose="02000000000000000000" pitchFamily="2" charset="-78"/>
                <a:cs typeface="Sakkal Majalla" panose="02000000000000000000" pitchFamily="2" charset="-78"/>
              </a:rPr>
              <a:t>3</a:t>
            </a:r>
            <a:r>
              <a:rPr lang="ar-BH" sz="2800" b="1" dirty="0">
                <a:solidFill>
                  <a:schemeClr val="tx1"/>
                </a:solidFill>
                <a:latin typeface="Sakkal Majalla" panose="02000000000000000000" pitchFamily="2" charset="-78"/>
                <a:cs typeface="Sakkal Majalla" panose="02000000000000000000" pitchFamily="2" charset="-78"/>
              </a:rPr>
              <a:t>)، ويقاسُ الحجمُ باستعمالِ أدواتٍ مثلُ المخبار المدرجِ، أو الكأسِ المدرجةِ.</a:t>
            </a:r>
            <a:endParaRPr lang="en-US" sz="2800" b="1" dirty="0">
              <a:solidFill>
                <a:schemeClr val="tx1"/>
              </a:solidFill>
              <a:latin typeface="Sakkal Majalla" panose="02000000000000000000" pitchFamily="2" charset="-78"/>
              <a:cs typeface="Sakkal Majalla" panose="02000000000000000000" pitchFamily="2" charset="-78"/>
            </a:endParaRPr>
          </a:p>
        </p:txBody>
      </p:sp>
      <p:pic>
        <p:nvPicPr>
          <p:cNvPr id="15" name="Picture 14">
            <a:extLst>
              <a:ext uri="{FF2B5EF4-FFF2-40B4-BE49-F238E27FC236}">
                <a16:creationId xmlns:a16="http://schemas.microsoft.com/office/drawing/2014/main" id="{590EDF40-3B9B-47E5-A14E-B0F3BD50F0CE}"/>
              </a:ext>
            </a:extLst>
          </p:cNvPr>
          <p:cNvPicPr>
            <a:picLocks noChangeAspect="1"/>
          </p:cNvPicPr>
          <p:nvPr/>
        </p:nvPicPr>
        <p:blipFill>
          <a:blip r:embed="rId5"/>
          <a:stretch>
            <a:fillRect/>
          </a:stretch>
        </p:blipFill>
        <p:spPr>
          <a:xfrm>
            <a:off x="1576672" y="3676491"/>
            <a:ext cx="2076450" cy="2444094"/>
          </a:xfrm>
          <a:prstGeom prst="rect">
            <a:avLst/>
          </a:prstGeom>
        </p:spPr>
      </p:pic>
      <p:sp>
        <p:nvSpPr>
          <p:cNvPr id="16" name="Rectangle 15">
            <a:extLst>
              <a:ext uri="{FF2B5EF4-FFF2-40B4-BE49-F238E27FC236}">
                <a16:creationId xmlns:a16="http://schemas.microsoft.com/office/drawing/2014/main" id="{9DFDD386-1E56-4508-8195-EA543E44F1F2}"/>
              </a:ext>
            </a:extLst>
          </p:cNvPr>
          <p:cNvSpPr/>
          <p:nvPr/>
        </p:nvSpPr>
        <p:spPr>
          <a:xfrm>
            <a:off x="40927" y="39755"/>
            <a:ext cx="2660070" cy="751113"/>
          </a:xfrm>
          <a:prstGeom prst="rect">
            <a:avLst/>
          </a:prstGeom>
          <a:solidFill>
            <a:schemeClr val="bg1"/>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defRPr/>
            </a:pPr>
            <a:r>
              <a:rPr lang="ar-BH" sz="2000" b="1" dirty="0">
                <a:solidFill>
                  <a:prstClr val="black"/>
                </a:solidFill>
                <a:latin typeface="Sakkal Majalla" panose="02000000000000000000" pitchFamily="2" charset="-78"/>
                <a:cs typeface="Sakkal Majalla" panose="02000000000000000000" pitchFamily="2" charset="-78"/>
              </a:rPr>
              <a:t>وصف المادة                                العلوم - الصف الرابع الابتدائي</a:t>
            </a:r>
            <a:endParaRPr lang="en-US" sz="2000" b="1" dirty="0">
              <a:solidFill>
                <a:prstClr val="black"/>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74850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1000"/>
                                        <p:tgtEl>
                                          <p:spTgt spid="15"/>
                                        </p:tgtEl>
                                      </p:cBhvr>
                                    </p:animEffect>
                                    <p:anim calcmode="lin" valueType="num">
                                      <p:cBhvr>
                                        <p:cTn id="25" dur="1000" fill="hold"/>
                                        <p:tgtEl>
                                          <p:spTgt spid="15"/>
                                        </p:tgtEl>
                                        <p:attrNameLst>
                                          <p:attrName>ppt_x</p:attrName>
                                        </p:attrNameLst>
                                      </p:cBhvr>
                                      <p:tavLst>
                                        <p:tav tm="0">
                                          <p:val>
                                            <p:strVal val="#ppt_x"/>
                                          </p:val>
                                        </p:tav>
                                        <p:tav tm="100000">
                                          <p:val>
                                            <p:strVal val="#ppt_x"/>
                                          </p:val>
                                        </p:tav>
                                      </p:tavLst>
                                    </p:anim>
                                    <p:anim calcmode="lin" valueType="num">
                                      <p:cBhvr>
                                        <p:cTn id="2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sp>
        <p:nvSpPr>
          <p:cNvPr id="6" name="Rectangle 5"/>
          <p:cNvSpPr/>
          <p:nvPr/>
        </p:nvSpPr>
        <p:spPr>
          <a:xfrm>
            <a:off x="422878" y="1296747"/>
            <a:ext cx="11432439" cy="5379475"/>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flipV="1">
            <a:off x="351323" y="6277612"/>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D142528C-1408-49B9-861D-F03A40039709}"/>
              </a:ext>
            </a:extLst>
          </p:cNvPr>
          <p:cNvSpPr/>
          <p:nvPr/>
        </p:nvSpPr>
        <p:spPr>
          <a:xfrm>
            <a:off x="4386262" y="13643"/>
            <a:ext cx="3357563" cy="763158"/>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defRPr/>
            </a:pPr>
            <a:r>
              <a:rPr lang="ar-BH" altLang="en-US" sz="4400" b="1" dirty="0">
                <a:solidFill>
                  <a:prstClr val="white"/>
                </a:solidFill>
                <a:latin typeface="Sakkal Majalla" panose="02000000000000000000" pitchFamily="2" charset="-78"/>
                <a:cs typeface="Sakkal Majalla" panose="02000000000000000000" pitchFamily="2" charset="-78"/>
              </a:rPr>
              <a:t> خواص المادة</a:t>
            </a:r>
            <a:endParaRPr lang="en-US" sz="4400" dirty="0">
              <a:solidFill>
                <a:prstClr val="white"/>
              </a:solidFill>
            </a:endParaRPr>
          </a:p>
        </p:txBody>
      </p:sp>
      <p:sp>
        <p:nvSpPr>
          <p:cNvPr id="9" name="Rounded Rectangle 10">
            <a:extLst>
              <a:ext uri="{FF2B5EF4-FFF2-40B4-BE49-F238E27FC236}">
                <a16:creationId xmlns:a16="http://schemas.microsoft.com/office/drawing/2014/main" id="{D6C602C7-5536-4945-8146-B77F89B27D76}"/>
              </a:ext>
            </a:extLst>
          </p:cNvPr>
          <p:cNvSpPr/>
          <p:nvPr/>
        </p:nvSpPr>
        <p:spPr>
          <a:xfrm>
            <a:off x="3639187" y="1340618"/>
            <a:ext cx="8167629" cy="967485"/>
          </a:xfrm>
          <a:prstGeom prst="roundRect">
            <a:avLst/>
          </a:prstGeom>
          <a:solidFill>
            <a:schemeClr val="accent4">
              <a:lumMod val="20000"/>
              <a:lumOff val="80000"/>
            </a:schemeClr>
          </a:solidFill>
          <a:ln w="38100">
            <a:solidFill>
              <a:schemeClr val="accent2">
                <a:lumMod val="75000"/>
              </a:schemeClr>
            </a:solidFill>
          </a:ln>
        </p:spPr>
        <p:style>
          <a:lnRef idx="2">
            <a:schemeClr val="accent2"/>
          </a:lnRef>
          <a:fillRef idx="1">
            <a:schemeClr val="lt1"/>
          </a:fillRef>
          <a:effectRef idx="0">
            <a:schemeClr val="accent2"/>
          </a:effectRef>
          <a:fontRef idx="minor">
            <a:schemeClr val="dk1"/>
          </a:fontRef>
        </p:style>
        <p:txBody>
          <a:bodyPr rtlCol="1" anchor="ctr"/>
          <a:lstStyle/>
          <a:p>
            <a:pPr algn="r" rtl="1"/>
            <a:r>
              <a:rPr lang="ar-BH" sz="2700" b="1" dirty="0">
                <a:solidFill>
                  <a:srgbClr val="0070C0"/>
                </a:solidFill>
                <a:latin typeface="Sakkal Majalla" panose="02000000000000000000" pitchFamily="2" charset="-78"/>
                <a:cs typeface="Sakkal Majalla" panose="02000000000000000000" pitchFamily="2" charset="-78"/>
              </a:rPr>
              <a:t>المغناطيسية</a:t>
            </a:r>
            <a:r>
              <a:rPr lang="ar-BH" sz="2700" b="1" dirty="0">
                <a:solidFill>
                  <a:schemeClr val="tx1"/>
                </a:solidFill>
                <a:latin typeface="Sakkal Majalla" panose="02000000000000000000" pitchFamily="2" charset="-78"/>
                <a:cs typeface="Sakkal Majalla" panose="02000000000000000000" pitchFamily="2" charset="-78"/>
              </a:rPr>
              <a:t>: قدرةُ المادةِ على جذبِ بعضِ الأجسامِ المعدنيةِ. وهي من </a:t>
            </a:r>
            <a:r>
              <a:rPr lang="ar-BH" sz="2700" b="1" dirty="0">
                <a:solidFill>
                  <a:srgbClr val="0070C0"/>
                </a:solidFill>
                <a:latin typeface="Sakkal Majalla" panose="02000000000000000000" pitchFamily="2" charset="-78"/>
                <a:cs typeface="Sakkal Majalla" panose="02000000000000000000" pitchFamily="2" charset="-78"/>
              </a:rPr>
              <a:t>الخواصِ التي لا يمكننا رؤيتها ولكننا نستطيعُ قياسها. </a:t>
            </a:r>
            <a:endParaRPr lang="en-US" sz="2700" b="1" dirty="0">
              <a:solidFill>
                <a:srgbClr val="0070C0"/>
              </a:solidFill>
              <a:latin typeface="Sakkal Majalla" panose="02000000000000000000" pitchFamily="2" charset="-78"/>
              <a:cs typeface="Sakkal Majalla" panose="02000000000000000000" pitchFamily="2" charset="-78"/>
            </a:endParaRPr>
          </a:p>
        </p:txBody>
      </p:sp>
      <p:sp>
        <p:nvSpPr>
          <p:cNvPr id="11" name="Rounded Rectangle 13">
            <a:extLst>
              <a:ext uri="{FF2B5EF4-FFF2-40B4-BE49-F238E27FC236}">
                <a16:creationId xmlns:a16="http://schemas.microsoft.com/office/drawing/2014/main" id="{E2101D17-4257-491E-B8A0-0C99973CEE8F}"/>
              </a:ext>
            </a:extLst>
          </p:cNvPr>
          <p:cNvSpPr/>
          <p:nvPr/>
        </p:nvSpPr>
        <p:spPr>
          <a:xfrm>
            <a:off x="3660010" y="2359245"/>
            <a:ext cx="8167629" cy="1488778"/>
          </a:xfrm>
          <a:prstGeom prst="roundRect">
            <a:avLst/>
          </a:prstGeom>
          <a:solidFill>
            <a:schemeClr val="accent4">
              <a:lumMod val="20000"/>
              <a:lumOff val="80000"/>
            </a:schemeClr>
          </a:solidFill>
          <a:ln w="38100">
            <a:solidFill>
              <a:schemeClr val="accent2">
                <a:lumMod val="75000"/>
              </a:schemeClr>
            </a:solidFill>
          </a:ln>
        </p:spPr>
        <p:style>
          <a:lnRef idx="2">
            <a:schemeClr val="accent2"/>
          </a:lnRef>
          <a:fillRef idx="1">
            <a:schemeClr val="lt1"/>
          </a:fillRef>
          <a:effectRef idx="0">
            <a:schemeClr val="accent2"/>
          </a:effectRef>
          <a:fontRef idx="minor">
            <a:schemeClr val="dk1"/>
          </a:fontRef>
        </p:style>
        <p:txBody>
          <a:bodyPr rtlCol="1" anchor="ctr"/>
          <a:lstStyle/>
          <a:p>
            <a:pPr marL="457200" indent="-457200" algn="r" rtl="1">
              <a:buFont typeface="Wingdings" panose="05000000000000000000" pitchFamily="2" charset="2"/>
              <a:buChar char="§"/>
            </a:pPr>
            <a:r>
              <a:rPr lang="ar-BH" sz="2400" b="1" dirty="0">
                <a:solidFill>
                  <a:srgbClr val="0070C0"/>
                </a:solidFill>
                <a:latin typeface="Sakkal Majalla" panose="02000000000000000000" pitchFamily="2" charset="-78"/>
                <a:cs typeface="Sakkal Majalla" panose="02000000000000000000" pitchFamily="2" charset="-78"/>
              </a:rPr>
              <a:t>الذائبية: </a:t>
            </a:r>
            <a:r>
              <a:rPr lang="ar-BH" sz="2400" b="1" dirty="0">
                <a:solidFill>
                  <a:schemeClr val="tx1"/>
                </a:solidFill>
                <a:latin typeface="Sakkal Majalla" panose="02000000000000000000" pitchFamily="2" charset="-78"/>
                <a:cs typeface="Sakkal Majalla" panose="02000000000000000000" pitchFamily="2" charset="-78"/>
              </a:rPr>
              <a:t>قدرةُ المادة على الذوبانِ في السائلِ.</a:t>
            </a:r>
          </a:p>
          <a:p>
            <a:pPr marL="457200" indent="-457200" algn="r" rtl="1">
              <a:buFont typeface="Wingdings" panose="05000000000000000000" pitchFamily="2" charset="2"/>
              <a:buChar char="§"/>
            </a:pPr>
            <a:r>
              <a:rPr lang="ar-BH" sz="2400" b="1" dirty="0">
                <a:solidFill>
                  <a:schemeClr val="tx1"/>
                </a:solidFill>
                <a:latin typeface="Sakkal Majalla" panose="02000000000000000000" pitchFamily="2" charset="-78"/>
                <a:cs typeface="Sakkal Majalla" panose="02000000000000000000" pitchFamily="2" charset="-78"/>
              </a:rPr>
              <a:t>فعندما تذوبُ مادةٌ ما في السائلِ فإنها تختفي، فيذوبُ كلٌ من السكرِ والملحِ في الماءِ بينما لا يذوب الرمل فيه، هي كذلك من </a:t>
            </a:r>
            <a:r>
              <a:rPr lang="ar-BH" sz="2400" b="1" dirty="0">
                <a:solidFill>
                  <a:srgbClr val="0070C0"/>
                </a:solidFill>
                <a:latin typeface="Sakkal Majalla" panose="02000000000000000000" pitchFamily="2" charset="-78"/>
                <a:cs typeface="Sakkal Majalla" panose="02000000000000000000" pitchFamily="2" charset="-78"/>
              </a:rPr>
              <a:t>الخواصِ التي لا يمكننا رؤيتها ولكننا نستطيعُ قياسها. </a:t>
            </a:r>
            <a:endParaRPr lang="en-US" sz="2400" b="1" dirty="0">
              <a:solidFill>
                <a:srgbClr val="0070C0"/>
              </a:solidFill>
              <a:latin typeface="Sakkal Majalla" panose="02000000000000000000" pitchFamily="2" charset="-78"/>
              <a:cs typeface="Sakkal Majalla" panose="02000000000000000000" pitchFamily="2" charset="-78"/>
            </a:endParaRPr>
          </a:p>
        </p:txBody>
      </p:sp>
      <p:sp>
        <p:nvSpPr>
          <p:cNvPr id="12" name="Rounded Rectangle 11">
            <a:extLst>
              <a:ext uri="{FF2B5EF4-FFF2-40B4-BE49-F238E27FC236}">
                <a16:creationId xmlns:a16="http://schemas.microsoft.com/office/drawing/2014/main" id="{F77D37E7-C1CF-4AC6-B72C-C0A31E06D486}"/>
              </a:ext>
            </a:extLst>
          </p:cNvPr>
          <p:cNvSpPr/>
          <p:nvPr/>
        </p:nvSpPr>
        <p:spPr>
          <a:xfrm>
            <a:off x="3660009" y="3917696"/>
            <a:ext cx="8167629" cy="2288893"/>
          </a:xfrm>
          <a:prstGeom prst="roundRect">
            <a:avLst/>
          </a:prstGeom>
          <a:solidFill>
            <a:srgbClr val="FFFCF3"/>
          </a:solidFill>
          <a:ln w="38100">
            <a:solidFill>
              <a:schemeClr val="accent2">
                <a:lumMod val="75000"/>
              </a:schemeClr>
            </a:solidFill>
          </a:ln>
        </p:spPr>
        <p:style>
          <a:lnRef idx="2">
            <a:schemeClr val="accent2"/>
          </a:lnRef>
          <a:fillRef idx="1">
            <a:schemeClr val="lt1"/>
          </a:fillRef>
          <a:effectRef idx="0">
            <a:schemeClr val="accent2"/>
          </a:effectRef>
          <a:fontRef idx="minor">
            <a:schemeClr val="dk1"/>
          </a:fontRef>
        </p:style>
        <p:txBody>
          <a:bodyPr rtlCol="1" anchor="ctr"/>
          <a:lstStyle/>
          <a:p>
            <a:pPr algn="r" rtl="1"/>
            <a:r>
              <a:rPr lang="ar-BH" sz="2400" b="1" dirty="0">
                <a:solidFill>
                  <a:srgbClr val="0070C0"/>
                </a:solidFill>
                <a:latin typeface="Sakkal Majalla" panose="02000000000000000000" pitchFamily="2" charset="-78"/>
                <a:cs typeface="Sakkal Majalla" panose="02000000000000000000" pitchFamily="2" charset="-78"/>
              </a:rPr>
              <a:t>  خواصٌ مفيدةٌ:</a:t>
            </a:r>
          </a:p>
          <a:p>
            <a:pPr marL="457200" indent="-457200" algn="r" rtl="1">
              <a:buFont typeface="Wingdings" panose="05000000000000000000" pitchFamily="2" charset="2"/>
              <a:buChar char="§"/>
            </a:pPr>
            <a:r>
              <a:rPr lang="ar-BH" sz="2400" b="1" dirty="0">
                <a:solidFill>
                  <a:srgbClr val="0070C0"/>
                </a:solidFill>
                <a:latin typeface="Sakkal Majalla" panose="02000000000000000000" pitchFamily="2" charset="-78"/>
                <a:cs typeface="Sakkal Majalla" panose="02000000000000000000" pitchFamily="2" charset="-78"/>
              </a:rPr>
              <a:t>الطفو: </a:t>
            </a:r>
            <a:r>
              <a:rPr lang="ar-BH" sz="2400" b="1" dirty="0">
                <a:solidFill>
                  <a:schemeClr val="tx1"/>
                </a:solidFill>
                <a:latin typeface="Sakkal Majalla" panose="02000000000000000000" pitchFamily="2" charset="-78"/>
                <a:cs typeface="Sakkal Majalla" panose="02000000000000000000" pitchFamily="2" charset="-78"/>
              </a:rPr>
              <a:t>قوةُ دفع السائلِ أو الغازِ </a:t>
            </a:r>
            <a:r>
              <a:rPr lang="ar-BH" sz="2000" b="1" dirty="0">
                <a:solidFill>
                  <a:schemeClr val="tx1"/>
                </a:solidFill>
                <a:latin typeface="Sakkal Majalla" panose="02000000000000000000" pitchFamily="2" charset="-78"/>
                <a:cs typeface="Sakkal Majalla" panose="02000000000000000000" pitchFamily="2" charset="-78"/>
              </a:rPr>
              <a:t>للجسمِ</a:t>
            </a:r>
            <a:r>
              <a:rPr lang="ar-BH" sz="2400" b="1" dirty="0">
                <a:solidFill>
                  <a:schemeClr val="tx1"/>
                </a:solidFill>
                <a:latin typeface="Sakkal Majalla" panose="02000000000000000000" pitchFamily="2" charset="-78"/>
                <a:cs typeface="Sakkal Majalla" panose="02000000000000000000" pitchFamily="2" charset="-78"/>
              </a:rPr>
              <a:t> إلى أعلى.</a:t>
            </a:r>
          </a:p>
          <a:p>
            <a:pPr marL="457200" indent="-457200" algn="r" rtl="1">
              <a:buFont typeface="Wingdings" panose="05000000000000000000" pitchFamily="2" charset="2"/>
              <a:buChar char="§"/>
            </a:pPr>
            <a:r>
              <a:rPr lang="ar-BH" sz="2400" b="1" dirty="0">
                <a:solidFill>
                  <a:schemeClr val="tx1"/>
                </a:solidFill>
                <a:latin typeface="Sakkal Majalla" panose="02000000000000000000" pitchFamily="2" charset="-78"/>
                <a:cs typeface="Sakkal Majalla" panose="02000000000000000000" pitchFamily="2" charset="-78"/>
              </a:rPr>
              <a:t>جميعُ الأجسامِ تتأثر بقوةِ دفعٍ عند وضعها في سائلٍ أو غازٍ  فإذا كانت قوة الدفعِ كافيةً لرفعِ الجسمِ إلى أعلى فإنه يطفو، وإلا ينغمرُ.</a:t>
            </a:r>
          </a:p>
          <a:p>
            <a:pPr marL="457200" indent="-457200" algn="r" rtl="1">
              <a:buFont typeface="Wingdings" panose="05000000000000000000" pitchFamily="2" charset="2"/>
              <a:buChar char="§"/>
            </a:pPr>
            <a:r>
              <a:rPr lang="ar-BH" sz="2400" b="1" dirty="0">
                <a:solidFill>
                  <a:schemeClr val="tx1"/>
                </a:solidFill>
                <a:latin typeface="Sakkal Majalla" panose="02000000000000000000" pitchFamily="2" charset="-78"/>
                <a:cs typeface="Sakkal Majalla" panose="02000000000000000000" pitchFamily="2" charset="-78"/>
              </a:rPr>
              <a:t>هناك خواصٌ مفيدة لوظائف عديدة، إذا احتجنا إلى قوة نختارُ الحديد، وإذا احتجنا إلى موادَّ خفيفةٍ يمكنُ تشكيلها نختارُ الخشب.</a:t>
            </a:r>
            <a:endParaRPr lang="en-US" sz="2400" b="1" dirty="0">
              <a:solidFill>
                <a:schemeClr val="tx1"/>
              </a:solidFill>
              <a:latin typeface="Sakkal Majalla" panose="02000000000000000000" pitchFamily="2" charset="-78"/>
              <a:cs typeface="Sakkal Majalla" panose="02000000000000000000" pitchFamily="2" charset="-78"/>
            </a:endParaRPr>
          </a:p>
        </p:txBody>
      </p:sp>
      <p:pic>
        <p:nvPicPr>
          <p:cNvPr id="13" name="Picture 12">
            <a:extLst>
              <a:ext uri="{FF2B5EF4-FFF2-40B4-BE49-F238E27FC236}">
                <a16:creationId xmlns:a16="http://schemas.microsoft.com/office/drawing/2014/main" id="{2345CA77-5235-4A0B-8469-D73DA1ABD16A}"/>
              </a:ext>
            </a:extLst>
          </p:cNvPr>
          <p:cNvPicPr>
            <a:picLocks noChangeAspect="1"/>
          </p:cNvPicPr>
          <p:nvPr/>
        </p:nvPicPr>
        <p:blipFill>
          <a:blip r:embed="rId3"/>
          <a:stretch>
            <a:fillRect/>
          </a:stretch>
        </p:blipFill>
        <p:spPr>
          <a:xfrm>
            <a:off x="535287" y="2534582"/>
            <a:ext cx="2613744" cy="1488778"/>
          </a:xfrm>
          <a:prstGeom prst="rect">
            <a:avLst/>
          </a:prstGeom>
        </p:spPr>
      </p:pic>
      <p:pic>
        <p:nvPicPr>
          <p:cNvPr id="14" name="Picture 13">
            <a:extLst>
              <a:ext uri="{FF2B5EF4-FFF2-40B4-BE49-F238E27FC236}">
                <a16:creationId xmlns:a16="http://schemas.microsoft.com/office/drawing/2014/main" id="{7D6B8C10-EEA6-47B0-93BC-24FB8C7BE7A3}"/>
              </a:ext>
            </a:extLst>
          </p:cNvPr>
          <p:cNvPicPr>
            <a:picLocks noChangeAspect="1"/>
          </p:cNvPicPr>
          <p:nvPr/>
        </p:nvPicPr>
        <p:blipFill>
          <a:blip r:embed="rId4"/>
          <a:stretch>
            <a:fillRect/>
          </a:stretch>
        </p:blipFill>
        <p:spPr>
          <a:xfrm>
            <a:off x="422878" y="4328075"/>
            <a:ext cx="2882216" cy="1631374"/>
          </a:xfrm>
          <a:prstGeom prst="rect">
            <a:avLst/>
          </a:prstGeom>
        </p:spPr>
      </p:pic>
      <p:pic>
        <p:nvPicPr>
          <p:cNvPr id="15" name="Picture 14">
            <a:extLst>
              <a:ext uri="{FF2B5EF4-FFF2-40B4-BE49-F238E27FC236}">
                <a16:creationId xmlns:a16="http://schemas.microsoft.com/office/drawing/2014/main" id="{FE49A67F-2A04-48E9-B742-43EB0A3793D1}"/>
              </a:ext>
            </a:extLst>
          </p:cNvPr>
          <p:cNvPicPr>
            <a:picLocks noChangeAspect="1"/>
          </p:cNvPicPr>
          <p:nvPr/>
        </p:nvPicPr>
        <p:blipFill>
          <a:blip r:embed="rId5"/>
          <a:stretch>
            <a:fillRect/>
          </a:stretch>
        </p:blipFill>
        <p:spPr>
          <a:xfrm>
            <a:off x="535287" y="1296747"/>
            <a:ext cx="2970669" cy="1180259"/>
          </a:xfrm>
          <a:prstGeom prst="rect">
            <a:avLst/>
          </a:prstGeom>
        </p:spPr>
      </p:pic>
      <p:sp>
        <p:nvSpPr>
          <p:cNvPr id="16" name="Rectangle 15">
            <a:extLst>
              <a:ext uri="{FF2B5EF4-FFF2-40B4-BE49-F238E27FC236}">
                <a16:creationId xmlns:a16="http://schemas.microsoft.com/office/drawing/2014/main" id="{18803222-EAF3-415A-98CA-B9FF764D63D2}"/>
              </a:ext>
            </a:extLst>
          </p:cNvPr>
          <p:cNvSpPr/>
          <p:nvPr/>
        </p:nvSpPr>
        <p:spPr>
          <a:xfrm>
            <a:off x="40927" y="39755"/>
            <a:ext cx="2660070" cy="751113"/>
          </a:xfrm>
          <a:prstGeom prst="rect">
            <a:avLst/>
          </a:prstGeom>
          <a:solidFill>
            <a:schemeClr val="bg1"/>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defRPr/>
            </a:pPr>
            <a:r>
              <a:rPr lang="ar-BH" sz="2000" b="1" dirty="0">
                <a:solidFill>
                  <a:prstClr val="black"/>
                </a:solidFill>
                <a:latin typeface="Sakkal Majalla" panose="02000000000000000000" pitchFamily="2" charset="-78"/>
                <a:cs typeface="Sakkal Majalla" panose="02000000000000000000" pitchFamily="2" charset="-78"/>
              </a:rPr>
              <a:t>وصف المادة                                العلوم - الصف الرابع الابتدائي</a:t>
            </a:r>
            <a:endParaRPr lang="en-US" sz="2000" b="1" dirty="0">
              <a:solidFill>
                <a:prstClr val="black"/>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238559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1000"/>
                                        <p:tgtEl>
                                          <p:spTgt spid="13"/>
                                        </p:tgtEl>
                                      </p:cBhvr>
                                    </p:animEffect>
                                    <p:anim calcmode="lin" valueType="num">
                                      <p:cBhvr>
                                        <p:cTn id="25" dur="1000" fill="hold"/>
                                        <p:tgtEl>
                                          <p:spTgt spid="13"/>
                                        </p:tgtEl>
                                        <p:attrNameLst>
                                          <p:attrName>ppt_x</p:attrName>
                                        </p:attrNameLst>
                                      </p:cBhvr>
                                      <p:tavLst>
                                        <p:tav tm="0">
                                          <p:val>
                                            <p:strVal val="#ppt_x"/>
                                          </p:val>
                                        </p:tav>
                                        <p:tav tm="100000">
                                          <p:val>
                                            <p:strVal val="#ppt_x"/>
                                          </p:val>
                                        </p:tav>
                                      </p:tavLst>
                                    </p:anim>
                                    <p:anim calcmode="lin" valueType="num">
                                      <p:cBhvr>
                                        <p:cTn id="2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1">
                                            <p:txEl>
                                              <p:pRg st="0" end="0"/>
                                            </p:txEl>
                                          </p:spTgt>
                                        </p:tgtEl>
                                        <p:attrNameLst>
                                          <p:attrName>style.visibility</p:attrName>
                                        </p:attrNameLst>
                                      </p:cBhvr>
                                      <p:to>
                                        <p:strVal val="visible"/>
                                      </p:to>
                                    </p:set>
                                    <p:animEffect transition="in" filter="fade">
                                      <p:cBhvr>
                                        <p:cTn id="31" dur="1000"/>
                                        <p:tgtEl>
                                          <p:spTgt spid="11">
                                            <p:txEl>
                                              <p:pRg st="0" end="0"/>
                                            </p:txEl>
                                          </p:spTgt>
                                        </p:tgtEl>
                                      </p:cBhvr>
                                    </p:animEffect>
                                    <p:anim calcmode="lin" valueType="num">
                                      <p:cBhvr>
                                        <p:cTn id="32"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11">
                                            <p:txEl>
                                              <p:pRg st="1" end="1"/>
                                            </p:txEl>
                                          </p:spTgt>
                                        </p:tgtEl>
                                        <p:attrNameLst>
                                          <p:attrName>style.visibility</p:attrName>
                                        </p:attrNameLst>
                                      </p:cBhvr>
                                      <p:to>
                                        <p:strVal val="visible"/>
                                      </p:to>
                                    </p:set>
                                    <p:animEffect transition="in" filter="fade">
                                      <p:cBhvr>
                                        <p:cTn id="38" dur="1000"/>
                                        <p:tgtEl>
                                          <p:spTgt spid="11">
                                            <p:txEl>
                                              <p:pRg st="1" end="1"/>
                                            </p:txEl>
                                          </p:spTgt>
                                        </p:tgtEl>
                                      </p:cBhvr>
                                    </p:animEffect>
                                    <p:anim calcmode="lin" valueType="num">
                                      <p:cBhvr>
                                        <p:cTn id="39" dur="10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40" dur="100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1000"/>
                                        <p:tgtEl>
                                          <p:spTgt spid="12"/>
                                        </p:tgtEl>
                                      </p:cBhvr>
                                    </p:animEffect>
                                    <p:anim calcmode="lin" valueType="num">
                                      <p:cBhvr>
                                        <p:cTn id="46" dur="1000" fill="hold"/>
                                        <p:tgtEl>
                                          <p:spTgt spid="12"/>
                                        </p:tgtEl>
                                        <p:attrNameLst>
                                          <p:attrName>ppt_x</p:attrName>
                                        </p:attrNameLst>
                                      </p:cBhvr>
                                      <p:tavLst>
                                        <p:tav tm="0">
                                          <p:val>
                                            <p:strVal val="#ppt_x"/>
                                          </p:val>
                                        </p:tav>
                                        <p:tav tm="100000">
                                          <p:val>
                                            <p:strVal val="#ppt_x"/>
                                          </p:val>
                                        </p:tav>
                                      </p:tavLst>
                                    </p:anim>
                                    <p:anim calcmode="lin" valueType="num">
                                      <p:cBhvr>
                                        <p:cTn id="47" dur="1000" fill="hold"/>
                                        <p:tgtEl>
                                          <p:spTgt spid="12"/>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1000"/>
                                        <p:tgtEl>
                                          <p:spTgt spid="14"/>
                                        </p:tgtEl>
                                      </p:cBhvr>
                                    </p:animEffect>
                                    <p:anim calcmode="lin" valueType="num">
                                      <p:cBhvr>
                                        <p:cTn id="51" dur="1000" fill="hold"/>
                                        <p:tgtEl>
                                          <p:spTgt spid="14"/>
                                        </p:tgtEl>
                                        <p:attrNameLst>
                                          <p:attrName>ppt_x</p:attrName>
                                        </p:attrNameLst>
                                      </p:cBhvr>
                                      <p:tavLst>
                                        <p:tav tm="0">
                                          <p:val>
                                            <p:strVal val="#ppt_x"/>
                                          </p:val>
                                        </p:tav>
                                        <p:tav tm="100000">
                                          <p:val>
                                            <p:strVal val="#ppt_x"/>
                                          </p:val>
                                        </p:tav>
                                      </p:tavLst>
                                    </p:anim>
                                    <p:anim calcmode="lin" valueType="num">
                                      <p:cBhvr>
                                        <p:cTn id="52"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nodeType="clickEffect">
                                  <p:stCondLst>
                                    <p:cond delay="0"/>
                                  </p:stCondLst>
                                  <p:childTnLst>
                                    <p:set>
                                      <p:cBhvr>
                                        <p:cTn id="56" dur="1" fill="hold">
                                          <p:stCondLst>
                                            <p:cond delay="0"/>
                                          </p:stCondLst>
                                        </p:cTn>
                                        <p:tgtEl>
                                          <p:spTgt spid="12">
                                            <p:txEl>
                                              <p:pRg st="0" end="0"/>
                                            </p:txEl>
                                          </p:spTgt>
                                        </p:tgtEl>
                                        <p:attrNameLst>
                                          <p:attrName>style.visibility</p:attrName>
                                        </p:attrNameLst>
                                      </p:cBhvr>
                                      <p:to>
                                        <p:strVal val="visible"/>
                                      </p:to>
                                    </p:set>
                                    <p:animEffect transition="in" filter="fade">
                                      <p:cBhvr>
                                        <p:cTn id="57" dur="1000"/>
                                        <p:tgtEl>
                                          <p:spTgt spid="12">
                                            <p:txEl>
                                              <p:pRg st="0" end="0"/>
                                            </p:txEl>
                                          </p:spTgt>
                                        </p:tgtEl>
                                      </p:cBhvr>
                                    </p:animEffect>
                                    <p:anim calcmode="lin" valueType="num">
                                      <p:cBhvr>
                                        <p:cTn id="58"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59"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nodeType="clickEffect">
                                  <p:stCondLst>
                                    <p:cond delay="0"/>
                                  </p:stCondLst>
                                  <p:childTnLst>
                                    <p:set>
                                      <p:cBhvr>
                                        <p:cTn id="63" dur="1" fill="hold">
                                          <p:stCondLst>
                                            <p:cond delay="0"/>
                                          </p:stCondLst>
                                        </p:cTn>
                                        <p:tgtEl>
                                          <p:spTgt spid="12">
                                            <p:txEl>
                                              <p:pRg st="1" end="1"/>
                                            </p:txEl>
                                          </p:spTgt>
                                        </p:tgtEl>
                                        <p:attrNameLst>
                                          <p:attrName>style.visibility</p:attrName>
                                        </p:attrNameLst>
                                      </p:cBhvr>
                                      <p:to>
                                        <p:strVal val="visible"/>
                                      </p:to>
                                    </p:set>
                                    <p:animEffect transition="in" filter="fade">
                                      <p:cBhvr>
                                        <p:cTn id="64" dur="1000"/>
                                        <p:tgtEl>
                                          <p:spTgt spid="12">
                                            <p:txEl>
                                              <p:pRg st="1" end="1"/>
                                            </p:txEl>
                                          </p:spTgt>
                                        </p:tgtEl>
                                      </p:cBhvr>
                                    </p:animEffect>
                                    <p:anim calcmode="lin" valueType="num">
                                      <p:cBhvr>
                                        <p:cTn id="65"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66"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nodeType="clickEffect">
                                  <p:stCondLst>
                                    <p:cond delay="0"/>
                                  </p:stCondLst>
                                  <p:childTnLst>
                                    <p:set>
                                      <p:cBhvr>
                                        <p:cTn id="70" dur="1" fill="hold">
                                          <p:stCondLst>
                                            <p:cond delay="0"/>
                                          </p:stCondLst>
                                        </p:cTn>
                                        <p:tgtEl>
                                          <p:spTgt spid="12">
                                            <p:txEl>
                                              <p:pRg st="2" end="2"/>
                                            </p:txEl>
                                          </p:spTgt>
                                        </p:tgtEl>
                                        <p:attrNameLst>
                                          <p:attrName>style.visibility</p:attrName>
                                        </p:attrNameLst>
                                      </p:cBhvr>
                                      <p:to>
                                        <p:strVal val="visible"/>
                                      </p:to>
                                    </p:set>
                                    <p:animEffect transition="in" filter="fade">
                                      <p:cBhvr>
                                        <p:cTn id="71" dur="1000"/>
                                        <p:tgtEl>
                                          <p:spTgt spid="12">
                                            <p:txEl>
                                              <p:pRg st="2" end="2"/>
                                            </p:txEl>
                                          </p:spTgt>
                                        </p:tgtEl>
                                      </p:cBhvr>
                                    </p:animEffect>
                                    <p:anim calcmode="lin" valueType="num">
                                      <p:cBhvr>
                                        <p:cTn id="72"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73"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42" presetClass="entr" presetSubtype="0" fill="hold" nodeType="clickEffect">
                                  <p:stCondLst>
                                    <p:cond delay="0"/>
                                  </p:stCondLst>
                                  <p:childTnLst>
                                    <p:set>
                                      <p:cBhvr>
                                        <p:cTn id="77" dur="1" fill="hold">
                                          <p:stCondLst>
                                            <p:cond delay="0"/>
                                          </p:stCondLst>
                                        </p:cTn>
                                        <p:tgtEl>
                                          <p:spTgt spid="12">
                                            <p:txEl>
                                              <p:pRg st="3" end="3"/>
                                            </p:txEl>
                                          </p:spTgt>
                                        </p:tgtEl>
                                        <p:attrNameLst>
                                          <p:attrName>style.visibility</p:attrName>
                                        </p:attrNameLst>
                                      </p:cBhvr>
                                      <p:to>
                                        <p:strVal val="visible"/>
                                      </p:to>
                                    </p:set>
                                    <p:animEffect transition="in" filter="fade">
                                      <p:cBhvr>
                                        <p:cTn id="78" dur="1000"/>
                                        <p:tgtEl>
                                          <p:spTgt spid="12">
                                            <p:txEl>
                                              <p:pRg st="3" end="3"/>
                                            </p:txEl>
                                          </p:spTgt>
                                        </p:tgtEl>
                                      </p:cBhvr>
                                    </p:animEffect>
                                    <p:anim calcmode="lin" valueType="num">
                                      <p:cBhvr>
                                        <p:cTn id="79" dur="1000" fill="hold"/>
                                        <p:tgtEl>
                                          <p:spTgt spid="12">
                                            <p:txEl>
                                              <p:pRg st="3" end="3"/>
                                            </p:txEl>
                                          </p:spTgt>
                                        </p:tgtEl>
                                        <p:attrNameLst>
                                          <p:attrName>ppt_x</p:attrName>
                                        </p:attrNameLst>
                                      </p:cBhvr>
                                      <p:tavLst>
                                        <p:tav tm="0">
                                          <p:val>
                                            <p:strVal val="#ppt_x"/>
                                          </p:val>
                                        </p:tav>
                                        <p:tav tm="100000">
                                          <p:val>
                                            <p:strVal val="#ppt_x"/>
                                          </p:val>
                                        </p:tav>
                                      </p:tavLst>
                                    </p:anim>
                                    <p:anim calcmode="lin" valueType="num">
                                      <p:cBhvr>
                                        <p:cTn id="80" dur="1000" fill="hold"/>
                                        <p:tgtEl>
                                          <p:spTgt spid="1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sp>
        <p:nvSpPr>
          <p:cNvPr id="6" name="Rectangle 5"/>
          <p:cNvSpPr/>
          <p:nvPr/>
        </p:nvSpPr>
        <p:spPr>
          <a:xfrm>
            <a:off x="348343" y="1268067"/>
            <a:ext cx="11432439" cy="5379475"/>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8" name="TextBox 37"/>
          <p:cNvSpPr txBox="1"/>
          <p:nvPr/>
        </p:nvSpPr>
        <p:spPr>
          <a:xfrm>
            <a:off x="7615238" y="3000375"/>
            <a:ext cx="1785937" cy="369332"/>
          </a:xfrm>
          <a:prstGeom prst="rect">
            <a:avLst/>
          </a:prstGeom>
          <a:noFill/>
        </p:spPr>
        <p:txBody>
          <a:bodyPr wrap="square" rtlCol="0">
            <a:spAutoFit/>
          </a:bodyPr>
          <a:lstStyle/>
          <a:p>
            <a:endParaRPr lang="en-US" dirty="0"/>
          </a:p>
        </p:txBody>
      </p:sp>
      <p:sp>
        <p:nvSpPr>
          <p:cNvPr id="8" name="Rectangle 7">
            <a:extLst>
              <a:ext uri="{FF2B5EF4-FFF2-40B4-BE49-F238E27FC236}">
                <a16:creationId xmlns:a16="http://schemas.microsoft.com/office/drawing/2014/main" id="{05FBB585-415F-43D3-A441-240703586BDE}"/>
              </a:ext>
            </a:extLst>
          </p:cNvPr>
          <p:cNvSpPr/>
          <p:nvPr/>
        </p:nvSpPr>
        <p:spPr>
          <a:xfrm>
            <a:off x="4121286" y="14068"/>
            <a:ext cx="4071938" cy="763158"/>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defRPr/>
            </a:pPr>
            <a:r>
              <a:rPr lang="ar-BH" altLang="en-US" sz="4400" b="1" dirty="0">
                <a:solidFill>
                  <a:prstClr val="white"/>
                </a:solidFill>
                <a:latin typeface="Sakkal Majalla" panose="02000000000000000000" pitchFamily="2" charset="-78"/>
                <a:cs typeface="Sakkal Majalla" panose="02000000000000000000" pitchFamily="2" charset="-78"/>
              </a:rPr>
              <a:t> خواص حالات المادة</a:t>
            </a:r>
            <a:endParaRPr lang="en-US" sz="4400" dirty="0">
              <a:solidFill>
                <a:prstClr val="white"/>
              </a:solidFill>
            </a:endParaRPr>
          </a:p>
        </p:txBody>
      </p:sp>
      <p:sp>
        <p:nvSpPr>
          <p:cNvPr id="9" name="Rounded Rectangle 10">
            <a:extLst>
              <a:ext uri="{FF2B5EF4-FFF2-40B4-BE49-F238E27FC236}">
                <a16:creationId xmlns:a16="http://schemas.microsoft.com/office/drawing/2014/main" id="{6F956114-F5BC-4F23-8882-B232E2CB1F8B}"/>
              </a:ext>
            </a:extLst>
          </p:cNvPr>
          <p:cNvSpPr/>
          <p:nvPr/>
        </p:nvSpPr>
        <p:spPr>
          <a:xfrm>
            <a:off x="4340815" y="1274151"/>
            <a:ext cx="7402790" cy="658203"/>
          </a:xfrm>
          <a:prstGeom prst="roundRect">
            <a:avLst/>
          </a:prstGeom>
          <a:solidFill>
            <a:schemeClr val="accent4">
              <a:lumMod val="20000"/>
              <a:lumOff val="80000"/>
            </a:schemeClr>
          </a:solidFill>
          <a:ln w="38100">
            <a:solidFill>
              <a:schemeClr val="accent2">
                <a:lumMod val="75000"/>
              </a:schemeClr>
            </a:solidFill>
          </a:ln>
        </p:spPr>
        <p:style>
          <a:lnRef idx="2">
            <a:schemeClr val="accent2"/>
          </a:lnRef>
          <a:fillRef idx="1">
            <a:schemeClr val="lt1"/>
          </a:fillRef>
          <a:effectRef idx="0">
            <a:schemeClr val="accent2"/>
          </a:effectRef>
          <a:fontRef idx="minor">
            <a:schemeClr val="dk1"/>
          </a:fontRef>
        </p:style>
        <p:txBody>
          <a:bodyPr rtlCol="1" anchor="ctr"/>
          <a:lstStyle/>
          <a:p>
            <a:pPr algn="r" rtl="1"/>
            <a:r>
              <a:rPr lang="ar-BH" sz="3200" b="1" dirty="0">
                <a:solidFill>
                  <a:srgbClr val="0070C0"/>
                </a:solidFill>
                <a:latin typeface="Sakkal Majalla" panose="02000000000000000000" pitchFamily="2" charset="-78"/>
                <a:cs typeface="Sakkal Majalla" panose="02000000000000000000" pitchFamily="2" charset="-78"/>
              </a:rPr>
              <a:t>توجدُ المادةُ في حالاتٍ ثلاث: الصلبة والسائلة والغازية.</a:t>
            </a:r>
            <a:endParaRPr lang="en-US" sz="3200" b="1" dirty="0">
              <a:solidFill>
                <a:schemeClr val="tx1"/>
              </a:solidFill>
              <a:latin typeface="Sakkal Majalla" panose="02000000000000000000" pitchFamily="2" charset="-78"/>
              <a:cs typeface="Sakkal Majalla" panose="02000000000000000000" pitchFamily="2" charset="-78"/>
            </a:endParaRPr>
          </a:p>
        </p:txBody>
      </p:sp>
      <p:sp>
        <p:nvSpPr>
          <p:cNvPr id="11" name="Rounded Rectangle 13">
            <a:extLst>
              <a:ext uri="{FF2B5EF4-FFF2-40B4-BE49-F238E27FC236}">
                <a16:creationId xmlns:a16="http://schemas.microsoft.com/office/drawing/2014/main" id="{2B1202B7-C19E-421D-8148-644389C4CED5}"/>
              </a:ext>
            </a:extLst>
          </p:cNvPr>
          <p:cNvSpPr/>
          <p:nvPr/>
        </p:nvSpPr>
        <p:spPr>
          <a:xfrm>
            <a:off x="4342873" y="2222695"/>
            <a:ext cx="7402790" cy="3098180"/>
          </a:xfrm>
          <a:prstGeom prst="roundRect">
            <a:avLst/>
          </a:prstGeom>
          <a:solidFill>
            <a:srgbClr val="FFFBEF"/>
          </a:solidFill>
          <a:ln w="38100">
            <a:solidFill>
              <a:schemeClr val="accent2">
                <a:lumMod val="75000"/>
              </a:schemeClr>
            </a:solidFill>
          </a:ln>
        </p:spPr>
        <p:style>
          <a:lnRef idx="2">
            <a:schemeClr val="accent2"/>
          </a:lnRef>
          <a:fillRef idx="1">
            <a:schemeClr val="lt1"/>
          </a:fillRef>
          <a:effectRef idx="0">
            <a:schemeClr val="accent2"/>
          </a:effectRef>
          <a:fontRef idx="minor">
            <a:schemeClr val="dk1"/>
          </a:fontRef>
        </p:style>
        <p:txBody>
          <a:bodyPr rtlCol="1" anchor="ctr"/>
          <a:lstStyle/>
          <a:p>
            <a:pPr algn="r" rtl="1"/>
            <a:r>
              <a:rPr lang="ar-BH" sz="2800" b="1" dirty="0">
                <a:solidFill>
                  <a:srgbClr val="0070C0"/>
                </a:solidFill>
                <a:latin typeface="Sakkal Majalla" panose="02000000000000000000" pitchFamily="2" charset="-78"/>
                <a:cs typeface="Sakkal Majalla" panose="02000000000000000000" pitchFamily="2" charset="-78"/>
              </a:rPr>
              <a:t>الحالةُ الصلبةُ:</a:t>
            </a:r>
          </a:p>
          <a:p>
            <a:pPr marL="457200" indent="-457200" algn="r" rtl="1">
              <a:buFont typeface="Wingdings" panose="05000000000000000000" pitchFamily="2" charset="2"/>
              <a:buChar char="§"/>
            </a:pPr>
            <a:r>
              <a:rPr lang="ar-BH" sz="2800" b="1" dirty="0">
                <a:solidFill>
                  <a:srgbClr val="0070C0"/>
                </a:solidFill>
                <a:latin typeface="Sakkal Majalla" panose="02000000000000000000" pitchFamily="2" charset="-78"/>
                <a:cs typeface="Sakkal Majalla" panose="02000000000000000000" pitchFamily="2" charset="-78"/>
              </a:rPr>
              <a:t>للمادةِ الصلبةِ </a:t>
            </a:r>
            <a:r>
              <a:rPr lang="ar-BH" sz="2800" b="1" dirty="0">
                <a:solidFill>
                  <a:schemeClr val="tx1"/>
                </a:solidFill>
                <a:latin typeface="Sakkal Majalla" panose="02000000000000000000" pitchFamily="2" charset="-78"/>
                <a:cs typeface="Sakkal Majalla" panose="02000000000000000000" pitchFamily="2" charset="-78"/>
              </a:rPr>
              <a:t>شكلٌ محددٌ. تشغلُ كميًة محددةً من الفراغ.</a:t>
            </a:r>
          </a:p>
          <a:p>
            <a:pPr marL="457200" indent="-457200" algn="r" rtl="1">
              <a:buFont typeface="Wingdings" panose="05000000000000000000" pitchFamily="2" charset="2"/>
              <a:buChar char="§"/>
            </a:pPr>
            <a:r>
              <a:rPr lang="ar-BH" sz="2800" b="1" dirty="0">
                <a:solidFill>
                  <a:schemeClr val="tx1"/>
                </a:solidFill>
                <a:latin typeface="Sakkal Majalla" panose="02000000000000000000" pitchFamily="2" charset="-78"/>
                <a:cs typeface="Sakkal Majalla" panose="02000000000000000000" pitchFamily="2" charset="-78"/>
              </a:rPr>
              <a:t>تترتبُ جسيماتها بشكلٍ متماسكٍ، وتكون غالبًا مرتبة بأنماطٍ منتظمةٍ.</a:t>
            </a:r>
          </a:p>
          <a:p>
            <a:pPr marL="457200" indent="-457200" algn="r" rtl="1">
              <a:buFont typeface="Wingdings" panose="05000000000000000000" pitchFamily="2" charset="2"/>
              <a:buChar char="§"/>
            </a:pPr>
            <a:r>
              <a:rPr lang="ar-BH" sz="2800" b="1" dirty="0">
                <a:solidFill>
                  <a:schemeClr val="tx1"/>
                </a:solidFill>
                <a:latin typeface="Sakkal Majalla" panose="02000000000000000000" pitchFamily="2" charset="-78"/>
                <a:cs typeface="Sakkal Majalla" panose="02000000000000000000" pitchFamily="2" charset="-78"/>
              </a:rPr>
              <a:t>الأمثلةُ عليها كثيرةٌ فالكتابُ والمقعدُ والحديدُ والقلمُ كلها موادٌ صلبةٌ.</a:t>
            </a:r>
            <a:endParaRPr lang="en-US" sz="2800" b="1" dirty="0">
              <a:solidFill>
                <a:schemeClr val="tx1"/>
              </a:solidFill>
              <a:latin typeface="Sakkal Majalla" panose="02000000000000000000" pitchFamily="2" charset="-78"/>
              <a:cs typeface="Sakkal Majalla" panose="02000000000000000000" pitchFamily="2" charset="-78"/>
            </a:endParaRPr>
          </a:p>
        </p:txBody>
      </p:sp>
      <p:pic>
        <p:nvPicPr>
          <p:cNvPr id="12" name="Picture 11">
            <a:extLst>
              <a:ext uri="{FF2B5EF4-FFF2-40B4-BE49-F238E27FC236}">
                <a16:creationId xmlns:a16="http://schemas.microsoft.com/office/drawing/2014/main" id="{97C25D16-82D9-4CF6-A700-DF79AB17A215}"/>
              </a:ext>
            </a:extLst>
          </p:cNvPr>
          <p:cNvPicPr>
            <a:picLocks noChangeAspect="1"/>
          </p:cNvPicPr>
          <p:nvPr/>
        </p:nvPicPr>
        <p:blipFill>
          <a:blip r:embed="rId3">
            <a:lum contrast="20000"/>
          </a:blip>
          <a:stretch>
            <a:fillRect/>
          </a:stretch>
        </p:blipFill>
        <p:spPr>
          <a:xfrm>
            <a:off x="348343" y="1354901"/>
            <a:ext cx="3915548" cy="4418422"/>
          </a:xfrm>
          <a:prstGeom prst="rect">
            <a:avLst/>
          </a:prstGeom>
        </p:spPr>
      </p:pic>
      <p:sp>
        <p:nvSpPr>
          <p:cNvPr id="13" name="Rectangle 12">
            <a:extLst>
              <a:ext uri="{FF2B5EF4-FFF2-40B4-BE49-F238E27FC236}">
                <a16:creationId xmlns:a16="http://schemas.microsoft.com/office/drawing/2014/main" id="{F07D1BF0-7232-421C-BEE4-99FC7506A304}"/>
              </a:ext>
            </a:extLst>
          </p:cNvPr>
          <p:cNvSpPr/>
          <p:nvPr/>
        </p:nvSpPr>
        <p:spPr>
          <a:xfrm>
            <a:off x="40927" y="39755"/>
            <a:ext cx="2660070" cy="751113"/>
          </a:xfrm>
          <a:prstGeom prst="rect">
            <a:avLst/>
          </a:prstGeom>
          <a:solidFill>
            <a:schemeClr val="bg1"/>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defRPr/>
            </a:pPr>
            <a:r>
              <a:rPr lang="ar-BH" sz="2000" b="1" dirty="0">
                <a:solidFill>
                  <a:prstClr val="black"/>
                </a:solidFill>
                <a:latin typeface="Sakkal Majalla" panose="02000000000000000000" pitchFamily="2" charset="-78"/>
                <a:cs typeface="Sakkal Majalla" panose="02000000000000000000" pitchFamily="2" charset="-78"/>
              </a:rPr>
              <a:t>وصف المادة                                العلوم - الصف الرابع الابتدائي</a:t>
            </a:r>
            <a:endParaRPr lang="en-US" sz="2000" b="1" dirty="0">
              <a:solidFill>
                <a:prstClr val="black"/>
              </a:solidFill>
              <a:latin typeface="Sakkal Majalla" panose="02000000000000000000" pitchFamily="2" charset="-78"/>
              <a:cs typeface="Sakkal Majalla" panose="02000000000000000000" pitchFamily="2" charset="-78"/>
            </a:endParaRPr>
          </a:p>
        </p:txBody>
      </p:sp>
      <p:sp>
        <p:nvSpPr>
          <p:cNvPr id="14" name="Rounded Rectangle 6">
            <a:extLst>
              <a:ext uri="{FF2B5EF4-FFF2-40B4-BE49-F238E27FC236}">
                <a16:creationId xmlns:a16="http://schemas.microsoft.com/office/drawing/2014/main" id="{884E5946-86AD-4DAE-8589-0B11CB5D8FD2}"/>
              </a:ext>
            </a:extLst>
          </p:cNvPr>
          <p:cNvSpPr/>
          <p:nvPr/>
        </p:nvSpPr>
        <p:spPr>
          <a:xfrm>
            <a:off x="4344609" y="5506604"/>
            <a:ext cx="7395202" cy="658203"/>
          </a:xfrm>
          <a:prstGeom prst="roundRect">
            <a:avLst/>
          </a:prstGeom>
          <a:solidFill>
            <a:schemeClr val="accent4">
              <a:lumMod val="20000"/>
              <a:lumOff val="80000"/>
            </a:schemeClr>
          </a:solidFill>
          <a:ln w="38100">
            <a:solidFill>
              <a:schemeClr val="accent2">
                <a:lumMod val="75000"/>
              </a:schemeClr>
            </a:solidFill>
          </a:ln>
        </p:spPr>
        <p:style>
          <a:lnRef idx="2">
            <a:schemeClr val="accent2"/>
          </a:lnRef>
          <a:fillRef idx="1">
            <a:schemeClr val="lt1"/>
          </a:fillRef>
          <a:effectRef idx="0">
            <a:schemeClr val="accent2"/>
          </a:effectRef>
          <a:fontRef idx="minor">
            <a:schemeClr val="dk1"/>
          </a:fontRef>
        </p:style>
        <p:txBody>
          <a:bodyPr rtlCol="1" anchor="ctr"/>
          <a:lstStyle/>
          <a:p>
            <a:pPr algn="r" rtl="1"/>
            <a:r>
              <a:rPr lang="ar-BH" sz="2800" b="1" dirty="0">
                <a:solidFill>
                  <a:srgbClr val="0070C0"/>
                </a:solidFill>
                <a:latin typeface="Sakkal Majalla" panose="02000000000000000000" pitchFamily="2" charset="-78"/>
                <a:cs typeface="Sakkal Majalla" panose="02000000000000000000" pitchFamily="2" charset="-78"/>
              </a:rPr>
              <a:t>المادةُ الصلبةُ: لها شكلٌ ثابتٌ، وحجمٌ ثابتٌ</a:t>
            </a:r>
            <a:endParaRPr lang="en-US" sz="2800" b="1" dirty="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715066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xEl>
                                              <p:pRg st="0" end="0"/>
                                            </p:txEl>
                                          </p:spTgt>
                                        </p:tgtEl>
                                        <p:attrNameLst>
                                          <p:attrName>style.visibility</p:attrName>
                                        </p:attrNameLst>
                                      </p:cBhvr>
                                      <p:to>
                                        <p:strVal val="visible"/>
                                      </p:to>
                                    </p:set>
                                    <p:animEffect transition="in" filter="fade">
                                      <p:cBhvr>
                                        <p:cTn id="14" dur="1000"/>
                                        <p:tgtEl>
                                          <p:spTgt spid="11">
                                            <p:txEl>
                                              <p:pRg st="0" end="0"/>
                                            </p:txEl>
                                          </p:spTgt>
                                        </p:tgtEl>
                                      </p:cBhvr>
                                    </p:animEffect>
                                    <p:anim calcmode="lin" valueType="num">
                                      <p:cBhvr>
                                        <p:cTn id="15"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1">
                                            <p:txEl>
                                              <p:pRg st="1" end="1"/>
                                            </p:txEl>
                                          </p:spTgt>
                                        </p:tgtEl>
                                        <p:attrNameLst>
                                          <p:attrName>style.visibility</p:attrName>
                                        </p:attrNameLst>
                                      </p:cBhvr>
                                      <p:to>
                                        <p:strVal val="visible"/>
                                      </p:to>
                                    </p:set>
                                    <p:animEffect transition="in" filter="fade">
                                      <p:cBhvr>
                                        <p:cTn id="21" dur="1000"/>
                                        <p:tgtEl>
                                          <p:spTgt spid="11">
                                            <p:txEl>
                                              <p:pRg st="1" end="1"/>
                                            </p:txEl>
                                          </p:spTgt>
                                        </p:tgtEl>
                                      </p:cBhvr>
                                    </p:animEffect>
                                    <p:anim calcmode="lin" valueType="num">
                                      <p:cBhvr>
                                        <p:cTn id="22" dur="10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1">
                                            <p:txEl>
                                              <p:pRg st="2" end="2"/>
                                            </p:txEl>
                                          </p:spTgt>
                                        </p:tgtEl>
                                        <p:attrNameLst>
                                          <p:attrName>style.visibility</p:attrName>
                                        </p:attrNameLst>
                                      </p:cBhvr>
                                      <p:to>
                                        <p:strVal val="visible"/>
                                      </p:to>
                                    </p:set>
                                    <p:animEffect transition="in" filter="fade">
                                      <p:cBhvr>
                                        <p:cTn id="28" dur="1000"/>
                                        <p:tgtEl>
                                          <p:spTgt spid="11">
                                            <p:txEl>
                                              <p:pRg st="2" end="2"/>
                                            </p:txEl>
                                          </p:spTgt>
                                        </p:tgtEl>
                                      </p:cBhvr>
                                    </p:animEffect>
                                    <p:anim calcmode="lin" valueType="num">
                                      <p:cBhvr>
                                        <p:cTn id="29" dur="100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1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1">
                                            <p:txEl>
                                              <p:pRg st="3" end="3"/>
                                            </p:txEl>
                                          </p:spTgt>
                                        </p:tgtEl>
                                        <p:attrNameLst>
                                          <p:attrName>style.visibility</p:attrName>
                                        </p:attrNameLst>
                                      </p:cBhvr>
                                      <p:to>
                                        <p:strVal val="visible"/>
                                      </p:to>
                                    </p:set>
                                    <p:animEffect transition="in" filter="fade">
                                      <p:cBhvr>
                                        <p:cTn id="35" dur="1000"/>
                                        <p:tgtEl>
                                          <p:spTgt spid="11">
                                            <p:txEl>
                                              <p:pRg st="3" end="3"/>
                                            </p:txEl>
                                          </p:spTgt>
                                        </p:tgtEl>
                                      </p:cBhvr>
                                    </p:animEffect>
                                    <p:anim calcmode="lin" valueType="num">
                                      <p:cBhvr>
                                        <p:cTn id="36" dur="1000" fill="hold"/>
                                        <p:tgtEl>
                                          <p:spTgt spid="11">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1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anim calcmode="lin" valueType="num">
                                      <p:cBhvr>
                                        <p:cTn id="43" dur="1000" fill="hold"/>
                                        <p:tgtEl>
                                          <p:spTgt spid="14"/>
                                        </p:tgtEl>
                                        <p:attrNameLst>
                                          <p:attrName>ppt_x</p:attrName>
                                        </p:attrNameLst>
                                      </p:cBhvr>
                                      <p:tavLst>
                                        <p:tav tm="0">
                                          <p:val>
                                            <p:strVal val="#ppt_x"/>
                                          </p:val>
                                        </p:tav>
                                        <p:tav tm="100000">
                                          <p:val>
                                            <p:strVal val="#ppt_x"/>
                                          </p:val>
                                        </p:tav>
                                      </p:tavLst>
                                    </p:anim>
                                    <p:anim calcmode="lin" valueType="num">
                                      <p:cBhvr>
                                        <p:cTn id="4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sp>
        <p:nvSpPr>
          <p:cNvPr id="6" name="Rectangle 5"/>
          <p:cNvSpPr/>
          <p:nvPr/>
        </p:nvSpPr>
        <p:spPr>
          <a:xfrm>
            <a:off x="348343" y="1307732"/>
            <a:ext cx="11432439" cy="5379475"/>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348343" y="6306207"/>
            <a:ext cx="1142061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8" name="Rounded Rectangle 11">
            <a:extLst>
              <a:ext uri="{FF2B5EF4-FFF2-40B4-BE49-F238E27FC236}">
                <a16:creationId xmlns:a16="http://schemas.microsoft.com/office/drawing/2014/main" id="{8BF2941A-115A-4238-A3A4-0E94A12E3234}"/>
              </a:ext>
            </a:extLst>
          </p:cNvPr>
          <p:cNvSpPr/>
          <p:nvPr/>
        </p:nvSpPr>
        <p:spPr>
          <a:xfrm>
            <a:off x="3591193" y="1307732"/>
            <a:ext cx="8127107" cy="4150533"/>
          </a:xfrm>
          <a:prstGeom prst="roundRect">
            <a:avLst/>
          </a:prstGeom>
          <a:solidFill>
            <a:srgbClr val="FFFCF3"/>
          </a:solidFill>
          <a:ln w="38100">
            <a:solidFill>
              <a:schemeClr val="accent2">
                <a:lumMod val="75000"/>
              </a:schemeClr>
            </a:solidFill>
          </a:ln>
        </p:spPr>
        <p:style>
          <a:lnRef idx="2">
            <a:schemeClr val="accent2"/>
          </a:lnRef>
          <a:fillRef idx="1">
            <a:schemeClr val="lt1"/>
          </a:fillRef>
          <a:effectRef idx="0">
            <a:schemeClr val="accent2"/>
          </a:effectRef>
          <a:fontRef idx="minor">
            <a:schemeClr val="dk1"/>
          </a:fontRef>
        </p:style>
        <p:txBody>
          <a:bodyPr rtlCol="1" anchor="ctr"/>
          <a:lstStyle/>
          <a:p>
            <a:pPr algn="r" rtl="1"/>
            <a:r>
              <a:rPr lang="ar-BH" sz="2800" b="1" dirty="0">
                <a:solidFill>
                  <a:srgbClr val="0070C0"/>
                </a:solidFill>
                <a:latin typeface="Sakkal Majalla" panose="02000000000000000000" pitchFamily="2" charset="-78"/>
                <a:cs typeface="Sakkal Majalla" panose="02000000000000000000" pitchFamily="2" charset="-78"/>
              </a:rPr>
              <a:t>الحالة السائلةُ:</a:t>
            </a:r>
          </a:p>
          <a:p>
            <a:pPr marL="342900" indent="-342900" algn="r" rtl="1">
              <a:buFont typeface="Wingdings" panose="05000000000000000000" pitchFamily="2" charset="2"/>
              <a:buChar char="§"/>
            </a:pPr>
            <a:r>
              <a:rPr lang="ar-BH" sz="2800" b="1" dirty="0">
                <a:solidFill>
                  <a:srgbClr val="0070C0"/>
                </a:solidFill>
                <a:latin typeface="Sakkal Majalla" panose="02000000000000000000" pitchFamily="2" charset="-78"/>
                <a:cs typeface="Sakkal Majalla" panose="02000000000000000000" pitchFamily="2" charset="-78"/>
              </a:rPr>
              <a:t>للسائلِ </a:t>
            </a:r>
            <a:r>
              <a:rPr lang="ar-BH" sz="2800" b="1" dirty="0">
                <a:solidFill>
                  <a:schemeClr val="tx1"/>
                </a:solidFill>
                <a:latin typeface="Sakkal Majalla" panose="02000000000000000000" pitchFamily="2" charset="-78"/>
                <a:cs typeface="Sakkal Majalla" panose="02000000000000000000" pitchFamily="2" charset="-78"/>
              </a:rPr>
              <a:t>شكلٌ محددٌ ، ولكنه يأخذُ شكلَ الوعاءِ الذي يوضعُ فيه.</a:t>
            </a:r>
          </a:p>
          <a:p>
            <a:pPr marL="342900" indent="-342900" algn="r" rtl="1">
              <a:buFont typeface="Wingdings" panose="05000000000000000000" pitchFamily="2" charset="2"/>
              <a:buChar char="§"/>
            </a:pPr>
            <a:r>
              <a:rPr lang="ar-BH" sz="2800" b="1" dirty="0">
                <a:solidFill>
                  <a:schemeClr val="tx1"/>
                </a:solidFill>
                <a:latin typeface="Sakkal Majalla" panose="02000000000000000000" pitchFamily="2" charset="-78"/>
                <a:cs typeface="Sakkal Majalla" panose="02000000000000000000" pitchFamily="2" charset="-78"/>
              </a:rPr>
              <a:t>يشغلُ السائلُ حيِّزًا محددًا من الفراغِ لأنَّ حجمُه يبقى ثابتًا بغضِ النظرِ عن الإناءِ الذي يوضعُ فيه، وإذا انسكبَ السائلُ فإنه ينتشرُ  ولكن يبقى حجمُه ثابتًا.</a:t>
            </a:r>
          </a:p>
          <a:p>
            <a:pPr marL="342900" indent="-342900" algn="r" rtl="1">
              <a:buFont typeface="Wingdings" panose="05000000000000000000" pitchFamily="2" charset="2"/>
              <a:buChar char="§"/>
            </a:pPr>
            <a:r>
              <a:rPr lang="ar-BH" sz="2800" b="1" dirty="0">
                <a:solidFill>
                  <a:schemeClr val="tx1"/>
                </a:solidFill>
                <a:latin typeface="Sakkal Majalla" panose="02000000000000000000" pitchFamily="2" charset="-78"/>
                <a:cs typeface="Sakkal Majalla" panose="02000000000000000000" pitchFamily="2" charset="-78"/>
              </a:rPr>
              <a:t>تتحركُ جسيمات السائلِ أكثرَ مما في الحالة الصلبة، وتغير أماكنها بانزلاقها بعضها فوقَ بعضٍ. وتكونُ متباعدةً أكثرَ من جسيماتِ المادةِ الصلبةِ. </a:t>
            </a:r>
          </a:p>
          <a:p>
            <a:pPr marL="342900" indent="-342900" algn="r" rtl="1">
              <a:buFont typeface="Wingdings" panose="05000000000000000000" pitchFamily="2" charset="2"/>
              <a:buChar char="§"/>
            </a:pPr>
            <a:r>
              <a:rPr lang="ar-BH" sz="2800" b="1" dirty="0">
                <a:solidFill>
                  <a:schemeClr val="tx1"/>
                </a:solidFill>
                <a:latin typeface="Sakkal Majalla" panose="02000000000000000000" pitchFamily="2" charset="-78"/>
                <a:cs typeface="Sakkal Majalla" panose="02000000000000000000" pitchFamily="2" charset="-78"/>
              </a:rPr>
              <a:t>الماءُ والحليبُ والزيتُ، كلها موادُّ سائلةٌ.</a:t>
            </a:r>
            <a:endParaRPr lang="en-US" sz="2800" b="1" dirty="0">
              <a:solidFill>
                <a:srgbClr val="0070C0"/>
              </a:solidFill>
              <a:latin typeface="Sakkal Majalla" panose="02000000000000000000" pitchFamily="2" charset="-78"/>
              <a:cs typeface="Sakkal Majalla" panose="02000000000000000000" pitchFamily="2" charset="-78"/>
            </a:endParaRPr>
          </a:p>
        </p:txBody>
      </p:sp>
      <p:pic>
        <p:nvPicPr>
          <p:cNvPr id="9" name="Picture 8">
            <a:extLst>
              <a:ext uri="{FF2B5EF4-FFF2-40B4-BE49-F238E27FC236}">
                <a16:creationId xmlns:a16="http://schemas.microsoft.com/office/drawing/2014/main" id="{EB041586-9BB2-46D4-8E90-BE3BB29470A6}"/>
              </a:ext>
            </a:extLst>
          </p:cNvPr>
          <p:cNvPicPr>
            <a:picLocks noChangeAspect="1"/>
          </p:cNvPicPr>
          <p:nvPr/>
        </p:nvPicPr>
        <p:blipFill>
          <a:blip r:embed="rId3">
            <a:lum contrast="20000"/>
          </a:blip>
          <a:stretch>
            <a:fillRect/>
          </a:stretch>
        </p:blipFill>
        <p:spPr>
          <a:xfrm>
            <a:off x="360180" y="1307732"/>
            <a:ext cx="2973863" cy="4699334"/>
          </a:xfrm>
          <a:prstGeom prst="rect">
            <a:avLst/>
          </a:prstGeom>
        </p:spPr>
      </p:pic>
      <p:sp>
        <p:nvSpPr>
          <p:cNvPr id="11" name="Rectangle 10">
            <a:extLst>
              <a:ext uri="{FF2B5EF4-FFF2-40B4-BE49-F238E27FC236}">
                <a16:creationId xmlns:a16="http://schemas.microsoft.com/office/drawing/2014/main" id="{47BAAB72-9576-47DD-A1A2-EED1B358908E}"/>
              </a:ext>
            </a:extLst>
          </p:cNvPr>
          <p:cNvSpPr/>
          <p:nvPr/>
        </p:nvSpPr>
        <p:spPr>
          <a:xfrm>
            <a:off x="4121286" y="13447"/>
            <a:ext cx="4071938" cy="763158"/>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defRPr/>
            </a:pPr>
            <a:r>
              <a:rPr lang="ar-BH" altLang="en-US" sz="4400" b="1" dirty="0">
                <a:solidFill>
                  <a:prstClr val="white"/>
                </a:solidFill>
                <a:latin typeface="Sakkal Majalla" panose="02000000000000000000" pitchFamily="2" charset="-78"/>
                <a:cs typeface="Sakkal Majalla" panose="02000000000000000000" pitchFamily="2" charset="-78"/>
              </a:rPr>
              <a:t> خواص حالات المادة</a:t>
            </a:r>
            <a:endParaRPr lang="en-US" sz="4400" dirty="0">
              <a:solidFill>
                <a:prstClr val="white"/>
              </a:solidFill>
            </a:endParaRPr>
          </a:p>
        </p:txBody>
      </p:sp>
      <p:sp>
        <p:nvSpPr>
          <p:cNvPr id="12" name="Rectangle 11">
            <a:extLst>
              <a:ext uri="{FF2B5EF4-FFF2-40B4-BE49-F238E27FC236}">
                <a16:creationId xmlns:a16="http://schemas.microsoft.com/office/drawing/2014/main" id="{FA1A0B15-0FBB-4159-95AF-6C5174409F9F}"/>
              </a:ext>
            </a:extLst>
          </p:cNvPr>
          <p:cNvSpPr/>
          <p:nvPr/>
        </p:nvSpPr>
        <p:spPr>
          <a:xfrm>
            <a:off x="40927" y="39755"/>
            <a:ext cx="2660070" cy="751113"/>
          </a:xfrm>
          <a:prstGeom prst="rect">
            <a:avLst/>
          </a:prstGeom>
          <a:solidFill>
            <a:schemeClr val="bg1"/>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defRPr/>
            </a:pPr>
            <a:r>
              <a:rPr lang="ar-BH" sz="2000" b="1" dirty="0">
                <a:solidFill>
                  <a:prstClr val="black"/>
                </a:solidFill>
                <a:latin typeface="Sakkal Majalla" panose="02000000000000000000" pitchFamily="2" charset="-78"/>
                <a:cs typeface="Sakkal Majalla" panose="02000000000000000000" pitchFamily="2" charset="-78"/>
              </a:rPr>
              <a:t>وصف المادة                                العلوم - الصف الرابع الابتدائي</a:t>
            </a:r>
            <a:endParaRPr lang="en-US" sz="2000" b="1" dirty="0">
              <a:solidFill>
                <a:prstClr val="black"/>
              </a:solidFill>
              <a:latin typeface="Sakkal Majalla" panose="02000000000000000000" pitchFamily="2" charset="-78"/>
              <a:cs typeface="Sakkal Majalla" panose="02000000000000000000" pitchFamily="2" charset="-78"/>
            </a:endParaRPr>
          </a:p>
        </p:txBody>
      </p:sp>
      <p:sp>
        <p:nvSpPr>
          <p:cNvPr id="13" name="Rounded Rectangle 5">
            <a:extLst>
              <a:ext uri="{FF2B5EF4-FFF2-40B4-BE49-F238E27FC236}">
                <a16:creationId xmlns:a16="http://schemas.microsoft.com/office/drawing/2014/main" id="{7D70077B-0E22-4056-B7E3-105C3C82D30A}"/>
              </a:ext>
            </a:extLst>
          </p:cNvPr>
          <p:cNvSpPr/>
          <p:nvPr/>
        </p:nvSpPr>
        <p:spPr>
          <a:xfrm>
            <a:off x="3882683" y="5563134"/>
            <a:ext cx="7835617" cy="658203"/>
          </a:xfrm>
          <a:prstGeom prst="roundRect">
            <a:avLst/>
          </a:prstGeom>
          <a:solidFill>
            <a:schemeClr val="accent4">
              <a:lumMod val="20000"/>
              <a:lumOff val="80000"/>
            </a:schemeClr>
          </a:solidFill>
          <a:ln w="38100">
            <a:solidFill>
              <a:schemeClr val="accent2">
                <a:lumMod val="75000"/>
              </a:schemeClr>
            </a:solidFill>
          </a:ln>
        </p:spPr>
        <p:style>
          <a:lnRef idx="2">
            <a:schemeClr val="accent2"/>
          </a:lnRef>
          <a:fillRef idx="1">
            <a:schemeClr val="lt1"/>
          </a:fillRef>
          <a:effectRef idx="0">
            <a:schemeClr val="accent2"/>
          </a:effectRef>
          <a:fontRef idx="minor">
            <a:schemeClr val="dk1"/>
          </a:fontRef>
        </p:style>
        <p:txBody>
          <a:bodyPr rtlCol="1" anchor="ctr"/>
          <a:lstStyle/>
          <a:p>
            <a:pPr algn="r" rtl="1"/>
            <a:r>
              <a:rPr lang="ar-BH" sz="2800" b="1" dirty="0">
                <a:solidFill>
                  <a:srgbClr val="0070C0"/>
                </a:solidFill>
                <a:latin typeface="Sakkal Majalla" panose="02000000000000000000" pitchFamily="2" charset="-78"/>
                <a:cs typeface="Sakkal Majalla" panose="02000000000000000000" pitchFamily="2" charset="-78"/>
              </a:rPr>
              <a:t>المادة السائلة: لها شكلٌ  غير ثابتٌ، وحجمٌ ثابتٌ.</a:t>
            </a:r>
            <a:endParaRPr lang="en-US" sz="2800" b="1" dirty="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4166954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fade">
                                      <p:cBhvr>
                                        <p:cTn id="14" dur="1000"/>
                                        <p:tgtEl>
                                          <p:spTgt spid="8">
                                            <p:txEl>
                                              <p:pRg st="0" end="0"/>
                                            </p:txEl>
                                          </p:spTgt>
                                        </p:tgtEl>
                                      </p:cBhvr>
                                    </p:animEffect>
                                    <p:anim calcmode="lin" valueType="num">
                                      <p:cBhvr>
                                        <p:cTn id="15"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xEl>
                                              <p:pRg st="1" end="1"/>
                                            </p:txEl>
                                          </p:spTgt>
                                        </p:tgtEl>
                                        <p:attrNameLst>
                                          <p:attrName>style.visibility</p:attrName>
                                        </p:attrNameLst>
                                      </p:cBhvr>
                                      <p:to>
                                        <p:strVal val="visible"/>
                                      </p:to>
                                    </p:set>
                                    <p:animEffect transition="in" filter="fade">
                                      <p:cBhvr>
                                        <p:cTn id="21" dur="1000"/>
                                        <p:tgtEl>
                                          <p:spTgt spid="8">
                                            <p:txEl>
                                              <p:pRg st="1" end="1"/>
                                            </p:txEl>
                                          </p:spTgt>
                                        </p:tgtEl>
                                      </p:cBhvr>
                                    </p:animEffect>
                                    <p:anim calcmode="lin" valueType="num">
                                      <p:cBhvr>
                                        <p:cTn id="22"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8">
                                            <p:txEl>
                                              <p:pRg st="2" end="2"/>
                                            </p:txEl>
                                          </p:spTgt>
                                        </p:tgtEl>
                                        <p:attrNameLst>
                                          <p:attrName>style.visibility</p:attrName>
                                        </p:attrNameLst>
                                      </p:cBhvr>
                                      <p:to>
                                        <p:strVal val="visible"/>
                                      </p:to>
                                    </p:set>
                                    <p:animEffect transition="in" filter="fade">
                                      <p:cBhvr>
                                        <p:cTn id="28" dur="1000"/>
                                        <p:tgtEl>
                                          <p:spTgt spid="8">
                                            <p:txEl>
                                              <p:pRg st="2" end="2"/>
                                            </p:txEl>
                                          </p:spTgt>
                                        </p:tgtEl>
                                      </p:cBhvr>
                                    </p:animEffect>
                                    <p:anim calcmode="lin" valueType="num">
                                      <p:cBhvr>
                                        <p:cTn id="29"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8">
                                            <p:txEl>
                                              <p:pRg st="3" end="3"/>
                                            </p:txEl>
                                          </p:spTgt>
                                        </p:tgtEl>
                                        <p:attrNameLst>
                                          <p:attrName>style.visibility</p:attrName>
                                        </p:attrNameLst>
                                      </p:cBhvr>
                                      <p:to>
                                        <p:strVal val="visible"/>
                                      </p:to>
                                    </p:set>
                                    <p:animEffect transition="in" filter="fade">
                                      <p:cBhvr>
                                        <p:cTn id="35" dur="1000"/>
                                        <p:tgtEl>
                                          <p:spTgt spid="8">
                                            <p:txEl>
                                              <p:pRg st="3" end="3"/>
                                            </p:txEl>
                                          </p:spTgt>
                                        </p:tgtEl>
                                      </p:cBhvr>
                                    </p:animEffect>
                                    <p:anim calcmode="lin" valueType="num">
                                      <p:cBhvr>
                                        <p:cTn id="36"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8">
                                            <p:txEl>
                                              <p:pRg st="4" end="4"/>
                                            </p:txEl>
                                          </p:spTgt>
                                        </p:tgtEl>
                                        <p:attrNameLst>
                                          <p:attrName>style.visibility</p:attrName>
                                        </p:attrNameLst>
                                      </p:cBhvr>
                                      <p:to>
                                        <p:strVal val="visible"/>
                                      </p:to>
                                    </p:set>
                                    <p:animEffect transition="in" filter="fade">
                                      <p:cBhvr>
                                        <p:cTn id="42" dur="1000"/>
                                        <p:tgtEl>
                                          <p:spTgt spid="8">
                                            <p:txEl>
                                              <p:pRg st="4" end="4"/>
                                            </p:txEl>
                                          </p:spTgt>
                                        </p:tgtEl>
                                      </p:cBhvr>
                                    </p:animEffect>
                                    <p:anim calcmode="lin" valueType="num">
                                      <p:cBhvr>
                                        <p:cTn id="43"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1000"/>
                                        <p:tgtEl>
                                          <p:spTgt spid="13"/>
                                        </p:tgtEl>
                                      </p:cBhvr>
                                    </p:animEffect>
                                    <p:anim calcmode="lin" valueType="num">
                                      <p:cBhvr>
                                        <p:cTn id="50" dur="1000" fill="hold"/>
                                        <p:tgtEl>
                                          <p:spTgt spid="13"/>
                                        </p:tgtEl>
                                        <p:attrNameLst>
                                          <p:attrName>ppt_x</p:attrName>
                                        </p:attrNameLst>
                                      </p:cBhvr>
                                      <p:tavLst>
                                        <p:tav tm="0">
                                          <p:val>
                                            <p:strVal val="#ppt_x"/>
                                          </p:val>
                                        </p:tav>
                                        <p:tav tm="100000">
                                          <p:val>
                                            <p:strVal val="#ppt_x"/>
                                          </p:val>
                                        </p:tav>
                                      </p:tavLst>
                                    </p:anim>
                                    <p:anim calcmode="lin" valueType="num">
                                      <p:cBhvr>
                                        <p:cTn id="5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sp>
        <p:nvSpPr>
          <p:cNvPr id="6" name="Rectangle 5"/>
          <p:cNvSpPr/>
          <p:nvPr/>
        </p:nvSpPr>
        <p:spPr>
          <a:xfrm>
            <a:off x="348343" y="1268067"/>
            <a:ext cx="11432439" cy="5379475"/>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flipV="1">
            <a:off x="324429"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4"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ounded Rectangle 11">
            <a:extLst>
              <a:ext uri="{FF2B5EF4-FFF2-40B4-BE49-F238E27FC236}">
                <a16:creationId xmlns:a16="http://schemas.microsoft.com/office/drawing/2014/main" id="{F06E4342-ABAC-4778-93FA-10D9C372353E}"/>
              </a:ext>
            </a:extLst>
          </p:cNvPr>
          <p:cNvSpPr/>
          <p:nvPr/>
        </p:nvSpPr>
        <p:spPr>
          <a:xfrm>
            <a:off x="2861606" y="1228402"/>
            <a:ext cx="8907353" cy="4224896"/>
          </a:xfrm>
          <a:prstGeom prst="roundRect">
            <a:avLst/>
          </a:prstGeom>
          <a:solidFill>
            <a:srgbClr val="FFFCF3"/>
          </a:solidFill>
          <a:ln w="38100">
            <a:solidFill>
              <a:schemeClr val="accent2">
                <a:lumMod val="75000"/>
              </a:schemeClr>
            </a:solidFill>
          </a:ln>
        </p:spPr>
        <p:style>
          <a:lnRef idx="2">
            <a:schemeClr val="accent2"/>
          </a:lnRef>
          <a:fillRef idx="1">
            <a:schemeClr val="lt1"/>
          </a:fillRef>
          <a:effectRef idx="0">
            <a:schemeClr val="accent2"/>
          </a:effectRef>
          <a:fontRef idx="minor">
            <a:schemeClr val="dk1"/>
          </a:fontRef>
        </p:style>
        <p:txBody>
          <a:bodyPr rtlCol="1" anchor="ctr"/>
          <a:lstStyle/>
          <a:p>
            <a:pPr algn="r" rtl="1"/>
            <a:r>
              <a:rPr lang="ar-BH" sz="2800" b="1" dirty="0">
                <a:solidFill>
                  <a:srgbClr val="0070C0"/>
                </a:solidFill>
                <a:latin typeface="Sakkal Majalla" panose="02000000000000000000" pitchFamily="2" charset="-78"/>
                <a:cs typeface="Sakkal Majalla" panose="02000000000000000000" pitchFamily="2" charset="-78"/>
              </a:rPr>
              <a:t>الحالة الغازية:</a:t>
            </a:r>
          </a:p>
          <a:p>
            <a:pPr marL="342900" indent="-342900" algn="r" rtl="1">
              <a:buFont typeface="Wingdings" panose="05000000000000000000" pitchFamily="2" charset="2"/>
              <a:buChar char="§"/>
            </a:pPr>
            <a:r>
              <a:rPr lang="ar-BH" sz="2800" b="1" dirty="0">
                <a:solidFill>
                  <a:srgbClr val="0070C0"/>
                </a:solidFill>
                <a:latin typeface="Sakkal Majalla" panose="02000000000000000000" pitchFamily="2" charset="-78"/>
                <a:cs typeface="Sakkal Majalla" panose="02000000000000000000" pitchFamily="2" charset="-78"/>
              </a:rPr>
              <a:t>الغازُ  </a:t>
            </a:r>
            <a:r>
              <a:rPr lang="ar-BH" sz="2800" b="1" dirty="0">
                <a:solidFill>
                  <a:schemeClr val="tx1"/>
                </a:solidFill>
                <a:latin typeface="Sakkal Majalla" panose="02000000000000000000" pitchFamily="2" charset="-78"/>
                <a:cs typeface="Sakkal Majalla" panose="02000000000000000000" pitchFamily="2" charset="-78"/>
              </a:rPr>
              <a:t>ليس له شكلٌ محددٌ ، وهو يشبهُ السائلَ في ذلك.</a:t>
            </a:r>
          </a:p>
          <a:p>
            <a:pPr marL="342900" indent="-342900" algn="r" rtl="1">
              <a:buFont typeface="Wingdings" panose="05000000000000000000" pitchFamily="2" charset="2"/>
              <a:buChar char="§"/>
            </a:pPr>
            <a:r>
              <a:rPr lang="ar-BH" sz="2800" b="1" dirty="0">
                <a:solidFill>
                  <a:schemeClr val="tx1"/>
                </a:solidFill>
                <a:latin typeface="Sakkal Majalla" panose="02000000000000000000" pitchFamily="2" charset="-78"/>
                <a:cs typeface="Sakkal Majalla" panose="02000000000000000000" pitchFamily="2" charset="-78"/>
              </a:rPr>
              <a:t>لا يشغلُ الغازُ حيِّزًا محددًا من الفراغِ ويأخذُ شكلَ الوعاءِ الذي يوضعُ فيه وحجمهِ.</a:t>
            </a:r>
          </a:p>
          <a:p>
            <a:pPr marL="342900" indent="-342900" algn="r" rtl="1">
              <a:buFont typeface="Wingdings" panose="05000000000000000000" pitchFamily="2" charset="2"/>
              <a:buChar char="§"/>
            </a:pPr>
            <a:r>
              <a:rPr lang="ar-BH" sz="2800" b="1" dirty="0">
                <a:solidFill>
                  <a:schemeClr val="tx1"/>
                </a:solidFill>
                <a:latin typeface="Sakkal Majalla" panose="02000000000000000000" pitchFamily="2" charset="-78"/>
                <a:cs typeface="Sakkal Majalla" panose="02000000000000000000" pitchFamily="2" charset="-78"/>
              </a:rPr>
              <a:t>على عكس السوائلِ تأخذُ الغازاتُ عمومًا، ومنها الأكسجين، والهيدروجين، وثاني أكسيد الكربون، والهيليوم الموجود في البالون، شكلَ البالون. وعندما ينفجرُ البالون فإن الغاز  ينتشرُ في الهواءِ.</a:t>
            </a:r>
          </a:p>
          <a:p>
            <a:pPr marL="342900" indent="-342900" algn="r" rtl="1">
              <a:buFont typeface="Wingdings" panose="05000000000000000000" pitchFamily="2" charset="2"/>
              <a:buChar char="§"/>
            </a:pPr>
            <a:r>
              <a:rPr lang="ar-BH" sz="2800" b="1" dirty="0">
                <a:solidFill>
                  <a:schemeClr val="tx1"/>
                </a:solidFill>
                <a:latin typeface="Sakkal Majalla" panose="02000000000000000000" pitchFamily="2" charset="-78"/>
                <a:cs typeface="Sakkal Majalla" panose="02000000000000000000" pitchFamily="2" charset="-78"/>
              </a:rPr>
              <a:t>جسيماتُ الغازِ تتحركُ بحريةٍ، وهي متباعدةٌ عن بعضها، وتملأُ الفراغَ من حولها، وعندما يقلُ حجمُ الفراغِ الذي تشغلهُ تقتربُ جزيئاتهُ بعضها من بعضٍ.</a:t>
            </a:r>
            <a:endParaRPr lang="en-US" sz="2800" b="1" dirty="0">
              <a:solidFill>
                <a:srgbClr val="0070C0"/>
              </a:solidFill>
              <a:latin typeface="Sakkal Majalla" panose="02000000000000000000" pitchFamily="2" charset="-78"/>
              <a:cs typeface="Sakkal Majalla" panose="02000000000000000000" pitchFamily="2" charset="-78"/>
            </a:endParaRPr>
          </a:p>
        </p:txBody>
      </p:sp>
      <p:pic>
        <p:nvPicPr>
          <p:cNvPr id="9" name="Picture 8">
            <a:extLst>
              <a:ext uri="{FF2B5EF4-FFF2-40B4-BE49-F238E27FC236}">
                <a16:creationId xmlns:a16="http://schemas.microsoft.com/office/drawing/2014/main" id="{D3D145F9-23F5-4820-A1A8-D21D74D33D0B}"/>
              </a:ext>
            </a:extLst>
          </p:cNvPr>
          <p:cNvPicPr>
            <a:picLocks noChangeAspect="1"/>
          </p:cNvPicPr>
          <p:nvPr/>
        </p:nvPicPr>
        <p:blipFill>
          <a:blip r:embed="rId3"/>
          <a:stretch>
            <a:fillRect/>
          </a:stretch>
        </p:blipFill>
        <p:spPr>
          <a:xfrm>
            <a:off x="348344" y="1367072"/>
            <a:ext cx="2462092" cy="4086225"/>
          </a:xfrm>
          <a:prstGeom prst="rect">
            <a:avLst/>
          </a:prstGeom>
        </p:spPr>
      </p:pic>
      <p:sp>
        <p:nvSpPr>
          <p:cNvPr id="11" name="Rectangle 10">
            <a:extLst>
              <a:ext uri="{FF2B5EF4-FFF2-40B4-BE49-F238E27FC236}">
                <a16:creationId xmlns:a16="http://schemas.microsoft.com/office/drawing/2014/main" id="{57C3B158-2847-40E3-AC94-363F174EF542}"/>
              </a:ext>
            </a:extLst>
          </p:cNvPr>
          <p:cNvSpPr/>
          <p:nvPr/>
        </p:nvSpPr>
        <p:spPr>
          <a:xfrm>
            <a:off x="4121286" y="13447"/>
            <a:ext cx="4071938" cy="763158"/>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defRPr/>
            </a:pPr>
            <a:r>
              <a:rPr lang="ar-BH" altLang="en-US" sz="4400" b="1" dirty="0">
                <a:solidFill>
                  <a:prstClr val="white"/>
                </a:solidFill>
                <a:latin typeface="Sakkal Majalla" panose="02000000000000000000" pitchFamily="2" charset="-78"/>
                <a:cs typeface="Sakkal Majalla" panose="02000000000000000000" pitchFamily="2" charset="-78"/>
              </a:rPr>
              <a:t> خواص حالات المادة</a:t>
            </a:r>
            <a:endParaRPr lang="en-US" sz="4400" dirty="0">
              <a:solidFill>
                <a:prstClr val="white"/>
              </a:solidFill>
            </a:endParaRPr>
          </a:p>
        </p:txBody>
      </p:sp>
      <p:sp>
        <p:nvSpPr>
          <p:cNvPr id="12" name="Rounded Rectangle 6">
            <a:extLst>
              <a:ext uri="{FF2B5EF4-FFF2-40B4-BE49-F238E27FC236}">
                <a16:creationId xmlns:a16="http://schemas.microsoft.com/office/drawing/2014/main" id="{FF3415F7-2A61-4C13-80A0-C5E106CE88B7}"/>
              </a:ext>
            </a:extLst>
          </p:cNvPr>
          <p:cNvSpPr/>
          <p:nvPr/>
        </p:nvSpPr>
        <p:spPr>
          <a:xfrm>
            <a:off x="3052689" y="5520813"/>
            <a:ext cx="8716269" cy="658203"/>
          </a:xfrm>
          <a:prstGeom prst="roundRect">
            <a:avLst/>
          </a:prstGeom>
          <a:solidFill>
            <a:schemeClr val="accent4">
              <a:lumMod val="20000"/>
              <a:lumOff val="80000"/>
            </a:schemeClr>
          </a:solidFill>
          <a:ln w="38100">
            <a:solidFill>
              <a:schemeClr val="accent2">
                <a:lumMod val="75000"/>
              </a:schemeClr>
            </a:solidFill>
          </a:ln>
        </p:spPr>
        <p:style>
          <a:lnRef idx="2">
            <a:schemeClr val="accent2"/>
          </a:lnRef>
          <a:fillRef idx="1">
            <a:schemeClr val="lt1"/>
          </a:fillRef>
          <a:effectRef idx="0">
            <a:schemeClr val="accent2"/>
          </a:effectRef>
          <a:fontRef idx="minor">
            <a:schemeClr val="dk1"/>
          </a:fontRef>
        </p:style>
        <p:txBody>
          <a:bodyPr rtlCol="1" anchor="ctr"/>
          <a:lstStyle/>
          <a:p>
            <a:pPr algn="r" rtl="1"/>
            <a:r>
              <a:rPr lang="ar-BH" sz="2800" b="1" dirty="0">
                <a:solidFill>
                  <a:srgbClr val="0070C0"/>
                </a:solidFill>
                <a:latin typeface="Sakkal Majalla" panose="02000000000000000000" pitchFamily="2" charset="-78"/>
                <a:cs typeface="Sakkal Majalla" panose="02000000000000000000" pitchFamily="2" charset="-78"/>
              </a:rPr>
              <a:t>الغاز: له شكلٌ غير  ثابتٌ، وحجمٌ غير ثابتٌ.</a:t>
            </a:r>
            <a:endParaRPr lang="en-US" sz="2800" b="1" dirty="0">
              <a:solidFill>
                <a:schemeClr val="tx1"/>
              </a:solidFill>
              <a:latin typeface="Sakkal Majalla" panose="02000000000000000000" pitchFamily="2" charset="-78"/>
              <a:cs typeface="Sakkal Majalla" panose="02000000000000000000" pitchFamily="2" charset="-78"/>
            </a:endParaRPr>
          </a:p>
        </p:txBody>
      </p:sp>
      <p:sp>
        <p:nvSpPr>
          <p:cNvPr id="13" name="Rectangle 12">
            <a:extLst>
              <a:ext uri="{FF2B5EF4-FFF2-40B4-BE49-F238E27FC236}">
                <a16:creationId xmlns:a16="http://schemas.microsoft.com/office/drawing/2014/main" id="{AB26A476-09C3-4B22-B449-584231550A14}"/>
              </a:ext>
            </a:extLst>
          </p:cNvPr>
          <p:cNvSpPr/>
          <p:nvPr/>
        </p:nvSpPr>
        <p:spPr>
          <a:xfrm>
            <a:off x="40927" y="39755"/>
            <a:ext cx="2660070" cy="751113"/>
          </a:xfrm>
          <a:prstGeom prst="rect">
            <a:avLst/>
          </a:prstGeom>
          <a:solidFill>
            <a:schemeClr val="bg1"/>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defRPr/>
            </a:pPr>
            <a:r>
              <a:rPr lang="ar-BH" sz="2000" b="1" dirty="0">
                <a:solidFill>
                  <a:prstClr val="black"/>
                </a:solidFill>
                <a:latin typeface="Sakkal Majalla" panose="02000000000000000000" pitchFamily="2" charset="-78"/>
                <a:cs typeface="Sakkal Majalla" panose="02000000000000000000" pitchFamily="2" charset="-78"/>
              </a:rPr>
              <a:t>وصف المادة                                العلوم - الصف الرابع الابتدائي</a:t>
            </a:r>
            <a:endParaRPr lang="en-US" sz="2000" b="1" dirty="0">
              <a:solidFill>
                <a:prstClr val="black"/>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577464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fade">
                                      <p:cBhvr>
                                        <p:cTn id="14" dur="1000"/>
                                        <p:tgtEl>
                                          <p:spTgt spid="8">
                                            <p:txEl>
                                              <p:pRg st="0" end="0"/>
                                            </p:txEl>
                                          </p:spTgt>
                                        </p:tgtEl>
                                      </p:cBhvr>
                                    </p:animEffect>
                                    <p:anim calcmode="lin" valueType="num">
                                      <p:cBhvr>
                                        <p:cTn id="15"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xEl>
                                              <p:pRg st="1" end="1"/>
                                            </p:txEl>
                                          </p:spTgt>
                                        </p:tgtEl>
                                        <p:attrNameLst>
                                          <p:attrName>style.visibility</p:attrName>
                                        </p:attrNameLst>
                                      </p:cBhvr>
                                      <p:to>
                                        <p:strVal val="visible"/>
                                      </p:to>
                                    </p:set>
                                    <p:animEffect transition="in" filter="fade">
                                      <p:cBhvr>
                                        <p:cTn id="21" dur="1000"/>
                                        <p:tgtEl>
                                          <p:spTgt spid="8">
                                            <p:txEl>
                                              <p:pRg st="1" end="1"/>
                                            </p:txEl>
                                          </p:spTgt>
                                        </p:tgtEl>
                                      </p:cBhvr>
                                    </p:animEffect>
                                    <p:anim calcmode="lin" valueType="num">
                                      <p:cBhvr>
                                        <p:cTn id="22"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8">
                                            <p:txEl>
                                              <p:pRg st="2" end="2"/>
                                            </p:txEl>
                                          </p:spTgt>
                                        </p:tgtEl>
                                        <p:attrNameLst>
                                          <p:attrName>style.visibility</p:attrName>
                                        </p:attrNameLst>
                                      </p:cBhvr>
                                      <p:to>
                                        <p:strVal val="visible"/>
                                      </p:to>
                                    </p:set>
                                    <p:animEffect transition="in" filter="fade">
                                      <p:cBhvr>
                                        <p:cTn id="28" dur="1000"/>
                                        <p:tgtEl>
                                          <p:spTgt spid="8">
                                            <p:txEl>
                                              <p:pRg st="2" end="2"/>
                                            </p:txEl>
                                          </p:spTgt>
                                        </p:tgtEl>
                                      </p:cBhvr>
                                    </p:animEffect>
                                    <p:anim calcmode="lin" valueType="num">
                                      <p:cBhvr>
                                        <p:cTn id="29"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8">
                                            <p:txEl>
                                              <p:pRg st="3" end="3"/>
                                            </p:txEl>
                                          </p:spTgt>
                                        </p:tgtEl>
                                        <p:attrNameLst>
                                          <p:attrName>style.visibility</p:attrName>
                                        </p:attrNameLst>
                                      </p:cBhvr>
                                      <p:to>
                                        <p:strVal val="visible"/>
                                      </p:to>
                                    </p:set>
                                    <p:animEffect transition="in" filter="fade">
                                      <p:cBhvr>
                                        <p:cTn id="35" dur="1000"/>
                                        <p:tgtEl>
                                          <p:spTgt spid="8">
                                            <p:txEl>
                                              <p:pRg st="3" end="3"/>
                                            </p:txEl>
                                          </p:spTgt>
                                        </p:tgtEl>
                                      </p:cBhvr>
                                    </p:animEffect>
                                    <p:anim calcmode="lin" valueType="num">
                                      <p:cBhvr>
                                        <p:cTn id="36"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8">
                                            <p:txEl>
                                              <p:pRg st="4" end="4"/>
                                            </p:txEl>
                                          </p:spTgt>
                                        </p:tgtEl>
                                        <p:attrNameLst>
                                          <p:attrName>style.visibility</p:attrName>
                                        </p:attrNameLst>
                                      </p:cBhvr>
                                      <p:to>
                                        <p:strVal val="visible"/>
                                      </p:to>
                                    </p:set>
                                    <p:animEffect transition="in" filter="fade">
                                      <p:cBhvr>
                                        <p:cTn id="42" dur="1000"/>
                                        <p:tgtEl>
                                          <p:spTgt spid="8">
                                            <p:txEl>
                                              <p:pRg st="4" end="4"/>
                                            </p:txEl>
                                          </p:spTgt>
                                        </p:tgtEl>
                                      </p:cBhvr>
                                    </p:animEffect>
                                    <p:anim calcmode="lin" valueType="num">
                                      <p:cBhvr>
                                        <p:cTn id="43"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1000"/>
                                        <p:tgtEl>
                                          <p:spTgt spid="12"/>
                                        </p:tgtEl>
                                      </p:cBhvr>
                                    </p:animEffect>
                                    <p:anim calcmode="lin" valueType="num">
                                      <p:cBhvr>
                                        <p:cTn id="50" dur="1000" fill="hold"/>
                                        <p:tgtEl>
                                          <p:spTgt spid="12"/>
                                        </p:tgtEl>
                                        <p:attrNameLst>
                                          <p:attrName>ppt_x</p:attrName>
                                        </p:attrNameLst>
                                      </p:cBhvr>
                                      <p:tavLst>
                                        <p:tav tm="0">
                                          <p:val>
                                            <p:strVal val="#ppt_x"/>
                                          </p:val>
                                        </p:tav>
                                        <p:tav tm="100000">
                                          <p:val>
                                            <p:strVal val="#ppt_x"/>
                                          </p:val>
                                        </p:tav>
                                      </p:tavLst>
                                    </p:anim>
                                    <p:anim calcmode="lin" valueType="num">
                                      <p:cBhvr>
                                        <p:cTn id="5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sp>
        <p:nvSpPr>
          <p:cNvPr id="6" name="Rectangle 5"/>
          <p:cNvSpPr/>
          <p:nvPr/>
        </p:nvSpPr>
        <p:spPr>
          <a:xfrm>
            <a:off x="303579" y="1272112"/>
            <a:ext cx="11432439" cy="5379475"/>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8" name="Picture 2">
            <a:extLst>
              <a:ext uri="{FF2B5EF4-FFF2-40B4-BE49-F238E27FC236}">
                <a16:creationId xmlns:a16="http://schemas.microsoft.com/office/drawing/2014/main" id="{C4353F81-D27C-41ED-8BBC-DA30332B91DD}"/>
              </a:ext>
            </a:extLst>
          </p:cNvPr>
          <p:cNvPicPr>
            <a:picLocks noChangeAspect="1" noChangeArrowheads="1"/>
          </p:cNvPicPr>
          <p:nvPr/>
        </p:nvPicPr>
        <p:blipFill>
          <a:blip r:embed="rId3" cstate="print"/>
          <a:srcRect/>
          <a:stretch>
            <a:fillRect/>
          </a:stretch>
        </p:blipFill>
        <p:spPr bwMode="auto">
          <a:xfrm>
            <a:off x="303579" y="1236492"/>
            <a:ext cx="4880277" cy="5013410"/>
          </a:xfrm>
          <a:prstGeom prst="rect">
            <a:avLst/>
          </a:prstGeom>
          <a:noFill/>
          <a:ln w="9525">
            <a:noFill/>
            <a:miter lim="800000"/>
            <a:headEnd/>
            <a:tailEnd/>
          </a:ln>
        </p:spPr>
      </p:pic>
      <p:sp>
        <p:nvSpPr>
          <p:cNvPr id="9" name="Rectangle 8">
            <a:extLst>
              <a:ext uri="{FF2B5EF4-FFF2-40B4-BE49-F238E27FC236}">
                <a16:creationId xmlns:a16="http://schemas.microsoft.com/office/drawing/2014/main" id="{DEC71BD3-907D-43ED-B96B-3934795BDFC8}"/>
              </a:ext>
            </a:extLst>
          </p:cNvPr>
          <p:cNvSpPr/>
          <p:nvPr/>
        </p:nvSpPr>
        <p:spPr>
          <a:xfrm>
            <a:off x="40927" y="39755"/>
            <a:ext cx="2660070" cy="751113"/>
          </a:xfrm>
          <a:prstGeom prst="rect">
            <a:avLst/>
          </a:prstGeom>
          <a:solidFill>
            <a:schemeClr val="bg1"/>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defRPr/>
            </a:pPr>
            <a:r>
              <a:rPr lang="ar-BH" sz="2000" b="1" dirty="0">
                <a:solidFill>
                  <a:prstClr val="black"/>
                </a:solidFill>
                <a:latin typeface="Sakkal Majalla" panose="02000000000000000000" pitchFamily="2" charset="-78"/>
                <a:cs typeface="Sakkal Majalla" panose="02000000000000000000" pitchFamily="2" charset="-78"/>
              </a:rPr>
              <a:t>وصف المادة                                العلوم - الصف الرابع الابتدائي</a:t>
            </a:r>
            <a:endParaRPr lang="en-US" sz="2000" b="1" dirty="0">
              <a:solidFill>
                <a:prstClr val="black"/>
              </a:solidFill>
              <a:latin typeface="Sakkal Majalla" panose="02000000000000000000" pitchFamily="2" charset="-78"/>
              <a:cs typeface="Sakkal Majalla" panose="02000000000000000000" pitchFamily="2" charset="-78"/>
            </a:endParaRPr>
          </a:p>
        </p:txBody>
      </p:sp>
      <p:sp>
        <p:nvSpPr>
          <p:cNvPr id="11" name="Rectangle 10">
            <a:extLst>
              <a:ext uri="{FF2B5EF4-FFF2-40B4-BE49-F238E27FC236}">
                <a16:creationId xmlns:a16="http://schemas.microsoft.com/office/drawing/2014/main" id="{13C4B830-4629-4612-AB90-03A03170793B}"/>
              </a:ext>
            </a:extLst>
          </p:cNvPr>
          <p:cNvSpPr/>
          <p:nvPr/>
        </p:nvSpPr>
        <p:spPr>
          <a:xfrm>
            <a:off x="4121286" y="13447"/>
            <a:ext cx="4071938" cy="763158"/>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defRPr/>
            </a:pPr>
            <a:r>
              <a:rPr lang="ar-BH" altLang="en-US" sz="4400" b="1" dirty="0">
                <a:solidFill>
                  <a:prstClr val="white"/>
                </a:solidFill>
                <a:latin typeface="Sakkal Majalla" panose="02000000000000000000" pitchFamily="2" charset="-78"/>
                <a:cs typeface="Sakkal Majalla" panose="02000000000000000000" pitchFamily="2" charset="-78"/>
              </a:rPr>
              <a:t> النشاط التعليمي</a:t>
            </a:r>
            <a:endParaRPr lang="en-US" sz="4400" dirty="0">
              <a:solidFill>
                <a:prstClr val="white"/>
              </a:solidFill>
            </a:endParaRPr>
          </a:p>
        </p:txBody>
      </p:sp>
      <p:sp>
        <p:nvSpPr>
          <p:cNvPr id="12" name="Subtitle 2">
            <a:extLst>
              <a:ext uri="{FF2B5EF4-FFF2-40B4-BE49-F238E27FC236}">
                <a16:creationId xmlns:a16="http://schemas.microsoft.com/office/drawing/2014/main" id="{71FD766D-D194-4BDE-91ED-3FA7DB782EF1}"/>
              </a:ext>
            </a:extLst>
          </p:cNvPr>
          <p:cNvSpPr txBox="1">
            <a:spLocks/>
          </p:cNvSpPr>
          <p:nvPr/>
        </p:nvSpPr>
        <p:spPr>
          <a:xfrm>
            <a:off x="5160671" y="1520054"/>
            <a:ext cx="6511135" cy="4014925"/>
          </a:xfrm>
          <a:prstGeom prst="rect">
            <a:avLst/>
          </a:prstGeom>
          <a:solidFill>
            <a:srgbClr val="FFFCF3"/>
          </a:solidFill>
          <a:ln w="38100">
            <a:solidFill>
              <a:schemeClr val="accent2">
                <a:lumMod val="75000"/>
              </a:schemeClr>
            </a:solidFill>
          </a:ln>
        </p:spPr>
        <p:style>
          <a:lnRef idx="2">
            <a:schemeClr val="accent2"/>
          </a:lnRef>
          <a:fillRef idx="1">
            <a:schemeClr val="lt1"/>
          </a:fillRef>
          <a:effectRef idx="0">
            <a:schemeClr val="accent2"/>
          </a:effectRef>
          <a:fontRef idx="minor">
            <a:schemeClr val="dk1"/>
          </a:fontRef>
        </p:style>
        <p:txBody>
          <a:bodyPr rtlCol="1" anchor="ctr"/>
          <a:lstStyle>
            <a:defPPr>
              <a:defRPr lang="en-US"/>
            </a:defPPr>
            <a:lvl1pPr algn="r" rtl="1">
              <a:defRPr sz="2600" b="1">
                <a:solidFill>
                  <a:srgbClr val="0070C0"/>
                </a:solidFill>
                <a:latin typeface="Sakkal Majalla" panose="02000000000000000000" pitchFamily="2" charset="-78"/>
                <a:cs typeface="Sakkal Majalla"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BH" sz="2800" dirty="0">
                <a:solidFill>
                  <a:schemeClr val="tx1"/>
                </a:solidFill>
              </a:rPr>
              <a:t> نفذ النشاطَ الموضح جانبًا، ودع أحد والديك يساعدك بعملية التسخين.</a:t>
            </a:r>
          </a:p>
          <a:p>
            <a:r>
              <a:rPr lang="ar-BH" sz="2800" dirty="0">
                <a:solidFill>
                  <a:schemeClr val="tx1"/>
                </a:solidFill>
              </a:rPr>
              <a:t>بعد تنفيذ النشاط لعلك تلاحظُ ما يلي:</a:t>
            </a:r>
          </a:p>
          <a:p>
            <a:pPr marL="457200" indent="-457200">
              <a:buFont typeface="Wingdings" panose="05000000000000000000" pitchFamily="2" charset="2"/>
              <a:buChar char="§"/>
            </a:pPr>
            <a:r>
              <a:rPr lang="ar-BH" sz="2800" dirty="0">
                <a:solidFill>
                  <a:schemeClr val="tx1"/>
                </a:solidFill>
              </a:rPr>
              <a:t> أن مكعباتِ الثلجِ بعد خروجها من الثلاجة تكون في الحالةِ الصلبة.</a:t>
            </a:r>
          </a:p>
          <a:p>
            <a:pPr marL="457200" indent="-457200">
              <a:buFont typeface="Wingdings" panose="05000000000000000000" pitchFamily="2" charset="2"/>
              <a:buChar char="§"/>
            </a:pPr>
            <a:r>
              <a:rPr lang="ar-BH" sz="2800" dirty="0">
                <a:solidFill>
                  <a:schemeClr val="tx1"/>
                </a:solidFill>
              </a:rPr>
              <a:t> أن مكعباتِ الثلجِ بدأت بالتحول( الانصهار) من الحالة الصلبة إلى الحالةِ السائلةِ بعد (</a:t>
            </a:r>
            <a:r>
              <a:rPr lang="en-US" sz="2800" dirty="0">
                <a:solidFill>
                  <a:schemeClr val="tx1"/>
                </a:solidFill>
              </a:rPr>
              <a:t>30</a:t>
            </a:r>
            <a:r>
              <a:rPr lang="ar-BH" sz="2800" dirty="0">
                <a:solidFill>
                  <a:schemeClr val="tx1"/>
                </a:solidFill>
              </a:rPr>
              <a:t>)دقيقة.</a:t>
            </a:r>
          </a:p>
          <a:p>
            <a:pPr marL="457200" indent="-457200">
              <a:buFont typeface="Wingdings" panose="05000000000000000000" pitchFamily="2" charset="2"/>
              <a:buChar char="§"/>
            </a:pPr>
            <a:r>
              <a:rPr lang="ar-BH" sz="2800" dirty="0">
                <a:solidFill>
                  <a:schemeClr val="tx1"/>
                </a:solidFill>
              </a:rPr>
              <a:t> أن الماءَ تبخّر وتحولَ إلى الحالةِ الغازيةِ عندَ تسخينه.</a:t>
            </a:r>
          </a:p>
        </p:txBody>
      </p:sp>
    </p:spTree>
    <p:extLst>
      <p:ext uri="{BB962C8B-B14F-4D97-AF65-F5344CB8AC3E}">
        <p14:creationId xmlns:p14="http://schemas.microsoft.com/office/powerpoint/2010/main" val="3765792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xEl>
                                              <p:pRg st="0" end="0"/>
                                            </p:txEl>
                                          </p:spTgt>
                                        </p:tgtEl>
                                        <p:attrNameLst>
                                          <p:attrName>style.visibility</p:attrName>
                                        </p:attrNameLst>
                                      </p:cBhvr>
                                      <p:to>
                                        <p:strVal val="visible"/>
                                      </p:to>
                                    </p:set>
                                    <p:animEffect transition="in" filter="fade">
                                      <p:cBhvr>
                                        <p:cTn id="14" dur="1000"/>
                                        <p:tgtEl>
                                          <p:spTgt spid="12">
                                            <p:txEl>
                                              <p:pRg st="0" end="0"/>
                                            </p:txEl>
                                          </p:spTgt>
                                        </p:tgtEl>
                                      </p:cBhvr>
                                    </p:animEffect>
                                    <p:anim calcmode="lin" valueType="num">
                                      <p:cBhvr>
                                        <p:cTn id="15"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2">
                                            <p:txEl>
                                              <p:pRg st="1" end="1"/>
                                            </p:txEl>
                                          </p:spTgt>
                                        </p:tgtEl>
                                        <p:attrNameLst>
                                          <p:attrName>style.visibility</p:attrName>
                                        </p:attrNameLst>
                                      </p:cBhvr>
                                      <p:to>
                                        <p:strVal val="visible"/>
                                      </p:to>
                                    </p:set>
                                    <p:animEffect transition="in" filter="fade">
                                      <p:cBhvr>
                                        <p:cTn id="21" dur="1000"/>
                                        <p:tgtEl>
                                          <p:spTgt spid="12">
                                            <p:txEl>
                                              <p:pRg st="1" end="1"/>
                                            </p:txEl>
                                          </p:spTgt>
                                        </p:tgtEl>
                                      </p:cBhvr>
                                    </p:animEffect>
                                    <p:anim calcmode="lin" valueType="num">
                                      <p:cBhvr>
                                        <p:cTn id="22"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2">
                                            <p:txEl>
                                              <p:pRg st="2" end="2"/>
                                            </p:txEl>
                                          </p:spTgt>
                                        </p:tgtEl>
                                        <p:attrNameLst>
                                          <p:attrName>style.visibility</p:attrName>
                                        </p:attrNameLst>
                                      </p:cBhvr>
                                      <p:to>
                                        <p:strVal val="visible"/>
                                      </p:to>
                                    </p:set>
                                    <p:animEffect transition="in" filter="fade">
                                      <p:cBhvr>
                                        <p:cTn id="28" dur="1000"/>
                                        <p:tgtEl>
                                          <p:spTgt spid="12">
                                            <p:txEl>
                                              <p:pRg st="2" end="2"/>
                                            </p:txEl>
                                          </p:spTgt>
                                        </p:tgtEl>
                                      </p:cBhvr>
                                    </p:animEffect>
                                    <p:anim calcmode="lin" valueType="num">
                                      <p:cBhvr>
                                        <p:cTn id="29"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2">
                                            <p:txEl>
                                              <p:pRg st="3" end="3"/>
                                            </p:txEl>
                                          </p:spTgt>
                                        </p:tgtEl>
                                        <p:attrNameLst>
                                          <p:attrName>style.visibility</p:attrName>
                                        </p:attrNameLst>
                                      </p:cBhvr>
                                      <p:to>
                                        <p:strVal val="visible"/>
                                      </p:to>
                                    </p:set>
                                    <p:animEffect transition="in" filter="fade">
                                      <p:cBhvr>
                                        <p:cTn id="35" dur="1000"/>
                                        <p:tgtEl>
                                          <p:spTgt spid="12">
                                            <p:txEl>
                                              <p:pRg st="3" end="3"/>
                                            </p:txEl>
                                          </p:spTgt>
                                        </p:tgtEl>
                                      </p:cBhvr>
                                    </p:animEffect>
                                    <p:anim calcmode="lin" valueType="num">
                                      <p:cBhvr>
                                        <p:cTn id="36" dur="1000" fill="hold"/>
                                        <p:tgtEl>
                                          <p:spTgt spid="12">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1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2">
                                            <p:txEl>
                                              <p:pRg st="4" end="4"/>
                                            </p:txEl>
                                          </p:spTgt>
                                        </p:tgtEl>
                                        <p:attrNameLst>
                                          <p:attrName>style.visibility</p:attrName>
                                        </p:attrNameLst>
                                      </p:cBhvr>
                                      <p:to>
                                        <p:strVal val="visible"/>
                                      </p:to>
                                    </p:set>
                                    <p:animEffect transition="in" filter="fade">
                                      <p:cBhvr>
                                        <p:cTn id="42" dur="1000"/>
                                        <p:tgtEl>
                                          <p:spTgt spid="12">
                                            <p:txEl>
                                              <p:pRg st="4" end="4"/>
                                            </p:txEl>
                                          </p:spTgt>
                                        </p:tgtEl>
                                      </p:cBhvr>
                                    </p:animEffect>
                                    <p:anim calcmode="lin" valueType="num">
                                      <p:cBhvr>
                                        <p:cTn id="43" dur="1000" fill="hold"/>
                                        <p:tgtEl>
                                          <p:spTgt spid="12">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1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sp>
        <p:nvSpPr>
          <p:cNvPr id="6" name="Rectangle 5"/>
          <p:cNvSpPr/>
          <p:nvPr/>
        </p:nvSpPr>
        <p:spPr>
          <a:xfrm>
            <a:off x="348343" y="1268067"/>
            <a:ext cx="11432439" cy="5379475"/>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9" name="Rectangle 2"/>
          <p:cNvSpPr>
            <a:spLocks noChangeArrowheads="1"/>
          </p:cNvSpPr>
          <p:nvPr/>
        </p:nvSpPr>
        <p:spPr bwMode="auto">
          <a:xfrm>
            <a:off x="0" y="23219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latin typeface="Sakkal Majalla" panose="02000000000000000000" pitchFamily="2" charset="-78"/>
              <a:cs typeface="Sakkal Majalla" panose="02000000000000000000" pitchFamily="2" charset="-78"/>
            </a:endParaRPr>
          </a:p>
        </p:txBody>
      </p:sp>
      <p:sp>
        <p:nvSpPr>
          <p:cNvPr id="8" name="Subtitle 2">
            <a:extLst>
              <a:ext uri="{FF2B5EF4-FFF2-40B4-BE49-F238E27FC236}">
                <a16:creationId xmlns:a16="http://schemas.microsoft.com/office/drawing/2014/main" id="{E3559370-CE55-4F16-873C-258EADF329D2}"/>
              </a:ext>
            </a:extLst>
          </p:cNvPr>
          <p:cNvSpPr txBox="1">
            <a:spLocks/>
          </p:cNvSpPr>
          <p:nvPr/>
        </p:nvSpPr>
        <p:spPr>
          <a:xfrm>
            <a:off x="4618694" y="2126769"/>
            <a:ext cx="7149059" cy="3662069"/>
          </a:xfrm>
          <a:prstGeom prst="rect">
            <a:avLst/>
          </a:prstGeom>
          <a:solidFill>
            <a:srgbClr val="FFFCF3"/>
          </a:solidFill>
          <a:ln w="38100">
            <a:solidFill>
              <a:schemeClr val="accent2">
                <a:lumMod val="75000"/>
              </a:schemeClr>
            </a:solidFill>
          </a:ln>
        </p:spPr>
        <p:style>
          <a:lnRef idx="2">
            <a:schemeClr val="accent2"/>
          </a:lnRef>
          <a:fillRef idx="1">
            <a:schemeClr val="lt1"/>
          </a:fillRef>
          <a:effectRef idx="0">
            <a:schemeClr val="accent2"/>
          </a:effectRef>
          <a:fontRef idx="minor">
            <a:schemeClr val="dk1"/>
          </a:fontRef>
        </p:style>
        <p:txBody>
          <a:bodyPr rtlCol="1" anchor="ctr"/>
          <a:lstStyle>
            <a:defPPr>
              <a:defRPr lang="en-US"/>
            </a:defPPr>
            <a:lvl1pPr algn="r" rtl="1">
              <a:defRPr sz="2600" b="1">
                <a:solidFill>
                  <a:srgbClr val="0070C0"/>
                </a:solidFill>
                <a:latin typeface="Sakkal Majalla" panose="02000000000000000000" pitchFamily="2" charset="-78"/>
                <a:cs typeface="Sakkal Majalla"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BH" sz="2800" dirty="0"/>
              <a:t> </a:t>
            </a:r>
          </a:p>
          <a:p>
            <a:endParaRPr lang="ar-BH" sz="3200" dirty="0"/>
          </a:p>
          <a:p>
            <a:r>
              <a:rPr lang="ar-BH" sz="2800" dirty="0">
                <a:solidFill>
                  <a:schemeClr val="tx1"/>
                </a:solidFill>
              </a:rPr>
              <a:t>نستعلُ في حياتنا موادَّ كثيرةٍ، منها ما نستعمله بشكلٍ دائمٍ كالهواءِ، وبعضها نتخلصُ منه في كثيرٍ من الأحيانِ فتصبحُ المادةِ غيرُ مرغوبٍ فيها. وترمى في مكبِّ النفاياتِ. وتقسم هنا المواد إلى قسمين:</a:t>
            </a:r>
          </a:p>
          <a:p>
            <a:endParaRPr lang="ar-BH" sz="2800" dirty="0">
              <a:solidFill>
                <a:schemeClr val="tx1"/>
              </a:solidFill>
            </a:endParaRPr>
          </a:p>
          <a:p>
            <a:r>
              <a:rPr lang="en-US" sz="2800" dirty="0">
                <a:solidFill>
                  <a:schemeClr val="tx1"/>
                </a:solidFill>
              </a:rPr>
              <a:t>1</a:t>
            </a:r>
            <a:r>
              <a:rPr lang="ar-BH" sz="2800" dirty="0">
                <a:solidFill>
                  <a:schemeClr val="tx1"/>
                </a:solidFill>
              </a:rPr>
              <a:t>- مواد يمكنُ إعادةِ استعمالها لأغراضٍ أخرى بدلًا من رميها مثل استعمال كرتونة البيض لزرع الحبوبِ.</a:t>
            </a:r>
          </a:p>
          <a:p>
            <a:r>
              <a:rPr lang="en-US" sz="2800" dirty="0">
                <a:solidFill>
                  <a:schemeClr val="tx1"/>
                </a:solidFill>
              </a:rPr>
              <a:t>2</a:t>
            </a:r>
            <a:r>
              <a:rPr lang="ar-BH" sz="2800" dirty="0">
                <a:solidFill>
                  <a:schemeClr val="tx1"/>
                </a:solidFill>
              </a:rPr>
              <a:t>- مواد يمكنُ تدويرها أو إعادة تصنيعها مثل الورقِ والبلاستيكِ  والزجاجِ.</a:t>
            </a:r>
            <a:endParaRPr lang="ar-BH" sz="2800" dirty="0"/>
          </a:p>
          <a:p>
            <a:endParaRPr lang="ar-BH" sz="2800" dirty="0"/>
          </a:p>
          <a:p>
            <a:endParaRPr lang="ar-BH" sz="2800" dirty="0"/>
          </a:p>
        </p:txBody>
      </p:sp>
      <p:sp>
        <p:nvSpPr>
          <p:cNvPr id="11" name="Rectangle 10">
            <a:extLst>
              <a:ext uri="{FF2B5EF4-FFF2-40B4-BE49-F238E27FC236}">
                <a16:creationId xmlns:a16="http://schemas.microsoft.com/office/drawing/2014/main" id="{7A055057-0DAC-4837-A701-DBC73C407C21}"/>
              </a:ext>
            </a:extLst>
          </p:cNvPr>
          <p:cNvSpPr/>
          <p:nvPr/>
        </p:nvSpPr>
        <p:spPr>
          <a:xfrm>
            <a:off x="40927" y="39755"/>
            <a:ext cx="2660070" cy="751113"/>
          </a:xfrm>
          <a:prstGeom prst="rect">
            <a:avLst/>
          </a:prstGeom>
          <a:solidFill>
            <a:schemeClr val="bg1"/>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defRPr/>
            </a:pPr>
            <a:r>
              <a:rPr lang="ar-BH" sz="2000" b="1" dirty="0">
                <a:solidFill>
                  <a:prstClr val="black"/>
                </a:solidFill>
                <a:latin typeface="Sakkal Majalla" panose="02000000000000000000" pitchFamily="2" charset="-78"/>
                <a:cs typeface="Sakkal Majalla" panose="02000000000000000000" pitchFamily="2" charset="-78"/>
              </a:rPr>
              <a:t>وصف المادة                                العلوم - الصف الرابع الابتدائي</a:t>
            </a:r>
            <a:endParaRPr lang="en-US" sz="2000" b="1" dirty="0">
              <a:solidFill>
                <a:prstClr val="black"/>
              </a:solidFill>
              <a:latin typeface="Sakkal Majalla" panose="02000000000000000000" pitchFamily="2" charset="-78"/>
              <a:cs typeface="Sakkal Majalla" panose="02000000000000000000" pitchFamily="2" charset="-78"/>
            </a:endParaRPr>
          </a:p>
        </p:txBody>
      </p:sp>
      <p:sp>
        <p:nvSpPr>
          <p:cNvPr id="12" name="Rectangle 11">
            <a:extLst>
              <a:ext uri="{FF2B5EF4-FFF2-40B4-BE49-F238E27FC236}">
                <a16:creationId xmlns:a16="http://schemas.microsoft.com/office/drawing/2014/main" id="{E8FE377E-362E-402D-8D3B-E022A2A0B6E9}"/>
              </a:ext>
            </a:extLst>
          </p:cNvPr>
          <p:cNvSpPr/>
          <p:nvPr/>
        </p:nvSpPr>
        <p:spPr>
          <a:xfrm>
            <a:off x="4121286" y="13447"/>
            <a:ext cx="4071938" cy="763158"/>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defRPr/>
            </a:pPr>
            <a:r>
              <a:rPr lang="ar-BH" altLang="en-US" sz="4400" b="1" dirty="0">
                <a:solidFill>
                  <a:prstClr val="white"/>
                </a:solidFill>
                <a:latin typeface="Sakkal Majalla" panose="02000000000000000000" pitchFamily="2" charset="-78"/>
                <a:cs typeface="Sakkal Majalla" panose="02000000000000000000" pitchFamily="2" charset="-78"/>
              </a:rPr>
              <a:t> خواص حالات المادة</a:t>
            </a:r>
            <a:endParaRPr lang="en-US" sz="4400" dirty="0">
              <a:solidFill>
                <a:prstClr val="white"/>
              </a:solidFill>
            </a:endParaRPr>
          </a:p>
        </p:txBody>
      </p:sp>
      <p:pic>
        <p:nvPicPr>
          <p:cNvPr id="13" name="Picture 12">
            <a:extLst>
              <a:ext uri="{FF2B5EF4-FFF2-40B4-BE49-F238E27FC236}">
                <a16:creationId xmlns:a16="http://schemas.microsoft.com/office/drawing/2014/main" id="{BF343ED2-1560-425C-A986-60D174FD307A}"/>
              </a:ext>
            </a:extLst>
          </p:cNvPr>
          <p:cNvPicPr>
            <a:picLocks noChangeAspect="1"/>
          </p:cNvPicPr>
          <p:nvPr/>
        </p:nvPicPr>
        <p:blipFill>
          <a:blip r:embed="rId3"/>
          <a:stretch>
            <a:fillRect/>
          </a:stretch>
        </p:blipFill>
        <p:spPr>
          <a:xfrm>
            <a:off x="301761" y="1282330"/>
            <a:ext cx="3819525" cy="5008338"/>
          </a:xfrm>
          <a:prstGeom prst="rect">
            <a:avLst/>
          </a:prstGeom>
        </p:spPr>
      </p:pic>
      <p:sp>
        <p:nvSpPr>
          <p:cNvPr id="14" name="Rounded Rectangle 11">
            <a:extLst>
              <a:ext uri="{FF2B5EF4-FFF2-40B4-BE49-F238E27FC236}">
                <a16:creationId xmlns:a16="http://schemas.microsoft.com/office/drawing/2014/main" id="{76874D72-CFBB-4034-AF82-6265D8103F45}"/>
              </a:ext>
            </a:extLst>
          </p:cNvPr>
          <p:cNvSpPr/>
          <p:nvPr/>
        </p:nvSpPr>
        <p:spPr>
          <a:xfrm>
            <a:off x="7011853" y="1285122"/>
            <a:ext cx="4768929" cy="564139"/>
          </a:xfrm>
          <a:prstGeom prst="roundRect">
            <a:avLst/>
          </a:prstGeom>
          <a:solidFill>
            <a:schemeClr val="accent4">
              <a:lumMod val="20000"/>
              <a:lumOff val="80000"/>
            </a:schemeClr>
          </a:solidFill>
          <a:ln w="38100">
            <a:solidFill>
              <a:schemeClr val="accent2">
                <a:lumMod val="75000"/>
              </a:schemeClr>
            </a:solidFill>
          </a:ln>
        </p:spPr>
        <p:style>
          <a:lnRef idx="2">
            <a:schemeClr val="accent2"/>
          </a:lnRef>
          <a:fillRef idx="1">
            <a:schemeClr val="lt1"/>
          </a:fillRef>
          <a:effectRef idx="0">
            <a:schemeClr val="accent2"/>
          </a:effectRef>
          <a:fontRef idx="minor">
            <a:schemeClr val="dk1"/>
          </a:fontRef>
        </p:style>
        <p:txBody>
          <a:bodyPr rtlCol="1" anchor="ctr"/>
          <a:lstStyle/>
          <a:p>
            <a:pPr algn="r" rtl="1"/>
            <a:r>
              <a:rPr lang="ar-BH" sz="3200" b="1" dirty="0">
                <a:solidFill>
                  <a:prstClr val="black"/>
                </a:solidFill>
                <a:latin typeface="Sakkal Majalla" panose="02000000000000000000" pitchFamily="2" charset="-78"/>
                <a:cs typeface="Sakkal Majalla" panose="02000000000000000000" pitchFamily="2" charset="-78"/>
              </a:rPr>
              <a:t>ما الذي يحدث للمادة عند استعمالها؟</a:t>
            </a:r>
            <a:endParaRPr lang="en-US" sz="3200" b="1" dirty="0">
              <a:solidFill>
                <a:prstClr val="black"/>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149164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2" end="2"/>
                                            </p:txEl>
                                          </p:spTgt>
                                        </p:tgtEl>
                                        <p:attrNameLst>
                                          <p:attrName>style.visibility</p:attrName>
                                        </p:attrNameLst>
                                      </p:cBhvr>
                                      <p:to>
                                        <p:strVal val="visible"/>
                                      </p:to>
                                    </p:set>
                                    <p:animEffect transition="in" filter="fade">
                                      <p:cBhvr>
                                        <p:cTn id="14" dur="1000"/>
                                        <p:tgtEl>
                                          <p:spTgt spid="8">
                                            <p:txEl>
                                              <p:pRg st="2" end="2"/>
                                            </p:txEl>
                                          </p:spTgt>
                                        </p:tgtEl>
                                      </p:cBhvr>
                                    </p:animEffect>
                                    <p:anim calcmode="lin" valueType="num">
                                      <p:cBhvr>
                                        <p:cTn id="15"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xEl>
                                              <p:pRg st="4" end="4"/>
                                            </p:txEl>
                                          </p:spTgt>
                                        </p:tgtEl>
                                        <p:attrNameLst>
                                          <p:attrName>style.visibility</p:attrName>
                                        </p:attrNameLst>
                                      </p:cBhvr>
                                      <p:to>
                                        <p:strVal val="visible"/>
                                      </p:to>
                                    </p:set>
                                    <p:animEffect transition="in" filter="fade">
                                      <p:cBhvr>
                                        <p:cTn id="21" dur="1000"/>
                                        <p:tgtEl>
                                          <p:spTgt spid="8">
                                            <p:txEl>
                                              <p:pRg st="4" end="4"/>
                                            </p:txEl>
                                          </p:spTgt>
                                        </p:tgtEl>
                                      </p:cBhvr>
                                    </p:animEffect>
                                    <p:anim calcmode="lin" valueType="num">
                                      <p:cBhvr>
                                        <p:cTn id="22"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8">
                                            <p:txEl>
                                              <p:pRg st="5" end="5"/>
                                            </p:txEl>
                                          </p:spTgt>
                                        </p:tgtEl>
                                        <p:attrNameLst>
                                          <p:attrName>style.visibility</p:attrName>
                                        </p:attrNameLst>
                                      </p:cBhvr>
                                      <p:to>
                                        <p:strVal val="visible"/>
                                      </p:to>
                                    </p:set>
                                    <p:animEffect transition="in" filter="fade">
                                      <p:cBhvr>
                                        <p:cTn id="28" dur="1000"/>
                                        <p:tgtEl>
                                          <p:spTgt spid="8">
                                            <p:txEl>
                                              <p:pRg st="5" end="5"/>
                                            </p:txEl>
                                          </p:spTgt>
                                        </p:tgtEl>
                                      </p:cBhvr>
                                    </p:animEffect>
                                    <p:anim calcmode="lin" valueType="num">
                                      <p:cBhvr>
                                        <p:cTn id="29" dur="1000" fill="hold"/>
                                        <p:tgtEl>
                                          <p:spTgt spid="8">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8">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sp>
        <p:nvSpPr>
          <p:cNvPr id="6" name="Rectangle 5"/>
          <p:cNvSpPr/>
          <p:nvPr/>
        </p:nvSpPr>
        <p:spPr>
          <a:xfrm>
            <a:off x="348343" y="1268067"/>
            <a:ext cx="11432439" cy="5379475"/>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348343" y="6306207"/>
            <a:ext cx="11480214"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9" name="Rectangle 2"/>
          <p:cNvSpPr>
            <a:spLocks noChangeArrowheads="1"/>
          </p:cNvSpPr>
          <p:nvPr/>
        </p:nvSpPr>
        <p:spPr bwMode="auto">
          <a:xfrm>
            <a:off x="0" y="23219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latin typeface="Sakkal Majalla" panose="02000000000000000000" pitchFamily="2" charset="-78"/>
              <a:cs typeface="Sakkal Majalla" panose="02000000000000000000" pitchFamily="2" charset="-78"/>
            </a:endParaRPr>
          </a:p>
        </p:txBody>
      </p:sp>
      <p:sp>
        <p:nvSpPr>
          <p:cNvPr id="28" name="Rectangle 2"/>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latin typeface="Sakkal Majalla" panose="02000000000000000000" pitchFamily="2" charset="-78"/>
              <a:cs typeface="Sakkal Majalla" panose="02000000000000000000" pitchFamily="2" charset="-78"/>
            </a:endParaRPr>
          </a:p>
        </p:txBody>
      </p:sp>
      <p:sp>
        <p:nvSpPr>
          <p:cNvPr id="8" name="Title 1">
            <a:extLst>
              <a:ext uri="{FF2B5EF4-FFF2-40B4-BE49-F238E27FC236}">
                <a16:creationId xmlns:a16="http://schemas.microsoft.com/office/drawing/2014/main" id="{4C87AF86-65D3-4E73-8A29-CCBA63B20AEB}"/>
              </a:ext>
            </a:extLst>
          </p:cNvPr>
          <p:cNvSpPr>
            <a:spLocks noGrp="1"/>
          </p:cNvSpPr>
          <p:nvPr>
            <p:ph type="title"/>
          </p:nvPr>
        </p:nvSpPr>
        <p:spPr>
          <a:xfrm>
            <a:off x="423152" y="1358174"/>
            <a:ext cx="11351158" cy="508000"/>
          </a:xfrm>
          <a:solidFill>
            <a:schemeClr val="accent2">
              <a:lumMod val="20000"/>
              <a:lumOff val="80000"/>
            </a:schemeClr>
          </a:solid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0000"/>
          </a:bodyPr>
          <a:lstStyle/>
          <a:p>
            <a:pPr algn="just" rtl="1">
              <a:lnSpc>
                <a:spcPct val="100000"/>
              </a:lnSpc>
              <a:spcBef>
                <a:spcPts val="0"/>
              </a:spcBef>
            </a:pPr>
            <a:r>
              <a:rPr lang="ar-BH" sz="2800" b="1" dirty="0">
                <a:solidFill>
                  <a:prstClr val="black"/>
                </a:solidFill>
                <a:latin typeface="Sakkal Majalla" panose="02000000000000000000" pitchFamily="2" charset="-78"/>
                <a:cs typeface="Sakkal Majalla" panose="02000000000000000000" pitchFamily="2" charset="-78"/>
              </a:rPr>
              <a:t> </a:t>
            </a:r>
            <a:r>
              <a:rPr lang="en-US" sz="2800" b="1" dirty="0">
                <a:solidFill>
                  <a:prstClr val="black"/>
                </a:solidFill>
                <a:latin typeface="Sakkal Majalla" panose="02000000000000000000" pitchFamily="2" charset="-78"/>
                <a:cs typeface="Sakkal Majalla" panose="02000000000000000000" pitchFamily="2" charset="-78"/>
              </a:rPr>
              <a:t>1</a:t>
            </a:r>
            <a:r>
              <a:rPr lang="ar-BH" sz="2800" b="1" dirty="0">
                <a:solidFill>
                  <a:prstClr val="black"/>
                </a:solidFill>
                <a:latin typeface="Sakkal Majalla" panose="02000000000000000000" pitchFamily="2" charset="-78"/>
                <a:cs typeface="Sakkal Majalla" panose="02000000000000000000" pitchFamily="2" charset="-78"/>
              </a:rPr>
              <a:t>) كيف يمكننا معرفة أن المقعد مادة؟</a:t>
            </a:r>
          </a:p>
        </p:txBody>
      </p:sp>
      <p:sp>
        <p:nvSpPr>
          <p:cNvPr id="11" name="Rectangle 10">
            <a:extLst>
              <a:ext uri="{FF2B5EF4-FFF2-40B4-BE49-F238E27FC236}">
                <a16:creationId xmlns:a16="http://schemas.microsoft.com/office/drawing/2014/main" id="{2BCA08F4-F328-4195-B25A-E6E7EA2F00B8}"/>
              </a:ext>
            </a:extLst>
          </p:cNvPr>
          <p:cNvSpPr/>
          <p:nvPr/>
        </p:nvSpPr>
        <p:spPr>
          <a:xfrm>
            <a:off x="397687" y="1935481"/>
            <a:ext cx="11371271" cy="597242"/>
          </a:xfrm>
          <a:prstGeom prst="rect">
            <a:avLst/>
          </a:prstGeom>
          <a:solidFill>
            <a:schemeClr val="bg1"/>
          </a:solid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BH" sz="2400" b="1" dirty="0">
                <a:solidFill>
                  <a:srgbClr val="0070C0"/>
                </a:solidFill>
                <a:latin typeface="Sakkal Majalla" panose="02000000000000000000" pitchFamily="2" charset="-78"/>
                <a:cs typeface="Sakkal Majalla" panose="02000000000000000000" pitchFamily="2" charset="-78"/>
              </a:rPr>
              <a:t> المقعد له كتلة وحجم بالإضافة إلى خواص أخرى كاللون والصلابة والشكل.</a:t>
            </a:r>
          </a:p>
        </p:txBody>
      </p:sp>
      <p:sp>
        <p:nvSpPr>
          <p:cNvPr id="12" name="Title 1">
            <a:extLst>
              <a:ext uri="{FF2B5EF4-FFF2-40B4-BE49-F238E27FC236}">
                <a16:creationId xmlns:a16="http://schemas.microsoft.com/office/drawing/2014/main" id="{9E46C358-DC08-4639-B97D-ADF30C4C0F89}"/>
              </a:ext>
            </a:extLst>
          </p:cNvPr>
          <p:cNvSpPr txBox="1">
            <a:spLocks/>
          </p:cNvSpPr>
          <p:nvPr/>
        </p:nvSpPr>
        <p:spPr>
          <a:xfrm>
            <a:off x="411218" y="2609462"/>
            <a:ext cx="11351156" cy="508000"/>
          </a:xfrm>
          <a:prstGeom prst="rect">
            <a:avLst/>
          </a:prstGeom>
          <a:solidFill>
            <a:schemeClr val="accent2">
              <a:lumMod val="20000"/>
              <a:lumOff val="80000"/>
            </a:schemeClr>
          </a:solid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lvl1pPr algn="just" rtl="1">
              <a:lnSpc>
                <a:spcPct val="100000"/>
              </a:lnSpc>
              <a:spcBef>
                <a:spcPts val="0"/>
              </a:spcBef>
              <a:buNone/>
              <a:defRPr sz="3600" b="1">
                <a:solidFill>
                  <a:prstClr val="black"/>
                </a:solidFill>
                <a:latin typeface="Sakkal Majalla" panose="02000000000000000000" pitchFamily="2" charset="-78"/>
                <a:cs typeface="Sakkal Majalla" panose="02000000000000000000" pitchFamily="2" charset="-7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ar-BH" sz="2800" dirty="0"/>
              <a:t> </a:t>
            </a:r>
            <a:r>
              <a:rPr lang="en-US" sz="2800" dirty="0"/>
              <a:t>2</a:t>
            </a:r>
            <a:r>
              <a:rPr lang="ar-BH" sz="2800" dirty="0"/>
              <a:t>) </a:t>
            </a:r>
            <a:r>
              <a:rPr lang="ar-SA" sz="2800" dirty="0">
                <a:solidFill>
                  <a:srgbClr val="151515"/>
                </a:solidFill>
              </a:rPr>
              <a:t>أي</a:t>
            </a:r>
            <a:r>
              <a:rPr lang="ar-BH" sz="2800" dirty="0">
                <a:solidFill>
                  <a:srgbClr val="151515"/>
                </a:solidFill>
              </a:rPr>
              <a:t>ّ</a:t>
            </a:r>
            <a:r>
              <a:rPr lang="ar-SA" sz="2800" dirty="0">
                <a:solidFill>
                  <a:srgbClr val="151515"/>
                </a:solidFill>
              </a:rPr>
              <a:t> مما يلي </a:t>
            </a:r>
            <a:r>
              <a:rPr lang="ar-BH" sz="2800" dirty="0">
                <a:solidFill>
                  <a:srgbClr val="151515"/>
                </a:solidFill>
              </a:rPr>
              <a:t>يعد مادة</a:t>
            </a:r>
            <a:r>
              <a:rPr lang="ar-BH" sz="2800" dirty="0"/>
              <a:t>؟</a:t>
            </a:r>
          </a:p>
        </p:txBody>
      </p:sp>
      <p:sp>
        <p:nvSpPr>
          <p:cNvPr id="13" name="Title 1">
            <a:extLst>
              <a:ext uri="{FF2B5EF4-FFF2-40B4-BE49-F238E27FC236}">
                <a16:creationId xmlns:a16="http://schemas.microsoft.com/office/drawing/2014/main" id="{3D5706A8-F295-4923-B367-F7E4843EC89E}"/>
              </a:ext>
            </a:extLst>
          </p:cNvPr>
          <p:cNvSpPr txBox="1">
            <a:spLocks/>
          </p:cNvSpPr>
          <p:nvPr/>
        </p:nvSpPr>
        <p:spPr>
          <a:xfrm>
            <a:off x="409513" y="3209818"/>
            <a:ext cx="11351156" cy="597243"/>
          </a:xfrm>
          <a:prstGeom prst="rect">
            <a:avLst/>
          </a:prstGeom>
          <a:solidFill>
            <a:schemeClr val="bg1"/>
          </a:solid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R="0" lvl="0" indent="0" algn="just" rtl="1" fontAlgn="auto">
              <a:lnSpc>
                <a:spcPct val="100000"/>
              </a:lnSpc>
              <a:spcBef>
                <a:spcPts val="0"/>
              </a:spcBef>
              <a:spcAft>
                <a:spcPts val="0"/>
              </a:spcAft>
              <a:buClrTx/>
              <a:buSzTx/>
              <a:buFontTx/>
              <a:buNone/>
              <a:tabLst/>
              <a:defRPr kumimoji="0" sz="3600" b="1" i="0" u="none" strike="noStrike" cap="none" spc="0" normalizeH="0" baseline="0">
                <a:ln>
                  <a:noFill/>
                </a:ln>
                <a:solidFill>
                  <a:prstClr val="black"/>
                </a:solidFill>
                <a:effectLst/>
                <a:uLnTx/>
                <a:uFillTx/>
                <a:latin typeface="Sakkal Majalla" panose="02000000000000000000" pitchFamily="2" charset="-78"/>
                <a:cs typeface="Sakkal Majalla" panose="02000000000000000000" pitchFamily="2" charset="-7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ar-BH" dirty="0"/>
          </a:p>
        </p:txBody>
      </p:sp>
      <p:sp>
        <p:nvSpPr>
          <p:cNvPr id="14" name="Rectangle 13">
            <a:extLst>
              <a:ext uri="{FF2B5EF4-FFF2-40B4-BE49-F238E27FC236}">
                <a16:creationId xmlns:a16="http://schemas.microsoft.com/office/drawing/2014/main" id="{1AB4BB3E-9169-455C-81C8-CE8BF6407DC4}"/>
              </a:ext>
            </a:extLst>
          </p:cNvPr>
          <p:cNvSpPr/>
          <p:nvPr/>
        </p:nvSpPr>
        <p:spPr>
          <a:xfrm>
            <a:off x="4069080" y="27710"/>
            <a:ext cx="4979386" cy="688047"/>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altLang="en-US" sz="4400" b="1">
                <a:solidFill>
                  <a:prstClr val="white"/>
                </a:solidFill>
                <a:latin typeface="Sakkal Majalla" panose="02000000000000000000" pitchFamily="2" charset="-78"/>
                <a:cs typeface="Sakkal Majalla" panose="02000000000000000000" pitchFamily="2" charset="-78"/>
              </a:rPr>
              <a:t>النشاط التقييمي</a:t>
            </a:r>
            <a:endParaRPr lang="en-US" sz="4400" b="1" dirty="0">
              <a:solidFill>
                <a:prstClr val="white"/>
              </a:solidFill>
              <a:latin typeface="Sakkal Majalla" panose="02000000000000000000" pitchFamily="2" charset="-78"/>
              <a:cs typeface="Sakkal Majalla" panose="02000000000000000000" pitchFamily="2" charset="-78"/>
            </a:endParaRPr>
          </a:p>
        </p:txBody>
      </p:sp>
      <p:sp>
        <p:nvSpPr>
          <p:cNvPr id="15" name="Rounded Rectangle 20">
            <a:extLst>
              <a:ext uri="{FF2B5EF4-FFF2-40B4-BE49-F238E27FC236}">
                <a16:creationId xmlns:a16="http://schemas.microsoft.com/office/drawing/2014/main" id="{7F32767C-FA15-439D-855A-FBDCEDD92876}"/>
              </a:ext>
            </a:extLst>
          </p:cNvPr>
          <p:cNvSpPr/>
          <p:nvPr/>
        </p:nvSpPr>
        <p:spPr>
          <a:xfrm>
            <a:off x="9648842" y="3312631"/>
            <a:ext cx="1965808" cy="386836"/>
          </a:xfrm>
          <a:prstGeom prst="roundRect">
            <a:avLst/>
          </a:prstGeom>
          <a:solidFill>
            <a:schemeClr val="accent5">
              <a:lumMod val="20000"/>
              <a:lumOff val="80000"/>
            </a:schemeClr>
          </a:solidFill>
          <a:ln w="381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lnSpc>
                <a:spcPct val="115000"/>
              </a:lnSpc>
              <a:defRPr/>
            </a:pPr>
            <a:r>
              <a:rPr lang="ar-BH" sz="2400" dirty="0">
                <a:solidFill>
                  <a:srgbClr val="0070C0"/>
                </a:solidFill>
                <a:latin typeface="Sakkal Majalla" panose="02000000000000000000" pitchFamily="2" charset="-78"/>
                <a:cs typeface="Sakkal Majalla" panose="02000000000000000000" pitchFamily="2" charset="-78"/>
              </a:rPr>
              <a:t>الحرارة</a:t>
            </a:r>
            <a:endParaRPr lang="ar-SA" sz="2400" dirty="0">
              <a:solidFill>
                <a:srgbClr val="0070C0"/>
              </a:solidFill>
              <a:latin typeface="Sakkal Majalla" panose="02000000000000000000" pitchFamily="2" charset="-78"/>
              <a:cs typeface="Sakkal Majalla" panose="02000000000000000000" pitchFamily="2" charset="-78"/>
            </a:endParaRPr>
          </a:p>
        </p:txBody>
      </p:sp>
      <p:sp>
        <p:nvSpPr>
          <p:cNvPr id="16" name="Rounded Rectangle 20">
            <a:extLst>
              <a:ext uri="{FF2B5EF4-FFF2-40B4-BE49-F238E27FC236}">
                <a16:creationId xmlns:a16="http://schemas.microsoft.com/office/drawing/2014/main" id="{DBA69406-7724-42E6-A3CA-5524DBE2DD04}"/>
              </a:ext>
            </a:extLst>
          </p:cNvPr>
          <p:cNvSpPr/>
          <p:nvPr/>
        </p:nvSpPr>
        <p:spPr>
          <a:xfrm>
            <a:off x="6949838" y="3312631"/>
            <a:ext cx="2098628" cy="429771"/>
          </a:xfrm>
          <a:prstGeom prst="roundRect">
            <a:avLst/>
          </a:prstGeom>
          <a:solidFill>
            <a:schemeClr val="accent5">
              <a:lumMod val="20000"/>
              <a:lumOff val="80000"/>
            </a:schemeClr>
          </a:solidFill>
          <a:ln w="381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lnSpc>
                <a:spcPct val="115000"/>
              </a:lnSpc>
              <a:defRPr/>
            </a:pPr>
            <a:r>
              <a:rPr lang="ar-BH" sz="2400" dirty="0">
                <a:solidFill>
                  <a:srgbClr val="0070C0"/>
                </a:solidFill>
                <a:latin typeface="Sakkal Majalla" panose="02000000000000000000" pitchFamily="2" charset="-78"/>
                <a:cs typeface="Sakkal Majalla" panose="02000000000000000000" pitchFamily="2" charset="-78"/>
              </a:rPr>
              <a:t>الصوت</a:t>
            </a:r>
            <a:endParaRPr lang="ar-SA" sz="2400" dirty="0">
              <a:solidFill>
                <a:srgbClr val="0070C0"/>
              </a:solidFill>
              <a:latin typeface="Sakkal Majalla" panose="02000000000000000000" pitchFamily="2" charset="-78"/>
              <a:cs typeface="Sakkal Majalla" panose="02000000000000000000" pitchFamily="2" charset="-78"/>
            </a:endParaRPr>
          </a:p>
        </p:txBody>
      </p:sp>
      <p:sp>
        <p:nvSpPr>
          <p:cNvPr id="17" name="Rounded Rectangle 20">
            <a:extLst>
              <a:ext uri="{FF2B5EF4-FFF2-40B4-BE49-F238E27FC236}">
                <a16:creationId xmlns:a16="http://schemas.microsoft.com/office/drawing/2014/main" id="{DE99E774-7CD3-4BD4-9C9A-4B7FD78DBB94}"/>
              </a:ext>
            </a:extLst>
          </p:cNvPr>
          <p:cNvSpPr/>
          <p:nvPr/>
        </p:nvSpPr>
        <p:spPr>
          <a:xfrm>
            <a:off x="4217804" y="3264476"/>
            <a:ext cx="2084296" cy="429771"/>
          </a:xfrm>
          <a:prstGeom prst="roundRect">
            <a:avLst/>
          </a:prstGeom>
          <a:solidFill>
            <a:schemeClr val="accent5">
              <a:lumMod val="20000"/>
              <a:lumOff val="80000"/>
            </a:schemeClr>
          </a:solidFill>
          <a:ln w="381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lnSpc>
                <a:spcPct val="115000"/>
              </a:lnSpc>
              <a:defRPr/>
            </a:pPr>
            <a:r>
              <a:rPr lang="ar-BH" sz="2400" dirty="0">
                <a:solidFill>
                  <a:srgbClr val="0070C0"/>
                </a:solidFill>
                <a:latin typeface="Sakkal Majalla" panose="02000000000000000000" pitchFamily="2" charset="-78"/>
                <a:cs typeface="Sakkal Majalla" panose="02000000000000000000" pitchFamily="2" charset="-78"/>
              </a:rPr>
              <a:t>الهواء</a:t>
            </a:r>
            <a:endParaRPr lang="ar-SA" sz="2400" dirty="0">
              <a:solidFill>
                <a:srgbClr val="0070C0"/>
              </a:solidFill>
              <a:latin typeface="Sakkal Majalla" panose="02000000000000000000" pitchFamily="2" charset="-78"/>
              <a:cs typeface="Sakkal Majalla" panose="02000000000000000000" pitchFamily="2" charset="-78"/>
            </a:endParaRPr>
          </a:p>
        </p:txBody>
      </p:sp>
      <p:sp>
        <p:nvSpPr>
          <p:cNvPr id="18" name="Rectangle 17">
            <a:extLst>
              <a:ext uri="{FF2B5EF4-FFF2-40B4-BE49-F238E27FC236}">
                <a16:creationId xmlns:a16="http://schemas.microsoft.com/office/drawing/2014/main" id="{AF8F8C06-C8D2-4880-A9E9-BC179674672E}"/>
              </a:ext>
            </a:extLst>
          </p:cNvPr>
          <p:cNvSpPr/>
          <p:nvPr/>
        </p:nvSpPr>
        <p:spPr>
          <a:xfrm>
            <a:off x="4507606" y="3258319"/>
            <a:ext cx="410446" cy="40111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defRPr/>
            </a:pPr>
            <a:r>
              <a:rPr lang="ar-BH" b="1" dirty="0">
                <a:solidFill>
                  <a:prstClr val="black"/>
                </a:solidFill>
                <a:latin typeface="Times New Roman" pitchFamily="18" charset="0"/>
                <a:ea typeface="Calibri" pitchFamily="34" charset="0"/>
                <a:cs typeface="Times New Roman" pitchFamily="18" charset="0"/>
                <a:sym typeface="Wingdings" pitchFamily="2" charset="2"/>
              </a:rPr>
              <a:t></a:t>
            </a:r>
            <a:endParaRPr lang="en-US" dirty="0">
              <a:solidFill>
                <a:prstClr val="black"/>
              </a:solidFill>
            </a:endParaRPr>
          </a:p>
        </p:txBody>
      </p:sp>
      <p:sp>
        <p:nvSpPr>
          <p:cNvPr id="19" name="Title 1">
            <a:extLst>
              <a:ext uri="{FF2B5EF4-FFF2-40B4-BE49-F238E27FC236}">
                <a16:creationId xmlns:a16="http://schemas.microsoft.com/office/drawing/2014/main" id="{2D1CB155-7CBD-4777-8C16-9071EE74BD49}"/>
              </a:ext>
            </a:extLst>
          </p:cNvPr>
          <p:cNvSpPr txBox="1">
            <a:spLocks/>
          </p:cNvSpPr>
          <p:nvPr/>
        </p:nvSpPr>
        <p:spPr>
          <a:xfrm>
            <a:off x="409511" y="3930154"/>
            <a:ext cx="11351156" cy="508000"/>
          </a:xfrm>
          <a:prstGeom prst="rect">
            <a:avLst/>
          </a:prstGeom>
          <a:solidFill>
            <a:schemeClr val="accent2">
              <a:lumMod val="20000"/>
              <a:lumOff val="80000"/>
            </a:schemeClr>
          </a:solid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lvl1pPr algn="just" rtl="1">
              <a:lnSpc>
                <a:spcPct val="100000"/>
              </a:lnSpc>
              <a:spcBef>
                <a:spcPts val="0"/>
              </a:spcBef>
              <a:buNone/>
              <a:defRPr sz="3600" b="1">
                <a:solidFill>
                  <a:prstClr val="black"/>
                </a:solidFill>
                <a:latin typeface="Sakkal Majalla" panose="02000000000000000000" pitchFamily="2" charset="-78"/>
                <a:cs typeface="Sakkal Majalla" panose="02000000000000000000" pitchFamily="2" charset="-7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ar-BH" sz="2800" dirty="0"/>
              <a:t> 3) أي مما يلي من خواص غاز الأكسجين؟</a:t>
            </a:r>
          </a:p>
        </p:txBody>
      </p:sp>
      <p:sp>
        <p:nvSpPr>
          <p:cNvPr id="20" name="Title 1">
            <a:extLst>
              <a:ext uri="{FF2B5EF4-FFF2-40B4-BE49-F238E27FC236}">
                <a16:creationId xmlns:a16="http://schemas.microsoft.com/office/drawing/2014/main" id="{72D29655-B5E7-4314-84AB-226B8C10CC3F}"/>
              </a:ext>
            </a:extLst>
          </p:cNvPr>
          <p:cNvSpPr txBox="1">
            <a:spLocks/>
          </p:cNvSpPr>
          <p:nvPr/>
        </p:nvSpPr>
        <p:spPr>
          <a:xfrm>
            <a:off x="397687" y="4513857"/>
            <a:ext cx="11403976" cy="604787"/>
          </a:xfrm>
          <a:prstGeom prst="rect">
            <a:avLst/>
          </a:prstGeom>
          <a:solidFill>
            <a:schemeClr val="bg1"/>
          </a:solid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R="0" lvl="0" indent="0" algn="just" rtl="1" fontAlgn="auto">
              <a:lnSpc>
                <a:spcPct val="100000"/>
              </a:lnSpc>
              <a:spcBef>
                <a:spcPts val="0"/>
              </a:spcBef>
              <a:spcAft>
                <a:spcPts val="0"/>
              </a:spcAft>
              <a:buClrTx/>
              <a:buSzTx/>
              <a:buFontTx/>
              <a:buNone/>
              <a:tabLst/>
              <a:defRPr kumimoji="0" sz="3600" b="1" i="0" u="none" strike="noStrike" cap="none" spc="0" normalizeH="0" baseline="0">
                <a:ln>
                  <a:noFill/>
                </a:ln>
                <a:solidFill>
                  <a:prstClr val="black"/>
                </a:solidFill>
                <a:effectLst/>
                <a:uLnTx/>
                <a:uFillTx/>
                <a:latin typeface="Sakkal Majalla" panose="02000000000000000000" pitchFamily="2" charset="-78"/>
                <a:cs typeface="Sakkal Majalla" panose="02000000000000000000" pitchFamily="2" charset="-7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ar-BH" dirty="0"/>
          </a:p>
        </p:txBody>
      </p:sp>
      <p:sp>
        <p:nvSpPr>
          <p:cNvPr id="21" name="Rounded Rectangle 20">
            <a:extLst>
              <a:ext uri="{FF2B5EF4-FFF2-40B4-BE49-F238E27FC236}">
                <a16:creationId xmlns:a16="http://schemas.microsoft.com/office/drawing/2014/main" id="{63A74FA6-82A7-4644-832C-360207D226B1}"/>
              </a:ext>
            </a:extLst>
          </p:cNvPr>
          <p:cNvSpPr/>
          <p:nvPr/>
        </p:nvSpPr>
        <p:spPr>
          <a:xfrm>
            <a:off x="1225715" y="3296440"/>
            <a:ext cx="1987802" cy="429771"/>
          </a:xfrm>
          <a:prstGeom prst="roundRect">
            <a:avLst/>
          </a:prstGeom>
          <a:solidFill>
            <a:schemeClr val="accent5">
              <a:lumMod val="20000"/>
              <a:lumOff val="80000"/>
            </a:schemeClr>
          </a:solidFill>
          <a:ln w="381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lnSpc>
                <a:spcPct val="115000"/>
              </a:lnSpc>
              <a:defRPr/>
            </a:pPr>
            <a:r>
              <a:rPr lang="ar-BH" sz="2400" dirty="0">
                <a:solidFill>
                  <a:srgbClr val="0070C0"/>
                </a:solidFill>
                <a:latin typeface="Sakkal Majalla" panose="02000000000000000000" pitchFamily="2" charset="-78"/>
                <a:cs typeface="Sakkal Majalla" panose="02000000000000000000" pitchFamily="2" charset="-78"/>
              </a:rPr>
              <a:t>الضوء</a:t>
            </a:r>
            <a:endParaRPr lang="ar-SA" sz="2400" dirty="0">
              <a:solidFill>
                <a:srgbClr val="0070C0"/>
              </a:solidFill>
              <a:latin typeface="Sakkal Majalla" panose="02000000000000000000" pitchFamily="2" charset="-78"/>
              <a:cs typeface="Sakkal Majalla" panose="02000000000000000000" pitchFamily="2" charset="-78"/>
            </a:endParaRPr>
          </a:p>
        </p:txBody>
      </p:sp>
      <p:sp>
        <p:nvSpPr>
          <p:cNvPr id="22" name="Rounded Rectangle 20">
            <a:extLst>
              <a:ext uri="{FF2B5EF4-FFF2-40B4-BE49-F238E27FC236}">
                <a16:creationId xmlns:a16="http://schemas.microsoft.com/office/drawing/2014/main" id="{5134C848-3069-42DC-BED0-413E69740B68}"/>
              </a:ext>
            </a:extLst>
          </p:cNvPr>
          <p:cNvSpPr/>
          <p:nvPr/>
        </p:nvSpPr>
        <p:spPr>
          <a:xfrm>
            <a:off x="9170893" y="4594435"/>
            <a:ext cx="2577747" cy="449061"/>
          </a:xfrm>
          <a:prstGeom prst="roundRect">
            <a:avLst/>
          </a:prstGeom>
          <a:solidFill>
            <a:schemeClr val="accent5">
              <a:lumMod val="20000"/>
              <a:lumOff val="80000"/>
            </a:schemeClr>
          </a:solidFill>
          <a:ln w="381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lnSpc>
                <a:spcPct val="115000"/>
              </a:lnSpc>
              <a:defRPr/>
            </a:pPr>
            <a:r>
              <a:rPr lang="ar-BH" sz="2400" dirty="0">
                <a:solidFill>
                  <a:srgbClr val="0070C0"/>
                </a:solidFill>
                <a:latin typeface="Sakkal Majalla" panose="02000000000000000000" pitchFamily="2" charset="-78"/>
                <a:cs typeface="Sakkal Majalla" panose="02000000000000000000" pitchFamily="2" charset="-78"/>
              </a:rPr>
              <a:t>حجمه ثابت وشكله ثابت </a:t>
            </a:r>
            <a:endParaRPr lang="ar-SA" sz="2400" dirty="0">
              <a:solidFill>
                <a:srgbClr val="0070C0"/>
              </a:solidFill>
              <a:latin typeface="Sakkal Majalla" panose="02000000000000000000" pitchFamily="2" charset="-78"/>
              <a:cs typeface="Sakkal Majalla" panose="02000000000000000000" pitchFamily="2" charset="-78"/>
            </a:endParaRPr>
          </a:p>
        </p:txBody>
      </p:sp>
      <p:sp>
        <p:nvSpPr>
          <p:cNvPr id="23" name="Rounded Rectangle 20">
            <a:extLst>
              <a:ext uri="{FF2B5EF4-FFF2-40B4-BE49-F238E27FC236}">
                <a16:creationId xmlns:a16="http://schemas.microsoft.com/office/drawing/2014/main" id="{94C163EA-E72C-457B-8692-D0CF07E97ABC}"/>
              </a:ext>
            </a:extLst>
          </p:cNvPr>
          <p:cNvSpPr/>
          <p:nvPr/>
        </p:nvSpPr>
        <p:spPr>
          <a:xfrm>
            <a:off x="6452104" y="4594435"/>
            <a:ext cx="2662517" cy="449096"/>
          </a:xfrm>
          <a:prstGeom prst="roundRect">
            <a:avLst/>
          </a:prstGeom>
          <a:solidFill>
            <a:schemeClr val="accent5">
              <a:lumMod val="20000"/>
              <a:lumOff val="80000"/>
            </a:schemeClr>
          </a:solidFill>
          <a:ln w="381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lnSpc>
                <a:spcPct val="115000"/>
              </a:lnSpc>
              <a:defRPr/>
            </a:pPr>
            <a:r>
              <a:rPr lang="ar-BH" sz="2400" dirty="0">
                <a:solidFill>
                  <a:srgbClr val="0070C0"/>
                </a:solidFill>
                <a:latin typeface="Sakkal Majalla" panose="02000000000000000000" pitchFamily="2" charset="-78"/>
                <a:cs typeface="Sakkal Majalla" panose="02000000000000000000" pitchFamily="2" charset="-78"/>
              </a:rPr>
              <a:t>حجمه غير ثابت وشكله ثابت</a:t>
            </a:r>
            <a:endParaRPr lang="ar-SA" sz="2400" dirty="0">
              <a:solidFill>
                <a:srgbClr val="0070C0"/>
              </a:solidFill>
              <a:latin typeface="Sakkal Majalla" panose="02000000000000000000" pitchFamily="2" charset="-78"/>
              <a:cs typeface="Sakkal Majalla" panose="02000000000000000000" pitchFamily="2" charset="-78"/>
            </a:endParaRPr>
          </a:p>
        </p:txBody>
      </p:sp>
      <p:sp>
        <p:nvSpPr>
          <p:cNvPr id="24" name="Rounded Rectangle 20">
            <a:extLst>
              <a:ext uri="{FF2B5EF4-FFF2-40B4-BE49-F238E27FC236}">
                <a16:creationId xmlns:a16="http://schemas.microsoft.com/office/drawing/2014/main" id="{B3C43F61-3F03-4DF1-AA9D-4B855D8E4DAC}"/>
              </a:ext>
            </a:extLst>
          </p:cNvPr>
          <p:cNvSpPr/>
          <p:nvPr/>
        </p:nvSpPr>
        <p:spPr>
          <a:xfrm>
            <a:off x="3739303" y="4594435"/>
            <a:ext cx="2662517" cy="449096"/>
          </a:xfrm>
          <a:prstGeom prst="roundRect">
            <a:avLst/>
          </a:prstGeom>
          <a:solidFill>
            <a:schemeClr val="accent5">
              <a:lumMod val="20000"/>
              <a:lumOff val="80000"/>
            </a:schemeClr>
          </a:solidFill>
          <a:ln w="381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lnSpc>
                <a:spcPct val="115000"/>
              </a:lnSpc>
              <a:defRPr/>
            </a:pPr>
            <a:r>
              <a:rPr lang="ar-BH" sz="2400" dirty="0">
                <a:solidFill>
                  <a:srgbClr val="0070C0"/>
                </a:solidFill>
                <a:latin typeface="Sakkal Majalla" panose="02000000000000000000" pitchFamily="2" charset="-78"/>
                <a:cs typeface="Sakkal Majalla" panose="02000000000000000000" pitchFamily="2" charset="-78"/>
              </a:rPr>
              <a:t>حجمه ثابت وشكله غير ثابت </a:t>
            </a:r>
            <a:endParaRPr lang="ar-SA" sz="2400" dirty="0">
              <a:solidFill>
                <a:srgbClr val="0070C0"/>
              </a:solidFill>
              <a:latin typeface="Sakkal Majalla" panose="02000000000000000000" pitchFamily="2" charset="-78"/>
              <a:cs typeface="Sakkal Majalla" panose="02000000000000000000" pitchFamily="2" charset="-78"/>
            </a:endParaRPr>
          </a:p>
        </p:txBody>
      </p:sp>
      <p:sp>
        <p:nvSpPr>
          <p:cNvPr id="25" name="Rounded Rectangle 20">
            <a:extLst>
              <a:ext uri="{FF2B5EF4-FFF2-40B4-BE49-F238E27FC236}">
                <a16:creationId xmlns:a16="http://schemas.microsoft.com/office/drawing/2014/main" id="{6C0967E1-F2DC-4A36-9CE7-AF409E2F1EBE}"/>
              </a:ext>
            </a:extLst>
          </p:cNvPr>
          <p:cNvSpPr/>
          <p:nvPr/>
        </p:nvSpPr>
        <p:spPr>
          <a:xfrm>
            <a:off x="618978" y="4602314"/>
            <a:ext cx="3082481" cy="449096"/>
          </a:xfrm>
          <a:prstGeom prst="roundRect">
            <a:avLst/>
          </a:prstGeom>
          <a:solidFill>
            <a:schemeClr val="accent5">
              <a:lumMod val="20000"/>
              <a:lumOff val="80000"/>
            </a:schemeClr>
          </a:solidFill>
          <a:ln w="381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lnSpc>
                <a:spcPct val="115000"/>
              </a:lnSpc>
              <a:defRPr/>
            </a:pPr>
            <a:r>
              <a:rPr lang="ar-BH" sz="2400" dirty="0">
                <a:solidFill>
                  <a:srgbClr val="0070C0"/>
                </a:solidFill>
                <a:latin typeface="Sakkal Majalla" panose="02000000000000000000" pitchFamily="2" charset="-78"/>
                <a:cs typeface="Sakkal Majalla" panose="02000000000000000000" pitchFamily="2" charset="-78"/>
              </a:rPr>
              <a:t>حجمه غير ثابت وشكله غير ثابت</a:t>
            </a:r>
            <a:endParaRPr lang="ar-SA" sz="2400" dirty="0">
              <a:solidFill>
                <a:srgbClr val="0070C0"/>
              </a:solidFill>
              <a:latin typeface="Sakkal Majalla" panose="02000000000000000000" pitchFamily="2" charset="-78"/>
              <a:cs typeface="Sakkal Majalla" panose="02000000000000000000" pitchFamily="2" charset="-78"/>
            </a:endParaRPr>
          </a:p>
        </p:txBody>
      </p:sp>
      <p:sp>
        <p:nvSpPr>
          <p:cNvPr id="26" name="Title 1">
            <a:extLst>
              <a:ext uri="{FF2B5EF4-FFF2-40B4-BE49-F238E27FC236}">
                <a16:creationId xmlns:a16="http://schemas.microsoft.com/office/drawing/2014/main" id="{A36FF1F0-3768-482F-95D0-B5F3E713617C}"/>
              </a:ext>
            </a:extLst>
          </p:cNvPr>
          <p:cNvSpPr txBox="1">
            <a:spLocks/>
          </p:cNvSpPr>
          <p:nvPr/>
        </p:nvSpPr>
        <p:spPr>
          <a:xfrm>
            <a:off x="3106871" y="5265827"/>
            <a:ext cx="8654611" cy="479670"/>
          </a:xfrm>
          <a:prstGeom prst="rect">
            <a:avLst/>
          </a:prstGeom>
          <a:solidFill>
            <a:schemeClr val="accent2">
              <a:lumMod val="20000"/>
              <a:lumOff val="80000"/>
            </a:schemeClr>
          </a:solidFill>
          <a:ln w="57150" cap="flat" cmpd="sng" algn="ctr">
            <a:solidFill>
              <a:schemeClr val="accent2">
                <a:lumMod val="75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just" rtl="1">
              <a:lnSpc>
                <a:spcPct val="100000"/>
              </a:lnSpc>
              <a:spcBef>
                <a:spcPts val="0"/>
              </a:spcBef>
            </a:pPr>
            <a:r>
              <a:rPr lang="ar-BH" sz="2800" b="1" dirty="0">
                <a:solidFill>
                  <a:prstClr val="black"/>
                </a:solidFill>
                <a:latin typeface="Sakkal Majalla" panose="02000000000000000000" pitchFamily="2" charset="-78"/>
                <a:cs typeface="Sakkal Majalla" panose="02000000000000000000" pitchFamily="2" charset="-78"/>
              </a:rPr>
              <a:t> 4) كيف يمكنك إخراج مشبك حديد من كأس به ماء دون أن تلمس الماء في الكأس المجاور؟ </a:t>
            </a:r>
          </a:p>
        </p:txBody>
      </p:sp>
      <p:pic>
        <p:nvPicPr>
          <p:cNvPr id="27" name="Picture 26">
            <a:extLst>
              <a:ext uri="{FF2B5EF4-FFF2-40B4-BE49-F238E27FC236}">
                <a16:creationId xmlns:a16="http://schemas.microsoft.com/office/drawing/2014/main" id="{95AAFFD9-3B3B-4000-B035-3255C55941C6}"/>
              </a:ext>
            </a:extLst>
          </p:cNvPr>
          <p:cNvPicPr>
            <a:picLocks noChangeAspect="1"/>
          </p:cNvPicPr>
          <p:nvPr/>
        </p:nvPicPr>
        <p:blipFill>
          <a:blip r:embed="rId3"/>
          <a:stretch>
            <a:fillRect/>
          </a:stretch>
        </p:blipFill>
        <p:spPr>
          <a:xfrm>
            <a:off x="1142039" y="5198629"/>
            <a:ext cx="880237" cy="998301"/>
          </a:xfrm>
          <a:prstGeom prst="rect">
            <a:avLst/>
          </a:prstGeom>
        </p:spPr>
      </p:pic>
      <p:sp>
        <p:nvSpPr>
          <p:cNvPr id="29" name="Rectangle 28">
            <a:extLst>
              <a:ext uri="{FF2B5EF4-FFF2-40B4-BE49-F238E27FC236}">
                <a16:creationId xmlns:a16="http://schemas.microsoft.com/office/drawing/2014/main" id="{FCA9E97A-DB9B-42ED-A78E-51073AC294E4}"/>
              </a:ext>
            </a:extLst>
          </p:cNvPr>
          <p:cNvSpPr/>
          <p:nvPr/>
        </p:nvSpPr>
        <p:spPr>
          <a:xfrm>
            <a:off x="3094028" y="5821200"/>
            <a:ext cx="8680299" cy="400922"/>
          </a:xfrm>
          <a:prstGeom prst="rect">
            <a:avLst/>
          </a:prstGeom>
          <a:solidFill>
            <a:schemeClr val="bg1"/>
          </a:solid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BH" sz="2400" b="1" dirty="0">
                <a:solidFill>
                  <a:srgbClr val="0070C0"/>
                </a:solidFill>
                <a:latin typeface="Sakkal Majalla" panose="02000000000000000000" pitchFamily="2" charset="-78"/>
                <a:cs typeface="Sakkal Majalla" panose="02000000000000000000" pitchFamily="2" charset="-78"/>
              </a:rPr>
              <a:t>  عن طريق تقريب مغناطيس إلى الكأس فيجذب المشبك.</a:t>
            </a:r>
          </a:p>
        </p:txBody>
      </p:sp>
      <p:sp>
        <p:nvSpPr>
          <p:cNvPr id="30" name="Rectangle 29">
            <a:extLst>
              <a:ext uri="{FF2B5EF4-FFF2-40B4-BE49-F238E27FC236}">
                <a16:creationId xmlns:a16="http://schemas.microsoft.com/office/drawing/2014/main" id="{267FF51D-D766-4D0E-A61B-31CB7C5A20C4}"/>
              </a:ext>
            </a:extLst>
          </p:cNvPr>
          <p:cNvSpPr/>
          <p:nvPr/>
        </p:nvSpPr>
        <p:spPr>
          <a:xfrm>
            <a:off x="40927" y="39755"/>
            <a:ext cx="2660070" cy="751113"/>
          </a:xfrm>
          <a:prstGeom prst="rect">
            <a:avLst/>
          </a:prstGeom>
          <a:solidFill>
            <a:schemeClr val="bg1"/>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defRPr/>
            </a:pPr>
            <a:r>
              <a:rPr lang="ar-BH" sz="2000" b="1" dirty="0">
                <a:solidFill>
                  <a:prstClr val="black"/>
                </a:solidFill>
                <a:latin typeface="Sakkal Majalla" panose="02000000000000000000" pitchFamily="2" charset="-78"/>
                <a:cs typeface="Sakkal Majalla" panose="02000000000000000000" pitchFamily="2" charset="-78"/>
              </a:rPr>
              <a:t>وصف المادة                                العلوم - الصف الرابع الابتدائي</a:t>
            </a:r>
            <a:endParaRPr lang="en-US" sz="2000" b="1" dirty="0">
              <a:solidFill>
                <a:prstClr val="black"/>
              </a:solidFill>
              <a:latin typeface="Sakkal Majalla" panose="02000000000000000000" pitchFamily="2" charset="-78"/>
              <a:cs typeface="Sakkal Majalla" panose="02000000000000000000" pitchFamily="2" charset="-78"/>
            </a:endParaRPr>
          </a:p>
        </p:txBody>
      </p:sp>
      <p:sp>
        <p:nvSpPr>
          <p:cNvPr id="31" name="Rectangle 30">
            <a:extLst>
              <a:ext uri="{FF2B5EF4-FFF2-40B4-BE49-F238E27FC236}">
                <a16:creationId xmlns:a16="http://schemas.microsoft.com/office/drawing/2014/main" id="{C0191891-2DC0-4BEB-BD16-F63C8581EC9E}"/>
              </a:ext>
            </a:extLst>
          </p:cNvPr>
          <p:cNvSpPr/>
          <p:nvPr/>
        </p:nvSpPr>
        <p:spPr>
          <a:xfrm>
            <a:off x="334539" y="4594435"/>
            <a:ext cx="410446" cy="40111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defRPr/>
            </a:pPr>
            <a:r>
              <a:rPr lang="ar-BH" b="1" dirty="0">
                <a:solidFill>
                  <a:prstClr val="black"/>
                </a:solidFill>
                <a:latin typeface="Times New Roman" pitchFamily="18" charset="0"/>
                <a:ea typeface="Calibri" pitchFamily="34" charset="0"/>
                <a:cs typeface="Times New Roman" pitchFamily="18" charset="0"/>
                <a:sym typeface="Wingdings" pitchFamily="2" charset="2"/>
              </a:rPr>
              <a:t></a:t>
            </a:r>
            <a:endParaRPr lang="en-US" dirty="0">
              <a:solidFill>
                <a:prstClr val="black"/>
              </a:solidFill>
            </a:endParaRPr>
          </a:p>
        </p:txBody>
      </p:sp>
    </p:spTree>
    <p:extLst>
      <p:ext uri="{BB962C8B-B14F-4D97-AF65-F5344CB8AC3E}">
        <p14:creationId xmlns:p14="http://schemas.microsoft.com/office/powerpoint/2010/main" val="2859197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1000"/>
                                        <p:tgtEl>
                                          <p:spTgt spid="15"/>
                                        </p:tgtEl>
                                      </p:cBhvr>
                                    </p:animEffect>
                                    <p:anim calcmode="lin" valueType="num">
                                      <p:cBhvr>
                                        <p:cTn id="36" dur="1000" fill="hold"/>
                                        <p:tgtEl>
                                          <p:spTgt spid="15"/>
                                        </p:tgtEl>
                                        <p:attrNameLst>
                                          <p:attrName>ppt_x</p:attrName>
                                        </p:attrNameLst>
                                      </p:cBhvr>
                                      <p:tavLst>
                                        <p:tav tm="0">
                                          <p:val>
                                            <p:strVal val="#ppt_x"/>
                                          </p:val>
                                        </p:tav>
                                        <p:tav tm="100000">
                                          <p:val>
                                            <p:strVal val="#ppt_x"/>
                                          </p:val>
                                        </p:tav>
                                      </p:tavLst>
                                    </p:anim>
                                    <p:anim calcmode="lin" valueType="num">
                                      <p:cBhvr>
                                        <p:cTn id="3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1000"/>
                                        <p:tgtEl>
                                          <p:spTgt spid="16"/>
                                        </p:tgtEl>
                                      </p:cBhvr>
                                    </p:animEffect>
                                    <p:anim calcmode="lin" valueType="num">
                                      <p:cBhvr>
                                        <p:cTn id="43" dur="1000" fill="hold"/>
                                        <p:tgtEl>
                                          <p:spTgt spid="16"/>
                                        </p:tgtEl>
                                        <p:attrNameLst>
                                          <p:attrName>ppt_x</p:attrName>
                                        </p:attrNameLst>
                                      </p:cBhvr>
                                      <p:tavLst>
                                        <p:tav tm="0">
                                          <p:val>
                                            <p:strVal val="#ppt_x"/>
                                          </p:val>
                                        </p:tav>
                                        <p:tav tm="100000">
                                          <p:val>
                                            <p:strVal val="#ppt_x"/>
                                          </p:val>
                                        </p:tav>
                                      </p:tavLst>
                                    </p:anim>
                                    <p:anim calcmode="lin" valueType="num">
                                      <p:cBhvr>
                                        <p:cTn id="4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1000"/>
                                        <p:tgtEl>
                                          <p:spTgt spid="17"/>
                                        </p:tgtEl>
                                      </p:cBhvr>
                                    </p:animEffect>
                                    <p:anim calcmode="lin" valueType="num">
                                      <p:cBhvr>
                                        <p:cTn id="50" dur="1000" fill="hold"/>
                                        <p:tgtEl>
                                          <p:spTgt spid="17"/>
                                        </p:tgtEl>
                                        <p:attrNameLst>
                                          <p:attrName>ppt_x</p:attrName>
                                        </p:attrNameLst>
                                      </p:cBhvr>
                                      <p:tavLst>
                                        <p:tav tm="0">
                                          <p:val>
                                            <p:strVal val="#ppt_x"/>
                                          </p:val>
                                        </p:tav>
                                        <p:tav tm="100000">
                                          <p:val>
                                            <p:strVal val="#ppt_x"/>
                                          </p:val>
                                        </p:tav>
                                      </p:tavLst>
                                    </p:anim>
                                    <p:anim calcmode="lin" valueType="num">
                                      <p:cBhvr>
                                        <p:cTn id="5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1000"/>
                                        <p:tgtEl>
                                          <p:spTgt spid="21"/>
                                        </p:tgtEl>
                                      </p:cBhvr>
                                    </p:animEffect>
                                    <p:anim calcmode="lin" valueType="num">
                                      <p:cBhvr>
                                        <p:cTn id="57" dur="1000" fill="hold"/>
                                        <p:tgtEl>
                                          <p:spTgt spid="21"/>
                                        </p:tgtEl>
                                        <p:attrNameLst>
                                          <p:attrName>ppt_x</p:attrName>
                                        </p:attrNameLst>
                                      </p:cBhvr>
                                      <p:tavLst>
                                        <p:tav tm="0">
                                          <p:val>
                                            <p:strVal val="#ppt_x"/>
                                          </p:val>
                                        </p:tav>
                                        <p:tav tm="100000">
                                          <p:val>
                                            <p:strVal val="#ppt_x"/>
                                          </p:val>
                                        </p:tav>
                                      </p:tavLst>
                                    </p:anim>
                                    <p:anim calcmode="lin" valueType="num">
                                      <p:cBhvr>
                                        <p:cTn id="58"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6" presetClass="entr" presetSubtype="0" fill="hold" grpId="0" nodeType="click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wipe(down)">
                                      <p:cBhvr>
                                        <p:cTn id="63" dur="580">
                                          <p:stCondLst>
                                            <p:cond delay="0"/>
                                          </p:stCondLst>
                                        </p:cTn>
                                        <p:tgtEl>
                                          <p:spTgt spid="18"/>
                                        </p:tgtEl>
                                      </p:cBhvr>
                                    </p:animEffect>
                                    <p:anim calcmode="lin" valueType="num">
                                      <p:cBhvr>
                                        <p:cTn id="64"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65"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66"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67"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68"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69" dur="26">
                                          <p:stCondLst>
                                            <p:cond delay="650"/>
                                          </p:stCondLst>
                                        </p:cTn>
                                        <p:tgtEl>
                                          <p:spTgt spid="18"/>
                                        </p:tgtEl>
                                      </p:cBhvr>
                                      <p:to x="100000" y="60000"/>
                                    </p:animScale>
                                    <p:animScale>
                                      <p:cBhvr>
                                        <p:cTn id="70" dur="166" decel="50000">
                                          <p:stCondLst>
                                            <p:cond delay="676"/>
                                          </p:stCondLst>
                                        </p:cTn>
                                        <p:tgtEl>
                                          <p:spTgt spid="18"/>
                                        </p:tgtEl>
                                      </p:cBhvr>
                                      <p:to x="100000" y="100000"/>
                                    </p:animScale>
                                    <p:animScale>
                                      <p:cBhvr>
                                        <p:cTn id="71" dur="26">
                                          <p:stCondLst>
                                            <p:cond delay="1312"/>
                                          </p:stCondLst>
                                        </p:cTn>
                                        <p:tgtEl>
                                          <p:spTgt spid="18"/>
                                        </p:tgtEl>
                                      </p:cBhvr>
                                      <p:to x="100000" y="80000"/>
                                    </p:animScale>
                                    <p:animScale>
                                      <p:cBhvr>
                                        <p:cTn id="72" dur="166" decel="50000">
                                          <p:stCondLst>
                                            <p:cond delay="1338"/>
                                          </p:stCondLst>
                                        </p:cTn>
                                        <p:tgtEl>
                                          <p:spTgt spid="18"/>
                                        </p:tgtEl>
                                      </p:cBhvr>
                                      <p:to x="100000" y="100000"/>
                                    </p:animScale>
                                    <p:animScale>
                                      <p:cBhvr>
                                        <p:cTn id="73" dur="26">
                                          <p:stCondLst>
                                            <p:cond delay="1642"/>
                                          </p:stCondLst>
                                        </p:cTn>
                                        <p:tgtEl>
                                          <p:spTgt spid="18"/>
                                        </p:tgtEl>
                                      </p:cBhvr>
                                      <p:to x="100000" y="90000"/>
                                    </p:animScale>
                                    <p:animScale>
                                      <p:cBhvr>
                                        <p:cTn id="74" dur="166" decel="50000">
                                          <p:stCondLst>
                                            <p:cond delay="1668"/>
                                          </p:stCondLst>
                                        </p:cTn>
                                        <p:tgtEl>
                                          <p:spTgt spid="18"/>
                                        </p:tgtEl>
                                      </p:cBhvr>
                                      <p:to x="100000" y="100000"/>
                                    </p:animScale>
                                    <p:animScale>
                                      <p:cBhvr>
                                        <p:cTn id="75" dur="26">
                                          <p:stCondLst>
                                            <p:cond delay="1808"/>
                                          </p:stCondLst>
                                        </p:cTn>
                                        <p:tgtEl>
                                          <p:spTgt spid="18"/>
                                        </p:tgtEl>
                                      </p:cBhvr>
                                      <p:to x="100000" y="95000"/>
                                    </p:animScale>
                                    <p:animScale>
                                      <p:cBhvr>
                                        <p:cTn id="76" dur="166" decel="50000">
                                          <p:stCondLst>
                                            <p:cond delay="1834"/>
                                          </p:stCondLst>
                                        </p:cTn>
                                        <p:tgtEl>
                                          <p:spTgt spid="18"/>
                                        </p:tgtEl>
                                      </p:cBhvr>
                                      <p:to x="100000" y="100000"/>
                                    </p:animScale>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grpId="0" nodeType="clickEffect">
                                  <p:stCondLst>
                                    <p:cond delay="0"/>
                                  </p:stCondLst>
                                  <p:childTnLst>
                                    <p:set>
                                      <p:cBhvr>
                                        <p:cTn id="80" dur="1" fill="hold">
                                          <p:stCondLst>
                                            <p:cond delay="0"/>
                                          </p:stCondLst>
                                        </p:cTn>
                                        <p:tgtEl>
                                          <p:spTgt spid="19"/>
                                        </p:tgtEl>
                                        <p:attrNameLst>
                                          <p:attrName>style.visibility</p:attrName>
                                        </p:attrNameLst>
                                      </p:cBhvr>
                                      <p:to>
                                        <p:strVal val="visible"/>
                                      </p:to>
                                    </p:set>
                                    <p:animEffect transition="in" filter="fade">
                                      <p:cBhvr>
                                        <p:cTn id="81" dur="1000"/>
                                        <p:tgtEl>
                                          <p:spTgt spid="19"/>
                                        </p:tgtEl>
                                      </p:cBhvr>
                                    </p:animEffect>
                                    <p:anim calcmode="lin" valueType="num">
                                      <p:cBhvr>
                                        <p:cTn id="82" dur="1000" fill="hold"/>
                                        <p:tgtEl>
                                          <p:spTgt spid="19"/>
                                        </p:tgtEl>
                                        <p:attrNameLst>
                                          <p:attrName>ppt_x</p:attrName>
                                        </p:attrNameLst>
                                      </p:cBhvr>
                                      <p:tavLst>
                                        <p:tav tm="0">
                                          <p:val>
                                            <p:strVal val="#ppt_x"/>
                                          </p:val>
                                        </p:tav>
                                        <p:tav tm="100000">
                                          <p:val>
                                            <p:strVal val="#ppt_x"/>
                                          </p:val>
                                        </p:tav>
                                      </p:tavLst>
                                    </p:anim>
                                    <p:anim calcmode="lin" valueType="num">
                                      <p:cBhvr>
                                        <p:cTn id="8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42" presetClass="entr" presetSubtype="0" fill="hold" grpId="0" nodeType="clickEffect">
                                  <p:stCondLst>
                                    <p:cond delay="0"/>
                                  </p:stCondLst>
                                  <p:childTnLst>
                                    <p:set>
                                      <p:cBhvr>
                                        <p:cTn id="87" dur="1" fill="hold">
                                          <p:stCondLst>
                                            <p:cond delay="0"/>
                                          </p:stCondLst>
                                        </p:cTn>
                                        <p:tgtEl>
                                          <p:spTgt spid="20"/>
                                        </p:tgtEl>
                                        <p:attrNameLst>
                                          <p:attrName>style.visibility</p:attrName>
                                        </p:attrNameLst>
                                      </p:cBhvr>
                                      <p:to>
                                        <p:strVal val="visible"/>
                                      </p:to>
                                    </p:set>
                                    <p:animEffect transition="in" filter="fade">
                                      <p:cBhvr>
                                        <p:cTn id="88" dur="1000"/>
                                        <p:tgtEl>
                                          <p:spTgt spid="20"/>
                                        </p:tgtEl>
                                      </p:cBhvr>
                                    </p:animEffect>
                                    <p:anim calcmode="lin" valueType="num">
                                      <p:cBhvr>
                                        <p:cTn id="89" dur="1000" fill="hold"/>
                                        <p:tgtEl>
                                          <p:spTgt spid="20"/>
                                        </p:tgtEl>
                                        <p:attrNameLst>
                                          <p:attrName>ppt_x</p:attrName>
                                        </p:attrNameLst>
                                      </p:cBhvr>
                                      <p:tavLst>
                                        <p:tav tm="0">
                                          <p:val>
                                            <p:strVal val="#ppt_x"/>
                                          </p:val>
                                        </p:tav>
                                        <p:tav tm="100000">
                                          <p:val>
                                            <p:strVal val="#ppt_x"/>
                                          </p:val>
                                        </p:tav>
                                      </p:tavLst>
                                    </p:anim>
                                    <p:anim calcmode="lin" valueType="num">
                                      <p:cBhvr>
                                        <p:cTn id="90"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42" presetClass="entr" presetSubtype="0" fill="hold" grpId="0" nodeType="clickEffect">
                                  <p:stCondLst>
                                    <p:cond delay="0"/>
                                  </p:stCondLst>
                                  <p:childTnLst>
                                    <p:set>
                                      <p:cBhvr>
                                        <p:cTn id="94" dur="1" fill="hold">
                                          <p:stCondLst>
                                            <p:cond delay="0"/>
                                          </p:stCondLst>
                                        </p:cTn>
                                        <p:tgtEl>
                                          <p:spTgt spid="22"/>
                                        </p:tgtEl>
                                        <p:attrNameLst>
                                          <p:attrName>style.visibility</p:attrName>
                                        </p:attrNameLst>
                                      </p:cBhvr>
                                      <p:to>
                                        <p:strVal val="visible"/>
                                      </p:to>
                                    </p:set>
                                    <p:animEffect transition="in" filter="fade">
                                      <p:cBhvr>
                                        <p:cTn id="95" dur="1000"/>
                                        <p:tgtEl>
                                          <p:spTgt spid="22"/>
                                        </p:tgtEl>
                                      </p:cBhvr>
                                    </p:animEffect>
                                    <p:anim calcmode="lin" valueType="num">
                                      <p:cBhvr>
                                        <p:cTn id="96" dur="1000" fill="hold"/>
                                        <p:tgtEl>
                                          <p:spTgt spid="22"/>
                                        </p:tgtEl>
                                        <p:attrNameLst>
                                          <p:attrName>ppt_x</p:attrName>
                                        </p:attrNameLst>
                                      </p:cBhvr>
                                      <p:tavLst>
                                        <p:tav tm="0">
                                          <p:val>
                                            <p:strVal val="#ppt_x"/>
                                          </p:val>
                                        </p:tav>
                                        <p:tav tm="100000">
                                          <p:val>
                                            <p:strVal val="#ppt_x"/>
                                          </p:val>
                                        </p:tav>
                                      </p:tavLst>
                                    </p:anim>
                                    <p:anim calcmode="lin" valueType="num">
                                      <p:cBhvr>
                                        <p:cTn id="97"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42" presetClass="entr" presetSubtype="0" fill="hold" grpId="0" nodeType="clickEffect">
                                  <p:stCondLst>
                                    <p:cond delay="0"/>
                                  </p:stCondLst>
                                  <p:childTnLst>
                                    <p:set>
                                      <p:cBhvr>
                                        <p:cTn id="101" dur="1" fill="hold">
                                          <p:stCondLst>
                                            <p:cond delay="0"/>
                                          </p:stCondLst>
                                        </p:cTn>
                                        <p:tgtEl>
                                          <p:spTgt spid="23"/>
                                        </p:tgtEl>
                                        <p:attrNameLst>
                                          <p:attrName>style.visibility</p:attrName>
                                        </p:attrNameLst>
                                      </p:cBhvr>
                                      <p:to>
                                        <p:strVal val="visible"/>
                                      </p:to>
                                    </p:set>
                                    <p:animEffect transition="in" filter="fade">
                                      <p:cBhvr>
                                        <p:cTn id="102" dur="1000"/>
                                        <p:tgtEl>
                                          <p:spTgt spid="23"/>
                                        </p:tgtEl>
                                      </p:cBhvr>
                                    </p:animEffect>
                                    <p:anim calcmode="lin" valueType="num">
                                      <p:cBhvr>
                                        <p:cTn id="103" dur="1000" fill="hold"/>
                                        <p:tgtEl>
                                          <p:spTgt spid="23"/>
                                        </p:tgtEl>
                                        <p:attrNameLst>
                                          <p:attrName>ppt_x</p:attrName>
                                        </p:attrNameLst>
                                      </p:cBhvr>
                                      <p:tavLst>
                                        <p:tav tm="0">
                                          <p:val>
                                            <p:strVal val="#ppt_x"/>
                                          </p:val>
                                        </p:tav>
                                        <p:tav tm="100000">
                                          <p:val>
                                            <p:strVal val="#ppt_x"/>
                                          </p:val>
                                        </p:tav>
                                      </p:tavLst>
                                    </p:anim>
                                    <p:anim calcmode="lin" valueType="num">
                                      <p:cBhvr>
                                        <p:cTn id="104"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42" presetClass="entr" presetSubtype="0" fill="hold" grpId="0" nodeType="clickEffect">
                                  <p:stCondLst>
                                    <p:cond delay="0"/>
                                  </p:stCondLst>
                                  <p:childTnLst>
                                    <p:set>
                                      <p:cBhvr>
                                        <p:cTn id="108" dur="1" fill="hold">
                                          <p:stCondLst>
                                            <p:cond delay="0"/>
                                          </p:stCondLst>
                                        </p:cTn>
                                        <p:tgtEl>
                                          <p:spTgt spid="24"/>
                                        </p:tgtEl>
                                        <p:attrNameLst>
                                          <p:attrName>style.visibility</p:attrName>
                                        </p:attrNameLst>
                                      </p:cBhvr>
                                      <p:to>
                                        <p:strVal val="visible"/>
                                      </p:to>
                                    </p:set>
                                    <p:animEffect transition="in" filter="fade">
                                      <p:cBhvr>
                                        <p:cTn id="109" dur="1000"/>
                                        <p:tgtEl>
                                          <p:spTgt spid="24"/>
                                        </p:tgtEl>
                                      </p:cBhvr>
                                    </p:animEffect>
                                    <p:anim calcmode="lin" valueType="num">
                                      <p:cBhvr>
                                        <p:cTn id="110" dur="1000" fill="hold"/>
                                        <p:tgtEl>
                                          <p:spTgt spid="24"/>
                                        </p:tgtEl>
                                        <p:attrNameLst>
                                          <p:attrName>ppt_x</p:attrName>
                                        </p:attrNameLst>
                                      </p:cBhvr>
                                      <p:tavLst>
                                        <p:tav tm="0">
                                          <p:val>
                                            <p:strVal val="#ppt_x"/>
                                          </p:val>
                                        </p:tav>
                                        <p:tav tm="100000">
                                          <p:val>
                                            <p:strVal val="#ppt_x"/>
                                          </p:val>
                                        </p:tav>
                                      </p:tavLst>
                                    </p:anim>
                                    <p:anim calcmode="lin" valueType="num">
                                      <p:cBhvr>
                                        <p:cTn id="111"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12" fill="hold">
                      <p:stCondLst>
                        <p:cond delay="indefinite"/>
                      </p:stCondLst>
                      <p:childTnLst>
                        <p:par>
                          <p:cTn id="113" fill="hold">
                            <p:stCondLst>
                              <p:cond delay="0"/>
                            </p:stCondLst>
                            <p:childTnLst>
                              <p:par>
                                <p:cTn id="114" presetID="42" presetClass="entr" presetSubtype="0" fill="hold" grpId="0" nodeType="clickEffect">
                                  <p:stCondLst>
                                    <p:cond delay="0"/>
                                  </p:stCondLst>
                                  <p:childTnLst>
                                    <p:set>
                                      <p:cBhvr>
                                        <p:cTn id="115" dur="1" fill="hold">
                                          <p:stCondLst>
                                            <p:cond delay="0"/>
                                          </p:stCondLst>
                                        </p:cTn>
                                        <p:tgtEl>
                                          <p:spTgt spid="25"/>
                                        </p:tgtEl>
                                        <p:attrNameLst>
                                          <p:attrName>style.visibility</p:attrName>
                                        </p:attrNameLst>
                                      </p:cBhvr>
                                      <p:to>
                                        <p:strVal val="visible"/>
                                      </p:to>
                                    </p:set>
                                    <p:animEffect transition="in" filter="fade">
                                      <p:cBhvr>
                                        <p:cTn id="116" dur="1000"/>
                                        <p:tgtEl>
                                          <p:spTgt spid="25"/>
                                        </p:tgtEl>
                                      </p:cBhvr>
                                    </p:animEffect>
                                    <p:anim calcmode="lin" valueType="num">
                                      <p:cBhvr>
                                        <p:cTn id="117" dur="1000" fill="hold"/>
                                        <p:tgtEl>
                                          <p:spTgt spid="25"/>
                                        </p:tgtEl>
                                        <p:attrNameLst>
                                          <p:attrName>ppt_x</p:attrName>
                                        </p:attrNameLst>
                                      </p:cBhvr>
                                      <p:tavLst>
                                        <p:tav tm="0">
                                          <p:val>
                                            <p:strVal val="#ppt_x"/>
                                          </p:val>
                                        </p:tav>
                                        <p:tav tm="100000">
                                          <p:val>
                                            <p:strVal val="#ppt_x"/>
                                          </p:val>
                                        </p:tav>
                                      </p:tavLst>
                                    </p:anim>
                                    <p:anim calcmode="lin" valueType="num">
                                      <p:cBhvr>
                                        <p:cTn id="118"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26" presetClass="entr" presetSubtype="0" fill="hold" grpId="0" nodeType="clickEffect">
                                  <p:stCondLst>
                                    <p:cond delay="0"/>
                                  </p:stCondLst>
                                  <p:childTnLst>
                                    <p:set>
                                      <p:cBhvr>
                                        <p:cTn id="122" dur="1" fill="hold">
                                          <p:stCondLst>
                                            <p:cond delay="0"/>
                                          </p:stCondLst>
                                        </p:cTn>
                                        <p:tgtEl>
                                          <p:spTgt spid="31"/>
                                        </p:tgtEl>
                                        <p:attrNameLst>
                                          <p:attrName>style.visibility</p:attrName>
                                        </p:attrNameLst>
                                      </p:cBhvr>
                                      <p:to>
                                        <p:strVal val="visible"/>
                                      </p:to>
                                    </p:set>
                                    <p:animEffect transition="in" filter="wipe(down)">
                                      <p:cBhvr>
                                        <p:cTn id="123" dur="580">
                                          <p:stCondLst>
                                            <p:cond delay="0"/>
                                          </p:stCondLst>
                                        </p:cTn>
                                        <p:tgtEl>
                                          <p:spTgt spid="31"/>
                                        </p:tgtEl>
                                      </p:cBhvr>
                                    </p:animEffect>
                                    <p:anim calcmode="lin" valueType="num">
                                      <p:cBhvr>
                                        <p:cTn id="124" dur="1822"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125" dur="664"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126" dur="664" tmFilter="0, 0; 0.125,0.2665; 0.25,0.4; 0.375,0.465; 0.5,0.5;  0.625,0.535; 0.75,0.6; 0.875,0.7335; 1,1">
                                          <p:stCondLst>
                                            <p:cond delay="664"/>
                                          </p:stCondLst>
                                        </p:cTn>
                                        <p:tgtEl>
                                          <p:spTgt spid="31"/>
                                        </p:tgtEl>
                                        <p:attrNameLst>
                                          <p:attrName>ppt_y</p:attrName>
                                        </p:attrNameLst>
                                      </p:cBhvr>
                                      <p:tavLst>
                                        <p:tav tm="0" fmla="#ppt_y-sin(pi*$)/9">
                                          <p:val>
                                            <p:fltVal val="0"/>
                                          </p:val>
                                        </p:tav>
                                        <p:tav tm="100000">
                                          <p:val>
                                            <p:fltVal val="1"/>
                                          </p:val>
                                        </p:tav>
                                      </p:tavLst>
                                    </p:anim>
                                    <p:anim calcmode="lin" valueType="num">
                                      <p:cBhvr>
                                        <p:cTn id="127" dur="332" tmFilter="0, 0; 0.125,0.2665; 0.25,0.4; 0.375,0.465; 0.5,0.5;  0.625,0.535; 0.75,0.6; 0.875,0.7335; 1,1">
                                          <p:stCondLst>
                                            <p:cond delay="1324"/>
                                          </p:stCondLst>
                                        </p:cTn>
                                        <p:tgtEl>
                                          <p:spTgt spid="31"/>
                                        </p:tgtEl>
                                        <p:attrNameLst>
                                          <p:attrName>ppt_y</p:attrName>
                                        </p:attrNameLst>
                                      </p:cBhvr>
                                      <p:tavLst>
                                        <p:tav tm="0" fmla="#ppt_y-sin(pi*$)/27">
                                          <p:val>
                                            <p:fltVal val="0"/>
                                          </p:val>
                                        </p:tav>
                                        <p:tav tm="100000">
                                          <p:val>
                                            <p:fltVal val="1"/>
                                          </p:val>
                                        </p:tav>
                                      </p:tavLst>
                                    </p:anim>
                                    <p:anim calcmode="lin" valueType="num">
                                      <p:cBhvr>
                                        <p:cTn id="128" dur="164" tmFilter="0, 0; 0.125,0.2665; 0.25,0.4; 0.375,0.465; 0.5,0.5;  0.625,0.535; 0.75,0.6; 0.875,0.7335; 1,1">
                                          <p:stCondLst>
                                            <p:cond delay="1656"/>
                                          </p:stCondLst>
                                        </p:cTn>
                                        <p:tgtEl>
                                          <p:spTgt spid="31"/>
                                        </p:tgtEl>
                                        <p:attrNameLst>
                                          <p:attrName>ppt_y</p:attrName>
                                        </p:attrNameLst>
                                      </p:cBhvr>
                                      <p:tavLst>
                                        <p:tav tm="0" fmla="#ppt_y-sin(pi*$)/81">
                                          <p:val>
                                            <p:fltVal val="0"/>
                                          </p:val>
                                        </p:tav>
                                        <p:tav tm="100000">
                                          <p:val>
                                            <p:fltVal val="1"/>
                                          </p:val>
                                        </p:tav>
                                      </p:tavLst>
                                    </p:anim>
                                    <p:animScale>
                                      <p:cBhvr>
                                        <p:cTn id="129" dur="26">
                                          <p:stCondLst>
                                            <p:cond delay="650"/>
                                          </p:stCondLst>
                                        </p:cTn>
                                        <p:tgtEl>
                                          <p:spTgt spid="31"/>
                                        </p:tgtEl>
                                      </p:cBhvr>
                                      <p:to x="100000" y="60000"/>
                                    </p:animScale>
                                    <p:animScale>
                                      <p:cBhvr>
                                        <p:cTn id="130" dur="166" decel="50000">
                                          <p:stCondLst>
                                            <p:cond delay="676"/>
                                          </p:stCondLst>
                                        </p:cTn>
                                        <p:tgtEl>
                                          <p:spTgt spid="31"/>
                                        </p:tgtEl>
                                      </p:cBhvr>
                                      <p:to x="100000" y="100000"/>
                                    </p:animScale>
                                    <p:animScale>
                                      <p:cBhvr>
                                        <p:cTn id="131" dur="26">
                                          <p:stCondLst>
                                            <p:cond delay="1312"/>
                                          </p:stCondLst>
                                        </p:cTn>
                                        <p:tgtEl>
                                          <p:spTgt spid="31"/>
                                        </p:tgtEl>
                                      </p:cBhvr>
                                      <p:to x="100000" y="80000"/>
                                    </p:animScale>
                                    <p:animScale>
                                      <p:cBhvr>
                                        <p:cTn id="132" dur="166" decel="50000">
                                          <p:stCondLst>
                                            <p:cond delay="1338"/>
                                          </p:stCondLst>
                                        </p:cTn>
                                        <p:tgtEl>
                                          <p:spTgt spid="31"/>
                                        </p:tgtEl>
                                      </p:cBhvr>
                                      <p:to x="100000" y="100000"/>
                                    </p:animScale>
                                    <p:animScale>
                                      <p:cBhvr>
                                        <p:cTn id="133" dur="26">
                                          <p:stCondLst>
                                            <p:cond delay="1642"/>
                                          </p:stCondLst>
                                        </p:cTn>
                                        <p:tgtEl>
                                          <p:spTgt spid="31"/>
                                        </p:tgtEl>
                                      </p:cBhvr>
                                      <p:to x="100000" y="90000"/>
                                    </p:animScale>
                                    <p:animScale>
                                      <p:cBhvr>
                                        <p:cTn id="134" dur="166" decel="50000">
                                          <p:stCondLst>
                                            <p:cond delay="1668"/>
                                          </p:stCondLst>
                                        </p:cTn>
                                        <p:tgtEl>
                                          <p:spTgt spid="31"/>
                                        </p:tgtEl>
                                      </p:cBhvr>
                                      <p:to x="100000" y="100000"/>
                                    </p:animScale>
                                    <p:animScale>
                                      <p:cBhvr>
                                        <p:cTn id="135" dur="26">
                                          <p:stCondLst>
                                            <p:cond delay="1808"/>
                                          </p:stCondLst>
                                        </p:cTn>
                                        <p:tgtEl>
                                          <p:spTgt spid="31"/>
                                        </p:tgtEl>
                                      </p:cBhvr>
                                      <p:to x="100000" y="95000"/>
                                    </p:animScale>
                                    <p:animScale>
                                      <p:cBhvr>
                                        <p:cTn id="136" dur="166" decel="50000">
                                          <p:stCondLst>
                                            <p:cond delay="1834"/>
                                          </p:stCondLst>
                                        </p:cTn>
                                        <p:tgtEl>
                                          <p:spTgt spid="31"/>
                                        </p:tgtEl>
                                      </p:cBhvr>
                                      <p:to x="100000" y="100000"/>
                                    </p:animScale>
                                  </p:childTnLst>
                                </p:cTn>
                              </p:par>
                            </p:childTnLst>
                          </p:cTn>
                        </p:par>
                      </p:childTnLst>
                    </p:cTn>
                  </p:par>
                  <p:par>
                    <p:cTn id="137" fill="hold">
                      <p:stCondLst>
                        <p:cond delay="indefinite"/>
                      </p:stCondLst>
                      <p:childTnLst>
                        <p:par>
                          <p:cTn id="138" fill="hold">
                            <p:stCondLst>
                              <p:cond delay="0"/>
                            </p:stCondLst>
                            <p:childTnLst>
                              <p:par>
                                <p:cTn id="139" presetID="42" presetClass="entr" presetSubtype="0" fill="hold" grpId="0" nodeType="clickEffect">
                                  <p:stCondLst>
                                    <p:cond delay="0"/>
                                  </p:stCondLst>
                                  <p:childTnLst>
                                    <p:set>
                                      <p:cBhvr>
                                        <p:cTn id="140" dur="1" fill="hold">
                                          <p:stCondLst>
                                            <p:cond delay="0"/>
                                          </p:stCondLst>
                                        </p:cTn>
                                        <p:tgtEl>
                                          <p:spTgt spid="26"/>
                                        </p:tgtEl>
                                        <p:attrNameLst>
                                          <p:attrName>style.visibility</p:attrName>
                                        </p:attrNameLst>
                                      </p:cBhvr>
                                      <p:to>
                                        <p:strVal val="visible"/>
                                      </p:to>
                                    </p:set>
                                    <p:animEffect transition="in" filter="fade">
                                      <p:cBhvr>
                                        <p:cTn id="141" dur="1000"/>
                                        <p:tgtEl>
                                          <p:spTgt spid="26"/>
                                        </p:tgtEl>
                                      </p:cBhvr>
                                    </p:animEffect>
                                    <p:anim calcmode="lin" valueType="num">
                                      <p:cBhvr>
                                        <p:cTn id="142" dur="1000" fill="hold"/>
                                        <p:tgtEl>
                                          <p:spTgt spid="26"/>
                                        </p:tgtEl>
                                        <p:attrNameLst>
                                          <p:attrName>ppt_x</p:attrName>
                                        </p:attrNameLst>
                                      </p:cBhvr>
                                      <p:tavLst>
                                        <p:tav tm="0">
                                          <p:val>
                                            <p:strVal val="#ppt_x"/>
                                          </p:val>
                                        </p:tav>
                                        <p:tav tm="100000">
                                          <p:val>
                                            <p:strVal val="#ppt_x"/>
                                          </p:val>
                                        </p:tav>
                                      </p:tavLst>
                                    </p:anim>
                                    <p:anim calcmode="lin" valueType="num">
                                      <p:cBhvr>
                                        <p:cTn id="143" dur="1000" fill="hold"/>
                                        <p:tgtEl>
                                          <p:spTgt spid="26"/>
                                        </p:tgtEl>
                                        <p:attrNameLst>
                                          <p:attrName>ppt_y</p:attrName>
                                        </p:attrNameLst>
                                      </p:cBhvr>
                                      <p:tavLst>
                                        <p:tav tm="0">
                                          <p:val>
                                            <p:strVal val="#ppt_y+.1"/>
                                          </p:val>
                                        </p:tav>
                                        <p:tav tm="100000">
                                          <p:val>
                                            <p:strVal val="#ppt_y"/>
                                          </p:val>
                                        </p:tav>
                                      </p:tavLst>
                                    </p:anim>
                                  </p:childTnLst>
                                </p:cTn>
                              </p:par>
                              <p:par>
                                <p:cTn id="144" presetID="42" presetClass="entr" presetSubtype="0" fill="hold" nodeType="withEffect">
                                  <p:stCondLst>
                                    <p:cond delay="0"/>
                                  </p:stCondLst>
                                  <p:childTnLst>
                                    <p:set>
                                      <p:cBhvr>
                                        <p:cTn id="145" dur="1" fill="hold">
                                          <p:stCondLst>
                                            <p:cond delay="0"/>
                                          </p:stCondLst>
                                        </p:cTn>
                                        <p:tgtEl>
                                          <p:spTgt spid="27"/>
                                        </p:tgtEl>
                                        <p:attrNameLst>
                                          <p:attrName>style.visibility</p:attrName>
                                        </p:attrNameLst>
                                      </p:cBhvr>
                                      <p:to>
                                        <p:strVal val="visible"/>
                                      </p:to>
                                    </p:set>
                                    <p:animEffect transition="in" filter="fade">
                                      <p:cBhvr>
                                        <p:cTn id="146" dur="1000"/>
                                        <p:tgtEl>
                                          <p:spTgt spid="27"/>
                                        </p:tgtEl>
                                      </p:cBhvr>
                                    </p:animEffect>
                                    <p:anim calcmode="lin" valueType="num">
                                      <p:cBhvr>
                                        <p:cTn id="147" dur="1000" fill="hold"/>
                                        <p:tgtEl>
                                          <p:spTgt spid="27"/>
                                        </p:tgtEl>
                                        <p:attrNameLst>
                                          <p:attrName>ppt_x</p:attrName>
                                        </p:attrNameLst>
                                      </p:cBhvr>
                                      <p:tavLst>
                                        <p:tav tm="0">
                                          <p:val>
                                            <p:strVal val="#ppt_x"/>
                                          </p:val>
                                        </p:tav>
                                        <p:tav tm="100000">
                                          <p:val>
                                            <p:strVal val="#ppt_x"/>
                                          </p:val>
                                        </p:tav>
                                      </p:tavLst>
                                    </p:anim>
                                    <p:anim calcmode="lin" valueType="num">
                                      <p:cBhvr>
                                        <p:cTn id="148"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49" fill="hold">
                      <p:stCondLst>
                        <p:cond delay="indefinite"/>
                      </p:stCondLst>
                      <p:childTnLst>
                        <p:par>
                          <p:cTn id="150" fill="hold">
                            <p:stCondLst>
                              <p:cond delay="0"/>
                            </p:stCondLst>
                            <p:childTnLst>
                              <p:par>
                                <p:cTn id="151" presetID="42" presetClass="entr" presetSubtype="0" fill="hold" grpId="0" nodeType="clickEffect">
                                  <p:stCondLst>
                                    <p:cond delay="0"/>
                                  </p:stCondLst>
                                  <p:childTnLst>
                                    <p:set>
                                      <p:cBhvr>
                                        <p:cTn id="152" dur="1" fill="hold">
                                          <p:stCondLst>
                                            <p:cond delay="0"/>
                                          </p:stCondLst>
                                        </p:cTn>
                                        <p:tgtEl>
                                          <p:spTgt spid="29"/>
                                        </p:tgtEl>
                                        <p:attrNameLst>
                                          <p:attrName>style.visibility</p:attrName>
                                        </p:attrNameLst>
                                      </p:cBhvr>
                                      <p:to>
                                        <p:strVal val="visible"/>
                                      </p:to>
                                    </p:set>
                                    <p:animEffect transition="in" filter="fade">
                                      <p:cBhvr>
                                        <p:cTn id="153" dur="1000"/>
                                        <p:tgtEl>
                                          <p:spTgt spid="29"/>
                                        </p:tgtEl>
                                      </p:cBhvr>
                                    </p:animEffect>
                                    <p:anim calcmode="lin" valueType="num">
                                      <p:cBhvr>
                                        <p:cTn id="154" dur="1000" fill="hold"/>
                                        <p:tgtEl>
                                          <p:spTgt spid="29"/>
                                        </p:tgtEl>
                                        <p:attrNameLst>
                                          <p:attrName>ppt_x</p:attrName>
                                        </p:attrNameLst>
                                      </p:cBhvr>
                                      <p:tavLst>
                                        <p:tav tm="0">
                                          <p:val>
                                            <p:strVal val="#ppt_x"/>
                                          </p:val>
                                        </p:tav>
                                        <p:tav tm="100000">
                                          <p:val>
                                            <p:strVal val="#ppt_x"/>
                                          </p:val>
                                        </p:tav>
                                      </p:tavLst>
                                    </p:anim>
                                    <p:anim calcmode="lin" valueType="num">
                                      <p:cBhvr>
                                        <p:cTn id="155"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2" grpId="0" animBg="1"/>
      <p:bldP spid="13"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9" grpId="0" animBg="1"/>
      <p:bldP spid="3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sp>
        <p:nvSpPr>
          <p:cNvPr id="6" name="Rectangle 5"/>
          <p:cNvSpPr/>
          <p:nvPr/>
        </p:nvSpPr>
        <p:spPr>
          <a:xfrm>
            <a:off x="348343" y="1268067"/>
            <a:ext cx="11432439" cy="5379475"/>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348343" y="6306207"/>
            <a:ext cx="11432439"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9" name="Rectangle 2"/>
          <p:cNvSpPr>
            <a:spLocks noChangeArrowheads="1"/>
          </p:cNvSpPr>
          <p:nvPr/>
        </p:nvSpPr>
        <p:spPr bwMode="auto">
          <a:xfrm>
            <a:off x="0" y="23219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latin typeface="Sakkal Majalla" panose="02000000000000000000" pitchFamily="2" charset="-78"/>
              <a:cs typeface="Sakkal Majalla" panose="02000000000000000000" pitchFamily="2" charset="-78"/>
            </a:endParaRPr>
          </a:p>
        </p:txBody>
      </p:sp>
      <p:sp>
        <p:nvSpPr>
          <p:cNvPr id="28" name="Rectangle 2"/>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latin typeface="Sakkal Majalla" panose="02000000000000000000" pitchFamily="2" charset="-78"/>
              <a:cs typeface="Sakkal Majalla" panose="02000000000000000000" pitchFamily="2" charset="-78"/>
            </a:endParaRPr>
          </a:p>
        </p:txBody>
      </p:sp>
      <p:sp>
        <p:nvSpPr>
          <p:cNvPr id="8" name="Title 1">
            <a:extLst>
              <a:ext uri="{FF2B5EF4-FFF2-40B4-BE49-F238E27FC236}">
                <a16:creationId xmlns:a16="http://schemas.microsoft.com/office/drawing/2014/main" id="{1AFB8D37-82F1-4B78-AAC2-2515CD24DA47}"/>
              </a:ext>
            </a:extLst>
          </p:cNvPr>
          <p:cNvSpPr>
            <a:spLocks noGrp="1"/>
          </p:cNvSpPr>
          <p:nvPr>
            <p:ph type="title"/>
          </p:nvPr>
        </p:nvSpPr>
        <p:spPr>
          <a:xfrm>
            <a:off x="423042" y="1377429"/>
            <a:ext cx="11322581" cy="602844"/>
          </a:xfrm>
          <a:solidFill>
            <a:schemeClr val="accent2">
              <a:lumMod val="20000"/>
              <a:lumOff val="80000"/>
            </a:schemeClr>
          </a:solid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algn="just" rtl="1">
              <a:lnSpc>
                <a:spcPct val="100000"/>
              </a:lnSpc>
              <a:spcBef>
                <a:spcPts val="0"/>
              </a:spcBef>
            </a:pPr>
            <a:r>
              <a:rPr lang="ar-BH" sz="2800" b="1" dirty="0">
                <a:solidFill>
                  <a:prstClr val="black"/>
                </a:solidFill>
                <a:latin typeface="Sakkal Majalla" panose="02000000000000000000" pitchFamily="2" charset="-78"/>
                <a:cs typeface="Sakkal Majalla" panose="02000000000000000000" pitchFamily="2" charset="-78"/>
              </a:rPr>
              <a:t> </a:t>
            </a:r>
            <a:r>
              <a:rPr lang="en-US" sz="2800" b="1" dirty="0">
                <a:solidFill>
                  <a:prstClr val="black"/>
                </a:solidFill>
                <a:latin typeface="Sakkal Majalla" panose="02000000000000000000" pitchFamily="2" charset="-78"/>
                <a:cs typeface="Sakkal Majalla" panose="02000000000000000000" pitchFamily="2" charset="-78"/>
              </a:rPr>
              <a:t>5</a:t>
            </a:r>
            <a:r>
              <a:rPr lang="ar-BH" sz="2800" b="1" dirty="0">
                <a:solidFill>
                  <a:prstClr val="black"/>
                </a:solidFill>
                <a:latin typeface="Sakkal Majalla" panose="02000000000000000000" pitchFamily="2" charset="-78"/>
                <a:cs typeface="Sakkal Majalla" panose="02000000000000000000" pitchFamily="2" charset="-78"/>
              </a:rPr>
              <a:t>)</a:t>
            </a:r>
            <a:r>
              <a:rPr lang="en-US" sz="2800" b="1" dirty="0">
                <a:solidFill>
                  <a:prstClr val="black"/>
                </a:solidFill>
                <a:latin typeface="Sakkal Majalla" panose="02000000000000000000" pitchFamily="2" charset="-78"/>
                <a:cs typeface="Sakkal Majalla" panose="02000000000000000000" pitchFamily="2" charset="-78"/>
              </a:rPr>
              <a:t>  </a:t>
            </a:r>
            <a:r>
              <a:rPr lang="ar-BH" sz="2800" b="1" dirty="0">
                <a:solidFill>
                  <a:prstClr val="black"/>
                </a:solidFill>
                <a:latin typeface="Sakkal Majalla" panose="02000000000000000000" pitchFamily="2" charset="-78"/>
                <a:cs typeface="Sakkal Majalla" panose="02000000000000000000" pitchFamily="2" charset="-78"/>
              </a:rPr>
              <a:t>اختر  الخاصية (الذائبية، الحجم، الطفو.)، وضعها أمام العبارة المناسبة في الجدول أدناه.  </a:t>
            </a:r>
          </a:p>
        </p:txBody>
      </p:sp>
      <p:sp>
        <p:nvSpPr>
          <p:cNvPr id="11" name="Rectangle 10">
            <a:extLst>
              <a:ext uri="{FF2B5EF4-FFF2-40B4-BE49-F238E27FC236}">
                <a16:creationId xmlns:a16="http://schemas.microsoft.com/office/drawing/2014/main" id="{33BD2BC4-1815-48CA-87BF-89FBAFEC324C}"/>
              </a:ext>
            </a:extLst>
          </p:cNvPr>
          <p:cNvSpPr/>
          <p:nvPr/>
        </p:nvSpPr>
        <p:spPr>
          <a:xfrm>
            <a:off x="4069080" y="27710"/>
            <a:ext cx="4979386" cy="688047"/>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altLang="en-US" sz="4400" b="1" dirty="0">
                <a:solidFill>
                  <a:prstClr val="white"/>
                </a:solidFill>
                <a:latin typeface="Sakkal Majalla" panose="02000000000000000000" pitchFamily="2" charset="-78"/>
                <a:cs typeface="Sakkal Majalla" panose="02000000000000000000" pitchFamily="2" charset="-78"/>
              </a:rPr>
              <a:t>تابع/النشاط التقييمي</a:t>
            </a:r>
            <a:endParaRPr lang="en-US" sz="4400" b="1" dirty="0">
              <a:solidFill>
                <a:prstClr val="white"/>
              </a:solidFill>
              <a:latin typeface="Sakkal Majalla" panose="02000000000000000000" pitchFamily="2" charset="-78"/>
              <a:cs typeface="Sakkal Majalla" panose="02000000000000000000" pitchFamily="2" charset="-78"/>
            </a:endParaRPr>
          </a:p>
        </p:txBody>
      </p:sp>
      <p:graphicFrame>
        <p:nvGraphicFramePr>
          <p:cNvPr id="13" name="Table 12">
            <a:extLst>
              <a:ext uri="{FF2B5EF4-FFF2-40B4-BE49-F238E27FC236}">
                <a16:creationId xmlns:a16="http://schemas.microsoft.com/office/drawing/2014/main" id="{FC562362-B0C8-40DB-852B-2CDF0FA2C085}"/>
              </a:ext>
            </a:extLst>
          </p:cNvPr>
          <p:cNvGraphicFramePr>
            <a:graphicFrameLocks noGrp="1"/>
          </p:cNvGraphicFramePr>
          <p:nvPr>
            <p:extLst>
              <p:ext uri="{D42A27DB-BD31-4B8C-83A1-F6EECF244321}">
                <p14:modId xmlns:p14="http://schemas.microsoft.com/office/powerpoint/2010/main" val="2048441697"/>
              </p:ext>
            </p:extLst>
          </p:nvPr>
        </p:nvGraphicFramePr>
        <p:xfrm>
          <a:off x="411219" y="2243925"/>
          <a:ext cx="11334404" cy="2010128"/>
        </p:xfrm>
        <a:graphic>
          <a:graphicData uri="http://schemas.openxmlformats.org/drawingml/2006/table">
            <a:tbl>
              <a:tblPr firstRow="1" bandRow="1">
                <a:tableStyleId>{21E4AEA4-8DFA-4A89-87EB-49C32662AFE0}</a:tableStyleId>
              </a:tblPr>
              <a:tblGrid>
                <a:gridCol w="3464050">
                  <a:extLst>
                    <a:ext uri="{9D8B030D-6E8A-4147-A177-3AD203B41FA5}">
                      <a16:colId xmlns:a16="http://schemas.microsoft.com/office/drawing/2014/main" val="20000"/>
                    </a:ext>
                  </a:extLst>
                </a:gridCol>
                <a:gridCol w="7870354">
                  <a:extLst>
                    <a:ext uri="{9D8B030D-6E8A-4147-A177-3AD203B41FA5}">
                      <a16:colId xmlns:a16="http://schemas.microsoft.com/office/drawing/2014/main" val="20001"/>
                    </a:ext>
                  </a:extLst>
                </a:gridCol>
              </a:tblGrid>
              <a:tr h="502532">
                <a:tc>
                  <a:txBody>
                    <a:bodyPr/>
                    <a:lstStyle/>
                    <a:p>
                      <a:pPr algn="ctr"/>
                      <a:r>
                        <a:rPr lang="ar-BH" sz="2400" b="1" kern="1200" dirty="0">
                          <a:solidFill>
                            <a:schemeClr val="lt1"/>
                          </a:solidFill>
                          <a:latin typeface="Sakkal Majalla" panose="02000000000000000000" pitchFamily="2" charset="-78"/>
                          <a:ea typeface="+mn-ea"/>
                          <a:cs typeface="Sakkal Majalla" panose="02000000000000000000" pitchFamily="2" charset="-78"/>
                        </a:rPr>
                        <a:t>الخاصية</a:t>
                      </a:r>
                      <a:endParaRPr lang="en-US" sz="2400" b="1" kern="1200" dirty="0">
                        <a:solidFill>
                          <a:schemeClr val="lt1"/>
                        </a:solidFill>
                        <a:latin typeface="Sakkal Majalla" panose="02000000000000000000" pitchFamily="2" charset="-78"/>
                        <a:ea typeface="+mn-ea"/>
                        <a:cs typeface="Sakkal Majalla"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BH" sz="2400" dirty="0">
                          <a:latin typeface="Sakkal Majalla" panose="02000000000000000000" pitchFamily="2" charset="-78"/>
                          <a:cs typeface="Sakkal Majalla" panose="02000000000000000000" pitchFamily="2" charset="-78"/>
                        </a:rPr>
                        <a:t>العبارة</a:t>
                      </a:r>
                      <a:endParaRPr lang="en-US" dirty="0">
                        <a:latin typeface="Sakkal Majalla" panose="02000000000000000000" pitchFamily="2" charset="-78"/>
                        <a:cs typeface="Sakkal Majalla"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502532">
                <a:tc>
                  <a:txBody>
                    <a:bodyPr/>
                    <a:lstStyle/>
                    <a:p>
                      <a:pPr algn="ctr"/>
                      <a:endParaRPr lang="en-US" sz="2400" dirty="0">
                        <a:latin typeface="Sakkal Majalla" panose="02000000000000000000" pitchFamily="2" charset="-78"/>
                        <a:cs typeface="Sakkal Majalla"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800" dirty="0">
                        <a:latin typeface="Sakkal Majalla" panose="02000000000000000000" pitchFamily="2" charset="-78"/>
                        <a:cs typeface="Sakkal Majalla"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502532">
                <a:tc>
                  <a:txBody>
                    <a:bodyPr/>
                    <a:lstStyle/>
                    <a:p>
                      <a:pPr algn="ctr"/>
                      <a:endParaRPr lang="en-US" sz="2400" dirty="0">
                        <a:latin typeface="Sakkal Majalla" panose="02000000000000000000" pitchFamily="2" charset="-78"/>
                        <a:cs typeface="Sakkal Majalla"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latin typeface="Sakkal Majalla" panose="02000000000000000000" pitchFamily="2" charset="-78"/>
                        <a:cs typeface="Sakkal Majalla"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502532">
                <a:tc>
                  <a:txBody>
                    <a:bodyPr/>
                    <a:lstStyle/>
                    <a:p>
                      <a:pPr algn="ctr"/>
                      <a:endParaRPr lang="en-US" sz="2400" dirty="0">
                        <a:latin typeface="Sakkal Majalla" panose="02000000000000000000" pitchFamily="2" charset="-78"/>
                        <a:cs typeface="Sakkal Majalla"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latin typeface="Sakkal Majalla" panose="02000000000000000000" pitchFamily="2" charset="-78"/>
                        <a:cs typeface="Sakkal Majalla"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14" name="TextBox 13">
            <a:extLst>
              <a:ext uri="{FF2B5EF4-FFF2-40B4-BE49-F238E27FC236}">
                <a16:creationId xmlns:a16="http://schemas.microsoft.com/office/drawing/2014/main" id="{93FC2366-161B-47D3-BD7A-B62EB4BA397F}"/>
              </a:ext>
            </a:extLst>
          </p:cNvPr>
          <p:cNvSpPr txBox="1"/>
          <p:nvPr/>
        </p:nvSpPr>
        <p:spPr>
          <a:xfrm>
            <a:off x="4360985" y="2725769"/>
            <a:ext cx="6921304" cy="523220"/>
          </a:xfrm>
          <a:prstGeom prst="rect">
            <a:avLst/>
          </a:prstGeom>
          <a:noFill/>
        </p:spPr>
        <p:txBody>
          <a:bodyPr wrap="square" rtlCol="0">
            <a:spAutoFit/>
          </a:bodyPr>
          <a:lstStyle/>
          <a:p>
            <a:pPr algn="r" rtl="1"/>
            <a:r>
              <a:rPr lang="ar-BH" sz="2800" b="1" dirty="0">
                <a:latin typeface="Sakkal Majalla" panose="02000000000000000000" pitchFamily="2" charset="-78"/>
                <a:cs typeface="Sakkal Majalla" panose="02000000000000000000" pitchFamily="2" charset="-78"/>
              </a:rPr>
              <a:t>يبلغ مقدار الفراغ الذي يشغله صندوق صغير  </a:t>
            </a:r>
            <a:r>
              <a:rPr lang="en-US" sz="2800" b="1" dirty="0">
                <a:latin typeface="Sakkal Majalla" panose="02000000000000000000" pitchFamily="2" charset="-78"/>
                <a:cs typeface="Sakkal Majalla" panose="02000000000000000000" pitchFamily="2" charset="-78"/>
              </a:rPr>
              <a:t>100</a:t>
            </a:r>
            <a:r>
              <a:rPr lang="ar-BH" sz="2800" b="1" dirty="0">
                <a:latin typeface="Sakkal Majalla" panose="02000000000000000000" pitchFamily="2" charset="-78"/>
                <a:cs typeface="Sakkal Majalla" panose="02000000000000000000" pitchFamily="2" charset="-78"/>
              </a:rPr>
              <a:t>  سم </a:t>
            </a:r>
            <a:r>
              <a:rPr lang="en-US" sz="2000" b="1" dirty="0">
                <a:latin typeface="Sakkal Majalla" panose="02000000000000000000" pitchFamily="2" charset="-78"/>
                <a:cs typeface="Sakkal Majalla" panose="02000000000000000000" pitchFamily="2" charset="-78"/>
              </a:rPr>
              <a:t>3</a:t>
            </a:r>
            <a:r>
              <a:rPr lang="ar-BH" sz="2800" b="1" dirty="0">
                <a:latin typeface="Sakkal Majalla" panose="02000000000000000000" pitchFamily="2" charset="-78"/>
                <a:cs typeface="Sakkal Majalla" panose="02000000000000000000" pitchFamily="2" charset="-78"/>
              </a:rPr>
              <a:t> </a:t>
            </a:r>
            <a:endParaRPr lang="en-US" sz="2000" b="1" dirty="0">
              <a:latin typeface="Sakkal Majalla" panose="02000000000000000000" pitchFamily="2" charset="-78"/>
              <a:cs typeface="Sakkal Majalla" panose="02000000000000000000" pitchFamily="2" charset="-78"/>
            </a:endParaRPr>
          </a:p>
        </p:txBody>
      </p:sp>
      <p:sp>
        <p:nvSpPr>
          <p:cNvPr id="15" name="TextBox 14">
            <a:extLst>
              <a:ext uri="{FF2B5EF4-FFF2-40B4-BE49-F238E27FC236}">
                <a16:creationId xmlns:a16="http://schemas.microsoft.com/office/drawing/2014/main" id="{1794C351-0EC3-4ED5-A95B-C48132799FF8}"/>
              </a:ext>
            </a:extLst>
          </p:cNvPr>
          <p:cNvSpPr txBox="1"/>
          <p:nvPr/>
        </p:nvSpPr>
        <p:spPr>
          <a:xfrm>
            <a:off x="4360985" y="3248987"/>
            <a:ext cx="6921305" cy="523220"/>
          </a:xfrm>
          <a:prstGeom prst="rect">
            <a:avLst/>
          </a:prstGeom>
          <a:noFill/>
        </p:spPr>
        <p:txBody>
          <a:bodyPr wrap="square" rtlCol="0">
            <a:spAutoFit/>
          </a:bodyPr>
          <a:lstStyle/>
          <a:p>
            <a:pPr algn="ctr"/>
            <a:r>
              <a:rPr lang="ar-BH" sz="2800" b="1" dirty="0">
                <a:latin typeface="Sakkal Majalla" panose="02000000000000000000" pitchFamily="2" charset="-78"/>
                <a:cs typeface="Sakkal Majalla" panose="02000000000000000000" pitchFamily="2" charset="-78"/>
              </a:rPr>
              <a:t>عند إ ضافة كمية من ملح الطعام إلى الماء فإنها تختفي بين جزيئاته.</a:t>
            </a:r>
            <a:endParaRPr lang="en-US" sz="2800" b="1" dirty="0">
              <a:latin typeface="Sakkal Majalla" panose="02000000000000000000" pitchFamily="2" charset="-78"/>
              <a:cs typeface="Sakkal Majalla" panose="02000000000000000000" pitchFamily="2" charset="-78"/>
            </a:endParaRPr>
          </a:p>
        </p:txBody>
      </p:sp>
      <p:sp>
        <p:nvSpPr>
          <p:cNvPr id="16" name="TextBox 15">
            <a:extLst>
              <a:ext uri="{FF2B5EF4-FFF2-40B4-BE49-F238E27FC236}">
                <a16:creationId xmlns:a16="http://schemas.microsoft.com/office/drawing/2014/main" id="{E00340DB-CA53-4E26-B914-268934B870A0}"/>
              </a:ext>
            </a:extLst>
          </p:cNvPr>
          <p:cNvSpPr txBox="1"/>
          <p:nvPr/>
        </p:nvSpPr>
        <p:spPr>
          <a:xfrm>
            <a:off x="4186454" y="3751520"/>
            <a:ext cx="7264170" cy="523220"/>
          </a:xfrm>
          <a:prstGeom prst="rect">
            <a:avLst/>
          </a:prstGeom>
          <a:noFill/>
        </p:spPr>
        <p:txBody>
          <a:bodyPr wrap="square" rtlCol="0">
            <a:spAutoFit/>
          </a:bodyPr>
          <a:lstStyle/>
          <a:p>
            <a:pPr algn="ctr"/>
            <a:r>
              <a:rPr lang="ar-BH" sz="2800" b="1" dirty="0">
                <a:latin typeface="Sakkal Majalla" panose="02000000000000000000" pitchFamily="2" charset="-78"/>
                <a:cs typeface="Sakkal Majalla" panose="02000000000000000000" pitchFamily="2" charset="-78"/>
              </a:rPr>
              <a:t>إذا وضعت قطعة فلين في كأس به ماء فإنها تقف عل سطحه من أعلى.</a:t>
            </a:r>
            <a:endParaRPr lang="en-US" sz="2800" b="1" dirty="0">
              <a:latin typeface="Sakkal Majalla" panose="02000000000000000000" pitchFamily="2" charset="-78"/>
              <a:cs typeface="Sakkal Majalla" panose="02000000000000000000" pitchFamily="2" charset="-78"/>
            </a:endParaRPr>
          </a:p>
        </p:txBody>
      </p:sp>
      <p:sp>
        <p:nvSpPr>
          <p:cNvPr id="17" name="TextBox 16">
            <a:extLst>
              <a:ext uri="{FF2B5EF4-FFF2-40B4-BE49-F238E27FC236}">
                <a16:creationId xmlns:a16="http://schemas.microsoft.com/office/drawing/2014/main" id="{005561C4-50B2-4276-8B93-437EB480FBE5}"/>
              </a:ext>
            </a:extLst>
          </p:cNvPr>
          <p:cNvSpPr txBox="1"/>
          <p:nvPr/>
        </p:nvSpPr>
        <p:spPr>
          <a:xfrm>
            <a:off x="1504727" y="2720310"/>
            <a:ext cx="1466557" cy="461665"/>
          </a:xfrm>
          <a:prstGeom prst="rect">
            <a:avLst/>
          </a:prstGeom>
          <a:noFill/>
        </p:spPr>
        <p:txBody>
          <a:bodyPr wrap="square" rtlCol="0">
            <a:spAutoFit/>
          </a:bodyPr>
          <a:lstStyle/>
          <a:p>
            <a:pPr algn="ctr"/>
            <a:r>
              <a:rPr lang="ar-BH" sz="2400" b="1" dirty="0">
                <a:solidFill>
                  <a:prstClr val="black"/>
                </a:solidFill>
                <a:latin typeface="Sakkal Majalla" panose="02000000000000000000" pitchFamily="2" charset="-78"/>
                <a:cs typeface="Sakkal Majalla" panose="02000000000000000000" pitchFamily="2" charset="-78"/>
              </a:rPr>
              <a:t>الحجم</a:t>
            </a:r>
            <a:endParaRPr lang="en-US" sz="2400" dirty="0"/>
          </a:p>
        </p:txBody>
      </p:sp>
      <p:sp>
        <p:nvSpPr>
          <p:cNvPr id="18" name="TextBox 17">
            <a:extLst>
              <a:ext uri="{FF2B5EF4-FFF2-40B4-BE49-F238E27FC236}">
                <a16:creationId xmlns:a16="http://schemas.microsoft.com/office/drawing/2014/main" id="{AF7994CA-3CB0-4990-A258-562C6427ABE0}"/>
              </a:ext>
            </a:extLst>
          </p:cNvPr>
          <p:cNvSpPr txBox="1"/>
          <p:nvPr/>
        </p:nvSpPr>
        <p:spPr>
          <a:xfrm>
            <a:off x="1773771" y="3248987"/>
            <a:ext cx="928468" cy="461665"/>
          </a:xfrm>
          <a:prstGeom prst="rect">
            <a:avLst/>
          </a:prstGeom>
          <a:noFill/>
        </p:spPr>
        <p:txBody>
          <a:bodyPr wrap="square" rtlCol="0">
            <a:spAutoFit/>
          </a:bodyPr>
          <a:lstStyle/>
          <a:p>
            <a:r>
              <a:rPr lang="ar-BH" sz="2400" b="1" dirty="0">
                <a:solidFill>
                  <a:prstClr val="black"/>
                </a:solidFill>
                <a:latin typeface="Sakkal Majalla" panose="02000000000000000000" pitchFamily="2" charset="-78"/>
                <a:cs typeface="Sakkal Majalla" panose="02000000000000000000" pitchFamily="2" charset="-78"/>
              </a:rPr>
              <a:t>الذائبية</a:t>
            </a:r>
            <a:endParaRPr lang="en-US" sz="2400" dirty="0"/>
          </a:p>
        </p:txBody>
      </p:sp>
      <p:sp>
        <p:nvSpPr>
          <p:cNvPr id="19" name="TextBox 18">
            <a:extLst>
              <a:ext uri="{FF2B5EF4-FFF2-40B4-BE49-F238E27FC236}">
                <a16:creationId xmlns:a16="http://schemas.microsoft.com/office/drawing/2014/main" id="{A8276C1E-DF23-4059-80B7-139B99F9EC2B}"/>
              </a:ext>
            </a:extLst>
          </p:cNvPr>
          <p:cNvSpPr txBox="1"/>
          <p:nvPr/>
        </p:nvSpPr>
        <p:spPr>
          <a:xfrm>
            <a:off x="1663867" y="3794450"/>
            <a:ext cx="1148276" cy="461665"/>
          </a:xfrm>
          <a:prstGeom prst="rect">
            <a:avLst/>
          </a:prstGeom>
          <a:noFill/>
        </p:spPr>
        <p:txBody>
          <a:bodyPr wrap="square" rtlCol="0">
            <a:spAutoFit/>
          </a:bodyPr>
          <a:lstStyle/>
          <a:p>
            <a:pPr algn="ctr"/>
            <a:r>
              <a:rPr lang="ar-BH" sz="2400" b="1" dirty="0">
                <a:solidFill>
                  <a:prstClr val="black"/>
                </a:solidFill>
                <a:latin typeface="Sakkal Majalla" panose="02000000000000000000" pitchFamily="2" charset="-78"/>
                <a:cs typeface="Sakkal Majalla" panose="02000000000000000000" pitchFamily="2" charset="-78"/>
              </a:rPr>
              <a:t>الطفو</a:t>
            </a:r>
            <a:endParaRPr lang="en-US" sz="2400" dirty="0"/>
          </a:p>
        </p:txBody>
      </p:sp>
      <p:sp>
        <p:nvSpPr>
          <p:cNvPr id="20" name="Rectangle 19">
            <a:extLst>
              <a:ext uri="{FF2B5EF4-FFF2-40B4-BE49-F238E27FC236}">
                <a16:creationId xmlns:a16="http://schemas.microsoft.com/office/drawing/2014/main" id="{1A1E69A5-7E5F-4317-9447-73121C8AA471}"/>
              </a:ext>
            </a:extLst>
          </p:cNvPr>
          <p:cNvSpPr/>
          <p:nvPr/>
        </p:nvSpPr>
        <p:spPr>
          <a:xfrm>
            <a:off x="40927" y="39755"/>
            <a:ext cx="2660070" cy="751113"/>
          </a:xfrm>
          <a:prstGeom prst="rect">
            <a:avLst/>
          </a:prstGeom>
          <a:solidFill>
            <a:schemeClr val="bg1"/>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defRPr/>
            </a:pPr>
            <a:r>
              <a:rPr lang="ar-BH" sz="2000" b="1" dirty="0">
                <a:solidFill>
                  <a:prstClr val="black"/>
                </a:solidFill>
                <a:latin typeface="Sakkal Majalla" panose="02000000000000000000" pitchFamily="2" charset="-78"/>
                <a:cs typeface="Sakkal Majalla" panose="02000000000000000000" pitchFamily="2" charset="-78"/>
              </a:rPr>
              <a:t>وصف المادة                                العلوم - الصف الرابع الابتدائي</a:t>
            </a:r>
            <a:endParaRPr lang="en-US" sz="2000" b="1" dirty="0">
              <a:solidFill>
                <a:prstClr val="black"/>
              </a:solidFill>
              <a:latin typeface="Sakkal Majalla" panose="02000000000000000000" pitchFamily="2" charset="-78"/>
              <a:cs typeface="Sakkal Majalla" panose="02000000000000000000" pitchFamily="2" charset="-78"/>
            </a:endParaRPr>
          </a:p>
        </p:txBody>
      </p:sp>
      <p:sp>
        <p:nvSpPr>
          <p:cNvPr id="21" name="Title 1">
            <a:extLst>
              <a:ext uri="{FF2B5EF4-FFF2-40B4-BE49-F238E27FC236}">
                <a16:creationId xmlns:a16="http://schemas.microsoft.com/office/drawing/2014/main" id="{50B4671A-95F5-43B4-A48E-809D0805316F}"/>
              </a:ext>
            </a:extLst>
          </p:cNvPr>
          <p:cNvSpPr txBox="1">
            <a:spLocks/>
          </p:cNvSpPr>
          <p:nvPr/>
        </p:nvSpPr>
        <p:spPr>
          <a:xfrm>
            <a:off x="411218" y="4429016"/>
            <a:ext cx="11322581" cy="602844"/>
          </a:xfrm>
          <a:prstGeom prst="rect">
            <a:avLst/>
          </a:prstGeom>
          <a:solidFill>
            <a:schemeClr val="accent2">
              <a:lumMod val="20000"/>
              <a:lumOff val="80000"/>
            </a:schemeClr>
          </a:solidFill>
          <a:ln w="57150" cap="flat" cmpd="sng" algn="ctr">
            <a:solidFill>
              <a:schemeClr val="accent2">
                <a:lumMod val="75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just" rtl="1">
              <a:lnSpc>
                <a:spcPct val="100000"/>
              </a:lnSpc>
              <a:spcBef>
                <a:spcPts val="0"/>
              </a:spcBef>
            </a:pPr>
            <a:r>
              <a:rPr lang="ar-BH" sz="2800" b="1" dirty="0">
                <a:solidFill>
                  <a:prstClr val="black"/>
                </a:solidFill>
                <a:latin typeface="Sakkal Majalla" panose="02000000000000000000" pitchFamily="2" charset="-78"/>
                <a:cs typeface="Sakkal Majalla" panose="02000000000000000000" pitchFamily="2" charset="-78"/>
              </a:rPr>
              <a:t> </a:t>
            </a:r>
            <a:r>
              <a:rPr lang="en-US" sz="2800" b="1" dirty="0">
                <a:solidFill>
                  <a:prstClr val="black"/>
                </a:solidFill>
                <a:latin typeface="Sakkal Majalla" panose="02000000000000000000" pitchFamily="2" charset="-78"/>
                <a:cs typeface="Sakkal Majalla" panose="02000000000000000000" pitchFamily="2" charset="-78"/>
              </a:rPr>
              <a:t>6</a:t>
            </a:r>
            <a:r>
              <a:rPr lang="ar-BH" sz="2800" b="1" dirty="0">
                <a:solidFill>
                  <a:prstClr val="black"/>
                </a:solidFill>
                <a:latin typeface="Sakkal Majalla" panose="02000000000000000000" pitchFamily="2" charset="-78"/>
                <a:cs typeface="Sakkal Majalla" panose="02000000000000000000" pitchFamily="2" charset="-78"/>
              </a:rPr>
              <a:t>)</a:t>
            </a:r>
            <a:r>
              <a:rPr lang="en-US" sz="2800" b="1" dirty="0">
                <a:solidFill>
                  <a:prstClr val="black"/>
                </a:solidFill>
                <a:latin typeface="Sakkal Majalla" panose="02000000000000000000" pitchFamily="2" charset="-78"/>
                <a:cs typeface="Sakkal Majalla" panose="02000000000000000000" pitchFamily="2" charset="-78"/>
              </a:rPr>
              <a:t> </a:t>
            </a:r>
            <a:r>
              <a:rPr lang="ar-BH" sz="2800" b="1" dirty="0">
                <a:solidFill>
                  <a:schemeClr val="tx1"/>
                </a:solidFill>
                <a:latin typeface="Sakkal Majalla" panose="02000000000000000000" pitchFamily="2" charset="-78"/>
                <a:cs typeface="Sakkal Majalla" panose="02000000000000000000" pitchFamily="2" charset="-78"/>
              </a:rPr>
              <a:t>ما الفرق بين إعادة استعمال المادة، وتدويرها؟</a:t>
            </a:r>
          </a:p>
        </p:txBody>
      </p:sp>
      <p:sp>
        <p:nvSpPr>
          <p:cNvPr id="22" name="Rectangle 21">
            <a:extLst>
              <a:ext uri="{FF2B5EF4-FFF2-40B4-BE49-F238E27FC236}">
                <a16:creationId xmlns:a16="http://schemas.microsoft.com/office/drawing/2014/main" id="{96A77CDE-80B3-441D-BCF2-3422496FDE66}"/>
              </a:ext>
            </a:extLst>
          </p:cNvPr>
          <p:cNvSpPr/>
          <p:nvPr/>
        </p:nvSpPr>
        <p:spPr>
          <a:xfrm>
            <a:off x="423042" y="5229911"/>
            <a:ext cx="11322581" cy="856768"/>
          </a:xfrm>
          <a:prstGeom prst="rect">
            <a:avLst/>
          </a:prstGeom>
          <a:solidFill>
            <a:schemeClr val="bg1"/>
          </a:solid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BH" sz="2400" b="1" dirty="0">
                <a:solidFill>
                  <a:srgbClr val="0070C0"/>
                </a:solidFill>
                <a:latin typeface="Sakkal Majalla" panose="02000000000000000000" pitchFamily="2" charset="-78"/>
                <a:cs typeface="Sakkal Majalla" panose="02000000000000000000" pitchFamily="2" charset="-78"/>
              </a:rPr>
              <a:t> إعادة الاستعمال تعني إيجاد طريقة استعمال أخرى للمادة نفسها، أما التدوير فيعني إعادة تصنيع المادة لاستخدامها للغرض نفسه أو أغراض أخرى.</a:t>
            </a:r>
          </a:p>
        </p:txBody>
      </p:sp>
    </p:spTree>
    <p:extLst>
      <p:ext uri="{BB962C8B-B14F-4D97-AF65-F5344CB8AC3E}">
        <p14:creationId xmlns:p14="http://schemas.microsoft.com/office/powerpoint/2010/main" val="2307915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1000"/>
                                        <p:tgtEl>
                                          <p:spTgt spid="17"/>
                                        </p:tgtEl>
                                      </p:cBhvr>
                                    </p:animEffect>
                                    <p:anim calcmode="lin" valueType="num">
                                      <p:cBhvr>
                                        <p:cTn id="29" dur="1000" fill="hold"/>
                                        <p:tgtEl>
                                          <p:spTgt spid="17"/>
                                        </p:tgtEl>
                                        <p:attrNameLst>
                                          <p:attrName>ppt_x</p:attrName>
                                        </p:attrNameLst>
                                      </p:cBhvr>
                                      <p:tavLst>
                                        <p:tav tm="0">
                                          <p:val>
                                            <p:strVal val="#ppt_x"/>
                                          </p:val>
                                        </p:tav>
                                        <p:tav tm="100000">
                                          <p:val>
                                            <p:strVal val="#ppt_x"/>
                                          </p:val>
                                        </p:tav>
                                      </p:tavLst>
                                    </p:anim>
                                    <p:anim calcmode="lin" valueType="num">
                                      <p:cBhvr>
                                        <p:cTn id="3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1000"/>
                                        <p:tgtEl>
                                          <p:spTgt spid="15"/>
                                        </p:tgtEl>
                                      </p:cBhvr>
                                    </p:animEffect>
                                    <p:anim calcmode="lin" valueType="num">
                                      <p:cBhvr>
                                        <p:cTn id="36" dur="1000" fill="hold"/>
                                        <p:tgtEl>
                                          <p:spTgt spid="15"/>
                                        </p:tgtEl>
                                        <p:attrNameLst>
                                          <p:attrName>ppt_x</p:attrName>
                                        </p:attrNameLst>
                                      </p:cBhvr>
                                      <p:tavLst>
                                        <p:tav tm="0">
                                          <p:val>
                                            <p:strVal val="#ppt_x"/>
                                          </p:val>
                                        </p:tav>
                                        <p:tav tm="100000">
                                          <p:val>
                                            <p:strVal val="#ppt_x"/>
                                          </p:val>
                                        </p:tav>
                                      </p:tavLst>
                                    </p:anim>
                                    <p:anim calcmode="lin" valueType="num">
                                      <p:cBhvr>
                                        <p:cTn id="3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8">
                                            <p:txEl>
                                              <p:pRg st="0" end="0"/>
                                            </p:txEl>
                                          </p:spTgt>
                                        </p:tgtEl>
                                        <p:attrNameLst>
                                          <p:attrName>style.visibility</p:attrName>
                                        </p:attrNameLst>
                                      </p:cBhvr>
                                      <p:to>
                                        <p:strVal val="visible"/>
                                      </p:to>
                                    </p:set>
                                    <p:animEffect transition="in" filter="fade">
                                      <p:cBhvr>
                                        <p:cTn id="42" dur="1000"/>
                                        <p:tgtEl>
                                          <p:spTgt spid="18">
                                            <p:txEl>
                                              <p:pRg st="0" end="0"/>
                                            </p:txEl>
                                          </p:spTgt>
                                        </p:tgtEl>
                                      </p:cBhvr>
                                    </p:animEffect>
                                    <p:anim calcmode="lin" valueType="num">
                                      <p:cBhvr>
                                        <p:cTn id="43" dur="1000" fill="hold"/>
                                        <p:tgtEl>
                                          <p:spTgt spid="18">
                                            <p:txEl>
                                              <p:pRg st="0" end="0"/>
                                            </p:txEl>
                                          </p:spTgt>
                                        </p:tgtEl>
                                        <p:attrNameLst>
                                          <p:attrName>ppt_x</p:attrName>
                                        </p:attrNameLst>
                                      </p:cBhvr>
                                      <p:tavLst>
                                        <p:tav tm="0">
                                          <p:val>
                                            <p:strVal val="#ppt_x"/>
                                          </p:val>
                                        </p:tav>
                                        <p:tav tm="100000">
                                          <p:val>
                                            <p:strVal val="#ppt_x"/>
                                          </p:val>
                                        </p:tav>
                                      </p:tavLst>
                                    </p:anim>
                                    <p:anim calcmode="lin" valueType="num">
                                      <p:cBhvr>
                                        <p:cTn id="44" dur="1000" fill="hold"/>
                                        <p:tgtEl>
                                          <p:spTgt spid="1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6">
                                            <p:txEl>
                                              <p:pRg st="0" end="0"/>
                                            </p:txEl>
                                          </p:spTgt>
                                        </p:tgtEl>
                                        <p:attrNameLst>
                                          <p:attrName>style.visibility</p:attrName>
                                        </p:attrNameLst>
                                      </p:cBhvr>
                                      <p:to>
                                        <p:strVal val="visible"/>
                                      </p:to>
                                    </p:set>
                                    <p:animEffect transition="in" filter="fade">
                                      <p:cBhvr>
                                        <p:cTn id="49" dur="1000"/>
                                        <p:tgtEl>
                                          <p:spTgt spid="16">
                                            <p:txEl>
                                              <p:pRg st="0" end="0"/>
                                            </p:txEl>
                                          </p:spTgt>
                                        </p:tgtEl>
                                      </p:cBhvr>
                                    </p:animEffect>
                                    <p:anim calcmode="lin" valueType="num">
                                      <p:cBhvr>
                                        <p:cTn id="50" dur="10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51" dur="1000" fill="hold"/>
                                        <p:tgtEl>
                                          <p:spTgt spid="1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19">
                                            <p:txEl>
                                              <p:pRg st="0" end="0"/>
                                            </p:txEl>
                                          </p:spTgt>
                                        </p:tgtEl>
                                        <p:attrNameLst>
                                          <p:attrName>style.visibility</p:attrName>
                                        </p:attrNameLst>
                                      </p:cBhvr>
                                      <p:to>
                                        <p:strVal val="visible"/>
                                      </p:to>
                                    </p:set>
                                    <p:animEffect transition="in" filter="fade">
                                      <p:cBhvr>
                                        <p:cTn id="56" dur="1000"/>
                                        <p:tgtEl>
                                          <p:spTgt spid="19">
                                            <p:txEl>
                                              <p:pRg st="0" end="0"/>
                                            </p:txEl>
                                          </p:spTgt>
                                        </p:tgtEl>
                                      </p:cBhvr>
                                    </p:animEffect>
                                    <p:anim calcmode="lin" valueType="num">
                                      <p:cBhvr>
                                        <p:cTn id="57" dur="10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58" dur="1000" fill="hold"/>
                                        <p:tgtEl>
                                          <p:spTgt spid="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fade">
                                      <p:cBhvr>
                                        <p:cTn id="63" dur="1000"/>
                                        <p:tgtEl>
                                          <p:spTgt spid="21"/>
                                        </p:tgtEl>
                                      </p:cBhvr>
                                    </p:animEffect>
                                    <p:anim calcmode="lin" valueType="num">
                                      <p:cBhvr>
                                        <p:cTn id="64" dur="1000" fill="hold"/>
                                        <p:tgtEl>
                                          <p:spTgt spid="21"/>
                                        </p:tgtEl>
                                        <p:attrNameLst>
                                          <p:attrName>ppt_x</p:attrName>
                                        </p:attrNameLst>
                                      </p:cBhvr>
                                      <p:tavLst>
                                        <p:tav tm="0">
                                          <p:val>
                                            <p:strVal val="#ppt_x"/>
                                          </p:val>
                                        </p:tav>
                                        <p:tav tm="100000">
                                          <p:val>
                                            <p:strVal val="#ppt_x"/>
                                          </p:val>
                                        </p:tav>
                                      </p:tavLst>
                                    </p:anim>
                                    <p:anim calcmode="lin" valueType="num">
                                      <p:cBhvr>
                                        <p:cTn id="65"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fade">
                                      <p:cBhvr>
                                        <p:cTn id="70" dur="1000"/>
                                        <p:tgtEl>
                                          <p:spTgt spid="22"/>
                                        </p:tgtEl>
                                      </p:cBhvr>
                                    </p:animEffect>
                                    <p:anim calcmode="lin" valueType="num">
                                      <p:cBhvr>
                                        <p:cTn id="71" dur="1000" fill="hold"/>
                                        <p:tgtEl>
                                          <p:spTgt spid="22"/>
                                        </p:tgtEl>
                                        <p:attrNameLst>
                                          <p:attrName>ppt_x</p:attrName>
                                        </p:attrNameLst>
                                      </p:cBhvr>
                                      <p:tavLst>
                                        <p:tav tm="0">
                                          <p:val>
                                            <p:strVal val="#ppt_x"/>
                                          </p:val>
                                        </p:tav>
                                        <p:tav tm="100000">
                                          <p:val>
                                            <p:strVal val="#ppt_x"/>
                                          </p:val>
                                        </p:tav>
                                      </p:tavLst>
                                    </p:anim>
                                    <p:anim calcmode="lin" valueType="num">
                                      <p:cBhvr>
                                        <p:cTn id="72"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4" grpId="0"/>
      <p:bldP spid="15" grpId="0"/>
      <p:bldP spid="17" grpId="0"/>
      <p:bldP spid="21" grpId="0" animBg="1"/>
      <p:bldP spid="2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sp>
        <p:nvSpPr>
          <p:cNvPr id="6" name="Rectangle 5"/>
          <p:cNvSpPr/>
          <p:nvPr/>
        </p:nvSpPr>
        <p:spPr>
          <a:xfrm>
            <a:off x="348343" y="1268067"/>
            <a:ext cx="11432439" cy="5379475"/>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flipV="1">
            <a:off x="348343" y="6224036"/>
            <a:ext cx="11432782" cy="82171"/>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9" name="Rectangle 2"/>
          <p:cNvSpPr>
            <a:spLocks noChangeArrowheads="1"/>
          </p:cNvSpPr>
          <p:nvPr/>
        </p:nvSpPr>
        <p:spPr bwMode="auto">
          <a:xfrm>
            <a:off x="0" y="23219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latin typeface="Sakkal Majalla" panose="02000000000000000000" pitchFamily="2" charset="-78"/>
              <a:cs typeface="Sakkal Majalla" panose="02000000000000000000" pitchFamily="2" charset="-78"/>
            </a:endParaRPr>
          </a:p>
        </p:txBody>
      </p:sp>
      <p:sp>
        <p:nvSpPr>
          <p:cNvPr id="28" name="Rectangle 2"/>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latin typeface="Sakkal Majalla" panose="02000000000000000000" pitchFamily="2" charset="-78"/>
              <a:cs typeface="Sakkal Majalla" panose="02000000000000000000" pitchFamily="2" charset="-78"/>
            </a:endParaRPr>
          </a:p>
        </p:txBody>
      </p:sp>
      <p:sp>
        <p:nvSpPr>
          <p:cNvPr id="8" name="Rounded Rectangle 3">
            <a:extLst>
              <a:ext uri="{FF2B5EF4-FFF2-40B4-BE49-F238E27FC236}">
                <a16:creationId xmlns:a16="http://schemas.microsoft.com/office/drawing/2014/main" id="{A99419AE-0174-49F4-9707-CFB1FE5806F2}"/>
              </a:ext>
            </a:extLst>
          </p:cNvPr>
          <p:cNvSpPr/>
          <p:nvPr/>
        </p:nvSpPr>
        <p:spPr>
          <a:xfrm>
            <a:off x="3777479" y="1957754"/>
            <a:ext cx="5221357" cy="2484783"/>
          </a:xfrm>
          <a:prstGeom prst="roundRect">
            <a:avLst/>
          </a:prstGeom>
          <a:solidFill>
            <a:schemeClr val="accent1">
              <a:lumMod val="20000"/>
              <a:lumOff val="80000"/>
            </a:schemeClr>
          </a:solidFill>
          <a:ln w="57150">
            <a:solidFill>
              <a:schemeClr val="accent2">
                <a:lumMod val="75000"/>
              </a:schemeClr>
            </a:solidFill>
          </a:ln>
        </p:spPr>
        <p:style>
          <a:lnRef idx="2">
            <a:schemeClr val="accent5"/>
          </a:lnRef>
          <a:fillRef idx="1">
            <a:schemeClr val="lt1"/>
          </a:fillRef>
          <a:effectRef idx="0">
            <a:schemeClr val="accent5"/>
          </a:effectRef>
          <a:fontRef idx="minor">
            <a:schemeClr val="dk1"/>
          </a:fontRef>
        </p:style>
        <p:txBody>
          <a:bodyPr rtlCol="0" anchor="ctr"/>
          <a:lstStyle/>
          <a:p>
            <a:pPr algn="ctr" rtl="1">
              <a:defRPr/>
            </a:pPr>
            <a:r>
              <a:rPr lang="ar-BH" sz="8800" b="1" dirty="0">
                <a:ln w="12700">
                  <a:solidFill>
                    <a:srgbClr val="44546A">
                      <a:satMod val="155000"/>
                    </a:srgbClr>
                  </a:solidFill>
                  <a:prstDash val="solid"/>
                </a:ln>
                <a:solidFill>
                  <a:prstClr val="black"/>
                </a:solidFill>
                <a:effectLst>
                  <a:outerShdw blurRad="41275" dist="20320" dir="1800000" algn="tl" rotWithShape="0">
                    <a:srgbClr val="000000">
                      <a:alpha val="40000"/>
                    </a:srgbClr>
                  </a:outerShdw>
                </a:effectLst>
                <a:latin typeface="Sakkal Majalla" panose="02000000000000000000" pitchFamily="2" charset="-78"/>
                <a:cs typeface="Sakkal Majalla" panose="02000000000000000000" pitchFamily="2" charset="-78"/>
              </a:rPr>
              <a:t>انتهى الدرس</a:t>
            </a:r>
            <a:endParaRPr lang="en-US" sz="8800" b="1" dirty="0">
              <a:ln w="12700">
                <a:solidFill>
                  <a:srgbClr val="44546A">
                    <a:satMod val="155000"/>
                  </a:srgbClr>
                </a:solidFill>
                <a:prstDash val="solid"/>
              </a:ln>
              <a:solidFill>
                <a:prstClr val="black"/>
              </a:solidFill>
              <a:effectLst>
                <a:outerShdw blurRad="41275" dist="20320" dir="1800000" algn="tl" rotWithShape="0">
                  <a:srgbClr val="000000">
                    <a:alpha val="40000"/>
                  </a:srgbClr>
                </a:outerShdw>
              </a:effectLst>
              <a:latin typeface="Sakkal Majalla" panose="02000000000000000000" pitchFamily="2" charset="-78"/>
              <a:cs typeface="Sakkal Majalla" panose="02000000000000000000" pitchFamily="2" charset="-78"/>
            </a:endParaRPr>
          </a:p>
        </p:txBody>
      </p:sp>
      <p:sp>
        <p:nvSpPr>
          <p:cNvPr id="11" name="Rectangle 10">
            <a:extLst>
              <a:ext uri="{FF2B5EF4-FFF2-40B4-BE49-F238E27FC236}">
                <a16:creationId xmlns:a16="http://schemas.microsoft.com/office/drawing/2014/main" id="{DB8D257A-FC2E-4161-903F-F32D7D938A8A}"/>
              </a:ext>
            </a:extLst>
          </p:cNvPr>
          <p:cNvSpPr/>
          <p:nvPr/>
        </p:nvSpPr>
        <p:spPr>
          <a:xfrm>
            <a:off x="40927" y="39755"/>
            <a:ext cx="2660070" cy="751113"/>
          </a:xfrm>
          <a:prstGeom prst="rect">
            <a:avLst/>
          </a:prstGeom>
          <a:solidFill>
            <a:schemeClr val="bg1"/>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defRPr/>
            </a:pPr>
            <a:r>
              <a:rPr lang="ar-BH" sz="2000" b="1" dirty="0">
                <a:solidFill>
                  <a:prstClr val="black"/>
                </a:solidFill>
                <a:latin typeface="Sakkal Majalla" panose="02000000000000000000" pitchFamily="2" charset="-78"/>
                <a:cs typeface="Sakkal Majalla" panose="02000000000000000000" pitchFamily="2" charset="-78"/>
              </a:rPr>
              <a:t>وصف المادة                                العلوم - الصف الرابع الابتدائي</a:t>
            </a:r>
            <a:endParaRPr lang="en-US" sz="2000" b="1" dirty="0">
              <a:solidFill>
                <a:prstClr val="black"/>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963253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 TMPLT.potx</Template>
  <TotalTime>432</TotalTime>
  <Words>1327</Words>
  <Application>Microsoft Office PowerPoint</Application>
  <PresentationFormat>Widescreen</PresentationFormat>
  <Paragraphs>147</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1) كيف يمكننا معرفة أن المقعد مادة؟</vt:lpstr>
      <vt:lpstr> 5)  اختر  الخاصية (الذائبية، الحجم، الطفو.)، وضعها أمام العبارة المناسبة في الجدول أدناه.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AYSHA ALTHABET</dc:creator>
  <cp:lastModifiedBy>amlsalman987@outlook.com</cp:lastModifiedBy>
  <cp:revision>145</cp:revision>
  <cp:lastPrinted>2021-01-17T11:49:49Z</cp:lastPrinted>
  <dcterms:created xsi:type="dcterms:W3CDTF">2020-03-04T10:47:58Z</dcterms:created>
  <dcterms:modified xsi:type="dcterms:W3CDTF">2021-03-28T16:24:30Z</dcterms:modified>
</cp:coreProperties>
</file>