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55" d="100"/>
          <a:sy n="55" d="100"/>
        </p:scale>
        <p:origin x="142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2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5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5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7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8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0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0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1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1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515A-E26A-4451-BFDE-E3B5868F6E90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91310-40CC-40F4-BA5A-0D4906CB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0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0B449-2C91-C35C-0121-20C319A54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981683"/>
            <a:ext cx="84201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5B8AA2-AEE8-3644-50AC-9CBAD5E6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6887" y="185024"/>
            <a:ext cx="7429500" cy="706491"/>
          </a:xfrm>
        </p:spPr>
        <p:txBody>
          <a:bodyPr>
            <a:normAutofit/>
          </a:bodyPr>
          <a:lstStyle/>
          <a:p>
            <a:r>
              <a:rPr lang="ar-BH" b="1" dirty="0">
                <a:cs typeface="A Noor" panose="00000400000000000000" pitchFamily="2" charset="-78"/>
              </a:rPr>
              <a:t>قصة نجاح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8A77CA-6F22-19F6-2F0B-C4F218229E47}"/>
              </a:ext>
            </a:extLst>
          </p:cNvPr>
          <p:cNvSpPr/>
          <p:nvPr/>
        </p:nvSpPr>
        <p:spPr>
          <a:xfrm>
            <a:off x="6648773" y="808591"/>
            <a:ext cx="3084163" cy="568787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1600" dirty="0">
                <a:cs typeface="A Noor" panose="00000400000000000000" pitchFamily="2" charset="-78"/>
              </a:rPr>
              <a:t>ا</a:t>
            </a:r>
            <a:r>
              <a:rPr lang="ar-BH" sz="1600" b="1" dirty="0">
                <a:cs typeface="A Noor" panose="00000400000000000000" pitchFamily="2" charset="-78"/>
              </a:rPr>
              <a:t>لمقبلات </a:t>
            </a:r>
          </a:p>
          <a:p>
            <a:pPr algn="ctr" rtl="1"/>
            <a:r>
              <a:rPr lang="ar-BH" sz="1600" b="1" dirty="0">
                <a:cs typeface="A Noor" panose="00000400000000000000" pitchFamily="2" charset="-78"/>
              </a:rPr>
              <a:t>(أختر سؤالا واحداً و أجب عنه )</a:t>
            </a:r>
          </a:p>
          <a:p>
            <a:pPr marL="342900" indent="-342900" algn="ctr" rtl="1">
              <a:buAutoNum type="arabicPeriod"/>
            </a:pPr>
            <a:r>
              <a:rPr lang="ar-BH" sz="1600" u="sng" dirty="0">
                <a:cs typeface="A Noor" panose="00000400000000000000" pitchFamily="2" charset="-78"/>
              </a:rPr>
              <a:t>أكملي الجدول التالي بكلمات من النص </a:t>
            </a:r>
          </a:p>
          <a:p>
            <a:pPr marL="342900" indent="-342900" algn="ctr" rtl="1">
              <a:buAutoNum type="arabicPeriod"/>
            </a:pPr>
            <a:endParaRPr lang="ar-BH" sz="1600" dirty="0">
              <a:cs typeface="A Noor" panose="00000400000000000000" pitchFamily="2" charset="-78"/>
            </a:endParaRPr>
          </a:p>
          <a:p>
            <a:pPr marL="342900" indent="-342900" algn="ctr" rtl="1">
              <a:buAutoNum type="arabicPeriod"/>
            </a:pPr>
            <a:endParaRPr lang="ar-BH" sz="1600" dirty="0">
              <a:cs typeface="A Noor" panose="00000400000000000000" pitchFamily="2" charset="-78"/>
            </a:endParaRPr>
          </a:p>
          <a:p>
            <a:pPr marL="342900" indent="-342900" algn="ctr" rtl="1">
              <a:buAutoNum type="arabicPeriod"/>
            </a:pPr>
            <a:endParaRPr lang="ar-BH" sz="1600" dirty="0">
              <a:cs typeface="A Noor" panose="00000400000000000000" pitchFamily="2" charset="-78"/>
            </a:endParaRPr>
          </a:p>
          <a:p>
            <a:pPr marL="342900" indent="-342900" algn="ctr" rtl="1">
              <a:buAutoNum type="arabicPeriod"/>
            </a:pPr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 rtl="1"/>
            <a:r>
              <a:rPr lang="ar-BH" sz="1600" dirty="0">
                <a:cs typeface="A Noor" panose="00000400000000000000" pitchFamily="2" charset="-78"/>
              </a:rPr>
              <a:t>2.</a:t>
            </a:r>
            <a:r>
              <a:rPr lang="ar-BH" sz="1600" u="sng" dirty="0">
                <a:cs typeface="A Noor" panose="00000400000000000000" pitchFamily="2" charset="-78"/>
              </a:rPr>
              <a:t>استخرجي من الفقرة الثانية من النص ما يلي : 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كلمة تشتمل على همزة متوسطة مفتوحةو ما قبلها مفتوح .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----------------------------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كلمة تشتمل على همزة متوسطة على السطر . 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------------------------------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كلمة تشتمل على همزة متطرفة ما قبلها مد بالألف 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----------------------------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A21DD4-41FE-069E-0AFA-56BCF2A342ED}"/>
              </a:ext>
            </a:extLst>
          </p:cNvPr>
          <p:cNvSpPr/>
          <p:nvPr/>
        </p:nvSpPr>
        <p:spPr>
          <a:xfrm>
            <a:off x="3410918" y="808591"/>
            <a:ext cx="3084163" cy="568787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>
              <a:cs typeface="A Noor" panose="00000400000000000000" pitchFamily="2" charset="-78"/>
            </a:endParaRPr>
          </a:p>
          <a:p>
            <a:pPr algn="ctr"/>
            <a:endParaRPr lang="en-US" sz="1600" b="1" dirty="0">
              <a:cs typeface="A Noor" panose="00000400000000000000" pitchFamily="2" charset="-78"/>
            </a:endParaRPr>
          </a:p>
          <a:p>
            <a:pPr algn="ctr"/>
            <a:r>
              <a:rPr lang="ar-BH" sz="1600" b="1" dirty="0">
                <a:cs typeface="A Noor" panose="00000400000000000000" pitchFamily="2" charset="-78"/>
              </a:rPr>
              <a:t>الوجبة الرئيسية </a:t>
            </a:r>
          </a:p>
          <a:p>
            <a:pPr algn="ctr"/>
            <a:r>
              <a:rPr lang="ar-BH" sz="1600" b="1" dirty="0">
                <a:cs typeface="A Noor" panose="00000400000000000000" pitchFamily="2" charset="-78"/>
              </a:rPr>
              <a:t>(أجب عن جميع الأسئلة )  </a:t>
            </a:r>
          </a:p>
          <a:p>
            <a:pPr algn="ctr"/>
            <a:r>
              <a:rPr lang="ar-BH" sz="1050" b="1" dirty="0">
                <a:cs typeface="A Noor" panose="00000400000000000000" pitchFamily="2" charset="-78"/>
              </a:rPr>
              <a:t>         </a:t>
            </a:r>
          </a:p>
          <a:p>
            <a:pPr marL="342900" indent="-342900" algn="r" rtl="1">
              <a:buAutoNum type="arabicPeriod"/>
            </a:pPr>
            <a:r>
              <a:rPr lang="ar-BH" sz="1400" dirty="0">
                <a:cs typeface="A Noor" panose="00000400000000000000" pitchFamily="2" charset="-78"/>
              </a:rPr>
              <a:t>عند تصحيح أوراق تيدي كانت المعلمة تكتب مزيد من العمل يا (تيدي  علام يدل ذلك. </a:t>
            </a:r>
          </a:p>
          <a:p>
            <a:pPr algn="ctr" rtl="1"/>
            <a:r>
              <a:rPr lang="ar-BH" sz="1600" dirty="0">
                <a:cs typeface="A Noor" panose="00000400000000000000" pitchFamily="2" charset="-78"/>
              </a:rPr>
              <a:t>--------------------------------------------------------------2. أكمل الجدول التالي :</a:t>
            </a: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3. ما كانت هدية تيدي لمعلمته و ما الفرق بينها و بين هدايا باقي التلاميذ؟</a:t>
            </a: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--------------------------------------------------------------</a:t>
            </a:r>
          </a:p>
          <a:p>
            <a:pPr algn="ctr"/>
            <a:endParaRPr lang="ar-BH" sz="1600" dirty="0">
              <a:cs typeface="A Noor" panose="00000400000000000000" pitchFamily="2" charset="-78"/>
            </a:endParaRPr>
          </a:p>
          <a:p>
            <a:pPr algn="ctr"/>
            <a:r>
              <a:rPr lang="ar-BH" sz="1600" dirty="0">
                <a:cs typeface="A Noor" panose="00000400000000000000" pitchFamily="2" charset="-78"/>
              </a:rPr>
              <a:t> </a:t>
            </a:r>
            <a:endParaRPr lang="en-US" sz="1600" dirty="0">
              <a:cs typeface="A Noor" panose="000004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C3AB88-C1F8-5AC3-5C6F-18E0AE78A6A3}"/>
              </a:ext>
            </a:extLst>
          </p:cNvPr>
          <p:cNvSpPr/>
          <p:nvPr/>
        </p:nvSpPr>
        <p:spPr>
          <a:xfrm>
            <a:off x="173064" y="808591"/>
            <a:ext cx="3084163" cy="568787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BH" sz="1600" b="1" dirty="0">
                <a:cs typeface="A Noor" panose="00000400000000000000" pitchFamily="2" charset="-78"/>
              </a:rPr>
              <a:t>الحلويات </a:t>
            </a:r>
          </a:p>
          <a:p>
            <a:pPr algn="ctr" rtl="1"/>
            <a:r>
              <a:rPr lang="en-US" sz="1600" b="1" dirty="0">
                <a:cs typeface="A Noor" panose="00000400000000000000" pitchFamily="2" charset="-78"/>
              </a:rPr>
              <a:t>      </a:t>
            </a:r>
            <a:r>
              <a:rPr lang="ar-BH" sz="1600" b="1" dirty="0">
                <a:cs typeface="A Noor" panose="00000400000000000000" pitchFamily="2" charset="-78"/>
              </a:rPr>
              <a:t>(اختر سؤالين و أجب عنهما )</a:t>
            </a:r>
            <a:r>
              <a:rPr lang="en-US" sz="1600" b="1" dirty="0">
                <a:cs typeface="A Noor" panose="00000400000000000000" pitchFamily="2" charset="-78"/>
              </a:rPr>
              <a:t>                </a:t>
            </a:r>
            <a:endParaRPr lang="ar-BH" sz="1600" dirty="0">
              <a:cs typeface="A Noor" panose="00000400000000000000" pitchFamily="2" charset="-78"/>
            </a:endParaRPr>
          </a:p>
          <a:p>
            <a:pPr algn="ctr" rtl="1"/>
            <a:endParaRPr lang="ar-BH" sz="1600" dirty="0">
              <a:cs typeface="A Noor" panose="00000400000000000000" pitchFamily="2" charset="-78"/>
            </a:endParaRPr>
          </a:p>
          <a:p>
            <a:pPr marL="342900" indent="-342900" algn="r" rtl="1">
              <a:buAutoNum type="arabicPeriod"/>
            </a:pPr>
            <a:r>
              <a:rPr lang="ar-BH" sz="1600" dirty="0">
                <a:cs typeface="A Noor" panose="00000400000000000000" pitchFamily="2" charset="-78"/>
              </a:rPr>
              <a:t>أبدي رأيي في سلوك كل من التلاميذ و المعلمة تجاه هدية تيدي </a:t>
            </a:r>
          </a:p>
          <a:p>
            <a:pPr algn="r" rtl="1"/>
            <a:r>
              <a:rPr lang="ar-BH" sz="1600" dirty="0">
                <a:cs typeface="A Noor" panose="00000400000000000000" pitchFamily="2" charset="-78"/>
              </a:rPr>
              <a:t>رأيي في سلوك الطلاب :--------------------------------------------</a:t>
            </a:r>
          </a:p>
          <a:p>
            <a:pPr algn="r" rtl="1"/>
            <a:r>
              <a:rPr lang="ar-BH" sz="1600" dirty="0">
                <a:cs typeface="A Noor" panose="00000400000000000000" pitchFamily="2" charset="-78"/>
              </a:rPr>
              <a:t>رأيي في سلوك المعلمة :--------------------------------------------</a:t>
            </a:r>
          </a:p>
          <a:p>
            <a:pPr algn="r" rtl="1"/>
            <a:r>
              <a:rPr lang="ar-BH" sz="1600" dirty="0">
                <a:cs typeface="A Noor" panose="00000400000000000000" pitchFamily="2" charset="-78"/>
              </a:rPr>
              <a:t>2,غيرت المعلمة من معاملتها لتيدي فكيف أثر ذلك فيه و في مستقبله؟</a:t>
            </a:r>
          </a:p>
          <a:p>
            <a:pPr algn="r" rtl="1"/>
            <a:r>
              <a:rPr lang="ar-BH" sz="1600" dirty="0">
                <a:cs typeface="A Noor" panose="00000400000000000000" pitchFamily="2" charset="-78"/>
              </a:rPr>
              <a:t>---------------------------------------------------------------------------------------------3. ما العبرة التي نستخلصها من قصة (تيدي)؟ </a:t>
            </a:r>
          </a:p>
          <a:p>
            <a:pPr algn="r" rtl="1"/>
            <a:r>
              <a:rPr lang="ar-BH" sz="1600" dirty="0">
                <a:cs typeface="A Noor" panose="00000400000000000000" pitchFamily="2" charset="-78"/>
              </a:rPr>
              <a:t>---------------------------------------------------------------------------------------------</a:t>
            </a:r>
          </a:p>
          <a:p>
            <a:pPr algn="r" rtl="1"/>
            <a:endParaRPr lang="en-US" sz="1600" dirty="0">
              <a:cs typeface="A Noor" panose="00000400000000000000" pitchFamily="2" charset="-78"/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CDE7BF63-CEBC-C940-3CEA-0DB973D9F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996139"/>
              </p:ext>
            </p:extLst>
          </p:nvPr>
        </p:nvGraphicFramePr>
        <p:xfrm>
          <a:off x="3589775" y="3111109"/>
          <a:ext cx="2726448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2540">
                  <a:extLst>
                    <a:ext uri="{9D8B030D-6E8A-4147-A177-3AD203B41FA5}">
                      <a16:colId xmlns:a16="http://schemas.microsoft.com/office/drawing/2014/main" val="3923539318"/>
                    </a:ext>
                  </a:extLst>
                </a:gridCol>
                <a:gridCol w="683908">
                  <a:extLst>
                    <a:ext uri="{9D8B030D-6E8A-4147-A177-3AD203B41FA5}">
                      <a16:colId xmlns:a16="http://schemas.microsoft.com/office/drawing/2014/main" val="2826645749"/>
                    </a:ext>
                  </a:extLst>
                </a:gridCol>
              </a:tblGrid>
              <a:tr h="257026"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ملاحظاته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المعلم 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284152"/>
                  </a:ext>
                </a:extLst>
              </a:tr>
              <a:tr h="257026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الصف الأول 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962117"/>
                  </a:ext>
                </a:extLst>
              </a:tr>
              <a:tr h="257026">
                <a:tc>
                  <a:txBody>
                    <a:bodyPr/>
                    <a:lstStyle/>
                    <a:p>
                      <a:pPr algn="ctr"/>
                      <a:endParaRPr lang="en-US" sz="1200" b="1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الصف الثاني 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501541"/>
                  </a:ext>
                </a:extLst>
              </a:tr>
              <a:tr h="257026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الصف الثالث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446753"/>
                  </a:ext>
                </a:extLst>
              </a:tr>
              <a:tr h="257026">
                <a:tc>
                  <a:txBody>
                    <a:bodyPr/>
                    <a:lstStyle/>
                    <a:p>
                      <a:pPr algn="ctr"/>
                      <a:endParaRPr lang="en-US" sz="1200" b="1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200" b="1" dirty="0">
                          <a:cs typeface="A Noor" panose="00000400000000000000" pitchFamily="2" charset="-78"/>
                        </a:rPr>
                        <a:t>الصف الرابع</a:t>
                      </a:r>
                      <a:endParaRPr lang="en-US" sz="1200" b="1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132182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8A0B8C86-A6E8-B9C1-0AB1-A3FDBE83F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63" y="703397"/>
            <a:ext cx="783824" cy="78382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091A41-22EB-9BE1-3842-EB2B26107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0102" y="5846384"/>
            <a:ext cx="650085" cy="6500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73ECDF-C41B-BFEF-8DF2-75D1F6C43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564" y="564143"/>
            <a:ext cx="840026" cy="8526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C02D17-229D-3319-8E4C-3530E5FABE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3887" y="6100117"/>
            <a:ext cx="759889" cy="491001"/>
          </a:xfrm>
          <a:prstGeom prst="rect">
            <a:avLst/>
          </a:prstGeom>
        </p:spPr>
      </p:pic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27B26705-70CB-8B40-E2B5-B8D984267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373192"/>
              </p:ext>
            </p:extLst>
          </p:nvPr>
        </p:nvGraphicFramePr>
        <p:xfrm>
          <a:off x="6992815" y="1796916"/>
          <a:ext cx="239607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039">
                  <a:extLst>
                    <a:ext uri="{9D8B030D-6E8A-4147-A177-3AD203B41FA5}">
                      <a16:colId xmlns:a16="http://schemas.microsoft.com/office/drawing/2014/main" val="2860472305"/>
                    </a:ext>
                  </a:extLst>
                </a:gridCol>
                <a:gridCol w="1198039">
                  <a:extLst>
                    <a:ext uri="{9D8B030D-6E8A-4147-A177-3AD203B41FA5}">
                      <a16:colId xmlns:a16="http://schemas.microsoft.com/office/drawing/2014/main" val="3859638037"/>
                    </a:ext>
                  </a:extLst>
                </a:gridCol>
              </a:tblGrid>
              <a:tr h="323684"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الجمع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المفرد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310856"/>
                  </a:ext>
                </a:extLst>
              </a:tr>
              <a:tr h="300555"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عقود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807122"/>
                  </a:ext>
                </a:extLst>
              </a:tr>
              <a:tr h="300555">
                <a:tc>
                  <a:txBody>
                    <a:bodyPr/>
                    <a:lstStyle/>
                    <a:p>
                      <a:pPr algn="ctr"/>
                      <a:endParaRPr lang="en-US" sz="160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ماسة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13001"/>
                  </a:ext>
                </a:extLst>
              </a:tr>
              <a:tr h="300555"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قارورات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540399"/>
                  </a:ext>
                </a:extLst>
              </a:tr>
              <a:tr h="300555"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cs typeface="A Noor" panose="00000400000000000000" pitchFamily="2" charset="-78"/>
                        </a:rPr>
                        <a:t>ماسات</a:t>
                      </a:r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cs typeface="A Noo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54922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64FFC312-345B-3425-62C5-106A0CCFC4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8772" y="465188"/>
            <a:ext cx="852654" cy="8526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9C9B3EB-3DED-EF50-3264-4F4EE2011B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23281" y1="54375" x2="23281" y2="54375"/>
                        <a14:foregroundMark x1="17969" y1="50938" x2="44375" y2="63125"/>
                        <a14:foregroundMark x1="44375" y1="63125" x2="44375" y2="62969"/>
                        <a14:foregroundMark x1="17188" y1="51406" x2="20625" y2="58438"/>
                        <a14:foregroundMark x1="20625" y1="58438" x2="31250" y2="65781"/>
                        <a14:foregroundMark x1="32188" y1="65938" x2="57656" y2="66250"/>
                        <a14:foregroundMark x1="57656" y1="66250" x2="64688" y2="62344"/>
                        <a14:foregroundMark x1="32656" y1="69219" x2="47031" y2="70781"/>
                        <a14:foregroundMark x1="47031" y1="70781" x2="63906" y2="69375"/>
                        <a14:foregroundMark x1="63906" y1="69375" x2="65938" y2="66875"/>
                        <a14:foregroundMark x1="81406" y1="49375" x2="70781" y2="62969"/>
                        <a14:foregroundMark x1="82344" y1="52344" x2="75156" y2="65781"/>
                        <a14:foregroundMark x1="75156" y1="65781" x2="73906" y2="6671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25267" y="5768050"/>
            <a:ext cx="1001536" cy="100153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C81EE93-405C-1F62-5D7A-0DD90A7ED72D}"/>
              </a:ext>
            </a:extLst>
          </p:cNvPr>
          <p:cNvSpPr txBox="1"/>
          <p:nvPr/>
        </p:nvSpPr>
        <p:spPr>
          <a:xfrm>
            <a:off x="564975" y="6519446"/>
            <a:ext cx="9437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1600" b="1" dirty="0">
                <a:cs typeface="A Noor" panose="00000400000000000000" pitchFamily="2" charset="-78"/>
              </a:rPr>
              <a:t>إعداد : أ. زهرة عبد الله حسن                                      منسقة القسم أ. رنجس محمد                               مديرة المدرسة :أ. فاطمة المعمري</a:t>
            </a:r>
            <a:endParaRPr lang="en-US" sz="1600" b="1" dirty="0">
              <a:cs typeface="A Noor" panose="00000400000000000000" pitchFamily="2" charset="-7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CA8EFB9-C3F6-3506-8883-872D9A555157}"/>
              </a:ext>
            </a:extLst>
          </p:cNvPr>
          <p:cNvSpPr txBox="1"/>
          <p:nvPr/>
        </p:nvSpPr>
        <p:spPr>
          <a:xfrm>
            <a:off x="225817" y="73848"/>
            <a:ext cx="2523938" cy="58477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ar-BH" sz="1600" dirty="0">
                <a:cs typeface="A Noor" panose="00000400000000000000" pitchFamily="2" charset="-78"/>
              </a:rPr>
              <a:t>الاسم :------------------- </a:t>
            </a:r>
          </a:p>
          <a:p>
            <a:r>
              <a:rPr lang="ar-BH" sz="1600" dirty="0">
                <a:cs typeface="A Noor" panose="00000400000000000000" pitchFamily="2" charset="-78"/>
              </a:rPr>
              <a:t>الصف : -------------------</a:t>
            </a:r>
            <a:endParaRPr lang="en-US" sz="1600" dirty="0">
              <a:cs typeface="A Noor" panose="000004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010160-28FE-7EB3-0916-CB700D9E343A}"/>
              </a:ext>
            </a:extLst>
          </p:cNvPr>
          <p:cNvSpPr txBox="1"/>
          <p:nvPr/>
        </p:nvSpPr>
        <p:spPr>
          <a:xfrm>
            <a:off x="7419142" y="88414"/>
            <a:ext cx="2396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1200" dirty="0">
                <a:cs typeface="+mj-cs"/>
              </a:rPr>
              <a:t>مملكة البحرين </a:t>
            </a:r>
          </a:p>
          <a:p>
            <a:pPr algn="r"/>
            <a:r>
              <a:rPr lang="ar-BH" sz="1200" dirty="0">
                <a:cs typeface="+mj-cs"/>
              </a:rPr>
              <a:t>وزارة التربية و التعليم </a:t>
            </a:r>
          </a:p>
          <a:p>
            <a:pPr algn="r"/>
            <a:r>
              <a:rPr lang="ar-BH" sz="1200" dirty="0">
                <a:cs typeface="+mj-cs"/>
              </a:rPr>
              <a:t>مدرسة شهركان الابتدائية للبنات</a:t>
            </a:r>
            <a:endParaRPr lang="en-US" sz="1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2594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101</TotalTime>
  <Words>221</Words>
  <Application>Microsoft Office PowerPoint</Application>
  <PresentationFormat>A4 Paper (210x297 mm)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zahra Abdulla</dc:creator>
  <cp:lastModifiedBy>zahra Abdulla</cp:lastModifiedBy>
  <cp:revision>7</cp:revision>
  <dcterms:created xsi:type="dcterms:W3CDTF">2023-04-30T20:12:30Z</dcterms:created>
  <dcterms:modified xsi:type="dcterms:W3CDTF">2023-04-30T21:54:27Z</dcterms:modified>
</cp:coreProperties>
</file>