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9" r:id="rId2"/>
    <p:sldId id="260" r:id="rId3"/>
    <p:sldId id="264" r:id="rId4"/>
    <p:sldId id="265" r:id="rId5"/>
    <p:sldId id="266" r:id="rId6"/>
    <p:sldId id="262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0000FF"/>
    <a:srgbClr val="AFEA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0F70B-D48E-46DB-949E-EEAA23032C59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9E661C-622B-49EE-B196-4E6C6434F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236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1B42-602E-464C-9678-50684B4C62ED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2904F-C4CE-49F0-8AEA-E5D3BF34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77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1B42-602E-464C-9678-50684B4C62ED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2904F-C4CE-49F0-8AEA-E5D3BF34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15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1B42-602E-464C-9678-50684B4C62ED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2904F-C4CE-49F0-8AEA-E5D3BF34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01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1B42-602E-464C-9678-50684B4C62ED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2904F-C4CE-49F0-8AEA-E5D3BF34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20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1B42-602E-464C-9678-50684B4C62ED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2904F-C4CE-49F0-8AEA-E5D3BF34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386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1B42-602E-464C-9678-50684B4C62ED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2904F-C4CE-49F0-8AEA-E5D3BF34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40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1B42-602E-464C-9678-50684B4C62ED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2904F-C4CE-49F0-8AEA-E5D3BF34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6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1B42-602E-464C-9678-50684B4C62ED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2904F-C4CE-49F0-8AEA-E5D3BF34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1B42-602E-464C-9678-50684B4C62ED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2904F-C4CE-49F0-8AEA-E5D3BF34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00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1B42-602E-464C-9678-50684B4C62ED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2904F-C4CE-49F0-8AEA-E5D3BF34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58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C1B42-602E-464C-9678-50684B4C62ED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2904F-C4CE-49F0-8AEA-E5D3BF34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96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C1B42-602E-464C-9678-50684B4C62ED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2904F-C4CE-49F0-8AEA-E5D3BF343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5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14600"/>
            <a:ext cx="5754212" cy="4343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694160"/>
            <a:ext cx="12192000" cy="1320455"/>
          </a:xfrm>
          <a:solidFill>
            <a:srgbClr val="99FF66">
              <a:alpha val="46000"/>
            </a:srgbClr>
          </a:solidFill>
        </p:spPr>
        <p:txBody>
          <a:bodyPr>
            <a:normAutofit/>
          </a:bodyPr>
          <a:lstStyle/>
          <a:p>
            <a:r>
              <a:rPr lang="ar-BH" sz="4400" dirty="0" smtClean="0"/>
              <a:t>دخول اللام </a:t>
            </a:r>
            <a:r>
              <a:rPr lang="ar-BH" sz="4400" dirty="0" smtClean="0"/>
              <a:t>و الباءعلى </a:t>
            </a:r>
            <a:r>
              <a:rPr lang="ar-BH" sz="4400" dirty="0" smtClean="0"/>
              <a:t>الاسم المبدوء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ar-BH" sz="4400" dirty="0" smtClean="0"/>
              <a:t> </a:t>
            </a:r>
            <a:r>
              <a:rPr lang="ar-BH" sz="4400" dirty="0" smtClean="0"/>
              <a:t>بـ</a:t>
            </a:r>
            <a:r>
              <a:rPr lang="ar-BH" sz="4400" dirty="0" smtClean="0"/>
              <a:t> </a:t>
            </a:r>
            <a:r>
              <a:rPr lang="ar-BH" sz="4400" dirty="0" smtClean="0"/>
              <a:t>ال التعريف </a:t>
            </a:r>
            <a:endParaRPr lang="en-US" sz="4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4014615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37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150" y="2470150"/>
            <a:ext cx="10515600" cy="1325563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 rtl="1"/>
            <a:r>
              <a:rPr lang="ar-BH" dirty="0" smtClean="0"/>
              <a:t>عرفنا أن اللام (ل) إذا دخلت على كلمة تبدأ بالـ التعريف تحذف الألف فهل بقية الحروف التي تدخل على الكلمات تشبهها 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51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905501" y="230180"/>
            <a:ext cx="5667375" cy="828675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chemeClr val="tx1"/>
                </a:solidFill>
              </a:rPr>
              <a:t>لاحظ الكلمات الآتية :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943600" y="1334490"/>
            <a:ext cx="5591175" cy="828675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chemeClr val="tx1"/>
                </a:solidFill>
              </a:rPr>
              <a:t>إذا أدخلنا عليها ( الــ ) كيف نكتبها ؟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981701" y="2438800"/>
            <a:ext cx="5591175" cy="828675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chemeClr val="tx1"/>
                </a:solidFill>
              </a:rPr>
              <a:t>ندخل عليها حرفي الجر ( </a:t>
            </a:r>
            <a:r>
              <a:rPr lang="ar-BH" sz="3200" b="1" dirty="0" smtClean="0">
                <a:solidFill>
                  <a:srgbClr val="0070C0"/>
                </a:solidFill>
              </a:rPr>
              <a:t>لــِ</a:t>
            </a:r>
            <a:r>
              <a:rPr lang="ar-BH" sz="3200" b="1" dirty="0" smtClean="0">
                <a:solidFill>
                  <a:schemeClr val="tx1"/>
                </a:solidFill>
              </a:rPr>
              <a:t> ) و ( </a:t>
            </a:r>
            <a:r>
              <a:rPr lang="ar-BH" sz="3200" b="1" dirty="0" smtClean="0">
                <a:solidFill>
                  <a:schemeClr val="accent5">
                    <a:lumMod val="75000"/>
                  </a:schemeClr>
                </a:solidFill>
              </a:rPr>
              <a:t>بـ</a:t>
            </a:r>
            <a:r>
              <a:rPr lang="ar-BH" sz="3200" b="1" dirty="0" smtClean="0">
                <a:solidFill>
                  <a:schemeClr val="tx1"/>
                </a:solidFill>
              </a:rPr>
              <a:t> )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33850" y="230180"/>
            <a:ext cx="1647825" cy="828675"/>
          </a:xfrm>
          <a:prstGeom prst="rect">
            <a:avLst/>
          </a:prstGeom>
          <a:solidFill>
            <a:srgbClr val="AFE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chemeClr val="tx1"/>
                </a:solidFill>
              </a:rPr>
              <a:t>كرة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24100" y="230180"/>
            <a:ext cx="1647825" cy="828675"/>
          </a:xfrm>
          <a:prstGeom prst="rect">
            <a:avLst/>
          </a:prstGeom>
          <a:solidFill>
            <a:srgbClr val="AFE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3200" b="1" dirty="0" smtClean="0">
                <a:solidFill>
                  <a:schemeClr val="tx1"/>
                </a:solidFill>
              </a:rPr>
              <a:t>ملعب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6174797" y="4233082"/>
            <a:ext cx="5591175" cy="828675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chemeClr val="tx1"/>
                </a:solidFill>
              </a:rPr>
              <a:t>ماذا حذفنا منها بعد دخول حرف ( </a:t>
            </a:r>
            <a:r>
              <a:rPr lang="ar-BH" sz="3200" b="1" dirty="0" smtClean="0">
                <a:solidFill>
                  <a:srgbClr val="FF0000"/>
                </a:solidFill>
              </a:rPr>
              <a:t>لــ</a:t>
            </a:r>
            <a:r>
              <a:rPr lang="ar-BH" sz="3200" b="1" dirty="0" smtClean="0">
                <a:solidFill>
                  <a:schemeClr val="tx1"/>
                </a:solidFill>
              </a:rPr>
              <a:t> ) ؟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33849" y="1334489"/>
            <a:ext cx="1647825" cy="828675"/>
          </a:xfrm>
          <a:prstGeom prst="rect">
            <a:avLst/>
          </a:prstGeom>
          <a:solidFill>
            <a:srgbClr val="AFE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rgbClr val="FF0000"/>
                </a:solidFill>
              </a:rPr>
              <a:t>الـ</a:t>
            </a:r>
            <a:r>
              <a:rPr lang="ar-BH" sz="3200" b="1" dirty="0" smtClean="0">
                <a:solidFill>
                  <a:schemeClr val="tx1"/>
                </a:solidFill>
              </a:rPr>
              <a:t>كرة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24098" y="1334489"/>
            <a:ext cx="1647825" cy="828675"/>
          </a:xfrm>
          <a:prstGeom prst="rect">
            <a:avLst/>
          </a:prstGeom>
          <a:solidFill>
            <a:srgbClr val="AFE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rgbClr val="FF0000"/>
                </a:solidFill>
              </a:rPr>
              <a:t>الـ</a:t>
            </a:r>
            <a:r>
              <a:rPr lang="ar-BH" sz="3200" b="1" dirty="0" smtClean="0">
                <a:solidFill>
                  <a:schemeClr val="tx1"/>
                </a:solidFill>
              </a:rPr>
              <a:t>ملعب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133848" y="2438800"/>
            <a:ext cx="1647825" cy="828675"/>
          </a:xfrm>
          <a:prstGeom prst="rect">
            <a:avLst/>
          </a:prstGeom>
          <a:solidFill>
            <a:srgbClr val="AFE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rgbClr val="0070C0"/>
                </a:solidFill>
              </a:rPr>
              <a:t>لـ</a:t>
            </a:r>
            <a:r>
              <a:rPr lang="ar-BH" sz="3200" b="1" dirty="0" smtClean="0">
                <a:solidFill>
                  <a:srgbClr val="FF0000"/>
                </a:solidFill>
              </a:rPr>
              <a:t>ل</a:t>
            </a:r>
            <a:r>
              <a:rPr lang="ar-BH" sz="3200" b="1" dirty="0" smtClean="0">
                <a:solidFill>
                  <a:schemeClr val="tx1"/>
                </a:solidFill>
              </a:rPr>
              <a:t>كرة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62201" y="2438798"/>
            <a:ext cx="1609724" cy="828675"/>
          </a:xfrm>
          <a:prstGeom prst="rect">
            <a:avLst/>
          </a:prstGeom>
          <a:solidFill>
            <a:srgbClr val="AFE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chemeClr val="accent5">
                    <a:lumMod val="75000"/>
                  </a:schemeClr>
                </a:solidFill>
              </a:rPr>
              <a:t>ب</a:t>
            </a:r>
            <a:r>
              <a:rPr lang="ar-BH" sz="3200" b="1" dirty="0">
                <a:solidFill>
                  <a:schemeClr val="accent5">
                    <a:lumMod val="75000"/>
                  </a:schemeClr>
                </a:solidFill>
              </a:rPr>
              <a:t>ـ</a:t>
            </a:r>
            <a:r>
              <a:rPr lang="ar-BH" sz="3200" b="1" dirty="0" smtClean="0">
                <a:solidFill>
                  <a:srgbClr val="FF0000"/>
                </a:solidFill>
              </a:rPr>
              <a:t>ال</a:t>
            </a:r>
            <a:r>
              <a:rPr lang="ar-BH" sz="3200" b="1" dirty="0" smtClean="0">
                <a:solidFill>
                  <a:schemeClr val="tx1"/>
                </a:solidFill>
              </a:rPr>
              <a:t>كرة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90526" y="4233078"/>
            <a:ext cx="5591175" cy="828675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chemeClr val="tx1"/>
                </a:solidFill>
              </a:rPr>
              <a:t>حذفنا حرف الألف </a:t>
            </a:r>
            <a:r>
              <a:rPr lang="ar-BH" sz="3200" b="1" dirty="0" smtClean="0">
                <a:solidFill>
                  <a:srgbClr val="FF0000"/>
                </a:solidFill>
              </a:rPr>
              <a:t>( ا ) 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171949" y="3380573"/>
            <a:ext cx="1609724" cy="828675"/>
          </a:xfrm>
          <a:prstGeom prst="rect">
            <a:avLst/>
          </a:prstGeom>
          <a:solidFill>
            <a:srgbClr val="AFE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rgbClr val="0070C0"/>
                </a:solidFill>
              </a:rPr>
              <a:t>لـ</a:t>
            </a:r>
            <a:r>
              <a:rPr lang="ar-BH" sz="3200" b="1" dirty="0" smtClean="0">
                <a:solidFill>
                  <a:srgbClr val="FF0000"/>
                </a:solidFill>
              </a:rPr>
              <a:t>ل</a:t>
            </a:r>
            <a:r>
              <a:rPr lang="ar-BH" sz="3200" b="1" dirty="0" smtClean="0">
                <a:solidFill>
                  <a:schemeClr val="tx1"/>
                </a:solidFill>
              </a:rPr>
              <a:t>ملعب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362201" y="3335938"/>
            <a:ext cx="1609724" cy="828675"/>
          </a:xfrm>
          <a:prstGeom prst="rect">
            <a:avLst/>
          </a:prstGeom>
          <a:solidFill>
            <a:srgbClr val="AFE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chemeClr val="accent5">
                    <a:lumMod val="75000"/>
                  </a:schemeClr>
                </a:solidFill>
              </a:rPr>
              <a:t>بـ</a:t>
            </a:r>
            <a:r>
              <a:rPr lang="ar-BH" sz="3200" b="1" dirty="0" smtClean="0">
                <a:solidFill>
                  <a:srgbClr val="FF0000"/>
                </a:solidFill>
              </a:rPr>
              <a:t>ال</a:t>
            </a:r>
            <a:r>
              <a:rPr lang="ar-BH" sz="3200" b="1" dirty="0" smtClean="0">
                <a:solidFill>
                  <a:schemeClr val="tx1"/>
                </a:solidFill>
              </a:rPr>
              <a:t>ملعب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299488" y="5438428"/>
            <a:ext cx="5591175" cy="828675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chemeClr val="tx1"/>
                </a:solidFill>
              </a:rPr>
              <a:t>هل حذفنا الألف ( </a:t>
            </a:r>
            <a:r>
              <a:rPr lang="ar-BH" sz="3200" b="1" dirty="0" smtClean="0">
                <a:solidFill>
                  <a:srgbClr val="FF0000"/>
                </a:solidFill>
              </a:rPr>
              <a:t>ا</a:t>
            </a:r>
            <a:r>
              <a:rPr lang="ar-BH" sz="3200" b="1" dirty="0" smtClean="0">
                <a:solidFill>
                  <a:schemeClr val="tx1"/>
                </a:solidFill>
              </a:rPr>
              <a:t> ) بعد دخول ( </a:t>
            </a:r>
            <a:r>
              <a:rPr lang="ar-BH" sz="3200" b="1" dirty="0" smtClean="0">
                <a:solidFill>
                  <a:schemeClr val="accent5">
                    <a:lumMod val="75000"/>
                  </a:schemeClr>
                </a:solidFill>
              </a:rPr>
              <a:t>بـــ</a:t>
            </a:r>
            <a:r>
              <a:rPr lang="ar-BH" sz="3200" b="1" dirty="0" smtClean="0">
                <a:solidFill>
                  <a:schemeClr val="tx1"/>
                </a:solidFill>
              </a:rPr>
              <a:t> ) ؟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90526" y="5426657"/>
            <a:ext cx="5591175" cy="828675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2800" b="1" dirty="0" smtClean="0">
                <a:solidFill>
                  <a:schemeClr val="tx1"/>
                </a:solidFill>
              </a:rPr>
              <a:t>لا ، لم تحذف الألف </a:t>
            </a:r>
            <a:r>
              <a:rPr lang="ar-BH" sz="2800" b="1" dirty="0" smtClean="0">
                <a:solidFill>
                  <a:srgbClr val="FF0000"/>
                </a:solidFill>
              </a:rPr>
              <a:t>( ا ) </a:t>
            </a:r>
            <a:r>
              <a:rPr lang="ar-BH" sz="2800" b="1" dirty="0" smtClean="0">
                <a:solidFill>
                  <a:schemeClr val="tx1"/>
                </a:solidFill>
              </a:rPr>
              <a:t>بعد دخول </a:t>
            </a:r>
            <a:r>
              <a:rPr lang="ar-BH" sz="2800" b="1" dirty="0" smtClean="0">
                <a:solidFill>
                  <a:srgbClr val="FF0000"/>
                </a:solidFill>
              </a:rPr>
              <a:t>( بــ ) 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92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9" grpId="0" animBg="1"/>
      <p:bldP spid="20" grpId="0" animBg="1"/>
      <p:bldP spid="23" grpId="0" animBg="1"/>
      <p:bldP spid="12" grpId="0" animBg="1"/>
      <p:bldP spid="13" grpId="0" animBg="1"/>
      <p:bldP spid="15" grpId="0" animBg="1"/>
      <p:bldP spid="17" grpId="0" animBg="1"/>
      <p:bldP spid="22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914531"/>
            <a:ext cx="10515600" cy="951826"/>
          </a:xfrm>
          <a:solidFill>
            <a:srgbClr val="99FF66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pPr algn="ctr" rtl="1"/>
            <a:r>
              <a:rPr lang="ar-BH" b="1" dirty="0" smtClean="0"/>
              <a:t>أُلاحظُ وأتعلم </a:t>
            </a:r>
            <a:endParaRPr lang="en-US" b="1" dirty="0"/>
          </a:p>
        </p:txBody>
      </p:sp>
      <p:sp>
        <p:nvSpPr>
          <p:cNvPr id="3" name="Rounded Rectangle 2"/>
          <p:cNvSpPr/>
          <p:nvPr/>
        </p:nvSpPr>
        <p:spPr>
          <a:xfrm>
            <a:off x="8562975" y="2276475"/>
            <a:ext cx="2428875" cy="1266825"/>
          </a:xfrm>
          <a:prstGeom prst="roundRect">
            <a:avLst/>
          </a:prstGeom>
          <a:solidFill>
            <a:srgbClr val="AFEA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400" b="1" dirty="0" smtClean="0">
                <a:solidFill>
                  <a:schemeClr val="tx1"/>
                </a:solidFill>
              </a:rPr>
              <a:t>مرمى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705475" y="2238374"/>
            <a:ext cx="1295400" cy="134302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800" b="1" dirty="0" smtClean="0">
                <a:solidFill>
                  <a:srgbClr val="FF0000"/>
                </a:solidFill>
              </a:rPr>
              <a:t>ال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6" name="Equal 5"/>
          <p:cNvSpPr/>
          <p:nvPr/>
        </p:nvSpPr>
        <p:spPr>
          <a:xfrm>
            <a:off x="4143375" y="2667000"/>
            <a:ext cx="990600" cy="696912"/>
          </a:xfrm>
          <a:prstGeom prst="mathEqual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33450" y="2238374"/>
            <a:ext cx="2428875" cy="1266825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400" b="1" dirty="0" smtClean="0">
                <a:solidFill>
                  <a:srgbClr val="FF0000"/>
                </a:solidFill>
              </a:rPr>
              <a:t>ال</a:t>
            </a:r>
            <a:r>
              <a:rPr lang="ar-BH" sz="4400" b="1" dirty="0" smtClean="0">
                <a:solidFill>
                  <a:schemeClr val="tx1"/>
                </a:solidFill>
              </a:rPr>
              <a:t>مرمى 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14" name="Plus 13"/>
          <p:cNvSpPr/>
          <p:nvPr/>
        </p:nvSpPr>
        <p:spPr>
          <a:xfrm>
            <a:off x="7348538" y="2561034"/>
            <a:ext cx="852487" cy="908843"/>
          </a:xfrm>
          <a:prstGeom prst="mathPlus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5088515" y="3878550"/>
            <a:ext cx="2428875" cy="1266825"/>
          </a:xfrm>
          <a:prstGeom prst="roundRect">
            <a:avLst/>
          </a:prstGeom>
          <a:solidFill>
            <a:srgbClr val="AFEA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400" b="1" dirty="0" smtClean="0">
                <a:solidFill>
                  <a:srgbClr val="FF0000"/>
                </a:solidFill>
              </a:rPr>
              <a:t>ال</a:t>
            </a:r>
            <a:r>
              <a:rPr lang="ar-BH" sz="4400" b="1" dirty="0" smtClean="0">
                <a:solidFill>
                  <a:schemeClr val="tx1"/>
                </a:solidFill>
              </a:rPr>
              <a:t>مرمى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12" name="Plus 11"/>
          <p:cNvSpPr/>
          <p:nvPr/>
        </p:nvSpPr>
        <p:spPr>
          <a:xfrm>
            <a:off x="7459374" y="4147957"/>
            <a:ext cx="852487" cy="908843"/>
          </a:xfrm>
          <a:prstGeom prst="mathPlus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9224315" y="3878550"/>
            <a:ext cx="1295400" cy="134302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800" b="1" dirty="0" smtClean="0">
                <a:solidFill>
                  <a:schemeClr val="accent5">
                    <a:lumMod val="75000"/>
                  </a:schemeClr>
                </a:solidFill>
              </a:rPr>
              <a:t>بـِ</a:t>
            </a:r>
            <a:endParaRPr lang="en-US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Equal 14"/>
          <p:cNvSpPr/>
          <p:nvPr/>
        </p:nvSpPr>
        <p:spPr>
          <a:xfrm>
            <a:off x="4155930" y="4238374"/>
            <a:ext cx="990600" cy="696912"/>
          </a:xfrm>
          <a:prstGeom prst="mathEqual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952715" y="3789975"/>
            <a:ext cx="2428875" cy="1266825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400" b="1" dirty="0" smtClean="0">
                <a:solidFill>
                  <a:schemeClr val="accent5">
                    <a:lumMod val="75000"/>
                  </a:schemeClr>
                </a:solidFill>
              </a:rPr>
              <a:t>بـ</a:t>
            </a:r>
            <a:r>
              <a:rPr lang="ar-BH" sz="4400" b="1" dirty="0" smtClean="0">
                <a:solidFill>
                  <a:srgbClr val="FF0000"/>
                </a:solidFill>
              </a:rPr>
              <a:t>ال</a:t>
            </a:r>
            <a:r>
              <a:rPr lang="ar-BH" sz="4400" b="1" dirty="0" smtClean="0">
                <a:solidFill>
                  <a:schemeClr val="tx1"/>
                </a:solidFill>
              </a:rPr>
              <a:t>مرمى 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788102" y="5287530"/>
            <a:ext cx="8520546" cy="1266825"/>
          </a:xfrm>
          <a:prstGeom prst="roundRect">
            <a:avLst/>
          </a:prstGeom>
          <a:solidFill>
            <a:srgbClr val="AFEA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400" b="1" dirty="0" smtClean="0">
                <a:solidFill>
                  <a:srgbClr val="FF0000"/>
                </a:solidFill>
              </a:rPr>
              <a:t>لاحظ أنَّ ( الـ ) لم تحذف بعدَ دخول ( </a:t>
            </a:r>
            <a:r>
              <a:rPr lang="ar-BH" sz="4400" b="1" dirty="0" smtClean="0">
                <a:solidFill>
                  <a:srgbClr val="0070C0"/>
                </a:solidFill>
              </a:rPr>
              <a:t>بـِ</a:t>
            </a:r>
            <a:r>
              <a:rPr lang="ar-BH" sz="4400" b="1" dirty="0" smtClean="0">
                <a:solidFill>
                  <a:srgbClr val="FF0000"/>
                </a:solidFill>
              </a:rPr>
              <a:t> )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216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8" grpId="0" animBg="1"/>
      <p:bldP spid="14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820150" cy="1325563"/>
          </a:xfrm>
          <a:solidFill>
            <a:srgbClr val="FFCC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pPr algn="ctr" rtl="1"/>
            <a:r>
              <a:rPr lang="ar-BH" sz="3200" b="1" dirty="0" smtClean="0"/>
              <a:t>اقرأ الكلمات الآتية، ثم أدخل عليها ( </a:t>
            </a:r>
            <a:r>
              <a:rPr lang="ar-BH" sz="3200" b="1" dirty="0" smtClean="0">
                <a:solidFill>
                  <a:schemeClr val="accent5">
                    <a:lumMod val="75000"/>
                  </a:schemeClr>
                </a:solidFill>
              </a:rPr>
              <a:t>بـِ</a:t>
            </a:r>
            <a:r>
              <a:rPr lang="ar-BH" sz="3200" b="1" dirty="0" smtClean="0"/>
              <a:t> </a:t>
            </a:r>
            <a:r>
              <a:rPr lang="ar-BH" sz="3200" b="1" dirty="0" smtClean="0"/>
              <a:t>) ثمّ ( </a:t>
            </a:r>
            <a:r>
              <a:rPr lang="ar-BH" sz="3200" b="1" dirty="0" smtClean="0">
                <a:solidFill>
                  <a:schemeClr val="accent5">
                    <a:lumMod val="75000"/>
                  </a:schemeClr>
                </a:solidFill>
              </a:rPr>
              <a:t>كَــ</a:t>
            </a:r>
            <a:r>
              <a:rPr lang="ar-BH" sz="3200" b="1" dirty="0" smtClean="0"/>
              <a:t> </a:t>
            </a:r>
            <a:r>
              <a:rPr lang="ar-BH" sz="3200" b="1" dirty="0" smtClean="0"/>
              <a:t>) </a:t>
            </a:r>
            <a:endParaRPr lang="en-US" sz="3200" b="1" dirty="0"/>
          </a:p>
        </p:txBody>
      </p:sp>
      <p:sp>
        <p:nvSpPr>
          <p:cNvPr id="4" name="Regular Pentagon 3"/>
          <p:cNvSpPr/>
          <p:nvPr/>
        </p:nvSpPr>
        <p:spPr>
          <a:xfrm>
            <a:off x="9667875" y="306388"/>
            <a:ext cx="1504950" cy="1314450"/>
          </a:xfrm>
          <a:prstGeom prst="pentagon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2400" b="1" dirty="0" smtClean="0">
                <a:solidFill>
                  <a:schemeClr val="tx1"/>
                </a:solidFill>
              </a:rPr>
              <a:t>نشاط تدريبي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172575" y="1993321"/>
            <a:ext cx="2495550" cy="1000125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6000" b="1" dirty="0" smtClean="0">
                <a:solidFill>
                  <a:schemeClr val="tx1"/>
                </a:solidFill>
              </a:rPr>
              <a:t>ال</a:t>
            </a:r>
            <a:r>
              <a:rPr lang="ar-BH" sz="6000" b="1" dirty="0" smtClean="0">
                <a:solidFill>
                  <a:schemeClr val="tx1"/>
                </a:solidFill>
              </a:rPr>
              <a:t>قمر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172575" y="3273996"/>
            <a:ext cx="2495550" cy="1000125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6000" b="1" dirty="0" smtClean="0">
                <a:solidFill>
                  <a:schemeClr val="tx1"/>
                </a:solidFill>
              </a:rPr>
              <a:t>البحر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172575" y="4672877"/>
            <a:ext cx="2495550" cy="1000125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6000" b="1" dirty="0" smtClean="0">
                <a:solidFill>
                  <a:schemeClr val="tx1"/>
                </a:solidFill>
              </a:rPr>
              <a:t>البرق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819525" y="1993319"/>
            <a:ext cx="2495550" cy="1000125"/>
          </a:xfrm>
          <a:prstGeom prst="roundRect">
            <a:avLst/>
          </a:prstGeom>
          <a:solidFill>
            <a:srgbClr val="AFEA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6000" b="1" dirty="0" smtClean="0">
                <a:solidFill>
                  <a:schemeClr val="accent5">
                    <a:lumMod val="75000"/>
                  </a:schemeClr>
                </a:solidFill>
              </a:rPr>
              <a:t>بِ</a:t>
            </a:r>
            <a:r>
              <a:rPr lang="ar-BH" sz="6000" b="1" dirty="0" smtClean="0">
                <a:solidFill>
                  <a:srgbClr val="FF0000"/>
                </a:solidFill>
              </a:rPr>
              <a:t>ا</a:t>
            </a:r>
            <a:r>
              <a:rPr lang="ar-BH" sz="6000" b="1" dirty="0" smtClean="0">
                <a:solidFill>
                  <a:srgbClr val="FF0000"/>
                </a:solidFill>
              </a:rPr>
              <a:t>ل</a:t>
            </a:r>
            <a:r>
              <a:rPr lang="ar-BH" sz="6000" b="1" dirty="0" smtClean="0">
                <a:solidFill>
                  <a:schemeClr val="tx1"/>
                </a:solidFill>
              </a:rPr>
              <a:t>قمر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819525" y="3246283"/>
            <a:ext cx="2495550" cy="1000125"/>
          </a:xfrm>
          <a:prstGeom prst="roundRect">
            <a:avLst/>
          </a:prstGeom>
          <a:solidFill>
            <a:srgbClr val="AFEA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6000" b="1" dirty="0" smtClean="0">
                <a:solidFill>
                  <a:schemeClr val="accent5">
                    <a:lumMod val="75000"/>
                  </a:schemeClr>
                </a:solidFill>
              </a:rPr>
              <a:t>بِـ</a:t>
            </a:r>
            <a:r>
              <a:rPr lang="ar-BH" sz="6000" b="1" dirty="0" smtClean="0">
                <a:solidFill>
                  <a:srgbClr val="FF0000"/>
                </a:solidFill>
              </a:rPr>
              <a:t>ال</a:t>
            </a:r>
            <a:r>
              <a:rPr lang="ar-BH" sz="6000" b="1" dirty="0" smtClean="0">
                <a:solidFill>
                  <a:schemeClr val="tx1"/>
                </a:solidFill>
              </a:rPr>
              <a:t>بحر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819525" y="4662916"/>
            <a:ext cx="2495550" cy="1000125"/>
          </a:xfrm>
          <a:prstGeom prst="roundRect">
            <a:avLst/>
          </a:prstGeom>
          <a:solidFill>
            <a:srgbClr val="AFEA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6000" b="1" dirty="0" smtClean="0">
                <a:solidFill>
                  <a:schemeClr val="accent5">
                    <a:lumMod val="75000"/>
                  </a:schemeClr>
                </a:solidFill>
              </a:rPr>
              <a:t>بِ</a:t>
            </a:r>
            <a:r>
              <a:rPr lang="ar-BH" sz="6000" b="1" dirty="0" smtClean="0">
                <a:solidFill>
                  <a:srgbClr val="FF0000"/>
                </a:solidFill>
              </a:rPr>
              <a:t>ا</a:t>
            </a:r>
            <a:r>
              <a:rPr lang="ar-BH" sz="6000" b="1" dirty="0" smtClean="0">
                <a:solidFill>
                  <a:srgbClr val="FF0000"/>
                </a:solidFill>
              </a:rPr>
              <a:t>ل</a:t>
            </a:r>
            <a:r>
              <a:rPr lang="ar-BH" sz="6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برق</a:t>
            </a:r>
            <a:endParaRPr lang="en-US" sz="6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496050" y="1993320"/>
            <a:ext cx="2495550" cy="1000125"/>
          </a:xfrm>
          <a:prstGeom prst="roundRect">
            <a:avLst/>
          </a:prstGeom>
          <a:solidFill>
            <a:srgbClr val="AFEA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6000" b="1" dirty="0" smtClean="0">
                <a:solidFill>
                  <a:srgbClr val="FF0000"/>
                </a:solidFill>
              </a:rPr>
              <a:t>ل</a:t>
            </a:r>
            <a:r>
              <a:rPr lang="ar-BH" sz="6000" b="1" dirty="0" smtClean="0">
                <a:solidFill>
                  <a:schemeClr val="tx1"/>
                </a:solidFill>
              </a:rPr>
              <a:t>لقَمر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496050" y="3246283"/>
            <a:ext cx="2495550" cy="1000125"/>
          </a:xfrm>
          <a:prstGeom prst="roundRect">
            <a:avLst/>
          </a:prstGeom>
          <a:solidFill>
            <a:srgbClr val="AFEA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6000" b="1" dirty="0" smtClean="0">
                <a:solidFill>
                  <a:srgbClr val="FF0000"/>
                </a:solidFill>
              </a:rPr>
              <a:t>ل</a:t>
            </a:r>
            <a:r>
              <a:rPr lang="ar-BH" sz="6000" b="1" dirty="0" smtClean="0">
                <a:solidFill>
                  <a:schemeClr val="tx1"/>
                </a:solidFill>
              </a:rPr>
              <a:t>لبحر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496050" y="4662917"/>
            <a:ext cx="2495550" cy="1000125"/>
          </a:xfrm>
          <a:prstGeom prst="roundRect">
            <a:avLst/>
          </a:prstGeom>
          <a:solidFill>
            <a:srgbClr val="AFEA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6000" b="1" dirty="0" smtClean="0">
                <a:solidFill>
                  <a:srgbClr val="FF0000"/>
                </a:solidFill>
              </a:rPr>
              <a:t>ل</a:t>
            </a:r>
            <a:r>
              <a:rPr lang="ar-BH" sz="6000" b="1" dirty="0" smtClean="0">
                <a:solidFill>
                  <a:schemeClr val="tx1"/>
                </a:solidFill>
              </a:rPr>
              <a:t>لبرق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143000" y="1981840"/>
            <a:ext cx="2495550" cy="1000125"/>
          </a:xfrm>
          <a:prstGeom prst="roundRect">
            <a:avLst/>
          </a:prstGeom>
          <a:solidFill>
            <a:srgbClr val="AFEA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6000" b="1" dirty="0" smtClean="0">
                <a:solidFill>
                  <a:schemeClr val="accent5">
                    <a:lumMod val="75000"/>
                  </a:schemeClr>
                </a:solidFill>
              </a:rPr>
              <a:t>كَ</a:t>
            </a:r>
            <a:r>
              <a:rPr lang="ar-BH" sz="6000" b="1" dirty="0" smtClean="0">
                <a:solidFill>
                  <a:srgbClr val="FF0000"/>
                </a:solidFill>
              </a:rPr>
              <a:t>ا</a:t>
            </a:r>
            <a:r>
              <a:rPr lang="ar-BH" sz="6000" b="1" dirty="0" smtClean="0">
                <a:solidFill>
                  <a:srgbClr val="FF0000"/>
                </a:solidFill>
              </a:rPr>
              <a:t>ل</a:t>
            </a:r>
            <a:r>
              <a:rPr lang="ar-BH" sz="6000" b="1" dirty="0" smtClean="0">
                <a:solidFill>
                  <a:schemeClr val="tx1"/>
                </a:solidFill>
              </a:rPr>
              <a:t>قمر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143000" y="3233287"/>
            <a:ext cx="2495550" cy="1000125"/>
          </a:xfrm>
          <a:prstGeom prst="roundRect">
            <a:avLst/>
          </a:prstGeom>
          <a:solidFill>
            <a:srgbClr val="AFEA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6000" b="1" dirty="0" smtClean="0">
                <a:solidFill>
                  <a:schemeClr val="accent5">
                    <a:lumMod val="75000"/>
                  </a:schemeClr>
                </a:solidFill>
              </a:rPr>
              <a:t>كَـ</a:t>
            </a:r>
            <a:r>
              <a:rPr lang="ar-BH" sz="6000" b="1" dirty="0" smtClean="0">
                <a:solidFill>
                  <a:srgbClr val="FF0000"/>
                </a:solidFill>
              </a:rPr>
              <a:t>ال</a:t>
            </a:r>
            <a:r>
              <a:rPr lang="ar-BH" sz="6000" b="1" dirty="0" smtClean="0">
                <a:solidFill>
                  <a:schemeClr val="tx1"/>
                </a:solidFill>
              </a:rPr>
              <a:t>بحر</a:t>
            </a:r>
            <a:endParaRPr lang="en-US" sz="6000" b="1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143000" y="4662915"/>
            <a:ext cx="2495550" cy="1000125"/>
          </a:xfrm>
          <a:prstGeom prst="roundRect">
            <a:avLst/>
          </a:prstGeom>
          <a:solidFill>
            <a:srgbClr val="AFEA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6000" b="1" dirty="0" smtClean="0">
                <a:solidFill>
                  <a:schemeClr val="accent5">
                    <a:lumMod val="75000"/>
                  </a:schemeClr>
                </a:solidFill>
              </a:rPr>
              <a:t>كَـ</a:t>
            </a:r>
            <a:r>
              <a:rPr lang="ar-BH" sz="6000" b="1" dirty="0" smtClean="0">
                <a:solidFill>
                  <a:srgbClr val="FF0000"/>
                </a:solidFill>
              </a:rPr>
              <a:t>ا</a:t>
            </a:r>
            <a:r>
              <a:rPr lang="ar-BH" sz="6000" b="1" dirty="0" smtClean="0">
                <a:solidFill>
                  <a:srgbClr val="FF0000"/>
                </a:solidFill>
              </a:rPr>
              <a:t>ل</a:t>
            </a:r>
            <a:r>
              <a:rPr lang="ar-BH" sz="6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برق</a:t>
            </a:r>
            <a:endParaRPr lang="en-US" sz="6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45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9" grpId="0" animBg="1"/>
      <p:bldP spid="20" grpId="0" animBg="1"/>
      <p:bldP spid="21" grpId="0" animBg="1"/>
      <p:bldP spid="16" grpId="0" animBg="1"/>
      <p:bldP spid="17" grpId="0" animBg="1"/>
      <p:bldP spid="18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029326" y="862815"/>
            <a:ext cx="5667375" cy="828675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chemeClr val="tx1"/>
                </a:solidFill>
              </a:rPr>
              <a:t>لاحظ الكلمات الآتية التي تبدأ بالـ التعريف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391275" y="2219325"/>
            <a:ext cx="5305425" cy="828675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chemeClr val="tx1"/>
                </a:solidFill>
              </a:rPr>
              <a:t>أي الحروف دخلت عليها ؟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78000" y="3739692"/>
            <a:ext cx="1476376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 smtClean="0">
                <a:solidFill>
                  <a:srgbClr val="FF0000"/>
                </a:solidFill>
              </a:rPr>
              <a:t>لا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86226" y="862815"/>
            <a:ext cx="1647825" cy="828675"/>
          </a:xfrm>
          <a:prstGeom prst="rect">
            <a:avLst/>
          </a:prstGeom>
          <a:solidFill>
            <a:srgbClr val="AFE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rgbClr val="FF0000"/>
                </a:solidFill>
              </a:rPr>
              <a:t>ك</a:t>
            </a:r>
            <a:r>
              <a:rPr lang="ar-BH" sz="3200" b="1" dirty="0" smtClean="0">
                <a:solidFill>
                  <a:schemeClr val="tx1"/>
                </a:solidFill>
              </a:rPr>
              <a:t>الأسد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2926" y="862814"/>
            <a:ext cx="1647825" cy="828675"/>
          </a:xfrm>
          <a:prstGeom prst="rect">
            <a:avLst/>
          </a:prstGeom>
          <a:solidFill>
            <a:srgbClr val="AFEA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BH" sz="3200" b="1" dirty="0" smtClean="0">
                <a:solidFill>
                  <a:srgbClr val="FF0000"/>
                </a:solidFill>
              </a:rPr>
              <a:t>ب</a:t>
            </a:r>
            <a:r>
              <a:rPr lang="ar-BH" sz="3200" b="1" dirty="0" smtClean="0">
                <a:solidFill>
                  <a:schemeClr val="tx1"/>
                </a:solidFill>
              </a:rPr>
              <a:t>الحجارة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85825" y="2147577"/>
            <a:ext cx="993913" cy="905082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400" b="1" dirty="0" smtClean="0">
                <a:solidFill>
                  <a:schemeClr val="tx1"/>
                </a:solidFill>
              </a:rPr>
              <a:t>بـ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482963" y="2142918"/>
            <a:ext cx="993913" cy="905082"/>
          </a:xfrm>
          <a:prstGeom prst="roundRect">
            <a:avLst/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400" b="1" dirty="0" smtClean="0">
                <a:solidFill>
                  <a:schemeClr val="tx1"/>
                </a:solidFill>
              </a:rPr>
              <a:t>كـ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562475" y="3586965"/>
            <a:ext cx="7134225" cy="828675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chemeClr val="tx1"/>
                </a:solidFill>
              </a:rPr>
              <a:t>هل استطاعت هذه الحروف أن تؤثر في ( الـ) كتابةً ؟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562475" y="4954605"/>
            <a:ext cx="7134225" cy="828675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chemeClr val="tx1"/>
                </a:solidFill>
              </a:rPr>
              <a:t>هل استطاعت هذه الحروف أن تؤثر في ( الـ) لفظًا ؟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2232" y="5107332"/>
            <a:ext cx="4159938" cy="5232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BH" sz="2800" b="1" dirty="0" smtClean="0">
                <a:solidFill>
                  <a:srgbClr val="FF0000"/>
                </a:solidFill>
              </a:rPr>
              <a:t>نعم، تحذف الألف عند اللفظ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627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7" grpId="0" animBg="1"/>
      <p:bldP spid="9" grpId="0" animBg="1"/>
      <p:bldP spid="13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3273" y="692728"/>
            <a:ext cx="13785273" cy="6165272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>
          <a:xfrm>
            <a:off x="8146473" y="32109"/>
            <a:ext cx="3072246" cy="660619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chemeClr val="tx1"/>
                </a:solidFill>
              </a:rPr>
              <a:t>تمرين 1 صفحة 67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20132" y="3158831"/>
            <a:ext cx="1690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 smtClean="0">
                <a:solidFill>
                  <a:srgbClr val="FF0000"/>
                </a:solidFill>
              </a:rPr>
              <a:t>للاستمتاعِ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05055" y="3735887"/>
            <a:ext cx="1427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 smtClean="0">
                <a:solidFill>
                  <a:srgbClr val="FF0000"/>
                </a:solidFill>
              </a:rPr>
              <a:t>بالرِّمالِ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49641" y="4326798"/>
            <a:ext cx="1593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 smtClean="0">
                <a:solidFill>
                  <a:srgbClr val="FF0000"/>
                </a:solidFill>
              </a:rPr>
              <a:t>للرِّحلةِ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67054" y="4931564"/>
            <a:ext cx="1648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 smtClean="0">
                <a:solidFill>
                  <a:srgbClr val="FF0000"/>
                </a:solidFill>
              </a:rPr>
              <a:t>بالنّخيلِ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02180" y="5541823"/>
            <a:ext cx="1330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 smtClean="0">
                <a:solidFill>
                  <a:srgbClr val="FF0000"/>
                </a:solidFill>
              </a:rPr>
              <a:t>للتّخييمِ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69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6" grpId="0"/>
      <p:bldP spid="8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8146473" y="32109"/>
            <a:ext cx="3072246" cy="660619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chemeClr val="tx1"/>
                </a:solidFill>
              </a:rPr>
              <a:t>تمرين 2 صفحة 68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82" y="872836"/>
            <a:ext cx="11194473" cy="58604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42365" y="2867884"/>
            <a:ext cx="1653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 smtClean="0">
                <a:solidFill>
                  <a:srgbClr val="FF0000"/>
                </a:solidFill>
              </a:rPr>
              <a:t>للأصدافِ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11242" y="2826326"/>
            <a:ext cx="20920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 smtClean="0">
                <a:solidFill>
                  <a:srgbClr val="FF0000"/>
                </a:solidFill>
              </a:rPr>
              <a:t>بالأصدافِ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2365" y="3629888"/>
            <a:ext cx="17041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 smtClean="0">
                <a:solidFill>
                  <a:srgbClr val="FF0000"/>
                </a:solidFill>
              </a:rPr>
              <a:t>للسِّياحةِ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16041" y="3629888"/>
            <a:ext cx="16625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 smtClean="0">
                <a:solidFill>
                  <a:srgbClr val="FF0000"/>
                </a:solidFill>
              </a:rPr>
              <a:t>بالسِّياحةِ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53198" y="4379339"/>
            <a:ext cx="1537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 smtClean="0">
                <a:solidFill>
                  <a:srgbClr val="FF0000"/>
                </a:solidFill>
              </a:rPr>
              <a:t>للسَّفرِ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16041" y="4379339"/>
            <a:ext cx="16625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 smtClean="0">
                <a:solidFill>
                  <a:srgbClr val="FF0000"/>
                </a:solidFill>
              </a:rPr>
              <a:t>بالسَّفرِ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64036" y="5128790"/>
            <a:ext cx="14824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 smtClean="0">
                <a:solidFill>
                  <a:srgbClr val="FF0000"/>
                </a:solidFill>
              </a:rPr>
              <a:t>للهواءِ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96145" y="5170355"/>
            <a:ext cx="16071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 smtClean="0">
                <a:solidFill>
                  <a:srgbClr val="FF0000"/>
                </a:solidFill>
              </a:rPr>
              <a:t>بالهواءِ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91748" y="5943596"/>
            <a:ext cx="1537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 smtClean="0">
                <a:solidFill>
                  <a:srgbClr val="FF0000"/>
                </a:solidFill>
              </a:rPr>
              <a:t>للحدائقِ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02186" y="5943596"/>
            <a:ext cx="19257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4000" b="1" dirty="0" smtClean="0">
                <a:solidFill>
                  <a:srgbClr val="FF0000"/>
                </a:solidFill>
              </a:rPr>
              <a:t>بالحدائقِ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32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" grpId="0"/>
      <p:bldP spid="5" grpId="0"/>
      <p:bldP spid="7" grpId="0"/>
      <p:bldP spid="9" grpId="0"/>
      <p:bldP spid="13" grpId="0"/>
      <p:bldP spid="15" grpId="0"/>
      <p:bldP spid="16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8146473" y="32109"/>
            <a:ext cx="3072246" cy="660619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 smtClean="0">
                <a:solidFill>
                  <a:schemeClr val="tx1"/>
                </a:solidFill>
              </a:rPr>
              <a:t>تمرين 3 صفحة 68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10" y="803565"/>
            <a:ext cx="11582400" cy="595745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01491" y="3186542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 smtClean="0">
                <a:solidFill>
                  <a:srgbClr val="FF0000"/>
                </a:solidFill>
              </a:rPr>
              <a:t>السَّواحلَ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44836" y="3722033"/>
            <a:ext cx="1343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 smtClean="0">
                <a:solidFill>
                  <a:srgbClr val="FF0000"/>
                </a:solidFill>
              </a:rPr>
              <a:t>القاربُ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44836" y="4257524"/>
            <a:ext cx="1607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 smtClean="0">
                <a:solidFill>
                  <a:srgbClr val="FF0000"/>
                </a:solidFill>
              </a:rPr>
              <a:t>المصايفُ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69527" y="4834580"/>
            <a:ext cx="148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 smtClean="0">
                <a:solidFill>
                  <a:srgbClr val="FF0000"/>
                </a:solidFill>
              </a:rPr>
              <a:t>التَّسليةِ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25491" y="5356216"/>
            <a:ext cx="1620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 smtClean="0">
                <a:solidFill>
                  <a:srgbClr val="FF0000"/>
                </a:solidFill>
              </a:rPr>
              <a:t>الاستحمامُ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94218" y="5905562"/>
            <a:ext cx="1357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BH" sz="3600" b="1" dirty="0" smtClean="0">
                <a:solidFill>
                  <a:srgbClr val="FF0000"/>
                </a:solidFill>
              </a:rPr>
              <a:t>الرِّحلةُ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290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6" grpId="0"/>
      <p:bldP spid="8" grpId="0"/>
      <p:bldP spid="10" grpId="0"/>
      <p:bldP spid="11" grpId="0"/>
      <p:bldP spid="12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231</Words>
  <Application>Microsoft Office PowerPoint</Application>
  <PresentationFormat>Widescreen</PresentationFormat>
  <Paragraphs>73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دخول اللام و الباءعلى الاسم المبدوء  بـ ال التعريف </vt:lpstr>
      <vt:lpstr>عرفنا أن اللام (ل) إذا دخلت على كلمة تبدأ بالـ التعريف تحذف الألف فهل بقية الحروف التي تدخل على الكلمات تشبهها ؟</vt:lpstr>
      <vt:lpstr>PowerPoint Presentation</vt:lpstr>
      <vt:lpstr>أُلاحظُ وأتعلم </vt:lpstr>
      <vt:lpstr>اقرأ الكلمات الآتية، ثم أدخل عليها ( بـِ ) ثمّ ( كَــ )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اقرأ القصة الآتية ثم اجب عن الأسئلة التالية :</dc:title>
  <dc:creator>HP</dc:creator>
  <cp:lastModifiedBy>User</cp:lastModifiedBy>
  <cp:revision>40</cp:revision>
  <dcterms:created xsi:type="dcterms:W3CDTF">2020-03-23T04:50:50Z</dcterms:created>
  <dcterms:modified xsi:type="dcterms:W3CDTF">2026-03-16T10:35:04Z</dcterms:modified>
</cp:coreProperties>
</file>