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8"/>
  </p:notesMasterIdLst>
  <p:sldIdLst>
    <p:sldId id="256" r:id="rId4"/>
    <p:sldId id="316" r:id="rId5"/>
    <p:sldId id="259" r:id="rId6"/>
    <p:sldId id="262" r:id="rId7"/>
    <p:sldId id="292" r:id="rId8"/>
    <p:sldId id="317" r:id="rId9"/>
    <p:sldId id="288" r:id="rId10"/>
    <p:sldId id="311" r:id="rId11"/>
    <p:sldId id="312" r:id="rId12"/>
    <p:sldId id="318" r:id="rId13"/>
    <p:sldId id="314" r:id="rId14"/>
    <p:sldId id="319" r:id="rId15"/>
    <p:sldId id="320" r:id="rId16"/>
    <p:sldId id="30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F8EC"/>
    <a:srgbClr val="EAF4E4"/>
    <a:srgbClr val="ECF5E7"/>
    <a:srgbClr val="F9FBF7"/>
    <a:srgbClr val="E8F3E1"/>
    <a:srgbClr val="F4D6D9"/>
    <a:srgbClr val="DEEDD3"/>
    <a:srgbClr val="A8D0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007" autoAdjust="0"/>
  </p:normalViewPr>
  <p:slideViewPr>
    <p:cSldViewPr>
      <p:cViewPr varScale="1">
        <p:scale>
          <a:sx n="68" d="100"/>
          <a:sy n="68" d="100"/>
        </p:scale>
        <p:origin x="792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 /><Relationship Id="rId13" Type="http://schemas.openxmlformats.org/officeDocument/2006/relationships/slide" Target="slides/slide10.xml" /><Relationship Id="rId18" Type="http://schemas.openxmlformats.org/officeDocument/2006/relationships/notesMaster" Target="notesMasters/notesMaster1.xml" /><Relationship Id="rId3" Type="http://schemas.openxmlformats.org/officeDocument/2006/relationships/slideMaster" Target="slideMasters/slideMaster3.xml" /><Relationship Id="rId21" Type="http://schemas.openxmlformats.org/officeDocument/2006/relationships/theme" Target="theme/theme1.xml" /><Relationship Id="rId7" Type="http://schemas.openxmlformats.org/officeDocument/2006/relationships/slide" Target="slides/slide4.xml" /><Relationship Id="rId12" Type="http://schemas.openxmlformats.org/officeDocument/2006/relationships/slide" Target="slides/slide9.xml" /><Relationship Id="rId17" Type="http://schemas.openxmlformats.org/officeDocument/2006/relationships/slide" Target="slides/slide14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3.xml" /><Relationship Id="rId20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3.xml" /><Relationship Id="rId11" Type="http://schemas.openxmlformats.org/officeDocument/2006/relationships/slide" Target="slides/slide8.xml" /><Relationship Id="rId5" Type="http://schemas.openxmlformats.org/officeDocument/2006/relationships/slide" Target="slides/slide2.xml" /><Relationship Id="rId15" Type="http://schemas.openxmlformats.org/officeDocument/2006/relationships/slide" Target="slides/slide12.xml" /><Relationship Id="rId10" Type="http://schemas.openxmlformats.org/officeDocument/2006/relationships/slide" Target="slides/slide7.xml" /><Relationship Id="rId19" Type="http://schemas.openxmlformats.org/officeDocument/2006/relationships/presProps" Target="presProps.xml" /><Relationship Id="rId4" Type="http://schemas.openxmlformats.org/officeDocument/2006/relationships/slide" Target="slides/slide1.xml" /><Relationship Id="rId9" Type="http://schemas.openxmlformats.org/officeDocument/2006/relationships/slide" Target="slides/slide6.xml" /><Relationship Id="rId14" Type="http://schemas.openxmlformats.org/officeDocument/2006/relationships/slide" Target="slides/slide11.xml" /><Relationship Id="rId22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B6E0288-02C2-4BA6-A294-CACED31C787F}" type="datetimeFigureOut">
              <a:rPr lang="ar-SA" smtClean="0"/>
              <a:pPr/>
              <a:t>07/02/1443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5A5C5E3-C5FF-4F1C-A9D1-1F2F8C0EE14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39193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A5C5E3-C5FF-4F1C-A9D1-1F2F8C0EE14E}" type="slidenum">
              <a:rPr lang="ar-SA" smtClean="0"/>
              <a:pPr/>
              <a:t>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27167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9/14/2021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9/14/2021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9/14/2021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9/14/2021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9/14/2021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9/14/2021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0090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5584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6473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6375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494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0381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952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1219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4138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307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3495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896775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767926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317439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032631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861097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64446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398814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918495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726035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349891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5914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pn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microsoft.com/office/2007/relationships/hdphoto" Target="NUL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 /><Relationship Id="rId3" Type="http://schemas.openxmlformats.org/officeDocument/2006/relationships/slideLayout" Target="../slideLayouts/slideLayout14.xml" /><Relationship Id="rId7" Type="http://schemas.openxmlformats.org/officeDocument/2006/relationships/slideLayout" Target="../slideLayouts/slideLayout18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1" Type="http://schemas.openxmlformats.org/officeDocument/2006/relationships/slideLayout" Target="../slideLayouts/slideLayout12.xml" /><Relationship Id="rId6" Type="http://schemas.openxmlformats.org/officeDocument/2006/relationships/slideLayout" Target="../slideLayouts/slideLayout17.xml" /><Relationship Id="rId11" Type="http://schemas.openxmlformats.org/officeDocument/2006/relationships/slideLayout" Target="../slideLayouts/slideLayout22.xml" /><Relationship Id="rId5" Type="http://schemas.openxmlformats.org/officeDocument/2006/relationships/slideLayout" Target="../slideLayouts/slideLayout16.xml" /><Relationship Id="rId10" Type="http://schemas.openxmlformats.org/officeDocument/2006/relationships/slideLayout" Target="../slideLayouts/slideLayout21.xml" /><Relationship Id="rId4" Type="http://schemas.openxmlformats.org/officeDocument/2006/relationships/slideLayout" Target="../slideLayouts/slideLayout15.xml" /><Relationship Id="rId9" Type="http://schemas.openxmlformats.org/officeDocument/2006/relationships/slideLayout" Target="../slideLayouts/slideLayout20.xml" 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 /><Relationship Id="rId13" Type="http://schemas.openxmlformats.org/officeDocument/2006/relationships/image" Target="../media/image1.png" /><Relationship Id="rId3" Type="http://schemas.openxmlformats.org/officeDocument/2006/relationships/slideLayout" Target="../slideLayouts/slideLayout25.xml" /><Relationship Id="rId7" Type="http://schemas.openxmlformats.org/officeDocument/2006/relationships/slideLayout" Target="../slideLayouts/slideLayout29.xml" /><Relationship Id="rId12" Type="http://schemas.openxmlformats.org/officeDocument/2006/relationships/theme" Target="../theme/theme3.xml" /><Relationship Id="rId2" Type="http://schemas.openxmlformats.org/officeDocument/2006/relationships/slideLayout" Target="../slideLayouts/slideLayout24.xml" /><Relationship Id="rId1" Type="http://schemas.openxmlformats.org/officeDocument/2006/relationships/slideLayout" Target="../slideLayouts/slideLayout23.xml" /><Relationship Id="rId6" Type="http://schemas.openxmlformats.org/officeDocument/2006/relationships/slideLayout" Target="../slideLayouts/slideLayout28.xml" /><Relationship Id="rId11" Type="http://schemas.openxmlformats.org/officeDocument/2006/relationships/slideLayout" Target="../slideLayouts/slideLayout33.xml" /><Relationship Id="rId5" Type="http://schemas.openxmlformats.org/officeDocument/2006/relationships/slideLayout" Target="../slideLayouts/slideLayout27.xml" /><Relationship Id="rId10" Type="http://schemas.openxmlformats.org/officeDocument/2006/relationships/slideLayout" Target="../slideLayouts/slideLayout32.xml" /><Relationship Id="rId4" Type="http://schemas.openxmlformats.org/officeDocument/2006/relationships/slideLayout" Target="../slideLayouts/slideLayout26.xml" /><Relationship Id="rId9" Type="http://schemas.openxmlformats.org/officeDocument/2006/relationships/slideLayout" Target="../slideLayouts/slideLayout31.xml" /><Relationship Id="rId14" Type="http://schemas.microsoft.com/office/2007/relationships/hdphoto" Target="NUL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pPr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/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455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016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13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7" Type="http://schemas.openxmlformats.org/officeDocument/2006/relationships/image" Target="../media/image6.png" /><Relationship Id="rId2" Type="http://schemas.openxmlformats.org/officeDocument/2006/relationships/audio" Target="../media/media1.wav" /><Relationship Id="rId1" Type="http://schemas.microsoft.com/office/2007/relationships/media" Target="../media/media1.wav" /><Relationship Id="rId6" Type="http://schemas.microsoft.com/office/2007/relationships/hdphoto" Target="../media/hdphoto1.wdp" /><Relationship Id="rId5" Type="http://schemas.openxmlformats.org/officeDocument/2006/relationships/image" Target="../media/image5.png" /><Relationship Id="rId4" Type="http://schemas.openxmlformats.org/officeDocument/2006/relationships/image" Target="../media/image4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audio" Target="../media/media2.wav" /><Relationship Id="rId1" Type="http://schemas.microsoft.com/office/2007/relationships/media" Target="../media/media2.wav" /><Relationship Id="rId5" Type="http://schemas.openxmlformats.org/officeDocument/2006/relationships/image" Target="../media/image6.png" /><Relationship Id="rId4" Type="http://schemas.openxmlformats.org/officeDocument/2006/relationships/image" Target="../media/image4.png" 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 /><Relationship Id="rId3" Type="http://schemas.openxmlformats.org/officeDocument/2006/relationships/slideLayout" Target="../slideLayouts/slideLayout2.xml" /><Relationship Id="rId7" Type="http://schemas.openxmlformats.org/officeDocument/2006/relationships/image" Target="../media/image9.png" /><Relationship Id="rId2" Type="http://schemas.openxmlformats.org/officeDocument/2006/relationships/audio" Target="../media/media3.wav" /><Relationship Id="rId1" Type="http://schemas.microsoft.com/office/2007/relationships/media" Target="../media/media3.wav" /><Relationship Id="rId6" Type="http://schemas.openxmlformats.org/officeDocument/2006/relationships/image" Target="../media/image8.png" /><Relationship Id="rId5" Type="http://schemas.openxmlformats.org/officeDocument/2006/relationships/image" Target="../media/image7.png" /><Relationship Id="rId4" Type="http://schemas.openxmlformats.org/officeDocument/2006/relationships/image" Target="../media/image4.png" /><Relationship Id="rId9" Type="http://schemas.openxmlformats.org/officeDocument/2006/relationships/image" Target="../media/image6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7" Type="http://schemas.openxmlformats.org/officeDocument/2006/relationships/image" Target="../media/image6.png" /><Relationship Id="rId2" Type="http://schemas.openxmlformats.org/officeDocument/2006/relationships/audio" Target="../media/media4.wav" /><Relationship Id="rId1" Type="http://schemas.microsoft.com/office/2007/relationships/media" Target="../media/media4.wav" /><Relationship Id="rId6" Type="http://schemas.openxmlformats.org/officeDocument/2006/relationships/image" Target="../media/image10.png" /><Relationship Id="rId5" Type="http://schemas.openxmlformats.org/officeDocument/2006/relationships/image" Target="../media/image4.png" /><Relationship Id="rId4" Type="http://schemas.openxmlformats.org/officeDocument/2006/relationships/notesSlide" Target="../notesSlides/notesSlide1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audio" Target="../media/media5.wav" /><Relationship Id="rId1" Type="http://schemas.microsoft.com/office/2007/relationships/media" Target="../media/media5.wav" /><Relationship Id="rId5" Type="http://schemas.openxmlformats.org/officeDocument/2006/relationships/image" Target="../media/image6.png" /><Relationship Id="rId4" Type="http://schemas.openxmlformats.org/officeDocument/2006/relationships/image" Target="../media/image4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audio" Target="../media/media6.wav" /><Relationship Id="rId1" Type="http://schemas.microsoft.com/office/2007/relationships/media" Target="../media/media6.wav" /><Relationship Id="rId5" Type="http://schemas.openxmlformats.org/officeDocument/2006/relationships/image" Target="../media/image6.png" /><Relationship Id="rId4" Type="http://schemas.openxmlformats.org/officeDocument/2006/relationships/image" Target="../media/image4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7" Type="http://schemas.openxmlformats.org/officeDocument/2006/relationships/image" Target="../media/image6.png" /><Relationship Id="rId2" Type="http://schemas.openxmlformats.org/officeDocument/2006/relationships/audio" Target="../media/media7.wav" /><Relationship Id="rId1" Type="http://schemas.microsoft.com/office/2007/relationships/media" Target="../media/media7.wav" /><Relationship Id="rId6" Type="http://schemas.microsoft.com/office/2007/relationships/hdphoto" Target="../media/hdphoto3.wdp" /><Relationship Id="rId5" Type="http://schemas.openxmlformats.org/officeDocument/2006/relationships/image" Target="../media/image12.png" /><Relationship Id="rId4" Type="http://schemas.openxmlformats.org/officeDocument/2006/relationships/image" Target="../media/image4.png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4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4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24" y="2492896"/>
            <a:ext cx="3888432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13919"/>
              </p:ext>
            </p:extLst>
          </p:nvPr>
        </p:nvGraphicFramePr>
        <p:xfrm>
          <a:off x="5087888" y="2132856"/>
          <a:ext cx="6768753" cy="410817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5125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62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6386">
                <a:tc>
                  <a:txBody>
                    <a:bodyPr/>
                    <a:lstStyle/>
                    <a:p>
                      <a:pPr algn="ctr"/>
                      <a:r>
                        <a:rPr lang="ar-BH" sz="40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العلوم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40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المادة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0170">
                <a:tc>
                  <a:txBody>
                    <a:bodyPr/>
                    <a:lstStyle/>
                    <a:p>
                      <a:pPr algn="ctr"/>
                      <a:r>
                        <a:rPr lang="ar-BH" sz="3200" b="1" kern="12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الرابع الابتدائي</a:t>
                      </a:r>
                      <a:endParaRPr lang="en-US" sz="32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3200" b="1" kern="12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الصف</a:t>
                      </a:r>
                      <a:endParaRPr lang="en-US" sz="32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152">
                <a:tc>
                  <a:txBody>
                    <a:bodyPr/>
                    <a:lstStyle/>
                    <a:p>
                      <a:pPr algn="ctr"/>
                      <a:r>
                        <a:rPr lang="ar-BH" sz="3200" b="1" kern="12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الأول</a:t>
                      </a:r>
                      <a:endParaRPr lang="en-US" sz="32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3200" b="1" kern="12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الفصل الدراسي</a:t>
                      </a:r>
                      <a:endParaRPr lang="en-US" sz="32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3689">
                <a:tc>
                  <a:txBody>
                    <a:bodyPr/>
                    <a:lstStyle/>
                    <a:p>
                      <a:pPr algn="ctr" rtl="1"/>
                      <a:r>
                        <a:rPr lang="ar-BH" sz="3200" b="1" kern="12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الثانية (الأنظمة البيئيَّة)</a:t>
                      </a:r>
                      <a:endParaRPr lang="en-US" sz="32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3200" b="1" kern="12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الوحدة</a:t>
                      </a:r>
                      <a:endParaRPr lang="en-US" sz="32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3984">
                <a:tc>
                  <a:txBody>
                    <a:bodyPr/>
                    <a:lstStyle/>
                    <a:p>
                      <a:pPr algn="ctr"/>
                      <a:r>
                        <a:rPr lang="ar-BH" sz="3200" b="1" kern="12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الثالث (استكشاف</a:t>
                      </a:r>
                      <a:r>
                        <a:rPr lang="ar-BH" sz="3200" b="1" kern="1200" baseline="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الأنظمة البيئيَّة</a:t>
                      </a:r>
                      <a:r>
                        <a:rPr lang="ar-BH" sz="3200" b="1" kern="12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)</a:t>
                      </a:r>
                      <a:endParaRPr lang="en-US" sz="32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3200" b="1" kern="12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الفصل</a:t>
                      </a:r>
                      <a:endParaRPr lang="en-US" sz="32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0170">
                <a:tc>
                  <a:txBody>
                    <a:bodyPr/>
                    <a:lstStyle/>
                    <a:p>
                      <a:pPr algn="ctr"/>
                      <a:r>
                        <a:rPr lang="ar-BH" sz="3200" b="1" kern="12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النظام البيئيّ والمناطق الحيويَّة</a:t>
                      </a:r>
                      <a:endParaRPr lang="en-US" sz="32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3200" b="1" kern="12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الدرس الأول</a:t>
                      </a:r>
                      <a:endParaRPr lang="en-US" sz="32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545723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5134" y="96978"/>
            <a:ext cx="1646183" cy="12680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95400" y="3101628"/>
            <a:ext cx="10729192" cy="87708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rtl="1"/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en-US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</a:t>
            </a:r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) –</a:t>
            </a:r>
            <a:r>
              <a:rPr lang="en-US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توضيحُ المقصودِ بكلٍ من: الأنظمة البيئيَّة، المجتمعات الحيويَّة، والجماعات الحيويَّة.  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401" y="4228905"/>
            <a:ext cx="10729190" cy="825717"/>
          </a:xfrm>
          <a:prstGeom prst="rect">
            <a:avLst/>
          </a:prstGeom>
          <a:solidFill>
            <a:srgbClr val="F5F9FD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en-US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</a:t>
            </a:r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) –</a:t>
            </a:r>
            <a:r>
              <a:rPr lang="en-US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بيانُ المقصودِ بالمنطقة الحيوية.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95401" y="5373216"/>
            <a:ext cx="10729189" cy="825717"/>
          </a:xfrm>
          <a:prstGeom prst="rect">
            <a:avLst/>
          </a:prstGeom>
          <a:solidFill>
            <a:srgbClr val="F5F9FD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1325" lvl="0" indent="-384175" algn="r" defTabSz="457200" rtl="1">
              <a:spcBef>
                <a:spcPct val="20000"/>
              </a:spcBef>
              <a:spcAft>
                <a:spcPts val="600"/>
              </a:spcAft>
              <a:buClr>
                <a:srgbClr val="83992A"/>
              </a:buClr>
              <a:buSzPct val="115000"/>
              <a:tabLst>
                <a:tab pos="900113" algn="l"/>
              </a:tabLst>
              <a:defRPr/>
            </a:pPr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en-US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4</a:t>
            </a:r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) – المقارنة بين بعضِ المناطق الحيويَّة في العالم.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95400" y="1988840"/>
            <a:ext cx="10729191" cy="77070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rtl="1"/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en-US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(1</a:t>
            </a:r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– معرفةُ العواملِ اللاحيويَّة والعوامل الحيويَّة في النظام البيئي</a:t>
            </a:r>
            <a:r>
              <a:rPr lang="ar-SA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3414" y="26894"/>
            <a:ext cx="2966242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النظام البيئي والمناطق الحيوية </a:t>
            </a:r>
          </a:p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الصف الرابع الابتدائي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064726" y="26894"/>
            <a:ext cx="4062548" cy="79606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5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أهداف الدرس</a:t>
            </a:r>
            <a:endParaRPr lang="en-US" sz="5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0129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879976" y="1268760"/>
            <a:ext cx="5364790" cy="32316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B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أنظر </a:t>
            </a:r>
            <a:r>
              <a:rPr lang="ar-SA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إلى </a:t>
            </a:r>
            <a:r>
              <a:rPr lang="ar-B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الصورة</a:t>
            </a:r>
            <a:r>
              <a:rPr lang="ar-SA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 جانبًا</a:t>
            </a:r>
          </a:p>
          <a:p>
            <a:pPr algn="ctr"/>
            <a:r>
              <a:rPr lang="ar-B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وأجب عن</a:t>
            </a:r>
            <a:r>
              <a:rPr lang="ar-SA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السؤال:</a:t>
            </a:r>
            <a:endParaRPr lang="ar-SA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ما المخلوقاتُ الحيَّةُ والأشياءُ غيرُ الحيَّةِ في هذه الصورة؟</a:t>
            </a:r>
            <a:endParaRPr lang="ar-SA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B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6" y="1474619"/>
            <a:ext cx="4829666" cy="476269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3460182" y="33548"/>
            <a:ext cx="5588145" cy="90980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النظام البيئي والمناطق الحيوية</a:t>
            </a:r>
            <a:endParaRPr lang="en-US" sz="36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6330123" y="4653135"/>
            <a:ext cx="4464496" cy="1584175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أسماك، سلحفاء، ماء، تربة.</a:t>
            </a:r>
            <a:endParaRPr lang="ar-BH" sz="40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414" y="26894"/>
            <a:ext cx="2966242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النظام البيئي والمناطق الحيوية </a:t>
            </a:r>
          </a:p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الصف الرابع الابتدائي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0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248816" y="66721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0366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0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7" grpId="0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95400" y="1281037"/>
            <a:ext cx="11125913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r" rtl="1"/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يتشكلُ النظامُ البيئيّ من مجموعة العوامل الحيويَّة والعوامل اللاحيويَّة، وقد يكونُ النظام البيئي صغيرًا جدًّا كجذع شجرة، أوكبيرًا جدًّا كالصحراء. </a:t>
            </a:r>
          </a:p>
        </p:txBody>
      </p:sp>
      <p:grpSp>
        <p:nvGrpSpPr>
          <p:cNvPr id="6" name="Group 25"/>
          <p:cNvGrpSpPr/>
          <p:nvPr/>
        </p:nvGrpSpPr>
        <p:grpSpPr>
          <a:xfrm>
            <a:off x="8381127" y="4645468"/>
            <a:ext cx="2088232" cy="919446"/>
            <a:chOff x="1307633" y="4322616"/>
            <a:chExt cx="2492650" cy="830908"/>
          </a:xfrm>
          <a:solidFill>
            <a:srgbClr val="F9FBF7"/>
          </a:solidFill>
        </p:grpSpPr>
        <p:sp>
          <p:nvSpPr>
            <p:cNvPr id="7" name="Rectangle 26"/>
            <p:cNvSpPr/>
            <p:nvPr/>
          </p:nvSpPr>
          <p:spPr>
            <a:xfrm>
              <a:off x="1307633" y="4322616"/>
              <a:ext cx="2431605" cy="830906"/>
            </a:xfrm>
            <a:prstGeom prst="rect">
              <a:avLst/>
            </a:prstGeom>
            <a:grpFill/>
            <a:ln w="38100" cap="flat" cmpd="sng" algn="ctr">
              <a:solidFill>
                <a:schemeClr val="accent6">
                  <a:lumMod val="75000"/>
                </a:schemeClr>
              </a:solidFill>
              <a:prstDash val="solid"/>
            </a:ln>
            <a:effectLst/>
          </p:spPr>
        </p:sp>
        <p:sp>
          <p:nvSpPr>
            <p:cNvPr id="8" name="TextBox 27"/>
            <p:cNvSpPr txBox="1"/>
            <p:nvPr/>
          </p:nvSpPr>
          <p:spPr>
            <a:xfrm>
              <a:off x="1307633" y="4322618"/>
              <a:ext cx="2492650" cy="830906"/>
            </a:xfrm>
            <a:prstGeom prst="rect">
              <a:avLst/>
            </a:prstGeom>
            <a:grpFill/>
            <a:ln w="38100">
              <a:solidFill>
                <a:schemeClr val="accent6">
                  <a:lumMod val="75000"/>
                </a:schemeClr>
              </a:solidFill>
            </a:ln>
            <a:effectLst/>
          </p:spPr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algn="ctr" defTabSz="8890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ar-BH" sz="28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العوامل اللاحيويَّة</a:t>
              </a:r>
            </a:p>
          </p:txBody>
        </p:sp>
      </p:grpSp>
      <p:grpSp>
        <p:nvGrpSpPr>
          <p:cNvPr id="9" name="Group 37"/>
          <p:cNvGrpSpPr/>
          <p:nvPr/>
        </p:nvGrpSpPr>
        <p:grpSpPr>
          <a:xfrm>
            <a:off x="1441507" y="2841093"/>
            <a:ext cx="5246437" cy="1116658"/>
            <a:chOff x="4213496" y="3654726"/>
            <a:chExt cx="6664585" cy="1116658"/>
          </a:xfrm>
          <a:solidFill>
            <a:srgbClr val="E8F3E1"/>
          </a:solidFill>
        </p:grpSpPr>
        <p:sp>
          <p:nvSpPr>
            <p:cNvPr id="13" name="Rectangle 38"/>
            <p:cNvSpPr/>
            <p:nvPr/>
          </p:nvSpPr>
          <p:spPr>
            <a:xfrm>
              <a:off x="4213496" y="3842690"/>
              <a:ext cx="6664585" cy="511645"/>
            </a:xfrm>
            <a:prstGeom prst="rect">
              <a:avLst/>
            </a:prstGeom>
            <a:grp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TextBox 39"/>
            <p:cNvSpPr txBox="1"/>
            <p:nvPr/>
          </p:nvSpPr>
          <p:spPr>
            <a:xfrm>
              <a:off x="4213496" y="3654726"/>
              <a:ext cx="6664585" cy="1116658"/>
            </a:xfrm>
            <a:prstGeom prst="rect">
              <a:avLst/>
            </a:prstGeom>
            <a:grp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BH" sz="2800" b="1" kern="1200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جميعُ المخلوقات الحيَّة في البيئة. ومن ذلك النباتات، والحيوانات، والبكتيريا، والإنسان.</a:t>
              </a:r>
            </a:p>
          </p:txBody>
        </p:sp>
      </p:grpSp>
      <p:sp>
        <p:nvSpPr>
          <p:cNvPr id="19" name="TextBox 27"/>
          <p:cNvSpPr txBox="1"/>
          <p:nvPr/>
        </p:nvSpPr>
        <p:spPr>
          <a:xfrm>
            <a:off x="8363406" y="2923803"/>
            <a:ext cx="1930578" cy="951238"/>
          </a:xfrm>
          <a:prstGeom prst="rect">
            <a:avLst/>
          </a:prstGeom>
          <a:solidFill>
            <a:srgbClr val="E8F3E1"/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ct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العوامل</a:t>
            </a:r>
            <a:r>
              <a:rPr kumimoji="0" lang="ar-BH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الحيويَّة</a:t>
            </a:r>
            <a:endParaRPr kumimoji="0" lang="ar-BH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TextBox 39"/>
          <p:cNvSpPr txBox="1"/>
          <p:nvPr/>
        </p:nvSpPr>
        <p:spPr>
          <a:xfrm>
            <a:off x="1512393" y="4440589"/>
            <a:ext cx="5246437" cy="1329205"/>
          </a:xfrm>
          <a:prstGeom prst="rect">
            <a:avLst/>
          </a:prstGeom>
          <a:solidFill>
            <a:srgbClr val="F9FBF7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2800" b="1" kern="1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الأشياءُ غيرُ الحيَّة في البيئة مثل الماءِ والصخرِ والتربةِ والضوءِ والمناخِ والكتابِ والقلم.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143672" y="44624"/>
            <a:ext cx="7920880" cy="94934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العوامل اللاحيويَّة والعوامل الحيويَّة في النظام البيئي</a:t>
            </a:r>
            <a:endParaRPr lang="en-US" sz="36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3414" y="26894"/>
            <a:ext cx="2966242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النظام البيئي والمناطق الحيوية </a:t>
            </a:r>
          </a:p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الصف الرابع الابتدائي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-960784" y="97623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0366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1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0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9"/>
          <p:cNvSpPr txBox="1"/>
          <p:nvPr/>
        </p:nvSpPr>
        <p:spPr>
          <a:xfrm>
            <a:off x="1055441" y="1124744"/>
            <a:ext cx="10863530" cy="954107"/>
          </a:xfrm>
          <a:prstGeom prst="rect">
            <a:avLst/>
          </a:prstGeom>
          <a:solidFill>
            <a:srgbClr val="F1F8EC"/>
          </a:solidFill>
          <a:ln w="381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r" rtl="1"/>
            <a:r>
              <a:rPr lang="ar-SA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تعتمد جميع المخلوقات الحيَّة في النظام البيئي على الأشياء غير الحيَّة، وبعضها على بعض لتعيش. فمثلًا، يحتاجُ الضفدعُ إلى الماء في البركة حتى يتنفس ويضع بيضه.</a:t>
            </a:r>
          </a:p>
        </p:txBody>
      </p:sp>
      <p:sp>
        <p:nvSpPr>
          <p:cNvPr id="51" name="TextBox 39"/>
          <p:cNvSpPr txBox="1"/>
          <p:nvPr/>
        </p:nvSpPr>
        <p:spPr>
          <a:xfrm>
            <a:off x="1055441" y="2348880"/>
            <a:ext cx="10863529" cy="7200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r" defTabSz="10668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  <a:r>
              <a:rPr lang="ar-BH" sz="3600" b="1" kern="1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الموطِنُ</a:t>
            </a:r>
            <a:r>
              <a:rPr lang="ar-BH" sz="2800" b="1" kern="1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: </a:t>
            </a:r>
            <a:r>
              <a:rPr lang="ar-BH" sz="2800" b="1" kern="12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200" b="1" kern="1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هو</a:t>
            </a:r>
            <a:r>
              <a:rPr lang="ar-BH" sz="3200" b="1" kern="12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200" b="1" kern="1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المكان الذي يعيش فيه المخلوق الحي في النظام البيئي.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9973148"/>
              </p:ext>
            </p:extLst>
          </p:nvPr>
        </p:nvGraphicFramePr>
        <p:xfrm>
          <a:off x="1055442" y="3209782"/>
          <a:ext cx="10863528" cy="3134210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3621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21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21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0377">
                <a:tc gridSpan="2">
                  <a:txBody>
                    <a:bodyPr/>
                    <a:lstStyle/>
                    <a:p>
                      <a:pPr algn="ctr" rtl="1"/>
                      <a:r>
                        <a:rPr lang="ar-BH" sz="3200" b="1" kern="12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المخلوق الحي</a:t>
                      </a:r>
                      <a:endParaRPr lang="ar-SA" sz="32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200" b="1" kern="12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الموطِن</a:t>
                      </a:r>
                      <a:endParaRPr lang="ar-SA" sz="28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0133">
                <a:tc>
                  <a:txBody>
                    <a:bodyPr/>
                    <a:lstStyle/>
                    <a:p>
                      <a:pPr rtl="1"/>
                      <a:endParaRPr lang="ar-BH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algn="ctr" rtl="1"/>
                      <a:r>
                        <a:rPr lang="ar-BH" sz="25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البطريق</a:t>
                      </a:r>
                      <a:endParaRPr lang="ar-SA" sz="25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BH" sz="2200" b="1" kern="12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algn="ctr" rtl="1"/>
                      <a:r>
                        <a:rPr lang="ar-BH" sz="25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المنطقة القطبيَّة</a:t>
                      </a:r>
                      <a:endParaRPr lang="ar-SA" sz="25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9675">
                <a:tc>
                  <a:txBody>
                    <a:bodyPr/>
                    <a:lstStyle/>
                    <a:p>
                      <a:pPr algn="ctr" rtl="1"/>
                      <a:endParaRPr lang="ar-BH" sz="2200" b="1" kern="12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algn="ctr" rtl="1"/>
                      <a:r>
                        <a:rPr lang="ar-BH" sz="25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الصبَّار</a:t>
                      </a:r>
                      <a:endParaRPr lang="ar-SA" sz="25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BH" sz="2200" b="1" kern="12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marL="0" algn="ctr" defTabSz="914400" rtl="1" eaLnBrk="1" latinLnBrk="0" hangingPunct="1"/>
                      <a:r>
                        <a:rPr lang="ar-BH" sz="25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الصحراء الجافَّة</a:t>
                      </a:r>
                      <a:endParaRPr lang="ar-SA" sz="22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5282">
                <a:tc>
                  <a:txBody>
                    <a:bodyPr/>
                    <a:lstStyle/>
                    <a:p>
                      <a:pPr algn="ctr" rtl="1"/>
                      <a:endParaRPr lang="ar-BH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algn="ctr" rtl="1"/>
                      <a:r>
                        <a:rPr lang="ar-BH" sz="25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الأسماك</a:t>
                      </a:r>
                      <a:endParaRPr lang="ar-SA" sz="25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BH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marL="0" algn="ctr" defTabSz="914400" rtl="1" eaLnBrk="1" latinLnBrk="0" hangingPunct="1"/>
                      <a:r>
                        <a:rPr lang="ar-BH" sz="25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البرك والبحار</a:t>
                      </a:r>
                      <a:endParaRPr lang="ar-SA" sz="25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124" y="4693779"/>
            <a:ext cx="1476164" cy="828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31120" y="5638670"/>
            <a:ext cx="1512167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1121" y="3821559"/>
            <a:ext cx="1512167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4064725" y="26894"/>
            <a:ext cx="4767579" cy="79606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العلاقات في النظام البيئي</a:t>
            </a:r>
            <a:endParaRPr lang="en-US" sz="36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414" y="26894"/>
            <a:ext cx="2966242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النظام البيئي والمناطق الحيوية </a:t>
            </a:r>
          </a:p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الصف الرابع الابتدائي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1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-960784" y="81994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7016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46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41" grpId="0" animBg="1"/>
      <p:bldP spid="5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064725" y="26894"/>
            <a:ext cx="4438703" cy="79606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النشاط التعليمي</a:t>
            </a:r>
            <a:endParaRPr lang="en-US" sz="36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55840" y="1052736"/>
            <a:ext cx="7165473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r" rtl="1"/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</a:t>
            </a:r>
            <a:r>
              <a:rPr lang="ar-BH" sz="3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نظر إلى الشكل المجاور ثم أجب عن الأسئلة الآتية: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91744" y="1772816"/>
            <a:ext cx="8029569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r" rtl="1"/>
            <a:r>
              <a:rPr lang="ar-SA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1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- ما المخلوقات الحية والاشياء غير الحية في هذا النظام البيئي؟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5312089"/>
              </p:ext>
            </p:extLst>
          </p:nvPr>
        </p:nvGraphicFramePr>
        <p:xfrm>
          <a:off x="3791744" y="2420888"/>
          <a:ext cx="8029569" cy="1350252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45593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70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0036">
                <a:tc>
                  <a:txBody>
                    <a:bodyPr/>
                    <a:lstStyle/>
                    <a:p>
                      <a:pPr algn="ctr" rtl="1"/>
                      <a:r>
                        <a:rPr lang="ar-BH" sz="28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المخلوقات الحيَّة</a:t>
                      </a:r>
                      <a:endParaRPr lang="ar-SA" sz="28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8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الأشياء غير الحيَّة</a:t>
                      </a:r>
                      <a:endParaRPr lang="ar-SA" sz="28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2092"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chemeClr val="accent5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ضفادع،</a:t>
                      </a:r>
                      <a:r>
                        <a:rPr lang="ar-BH" sz="2400" b="1" baseline="0" dirty="0">
                          <a:solidFill>
                            <a:schemeClr val="accent5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أسماك، طيور، سلاحف، </a:t>
                      </a:r>
                    </a:p>
                    <a:p>
                      <a:pPr algn="ctr" rtl="1"/>
                      <a:r>
                        <a:rPr lang="ar-BH" sz="2400" b="1" baseline="0" dirty="0">
                          <a:solidFill>
                            <a:schemeClr val="accent5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أعشاب، نبات زنبق الماء.</a:t>
                      </a:r>
                      <a:endParaRPr lang="ar-BH" sz="2400" b="1" dirty="0">
                        <a:solidFill>
                          <a:schemeClr val="accent5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kern="1200" baseline="0" dirty="0">
                          <a:solidFill>
                            <a:schemeClr val="accent5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تربة، ماء، صخور، هواء</a:t>
                      </a:r>
                      <a:r>
                        <a:rPr lang="ar-BH" sz="2000" b="1" kern="1200" baseline="0" dirty="0">
                          <a:solidFill>
                            <a:schemeClr val="accent5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.</a:t>
                      </a:r>
                      <a:endParaRPr lang="ar-SA" sz="2000" b="1" kern="1200" baseline="0" dirty="0">
                        <a:solidFill>
                          <a:schemeClr val="accent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791744" y="3789040"/>
            <a:ext cx="8136904" cy="8925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r" rtl="1"/>
            <a:r>
              <a:rPr lang="ar-SA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2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- هل العبارةُ الآتيةُ حقيقةٌ أم رأيٌ؟</a:t>
            </a:r>
          </a:p>
          <a:p>
            <a:pPr algn="r" rtl="1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النظامُ البيئيُ الصغيرُ يحتوي على أنواعِ عديدةِ من المخلوقاتِ الحيَّة والأشياءِ غير الحيَّة.</a:t>
            </a:r>
            <a:endParaRPr lang="ar-BH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480376" y="4771999"/>
            <a:ext cx="1337737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ctr" rtl="1"/>
            <a:r>
              <a:rPr lang="ar-BH" sz="2400" b="1" dirty="0">
                <a:solidFill>
                  <a:schemeClr val="accent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حقيقة</a:t>
            </a:r>
            <a:endParaRPr lang="ar-BH" sz="3200" b="1" dirty="0">
              <a:solidFill>
                <a:schemeClr val="accent5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7225" y="5324072"/>
            <a:ext cx="11164088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r" rtl="1"/>
            <a:r>
              <a:rPr lang="en-US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3</a:t>
            </a:r>
            <a:r>
              <a:rPr lang="ar-BH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- </a:t>
            </a:r>
            <a:r>
              <a:rPr lang="ar-BH" sz="2800" b="1" dirty="0">
                <a:solidFill>
                  <a:schemeClr val="accent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التفكير الناقد.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 العوامل الحيوية والعوامل اللاحيوية التي أعتمِدُ عليها في حياتي؟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225" y="5919300"/>
            <a:ext cx="11164088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r" rtl="1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عوامل حيويَّة: </a:t>
            </a:r>
            <a:r>
              <a:rPr lang="ar-BH" sz="24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حيوانات، نباتات/ 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عوامل لا حيويَّة: </a:t>
            </a:r>
            <a:r>
              <a:rPr lang="ar-BH" sz="24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هواء، ماء، صخور. </a:t>
            </a:r>
            <a:endParaRPr lang="ar-SA" sz="2400" b="1" dirty="0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0" y="1279524"/>
            <a:ext cx="333375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33414" y="26894"/>
            <a:ext cx="2966242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النظام البيئي والمناطق الحيوية </a:t>
            </a:r>
          </a:p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الصف الرابع الابتدائي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7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032792" y="67592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3384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9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27"/>
          <p:cNvSpPr txBox="1"/>
          <p:nvPr/>
        </p:nvSpPr>
        <p:spPr>
          <a:xfrm>
            <a:off x="9840416" y="1694297"/>
            <a:ext cx="1976861" cy="697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ct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الجماعة الحيويَّة</a:t>
            </a:r>
          </a:p>
        </p:txBody>
      </p:sp>
      <p:sp>
        <p:nvSpPr>
          <p:cNvPr id="19" name="TextBox 27"/>
          <p:cNvSpPr txBox="1"/>
          <p:nvPr/>
        </p:nvSpPr>
        <p:spPr>
          <a:xfrm>
            <a:off x="5985976" y="1516877"/>
            <a:ext cx="3566408" cy="10793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algn="r" defTabSz="8890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هي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جميع أفراد النوع الواحد  </a:t>
            </a:r>
          </a:p>
          <a:p>
            <a:pPr algn="r" defTabSz="8890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التي تعيش في نظام بيئي.</a:t>
            </a:r>
          </a:p>
        </p:txBody>
      </p:sp>
      <p:sp>
        <p:nvSpPr>
          <p:cNvPr id="2" name="Down Arrow 1"/>
          <p:cNvSpPr/>
          <p:nvPr/>
        </p:nvSpPr>
        <p:spPr>
          <a:xfrm rot="5400000">
            <a:off x="5087889" y="3561580"/>
            <a:ext cx="648072" cy="936106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5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TextBox 27"/>
          <p:cNvSpPr txBox="1"/>
          <p:nvPr/>
        </p:nvSpPr>
        <p:spPr>
          <a:xfrm>
            <a:off x="407368" y="1931542"/>
            <a:ext cx="2851465" cy="5122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ct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جماعةُ الأسماك</a:t>
            </a:r>
          </a:p>
        </p:txBody>
      </p:sp>
      <p:sp>
        <p:nvSpPr>
          <p:cNvPr id="21" name="TextBox 27"/>
          <p:cNvSpPr txBox="1"/>
          <p:nvPr/>
        </p:nvSpPr>
        <p:spPr>
          <a:xfrm>
            <a:off x="407369" y="1196752"/>
            <a:ext cx="2860140" cy="629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ct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جماعةُ</a:t>
            </a: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الضفادع</a:t>
            </a:r>
          </a:p>
        </p:txBody>
      </p:sp>
      <p:sp>
        <p:nvSpPr>
          <p:cNvPr id="23" name="TextBox 27"/>
          <p:cNvSpPr txBox="1"/>
          <p:nvPr/>
        </p:nvSpPr>
        <p:spPr>
          <a:xfrm>
            <a:off x="9879780" y="3639089"/>
            <a:ext cx="1937498" cy="697554"/>
          </a:xfrm>
          <a:prstGeom prst="rect">
            <a:avLst/>
          </a:prstGeom>
          <a:solidFill>
            <a:srgbClr val="ECF5E7"/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algn="ctr" defTabSz="8890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المجتمع الحيويَّ</a:t>
            </a:r>
          </a:p>
        </p:txBody>
      </p:sp>
      <p:sp>
        <p:nvSpPr>
          <p:cNvPr id="24" name="TextBox 27"/>
          <p:cNvSpPr txBox="1"/>
          <p:nvPr/>
        </p:nvSpPr>
        <p:spPr>
          <a:xfrm>
            <a:off x="6168008" y="3645024"/>
            <a:ext cx="3384376" cy="841570"/>
          </a:xfrm>
          <a:prstGeom prst="rect">
            <a:avLst/>
          </a:prstGeom>
          <a:solidFill>
            <a:srgbClr val="ECF5E7"/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SA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جميع الجماعات في النظام البيئي.</a:t>
            </a:r>
            <a:endParaRPr kumimoji="0" lang="ar-BH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5" name="Down Arrow 24"/>
          <p:cNvSpPr/>
          <p:nvPr/>
        </p:nvSpPr>
        <p:spPr>
          <a:xfrm rot="5400000">
            <a:off x="5087889" y="1643725"/>
            <a:ext cx="648072" cy="936106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6" name="TextBox 27"/>
          <p:cNvSpPr txBox="1"/>
          <p:nvPr/>
        </p:nvSpPr>
        <p:spPr>
          <a:xfrm>
            <a:off x="407367" y="3304758"/>
            <a:ext cx="2860139" cy="1890380"/>
          </a:xfrm>
          <a:prstGeom prst="rect">
            <a:avLst/>
          </a:prstGeom>
          <a:solidFill>
            <a:srgbClr val="ECF5E7"/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SA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</a:t>
            </a:r>
            <a:endParaRPr lang="ar-BH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R="0" lvl="0" algn="justLow" defTabSz="889000" rtl="1" fontAlgn="auto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</a:t>
            </a:r>
            <a:r>
              <a:rPr lang="ar-BH" sz="27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- جماعةُ الضفادع</a:t>
            </a:r>
          </a:p>
          <a:p>
            <a:pPr marR="0" lvl="0" algn="justLow" defTabSz="889000" rtl="1" fontAlgn="auto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7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- جماعةُ الأسماك</a:t>
            </a:r>
          </a:p>
          <a:p>
            <a:pPr marR="0" lvl="0" algn="justLow" defTabSz="889000" rtl="1" fontAlgn="auto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7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- جماعةُ زنابق الماء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</a:p>
          <a:p>
            <a:pPr marL="0" marR="0" lvl="0" indent="0" algn="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  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719736" y="1847871"/>
            <a:ext cx="1118138" cy="5959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ct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بركة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19736" y="3769162"/>
            <a:ext cx="1118138" cy="595942"/>
          </a:xfrm>
          <a:prstGeom prst="rect">
            <a:avLst/>
          </a:prstGeom>
          <a:solidFill>
            <a:srgbClr val="ECF5E7"/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ct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بركة</a:t>
            </a:r>
          </a:p>
        </p:txBody>
      </p:sp>
      <p:sp>
        <p:nvSpPr>
          <p:cNvPr id="29" name="TextBox 27"/>
          <p:cNvSpPr txBox="1"/>
          <p:nvPr/>
        </p:nvSpPr>
        <p:spPr>
          <a:xfrm>
            <a:off x="407367" y="2519741"/>
            <a:ext cx="2821607" cy="534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algn="ctr" defTabSz="8890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جماعةُ زنابق الماء</a:t>
            </a:r>
          </a:p>
        </p:txBody>
      </p:sp>
      <p:sp>
        <p:nvSpPr>
          <p:cNvPr id="30" name="TextBox 27"/>
          <p:cNvSpPr txBox="1"/>
          <p:nvPr/>
        </p:nvSpPr>
        <p:spPr>
          <a:xfrm>
            <a:off x="911424" y="5445224"/>
            <a:ext cx="10617821" cy="864096"/>
          </a:xfrm>
          <a:prstGeom prst="rect">
            <a:avLst/>
          </a:prstGeom>
          <a:solidFill>
            <a:srgbClr val="ECF5E7"/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R="0" lvl="0" indent="0" algn="r" defTabSz="889000" rtl="1" fontAlgn="auto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يعتمدُ حجم المجتمع الحيويَّ على مدى توافرِ أشياء عديدة منها: المسكن، والطعام، والضوء.  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719736" y="26894"/>
            <a:ext cx="7056784" cy="79606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الجماعات الحيويَّة والمجتمعات الحيويَّة</a:t>
            </a:r>
            <a:endParaRPr lang="en-US" sz="36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3414" y="26894"/>
            <a:ext cx="2966242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النظام البيئي والمناطق الحيوية </a:t>
            </a:r>
          </a:p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الصف الرابع الابتدائي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-1032792" y="8229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6074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587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18" grpId="0" animBg="1"/>
      <p:bldP spid="19" grpId="0" animBg="1"/>
      <p:bldP spid="2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27"/>
          <p:cNvSpPr txBox="1"/>
          <p:nvPr/>
        </p:nvSpPr>
        <p:spPr>
          <a:xfrm>
            <a:off x="9890956" y="2276872"/>
            <a:ext cx="1976861" cy="697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ct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المنطقةُ الحيويَّةٌ</a:t>
            </a:r>
          </a:p>
        </p:txBody>
      </p:sp>
      <p:sp>
        <p:nvSpPr>
          <p:cNvPr id="19" name="TextBox 27"/>
          <p:cNvSpPr txBox="1"/>
          <p:nvPr/>
        </p:nvSpPr>
        <p:spPr>
          <a:xfrm>
            <a:off x="6671810" y="1988840"/>
            <a:ext cx="2808312" cy="12539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algn="ctr" defTabSz="8890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SA" sz="25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5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هي</a:t>
            </a:r>
            <a:r>
              <a:rPr lang="ar-SA" sz="25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5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أكبرٌ نظام بيئيّ، لها نباتاتها وحيواناتها وتربتها الخاصة بها.</a:t>
            </a:r>
          </a:p>
        </p:txBody>
      </p:sp>
      <p:sp>
        <p:nvSpPr>
          <p:cNvPr id="21" name="TextBox 27"/>
          <p:cNvSpPr txBox="1"/>
          <p:nvPr/>
        </p:nvSpPr>
        <p:spPr>
          <a:xfrm>
            <a:off x="375430" y="867071"/>
            <a:ext cx="2696234" cy="133779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ct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5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لكل منطقةٍ حيويةٍ معدَّلُ</a:t>
            </a:r>
          </a:p>
          <a:p>
            <a:pPr marL="0" marR="0" lvl="0" indent="0" algn="ct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5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درجاتِ حرارة خاصَّة بها. </a:t>
            </a:r>
          </a:p>
        </p:txBody>
      </p:sp>
      <p:sp>
        <p:nvSpPr>
          <p:cNvPr id="25" name="Down Arrow 24"/>
          <p:cNvSpPr/>
          <p:nvPr/>
        </p:nvSpPr>
        <p:spPr>
          <a:xfrm rot="5400000">
            <a:off x="5811570" y="2208466"/>
            <a:ext cx="648072" cy="92890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27" name="TextBox 27"/>
          <p:cNvSpPr txBox="1"/>
          <p:nvPr/>
        </p:nvSpPr>
        <p:spPr>
          <a:xfrm>
            <a:off x="4473806" y="1988840"/>
            <a:ext cx="1118138" cy="12953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ct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مميزاتُ المناطقُ الحيويَّةُ</a:t>
            </a:r>
          </a:p>
        </p:txBody>
      </p:sp>
      <p:sp>
        <p:nvSpPr>
          <p:cNvPr id="16" name="Down Arrow 15"/>
          <p:cNvSpPr/>
          <p:nvPr/>
        </p:nvSpPr>
        <p:spPr>
          <a:xfrm rot="5400000">
            <a:off x="3472897" y="2246057"/>
            <a:ext cx="648072" cy="997734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7" name="TextBox 27"/>
          <p:cNvSpPr txBox="1"/>
          <p:nvPr/>
        </p:nvSpPr>
        <p:spPr>
          <a:xfrm>
            <a:off x="375430" y="2276872"/>
            <a:ext cx="2696234" cy="10820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ct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5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لكل منطقةٍ حيويةٍ معدَّلُ</a:t>
            </a:r>
          </a:p>
          <a:p>
            <a:pPr marL="0" marR="0" lvl="0" indent="0" algn="ct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5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هطول أمطار خاص بها. </a:t>
            </a:r>
          </a:p>
        </p:txBody>
      </p:sp>
      <p:sp>
        <p:nvSpPr>
          <p:cNvPr id="22" name="TextBox 27"/>
          <p:cNvSpPr txBox="1"/>
          <p:nvPr/>
        </p:nvSpPr>
        <p:spPr>
          <a:xfrm>
            <a:off x="375430" y="3451622"/>
            <a:ext cx="2696234" cy="112950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ct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5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بعضُ المناطقِ الحيويَّةِ تكونُ كبيرةً جدًا بحيثُ تمتدُ بين القارات.</a:t>
            </a:r>
          </a:p>
        </p:txBody>
      </p:sp>
      <p:sp>
        <p:nvSpPr>
          <p:cNvPr id="31" name="TextBox 27"/>
          <p:cNvSpPr txBox="1"/>
          <p:nvPr/>
        </p:nvSpPr>
        <p:spPr>
          <a:xfrm>
            <a:off x="414900" y="4653137"/>
            <a:ext cx="11452916" cy="1728192"/>
          </a:xfrm>
          <a:prstGeom prst="rect">
            <a:avLst/>
          </a:prstGeom>
          <a:solidFill>
            <a:srgbClr val="ECF5E7"/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justLow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يقعُ الوطنٌ العربيُ ضمنَ منطقةٍ حيويَّةٍ كبيرةٍ هي منطقةُ الصحراءِ الرمليةِ التي تتميزُ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بتربتها الجافة، </a:t>
            </a:r>
          </a:p>
          <a:p>
            <a:pPr marL="0" marR="0" lvl="0" indent="0" algn="justLow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وندرة أمطارها، وتقلبات درجة حرارتها.</a:t>
            </a: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</a:p>
          <a:p>
            <a:pPr marR="0" lvl="0" algn="justLow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* </a:t>
            </a: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هناكَ مناطقٌ حيويةٌ أخرى، </a:t>
            </a:r>
            <a:r>
              <a:rPr kumimoji="0" lang="ar-BH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منها المنطقةُ العشبيةُ، ومنطقةُ الغابات.</a:t>
            </a:r>
            <a:endParaRPr kumimoji="0" lang="ar-BH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064725" y="26894"/>
            <a:ext cx="5363062" cy="79606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المنطقة الحيوية</a:t>
            </a:r>
            <a:endParaRPr lang="en-US" sz="36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3414" y="26894"/>
            <a:ext cx="2966242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النظام البيئي والمناطق الحيوية </a:t>
            </a:r>
          </a:p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الصف الرابع الابتدائي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-1176808" y="8642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5724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01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8" grpId="0" animBg="1"/>
      <p:bldP spid="19" grpId="0" animBg="1"/>
      <p:bldP spid="21" grpId="0" animBg="1"/>
      <p:bldP spid="25" grpId="0" animBg="1"/>
      <p:bldP spid="27" grpId="0" animBg="1"/>
      <p:bldP spid="16" grpId="0" animBg="1"/>
      <p:bldP spid="17" grpId="0" animBg="1"/>
      <p:bldP spid="22" grpId="0" animBg="1"/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4064725" y="26894"/>
            <a:ext cx="5415651" cy="79606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المناطق الحيوية في العالم</a:t>
            </a:r>
            <a:endParaRPr lang="en-US" sz="36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472" y="830222"/>
            <a:ext cx="8568952" cy="562311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414" y="26894"/>
            <a:ext cx="2966242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النظام البيئي والمناطق الحيوية </a:t>
            </a:r>
          </a:p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الصف الرابع الابتدائي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8336840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4064725" y="26894"/>
            <a:ext cx="4438703" cy="79606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النشاط التعليمي</a:t>
            </a:r>
            <a:endParaRPr lang="en-US" sz="36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1384" y="1124744"/>
            <a:ext cx="11269929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r" rtl="1"/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أدرس الخريطة في الشريحة السابقة  ثم أجب عن الأسئلة الآتية: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1384" y="1772816"/>
            <a:ext cx="11269929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r" rtl="1"/>
            <a:r>
              <a:rPr 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1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- ما المناطقُ الحيويةُ الموجودةُ في العالم ِالعربيِّ؟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1385" y="2391271"/>
            <a:ext cx="11295998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r" rtl="1"/>
            <a:r>
              <a:rPr lang="ar-BH" sz="2400" b="1" dirty="0">
                <a:solidFill>
                  <a:schemeClr val="accent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الصحراء، المناطق العشبية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1384" y="2924944"/>
            <a:ext cx="11269929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r" rtl="1"/>
            <a:r>
              <a:rPr 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2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- رتب المناطق الحيويَّة (العشبية، الصحراء، الغابات) تنازليًا حسبَ معدل سقوط الأمطار فيها.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1384" y="3553852"/>
            <a:ext cx="11269929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r" rtl="1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400" b="1" dirty="0">
                <a:solidFill>
                  <a:schemeClr val="accent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الغابات، العشبيَّة، الصحراء.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1384" y="4149080"/>
            <a:ext cx="11269929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r" rtl="1"/>
            <a:r>
              <a:rPr 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3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- أيُّ المناطقِ الحيويةِ تربتها خصبة؟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1384" y="4725144"/>
            <a:ext cx="11269929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r" rtl="1"/>
            <a:r>
              <a:rPr lang="ar-BH" sz="2800" b="1" dirty="0">
                <a:solidFill>
                  <a:schemeClr val="accent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400" b="1" dirty="0">
                <a:solidFill>
                  <a:schemeClr val="accent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منطقةُ الغاباتُ، المناطقُ العشبيةُ.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7454" y="5301208"/>
            <a:ext cx="11269929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r" rtl="1"/>
            <a:r>
              <a:rPr lang="ar-BH" sz="2800" b="1" dirty="0">
                <a:solidFill>
                  <a:schemeClr val="accent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4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-</a:t>
            </a:r>
            <a:r>
              <a:rPr lang="ar-BH" sz="2800" b="1" dirty="0">
                <a:solidFill>
                  <a:schemeClr val="accent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التفكيرُ الناقدُ.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 المنطقةُ الحيويةُ التي توجدُ فيها مملكةُ البحرين؟</a:t>
            </a:r>
            <a:endParaRPr lang="ar-BH" sz="2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1383" y="5949280"/>
            <a:ext cx="11269929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r" rtl="1"/>
            <a:r>
              <a:rPr lang="ar-BH" sz="2400" b="1" dirty="0">
                <a:solidFill>
                  <a:schemeClr val="accent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الصحراء.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3414" y="26894"/>
            <a:ext cx="2966242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النظام البيئي والمناطق الحيوية </a:t>
            </a:r>
          </a:p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الصف الرابع الابتدائي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714263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079776" y="930972"/>
            <a:ext cx="7776864" cy="22820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تصنَّفُ الأنظمةُ البيئيةُ المائيةُ الكبيرةُ والمناطقُ الحيويةُ فيها بطريقةٍ مختلفةٍ عن تصنيفِ الأنظمةِ والمناطقِ الحيويةِ على اليابسة.</a:t>
            </a:r>
          </a:p>
          <a:p>
            <a:pPr algn="r" rtl="1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يتم تصنيفُ الأنظمةِ البيئيَّةِ والمناطق المائية بناءً على ما إذا كانت المياه عذبة أم مالحة، أو هي راكدةٌ أم جارية. 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TextBox 27"/>
          <p:cNvSpPr txBox="1"/>
          <p:nvPr/>
        </p:nvSpPr>
        <p:spPr>
          <a:xfrm>
            <a:off x="8040214" y="3912706"/>
            <a:ext cx="2736306" cy="792088"/>
          </a:xfrm>
          <a:prstGeom prst="rect">
            <a:avLst/>
          </a:prstGeom>
          <a:solidFill>
            <a:srgbClr val="EAF4E4"/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algn="ctr" defTabSz="8890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الأنظمة البيئية المائية</a:t>
            </a:r>
          </a:p>
        </p:txBody>
      </p:sp>
      <p:sp>
        <p:nvSpPr>
          <p:cNvPr id="7" name="Down Arrow 6"/>
          <p:cNvSpPr/>
          <p:nvPr/>
        </p:nvSpPr>
        <p:spPr>
          <a:xfrm rot="5400000">
            <a:off x="6913257" y="3840697"/>
            <a:ext cx="648072" cy="936106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8" name="TextBox 27"/>
          <p:cNvSpPr txBox="1"/>
          <p:nvPr/>
        </p:nvSpPr>
        <p:spPr>
          <a:xfrm>
            <a:off x="4367808" y="3300638"/>
            <a:ext cx="1976861" cy="400739"/>
          </a:xfrm>
          <a:prstGeom prst="rect">
            <a:avLst/>
          </a:prstGeom>
          <a:solidFill>
            <a:srgbClr val="EAF4E4"/>
          </a:solidFill>
          <a:ln w="28575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ct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5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البرك</a:t>
            </a:r>
          </a:p>
        </p:txBody>
      </p:sp>
      <p:sp>
        <p:nvSpPr>
          <p:cNvPr id="9" name="TextBox 27"/>
          <p:cNvSpPr txBox="1"/>
          <p:nvPr/>
        </p:nvSpPr>
        <p:spPr>
          <a:xfrm>
            <a:off x="4367807" y="3748341"/>
            <a:ext cx="1976861" cy="400739"/>
          </a:xfrm>
          <a:prstGeom prst="rect">
            <a:avLst/>
          </a:prstGeom>
          <a:solidFill>
            <a:srgbClr val="EAF4E4"/>
          </a:solidFill>
          <a:ln w="28575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ct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5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البحيرات</a:t>
            </a:r>
          </a:p>
        </p:txBody>
      </p:sp>
      <p:sp>
        <p:nvSpPr>
          <p:cNvPr id="10" name="TextBox 27"/>
          <p:cNvSpPr txBox="1"/>
          <p:nvPr/>
        </p:nvSpPr>
        <p:spPr>
          <a:xfrm>
            <a:off x="4367808" y="4180389"/>
            <a:ext cx="1976861" cy="400739"/>
          </a:xfrm>
          <a:prstGeom prst="rect">
            <a:avLst/>
          </a:prstGeom>
          <a:solidFill>
            <a:srgbClr val="EAF4E4"/>
          </a:solidFill>
          <a:ln w="28575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ct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5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الأنهار</a:t>
            </a:r>
          </a:p>
        </p:txBody>
      </p:sp>
      <p:sp>
        <p:nvSpPr>
          <p:cNvPr id="11" name="TextBox 27"/>
          <p:cNvSpPr txBox="1"/>
          <p:nvPr/>
        </p:nvSpPr>
        <p:spPr>
          <a:xfrm>
            <a:off x="4367808" y="4612437"/>
            <a:ext cx="1976861" cy="400739"/>
          </a:xfrm>
          <a:prstGeom prst="rect">
            <a:avLst/>
          </a:prstGeom>
          <a:solidFill>
            <a:srgbClr val="EAF4E4"/>
          </a:solidFill>
          <a:ln w="28575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ct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5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البحار</a:t>
            </a:r>
          </a:p>
        </p:txBody>
      </p:sp>
      <p:sp>
        <p:nvSpPr>
          <p:cNvPr id="12" name="TextBox 27"/>
          <p:cNvSpPr txBox="1"/>
          <p:nvPr/>
        </p:nvSpPr>
        <p:spPr>
          <a:xfrm>
            <a:off x="4367806" y="5044485"/>
            <a:ext cx="1976861" cy="400739"/>
          </a:xfrm>
          <a:prstGeom prst="rect">
            <a:avLst/>
          </a:prstGeom>
          <a:solidFill>
            <a:srgbClr val="EAF4E4"/>
          </a:solidFill>
          <a:ln w="28575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ct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5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المحيطات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51384" y="5502242"/>
            <a:ext cx="11055970" cy="900100"/>
          </a:xfrm>
          <a:prstGeom prst="rect">
            <a:avLst/>
          </a:prstGeom>
          <a:solidFill>
            <a:srgbClr val="F1F8EC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ويوجدُ في المياه مناطقُ حيويةٌ تتضمنُ مجتمعاتٍ حيويَّةٍ مختلفة أو متشابهة تشتملُ جماعاتٍ حيويَّةٍ مختلفةٍ.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17" y="1205548"/>
            <a:ext cx="3324225" cy="3487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4064725" y="26894"/>
            <a:ext cx="5415651" cy="79606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المناطق الحيوية المائية</a:t>
            </a:r>
            <a:endParaRPr lang="en-US" sz="36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3414" y="26894"/>
            <a:ext cx="2966242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النظام البيئي والمناطق الحيوية </a:t>
            </a:r>
          </a:p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الصف الرابع الابتدائي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248816" y="105273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5723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16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3"/>
          <p:cNvSpPr/>
          <p:nvPr/>
        </p:nvSpPr>
        <p:spPr>
          <a:xfrm>
            <a:off x="695400" y="1124744"/>
            <a:ext cx="10441161" cy="41207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en-US" altLang="en-US" sz="2800" b="1" kern="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</a:t>
            </a:r>
            <a:r>
              <a:rPr lang="ar-BH" altLang="en-US" sz="2800" b="1" kern="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وضِّح المقصودَ بالنظام البيئي</a:t>
            </a:r>
            <a:r>
              <a:rPr lang="ar-JO" altLang="en-US" sz="2800" b="1" kern="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؟ </a:t>
            </a:r>
            <a:endParaRPr lang="en-US" sz="28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ounded Rectangle 5"/>
          <p:cNvSpPr/>
          <p:nvPr/>
        </p:nvSpPr>
        <p:spPr>
          <a:xfrm>
            <a:off x="695400" y="2532416"/>
            <a:ext cx="10441173" cy="48230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003">
            <a:schemeClr val="lt2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>
              <a:defRPr/>
            </a:pPr>
            <a:r>
              <a:rPr lang="en-US" altLang="en-US" sz="2800" b="1" kern="0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</a:t>
            </a:r>
            <a:r>
              <a:rPr lang="ar-BH" altLang="en-US" sz="2800" b="1" kern="0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كيفَ تختلفُ الجماعات الحيويَّة عن المجتمعات الحيويَّة؟</a:t>
            </a:r>
            <a:endParaRPr lang="en-US" altLang="en-US" sz="2800" b="1" kern="0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ounded Rectangle 7"/>
          <p:cNvSpPr/>
          <p:nvPr/>
        </p:nvSpPr>
        <p:spPr>
          <a:xfrm>
            <a:off x="623392" y="4322232"/>
            <a:ext cx="10513181" cy="90696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003">
            <a:schemeClr val="lt2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>
              <a:defRPr/>
            </a:pPr>
            <a:r>
              <a:rPr lang="en-US" altLang="en-US" sz="2800" b="1" kern="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</a:t>
            </a:r>
            <a:r>
              <a:rPr lang="ar-BH" altLang="en-US" sz="2800" b="1" kern="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</a:t>
            </a:r>
            <a:r>
              <a:rPr lang="ar-BH" altLang="en-US" sz="2800" b="1" kern="0" dirty="0">
                <a:solidFill>
                  <a:srgbClr val="4472C4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JO" altLang="en-US" sz="2800" b="1" kern="0" dirty="0">
                <a:solidFill>
                  <a:srgbClr val="4472C4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التفكير الناقد</a:t>
            </a:r>
            <a:r>
              <a:rPr lang="ar-JO" altLang="en-US" sz="2800" b="1" kern="0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 </a:t>
            </a:r>
            <a:r>
              <a:rPr lang="ar-BH" altLang="en-US" sz="2800" b="1" kern="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زُرعت بذرةُ نبات من غابة في تربة صحراوية ولم تنمُ. فما سبب ذلك؟</a:t>
            </a:r>
            <a:r>
              <a:rPr lang="ar-JO" altLang="en-US" sz="2800" b="1" kern="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endParaRPr lang="en-US" altLang="en-US" sz="2800" b="1" kern="0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Rounded Rectangle 8"/>
          <p:cNvSpPr/>
          <p:nvPr/>
        </p:nvSpPr>
        <p:spPr>
          <a:xfrm>
            <a:off x="623393" y="5414210"/>
            <a:ext cx="10523642" cy="82310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003">
            <a:schemeClr val="lt2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>
              <a:defRPr/>
            </a:pPr>
            <a:r>
              <a:rPr lang="ar-BH" altLang="en-US" sz="2400" b="1" kern="0" dirty="0">
                <a:solidFill>
                  <a:schemeClr val="accent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إن البذرة التي مصدرها الغابة المتساقطة الأوراق تأتي من نبات يحتاج الكثير من الماء وتعد الصحراء جافة جدًا لذلك لا ينمو هذا النبات فيها.</a:t>
            </a:r>
            <a:endParaRPr lang="en-US" altLang="en-US" sz="2400" b="1" kern="0" dirty="0">
              <a:solidFill>
                <a:schemeClr val="accent5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ounded Rectangle 11"/>
          <p:cNvSpPr/>
          <p:nvPr/>
        </p:nvSpPr>
        <p:spPr>
          <a:xfrm>
            <a:off x="695401" y="1819872"/>
            <a:ext cx="10441160" cy="4940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Low" rtl="1"/>
            <a:r>
              <a:rPr lang="ar-BH" sz="24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هو مجموعة العوامل الحيوية واللاحيوية التي تتفاعل معًا في بيئة معينة.</a:t>
            </a:r>
            <a:endParaRPr lang="en-US" sz="2400" b="1" dirty="0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23393" y="3261219"/>
            <a:ext cx="10513168" cy="73346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Low" rtl="1"/>
            <a:r>
              <a:rPr lang="ar-BH" sz="2400" b="1" dirty="0">
                <a:solidFill>
                  <a:schemeClr val="accent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الجماعة الحيويَّة: هي جميع أفراد النوع الواحد التي تعيش في النظام البيئي.</a:t>
            </a:r>
          </a:p>
          <a:p>
            <a:pPr algn="justLow" rtl="1"/>
            <a:r>
              <a:rPr lang="ar-BH" sz="2400" b="1" dirty="0">
                <a:solidFill>
                  <a:schemeClr val="accent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المجتمع الحيويَّ: يتكون من عدد من الجماعات الحيويَّة.</a:t>
            </a:r>
            <a:r>
              <a:rPr lang="ar-JO" altLang="en-US" sz="2400" b="1" kern="0" dirty="0">
                <a:solidFill>
                  <a:schemeClr val="accent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endParaRPr lang="en-US" altLang="en-US" sz="2400" b="1" kern="0" dirty="0">
              <a:solidFill>
                <a:schemeClr val="accent5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880914" y="40646"/>
            <a:ext cx="5887494" cy="79606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6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النشاط التقييمي</a:t>
            </a:r>
            <a:endParaRPr lang="en-US" sz="3600" b="1" dirty="0">
              <a:solidFill>
                <a:prstClr val="white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3414" y="26894"/>
            <a:ext cx="2966242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النظام البيئي والمناطق الحيوية </a:t>
            </a:r>
          </a:p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الصف الرابع الابتدائي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488739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9" grpId="0" animBg="1"/>
      <p:bldP spid="20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4439816" y="40646"/>
            <a:ext cx="4680520" cy="79606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600" b="1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تابع/ النشاط </a:t>
            </a:r>
            <a:r>
              <a:rPr lang="ar-BH" sz="36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التقييمي</a:t>
            </a:r>
            <a:endParaRPr lang="en-US" sz="3600" b="1" dirty="0">
              <a:solidFill>
                <a:prstClr val="white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4873664"/>
              </p:ext>
            </p:extLst>
          </p:nvPr>
        </p:nvGraphicFramePr>
        <p:xfrm>
          <a:off x="778692" y="1889670"/>
          <a:ext cx="11049143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1044">
                  <a:extLst>
                    <a:ext uri="{9D8B030D-6E8A-4147-A177-3AD203B41FA5}">
                      <a16:colId xmlns:a16="http://schemas.microsoft.com/office/drawing/2014/main" val="351983594"/>
                    </a:ext>
                  </a:extLst>
                </a:gridCol>
                <a:gridCol w="2257983">
                  <a:extLst>
                    <a:ext uri="{9D8B030D-6E8A-4147-A177-3AD203B41FA5}">
                      <a16:colId xmlns:a16="http://schemas.microsoft.com/office/drawing/2014/main" val="2997100829"/>
                    </a:ext>
                  </a:extLst>
                </a:gridCol>
                <a:gridCol w="2818297">
                  <a:extLst>
                    <a:ext uri="{9D8B030D-6E8A-4147-A177-3AD203B41FA5}">
                      <a16:colId xmlns:a16="http://schemas.microsoft.com/office/drawing/2014/main" val="2053010607"/>
                    </a:ext>
                  </a:extLst>
                </a:gridCol>
                <a:gridCol w="3031819">
                  <a:extLst>
                    <a:ext uri="{9D8B030D-6E8A-4147-A177-3AD203B41FA5}">
                      <a16:colId xmlns:a16="http://schemas.microsoft.com/office/drawing/2014/main" val="3348535500"/>
                    </a:ext>
                  </a:extLst>
                </a:gridCol>
              </a:tblGrid>
              <a:tr h="344288">
                <a:tc gridSpan="4">
                  <a:txBody>
                    <a:bodyPr/>
                    <a:lstStyle/>
                    <a:p>
                      <a:pPr marL="342900" indent="-342900" algn="r" rtl="1"/>
                      <a:r>
                        <a:rPr lang="en-US" sz="28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4</a:t>
                      </a:r>
                      <a:r>
                        <a:rPr lang="ar-SA" sz="28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- </a:t>
                      </a:r>
                      <a:r>
                        <a:rPr lang="ar-BH" sz="28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ماذا يسمَّى المكان الذي يعيش فيه كل مخلوق حيّ؟</a:t>
                      </a:r>
                      <a:endParaRPr lang="ar-SA" sz="28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979232"/>
                  </a:ext>
                </a:extLst>
              </a:tr>
              <a:tr h="303784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400" b="1" kern="1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د – الموطن.</a:t>
                      </a:r>
                      <a:endParaRPr lang="en-US" sz="24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kern="1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ج- المنطقة الحيوية.</a:t>
                      </a:r>
                      <a:endParaRPr lang="en-US" sz="24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kern="1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ب- العامل اللاحيوي.</a:t>
                      </a:r>
                      <a:endParaRPr lang="en-US" sz="24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kern="1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أ- العامل الحيوي.</a:t>
                      </a:r>
                      <a:endParaRPr lang="en-US" sz="24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561977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933995" y="1114972"/>
            <a:ext cx="1073853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في السؤالين </a:t>
            </a:r>
            <a:r>
              <a:rPr lang="en-US" sz="32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5 , 4</a:t>
            </a:r>
            <a:r>
              <a:rPr lang="ar-BH" sz="32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ضعْ دائرة حول رمز الإجابة الصحيحة.</a:t>
            </a:r>
            <a:endParaRPr lang="en-US" sz="32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1037999"/>
              </p:ext>
            </p:extLst>
          </p:nvPr>
        </p:nvGraphicFramePr>
        <p:xfrm>
          <a:off x="778692" y="3447790"/>
          <a:ext cx="11049143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1819">
                  <a:extLst>
                    <a:ext uri="{9D8B030D-6E8A-4147-A177-3AD203B41FA5}">
                      <a16:colId xmlns:a16="http://schemas.microsoft.com/office/drawing/2014/main" val="351983594"/>
                    </a:ext>
                  </a:extLst>
                </a:gridCol>
                <a:gridCol w="2385573">
                  <a:extLst>
                    <a:ext uri="{9D8B030D-6E8A-4147-A177-3AD203B41FA5}">
                      <a16:colId xmlns:a16="http://schemas.microsoft.com/office/drawing/2014/main" val="2997100829"/>
                    </a:ext>
                  </a:extLst>
                </a:gridCol>
                <a:gridCol w="2599932">
                  <a:extLst>
                    <a:ext uri="{9D8B030D-6E8A-4147-A177-3AD203B41FA5}">
                      <a16:colId xmlns:a16="http://schemas.microsoft.com/office/drawing/2014/main" val="2053010607"/>
                    </a:ext>
                  </a:extLst>
                </a:gridCol>
                <a:gridCol w="3031819">
                  <a:extLst>
                    <a:ext uri="{9D8B030D-6E8A-4147-A177-3AD203B41FA5}">
                      <a16:colId xmlns:a16="http://schemas.microsoft.com/office/drawing/2014/main" val="3348535500"/>
                    </a:ext>
                  </a:extLst>
                </a:gridCol>
              </a:tblGrid>
              <a:tr h="344288">
                <a:tc gridSpan="4">
                  <a:txBody>
                    <a:bodyPr/>
                    <a:lstStyle/>
                    <a:p>
                      <a:pPr marL="342900" indent="-342900" algn="r" rtl="1"/>
                      <a:r>
                        <a:rPr lang="en-US" sz="28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5</a:t>
                      </a:r>
                      <a:r>
                        <a:rPr lang="ar-SA" sz="28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- أ</a:t>
                      </a:r>
                      <a:r>
                        <a:rPr lang="ar-BH" sz="28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يُّ المناطق الحيويَّة فيها أشجار أكثر؟</a:t>
                      </a:r>
                      <a:endParaRPr lang="ar-SA" sz="28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979232"/>
                  </a:ext>
                </a:extLst>
              </a:tr>
              <a:tr h="303784">
                <a:tc>
                  <a:txBody>
                    <a:bodyPr/>
                    <a:lstStyle/>
                    <a:p>
                      <a:pPr algn="justLow" rtl="1"/>
                      <a:r>
                        <a:rPr lang="ar-BH" sz="24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د –</a:t>
                      </a:r>
                      <a:r>
                        <a:rPr lang="ar-BH" sz="2400" b="1" baseline="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BH" sz="2400" b="1" baseline="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المنطقة القطبية.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ج- </a:t>
                      </a:r>
                      <a:r>
                        <a:rPr lang="ar-BH" sz="2400" b="1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المنطقة</a:t>
                      </a:r>
                      <a:r>
                        <a:rPr lang="ar-BH" sz="2400" b="1" baseline="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العشبية.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ب- الصحراء.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أ- </a:t>
                      </a:r>
                      <a:r>
                        <a:rPr lang="ar-BH" sz="2400" b="1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الغابة.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561977"/>
                  </a:ext>
                </a:extLst>
              </a:tr>
            </a:tbl>
          </a:graphicData>
        </a:graphic>
      </p:graphicFrame>
      <p:sp>
        <p:nvSpPr>
          <p:cNvPr id="18" name="Oval 17"/>
          <p:cNvSpPr/>
          <p:nvPr/>
        </p:nvSpPr>
        <p:spPr>
          <a:xfrm>
            <a:off x="778692" y="2178574"/>
            <a:ext cx="2770496" cy="792088"/>
          </a:xfrm>
          <a:prstGeom prst="ellipse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9005521" y="3842326"/>
            <a:ext cx="2458598" cy="792088"/>
          </a:xfrm>
          <a:prstGeom prst="ellipse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3414" y="26894"/>
            <a:ext cx="2966242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النظام البيئي والمناطق الحيوية </a:t>
            </a:r>
          </a:p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الصف الرابع الابتدائي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733695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536742" y="2166486"/>
            <a:ext cx="6064457" cy="210507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/>
            <a:r>
              <a:rPr lang="ar-BH" sz="9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انتهى الدرس</a:t>
            </a:r>
            <a:endParaRPr lang="ar-SA" sz="9600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414" y="26894"/>
            <a:ext cx="2966242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النظام البيئي والمناطق الحيوية </a:t>
            </a:r>
          </a:p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الصف الرابع الابتدائي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1903660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قالب الفصل الأول 2020-2021" id="{50DA3282-01CE-4A52-9F90-A499A555848A}" vid="{BD197A74-62D2-4B72-B77F-68395A223B3B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4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2704</TotalTime>
  <Words>957</Words>
  <Application>Microsoft Office PowerPoint</Application>
  <PresentationFormat>شاشة عريضة</PresentationFormat>
  <Paragraphs>157</Paragraphs>
  <Slides>14</Slides>
  <Notes>1</Notes>
  <HiddenSlides>0</HiddenSlides>
  <MMClips>7</MMClips>
  <ScaleCrop>false</ScaleCrop>
  <HeadingPairs>
    <vt:vector size="4" baseType="variant">
      <vt:variant>
        <vt:lpstr>نسق</vt:lpstr>
      </vt:variant>
      <vt:variant>
        <vt:i4>3</vt:i4>
      </vt:variant>
      <vt:variant>
        <vt:lpstr>عناوين الشرائح</vt:lpstr>
      </vt:variant>
      <vt:variant>
        <vt:i4>14</vt:i4>
      </vt:variant>
    </vt:vector>
  </HeadingPairs>
  <TitlesOfParts>
    <vt:vector size="17" baseType="lpstr">
      <vt:lpstr>Office Theme</vt:lpstr>
      <vt:lpstr>1_Office Theme</vt:lpstr>
      <vt:lpstr>3_Office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Zainab Ebrahim A.Husain Alghanem</cp:lastModifiedBy>
  <cp:revision>597</cp:revision>
  <dcterms:modified xsi:type="dcterms:W3CDTF">2021-09-14T18:59:24Z</dcterms:modified>
</cp:coreProperties>
</file>