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notesMasterIdLst>
    <p:notesMasterId r:id="rId18"/>
  </p:notesMasterIdLst>
  <p:sldIdLst>
    <p:sldId id="256" r:id="rId4"/>
    <p:sldId id="316" r:id="rId5"/>
    <p:sldId id="259" r:id="rId6"/>
    <p:sldId id="262" r:id="rId7"/>
    <p:sldId id="292" r:id="rId8"/>
    <p:sldId id="317" r:id="rId9"/>
    <p:sldId id="288" r:id="rId10"/>
    <p:sldId id="311" r:id="rId11"/>
    <p:sldId id="312" r:id="rId12"/>
    <p:sldId id="318" r:id="rId13"/>
    <p:sldId id="314" r:id="rId14"/>
    <p:sldId id="319" r:id="rId15"/>
    <p:sldId id="320" r:id="rId16"/>
    <p:sldId id="309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1F8EC"/>
    <a:srgbClr val="EAF4E4"/>
    <a:srgbClr val="ECF5E7"/>
    <a:srgbClr val="F9FBF7"/>
    <a:srgbClr val="E8F3E1"/>
    <a:srgbClr val="F4D6D9"/>
    <a:srgbClr val="DEEDD3"/>
    <a:srgbClr val="A8D0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نمط متوسط 2 - تمييز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7007" autoAdjust="0"/>
  </p:normalViewPr>
  <p:slideViewPr>
    <p:cSldViewPr>
      <p:cViewPr varScale="1">
        <p:scale>
          <a:sx n="68" d="100"/>
          <a:sy n="68" d="100"/>
        </p:scale>
        <p:origin x="792" y="60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 /><Relationship Id="rId13" Type="http://schemas.openxmlformats.org/officeDocument/2006/relationships/slide" Target="slides/slide10.xml" /><Relationship Id="rId18" Type="http://schemas.openxmlformats.org/officeDocument/2006/relationships/notesMaster" Target="notesMasters/notesMaster1.xml" /><Relationship Id="rId3" Type="http://schemas.openxmlformats.org/officeDocument/2006/relationships/slideMaster" Target="slideMasters/slideMaster3.xml" /><Relationship Id="rId21" Type="http://schemas.openxmlformats.org/officeDocument/2006/relationships/theme" Target="theme/theme1.xml" /><Relationship Id="rId7" Type="http://schemas.openxmlformats.org/officeDocument/2006/relationships/slide" Target="slides/slide4.xml" /><Relationship Id="rId12" Type="http://schemas.openxmlformats.org/officeDocument/2006/relationships/slide" Target="slides/slide9.xml" /><Relationship Id="rId17" Type="http://schemas.openxmlformats.org/officeDocument/2006/relationships/slide" Target="slides/slide14.xml" /><Relationship Id="rId2" Type="http://schemas.openxmlformats.org/officeDocument/2006/relationships/slideMaster" Target="slideMasters/slideMaster2.xml" /><Relationship Id="rId16" Type="http://schemas.openxmlformats.org/officeDocument/2006/relationships/slide" Target="slides/slide13.xml" /><Relationship Id="rId20" Type="http://schemas.openxmlformats.org/officeDocument/2006/relationships/viewProps" Target="viewProp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3.xml" /><Relationship Id="rId11" Type="http://schemas.openxmlformats.org/officeDocument/2006/relationships/slide" Target="slides/slide8.xml" /><Relationship Id="rId5" Type="http://schemas.openxmlformats.org/officeDocument/2006/relationships/slide" Target="slides/slide2.xml" /><Relationship Id="rId15" Type="http://schemas.openxmlformats.org/officeDocument/2006/relationships/slide" Target="slides/slide12.xml" /><Relationship Id="rId10" Type="http://schemas.openxmlformats.org/officeDocument/2006/relationships/slide" Target="slides/slide7.xml" /><Relationship Id="rId19" Type="http://schemas.openxmlformats.org/officeDocument/2006/relationships/presProps" Target="presProps.xml" /><Relationship Id="rId4" Type="http://schemas.openxmlformats.org/officeDocument/2006/relationships/slide" Target="slides/slide1.xml" /><Relationship Id="rId9" Type="http://schemas.openxmlformats.org/officeDocument/2006/relationships/slide" Target="slides/slide6.xml" /><Relationship Id="rId14" Type="http://schemas.openxmlformats.org/officeDocument/2006/relationships/slide" Target="slides/slide11.xml" /><Relationship Id="rId22" Type="http://schemas.openxmlformats.org/officeDocument/2006/relationships/tableStyles" Target="tableStyle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9B6E0288-02C2-4BA6-A294-CACED31C787F}" type="datetimeFigureOut">
              <a:rPr lang="ar-SA" smtClean="0"/>
              <a:pPr/>
              <a:t>22/08/1445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85A5C5E3-C5FF-4F1C-A9D1-1F2F8C0EE14E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3391930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A5C5E3-C5FF-4F1C-A9D1-1F2F8C0EE14E}" type="slidenum">
              <a:rPr lang="ar-SA" smtClean="0"/>
              <a:pPr/>
              <a:t>6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8271671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pPr/>
              <a:t>3/2/2024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636760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pPr/>
              <a:t>3/2/2024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749050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pPr/>
              <a:t>3/2/2024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170765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pPr/>
              <a:t>3/2/2024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561116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pPr/>
              <a:t>3/2/2024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2307855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pPr/>
              <a:t>3/2/2024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5030670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pPr/>
              <a:t>3/2/2024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5593034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pPr/>
              <a:t>3/2/2024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518136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pPr/>
              <a:t>3/2/2024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427599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pPr/>
              <a:t>3/2/2024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5067252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pPr/>
              <a:t>3/2/2024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229661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10090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05584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26473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16375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44945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30381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19525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01219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941388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53075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134951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0896775"/>
      </p:ext>
    </p:extLst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1767926"/>
      </p:ext>
    </p:extLst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8317439"/>
      </p:ext>
    </p:extLst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0032631"/>
      </p:ext>
    </p:extLst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0861097"/>
      </p:ext>
    </p:extLst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264446"/>
      </p:ext>
    </p:extLst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4398814"/>
      </p:ext>
    </p:extLst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2918495"/>
      </p:ext>
    </p:extLst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9726035"/>
      </p:ext>
    </p:extLst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5349891"/>
      </p:ext>
    </p:extLst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459140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image" Target="../media/image1.png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microsoft.com/office/2007/relationships/hdphoto" Target="NULL" 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 /><Relationship Id="rId3" Type="http://schemas.openxmlformats.org/officeDocument/2006/relationships/slideLayout" Target="../slideLayouts/slideLayout14.xml" /><Relationship Id="rId7" Type="http://schemas.openxmlformats.org/officeDocument/2006/relationships/slideLayout" Target="../slideLayouts/slideLayout18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1" Type="http://schemas.openxmlformats.org/officeDocument/2006/relationships/slideLayout" Target="../slideLayouts/slideLayout12.xml" /><Relationship Id="rId6" Type="http://schemas.openxmlformats.org/officeDocument/2006/relationships/slideLayout" Target="../slideLayouts/slideLayout17.xml" /><Relationship Id="rId11" Type="http://schemas.openxmlformats.org/officeDocument/2006/relationships/slideLayout" Target="../slideLayouts/slideLayout22.xml" /><Relationship Id="rId5" Type="http://schemas.openxmlformats.org/officeDocument/2006/relationships/slideLayout" Target="../slideLayouts/slideLayout16.xml" /><Relationship Id="rId10" Type="http://schemas.openxmlformats.org/officeDocument/2006/relationships/slideLayout" Target="../slideLayouts/slideLayout21.xml" /><Relationship Id="rId4" Type="http://schemas.openxmlformats.org/officeDocument/2006/relationships/slideLayout" Target="../slideLayouts/slideLayout15.xml" /><Relationship Id="rId9" Type="http://schemas.openxmlformats.org/officeDocument/2006/relationships/slideLayout" Target="../slideLayouts/slideLayout20.xml" 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 /><Relationship Id="rId13" Type="http://schemas.openxmlformats.org/officeDocument/2006/relationships/image" Target="../media/image1.png" /><Relationship Id="rId3" Type="http://schemas.openxmlformats.org/officeDocument/2006/relationships/slideLayout" Target="../slideLayouts/slideLayout25.xml" /><Relationship Id="rId7" Type="http://schemas.openxmlformats.org/officeDocument/2006/relationships/slideLayout" Target="../slideLayouts/slideLayout29.xml" /><Relationship Id="rId12" Type="http://schemas.openxmlformats.org/officeDocument/2006/relationships/theme" Target="../theme/theme3.xml" /><Relationship Id="rId2" Type="http://schemas.openxmlformats.org/officeDocument/2006/relationships/slideLayout" Target="../slideLayouts/slideLayout24.xml" /><Relationship Id="rId1" Type="http://schemas.openxmlformats.org/officeDocument/2006/relationships/slideLayout" Target="../slideLayouts/slideLayout23.xml" /><Relationship Id="rId6" Type="http://schemas.openxmlformats.org/officeDocument/2006/relationships/slideLayout" Target="../slideLayouts/slideLayout28.xml" /><Relationship Id="rId11" Type="http://schemas.openxmlformats.org/officeDocument/2006/relationships/slideLayout" Target="../slideLayouts/slideLayout33.xml" /><Relationship Id="rId5" Type="http://schemas.openxmlformats.org/officeDocument/2006/relationships/slideLayout" Target="../slideLayouts/slideLayout27.xml" /><Relationship Id="rId10" Type="http://schemas.openxmlformats.org/officeDocument/2006/relationships/slideLayout" Target="../slideLayouts/slideLayout32.xml" /><Relationship Id="rId4" Type="http://schemas.openxmlformats.org/officeDocument/2006/relationships/slideLayout" Target="../slideLayouts/slideLayout26.xml" /><Relationship Id="rId9" Type="http://schemas.openxmlformats.org/officeDocument/2006/relationships/slideLayout" Target="../slideLayouts/slideLayout31.xml" /><Relationship Id="rId14" Type="http://schemas.microsoft.com/office/2007/relationships/hdphoto" Target="NUL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harpenSoften amount="5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BB54EE-DF0D-4FA1-B48F-C292469C25C4}" type="datetimeFigureOut">
              <a:rPr lang="en-US" smtClean="0"/>
              <a:pPr/>
              <a:t>3/2/2024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F20112-F681-4D23-BAD6-386DBC2EFD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07650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8000">
              <a:srgbClr val="ECECEC"/>
            </a:gs>
            <a:gs pos="39000">
              <a:schemeClr val="bg1"/>
            </a:gs>
            <a:gs pos="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BB54EE-DF0D-4FA1-B48F-C292469C25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F20112-F681-4D23-BAD6-386DBC2EFDE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6455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harpenSoften amount="5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BB54EE-DF0D-4FA1-B48F-C292469C25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F20112-F681-4D23-BAD6-386DBC2EFDE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40163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 /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13.xml" 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 /><Relationship Id="rId3" Type="http://schemas.openxmlformats.org/officeDocument/2006/relationships/slideLayout" Target="../slideLayouts/slideLayout2.xml" /><Relationship Id="rId7" Type="http://schemas.openxmlformats.org/officeDocument/2006/relationships/image" Target="../media/image7.png" /><Relationship Id="rId2" Type="http://schemas.openxmlformats.org/officeDocument/2006/relationships/audio" Target="../media/media1.wav" /><Relationship Id="rId1" Type="http://schemas.microsoft.com/office/2007/relationships/media" Target="../media/media1.wav" /><Relationship Id="rId6" Type="http://schemas.microsoft.com/office/2007/relationships/hdphoto" Target="../media/hdphoto1.wdp" /><Relationship Id="rId5" Type="http://schemas.openxmlformats.org/officeDocument/2006/relationships/image" Target="../media/image6.png" /><Relationship Id="rId4" Type="http://schemas.openxmlformats.org/officeDocument/2006/relationships/image" Target="../media/image5.png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 /><Relationship Id="rId2" Type="http://schemas.openxmlformats.org/officeDocument/2006/relationships/audio" Target="../media/media2.wav" /><Relationship Id="rId1" Type="http://schemas.microsoft.com/office/2007/relationships/media" Target="../media/media2.wav" /><Relationship Id="rId6" Type="http://schemas.openxmlformats.org/officeDocument/2006/relationships/image" Target="../media/image4.png" /><Relationship Id="rId5" Type="http://schemas.openxmlformats.org/officeDocument/2006/relationships/image" Target="../media/image7.png" /><Relationship Id="rId4" Type="http://schemas.openxmlformats.org/officeDocument/2006/relationships/image" Target="../media/image5.png" 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2.wdp" /><Relationship Id="rId3" Type="http://schemas.openxmlformats.org/officeDocument/2006/relationships/slideLayout" Target="../slideLayouts/slideLayout2.xml" /><Relationship Id="rId7" Type="http://schemas.openxmlformats.org/officeDocument/2006/relationships/image" Target="../media/image10.png" /><Relationship Id="rId2" Type="http://schemas.openxmlformats.org/officeDocument/2006/relationships/audio" Target="../media/media3.wav" /><Relationship Id="rId1" Type="http://schemas.microsoft.com/office/2007/relationships/media" Target="../media/media3.wav" /><Relationship Id="rId6" Type="http://schemas.openxmlformats.org/officeDocument/2006/relationships/image" Target="../media/image9.png" /><Relationship Id="rId5" Type="http://schemas.openxmlformats.org/officeDocument/2006/relationships/image" Target="../media/image8.png" /><Relationship Id="rId10" Type="http://schemas.openxmlformats.org/officeDocument/2006/relationships/image" Target="../media/image4.png" /><Relationship Id="rId4" Type="http://schemas.openxmlformats.org/officeDocument/2006/relationships/image" Target="../media/image5.png" /><Relationship Id="rId9" Type="http://schemas.openxmlformats.org/officeDocument/2006/relationships/image" Target="../media/image7.png" 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 /><Relationship Id="rId3" Type="http://schemas.openxmlformats.org/officeDocument/2006/relationships/slideLayout" Target="../slideLayouts/slideLayout2.xml" /><Relationship Id="rId7" Type="http://schemas.openxmlformats.org/officeDocument/2006/relationships/image" Target="../media/image7.png" /><Relationship Id="rId2" Type="http://schemas.openxmlformats.org/officeDocument/2006/relationships/audio" Target="../media/media4.wav" /><Relationship Id="rId1" Type="http://schemas.microsoft.com/office/2007/relationships/media" Target="../media/media4.wav" /><Relationship Id="rId6" Type="http://schemas.openxmlformats.org/officeDocument/2006/relationships/image" Target="../media/image11.png" /><Relationship Id="rId5" Type="http://schemas.openxmlformats.org/officeDocument/2006/relationships/image" Target="../media/image5.png" /><Relationship Id="rId4" Type="http://schemas.openxmlformats.org/officeDocument/2006/relationships/notesSlide" Target="../notesSlides/notesSlide1.xml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 /><Relationship Id="rId2" Type="http://schemas.openxmlformats.org/officeDocument/2006/relationships/audio" Target="../media/media5.wav" /><Relationship Id="rId1" Type="http://schemas.microsoft.com/office/2007/relationships/media" Target="../media/media5.wav" /><Relationship Id="rId6" Type="http://schemas.openxmlformats.org/officeDocument/2006/relationships/image" Target="../media/image4.png" /><Relationship Id="rId5" Type="http://schemas.openxmlformats.org/officeDocument/2006/relationships/image" Target="../media/image7.png" /><Relationship Id="rId4" Type="http://schemas.openxmlformats.org/officeDocument/2006/relationships/image" Target="../media/image5.png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 /><Relationship Id="rId2" Type="http://schemas.openxmlformats.org/officeDocument/2006/relationships/audio" Target="../media/media6.wav" /><Relationship Id="rId1" Type="http://schemas.microsoft.com/office/2007/relationships/media" Target="../media/media6.wav" /><Relationship Id="rId6" Type="http://schemas.openxmlformats.org/officeDocument/2006/relationships/image" Target="../media/image4.png" /><Relationship Id="rId5" Type="http://schemas.openxmlformats.org/officeDocument/2006/relationships/image" Target="../media/image7.png" /><Relationship Id="rId4" Type="http://schemas.openxmlformats.org/officeDocument/2006/relationships/image" Target="../media/image5.png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 /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4.png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 /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 /><Relationship Id="rId3" Type="http://schemas.openxmlformats.org/officeDocument/2006/relationships/slideLayout" Target="../slideLayouts/slideLayout2.xml" /><Relationship Id="rId7" Type="http://schemas.openxmlformats.org/officeDocument/2006/relationships/image" Target="../media/image7.png" /><Relationship Id="rId2" Type="http://schemas.openxmlformats.org/officeDocument/2006/relationships/audio" Target="../media/media7.wav" /><Relationship Id="rId1" Type="http://schemas.microsoft.com/office/2007/relationships/media" Target="../media/media7.wav" /><Relationship Id="rId6" Type="http://schemas.microsoft.com/office/2007/relationships/hdphoto" Target="../media/hdphoto3.wdp" /><Relationship Id="rId5" Type="http://schemas.openxmlformats.org/officeDocument/2006/relationships/image" Target="../media/image13.png" /><Relationship Id="rId4" Type="http://schemas.openxmlformats.org/officeDocument/2006/relationships/image" Target="../media/image5.png" 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 /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24.xml" 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 /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24.xml" 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 /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376" y="2060848"/>
            <a:ext cx="3888432" cy="35213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1273973"/>
              </p:ext>
            </p:extLst>
          </p:nvPr>
        </p:nvGraphicFramePr>
        <p:xfrm>
          <a:off x="4655840" y="2132856"/>
          <a:ext cx="7200801" cy="3434484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8005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002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06386">
                <a:tc>
                  <a:txBody>
                    <a:bodyPr/>
                    <a:lstStyle/>
                    <a:p>
                      <a:pPr algn="ctr"/>
                      <a:r>
                        <a:rPr lang="ar-BH" sz="4000" b="1" dirty="0"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العلوم</a:t>
                      </a:r>
                      <a:endParaRPr lang="en-US" sz="3200" b="1" dirty="0">
                        <a:solidFill>
                          <a:schemeClr val="bg1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BH" sz="4000" b="1" dirty="0"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المادة</a:t>
                      </a:r>
                      <a:endParaRPr lang="en-US" sz="3200" b="1" dirty="0">
                        <a:solidFill>
                          <a:schemeClr val="bg1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0170">
                <a:tc>
                  <a:txBody>
                    <a:bodyPr/>
                    <a:lstStyle/>
                    <a:p>
                      <a:pPr algn="ctr"/>
                      <a:r>
                        <a:rPr lang="ar-BH" sz="3200" b="1" kern="1200" dirty="0"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الرابع الابتدائي</a:t>
                      </a:r>
                      <a:endParaRPr lang="en-US" sz="3200" b="1" kern="1200" dirty="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BH" sz="3200" b="1" kern="1200" dirty="0"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الصف</a:t>
                      </a:r>
                      <a:endParaRPr lang="en-US" sz="3200" b="1" kern="1200" dirty="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3152">
                <a:tc>
                  <a:txBody>
                    <a:bodyPr/>
                    <a:lstStyle/>
                    <a:p>
                      <a:pPr algn="ctr"/>
                      <a:r>
                        <a:rPr lang="ar-BH" sz="3200" b="1" kern="1200" dirty="0"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الثاني</a:t>
                      </a:r>
                      <a:endParaRPr lang="en-US" sz="3200" b="1" kern="1200" dirty="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BH" sz="3200" b="1" kern="1200" dirty="0"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الفصل الدراسي</a:t>
                      </a:r>
                      <a:endParaRPr lang="en-US" sz="3200" b="1" kern="1200" dirty="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3984">
                <a:tc>
                  <a:txBody>
                    <a:bodyPr/>
                    <a:lstStyle/>
                    <a:p>
                      <a:pPr algn="ctr"/>
                      <a:r>
                        <a:rPr lang="ar-BH" sz="3200" b="1" kern="1200" dirty="0"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السادس (استكشاف</a:t>
                      </a:r>
                      <a:r>
                        <a:rPr lang="ar-BH" sz="3200" b="1" kern="1200" baseline="0" dirty="0"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 الأنظمة البيئيَّة</a:t>
                      </a:r>
                      <a:r>
                        <a:rPr lang="ar-BH" sz="3200" b="1" kern="1200" dirty="0"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)</a:t>
                      </a:r>
                      <a:endParaRPr lang="en-US" sz="3200" b="1" kern="1200" dirty="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BH" sz="3200" b="1" kern="1200" dirty="0"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الفصل</a:t>
                      </a:r>
                      <a:endParaRPr lang="en-US" sz="3200" b="1" kern="1200" dirty="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70170">
                <a:tc>
                  <a:txBody>
                    <a:bodyPr/>
                    <a:lstStyle/>
                    <a:p>
                      <a:pPr algn="ctr"/>
                      <a:r>
                        <a:rPr lang="ar-BH" sz="3200" b="1" kern="1200" dirty="0"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النظام البيئيّ والمناطق الحيويَّة</a:t>
                      </a:r>
                      <a:endParaRPr lang="en-US" sz="3200" b="1" kern="1200" dirty="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BH" sz="3200" b="1" kern="1200" dirty="0"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الدرس الأول</a:t>
                      </a:r>
                      <a:endParaRPr lang="en-US" sz="3200" b="1" kern="1200" dirty="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2" name="Picture 1">
            <a:extLst>
              <a:ext uri="{FF2B5EF4-FFF2-40B4-BE49-F238E27FC236}">
                <a16:creationId xmlns:a16="http://schemas.microsoft.com/office/drawing/2014/main" id="{C2EF6DCD-F439-89F6-4ACD-DC2AC24AFC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5440" y="230206"/>
            <a:ext cx="9649072" cy="1254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457237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8000">
              <a:srgbClr val="ECECEC">
                <a:alpha val="56000"/>
              </a:srgbClr>
            </a:gs>
            <a:gs pos="39000">
              <a:schemeClr val="bg1"/>
            </a:gs>
            <a:gs pos="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95400" y="3101628"/>
            <a:ext cx="10729192" cy="87708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 rtl="1"/>
            <a:r>
              <a:rPr lang="ar-BH" sz="32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(</a:t>
            </a:r>
            <a:r>
              <a:rPr lang="en-US" sz="32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2</a:t>
            </a:r>
            <a:r>
              <a:rPr lang="ar-BH" sz="32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) –</a:t>
            </a:r>
            <a:r>
              <a:rPr lang="en-US" sz="32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BH" sz="32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توضيحُ المقصودِ بكلٍ من: الأنظمة البيئيَّة، المجتمعات الحيويَّة، والجماعات الحيويَّة.  </a:t>
            </a:r>
            <a:endParaRPr lang="en-US" sz="32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401" y="4228905"/>
            <a:ext cx="10729190" cy="825717"/>
          </a:xfrm>
          <a:prstGeom prst="rect">
            <a:avLst/>
          </a:prstGeom>
          <a:solidFill>
            <a:srgbClr val="F5F9FD"/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rtl="1"/>
            <a:r>
              <a:rPr lang="ar-BH" sz="32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(</a:t>
            </a:r>
            <a:r>
              <a:rPr lang="en-US" sz="32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3</a:t>
            </a:r>
            <a:r>
              <a:rPr lang="ar-BH" sz="32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) –</a:t>
            </a:r>
            <a:r>
              <a:rPr lang="en-US" sz="32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BH" sz="32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بيانُ المقصودِ بالمنطقة الحيوية.</a:t>
            </a:r>
            <a:endParaRPr lang="en-US" sz="28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95401" y="5373216"/>
            <a:ext cx="10729189" cy="825717"/>
          </a:xfrm>
          <a:prstGeom prst="rect">
            <a:avLst/>
          </a:prstGeom>
          <a:solidFill>
            <a:srgbClr val="F5F9FD"/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1325" lvl="0" indent="-384175" algn="r" defTabSz="457200" rtl="1">
              <a:spcBef>
                <a:spcPct val="20000"/>
              </a:spcBef>
              <a:spcAft>
                <a:spcPts val="600"/>
              </a:spcAft>
              <a:buClr>
                <a:srgbClr val="83992A"/>
              </a:buClr>
              <a:buSzPct val="115000"/>
              <a:tabLst>
                <a:tab pos="900113" algn="l"/>
              </a:tabLst>
              <a:defRPr/>
            </a:pPr>
            <a:r>
              <a:rPr lang="ar-BH" sz="32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(</a:t>
            </a:r>
            <a:r>
              <a:rPr lang="en-US" sz="32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4</a:t>
            </a:r>
            <a:r>
              <a:rPr lang="ar-BH" sz="32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) – المقارنة بين بعضِ المناطق الحيويَّة في العالم.</a:t>
            </a:r>
            <a:endParaRPr lang="en-US" sz="32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95400" y="1988840"/>
            <a:ext cx="10729191" cy="77070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 rtl="1"/>
            <a:r>
              <a:rPr lang="ar-BH" sz="32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(</a:t>
            </a:r>
            <a:r>
              <a:rPr lang="en-US" sz="32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(1</a:t>
            </a:r>
            <a:r>
              <a:rPr lang="ar-BH" sz="32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– معرفةُ العواملِ اللاحيويَّة والعوامل الحيويَّة في النظام البيئي</a:t>
            </a:r>
            <a:r>
              <a:rPr lang="ar-SA" sz="32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.</a:t>
            </a:r>
            <a:r>
              <a:rPr lang="ar-BH" sz="32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    </a:t>
            </a:r>
            <a:endParaRPr lang="en-US" sz="32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3414" y="26894"/>
            <a:ext cx="2966242" cy="796066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BH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النظام البيئي والمناطق الحيوية </a:t>
            </a:r>
          </a:p>
          <a:p>
            <a:pPr algn="ctr" rtl="1"/>
            <a:r>
              <a:rPr lang="ar-BH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العلوم - الصف الرابع الابتدائي</a:t>
            </a:r>
            <a:endParaRPr lang="en-US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064726" y="26894"/>
            <a:ext cx="4062548" cy="796066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BH" sz="54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أهداف الدرس</a:t>
            </a:r>
            <a:endParaRPr lang="en-US" sz="5400" b="1" dirty="0">
              <a:solidFill>
                <a:schemeClr val="bg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9834BD4-D521-BF46-06FA-A78A81BBBF33}"/>
              </a:ext>
            </a:extLst>
          </p:cNvPr>
          <p:cNvSpPr/>
          <p:nvPr/>
        </p:nvSpPr>
        <p:spPr>
          <a:xfrm>
            <a:off x="7680176" y="6525344"/>
            <a:ext cx="3312368" cy="299108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algn="ctr" rtl="1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ar-BH" sz="1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 الفصل الدراسي </a:t>
            </a:r>
            <a:r>
              <a:rPr lang="ar-BH" sz="12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الثاني </a:t>
            </a:r>
            <a:r>
              <a:rPr lang="en-US" sz="1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2023</a:t>
            </a:r>
            <a:r>
              <a:rPr lang="ar-BH" sz="1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-</a:t>
            </a:r>
            <a:r>
              <a:rPr lang="en-US" sz="1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2024</a:t>
            </a:r>
            <a:r>
              <a:rPr lang="ar-BH" sz="1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م</a:t>
            </a:r>
            <a:endParaRPr lang="en-US" sz="105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1DA5080-15D9-4945-26AB-1344C8EB93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7502" y="170793"/>
            <a:ext cx="1481456" cy="1237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295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9" grpId="0" animBg="1"/>
      <p:bldP spid="1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5879976" y="1421482"/>
            <a:ext cx="5364790" cy="32316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BH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أنظر </a:t>
            </a:r>
            <a:r>
              <a:rPr lang="ar-SA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إلى </a:t>
            </a:r>
            <a:r>
              <a:rPr lang="ar-BH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الصورة</a:t>
            </a:r>
            <a:r>
              <a:rPr lang="ar-SA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 جانبًا</a:t>
            </a:r>
          </a:p>
          <a:p>
            <a:pPr algn="ctr"/>
            <a:r>
              <a:rPr lang="ar-BH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وأجب عن</a:t>
            </a:r>
            <a:r>
              <a:rPr lang="ar-SA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BH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السؤال:</a:t>
            </a:r>
            <a:endParaRPr lang="ar-SA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 rtl="1"/>
            <a:r>
              <a:rPr lang="ar-BH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ما المخلوقاتُ الحيَّةُ والأشياءُ غيرُ الحيَّةِ في هذه الصورة؟</a:t>
            </a:r>
            <a:endParaRPr lang="ar-SA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/>
            <a:r>
              <a:rPr lang="ar-BH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376" y="1474619"/>
            <a:ext cx="4829666" cy="4762692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9" name="Rectangle 8"/>
          <p:cNvSpPr/>
          <p:nvPr/>
        </p:nvSpPr>
        <p:spPr>
          <a:xfrm>
            <a:off x="3460182" y="33548"/>
            <a:ext cx="5588145" cy="909807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BH" sz="36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النظام البيئي والمناطق الحيوية</a:t>
            </a:r>
            <a:endParaRPr lang="en-US" sz="3600" b="1" dirty="0">
              <a:solidFill>
                <a:schemeClr val="bg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6330123" y="4797153"/>
            <a:ext cx="4464496" cy="1584175"/>
          </a:xfrm>
          <a:prstGeom prst="roundRect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ar-BH" sz="36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أسماك، سلحفاء، ماء، تربة.</a:t>
            </a:r>
            <a:endParaRPr lang="ar-BH" sz="40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3414" y="26894"/>
            <a:ext cx="2966242" cy="796066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BH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النظام البيئي والمناطق الحيوية </a:t>
            </a:r>
          </a:p>
          <a:p>
            <a:pPr algn="ctr" rtl="1"/>
            <a:r>
              <a:rPr lang="ar-BH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العلوم - الصف الرابع الابتدائي</a:t>
            </a:r>
            <a:endParaRPr lang="en-US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10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-1248816" y="667210"/>
            <a:ext cx="609600" cy="6096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FB7CA26-6670-E9A6-D537-C065C1C87FB8}"/>
              </a:ext>
            </a:extLst>
          </p:cNvPr>
          <p:cNvSpPr/>
          <p:nvPr/>
        </p:nvSpPr>
        <p:spPr>
          <a:xfrm>
            <a:off x="7680176" y="6525344"/>
            <a:ext cx="3312368" cy="299108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algn="ctr" rtl="1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ar-BH" sz="1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 الفصل الدراسي </a:t>
            </a:r>
            <a:r>
              <a:rPr lang="ar-BH" sz="12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الثاني </a:t>
            </a:r>
            <a:r>
              <a:rPr lang="en-US" sz="1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2023</a:t>
            </a:r>
            <a:r>
              <a:rPr lang="ar-BH" sz="1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-</a:t>
            </a:r>
            <a:r>
              <a:rPr lang="en-US" sz="1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2024</a:t>
            </a:r>
            <a:r>
              <a:rPr lang="ar-BH" sz="1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م</a:t>
            </a:r>
            <a:endParaRPr lang="en-US" sz="105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752F2FC-485E-8B6E-B62F-93E31839C25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287502" y="170793"/>
            <a:ext cx="1481456" cy="1237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03660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707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7" grpId="0" animBg="1"/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695400" y="1487686"/>
            <a:ext cx="11125913" cy="107721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>
                <a:lumMod val="75000"/>
              </a:schemeClr>
            </a:solidFill>
            <a:prstDash val="solid"/>
          </a:ln>
        </p:spPr>
        <p:txBody>
          <a:bodyPr wrap="square" rtlCol="1">
            <a:spAutoFit/>
          </a:bodyPr>
          <a:lstStyle/>
          <a:p>
            <a:pPr algn="r" rtl="1"/>
            <a:r>
              <a:rPr lang="ar-SA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BH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يتشكلُ النظامُ البيئيّ من مجموعة العوامل الحيويَّة والعوامل اللاحيويَّة، وقد يكونُ النظام البيئي صغيرًا جدًّا كجذع شجرة، أوكبيرًا جدًّا كالصحراء. </a:t>
            </a:r>
          </a:p>
        </p:txBody>
      </p:sp>
      <p:grpSp>
        <p:nvGrpSpPr>
          <p:cNvPr id="6" name="Group 25"/>
          <p:cNvGrpSpPr/>
          <p:nvPr/>
        </p:nvGrpSpPr>
        <p:grpSpPr>
          <a:xfrm>
            <a:off x="8381127" y="4645468"/>
            <a:ext cx="2088232" cy="919446"/>
            <a:chOff x="1307633" y="4322616"/>
            <a:chExt cx="2492650" cy="830908"/>
          </a:xfrm>
          <a:solidFill>
            <a:srgbClr val="F9FBF7"/>
          </a:solidFill>
        </p:grpSpPr>
        <p:sp>
          <p:nvSpPr>
            <p:cNvPr id="7" name="Rectangle 26"/>
            <p:cNvSpPr/>
            <p:nvPr/>
          </p:nvSpPr>
          <p:spPr>
            <a:xfrm>
              <a:off x="1307633" y="4322616"/>
              <a:ext cx="2431605" cy="830906"/>
            </a:xfrm>
            <a:prstGeom prst="rect">
              <a:avLst/>
            </a:prstGeom>
            <a:grpFill/>
            <a:ln w="38100" cap="flat" cmpd="sng" algn="ctr">
              <a:solidFill>
                <a:schemeClr val="accent6">
                  <a:lumMod val="75000"/>
                </a:schemeClr>
              </a:solidFill>
              <a:prstDash val="soli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27"/>
            <p:cNvSpPr txBox="1"/>
            <p:nvPr/>
          </p:nvSpPr>
          <p:spPr>
            <a:xfrm>
              <a:off x="1307633" y="4322618"/>
              <a:ext cx="2492650" cy="830906"/>
            </a:xfrm>
            <a:prstGeom prst="rect">
              <a:avLst/>
            </a:prstGeom>
            <a:grpFill/>
            <a:ln w="38100">
              <a:solidFill>
                <a:schemeClr val="accent6">
                  <a:lumMod val="75000"/>
                </a:schemeClr>
              </a:solidFill>
            </a:ln>
            <a:effectLst/>
          </p:spPr>
          <p:txBody>
            <a:bodyPr spcFirstLastPara="0" vert="horz" wrap="square" lIns="12700" tIns="12700" rIns="12700" bIns="12700" numCol="1" spcCol="1270" anchor="ctr" anchorCtr="0">
              <a:noAutofit/>
            </a:bodyPr>
            <a:lstStyle/>
            <a:p>
              <a:pPr algn="ctr" defTabSz="889000" rtl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ar-BH" sz="2800" b="1" dirty="0">
                  <a:latin typeface="Sakkal Majalla" panose="02000000000000000000" pitchFamily="2" charset="-78"/>
                  <a:cs typeface="Sakkal Majalla" panose="02000000000000000000" pitchFamily="2" charset="-78"/>
                </a:rPr>
                <a:t>العوامل اللاحيويَّة</a:t>
              </a:r>
            </a:p>
          </p:txBody>
        </p:sp>
      </p:grpSp>
      <p:grpSp>
        <p:nvGrpSpPr>
          <p:cNvPr id="9" name="Group 37"/>
          <p:cNvGrpSpPr/>
          <p:nvPr/>
        </p:nvGrpSpPr>
        <p:grpSpPr>
          <a:xfrm>
            <a:off x="1441507" y="2841093"/>
            <a:ext cx="5246437" cy="1116658"/>
            <a:chOff x="4213496" y="3654726"/>
            <a:chExt cx="6664585" cy="1116658"/>
          </a:xfrm>
          <a:solidFill>
            <a:srgbClr val="E8F3E1"/>
          </a:solidFill>
        </p:grpSpPr>
        <p:sp>
          <p:nvSpPr>
            <p:cNvPr id="13" name="Rectangle 38"/>
            <p:cNvSpPr/>
            <p:nvPr/>
          </p:nvSpPr>
          <p:spPr>
            <a:xfrm>
              <a:off x="4213496" y="3842690"/>
              <a:ext cx="6664585" cy="511645"/>
            </a:xfrm>
            <a:prstGeom prst="rect">
              <a:avLst/>
            </a:prstGeom>
            <a:grpFill/>
            <a:ln w="381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4" name="TextBox 39"/>
            <p:cNvSpPr txBox="1"/>
            <p:nvPr/>
          </p:nvSpPr>
          <p:spPr>
            <a:xfrm>
              <a:off x="4213496" y="3654726"/>
              <a:ext cx="6664585" cy="1116658"/>
            </a:xfrm>
            <a:prstGeom prst="rect">
              <a:avLst/>
            </a:prstGeom>
            <a:grpFill/>
            <a:ln w="38100">
              <a:solidFill>
                <a:schemeClr val="accent6">
                  <a:lumMod val="75000"/>
                </a:schemeClr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5240" tIns="15240" rIns="15240" bIns="15240" numCol="1" spcCol="1270" anchor="ctr" anchorCtr="0">
              <a:noAutofit/>
            </a:bodyPr>
            <a:lstStyle/>
            <a:p>
              <a:pPr lvl="0" algn="ctr" defTabSz="1066800" rtl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ar-BH" sz="2800" b="1" kern="1200" dirty="0">
                  <a:solidFill>
                    <a:schemeClr val="tx1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جميعُ المخلوقات الحيَّة في البيئة. ومن ذلك النباتات، والحيوانات، والبكتيريا، والإنسان.</a:t>
              </a:r>
            </a:p>
          </p:txBody>
        </p:sp>
      </p:grpSp>
      <p:sp>
        <p:nvSpPr>
          <p:cNvPr id="19" name="TextBox 27"/>
          <p:cNvSpPr txBox="1"/>
          <p:nvPr/>
        </p:nvSpPr>
        <p:spPr>
          <a:xfrm>
            <a:off x="8363406" y="2923803"/>
            <a:ext cx="1930578" cy="951238"/>
          </a:xfrm>
          <a:prstGeom prst="rect">
            <a:avLst/>
          </a:prstGeom>
          <a:solidFill>
            <a:srgbClr val="E8F3E1"/>
          </a:solidFill>
          <a:ln w="38100">
            <a:solidFill>
              <a:schemeClr val="accent6">
                <a:lumMod val="75000"/>
              </a:schemeClr>
            </a:solidFill>
          </a:ln>
          <a:effectLst/>
        </p:spPr>
        <p:txBody>
          <a:bodyPr spcFirstLastPara="0" vert="horz" wrap="square" lIns="12700" tIns="12700" rIns="12700" bIns="12700" numCol="1" spcCol="1270" anchor="ctr" anchorCtr="0">
            <a:noAutofit/>
          </a:bodyPr>
          <a:lstStyle/>
          <a:p>
            <a:pPr marL="0" marR="0" lvl="0" indent="0" algn="ctr" defTabSz="8890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العوامل</a:t>
            </a:r>
            <a:r>
              <a:rPr kumimoji="0" lang="ar-BH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kumimoji="0" lang="ar-BH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الحيويَّة</a:t>
            </a:r>
            <a:endParaRPr kumimoji="0" lang="ar-BH" sz="2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0" name="TextBox 39"/>
          <p:cNvSpPr txBox="1"/>
          <p:nvPr/>
        </p:nvSpPr>
        <p:spPr>
          <a:xfrm>
            <a:off x="1512393" y="4440589"/>
            <a:ext cx="5246437" cy="1329205"/>
          </a:xfrm>
          <a:prstGeom prst="rect">
            <a:avLst/>
          </a:prstGeom>
          <a:solidFill>
            <a:srgbClr val="F9FBF7"/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lvl="0" algn="ctr" defTabSz="1066800" rtl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ar-BH" sz="2800" b="1" kern="12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الأشياءُ غيرُ الحيَّة في البيئة مثل الماءِ والصخرِ والتربةِ والضوءِ والمناخِ والكتابِ والقلم.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3143672" y="44624"/>
            <a:ext cx="6984776" cy="949343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BH" sz="35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العوامل اللاحيويَّة والعوامل الحيويَّة في النظام البيئي</a:t>
            </a:r>
            <a:endParaRPr lang="en-US" sz="3500" b="1" dirty="0">
              <a:solidFill>
                <a:schemeClr val="bg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33414" y="26894"/>
            <a:ext cx="2966242" cy="796066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BH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النظام البيئي والمناطق الحيوية </a:t>
            </a:r>
          </a:p>
          <a:p>
            <a:pPr algn="ctr" rtl="1"/>
            <a:r>
              <a:rPr lang="ar-BH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العلوم - الصف الرابع الابتدائي</a:t>
            </a:r>
            <a:endParaRPr lang="en-US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15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-960784" y="976237"/>
            <a:ext cx="609600" cy="6096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492E377-9EB8-F474-3A10-64BA3F1053BD}"/>
              </a:ext>
            </a:extLst>
          </p:cNvPr>
          <p:cNvSpPr/>
          <p:nvPr/>
        </p:nvSpPr>
        <p:spPr>
          <a:xfrm>
            <a:off x="7680176" y="6525344"/>
            <a:ext cx="3312368" cy="299108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algn="ctr" rtl="1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ar-BH" sz="1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 الفصل الدراسي </a:t>
            </a:r>
            <a:r>
              <a:rPr lang="ar-BH" sz="12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الثاني </a:t>
            </a:r>
            <a:r>
              <a:rPr lang="en-US" sz="1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2023</a:t>
            </a:r>
            <a:r>
              <a:rPr lang="ar-BH" sz="1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-</a:t>
            </a:r>
            <a:r>
              <a:rPr lang="en-US" sz="1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2024</a:t>
            </a:r>
            <a:r>
              <a:rPr lang="ar-BH" sz="1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م</a:t>
            </a:r>
            <a:endParaRPr lang="en-US" sz="105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101AF27-7B1B-8702-C4C5-0251A4C8A75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87502" y="170793"/>
            <a:ext cx="1481456" cy="1237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03660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3177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  <p:bldLst>
      <p:bldP spid="10" grpId="0" animBg="1"/>
      <p:bldP spid="19" grpId="0" animBg="1"/>
      <p:bldP spid="2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Box 9"/>
          <p:cNvSpPr txBox="1"/>
          <p:nvPr/>
        </p:nvSpPr>
        <p:spPr>
          <a:xfrm>
            <a:off x="1055441" y="1394773"/>
            <a:ext cx="10863530" cy="954107"/>
          </a:xfrm>
          <a:prstGeom prst="rect">
            <a:avLst/>
          </a:prstGeom>
          <a:solidFill>
            <a:srgbClr val="F1F8EC"/>
          </a:solidFill>
          <a:ln w="38100">
            <a:solidFill>
              <a:schemeClr val="accent6">
                <a:lumMod val="75000"/>
              </a:schemeClr>
            </a:solidFill>
            <a:prstDash val="solid"/>
          </a:ln>
        </p:spPr>
        <p:txBody>
          <a:bodyPr wrap="square" rtlCol="1">
            <a:spAutoFit/>
          </a:bodyPr>
          <a:lstStyle/>
          <a:p>
            <a:pPr algn="r" rtl="1"/>
            <a:r>
              <a:rPr lang="ar-SA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تعتمد جميع المخلوقات الحيَّة في النظام البيئي على الأشياء غير الحيَّة، وبعضها على بعض لتعيش. فمثلًا، يحتاجُ الضفدعُ إلى الماء في البركة حتى يتنفس ويضع بيضه.</a:t>
            </a:r>
          </a:p>
        </p:txBody>
      </p:sp>
      <p:sp>
        <p:nvSpPr>
          <p:cNvPr id="51" name="TextBox 39"/>
          <p:cNvSpPr txBox="1"/>
          <p:nvPr/>
        </p:nvSpPr>
        <p:spPr>
          <a:xfrm>
            <a:off x="1055441" y="2420888"/>
            <a:ext cx="10863529" cy="72008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lvl="0" algn="r" defTabSz="1066800" rtl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ar-BH" sz="32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 </a:t>
            </a:r>
            <a:r>
              <a:rPr lang="ar-BH" sz="3600" b="1" kern="12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الموطِنُ</a:t>
            </a:r>
            <a:r>
              <a:rPr lang="ar-BH" sz="2800" b="1" kern="12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: </a:t>
            </a:r>
            <a:r>
              <a:rPr lang="ar-BH" sz="2800" b="1" kern="1200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BH" sz="3200" b="1" kern="12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هو</a:t>
            </a:r>
            <a:r>
              <a:rPr lang="ar-BH" sz="3200" b="1" kern="1200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BH" sz="3200" b="1" kern="12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المكان الذي يعيش فيه المخلوق الحي في النظام البيئي.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9973148"/>
              </p:ext>
            </p:extLst>
          </p:nvPr>
        </p:nvGraphicFramePr>
        <p:xfrm>
          <a:off x="1055442" y="3209782"/>
          <a:ext cx="10863528" cy="3134210"/>
        </p:xfrm>
        <a:graphic>
          <a:graphicData uri="http://schemas.openxmlformats.org/drawingml/2006/table">
            <a:tbl>
              <a:tblPr rtl="1" firstRow="1" bandRow="1">
                <a:tableStyleId>{93296810-A885-4BE3-A3E7-6D5BEEA58F35}</a:tableStyleId>
              </a:tblPr>
              <a:tblGrid>
                <a:gridCol w="36211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211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211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0377">
                <a:tc gridSpan="2">
                  <a:txBody>
                    <a:bodyPr/>
                    <a:lstStyle/>
                    <a:p>
                      <a:pPr algn="ctr" rtl="1"/>
                      <a:r>
                        <a:rPr lang="ar-BH" sz="3200" b="1" kern="1200" dirty="0"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المخلوق الحي</a:t>
                      </a:r>
                      <a:endParaRPr lang="ar-SA" sz="3200" b="1" kern="1200" dirty="0">
                        <a:solidFill>
                          <a:schemeClr val="dk1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BH" sz="3200" b="1" kern="1200" dirty="0"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الموطِن</a:t>
                      </a:r>
                      <a:endParaRPr lang="ar-SA" sz="2800" b="1" kern="1200" dirty="0">
                        <a:solidFill>
                          <a:schemeClr val="dk1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00133">
                <a:tc>
                  <a:txBody>
                    <a:bodyPr/>
                    <a:lstStyle/>
                    <a:p>
                      <a:pPr rtl="1"/>
                      <a:endParaRPr lang="ar-BH" b="1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  <a:p>
                      <a:pPr algn="ctr" rtl="1"/>
                      <a:r>
                        <a:rPr lang="ar-BH" sz="2500" b="1" dirty="0"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البطريق</a:t>
                      </a:r>
                      <a:endParaRPr lang="ar-SA" sz="2500" b="1" dirty="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b="1" dirty="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BH" sz="2200" b="1" kern="1200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  <a:p>
                      <a:pPr algn="ctr" rtl="1"/>
                      <a:r>
                        <a:rPr lang="ar-BH" sz="2500" b="1" kern="1200" dirty="0">
                          <a:solidFill>
                            <a:schemeClr val="dk1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المنطقة القطبيَّة</a:t>
                      </a:r>
                      <a:endParaRPr lang="ar-SA" sz="2500" b="1" kern="1200" dirty="0">
                        <a:solidFill>
                          <a:schemeClr val="dk1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59675">
                <a:tc>
                  <a:txBody>
                    <a:bodyPr/>
                    <a:lstStyle/>
                    <a:p>
                      <a:pPr algn="ctr" rtl="1"/>
                      <a:endParaRPr lang="ar-BH" sz="2200" b="1" kern="1200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  <a:p>
                      <a:pPr algn="ctr" rtl="1"/>
                      <a:r>
                        <a:rPr lang="ar-BH" sz="2500" b="1" kern="1200" dirty="0">
                          <a:solidFill>
                            <a:schemeClr val="dk1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الصبَّار</a:t>
                      </a:r>
                      <a:endParaRPr lang="ar-SA" sz="2500" b="1" kern="1200" dirty="0">
                        <a:solidFill>
                          <a:schemeClr val="dk1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SA" b="1" dirty="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BH" sz="2200" b="1" kern="1200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  <a:p>
                      <a:pPr marL="0" algn="ctr" defTabSz="914400" rtl="1" eaLnBrk="1" latinLnBrk="0" hangingPunct="1"/>
                      <a:r>
                        <a:rPr lang="ar-BH" sz="2500" b="1" kern="1200" dirty="0">
                          <a:solidFill>
                            <a:schemeClr val="dk1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الصحراء الجافَّة</a:t>
                      </a:r>
                      <a:endParaRPr lang="ar-SA" sz="2200" b="1" kern="1200" dirty="0">
                        <a:solidFill>
                          <a:schemeClr val="dk1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95282">
                <a:tc>
                  <a:txBody>
                    <a:bodyPr/>
                    <a:lstStyle/>
                    <a:p>
                      <a:pPr algn="ctr" rtl="1"/>
                      <a:endParaRPr lang="ar-BH" b="1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  <a:p>
                      <a:pPr algn="ctr" rtl="1"/>
                      <a:r>
                        <a:rPr lang="ar-BH" sz="2500" b="1" kern="1200" dirty="0">
                          <a:solidFill>
                            <a:schemeClr val="dk1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الأسماك</a:t>
                      </a:r>
                      <a:endParaRPr lang="ar-SA" sz="2500" b="1" kern="1200" dirty="0">
                        <a:solidFill>
                          <a:schemeClr val="dk1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SA" b="1" dirty="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BH" b="1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  <a:p>
                      <a:pPr marL="0" algn="ctr" defTabSz="914400" rtl="1" eaLnBrk="1" latinLnBrk="0" hangingPunct="1"/>
                      <a:r>
                        <a:rPr lang="ar-BH" sz="2500" b="1" kern="1200" dirty="0">
                          <a:solidFill>
                            <a:schemeClr val="dk1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البرك والبحار</a:t>
                      </a:r>
                      <a:endParaRPr lang="ar-SA" sz="2500" b="1" kern="1200" dirty="0">
                        <a:solidFill>
                          <a:schemeClr val="dk1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7124" y="4693779"/>
            <a:ext cx="1476164" cy="8286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731120" y="5638670"/>
            <a:ext cx="1512167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1121" y="3821559"/>
            <a:ext cx="1512167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tangle 12"/>
          <p:cNvSpPr/>
          <p:nvPr/>
        </p:nvSpPr>
        <p:spPr>
          <a:xfrm>
            <a:off x="4064725" y="26894"/>
            <a:ext cx="4767579" cy="796066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BH" sz="36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العلاقات في النظام البيئي</a:t>
            </a:r>
            <a:endParaRPr lang="en-US" sz="3600" b="1" dirty="0">
              <a:solidFill>
                <a:schemeClr val="bg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3414" y="26894"/>
            <a:ext cx="2966242" cy="796066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BH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النظام البيئي والمناطق الحيوية </a:t>
            </a:r>
          </a:p>
          <a:p>
            <a:pPr algn="ctr" rtl="1"/>
            <a:r>
              <a:rPr lang="ar-BH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العلوم - الصف الرابع الابتدائي</a:t>
            </a:r>
            <a:endParaRPr lang="en-US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11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 cstate="print"/>
          <a:stretch>
            <a:fillRect/>
          </a:stretch>
        </p:blipFill>
        <p:spPr>
          <a:xfrm>
            <a:off x="-960784" y="819944"/>
            <a:ext cx="609600" cy="6096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B4CC8E4-308C-0800-7414-770C87D24863}"/>
              </a:ext>
            </a:extLst>
          </p:cNvPr>
          <p:cNvSpPr/>
          <p:nvPr/>
        </p:nvSpPr>
        <p:spPr>
          <a:xfrm>
            <a:off x="7680176" y="6525344"/>
            <a:ext cx="3312368" cy="299108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algn="ctr" rtl="1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ar-BH" sz="1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 الفصل الدراسي </a:t>
            </a:r>
            <a:r>
              <a:rPr lang="ar-BH" sz="12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الثاني </a:t>
            </a:r>
            <a:r>
              <a:rPr lang="en-US" sz="1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2023</a:t>
            </a:r>
            <a:r>
              <a:rPr lang="ar-BH" sz="1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-</a:t>
            </a:r>
            <a:r>
              <a:rPr lang="en-US" sz="1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2024</a:t>
            </a:r>
            <a:r>
              <a:rPr lang="ar-BH" sz="1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م</a:t>
            </a:r>
            <a:endParaRPr lang="en-US" sz="105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5F64802-9D6F-9BDD-72D9-C9770931D13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287502" y="170793"/>
            <a:ext cx="1481456" cy="1237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170168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467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41" grpId="0" animBg="1"/>
      <p:bldP spid="5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4064725" y="26894"/>
            <a:ext cx="4438703" cy="796066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BH" sz="36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النشاط التعليمي</a:t>
            </a:r>
            <a:endParaRPr lang="en-US" sz="3600" b="1" dirty="0">
              <a:solidFill>
                <a:schemeClr val="bg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655840" y="1404065"/>
            <a:ext cx="7165473" cy="5847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>
                <a:lumMod val="75000"/>
              </a:schemeClr>
            </a:solidFill>
            <a:prstDash val="solid"/>
          </a:ln>
        </p:spPr>
        <p:txBody>
          <a:bodyPr wrap="square" rtlCol="1">
            <a:spAutoFit/>
          </a:bodyPr>
          <a:lstStyle/>
          <a:p>
            <a:pPr algn="r" rtl="1"/>
            <a:r>
              <a:rPr lang="ar-SA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BH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أ</a:t>
            </a:r>
            <a:r>
              <a:rPr lang="ar-BH" sz="30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نظر إلى الشكل المجاور ثم أجب عن الأسئلة الآتية: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791744" y="1969676"/>
            <a:ext cx="8029569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>
                <a:lumMod val="75000"/>
              </a:schemeClr>
            </a:solidFill>
            <a:prstDash val="solid"/>
          </a:ln>
        </p:spPr>
        <p:txBody>
          <a:bodyPr wrap="square" rtlCol="1">
            <a:spAutoFit/>
          </a:bodyPr>
          <a:lstStyle/>
          <a:p>
            <a:pPr algn="r" rtl="1"/>
            <a:r>
              <a:rPr lang="ar-SA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en-US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1</a:t>
            </a:r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- ما المخلوقات الحية والاشياء غير الحية في هذا النظام البيئي؟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5385924"/>
              </p:ext>
            </p:extLst>
          </p:nvPr>
        </p:nvGraphicFramePr>
        <p:xfrm>
          <a:off x="3791744" y="2510796"/>
          <a:ext cx="8029569" cy="1350252"/>
        </p:xfrm>
        <a:graphic>
          <a:graphicData uri="http://schemas.openxmlformats.org/drawingml/2006/table">
            <a:tbl>
              <a:tblPr rtl="1" firstRow="1" bandRow="1">
                <a:tableStyleId>{93296810-A885-4BE3-A3E7-6D5BEEA58F35}</a:tableStyleId>
              </a:tblPr>
              <a:tblGrid>
                <a:gridCol w="45593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702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0036">
                <a:tc>
                  <a:txBody>
                    <a:bodyPr/>
                    <a:lstStyle/>
                    <a:p>
                      <a:pPr algn="ctr" rtl="1"/>
                      <a:r>
                        <a:rPr lang="ar-BH" sz="2800" b="1" dirty="0"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المخلوقات الحيَّة</a:t>
                      </a:r>
                      <a:endParaRPr lang="ar-SA" sz="2800" b="1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BH" sz="2800" b="1" dirty="0"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الأشياء غير الحيَّة</a:t>
                      </a:r>
                      <a:endParaRPr lang="ar-SA" sz="2800" b="1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32092">
                <a:tc>
                  <a:txBody>
                    <a:bodyPr/>
                    <a:lstStyle/>
                    <a:p>
                      <a:pPr algn="ctr" rtl="1"/>
                      <a:r>
                        <a:rPr lang="ar-BH" sz="2400" b="1" dirty="0">
                          <a:solidFill>
                            <a:schemeClr val="accent5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ضفادع،</a:t>
                      </a:r>
                      <a:r>
                        <a:rPr lang="ar-BH" sz="2400" b="1" baseline="0" dirty="0">
                          <a:solidFill>
                            <a:schemeClr val="accent5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 أسماك، طيور، سلاحف، </a:t>
                      </a:r>
                    </a:p>
                    <a:p>
                      <a:pPr algn="ctr" rtl="1"/>
                      <a:r>
                        <a:rPr lang="ar-BH" sz="2400" b="1" baseline="0" dirty="0">
                          <a:solidFill>
                            <a:schemeClr val="accent5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أعشاب، نبات زنبق الماء.</a:t>
                      </a:r>
                      <a:endParaRPr lang="ar-BH" sz="2400" b="1" dirty="0">
                        <a:solidFill>
                          <a:schemeClr val="accent5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BH" sz="2400" b="1" kern="1200" baseline="0" dirty="0">
                          <a:solidFill>
                            <a:schemeClr val="accent5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تربة، ماء، صخور، هواء</a:t>
                      </a:r>
                      <a:r>
                        <a:rPr lang="ar-BH" sz="2000" b="1" kern="1200" baseline="0" dirty="0">
                          <a:solidFill>
                            <a:schemeClr val="accent5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.</a:t>
                      </a:r>
                      <a:endParaRPr lang="ar-SA" sz="2000" b="1" kern="1200" baseline="0" dirty="0">
                        <a:solidFill>
                          <a:schemeClr val="accent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3791744" y="3904600"/>
            <a:ext cx="8136904" cy="89255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>
                <a:lumMod val="75000"/>
              </a:schemeClr>
            </a:solidFill>
            <a:prstDash val="solid"/>
          </a:ln>
        </p:spPr>
        <p:txBody>
          <a:bodyPr wrap="square" rtlCol="1">
            <a:spAutoFit/>
          </a:bodyPr>
          <a:lstStyle/>
          <a:p>
            <a:pPr algn="r" rtl="1"/>
            <a:r>
              <a:rPr lang="ar-SA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en-US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2</a:t>
            </a:r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- هل العبارةُ الآتيةُ حقيقةٌ أم رأيٌ؟</a:t>
            </a:r>
          </a:p>
          <a:p>
            <a:pPr algn="r" rtl="1"/>
            <a:r>
              <a:rPr lang="ar-BH" sz="2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النظامُ البيئيُ الصغيرُ يحتوي على أنواعِ عديدةِ من المخلوقاتِ الحيَّة والأشياءِ غير الحيَّة.</a:t>
            </a:r>
            <a:endParaRPr lang="ar-BH" sz="28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480376" y="4856383"/>
            <a:ext cx="1337737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>
                <a:lumMod val="75000"/>
              </a:schemeClr>
            </a:solidFill>
            <a:prstDash val="solid"/>
          </a:ln>
        </p:spPr>
        <p:txBody>
          <a:bodyPr wrap="square" rtlCol="1">
            <a:spAutoFit/>
          </a:bodyPr>
          <a:lstStyle/>
          <a:p>
            <a:pPr algn="ctr" rtl="1"/>
            <a:r>
              <a:rPr lang="ar-BH" sz="2400" b="1" dirty="0">
                <a:solidFill>
                  <a:schemeClr val="accent5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حقيقة</a:t>
            </a:r>
            <a:endParaRPr lang="ar-BH" sz="3200" b="1" dirty="0">
              <a:solidFill>
                <a:schemeClr val="accent5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57225" y="5354052"/>
            <a:ext cx="11164088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>
                <a:lumMod val="75000"/>
              </a:schemeClr>
            </a:solidFill>
            <a:prstDash val="solid"/>
          </a:ln>
        </p:spPr>
        <p:txBody>
          <a:bodyPr wrap="square" rtlCol="1">
            <a:spAutoFit/>
          </a:bodyPr>
          <a:lstStyle/>
          <a:p>
            <a:pPr algn="r" rtl="1"/>
            <a:r>
              <a:rPr lang="en-US" sz="28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3</a:t>
            </a:r>
            <a:r>
              <a:rPr lang="ar-BH" sz="28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- </a:t>
            </a:r>
            <a:r>
              <a:rPr lang="ar-BH" sz="2800" b="1" dirty="0">
                <a:solidFill>
                  <a:schemeClr val="accent5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التفكير الناقد. </a:t>
            </a:r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ما العوامل الحيوية والعوامل اللاحيوية التي أعتمِدُ عليها في حياتي؟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7225" y="5949280"/>
            <a:ext cx="11164088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>
                <a:lumMod val="75000"/>
              </a:schemeClr>
            </a:solidFill>
            <a:prstDash val="solid"/>
          </a:ln>
        </p:spPr>
        <p:txBody>
          <a:bodyPr wrap="square" rtlCol="1">
            <a:spAutoFit/>
          </a:bodyPr>
          <a:lstStyle/>
          <a:p>
            <a:pPr algn="r" rtl="1"/>
            <a:r>
              <a:rPr lang="ar-BH" sz="2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عوامل حيويَّة: </a:t>
            </a:r>
            <a:r>
              <a:rPr lang="ar-BH" sz="2400" b="1" dirty="0">
                <a:solidFill>
                  <a:srgbClr val="0070C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حيوانات، نباتات/ </a:t>
            </a:r>
            <a:r>
              <a:rPr lang="ar-BH" sz="2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عوامل لا حيويَّة: </a:t>
            </a:r>
            <a:r>
              <a:rPr lang="ar-BH" sz="2400" b="1" dirty="0">
                <a:solidFill>
                  <a:srgbClr val="0070C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هواء، ماء، صخور. </a:t>
            </a:r>
            <a:endParaRPr lang="ar-SA" sz="2400" b="1" dirty="0">
              <a:solidFill>
                <a:srgbClr val="0070C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360" y="1279524"/>
            <a:ext cx="3333750" cy="377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Rectangle 15"/>
          <p:cNvSpPr/>
          <p:nvPr/>
        </p:nvSpPr>
        <p:spPr>
          <a:xfrm>
            <a:off x="33414" y="26894"/>
            <a:ext cx="2966242" cy="796066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BH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النظام البيئي والمناطق الحيوية </a:t>
            </a:r>
          </a:p>
          <a:p>
            <a:pPr algn="ctr" rtl="1"/>
            <a:r>
              <a:rPr lang="ar-BH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العلوم - الصف الرابع الابتدائي</a:t>
            </a:r>
            <a:endParaRPr lang="en-US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17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-1032792" y="675928"/>
            <a:ext cx="609600" cy="6096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15400DF-C2E6-4404-648A-82F8E7C8A2C1}"/>
              </a:ext>
            </a:extLst>
          </p:cNvPr>
          <p:cNvSpPr/>
          <p:nvPr/>
        </p:nvSpPr>
        <p:spPr>
          <a:xfrm>
            <a:off x="7680176" y="6525344"/>
            <a:ext cx="3312368" cy="299108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algn="ctr" rtl="1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ar-BH" sz="1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 الفصل الدراسي </a:t>
            </a:r>
            <a:r>
              <a:rPr lang="ar-BH" sz="12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الثاني </a:t>
            </a:r>
            <a:r>
              <a:rPr lang="en-US" sz="1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2023</a:t>
            </a:r>
            <a:r>
              <a:rPr lang="ar-BH" sz="1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-</a:t>
            </a:r>
            <a:r>
              <a:rPr lang="en-US" sz="1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2024</a:t>
            </a:r>
            <a:r>
              <a:rPr lang="ar-BH" sz="1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م</a:t>
            </a:r>
            <a:endParaRPr lang="en-US" sz="105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265FD68-17C5-6C8E-97A2-A68DA687E7B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287502" y="170793"/>
            <a:ext cx="1481456" cy="1237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433841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97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5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  <p:bldLst>
      <p:bldP spid="9" grpId="0" animBg="1"/>
      <p:bldP spid="10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27"/>
          <p:cNvSpPr txBox="1"/>
          <p:nvPr/>
        </p:nvSpPr>
        <p:spPr>
          <a:xfrm>
            <a:off x="9840416" y="1694297"/>
            <a:ext cx="1976861" cy="6975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>
                <a:lumMod val="75000"/>
              </a:schemeClr>
            </a:solidFill>
          </a:ln>
          <a:effectLst/>
        </p:spPr>
        <p:txBody>
          <a:bodyPr spcFirstLastPara="0" vert="horz" wrap="square" lIns="12700" tIns="12700" rIns="12700" bIns="12700" numCol="1" spcCol="1270" anchor="ctr" anchorCtr="0">
            <a:noAutofit/>
          </a:bodyPr>
          <a:lstStyle/>
          <a:p>
            <a:pPr marL="0" marR="0" lvl="0" indent="0" algn="ctr" defTabSz="8890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الجماعة الحيويَّة</a:t>
            </a:r>
          </a:p>
        </p:txBody>
      </p:sp>
      <p:sp>
        <p:nvSpPr>
          <p:cNvPr id="19" name="TextBox 27"/>
          <p:cNvSpPr txBox="1"/>
          <p:nvPr/>
        </p:nvSpPr>
        <p:spPr>
          <a:xfrm>
            <a:off x="5985976" y="1516877"/>
            <a:ext cx="3566408" cy="107933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>
                <a:lumMod val="75000"/>
              </a:schemeClr>
            </a:solidFill>
          </a:ln>
          <a:effectLst/>
        </p:spPr>
        <p:txBody>
          <a:bodyPr spcFirstLastPara="0" vert="horz" wrap="square" lIns="12700" tIns="12700" rIns="12700" bIns="12700" numCol="1" spcCol="1270" anchor="ctr" anchorCtr="0">
            <a:noAutofit/>
          </a:bodyPr>
          <a:lstStyle/>
          <a:p>
            <a:pPr algn="r" defTabSz="889000" rtl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ar-SA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BH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هي</a:t>
            </a:r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جميع أفراد النوع الواحد  </a:t>
            </a:r>
          </a:p>
          <a:p>
            <a:pPr algn="r" defTabSz="889000" rtl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التي تعيش في نظام بيئي.</a:t>
            </a:r>
          </a:p>
        </p:txBody>
      </p:sp>
      <p:sp>
        <p:nvSpPr>
          <p:cNvPr id="2" name="Down Arrow 1"/>
          <p:cNvSpPr/>
          <p:nvPr/>
        </p:nvSpPr>
        <p:spPr>
          <a:xfrm rot="5400000">
            <a:off x="5087889" y="3561580"/>
            <a:ext cx="648072" cy="936106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sz="25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0" name="TextBox 27"/>
          <p:cNvSpPr txBox="1"/>
          <p:nvPr/>
        </p:nvSpPr>
        <p:spPr>
          <a:xfrm>
            <a:off x="407368" y="1931542"/>
            <a:ext cx="2851465" cy="51227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>
                <a:lumMod val="75000"/>
              </a:schemeClr>
            </a:solidFill>
          </a:ln>
          <a:effectLst/>
        </p:spPr>
        <p:txBody>
          <a:bodyPr spcFirstLastPara="0" vert="horz" wrap="square" lIns="12700" tIns="12700" rIns="12700" bIns="12700" numCol="1" spcCol="1270" anchor="ctr" anchorCtr="0">
            <a:noAutofit/>
          </a:bodyPr>
          <a:lstStyle/>
          <a:p>
            <a:pPr marL="0" marR="0" lvl="0" indent="0" algn="ctr" defTabSz="8890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جماعةُ الأسماك</a:t>
            </a:r>
          </a:p>
        </p:txBody>
      </p:sp>
      <p:sp>
        <p:nvSpPr>
          <p:cNvPr id="21" name="TextBox 27"/>
          <p:cNvSpPr txBox="1"/>
          <p:nvPr/>
        </p:nvSpPr>
        <p:spPr>
          <a:xfrm>
            <a:off x="407369" y="1196752"/>
            <a:ext cx="2860140" cy="62907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>
                <a:lumMod val="75000"/>
              </a:schemeClr>
            </a:solidFill>
          </a:ln>
          <a:effectLst/>
        </p:spPr>
        <p:txBody>
          <a:bodyPr spcFirstLastPara="0" vert="horz" wrap="square" lIns="12700" tIns="12700" rIns="12700" bIns="12700" numCol="1" spcCol="1270" anchor="ctr" anchorCtr="0">
            <a:noAutofit/>
          </a:bodyPr>
          <a:lstStyle/>
          <a:p>
            <a:pPr marL="0" marR="0" lvl="0" indent="0" algn="ctr" defTabSz="8890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جماعةُ</a:t>
            </a:r>
            <a:r>
              <a:rPr kumimoji="0" lang="ar-BH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الضفادع</a:t>
            </a:r>
          </a:p>
        </p:txBody>
      </p:sp>
      <p:sp>
        <p:nvSpPr>
          <p:cNvPr id="23" name="TextBox 27"/>
          <p:cNvSpPr txBox="1"/>
          <p:nvPr/>
        </p:nvSpPr>
        <p:spPr>
          <a:xfrm>
            <a:off x="9879780" y="3639089"/>
            <a:ext cx="1937498" cy="697554"/>
          </a:xfrm>
          <a:prstGeom prst="rect">
            <a:avLst/>
          </a:prstGeom>
          <a:solidFill>
            <a:srgbClr val="ECF5E7"/>
          </a:solidFill>
          <a:ln w="38100">
            <a:solidFill>
              <a:schemeClr val="accent6">
                <a:lumMod val="75000"/>
              </a:schemeClr>
            </a:solidFill>
          </a:ln>
          <a:effectLst/>
        </p:spPr>
        <p:txBody>
          <a:bodyPr spcFirstLastPara="0" vert="horz" wrap="square" lIns="12700" tIns="12700" rIns="12700" bIns="12700" numCol="1" spcCol="1270" anchor="ctr" anchorCtr="0">
            <a:noAutofit/>
          </a:bodyPr>
          <a:lstStyle/>
          <a:p>
            <a:pPr algn="ctr" defTabSz="889000" rtl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المجتمع الحيويَّ</a:t>
            </a:r>
          </a:p>
        </p:txBody>
      </p:sp>
      <p:sp>
        <p:nvSpPr>
          <p:cNvPr id="24" name="TextBox 27"/>
          <p:cNvSpPr txBox="1"/>
          <p:nvPr/>
        </p:nvSpPr>
        <p:spPr>
          <a:xfrm>
            <a:off x="6168008" y="3645024"/>
            <a:ext cx="3384376" cy="841570"/>
          </a:xfrm>
          <a:prstGeom prst="rect">
            <a:avLst/>
          </a:prstGeom>
          <a:solidFill>
            <a:srgbClr val="ECF5E7"/>
          </a:solidFill>
          <a:ln w="38100">
            <a:solidFill>
              <a:schemeClr val="accent6">
                <a:lumMod val="75000"/>
              </a:schemeClr>
            </a:solidFill>
          </a:ln>
          <a:effectLst/>
        </p:spPr>
        <p:txBody>
          <a:bodyPr spcFirstLastPara="0" vert="horz" wrap="square" lIns="12700" tIns="12700" rIns="12700" bIns="12700" numCol="1" spcCol="1270" anchor="ctr" anchorCtr="0">
            <a:noAutofit/>
          </a:bodyPr>
          <a:lstStyle/>
          <a:p>
            <a:pPr marL="0" marR="0" lvl="0" indent="0" algn="r" defTabSz="8890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lang="ar-SA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  </a:t>
            </a:r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جميع الجماعات في النظام البيئي.</a:t>
            </a:r>
            <a:endParaRPr kumimoji="0" lang="ar-BH" sz="2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5" name="Down Arrow 24"/>
          <p:cNvSpPr/>
          <p:nvPr/>
        </p:nvSpPr>
        <p:spPr>
          <a:xfrm rot="5400000">
            <a:off x="5087889" y="1643725"/>
            <a:ext cx="648072" cy="936106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6" name="TextBox 27"/>
          <p:cNvSpPr txBox="1"/>
          <p:nvPr/>
        </p:nvSpPr>
        <p:spPr>
          <a:xfrm>
            <a:off x="407367" y="3304758"/>
            <a:ext cx="2860139" cy="1890380"/>
          </a:xfrm>
          <a:prstGeom prst="rect">
            <a:avLst/>
          </a:prstGeom>
          <a:solidFill>
            <a:srgbClr val="ECF5E7"/>
          </a:solidFill>
          <a:ln w="38100">
            <a:solidFill>
              <a:schemeClr val="accent6">
                <a:lumMod val="75000"/>
              </a:schemeClr>
            </a:solidFill>
          </a:ln>
          <a:effectLst/>
        </p:spPr>
        <p:txBody>
          <a:bodyPr spcFirstLastPara="0" vert="horz" wrap="square" lIns="12700" tIns="12700" rIns="12700" bIns="12700" numCol="1" spcCol="1270" anchor="ctr" anchorCtr="0">
            <a:noAutofit/>
          </a:bodyPr>
          <a:lstStyle/>
          <a:p>
            <a:pPr marL="0" marR="0" lvl="0" indent="0" algn="r" defTabSz="8890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lang="ar-SA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  </a:t>
            </a:r>
            <a:endParaRPr lang="ar-BH" sz="28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marR="0" lvl="0" algn="justLow" defTabSz="889000" rtl="1" fontAlgn="auto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  </a:t>
            </a:r>
            <a:r>
              <a:rPr lang="ar-BH" sz="27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- جماعةُ الضفادع</a:t>
            </a:r>
          </a:p>
          <a:p>
            <a:pPr marR="0" lvl="0" algn="justLow" defTabSz="889000" rtl="1" fontAlgn="auto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lang="ar-BH" sz="27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  - جماعةُ الأسماك</a:t>
            </a:r>
          </a:p>
          <a:p>
            <a:pPr marR="0" lvl="0" algn="justLow" defTabSz="889000" rtl="1" fontAlgn="auto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lang="ar-BH" sz="27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  - جماعةُ زنابق الماء</a:t>
            </a:r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.</a:t>
            </a:r>
          </a:p>
          <a:p>
            <a:pPr marL="0" marR="0" lvl="0" indent="0" algn="r" defTabSz="8890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    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3719736" y="1847871"/>
            <a:ext cx="1118138" cy="59594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>
                <a:lumMod val="75000"/>
              </a:schemeClr>
            </a:solidFill>
          </a:ln>
          <a:effectLst/>
        </p:spPr>
        <p:txBody>
          <a:bodyPr spcFirstLastPara="0" vert="horz" wrap="square" lIns="12700" tIns="12700" rIns="12700" bIns="12700" numCol="1" spcCol="1270" anchor="ctr" anchorCtr="0">
            <a:noAutofit/>
          </a:bodyPr>
          <a:lstStyle/>
          <a:p>
            <a:pPr marL="0" marR="0" lvl="0" indent="0" algn="ctr" defTabSz="8890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بركة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719736" y="3769162"/>
            <a:ext cx="1118138" cy="595942"/>
          </a:xfrm>
          <a:prstGeom prst="rect">
            <a:avLst/>
          </a:prstGeom>
          <a:solidFill>
            <a:srgbClr val="ECF5E7"/>
          </a:solidFill>
          <a:ln w="38100">
            <a:solidFill>
              <a:schemeClr val="accent6">
                <a:lumMod val="75000"/>
              </a:schemeClr>
            </a:solidFill>
          </a:ln>
          <a:effectLst/>
        </p:spPr>
        <p:txBody>
          <a:bodyPr spcFirstLastPara="0" vert="horz" wrap="square" lIns="12700" tIns="12700" rIns="12700" bIns="12700" numCol="1" spcCol="1270" anchor="ctr" anchorCtr="0">
            <a:noAutofit/>
          </a:bodyPr>
          <a:lstStyle/>
          <a:p>
            <a:pPr marL="0" marR="0" lvl="0" indent="0" algn="ctr" defTabSz="8890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بركة</a:t>
            </a:r>
          </a:p>
        </p:txBody>
      </p:sp>
      <p:sp>
        <p:nvSpPr>
          <p:cNvPr id="29" name="TextBox 27"/>
          <p:cNvSpPr txBox="1"/>
          <p:nvPr/>
        </p:nvSpPr>
        <p:spPr>
          <a:xfrm>
            <a:off x="407367" y="2519741"/>
            <a:ext cx="2821607" cy="5349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>
                <a:lumMod val="75000"/>
              </a:schemeClr>
            </a:solidFill>
          </a:ln>
          <a:effectLst/>
        </p:spPr>
        <p:txBody>
          <a:bodyPr spcFirstLastPara="0" vert="horz" wrap="square" lIns="12700" tIns="12700" rIns="12700" bIns="12700" numCol="1" spcCol="1270" anchor="ctr" anchorCtr="0">
            <a:noAutofit/>
          </a:bodyPr>
          <a:lstStyle/>
          <a:p>
            <a:pPr algn="ctr" defTabSz="889000" rtl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جماعةُ زنابق الماء</a:t>
            </a:r>
          </a:p>
        </p:txBody>
      </p:sp>
      <p:sp>
        <p:nvSpPr>
          <p:cNvPr id="30" name="TextBox 27"/>
          <p:cNvSpPr txBox="1"/>
          <p:nvPr/>
        </p:nvSpPr>
        <p:spPr>
          <a:xfrm>
            <a:off x="911424" y="5445224"/>
            <a:ext cx="10617821" cy="864096"/>
          </a:xfrm>
          <a:prstGeom prst="rect">
            <a:avLst/>
          </a:prstGeom>
          <a:solidFill>
            <a:srgbClr val="ECF5E7"/>
          </a:solidFill>
          <a:ln w="38100">
            <a:solidFill>
              <a:schemeClr val="accent6">
                <a:lumMod val="75000"/>
              </a:schemeClr>
            </a:solidFill>
          </a:ln>
          <a:effectLst/>
        </p:spPr>
        <p:txBody>
          <a:bodyPr spcFirstLastPara="0" vert="horz" wrap="square" lIns="12700" tIns="12700" rIns="12700" bIns="12700" numCol="1" spcCol="1270" anchor="ctr" anchorCtr="0">
            <a:noAutofit/>
          </a:bodyPr>
          <a:lstStyle/>
          <a:p>
            <a:pPr marR="0" lvl="0" indent="0" algn="r" defTabSz="889000" rtl="1" fontAlgn="auto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lang="ar-BH" sz="2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 </a:t>
            </a:r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يعتمدُ حجم المجتمع الحيويَّ على مدى توافرِ أشياء عديدة منها: المسكن، والطعام، والضوء.  </a:t>
            </a:r>
          </a:p>
        </p:txBody>
      </p:sp>
      <p:sp>
        <p:nvSpPr>
          <p:cNvPr id="34" name="Rectangle 33"/>
          <p:cNvSpPr/>
          <p:nvPr/>
        </p:nvSpPr>
        <p:spPr>
          <a:xfrm>
            <a:off x="3719736" y="26894"/>
            <a:ext cx="6160044" cy="796066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BH" sz="36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الجماعات الحيويَّة والمجتمعات الحيويَّة</a:t>
            </a:r>
            <a:endParaRPr lang="en-US" sz="3600" b="1" dirty="0">
              <a:solidFill>
                <a:schemeClr val="bg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33414" y="26894"/>
            <a:ext cx="2966242" cy="796066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BH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النظام البيئي والمناطق الحيوية </a:t>
            </a:r>
          </a:p>
          <a:p>
            <a:pPr algn="ctr" rtl="1"/>
            <a:r>
              <a:rPr lang="ar-BH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العلوم - الصف الرابع الابتدائي</a:t>
            </a:r>
            <a:endParaRPr lang="en-US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22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-1032792" y="822960"/>
            <a:ext cx="609600" cy="6096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004DA69-86D9-2312-586C-BA7F33B5698C}"/>
              </a:ext>
            </a:extLst>
          </p:cNvPr>
          <p:cNvSpPr/>
          <p:nvPr/>
        </p:nvSpPr>
        <p:spPr>
          <a:xfrm>
            <a:off x="7680176" y="6525344"/>
            <a:ext cx="3312368" cy="299108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algn="ctr" rtl="1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ar-BH" sz="1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 الفصل الدراسي </a:t>
            </a:r>
            <a:r>
              <a:rPr lang="ar-BH" sz="12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الثاني </a:t>
            </a:r>
            <a:r>
              <a:rPr lang="en-US" sz="1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2023</a:t>
            </a:r>
            <a:r>
              <a:rPr lang="ar-BH" sz="1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-</a:t>
            </a:r>
            <a:r>
              <a:rPr lang="en-US" sz="1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2024</a:t>
            </a:r>
            <a:r>
              <a:rPr lang="ar-BH" sz="1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م</a:t>
            </a:r>
            <a:endParaRPr lang="en-US" sz="105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61C8F2F-5ADA-232C-7991-46C00A6BB56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87502" y="170793"/>
            <a:ext cx="1481456" cy="1237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60749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587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  <p:bldLst>
      <p:bldP spid="18" grpId="0" animBg="1"/>
      <p:bldP spid="19" grpId="0" animBg="1"/>
      <p:bldP spid="2" grpId="0" animBg="1"/>
      <p:bldP spid="20" grpId="0" animBg="1"/>
      <p:bldP spid="21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27"/>
          <p:cNvSpPr txBox="1"/>
          <p:nvPr/>
        </p:nvSpPr>
        <p:spPr>
          <a:xfrm>
            <a:off x="9890956" y="2276872"/>
            <a:ext cx="1976861" cy="6975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>
                <a:lumMod val="75000"/>
              </a:schemeClr>
            </a:solidFill>
          </a:ln>
          <a:effectLst/>
        </p:spPr>
        <p:txBody>
          <a:bodyPr spcFirstLastPara="0" vert="horz" wrap="square" lIns="12700" tIns="12700" rIns="12700" bIns="12700" numCol="1" spcCol="1270" anchor="ctr" anchorCtr="0">
            <a:noAutofit/>
          </a:bodyPr>
          <a:lstStyle/>
          <a:p>
            <a:pPr marL="0" marR="0" lvl="0" indent="0" algn="ctr" defTabSz="8890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المنطقةُ الحيويَّةٌ</a:t>
            </a:r>
          </a:p>
        </p:txBody>
      </p:sp>
      <p:sp>
        <p:nvSpPr>
          <p:cNvPr id="19" name="TextBox 27"/>
          <p:cNvSpPr txBox="1"/>
          <p:nvPr/>
        </p:nvSpPr>
        <p:spPr>
          <a:xfrm>
            <a:off x="6671810" y="1988840"/>
            <a:ext cx="2808312" cy="125395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>
                <a:lumMod val="75000"/>
              </a:schemeClr>
            </a:solidFill>
          </a:ln>
          <a:effectLst/>
        </p:spPr>
        <p:txBody>
          <a:bodyPr spcFirstLastPara="0" vert="horz" wrap="square" lIns="12700" tIns="12700" rIns="12700" bIns="12700" numCol="1" spcCol="1270" anchor="ctr" anchorCtr="0">
            <a:noAutofit/>
          </a:bodyPr>
          <a:lstStyle/>
          <a:p>
            <a:pPr algn="ctr" defTabSz="889000" rtl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ar-SA" sz="25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BH" sz="25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هي</a:t>
            </a:r>
            <a:r>
              <a:rPr lang="ar-SA" sz="25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BH" sz="25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أكبرٌ نظام بيئيّ، لها نباتاتها وحيواناتها وتربتها الخاصة بها.</a:t>
            </a:r>
          </a:p>
        </p:txBody>
      </p:sp>
      <p:sp>
        <p:nvSpPr>
          <p:cNvPr id="21" name="TextBox 27"/>
          <p:cNvSpPr txBox="1"/>
          <p:nvPr/>
        </p:nvSpPr>
        <p:spPr>
          <a:xfrm>
            <a:off x="375430" y="867071"/>
            <a:ext cx="2696234" cy="133779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>
                <a:lumMod val="75000"/>
              </a:schemeClr>
            </a:solidFill>
          </a:ln>
          <a:effectLst/>
        </p:spPr>
        <p:txBody>
          <a:bodyPr spcFirstLastPara="0" vert="horz" wrap="square" lIns="12700" tIns="12700" rIns="12700" bIns="12700" numCol="1" spcCol="1270" anchor="ctr" anchorCtr="0">
            <a:noAutofit/>
          </a:bodyPr>
          <a:lstStyle/>
          <a:p>
            <a:pPr marL="0" marR="0" lvl="0" indent="0" algn="ctr" defTabSz="8890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lang="ar-BH" sz="25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لكل منطقةٍ حيويةٍ معدَّلُ</a:t>
            </a:r>
          </a:p>
          <a:p>
            <a:pPr marL="0" marR="0" lvl="0" indent="0" algn="ctr" defTabSz="8890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lang="ar-BH" sz="25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درجاتِ حرارة خاصَّة بها. </a:t>
            </a:r>
          </a:p>
        </p:txBody>
      </p:sp>
      <p:sp>
        <p:nvSpPr>
          <p:cNvPr id="25" name="Down Arrow 24"/>
          <p:cNvSpPr/>
          <p:nvPr/>
        </p:nvSpPr>
        <p:spPr>
          <a:xfrm rot="5400000">
            <a:off x="5811570" y="2208466"/>
            <a:ext cx="648072" cy="928900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/>
          </a:p>
        </p:txBody>
      </p:sp>
      <p:sp>
        <p:nvSpPr>
          <p:cNvPr id="27" name="TextBox 27"/>
          <p:cNvSpPr txBox="1"/>
          <p:nvPr/>
        </p:nvSpPr>
        <p:spPr>
          <a:xfrm>
            <a:off x="4473806" y="1988840"/>
            <a:ext cx="1118138" cy="129536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>
                <a:lumMod val="75000"/>
              </a:schemeClr>
            </a:solidFill>
          </a:ln>
          <a:effectLst/>
        </p:spPr>
        <p:txBody>
          <a:bodyPr spcFirstLastPara="0" vert="horz" wrap="square" lIns="12700" tIns="12700" rIns="12700" bIns="12700" numCol="1" spcCol="1270" anchor="ctr" anchorCtr="0">
            <a:noAutofit/>
          </a:bodyPr>
          <a:lstStyle/>
          <a:p>
            <a:pPr marL="0" marR="0" lvl="0" indent="0" algn="ctr" defTabSz="8890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مميزاتُ المناطقُ الحيويَّةُ</a:t>
            </a:r>
          </a:p>
        </p:txBody>
      </p:sp>
      <p:sp>
        <p:nvSpPr>
          <p:cNvPr id="16" name="Down Arrow 15"/>
          <p:cNvSpPr/>
          <p:nvPr/>
        </p:nvSpPr>
        <p:spPr>
          <a:xfrm rot="5400000">
            <a:off x="3472897" y="2246057"/>
            <a:ext cx="648072" cy="997734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/>
          </a:p>
        </p:txBody>
      </p:sp>
      <p:sp>
        <p:nvSpPr>
          <p:cNvPr id="17" name="TextBox 27"/>
          <p:cNvSpPr txBox="1"/>
          <p:nvPr/>
        </p:nvSpPr>
        <p:spPr>
          <a:xfrm>
            <a:off x="375430" y="2276872"/>
            <a:ext cx="2696234" cy="108204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>
                <a:lumMod val="75000"/>
              </a:schemeClr>
            </a:solidFill>
          </a:ln>
          <a:effectLst/>
        </p:spPr>
        <p:txBody>
          <a:bodyPr spcFirstLastPara="0" vert="horz" wrap="square" lIns="12700" tIns="12700" rIns="12700" bIns="12700" numCol="1" spcCol="1270" anchor="ctr" anchorCtr="0">
            <a:noAutofit/>
          </a:bodyPr>
          <a:lstStyle/>
          <a:p>
            <a:pPr marL="0" marR="0" lvl="0" indent="0" algn="ctr" defTabSz="8890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lang="ar-BH" sz="25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لكل منطقةٍ حيويةٍ معدَّلُ</a:t>
            </a:r>
          </a:p>
          <a:p>
            <a:pPr marL="0" marR="0" lvl="0" indent="0" algn="ctr" defTabSz="8890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lang="ar-BH" sz="25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هطول أمطار خاص بها. </a:t>
            </a:r>
          </a:p>
        </p:txBody>
      </p:sp>
      <p:sp>
        <p:nvSpPr>
          <p:cNvPr id="22" name="TextBox 27"/>
          <p:cNvSpPr txBox="1"/>
          <p:nvPr/>
        </p:nvSpPr>
        <p:spPr>
          <a:xfrm>
            <a:off x="375430" y="3451622"/>
            <a:ext cx="2696234" cy="112950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>
                <a:lumMod val="75000"/>
              </a:schemeClr>
            </a:solidFill>
          </a:ln>
          <a:effectLst/>
        </p:spPr>
        <p:txBody>
          <a:bodyPr spcFirstLastPara="0" vert="horz" wrap="square" lIns="12700" tIns="12700" rIns="12700" bIns="12700" numCol="1" spcCol="1270" anchor="ctr" anchorCtr="0">
            <a:noAutofit/>
          </a:bodyPr>
          <a:lstStyle/>
          <a:p>
            <a:pPr marL="0" marR="0" lvl="0" indent="0" algn="ctr" defTabSz="8890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lang="ar-BH" sz="25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بعضُ المناطقِ الحيويَّةِ تكونُ كبيرةً جدًا بحيثُ تمتدُ بين القارات.</a:t>
            </a:r>
          </a:p>
        </p:txBody>
      </p:sp>
      <p:sp>
        <p:nvSpPr>
          <p:cNvPr id="31" name="TextBox 27"/>
          <p:cNvSpPr txBox="1"/>
          <p:nvPr/>
        </p:nvSpPr>
        <p:spPr>
          <a:xfrm>
            <a:off x="414900" y="4653137"/>
            <a:ext cx="11452916" cy="1728192"/>
          </a:xfrm>
          <a:prstGeom prst="rect">
            <a:avLst/>
          </a:prstGeom>
          <a:solidFill>
            <a:srgbClr val="ECF5E7"/>
          </a:solidFill>
          <a:ln w="38100">
            <a:solidFill>
              <a:schemeClr val="accent6">
                <a:lumMod val="75000"/>
              </a:schemeClr>
            </a:solidFill>
          </a:ln>
          <a:effectLst/>
        </p:spPr>
        <p:txBody>
          <a:bodyPr spcFirstLastPara="0" vert="horz" wrap="square" lIns="12700" tIns="12700" rIns="12700" bIns="12700" numCol="1" spcCol="1270" anchor="ctr" anchorCtr="0">
            <a:noAutofit/>
          </a:bodyPr>
          <a:lstStyle/>
          <a:p>
            <a:pPr marL="0" marR="0" lvl="0" indent="0" algn="justLow" defTabSz="8890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 يقعُ الوطنٌ العربيُ ضمنَ منطقةٍ حيويَّةٍ كبيرةٍ هي منطقةُ الصحراءِ الرمليةِ التي تتميزُ </a:t>
            </a:r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بتربتها الجافة، </a:t>
            </a:r>
          </a:p>
          <a:p>
            <a:pPr marL="0" marR="0" lvl="0" indent="0" algn="justLow" defTabSz="8890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 وندرة أمطارها، وتقلبات درجة حرارتها.</a:t>
            </a:r>
            <a:r>
              <a:rPr kumimoji="0" lang="ar-BH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</a:p>
          <a:p>
            <a:pPr marR="0" lvl="0" algn="justLow" defTabSz="8890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tabLst/>
              <a:defRPr/>
            </a:pPr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* </a:t>
            </a:r>
            <a:r>
              <a:rPr kumimoji="0" lang="ar-BH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هناكَ مناطقٌ حيويةٌ أخرى، </a:t>
            </a:r>
            <a:r>
              <a:rPr kumimoji="0" lang="ar-BH" sz="2800" b="1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منها المنطقةُ العشبيةُ، ومنطقةُ الغابات.</a:t>
            </a:r>
            <a:endParaRPr kumimoji="0" lang="ar-BH" sz="2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4064725" y="26894"/>
            <a:ext cx="5363062" cy="796066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BH" sz="36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المنطقة الحيوية</a:t>
            </a:r>
            <a:endParaRPr lang="en-US" sz="3600" b="1" dirty="0">
              <a:solidFill>
                <a:schemeClr val="bg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3414" y="26894"/>
            <a:ext cx="2966242" cy="796066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BH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النظام البيئي والمناطق الحيوية </a:t>
            </a:r>
          </a:p>
          <a:p>
            <a:pPr algn="ctr" rtl="1"/>
            <a:r>
              <a:rPr lang="ar-BH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العلوم - الصف الرابع الابتدائي</a:t>
            </a:r>
            <a:endParaRPr lang="en-US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1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-1176808" y="864208"/>
            <a:ext cx="609600" cy="6096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98A49881-C20B-A757-9AAA-EAD73D1A9F33}"/>
              </a:ext>
            </a:extLst>
          </p:cNvPr>
          <p:cNvSpPr/>
          <p:nvPr/>
        </p:nvSpPr>
        <p:spPr>
          <a:xfrm>
            <a:off x="7680176" y="6525344"/>
            <a:ext cx="3312368" cy="299108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algn="ctr" rtl="1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ar-BH" sz="1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 الفصل الدراسي </a:t>
            </a:r>
            <a:r>
              <a:rPr lang="ar-BH" sz="12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الثاني </a:t>
            </a:r>
            <a:r>
              <a:rPr lang="en-US" sz="1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2023</a:t>
            </a:r>
            <a:r>
              <a:rPr lang="ar-BH" sz="1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-</a:t>
            </a:r>
            <a:r>
              <a:rPr lang="en-US" sz="1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2024</a:t>
            </a:r>
            <a:r>
              <a:rPr lang="ar-BH" sz="1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م</a:t>
            </a:r>
            <a:endParaRPr lang="en-US" sz="105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F199C00-0D1B-A615-0FFA-E3EF63A9181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87502" y="170793"/>
            <a:ext cx="1481456" cy="1237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857242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017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5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  <p:bldLst>
      <p:bldP spid="18" grpId="0" animBg="1"/>
      <p:bldP spid="19" grpId="0" animBg="1"/>
      <p:bldP spid="21" grpId="0" animBg="1"/>
      <p:bldP spid="25" grpId="0" animBg="1"/>
      <p:bldP spid="27" grpId="0" animBg="1"/>
      <p:bldP spid="16" grpId="0" animBg="1"/>
      <p:bldP spid="17" grpId="0" animBg="1"/>
      <p:bldP spid="22" grpId="0" animBg="1"/>
      <p:bldP spid="3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4064725" y="26894"/>
            <a:ext cx="5415651" cy="796066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BH" sz="36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المناطق الحيوية في العالم</a:t>
            </a:r>
            <a:endParaRPr lang="en-US" sz="3600" b="1" dirty="0">
              <a:solidFill>
                <a:schemeClr val="bg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3472" y="830222"/>
            <a:ext cx="8568952" cy="562311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3414" y="26894"/>
            <a:ext cx="2966242" cy="796066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BH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النظام البيئي والمناطق الحيوية </a:t>
            </a:r>
          </a:p>
          <a:p>
            <a:pPr algn="ctr" rtl="1"/>
            <a:r>
              <a:rPr lang="ar-BH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العلوم - الصف الرابع الابتدائي</a:t>
            </a:r>
            <a:endParaRPr lang="en-US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9ADC73B-5C40-9D33-F4F7-C2704FC2F81A}"/>
              </a:ext>
            </a:extLst>
          </p:cNvPr>
          <p:cNvSpPr/>
          <p:nvPr/>
        </p:nvSpPr>
        <p:spPr>
          <a:xfrm>
            <a:off x="7680176" y="6525344"/>
            <a:ext cx="3312368" cy="299108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algn="ctr" rtl="1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ar-BH" sz="1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 الفصل الدراسي </a:t>
            </a:r>
            <a:r>
              <a:rPr lang="ar-BH" sz="12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الثاني </a:t>
            </a:r>
            <a:r>
              <a:rPr lang="en-US" sz="1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2023</a:t>
            </a:r>
            <a:r>
              <a:rPr lang="ar-BH" sz="1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-</a:t>
            </a:r>
            <a:r>
              <a:rPr lang="en-US" sz="1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2024</a:t>
            </a:r>
            <a:r>
              <a:rPr lang="ar-BH" sz="1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م</a:t>
            </a:r>
            <a:endParaRPr lang="en-US" sz="105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C0FBAC7-C0A9-6D0E-3C9C-17668285CB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502" y="170793"/>
            <a:ext cx="1481456" cy="1237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3368409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4064725" y="26894"/>
            <a:ext cx="4438703" cy="796066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BH" sz="36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النشاط التعليمي</a:t>
            </a:r>
            <a:endParaRPr lang="en-US" sz="3600" b="1" dirty="0">
              <a:solidFill>
                <a:schemeClr val="bg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51384" y="1404065"/>
            <a:ext cx="11269929" cy="5847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>
                <a:lumMod val="75000"/>
              </a:schemeClr>
            </a:solidFill>
            <a:prstDash val="solid"/>
          </a:ln>
        </p:spPr>
        <p:txBody>
          <a:bodyPr wrap="square" rtlCol="1">
            <a:spAutoFit/>
          </a:bodyPr>
          <a:lstStyle/>
          <a:p>
            <a:pPr algn="r" rtl="1"/>
            <a:r>
              <a:rPr lang="ar-SA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BH" sz="30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أدرس الخريطة في الشريحة السابقة  ثم أجب عن الأسئلة الآتية: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51384" y="2041684"/>
            <a:ext cx="11269929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>
                <a:lumMod val="75000"/>
              </a:schemeClr>
            </a:solidFill>
            <a:prstDash val="solid"/>
          </a:ln>
        </p:spPr>
        <p:txBody>
          <a:bodyPr wrap="square" rtlCol="1">
            <a:spAutoFit/>
          </a:bodyPr>
          <a:lstStyle/>
          <a:p>
            <a:pPr algn="r" rtl="1"/>
            <a:r>
              <a:rPr lang="en-US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1</a:t>
            </a:r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- ما المناطقُ الحيويةُ الموجودةُ في العالم ِالعربيِّ؟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51385" y="2607295"/>
            <a:ext cx="11295998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>
                <a:lumMod val="75000"/>
              </a:schemeClr>
            </a:solidFill>
            <a:prstDash val="solid"/>
          </a:ln>
        </p:spPr>
        <p:txBody>
          <a:bodyPr wrap="square" rtlCol="1">
            <a:spAutoFit/>
          </a:bodyPr>
          <a:lstStyle/>
          <a:p>
            <a:pPr algn="r" rtl="1"/>
            <a:r>
              <a:rPr lang="ar-BH" sz="2400" b="1" dirty="0">
                <a:solidFill>
                  <a:schemeClr val="accent5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الصحراء، المناطق العشبية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51384" y="3121804"/>
            <a:ext cx="11269929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>
                <a:lumMod val="75000"/>
              </a:schemeClr>
            </a:solidFill>
            <a:prstDash val="solid"/>
          </a:ln>
        </p:spPr>
        <p:txBody>
          <a:bodyPr wrap="square" rtlCol="1">
            <a:spAutoFit/>
          </a:bodyPr>
          <a:lstStyle/>
          <a:p>
            <a:pPr algn="r" rtl="1"/>
            <a:r>
              <a:rPr lang="en-US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2</a:t>
            </a:r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- رتب المناطق الحيويَّة (العشبية، الصحراء، الغابات) تنازليًا حسبَ معدل سقوط الأمطار فيها.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51384" y="3697868"/>
            <a:ext cx="11269929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>
                <a:lumMod val="75000"/>
              </a:schemeClr>
            </a:solidFill>
            <a:prstDash val="solid"/>
          </a:ln>
        </p:spPr>
        <p:txBody>
          <a:bodyPr wrap="square" rtlCol="1">
            <a:spAutoFit/>
          </a:bodyPr>
          <a:lstStyle/>
          <a:p>
            <a:pPr algn="r" rtl="1"/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BH" sz="2400" b="1" dirty="0">
                <a:solidFill>
                  <a:schemeClr val="accent5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الغابات، العشبيَّة، الصحراء.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51384" y="4273932"/>
            <a:ext cx="11269929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>
                <a:lumMod val="75000"/>
              </a:schemeClr>
            </a:solidFill>
            <a:prstDash val="solid"/>
          </a:ln>
        </p:spPr>
        <p:txBody>
          <a:bodyPr wrap="square" rtlCol="1">
            <a:spAutoFit/>
          </a:bodyPr>
          <a:lstStyle/>
          <a:p>
            <a:pPr algn="r" rtl="1"/>
            <a:r>
              <a:rPr lang="en-US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3</a:t>
            </a:r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- أيُّ المناطقِ الحيويةِ تربتها خصبة؟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51384" y="4849996"/>
            <a:ext cx="11269929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>
                <a:lumMod val="75000"/>
              </a:schemeClr>
            </a:solidFill>
            <a:prstDash val="solid"/>
          </a:ln>
        </p:spPr>
        <p:txBody>
          <a:bodyPr wrap="square" rtlCol="1">
            <a:spAutoFit/>
          </a:bodyPr>
          <a:lstStyle/>
          <a:p>
            <a:pPr algn="r" rtl="1"/>
            <a:r>
              <a:rPr lang="ar-BH" sz="2800" b="1" dirty="0">
                <a:solidFill>
                  <a:schemeClr val="accent5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BH" sz="2400" b="1" dirty="0">
                <a:solidFill>
                  <a:schemeClr val="accent5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منطقةُ الغاباتُ، المناطقُ العشبيةُ.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77454" y="5373216"/>
            <a:ext cx="11269929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>
                <a:lumMod val="75000"/>
              </a:schemeClr>
            </a:solidFill>
            <a:prstDash val="solid"/>
          </a:ln>
        </p:spPr>
        <p:txBody>
          <a:bodyPr wrap="square" rtlCol="1">
            <a:spAutoFit/>
          </a:bodyPr>
          <a:lstStyle/>
          <a:p>
            <a:pPr algn="r" rtl="1"/>
            <a:r>
              <a:rPr lang="ar-BH" sz="2800" b="1" dirty="0">
                <a:solidFill>
                  <a:schemeClr val="accent5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en-US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4</a:t>
            </a:r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-</a:t>
            </a:r>
            <a:r>
              <a:rPr lang="ar-BH" sz="2800" b="1" dirty="0">
                <a:solidFill>
                  <a:schemeClr val="accent5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التفكيرُ الناقدُ. </a:t>
            </a:r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ما المنطقةُ الحيويةُ التي توجدُ فيها مملكةُ البحرين؟</a:t>
            </a:r>
            <a:endParaRPr lang="ar-BH" sz="28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51383" y="5949280"/>
            <a:ext cx="11269929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>
                <a:lumMod val="75000"/>
              </a:schemeClr>
            </a:solidFill>
            <a:prstDash val="solid"/>
          </a:ln>
        </p:spPr>
        <p:txBody>
          <a:bodyPr wrap="square" rtlCol="1">
            <a:spAutoFit/>
          </a:bodyPr>
          <a:lstStyle/>
          <a:p>
            <a:pPr algn="r" rtl="1"/>
            <a:r>
              <a:rPr lang="ar-BH" sz="2400" b="1" dirty="0">
                <a:solidFill>
                  <a:schemeClr val="accent5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الصحراء.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3414" y="26894"/>
            <a:ext cx="2966242" cy="796066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BH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النظام البيئي والمناطق الحيوية </a:t>
            </a:r>
          </a:p>
          <a:p>
            <a:pPr algn="ctr" rtl="1"/>
            <a:r>
              <a:rPr lang="ar-BH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العلوم - الصف الرابع الابتدائي</a:t>
            </a:r>
            <a:endParaRPr lang="en-US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0D36F85-D43D-0867-CB03-BE7D71CC8729}"/>
              </a:ext>
            </a:extLst>
          </p:cNvPr>
          <p:cNvSpPr/>
          <p:nvPr/>
        </p:nvSpPr>
        <p:spPr>
          <a:xfrm>
            <a:off x="7680176" y="6525344"/>
            <a:ext cx="3312368" cy="299108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algn="ctr" rtl="1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ar-BH" sz="1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 الفصل الدراسي </a:t>
            </a:r>
            <a:r>
              <a:rPr lang="ar-BH" sz="12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الثاني </a:t>
            </a:r>
            <a:r>
              <a:rPr lang="en-US" sz="1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2023</a:t>
            </a:r>
            <a:r>
              <a:rPr lang="ar-BH" sz="1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-</a:t>
            </a:r>
            <a:r>
              <a:rPr lang="en-US" sz="1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2024</a:t>
            </a:r>
            <a:r>
              <a:rPr lang="ar-BH" sz="1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م</a:t>
            </a:r>
            <a:endParaRPr lang="en-US" sz="105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71CACA8-A33F-88C0-4671-287511BF51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7502" y="170793"/>
            <a:ext cx="1481456" cy="1237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142634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079776" y="930972"/>
            <a:ext cx="6048672" cy="228200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r" rtl="1"/>
            <a:r>
              <a:rPr lang="ar-BH" sz="2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تصنَّفُ الأنظمةُ البيئيةُ المائيةُ الكبيرةُ والمناطقُ الحيويةُ فيها بطريقةٍ مختلفةٍ عن تصنيفِ الأنظمةِ والمناطقِ الحيويةِ على اليابسة.</a:t>
            </a:r>
          </a:p>
          <a:p>
            <a:pPr algn="r" rtl="1"/>
            <a:r>
              <a:rPr lang="ar-BH" sz="2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يتم تصنيفُ الأنظمةِ البيئيَّةِ والمناطق المائية بناءً على ما إذا كانت المياه عذبة أم مالحة، أو هي راكدةٌ أم جارية. </a:t>
            </a:r>
            <a:endParaRPr lang="ar-SA" sz="28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6" name="TextBox 27"/>
          <p:cNvSpPr txBox="1"/>
          <p:nvPr/>
        </p:nvSpPr>
        <p:spPr>
          <a:xfrm>
            <a:off x="8040214" y="3912706"/>
            <a:ext cx="2736306" cy="792088"/>
          </a:xfrm>
          <a:prstGeom prst="rect">
            <a:avLst/>
          </a:prstGeom>
          <a:solidFill>
            <a:srgbClr val="EAF4E4"/>
          </a:solidFill>
          <a:ln w="38100">
            <a:solidFill>
              <a:schemeClr val="accent6">
                <a:lumMod val="75000"/>
              </a:schemeClr>
            </a:solidFill>
          </a:ln>
          <a:effectLst/>
        </p:spPr>
        <p:txBody>
          <a:bodyPr spcFirstLastPara="0" vert="horz" wrap="square" lIns="12700" tIns="12700" rIns="12700" bIns="12700" numCol="1" spcCol="1270" anchor="ctr" anchorCtr="0">
            <a:noAutofit/>
          </a:bodyPr>
          <a:lstStyle/>
          <a:p>
            <a:pPr algn="ctr" defTabSz="889000" rtl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الأنظمة البيئية المائية</a:t>
            </a:r>
          </a:p>
        </p:txBody>
      </p:sp>
      <p:sp>
        <p:nvSpPr>
          <p:cNvPr id="7" name="Down Arrow 6"/>
          <p:cNvSpPr/>
          <p:nvPr/>
        </p:nvSpPr>
        <p:spPr>
          <a:xfrm rot="5400000">
            <a:off x="6913257" y="3840697"/>
            <a:ext cx="648072" cy="936106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/>
          </a:p>
        </p:txBody>
      </p:sp>
      <p:sp>
        <p:nvSpPr>
          <p:cNvPr id="8" name="TextBox 27"/>
          <p:cNvSpPr txBox="1"/>
          <p:nvPr/>
        </p:nvSpPr>
        <p:spPr>
          <a:xfrm>
            <a:off x="4367808" y="3300638"/>
            <a:ext cx="1976861" cy="400739"/>
          </a:xfrm>
          <a:prstGeom prst="rect">
            <a:avLst/>
          </a:prstGeom>
          <a:solidFill>
            <a:srgbClr val="EAF4E4"/>
          </a:solidFill>
          <a:ln w="28575">
            <a:solidFill>
              <a:schemeClr val="accent6">
                <a:lumMod val="75000"/>
              </a:schemeClr>
            </a:solidFill>
          </a:ln>
          <a:effectLst/>
        </p:spPr>
        <p:txBody>
          <a:bodyPr spcFirstLastPara="0" vert="horz" wrap="square" lIns="12700" tIns="12700" rIns="12700" bIns="12700" numCol="1" spcCol="1270" anchor="ctr" anchorCtr="0">
            <a:noAutofit/>
          </a:bodyPr>
          <a:lstStyle/>
          <a:p>
            <a:pPr marL="0" marR="0" lvl="0" indent="0" algn="ctr" defTabSz="8890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lang="ar-BH" sz="25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البرك</a:t>
            </a:r>
          </a:p>
        </p:txBody>
      </p:sp>
      <p:sp>
        <p:nvSpPr>
          <p:cNvPr id="9" name="TextBox 27"/>
          <p:cNvSpPr txBox="1"/>
          <p:nvPr/>
        </p:nvSpPr>
        <p:spPr>
          <a:xfrm>
            <a:off x="4367807" y="3748341"/>
            <a:ext cx="1976861" cy="400739"/>
          </a:xfrm>
          <a:prstGeom prst="rect">
            <a:avLst/>
          </a:prstGeom>
          <a:solidFill>
            <a:srgbClr val="EAF4E4"/>
          </a:solidFill>
          <a:ln w="28575">
            <a:solidFill>
              <a:schemeClr val="accent6">
                <a:lumMod val="75000"/>
              </a:schemeClr>
            </a:solidFill>
          </a:ln>
          <a:effectLst/>
        </p:spPr>
        <p:txBody>
          <a:bodyPr spcFirstLastPara="0" vert="horz" wrap="square" lIns="12700" tIns="12700" rIns="12700" bIns="12700" numCol="1" spcCol="1270" anchor="ctr" anchorCtr="0">
            <a:noAutofit/>
          </a:bodyPr>
          <a:lstStyle/>
          <a:p>
            <a:pPr marL="0" marR="0" lvl="0" indent="0" algn="ctr" defTabSz="8890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lang="ar-BH" sz="25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البحيرات</a:t>
            </a:r>
          </a:p>
        </p:txBody>
      </p:sp>
      <p:sp>
        <p:nvSpPr>
          <p:cNvPr id="10" name="TextBox 27"/>
          <p:cNvSpPr txBox="1"/>
          <p:nvPr/>
        </p:nvSpPr>
        <p:spPr>
          <a:xfrm>
            <a:off x="4367808" y="4180389"/>
            <a:ext cx="1976861" cy="400739"/>
          </a:xfrm>
          <a:prstGeom prst="rect">
            <a:avLst/>
          </a:prstGeom>
          <a:solidFill>
            <a:srgbClr val="EAF4E4"/>
          </a:solidFill>
          <a:ln w="28575">
            <a:solidFill>
              <a:schemeClr val="accent6">
                <a:lumMod val="75000"/>
              </a:schemeClr>
            </a:solidFill>
          </a:ln>
          <a:effectLst/>
        </p:spPr>
        <p:txBody>
          <a:bodyPr spcFirstLastPara="0" vert="horz" wrap="square" lIns="12700" tIns="12700" rIns="12700" bIns="12700" numCol="1" spcCol="1270" anchor="ctr" anchorCtr="0">
            <a:noAutofit/>
          </a:bodyPr>
          <a:lstStyle/>
          <a:p>
            <a:pPr marL="0" marR="0" lvl="0" indent="0" algn="ctr" defTabSz="8890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lang="ar-BH" sz="25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الأنهار</a:t>
            </a:r>
          </a:p>
        </p:txBody>
      </p:sp>
      <p:sp>
        <p:nvSpPr>
          <p:cNvPr id="11" name="TextBox 27"/>
          <p:cNvSpPr txBox="1"/>
          <p:nvPr/>
        </p:nvSpPr>
        <p:spPr>
          <a:xfrm>
            <a:off x="4367808" y="4612437"/>
            <a:ext cx="1976861" cy="400739"/>
          </a:xfrm>
          <a:prstGeom prst="rect">
            <a:avLst/>
          </a:prstGeom>
          <a:solidFill>
            <a:srgbClr val="EAF4E4"/>
          </a:solidFill>
          <a:ln w="28575">
            <a:solidFill>
              <a:schemeClr val="accent6">
                <a:lumMod val="75000"/>
              </a:schemeClr>
            </a:solidFill>
          </a:ln>
          <a:effectLst/>
        </p:spPr>
        <p:txBody>
          <a:bodyPr spcFirstLastPara="0" vert="horz" wrap="square" lIns="12700" tIns="12700" rIns="12700" bIns="12700" numCol="1" spcCol="1270" anchor="ctr" anchorCtr="0">
            <a:noAutofit/>
          </a:bodyPr>
          <a:lstStyle/>
          <a:p>
            <a:pPr marL="0" marR="0" lvl="0" indent="0" algn="ctr" defTabSz="8890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lang="ar-BH" sz="25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البحار</a:t>
            </a:r>
          </a:p>
        </p:txBody>
      </p:sp>
      <p:sp>
        <p:nvSpPr>
          <p:cNvPr id="12" name="TextBox 27"/>
          <p:cNvSpPr txBox="1"/>
          <p:nvPr/>
        </p:nvSpPr>
        <p:spPr>
          <a:xfrm>
            <a:off x="4367806" y="5044485"/>
            <a:ext cx="1976861" cy="400739"/>
          </a:xfrm>
          <a:prstGeom prst="rect">
            <a:avLst/>
          </a:prstGeom>
          <a:solidFill>
            <a:srgbClr val="EAF4E4"/>
          </a:solidFill>
          <a:ln w="28575">
            <a:solidFill>
              <a:schemeClr val="accent6">
                <a:lumMod val="75000"/>
              </a:schemeClr>
            </a:solidFill>
          </a:ln>
          <a:effectLst/>
        </p:spPr>
        <p:txBody>
          <a:bodyPr spcFirstLastPara="0" vert="horz" wrap="square" lIns="12700" tIns="12700" rIns="12700" bIns="12700" numCol="1" spcCol="1270" anchor="ctr" anchorCtr="0">
            <a:noAutofit/>
          </a:bodyPr>
          <a:lstStyle/>
          <a:p>
            <a:pPr marL="0" marR="0" lvl="0" indent="0" algn="ctr" defTabSz="8890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lang="ar-BH" sz="25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المحيطات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51384" y="5502242"/>
            <a:ext cx="11055970" cy="900100"/>
          </a:xfrm>
          <a:prstGeom prst="rect">
            <a:avLst/>
          </a:prstGeom>
          <a:solidFill>
            <a:srgbClr val="F1F8EC"/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r" rtl="1"/>
            <a:r>
              <a:rPr lang="ar-BH" sz="2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ويوجدُ في المياه مناطقُ حيويةٌ تتضمنُ مجتمعاتٍ حيويَّةٍ مختلفة أو متشابهة تشتملُ جماعاتٍ حيويَّةٍ مختلفةٍ.</a:t>
            </a:r>
            <a:endParaRPr lang="ar-SA" sz="28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117" y="1205548"/>
            <a:ext cx="3324225" cy="3487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Rectangle 16"/>
          <p:cNvSpPr/>
          <p:nvPr/>
        </p:nvSpPr>
        <p:spPr>
          <a:xfrm>
            <a:off x="4064725" y="26894"/>
            <a:ext cx="5415651" cy="796066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BH" sz="36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المناطق الحيوية المائية</a:t>
            </a:r>
            <a:endParaRPr lang="en-US" sz="3600" b="1" dirty="0">
              <a:solidFill>
                <a:schemeClr val="bg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3414" y="26894"/>
            <a:ext cx="2966242" cy="796066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BH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النظام البيئي والمناطق الحيوية </a:t>
            </a:r>
          </a:p>
          <a:p>
            <a:pPr algn="ctr" rtl="1"/>
            <a:r>
              <a:rPr lang="ar-BH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العلوم - الصف الرابع الابتدائي</a:t>
            </a:r>
            <a:endParaRPr lang="en-US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15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-1248816" y="1052736"/>
            <a:ext cx="609600" cy="6096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D887EDF-2A06-3735-57F2-8FCC0B6F8F97}"/>
              </a:ext>
            </a:extLst>
          </p:cNvPr>
          <p:cNvSpPr/>
          <p:nvPr/>
        </p:nvSpPr>
        <p:spPr>
          <a:xfrm>
            <a:off x="7680176" y="6525344"/>
            <a:ext cx="3312368" cy="299108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algn="ctr" rtl="1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ar-BH" sz="1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 الفصل الدراسي </a:t>
            </a:r>
            <a:r>
              <a:rPr lang="ar-BH" sz="12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الثاني </a:t>
            </a:r>
            <a:r>
              <a:rPr lang="en-US" sz="1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2023</a:t>
            </a:r>
            <a:r>
              <a:rPr lang="ar-BH" sz="1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-</a:t>
            </a:r>
            <a:r>
              <a:rPr lang="en-US" sz="1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2024</a:t>
            </a:r>
            <a:r>
              <a:rPr lang="ar-BH" sz="1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م</a:t>
            </a:r>
            <a:endParaRPr lang="en-US" sz="105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8BF9E6E-C2A7-C04E-8013-6E09182B9EB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287502" y="170793"/>
            <a:ext cx="1481456" cy="1237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357230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2167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5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  <p:bldLst>
      <p:bldP spid="3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3"/>
          <p:cNvSpPr/>
          <p:nvPr/>
        </p:nvSpPr>
        <p:spPr>
          <a:xfrm>
            <a:off x="695400" y="1504756"/>
            <a:ext cx="10441161" cy="41207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en-US" altLang="en-US" sz="2800" b="1" kern="0" dirty="0">
                <a:solidFill>
                  <a:prstClr val="black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1</a:t>
            </a:r>
            <a:r>
              <a:rPr lang="ar-BH" altLang="en-US" sz="2800" b="1" kern="0" dirty="0">
                <a:solidFill>
                  <a:prstClr val="black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- وضِّح المقصودَ بالنظام البيئي</a:t>
            </a:r>
            <a:r>
              <a:rPr lang="ar-JO" altLang="en-US" sz="2800" b="1" kern="0" dirty="0">
                <a:solidFill>
                  <a:prstClr val="black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؟ </a:t>
            </a:r>
            <a:endParaRPr lang="en-US" sz="2800" b="1" dirty="0">
              <a:solidFill>
                <a:prstClr val="black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7" name="Rounded Rectangle 5"/>
          <p:cNvSpPr/>
          <p:nvPr/>
        </p:nvSpPr>
        <p:spPr>
          <a:xfrm>
            <a:off x="695400" y="2874688"/>
            <a:ext cx="10441173" cy="48230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/>
          </a:lnRef>
          <a:fillRef idx="1003">
            <a:schemeClr val="lt2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>
              <a:defRPr/>
            </a:pPr>
            <a:r>
              <a:rPr lang="en-US" altLang="en-US" sz="2800" b="1" kern="0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2</a:t>
            </a:r>
            <a:r>
              <a:rPr lang="ar-BH" altLang="en-US" sz="2800" b="1" kern="0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- </a:t>
            </a:r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كيفَ تختلفُ الجماعات الحيويَّة عن المجتمعات الحيويَّة؟</a:t>
            </a:r>
            <a:endParaRPr lang="en-US" altLang="en-US" sz="2800" b="1" kern="0" dirty="0">
              <a:solidFill>
                <a:prstClr val="black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9" name="Rounded Rectangle 7"/>
          <p:cNvSpPr/>
          <p:nvPr/>
        </p:nvSpPr>
        <p:spPr>
          <a:xfrm>
            <a:off x="623392" y="4322232"/>
            <a:ext cx="10513181" cy="906968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/>
          </a:lnRef>
          <a:fillRef idx="1003">
            <a:schemeClr val="lt2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>
              <a:defRPr/>
            </a:pPr>
            <a:r>
              <a:rPr lang="en-US" altLang="en-US" sz="2800" b="1" kern="0" dirty="0">
                <a:solidFill>
                  <a:prstClr val="black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3</a:t>
            </a:r>
            <a:r>
              <a:rPr lang="ar-BH" altLang="en-US" sz="2800" b="1" kern="0" dirty="0">
                <a:solidFill>
                  <a:prstClr val="black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-</a:t>
            </a:r>
            <a:r>
              <a:rPr lang="ar-BH" altLang="en-US" sz="2800" b="1" kern="0" dirty="0">
                <a:solidFill>
                  <a:srgbClr val="4472C4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JO" altLang="en-US" sz="2800" b="1" kern="0" dirty="0">
                <a:solidFill>
                  <a:srgbClr val="4472C4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التفكير الناقد</a:t>
            </a:r>
            <a:r>
              <a:rPr lang="ar-JO" altLang="en-US" sz="2800" b="1" kern="0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. </a:t>
            </a:r>
            <a:r>
              <a:rPr lang="ar-BH" altLang="en-US" sz="2800" b="1" kern="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زُرعت بذرةُ نبات من غابة في تربة صحراوية ولم تنمُ. فما سبب ذلك؟</a:t>
            </a:r>
            <a:r>
              <a:rPr lang="ar-JO" altLang="en-US" sz="2800" b="1" kern="0" dirty="0">
                <a:solidFill>
                  <a:prstClr val="black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endParaRPr lang="en-US" altLang="en-US" sz="2800" b="1" kern="0" dirty="0">
              <a:solidFill>
                <a:prstClr val="black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0" name="Rounded Rectangle 8"/>
          <p:cNvSpPr/>
          <p:nvPr/>
        </p:nvSpPr>
        <p:spPr>
          <a:xfrm>
            <a:off x="623393" y="5414210"/>
            <a:ext cx="10523642" cy="823102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/>
          </a:lnRef>
          <a:fillRef idx="1003">
            <a:schemeClr val="lt2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>
              <a:defRPr/>
            </a:pPr>
            <a:r>
              <a:rPr lang="ar-BH" altLang="en-US" sz="2400" b="1" kern="0" dirty="0">
                <a:solidFill>
                  <a:schemeClr val="accent5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إن البذرة التي مصدرها الغابة المتساقطة الأوراق تأتي من نبات يحتاج الكثير من الماء وتعد الصحراء جافة جدًا لذلك لا ينمو هذا النبات فيها.</a:t>
            </a:r>
            <a:endParaRPr lang="en-US" altLang="en-US" sz="2400" b="1" kern="0" dirty="0">
              <a:solidFill>
                <a:schemeClr val="accent5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1" name="Rounded Rectangle 11"/>
          <p:cNvSpPr/>
          <p:nvPr/>
        </p:nvSpPr>
        <p:spPr>
          <a:xfrm>
            <a:off x="695401" y="2286912"/>
            <a:ext cx="10441160" cy="49401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justLow" rtl="1"/>
            <a:r>
              <a:rPr lang="ar-BH" sz="2400" b="1" dirty="0">
                <a:solidFill>
                  <a:srgbClr val="0070C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هو مجموعة العوامل الحيوية واللاحيوية التي تتفاعل معًا في بيئة معينة.</a:t>
            </a:r>
            <a:endParaRPr lang="en-US" sz="2400" b="1" dirty="0">
              <a:solidFill>
                <a:srgbClr val="0070C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623393" y="3487627"/>
            <a:ext cx="10513168" cy="73346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justLow" rtl="1"/>
            <a:r>
              <a:rPr lang="ar-BH" sz="2400" b="1" dirty="0">
                <a:solidFill>
                  <a:schemeClr val="accent5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الجماعة الحيويَّة: هي جميع أفراد النوع الواحد التي تعيش في النظام البيئي.</a:t>
            </a:r>
          </a:p>
          <a:p>
            <a:pPr algn="justLow" rtl="1"/>
            <a:r>
              <a:rPr lang="ar-BH" sz="2400" b="1" dirty="0">
                <a:solidFill>
                  <a:schemeClr val="accent5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المجتمع الحيويَّ: يتكون من عدد من الجماعات الحيويَّة.</a:t>
            </a:r>
            <a:r>
              <a:rPr lang="ar-JO" altLang="en-US" sz="2400" b="1" kern="0" dirty="0">
                <a:solidFill>
                  <a:schemeClr val="accent5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endParaRPr lang="en-US" altLang="en-US" sz="2400" b="1" kern="0" dirty="0">
              <a:solidFill>
                <a:schemeClr val="accent5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3880914" y="40646"/>
            <a:ext cx="5887494" cy="796066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BH" sz="3600" b="1" dirty="0">
                <a:solidFill>
                  <a:prstClr val="white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النشاط التقييمي</a:t>
            </a:r>
            <a:endParaRPr lang="en-US" sz="3600" b="1" dirty="0">
              <a:solidFill>
                <a:prstClr val="white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3414" y="26894"/>
            <a:ext cx="2966242" cy="796066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BH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النظام البيئي والمناطق الحيوية </a:t>
            </a:r>
          </a:p>
          <a:p>
            <a:pPr algn="ctr" rtl="1"/>
            <a:r>
              <a:rPr lang="ar-BH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العلوم - الصف الرابع الابتدائي</a:t>
            </a:r>
            <a:endParaRPr lang="en-US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956DF5E-DB63-3C2B-DA27-FDD343B3AEE6}"/>
              </a:ext>
            </a:extLst>
          </p:cNvPr>
          <p:cNvSpPr/>
          <p:nvPr/>
        </p:nvSpPr>
        <p:spPr>
          <a:xfrm>
            <a:off x="7680176" y="6525344"/>
            <a:ext cx="3312368" cy="299108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algn="ctr" rtl="1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ar-BH" sz="1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 الفصل الدراسي </a:t>
            </a:r>
            <a:r>
              <a:rPr lang="ar-BH" sz="12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الثاني </a:t>
            </a:r>
            <a:r>
              <a:rPr lang="en-US" sz="1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2023</a:t>
            </a:r>
            <a:r>
              <a:rPr lang="ar-BH" sz="1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-</a:t>
            </a:r>
            <a:r>
              <a:rPr lang="en-US" sz="1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2024</a:t>
            </a:r>
            <a:r>
              <a:rPr lang="ar-BH" sz="1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م</a:t>
            </a:r>
            <a:endParaRPr lang="en-US" sz="105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5DB4C97-0AB2-2ABE-7DD2-DE7F649908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7502" y="170793"/>
            <a:ext cx="1481456" cy="1237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887397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9" grpId="0" animBg="1"/>
      <p:bldP spid="20" grpId="0" animBg="1"/>
      <p:bldP spid="11" grpId="0" animBg="1"/>
      <p:bldP spid="1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4439816" y="40646"/>
            <a:ext cx="4680520" cy="796066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BH" sz="3600" b="1">
                <a:solidFill>
                  <a:prstClr val="white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تابع/ النشاط </a:t>
            </a:r>
            <a:r>
              <a:rPr lang="ar-BH" sz="3600" b="1" dirty="0">
                <a:solidFill>
                  <a:prstClr val="white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التقييمي</a:t>
            </a:r>
            <a:endParaRPr lang="en-US" sz="3600" b="1" dirty="0">
              <a:solidFill>
                <a:prstClr val="white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1917612"/>
              </p:ext>
            </p:extLst>
          </p:nvPr>
        </p:nvGraphicFramePr>
        <p:xfrm>
          <a:off x="778692" y="2556464"/>
          <a:ext cx="11049143" cy="975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41044">
                  <a:extLst>
                    <a:ext uri="{9D8B030D-6E8A-4147-A177-3AD203B41FA5}">
                      <a16:colId xmlns:a16="http://schemas.microsoft.com/office/drawing/2014/main" val="351983594"/>
                    </a:ext>
                  </a:extLst>
                </a:gridCol>
                <a:gridCol w="2257983">
                  <a:extLst>
                    <a:ext uri="{9D8B030D-6E8A-4147-A177-3AD203B41FA5}">
                      <a16:colId xmlns:a16="http://schemas.microsoft.com/office/drawing/2014/main" val="2997100829"/>
                    </a:ext>
                  </a:extLst>
                </a:gridCol>
                <a:gridCol w="2818297">
                  <a:extLst>
                    <a:ext uri="{9D8B030D-6E8A-4147-A177-3AD203B41FA5}">
                      <a16:colId xmlns:a16="http://schemas.microsoft.com/office/drawing/2014/main" val="2053010607"/>
                    </a:ext>
                  </a:extLst>
                </a:gridCol>
                <a:gridCol w="3031819">
                  <a:extLst>
                    <a:ext uri="{9D8B030D-6E8A-4147-A177-3AD203B41FA5}">
                      <a16:colId xmlns:a16="http://schemas.microsoft.com/office/drawing/2014/main" val="3348535500"/>
                    </a:ext>
                  </a:extLst>
                </a:gridCol>
              </a:tblGrid>
              <a:tr h="344288">
                <a:tc gridSpan="4">
                  <a:txBody>
                    <a:bodyPr/>
                    <a:lstStyle/>
                    <a:p>
                      <a:pPr marL="342900" indent="-342900" algn="r" rtl="1"/>
                      <a:r>
                        <a:rPr lang="en-US" sz="2800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4</a:t>
                      </a:r>
                      <a:r>
                        <a:rPr lang="ar-SA" sz="2800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- </a:t>
                      </a:r>
                      <a:r>
                        <a:rPr lang="ar-BH" sz="2800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ماذا يسمَّى المكان الذي يعيش فيه كل مخلوق حيّ؟</a:t>
                      </a:r>
                      <a:endParaRPr lang="ar-SA" sz="2800" dirty="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rtl="1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rtl="1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rtl="1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4979232"/>
                  </a:ext>
                </a:extLst>
              </a:tr>
              <a:tr h="303784"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BH" sz="2400" b="1" kern="1200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د – الموطن.</a:t>
                      </a:r>
                      <a:endParaRPr lang="en-US" sz="2400" b="1" kern="1200" dirty="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BH" sz="2400" b="1" kern="1200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ج- المنطقة الحيوية.</a:t>
                      </a:r>
                      <a:endParaRPr lang="en-US" sz="2400" b="1" kern="1200" dirty="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BH" sz="2400" b="1" kern="1200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ب- العامل اللاحيوي.</a:t>
                      </a:r>
                      <a:endParaRPr lang="en-US" sz="2400" b="1" kern="1200" dirty="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BH" sz="2400" b="1" kern="1200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أ- العامل الحيوي.</a:t>
                      </a:r>
                      <a:endParaRPr lang="en-US" sz="2400" b="1" kern="1200" dirty="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9561977"/>
                  </a:ext>
                </a:extLst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933995" y="1854835"/>
            <a:ext cx="10738538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BH" sz="3200" b="1" dirty="0">
                <a:solidFill>
                  <a:prstClr val="black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في السؤالين </a:t>
            </a:r>
            <a:r>
              <a:rPr lang="en-US" sz="3200" b="1" dirty="0">
                <a:solidFill>
                  <a:prstClr val="black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5 , 4</a:t>
            </a:r>
            <a:r>
              <a:rPr lang="ar-BH" sz="3200" b="1" dirty="0">
                <a:solidFill>
                  <a:prstClr val="black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ضعْ دائرة حول رمز الإجابة الصحيحة.</a:t>
            </a:r>
            <a:endParaRPr lang="en-US" sz="3200" b="1" dirty="0">
              <a:solidFill>
                <a:prstClr val="black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1198740"/>
              </p:ext>
            </p:extLst>
          </p:nvPr>
        </p:nvGraphicFramePr>
        <p:xfrm>
          <a:off x="778692" y="4114584"/>
          <a:ext cx="11049143" cy="975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31819">
                  <a:extLst>
                    <a:ext uri="{9D8B030D-6E8A-4147-A177-3AD203B41FA5}">
                      <a16:colId xmlns:a16="http://schemas.microsoft.com/office/drawing/2014/main" val="351983594"/>
                    </a:ext>
                  </a:extLst>
                </a:gridCol>
                <a:gridCol w="2385573">
                  <a:extLst>
                    <a:ext uri="{9D8B030D-6E8A-4147-A177-3AD203B41FA5}">
                      <a16:colId xmlns:a16="http://schemas.microsoft.com/office/drawing/2014/main" val="2997100829"/>
                    </a:ext>
                  </a:extLst>
                </a:gridCol>
                <a:gridCol w="2599932">
                  <a:extLst>
                    <a:ext uri="{9D8B030D-6E8A-4147-A177-3AD203B41FA5}">
                      <a16:colId xmlns:a16="http://schemas.microsoft.com/office/drawing/2014/main" val="2053010607"/>
                    </a:ext>
                  </a:extLst>
                </a:gridCol>
                <a:gridCol w="3031819">
                  <a:extLst>
                    <a:ext uri="{9D8B030D-6E8A-4147-A177-3AD203B41FA5}">
                      <a16:colId xmlns:a16="http://schemas.microsoft.com/office/drawing/2014/main" val="3348535500"/>
                    </a:ext>
                  </a:extLst>
                </a:gridCol>
              </a:tblGrid>
              <a:tr h="344288">
                <a:tc gridSpan="4">
                  <a:txBody>
                    <a:bodyPr/>
                    <a:lstStyle/>
                    <a:p>
                      <a:pPr marL="342900" indent="-342900" algn="r" rtl="1"/>
                      <a:r>
                        <a:rPr lang="en-US" sz="2800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5</a:t>
                      </a:r>
                      <a:r>
                        <a:rPr lang="ar-SA" sz="2800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- أ</a:t>
                      </a:r>
                      <a:r>
                        <a:rPr lang="ar-BH" sz="2800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يُّ المناطق الحيويَّة فيها أشجار أكثر؟</a:t>
                      </a:r>
                      <a:endParaRPr lang="ar-SA" sz="2800" dirty="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rtl="1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rtl="1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rtl="1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4979232"/>
                  </a:ext>
                </a:extLst>
              </a:tr>
              <a:tr h="303784">
                <a:tc>
                  <a:txBody>
                    <a:bodyPr/>
                    <a:lstStyle/>
                    <a:p>
                      <a:pPr algn="justLow" rtl="1"/>
                      <a:r>
                        <a:rPr lang="ar-BH" sz="2400" b="1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د –</a:t>
                      </a:r>
                      <a:r>
                        <a:rPr lang="ar-BH" sz="2400" b="1" baseline="0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 </a:t>
                      </a:r>
                      <a:r>
                        <a:rPr lang="ar-BH" sz="2400" b="1" baseline="0" dirty="0">
                          <a:solidFill>
                            <a:schemeClr val="dk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المنطقة القطبية.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BH" sz="2400" b="1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ج- </a:t>
                      </a:r>
                      <a:r>
                        <a:rPr lang="ar-BH" sz="2400" b="1" dirty="0">
                          <a:solidFill>
                            <a:schemeClr val="dk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المنطقة</a:t>
                      </a:r>
                      <a:r>
                        <a:rPr lang="ar-BH" sz="2400" b="1" baseline="0" dirty="0">
                          <a:solidFill>
                            <a:schemeClr val="dk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 العشبية.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BH" sz="2400" b="1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ب- الصحراء.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BH" sz="2400" b="1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أ- </a:t>
                      </a:r>
                      <a:r>
                        <a:rPr lang="ar-BH" sz="2400" b="1" dirty="0">
                          <a:solidFill>
                            <a:schemeClr val="dk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الغابة.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9561977"/>
                  </a:ext>
                </a:extLst>
              </a:tr>
            </a:tbl>
          </a:graphicData>
        </a:graphic>
      </p:graphicFrame>
      <p:sp>
        <p:nvSpPr>
          <p:cNvPr id="18" name="Oval 17"/>
          <p:cNvSpPr/>
          <p:nvPr/>
        </p:nvSpPr>
        <p:spPr>
          <a:xfrm>
            <a:off x="778692" y="2845368"/>
            <a:ext cx="2770496" cy="792088"/>
          </a:xfrm>
          <a:prstGeom prst="ellipse">
            <a:avLst/>
          </a:prstGeom>
          <a:noFill/>
          <a:ln w="381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BH">
              <a:solidFill>
                <a:prstClr val="white"/>
              </a:solidFill>
            </a:endParaRPr>
          </a:p>
        </p:txBody>
      </p:sp>
      <p:sp>
        <p:nvSpPr>
          <p:cNvPr id="21" name="Oval 20"/>
          <p:cNvSpPr/>
          <p:nvPr/>
        </p:nvSpPr>
        <p:spPr>
          <a:xfrm>
            <a:off x="9005521" y="4509120"/>
            <a:ext cx="2458598" cy="792088"/>
          </a:xfrm>
          <a:prstGeom prst="ellipse">
            <a:avLst/>
          </a:prstGeom>
          <a:noFill/>
          <a:ln w="381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BH">
              <a:solidFill>
                <a:prstClr val="white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3414" y="26894"/>
            <a:ext cx="2966242" cy="796066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BH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النظام البيئي والمناطق الحيوية </a:t>
            </a:r>
          </a:p>
          <a:p>
            <a:pPr algn="ctr" rtl="1"/>
            <a:r>
              <a:rPr lang="ar-BH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العلوم - الصف الرابع الابتدائي</a:t>
            </a:r>
            <a:endParaRPr lang="en-US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44D85DA-5C51-A490-A2F8-73CE79F7679A}"/>
              </a:ext>
            </a:extLst>
          </p:cNvPr>
          <p:cNvSpPr/>
          <p:nvPr/>
        </p:nvSpPr>
        <p:spPr>
          <a:xfrm>
            <a:off x="7680176" y="6525344"/>
            <a:ext cx="3312368" cy="299108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algn="ctr" rtl="1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ar-BH" sz="1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 الفصل الدراسي </a:t>
            </a:r>
            <a:r>
              <a:rPr lang="ar-BH" sz="12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الثاني </a:t>
            </a:r>
            <a:r>
              <a:rPr lang="en-US" sz="1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2023</a:t>
            </a:r>
            <a:r>
              <a:rPr lang="ar-BH" sz="1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-</a:t>
            </a:r>
            <a:r>
              <a:rPr lang="en-US" sz="1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2024</a:t>
            </a:r>
            <a:r>
              <a:rPr lang="ar-BH" sz="1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م</a:t>
            </a:r>
            <a:endParaRPr lang="en-US" sz="105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354EFAF-652A-97A0-31F7-997354C83C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7502" y="170793"/>
            <a:ext cx="1481456" cy="1237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336951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>
          <a:xfrm>
            <a:off x="3536742" y="2166486"/>
            <a:ext cx="6064457" cy="2105070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 rtl="1"/>
            <a:r>
              <a:rPr lang="ar-BH" sz="96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انتهى الدرس</a:t>
            </a:r>
            <a:endParaRPr lang="ar-SA" sz="9600" dirty="0">
              <a:solidFill>
                <a:schemeClr val="bg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3414" y="26894"/>
            <a:ext cx="2966242" cy="796066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BH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النظام البيئي والمناطق الحيوية </a:t>
            </a:r>
          </a:p>
          <a:p>
            <a:pPr algn="ctr" rtl="1"/>
            <a:r>
              <a:rPr lang="ar-BH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العلوم - الصف الرابع الابتدائي</a:t>
            </a:r>
            <a:endParaRPr lang="en-US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3886542-8B8B-725D-93DD-F86D599A8402}"/>
              </a:ext>
            </a:extLst>
          </p:cNvPr>
          <p:cNvSpPr/>
          <p:nvPr/>
        </p:nvSpPr>
        <p:spPr>
          <a:xfrm>
            <a:off x="7680176" y="6525344"/>
            <a:ext cx="3312368" cy="299108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algn="ctr" rtl="1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ar-BH" sz="1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 الفصل الدراسي </a:t>
            </a:r>
            <a:r>
              <a:rPr lang="ar-BH" sz="12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الثاني </a:t>
            </a:r>
            <a:r>
              <a:rPr lang="en-US" sz="1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2023</a:t>
            </a:r>
            <a:r>
              <a:rPr lang="ar-BH" sz="1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-</a:t>
            </a:r>
            <a:r>
              <a:rPr lang="en-US" sz="1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2024</a:t>
            </a:r>
            <a:r>
              <a:rPr lang="ar-BH" sz="1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م</a:t>
            </a:r>
            <a:endParaRPr lang="en-US" sz="105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8F86B17-D297-AD32-700F-214CC091BD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7502" y="170793"/>
            <a:ext cx="1481456" cy="1237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036605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" id="{9B6F7093-7B83-4D0A-BC1F-683D122F6A48}" vid="{1FAA4335-E554-4125-ACCC-D1CCCAA2166B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قالب الفصل الأول 2020-2021" id="{50DA3282-01CE-4A52-9F90-A499A555848A}" vid="{BD197A74-62D2-4B72-B77F-68395A223B3B}"/>
    </a:ext>
  </a:extLst>
</a:theme>
</file>

<file path=ppt/theme/theme3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" id="{9B6F7093-7B83-4D0A-BC1F-683D122F6A48}" vid="{1FAA4335-E554-4125-ACCC-D1CCCAA2166B}"/>
    </a:ext>
  </a:extLst>
</a:theme>
</file>

<file path=ppt/theme/theme4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2732</TotalTime>
  <Words>1094</Words>
  <Application>Microsoft Office PowerPoint</Application>
  <PresentationFormat>Widescreen</PresentationFormat>
  <Paragraphs>168</Paragraphs>
  <Slides>14</Slides>
  <Notes>1</Notes>
  <HiddenSlides>0</HiddenSlides>
  <MMClips>7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Office Theme</vt:lpstr>
      <vt:lpstr>1_Office Theme</vt:lpstr>
      <vt:lpstr>3_Office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user</dc:creator>
  <cp:lastModifiedBy>Unknown User</cp:lastModifiedBy>
  <cp:revision>613</cp:revision>
  <dcterms:modified xsi:type="dcterms:W3CDTF">2024-03-02T18:37:09Z</dcterms:modified>
</cp:coreProperties>
</file>