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6" r:id="rId3"/>
    <p:sldId id="269" r:id="rId4"/>
    <p:sldId id="270" r:id="rId5"/>
    <p:sldId id="267" r:id="rId6"/>
    <p:sldId id="258" r:id="rId7"/>
    <p:sldId id="271" r:id="rId8"/>
    <p:sldId id="262" r:id="rId9"/>
    <p:sldId id="272" r:id="rId10"/>
  </p:sldIdLst>
  <p:sldSz cx="12192000" cy="6858000"/>
  <p:notesSz cx="6858000" cy="9144000"/>
  <p:defaultTextStyle>
    <a:defPPr>
      <a:defRPr lang="ar-B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0AF"/>
    <a:srgbClr val="FFCC99"/>
    <a:srgbClr val="99FF99"/>
    <a:srgbClr val="99CCFF"/>
    <a:srgbClr val="D26078"/>
    <a:srgbClr val="FFFF6D"/>
    <a:srgbClr val="D3677E"/>
    <a:srgbClr val="FF33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4AA5-8816-49C0-90EE-91FC4D523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7BCB4-E4B1-4245-942D-EBF9910760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D06C1-09B3-4D14-9F23-A1566D1A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D1B5B-2397-47D1-86BE-89160626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7490E-824C-4E73-AD28-FEEF9AAE1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31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0136D-6077-4810-BF4E-95BBF8949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45AD-6B95-449C-B6A6-B113F3A79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68B24-AF56-40BE-9500-742BA11D4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7A7B0-027F-4130-BB2F-C554FF51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E6ABE-8C39-4C6C-9132-A7E51EDB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700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D43F-52E9-4A60-B28E-603DD7F9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D1CE1-CBF6-485A-814F-10F127CC4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30D72-5ECA-46F1-8805-8F87A4D6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73162-D592-4846-9FEF-C668ED79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50192-56BE-4D01-8D27-E8EBD868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666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B4ED9-106D-44C4-87FF-8DE3EE59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03B3C-9D53-4F55-BBB4-8F3D0E8E59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B64B2-3DC9-48E6-B9D1-00A56BA0E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DBD86-E0F0-47A7-8DCC-14F7EB521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A09AD-821A-41C1-838E-4D71E636B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571FF-4384-4BEA-A3FB-11E96E1F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02953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A5715-40BF-42A6-8235-E68C5040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790E9-58E3-4C91-BAE8-9A8495364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6D9CA-78BD-4FEC-BA5D-411FA6625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28731-F57C-4FD1-9793-B34C9F6B8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0E3A18-950A-43F2-AFFF-C3B7AC0A3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0DBD5C-D343-4D4C-BA4C-88A24E5E4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BCF563-CEAA-4AA4-827A-04262E34D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07AC7-4F94-4D0C-9435-2A3FE1A9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157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667AA-CFDC-4D30-8512-D18F44DFF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21261B-0C2E-4EB0-92B0-38F889AE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A57F6-DCCE-4783-A7AE-B35ACE6AF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E48267-9718-4994-84F8-88B42C72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4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0FDC0D-A7DE-4CE2-A762-FF2EAF9FA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B3A93-6E2E-424C-A55B-0365DAD00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1A03F-5AF0-40CA-BBE1-B253F820C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1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1B011-C22E-4AD5-BE86-B5B5DBB59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5C7B6-EC82-4945-A931-11B80231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E48E6-CF71-433E-AC69-3272B74BA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6EA25A-1FE3-4491-B014-DA36606C0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AF50F-5BB4-4ED0-B635-1CD43407C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1CBB2-6D81-4F90-8302-482E641A8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13654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99485-D997-4AEA-BDF8-DEAB9D32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919706-D73E-4B50-96C2-67A74BD7C7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5810B-13BC-4598-B847-01D4123CE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35996-BFED-43EA-9C5F-F76EBF406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0C9E7-D941-4CDF-9C1A-0EEA19B8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2B4FA-D90A-4D10-8825-B86F2121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5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030AD-9037-4058-8380-82512B67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2DEE9-DE09-455B-89A6-63E17F982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FE52A-B79D-4FC3-920E-BEA1017F7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5016B-2A32-4818-BA1D-2E51A00AF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813D6-D8BB-435A-BC3E-E58701E4C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3057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4D53B9-DABD-48D8-B19F-2059AB06A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984E4-9431-47CD-9E12-46C030378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5E02D-8900-404E-ABD7-538ACA505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2098D-1249-41AB-9E9D-B4A889FE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549D1-A003-47ED-8B5F-5D88503E0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7583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5/2/2021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78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50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F5D439-1D5A-47D0-8B2D-51A724AB2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BB56F-10B4-40D8-B643-8A67CA203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933E0-4395-45EF-A852-A77E2C9B6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F64BF-B916-4891-B972-58FA2CB79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CBCB1-E5E5-41A7-A155-F402FC100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13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12.png" /><Relationship Id="rId4" Type="http://schemas.openxmlformats.org/officeDocument/2006/relationships/image" Target="../media/image11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.png" /><Relationship Id="rId4" Type="http://schemas.openxmlformats.org/officeDocument/2006/relationships/image" Target="../media/image10.png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D785B2-582C-4D43-986B-C5FA59208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560" y="252965"/>
            <a:ext cx="5730737" cy="9449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8E0C0C-AC86-425E-9F26-A0800AF533AF}"/>
              </a:ext>
            </a:extLst>
          </p:cNvPr>
          <p:cNvSpPr txBox="1"/>
          <p:nvPr/>
        </p:nvSpPr>
        <p:spPr>
          <a:xfrm>
            <a:off x="3124618" y="1299208"/>
            <a:ext cx="545824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>
                <a:latin typeface="Century Gothic" panose="020B0502020202020204" pitchFamily="34" charset="0"/>
              </a:rPr>
              <a:t>English </a:t>
            </a:r>
          </a:p>
          <a:p>
            <a:pPr algn="ctr">
              <a:lnSpc>
                <a:spcPct val="150000"/>
              </a:lnSpc>
            </a:pPr>
            <a:r>
              <a:rPr lang="en-GB" sz="3200" b="1" dirty="0">
                <a:latin typeface="Century Gothic" panose="020B0502020202020204" pitchFamily="34" charset="0"/>
              </a:rPr>
              <a:t>Family and Friends 4 </a:t>
            </a:r>
          </a:p>
          <a:p>
            <a:pPr algn="ctr">
              <a:lnSpc>
                <a:spcPct val="150000"/>
              </a:lnSpc>
            </a:pPr>
            <a:r>
              <a:rPr lang="en-GB" sz="3200" b="1" dirty="0">
                <a:latin typeface="Century Gothic" panose="020B0502020202020204" pitchFamily="34" charset="0"/>
              </a:rPr>
              <a:t>Grade 4</a:t>
            </a:r>
          </a:p>
          <a:p>
            <a:pPr algn="ctr">
              <a:lnSpc>
                <a:spcPct val="150000"/>
              </a:lnSpc>
            </a:pPr>
            <a:r>
              <a:rPr lang="en-GB" sz="3200" b="1" dirty="0">
                <a:latin typeface="Century Gothic" panose="020B0502020202020204" pitchFamily="34" charset="0"/>
              </a:rPr>
              <a:t>Semester 2</a:t>
            </a:r>
          </a:p>
          <a:p>
            <a:pPr algn="ctr">
              <a:lnSpc>
                <a:spcPct val="150000"/>
              </a:lnSpc>
            </a:pPr>
            <a:r>
              <a:rPr lang="en-GB" sz="3200" b="1" dirty="0">
                <a:latin typeface="Century Gothic" panose="020B0502020202020204" pitchFamily="34" charset="0"/>
              </a:rPr>
              <a:t> Unit 7 </a:t>
            </a:r>
          </a:p>
          <a:p>
            <a:pPr algn="ctr">
              <a:lnSpc>
                <a:spcPct val="150000"/>
              </a:lnSpc>
            </a:pPr>
            <a:r>
              <a:rPr lang="en-GB" sz="3200" b="1" dirty="0">
                <a:latin typeface="Century Gothic" panose="020B0502020202020204" pitchFamily="34" charset="0"/>
              </a:rPr>
              <a:t> In the park </a:t>
            </a:r>
          </a:p>
          <a:p>
            <a:pPr algn="ctr">
              <a:lnSpc>
                <a:spcPct val="150000"/>
              </a:lnSpc>
            </a:pPr>
            <a:r>
              <a:rPr lang="en-GB" sz="3200" b="1" dirty="0">
                <a:latin typeface="Century Gothic" panose="020B0502020202020204" pitchFamily="34" charset="0"/>
              </a:rPr>
              <a:t>Lesson 6: Writing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1492" y="3161520"/>
            <a:ext cx="1961884" cy="18838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372" y="3161520"/>
            <a:ext cx="1889924" cy="18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1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FFFB7D-6A9A-4856-A5A3-2188690C5206}"/>
              </a:ext>
            </a:extLst>
          </p:cNvPr>
          <p:cNvSpPr/>
          <p:nvPr/>
        </p:nvSpPr>
        <p:spPr>
          <a:xfrm>
            <a:off x="3376680" y="1488417"/>
            <a:ext cx="5178829" cy="1099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Lesson Objectives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2D999-81F5-4D7D-92B8-8F4DF7C1B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2382" cy="116509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71848" y="2804066"/>
            <a:ext cx="10781607" cy="92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To use </a:t>
            </a:r>
            <a:r>
              <a:rPr lang="en-US" sz="32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must /mustn't </a:t>
            </a:r>
            <a:r>
              <a:rPr lang="en-US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with </a:t>
            </a:r>
            <a:r>
              <a:rPr lang="en-US" sz="32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or /and</a:t>
            </a:r>
            <a:r>
              <a:rPr lang="en-US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23456" y="3724318"/>
            <a:ext cx="102478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2. To write rules using </a:t>
            </a:r>
            <a:r>
              <a:rPr lang="en-US" sz="32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must /mustn't </a:t>
            </a:r>
            <a:r>
              <a:rPr lang="en-US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with </a:t>
            </a:r>
            <a:r>
              <a:rPr lang="en-US" sz="32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or /and.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99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74323" y="970671"/>
            <a:ext cx="2964698" cy="523577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must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(+)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Use “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” + “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”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Example: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You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throw the rubbish in the bin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keep your class clean</a:t>
            </a:r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</a:p>
          <a:p>
            <a:pPr algn="ctr"/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41293" y="970671"/>
            <a:ext cx="2964698" cy="526079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(-)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Use “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” + “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”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Example: 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You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bring your mobile phone to school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any other gadget.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07518C-3FEB-4A85-BF03-86AF79887E5E}"/>
              </a:ext>
            </a:extLst>
          </p:cNvPr>
          <p:cNvSpPr txBox="1"/>
          <p:nvPr/>
        </p:nvSpPr>
        <p:spPr>
          <a:xfrm>
            <a:off x="4879570" y="309351"/>
            <a:ext cx="2319253" cy="523220"/>
          </a:xfrm>
          <a:prstGeom prst="rect">
            <a:avLst/>
          </a:prstGeom>
          <a:solidFill>
            <a:srgbClr val="E4A0A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Presentation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D64922-D2B1-4B4F-8EB3-0DDD04779CC7}"/>
              </a:ext>
            </a:extLst>
          </p:cNvPr>
          <p:cNvSpPr/>
          <p:nvPr/>
        </p:nvSpPr>
        <p:spPr>
          <a:xfrm>
            <a:off x="6908264" y="970671"/>
            <a:ext cx="4305589" cy="52607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Remember!</a:t>
            </a:r>
          </a:p>
          <a:p>
            <a:pPr algn="ctr"/>
            <a:endParaRPr lang="en-US" sz="3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Use “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” with positive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(+) 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sentences using “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”.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Example: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“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You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listen to your teacher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do your homework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.”</a:t>
            </a: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Use “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” with negative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(-)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sentences using “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”.</a:t>
            </a:r>
            <a:endParaRPr lang="en-U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Example: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“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You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mustn't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cheat in the exam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talk to your friends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.”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ar-BH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31423" y="1138844"/>
            <a:ext cx="494484" cy="532763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159226" y="1138844"/>
            <a:ext cx="494484" cy="5327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462" y="4406868"/>
            <a:ext cx="1664352" cy="16582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942" y="4406868"/>
            <a:ext cx="1593653" cy="159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20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D64922-D2B1-4B4F-8EB3-0DDD04779CC7}"/>
              </a:ext>
            </a:extLst>
          </p:cNvPr>
          <p:cNvSpPr/>
          <p:nvPr/>
        </p:nvSpPr>
        <p:spPr>
          <a:xfrm>
            <a:off x="369354" y="250153"/>
            <a:ext cx="4526737" cy="2635344"/>
          </a:xfrm>
          <a:prstGeom prst="rect">
            <a:avLst/>
          </a:prstGeom>
          <a:solidFill>
            <a:srgbClr val="99FF99"/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ar-BH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871128-2373-4810-B132-F2F143C826A4}"/>
              </a:ext>
            </a:extLst>
          </p:cNvPr>
          <p:cNvSpPr/>
          <p:nvPr/>
        </p:nvSpPr>
        <p:spPr>
          <a:xfrm>
            <a:off x="5080644" y="2179551"/>
            <a:ext cx="2575011" cy="2983633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BH" dirty="0">
              <a:solidFill>
                <a:schemeClr val="tx1"/>
              </a:solidFill>
              <a:highlight>
                <a:srgbClr val="FF0000"/>
              </a:highlight>
              <a:latin typeface="Abadi Extra Light" panose="020B0604020202020204" pitchFamily="34" charset="0"/>
              <a:cs typeface="+mj-cs"/>
            </a:endParaRPr>
          </a:p>
        </p:txBody>
      </p:sp>
      <p:sp>
        <p:nvSpPr>
          <p:cNvPr id="7" name="AutoShape 4" descr="Image result for smiley f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A978CC-C9A8-4475-8C6B-28C7D9239A2F}"/>
              </a:ext>
            </a:extLst>
          </p:cNvPr>
          <p:cNvSpPr/>
          <p:nvPr/>
        </p:nvSpPr>
        <p:spPr>
          <a:xfrm>
            <a:off x="8302204" y="3921536"/>
            <a:ext cx="3042649" cy="1943973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BH" dirty="0">
              <a:solidFill>
                <a:schemeClr val="tx1"/>
              </a:solidFill>
              <a:highlight>
                <a:srgbClr val="FF0000"/>
              </a:highlight>
              <a:latin typeface="Abadi Extra Light" panose="020B0604020202020204" pitchFamily="34" charset="0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B82603-EB0E-41C0-9F6B-A9577E6BAAD7}"/>
              </a:ext>
            </a:extLst>
          </p:cNvPr>
          <p:cNvSpPr/>
          <p:nvPr/>
        </p:nvSpPr>
        <p:spPr>
          <a:xfrm>
            <a:off x="914621" y="3230645"/>
            <a:ext cx="2659851" cy="2635344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ar-BH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249814-C4D5-4F10-BE69-0F95BD281C04}"/>
              </a:ext>
            </a:extLst>
          </p:cNvPr>
          <p:cNvSpPr/>
          <p:nvPr/>
        </p:nvSpPr>
        <p:spPr>
          <a:xfrm>
            <a:off x="8076278" y="979939"/>
            <a:ext cx="3655346" cy="1943973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BH" dirty="0">
              <a:solidFill>
                <a:schemeClr val="tx1"/>
              </a:solidFill>
              <a:highlight>
                <a:srgbClr val="FF0000"/>
              </a:highlight>
              <a:latin typeface="Abadi Extra Light" panose="020B0604020202020204" pitchFamily="34" charset="0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73951-B1EE-419E-87D4-F4B0D51EBA16}"/>
              </a:ext>
            </a:extLst>
          </p:cNvPr>
          <p:cNvSpPr txBox="1"/>
          <p:nvPr/>
        </p:nvSpPr>
        <p:spPr>
          <a:xfrm>
            <a:off x="8302204" y="1255497"/>
            <a:ext cx="31997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Leave spaces between the words.</a:t>
            </a:r>
          </a:p>
          <a:p>
            <a:pPr algn="ctr"/>
            <a:r>
              <a:rPr lang="en-US" sz="2000" b="1" dirty="0">
                <a:latin typeface="Century Gothic" panose="020B0502020202020204" pitchFamily="34" charset="0"/>
              </a:rPr>
              <a:t>He   is   eleven.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038B69-F325-4D19-A980-EE3643C89352}"/>
              </a:ext>
            </a:extLst>
          </p:cNvPr>
          <p:cNvSpPr txBox="1"/>
          <p:nvPr/>
        </p:nvSpPr>
        <p:spPr>
          <a:xfrm>
            <a:off x="5312916" y="2988949"/>
            <a:ext cx="23427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You must end your sentence with a full stop (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CE3E2D-D2C7-41FF-A789-3A3AC718729A}"/>
              </a:ext>
            </a:extLst>
          </p:cNvPr>
          <p:cNvSpPr txBox="1"/>
          <p:nvPr/>
        </p:nvSpPr>
        <p:spPr>
          <a:xfrm>
            <a:off x="942539" y="3355893"/>
            <a:ext cx="26598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Capitalize the first word of a sentence. The first letter of that word should start with a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capital letter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007E91-C889-4C71-8342-D16CD93A5197}"/>
              </a:ext>
            </a:extLst>
          </p:cNvPr>
          <p:cNvSpPr txBox="1"/>
          <p:nvPr/>
        </p:nvSpPr>
        <p:spPr>
          <a:xfrm>
            <a:off x="8436355" y="4237539"/>
            <a:ext cx="2774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Write on the lines.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1D84DC-0857-4222-953D-758692862985}"/>
              </a:ext>
            </a:extLst>
          </p:cNvPr>
          <p:cNvSpPr/>
          <p:nvPr/>
        </p:nvSpPr>
        <p:spPr>
          <a:xfrm>
            <a:off x="460376" y="467028"/>
            <a:ext cx="419964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entury Gothic" panose="020B0502020202020204" pitchFamily="34" charset="0"/>
              </a:rPr>
              <a:t>Writing Rules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47EB29E-5BCF-44C2-9097-3BB6CDB9D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674" y="1479033"/>
            <a:ext cx="1324878" cy="129377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7" name="Arrow: Up 36">
            <a:extLst>
              <a:ext uri="{FF2B5EF4-FFF2-40B4-BE49-F238E27FC236}">
                <a16:creationId xmlns:a16="http://schemas.microsoft.com/office/drawing/2014/main" id="{E48E2023-9625-495C-96E0-FC6F37946823}"/>
              </a:ext>
            </a:extLst>
          </p:cNvPr>
          <p:cNvSpPr/>
          <p:nvPr/>
        </p:nvSpPr>
        <p:spPr>
          <a:xfrm rot="20340179">
            <a:off x="9780543" y="2166398"/>
            <a:ext cx="243068" cy="37265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38" name="Arrow: Up 37">
            <a:extLst>
              <a:ext uri="{FF2B5EF4-FFF2-40B4-BE49-F238E27FC236}">
                <a16:creationId xmlns:a16="http://schemas.microsoft.com/office/drawing/2014/main" id="{66150659-A219-49BC-B1F4-DD2738097ACD}"/>
              </a:ext>
            </a:extLst>
          </p:cNvPr>
          <p:cNvSpPr/>
          <p:nvPr/>
        </p:nvSpPr>
        <p:spPr>
          <a:xfrm rot="20340179">
            <a:off x="9370640" y="2148507"/>
            <a:ext cx="243068" cy="44472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8C84E18-2B26-48FC-930F-F9BBBB3EEE20}"/>
              </a:ext>
            </a:extLst>
          </p:cNvPr>
          <p:cNvGrpSpPr/>
          <p:nvPr/>
        </p:nvGrpSpPr>
        <p:grpSpPr>
          <a:xfrm>
            <a:off x="9268854" y="5163184"/>
            <a:ext cx="1719375" cy="308198"/>
            <a:chOff x="8753465" y="5163184"/>
            <a:chExt cx="1705722" cy="29447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6695B67-055B-4579-AF70-DC662B349CD1}"/>
                </a:ext>
              </a:extLst>
            </p:cNvPr>
            <p:cNvCxnSpPr/>
            <p:nvPr/>
          </p:nvCxnSpPr>
          <p:spPr>
            <a:xfrm>
              <a:off x="8753465" y="5163184"/>
              <a:ext cx="1705722" cy="278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99AE91-E51E-438C-B6D4-91AB1B23844D}"/>
                </a:ext>
              </a:extLst>
            </p:cNvPr>
            <p:cNvCxnSpPr/>
            <p:nvPr/>
          </p:nvCxnSpPr>
          <p:spPr>
            <a:xfrm>
              <a:off x="8753465" y="5251790"/>
              <a:ext cx="1705722" cy="278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494138F-6CC5-44A2-A2F2-3B6809B21257}"/>
                </a:ext>
              </a:extLst>
            </p:cNvPr>
            <p:cNvCxnSpPr/>
            <p:nvPr/>
          </p:nvCxnSpPr>
          <p:spPr>
            <a:xfrm>
              <a:off x="8753465" y="5334604"/>
              <a:ext cx="1705722" cy="278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1A835C2-B701-467B-A780-4FF0E7951E44}"/>
                </a:ext>
              </a:extLst>
            </p:cNvPr>
            <p:cNvCxnSpPr/>
            <p:nvPr/>
          </p:nvCxnSpPr>
          <p:spPr>
            <a:xfrm>
              <a:off x="8753465" y="5429799"/>
              <a:ext cx="1705722" cy="278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226206" y="5063477"/>
            <a:ext cx="1834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He is eleven.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51072" y="4197354"/>
            <a:ext cx="1834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He is eleven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1" name="Arrow: Up 37">
            <a:extLst>
              <a:ext uri="{FF2B5EF4-FFF2-40B4-BE49-F238E27FC236}">
                <a16:creationId xmlns:a16="http://schemas.microsoft.com/office/drawing/2014/main" id="{66150659-A219-49BC-B1F4-DD2738097ACD}"/>
              </a:ext>
            </a:extLst>
          </p:cNvPr>
          <p:cNvSpPr/>
          <p:nvPr/>
        </p:nvSpPr>
        <p:spPr>
          <a:xfrm rot="20340179">
            <a:off x="7095337" y="4513603"/>
            <a:ext cx="243068" cy="44472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Up 37">
            <a:extLst>
              <a:ext uri="{FF2B5EF4-FFF2-40B4-BE49-F238E27FC236}">
                <a16:creationId xmlns:a16="http://schemas.microsoft.com/office/drawing/2014/main" id="{66150659-A219-49BC-B1F4-DD2738097ACD}"/>
              </a:ext>
            </a:extLst>
          </p:cNvPr>
          <p:cNvSpPr/>
          <p:nvPr/>
        </p:nvSpPr>
        <p:spPr>
          <a:xfrm rot="5400000">
            <a:off x="8795119" y="5095470"/>
            <a:ext cx="243068" cy="44472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265259" y="5192343"/>
            <a:ext cx="1834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 is eleven. </a:t>
            </a:r>
          </a:p>
        </p:txBody>
      </p:sp>
      <p:sp>
        <p:nvSpPr>
          <p:cNvPr id="35" name="Arrow: Up 37">
            <a:extLst>
              <a:ext uri="{FF2B5EF4-FFF2-40B4-BE49-F238E27FC236}">
                <a16:creationId xmlns:a16="http://schemas.microsoft.com/office/drawing/2014/main" id="{66150659-A219-49BC-B1F4-DD2738097ACD}"/>
              </a:ext>
            </a:extLst>
          </p:cNvPr>
          <p:cNvSpPr/>
          <p:nvPr/>
        </p:nvSpPr>
        <p:spPr>
          <a:xfrm rot="3167038">
            <a:off x="1071591" y="5380665"/>
            <a:ext cx="243068" cy="44472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C07518C-3FEB-4A85-BF03-86AF79887E5E}"/>
              </a:ext>
            </a:extLst>
          </p:cNvPr>
          <p:cNvSpPr txBox="1"/>
          <p:nvPr/>
        </p:nvSpPr>
        <p:spPr>
          <a:xfrm>
            <a:off x="5076684" y="250153"/>
            <a:ext cx="2725806" cy="523220"/>
          </a:xfrm>
          <a:prstGeom prst="rect">
            <a:avLst/>
          </a:prstGeom>
          <a:solidFill>
            <a:srgbClr val="E4A0A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50670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6871128-2373-4810-B132-F2F143C826A4}"/>
              </a:ext>
            </a:extLst>
          </p:cNvPr>
          <p:cNvSpPr/>
          <p:nvPr/>
        </p:nvSpPr>
        <p:spPr>
          <a:xfrm>
            <a:off x="327847" y="1896828"/>
            <a:ext cx="11255434" cy="38513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+mj-cs"/>
              </a:rPr>
              <a:t>You must listen to the teacher ------------------ work hard.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+mj-cs"/>
              </a:rPr>
              <a:t>You mustn't read comics ---------------- eat in the classroom.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+mj-cs"/>
              </a:rPr>
              <a:t>You must do your homework ----------------- turn off your mobile phone.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+mj-cs"/>
              </a:rPr>
              <a:t>You mustn’t use your MP3 ----------------- CD player while studying.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+mj-cs"/>
              </a:rPr>
              <a:t>You must be helpful --------------- kind to others. </a:t>
            </a:r>
          </a:p>
        </p:txBody>
      </p:sp>
      <p:sp>
        <p:nvSpPr>
          <p:cNvPr id="7" name="AutoShape 4" descr="Image result for smiley f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DE8732-6400-4D05-A621-CF3EF4B84C6D}"/>
              </a:ext>
            </a:extLst>
          </p:cNvPr>
          <p:cNvSpPr/>
          <p:nvPr/>
        </p:nvSpPr>
        <p:spPr>
          <a:xfrm>
            <a:off x="5863766" y="2217952"/>
            <a:ext cx="1200966" cy="4095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E2B7C0-8F9E-4BDA-BCE9-2CD72C4669DF}"/>
              </a:ext>
            </a:extLst>
          </p:cNvPr>
          <p:cNvSpPr/>
          <p:nvPr/>
        </p:nvSpPr>
        <p:spPr>
          <a:xfrm>
            <a:off x="5098620" y="2960014"/>
            <a:ext cx="1200966" cy="4095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8F8C31-DB20-481E-89D3-D940122D06EC}"/>
              </a:ext>
            </a:extLst>
          </p:cNvPr>
          <p:cNvSpPr/>
          <p:nvPr/>
        </p:nvSpPr>
        <p:spPr>
          <a:xfrm>
            <a:off x="5698145" y="3640730"/>
            <a:ext cx="1200966" cy="4095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40CE1A-2AEE-4541-A14B-F149FE5BBBD2}"/>
              </a:ext>
            </a:extLst>
          </p:cNvPr>
          <p:cNvSpPr/>
          <p:nvPr/>
        </p:nvSpPr>
        <p:spPr>
          <a:xfrm>
            <a:off x="5263283" y="4333750"/>
            <a:ext cx="1200966" cy="4095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36850D-5A6A-4ACB-9A9D-91BD4C8F9A54}"/>
              </a:ext>
            </a:extLst>
          </p:cNvPr>
          <p:cNvSpPr/>
          <p:nvPr/>
        </p:nvSpPr>
        <p:spPr>
          <a:xfrm>
            <a:off x="4149506" y="5068987"/>
            <a:ext cx="1200966" cy="4095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7518C-3FEB-4A85-BF03-86AF79887E5E}"/>
              </a:ext>
            </a:extLst>
          </p:cNvPr>
          <p:cNvSpPr txBox="1"/>
          <p:nvPr/>
        </p:nvSpPr>
        <p:spPr>
          <a:xfrm>
            <a:off x="8417453" y="470017"/>
            <a:ext cx="336020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Now check your </a:t>
            </a:r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answers.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07518C-3FEB-4A85-BF03-86AF79887E5E}"/>
              </a:ext>
            </a:extLst>
          </p:cNvPr>
          <p:cNvSpPr txBox="1"/>
          <p:nvPr/>
        </p:nvSpPr>
        <p:spPr>
          <a:xfrm>
            <a:off x="5350472" y="143096"/>
            <a:ext cx="1898228" cy="523220"/>
          </a:xfrm>
          <a:prstGeom prst="rect">
            <a:avLst/>
          </a:prstGeom>
          <a:solidFill>
            <a:srgbClr val="E4A0A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Practice</a:t>
            </a:r>
          </a:p>
        </p:txBody>
      </p:sp>
      <p:sp>
        <p:nvSpPr>
          <p:cNvPr id="2" name="Rectangle 1"/>
          <p:cNvSpPr/>
          <p:nvPr/>
        </p:nvSpPr>
        <p:spPr>
          <a:xfrm>
            <a:off x="480693" y="1218159"/>
            <a:ext cx="68339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Activity (1): Fill in the gaps with (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) or (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6688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  <p:bldP spid="15" grpId="0" animBg="1"/>
      <p:bldP spid="16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C25617-6A62-494D-B9A2-CBB5C65778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4765" y="1127919"/>
            <a:ext cx="11490234" cy="520637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 cap="none" dirty="0">
                <a:latin typeface="Century Gothic" panose="020B0502020202020204" pitchFamily="34" charset="0"/>
              </a:rPr>
              <a:t>You ---------------- respect your teacher and treat her/him politely.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latin typeface="Century Gothic" panose="020B0502020202020204" pitchFamily="34" charset="0"/>
              </a:rPr>
              <a:t>You ------------- beat your classmates or disrespect them.</a:t>
            </a:r>
            <a:endParaRPr lang="en-US" sz="2400" b="1" cap="none" dirty="0">
              <a:latin typeface="Century Gothic" panose="020B0502020202020204" pitchFamily="34" charset="0"/>
            </a:endParaRP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 cap="none" dirty="0">
                <a:latin typeface="Century Gothic" panose="020B0502020202020204" pitchFamily="34" charset="0"/>
              </a:rPr>
              <a:t>You -------------- do your homework and revise your lessons.</a:t>
            </a:r>
            <a:endParaRPr lang="ar-BH" sz="2400" b="1" cap="none" dirty="0">
              <a:latin typeface="Century Gothic" panose="020B0502020202020204" pitchFamily="34" charset="0"/>
            </a:endParaRP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 cap="none" dirty="0">
                <a:latin typeface="Century Gothic" panose="020B0502020202020204" pitchFamily="34" charset="0"/>
              </a:rPr>
              <a:t>You -------------- cross the road when the signal for pedestrians is red. 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latin typeface="Century Gothic" panose="020B0502020202020204" pitchFamily="34" charset="0"/>
              </a:rPr>
              <a:t>You ------------- disturb patients or shout at hospitals.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>
                <a:latin typeface="Century Gothic" panose="020B0502020202020204" pitchFamily="34" charset="0"/>
              </a:rPr>
              <a:t>You ---------------- read comics or draw during the lesson.</a:t>
            </a:r>
          </a:p>
          <a:p>
            <a:pPr marL="0" indent="0" algn="l">
              <a:lnSpc>
                <a:spcPct val="200000"/>
              </a:lnSpc>
              <a:buNone/>
            </a:pPr>
            <a:endParaRPr lang="en-US" sz="2400" b="1" cap="none" dirty="0">
              <a:latin typeface="Century Gothic" panose="020B0502020202020204" pitchFamily="34" charset="0"/>
            </a:endParaRPr>
          </a:p>
          <a:p>
            <a:pPr marL="0" indent="0" algn="l">
              <a:lnSpc>
                <a:spcPct val="200000"/>
              </a:lnSpc>
              <a:buNone/>
            </a:pPr>
            <a:endParaRPr lang="ar-BH" sz="2400" b="1" cap="none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4765" y="707502"/>
            <a:ext cx="8865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Activity(2): Fill in the blanks using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 </a:t>
            </a:r>
            <a:r>
              <a:rPr lang="en-US" sz="2400" b="1" dirty="0">
                <a:latin typeface="Century Gothic" panose="020B0502020202020204" pitchFamily="34" charset="0"/>
              </a:rPr>
              <a:t>or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  <a:r>
              <a:rPr lang="en-US" sz="2400" b="1" dirty="0">
                <a:latin typeface="Century Gothic" panose="020B0502020202020204" pitchFamily="34" charset="0"/>
              </a:rPr>
              <a:t>.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8FF4F-15F5-4468-8829-10CA8B449314}"/>
              </a:ext>
            </a:extLst>
          </p:cNvPr>
          <p:cNvSpPr txBox="1"/>
          <p:nvPr/>
        </p:nvSpPr>
        <p:spPr>
          <a:xfrm>
            <a:off x="8890430" y="296984"/>
            <a:ext cx="3103576" cy="369332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Now check your </a:t>
            </a:r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answers.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FA5AF3-2B5D-4559-8217-6A304567877B}"/>
              </a:ext>
            </a:extLst>
          </p:cNvPr>
          <p:cNvSpPr/>
          <p:nvPr/>
        </p:nvSpPr>
        <p:spPr>
          <a:xfrm>
            <a:off x="2001884" y="1316986"/>
            <a:ext cx="1314894" cy="4095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7B8913-261C-4163-BEA9-B241ADF6312D}"/>
              </a:ext>
            </a:extLst>
          </p:cNvPr>
          <p:cNvSpPr/>
          <p:nvPr/>
        </p:nvSpPr>
        <p:spPr>
          <a:xfrm>
            <a:off x="1921344" y="2149086"/>
            <a:ext cx="1314894" cy="4095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13A988-2BDD-42D0-9A23-98E1E00DA503}"/>
              </a:ext>
            </a:extLst>
          </p:cNvPr>
          <p:cNvSpPr/>
          <p:nvPr/>
        </p:nvSpPr>
        <p:spPr>
          <a:xfrm>
            <a:off x="1921345" y="2998401"/>
            <a:ext cx="1314894" cy="4095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B713BA-4427-4522-86AB-D3542C097D19}"/>
              </a:ext>
            </a:extLst>
          </p:cNvPr>
          <p:cNvSpPr/>
          <p:nvPr/>
        </p:nvSpPr>
        <p:spPr>
          <a:xfrm>
            <a:off x="1885134" y="3781235"/>
            <a:ext cx="1314894" cy="4095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030A76-444F-4D75-BE75-659CF2AF61AF}"/>
              </a:ext>
            </a:extLst>
          </p:cNvPr>
          <p:cNvSpPr/>
          <p:nvPr/>
        </p:nvSpPr>
        <p:spPr>
          <a:xfrm>
            <a:off x="1874296" y="4687752"/>
            <a:ext cx="1314894" cy="4095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88F464-0AF8-405E-9C9C-C12E370056E6}"/>
              </a:ext>
            </a:extLst>
          </p:cNvPr>
          <p:cNvSpPr/>
          <p:nvPr/>
        </p:nvSpPr>
        <p:spPr>
          <a:xfrm>
            <a:off x="1885134" y="5475978"/>
            <a:ext cx="1314894" cy="4095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mustn’t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7518C-3FEB-4A85-BF03-86AF79887E5E}"/>
              </a:ext>
            </a:extLst>
          </p:cNvPr>
          <p:cNvSpPr txBox="1"/>
          <p:nvPr/>
        </p:nvSpPr>
        <p:spPr>
          <a:xfrm>
            <a:off x="5350472" y="143096"/>
            <a:ext cx="1898228" cy="523220"/>
          </a:xfrm>
          <a:prstGeom prst="rect">
            <a:avLst/>
          </a:prstGeom>
          <a:solidFill>
            <a:srgbClr val="E4A0A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391059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D64922-D2B1-4B4F-8EB3-0DDD04779CC7}"/>
              </a:ext>
            </a:extLst>
          </p:cNvPr>
          <p:cNvSpPr/>
          <p:nvPr/>
        </p:nvSpPr>
        <p:spPr>
          <a:xfrm>
            <a:off x="249182" y="1644801"/>
            <a:ext cx="2535433" cy="2635344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ar-BH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AutoShape 4" descr="Image result for smiley f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A978CC-C9A8-4475-8C6B-28C7D9239A2F}"/>
              </a:ext>
            </a:extLst>
          </p:cNvPr>
          <p:cNvSpPr/>
          <p:nvPr/>
        </p:nvSpPr>
        <p:spPr>
          <a:xfrm>
            <a:off x="8334660" y="3921537"/>
            <a:ext cx="3042649" cy="19439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BH" dirty="0">
              <a:solidFill>
                <a:schemeClr val="tx1"/>
              </a:solidFill>
              <a:highlight>
                <a:srgbClr val="FF0000"/>
              </a:highlight>
              <a:latin typeface="Abadi Extra Light" panose="020B0604020202020204" pitchFamily="34" charset="0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B82603-EB0E-41C0-9F6B-A9577E6BAAD7}"/>
              </a:ext>
            </a:extLst>
          </p:cNvPr>
          <p:cNvSpPr/>
          <p:nvPr/>
        </p:nvSpPr>
        <p:spPr>
          <a:xfrm>
            <a:off x="2897036" y="3646546"/>
            <a:ext cx="2535433" cy="26353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ar-BH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249814-C4D5-4F10-BE69-0F95BD281C04}"/>
              </a:ext>
            </a:extLst>
          </p:cNvPr>
          <p:cNvSpPr/>
          <p:nvPr/>
        </p:nvSpPr>
        <p:spPr>
          <a:xfrm>
            <a:off x="5477944" y="1591548"/>
            <a:ext cx="3358975" cy="1943973"/>
          </a:xfrm>
          <a:prstGeom prst="rect">
            <a:avLst/>
          </a:prstGeom>
          <a:solidFill>
            <a:srgbClr val="D3677E"/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BH" dirty="0">
              <a:solidFill>
                <a:schemeClr val="tx1"/>
              </a:solidFill>
              <a:highlight>
                <a:srgbClr val="FF0000"/>
              </a:highlight>
              <a:latin typeface="Abadi Extra Light" panose="020B0604020202020204" pitchFamily="34" charset="0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73951-B1EE-419E-87D4-F4B0D51EBA16}"/>
              </a:ext>
            </a:extLst>
          </p:cNvPr>
          <p:cNvSpPr txBox="1"/>
          <p:nvPr/>
        </p:nvSpPr>
        <p:spPr>
          <a:xfrm>
            <a:off x="6695619" y="2300620"/>
            <a:ext cx="2517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You mustn’t eat or drink in the class.</a:t>
            </a:r>
          </a:p>
        </p:txBody>
      </p:sp>
      <p:pic>
        <p:nvPicPr>
          <p:cNvPr id="25" name="Picture 24" descr="A close up of a sign&#10;&#10;Description automatically generated">
            <a:extLst>
              <a:ext uri="{FF2B5EF4-FFF2-40B4-BE49-F238E27FC236}">
                <a16:creationId xmlns:a16="http://schemas.microsoft.com/office/drawing/2014/main" id="{489F0146-DF4D-4304-88EC-F4E230ADBE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2469" y="1651482"/>
            <a:ext cx="1442155" cy="17068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59B98AF-81D3-4F23-A22F-E0C129621304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494" t="12543" r="13943" b="53535"/>
          <a:stretch/>
        </p:blipFill>
        <p:spPr bwMode="auto">
          <a:xfrm>
            <a:off x="3584478" y="3795424"/>
            <a:ext cx="1103269" cy="11334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2CE3E2D-D2C7-41FF-A789-3A3AC718729A}"/>
              </a:ext>
            </a:extLst>
          </p:cNvPr>
          <p:cNvSpPr txBox="1"/>
          <p:nvPr/>
        </p:nvSpPr>
        <p:spPr>
          <a:xfrm>
            <a:off x="2977944" y="5282229"/>
            <a:ext cx="2517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You mustn’t shout in the classroom.</a:t>
            </a:r>
          </a:p>
        </p:txBody>
      </p:sp>
      <p:pic>
        <p:nvPicPr>
          <p:cNvPr id="31" name="Picture 30" descr="A close up of a sign&#10;&#10;Description automatically generated">
            <a:extLst>
              <a:ext uri="{FF2B5EF4-FFF2-40B4-BE49-F238E27FC236}">
                <a16:creationId xmlns:a16="http://schemas.microsoft.com/office/drawing/2014/main" id="{E0821A4C-5E4B-4459-9DF4-FEDAE1DF58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66414" y="3921537"/>
            <a:ext cx="1221984" cy="122198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6007E91-C889-4C71-8342-D16CD93A5197}"/>
              </a:ext>
            </a:extLst>
          </p:cNvPr>
          <p:cNvSpPr txBox="1"/>
          <p:nvPr/>
        </p:nvSpPr>
        <p:spPr>
          <a:xfrm>
            <a:off x="8545484" y="5021370"/>
            <a:ext cx="2705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You mustn’t bring your mobile phone to school.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91D04D-44A8-4772-8BD9-0820938103B6}"/>
              </a:ext>
            </a:extLst>
          </p:cNvPr>
          <p:cNvSpPr txBox="1"/>
          <p:nvPr/>
        </p:nvSpPr>
        <p:spPr>
          <a:xfrm>
            <a:off x="474992" y="3211085"/>
            <a:ext cx="2517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You must throw rubbish in the bin.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8DE34A-AA15-4320-A490-F33E381F2308}"/>
              </a:ext>
            </a:extLst>
          </p:cNvPr>
          <p:cNvSpPr txBox="1"/>
          <p:nvPr/>
        </p:nvSpPr>
        <p:spPr>
          <a:xfrm>
            <a:off x="79173" y="860513"/>
            <a:ext cx="1211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Activity 3: Look at the  following pictures and write sentences using </a:t>
            </a:r>
            <a:r>
              <a:rPr lang="en-US" sz="2400" b="1" i="1" dirty="0">
                <a:latin typeface="Century Gothic" panose="020B0502020202020204" pitchFamily="34" charset="0"/>
              </a:rPr>
              <a:t>must/mustn’t</a:t>
            </a:r>
            <a:r>
              <a:rPr lang="en-US" sz="24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978D13-6299-4063-B43B-CAA04A3DF192}"/>
              </a:ext>
            </a:extLst>
          </p:cNvPr>
          <p:cNvSpPr txBox="1"/>
          <p:nvPr/>
        </p:nvSpPr>
        <p:spPr>
          <a:xfrm>
            <a:off x="8816993" y="366882"/>
            <a:ext cx="300663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Now check your </a:t>
            </a:r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answers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67089" y="1685703"/>
            <a:ext cx="1286606" cy="1286606"/>
            <a:chOff x="767089" y="1685703"/>
            <a:chExt cx="1286606" cy="1286606"/>
          </a:xfrm>
        </p:grpSpPr>
        <p:pic>
          <p:nvPicPr>
            <p:cNvPr id="33" name="Picture 32" descr="A picture containing drawing, clock&#10;&#10;Description automatically generated">
              <a:extLst>
                <a:ext uri="{FF2B5EF4-FFF2-40B4-BE49-F238E27FC236}">
                  <a16:creationId xmlns:a16="http://schemas.microsoft.com/office/drawing/2014/main" id="{97317332-48B7-49AA-B424-6856D1201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089" y="1685703"/>
              <a:ext cx="1286606" cy="1286606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919941" y="2508544"/>
              <a:ext cx="980902" cy="43840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Do not litter.</a:t>
              </a: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07518C-3FEB-4A85-BF03-86AF79887E5E}"/>
              </a:ext>
            </a:extLst>
          </p:cNvPr>
          <p:cNvSpPr txBox="1"/>
          <p:nvPr/>
        </p:nvSpPr>
        <p:spPr>
          <a:xfrm>
            <a:off x="5350472" y="143096"/>
            <a:ext cx="1898228" cy="523220"/>
          </a:xfrm>
          <a:prstGeom prst="rect">
            <a:avLst/>
          </a:prstGeom>
          <a:solidFill>
            <a:srgbClr val="E4A0A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196894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0" grpId="0"/>
      <p:bldP spid="32" grpId="0"/>
      <p:bldP spid="34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80FEA97-7F44-4618-9BE4-92C3B44789F8}"/>
              </a:ext>
            </a:extLst>
          </p:cNvPr>
          <p:cNvSpPr/>
          <p:nvPr/>
        </p:nvSpPr>
        <p:spPr>
          <a:xfrm>
            <a:off x="241545" y="2487824"/>
            <a:ext cx="8778240" cy="350786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dirty="0">
              <a:solidFill>
                <a:schemeClr val="tx1"/>
              </a:solidFill>
            </a:endParaRPr>
          </a:p>
        </p:txBody>
      </p:sp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CE9D6B4D-37F5-4A40-A2E4-CCF0A1BB9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778" y="4589980"/>
            <a:ext cx="1182777" cy="1182777"/>
          </a:xfrm>
          <a:prstGeom prst="rect">
            <a:avLst/>
          </a:prstGeom>
        </p:spPr>
      </p:pic>
      <p:pic>
        <p:nvPicPr>
          <p:cNvPr id="21" name="Picture 20" descr="A close up of a sign&#10;&#10;Description automatically generated">
            <a:extLst>
              <a:ext uri="{FF2B5EF4-FFF2-40B4-BE49-F238E27FC236}">
                <a16:creationId xmlns:a16="http://schemas.microsoft.com/office/drawing/2014/main" id="{99C84088-405D-42CA-9083-662ABB29EF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14566" y="3311310"/>
            <a:ext cx="1221984" cy="12219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9186B44-A0B9-46C2-936C-0957FAA494C0}"/>
              </a:ext>
            </a:extLst>
          </p:cNvPr>
          <p:cNvPicPr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543" t="12543" r="13943" b="53535"/>
          <a:stretch/>
        </p:blipFill>
        <p:spPr bwMode="auto">
          <a:xfrm>
            <a:off x="6348029" y="3312939"/>
            <a:ext cx="1100403" cy="11334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EB2F0A-5DBE-44CD-B9A9-278FC233D038}"/>
              </a:ext>
            </a:extLst>
          </p:cNvPr>
          <p:cNvSpPr txBox="1"/>
          <p:nvPr/>
        </p:nvSpPr>
        <p:spPr>
          <a:xfrm>
            <a:off x="274146" y="2887243"/>
            <a:ext cx="6146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1. You must clean up your trash.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E63DE9-7C0A-4546-BB4F-8A3D9C364A0F}"/>
              </a:ext>
            </a:extLst>
          </p:cNvPr>
          <p:cNvSpPr txBox="1"/>
          <p:nvPr/>
        </p:nvSpPr>
        <p:spPr>
          <a:xfrm>
            <a:off x="274146" y="3311112"/>
            <a:ext cx="562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2. You mustn’t bring your own food or drinks.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B004D0-F5DB-4752-923B-293496F78C05}"/>
              </a:ext>
            </a:extLst>
          </p:cNvPr>
          <p:cNvSpPr txBox="1"/>
          <p:nvPr/>
        </p:nvSpPr>
        <p:spPr>
          <a:xfrm>
            <a:off x="278593" y="3760259"/>
            <a:ext cx="6142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3. You mustn’t talk loudly in the cinema or talk on the phone.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3455DA-3253-4727-A972-33912D026D57}"/>
              </a:ext>
            </a:extLst>
          </p:cNvPr>
          <p:cNvSpPr txBox="1"/>
          <p:nvPr/>
        </p:nvSpPr>
        <p:spPr>
          <a:xfrm>
            <a:off x="345759" y="4514899"/>
            <a:ext cx="594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4. You must respect people in the cinema and not annoy them.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EE551F-BA62-43E2-AFA0-C4E141A5852F}"/>
              </a:ext>
            </a:extLst>
          </p:cNvPr>
          <p:cNvSpPr txBox="1"/>
          <p:nvPr/>
        </p:nvSpPr>
        <p:spPr>
          <a:xfrm>
            <a:off x="281197" y="5212384"/>
            <a:ext cx="5857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5. You mustn’t bring </a:t>
            </a:r>
            <a:r>
              <a:rPr lang="en-US" b="1">
                <a:latin typeface="Century Gothic" panose="020B0502020202020204" pitchFamily="34" charset="0"/>
              </a:rPr>
              <a:t>your toddlers </a:t>
            </a:r>
            <a:r>
              <a:rPr lang="en-US" b="1" dirty="0">
                <a:latin typeface="Century Gothic" panose="020B0502020202020204" pitchFamily="34" charset="0"/>
              </a:rPr>
              <a:t>to the cinema or leave </a:t>
            </a:r>
            <a:r>
              <a:rPr lang="en-US" b="1">
                <a:latin typeface="Century Gothic" panose="020B0502020202020204" pitchFamily="34" charset="0"/>
              </a:rPr>
              <a:t>your children unattended </a:t>
            </a:r>
            <a:r>
              <a:rPr lang="en-US" b="1" dirty="0">
                <a:latin typeface="Century Gothic" panose="020B0502020202020204" pitchFamily="34" charset="0"/>
              </a:rPr>
              <a:t>there.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3BE9BA-2300-4B57-9413-929E6967445D}"/>
              </a:ext>
            </a:extLst>
          </p:cNvPr>
          <p:cNvSpPr txBox="1"/>
          <p:nvPr/>
        </p:nvSpPr>
        <p:spPr>
          <a:xfrm>
            <a:off x="8537171" y="324029"/>
            <a:ext cx="351628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Now check </a:t>
            </a:r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possible answers.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07518C-3FEB-4A85-BF03-86AF79887E5E}"/>
              </a:ext>
            </a:extLst>
          </p:cNvPr>
          <p:cNvSpPr txBox="1"/>
          <p:nvPr/>
        </p:nvSpPr>
        <p:spPr>
          <a:xfrm>
            <a:off x="4655345" y="65860"/>
            <a:ext cx="2645908" cy="523220"/>
          </a:xfrm>
          <a:prstGeom prst="rect">
            <a:avLst/>
          </a:prstGeom>
          <a:solidFill>
            <a:srgbClr val="E4A0A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Assessment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117801" y="770005"/>
            <a:ext cx="119356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-Write a poster for cinema rules using </a:t>
            </a:r>
            <a:r>
              <a:rPr lang="en-US" sz="2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must</a:t>
            </a:r>
            <a:r>
              <a:rPr lang="en-US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/</a:t>
            </a:r>
            <a:r>
              <a:rPr lang="en-US" sz="2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mustn’t</a:t>
            </a:r>
            <a:r>
              <a:rPr lang="en-US" sz="24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with </a:t>
            </a:r>
            <a:r>
              <a:rPr lang="en-US" sz="2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and/or</a:t>
            </a:r>
            <a:r>
              <a:rPr lang="en-US" sz="24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/>
            <a:endParaRPr lang="en-US" sz="2400" b="1" i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/>
            <a:r>
              <a:rPr lang="en-US" sz="2400" b="1" i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The poster should contain at least </a:t>
            </a:r>
            <a:r>
              <a:rPr lang="en-US" sz="2400" b="1" i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four</a:t>
            </a:r>
            <a:r>
              <a:rPr lang="en-US" sz="2400" b="1" i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 rules.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708126" y="2402465"/>
            <a:ext cx="2313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Cinema Rules </a:t>
            </a:r>
            <a:endParaRPr lang="en-US" u="sng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709" y="4621414"/>
            <a:ext cx="1100940" cy="1098834"/>
          </a:xfrm>
          <a:prstGeom prst="rect">
            <a:avLst/>
          </a:prstGeom>
        </p:spPr>
      </p:pic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1E7AD304-A59A-43C7-ACB6-CB19D08ED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801844"/>
              </p:ext>
            </p:extLst>
          </p:nvPr>
        </p:nvGraphicFramePr>
        <p:xfrm>
          <a:off x="9168818" y="2402465"/>
          <a:ext cx="2761216" cy="377862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761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5344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latin typeface="Century Gothic" pitchFamily="34" charset="0"/>
                        </a:rPr>
                        <a:t>Writing Checklist</a:t>
                      </a:r>
                      <a:endParaRPr lang="ar-BH" sz="1200" b="1" dirty="0">
                        <a:latin typeface="Century Gothic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060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I used  capital  letters at the beginning of sentences.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I used finger 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/>
                        </a:rPr>
                        <a:t> 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space 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/>
                        </a:rPr>
                        <a:t> 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between 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/>
                        </a:rPr>
                        <a:t>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words.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I used a full stop (.) at the end of sentences.                  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I checked my spelling.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I used the correct tense.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I  used must/mustn’t with and/or.</a:t>
                      </a:r>
                      <a:endParaRPr kumimoji="0" lang="ar-BH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11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/>
      <p:bldP spid="25" grpId="0"/>
      <p:bldP spid="26" grpId="0"/>
      <p:bldP spid="27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0162B4-77C9-444E-85FC-2414251CD665}"/>
              </a:ext>
            </a:extLst>
          </p:cNvPr>
          <p:cNvSpPr txBox="1"/>
          <p:nvPr/>
        </p:nvSpPr>
        <p:spPr>
          <a:xfrm>
            <a:off x="2832284" y="2819400"/>
            <a:ext cx="70262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600" b="1" dirty="0">
                <a:latin typeface="Century Gothic" panose="020B0502020202020204" pitchFamily="34" charset="0"/>
              </a:rPr>
              <a:t>End of the lesson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8266500-3275-4008-ADEA-24177ED403C9}"/>
              </a:ext>
            </a:extLst>
          </p:cNvPr>
          <p:cNvCxnSpPr>
            <a:cxnSpLocks/>
          </p:cNvCxnSpPr>
          <p:nvPr/>
        </p:nvCxnSpPr>
        <p:spPr>
          <a:xfrm>
            <a:off x="224444" y="6483440"/>
            <a:ext cx="11829011" cy="608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2167171-16F3-4CC4-9BEA-316ADC0F2B16}"/>
              </a:ext>
            </a:extLst>
          </p:cNvPr>
          <p:cNvSpPr txBox="1"/>
          <p:nvPr/>
        </p:nvSpPr>
        <p:spPr>
          <a:xfrm>
            <a:off x="444216" y="6483440"/>
            <a:ext cx="4047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Ministry of Education </a:t>
            </a:r>
            <a:r>
              <a:rPr lang="en-US" sz="1200" b="1" dirty="0">
                <a:latin typeface="Century Gothic" panose="020B0502020202020204" pitchFamily="34" charset="0"/>
              </a:rPr>
              <a:t>- S</a:t>
            </a:r>
            <a:r>
              <a:rPr lang="x-none" sz="1200" b="1" dirty="0">
                <a:latin typeface="Century Gothic" panose="020B0502020202020204" pitchFamily="34" charset="0"/>
              </a:rPr>
              <a:t>econ</a:t>
            </a:r>
            <a:r>
              <a:rPr lang="en-GB" sz="1200" b="1" dirty="0">
                <a:latin typeface="Century Gothic" panose="020B0502020202020204" pitchFamily="34" charset="0"/>
              </a:rPr>
              <a:t>d</a:t>
            </a:r>
            <a:r>
              <a:rPr lang="x-none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</a:rPr>
              <a:t>S</a:t>
            </a:r>
            <a:r>
              <a:rPr lang="x-none" sz="1200" b="1" dirty="0">
                <a:latin typeface="Century Gothic" panose="020B0502020202020204" pitchFamily="34" charset="0"/>
              </a:rPr>
              <a:t>emester </a:t>
            </a:r>
            <a:r>
              <a:rPr lang="en-GB" sz="1200" b="1" dirty="0">
                <a:latin typeface="Century Gothic" panose="020B0502020202020204" pitchFamily="34" charset="0"/>
              </a:rPr>
              <a:t>2020</a:t>
            </a:r>
            <a:r>
              <a:rPr lang="x-none" sz="1200" b="1" dirty="0">
                <a:latin typeface="Century Gothic" panose="020B0502020202020204" pitchFamily="34" charset="0"/>
              </a:rPr>
              <a:t>/</a:t>
            </a:r>
            <a:r>
              <a:rPr lang="en-GB" sz="1200" b="1" dirty="0">
                <a:latin typeface="Century Gothic" panose="020B0502020202020204" pitchFamily="34" charset="0"/>
              </a:rPr>
              <a:t>2021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57BAF25-75C6-4586-B5CA-3239F2DAF100}"/>
              </a:ext>
            </a:extLst>
          </p:cNvPr>
          <p:cNvSpPr txBox="1"/>
          <p:nvPr/>
        </p:nvSpPr>
        <p:spPr>
          <a:xfrm>
            <a:off x="8646615" y="6544308"/>
            <a:ext cx="3347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Grade 4- English - Unit 7- Lesson 6: Writing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47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772</Words>
  <Application>Microsoft Office PowerPoint</Application>
  <PresentationFormat>Widescreen</PresentationFormat>
  <Paragraphs>138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Raneem</dc:creator>
  <cp:lastModifiedBy>amlsalman987@outlook.com</cp:lastModifiedBy>
  <cp:revision>140</cp:revision>
  <dcterms:created xsi:type="dcterms:W3CDTF">2020-03-02T22:46:50Z</dcterms:created>
  <dcterms:modified xsi:type="dcterms:W3CDTF">2021-05-02T20:49:30Z</dcterms:modified>
</cp:coreProperties>
</file>