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7">
  <p:sldMasterIdLst>
    <p:sldMasterId id="2147483672" r:id="rId1"/>
  </p:sldMasterIdLst>
  <p:notesMasterIdLst>
    <p:notesMasterId r:id="rId29"/>
  </p:notesMasterIdLst>
  <p:sldIdLst>
    <p:sldId id="326" r:id="rId2"/>
    <p:sldId id="372" r:id="rId3"/>
    <p:sldId id="327" r:id="rId4"/>
    <p:sldId id="377" r:id="rId5"/>
    <p:sldId id="403" r:id="rId6"/>
    <p:sldId id="378" r:id="rId7"/>
    <p:sldId id="404" r:id="rId8"/>
    <p:sldId id="402" r:id="rId9"/>
    <p:sldId id="405" r:id="rId10"/>
    <p:sldId id="358" r:id="rId11"/>
    <p:sldId id="381" r:id="rId12"/>
    <p:sldId id="382" r:id="rId13"/>
    <p:sldId id="383" r:id="rId14"/>
    <p:sldId id="407" r:id="rId15"/>
    <p:sldId id="384" r:id="rId16"/>
    <p:sldId id="385" r:id="rId17"/>
    <p:sldId id="408" r:id="rId18"/>
    <p:sldId id="387" r:id="rId19"/>
    <p:sldId id="386" r:id="rId20"/>
    <p:sldId id="388" r:id="rId21"/>
    <p:sldId id="391" r:id="rId22"/>
    <p:sldId id="392" r:id="rId23"/>
    <p:sldId id="393" r:id="rId24"/>
    <p:sldId id="394" r:id="rId25"/>
    <p:sldId id="389" r:id="rId26"/>
    <p:sldId id="401" r:id="rId27"/>
    <p:sldId id="311" r:id="rId28"/>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حمد عليّ النفيعيّ" initials="حمد" lastIdx="1" clrIdx="0">
    <p:extLst>
      <p:ext uri="{19B8F6BF-5375-455C-9EA6-DF929625EA0E}">
        <p15:presenceInfo xmlns:p15="http://schemas.microsoft.com/office/powerpoint/2012/main" userId="0b58add3780b77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B61"/>
    <a:srgbClr val="CC66FF"/>
    <a:srgbClr val="07ED43"/>
    <a:srgbClr val="FF0066"/>
    <a:srgbClr val="FF3399"/>
    <a:srgbClr val="FFFFCC"/>
    <a:srgbClr val="CC3300"/>
    <a:srgbClr val="FFFF99"/>
    <a:srgbClr val="FFFFFF"/>
    <a:srgbClr val="43B1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2923" autoAdjust="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0DDB038-7EBD-46C1-BF37-17CE9684544A}" type="datetimeFigureOut">
              <a:rPr lang="ar-SA" smtClean="0"/>
              <a:t>5 ذو القعدة، 1447</a:t>
            </a:fld>
            <a:endParaRPr lang="ar-S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0F35522-70BB-4E93-8A41-84CB8C736E69}" type="slidenum">
              <a:rPr lang="ar-SA" smtClean="0"/>
              <a:t>‹#›</a:t>
            </a:fld>
            <a:endParaRPr lang="ar-SA" dirty="0"/>
          </a:p>
        </p:txBody>
      </p:sp>
    </p:spTree>
    <p:extLst>
      <p:ext uri="{BB962C8B-B14F-4D97-AF65-F5344CB8AC3E}">
        <p14:creationId xmlns:p14="http://schemas.microsoft.com/office/powerpoint/2010/main" val="293144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4/21/26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00025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9160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5858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88533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4/21/26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0052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4/21/26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14136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4/21/26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17327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4/21/26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16643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4/21/26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40061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4/21/26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36815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4/21/26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66249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4/21/26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2754098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7C585-A8CC-F952-57F7-7F3EAF4463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2641908"/>
            <a:ext cx="5943600" cy="3587115"/>
          </a:xfrm>
          <a:prstGeom prst="rect">
            <a:avLst/>
          </a:prstGeom>
          <a:noFill/>
          <a:ln>
            <a:noFill/>
          </a:ln>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E2E828-D966-4866-8D0C-7C48B5D31A83}"/>
              </a:ext>
            </a:extLst>
          </p:cNvPr>
          <p:cNvSpPr/>
          <p:nvPr/>
        </p:nvSpPr>
        <p:spPr>
          <a:xfrm>
            <a:off x="423042" y="1245924"/>
            <a:ext cx="11481051" cy="744634"/>
          </a:xfrm>
          <a:prstGeom prst="rect">
            <a:avLst/>
          </a:prstGeom>
          <a:no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الحَلْقَةُ الأ</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r>
              <a:rPr kumimoji="0" lang="ar-BH"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ولى/ اللُّغَةُ العَرَبيّةُ                          الصَّفُّ الثّالِثُ الابْتِدائِــــــيُّ</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r>
              <a:rPr kumimoji="0" lang="ar-BH"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r>
              <a:rPr kumimoji="0" lang="ar-BH"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الفَصْلُ الدِّراسِيُّ </a:t>
            </a:r>
            <a:r>
              <a:rPr lang="ar-BH" sz="3200" b="1" dirty="0">
                <a:solidFill>
                  <a:prstClr val="black"/>
                </a:solidFill>
                <a:latin typeface="Sakkal Majalla" pitchFamily="2" charset="-78"/>
                <a:cs typeface="Sakkal Majalla" pitchFamily="2" charset="-78"/>
              </a:rPr>
              <a:t>الثّاني</a:t>
            </a:r>
            <a:r>
              <a:rPr kumimoji="0" lang="ar-BH"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endPar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sp>
        <p:nvSpPr>
          <p:cNvPr id="10" name="Rectangle 9">
            <a:extLst>
              <a:ext uri="{FF2B5EF4-FFF2-40B4-BE49-F238E27FC236}">
                <a16:creationId xmlns:a16="http://schemas.microsoft.com/office/drawing/2014/main" id="{A7E7755E-1789-4C6F-AA3E-15902EE9C568}"/>
              </a:ext>
            </a:extLst>
          </p:cNvPr>
          <p:cNvSpPr/>
          <p:nvPr/>
        </p:nvSpPr>
        <p:spPr>
          <a:xfrm>
            <a:off x="328733" y="1998309"/>
            <a:ext cx="11672139" cy="646331"/>
          </a:xfrm>
          <a:prstGeom prst="rect">
            <a:avLst/>
          </a:prstGeom>
        </p:spPr>
        <p:txBody>
          <a:bodyPr wrap="square">
            <a:spAutoFit/>
          </a:bodyPr>
          <a:lstStyle/>
          <a:p>
            <a:pPr lvl="0" algn="ctr" rtl="1">
              <a:defRPr/>
            </a:pPr>
            <a:r>
              <a:rPr kumimoji="0" lang="ar-BH" sz="36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الْوَحْدَةُ الثّالِثَةُ: مَشاهِدُ مِنَ الطُّفولَةِ</a:t>
            </a:r>
            <a:r>
              <a:rPr kumimoji="0" lang="ar-SA" sz="36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الدَّرْسُ</a:t>
            </a:r>
            <a:r>
              <a:rPr kumimoji="0" lang="ar-BH" sz="36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التّاسِعُ: ذِكْرَياتٌ مِنْ أَيّامِ الطُّفولَةِ(1)</a:t>
            </a:r>
            <a:endParaRPr lang="ar-BH" sz="3600" b="1" dirty="0">
              <a:solidFill>
                <a:srgbClr val="FF0000"/>
              </a:solidFill>
              <a:latin typeface="Sakkal Majalla" pitchFamily="2" charset="-78"/>
              <a:cs typeface="Sakkal Majalla" pitchFamily="2" charset="-78"/>
            </a:endParaRPr>
          </a:p>
        </p:txBody>
      </p:sp>
      <p:sp>
        <p:nvSpPr>
          <p:cNvPr id="12" name="Footer Placeholder 3">
            <a:extLst>
              <a:ext uri="{FF2B5EF4-FFF2-40B4-BE49-F238E27FC236}">
                <a16:creationId xmlns:a16="http://schemas.microsoft.com/office/drawing/2014/main" id="{B12FF143-EA59-445D-9590-ABA35C14533B}"/>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grpSp>
        <p:nvGrpSpPr>
          <p:cNvPr id="11" name="Group 10">
            <a:extLst>
              <a:ext uri="{FF2B5EF4-FFF2-40B4-BE49-F238E27FC236}">
                <a16:creationId xmlns:a16="http://schemas.microsoft.com/office/drawing/2014/main" id="{B743985E-6223-39A6-E2B1-C3ABF66D831C}"/>
              </a:ext>
            </a:extLst>
          </p:cNvPr>
          <p:cNvGrpSpPr/>
          <p:nvPr/>
        </p:nvGrpSpPr>
        <p:grpSpPr>
          <a:xfrm>
            <a:off x="2438399" y="0"/>
            <a:ext cx="7162799" cy="1275711"/>
            <a:chOff x="2438399" y="0"/>
            <a:chExt cx="7162799" cy="1275711"/>
          </a:xfrm>
        </p:grpSpPr>
        <p:pic>
          <p:nvPicPr>
            <p:cNvPr id="15" name="Picture 14">
              <a:extLst>
                <a:ext uri="{FF2B5EF4-FFF2-40B4-BE49-F238E27FC236}">
                  <a16:creationId xmlns:a16="http://schemas.microsoft.com/office/drawing/2014/main" id="{EDDFC6F5-7B08-CEC5-C0CD-28483C7B18F7}"/>
                </a:ext>
              </a:extLst>
            </p:cNvPr>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55463" t="25076" r="6723" b="21638"/>
            <a:stretch/>
          </p:blipFill>
          <p:spPr>
            <a:xfrm>
              <a:off x="6471919" y="93501"/>
              <a:ext cx="3129279" cy="1182210"/>
            </a:xfrm>
            <a:prstGeom prst="rect">
              <a:avLst/>
            </a:prstGeom>
          </p:spPr>
        </p:pic>
        <p:pic>
          <p:nvPicPr>
            <p:cNvPr id="16" name="Picture 15" descr="A picture containing text, clipart, vector graphics&#10;&#10;Description automatically generated">
              <a:extLst>
                <a:ext uri="{FF2B5EF4-FFF2-40B4-BE49-F238E27FC236}">
                  <a16:creationId xmlns:a16="http://schemas.microsoft.com/office/drawing/2014/main" id="{DBB05639-BDA7-FBF2-C01D-29DB480C5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405" y="0"/>
              <a:ext cx="1074737" cy="1182211"/>
            </a:xfrm>
            <a:prstGeom prst="rect">
              <a:avLst/>
            </a:prstGeom>
          </p:spPr>
        </p:pic>
        <p:pic>
          <p:nvPicPr>
            <p:cNvPr id="17" name="Picture 16">
              <a:extLst>
                <a:ext uri="{FF2B5EF4-FFF2-40B4-BE49-F238E27FC236}">
                  <a16:creationId xmlns:a16="http://schemas.microsoft.com/office/drawing/2014/main" id="{A3F34022-8651-C34C-5BD3-B7494B788CFA}"/>
                </a:ext>
              </a:extLst>
            </p:cNvPr>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56814" b="21638"/>
            <a:stretch/>
          </p:blipFill>
          <p:spPr>
            <a:xfrm>
              <a:off x="2438399" y="93501"/>
              <a:ext cx="3017521" cy="1182210"/>
            </a:xfrm>
            <a:prstGeom prst="rect">
              <a:avLst/>
            </a:prstGeom>
          </p:spPr>
        </p:pic>
      </p:grpSp>
      <p:sp>
        <p:nvSpPr>
          <p:cNvPr id="9" name="مستطيل: زوايا مستديرة 201">
            <a:extLst>
              <a:ext uri="{FF2B5EF4-FFF2-40B4-BE49-F238E27FC236}">
                <a16:creationId xmlns:a16="http://schemas.microsoft.com/office/drawing/2014/main" id="{1B85A71B-7B83-422C-B430-B84B79CDA24F}"/>
              </a:ext>
            </a:extLst>
          </p:cNvPr>
          <p:cNvSpPr/>
          <p:nvPr/>
        </p:nvSpPr>
        <p:spPr>
          <a:xfrm>
            <a:off x="3617843" y="5436704"/>
            <a:ext cx="3844639" cy="809092"/>
          </a:xfrm>
          <a:prstGeom prst="roundRect">
            <a:avLst/>
          </a:prstGeom>
          <a:solidFill>
            <a:srgbClr val="70AD47"/>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sz="4400" b="1" dirty="0">
                <a:solidFill>
                  <a:srgbClr val="FFFFFF"/>
                </a:solidFill>
                <a:effectLst/>
                <a:latin typeface="Calibri" panose="020F0502020204030204" pitchFamily="34" charset="0"/>
                <a:ea typeface="Calibri" panose="020F0502020204030204" pitchFamily="34" charset="0"/>
                <a:cs typeface="Sakkal Majalla" panose="02000000000000000000" pitchFamily="2" charset="-78"/>
              </a:rPr>
              <a:t>ال</a:t>
            </a:r>
            <a:r>
              <a:rPr lang="ar-BH" sz="4400" b="1" dirty="0">
                <a:solidFill>
                  <a:srgbClr val="FFFFFF"/>
                </a:solidFill>
                <a:effectLst/>
                <a:latin typeface="Calibri" panose="020F0502020204030204" pitchFamily="34" charset="0"/>
                <a:ea typeface="Calibri" panose="020F0502020204030204" pitchFamily="34" charset="0"/>
                <a:cs typeface="Sakkal Majalla" panose="02000000000000000000" pitchFamily="2" charset="-78"/>
              </a:rPr>
              <a:t>تَّحَدُّثُ وَالْ</a:t>
            </a:r>
            <a:r>
              <a:rPr lang="ar-SA" sz="4400" b="1" dirty="0">
                <a:solidFill>
                  <a:srgbClr val="FFFFFF"/>
                </a:solidFill>
                <a:effectLst/>
                <a:latin typeface="Calibri" panose="020F0502020204030204" pitchFamily="34" charset="0"/>
                <a:ea typeface="Calibri" panose="020F0502020204030204" pitchFamily="34" charset="0"/>
                <a:cs typeface="Sakkal Majalla" panose="02000000000000000000" pitchFamily="2" charset="-78"/>
              </a:rPr>
              <a:t>قِراءَةُ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8942D2-7F1A-5CCA-B0E6-7880760EF058}"/>
              </a:ext>
            </a:extLst>
          </p:cNvPr>
          <p:cNvSpPr>
            <a:spLocks/>
          </p:cNvSpPr>
          <p:nvPr/>
        </p:nvSpPr>
        <p:spPr>
          <a:xfrm>
            <a:off x="8772525" y="634264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25378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F07DD051-447A-6705-D2C6-4C74A4C1838C}"/>
              </a:ext>
            </a:extLst>
          </p:cNvPr>
          <p:cNvSpPr>
            <a:spLocks/>
          </p:cNvSpPr>
          <p:nvPr/>
        </p:nvSpPr>
        <p:spPr>
          <a:xfrm>
            <a:off x="8709270" y="6317631"/>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CD7258-A485-888F-C17A-9F7A93BD4891}"/>
              </a:ext>
            </a:extLst>
          </p:cNvPr>
          <p:cNvSpPr txBox="1"/>
          <p:nvPr/>
        </p:nvSpPr>
        <p:spPr>
          <a:xfrm>
            <a:off x="2080592" y="910624"/>
            <a:ext cx="8242853" cy="685124"/>
          </a:xfrm>
          <a:prstGeom prst="rect">
            <a:avLst/>
          </a:prstGeom>
          <a:noFill/>
        </p:spPr>
        <p:txBody>
          <a:bodyPr wrap="square">
            <a:spAutoFit/>
          </a:bodyPr>
          <a:lstStyle/>
          <a:p>
            <a:pPr lvl="0" algn="just" rtl="1">
              <a:lnSpc>
                <a:spcPct val="107000"/>
              </a:lnSpc>
              <a:spcAft>
                <a:spcPts val="800"/>
              </a:spcAft>
              <a:buClr>
                <a:srgbClr val="000000"/>
              </a:buClr>
              <a:buSzPts val="1400"/>
            </a:pPr>
            <a:r>
              <a:rPr lang="ar-BH" sz="3600" b="1" dirty="0">
                <a:latin typeface="Sakkal Majalla" panose="02000000000000000000" pitchFamily="2" charset="-78"/>
                <a:ea typeface="Calibri" panose="020F0502020204030204" pitchFamily="34" charset="0"/>
                <a:cs typeface="Sakkal Majalla" panose="02000000000000000000" pitchFamily="2" charset="-78"/>
              </a:rPr>
              <a:t>3- </a:t>
            </a: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ما الْأَمْكِنَةُ الثَّلاثَةُ الَّتي تُمَثِّلُ مَعالِمَ حَياةِ الطِّفْلِ؟</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TextBox 7">
            <a:extLst>
              <a:ext uri="{FF2B5EF4-FFF2-40B4-BE49-F238E27FC236}">
                <a16:creationId xmlns:a16="http://schemas.microsoft.com/office/drawing/2014/main" id="{B0F4723C-3AD9-AA56-D0F1-53D282E72445}"/>
              </a:ext>
            </a:extLst>
          </p:cNvPr>
          <p:cNvSpPr txBox="1"/>
          <p:nvPr/>
        </p:nvSpPr>
        <p:spPr>
          <a:xfrm>
            <a:off x="5540023" y="2096121"/>
            <a:ext cx="2809460" cy="369332"/>
          </a:xfrm>
          <a:prstGeom prst="rect">
            <a:avLst/>
          </a:prstGeom>
          <a:noFill/>
        </p:spPr>
        <p:txBody>
          <a:bodyPr wrap="square">
            <a:spAutoFit/>
          </a:bodyPr>
          <a:lstStyle/>
          <a:p>
            <a:r>
              <a:rPr lang="ar-BH" sz="1800" dirty="0">
                <a:latin typeface="Sakkal Majalla" panose="02000000000000000000" pitchFamily="2" charset="-78"/>
                <a:cs typeface="Sakkal Majalla" panose="02000000000000000000" pitchFamily="2" charset="-78"/>
              </a:rPr>
              <a:t>------------------------------------------------</a:t>
            </a:r>
            <a:endParaRPr lang="en-US" dirty="0"/>
          </a:p>
        </p:txBody>
      </p:sp>
      <p:sp>
        <p:nvSpPr>
          <p:cNvPr id="9" name="TextBox 8">
            <a:extLst>
              <a:ext uri="{FF2B5EF4-FFF2-40B4-BE49-F238E27FC236}">
                <a16:creationId xmlns:a16="http://schemas.microsoft.com/office/drawing/2014/main" id="{8A4E7A31-248A-7AAC-384F-E17627AE5412}"/>
              </a:ext>
            </a:extLst>
          </p:cNvPr>
          <p:cNvSpPr txBox="1"/>
          <p:nvPr/>
        </p:nvSpPr>
        <p:spPr>
          <a:xfrm>
            <a:off x="5540023" y="3375958"/>
            <a:ext cx="2809460" cy="369332"/>
          </a:xfrm>
          <a:prstGeom prst="rect">
            <a:avLst/>
          </a:prstGeom>
          <a:noFill/>
        </p:spPr>
        <p:txBody>
          <a:bodyPr wrap="square">
            <a:spAutoFit/>
          </a:bodyPr>
          <a:lstStyle/>
          <a:p>
            <a:r>
              <a:rPr lang="ar-BH" sz="1800" dirty="0">
                <a:latin typeface="Sakkal Majalla" panose="02000000000000000000" pitchFamily="2" charset="-78"/>
                <a:cs typeface="Sakkal Majalla" panose="02000000000000000000" pitchFamily="2" charset="-78"/>
              </a:rPr>
              <a:t>------------------------------------------------</a:t>
            </a:r>
            <a:endParaRPr lang="en-US" dirty="0"/>
          </a:p>
        </p:txBody>
      </p:sp>
      <p:sp>
        <p:nvSpPr>
          <p:cNvPr id="10" name="TextBox 9">
            <a:extLst>
              <a:ext uri="{FF2B5EF4-FFF2-40B4-BE49-F238E27FC236}">
                <a16:creationId xmlns:a16="http://schemas.microsoft.com/office/drawing/2014/main" id="{07360C17-EA73-9B81-E95A-05885E8A564F}"/>
              </a:ext>
            </a:extLst>
          </p:cNvPr>
          <p:cNvSpPr txBox="1"/>
          <p:nvPr/>
        </p:nvSpPr>
        <p:spPr>
          <a:xfrm>
            <a:off x="5540023" y="4820061"/>
            <a:ext cx="2809460" cy="369332"/>
          </a:xfrm>
          <a:prstGeom prst="rect">
            <a:avLst/>
          </a:prstGeom>
          <a:noFill/>
        </p:spPr>
        <p:txBody>
          <a:bodyPr wrap="square">
            <a:spAutoFit/>
          </a:bodyPr>
          <a:lstStyle/>
          <a:p>
            <a:r>
              <a:rPr lang="ar-BH" sz="1800" dirty="0">
                <a:latin typeface="Sakkal Majalla" panose="02000000000000000000" pitchFamily="2" charset="-78"/>
                <a:cs typeface="Sakkal Majalla" panose="02000000000000000000" pitchFamily="2" charset="-78"/>
              </a:rPr>
              <a:t>------------------------------------------------</a:t>
            </a:r>
            <a:endParaRPr lang="en-US" dirty="0"/>
          </a:p>
        </p:txBody>
      </p:sp>
      <p:sp>
        <p:nvSpPr>
          <p:cNvPr id="4" name="TextBox 3">
            <a:extLst>
              <a:ext uri="{FF2B5EF4-FFF2-40B4-BE49-F238E27FC236}">
                <a16:creationId xmlns:a16="http://schemas.microsoft.com/office/drawing/2014/main" id="{608B59DD-767B-2A5A-C1D6-267B3925C165}"/>
              </a:ext>
            </a:extLst>
          </p:cNvPr>
          <p:cNvSpPr txBox="1"/>
          <p:nvPr/>
        </p:nvSpPr>
        <p:spPr>
          <a:xfrm>
            <a:off x="6202018" y="1873266"/>
            <a:ext cx="1421741" cy="646331"/>
          </a:xfrm>
          <a:prstGeom prst="rect">
            <a:avLst/>
          </a:prstGeom>
          <a:noFill/>
        </p:spPr>
        <p:txBody>
          <a:bodyPr wrap="square">
            <a:spAutoFit/>
          </a:bodyPr>
          <a:lstStyle/>
          <a:p>
            <a:pPr algn="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الْـمَسْجِدُ</a:t>
            </a:r>
            <a:endParaRPr lang="en-US" dirty="0">
              <a:solidFill>
                <a:srgbClr val="0070C0"/>
              </a:solidFill>
            </a:endParaRPr>
          </a:p>
        </p:txBody>
      </p:sp>
      <p:sp>
        <p:nvSpPr>
          <p:cNvPr id="6" name="TextBox 5">
            <a:extLst>
              <a:ext uri="{FF2B5EF4-FFF2-40B4-BE49-F238E27FC236}">
                <a16:creationId xmlns:a16="http://schemas.microsoft.com/office/drawing/2014/main" id="{A8FCD4C0-8205-CC38-DD5A-7E49E7CFA3F0}"/>
              </a:ext>
            </a:extLst>
          </p:cNvPr>
          <p:cNvSpPr txBox="1"/>
          <p:nvPr/>
        </p:nvSpPr>
        <p:spPr>
          <a:xfrm>
            <a:off x="6096000" y="3170564"/>
            <a:ext cx="1421741" cy="646331"/>
          </a:xfrm>
          <a:prstGeom prst="rect">
            <a:avLst/>
          </a:prstGeom>
          <a:noFill/>
        </p:spPr>
        <p:txBody>
          <a:bodyPr wrap="square">
            <a:spAutoFit/>
          </a:bodyPr>
          <a:lstStyle/>
          <a:p>
            <a:pPr algn="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الـنّـــَــــــــهْرُ</a:t>
            </a:r>
            <a:endParaRPr lang="en-US" dirty="0">
              <a:solidFill>
                <a:srgbClr val="0070C0"/>
              </a:solidFill>
            </a:endParaRPr>
          </a:p>
        </p:txBody>
      </p:sp>
      <p:sp>
        <p:nvSpPr>
          <p:cNvPr id="7" name="TextBox 6">
            <a:extLst>
              <a:ext uri="{FF2B5EF4-FFF2-40B4-BE49-F238E27FC236}">
                <a16:creationId xmlns:a16="http://schemas.microsoft.com/office/drawing/2014/main" id="{CE00B5A4-E8E3-1572-71F9-51FC1EDA6F36}"/>
              </a:ext>
            </a:extLst>
          </p:cNvPr>
          <p:cNvSpPr txBox="1"/>
          <p:nvPr/>
        </p:nvSpPr>
        <p:spPr>
          <a:xfrm>
            <a:off x="6202017" y="4587227"/>
            <a:ext cx="1421741" cy="646331"/>
          </a:xfrm>
          <a:prstGeom prst="rect">
            <a:avLst/>
          </a:prstGeom>
          <a:noFill/>
        </p:spPr>
        <p:txBody>
          <a:bodyPr wrap="square">
            <a:spAutoFit/>
          </a:bodyPr>
          <a:lstStyle/>
          <a:p>
            <a:pPr algn="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الْـحَقْلُ</a:t>
            </a:r>
            <a:endParaRPr lang="en-US" dirty="0">
              <a:solidFill>
                <a:srgbClr val="0070C0"/>
              </a:solidFill>
            </a:endParaRPr>
          </a:p>
        </p:txBody>
      </p:sp>
      <p:sp>
        <p:nvSpPr>
          <p:cNvPr id="13" name="Footer Placeholder 3">
            <a:extLst>
              <a:ext uri="{FF2B5EF4-FFF2-40B4-BE49-F238E27FC236}">
                <a16:creationId xmlns:a16="http://schemas.microsoft.com/office/drawing/2014/main" id="{82A296E5-C38E-B130-330F-DA6947D97702}"/>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86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5" name="TextBox 4">
            <a:extLst>
              <a:ext uri="{FF2B5EF4-FFF2-40B4-BE49-F238E27FC236}">
                <a16:creationId xmlns:a16="http://schemas.microsoft.com/office/drawing/2014/main" id="{5E1DBB7B-E591-3052-B95A-9E53B54E2179}"/>
              </a:ext>
            </a:extLst>
          </p:cNvPr>
          <p:cNvSpPr txBox="1"/>
          <p:nvPr/>
        </p:nvSpPr>
        <p:spPr>
          <a:xfrm>
            <a:off x="1153659" y="2606953"/>
            <a:ext cx="9180665" cy="646331"/>
          </a:xfrm>
          <a:prstGeom prst="rect">
            <a:avLst/>
          </a:prstGeom>
          <a:noFill/>
        </p:spPr>
        <p:txBody>
          <a:bodyPr wrap="square">
            <a:spAutoFit/>
          </a:bodyPr>
          <a:lstStyle/>
          <a:p>
            <a:pPr algn="r"/>
            <a:r>
              <a:rPr kumimoji="0" lang="ar-BH" sz="3600" b="0" i="0" u="none" strike="noStrike" kern="1200" cap="none" spc="0" normalizeH="0" baseline="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كانَ الطِّفْلُ يُحِبُّ الذَّهابَ إِلى الْـمَسْجِدِ؛ لِأَنَّهُ كانَ سَريعَ الْـحِفْظِ. </a:t>
            </a:r>
            <a:endParaRPr lang="en-US" dirty="0">
              <a:solidFill>
                <a:srgbClr val="0070C0"/>
              </a:solidFill>
            </a:endParaRPr>
          </a:p>
        </p:txBody>
      </p:sp>
      <p:sp>
        <p:nvSpPr>
          <p:cNvPr id="4" name="Rectangle 3">
            <a:extLst>
              <a:ext uri="{FF2B5EF4-FFF2-40B4-BE49-F238E27FC236}">
                <a16:creationId xmlns:a16="http://schemas.microsoft.com/office/drawing/2014/main" id="{5492B0BC-ED4E-51D5-F716-CB10032FD13E}"/>
              </a:ext>
            </a:extLst>
          </p:cNvPr>
          <p:cNvSpPr>
            <a:spLocks/>
          </p:cNvSpPr>
          <p:nvPr/>
        </p:nvSpPr>
        <p:spPr>
          <a:xfrm>
            <a:off x="8709270"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770AA6-F89D-3156-81EF-CE5FC58683C8}"/>
              </a:ext>
            </a:extLst>
          </p:cNvPr>
          <p:cNvSpPr txBox="1"/>
          <p:nvPr/>
        </p:nvSpPr>
        <p:spPr>
          <a:xfrm>
            <a:off x="2942803" y="1039459"/>
            <a:ext cx="7116417" cy="685124"/>
          </a:xfrm>
          <a:prstGeom prst="rect">
            <a:avLst/>
          </a:prstGeom>
          <a:noFill/>
        </p:spPr>
        <p:txBody>
          <a:bodyPr wrap="square">
            <a:spAutoFit/>
          </a:bodyPr>
          <a:lstStyle/>
          <a:p>
            <a:pPr lvl="0" algn="just" rtl="1">
              <a:lnSpc>
                <a:spcPct val="107000"/>
              </a:lnSpc>
              <a:spcAft>
                <a:spcPts val="800"/>
              </a:spcAft>
              <a:buClr>
                <a:srgbClr val="000000"/>
              </a:buClr>
              <a:buSzPts val="1400"/>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4- ِلمَ كانَ الطِّفْلُ يُحِبُّ الذَّهابَ إِلى الْـمَسْجِدِ؟</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TextBox 8">
            <a:extLst>
              <a:ext uri="{FF2B5EF4-FFF2-40B4-BE49-F238E27FC236}">
                <a16:creationId xmlns:a16="http://schemas.microsoft.com/office/drawing/2014/main" id="{D1004C26-91D3-12FD-1930-82F64DA3A040}"/>
              </a:ext>
            </a:extLst>
          </p:cNvPr>
          <p:cNvSpPr txBox="1"/>
          <p:nvPr/>
        </p:nvSpPr>
        <p:spPr>
          <a:xfrm>
            <a:off x="1153659" y="2837458"/>
            <a:ext cx="9436161" cy="369332"/>
          </a:xfrm>
          <a:prstGeom prst="rect">
            <a:avLst/>
          </a:prstGeom>
          <a:noFill/>
        </p:spPr>
        <p:txBody>
          <a:bodyPr wrap="square">
            <a:spAutoFit/>
          </a:bodyPr>
          <a:lstStyle/>
          <a:p>
            <a:pPr algn="r" rtl="1"/>
            <a:r>
              <a:rPr lang="ar-BH" sz="1800" dirty="0">
                <a:latin typeface="Sakkal Majalla" panose="02000000000000000000" pitchFamily="2" charset="-78"/>
                <a:cs typeface="Sakkal Majalla" panose="02000000000000000000" pitchFamily="2" charset="-78"/>
              </a:rPr>
              <a:t>-------------------------------------------------------------------------------------------------------------------------------------------------------------------</a:t>
            </a:r>
            <a:endParaRPr lang="en-US" dirty="0"/>
          </a:p>
        </p:txBody>
      </p:sp>
      <p:sp>
        <p:nvSpPr>
          <p:cNvPr id="7" name="Footer Placeholder 3">
            <a:extLst>
              <a:ext uri="{FF2B5EF4-FFF2-40B4-BE49-F238E27FC236}">
                <a16:creationId xmlns:a16="http://schemas.microsoft.com/office/drawing/2014/main" id="{9427D95A-FE47-AFEB-6955-FE9995D2BE68}"/>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708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65503" y="386692"/>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3" name="Rectangle 2">
            <a:extLst>
              <a:ext uri="{FF2B5EF4-FFF2-40B4-BE49-F238E27FC236}">
                <a16:creationId xmlns:a16="http://schemas.microsoft.com/office/drawing/2014/main" id="{1856BA86-33E4-0C7E-D3FD-8D0A455582E4}"/>
              </a:ext>
            </a:extLst>
          </p:cNvPr>
          <p:cNvSpPr>
            <a:spLocks/>
          </p:cNvSpPr>
          <p:nvPr/>
        </p:nvSpPr>
        <p:spPr>
          <a:xfrm>
            <a:off x="8772525" y="6342643"/>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23ECD4-A9DE-0F72-CFD2-DDF0394C65C9}"/>
              </a:ext>
            </a:extLst>
          </p:cNvPr>
          <p:cNvSpPr txBox="1"/>
          <p:nvPr/>
        </p:nvSpPr>
        <p:spPr>
          <a:xfrm>
            <a:off x="270641" y="843815"/>
            <a:ext cx="9893777" cy="685124"/>
          </a:xfrm>
          <a:prstGeom prst="rect">
            <a:avLst/>
          </a:prstGeom>
          <a:noFill/>
        </p:spPr>
        <p:txBody>
          <a:bodyPr wrap="square">
            <a:spAutoFit/>
          </a:bodyPr>
          <a:lstStyle/>
          <a:p>
            <a:pPr lvl="0" algn="r" rtl="1">
              <a:lnSpc>
                <a:spcPct val="107000"/>
              </a:lnSpc>
              <a:spcAft>
                <a:spcPts val="800"/>
              </a:spcAft>
              <a:buClr>
                <a:srgbClr val="000000"/>
              </a:buClr>
              <a:buSzPts val="1400"/>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5- ماذا كانَ الشَّيْخُ يَطْلُبُ مِنَ الطِّفْلِ عِنْدَما يَأْتي زائِرٌ إِلى حَلْقَةِ الْحِفْظِ؟</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TextBox 10">
            <a:extLst>
              <a:ext uri="{FF2B5EF4-FFF2-40B4-BE49-F238E27FC236}">
                <a16:creationId xmlns:a16="http://schemas.microsoft.com/office/drawing/2014/main" id="{561B6725-8D4D-B577-ADBB-735FC79E12F6}"/>
              </a:ext>
            </a:extLst>
          </p:cNvPr>
          <p:cNvSpPr txBox="1"/>
          <p:nvPr/>
        </p:nvSpPr>
        <p:spPr>
          <a:xfrm>
            <a:off x="499447" y="3166861"/>
            <a:ext cx="9436161" cy="369332"/>
          </a:xfrm>
          <a:prstGeom prst="rect">
            <a:avLst/>
          </a:prstGeom>
          <a:noFill/>
        </p:spPr>
        <p:txBody>
          <a:bodyPr wrap="square">
            <a:spAutoFit/>
          </a:bodyPr>
          <a:lstStyle/>
          <a:p>
            <a:pPr algn="r" rtl="1"/>
            <a:r>
              <a:rPr lang="ar-BH" sz="1800" dirty="0">
                <a:latin typeface="Sakkal Majalla" panose="02000000000000000000" pitchFamily="2" charset="-78"/>
                <a:cs typeface="Sakkal Majalla" panose="02000000000000000000" pitchFamily="2" charset="-78"/>
              </a:rPr>
              <a:t>------------------------------------------------------------------------------------------------------------------------------------------------------------</a:t>
            </a:r>
            <a:endParaRPr lang="en-US" dirty="0"/>
          </a:p>
        </p:txBody>
      </p:sp>
      <p:sp>
        <p:nvSpPr>
          <p:cNvPr id="5" name="TextBox 4">
            <a:extLst>
              <a:ext uri="{FF2B5EF4-FFF2-40B4-BE49-F238E27FC236}">
                <a16:creationId xmlns:a16="http://schemas.microsoft.com/office/drawing/2014/main" id="{9D0C94E6-95E9-C1A6-0B54-72D11B42DD92}"/>
              </a:ext>
            </a:extLst>
          </p:cNvPr>
          <p:cNvSpPr txBox="1"/>
          <p:nvPr/>
        </p:nvSpPr>
        <p:spPr>
          <a:xfrm>
            <a:off x="697424" y="2693654"/>
            <a:ext cx="9599690" cy="1685077"/>
          </a:xfrm>
          <a:prstGeom prst="rect">
            <a:avLst/>
          </a:prstGeom>
          <a:noFill/>
        </p:spPr>
        <p:txBody>
          <a:bodyPr wrap="square">
            <a:spAutoFit/>
          </a:bodyPr>
          <a:lstStyle/>
          <a:p>
            <a:pPr algn="r" rtl="1">
              <a:lnSpc>
                <a:spcPct val="150000"/>
              </a:lnSpc>
            </a:pPr>
            <a:r>
              <a:rPr lang="ar-BH" sz="3600" dirty="0">
                <a:solidFill>
                  <a:srgbClr val="0070C0"/>
                </a:solidFill>
                <a:effectLst/>
                <a:latin typeface="Sakkal Majalla" panose="02000000000000000000" pitchFamily="2" charset="-78"/>
                <a:ea typeface="Calibri" panose="020F0502020204030204" pitchFamily="34" charset="0"/>
                <a:cs typeface="Sakkal Majalla" panose="02000000000000000000" pitchFamily="2" charset="-78"/>
              </a:rPr>
              <a:t>عِنْدَما يَأْتي زائِرٌ إِلى حَلْقَةِ الْحِفْظِ، كانَ الشَّيْخُ يَطْلُبُ مِنَ الطِّفْلِ أَنْ يَقِفَ </a:t>
            </a:r>
          </a:p>
          <a:p>
            <a:pPr algn="r" rtl="1">
              <a:lnSpc>
                <a:spcPct val="150000"/>
              </a:lnSpc>
            </a:pPr>
            <a:r>
              <a:rPr lang="ar-BH" sz="3600" dirty="0">
                <a:solidFill>
                  <a:srgbClr val="0070C0"/>
                </a:solidFill>
                <a:effectLst/>
                <a:latin typeface="Sakkal Majalla" panose="02000000000000000000" pitchFamily="2" charset="-78"/>
                <a:ea typeface="Calibri" panose="020F0502020204030204" pitchFamily="34" charset="0"/>
                <a:cs typeface="Sakkal Majalla" panose="02000000000000000000" pitchFamily="2" charset="-78"/>
              </a:rPr>
              <a:t>وَيَقْرَأَ سورَةَ الرَّحْمنِ.</a:t>
            </a:r>
            <a:endParaRPr lang="en-US" sz="3600" dirty="0">
              <a:solidFill>
                <a:srgbClr val="0070C0"/>
              </a:solidFill>
            </a:endParaRPr>
          </a:p>
        </p:txBody>
      </p:sp>
      <p:sp>
        <p:nvSpPr>
          <p:cNvPr id="7" name="Footer Placeholder 3">
            <a:extLst>
              <a:ext uri="{FF2B5EF4-FFF2-40B4-BE49-F238E27FC236}">
                <a16:creationId xmlns:a16="http://schemas.microsoft.com/office/drawing/2014/main" id="{6A163D02-015A-DFEA-C901-B8F0589E75EB}"/>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663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8B2FCBB5-6107-38F8-B7E6-3A59264F36B5}"/>
              </a:ext>
            </a:extLst>
          </p:cNvPr>
          <p:cNvSpPr>
            <a:spLocks/>
          </p:cNvSpPr>
          <p:nvPr/>
        </p:nvSpPr>
        <p:spPr>
          <a:xfrm>
            <a:off x="8772525" y="6342643"/>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6BE560-9080-4A9D-A739-454E3E011725}"/>
              </a:ext>
            </a:extLst>
          </p:cNvPr>
          <p:cNvSpPr txBox="1"/>
          <p:nvPr/>
        </p:nvSpPr>
        <p:spPr>
          <a:xfrm>
            <a:off x="3547091" y="1127460"/>
            <a:ext cx="6096000" cy="685124"/>
          </a:xfrm>
          <a:prstGeom prst="rect">
            <a:avLst/>
          </a:prstGeom>
          <a:noFill/>
        </p:spPr>
        <p:txBody>
          <a:bodyPr wrap="square">
            <a:spAutoFit/>
          </a:bodyPr>
          <a:lstStyle/>
          <a:p>
            <a:pPr lvl="0" algn="r" rtl="1">
              <a:lnSpc>
                <a:spcPct val="107000"/>
              </a:lnSpc>
              <a:spcAft>
                <a:spcPts val="800"/>
              </a:spcAft>
              <a:buClr>
                <a:srgbClr val="000000"/>
              </a:buClr>
              <a:buSzPts val="1400"/>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6- مَتى كانَ الطِّفْلُ يَسْبَحُ في النَّهْرِ؟</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TextBox 5">
            <a:extLst>
              <a:ext uri="{FF2B5EF4-FFF2-40B4-BE49-F238E27FC236}">
                <a16:creationId xmlns:a16="http://schemas.microsoft.com/office/drawing/2014/main" id="{F30C06D8-E6CC-EB8D-016A-1BE93D28416A}"/>
              </a:ext>
            </a:extLst>
          </p:cNvPr>
          <p:cNvSpPr txBox="1"/>
          <p:nvPr/>
        </p:nvSpPr>
        <p:spPr>
          <a:xfrm>
            <a:off x="1818295" y="2768158"/>
            <a:ext cx="8972671" cy="646331"/>
          </a:xfrm>
          <a:prstGeom prst="rect">
            <a:avLst/>
          </a:prstGeom>
          <a:noFill/>
        </p:spPr>
        <p:txBody>
          <a:bodyPr wrap="square">
            <a:spAutoFit/>
          </a:bodyPr>
          <a:lstStyle/>
          <a:p>
            <a:pPr algn="r" rtl="1"/>
            <a:r>
              <a:rPr lang="ar-BH" sz="3600" dirty="0">
                <a:solidFill>
                  <a:srgbClr val="0070C0"/>
                </a:solidFill>
                <a:effectLst/>
                <a:latin typeface="Sakkal Majalla" panose="02000000000000000000" pitchFamily="2" charset="-78"/>
                <a:ea typeface="Calibri" panose="020F0502020204030204" pitchFamily="34" charset="0"/>
                <a:cs typeface="Sakkal Majalla" panose="02000000000000000000" pitchFamily="2" charset="-78"/>
              </a:rPr>
              <a:t>كانَ الطِّفْلُ يَسْبَحُ في النَّـهْرِ بَعْدَما يَفْرُغُ مِنْ </a:t>
            </a: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الْقِراءَةِ</a:t>
            </a:r>
            <a:r>
              <a:rPr lang="ar-BH" sz="3600" dirty="0">
                <a:solidFill>
                  <a:srgbClr val="0070C0"/>
                </a:solidFill>
                <a:effectLst/>
                <a:latin typeface="Sakkal Majalla" panose="02000000000000000000" pitchFamily="2" charset="-78"/>
                <a:ea typeface="Calibri" panose="020F0502020204030204" pitchFamily="34" charset="0"/>
                <a:cs typeface="Sakkal Majalla" panose="02000000000000000000" pitchFamily="2" charset="-78"/>
              </a:rPr>
              <a:t> وَقْتَ الضُّحى.</a:t>
            </a:r>
            <a:endParaRPr lang="en-US" sz="3600" dirty="0">
              <a:solidFill>
                <a:srgbClr val="0070C0"/>
              </a:solidFill>
            </a:endParaRPr>
          </a:p>
        </p:txBody>
      </p:sp>
      <p:sp>
        <p:nvSpPr>
          <p:cNvPr id="7" name="TextBox 6">
            <a:extLst>
              <a:ext uri="{FF2B5EF4-FFF2-40B4-BE49-F238E27FC236}">
                <a16:creationId xmlns:a16="http://schemas.microsoft.com/office/drawing/2014/main" id="{E3A21E0D-14BC-0722-45B7-6AB5BBD2B4BA}"/>
              </a:ext>
            </a:extLst>
          </p:cNvPr>
          <p:cNvSpPr txBox="1"/>
          <p:nvPr/>
        </p:nvSpPr>
        <p:spPr>
          <a:xfrm>
            <a:off x="1401034" y="2958224"/>
            <a:ext cx="9436161" cy="369332"/>
          </a:xfrm>
          <a:prstGeom prst="rect">
            <a:avLst/>
          </a:prstGeom>
          <a:noFill/>
        </p:spPr>
        <p:txBody>
          <a:bodyPr wrap="square">
            <a:spAutoFit/>
          </a:bodyPr>
          <a:lstStyle/>
          <a:p>
            <a:pPr algn="r" rtl="1"/>
            <a:r>
              <a:rPr lang="ar-BH" sz="1800" dirty="0">
                <a:latin typeface="Sakkal Majalla" panose="02000000000000000000" pitchFamily="2" charset="-78"/>
                <a:cs typeface="Sakkal Majalla" panose="02000000000000000000" pitchFamily="2" charset="-78"/>
              </a:rPr>
              <a:t>-----------------------------------------------------------------------------------------------------------------------------------------------------</a:t>
            </a:r>
            <a:endParaRPr lang="en-US" dirty="0"/>
          </a:p>
        </p:txBody>
      </p:sp>
      <p:sp>
        <p:nvSpPr>
          <p:cNvPr id="9" name="Footer Placeholder 3">
            <a:extLst>
              <a:ext uri="{FF2B5EF4-FFF2-40B4-BE49-F238E27FC236}">
                <a16:creationId xmlns:a16="http://schemas.microsoft.com/office/drawing/2014/main" id="{95E06D4A-5408-8333-7ABC-91FC6DA40E8B}"/>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50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arn(inVertic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3" name="TextBox 2">
            <a:extLst>
              <a:ext uri="{FF2B5EF4-FFF2-40B4-BE49-F238E27FC236}">
                <a16:creationId xmlns:a16="http://schemas.microsoft.com/office/drawing/2014/main" id="{1691EC12-4727-108B-3253-356351148BFD}"/>
              </a:ext>
            </a:extLst>
          </p:cNvPr>
          <p:cNvSpPr txBox="1"/>
          <p:nvPr/>
        </p:nvSpPr>
        <p:spPr>
          <a:xfrm>
            <a:off x="476825" y="2762554"/>
            <a:ext cx="9462872" cy="400110"/>
          </a:xfrm>
          <a:prstGeom prst="rect">
            <a:avLst/>
          </a:prstGeom>
          <a:noFill/>
        </p:spPr>
        <p:txBody>
          <a:bodyPr wrap="square" rtlCol="0">
            <a:spAutoFit/>
          </a:bodyPr>
          <a:lstStyle/>
          <a:p>
            <a:pPr algn="r"/>
            <a:r>
              <a:rPr lang="ar-BH" sz="2000" dirty="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5E1DBB7B-E591-3052-B95A-9E53B54E2179}"/>
              </a:ext>
            </a:extLst>
          </p:cNvPr>
          <p:cNvSpPr txBox="1"/>
          <p:nvPr/>
        </p:nvSpPr>
        <p:spPr>
          <a:xfrm>
            <a:off x="759031" y="2562720"/>
            <a:ext cx="9180665" cy="646331"/>
          </a:xfrm>
          <a:prstGeom prst="rect">
            <a:avLst/>
          </a:prstGeom>
          <a:noFill/>
        </p:spPr>
        <p:txBody>
          <a:bodyPr wrap="square">
            <a:spAutoFit/>
          </a:bodyPr>
          <a:lstStyle/>
          <a:p>
            <a:pPr algn="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كانَ الطِّفْلُ يَلْتَهِمُ إِفْطارَهُ؛ لِيُسْرِعَ إِلى النَّهْرِ .</a:t>
            </a:r>
            <a:endParaRPr lang="en-US" sz="3600" dirty="0">
              <a:solidFill>
                <a:srgbClr val="0070C0"/>
              </a:solidFill>
            </a:endParaRPr>
          </a:p>
        </p:txBody>
      </p:sp>
      <p:sp>
        <p:nvSpPr>
          <p:cNvPr id="2" name="Rectangle 1">
            <a:extLst>
              <a:ext uri="{FF2B5EF4-FFF2-40B4-BE49-F238E27FC236}">
                <a16:creationId xmlns:a16="http://schemas.microsoft.com/office/drawing/2014/main" id="{32105487-A490-75A4-A912-F68381D84866}"/>
              </a:ext>
            </a:extLst>
          </p:cNvPr>
          <p:cNvSpPr>
            <a:spLocks/>
          </p:cNvSpPr>
          <p:nvPr/>
        </p:nvSpPr>
        <p:spPr>
          <a:xfrm>
            <a:off x="8646631" y="6292801"/>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1BD31AB4-FA61-03F3-89D3-88DA3EE28372}"/>
              </a:ext>
            </a:extLst>
          </p:cNvPr>
          <p:cNvSpPr txBox="1"/>
          <p:nvPr/>
        </p:nvSpPr>
        <p:spPr>
          <a:xfrm>
            <a:off x="1027834" y="562933"/>
            <a:ext cx="9180666" cy="685124"/>
          </a:xfrm>
          <a:prstGeom prst="rect">
            <a:avLst/>
          </a:prstGeom>
          <a:noFill/>
        </p:spPr>
        <p:txBody>
          <a:bodyPr wrap="square">
            <a:spAutoFit/>
          </a:bodyPr>
          <a:lstStyle/>
          <a:p>
            <a:pPr lvl="0" algn="r" rtl="1">
              <a:lnSpc>
                <a:spcPct val="107000"/>
              </a:lnSpc>
              <a:spcAft>
                <a:spcPts val="800"/>
              </a:spcAft>
              <a:buClr>
                <a:srgbClr val="000000"/>
              </a:buClr>
              <a:buSzPts val="1400"/>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7- "كُنْتُ أَرْمي لَوْحِيَ الْخَشَبِيَّ، وَأَذْهَبُ مُسْرِعًا إِلى أُمّي، وَ</a:t>
            </a: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أَلْتَهِمُ</a:t>
            </a: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 إِفْطاري"</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TextBox 9">
            <a:extLst>
              <a:ext uri="{FF2B5EF4-FFF2-40B4-BE49-F238E27FC236}">
                <a16:creationId xmlns:a16="http://schemas.microsoft.com/office/drawing/2014/main" id="{F913D572-8629-3792-CC20-82D244F97CA6}"/>
              </a:ext>
            </a:extLst>
          </p:cNvPr>
          <p:cNvSpPr txBox="1"/>
          <p:nvPr/>
        </p:nvSpPr>
        <p:spPr>
          <a:xfrm>
            <a:off x="3704804" y="3458342"/>
            <a:ext cx="6354416" cy="685124"/>
          </a:xfrm>
          <a:prstGeom prst="rect">
            <a:avLst/>
          </a:prstGeom>
          <a:noFill/>
        </p:spPr>
        <p:txBody>
          <a:bodyPr wrap="square">
            <a:spAutoFit/>
          </a:bodyPr>
          <a:lstStyle/>
          <a:p>
            <a:pPr lvl="0" algn="r" rtl="1">
              <a:lnSpc>
                <a:spcPct val="107000"/>
              </a:lnSpc>
              <a:spcAft>
                <a:spcPts val="800"/>
              </a:spcAft>
              <a:tabLst>
                <a:tab pos="452755" algn="r"/>
              </a:tabLst>
            </a:pPr>
            <a:r>
              <a:rPr lang="ar-BH"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ب- </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أُبْدي رَأْيي في هَذا السُّلوكِ.</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TextBox 11">
            <a:extLst>
              <a:ext uri="{FF2B5EF4-FFF2-40B4-BE49-F238E27FC236}">
                <a16:creationId xmlns:a16="http://schemas.microsoft.com/office/drawing/2014/main" id="{67C221DF-1675-3F24-2D66-5C6D64030BAE}"/>
              </a:ext>
            </a:extLst>
          </p:cNvPr>
          <p:cNvSpPr txBox="1"/>
          <p:nvPr/>
        </p:nvSpPr>
        <p:spPr>
          <a:xfrm>
            <a:off x="3704804" y="1628306"/>
            <a:ext cx="6354416" cy="685124"/>
          </a:xfrm>
          <a:prstGeom prst="rect">
            <a:avLst/>
          </a:prstGeom>
          <a:noFill/>
        </p:spPr>
        <p:txBody>
          <a:bodyPr wrap="square">
            <a:spAutoFit/>
          </a:bodyPr>
          <a:lstStyle/>
          <a:p>
            <a:pPr marL="342900" lvl="0" indent="-342900" algn="r" rtl="1">
              <a:lnSpc>
                <a:spcPct val="107000"/>
              </a:lnSpc>
              <a:spcAft>
                <a:spcPts val="800"/>
              </a:spcAft>
              <a:buFont typeface="Droid Arabic Naskh" panose="020B0606030804020204" pitchFamily="34" charset="0"/>
              <a:buAutoNum type="arabic1Minus"/>
              <a:tabLst>
                <a:tab pos="452755" algn="r"/>
              </a:tabLst>
            </a:pPr>
            <a:r>
              <a:rPr lang="ar-BH"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لِ</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 كانَ الطِّفْلُ يَلْتَهِمُ إِفْطارَهُ؟</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TextBox 12">
            <a:extLst>
              <a:ext uri="{FF2B5EF4-FFF2-40B4-BE49-F238E27FC236}">
                <a16:creationId xmlns:a16="http://schemas.microsoft.com/office/drawing/2014/main" id="{AEA35C13-70E5-E920-40CE-08F9E584948F}"/>
              </a:ext>
            </a:extLst>
          </p:cNvPr>
          <p:cNvSpPr txBox="1"/>
          <p:nvPr/>
        </p:nvSpPr>
        <p:spPr>
          <a:xfrm>
            <a:off x="759031" y="4390249"/>
            <a:ext cx="9180665" cy="646331"/>
          </a:xfrm>
          <a:prstGeom prst="rect">
            <a:avLst/>
          </a:prstGeom>
          <a:noFill/>
        </p:spPr>
        <p:txBody>
          <a:bodyPr wrap="square">
            <a:spAutoFit/>
          </a:bodyPr>
          <a:lstStyle/>
          <a:p>
            <a:pPr algn="r"/>
            <a:r>
              <a:rPr kumimoji="0" lang="ar-BH" sz="3600" b="0" i="0" u="none" strike="noStrike" kern="1200" cap="none" spc="0" normalizeH="0" baseline="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هَذا</a:t>
            </a:r>
            <a:r>
              <a:rPr kumimoji="0" lang="ar-BH" sz="3600" b="0" i="0" u="none" strike="noStrike" kern="1200" cap="none" spc="0" normalizeH="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 السُّلوكُ سَيِّئٌ؛ لِأَنَّ التَّسَرُّعَ في الْأَكْلِ يُخالِفُ آدابَ الطَّعامِ. </a:t>
            </a:r>
            <a:endParaRPr lang="en-US" dirty="0">
              <a:solidFill>
                <a:srgbClr val="0070C0"/>
              </a:solidFill>
            </a:endParaRPr>
          </a:p>
        </p:txBody>
      </p:sp>
      <p:sp>
        <p:nvSpPr>
          <p:cNvPr id="14" name="TextBox 13">
            <a:extLst>
              <a:ext uri="{FF2B5EF4-FFF2-40B4-BE49-F238E27FC236}">
                <a16:creationId xmlns:a16="http://schemas.microsoft.com/office/drawing/2014/main" id="{5BB69656-7846-8154-03DE-9712F530ED4C}"/>
              </a:ext>
            </a:extLst>
          </p:cNvPr>
          <p:cNvSpPr txBox="1"/>
          <p:nvPr/>
        </p:nvSpPr>
        <p:spPr>
          <a:xfrm>
            <a:off x="476825" y="4609385"/>
            <a:ext cx="9462872" cy="400110"/>
          </a:xfrm>
          <a:prstGeom prst="rect">
            <a:avLst/>
          </a:prstGeom>
          <a:noFill/>
        </p:spPr>
        <p:txBody>
          <a:bodyPr wrap="square" rtlCol="0">
            <a:spAutoFit/>
          </a:bodyPr>
          <a:lstStyle/>
          <a:p>
            <a:pPr algn="r"/>
            <a:r>
              <a:rPr lang="ar-BH" sz="2000" dirty="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p:txBody>
      </p:sp>
      <p:sp>
        <p:nvSpPr>
          <p:cNvPr id="9" name="Footer Placeholder 3">
            <a:extLst>
              <a:ext uri="{FF2B5EF4-FFF2-40B4-BE49-F238E27FC236}">
                <a16:creationId xmlns:a16="http://schemas.microsoft.com/office/drawing/2014/main" id="{D5A6E8E2-F5F8-71FC-8818-472C522EC92B}"/>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414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589820" y="140192"/>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F3674980-A690-8652-2865-F436AA54AE3D}"/>
              </a:ext>
            </a:extLst>
          </p:cNvPr>
          <p:cNvSpPr>
            <a:spLocks/>
          </p:cNvSpPr>
          <p:nvPr/>
        </p:nvSpPr>
        <p:spPr>
          <a:xfrm>
            <a:off x="8772525" y="6334706"/>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31DE849-FF43-2CBE-B2CB-F65BD9447BBE}"/>
              </a:ext>
            </a:extLst>
          </p:cNvPr>
          <p:cNvSpPr txBox="1"/>
          <p:nvPr/>
        </p:nvSpPr>
        <p:spPr>
          <a:xfrm>
            <a:off x="1265764" y="696955"/>
            <a:ext cx="9324056" cy="685124"/>
          </a:xfrm>
          <a:prstGeom prst="rect">
            <a:avLst/>
          </a:prstGeom>
          <a:noFill/>
        </p:spPr>
        <p:txBody>
          <a:bodyPr wrap="square">
            <a:spAutoFit/>
          </a:bodyPr>
          <a:lstStyle/>
          <a:p>
            <a:pPr lvl="0" algn="r" rtl="1">
              <a:lnSpc>
                <a:spcPct val="107000"/>
              </a:lnSpc>
              <a:spcAft>
                <a:spcPts val="800"/>
              </a:spcAft>
              <a:buClr>
                <a:srgbClr val="000000"/>
              </a:buClr>
              <a:buSzPts val="1400"/>
              <a:tabLst>
                <a:tab pos="452755" algn="r"/>
              </a:tabLst>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8-"أَكِلُّ </a:t>
            </a: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مِنَ السِّباحَةِ"، هَذِهِ الْجُمْلَةُ تُبّيِّنُ أَنَّ الطِّفْلَ كانَ:</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Oval 5">
            <a:extLst>
              <a:ext uri="{FF2B5EF4-FFF2-40B4-BE49-F238E27FC236}">
                <a16:creationId xmlns:a16="http://schemas.microsoft.com/office/drawing/2014/main" id="{37F3B913-11C2-164D-D100-7C2DC97BDC11}"/>
              </a:ext>
            </a:extLst>
          </p:cNvPr>
          <p:cNvSpPr/>
          <p:nvPr/>
        </p:nvSpPr>
        <p:spPr>
          <a:xfrm>
            <a:off x="8600654" y="3721617"/>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ج</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801E7DF1-7A6F-BD0B-2B76-3FE4F069EEED}"/>
              </a:ext>
            </a:extLst>
          </p:cNvPr>
          <p:cNvSpPr/>
          <p:nvPr/>
        </p:nvSpPr>
        <p:spPr>
          <a:xfrm>
            <a:off x="8600653" y="2755250"/>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ب</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8" name="Oval 7">
            <a:extLst>
              <a:ext uri="{FF2B5EF4-FFF2-40B4-BE49-F238E27FC236}">
                <a16:creationId xmlns:a16="http://schemas.microsoft.com/office/drawing/2014/main" id="{CB9D3CFD-FFB4-5B74-22F2-56EDB3180465}"/>
              </a:ext>
            </a:extLst>
          </p:cNvPr>
          <p:cNvSpPr/>
          <p:nvPr/>
        </p:nvSpPr>
        <p:spPr>
          <a:xfrm>
            <a:off x="8600655" y="1810000"/>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أ</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9" name="Oval 8">
            <a:extLst>
              <a:ext uri="{FF2B5EF4-FFF2-40B4-BE49-F238E27FC236}">
                <a16:creationId xmlns:a16="http://schemas.microsoft.com/office/drawing/2014/main" id="{B80B299A-F27C-272E-EC37-A8160E482613}"/>
              </a:ext>
            </a:extLst>
          </p:cNvPr>
          <p:cNvSpPr/>
          <p:nvPr/>
        </p:nvSpPr>
        <p:spPr>
          <a:xfrm>
            <a:off x="8600654" y="4597537"/>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د</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AA57D625-A2DE-7FA5-0D61-A18533250298}"/>
              </a:ext>
            </a:extLst>
          </p:cNvPr>
          <p:cNvSpPr txBox="1"/>
          <p:nvPr/>
        </p:nvSpPr>
        <p:spPr>
          <a:xfrm>
            <a:off x="4598504" y="1733398"/>
            <a:ext cx="4002151" cy="3654847"/>
          </a:xfrm>
          <a:prstGeom prst="rect">
            <a:avLst/>
          </a:prstGeom>
          <a:noFill/>
        </p:spPr>
        <p:txBody>
          <a:bodyPr wrap="square">
            <a:spAutoFit/>
          </a:bodyPr>
          <a:lstStyle/>
          <a:p>
            <a:pPr marL="457200" algn="r" rtl="1">
              <a:lnSpc>
                <a:spcPct val="150000"/>
              </a:lnSpc>
              <a:spcAft>
                <a:spcPts val="800"/>
              </a:spcAft>
              <a:tabLst>
                <a:tab pos="452755" algn="r"/>
              </a:tabLst>
            </a:pPr>
            <a:r>
              <a:rPr lang="ar-BH" sz="1800" dirty="0">
                <a:solidFill>
                  <a:srgbClr val="FF0000"/>
                </a:solidFill>
                <a:effectLst/>
                <a:latin typeface="Calibri" panose="020F0502020204030204" pitchFamily="34" charset="0"/>
                <a:ea typeface="Calibri" panose="020F0502020204030204" pitchFamily="34" charset="0"/>
                <a:cs typeface="Droid Arabic Naskh" panose="020B0606030804020204" pitchFamily="34" charset="0"/>
              </a:rPr>
              <a:t>       </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لا يُحِبُّ السِّباحَةَ.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algn="r" rtl="1">
              <a:lnSpc>
                <a:spcPct val="150000"/>
              </a:lnSpc>
              <a:spcAft>
                <a:spcPts val="800"/>
              </a:spcAft>
              <a:tabLst>
                <a:tab pos="452755" algn="r"/>
              </a:tabLst>
            </a:pPr>
            <a:r>
              <a:rPr lang="ar-BH" sz="36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لا يَسْبَحُ في النَّهْرِ.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algn="r" rtl="1">
              <a:lnSpc>
                <a:spcPct val="150000"/>
              </a:lnSpc>
              <a:spcAft>
                <a:spcPts val="800"/>
              </a:spcAft>
              <a:tabLst>
                <a:tab pos="452755" algn="r"/>
              </a:tabLst>
            </a:pPr>
            <a:r>
              <a:rPr lang="ar-BH" sz="36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يَسْبَحُ في النَّهْرِ كثيرًا.</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algn="r" rtl="1">
              <a:lnSpc>
                <a:spcPct val="150000"/>
              </a:lnSpc>
              <a:spcAft>
                <a:spcPts val="800"/>
              </a:spcAft>
              <a:tabLst>
                <a:tab pos="452755" algn="r"/>
              </a:tabLst>
            </a:pPr>
            <a:r>
              <a:rPr lang="ar-BH" sz="36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لا يَتْعَبُ مِنَ السِّباحَةِ.</a:t>
            </a:r>
            <a:endParaRPr lang="en-US" sz="3600" dirty="0">
              <a:latin typeface="Sakkal Majalla" panose="02000000000000000000" pitchFamily="2" charset="-78"/>
              <a:cs typeface="Sakkal Majalla" panose="02000000000000000000" pitchFamily="2" charset="-78"/>
            </a:endParaRPr>
          </a:p>
        </p:txBody>
      </p:sp>
      <p:sp>
        <p:nvSpPr>
          <p:cNvPr id="11" name="Footer Placeholder 3">
            <a:extLst>
              <a:ext uri="{FF2B5EF4-FFF2-40B4-BE49-F238E27FC236}">
                <a16:creationId xmlns:a16="http://schemas.microsoft.com/office/drawing/2014/main" id="{9B0E162C-CC68-2677-60B4-68EAD8982DE8}"/>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694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0070C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94C9E02-AF02-C127-9240-C2B77FD20CBA}"/>
              </a:ext>
            </a:extLst>
          </p:cNvPr>
          <p:cNvGrpSpPr/>
          <p:nvPr/>
        </p:nvGrpSpPr>
        <p:grpSpPr>
          <a:xfrm>
            <a:off x="10512327" y="264178"/>
            <a:ext cx="1496196" cy="1217166"/>
            <a:chOff x="10143165" y="36019"/>
            <a:chExt cx="1772039" cy="1349941"/>
          </a:xfrm>
        </p:grpSpPr>
        <p:pic>
          <p:nvPicPr>
            <p:cNvPr id="15" name="Picture 14">
              <a:extLst>
                <a:ext uri="{FF2B5EF4-FFF2-40B4-BE49-F238E27FC236}">
                  <a16:creationId xmlns:a16="http://schemas.microsoft.com/office/drawing/2014/main" id="{EA3F5D55-C260-21B9-DD6C-04F6D1406B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16" name="Picture 15">
              <a:extLst>
                <a:ext uri="{FF2B5EF4-FFF2-40B4-BE49-F238E27FC236}">
                  <a16:creationId xmlns:a16="http://schemas.microsoft.com/office/drawing/2014/main" id="{69EE0EFA-58F0-E172-2C1F-9E12A179D0BD}"/>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9" name="Picture 28" descr="A picture containing text, clipart, vector graphics&#10;&#10;Description automatically generated">
              <a:extLst>
                <a:ext uri="{FF2B5EF4-FFF2-40B4-BE49-F238E27FC236}">
                  <a16:creationId xmlns:a16="http://schemas.microsoft.com/office/drawing/2014/main" id="{CF2CD138-C7E3-95A9-E5DE-B9620D06D5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0EE70096-C927-8FC6-FEF1-A74110794350}"/>
              </a:ext>
            </a:extLst>
          </p:cNvPr>
          <p:cNvSpPr>
            <a:spLocks/>
          </p:cNvSpPr>
          <p:nvPr/>
        </p:nvSpPr>
        <p:spPr>
          <a:xfrm>
            <a:off x="8772525" y="6318092"/>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E8138950-F836-9E20-6ABC-24746E5FF61B}"/>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7A3F1E-D7E8-83E6-C051-4AE4E96C41D8}"/>
              </a:ext>
            </a:extLst>
          </p:cNvPr>
          <p:cNvSpPr txBox="1"/>
          <p:nvPr/>
        </p:nvSpPr>
        <p:spPr>
          <a:xfrm>
            <a:off x="4474743" y="551793"/>
            <a:ext cx="5319032" cy="685124"/>
          </a:xfrm>
          <a:prstGeom prst="rect">
            <a:avLst/>
          </a:prstGeom>
          <a:noFill/>
        </p:spPr>
        <p:txBody>
          <a:bodyPr wrap="square">
            <a:spAutoFit/>
          </a:bodyPr>
          <a:lstStyle/>
          <a:p>
            <a:pPr lvl="0" algn="r" rtl="1">
              <a:lnSpc>
                <a:spcPct val="107000"/>
              </a:lnSpc>
              <a:spcAft>
                <a:spcPts val="800"/>
              </a:spcAft>
              <a:buClr>
                <a:srgbClr val="000000"/>
              </a:buClr>
              <a:buSzPts val="1400"/>
              <a:tabLst>
                <a:tab pos="452755" algn="r"/>
              </a:tabLst>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9- بَعْدَ السِّباحَةِ كانَ الطِّفْلُ يَتَأَمَّلُ: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TextBox 7">
            <a:extLst>
              <a:ext uri="{FF2B5EF4-FFF2-40B4-BE49-F238E27FC236}">
                <a16:creationId xmlns:a16="http://schemas.microsoft.com/office/drawing/2014/main" id="{5999FFFE-A8A6-163E-CF43-2FFB14E8E2B3}"/>
              </a:ext>
            </a:extLst>
          </p:cNvPr>
          <p:cNvSpPr txBox="1"/>
          <p:nvPr/>
        </p:nvSpPr>
        <p:spPr>
          <a:xfrm>
            <a:off x="5527434" y="1716436"/>
            <a:ext cx="1606825" cy="3654847"/>
          </a:xfrm>
          <a:prstGeom prst="rect">
            <a:avLst/>
          </a:prstGeom>
          <a:noFill/>
        </p:spPr>
        <p:txBody>
          <a:bodyPr wrap="square">
            <a:spAutoFit/>
          </a:bodyPr>
          <a:lstStyle/>
          <a:p>
            <a:pPr marL="228600" algn="ctr" rtl="1">
              <a:lnSpc>
                <a:spcPct val="150000"/>
              </a:lnSpc>
              <a:spcAft>
                <a:spcPts val="800"/>
              </a:spcAft>
              <a:tabLst>
                <a:tab pos="452755" algn="r"/>
              </a:tabLst>
            </a:pP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الْـمَسْجِدَ</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150000"/>
              </a:lnSpc>
              <a:spcAft>
                <a:spcPts val="800"/>
              </a:spcAft>
              <a:tabLst>
                <a:tab pos="452755" algn="r"/>
              </a:tabLst>
            </a:pP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الْحَقْلَ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150000"/>
              </a:lnSpc>
              <a:spcAft>
                <a:spcPts val="800"/>
              </a:spcAft>
              <a:tabLst>
                <a:tab pos="452755" algn="r"/>
              </a:tabLst>
            </a:pPr>
            <a:r>
              <a:rPr lang="ar-BH" sz="36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النَّـــــــهْرَ</a:t>
            </a:r>
            <a:endParaRPr lang="ar-BH" sz="3600" dirty="0">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150000"/>
              </a:lnSpc>
              <a:spcAft>
                <a:spcPts val="800"/>
              </a:spcAft>
              <a:tabLst>
                <a:tab pos="452755" algn="r"/>
              </a:tabLst>
            </a:pP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الشّاطِئَ</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Oval 8">
            <a:extLst>
              <a:ext uri="{FF2B5EF4-FFF2-40B4-BE49-F238E27FC236}">
                <a16:creationId xmlns:a16="http://schemas.microsoft.com/office/drawing/2014/main" id="{271544CC-1D55-005F-0057-CE94B024DFC6}"/>
              </a:ext>
            </a:extLst>
          </p:cNvPr>
          <p:cNvSpPr/>
          <p:nvPr/>
        </p:nvSpPr>
        <p:spPr>
          <a:xfrm>
            <a:off x="8605130" y="4672507"/>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د</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10" name="Oval 9">
            <a:extLst>
              <a:ext uri="{FF2B5EF4-FFF2-40B4-BE49-F238E27FC236}">
                <a16:creationId xmlns:a16="http://schemas.microsoft.com/office/drawing/2014/main" id="{2598FF5C-1460-2D6A-2583-7B6ACEE6C864}"/>
              </a:ext>
            </a:extLst>
          </p:cNvPr>
          <p:cNvSpPr/>
          <p:nvPr/>
        </p:nvSpPr>
        <p:spPr>
          <a:xfrm>
            <a:off x="8600655" y="3687694"/>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ج</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11" name="Oval 10">
            <a:extLst>
              <a:ext uri="{FF2B5EF4-FFF2-40B4-BE49-F238E27FC236}">
                <a16:creationId xmlns:a16="http://schemas.microsoft.com/office/drawing/2014/main" id="{8D00BE61-35B7-7C8D-3950-34F0F9DAF1FC}"/>
              </a:ext>
            </a:extLst>
          </p:cNvPr>
          <p:cNvSpPr/>
          <p:nvPr/>
        </p:nvSpPr>
        <p:spPr>
          <a:xfrm>
            <a:off x="8600655" y="1810000"/>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أ</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12" name="Oval 11">
            <a:extLst>
              <a:ext uri="{FF2B5EF4-FFF2-40B4-BE49-F238E27FC236}">
                <a16:creationId xmlns:a16="http://schemas.microsoft.com/office/drawing/2014/main" id="{B569A841-8B51-DE1A-1C6E-B98756F11707}"/>
              </a:ext>
            </a:extLst>
          </p:cNvPr>
          <p:cNvSpPr/>
          <p:nvPr/>
        </p:nvSpPr>
        <p:spPr>
          <a:xfrm>
            <a:off x="8600654" y="2702881"/>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ب</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13" name="Footer Placeholder 3">
            <a:extLst>
              <a:ext uri="{FF2B5EF4-FFF2-40B4-BE49-F238E27FC236}">
                <a16:creationId xmlns:a16="http://schemas.microsoft.com/office/drawing/2014/main" id="{D5AB664C-AA9A-439B-8895-D7AF49AD0F7A}"/>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1934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0070C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94C9E02-AF02-C127-9240-C2B77FD20CBA}"/>
              </a:ext>
            </a:extLst>
          </p:cNvPr>
          <p:cNvGrpSpPr/>
          <p:nvPr/>
        </p:nvGrpSpPr>
        <p:grpSpPr>
          <a:xfrm>
            <a:off x="10512327" y="264178"/>
            <a:ext cx="1496196" cy="1217166"/>
            <a:chOff x="10143165" y="36019"/>
            <a:chExt cx="1772039" cy="1349941"/>
          </a:xfrm>
        </p:grpSpPr>
        <p:pic>
          <p:nvPicPr>
            <p:cNvPr id="15" name="Picture 14">
              <a:extLst>
                <a:ext uri="{FF2B5EF4-FFF2-40B4-BE49-F238E27FC236}">
                  <a16:creationId xmlns:a16="http://schemas.microsoft.com/office/drawing/2014/main" id="{EA3F5D55-C260-21B9-DD6C-04F6D1406B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16" name="Picture 15">
              <a:extLst>
                <a:ext uri="{FF2B5EF4-FFF2-40B4-BE49-F238E27FC236}">
                  <a16:creationId xmlns:a16="http://schemas.microsoft.com/office/drawing/2014/main" id="{69EE0EFA-58F0-E172-2C1F-9E12A179D0BD}"/>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9" name="Picture 28" descr="A picture containing text, clipart, vector graphics&#10;&#10;Description automatically generated">
              <a:extLst>
                <a:ext uri="{FF2B5EF4-FFF2-40B4-BE49-F238E27FC236}">
                  <a16:creationId xmlns:a16="http://schemas.microsoft.com/office/drawing/2014/main" id="{CF2CD138-C7E3-95A9-E5DE-B9620D06D5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0EE70096-C927-8FC6-FEF1-A74110794350}"/>
              </a:ext>
            </a:extLst>
          </p:cNvPr>
          <p:cNvSpPr>
            <a:spLocks/>
          </p:cNvSpPr>
          <p:nvPr/>
        </p:nvSpPr>
        <p:spPr>
          <a:xfrm>
            <a:off x="8802589" y="6317341"/>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E8138950-F836-9E20-6ABC-24746E5FF61B}"/>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7A3F1E-D7E8-83E6-C051-4AE4E96C41D8}"/>
              </a:ext>
            </a:extLst>
          </p:cNvPr>
          <p:cNvSpPr txBox="1"/>
          <p:nvPr/>
        </p:nvSpPr>
        <p:spPr>
          <a:xfrm>
            <a:off x="1272208" y="1013056"/>
            <a:ext cx="8677281" cy="685124"/>
          </a:xfrm>
          <a:prstGeom prst="rect">
            <a:avLst/>
          </a:prstGeom>
          <a:noFill/>
        </p:spPr>
        <p:txBody>
          <a:bodyPr wrap="square">
            <a:spAutoFit/>
          </a:bodyPr>
          <a:lstStyle/>
          <a:p>
            <a:pPr algn="r" rtl="1">
              <a:lnSpc>
                <a:spcPct val="107000"/>
              </a:lnSpc>
              <a:spcAft>
                <a:spcPts val="800"/>
              </a:spcAft>
              <a:buClr>
                <a:srgbClr val="000000"/>
              </a:buClr>
              <a:buSzPts val="1400"/>
              <a:tabLst>
                <a:tab pos="452755" algn="r"/>
              </a:tabLst>
            </a:pPr>
            <a:r>
              <a:rPr lang="ar-BH" sz="3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10- </a:t>
            </a: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ماذا كانَ الطِّفْلُ يَتَخَيَّلُ عِنْدَما يَجْلِسُ عَلى حافَّةِ النَّهْرِ؟</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TextBox 4">
            <a:extLst>
              <a:ext uri="{FF2B5EF4-FFF2-40B4-BE49-F238E27FC236}">
                <a16:creationId xmlns:a16="http://schemas.microsoft.com/office/drawing/2014/main" id="{95405545-E3E9-6CBE-85FE-C2BF7AA5CC8E}"/>
              </a:ext>
            </a:extLst>
          </p:cNvPr>
          <p:cNvSpPr txBox="1"/>
          <p:nvPr/>
        </p:nvSpPr>
        <p:spPr>
          <a:xfrm>
            <a:off x="499448" y="2508757"/>
            <a:ext cx="9436161" cy="369332"/>
          </a:xfrm>
          <a:prstGeom prst="rect">
            <a:avLst/>
          </a:prstGeom>
          <a:noFill/>
        </p:spPr>
        <p:txBody>
          <a:bodyPr wrap="square">
            <a:spAutoFit/>
          </a:bodyPr>
          <a:lstStyle/>
          <a:p>
            <a:pPr algn="r" rtl="1"/>
            <a:r>
              <a:rPr lang="ar-BH" sz="1800" dirty="0">
                <a:latin typeface="Sakkal Majalla" panose="02000000000000000000" pitchFamily="2" charset="-78"/>
                <a:cs typeface="Sakkal Majalla" panose="02000000000000000000" pitchFamily="2" charset="-78"/>
              </a:rPr>
              <a:t>------------------------------------------------------------------------------------------------------------------------------------------------------------</a:t>
            </a:r>
            <a:endParaRPr lang="en-US" dirty="0"/>
          </a:p>
        </p:txBody>
      </p:sp>
      <p:sp>
        <p:nvSpPr>
          <p:cNvPr id="7" name="TextBox 6">
            <a:extLst>
              <a:ext uri="{FF2B5EF4-FFF2-40B4-BE49-F238E27FC236}">
                <a16:creationId xmlns:a16="http://schemas.microsoft.com/office/drawing/2014/main" id="{EF77AE16-42DC-9B18-FC3C-635FDCFBF3D1}"/>
              </a:ext>
            </a:extLst>
          </p:cNvPr>
          <p:cNvSpPr txBox="1"/>
          <p:nvPr/>
        </p:nvSpPr>
        <p:spPr>
          <a:xfrm>
            <a:off x="125894" y="2288440"/>
            <a:ext cx="11498317" cy="646331"/>
          </a:xfrm>
          <a:prstGeom prst="rect">
            <a:avLst/>
          </a:prstGeom>
          <a:noFill/>
        </p:spPr>
        <p:txBody>
          <a:bodyPr wrap="square">
            <a:spAutoFit/>
          </a:bodyPr>
          <a:lstStyle/>
          <a:p>
            <a:pPr algn="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كانَ الطِّفْلُ عِنْدَما يَجْلِسُ عَلى حافَّةِ النَّهْرِ يَتَخَيَّلُ قَبيلَةً مِنَ الْعَمالِقَةِ يَعيشونَ وَراءَ الْغابَةِ.</a:t>
            </a:r>
            <a:endParaRPr lang="en-US" dirty="0">
              <a:solidFill>
                <a:srgbClr val="0070C0"/>
              </a:solidFill>
            </a:endParaRPr>
          </a:p>
        </p:txBody>
      </p:sp>
      <p:sp>
        <p:nvSpPr>
          <p:cNvPr id="10" name="Footer Placeholder 3">
            <a:extLst>
              <a:ext uri="{FF2B5EF4-FFF2-40B4-BE49-F238E27FC236}">
                <a16:creationId xmlns:a16="http://schemas.microsoft.com/office/drawing/2014/main" id="{20FED8A8-2B18-034F-FAEE-DBF39597C114}"/>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5688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747013" y="268432"/>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مستطيل 1"/>
          <p:cNvSpPr/>
          <p:nvPr/>
        </p:nvSpPr>
        <p:spPr>
          <a:xfrm>
            <a:off x="0" y="1425608"/>
            <a:ext cx="10729447" cy="729430"/>
          </a:xfrm>
          <a:prstGeom prst="rect">
            <a:avLst/>
          </a:prstGeom>
        </p:spPr>
        <p:txBody>
          <a:bodyPr wrap="square">
            <a:spAutoFit/>
          </a:bodyPr>
          <a:lstStyle/>
          <a:p>
            <a:pPr algn="justLow" rtl="1">
              <a:lnSpc>
                <a:spcPct val="115000"/>
              </a:lnSpc>
              <a:tabLst>
                <a:tab pos="161290" algn="r"/>
              </a:tabLst>
            </a:pPr>
            <a:r>
              <a:rPr lang="ar-BH" sz="3600" b="1" dirty="0">
                <a:latin typeface="Sakkal Majalla" panose="02000000000000000000" pitchFamily="2" charset="-78"/>
                <a:ea typeface="Calibri" panose="020F0502020204030204" pitchFamily="34" charset="0"/>
                <a:cs typeface="Sakkal Majalla" panose="02000000000000000000" pitchFamily="2" charset="-78"/>
              </a:rPr>
              <a:t>11- </a:t>
            </a: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جَمَعَ الطِّفْلُ في حَياتِهِ بَيْنَ الْجِدِّ والتَّرْفيهِ، أُبَيِّنُ ذَلِكَ اسْتِنادًا إِلى الفِقْرَةِ الثّانِيَةِ.</a:t>
            </a:r>
            <a:r>
              <a:rPr lang="ar-BH" sz="3600" dirty="0">
                <a:effectLst/>
                <a:latin typeface="Sakkal Majalla" panose="02000000000000000000" pitchFamily="2" charset="-78"/>
                <a:ea typeface="Calibri" panose="020F0502020204030204" pitchFamily="34" charset="0"/>
                <a:cs typeface="Sakkal Majalla" panose="02000000000000000000" pitchFamily="2" charset="-78"/>
              </a:rPr>
              <a:t>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TextBox 2">
            <a:extLst>
              <a:ext uri="{FF2B5EF4-FFF2-40B4-BE49-F238E27FC236}">
                <a16:creationId xmlns:a16="http://schemas.microsoft.com/office/drawing/2014/main" id="{3A69A2E8-2DAD-588B-A7EE-0B813805355A}"/>
              </a:ext>
            </a:extLst>
          </p:cNvPr>
          <p:cNvSpPr txBox="1"/>
          <p:nvPr/>
        </p:nvSpPr>
        <p:spPr>
          <a:xfrm>
            <a:off x="1954837" y="3517980"/>
            <a:ext cx="8128000" cy="400110"/>
          </a:xfrm>
          <a:prstGeom prst="rect">
            <a:avLst/>
          </a:prstGeom>
          <a:noFill/>
        </p:spPr>
        <p:txBody>
          <a:bodyPr wrap="square" rtlCol="0">
            <a:spAutoFit/>
          </a:bodyPr>
          <a:lstStyle/>
          <a:p>
            <a:pPr algn="r"/>
            <a:r>
              <a:rPr lang="ar-BH" sz="2000" dirty="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486F7DC3-748A-0725-0E54-CC869F3CA0BA}"/>
              </a:ext>
            </a:extLst>
          </p:cNvPr>
          <p:cNvSpPr txBox="1"/>
          <p:nvPr/>
        </p:nvSpPr>
        <p:spPr>
          <a:xfrm>
            <a:off x="0" y="3317925"/>
            <a:ext cx="11495111" cy="1200329"/>
          </a:xfrm>
          <a:prstGeom prst="rect">
            <a:avLst/>
          </a:prstGeom>
          <a:noFill/>
        </p:spPr>
        <p:txBody>
          <a:bodyPr wrap="square">
            <a:spAutoFit/>
          </a:bodyPr>
          <a:lstStyle/>
          <a:p>
            <a:pPr algn="r"/>
            <a:r>
              <a:rPr kumimoji="0" lang="ar-BH" sz="3600" b="0" i="0" u="none" strike="noStrike" kern="1200" cap="none" spc="0" normalizeH="0" baseline="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كانَ</a:t>
            </a:r>
            <a:r>
              <a:rPr kumimoji="0" lang="ar-BH" sz="3600" b="0" i="0" u="none" strike="noStrike" kern="1200" cap="none" spc="0" normalizeH="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 الطِّفْلُ يَجْتَهِدُ في الذَّهابِ إِلى الْـمَسْجِدِ،وَحِفْظِ الْقُرْآنِ، وكانَ في الآنِ نَفْسِهِ يِسْتَمْتِعُ بِالسِّباحَةِ في الْـنَّهْرِ </a:t>
            </a:r>
            <a:r>
              <a:rPr kumimoji="0" lang="ar-BH" sz="3600" b="0" i="0" u="none" strike="noStrike" kern="1200" cap="none" spc="0" normalizeH="0" baseline="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endParaRPr lang="en-US" dirty="0">
              <a:solidFill>
                <a:srgbClr val="0070C0"/>
              </a:solidFill>
            </a:endParaRPr>
          </a:p>
        </p:txBody>
      </p:sp>
      <p:sp>
        <p:nvSpPr>
          <p:cNvPr id="4" name="Rectangle 3">
            <a:extLst>
              <a:ext uri="{FF2B5EF4-FFF2-40B4-BE49-F238E27FC236}">
                <a16:creationId xmlns:a16="http://schemas.microsoft.com/office/drawing/2014/main" id="{97479E0B-6001-243A-5BE1-C3E998FE7EFA}"/>
              </a:ext>
            </a:extLst>
          </p:cNvPr>
          <p:cNvSpPr>
            <a:spLocks/>
          </p:cNvSpPr>
          <p:nvPr/>
        </p:nvSpPr>
        <p:spPr>
          <a:xfrm>
            <a:off x="8772525"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Footer Placeholder 3">
            <a:extLst>
              <a:ext uri="{FF2B5EF4-FFF2-40B4-BE49-F238E27FC236}">
                <a16:creationId xmlns:a16="http://schemas.microsoft.com/office/drawing/2014/main" id="{F421F4EB-D1BE-77AC-346C-836C9DEA5C82}"/>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68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مستطيل 1"/>
          <p:cNvSpPr/>
          <p:nvPr/>
        </p:nvSpPr>
        <p:spPr>
          <a:xfrm>
            <a:off x="448282" y="706779"/>
            <a:ext cx="9926698" cy="685124"/>
          </a:xfrm>
          <a:prstGeom prst="rect">
            <a:avLst/>
          </a:prstGeom>
        </p:spPr>
        <p:txBody>
          <a:bodyPr wrap="square">
            <a:spAutoFit/>
          </a:bodyPr>
          <a:lstStyle/>
          <a:p>
            <a:pPr lvl="0" algn="just" rtl="1">
              <a:lnSpc>
                <a:spcPct val="107000"/>
              </a:lnSpc>
              <a:spcAft>
                <a:spcPts val="800"/>
              </a:spcAft>
              <a:buSzPts val="1400"/>
              <a:tabLst>
                <a:tab pos="481330" algn="r"/>
                <a:tab pos="571500" algn="r"/>
              </a:tabLst>
            </a:pPr>
            <a:r>
              <a:rPr lang="ar-BH" sz="3600" b="1" dirty="0">
                <a:latin typeface="Sakkal Majalla" panose="02000000000000000000" pitchFamily="2" charset="-78"/>
                <a:ea typeface="Calibri" panose="020F0502020204030204" pitchFamily="34" charset="0"/>
                <a:cs typeface="Sakkal Majalla" panose="02000000000000000000" pitchFamily="2" charset="-78"/>
              </a:rPr>
              <a:t>12- </a:t>
            </a: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 أَذْكُرُ مُرادِفَ “</a:t>
            </a:r>
            <a:r>
              <a:rPr lang="ar-BH" sz="3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يَخْتَبِئُ</a:t>
            </a: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 وَمُضادَّها، ثُمَّ أَضَعُها في جُمْلَةٍ مِنْ إِنْشائي:</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a:extLst>
              <a:ext uri="{FF2B5EF4-FFF2-40B4-BE49-F238E27FC236}">
                <a16:creationId xmlns:a16="http://schemas.microsoft.com/office/drawing/2014/main" id="{488B9581-0F6E-9895-356B-0460B8F1D8F9}"/>
              </a:ext>
            </a:extLst>
          </p:cNvPr>
          <p:cNvSpPr/>
          <p:nvPr/>
        </p:nvSpPr>
        <p:spPr>
          <a:xfrm>
            <a:off x="7602139" y="2029506"/>
            <a:ext cx="3104070" cy="1146464"/>
          </a:xfrm>
          <a:prstGeom prst="rect">
            <a:avLst/>
          </a:prstGeom>
          <a:solidFill>
            <a:sysClr val="window" lastClr="FFFFFF"/>
          </a:solid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الْـمُرادِفُ: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E7157B9-0E28-71FA-CCC0-19F1327AE260}"/>
              </a:ext>
            </a:extLst>
          </p:cNvPr>
          <p:cNvSpPr/>
          <p:nvPr/>
        </p:nvSpPr>
        <p:spPr>
          <a:xfrm>
            <a:off x="4756217" y="2024037"/>
            <a:ext cx="1676400" cy="1176349"/>
          </a:xfrm>
          <a:prstGeom prst="rect">
            <a:avLst/>
          </a:prstGeom>
          <a:solidFill>
            <a:sysClr val="window" lastClr="FFFFFF"/>
          </a:solid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BH" sz="3600" b="1" dirty="0">
                <a:solidFill>
                  <a:srgbClr val="FF0000"/>
                </a:solidFill>
                <a:latin typeface="Calibri" panose="020F0502020204030204" pitchFamily="34" charset="0"/>
                <a:ea typeface="Calibri" panose="020F0502020204030204" pitchFamily="34" charset="0"/>
                <a:cs typeface="Sakkal Majalla" panose="02000000000000000000" pitchFamily="2" charset="-78"/>
              </a:rPr>
              <a:t>يَخْتَبِئُ</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FE1C69B-7A63-FB0E-8AF8-742837657394}"/>
              </a:ext>
            </a:extLst>
          </p:cNvPr>
          <p:cNvSpPr/>
          <p:nvPr/>
        </p:nvSpPr>
        <p:spPr>
          <a:xfrm>
            <a:off x="680245" y="2011810"/>
            <a:ext cx="2985716" cy="1172995"/>
          </a:xfrm>
          <a:prstGeom prst="rect">
            <a:avLst/>
          </a:prstGeom>
          <a:solidFill>
            <a:sysClr val="window" lastClr="FFFFFF"/>
          </a:solid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الْـمُضادُّ: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A32DA2B9-2377-37DD-3EDA-872EAAAB763D}"/>
              </a:ext>
            </a:extLst>
          </p:cNvPr>
          <p:cNvSpPr/>
          <p:nvPr/>
        </p:nvSpPr>
        <p:spPr>
          <a:xfrm rot="10800000">
            <a:off x="3818015" y="2215473"/>
            <a:ext cx="706425" cy="765668"/>
          </a:xfrm>
          <a:prstGeom prst="rightArrow">
            <a:avLst/>
          </a:prstGeom>
          <a:solidFill>
            <a:schemeClr val="accent1">
              <a:lumMod val="60000"/>
              <a:lumOff val="40000"/>
            </a:scheme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Arrow: Right 10">
            <a:extLst>
              <a:ext uri="{FF2B5EF4-FFF2-40B4-BE49-F238E27FC236}">
                <a16:creationId xmlns:a16="http://schemas.microsoft.com/office/drawing/2014/main" id="{A4F6A6C2-20C8-FA31-87AD-1144C3BA767F}"/>
              </a:ext>
            </a:extLst>
          </p:cNvPr>
          <p:cNvSpPr/>
          <p:nvPr/>
        </p:nvSpPr>
        <p:spPr>
          <a:xfrm rot="10800000" flipH="1">
            <a:off x="6664166" y="2219904"/>
            <a:ext cx="706424" cy="765668"/>
          </a:xfrm>
          <a:prstGeom prst="rightArrow">
            <a:avLst/>
          </a:prstGeom>
          <a:solidFill>
            <a:schemeClr val="accent1">
              <a:lumMod val="60000"/>
              <a:lumOff val="40000"/>
            </a:scheme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Arrow: Right 11">
            <a:extLst>
              <a:ext uri="{FF2B5EF4-FFF2-40B4-BE49-F238E27FC236}">
                <a16:creationId xmlns:a16="http://schemas.microsoft.com/office/drawing/2014/main" id="{8557CDC8-69DD-4B3F-7AFD-809C9EFDD470}"/>
              </a:ext>
            </a:extLst>
          </p:cNvPr>
          <p:cNvSpPr/>
          <p:nvPr/>
        </p:nvSpPr>
        <p:spPr>
          <a:xfrm rot="16200000" flipH="1">
            <a:off x="5245876" y="3331440"/>
            <a:ext cx="706424" cy="765668"/>
          </a:xfrm>
          <a:prstGeom prst="rightArrow">
            <a:avLst/>
          </a:prstGeom>
          <a:solidFill>
            <a:schemeClr val="accent1">
              <a:lumMod val="60000"/>
              <a:lumOff val="40000"/>
            </a:scheme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52373D70-0A66-2CF0-1804-F35E85E0588B}"/>
              </a:ext>
            </a:extLst>
          </p:cNvPr>
          <p:cNvSpPr/>
          <p:nvPr/>
        </p:nvSpPr>
        <p:spPr>
          <a:xfrm>
            <a:off x="680245" y="4213219"/>
            <a:ext cx="10025964" cy="1308366"/>
          </a:xfrm>
          <a:prstGeom prst="rect">
            <a:avLst/>
          </a:prstGeom>
          <a:solidFill>
            <a:sysClr val="window" lastClr="FFFFFF"/>
          </a:solid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الجُـمْلَةُ:</a:t>
            </a:r>
            <a:r>
              <a:rPr lang="ar-BH" sz="1200" dirty="0">
                <a:effectLst/>
                <a:latin typeface="Calibri" panose="020F0502020204030204" pitchFamily="34" charset="0"/>
                <a:ea typeface="Calibri" panose="020F0502020204030204" pitchFamily="34" charset="0"/>
                <a:cs typeface="Sakkal Majalla" panose="020000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C051B83-426E-B6DE-189D-79584563D673}"/>
              </a:ext>
            </a:extLst>
          </p:cNvPr>
          <p:cNvSpPr txBox="1"/>
          <p:nvPr/>
        </p:nvSpPr>
        <p:spPr>
          <a:xfrm>
            <a:off x="1538560" y="4728903"/>
            <a:ext cx="7433162" cy="276999"/>
          </a:xfrm>
          <a:prstGeom prst="rect">
            <a:avLst/>
          </a:prstGeom>
          <a:noFill/>
        </p:spPr>
        <p:txBody>
          <a:bodyPr wrap="square">
            <a:spAutoFit/>
          </a:bodyPr>
          <a:lstStyle/>
          <a:p>
            <a:pPr algn="r" rtl="1"/>
            <a:r>
              <a:rPr lang="ar-BH" sz="1200" dirty="0">
                <a:effectLst/>
                <a:latin typeface="Calibri" panose="020F0502020204030204" pitchFamily="34" charset="0"/>
                <a:ea typeface="Calibri" panose="020F0502020204030204" pitchFamily="34" charset="0"/>
                <a:cs typeface="Sakkal Majalla" panose="02000000000000000000" pitchFamily="2" charset="-78"/>
              </a:rPr>
              <a:t>.........................................................................................................................................................................................................................................................................................</a:t>
            </a:r>
            <a:endParaRPr lang="en-US" sz="1200" dirty="0"/>
          </a:p>
        </p:txBody>
      </p:sp>
      <p:sp>
        <p:nvSpPr>
          <p:cNvPr id="16" name="TextBox 15">
            <a:extLst>
              <a:ext uri="{FF2B5EF4-FFF2-40B4-BE49-F238E27FC236}">
                <a16:creationId xmlns:a16="http://schemas.microsoft.com/office/drawing/2014/main" id="{5C9A2750-756A-959F-ADE5-100E7A24A51A}"/>
              </a:ext>
            </a:extLst>
          </p:cNvPr>
          <p:cNvSpPr txBox="1"/>
          <p:nvPr/>
        </p:nvSpPr>
        <p:spPr>
          <a:xfrm>
            <a:off x="8004313" y="2509695"/>
            <a:ext cx="1362223" cy="276999"/>
          </a:xfrm>
          <a:prstGeom prst="rect">
            <a:avLst/>
          </a:prstGeom>
          <a:noFill/>
        </p:spPr>
        <p:txBody>
          <a:bodyPr wrap="square">
            <a:spAutoFit/>
          </a:bodyPr>
          <a:lstStyle/>
          <a:p>
            <a:pPr algn="r" rtl="1"/>
            <a:r>
              <a:rPr lang="ar-BH" sz="1200" dirty="0">
                <a:effectLst/>
                <a:latin typeface="Calibri" panose="020F0502020204030204" pitchFamily="34" charset="0"/>
                <a:ea typeface="Calibri" panose="020F0502020204030204" pitchFamily="34" charset="0"/>
                <a:cs typeface="Sakkal Majalla" panose="02000000000000000000" pitchFamily="2" charset="-78"/>
              </a:rPr>
              <a:t>..............................................</a:t>
            </a:r>
            <a:endParaRPr lang="en-US" sz="1200" dirty="0"/>
          </a:p>
        </p:txBody>
      </p:sp>
      <p:sp>
        <p:nvSpPr>
          <p:cNvPr id="26" name="TextBox 25">
            <a:extLst>
              <a:ext uri="{FF2B5EF4-FFF2-40B4-BE49-F238E27FC236}">
                <a16:creationId xmlns:a16="http://schemas.microsoft.com/office/drawing/2014/main" id="{0C1A434C-F5FA-5B98-362F-A4B4DF4CE7B0}"/>
              </a:ext>
            </a:extLst>
          </p:cNvPr>
          <p:cNvSpPr txBox="1"/>
          <p:nvPr/>
        </p:nvSpPr>
        <p:spPr>
          <a:xfrm>
            <a:off x="7971520" y="2255861"/>
            <a:ext cx="1435365" cy="646331"/>
          </a:xfrm>
          <a:prstGeom prst="rect">
            <a:avLst/>
          </a:prstGeom>
          <a:noFill/>
        </p:spPr>
        <p:txBody>
          <a:bodyPr wrap="square">
            <a:spAutoFit/>
          </a:bodyPr>
          <a:lstStyle/>
          <a:p>
            <a:pPr algn="ctr" rtl="1"/>
            <a:r>
              <a:rPr lang="ar-BH" sz="3600" dirty="0">
                <a:solidFill>
                  <a:srgbClr val="0070C0"/>
                </a:solidFill>
                <a:effectLst/>
                <a:latin typeface="Calibri" panose="020F0502020204030204" pitchFamily="34" charset="0"/>
                <a:ea typeface="Calibri" panose="020F0502020204030204" pitchFamily="34" charset="0"/>
                <a:cs typeface="Sakkal Majalla" panose="02000000000000000000" pitchFamily="2" charset="-78"/>
              </a:rPr>
              <a:t>يَخْتَفي</a:t>
            </a:r>
            <a:endParaRPr lang="en-US" sz="3600" dirty="0">
              <a:solidFill>
                <a:srgbClr val="0070C0"/>
              </a:solidFill>
            </a:endParaRPr>
          </a:p>
        </p:txBody>
      </p:sp>
      <p:sp>
        <p:nvSpPr>
          <p:cNvPr id="27" name="TextBox 26">
            <a:extLst>
              <a:ext uri="{FF2B5EF4-FFF2-40B4-BE49-F238E27FC236}">
                <a16:creationId xmlns:a16="http://schemas.microsoft.com/office/drawing/2014/main" id="{1C0F2BDD-C7EB-76A1-C551-960CDEDF5FCF}"/>
              </a:ext>
            </a:extLst>
          </p:cNvPr>
          <p:cNvSpPr txBox="1"/>
          <p:nvPr/>
        </p:nvSpPr>
        <p:spPr>
          <a:xfrm>
            <a:off x="1058489" y="2491356"/>
            <a:ext cx="1362223" cy="276999"/>
          </a:xfrm>
          <a:prstGeom prst="rect">
            <a:avLst/>
          </a:prstGeom>
          <a:noFill/>
        </p:spPr>
        <p:txBody>
          <a:bodyPr wrap="square">
            <a:spAutoFit/>
          </a:bodyPr>
          <a:lstStyle/>
          <a:p>
            <a:pPr algn="r" rtl="1"/>
            <a:r>
              <a:rPr lang="ar-BH" sz="1200" dirty="0">
                <a:effectLst/>
                <a:latin typeface="Calibri" panose="020F0502020204030204" pitchFamily="34" charset="0"/>
                <a:ea typeface="Calibri" panose="020F0502020204030204" pitchFamily="34" charset="0"/>
                <a:cs typeface="Sakkal Majalla" panose="02000000000000000000" pitchFamily="2" charset="-78"/>
              </a:rPr>
              <a:t>..............................................</a:t>
            </a:r>
            <a:endParaRPr lang="en-US" sz="1200" dirty="0"/>
          </a:p>
        </p:txBody>
      </p:sp>
      <p:sp>
        <p:nvSpPr>
          <p:cNvPr id="28" name="TextBox 27">
            <a:extLst>
              <a:ext uri="{FF2B5EF4-FFF2-40B4-BE49-F238E27FC236}">
                <a16:creationId xmlns:a16="http://schemas.microsoft.com/office/drawing/2014/main" id="{2C10ECD2-7586-F090-87F8-022FB8FCACA9}"/>
              </a:ext>
            </a:extLst>
          </p:cNvPr>
          <p:cNvSpPr txBox="1"/>
          <p:nvPr/>
        </p:nvSpPr>
        <p:spPr>
          <a:xfrm>
            <a:off x="1058489" y="2255861"/>
            <a:ext cx="1435365" cy="646331"/>
          </a:xfrm>
          <a:prstGeom prst="rect">
            <a:avLst/>
          </a:prstGeom>
          <a:noFill/>
        </p:spPr>
        <p:txBody>
          <a:bodyPr wrap="square">
            <a:spAutoFit/>
          </a:bodyPr>
          <a:lstStyle/>
          <a:p>
            <a:pPr algn="ctr" rtl="1"/>
            <a:r>
              <a:rPr lang="ar-BH" sz="3600" dirty="0">
                <a:solidFill>
                  <a:srgbClr val="0070C0"/>
                </a:solidFill>
                <a:effectLst/>
                <a:latin typeface="Calibri" panose="020F0502020204030204" pitchFamily="34" charset="0"/>
                <a:ea typeface="Calibri" panose="020F0502020204030204" pitchFamily="34" charset="0"/>
                <a:cs typeface="Sakkal Majalla" panose="02000000000000000000" pitchFamily="2" charset="-78"/>
              </a:rPr>
              <a:t>يَظْهَرُ</a:t>
            </a:r>
            <a:endParaRPr lang="en-US" sz="3600" dirty="0">
              <a:solidFill>
                <a:srgbClr val="0070C0"/>
              </a:solidFill>
            </a:endParaRPr>
          </a:p>
        </p:txBody>
      </p:sp>
      <p:sp>
        <p:nvSpPr>
          <p:cNvPr id="29" name="TextBox 28">
            <a:extLst>
              <a:ext uri="{FF2B5EF4-FFF2-40B4-BE49-F238E27FC236}">
                <a16:creationId xmlns:a16="http://schemas.microsoft.com/office/drawing/2014/main" id="{96D7E22E-ABB3-50D1-D278-39498EE88EFB}"/>
              </a:ext>
            </a:extLst>
          </p:cNvPr>
          <p:cNvSpPr txBox="1"/>
          <p:nvPr/>
        </p:nvSpPr>
        <p:spPr>
          <a:xfrm>
            <a:off x="2173103" y="4471263"/>
            <a:ext cx="7057154" cy="646331"/>
          </a:xfrm>
          <a:prstGeom prst="rect">
            <a:avLst/>
          </a:prstGeom>
          <a:noFill/>
        </p:spPr>
        <p:txBody>
          <a:bodyPr wrap="square">
            <a:spAutoFit/>
          </a:bodyPr>
          <a:lstStyle/>
          <a:p>
            <a:pPr algn="ctr" rtl="1"/>
            <a:r>
              <a:rPr lang="ar-BH" sz="3600" dirty="0">
                <a:solidFill>
                  <a:srgbClr val="0070C0"/>
                </a:solidFill>
                <a:effectLst/>
                <a:latin typeface="Calibri" panose="020F0502020204030204" pitchFamily="34" charset="0"/>
                <a:ea typeface="Calibri" panose="020F0502020204030204" pitchFamily="34" charset="0"/>
                <a:cs typeface="Sakkal Majalla" panose="02000000000000000000" pitchFamily="2" charset="-78"/>
              </a:rPr>
              <a:t>كانَ الطِّفْلُ يَخْتَبِئُ وَراءَ جِذْعِ شَجَرَةٍ.  </a:t>
            </a:r>
            <a:endParaRPr lang="en-US" sz="3600" dirty="0">
              <a:solidFill>
                <a:srgbClr val="0070C0"/>
              </a:solidFill>
            </a:endParaRPr>
          </a:p>
        </p:txBody>
      </p:sp>
      <p:sp>
        <p:nvSpPr>
          <p:cNvPr id="31" name="Rectangle 30">
            <a:extLst>
              <a:ext uri="{FF2B5EF4-FFF2-40B4-BE49-F238E27FC236}">
                <a16:creationId xmlns:a16="http://schemas.microsoft.com/office/drawing/2014/main" id="{2DBD286D-103A-2C64-96F3-3B74ECFA58B8}"/>
              </a:ext>
            </a:extLst>
          </p:cNvPr>
          <p:cNvSpPr>
            <a:spLocks/>
          </p:cNvSpPr>
          <p:nvPr/>
        </p:nvSpPr>
        <p:spPr>
          <a:xfrm>
            <a:off x="8750213" y="6334706"/>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Footer Placeholder 3">
            <a:extLst>
              <a:ext uri="{FF2B5EF4-FFF2-40B4-BE49-F238E27FC236}">
                <a16:creationId xmlns:a16="http://schemas.microsoft.com/office/drawing/2014/main" id="{984D88FA-5E2E-1769-BBF9-5A311FFC6057}"/>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598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barn(inVertical)">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11" name="Picture 1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12" name="Picture 1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13" name="Picture 1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14" name="Rectangle 13"/>
          <p:cNvSpPr>
            <a:spLocks/>
          </p:cNvSpPr>
          <p:nvPr/>
        </p:nvSpPr>
        <p:spPr>
          <a:xfrm>
            <a:off x="8767712"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مستطيل: زوايا مستديرة 201">
            <a:extLst>
              <a:ext uri="{FF2B5EF4-FFF2-40B4-BE49-F238E27FC236}">
                <a16:creationId xmlns:a16="http://schemas.microsoft.com/office/drawing/2014/main" id="{A12F0716-8456-FAE6-77DC-FA1BB09CF1C5}"/>
              </a:ext>
            </a:extLst>
          </p:cNvPr>
          <p:cNvSpPr/>
          <p:nvPr/>
        </p:nvSpPr>
        <p:spPr>
          <a:xfrm>
            <a:off x="7301947" y="394979"/>
            <a:ext cx="2931530" cy="809092"/>
          </a:xfrm>
          <a:prstGeom prst="roundRect">
            <a:avLst/>
          </a:prstGeom>
          <a:solidFill>
            <a:srgbClr val="70AD47"/>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BH" sz="4400" b="1" dirty="0">
                <a:solidFill>
                  <a:srgbClr val="FFFFFF"/>
                </a:solidFill>
                <a:effectLst/>
                <a:latin typeface="Calibri" panose="020F0502020204030204" pitchFamily="34" charset="0"/>
                <a:ea typeface="Calibri" panose="020F0502020204030204" pitchFamily="34" charset="0"/>
                <a:cs typeface="Sakkal Majalla" panose="02000000000000000000" pitchFamily="2" charset="-78"/>
              </a:rPr>
              <a:t>التَّحَدُّثُ</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955DB1-5C7C-D523-85F1-487B82341182}"/>
              </a:ext>
            </a:extLst>
          </p:cNvPr>
          <p:cNvSpPr txBox="1"/>
          <p:nvPr/>
        </p:nvSpPr>
        <p:spPr>
          <a:xfrm>
            <a:off x="6686419" y="1422517"/>
            <a:ext cx="4865840" cy="3759106"/>
          </a:xfrm>
          <a:prstGeom prst="rect">
            <a:avLst/>
          </a:prstGeom>
          <a:noFill/>
        </p:spPr>
        <p:txBody>
          <a:bodyPr wrap="square">
            <a:spAutoFit/>
          </a:bodyPr>
          <a:lstStyle/>
          <a:p>
            <a:pPr marL="342900" lvl="0" indent="-342900" algn="r" rtl="1">
              <a:lnSpc>
                <a:spcPct val="107000"/>
              </a:lnSpc>
              <a:spcAft>
                <a:spcPts val="800"/>
              </a:spcAft>
              <a:buClr>
                <a:srgbClr val="000000"/>
              </a:buClr>
              <a:buFont typeface="+mj-lt"/>
              <a:buAutoNum type="arabicPeriod"/>
            </a:pPr>
            <a:r>
              <a:rPr lang="ar-BH" sz="34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ماذا يَفْعَلُ الْأَطْفالُ في كُلِّ صورَةٍ؟</a:t>
            </a:r>
            <a:endParaRPr lang="en-US" sz="3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Clr>
                <a:srgbClr val="000000"/>
              </a:buClr>
              <a:buFont typeface="+mj-lt"/>
              <a:buAutoNum type="arabicPeriod"/>
            </a:pPr>
            <a:r>
              <a:rPr lang="ar-BH" sz="34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 الْحادِثَةُ الْجَميلَةُ الَّتي أَتَذَكَّرُها عِنْدَما كُنْتُ صَغيرًا؟</a:t>
            </a:r>
            <a:endParaRPr lang="en-US" sz="3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Clr>
                <a:srgbClr val="000000"/>
              </a:buClr>
              <a:buFont typeface="+mj-lt"/>
              <a:buAutoNum type="arabicPeriod"/>
            </a:pPr>
            <a:r>
              <a:rPr lang="ar-BH" sz="34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 الصّورَةُ الَّتي أَعْجَبَتْني؟</a:t>
            </a:r>
            <a:endParaRPr lang="en-US" sz="3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Clr>
                <a:srgbClr val="000000"/>
              </a:buClr>
              <a:buFont typeface="+mj-lt"/>
              <a:buAutoNum type="arabicPeriod"/>
            </a:pPr>
            <a:r>
              <a:rPr lang="ar-BH" sz="34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أَذْكُرُ أَعْمالًا أُخْرى يَقومُ بِها الْأَطْفالُ في مَرْحَلَةِ الطُّفولَةِ.</a:t>
            </a:r>
            <a:endParaRPr lang="en-US" sz="3400" dirty="0">
              <a:effectLst/>
              <a:latin typeface="Sakkal Majalla" panose="02000000000000000000" pitchFamily="2" charset="-78"/>
              <a:ea typeface="Calibri" panose="020F0502020204030204" pitchFamily="34" charset="0"/>
              <a:cs typeface="Sakkal Majalla" panose="02000000000000000000" pitchFamily="2" charset="-78"/>
            </a:endParaRPr>
          </a:p>
        </p:txBody>
      </p:sp>
      <p:grpSp>
        <p:nvGrpSpPr>
          <p:cNvPr id="6" name="Group 5">
            <a:extLst>
              <a:ext uri="{FF2B5EF4-FFF2-40B4-BE49-F238E27FC236}">
                <a16:creationId xmlns:a16="http://schemas.microsoft.com/office/drawing/2014/main" id="{BFBE5214-0B2C-EACB-5E9C-34F4ACA2546F}"/>
              </a:ext>
            </a:extLst>
          </p:cNvPr>
          <p:cNvGrpSpPr/>
          <p:nvPr/>
        </p:nvGrpSpPr>
        <p:grpSpPr>
          <a:xfrm>
            <a:off x="447674" y="1253186"/>
            <a:ext cx="6337439" cy="4587936"/>
            <a:chOff x="0" y="0"/>
            <a:chExt cx="5572125" cy="3570605"/>
          </a:xfrm>
        </p:grpSpPr>
        <p:pic>
          <p:nvPicPr>
            <p:cNvPr id="8" name="Picture 7">
              <a:extLst>
                <a:ext uri="{FF2B5EF4-FFF2-40B4-BE49-F238E27FC236}">
                  <a16:creationId xmlns:a16="http://schemas.microsoft.com/office/drawing/2014/main" id="{5A39F0C3-36FD-9AE7-6B61-AE81ADE79D6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4650" y="2038350"/>
              <a:ext cx="2657475" cy="1532255"/>
            </a:xfrm>
            <a:prstGeom prst="rect">
              <a:avLst/>
            </a:prstGeom>
            <a:noFill/>
            <a:ln>
              <a:noFill/>
            </a:ln>
          </p:spPr>
        </p:pic>
        <p:pic>
          <p:nvPicPr>
            <p:cNvPr id="9" name="Picture 8">
              <a:extLst>
                <a:ext uri="{FF2B5EF4-FFF2-40B4-BE49-F238E27FC236}">
                  <a16:creationId xmlns:a16="http://schemas.microsoft.com/office/drawing/2014/main" id="{0A5833E2-4260-8FBC-0180-6AD55B11812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076450"/>
              <a:ext cx="2638425" cy="1493520"/>
            </a:xfrm>
            <a:prstGeom prst="rect">
              <a:avLst/>
            </a:prstGeom>
            <a:noFill/>
            <a:ln>
              <a:solidFill>
                <a:schemeClr val="accent1"/>
              </a:solidFill>
            </a:ln>
          </p:spPr>
        </p:pic>
        <p:pic>
          <p:nvPicPr>
            <p:cNvPr id="15" name="Picture 14">
              <a:extLst>
                <a:ext uri="{FF2B5EF4-FFF2-40B4-BE49-F238E27FC236}">
                  <a16:creationId xmlns:a16="http://schemas.microsoft.com/office/drawing/2014/main" id="{2C0E0A94-03CD-67A4-71C4-46AFDB4E7D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7025" y="0"/>
              <a:ext cx="2657475" cy="1732915"/>
            </a:xfrm>
            <a:prstGeom prst="rect">
              <a:avLst/>
            </a:prstGeom>
            <a:noFill/>
            <a:ln>
              <a:solidFill>
                <a:srgbClr val="0070C0"/>
              </a:solidFill>
            </a:ln>
          </p:spPr>
        </p:pic>
        <p:pic>
          <p:nvPicPr>
            <p:cNvPr id="16" name="Picture 15" descr="A picture containing diagram&#10;&#10;Description automatically generated">
              <a:extLst>
                <a:ext uri="{FF2B5EF4-FFF2-40B4-BE49-F238E27FC236}">
                  <a16:creationId xmlns:a16="http://schemas.microsoft.com/office/drawing/2014/main" id="{8E4DBEC5-171E-277A-1129-0A20E03DCFD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638425" cy="1701165"/>
            </a:xfrm>
            <a:prstGeom prst="rect">
              <a:avLst/>
            </a:prstGeom>
            <a:noFill/>
            <a:ln>
              <a:solidFill>
                <a:srgbClr val="0070C0"/>
              </a:solidFill>
            </a:ln>
          </p:spPr>
        </p:pic>
        <p:sp>
          <p:nvSpPr>
            <p:cNvPr id="17" name="Rectangle: Rounded Corners 16">
              <a:extLst>
                <a:ext uri="{FF2B5EF4-FFF2-40B4-BE49-F238E27FC236}">
                  <a16:creationId xmlns:a16="http://schemas.microsoft.com/office/drawing/2014/main" id="{260ED777-F4AC-5D6E-29AA-C9F65AD963D5}"/>
                </a:ext>
              </a:extLst>
            </p:cNvPr>
            <p:cNvSpPr/>
            <p:nvPr/>
          </p:nvSpPr>
          <p:spPr>
            <a:xfrm>
              <a:off x="2867025" y="1419225"/>
              <a:ext cx="371475" cy="3048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BH" sz="1400" b="1">
                  <a:solidFill>
                    <a:srgbClr val="0070C0"/>
                  </a:solidFill>
                  <a:effectLst/>
                  <a:ea typeface="Calibri" panose="020F0502020204030204" pitchFamily="34" charset="0"/>
                  <a:cs typeface="Droid Arabic Naskh" panose="020B0606030804020204" pitchFamily="34" charset="0"/>
                </a:rPr>
                <a:t>1</a:t>
              </a:r>
              <a:endParaRPr lang="en-US" sz="1100">
                <a:effectLst/>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5BC5DD2-3E18-CC50-03B2-A672145195C7}"/>
                </a:ext>
              </a:extLst>
            </p:cNvPr>
            <p:cNvSpPr/>
            <p:nvPr/>
          </p:nvSpPr>
          <p:spPr>
            <a:xfrm>
              <a:off x="2266950" y="1400175"/>
              <a:ext cx="371475" cy="304800"/>
            </a:xfrm>
            <a:prstGeom prst="roundRect">
              <a:avLst/>
            </a:prstGeom>
            <a:solidFill>
              <a:schemeClr val="bg1"/>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BH" sz="1400" b="1">
                  <a:solidFill>
                    <a:srgbClr val="0070C0"/>
                  </a:solidFill>
                  <a:effectLst/>
                  <a:latin typeface="Droid Arabic Naskh" panose="020B0606030804020204" pitchFamily="34" charset="0"/>
                  <a:ea typeface="Calibri" panose="020F0502020204030204" pitchFamily="34" charset="0"/>
                  <a:cs typeface="Calibri" panose="020F050202020403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33BC033B-9F44-3645-5613-2FD143881199}"/>
                </a:ext>
              </a:extLst>
            </p:cNvPr>
            <p:cNvSpPr/>
            <p:nvPr/>
          </p:nvSpPr>
          <p:spPr>
            <a:xfrm>
              <a:off x="2914650" y="3257550"/>
              <a:ext cx="371475" cy="304800"/>
            </a:xfrm>
            <a:prstGeom prst="roundRect">
              <a:avLst/>
            </a:prstGeom>
            <a:solidFill>
              <a:schemeClr val="bg1"/>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BH" sz="1400" b="1">
                  <a:solidFill>
                    <a:srgbClr val="0070C0"/>
                  </a:solidFill>
                  <a:effectLst/>
                  <a:latin typeface="Droid Arabic Naskh" panose="020B0606030804020204" pitchFamily="34" charset="0"/>
                  <a:ea typeface="Calibri" panose="020F0502020204030204" pitchFamily="34" charset="0"/>
                  <a:cs typeface="Calibri" panose="020F0502020204030204" pitchFamily="34" charset="0"/>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07E63EAF-E59D-1F44-7089-24C45FA68055}"/>
                </a:ext>
              </a:extLst>
            </p:cNvPr>
            <p:cNvSpPr/>
            <p:nvPr/>
          </p:nvSpPr>
          <p:spPr>
            <a:xfrm>
              <a:off x="2266950" y="3257550"/>
              <a:ext cx="371475" cy="304800"/>
            </a:xfrm>
            <a:prstGeom prst="roundRect">
              <a:avLst/>
            </a:prstGeom>
            <a:no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BH" sz="1400" b="1">
                  <a:solidFill>
                    <a:srgbClr val="0070C0"/>
                  </a:solidFill>
                  <a:effectLst/>
                  <a:latin typeface="Droid Arabic Naskh" panose="020B0606030804020204" pitchFamily="34" charset="0"/>
                  <a:ea typeface="Calibri" panose="020F0502020204030204" pitchFamily="34" charset="0"/>
                  <a:cs typeface="Calibri" panose="020F050202020403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2" name="Footer Placeholder 3">
            <a:extLst>
              <a:ext uri="{FF2B5EF4-FFF2-40B4-BE49-F238E27FC236}">
                <a16:creationId xmlns:a16="http://schemas.microsoft.com/office/drawing/2014/main" id="{327DE98D-0D50-5B11-EB08-EF752071A542}"/>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78359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مستطيل 1"/>
          <p:cNvSpPr/>
          <p:nvPr/>
        </p:nvSpPr>
        <p:spPr>
          <a:xfrm>
            <a:off x="2935765" y="762745"/>
            <a:ext cx="7123455" cy="729430"/>
          </a:xfrm>
          <a:prstGeom prst="rect">
            <a:avLst/>
          </a:prstGeom>
        </p:spPr>
        <p:txBody>
          <a:bodyPr wrap="square">
            <a:spAutoFit/>
          </a:bodyPr>
          <a:lstStyle/>
          <a:p>
            <a:pPr algn="justLow" rtl="1">
              <a:lnSpc>
                <a:spcPct val="115000"/>
              </a:lnSpc>
              <a:tabLst>
                <a:tab pos="161290" algn="r"/>
              </a:tabLst>
            </a:pPr>
            <a:r>
              <a:rPr lang="ar-BH" sz="3600" b="1" dirty="0">
                <a:latin typeface="Sakkal Majalla" panose="02000000000000000000" pitchFamily="2" charset="-78"/>
                <a:ea typeface="Calibri" panose="020F0502020204030204" pitchFamily="34" charset="0"/>
                <a:cs typeface="Sakkal Majalla" panose="02000000000000000000" pitchFamily="2" charset="-78"/>
              </a:rPr>
              <a:t>13- </a:t>
            </a: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أَسْتَخْرِجُ مِنَ الْفِقْرَةِ الثّالِثَةِ صِفَتَيْنِ لِلْجَدِّ:</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Rectangle 3">
            <a:extLst>
              <a:ext uri="{FF2B5EF4-FFF2-40B4-BE49-F238E27FC236}">
                <a16:creationId xmlns:a16="http://schemas.microsoft.com/office/drawing/2014/main" id="{9822B320-63B9-ED9B-8B10-F1989523036D}"/>
              </a:ext>
            </a:extLst>
          </p:cNvPr>
          <p:cNvSpPr>
            <a:spLocks/>
          </p:cNvSpPr>
          <p:nvPr/>
        </p:nvSpPr>
        <p:spPr>
          <a:xfrm>
            <a:off x="8815081" y="6285186"/>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7307889-913D-9102-22FD-1E30604AC4CE}"/>
              </a:ext>
            </a:extLst>
          </p:cNvPr>
          <p:cNvSpPr/>
          <p:nvPr/>
        </p:nvSpPr>
        <p:spPr>
          <a:xfrm>
            <a:off x="6467061" y="2555238"/>
            <a:ext cx="4365931" cy="13229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dirty="0">
                <a:solidFill>
                  <a:schemeClr val="tx1"/>
                </a:solidFill>
                <a:latin typeface="Sakkal Majalla" panose="02000000000000000000" pitchFamily="2" charset="-78"/>
                <a:cs typeface="Sakkal Majalla" panose="02000000000000000000" pitchFamily="2" charset="-78"/>
              </a:rPr>
              <a:t>الصِّفَةُ الْأولى:</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7" name="Rectangle: Rounded Corners 6">
            <a:extLst>
              <a:ext uri="{FF2B5EF4-FFF2-40B4-BE49-F238E27FC236}">
                <a16:creationId xmlns:a16="http://schemas.microsoft.com/office/drawing/2014/main" id="{B3EBF7E3-D0F8-C54F-E799-8564F1AA8BBF}"/>
              </a:ext>
            </a:extLst>
          </p:cNvPr>
          <p:cNvSpPr/>
          <p:nvPr/>
        </p:nvSpPr>
        <p:spPr>
          <a:xfrm>
            <a:off x="624589" y="2555238"/>
            <a:ext cx="4365930" cy="13229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dirty="0">
                <a:solidFill>
                  <a:schemeClr val="tx1"/>
                </a:solidFill>
                <a:latin typeface="Sakkal Majalla" panose="02000000000000000000" pitchFamily="2" charset="-78"/>
                <a:cs typeface="Sakkal Majalla" panose="02000000000000000000" pitchFamily="2" charset="-78"/>
              </a:rPr>
              <a:t>الصِّفَةُ الْثّانِيَةُ:</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FD8D7CD7-CD2F-5EE2-EDA7-A1C1F9CEC65C}"/>
              </a:ext>
            </a:extLst>
          </p:cNvPr>
          <p:cNvSpPr txBox="1"/>
          <p:nvPr/>
        </p:nvSpPr>
        <p:spPr>
          <a:xfrm>
            <a:off x="6797446" y="3032038"/>
            <a:ext cx="2146852" cy="369332"/>
          </a:xfrm>
          <a:prstGeom prst="rect">
            <a:avLst/>
          </a:prstGeom>
          <a:noFill/>
        </p:spPr>
        <p:txBody>
          <a:bodyPr wrap="square">
            <a:spAutoFit/>
          </a:bodyPr>
          <a:lstStyle/>
          <a:p>
            <a:r>
              <a:rPr lang="ar-BH" sz="1800" dirty="0">
                <a:latin typeface="Sakkal Majalla" panose="02000000000000000000" pitchFamily="2" charset="-78"/>
                <a:cs typeface="Sakkal Majalla" panose="02000000000000000000" pitchFamily="2" charset="-78"/>
              </a:rPr>
              <a:t>------------------------------------</a:t>
            </a:r>
            <a:endParaRPr lang="en-US" dirty="0"/>
          </a:p>
        </p:txBody>
      </p:sp>
      <p:sp>
        <p:nvSpPr>
          <p:cNvPr id="10" name="TextBox 9">
            <a:extLst>
              <a:ext uri="{FF2B5EF4-FFF2-40B4-BE49-F238E27FC236}">
                <a16:creationId xmlns:a16="http://schemas.microsoft.com/office/drawing/2014/main" id="{899FD0D4-14C7-5647-FC08-891E653FC5D2}"/>
              </a:ext>
            </a:extLst>
          </p:cNvPr>
          <p:cNvSpPr txBox="1"/>
          <p:nvPr/>
        </p:nvSpPr>
        <p:spPr>
          <a:xfrm>
            <a:off x="1538215" y="3059668"/>
            <a:ext cx="1489648" cy="369332"/>
          </a:xfrm>
          <a:prstGeom prst="rect">
            <a:avLst/>
          </a:prstGeom>
          <a:noFill/>
        </p:spPr>
        <p:txBody>
          <a:bodyPr wrap="square">
            <a:spAutoFit/>
          </a:bodyPr>
          <a:lstStyle/>
          <a:p>
            <a:pPr algn="r"/>
            <a:r>
              <a:rPr lang="ar-BH" sz="1800" dirty="0">
                <a:latin typeface="Sakkal Majalla" panose="02000000000000000000" pitchFamily="2" charset="-78"/>
                <a:cs typeface="Sakkal Majalla" panose="02000000000000000000" pitchFamily="2" charset="-78"/>
              </a:rPr>
              <a:t>--------------------</a:t>
            </a:r>
            <a:endParaRPr lang="en-US" dirty="0"/>
          </a:p>
        </p:txBody>
      </p:sp>
      <p:sp>
        <p:nvSpPr>
          <p:cNvPr id="5" name="TextBox 4">
            <a:extLst>
              <a:ext uri="{FF2B5EF4-FFF2-40B4-BE49-F238E27FC236}">
                <a16:creationId xmlns:a16="http://schemas.microsoft.com/office/drawing/2014/main" id="{C583B081-6858-2C5F-0936-03E11CB70E0E}"/>
              </a:ext>
            </a:extLst>
          </p:cNvPr>
          <p:cNvSpPr txBox="1"/>
          <p:nvPr/>
        </p:nvSpPr>
        <p:spPr>
          <a:xfrm>
            <a:off x="6960855" y="2815107"/>
            <a:ext cx="1820033" cy="646331"/>
          </a:xfrm>
          <a:prstGeom prst="rect">
            <a:avLst/>
          </a:prstGeom>
          <a:noFill/>
        </p:spPr>
        <p:txBody>
          <a:bodyPr wrap="square">
            <a:spAutoFit/>
          </a:bodyPr>
          <a:lstStyle/>
          <a:p>
            <a:pPr algn="ctr" rtl="1"/>
            <a:r>
              <a:rPr lang="ar-BH" sz="3600" dirty="0">
                <a:solidFill>
                  <a:srgbClr val="0070C0"/>
                </a:solidFill>
                <a:effectLst/>
                <a:latin typeface="Calibri" panose="020F0502020204030204" pitchFamily="34" charset="0"/>
                <a:ea typeface="Calibri" panose="020F0502020204030204" pitchFamily="34" charset="0"/>
                <a:cs typeface="Sakkal Majalla" panose="02000000000000000000" pitchFamily="2" charset="-78"/>
              </a:rPr>
              <a:t>طَويلُ الْقامَةِ</a:t>
            </a:r>
            <a:endParaRPr lang="en-US" sz="3600" dirty="0">
              <a:solidFill>
                <a:srgbClr val="0070C0"/>
              </a:solidFill>
            </a:endParaRPr>
          </a:p>
        </p:txBody>
      </p:sp>
      <p:sp>
        <p:nvSpPr>
          <p:cNvPr id="6" name="TextBox 5">
            <a:extLst>
              <a:ext uri="{FF2B5EF4-FFF2-40B4-BE49-F238E27FC236}">
                <a16:creationId xmlns:a16="http://schemas.microsoft.com/office/drawing/2014/main" id="{A9364A39-D42F-B005-8C53-4CEB6E1EF076}"/>
              </a:ext>
            </a:extLst>
          </p:cNvPr>
          <p:cNvSpPr txBox="1"/>
          <p:nvPr/>
        </p:nvSpPr>
        <p:spPr>
          <a:xfrm>
            <a:off x="1538215" y="2815107"/>
            <a:ext cx="1820033" cy="646331"/>
          </a:xfrm>
          <a:prstGeom prst="rect">
            <a:avLst/>
          </a:prstGeom>
          <a:noFill/>
        </p:spPr>
        <p:txBody>
          <a:bodyPr wrap="square">
            <a:spAutoFit/>
          </a:bodyPr>
          <a:lstStyle/>
          <a:p>
            <a:pPr algn="ctr" rtl="1"/>
            <a:r>
              <a:rPr lang="ar-BH" sz="3600" dirty="0">
                <a:solidFill>
                  <a:srgbClr val="0070C0"/>
                </a:solidFill>
                <a:effectLst/>
                <a:latin typeface="Calibri" panose="020F0502020204030204" pitchFamily="34" charset="0"/>
                <a:ea typeface="Calibri" panose="020F0502020204030204" pitchFamily="34" charset="0"/>
                <a:cs typeface="Sakkal Majalla" panose="02000000000000000000" pitchFamily="2" charset="-78"/>
              </a:rPr>
              <a:t>نَحيلٌ</a:t>
            </a:r>
            <a:endParaRPr lang="en-US" sz="3600" dirty="0">
              <a:solidFill>
                <a:srgbClr val="0070C0"/>
              </a:solidFill>
            </a:endParaRPr>
          </a:p>
        </p:txBody>
      </p:sp>
      <p:sp>
        <p:nvSpPr>
          <p:cNvPr id="13" name="Footer Placeholder 3">
            <a:extLst>
              <a:ext uri="{FF2B5EF4-FFF2-40B4-BE49-F238E27FC236}">
                <a16:creationId xmlns:a16="http://schemas.microsoft.com/office/drawing/2014/main" id="{716D1C95-94AC-2456-2951-E0F7744F9B80}"/>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095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551218" y="275345"/>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4" name="Rectangle 3">
            <a:extLst>
              <a:ext uri="{FF2B5EF4-FFF2-40B4-BE49-F238E27FC236}">
                <a16:creationId xmlns:a16="http://schemas.microsoft.com/office/drawing/2014/main" id="{C1D38A7C-455A-ABAD-8C4E-3C734753A86D}"/>
              </a:ext>
            </a:extLst>
          </p:cNvPr>
          <p:cNvSpPr>
            <a:spLocks/>
          </p:cNvSpPr>
          <p:nvPr/>
        </p:nvSpPr>
        <p:spPr>
          <a:xfrm>
            <a:off x="8772525" y="6288842"/>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869210C-B110-956F-E2EC-5CD8F3999395}"/>
              </a:ext>
            </a:extLst>
          </p:cNvPr>
          <p:cNvSpPr txBox="1"/>
          <p:nvPr/>
        </p:nvSpPr>
        <p:spPr>
          <a:xfrm>
            <a:off x="270641" y="2654160"/>
            <a:ext cx="9157563" cy="646331"/>
          </a:xfrm>
          <a:prstGeom prst="rect">
            <a:avLst/>
          </a:prstGeom>
          <a:noFill/>
        </p:spPr>
        <p:txBody>
          <a:bodyPr wrap="square">
            <a:spAutoFit/>
          </a:bodyPr>
          <a:lstStyle/>
          <a:p>
            <a:pPr algn="r" rtl="1"/>
            <a:r>
              <a:rPr kumimoji="0" lang="ar-BH" sz="3600" i="0" u="none" strike="noStrike" kern="1200" cap="none" spc="0" normalizeH="0" baseline="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كانَ الْجَدّ</a:t>
            </a: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 يُفَضِّلُ الطِّفْلَ عَلى أَبْناءِ عَمِّهِ؛ لِأَنَّهُ ذَكِيٌّ.</a:t>
            </a:r>
            <a:endParaRPr lang="en-US" sz="3600" dirty="0">
              <a:solidFill>
                <a:srgbClr val="0070C0"/>
              </a:solidFill>
            </a:endParaRPr>
          </a:p>
        </p:txBody>
      </p:sp>
      <p:sp>
        <p:nvSpPr>
          <p:cNvPr id="12" name="TextBox 11">
            <a:extLst>
              <a:ext uri="{FF2B5EF4-FFF2-40B4-BE49-F238E27FC236}">
                <a16:creationId xmlns:a16="http://schemas.microsoft.com/office/drawing/2014/main" id="{EDB21E4A-B3C5-6EA2-69F6-1B8EEBE93D3B}"/>
              </a:ext>
            </a:extLst>
          </p:cNvPr>
          <p:cNvSpPr txBox="1"/>
          <p:nvPr/>
        </p:nvSpPr>
        <p:spPr>
          <a:xfrm>
            <a:off x="1686430" y="807387"/>
            <a:ext cx="8217429" cy="685124"/>
          </a:xfrm>
          <a:prstGeom prst="rect">
            <a:avLst/>
          </a:prstGeom>
          <a:noFill/>
        </p:spPr>
        <p:txBody>
          <a:bodyPr wrap="square">
            <a:spAutoFit/>
          </a:bodyPr>
          <a:lstStyle/>
          <a:p>
            <a:pPr lvl="0" algn="r" rtl="1">
              <a:lnSpc>
                <a:spcPct val="107000"/>
              </a:lnSpc>
              <a:spcAft>
                <a:spcPts val="800"/>
              </a:spcAft>
              <a:buClr>
                <a:srgbClr val="000000"/>
              </a:buClr>
              <a:buSzPts val="1400"/>
              <a:tabLst>
                <a:tab pos="542925" algn="r"/>
              </a:tabLst>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14- لِمَ كانَ الْجَدُّ يُفَضِّلُ الطِّفْلَ عَلى أَبْناءِ عَمِّهِ؟</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TextBox 12">
            <a:extLst>
              <a:ext uri="{FF2B5EF4-FFF2-40B4-BE49-F238E27FC236}">
                <a16:creationId xmlns:a16="http://schemas.microsoft.com/office/drawing/2014/main" id="{998FBE47-A535-AE70-669F-0BDF49270798}"/>
              </a:ext>
            </a:extLst>
          </p:cNvPr>
          <p:cNvSpPr txBox="1"/>
          <p:nvPr/>
        </p:nvSpPr>
        <p:spPr>
          <a:xfrm>
            <a:off x="2763796" y="2884665"/>
            <a:ext cx="6798259" cy="369332"/>
          </a:xfrm>
          <a:prstGeom prst="rect">
            <a:avLst/>
          </a:prstGeom>
          <a:noFill/>
        </p:spPr>
        <p:txBody>
          <a:bodyPr wrap="square">
            <a:spAutoFit/>
          </a:bodyPr>
          <a:lstStyle/>
          <a:p>
            <a:pPr algn="r" rtl="1"/>
            <a:r>
              <a:rPr lang="ar-BH" sz="1800" dirty="0">
                <a:latin typeface="Sakkal Majalla" panose="02000000000000000000" pitchFamily="2" charset="-78"/>
                <a:cs typeface="Sakkal Majalla" panose="02000000000000000000" pitchFamily="2" charset="-78"/>
              </a:rPr>
              <a:t>-----------------------------------------------------------------------------------------------------------------------</a:t>
            </a:r>
            <a:endParaRPr lang="en-US" dirty="0"/>
          </a:p>
        </p:txBody>
      </p:sp>
      <p:sp>
        <p:nvSpPr>
          <p:cNvPr id="5" name="Footer Placeholder 3">
            <a:extLst>
              <a:ext uri="{FF2B5EF4-FFF2-40B4-BE49-F238E27FC236}">
                <a16:creationId xmlns:a16="http://schemas.microsoft.com/office/drawing/2014/main" id="{0CFF23B6-E9AF-5C14-287B-332F33F15BB2}"/>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13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170793"/>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7" name="مستطيل 6"/>
          <p:cNvSpPr/>
          <p:nvPr/>
        </p:nvSpPr>
        <p:spPr>
          <a:xfrm>
            <a:off x="8020104" y="5002613"/>
            <a:ext cx="330539" cy="646331"/>
          </a:xfrm>
          <a:prstGeom prst="rect">
            <a:avLst/>
          </a:prstGeom>
        </p:spPr>
        <p:txBody>
          <a:bodyPr wrap="none">
            <a:spAutoFit/>
          </a:bodyPr>
          <a:lstStyle/>
          <a:p>
            <a:pPr algn="r" rtl="1"/>
            <a:r>
              <a:rPr lang="ar-SA" sz="3600" dirty="0">
                <a:latin typeface="Sakkal Majalla" panose="02000000000000000000" pitchFamily="2" charset="-78"/>
                <a:ea typeface="Calibri" panose="020F0502020204030204" pitchFamily="34" charset="0"/>
                <a:cs typeface="Sakkal Majalla" panose="02000000000000000000" pitchFamily="2" charset="-78"/>
              </a:rPr>
              <a:t>. </a:t>
            </a:r>
            <a:endParaRPr lang="ar-BH" sz="3600" dirty="0">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id="{EDB19CEC-5182-4632-496F-C8C823E909F7}"/>
              </a:ext>
            </a:extLst>
          </p:cNvPr>
          <p:cNvSpPr>
            <a:spLocks/>
          </p:cNvSpPr>
          <p:nvPr/>
        </p:nvSpPr>
        <p:spPr>
          <a:xfrm>
            <a:off x="8772525" y="6330718"/>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33018DF-3002-E219-4809-6EDFF6E48589}"/>
              </a:ext>
            </a:extLst>
          </p:cNvPr>
          <p:cNvSpPr txBox="1"/>
          <p:nvPr/>
        </p:nvSpPr>
        <p:spPr>
          <a:xfrm>
            <a:off x="3805963" y="2467636"/>
            <a:ext cx="3545359" cy="646331"/>
          </a:xfrm>
          <a:prstGeom prst="rect">
            <a:avLst/>
          </a:prstGeom>
          <a:noFill/>
        </p:spPr>
        <p:txBody>
          <a:bodyPr wrap="square">
            <a:spAutoFit/>
          </a:bodyPr>
          <a:lstStyle/>
          <a:p>
            <a:pPr algn="r" rtl="1"/>
            <a:r>
              <a:rPr kumimoji="0" lang="ar-BH" sz="3600" b="0" i="0" u="none" strike="noStrike" kern="1200" cap="none" spc="0" normalizeH="0" baseline="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يُحْضِرُ لَهُ السّجّادَةَ.</a:t>
            </a:r>
            <a:endParaRPr lang="en-US" dirty="0"/>
          </a:p>
        </p:txBody>
      </p:sp>
      <p:sp>
        <p:nvSpPr>
          <p:cNvPr id="4" name="TextBox 3">
            <a:extLst>
              <a:ext uri="{FF2B5EF4-FFF2-40B4-BE49-F238E27FC236}">
                <a16:creationId xmlns:a16="http://schemas.microsoft.com/office/drawing/2014/main" id="{E5C8ADF1-1E33-91A3-511E-F6D4EFB85726}"/>
              </a:ext>
            </a:extLst>
          </p:cNvPr>
          <p:cNvSpPr txBox="1"/>
          <p:nvPr/>
        </p:nvSpPr>
        <p:spPr>
          <a:xfrm>
            <a:off x="1327706" y="992578"/>
            <a:ext cx="8746435" cy="685124"/>
          </a:xfrm>
          <a:prstGeom prst="rect">
            <a:avLst/>
          </a:prstGeom>
          <a:noFill/>
        </p:spPr>
        <p:txBody>
          <a:bodyPr wrap="square">
            <a:spAutoFit/>
          </a:bodyPr>
          <a:lstStyle/>
          <a:p>
            <a:pPr lvl="0" algn="r" rtl="1">
              <a:lnSpc>
                <a:spcPct val="107000"/>
              </a:lnSpc>
              <a:spcAft>
                <a:spcPts val="800"/>
              </a:spcAft>
              <a:buClr>
                <a:srgbClr val="000000"/>
              </a:buClr>
              <a:buSzPts val="1400"/>
              <a:tabLst>
                <a:tab pos="542925" algn="r"/>
              </a:tabLst>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15-أَذْكُرُ عَمَلَيْنِ كانَ الطِّفْلُ يَقومُ بِهِما؛ لِيُساعِدَ جَدَّهُ عَلى الصَّلاةِ.</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TextBox 4">
            <a:extLst>
              <a:ext uri="{FF2B5EF4-FFF2-40B4-BE49-F238E27FC236}">
                <a16:creationId xmlns:a16="http://schemas.microsoft.com/office/drawing/2014/main" id="{56F03940-B755-00F4-70B8-FF0CB3CA5D8B}"/>
              </a:ext>
            </a:extLst>
          </p:cNvPr>
          <p:cNvSpPr txBox="1"/>
          <p:nvPr/>
        </p:nvSpPr>
        <p:spPr>
          <a:xfrm>
            <a:off x="4247119" y="2682291"/>
            <a:ext cx="3545359" cy="369332"/>
          </a:xfrm>
          <a:prstGeom prst="rect">
            <a:avLst/>
          </a:prstGeom>
          <a:noFill/>
        </p:spPr>
        <p:txBody>
          <a:bodyPr wrap="square">
            <a:spAutoFit/>
          </a:bodyPr>
          <a:lstStyle/>
          <a:p>
            <a:pPr algn="r" rtl="1"/>
            <a:r>
              <a:rPr lang="ar-BH" sz="1800" dirty="0">
                <a:latin typeface="Sakkal Majalla" panose="02000000000000000000" pitchFamily="2" charset="-78"/>
                <a:cs typeface="Sakkal Majalla" panose="02000000000000000000" pitchFamily="2" charset="-78"/>
              </a:rPr>
              <a:t>-------------------------------------------------------------  </a:t>
            </a:r>
            <a:endParaRPr lang="en-US" dirty="0"/>
          </a:p>
        </p:txBody>
      </p:sp>
      <p:sp>
        <p:nvSpPr>
          <p:cNvPr id="6" name="TextBox 5">
            <a:extLst>
              <a:ext uri="{FF2B5EF4-FFF2-40B4-BE49-F238E27FC236}">
                <a16:creationId xmlns:a16="http://schemas.microsoft.com/office/drawing/2014/main" id="{B197CE7C-42A2-5C3B-911F-F2BEC4705191}"/>
              </a:ext>
            </a:extLst>
          </p:cNvPr>
          <p:cNvSpPr txBox="1"/>
          <p:nvPr/>
        </p:nvSpPr>
        <p:spPr>
          <a:xfrm>
            <a:off x="4954287" y="4038693"/>
            <a:ext cx="2283426" cy="646331"/>
          </a:xfrm>
          <a:prstGeom prst="rect">
            <a:avLst/>
          </a:prstGeom>
          <a:noFill/>
        </p:spPr>
        <p:txBody>
          <a:bodyPr wrap="square">
            <a:spAutoFit/>
          </a:bodyPr>
          <a:lstStyle/>
          <a:p>
            <a:pPr algn="r" rtl="1"/>
            <a:r>
              <a:rPr kumimoji="0" lang="ar-BH" sz="3600" b="0" i="0" u="none" strike="noStrike" kern="1200" cap="none" spc="0" normalizeH="0" baseline="0" noProof="0" dirty="0">
                <a:ln>
                  <a:noFill/>
                </a:ln>
                <a:solidFill>
                  <a:srgbClr val="0070C0"/>
                </a:solidFill>
                <a:effectLst/>
                <a:uLnTx/>
                <a:uFillTx/>
                <a:latin typeface="Sakkal Majalla" panose="02000000000000000000" pitchFamily="2" charset="-78"/>
                <a:ea typeface="Calibri" panose="020F0502020204030204" pitchFamily="34" charset="0"/>
                <a:cs typeface="Sakkal Majalla" panose="02000000000000000000" pitchFamily="2" charset="-78"/>
              </a:rPr>
              <a:t>يَمْلَأُ لَهُ الْإِبْريقَ.</a:t>
            </a:r>
            <a:endParaRPr lang="en-US" dirty="0"/>
          </a:p>
        </p:txBody>
      </p:sp>
      <p:sp>
        <p:nvSpPr>
          <p:cNvPr id="9" name="Footer Placeholder 3">
            <a:extLst>
              <a:ext uri="{FF2B5EF4-FFF2-40B4-BE49-F238E27FC236}">
                <a16:creationId xmlns:a16="http://schemas.microsoft.com/office/drawing/2014/main" id="{F39CED56-BF41-8AFF-864D-B44DD978A4C0}"/>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92C11FC9-E211-B964-BDD3-EC0CC1C6EA7C}"/>
              </a:ext>
            </a:extLst>
          </p:cNvPr>
          <p:cNvSpPr txBox="1"/>
          <p:nvPr/>
        </p:nvSpPr>
        <p:spPr>
          <a:xfrm>
            <a:off x="4247118" y="4288562"/>
            <a:ext cx="3545359" cy="369332"/>
          </a:xfrm>
          <a:prstGeom prst="rect">
            <a:avLst/>
          </a:prstGeom>
          <a:noFill/>
        </p:spPr>
        <p:txBody>
          <a:bodyPr wrap="square">
            <a:spAutoFit/>
          </a:bodyPr>
          <a:lstStyle/>
          <a:p>
            <a:pPr algn="r" rtl="1"/>
            <a:r>
              <a:rPr lang="ar-BH" sz="1800" dirty="0">
                <a:latin typeface="Sakkal Majalla" panose="02000000000000000000" pitchFamily="2" charset="-78"/>
                <a:cs typeface="Sakkal Majalla" panose="02000000000000000000" pitchFamily="2" charset="-78"/>
              </a:rPr>
              <a:t>-------------------------------------------------------------  </a:t>
            </a:r>
            <a:endParaRPr lang="en-US" dirty="0"/>
          </a:p>
        </p:txBody>
      </p:sp>
    </p:spTree>
    <p:extLst>
      <p:ext uri="{BB962C8B-B14F-4D97-AF65-F5344CB8AC3E}">
        <p14:creationId xmlns:p14="http://schemas.microsoft.com/office/powerpoint/2010/main" val="377977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6"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6" name="Rectangle 25">
            <a:extLst>
              <a:ext uri="{FF2B5EF4-FFF2-40B4-BE49-F238E27FC236}">
                <a16:creationId xmlns:a16="http://schemas.microsoft.com/office/drawing/2014/main" id="{C7B9A498-2579-8D5F-FA92-1D5A7F9397F4}"/>
              </a:ext>
            </a:extLst>
          </p:cNvPr>
          <p:cNvSpPr>
            <a:spLocks/>
          </p:cNvSpPr>
          <p:nvPr/>
        </p:nvSpPr>
        <p:spPr>
          <a:xfrm>
            <a:off x="8709270"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DA2A149-921E-52D6-5AE5-B93EBD0E4F3B}"/>
              </a:ext>
            </a:extLst>
          </p:cNvPr>
          <p:cNvSpPr txBox="1"/>
          <p:nvPr/>
        </p:nvSpPr>
        <p:spPr>
          <a:xfrm>
            <a:off x="299860" y="2693554"/>
            <a:ext cx="10880649" cy="646331"/>
          </a:xfrm>
          <a:prstGeom prst="rect">
            <a:avLst/>
          </a:prstGeom>
          <a:noFill/>
        </p:spPr>
        <p:txBody>
          <a:bodyPr wrap="square">
            <a:spAutoFit/>
          </a:bodyPr>
          <a:lstStyle/>
          <a:p>
            <a:pPr algn="r" rtl="1"/>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كانَ الطِّفْلُ شَديدَ التَّعَلُّقِ بِجَدِّهِ؛ لِأَنَّهُ يُعامِلُهُ بِلُطْفٍ وَيُفَضِّلُهُ عَلى بَقِيَّةِ أَحْفادِهِ.</a:t>
            </a:r>
            <a:endParaRPr lang="en-US" sz="3600" dirty="0">
              <a:solidFill>
                <a:srgbClr val="0070C0"/>
              </a:solidFill>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8B1A21D8-0D56-8DEB-90FD-26F6861A3324}"/>
              </a:ext>
            </a:extLst>
          </p:cNvPr>
          <p:cNvSpPr txBox="1"/>
          <p:nvPr/>
        </p:nvSpPr>
        <p:spPr>
          <a:xfrm>
            <a:off x="1340843" y="2905339"/>
            <a:ext cx="9825926" cy="369332"/>
          </a:xfrm>
          <a:prstGeom prst="rect">
            <a:avLst/>
          </a:prstGeom>
          <a:noFill/>
        </p:spPr>
        <p:txBody>
          <a:bodyPr wrap="square" rtlCol="0">
            <a:spAutoFit/>
          </a:bodyPr>
          <a:lstStyle/>
          <a:p>
            <a:pPr algn="r"/>
            <a:r>
              <a:rPr lang="ar-BH"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01AF8E4F-43FA-1390-1A0E-D7A049C14057}"/>
              </a:ext>
            </a:extLst>
          </p:cNvPr>
          <p:cNvSpPr txBox="1"/>
          <p:nvPr/>
        </p:nvSpPr>
        <p:spPr>
          <a:xfrm>
            <a:off x="4086386" y="1001735"/>
            <a:ext cx="6096000" cy="685124"/>
          </a:xfrm>
          <a:prstGeom prst="rect">
            <a:avLst/>
          </a:prstGeom>
          <a:noFill/>
        </p:spPr>
        <p:txBody>
          <a:bodyPr wrap="square">
            <a:spAutoFit/>
          </a:bodyPr>
          <a:lstStyle/>
          <a:p>
            <a:pPr lvl="0" algn="r" rtl="1">
              <a:lnSpc>
                <a:spcPct val="107000"/>
              </a:lnSpc>
              <a:spcAft>
                <a:spcPts val="800"/>
              </a:spcAft>
              <a:buClr>
                <a:srgbClr val="000000"/>
              </a:buClr>
              <a:buSzPts val="1400"/>
              <a:tabLst>
                <a:tab pos="542925" algn="r"/>
              </a:tabLst>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16- لِمَ كانَ الطِّفْلُ شَديدَ التَّعَلُّقِ بِجَدِّهِ؟</a:t>
            </a:r>
            <a:r>
              <a:rPr lang="ar-BH" sz="3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Footer Placeholder 3">
            <a:extLst>
              <a:ext uri="{FF2B5EF4-FFF2-40B4-BE49-F238E27FC236}">
                <a16:creationId xmlns:a16="http://schemas.microsoft.com/office/drawing/2014/main" id="{4A847C2D-FACA-AEBF-F6B8-2E52F8F2D62A}"/>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4709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469667-1C4F-6503-C329-49B509521EBB}"/>
              </a:ext>
            </a:extLst>
          </p:cNvPr>
          <p:cNvGrpSpPr/>
          <p:nvPr/>
        </p:nvGrpSpPr>
        <p:grpSpPr>
          <a:xfrm>
            <a:off x="10461055" y="224600"/>
            <a:ext cx="1496196" cy="1217166"/>
            <a:chOff x="10143165" y="36019"/>
            <a:chExt cx="1772039" cy="1349941"/>
          </a:xfrm>
        </p:grpSpPr>
        <p:pic>
          <p:nvPicPr>
            <p:cNvPr id="21" name="Picture 20">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2" name="Picture 21">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17" name="Rectangle 16">
            <a:extLst>
              <a:ext uri="{FF2B5EF4-FFF2-40B4-BE49-F238E27FC236}">
                <a16:creationId xmlns:a16="http://schemas.microsoft.com/office/drawing/2014/main" id="{D0EEFFCC-A633-F9E3-D585-655128C61003}"/>
              </a:ext>
            </a:extLst>
          </p:cNvPr>
          <p:cNvSpPr>
            <a:spLocks/>
          </p:cNvSpPr>
          <p:nvPr/>
        </p:nvSpPr>
        <p:spPr>
          <a:xfrm>
            <a:off x="8772525" y="629274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C53D6A4-05FD-EE9A-F134-1DDF3E0043E9}"/>
              </a:ext>
            </a:extLst>
          </p:cNvPr>
          <p:cNvSpPr txBox="1"/>
          <p:nvPr/>
        </p:nvSpPr>
        <p:spPr>
          <a:xfrm>
            <a:off x="982847" y="977646"/>
            <a:ext cx="9302479" cy="685124"/>
          </a:xfrm>
          <a:prstGeom prst="rect">
            <a:avLst/>
          </a:prstGeom>
          <a:noFill/>
        </p:spPr>
        <p:txBody>
          <a:bodyPr wrap="square">
            <a:spAutoFit/>
          </a:bodyPr>
          <a:lstStyle/>
          <a:p>
            <a:pPr lvl="0" algn="r" rtl="1">
              <a:lnSpc>
                <a:spcPct val="107000"/>
              </a:lnSpc>
              <a:spcAft>
                <a:spcPts val="800"/>
              </a:spcAft>
              <a:buClr>
                <a:srgbClr val="000000"/>
              </a:buClr>
              <a:buSzPts val="1400"/>
              <a:tabLst>
                <a:tab pos="542925" algn="r"/>
              </a:tabLst>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17- يَبْدو الطِّفْلُ سَعيدًا في حَياتِهِ. أَسْتَخْلِصُ مِنَ النَّصِّ سَبَبَيْنِ لِذَلِكَ.</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7" name="TextBox 36">
            <a:extLst>
              <a:ext uri="{FF2B5EF4-FFF2-40B4-BE49-F238E27FC236}">
                <a16:creationId xmlns:a16="http://schemas.microsoft.com/office/drawing/2014/main" id="{0881E5FF-3C9E-AD88-665D-F5F3BBA267DB}"/>
              </a:ext>
            </a:extLst>
          </p:cNvPr>
          <p:cNvSpPr txBox="1"/>
          <p:nvPr/>
        </p:nvSpPr>
        <p:spPr>
          <a:xfrm>
            <a:off x="4355022" y="1815936"/>
            <a:ext cx="4268659" cy="1200329"/>
          </a:xfrm>
          <a:prstGeom prst="rect">
            <a:avLst/>
          </a:prstGeom>
          <a:noFill/>
        </p:spPr>
        <p:txBody>
          <a:bodyPr wrap="square">
            <a:spAutoFit/>
          </a:bodyPr>
          <a:lstStyle/>
          <a:p>
            <a:pPr algn="r" rtl="1"/>
            <a:endParaRPr lang="ar-BH" sz="3600" dirty="0">
              <a:solidFill>
                <a:srgbClr val="0070C0"/>
              </a:solidFill>
              <a:latin typeface="Sakkal Majalla" panose="02000000000000000000" pitchFamily="2" charset="-78"/>
              <a:cs typeface="Sakkal Majalla" panose="02000000000000000000" pitchFamily="2" charset="-78"/>
            </a:endParaRPr>
          </a:p>
          <a:p>
            <a:pPr marL="571500" indent="-571500" algn="r" rtl="1">
              <a:buFont typeface="Arial" panose="020B0604020202020204" pitchFamily="34" charset="0"/>
              <a:buChar char="•"/>
            </a:pPr>
            <a:r>
              <a:rPr lang="ar-BH" sz="3600" dirty="0">
                <a:solidFill>
                  <a:srgbClr val="0070C0"/>
                </a:solidFill>
                <a:latin typeface="Sakkal Majalla" panose="02000000000000000000" pitchFamily="2" charset="-78"/>
                <a:cs typeface="Sakkal Majalla" panose="02000000000000000000" pitchFamily="2" charset="-78"/>
              </a:rPr>
              <a:t>التَّفَوُّقُ في </a:t>
            </a:r>
            <a:r>
              <a:rPr lang="ar-BH" sz="3600">
                <a:solidFill>
                  <a:srgbClr val="0070C0"/>
                </a:solidFill>
                <a:latin typeface="Sakkal Majalla" panose="02000000000000000000" pitchFamily="2" charset="-78"/>
                <a:cs typeface="Sakkal Majalla" panose="02000000000000000000" pitchFamily="2" charset="-78"/>
              </a:rPr>
              <a:t>حِفْظِ الْقُرآنِ</a:t>
            </a:r>
            <a:endParaRPr lang="ar-BH" sz="3600" dirty="0">
              <a:solidFill>
                <a:srgbClr val="0070C0"/>
              </a:solidFill>
              <a:latin typeface="Sakkal Majalla" panose="02000000000000000000" pitchFamily="2" charset="-78"/>
              <a:cs typeface="Sakkal Majalla" panose="02000000000000000000" pitchFamily="2" charset="-78"/>
            </a:endParaRPr>
          </a:p>
        </p:txBody>
      </p:sp>
      <p:sp>
        <p:nvSpPr>
          <p:cNvPr id="5" name="Footer Placeholder 3">
            <a:extLst>
              <a:ext uri="{FF2B5EF4-FFF2-40B4-BE49-F238E27FC236}">
                <a16:creationId xmlns:a16="http://schemas.microsoft.com/office/drawing/2014/main" id="{47F39C14-448B-8188-86FC-23B17FD064C8}"/>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1E9C2902-79D5-C76C-9B69-C7A36B13BF16}"/>
              </a:ext>
            </a:extLst>
          </p:cNvPr>
          <p:cNvSpPr txBox="1"/>
          <p:nvPr/>
        </p:nvSpPr>
        <p:spPr>
          <a:xfrm>
            <a:off x="5083444" y="4111173"/>
            <a:ext cx="3540237" cy="646331"/>
          </a:xfrm>
          <a:prstGeom prst="rect">
            <a:avLst/>
          </a:prstGeom>
          <a:noFill/>
        </p:spPr>
        <p:txBody>
          <a:bodyPr wrap="square">
            <a:spAutoFit/>
          </a:bodyPr>
          <a:lstStyle/>
          <a:p>
            <a:pPr marL="571500" indent="-571500" algn="r" rtl="1">
              <a:buFont typeface="Arial" panose="020B0604020202020204" pitchFamily="34" charset="0"/>
              <a:buChar char="•"/>
            </a:pPr>
            <a:r>
              <a:rPr lang="ar-BH" sz="3600" dirty="0">
                <a:solidFill>
                  <a:srgbClr val="0070C0"/>
                </a:solidFill>
                <a:latin typeface="Sakkal Majalla" panose="02000000000000000000" pitchFamily="2" charset="-78"/>
                <a:cs typeface="Sakkal Majalla" panose="02000000000000000000" pitchFamily="2" charset="-78"/>
              </a:rPr>
              <a:t>الاسْتِمْتاعُ بِالسِّباحَةِ</a:t>
            </a:r>
          </a:p>
        </p:txBody>
      </p:sp>
    </p:spTree>
    <p:extLst>
      <p:ext uri="{BB962C8B-B14F-4D97-AF65-F5344CB8AC3E}">
        <p14:creationId xmlns:p14="http://schemas.microsoft.com/office/powerpoint/2010/main" val="10419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6">
            <a:extLst>
              <a:ext uri="{FF2B5EF4-FFF2-40B4-BE49-F238E27FC236}">
                <a16:creationId xmlns:a16="http://schemas.microsoft.com/office/drawing/2014/main" id="{EB32E91F-5186-434E-9311-8469E88AF598}"/>
              </a:ext>
            </a:extLst>
          </p:cNvPr>
          <p:cNvSpPr txBox="1"/>
          <p:nvPr/>
        </p:nvSpPr>
        <p:spPr>
          <a:xfrm>
            <a:off x="4209978" y="641297"/>
            <a:ext cx="6094520" cy="750975"/>
          </a:xfrm>
          <a:prstGeom prst="rect">
            <a:avLst/>
          </a:prstGeom>
          <a:noFill/>
        </p:spPr>
        <p:txBody>
          <a:bodyPr wrap="square">
            <a:spAutoFit/>
          </a:bodyPr>
          <a:lstStyle/>
          <a:p>
            <a:pPr algn="justLow" rtl="1">
              <a:lnSpc>
                <a:spcPct val="107000"/>
              </a:lnSpc>
              <a:spcAft>
                <a:spcPts val="800"/>
              </a:spcAft>
            </a:pPr>
            <a:r>
              <a:rPr lang="en-US" sz="3600" b="1" dirty="0"/>
              <a:t> </a:t>
            </a:r>
            <a:r>
              <a:rPr lang="ar-SA" sz="4000" b="1" dirty="0">
                <a:solidFill>
                  <a:schemeClr val="accent1">
                    <a:lumMod val="75000"/>
                  </a:schemeClr>
                </a:solidFill>
                <a:latin typeface="Sakkal Majalla" panose="02000000000000000000" pitchFamily="2" charset="-78"/>
                <a:cs typeface="Sakkal Majalla" panose="02000000000000000000" pitchFamily="2" charset="-78"/>
              </a:rPr>
              <a:t>رابِعًا: أَتَوَسَّعُ</a:t>
            </a:r>
            <a:r>
              <a:rPr lang="ar-BH" sz="4000" b="1" dirty="0">
                <a:solidFill>
                  <a:schemeClr val="accent1">
                    <a:lumMod val="75000"/>
                  </a:schemeClr>
                </a:solidFill>
                <a:latin typeface="Sakkal Majalla" panose="02000000000000000000" pitchFamily="2" charset="-78"/>
                <a:cs typeface="Sakkal Majalla" panose="02000000000000000000" pitchFamily="2" charset="-78"/>
              </a:rPr>
              <a:t>:</a:t>
            </a:r>
            <a:r>
              <a:rPr lang="ar-BH" sz="4000" dirty="0">
                <a:solidFill>
                  <a:schemeClr val="accent1">
                    <a:lumMod val="75000"/>
                  </a:schemeClr>
                </a:solidFill>
                <a:latin typeface="Sakkal Majalla" panose="02000000000000000000" pitchFamily="2" charset="-78"/>
                <a:cs typeface="Sakkal Majalla" panose="02000000000000000000" pitchFamily="2" charset="-78"/>
              </a:rPr>
              <a:t>   </a:t>
            </a:r>
            <a:endParaRPr lang="en-US" sz="1600"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p:txBody>
      </p:sp>
      <p:grpSp>
        <p:nvGrpSpPr>
          <p:cNvPr id="9" name="Group 8">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12" name="Picture 11">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13" name="Picture 12">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14" name="Picture 13"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5" name="Rectangle 4">
            <a:extLst>
              <a:ext uri="{FF2B5EF4-FFF2-40B4-BE49-F238E27FC236}">
                <a16:creationId xmlns:a16="http://schemas.microsoft.com/office/drawing/2014/main" id="{6C22831F-7760-0BB9-8378-ABB001E3726D}"/>
              </a:ext>
            </a:extLst>
          </p:cNvPr>
          <p:cNvSpPr>
            <a:spLocks/>
          </p:cNvSpPr>
          <p:nvPr/>
        </p:nvSpPr>
        <p:spPr>
          <a:xfrm>
            <a:off x="8880082"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57C56CB-2F67-DB59-3CA6-ED505989D810}"/>
              </a:ext>
            </a:extLst>
          </p:cNvPr>
          <p:cNvSpPr txBox="1"/>
          <p:nvPr/>
        </p:nvSpPr>
        <p:spPr>
          <a:xfrm>
            <a:off x="1805094" y="1844020"/>
            <a:ext cx="8613914" cy="685124"/>
          </a:xfrm>
          <a:prstGeom prst="rect">
            <a:avLst/>
          </a:prstGeom>
          <a:noFill/>
        </p:spPr>
        <p:txBody>
          <a:bodyPr wrap="square">
            <a:spAutoFit/>
          </a:bodyPr>
          <a:lstStyle/>
          <a:p>
            <a:pPr marL="342900" lvl="0" indent="-342900" algn="r" rtl="1">
              <a:lnSpc>
                <a:spcPct val="107000"/>
              </a:lnSpc>
              <a:spcAft>
                <a:spcPts val="800"/>
              </a:spcAft>
              <a:buFont typeface="+mj-lt"/>
              <a:buAutoNum type="arabicPeriod"/>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أَقُصُّ عَلى زُمَلائي في الصَّفِّ ذِكْرًى جَميلَةً مِنْ طُفولَتي.</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TextBox 1">
            <a:extLst>
              <a:ext uri="{FF2B5EF4-FFF2-40B4-BE49-F238E27FC236}">
                <a16:creationId xmlns:a16="http://schemas.microsoft.com/office/drawing/2014/main" id="{F26940C2-F796-833F-371B-EF3A41A1E29C}"/>
              </a:ext>
            </a:extLst>
          </p:cNvPr>
          <p:cNvSpPr txBox="1"/>
          <p:nvPr/>
        </p:nvSpPr>
        <p:spPr>
          <a:xfrm>
            <a:off x="5256824" y="3427158"/>
            <a:ext cx="3521415" cy="646331"/>
          </a:xfrm>
          <a:prstGeom prst="rect">
            <a:avLst/>
          </a:prstGeom>
          <a:noFill/>
        </p:spPr>
        <p:txBody>
          <a:bodyPr wrap="square">
            <a:spAutoFit/>
          </a:bodyPr>
          <a:lstStyle/>
          <a:p>
            <a:pPr algn="r" rtl="1"/>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تُـتْـرَكُ الْإِجابَةُ لِلطّالِبِ.</a:t>
            </a:r>
            <a:endParaRPr lang="en-US" sz="3600" dirty="0">
              <a:solidFill>
                <a:srgbClr val="0070C0"/>
              </a:solidFill>
              <a:latin typeface="Sakkal Majalla" panose="02000000000000000000" pitchFamily="2" charset="-78"/>
              <a:cs typeface="Sakkal Majalla" panose="02000000000000000000" pitchFamily="2" charset="-78"/>
            </a:endParaRPr>
          </a:p>
        </p:txBody>
      </p:sp>
      <p:sp>
        <p:nvSpPr>
          <p:cNvPr id="10" name="Footer Placeholder 3">
            <a:extLst>
              <a:ext uri="{FF2B5EF4-FFF2-40B4-BE49-F238E27FC236}">
                <a16:creationId xmlns:a16="http://schemas.microsoft.com/office/drawing/2014/main" id="{BE9EBCB4-5E5D-D027-8DF4-28CD41250E1D}"/>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534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12" name="Picture 11">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13" name="Picture 12">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14" name="Picture 13"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5" name="Rectangle 4">
            <a:extLst>
              <a:ext uri="{FF2B5EF4-FFF2-40B4-BE49-F238E27FC236}">
                <a16:creationId xmlns:a16="http://schemas.microsoft.com/office/drawing/2014/main" id="{F2B438DE-7880-845F-0BE1-DFE3A1CFDC05}"/>
              </a:ext>
            </a:extLst>
          </p:cNvPr>
          <p:cNvSpPr>
            <a:spLocks/>
          </p:cNvSpPr>
          <p:nvPr/>
        </p:nvSpPr>
        <p:spPr>
          <a:xfrm>
            <a:off x="8880082" y="638187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42949A6-D585-F2B1-8DB2-2D105FAF9BAA}"/>
              </a:ext>
            </a:extLst>
          </p:cNvPr>
          <p:cNvSpPr txBox="1"/>
          <p:nvPr/>
        </p:nvSpPr>
        <p:spPr>
          <a:xfrm>
            <a:off x="2660686" y="1497662"/>
            <a:ext cx="7841973" cy="685124"/>
          </a:xfrm>
          <a:prstGeom prst="rect">
            <a:avLst/>
          </a:prstGeom>
          <a:noFill/>
        </p:spPr>
        <p:txBody>
          <a:bodyPr wrap="square">
            <a:spAutoFit/>
          </a:bodyPr>
          <a:lstStyle/>
          <a:p>
            <a:pPr lvl="0" algn="r" rtl="1">
              <a:lnSpc>
                <a:spcPct val="107000"/>
              </a:lnSpc>
              <a:spcAft>
                <a:spcPts val="800"/>
              </a:spcAft>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2- أَخْتارُ مَشْهَدًا مِنَ الْقِصَّةِ أَعْجَبَني، وَأَرْسُمُهُ.</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TextBox 1">
            <a:extLst>
              <a:ext uri="{FF2B5EF4-FFF2-40B4-BE49-F238E27FC236}">
                <a16:creationId xmlns:a16="http://schemas.microsoft.com/office/drawing/2014/main" id="{4ABA33D7-E6FF-0FB2-7210-51A2148B60E6}"/>
              </a:ext>
            </a:extLst>
          </p:cNvPr>
          <p:cNvSpPr txBox="1"/>
          <p:nvPr/>
        </p:nvSpPr>
        <p:spPr>
          <a:xfrm>
            <a:off x="5318817" y="3429000"/>
            <a:ext cx="3521415" cy="646331"/>
          </a:xfrm>
          <a:prstGeom prst="rect">
            <a:avLst/>
          </a:prstGeom>
          <a:noFill/>
        </p:spPr>
        <p:txBody>
          <a:bodyPr wrap="square">
            <a:spAutoFit/>
          </a:bodyPr>
          <a:lstStyle/>
          <a:p>
            <a:pPr algn="r" rtl="1"/>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تُـتْـرَكُ الْإِجابَةُ لِلطّالِبِ.</a:t>
            </a:r>
            <a:endParaRPr lang="en-US" sz="3600" dirty="0">
              <a:solidFill>
                <a:srgbClr val="0070C0"/>
              </a:solidFill>
              <a:latin typeface="Sakkal Majalla" panose="02000000000000000000" pitchFamily="2" charset="-78"/>
              <a:cs typeface="Sakkal Majalla" panose="02000000000000000000" pitchFamily="2" charset="-78"/>
            </a:endParaRPr>
          </a:p>
        </p:txBody>
      </p:sp>
      <p:sp>
        <p:nvSpPr>
          <p:cNvPr id="8" name="Footer Placeholder 3">
            <a:extLst>
              <a:ext uri="{FF2B5EF4-FFF2-40B4-BE49-F238E27FC236}">
                <a16:creationId xmlns:a16="http://schemas.microsoft.com/office/drawing/2014/main" id="{9BC06EDD-091A-4321-6B9E-21C1C6600C65}"/>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4035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D172123-B596-45D5-9047-1895A2E41285}"/>
              </a:ext>
            </a:extLst>
          </p:cNvPr>
          <p:cNvSpPr/>
          <p:nvPr/>
        </p:nvSpPr>
        <p:spPr>
          <a:xfrm>
            <a:off x="3559375" y="2483079"/>
            <a:ext cx="5073249" cy="1640880"/>
          </a:xfrm>
          <a:prstGeom prst="roundRect">
            <a:avLst/>
          </a:prstGeom>
          <a:solidFill>
            <a:schemeClr val="bg1">
              <a:lumMod val="95000"/>
            </a:schemeClr>
          </a:solidFill>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BH" sz="6600" dirty="0">
                <a:latin typeface="Sakkal Majalla" panose="02000000000000000000" pitchFamily="2" charset="-78"/>
                <a:cs typeface="Sakkal Majalla" panose="02000000000000000000" pitchFamily="2" charset="-78"/>
              </a:rPr>
              <a:t>انْتَهى الدَّرْسُ</a:t>
            </a:r>
            <a:endParaRPr lang="en-US" sz="6600" dirty="0">
              <a:latin typeface="Sakkal Majalla" panose="02000000000000000000" pitchFamily="2" charset="-78"/>
              <a:cs typeface="Sakkal Majalla" panose="02000000000000000000" pitchFamily="2" charset="-78"/>
            </a:endParaRPr>
          </a:p>
        </p:txBody>
      </p:sp>
      <p:grpSp>
        <p:nvGrpSpPr>
          <p:cNvPr id="10" name="Group 8">
            <a:extLst>
              <a:ext uri="{FF2B5EF4-FFF2-40B4-BE49-F238E27FC236}">
                <a16:creationId xmlns:a16="http://schemas.microsoft.com/office/drawing/2014/main" id="{C3469667-1C4F-6503-C329-49B509521EBB}"/>
              </a:ext>
            </a:extLst>
          </p:cNvPr>
          <p:cNvGrpSpPr/>
          <p:nvPr/>
        </p:nvGrpSpPr>
        <p:grpSpPr>
          <a:xfrm>
            <a:off x="10483554" y="251173"/>
            <a:ext cx="1496196" cy="1217166"/>
            <a:chOff x="10143165" y="36019"/>
            <a:chExt cx="1772039" cy="1349941"/>
          </a:xfrm>
        </p:grpSpPr>
        <p:pic>
          <p:nvPicPr>
            <p:cNvPr id="11" name="Picture 11">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12" name="Picture 12">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13" name="Picture 13"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1652C1A8-03D4-D84C-ED13-AEA7518DCC13}"/>
              </a:ext>
            </a:extLst>
          </p:cNvPr>
          <p:cNvSpPr>
            <a:spLocks/>
          </p:cNvSpPr>
          <p:nvPr/>
        </p:nvSpPr>
        <p:spPr>
          <a:xfrm>
            <a:off x="8773816" y="6333216"/>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69EB5098-D6E2-A338-4D74-85DA40BF15FD}"/>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252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0" name="Picture 19">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1" name="Picture 20">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2" name="Picture 21"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6" name="Rectangle 5"/>
          <p:cNvSpPr/>
          <p:nvPr/>
        </p:nvSpPr>
        <p:spPr>
          <a:xfrm>
            <a:off x="1117600" y="1596579"/>
            <a:ext cx="10049169" cy="584775"/>
          </a:xfrm>
          <a:prstGeom prst="rect">
            <a:avLst/>
          </a:prstGeom>
        </p:spPr>
        <p:txBody>
          <a:bodyPr wrap="square">
            <a:spAutoFit/>
          </a:bodyPr>
          <a:lstStyle/>
          <a:p>
            <a:pPr algn="r" rtl="1"/>
            <a:r>
              <a:rPr lang="ar-SA" sz="3200" dirty="0">
                <a:ea typeface="Calibri" panose="020F0502020204030204" pitchFamily="34" charset="0"/>
                <a:cs typeface="Sakkal Majalla" panose="02000000000000000000" pitchFamily="2" charset="-78"/>
              </a:rPr>
              <a:t> </a:t>
            </a:r>
            <a:endParaRPr lang="en-US" sz="3200" dirty="0">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id="{088614F5-51B2-5E92-9ABA-935ECBF7EED1}"/>
              </a:ext>
            </a:extLst>
          </p:cNvPr>
          <p:cNvSpPr>
            <a:spLocks/>
          </p:cNvSpPr>
          <p:nvPr/>
        </p:nvSpPr>
        <p:spPr>
          <a:xfrm>
            <a:off x="8772525" y="6399691"/>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مستطيل: زوايا مستديرة 201">
            <a:extLst>
              <a:ext uri="{FF2B5EF4-FFF2-40B4-BE49-F238E27FC236}">
                <a16:creationId xmlns:a16="http://schemas.microsoft.com/office/drawing/2014/main" id="{BCBDBD75-D37E-515F-796C-C43ACFC191C6}"/>
              </a:ext>
            </a:extLst>
          </p:cNvPr>
          <p:cNvSpPr/>
          <p:nvPr/>
        </p:nvSpPr>
        <p:spPr>
          <a:xfrm>
            <a:off x="7047714" y="337194"/>
            <a:ext cx="3371294" cy="1155994"/>
          </a:xfrm>
          <a:prstGeom prst="roundRect">
            <a:avLst/>
          </a:prstGeom>
          <a:solidFill>
            <a:srgbClr val="70AD47"/>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sz="4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أَوَّلًا: </a:t>
            </a:r>
            <a:r>
              <a:rPr lang="ar-BH" sz="4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أَتَهَيَّأُ لِلْقِراءَةِ</a:t>
            </a:r>
            <a:r>
              <a:rPr lang="ar-SA" sz="4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4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4400"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5" name="TextBox 14">
            <a:extLst>
              <a:ext uri="{FF2B5EF4-FFF2-40B4-BE49-F238E27FC236}">
                <a16:creationId xmlns:a16="http://schemas.microsoft.com/office/drawing/2014/main" id="{BEE6E7A0-CC38-D4C6-FA40-A8605564FB84}"/>
              </a:ext>
            </a:extLst>
          </p:cNvPr>
          <p:cNvSpPr txBox="1"/>
          <p:nvPr/>
        </p:nvSpPr>
        <p:spPr>
          <a:xfrm>
            <a:off x="5865771" y="1734679"/>
            <a:ext cx="6096000" cy="3956852"/>
          </a:xfrm>
          <a:prstGeom prst="rect">
            <a:avLst/>
          </a:prstGeom>
          <a:noFill/>
        </p:spPr>
        <p:txBody>
          <a:bodyPr wrap="square">
            <a:spAutoFit/>
          </a:bodyPr>
          <a:lstStyle/>
          <a:p>
            <a:pPr marL="342900" lvl="0" indent="-342900" algn="r" rtl="1">
              <a:lnSpc>
                <a:spcPct val="107000"/>
              </a:lnSpc>
              <a:spcAft>
                <a:spcPts val="800"/>
              </a:spcAft>
              <a:buFont typeface="+mj-lt"/>
              <a:buAutoNum type="arabicPeriod"/>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أَذْكُرُ ثَلاثَةَ أَماكِنَ يُحِبُّ الْأَطْفالُ الذَّهابَ إِلَيْها.</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Font typeface="+mj-lt"/>
              <a:buAutoNum type="arabicPeriod"/>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لِمَ يَتَعَلَّقُ الْأَطْفالُ بأَجْدادِهِمْ كَثيرًا؟</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Font typeface="+mj-lt"/>
              <a:buAutoNum type="arabicPeriod"/>
              <a:tabLst>
                <a:tab pos="481330" algn="r"/>
              </a:tabLst>
            </a:pPr>
            <a:r>
              <a:rPr lang="ar-SA"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أَتَأَمَّلُ الصّورَةَ، وَأَتَحَدَّثُ عَنْ مُحْتَواها.</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Font typeface="+mj-lt"/>
              <a:buAutoNum type="arabicPeriod"/>
              <a:tabLst>
                <a:tab pos="481330" algn="r"/>
              </a:tabLst>
            </a:pPr>
            <a:r>
              <a:rPr lang="ar-SA"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أَقْرَأُ الْعُنْوانَ، وَأَتَوَقَّعُ حَدَثًا مِنْ أَحْداثِ الْقِصَّةِ.</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16" name="Picture 15">
            <a:extLst>
              <a:ext uri="{FF2B5EF4-FFF2-40B4-BE49-F238E27FC236}">
                <a16:creationId xmlns:a16="http://schemas.microsoft.com/office/drawing/2014/main" id="{1EBB3918-ABFF-D427-69B0-B1C6EE9822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15" y="1931008"/>
            <a:ext cx="6368698" cy="3843672"/>
          </a:xfrm>
          <a:prstGeom prst="rect">
            <a:avLst/>
          </a:prstGeom>
          <a:noFill/>
          <a:ln>
            <a:noFill/>
          </a:ln>
        </p:spPr>
      </p:pic>
      <p:sp>
        <p:nvSpPr>
          <p:cNvPr id="7" name="Footer Placeholder 3">
            <a:extLst>
              <a:ext uri="{FF2B5EF4-FFF2-40B4-BE49-F238E27FC236}">
                <a16:creationId xmlns:a16="http://schemas.microsoft.com/office/drawing/2014/main" id="{13811016-7FC0-3605-91DA-7D3B5D3E91CA}"/>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5676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3469667-1C4F-6503-C329-49B509521EBB}"/>
              </a:ext>
            </a:extLst>
          </p:cNvPr>
          <p:cNvGrpSpPr/>
          <p:nvPr/>
        </p:nvGrpSpPr>
        <p:grpSpPr>
          <a:xfrm>
            <a:off x="10882834" y="0"/>
            <a:ext cx="1496196" cy="1217166"/>
            <a:chOff x="10143165" y="36019"/>
            <a:chExt cx="1772039" cy="1349941"/>
          </a:xfrm>
        </p:grpSpPr>
        <p:pic>
          <p:nvPicPr>
            <p:cNvPr id="20" name="Picture 19">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1" name="Picture 20">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2" name="Picture 21"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512AB067-F83F-E808-CD14-53BE4176EDC3}"/>
              </a:ext>
            </a:extLst>
          </p:cNvPr>
          <p:cNvSpPr>
            <a:spLocks/>
          </p:cNvSpPr>
          <p:nvPr/>
        </p:nvSpPr>
        <p:spPr>
          <a:xfrm>
            <a:off x="8772525" y="6334448"/>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مستطيل: زوايا مستديرة 201">
            <a:extLst>
              <a:ext uri="{FF2B5EF4-FFF2-40B4-BE49-F238E27FC236}">
                <a16:creationId xmlns:a16="http://schemas.microsoft.com/office/drawing/2014/main" id="{1B393480-3B5A-70DE-3E25-238ECA999E9F}"/>
              </a:ext>
            </a:extLst>
          </p:cNvPr>
          <p:cNvSpPr/>
          <p:nvPr/>
        </p:nvSpPr>
        <p:spPr>
          <a:xfrm>
            <a:off x="7487478" y="123735"/>
            <a:ext cx="2931530" cy="809092"/>
          </a:xfrm>
          <a:prstGeom prst="roundRect">
            <a:avLst/>
          </a:prstGeom>
          <a:solidFill>
            <a:srgbClr val="70AD47"/>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BH" sz="4400" b="1" dirty="0">
                <a:solidFill>
                  <a:srgbClr val="FFFFFF"/>
                </a:solidFill>
                <a:effectLst/>
                <a:latin typeface="Calibri" panose="020F0502020204030204" pitchFamily="34" charset="0"/>
                <a:ea typeface="Calibri" panose="020F0502020204030204" pitchFamily="34" charset="0"/>
                <a:cs typeface="Sakkal Majalla" panose="02000000000000000000" pitchFamily="2" charset="-78"/>
              </a:rPr>
              <a:t>ثانِيًا: أَقْرَأُ</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249D3DC-FE46-0783-CA2C-E005122BFB4C}"/>
              </a:ext>
            </a:extLst>
          </p:cNvPr>
          <p:cNvSpPr txBox="1"/>
          <p:nvPr/>
        </p:nvSpPr>
        <p:spPr>
          <a:xfrm>
            <a:off x="1934818" y="1063126"/>
            <a:ext cx="9980388" cy="584775"/>
          </a:xfrm>
          <a:prstGeom prst="rect">
            <a:avLst/>
          </a:prstGeom>
          <a:noFill/>
        </p:spPr>
        <p:txBody>
          <a:bodyPr wrap="square">
            <a:spAutoFit/>
          </a:bodyPr>
          <a:lstStyle/>
          <a:p>
            <a:pPr algn="r" rtl="1"/>
            <a:r>
              <a:rPr lang="ar-BH" sz="3200" dirty="0">
                <a:effectLst/>
                <a:latin typeface="Sakkal Majalla" panose="02000000000000000000" pitchFamily="2" charset="-78"/>
                <a:ea typeface="Calibri" panose="020F0502020204030204" pitchFamily="34" charset="0"/>
                <a:cs typeface="Sakkal Majalla" panose="02000000000000000000" pitchFamily="2" charset="-78"/>
              </a:rPr>
              <a:t>  </a:t>
            </a:r>
            <a:endParaRPr lang="en-US" sz="3100"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7425DAC1-78A8-01E1-2E21-BD81F0DC1B37}"/>
              </a:ext>
            </a:extLst>
          </p:cNvPr>
          <p:cNvSpPr txBox="1"/>
          <p:nvPr/>
        </p:nvSpPr>
        <p:spPr>
          <a:xfrm>
            <a:off x="0" y="3417424"/>
            <a:ext cx="12051056" cy="2477601"/>
          </a:xfrm>
          <a:prstGeom prst="rect">
            <a:avLst/>
          </a:prstGeom>
          <a:noFill/>
        </p:spPr>
        <p:txBody>
          <a:bodyPr wrap="square">
            <a:spAutoFit/>
          </a:bodyPr>
          <a:lstStyle/>
          <a:p>
            <a:pPr algn="r" rtl="1"/>
            <a:r>
              <a:rPr lang="ar-BH" sz="3100" dirty="0">
                <a:effectLst/>
                <a:latin typeface="Sakkal Majalla" panose="02000000000000000000" pitchFamily="2" charset="-78"/>
                <a:ea typeface="Calibri" panose="020F0502020204030204" pitchFamily="34" charset="0"/>
                <a:cs typeface="Sakkal Majalla" panose="02000000000000000000" pitchFamily="2" charset="-78"/>
              </a:rPr>
              <a:t>  كُنْتُ أُحِبُّ الذَّهابَ إِلى الْـمَـــــــسْجِـــــــدِ؛ لِأَنَّنــــي كُنْـــتُ سَـــــــريعَ الْحِفْظِ، وَكُلَّما جاءَنا زائِرٌ  إِلى حَلْقَةِ </a:t>
            </a:r>
          </a:p>
          <a:p>
            <a:pPr algn="r" rtl="1"/>
            <a:r>
              <a:rPr lang="ar-BH" sz="3100" dirty="0">
                <a:effectLst/>
                <a:latin typeface="Sakkal Majalla" panose="02000000000000000000" pitchFamily="2" charset="-78"/>
                <a:ea typeface="Calibri" panose="020F0502020204030204" pitchFamily="34" charset="0"/>
                <a:cs typeface="Sakkal Majalla" panose="02000000000000000000" pitchFamily="2" charset="-78"/>
              </a:rPr>
              <a:t>الْحِفْظِ كانَ الشَّيْخُ يَطْــــــــلُبُ مِنّي دائِــــــــمًا أَنْ أَقِــــــفَ وَأَقْـــــرَأَ ســــــورَةَ الرَّحْمـــــنِ.وَكـــــــانَ الزُّوّارُ يُرَبِّتونَ </a:t>
            </a:r>
          </a:p>
          <a:p>
            <a:pPr algn="r" rtl="1"/>
            <a:r>
              <a:rPr lang="ar-BH" sz="3100" dirty="0">
                <a:effectLst/>
                <a:latin typeface="Sakkal Majalla" panose="02000000000000000000" pitchFamily="2" charset="-78"/>
                <a:ea typeface="Calibri" panose="020F0502020204030204" pitchFamily="34" charset="0"/>
                <a:cs typeface="Sakkal Majalla" panose="02000000000000000000" pitchFamily="2" charset="-78"/>
              </a:rPr>
              <a:t>عَلى رَأْسي، تَـــــــــــمامًا كَــــــــــما كانَ النّـــــاسُ يَفْعَـــــــــلونَ حيــــــنَ يَرَوْنَنــــــــــــي مَـــــــــــــعَ جَـــــــدّي. نَعَــــــمْ، كُنْتُ أُحِبُّ </a:t>
            </a:r>
          </a:p>
          <a:p>
            <a:pPr algn="r" rtl="1"/>
            <a:r>
              <a:rPr lang="ar-BH" sz="3100" dirty="0">
                <a:effectLst/>
                <a:latin typeface="Sakkal Majalla" panose="02000000000000000000" pitchFamily="2" charset="-78"/>
                <a:ea typeface="Calibri" panose="020F0502020204030204" pitchFamily="34" charset="0"/>
                <a:cs typeface="Sakkal Majalla" panose="02000000000000000000" pitchFamily="2" charset="-78"/>
              </a:rPr>
              <a:t>الْـمَسْجِدَ، وَكُنْتُ أَيْـــــــــضًا أُحِــــــــــبُّ النَّـــــــــهْرَ؛ فَحالَــــــــما </a:t>
            </a:r>
            <a:r>
              <a:rPr lang="ar-BH" sz="31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نَفْــــــــرُغُ</a:t>
            </a:r>
            <a:r>
              <a:rPr lang="ar-BH" sz="3100" dirty="0">
                <a:effectLst/>
                <a:latin typeface="Sakkal Majalla" panose="02000000000000000000" pitchFamily="2" charset="-78"/>
                <a:ea typeface="Calibri" panose="020F0502020204030204" pitchFamily="34" charset="0"/>
                <a:cs typeface="Sakkal Majalla" panose="02000000000000000000" pitchFamily="2" charset="-78"/>
              </a:rPr>
              <a:t> مِنْ قِراءَتِــــــــنا وَقْــــتَ الضُّحى، كُنْتُ أَرْمي</a:t>
            </a:r>
          </a:p>
          <a:p>
            <a:pPr algn="r" rtl="1"/>
            <a:r>
              <a:rPr lang="ar-BH" sz="3100" dirty="0">
                <a:effectLst/>
                <a:latin typeface="Sakkal Majalla" panose="02000000000000000000" pitchFamily="2" charset="-78"/>
                <a:ea typeface="Calibri" panose="020F0502020204030204" pitchFamily="34" charset="0"/>
                <a:cs typeface="Sakkal Majalla" panose="02000000000000000000" pitchFamily="2" charset="-78"/>
              </a:rPr>
              <a:t> لَوْحِيَ الْخَشَبِيَّ، وَأَذْهَبُ مُسْرِعًا إِلى أُمّي، وَ</a:t>
            </a:r>
            <a:r>
              <a:rPr lang="ar-BH" sz="31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أَلْتَهِمُ</a:t>
            </a:r>
            <a:r>
              <a:rPr lang="ar-BH" sz="3100" dirty="0">
                <a:effectLst/>
                <a:latin typeface="Sakkal Majalla" panose="02000000000000000000" pitchFamily="2" charset="-78"/>
                <a:ea typeface="Calibri" panose="020F0502020204030204" pitchFamily="34" charset="0"/>
                <a:cs typeface="Sakkal Majalla" panose="02000000000000000000" pitchFamily="2" charset="-78"/>
              </a:rPr>
              <a:t> إِفْطاري، </a:t>
            </a:r>
            <a:endParaRPr lang="en-US" sz="3100" dirty="0">
              <a:latin typeface="Sakkal Majalla" panose="02000000000000000000" pitchFamily="2" charset="-78"/>
              <a:cs typeface="Sakkal Majalla" panose="02000000000000000000" pitchFamily="2" charset="-78"/>
            </a:endParaRPr>
          </a:p>
        </p:txBody>
      </p:sp>
      <p:sp>
        <p:nvSpPr>
          <p:cNvPr id="17" name="Rectangle: Rounded Corners 16">
            <a:extLst>
              <a:ext uri="{FF2B5EF4-FFF2-40B4-BE49-F238E27FC236}">
                <a16:creationId xmlns:a16="http://schemas.microsoft.com/office/drawing/2014/main" id="{6D60A25F-D4BE-A566-3C4E-527F31667AAC}"/>
              </a:ext>
            </a:extLst>
          </p:cNvPr>
          <p:cNvSpPr/>
          <p:nvPr/>
        </p:nvSpPr>
        <p:spPr>
          <a:xfrm>
            <a:off x="38610" y="1063126"/>
            <a:ext cx="2035236" cy="376481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800"/>
              </a:spcAft>
            </a:pPr>
            <a:r>
              <a:rPr lang="ar-BH" sz="18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الطُّفولَةُ</a:t>
            </a:r>
            <a:r>
              <a:rPr lang="ar-BH" sz="1800" dirty="0">
                <a:solidFill>
                  <a:srgbClr val="0070C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18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18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مَرْحَلَةٌ مِنْ عُمُرِ الْإِنْسانِ تَمْتَدُّ مِنَ الْوِلادَةِ إِلى الثّامِنَةَ عَشْرَةَ.</a:t>
            </a:r>
            <a:endParaRPr lang="en-US" sz="18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18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يُرَبِّتونَ عَلى رَأْسي: </a:t>
            </a:r>
            <a:r>
              <a:rPr lang="ar-BH" sz="1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يَضْرِبونَهُ عَلى رَأْسِهِ ضَرْبًا خَفيفًا مُلاطَفَةً لَهُ. </a:t>
            </a:r>
            <a:endParaRPr lang="en-US" sz="1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1600" dirty="0">
                <a:solidFill>
                  <a:srgbClr val="FF0000"/>
                </a:solidFill>
                <a:effectLst/>
                <a:latin typeface="Calibri" panose="020F0502020204030204" pitchFamily="34" charset="0"/>
                <a:ea typeface="Calibri" panose="020F0502020204030204" pitchFamily="34" charset="0"/>
                <a:cs typeface="Droid Arabic Naskh" panose="020B0606030804020204" pitchFamily="34" charset="0"/>
              </a:rPr>
              <a:t>نَفْرُغُ: </a:t>
            </a:r>
            <a:r>
              <a:rPr lang="ar-BH" sz="1600" dirty="0">
                <a:effectLst/>
                <a:latin typeface="Calibri" panose="020F0502020204030204" pitchFamily="34" charset="0"/>
                <a:ea typeface="Calibri" panose="020F0502020204030204" pitchFamily="34" charset="0"/>
                <a:cs typeface="Droid Arabic Naskh" panose="020B0606030804020204" pitchFamily="34" charset="0"/>
              </a:rPr>
              <a:t>ن</a:t>
            </a:r>
            <a:r>
              <a:rPr lang="ar-BH" sz="1600" dirty="0">
                <a:solidFill>
                  <a:schemeClr val="tx1"/>
                </a:solidFill>
                <a:effectLst/>
                <a:latin typeface="Calibri" panose="020F0502020204030204" pitchFamily="34" charset="0"/>
                <a:ea typeface="Calibri" panose="020F0502020204030204" pitchFamily="34" charset="0"/>
                <a:cs typeface="Droid Arabic Naskh" panose="020B0606030804020204" pitchFamily="34" charset="0"/>
              </a:rPr>
              <a:t>َنْتَهي.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BH" sz="1600" dirty="0">
                <a:solidFill>
                  <a:srgbClr val="FF0000"/>
                </a:solidFill>
                <a:effectLst/>
                <a:latin typeface="Calibri" panose="020F0502020204030204" pitchFamily="34" charset="0"/>
                <a:ea typeface="Calibri" panose="020F0502020204030204" pitchFamily="34" charset="0"/>
                <a:cs typeface="Droid Arabic Naskh" panose="020B0606030804020204" pitchFamily="34" charset="0"/>
              </a:rPr>
              <a:t>أَلْتَهِمُ: </a:t>
            </a:r>
            <a:r>
              <a:rPr lang="ar-BH" sz="1600" dirty="0">
                <a:solidFill>
                  <a:schemeClr val="tx1"/>
                </a:solidFill>
                <a:effectLst/>
                <a:latin typeface="Calibri" panose="020F0502020204030204" pitchFamily="34" charset="0"/>
                <a:ea typeface="Calibri" panose="020F0502020204030204" pitchFamily="34" charset="0"/>
                <a:cs typeface="Droid Arabic Naskh" panose="020B0606030804020204" pitchFamily="34" charset="0"/>
              </a:rPr>
              <a:t>آكُلُ بِسُرْعَةٍ.</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2FFA6FD1-762F-8A38-F403-E5F86E3CD4E9}"/>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507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3469667-1C4F-6503-C329-49B509521EBB}"/>
              </a:ext>
            </a:extLst>
          </p:cNvPr>
          <p:cNvGrpSpPr/>
          <p:nvPr/>
        </p:nvGrpSpPr>
        <p:grpSpPr>
          <a:xfrm>
            <a:off x="10695804" y="108820"/>
            <a:ext cx="1496196" cy="1217166"/>
            <a:chOff x="10143165" y="36019"/>
            <a:chExt cx="1772039" cy="1349941"/>
          </a:xfrm>
        </p:grpSpPr>
        <p:pic>
          <p:nvPicPr>
            <p:cNvPr id="20" name="Picture 19">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1" name="Picture 20">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2" name="Picture 21"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45CC3A0C-103A-4095-292E-739F20586E3E}"/>
              </a:ext>
            </a:extLst>
          </p:cNvPr>
          <p:cNvSpPr>
            <a:spLocks/>
          </p:cNvSpPr>
          <p:nvPr/>
        </p:nvSpPr>
        <p:spPr>
          <a:xfrm>
            <a:off x="8772525" y="6300041"/>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1A64F9-1B1C-CC88-ADDC-C015CFC4BE86}"/>
              </a:ext>
            </a:extLst>
          </p:cNvPr>
          <p:cNvSpPr txBox="1"/>
          <p:nvPr/>
        </p:nvSpPr>
        <p:spPr>
          <a:xfrm>
            <a:off x="4134678" y="1341999"/>
            <a:ext cx="7885836" cy="2727029"/>
          </a:xfrm>
          <a:prstGeom prst="rect">
            <a:avLst/>
          </a:prstGeom>
          <a:noFill/>
        </p:spPr>
        <p:txBody>
          <a:bodyPr wrap="square">
            <a:spAutoFit/>
          </a:bodyPr>
          <a:lstStyle/>
          <a:p>
            <a:pPr algn="r" rtl="1">
              <a:lnSpc>
                <a:spcPct val="107000"/>
              </a:lnSpc>
              <a:spcAft>
                <a:spcPts val="800"/>
              </a:spcAft>
            </a:pPr>
            <a:r>
              <a:rPr lang="ar-BH" sz="3200" dirty="0">
                <a:effectLst/>
                <a:latin typeface="Sakkal Majalla" panose="02000000000000000000" pitchFamily="2" charset="-78"/>
                <a:ea typeface="Calibri" panose="020F0502020204030204" pitchFamily="34" charset="0"/>
                <a:cs typeface="Sakkal Majalla" panose="02000000000000000000" pitchFamily="2" charset="-78"/>
              </a:rPr>
              <a:t>وَأَجْــــــري إِلى النَّـــــــــــهْرِ وَ</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أَغْمِسُ</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نَفْســــــــــــــي فيهِ. وَحيـــــــنَ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أَكِـــــــلُّ</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مِن السِّــــــــــباحَةِ، كُنْـــــــــــتُ أَجْلِـــــــــــــسُ عَــــــــلى الْحافَّــــــــــةِ، وَأَتَـــــــأَمَّـــــــــلُ الشّاطِـــــــــئَ الَّذي يَــــــــنْحَنـــــــــي في الشَّرْقِ، وَيَخْتَبِــــــئُ وراءَ غابَـــــــةٍ كَثيفَــــــةٍ مِنْ شَـــــــــــــجَرِ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الطَّلْحِ</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كُنْتُ أُحِـــــــــــــــــبُّ ذَلِكَ، وَ</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أَسْرَحُ</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بِخَيالي</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وَأَتَخَيَّلُ قَبيلَةً مِنَ الْعَمالِقَةِ يَعيشونَ وَراءَ تِلْكَ الْغابَةِ...قَوْمٌ طِوالٌ لَهُمْ أُنوفٌ حادَّةٌ مِثْلُ جَدّي. </a:t>
            </a:r>
            <a:endParaRPr lang="en-US" sz="3200" dirty="0">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11" name="Picture 10">
            <a:extLst>
              <a:ext uri="{FF2B5EF4-FFF2-40B4-BE49-F238E27FC236}">
                <a16:creationId xmlns:a16="http://schemas.microsoft.com/office/drawing/2014/main" id="{D4434A4E-130E-393E-A6B9-351A792154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486" y="551793"/>
            <a:ext cx="4078119" cy="3481359"/>
          </a:xfrm>
          <a:prstGeom prst="rect">
            <a:avLst/>
          </a:prstGeom>
          <a:noFill/>
          <a:ln>
            <a:noFill/>
          </a:ln>
        </p:spPr>
      </p:pic>
      <p:sp>
        <p:nvSpPr>
          <p:cNvPr id="13" name="AutoShape 14">
            <a:extLst>
              <a:ext uri="{FF2B5EF4-FFF2-40B4-BE49-F238E27FC236}">
                <a16:creationId xmlns:a16="http://schemas.microsoft.com/office/drawing/2014/main" id="{E69C71BA-882A-B7F2-A2C7-23C1CCB9EBDA}"/>
              </a:ext>
            </a:extLst>
          </p:cNvPr>
          <p:cNvSpPr>
            <a:spLocks noChangeArrowheads="1"/>
          </p:cNvSpPr>
          <p:nvPr/>
        </p:nvSpPr>
        <p:spPr bwMode="auto">
          <a:xfrm>
            <a:off x="4843133" y="4111070"/>
            <a:ext cx="7177381" cy="2019695"/>
          </a:xfrm>
          <a:prstGeom prst="roundRect">
            <a:avLst>
              <a:gd name="adj" fmla="val 16667"/>
            </a:avLst>
          </a:prstGeom>
          <a:gradFill rotWithShape="0">
            <a:gsLst>
              <a:gs pos="0">
                <a:srgbClr val="FFFFFF"/>
              </a:gs>
              <a:gs pos="100000">
                <a:srgbClr val="BDD7EE"/>
              </a:gs>
            </a:gsLst>
            <a:lin ang="5400000" scaled="1"/>
          </a:gradFill>
          <a:ln w="12700">
            <a:solidFill>
              <a:srgbClr val="FFFFFF"/>
            </a:solidFill>
            <a:round/>
            <a:headEnd/>
            <a:tailEnd/>
          </a:ln>
          <a:effectLst>
            <a:outerShdw blurRad="50800" dist="38100" dir="16200000" rotWithShape="0">
              <a:prstClr val="black">
                <a:alpha val="40000"/>
              </a:prstClr>
            </a:outerShdw>
          </a:effectLst>
        </p:spPr>
        <p:txBody>
          <a:bodyPr rot="0" vert="horz" wrap="square" lIns="91440" tIns="45720" rIns="91440" bIns="45720" anchor="t" anchorCtr="0" upright="1">
            <a:noAutofit/>
          </a:bodyPr>
          <a:lstStyle/>
          <a:p>
            <a:pPr algn="r" rtl="1">
              <a:spcAft>
                <a:spcPts val="800"/>
              </a:spcAft>
            </a:pPr>
            <a:r>
              <a:rPr lang="ar-BH"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أَغْمِسُ: </a:t>
            </a:r>
            <a:r>
              <a:rPr lang="ar-BH" sz="2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غَطَسَ</a:t>
            </a:r>
            <a:endParaRPr lang="en-US" sz="2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p>
            <a:pPr algn="r" rtl="1">
              <a:spcAft>
                <a:spcPts val="800"/>
              </a:spcAft>
            </a:pPr>
            <a:r>
              <a:rPr lang="ar-BH"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أَكِلُّ: </a:t>
            </a:r>
            <a:r>
              <a:rPr lang="ar-BH" sz="2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أَمَلُّ، أَتْعَبُ.</a:t>
            </a:r>
            <a:endParaRPr lang="en-US" sz="2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p>
            <a:pPr algn="r" rtl="1">
              <a:spcAft>
                <a:spcPts val="800"/>
              </a:spcAft>
            </a:pPr>
            <a:r>
              <a:rPr lang="ar-BH"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الطَّلْحُ:</a:t>
            </a:r>
            <a:r>
              <a:rPr lang="ar-BH" sz="2400" dirty="0">
                <a:effectLst/>
                <a:latin typeface="Sakkal Majalla" panose="02000000000000000000" pitchFamily="2" charset="-78"/>
                <a:ea typeface="Calibri" panose="020F0502020204030204" pitchFamily="34" charset="0"/>
                <a:cs typeface="Sakkal Majalla" panose="02000000000000000000" pitchFamily="2" charset="-78"/>
              </a:rPr>
              <a:t> </a:t>
            </a:r>
            <a:r>
              <a:rPr lang="ar-BH" sz="2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شَجَرٌ كَبيرٌ، طَويلُ الْأَغْصانِ، كَثيرُ الشَّوْكِ، تَرْعاهُ الْإِبِلُ.</a:t>
            </a:r>
            <a:endParaRPr lang="en-US" sz="2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p>
            <a:pPr algn="r" rtl="1">
              <a:spcAft>
                <a:spcPts val="800"/>
              </a:spcAft>
            </a:pPr>
            <a:r>
              <a:rPr lang="ar-BH"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أَسْرَحُ بِخَيالي: </a:t>
            </a:r>
            <a:r>
              <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أَسْتَغْرِقُ في التَّفْكيرِ.   </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Footer Placeholder 3">
            <a:extLst>
              <a:ext uri="{FF2B5EF4-FFF2-40B4-BE49-F238E27FC236}">
                <a16:creationId xmlns:a16="http://schemas.microsoft.com/office/drawing/2014/main" id="{07B3A6A4-F2C6-A8AC-6E1C-824BD287B056}"/>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4333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0" name="Picture 19">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1" name="Picture 20">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2" name="Picture 21"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A073D6F2-694C-8489-9E3D-9CDCEAA17207}"/>
              </a:ext>
            </a:extLst>
          </p:cNvPr>
          <p:cNvSpPr>
            <a:spLocks/>
          </p:cNvSpPr>
          <p:nvPr/>
        </p:nvSpPr>
        <p:spPr>
          <a:xfrm>
            <a:off x="8833062" y="632424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0D9012C-E008-4B7E-DBA6-F7B5FC036C09}"/>
              </a:ext>
            </a:extLst>
          </p:cNvPr>
          <p:cNvSpPr txBox="1"/>
          <p:nvPr/>
        </p:nvSpPr>
        <p:spPr>
          <a:xfrm>
            <a:off x="25130" y="1289819"/>
            <a:ext cx="11498317" cy="2554545"/>
          </a:xfrm>
          <a:prstGeom prst="rect">
            <a:avLst/>
          </a:prstGeom>
          <a:noFill/>
        </p:spPr>
        <p:txBody>
          <a:bodyPr wrap="square">
            <a:spAutoFit/>
          </a:bodyPr>
          <a:lstStyle/>
          <a:p>
            <a:pPr algn="r" rtl="1"/>
            <a:r>
              <a:rPr lang="ar-BH" sz="3200" dirty="0">
                <a:effectLst/>
                <a:latin typeface="Sakkal Majalla" panose="02000000000000000000" pitchFamily="2" charset="-78"/>
                <a:ea typeface="Calibri" panose="020F0502020204030204" pitchFamily="34" charset="0"/>
                <a:cs typeface="Sakkal Majalla" panose="02000000000000000000" pitchFamily="2" charset="-78"/>
              </a:rPr>
              <a:t>    أَنْفُ جَدّي كانَ كَبيرًا، وَقَبْلَ أَنْ يُجيبَ عَنْ أَسْئِلَتي الْكَثيرَةِ كانَ دائِمًا يَحُكُّ طَرَفَ أَنْفِهِ بِسَبّابَتِهِ...وَلا بُدَّ أَنَّ جَدّي كانَ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فارِعَ الطّولِ</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إِذْ إِنَّني لَمْ أَرَ أَحَـــــــــدًا في سائِرِ الْبَـــــــــلَدِ يُكَلِّمُ جَدّي إِلّا وَهُــــــوَ يَنْظُـــــــرُ إِلَيْهِ مِــــــنْ أَسْفَلَ، وَلَمْ أَرَ جَدّي يَدْخُلُ بَيْتًا إِلَّا وَكانَ يَنْحَني انْحِناءَةً كَبيرةً. كانَ جَـــــــــدّي طَـــــويلًا وَنَحيلًا، وَكُنْتُ أُحِبُّهُ وَأَتَخَيَّلُ نَفْسي حينَ أَسْتَوي رَجُلًا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أَذْرَعُ</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الْأَرْضَ مِثْلَهُ في خُطُواتٍ واسِعَةٍ. وَأَظُنُّ أَنَّ جَدّي كانَ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يُؤْثِرُني</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عَلى بَقِيَّةِ أَحْفادِهِ، وَلَسْتُ أَلومُهُ، فَأَوْلادُ عَمّي كانوا </a:t>
            </a:r>
            <a:r>
              <a:rPr lang="ar-BH" sz="32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أَغْبِياءَ</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وَكُنْتُ طِفْلًا ذَكِيًّا، هَكَذا قالوا  لي. </a:t>
            </a:r>
            <a:endParaRPr lang="en-US" sz="3200" dirty="0">
              <a:latin typeface="Sakkal Majalla" panose="02000000000000000000" pitchFamily="2" charset="-78"/>
              <a:cs typeface="Sakkal Majalla" panose="02000000000000000000" pitchFamily="2" charset="-78"/>
            </a:endParaRPr>
          </a:p>
        </p:txBody>
      </p:sp>
      <p:sp>
        <p:nvSpPr>
          <p:cNvPr id="10" name="AutoShape 14">
            <a:extLst>
              <a:ext uri="{FF2B5EF4-FFF2-40B4-BE49-F238E27FC236}">
                <a16:creationId xmlns:a16="http://schemas.microsoft.com/office/drawing/2014/main" id="{29283BD8-75AD-42A4-C6A9-1CF674E06E3B}"/>
              </a:ext>
            </a:extLst>
          </p:cNvPr>
          <p:cNvSpPr>
            <a:spLocks noChangeArrowheads="1"/>
          </p:cNvSpPr>
          <p:nvPr/>
        </p:nvSpPr>
        <p:spPr bwMode="auto">
          <a:xfrm>
            <a:off x="6229222" y="4373217"/>
            <a:ext cx="5207680" cy="1695511"/>
          </a:xfrm>
          <a:prstGeom prst="roundRect">
            <a:avLst>
              <a:gd name="adj" fmla="val 16667"/>
            </a:avLst>
          </a:prstGeom>
          <a:gradFill rotWithShape="0">
            <a:gsLst>
              <a:gs pos="0">
                <a:srgbClr val="FFFFFF"/>
              </a:gs>
              <a:gs pos="100000">
                <a:srgbClr val="BDD7EE"/>
              </a:gs>
            </a:gsLst>
            <a:lin ang="5400000" scaled="1"/>
          </a:gradFill>
          <a:ln w="12700">
            <a:solidFill>
              <a:srgbClr val="FFFFFF"/>
            </a:solidFill>
            <a:round/>
            <a:headEnd/>
            <a:tailEnd/>
          </a:ln>
          <a:effectLst>
            <a:outerShdw blurRad="50800" dist="38100" dir="16200000" rotWithShape="0">
              <a:prstClr val="black">
                <a:alpha val="40000"/>
              </a:prstClr>
            </a:outerShdw>
          </a:effectLst>
        </p:spPr>
        <p:txBody>
          <a:bodyPr rot="0" vert="horz" wrap="square" lIns="91440" tIns="45720" rIns="91440" bIns="45720" anchor="t" anchorCtr="0" upright="1">
            <a:noAutofit/>
          </a:bodyPr>
          <a:lstStyle/>
          <a:p>
            <a:pPr algn="r" rtl="1">
              <a:lnSpc>
                <a:spcPct val="107000"/>
              </a:lnSpc>
              <a:spcAft>
                <a:spcPts val="800"/>
              </a:spcAft>
            </a:pPr>
            <a:r>
              <a:rPr lang="ar-BH"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فارِعُ الطّولِ: </a:t>
            </a:r>
            <a:r>
              <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طَويلُ الْقامَةِ.</a:t>
            </a:r>
            <a:r>
              <a:rPr lang="en-US"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en-US"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أَذْرَعُ الْأَرْضَ: </a:t>
            </a:r>
            <a:r>
              <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أَمْشي مُسْرِعًا.                                      </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يُؤْثِرني:</a:t>
            </a:r>
            <a:r>
              <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يُفَضِّلُني.</a:t>
            </a:r>
          </a:p>
        </p:txBody>
      </p:sp>
      <p:sp>
        <p:nvSpPr>
          <p:cNvPr id="6" name="Footer Placeholder 3">
            <a:extLst>
              <a:ext uri="{FF2B5EF4-FFF2-40B4-BE49-F238E27FC236}">
                <a16:creationId xmlns:a16="http://schemas.microsoft.com/office/drawing/2014/main" id="{70EFBBCE-81ED-5C00-37DB-0724B87A25EC}"/>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7893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0" name="Picture 19">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1" name="Picture 20">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2" name="Picture 21"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3" name="Rectangle 2">
            <a:extLst>
              <a:ext uri="{FF2B5EF4-FFF2-40B4-BE49-F238E27FC236}">
                <a16:creationId xmlns:a16="http://schemas.microsoft.com/office/drawing/2014/main" id="{B1860754-403D-1302-5F48-058C5DC25A32}"/>
              </a:ext>
            </a:extLst>
          </p:cNvPr>
          <p:cNvSpPr>
            <a:spLocks/>
          </p:cNvSpPr>
          <p:nvPr/>
        </p:nvSpPr>
        <p:spPr>
          <a:xfrm>
            <a:off x="8772525"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CAD022A-090D-3CC5-7C37-C6A232B524A0}"/>
              </a:ext>
            </a:extLst>
          </p:cNvPr>
          <p:cNvSpPr txBox="1"/>
          <p:nvPr/>
        </p:nvSpPr>
        <p:spPr>
          <a:xfrm>
            <a:off x="5155096" y="1391406"/>
            <a:ext cx="6418324" cy="3046988"/>
          </a:xfrm>
          <a:prstGeom prst="rect">
            <a:avLst/>
          </a:prstGeom>
          <a:noFill/>
        </p:spPr>
        <p:txBody>
          <a:bodyPr wrap="square">
            <a:spAutoFit/>
          </a:bodyPr>
          <a:lstStyle/>
          <a:p>
            <a:pPr algn="r" rtl="1"/>
            <a:r>
              <a:rPr lang="ar-BH" sz="3200" dirty="0">
                <a:effectLst/>
                <a:latin typeface="Sakkal Majalla" panose="02000000000000000000" pitchFamily="2" charset="-78"/>
                <a:ea typeface="Calibri" panose="020F0502020204030204" pitchFamily="34" charset="0"/>
                <a:cs typeface="Sakkal Majalla" panose="02000000000000000000" pitchFamily="2" charset="-78"/>
              </a:rPr>
              <a:t> كُنْتُ أَعْرِفُ مَتى يُريدُني جَدّي أَنْ أَضْحَكَ وَمَتى يُريدُني أَنْ أَسْكُتَ، وَكُنْتُ أَتَذَكَّرُ وَكُنْتُ أَتَذَكَّرُ مَواعــــــيدَ صَلاتِهِ، فَأُحْضِرُ لَهُ السَّجّادَةَ، وَأَمْــــــــلَأُ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الْإِبْريقَ</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لِيَتَوَضَّأَ قَبْـــــــــــلَ أَنْ يَطْلُبَ مِنّي ذَلِكَ. وَكانَ في ساعاتِ راحَتِهِ يَسْتَمِعُ إِلَيَّ أَقْرَأُ لَهُ مِنَ الْقُرْآنِ بِصَــــوْتٍ </a:t>
            </a:r>
            <a:r>
              <a:rPr lang="ar-BH" sz="32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مُنَغَّمٍ</a:t>
            </a:r>
            <a:r>
              <a:rPr lang="ar-BH" sz="3200" dirty="0">
                <a:effectLst/>
                <a:latin typeface="Sakkal Majalla" panose="02000000000000000000" pitchFamily="2" charset="-78"/>
                <a:ea typeface="Calibri" panose="020F0502020204030204" pitchFamily="34" charset="0"/>
                <a:cs typeface="Sakkal Majalla" panose="02000000000000000000" pitchFamily="2" charset="-78"/>
              </a:rPr>
              <a:t>، وَكُــــــنْتُ أَعْـــــرِفُ مِــــــنْ وَجْــــــــهِ جَدّي أَنَّهُ كانَ أَيْضًا يَطْرَبُ لَهُ. </a:t>
            </a:r>
            <a:endParaRPr lang="en-US" sz="3200" dirty="0"/>
          </a:p>
        </p:txBody>
      </p:sp>
      <p:pic>
        <p:nvPicPr>
          <p:cNvPr id="32" name="Picture 31">
            <a:extLst>
              <a:ext uri="{FF2B5EF4-FFF2-40B4-BE49-F238E27FC236}">
                <a16:creationId xmlns:a16="http://schemas.microsoft.com/office/drawing/2014/main" id="{E200912E-9171-A57B-E57C-52780ADB1D3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53" y="1253185"/>
            <a:ext cx="5165164" cy="3823429"/>
          </a:xfrm>
          <a:prstGeom prst="rect">
            <a:avLst/>
          </a:prstGeom>
          <a:noFill/>
          <a:ln>
            <a:noFill/>
          </a:ln>
        </p:spPr>
      </p:pic>
      <p:sp>
        <p:nvSpPr>
          <p:cNvPr id="35" name="TextBox 34">
            <a:extLst>
              <a:ext uri="{FF2B5EF4-FFF2-40B4-BE49-F238E27FC236}">
                <a16:creationId xmlns:a16="http://schemas.microsoft.com/office/drawing/2014/main" id="{247885F9-4064-BA43-794B-2892CF57127C}"/>
              </a:ext>
            </a:extLst>
          </p:cNvPr>
          <p:cNvSpPr txBox="1"/>
          <p:nvPr/>
        </p:nvSpPr>
        <p:spPr>
          <a:xfrm>
            <a:off x="270641" y="5638439"/>
            <a:ext cx="6096000" cy="487506"/>
          </a:xfrm>
          <a:prstGeom prst="rect">
            <a:avLst/>
          </a:prstGeom>
          <a:noFill/>
        </p:spPr>
        <p:txBody>
          <a:bodyPr wrap="square">
            <a:spAutoFit/>
          </a:bodyPr>
          <a:lstStyle/>
          <a:p>
            <a:pPr algn="r" rtl="1">
              <a:lnSpc>
                <a:spcPct val="107000"/>
              </a:lnSpc>
              <a:spcAft>
                <a:spcPts val="800"/>
              </a:spcAft>
            </a:pPr>
            <a:r>
              <a:rPr lang="ar-BH" sz="2400" dirty="0">
                <a:solidFill>
                  <a:srgbClr val="0070C0"/>
                </a:solidFill>
                <a:effectLst/>
                <a:latin typeface="Sakkal Majalla" panose="02000000000000000000" pitchFamily="2" charset="-78"/>
                <a:ea typeface="Calibri" panose="020F0502020204030204" pitchFamily="34" charset="0"/>
                <a:cs typeface="Sakkal Majalla" panose="02000000000000000000" pitchFamily="2" charset="-78"/>
              </a:rPr>
              <a:t>الطّيّب صالح*: دومة ودّ حامد، حفنة تمر، ص- ص20-26 (بتصرّف).</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6" name="AutoShape 14">
            <a:extLst>
              <a:ext uri="{FF2B5EF4-FFF2-40B4-BE49-F238E27FC236}">
                <a16:creationId xmlns:a16="http://schemas.microsoft.com/office/drawing/2014/main" id="{A416B738-0D2A-B45D-E015-B84C7573FA5A}"/>
              </a:ext>
            </a:extLst>
          </p:cNvPr>
          <p:cNvSpPr>
            <a:spLocks noChangeArrowheads="1"/>
          </p:cNvSpPr>
          <p:nvPr/>
        </p:nvSpPr>
        <p:spPr bwMode="auto">
          <a:xfrm>
            <a:off x="7482664" y="4739652"/>
            <a:ext cx="3684105" cy="1179834"/>
          </a:xfrm>
          <a:prstGeom prst="roundRect">
            <a:avLst>
              <a:gd name="adj" fmla="val 16667"/>
            </a:avLst>
          </a:prstGeom>
          <a:gradFill rotWithShape="0">
            <a:gsLst>
              <a:gs pos="0">
                <a:srgbClr val="FFFFFF"/>
              </a:gs>
              <a:gs pos="100000">
                <a:srgbClr val="BDD7EE"/>
              </a:gs>
            </a:gsLst>
            <a:lin ang="5400000" scaled="1"/>
          </a:gradFill>
          <a:ln w="12700">
            <a:solidFill>
              <a:srgbClr val="FFFFFF"/>
            </a:solidFill>
            <a:round/>
            <a:headEnd/>
            <a:tailEnd/>
          </a:ln>
          <a:effectLst>
            <a:outerShdw blurRad="50800" dist="38100" dir="16200000" rotWithShape="0">
              <a:prstClr val="black">
                <a:alpha val="40000"/>
              </a:prstClr>
            </a:outerShdw>
          </a:effectLst>
        </p:spPr>
        <p:txBody>
          <a:bodyPr rot="0" vert="horz" wrap="square" lIns="91440" tIns="45720" rIns="91440" bIns="45720" anchor="t" anchorCtr="0" upright="1">
            <a:noAutofit/>
          </a:bodyPr>
          <a:lstStyle/>
          <a:p>
            <a:pPr algn="r" rtl="1">
              <a:lnSpc>
                <a:spcPct val="107000"/>
              </a:lnSpc>
              <a:spcAft>
                <a:spcPts val="800"/>
              </a:spcAft>
            </a:pPr>
            <a:r>
              <a:rPr lang="ar-BH" sz="24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صَوْتٌ مُنَغَّمٌ: </a:t>
            </a:r>
            <a:r>
              <a:rPr lang="ar-BH" sz="240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صَوْتٌ جَميلٌ لَهُ إيقاعٌ</a:t>
            </a:r>
            <a:r>
              <a:rPr lang="en-US" sz="240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240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240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24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الْإِبْريقُ</a:t>
            </a:r>
            <a:r>
              <a:rPr lang="ar-BH" sz="240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إِناءٌ لَهُ عُرْوَةٌ     </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Footer Placeholder 3">
            <a:extLst>
              <a:ext uri="{FF2B5EF4-FFF2-40B4-BE49-F238E27FC236}">
                <a16:creationId xmlns:a16="http://schemas.microsoft.com/office/drawing/2014/main" id="{D237592C-F8F1-0E7F-1AB1-47682D216959}"/>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0313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3469667-1C4F-6503-C329-49B509521EBB}"/>
              </a:ext>
            </a:extLst>
          </p:cNvPr>
          <p:cNvGrpSpPr/>
          <p:nvPr/>
        </p:nvGrpSpPr>
        <p:grpSpPr>
          <a:xfrm>
            <a:off x="10538277" y="170793"/>
            <a:ext cx="1496196" cy="1217166"/>
            <a:chOff x="10143165" y="36019"/>
            <a:chExt cx="1772039" cy="1349941"/>
          </a:xfrm>
        </p:grpSpPr>
        <p:pic>
          <p:nvPicPr>
            <p:cNvPr id="20" name="Picture 19">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1" name="Picture 20">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2" name="Picture 21"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19242ABC-7214-D658-F177-1EC6FA13DF00}"/>
              </a:ext>
            </a:extLst>
          </p:cNvPr>
          <p:cNvSpPr>
            <a:spLocks/>
          </p:cNvSpPr>
          <p:nvPr/>
        </p:nvSpPr>
        <p:spPr>
          <a:xfrm>
            <a:off x="8778239" y="627558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B5BD740-38E3-6731-8276-C44408DDE83D}"/>
              </a:ext>
            </a:extLst>
          </p:cNvPr>
          <p:cNvSpPr txBox="1"/>
          <p:nvPr/>
        </p:nvSpPr>
        <p:spPr>
          <a:xfrm>
            <a:off x="8229600" y="649206"/>
            <a:ext cx="1961322" cy="685124"/>
          </a:xfrm>
          <a:prstGeom prst="rect">
            <a:avLst/>
          </a:prstGeom>
          <a:noFill/>
        </p:spPr>
        <p:txBody>
          <a:bodyPr wrap="square">
            <a:spAutoFit/>
          </a:bodyPr>
          <a:lstStyle/>
          <a:p>
            <a:pPr algn="just" rtl="1">
              <a:lnSpc>
                <a:spcPct val="107000"/>
              </a:lnSpc>
              <a:spcAft>
                <a:spcPts val="800"/>
              </a:spcAft>
            </a:pPr>
            <a:r>
              <a:rPr lang="ar-SA" sz="3600" b="1" dirty="0">
                <a:solidFill>
                  <a:srgbClr val="0070C0"/>
                </a:solidFill>
                <a:effectLst/>
                <a:latin typeface="Sakkal Majalla" panose="02000000000000000000" pitchFamily="2" charset="-78"/>
                <a:ea typeface="Calibri" panose="020F0502020204030204" pitchFamily="34" charset="0"/>
                <a:cs typeface="Sakkal Majalla" panose="02000000000000000000" pitchFamily="2" charset="-78"/>
              </a:rPr>
              <a:t>ثالِثًا: أَفْهَمُ.</a:t>
            </a:r>
            <a:r>
              <a:rPr lang="ar-BH" sz="3600" dirty="0">
                <a:effectLst/>
                <a:latin typeface="Sakkal Majalla" panose="02000000000000000000" pitchFamily="2" charset="-78"/>
                <a:ea typeface="Calibri" panose="020F0502020204030204" pitchFamily="34" charset="0"/>
                <a:cs typeface="Sakkal Majalla" panose="02000000000000000000" pitchFamily="2" charset="-78"/>
              </a:rPr>
              <a:t>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TextBox 9">
            <a:extLst>
              <a:ext uri="{FF2B5EF4-FFF2-40B4-BE49-F238E27FC236}">
                <a16:creationId xmlns:a16="http://schemas.microsoft.com/office/drawing/2014/main" id="{D1507D48-FBF8-F379-8BA5-1263D3E56D78}"/>
              </a:ext>
            </a:extLst>
          </p:cNvPr>
          <p:cNvSpPr txBox="1"/>
          <p:nvPr/>
        </p:nvSpPr>
        <p:spPr>
          <a:xfrm>
            <a:off x="2179982" y="1755303"/>
            <a:ext cx="7832035" cy="1380506"/>
          </a:xfrm>
          <a:prstGeom prst="rect">
            <a:avLst/>
          </a:prstGeom>
          <a:noFill/>
        </p:spPr>
        <p:txBody>
          <a:bodyPr wrap="square">
            <a:spAutoFit/>
          </a:bodyPr>
          <a:lstStyle/>
          <a:p>
            <a:pPr lvl="0" algn="r" rtl="1">
              <a:lnSpc>
                <a:spcPct val="107000"/>
              </a:lnSpc>
              <a:spcAft>
                <a:spcPts val="800"/>
              </a:spcAft>
              <a:buClr>
                <a:srgbClr val="000000"/>
              </a:buClr>
              <a:buSzPts val="1400"/>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1- دارَتِ الأَحْداثُ عِنْدَما كانَ الْكاتِبُ طِفْلًا صَغيرًا.</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algn="r" rtl="1">
              <a:lnSpc>
                <a:spcPct val="107000"/>
              </a:lnSpc>
              <a:spcAft>
                <a:spcPts val="800"/>
              </a:spcAft>
            </a:pP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أَسْتَخْرِجُ مِنَ النَّصِّ دَليلًا عَلى ذَلِكَ.</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TextBox 10">
            <a:extLst>
              <a:ext uri="{FF2B5EF4-FFF2-40B4-BE49-F238E27FC236}">
                <a16:creationId xmlns:a16="http://schemas.microsoft.com/office/drawing/2014/main" id="{C919D441-742A-7A29-3DDC-AFA1F4EE77F0}"/>
              </a:ext>
            </a:extLst>
          </p:cNvPr>
          <p:cNvSpPr txBox="1"/>
          <p:nvPr/>
        </p:nvSpPr>
        <p:spPr>
          <a:xfrm>
            <a:off x="3629770" y="3946922"/>
            <a:ext cx="5148469" cy="400110"/>
          </a:xfrm>
          <a:prstGeom prst="rect">
            <a:avLst/>
          </a:prstGeom>
          <a:noFill/>
        </p:spPr>
        <p:txBody>
          <a:bodyPr wrap="square" rtlCol="0">
            <a:spAutoFit/>
          </a:bodyPr>
          <a:lstStyle/>
          <a:p>
            <a:pPr algn="r"/>
            <a:r>
              <a:rPr lang="ar-BH" sz="2000" dirty="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00109259-1619-5746-7280-22DEDCDCF830}"/>
              </a:ext>
            </a:extLst>
          </p:cNvPr>
          <p:cNvSpPr txBox="1"/>
          <p:nvPr/>
        </p:nvSpPr>
        <p:spPr>
          <a:xfrm>
            <a:off x="3475775" y="3744816"/>
            <a:ext cx="4873708" cy="646331"/>
          </a:xfrm>
          <a:prstGeom prst="rect">
            <a:avLst/>
          </a:prstGeom>
          <a:noFill/>
        </p:spPr>
        <p:txBody>
          <a:bodyPr wrap="square">
            <a:spAutoFit/>
          </a:bodyPr>
          <a:lstStyle/>
          <a:p>
            <a:pPr algn="r"/>
            <a:r>
              <a:rPr lang="ar-BH" sz="36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لا بُدَّ أَنَّني كُنْتُ صَغيرًا حينَذاكَ.</a:t>
            </a:r>
            <a:endParaRPr lang="en-US" dirty="0">
              <a:solidFill>
                <a:srgbClr val="0070C0"/>
              </a:solidFill>
            </a:endParaRPr>
          </a:p>
        </p:txBody>
      </p:sp>
      <p:sp>
        <p:nvSpPr>
          <p:cNvPr id="7" name="Footer Placeholder 3">
            <a:extLst>
              <a:ext uri="{FF2B5EF4-FFF2-40B4-BE49-F238E27FC236}">
                <a16:creationId xmlns:a16="http://schemas.microsoft.com/office/drawing/2014/main" id="{B30C0D8A-14A3-D703-E96D-718D6B92E709}"/>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9385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F2D4A63-C86C-477B-88B2-B2B8CD43C3F2}"/>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3469667-1C4F-6503-C329-49B509521EBB}"/>
              </a:ext>
            </a:extLst>
          </p:cNvPr>
          <p:cNvGrpSpPr/>
          <p:nvPr/>
        </p:nvGrpSpPr>
        <p:grpSpPr>
          <a:xfrm>
            <a:off x="10419008" y="36020"/>
            <a:ext cx="1496196" cy="1217166"/>
            <a:chOff x="10143165" y="36019"/>
            <a:chExt cx="1772039" cy="1349941"/>
          </a:xfrm>
        </p:grpSpPr>
        <p:pic>
          <p:nvPicPr>
            <p:cNvPr id="20" name="Picture 19">
              <a:extLst>
                <a:ext uri="{FF2B5EF4-FFF2-40B4-BE49-F238E27FC236}">
                  <a16:creationId xmlns:a16="http://schemas.microsoft.com/office/drawing/2014/main" id="{FDC2F49E-E7FB-2160-DF65-B2375AD36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9" b="24537"/>
            <a:stretch/>
          </p:blipFill>
          <p:spPr>
            <a:xfrm>
              <a:off x="10345468" y="734969"/>
              <a:ext cx="1366634" cy="295685"/>
            </a:xfrm>
            <a:prstGeom prst="rect">
              <a:avLst/>
            </a:prstGeom>
          </p:spPr>
        </p:pic>
        <p:pic>
          <p:nvPicPr>
            <p:cNvPr id="21" name="Picture 20">
              <a:extLst>
                <a:ext uri="{FF2B5EF4-FFF2-40B4-BE49-F238E27FC236}">
                  <a16:creationId xmlns:a16="http://schemas.microsoft.com/office/drawing/2014/main" id="{B2C8CA96-D7E5-5B79-08AC-00218A0E2DF4}"/>
                </a:ext>
              </a:extLst>
            </p:cNvPr>
            <p:cNvPicPr>
              <a:picLocks noChangeAspect="1"/>
            </p:cNvPicPr>
            <p:nvPr/>
          </p:nvPicPr>
          <p:blipFill rotWithShape="1">
            <a:blip r:embed="rId3">
              <a:extLst>
                <a:ext uri="{28A0092B-C50C-407E-A947-70E740481C1C}">
                  <a14:useLocalDpi xmlns:a14="http://schemas.microsoft.com/office/drawing/2010/main" val="0"/>
                </a:ext>
              </a:extLst>
            </a:blip>
            <a:srcRect t="75391" b="6916"/>
            <a:stretch/>
          </p:blipFill>
          <p:spPr>
            <a:xfrm>
              <a:off x="10143165" y="1107079"/>
              <a:ext cx="1772039" cy="278881"/>
            </a:xfrm>
            <a:prstGeom prst="rect">
              <a:avLst/>
            </a:prstGeom>
          </p:spPr>
        </p:pic>
        <p:pic>
          <p:nvPicPr>
            <p:cNvPr id="22" name="Picture 21" descr="A picture containing text, clipart, vector graphics&#10;&#10;Description automatically generated">
              <a:extLst>
                <a:ext uri="{FF2B5EF4-FFF2-40B4-BE49-F238E27FC236}">
                  <a16:creationId xmlns:a16="http://schemas.microsoft.com/office/drawing/2014/main" id="{DBB6AF73-DE61-F494-512A-CC75E7DFB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97" y="36019"/>
              <a:ext cx="607323" cy="668055"/>
            </a:xfrm>
            <a:prstGeom prst="rect">
              <a:avLst/>
            </a:prstGeom>
          </p:spPr>
        </p:pic>
      </p:grpSp>
      <p:sp>
        <p:nvSpPr>
          <p:cNvPr id="2" name="Rectangle 1">
            <a:extLst>
              <a:ext uri="{FF2B5EF4-FFF2-40B4-BE49-F238E27FC236}">
                <a16:creationId xmlns:a16="http://schemas.microsoft.com/office/drawing/2014/main" id="{B174EEF7-13B7-0441-54AF-74D77794ABC4}"/>
              </a:ext>
            </a:extLst>
          </p:cNvPr>
          <p:cNvSpPr>
            <a:spLocks/>
          </p:cNvSpPr>
          <p:nvPr/>
        </p:nvSpPr>
        <p:spPr>
          <a:xfrm>
            <a:off x="8772525"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2022-2023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E85DC41-EFFA-5FF9-1B6F-2407D4B501AF}"/>
              </a:ext>
            </a:extLst>
          </p:cNvPr>
          <p:cNvSpPr txBox="1"/>
          <p:nvPr/>
        </p:nvSpPr>
        <p:spPr>
          <a:xfrm>
            <a:off x="1802071" y="449156"/>
            <a:ext cx="7964556" cy="685124"/>
          </a:xfrm>
          <a:prstGeom prst="rect">
            <a:avLst/>
          </a:prstGeom>
          <a:noFill/>
        </p:spPr>
        <p:txBody>
          <a:bodyPr wrap="square">
            <a:spAutoFit/>
          </a:bodyPr>
          <a:lstStyle/>
          <a:p>
            <a:pPr lvl="0" algn="r" rtl="1">
              <a:lnSpc>
                <a:spcPct val="107000"/>
              </a:lnSpc>
              <a:spcAft>
                <a:spcPts val="800"/>
              </a:spcAft>
              <a:buClr>
                <a:srgbClr val="000000"/>
              </a:buClr>
              <a:buSzPts val="1400"/>
            </a:pPr>
            <a:r>
              <a:rPr lang="ar-BH" sz="36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2- كانَ النّاسُ يُرَبِّتونَ عَلى رَأْسِ الطِّفْلِ حينَ:</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48" name="Oval 47">
            <a:extLst>
              <a:ext uri="{FF2B5EF4-FFF2-40B4-BE49-F238E27FC236}">
                <a16:creationId xmlns:a16="http://schemas.microsoft.com/office/drawing/2014/main" id="{4C10FF50-A73E-CE8A-04EB-DCDE7EB86897}"/>
              </a:ext>
            </a:extLst>
          </p:cNvPr>
          <p:cNvSpPr/>
          <p:nvPr/>
        </p:nvSpPr>
        <p:spPr>
          <a:xfrm>
            <a:off x="8203091" y="2336528"/>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ب</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49" name="Oval 48">
            <a:extLst>
              <a:ext uri="{FF2B5EF4-FFF2-40B4-BE49-F238E27FC236}">
                <a16:creationId xmlns:a16="http://schemas.microsoft.com/office/drawing/2014/main" id="{B2BEE6FE-F88D-F432-844D-489E1920121E}"/>
              </a:ext>
            </a:extLst>
          </p:cNvPr>
          <p:cNvSpPr/>
          <p:nvPr/>
        </p:nvSpPr>
        <p:spPr>
          <a:xfrm>
            <a:off x="8203091" y="3253842"/>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ج</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50" name="Oval 49">
            <a:extLst>
              <a:ext uri="{FF2B5EF4-FFF2-40B4-BE49-F238E27FC236}">
                <a16:creationId xmlns:a16="http://schemas.microsoft.com/office/drawing/2014/main" id="{96C26684-B678-0729-D309-7DC19EBA05A3}"/>
              </a:ext>
            </a:extLst>
          </p:cNvPr>
          <p:cNvSpPr/>
          <p:nvPr/>
        </p:nvSpPr>
        <p:spPr>
          <a:xfrm>
            <a:off x="8203093" y="1414066"/>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أ</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52" name="Oval 51">
            <a:extLst>
              <a:ext uri="{FF2B5EF4-FFF2-40B4-BE49-F238E27FC236}">
                <a16:creationId xmlns:a16="http://schemas.microsoft.com/office/drawing/2014/main" id="{CC3949ED-3426-CCCD-21D5-BC3E7103DD2C}"/>
              </a:ext>
            </a:extLst>
          </p:cNvPr>
          <p:cNvSpPr/>
          <p:nvPr/>
        </p:nvSpPr>
        <p:spPr>
          <a:xfrm>
            <a:off x="8203090" y="4192735"/>
            <a:ext cx="834887" cy="7907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1"/>
                </a:solidFill>
                <a:latin typeface="Sakkal Majalla" panose="02000000000000000000" pitchFamily="2" charset="-78"/>
                <a:cs typeface="Sakkal Majalla" panose="02000000000000000000" pitchFamily="2" charset="-78"/>
              </a:rPr>
              <a:t>د</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6" name="Footer Placeholder 3">
            <a:extLst>
              <a:ext uri="{FF2B5EF4-FFF2-40B4-BE49-F238E27FC236}">
                <a16:creationId xmlns:a16="http://schemas.microsoft.com/office/drawing/2014/main" id="{B6662D7A-5AA7-AC25-7D0B-A6848AAE4F3B}"/>
              </a:ext>
            </a:extLst>
          </p:cNvPr>
          <p:cNvSpPr>
            <a:spLocks noGrp="1"/>
          </p:cNvSpPr>
          <p:nvPr>
            <p:ph type="ftr" sz="quarter" idx="11"/>
          </p:nvPr>
        </p:nvSpPr>
        <p:spPr>
          <a:xfrm>
            <a:off x="125894" y="6350581"/>
            <a:ext cx="9024731" cy="365125"/>
          </a:xfrm>
        </p:spPr>
        <p:txBody>
          <a:bodyPr/>
          <a:lstStyle/>
          <a:p>
            <a:pPr lvl="0" algn="r" rtl="1">
              <a:defRPr/>
            </a:pPr>
            <a:r>
              <a:rPr kumimoji="0" lang="ar-BH" sz="1800" b="0" i="0" u="none" strike="noStrike" kern="1200" cap="none" spc="0" normalizeH="0" baseline="0" noProof="0" dirty="0">
                <a:ln>
                  <a:noFill/>
                </a:ln>
                <a:solidFill>
                  <a:prstClr val="black">
                    <a:tint val="75000"/>
                  </a:prstClr>
                </a:solidFill>
                <a:effectLst/>
                <a:uLnTx/>
                <a:uFillTx/>
                <a:latin typeface="Sakkal Majalla" panose="02000000000000000000" pitchFamily="2" charset="-78"/>
                <a:cs typeface="Sakkal Majalla" panose="02000000000000000000" pitchFamily="2" charset="-78"/>
              </a:rPr>
              <a:t>اللُّغَةُ العَرَبِيَّةُ / الصَّفُّ الثالث الابْتِدائِيُّ/ ال</a:t>
            </a:r>
            <a:r>
              <a:rPr lang="ar-BH" sz="1800" dirty="0">
                <a:solidFill>
                  <a:prstClr val="black">
                    <a:tint val="75000"/>
                  </a:prstClr>
                </a:solidFill>
                <a:latin typeface="Sakkal Majalla" panose="02000000000000000000" pitchFamily="2" charset="-78"/>
                <a:cs typeface="Sakkal Majalla" panose="02000000000000000000" pitchFamily="2" charset="-78"/>
              </a:rPr>
              <a:t>وَحْدَةُ: مشاهدُ من الطّفولة/ </a:t>
            </a:r>
            <a:r>
              <a:rPr lang="ar-SA" sz="1800" dirty="0">
                <a:solidFill>
                  <a:prstClr val="black">
                    <a:tint val="75000"/>
                  </a:prstClr>
                </a:solidFill>
                <a:latin typeface="Sakkal Majalla" panose="02000000000000000000" pitchFamily="2" charset="-78"/>
                <a:cs typeface="Sakkal Majalla" panose="02000000000000000000" pitchFamily="2" charset="-78"/>
              </a:rPr>
              <a:t>الدَّرْسُ </a:t>
            </a:r>
            <a:r>
              <a:rPr lang="ar-BH" sz="1800" dirty="0">
                <a:solidFill>
                  <a:prstClr val="black">
                    <a:tint val="75000"/>
                  </a:prstClr>
                </a:solidFill>
                <a:latin typeface="Sakkal Majalla" panose="02000000000000000000" pitchFamily="2" charset="-78"/>
                <a:cs typeface="Sakkal Majalla" panose="02000000000000000000" pitchFamily="2" charset="-78"/>
              </a:rPr>
              <a:t>التّاسِعُ</a:t>
            </a:r>
            <a:r>
              <a:rPr lang="ar-SA" sz="1800" dirty="0">
                <a:solidFill>
                  <a:prstClr val="black">
                    <a:tint val="75000"/>
                  </a:prstClr>
                </a:solidFill>
                <a:latin typeface="Sakkal Majalla" panose="02000000000000000000" pitchFamily="2" charset="-78"/>
                <a:cs typeface="Sakkal Majalla" panose="02000000000000000000" pitchFamily="2" charset="-78"/>
              </a:rPr>
              <a:t>: </a:t>
            </a:r>
            <a:r>
              <a:rPr lang="en-US" sz="1800" dirty="0">
                <a:solidFill>
                  <a:prstClr val="black">
                    <a:tint val="75000"/>
                  </a:prstClr>
                </a:solidFill>
                <a:latin typeface="Sakkal Majalla" panose="02000000000000000000" pitchFamily="2" charset="-78"/>
                <a:cs typeface="Sakkal Majalla" panose="02000000000000000000" pitchFamily="2" charset="-78"/>
              </a:rPr>
              <a:t> </a:t>
            </a:r>
            <a:r>
              <a:rPr lang="ar-BH" sz="1800" dirty="0">
                <a:solidFill>
                  <a:prstClr val="black">
                    <a:tint val="75000"/>
                  </a:prstClr>
                </a:solidFill>
                <a:latin typeface="Sakkal Majalla" panose="02000000000000000000" pitchFamily="2" charset="-78"/>
                <a:cs typeface="Sakkal Majalla" panose="02000000000000000000" pitchFamily="2" charset="-78"/>
              </a:rPr>
              <a:t>ذكريات من أيّام الطفولة (1)/ </a:t>
            </a:r>
            <a:r>
              <a:rPr lang="ar-SA" sz="1800" dirty="0">
                <a:solidFill>
                  <a:prstClr val="black">
                    <a:tint val="75000"/>
                  </a:prstClr>
                </a:solidFill>
                <a:latin typeface="Sakkal Majalla" panose="02000000000000000000" pitchFamily="2" charset="-78"/>
                <a:cs typeface="Sakkal Majalla" panose="02000000000000000000" pitchFamily="2" charset="-78"/>
              </a:rPr>
              <a:t>ا</a:t>
            </a:r>
            <a:r>
              <a:rPr lang="ar-BH" sz="1800" dirty="0">
                <a:solidFill>
                  <a:prstClr val="black">
                    <a:tint val="75000"/>
                  </a:prstClr>
                </a:solidFill>
                <a:latin typeface="Sakkal Majalla" panose="02000000000000000000" pitchFamily="2" charset="-78"/>
                <a:cs typeface="Sakkal Majalla" panose="02000000000000000000" pitchFamily="2" charset="-78"/>
              </a:rPr>
              <a:t>لتّحدّث وا</a:t>
            </a:r>
            <a:r>
              <a:rPr lang="ar-SA" sz="1800" dirty="0">
                <a:solidFill>
                  <a:prstClr val="black">
                    <a:tint val="75000"/>
                  </a:prstClr>
                </a:solidFill>
                <a:latin typeface="Sakkal Majalla" panose="02000000000000000000" pitchFamily="2" charset="-78"/>
                <a:cs typeface="Sakkal Majalla" panose="02000000000000000000" pitchFamily="2" charset="-78"/>
              </a:rPr>
              <a:t>لقِراءَةُ</a:t>
            </a:r>
            <a:endParaRPr lang="en-US" sz="1800" dirty="0">
              <a:solidFill>
                <a:prstClr val="black">
                  <a:tint val="75000"/>
                </a:prstClr>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33A29974-FDE2-A035-DB94-532C586AD24D}"/>
              </a:ext>
            </a:extLst>
          </p:cNvPr>
          <p:cNvSpPr txBox="1"/>
          <p:nvPr/>
        </p:nvSpPr>
        <p:spPr>
          <a:xfrm>
            <a:off x="5187605" y="1330099"/>
            <a:ext cx="3270142" cy="3654847"/>
          </a:xfrm>
          <a:prstGeom prst="rect">
            <a:avLst/>
          </a:prstGeom>
          <a:noFill/>
        </p:spPr>
        <p:txBody>
          <a:bodyPr wrap="square">
            <a:spAutoFit/>
          </a:bodyPr>
          <a:lstStyle/>
          <a:p>
            <a:pPr lvl="1" algn="r" rtl="1">
              <a:lnSpc>
                <a:spcPct val="150000"/>
              </a:lnSpc>
              <a:spcAft>
                <a:spcPts val="800"/>
              </a:spcAft>
            </a:pPr>
            <a:r>
              <a:rPr lang="ar-BH" sz="3600" dirty="0">
                <a:effectLst/>
                <a:latin typeface="Sakkal Majalla" panose="02000000000000000000" pitchFamily="2" charset="-78"/>
                <a:ea typeface="Calibri" panose="020F0502020204030204" pitchFamily="34" charset="0"/>
                <a:cs typeface="Sakkal Majalla" panose="02000000000000000000" pitchFamily="2" charset="-78"/>
              </a:rPr>
              <a:t> يُرافِقُ أَباهُ.</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lvl="1" algn="r" rtl="1">
              <a:lnSpc>
                <a:spcPct val="150000"/>
              </a:lnSpc>
              <a:spcAft>
                <a:spcPts val="800"/>
              </a:spcAft>
            </a:pPr>
            <a:r>
              <a:rPr lang="ar-BH" sz="3600" dirty="0">
                <a:effectLst/>
                <a:latin typeface="Sakkal Majalla" panose="02000000000000000000" pitchFamily="2" charset="-78"/>
                <a:ea typeface="Calibri" panose="020F0502020204030204" pitchFamily="34" charset="0"/>
                <a:cs typeface="Sakkal Majalla" panose="02000000000000000000" pitchFamily="2" charset="-78"/>
              </a:rPr>
              <a:t>   يُرافِقُ جَدَّهُ.</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lvl="1" algn="r" rtl="1">
              <a:lnSpc>
                <a:spcPct val="150000"/>
              </a:lnSpc>
              <a:spcAft>
                <a:spcPts val="800"/>
              </a:spcAft>
            </a:pPr>
            <a:r>
              <a:rPr lang="ar-BH" sz="3600" dirty="0">
                <a:latin typeface="Sakkal Majalla" panose="02000000000000000000" pitchFamily="2" charset="-78"/>
                <a:ea typeface="Calibri" panose="020F0502020204030204" pitchFamily="34" charset="0"/>
                <a:cs typeface="Sakkal Majalla" panose="02000000000000000000" pitchFamily="2" charset="-78"/>
              </a:rPr>
              <a:t> </a:t>
            </a:r>
            <a:r>
              <a:rPr lang="ar-BH" sz="3600" dirty="0">
                <a:effectLst/>
                <a:latin typeface="Sakkal Majalla" panose="02000000000000000000" pitchFamily="2" charset="-78"/>
                <a:ea typeface="Calibri" panose="020F0502020204030204" pitchFamily="34" charset="0"/>
                <a:cs typeface="Sakkal Majalla" panose="02000000000000000000" pitchFamily="2" charset="-78"/>
              </a:rPr>
              <a:t>  يَذْهَبُ إِلى النَّهْرِ</a:t>
            </a:r>
            <a:r>
              <a:rPr lang="ar-BH" sz="36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600" dirty="0">
                <a:effectLst/>
                <a:latin typeface="Sakkal Majalla" panose="02000000000000000000" pitchFamily="2" charset="-78"/>
                <a:ea typeface="Calibri" panose="020F0502020204030204" pitchFamily="34" charset="0"/>
                <a:cs typeface="Sakkal Majalla" panose="02000000000000000000" pitchFamily="2" charset="-78"/>
              </a:rPr>
              <a:t>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p>
            <a:pPr lvl="1" algn="r" rtl="1">
              <a:lnSpc>
                <a:spcPct val="150000"/>
              </a:lnSpc>
              <a:spcAft>
                <a:spcPts val="800"/>
              </a:spcAft>
            </a:pPr>
            <a:r>
              <a:rPr lang="ar-BH" sz="3600" dirty="0">
                <a:effectLst/>
                <a:latin typeface="Sakkal Majalla" panose="02000000000000000000" pitchFamily="2" charset="-78"/>
                <a:ea typeface="Calibri" panose="020F0502020204030204" pitchFamily="34" charset="0"/>
                <a:cs typeface="Sakkal Majalla" panose="02000000000000000000" pitchFamily="2" charset="-78"/>
              </a:rPr>
              <a:t>    يَذْهَبُ إِلى الْحَقْلِ.</a:t>
            </a:r>
            <a:endParaRPr lang="en-US" sz="3600" dirty="0"/>
          </a:p>
        </p:txBody>
      </p:sp>
    </p:spTree>
    <p:extLst>
      <p:ext uri="{BB962C8B-B14F-4D97-AF65-F5344CB8AC3E}">
        <p14:creationId xmlns:p14="http://schemas.microsoft.com/office/powerpoint/2010/main" val="8742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8"/>
                                        </p:tgtEl>
                                        <p:attrNameLst>
                                          <p:attrName>fillcolor</p:attrName>
                                        </p:attrNameLst>
                                      </p:cBhvr>
                                      <p:to>
                                        <a:srgbClr val="0070C0"/>
                                      </p:to>
                                    </p:animClr>
                                    <p:set>
                                      <p:cBhvr>
                                        <p:cTn id="7" dur="2000" fill="hold"/>
                                        <p:tgtEl>
                                          <p:spTgt spid="48"/>
                                        </p:tgtEl>
                                        <p:attrNameLst>
                                          <p:attrName>fill.type</p:attrName>
                                        </p:attrNameLst>
                                      </p:cBhvr>
                                      <p:to>
                                        <p:strVal val="solid"/>
                                      </p:to>
                                    </p:set>
                                    <p:set>
                                      <p:cBhvr>
                                        <p:cTn id="8"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13513</TotalTime>
  <Words>2022</Words>
  <Application>Microsoft Office PowerPoint</Application>
  <PresentationFormat>شاشة عريضة</PresentationFormat>
  <Paragraphs>198</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Tufik Ben Saleh Aldaaji</dc:creator>
  <cp:lastModifiedBy>FATIMA KHALID OTHMAN ALRUQAIMI</cp:lastModifiedBy>
  <cp:revision>1008</cp:revision>
  <dcterms:created xsi:type="dcterms:W3CDTF">2020-09-08T04:24:33Z</dcterms:created>
  <dcterms:modified xsi:type="dcterms:W3CDTF">2026-04-21T17:06:27Z</dcterms:modified>
</cp:coreProperties>
</file>