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2" d="100"/>
          <a:sy n="62" d="100"/>
        </p:scale>
        <p:origin x="103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 /><Relationship Id="rId7"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theme" Target="theme/theme1.xml" /><Relationship Id="rId5" Type="http://schemas.openxmlformats.org/officeDocument/2006/relationships/viewProps" Target="viewProps.xml" /><Relationship Id="rId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586AC9-807E-437F-879A-B6426C62D611}"/>
              </a:ext>
            </a:extLst>
          </p:cNvPr>
          <p:cNvSpPr>
            <a:spLocks noGrp="1"/>
          </p:cNvSpPr>
          <p:nvPr>
            <p:ph type="dt" sz="half" idx="10"/>
          </p:nvPr>
        </p:nvSpPr>
        <p:spPr/>
        <p:txBody>
          <a:bodyPr/>
          <a:lstStyle/>
          <a:p>
            <a:fld id="{F2CE9C35-74B7-4BE3-AB51-B41D00D910C8}" type="datetimeFigureOut">
              <a:rPr lang="ar-SA" smtClean="0"/>
              <a:t>03/08/1445</a:t>
            </a:fld>
            <a:endParaRPr lang="ar-SA"/>
          </a:p>
        </p:txBody>
      </p:sp>
      <p:sp>
        <p:nvSpPr>
          <p:cNvPr id="3" name="Footer Placeholder 2">
            <a:extLst>
              <a:ext uri="{FF2B5EF4-FFF2-40B4-BE49-F238E27FC236}">
                <a16:creationId xmlns:a16="http://schemas.microsoft.com/office/drawing/2014/main" id="{823ADB8A-DE50-4DC0-975D-533D552F61D6}"/>
              </a:ext>
            </a:extLst>
          </p:cNvPr>
          <p:cNvSpPr>
            <a:spLocks noGrp="1"/>
          </p:cNvSpPr>
          <p:nvPr>
            <p:ph type="ftr" sz="quarter" idx="11"/>
          </p:nvPr>
        </p:nvSpPr>
        <p:spPr/>
        <p:txBody>
          <a:bodyPr/>
          <a:lstStyle/>
          <a:p>
            <a:endParaRPr lang="ar-SA"/>
          </a:p>
        </p:txBody>
      </p:sp>
      <p:sp>
        <p:nvSpPr>
          <p:cNvPr id="4" name="Slide Number Placeholder 3">
            <a:extLst>
              <a:ext uri="{FF2B5EF4-FFF2-40B4-BE49-F238E27FC236}">
                <a16:creationId xmlns:a16="http://schemas.microsoft.com/office/drawing/2014/main" id="{963FA534-A987-40CB-937C-7CCB0AC0BBA2}"/>
              </a:ext>
            </a:extLst>
          </p:cNvPr>
          <p:cNvSpPr>
            <a:spLocks noGrp="1"/>
          </p:cNvSpPr>
          <p:nvPr>
            <p:ph type="sldNum" sz="quarter" idx="12"/>
          </p:nvPr>
        </p:nvSpPr>
        <p:spPr/>
        <p:txBody>
          <a:bodyPr/>
          <a:lstStyle/>
          <a:p>
            <a:fld id="{9EF81476-C824-47C9-8B8B-39B88E11CD34}" type="slidenum">
              <a:rPr lang="ar-SA" smtClean="0"/>
              <a:t>‹#›</a:t>
            </a:fld>
            <a:endParaRPr lang="ar-SA"/>
          </a:p>
        </p:txBody>
      </p:sp>
    </p:spTree>
    <p:extLst>
      <p:ext uri="{BB962C8B-B14F-4D97-AF65-F5344CB8AC3E}">
        <p14:creationId xmlns:p14="http://schemas.microsoft.com/office/powerpoint/2010/main" val="288699589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A23DB-D346-4D0F-BE72-B7BA5E28C3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SA"/>
          </a:p>
        </p:txBody>
      </p:sp>
      <p:sp>
        <p:nvSpPr>
          <p:cNvPr id="3" name="Text Placeholder 2">
            <a:extLst>
              <a:ext uri="{FF2B5EF4-FFF2-40B4-BE49-F238E27FC236}">
                <a16:creationId xmlns:a16="http://schemas.microsoft.com/office/drawing/2014/main" id="{4230BE36-89AA-43A5-BCE3-16B401C62D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Date Placeholder 3">
            <a:extLst>
              <a:ext uri="{FF2B5EF4-FFF2-40B4-BE49-F238E27FC236}">
                <a16:creationId xmlns:a16="http://schemas.microsoft.com/office/drawing/2014/main" id="{40DE60D9-7A69-4FFC-861E-4BB5D97583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CE9C35-74B7-4BE3-AB51-B41D00D910C8}" type="datetimeFigureOut">
              <a:rPr lang="ar-SA" smtClean="0"/>
              <a:t>03/08/1445</a:t>
            </a:fld>
            <a:endParaRPr lang="ar-SA"/>
          </a:p>
        </p:txBody>
      </p:sp>
      <p:sp>
        <p:nvSpPr>
          <p:cNvPr id="5" name="Footer Placeholder 4">
            <a:extLst>
              <a:ext uri="{FF2B5EF4-FFF2-40B4-BE49-F238E27FC236}">
                <a16:creationId xmlns:a16="http://schemas.microsoft.com/office/drawing/2014/main" id="{A313E538-FD1B-4BEF-9F96-B914DBBF6B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p>
        </p:txBody>
      </p:sp>
      <p:sp>
        <p:nvSpPr>
          <p:cNvPr id="6" name="Slide Number Placeholder 5">
            <a:extLst>
              <a:ext uri="{FF2B5EF4-FFF2-40B4-BE49-F238E27FC236}">
                <a16:creationId xmlns:a16="http://schemas.microsoft.com/office/drawing/2014/main" id="{DAB06B3C-51A9-46D9-9406-940C73B92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F81476-C824-47C9-8B8B-39B88E11CD34}" type="slidenum">
              <a:rPr lang="ar-SA" smtClean="0"/>
              <a:t>‹#›</a:t>
            </a:fld>
            <a:endParaRPr lang="ar-SA"/>
          </a:p>
        </p:txBody>
      </p:sp>
    </p:spTree>
    <p:extLst>
      <p:ext uri="{BB962C8B-B14F-4D97-AF65-F5344CB8AC3E}">
        <p14:creationId xmlns:p14="http://schemas.microsoft.com/office/powerpoint/2010/main" val="2852366494"/>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7" Type="http://schemas.openxmlformats.org/officeDocument/2006/relationships/image" Target="../media/image6.jpeg" /><Relationship Id="rId2" Type="http://schemas.openxmlformats.org/officeDocument/2006/relationships/image" Target="../media/image1.png" /><Relationship Id="rId1" Type="http://schemas.openxmlformats.org/officeDocument/2006/relationships/slideLayout" Target="../slideLayouts/slideLayout1.xml" /><Relationship Id="rId6" Type="http://schemas.openxmlformats.org/officeDocument/2006/relationships/image" Target="../media/image5.jpeg" /><Relationship Id="rId5" Type="http://schemas.openxmlformats.org/officeDocument/2006/relationships/image" Target="../media/image4.jpeg" /><Relationship Id="rId4" Type="http://schemas.openxmlformats.org/officeDocument/2006/relationships/image" Target="../media/image3.gif"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F90CA9-2A0B-4294-9E67-AF7500D5A70E}"/>
              </a:ext>
            </a:extLst>
          </p:cNvPr>
          <p:cNvSpPr/>
          <p:nvPr/>
        </p:nvSpPr>
        <p:spPr>
          <a:xfrm>
            <a:off x="6140358" y="998818"/>
            <a:ext cx="5913120" cy="5734373"/>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rtl="1"/>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algn="ctr" rtl="1"/>
            <a:endParaRPr lang="ar-BH" sz="1600" b="1" dirty="0">
              <a:solidFill>
                <a:schemeClr val="tx1"/>
              </a:solidFill>
              <a:latin typeface="Calibri" panose="020F0502020204030204" pitchFamily="34" charset="0"/>
              <a:cs typeface="Calibri" panose="020F0502020204030204" pitchFamily="34" charset="0"/>
            </a:endParaRPr>
          </a:p>
          <a:p>
            <a:pPr algn="ctr" rtl="1"/>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SA" sz="1600" b="1" dirty="0">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0B4B5E9B-F029-4455-9D19-78289D2B47BA}"/>
              </a:ext>
            </a:extLst>
          </p:cNvPr>
          <p:cNvSpPr/>
          <p:nvPr/>
        </p:nvSpPr>
        <p:spPr>
          <a:xfrm>
            <a:off x="182180" y="998818"/>
            <a:ext cx="5913120" cy="5734373"/>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31" name="TextBox 30">
            <a:extLst>
              <a:ext uri="{FF2B5EF4-FFF2-40B4-BE49-F238E27FC236}">
                <a16:creationId xmlns:a16="http://schemas.microsoft.com/office/drawing/2014/main" id="{3750A380-8FAF-5C98-27CF-B9502098B339}"/>
              </a:ext>
            </a:extLst>
          </p:cNvPr>
          <p:cNvSpPr txBox="1"/>
          <p:nvPr/>
        </p:nvSpPr>
        <p:spPr>
          <a:xfrm>
            <a:off x="5272541" y="6204018"/>
            <a:ext cx="6540285" cy="646331"/>
          </a:xfrm>
          <a:prstGeom prst="rect">
            <a:avLst/>
          </a:prstGeom>
          <a:noFill/>
        </p:spPr>
        <p:txBody>
          <a:bodyPr wrap="square">
            <a:spAutoFit/>
          </a:bodyPr>
          <a:lstStyle/>
          <a:p>
            <a:pPr algn="r" rtl="1"/>
            <a:r>
              <a:rPr lang="ar-BH" sz="1200" b="1" kern="1200" dirty="0">
                <a:solidFill>
                  <a:schemeClr val="tx1"/>
                </a:solidFill>
                <a:latin typeface="+mn-lt"/>
                <a:ea typeface="+mn-ea"/>
                <a:cs typeface="AL-Mohanad Bold" pitchFamily="2" charset="-78"/>
              </a:rPr>
              <a:t>          اعداد                   منسقة القسم                 المديرة مساعدة                     مديرة المدرسة </a:t>
            </a:r>
          </a:p>
          <a:p>
            <a:pPr algn="r" rtl="1"/>
            <a:r>
              <a:rPr lang="ar-BH" sz="1200" b="1" kern="1200" dirty="0">
                <a:solidFill>
                  <a:schemeClr val="tx1"/>
                </a:solidFill>
                <a:latin typeface="+mn-lt"/>
                <a:ea typeface="+mn-ea"/>
                <a:cs typeface="AL-Mohanad Bold" pitchFamily="2" charset="-78"/>
              </a:rPr>
              <a:t>      أ/ انجي يوسف            أ/ فضة مصطفى             أ / عبير حسن                      أ / حصة المهيزع         </a:t>
            </a:r>
            <a:endParaRPr lang="ar-BH" sz="1200" b="1" dirty="0">
              <a:solidFill>
                <a:schemeClr val="tx1"/>
              </a:solidFill>
              <a:cs typeface="AL-Mohanad Bold" pitchFamily="2" charset="-78"/>
            </a:endParaRPr>
          </a:p>
          <a:p>
            <a:pPr algn="r" rtl="1"/>
            <a:endParaRPr lang="ar-BH" sz="1200" b="1" dirty="0">
              <a:solidFill>
                <a:schemeClr val="tx1"/>
              </a:solidFill>
              <a:cs typeface="AL-Mohanad Bold" pitchFamily="2" charset="-78"/>
            </a:endParaRPr>
          </a:p>
        </p:txBody>
      </p:sp>
      <p:sp>
        <p:nvSpPr>
          <p:cNvPr id="17" name="Text Box 2">
            <a:extLst>
              <a:ext uri="{FF2B5EF4-FFF2-40B4-BE49-F238E27FC236}">
                <a16:creationId xmlns:a16="http://schemas.microsoft.com/office/drawing/2014/main" id="{503CB588-0DEC-E5B4-3E04-B84501B493C6}"/>
              </a:ext>
            </a:extLst>
          </p:cNvPr>
          <p:cNvSpPr txBox="1">
            <a:spLocks/>
          </p:cNvSpPr>
          <p:nvPr/>
        </p:nvSpPr>
        <p:spPr bwMode="auto">
          <a:xfrm>
            <a:off x="8767312" y="124809"/>
            <a:ext cx="3098660" cy="405765"/>
          </a:xfrm>
          <a:prstGeom prst="rect">
            <a:avLst/>
          </a:prstGeom>
          <a:noFill/>
          <a:ln>
            <a:noFill/>
          </a:ln>
        </p:spPr>
        <p:txBody>
          <a:bodyPr rot="0" vert="horz" wrap="square" lIns="91440" tIns="45720" rIns="91440" bIns="45720" anchor="t" anchorCtr="0" upright="1">
            <a:noAutofit/>
          </a:bodyPr>
          <a:lstStyle/>
          <a:p>
            <a:pPr algn="ctr" rtl="1">
              <a:lnSpc>
                <a:spcPct val="107000"/>
              </a:lnSpc>
              <a:spcAft>
                <a:spcPts val="800"/>
              </a:spcAft>
            </a:pPr>
            <a:r>
              <a:rPr lang="ar-BH" sz="1100" b="1" dirty="0">
                <a:latin typeface="Calibri" panose="020F0502020204030204" pitchFamily="34" charset="0"/>
                <a:cs typeface="Calibri" panose="020F0502020204030204" pitchFamily="34" charset="0"/>
              </a:rPr>
              <a:t>مملكة البحرين</a:t>
            </a:r>
          </a:p>
          <a:p>
            <a:pPr algn="ctr" rtl="1">
              <a:lnSpc>
                <a:spcPct val="107000"/>
              </a:lnSpc>
              <a:spcAft>
                <a:spcPts val="800"/>
              </a:spcAft>
            </a:pPr>
            <a:r>
              <a:rPr lang="ar-BH" sz="1100" b="1" dirty="0">
                <a:latin typeface="Calibri" panose="020F0502020204030204" pitchFamily="34" charset="0"/>
                <a:cs typeface="Calibri" panose="020F0502020204030204" pitchFamily="34" charset="0"/>
              </a:rPr>
              <a:t>وزارة التربية والتعليم</a:t>
            </a:r>
          </a:p>
          <a:p>
            <a:pPr algn="ctr" rtl="1">
              <a:lnSpc>
                <a:spcPct val="107000"/>
              </a:lnSpc>
              <a:spcAft>
                <a:spcPts val="800"/>
              </a:spcAft>
            </a:pPr>
            <a:r>
              <a:rPr lang="ar-BH" sz="1100" b="1" dirty="0">
                <a:latin typeface="Calibri" panose="020F0502020204030204" pitchFamily="34" charset="0"/>
                <a:cs typeface="Calibri" panose="020F0502020204030204" pitchFamily="34" charset="0"/>
              </a:rPr>
              <a:t>مدرسة الدير الابتدائية الإعدادية للبنات</a:t>
            </a:r>
            <a:endParaRPr lang="en-US" sz="1100" b="1" dirty="0">
              <a:latin typeface="Calibri" panose="020F0502020204030204" pitchFamily="34" charset="0"/>
              <a:cs typeface="Calibri" panose="020F0502020204030204" pitchFamily="34" charset="0"/>
            </a:endParaRPr>
          </a:p>
          <a:p>
            <a:pPr algn="ctr" rtl="1">
              <a:lnSpc>
                <a:spcPct val="107000"/>
              </a:lnSpc>
              <a:spcAft>
                <a:spcPts val="800"/>
              </a:spcAft>
            </a:pPr>
            <a:r>
              <a:rPr lang="en-US" sz="1100" b="1"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2" name="Text Box 8">
            <a:extLst>
              <a:ext uri="{FF2B5EF4-FFF2-40B4-BE49-F238E27FC236}">
                <a16:creationId xmlns:a16="http://schemas.microsoft.com/office/drawing/2014/main" id="{57570588-A6B5-3BF8-7B6B-2202B8BCD143}"/>
              </a:ext>
            </a:extLst>
          </p:cNvPr>
          <p:cNvSpPr txBox="1">
            <a:spLocks/>
          </p:cNvSpPr>
          <p:nvPr/>
        </p:nvSpPr>
        <p:spPr>
          <a:xfrm>
            <a:off x="7613" y="25149"/>
            <a:ext cx="3495189" cy="382107"/>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ar-BH" sz="1000" b="1" dirty="0">
              <a:latin typeface="Calibri" panose="020F0502020204030204" pitchFamily="34" charset="0"/>
              <a:ea typeface="Calibri" panose="020F0502020204030204" pitchFamily="34" charset="0"/>
              <a:cs typeface="Sakkal Majalla" panose="02000000000000000000" pitchFamily="2" charset="-78"/>
            </a:endParaRPr>
          </a:p>
          <a:p>
            <a:pPr algn="ctr">
              <a:lnSpc>
                <a:spcPct val="107000"/>
              </a:lnSpc>
              <a:spcAft>
                <a:spcPts val="800"/>
              </a:spcAft>
            </a:pPr>
            <a:r>
              <a:rPr lang="ar-BH" b="1" dirty="0">
                <a:latin typeface="Calibri" panose="020F0502020204030204" pitchFamily="34" charset="0"/>
                <a:cs typeface="Calibri" panose="020F0502020204030204" pitchFamily="34" charset="0"/>
              </a:rPr>
              <a:t>رؤيتنا: إنجاز وإتقان.... لتعلمٍ مستدام</a:t>
            </a:r>
            <a:endParaRPr lang="en-US" b="1"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9474007-2FEF-ECB6-4076-7EBA640508FB}"/>
              </a:ext>
            </a:extLst>
          </p:cNvPr>
          <p:cNvSpPr/>
          <p:nvPr/>
        </p:nvSpPr>
        <p:spPr>
          <a:xfrm>
            <a:off x="6604051" y="1615646"/>
            <a:ext cx="5105950" cy="4401205"/>
          </a:xfrm>
          <a:prstGeom prst="rect">
            <a:avLst/>
          </a:prstGeom>
          <a:noFill/>
        </p:spPr>
        <p:txBody>
          <a:bodyPr wrap="none" lIns="91440" tIns="45720" rIns="91440" bIns="45720">
            <a:spAutoFit/>
          </a:bodyPr>
          <a:lstStyle/>
          <a:p>
            <a:pPr marL="342900" indent="-342900" algn="r" rtl="1">
              <a:buFontTx/>
              <a:buChar char="-"/>
            </a:pPr>
            <a:r>
              <a:rPr lang="ar-BH" sz="2000" b="1" dirty="0">
                <a:latin typeface="Dubai" panose="020B0503030403030204" pitchFamily="34" charset="-78"/>
                <a:cs typeface="Dubai" panose="020B0503030403030204" pitchFamily="34" charset="-78"/>
              </a:rPr>
              <a:t>كل ما حولنا يدل على قدرة الله تعالى .</a:t>
            </a:r>
          </a:p>
          <a:p>
            <a:pPr algn="r" rtl="1"/>
            <a:endParaRPr lang="ar-BH" sz="2000" b="1" dirty="0">
              <a:latin typeface="Dubai" panose="020B0503030403030204" pitchFamily="34" charset="-78"/>
              <a:cs typeface="Dubai" panose="020B0503030403030204" pitchFamily="34" charset="-78"/>
            </a:endParaRPr>
          </a:p>
          <a:p>
            <a:pPr marL="342900" indent="-342900" algn="r" rtl="1">
              <a:buFontTx/>
              <a:buChar char="-"/>
            </a:pPr>
            <a:r>
              <a:rPr lang="ar-BH" sz="2000" b="1" u="sng" dirty="0">
                <a:latin typeface="Dubai" panose="020B0503030403030204" pitchFamily="34" charset="-78"/>
                <a:cs typeface="Dubai" panose="020B0503030403030204" pitchFamily="34" charset="-78"/>
              </a:rPr>
              <a:t>من مظار قدرة الله تعالى :-</a:t>
            </a:r>
          </a:p>
          <a:p>
            <a:pPr algn="r" rtl="1"/>
            <a:r>
              <a:rPr lang="ar-BH" sz="2000" b="1" dirty="0">
                <a:latin typeface="Dubai" panose="020B0503030403030204" pitchFamily="34" charset="-78"/>
                <a:cs typeface="Dubai" panose="020B0503030403030204" pitchFamily="34" charset="-78"/>
              </a:rPr>
              <a:t>   1- يرسل الرياح فتحرك الغيوم التي تنزل المطر.</a:t>
            </a:r>
          </a:p>
          <a:p>
            <a:pPr algn="r" rtl="1"/>
            <a:endParaRPr lang="ar-BH" sz="2000" b="1" dirty="0">
              <a:latin typeface="Dubai" panose="020B0503030403030204" pitchFamily="34" charset="-78"/>
              <a:cs typeface="Dubai" panose="020B0503030403030204" pitchFamily="34" charset="-78"/>
            </a:endParaRPr>
          </a:p>
          <a:p>
            <a:pPr algn="r" rtl="1"/>
            <a:r>
              <a:rPr lang="ar-BH" sz="2000" b="1" dirty="0">
                <a:latin typeface="Dubai" panose="020B0503030403030204" pitchFamily="34" charset="-78"/>
                <a:cs typeface="Dubai" panose="020B0503030403030204" pitchFamily="34" charset="-78"/>
              </a:rPr>
              <a:t>   2- ينب الزرع والشحر فيأكل منه الإنسان والحيوان.</a:t>
            </a:r>
          </a:p>
          <a:p>
            <a:pPr algn="r" rtl="1"/>
            <a:endParaRPr lang="ar-BH" sz="2000" b="1" dirty="0">
              <a:latin typeface="Dubai" panose="020B0503030403030204" pitchFamily="34" charset="-78"/>
              <a:cs typeface="Dubai" panose="020B0503030403030204" pitchFamily="34" charset="-78"/>
            </a:endParaRPr>
          </a:p>
          <a:p>
            <a:pPr algn="r" rtl="1"/>
            <a:r>
              <a:rPr lang="ar-BH" sz="2000" b="1" dirty="0">
                <a:latin typeface="Dubai" panose="020B0503030403030204" pitchFamily="34" charset="-78"/>
                <a:cs typeface="Dubai" panose="020B0503030403030204" pitchFamily="34" charset="-78"/>
              </a:rPr>
              <a:t>   3- يخلق الأسماك والكائنات المائية.</a:t>
            </a:r>
          </a:p>
          <a:p>
            <a:pPr algn="r" rtl="1"/>
            <a:endParaRPr lang="ar-BH" sz="2000" b="1" dirty="0">
              <a:latin typeface="Dubai" panose="020B0503030403030204" pitchFamily="34" charset="-78"/>
              <a:cs typeface="Dubai" panose="020B0503030403030204" pitchFamily="34" charset="-78"/>
            </a:endParaRPr>
          </a:p>
          <a:p>
            <a:pPr algn="r" rtl="1"/>
            <a:r>
              <a:rPr lang="ar-BH" sz="2000" b="1" dirty="0">
                <a:latin typeface="Dubai" panose="020B0503030403030204" pitchFamily="34" charset="-78"/>
                <a:cs typeface="Dubai" panose="020B0503030403030204" pitchFamily="34" charset="-78"/>
              </a:rPr>
              <a:t>   4- يمسك الطير في السماء .</a:t>
            </a:r>
          </a:p>
          <a:p>
            <a:pPr algn="r" rtl="1"/>
            <a:endParaRPr lang="ar-BH" sz="2000" b="1" dirty="0">
              <a:latin typeface="Dubai" panose="020B0503030403030204" pitchFamily="34" charset="-78"/>
              <a:cs typeface="Dubai" panose="020B0503030403030204" pitchFamily="34" charset="-78"/>
            </a:endParaRPr>
          </a:p>
          <a:p>
            <a:pPr algn="r" rtl="1"/>
            <a:r>
              <a:rPr lang="ar-BH" sz="2000" b="1" dirty="0">
                <a:latin typeface="Dubai" panose="020B0503030403030204" pitchFamily="34" charset="-78"/>
                <a:cs typeface="Dubai" panose="020B0503030403030204" pitchFamily="34" charset="-78"/>
              </a:rPr>
              <a:t>   5- يخلق الأنسان في أحسن صورة.</a:t>
            </a:r>
          </a:p>
          <a:p>
            <a:pPr algn="r" rtl="1"/>
            <a:endParaRPr lang="ar-BH" sz="2000" b="1" dirty="0">
              <a:latin typeface="Dubai" panose="020B0503030403030204" pitchFamily="34" charset="-78"/>
              <a:cs typeface="Dubai" panose="020B0503030403030204" pitchFamily="34" charset="-78"/>
            </a:endParaRPr>
          </a:p>
          <a:p>
            <a:pPr algn="r" rtl="1"/>
            <a:r>
              <a:rPr lang="ar-BH" sz="2000" b="1" dirty="0">
                <a:latin typeface="Dubai" panose="020B0503030403030204" pitchFamily="34" charset="-78"/>
                <a:cs typeface="Dubai" panose="020B0503030403030204" pitchFamily="34" charset="-78"/>
              </a:rPr>
              <a:t>   6- يخلق الحيوانات التي ينتفع بها الإنسان.</a:t>
            </a:r>
          </a:p>
        </p:txBody>
      </p:sp>
      <p:grpSp>
        <p:nvGrpSpPr>
          <p:cNvPr id="12" name="Group 11">
            <a:extLst>
              <a:ext uri="{FF2B5EF4-FFF2-40B4-BE49-F238E27FC236}">
                <a16:creationId xmlns:a16="http://schemas.microsoft.com/office/drawing/2014/main" id="{BA90FF02-1B2E-C433-2A28-2DC2BE516375}"/>
              </a:ext>
            </a:extLst>
          </p:cNvPr>
          <p:cNvGrpSpPr/>
          <p:nvPr/>
        </p:nvGrpSpPr>
        <p:grpSpPr>
          <a:xfrm>
            <a:off x="3382809" y="160416"/>
            <a:ext cx="5581401" cy="616226"/>
            <a:chOff x="1361831" y="3305553"/>
            <a:chExt cx="5581401" cy="616226"/>
          </a:xfrm>
        </p:grpSpPr>
        <p:sp>
          <p:nvSpPr>
            <p:cNvPr id="13" name="Rectangle: Rounded Corners 12">
              <a:extLst>
                <a:ext uri="{FF2B5EF4-FFF2-40B4-BE49-F238E27FC236}">
                  <a16:creationId xmlns:a16="http://schemas.microsoft.com/office/drawing/2014/main" id="{39A2825F-8900-B677-0F58-645FDBB9541E}"/>
                </a:ext>
              </a:extLst>
            </p:cNvPr>
            <p:cNvSpPr/>
            <p:nvPr/>
          </p:nvSpPr>
          <p:spPr>
            <a:xfrm>
              <a:off x="1451114" y="3305553"/>
              <a:ext cx="5387008" cy="61622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4" name="TextBox 13">
              <a:extLst>
                <a:ext uri="{FF2B5EF4-FFF2-40B4-BE49-F238E27FC236}">
                  <a16:creationId xmlns:a16="http://schemas.microsoft.com/office/drawing/2014/main" id="{3C90A22B-A936-61A5-EF24-261172B9ACF6}"/>
                </a:ext>
              </a:extLst>
            </p:cNvPr>
            <p:cNvSpPr txBox="1"/>
            <p:nvPr/>
          </p:nvSpPr>
          <p:spPr>
            <a:xfrm>
              <a:off x="1361831" y="3429000"/>
              <a:ext cx="5581401" cy="369332"/>
            </a:xfrm>
            <a:prstGeom prst="rect">
              <a:avLst/>
            </a:prstGeom>
            <a:noFill/>
          </p:spPr>
          <p:txBody>
            <a:bodyPr wrap="square">
              <a:spAutoFit/>
            </a:bodyPr>
            <a:lstStyle/>
            <a:p>
              <a:pPr algn="ctr" rtl="1"/>
              <a:r>
                <a:rPr lang="ar-KW" sz="900" b="1" dirty="0">
                  <a:latin typeface="Calibri" panose="020F0502020204030204" pitchFamily="34" charset="0"/>
                  <a:cs typeface="Calibri" panose="020F0502020204030204" pitchFamily="34" charset="0"/>
                </a:rPr>
                <a:t>رسالة المدرسة: نسعى في مدرسة الدير الابتدائية الإعدادية للبنات لترسيخ روح المواطنة لدى الطالبات، ورفع مخرجات التعلم بما يتلاءم مع مهارات القرن 21 بإنجازات واعدة ومتقنة عبر التنمية المستدامة من خلال توفير بيئة فاعلة تواكب التطور المعرفي والتكنولوجي..</a:t>
              </a:r>
              <a:endParaRPr lang="en-US" sz="900" b="1" dirty="0">
                <a:latin typeface="Calibri" panose="020F0502020204030204" pitchFamily="34" charset="0"/>
                <a:cs typeface="Calibri" panose="020F0502020204030204" pitchFamily="34" charset="0"/>
              </a:endParaRPr>
            </a:p>
          </p:txBody>
        </p:sp>
      </p:grpSp>
      <p:pic>
        <p:nvPicPr>
          <p:cNvPr id="1026" name="Picture 2">
            <a:extLst>
              <a:ext uri="{FF2B5EF4-FFF2-40B4-BE49-F238E27FC236}">
                <a16:creationId xmlns:a16="http://schemas.microsoft.com/office/drawing/2014/main" id="{C2705873-E515-85EE-F2E7-FBC953E5675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29826" y="88316"/>
            <a:ext cx="867833" cy="86783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A37A02C3-CDBA-88D4-7224-2CBBAC75CADA}"/>
              </a:ext>
            </a:extLst>
          </p:cNvPr>
          <p:cNvSpPr/>
          <p:nvPr/>
        </p:nvSpPr>
        <p:spPr>
          <a:xfrm>
            <a:off x="9313191" y="1089973"/>
            <a:ext cx="2479964"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b="1" dirty="0">
                <a:solidFill>
                  <a:schemeClr val="tx1"/>
                </a:solidFill>
                <a:latin typeface="Calibri" panose="020F0502020204030204" pitchFamily="34" charset="0"/>
                <a:cs typeface="Calibri" panose="020F0502020204030204" pitchFamily="34" charset="0"/>
              </a:rPr>
              <a:t>الدرس الأول : قدرة الله تعالى</a:t>
            </a:r>
            <a:endParaRPr lang="en-US" b="1" dirty="0">
              <a:solidFill>
                <a:schemeClr val="tx1"/>
              </a:solidFill>
              <a:latin typeface="Calibri" panose="020F0502020204030204" pitchFamily="34" charset="0"/>
              <a:cs typeface="Calibri" panose="020F0502020204030204" pitchFamily="34" charset="0"/>
            </a:endParaRPr>
          </a:p>
        </p:txBody>
      </p:sp>
      <p:sp>
        <p:nvSpPr>
          <p:cNvPr id="16" name="Rectangle: Rounded Corners 15">
            <a:extLst>
              <a:ext uri="{FF2B5EF4-FFF2-40B4-BE49-F238E27FC236}">
                <a16:creationId xmlns:a16="http://schemas.microsoft.com/office/drawing/2014/main" id="{D0F96939-CB40-FDEE-C0E5-0A0559BE9ACD}"/>
              </a:ext>
            </a:extLst>
          </p:cNvPr>
          <p:cNvSpPr/>
          <p:nvPr/>
        </p:nvSpPr>
        <p:spPr>
          <a:xfrm>
            <a:off x="3638083" y="870372"/>
            <a:ext cx="5073825"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2000" b="1" dirty="0">
                <a:solidFill>
                  <a:schemeClr val="tx1"/>
                </a:solidFill>
                <a:latin typeface="Calibri" panose="020F0502020204030204" pitchFamily="34" charset="0"/>
                <a:cs typeface="Calibri" panose="020F0502020204030204" pitchFamily="34" charset="0"/>
              </a:rPr>
              <a:t>نشاط إثرائي للصف الثالث مادة التربية الإسلامية</a:t>
            </a:r>
            <a:endParaRPr lang="en-US" sz="2000" b="1" dirty="0">
              <a:solidFill>
                <a:schemeClr val="tx1"/>
              </a:solidFill>
              <a:latin typeface="Calibri" panose="020F0502020204030204" pitchFamily="34" charset="0"/>
              <a:cs typeface="Calibri" panose="020F0502020204030204" pitchFamily="34" charset="0"/>
            </a:endParaRPr>
          </a:p>
        </p:txBody>
      </p:sp>
      <p:sp>
        <p:nvSpPr>
          <p:cNvPr id="23" name="Rectangle: Rounded Corners 22">
            <a:extLst>
              <a:ext uri="{FF2B5EF4-FFF2-40B4-BE49-F238E27FC236}">
                <a16:creationId xmlns:a16="http://schemas.microsoft.com/office/drawing/2014/main" id="{088F11BE-6FA3-D6CB-B7E7-7A1A1EB85925}"/>
              </a:ext>
            </a:extLst>
          </p:cNvPr>
          <p:cNvSpPr/>
          <p:nvPr/>
        </p:nvSpPr>
        <p:spPr>
          <a:xfrm>
            <a:off x="296513" y="785419"/>
            <a:ext cx="2479964"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2000" b="1" dirty="0">
                <a:solidFill>
                  <a:schemeClr val="tx1"/>
                </a:solidFill>
                <a:latin typeface="Calibri" panose="020F0502020204030204" pitchFamily="34" charset="0"/>
                <a:cs typeface="Calibri" panose="020F0502020204030204" pitchFamily="34" charset="0"/>
              </a:rPr>
              <a:t>يلصق في دفتر النشاط</a:t>
            </a:r>
            <a:endParaRPr lang="en-US" sz="2000" b="1" dirty="0">
              <a:solidFill>
                <a:schemeClr val="tx1"/>
              </a:solidFill>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817B409E-19A4-DE54-D54B-C6AD42145FB6}"/>
              </a:ext>
            </a:extLst>
          </p:cNvPr>
          <p:cNvSpPr/>
          <p:nvPr/>
        </p:nvSpPr>
        <p:spPr>
          <a:xfrm>
            <a:off x="467894" y="2599823"/>
            <a:ext cx="5547360" cy="1046154"/>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indent="-342900" algn="r" rtl="1">
              <a:buFontTx/>
              <a:buChar char="-"/>
            </a:pPr>
            <a:r>
              <a:rPr lang="ar-BH" sz="2000" b="1" dirty="0">
                <a:solidFill>
                  <a:schemeClr val="tx1"/>
                </a:solidFill>
                <a:latin typeface="Dubai" panose="020B0503030403030204" pitchFamily="34" charset="-78"/>
                <a:cs typeface="Dubai" panose="020B0503030403030204" pitchFamily="34" charset="-78"/>
              </a:rPr>
              <a:t>من علامات قدرة الله تعالى هو خلق الإنسان ، وأعطاه القدرة على اختراع الكثير من الأشياء التي نستخدمها في الحياة مثل :-</a:t>
            </a:r>
          </a:p>
          <a:p>
            <a:pPr indent="-342900" algn="r" rtl="1">
              <a:buFontTx/>
              <a:buChar char="-"/>
            </a:pPr>
            <a:endParaRPr lang="ar-BH" sz="2000" b="1" dirty="0">
              <a:solidFill>
                <a:schemeClr val="tx1"/>
              </a:solidFill>
              <a:latin typeface="Dubai" panose="020B0503030403030204" pitchFamily="34" charset="-78"/>
              <a:cs typeface="Dubai" panose="020B0503030403030204" pitchFamily="34" charset="-78"/>
            </a:endParaRPr>
          </a:p>
          <a:p>
            <a:pPr algn="r" rtl="1"/>
            <a:r>
              <a:rPr lang="ar-BH" sz="2000" b="1" dirty="0">
                <a:solidFill>
                  <a:schemeClr val="tx1"/>
                </a:solidFill>
                <a:latin typeface="Dubai" panose="020B0503030403030204" pitchFamily="34" charset="-78"/>
                <a:cs typeface="Dubai" panose="020B0503030403030204" pitchFamily="34" charset="-78"/>
              </a:rPr>
              <a:t>    1- أعطاه الله القدرة على بناء البيوت.</a:t>
            </a:r>
          </a:p>
          <a:p>
            <a:pPr algn="r" rtl="1"/>
            <a:endParaRPr lang="ar-BH" sz="2000" b="1" dirty="0">
              <a:solidFill>
                <a:schemeClr val="tx1"/>
              </a:solidFill>
              <a:latin typeface="Dubai" panose="020B0503030403030204" pitchFamily="34" charset="-78"/>
              <a:cs typeface="Dubai" panose="020B0503030403030204" pitchFamily="34" charset="-78"/>
            </a:endParaRPr>
          </a:p>
          <a:p>
            <a:pPr algn="r" rtl="1"/>
            <a:r>
              <a:rPr lang="ar-BH" sz="2000" b="1" dirty="0">
                <a:solidFill>
                  <a:schemeClr val="tx1"/>
                </a:solidFill>
                <a:latin typeface="Dubai" panose="020B0503030403030204" pitchFamily="34" charset="-78"/>
                <a:cs typeface="Dubai" panose="020B0503030403030204" pitchFamily="34" charset="-78"/>
              </a:rPr>
              <a:t>    2- أعطاه الله القدرة على صناعة وسائل الانتقال والاتصال الحديثة.</a:t>
            </a:r>
          </a:p>
          <a:p>
            <a:pPr algn="r" rtl="1"/>
            <a:r>
              <a:rPr lang="ar-BH" sz="2000" b="1" dirty="0">
                <a:solidFill>
                  <a:schemeClr val="tx1"/>
                </a:solidFill>
                <a:latin typeface="Dubai" panose="020B0503030403030204" pitchFamily="34" charset="-78"/>
                <a:cs typeface="Dubai" panose="020B0503030403030204" pitchFamily="34" charset="-78"/>
              </a:rPr>
              <a:t> </a:t>
            </a:r>
          </a:p>
          <a:p>
            <a:pPr algn="ctr" rtl="1"/>
            <a:endParaRPr lang="en-US" sz="2000" b="1" dirty="0">
              <a:solidFill>
                <a:schemeClr val="tx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86F808F7-8533-016C-FD96-08BA5582ECA8}"/>
              </a:ext>
            </a:extLst>
          </p:cNvPr>
          <p:cNvPicPr>
            <a:picLocks noChangeAspect="1"/>
          </p:cNvPicPr>
          <p:nvPr/>
        </p:nvPicPr>
        <p:blipFill rotWithShape="1">
          <a:blip r:embed="rId3">
            <a:clrChange>
              <a:clrFrom>
                <a:srgbClr val="FFFFFF"/>
              </a:clrFrom>
              <a:clrTo>
                <a:srgbClr val="FFFFFF">
                  <a:alpha val="0"/>
                </a:srgbClr>
              </a:clrTo>
            </a:clrChange>
            <a:grayscl/>
          </a:blip>
          <a:srcRect l="12787" t="27093" r="34467" b="17579"/>
          <a:stretch/>
        </p:blipFill>
        <p:spPr>
          <a:xfrm>
            <a:off x="387980" y="4197246"/>
            <a:ext cx="5520532" cy="2328446"/>
          </a:xfrm>
          <a:prstGeom prst="rect">
            <a:avLst/>
          </a:prstGeom>
        </p:spPr>
      </p:pic>
      <p:pic>
        <p:nvPicPr>
          <p:cNvPr id="7" name="Picture 2" descr="Image: Coloring 117 Birds صورة تلوين أم الطيور في العش">
            <a:extLst>
              <a:ext uri="{FF2B5EF4-FFF2-40B4-BE49-F238E27FC236}">
                <a16:creationId xmlns:a16="http://schemas.microsoft.com/office/drawing/2014/main" id="{CDEBC2AD-EE2A-374F-0D30-7BD45B2838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4226" y="3522450"/>
            <a:ext cx="1059111" cy="100927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صورة للتلوين لمجموعة من السمك - منتدى الفرح المسيحى">
            <a:extLst>
              <a:ext uri="{FF2B5EF4-FFF2-40B4-BE49-F238E27FC236}">
                <a16:creationId xmlns:a16="http://schemas.microsoft.com/office/drawing/2014/main" id="{9B6EFC2C-DF60-68B7-EC76-C7ACD28BA3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8962" y="4667219"/>
            <a:ext cx="1029638" cy="1469939"/>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بوش الحارة منزل صغير فيلا بيت الأبيض والأسود المرسومة, منزل أبيض وأسود  رسوم, سقف, اسود و ابيض PNG والمتجهات للتحميل مجانا">
            <a:extLst>
              <a:ext uri="{FF2B5EF4-FFF2-40B4-BE49-F238E27FC236}">
                <a16:creationId xmlns:a16="http://schemas.microsoft.com/office/drawing/2014/main" id="{57B9F334-C9FF-03AA-52F5-D868CFA9BA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44" t="24576" r="9000" b="19581"/>
          <a:stretch/>
        </p:blipFill>
        <p:spPr bwMode="auto">
          <a:xfrm>
            <a:off x="468847" y="2208229"/>
            <a:ext cx="1286360" cy="8223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كمبيوتر بسيط قصاصات فنية بالأبيض والأسود, الحاسوب, قصاصة فنية, اسود و ابيض  PNG والمتجهات للتحميل مجانا">
            <a:extLst>
              <a:ext uri="{FF2B5EF4-FFF2-40B4-BE49-F238E27FC236}">
                <a16:creationId xmlns:a16="http://schemas.microsoft.com/office/drawing/2014/main" id="{0C5705E1-8912-EBC6-BEA7-38CB899ACDA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680" t="6490" r="14486" b="13521"/>
          <a:stretch/>
        </p:blipFill>
        <p:spPr bwMode="auto">
          <a:xfrm>
            <a:off x="296513" y="3711853"/>
            <a:ext cx="871925" cy="919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003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F90CA9-2A0B-4294-9E67-AF7500D5A70E}"/>
              </a:ext>
            </a:extLst>
          </p:cNvPr>
          <p:cNvSpPr/>
          <p:nvPr/>
        </p:nvSpPr>
        <p:spPr>
          <a:xfrm>
            <a:off x="6140358" y="998818"/>
            <a:ext cx="5913120" cy="5734373"/>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rtl="1"/>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algn="ctr" rtl="1"/>
            <a:endParaRPr lang="ar-BH" sz="1600" b="1" dirty="0">
              <a:solidFill>
                <a:schemeClr val="tx1"/>
              </a:solidFill>
              <a:latin typeface="Calibri" panose="020F0502020204030204" pitchFamily="34" charset="0"/>
              <a:cs typeface="Calibri" panose="020F0502020204030204" pitchFamily="34" charset="0"/>
            </a:endParaRPr>
          </a:p>
          <a:p>
            <a:pPr algn="ctr" rtl="1"/>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BH" sz="1600" b="1" dirty="0">
              <a:solidFill>
                <a:schemeClr val="tx1"/>
              </a:solidFill>
              <a:latin typeface="Calibri" panose="020F0502020204030204" pitchFamily="34" charset="0"/>
              <a:cs typeface="Calibri" panose="020F0502020204030204" pitchFamily="34" charset="0"/>
            </a:endParaRPr>
          </a:p>
          <a:p>
            <a:pPr marL="285750" indent="-285750" algn="ctr" rtl="1">
              <a:buFont typeface="Arial" panose="020B0604020202020204" pitchFamily="34" charset="0"/>
              <a:buChar char="•"/>
            </a:pPr>
            <a:endParaRPr lang="ar-SA" sz="1600" b="1" dirty="0">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0B4B5E9B-F029-4455-9D19-78289D2B47BA}"/>
              </a:ext>
            </a:extLst>
          </p:cNvPr>
          <p:cNvSpPr/>
          <p:nvPr/>
        </p:nvSpPr>
        <p:spPr>
          <a:xfrm>
            <a:off x="182180" y="998818"/>
            <a:ext cx="5913120" cy="5734373"/>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
        <p:nvSpPr>
          <p:cNvPr id="31" name="TextBox 30">
            <a:extLst>
              <a:ext uri="{FF2B5EF4-FFF2-40B4-BE49-F238E27FC236}">
                <a16:creationId xmlns:a16="http://schemas.microsoft.com/office/drawing/2014/main" id="{3750A380-8FAF-5C98-27CF-B9502098B339}"/>
              </a:ext>
            </a:extLst>
          </p:cNvPr>
          <p:cNvSpPr txBox="1"/>
          <p:nvPr/>
        </p:nvSpPr>
        <p:spPr>
          <a:xfrm>
            <a:off x="5272541" y="6204018"/>
            <a:ext cx="6540285" cy="646331"/>
          </a:xfrm>
          <a:prstGeom prst="rect">
            <a:avLst/>
          </a:prstGeom>
          <a:noFill/>
        </p:spPr>
        <p:txBody>
          <a:bodyPr wrap="square">
            <a:spAutoFit/>
          </a:bodyPr>
          <a:lstStyle/>
          <a:p>
            <a:pPr algn="r" rtl="1"/>
            <a:r>
              <a:rPr lang="ar-BH" sz="1200" b="1" kern="1200" dirty="0">
                <a:solidFill>
                  <a:schemeClr val="tx1"/>
                </a:solidFill>
                <a:latin typeface="+mn-lt"/>
                <a:ea typeface="+mn-ea"/>
                <a:cs typeface="AL-Mohanad Bold" pitchFamily="2" charset="-78"/>
              </a:rPr>
              <a:t>          اعداد                   منسقة القسم                 المديرة مساعدة                     مديرة المدرسة </a:t>
            </a:r>
          </a:p>
          <a:p>
            <a:pPr algn="r" rtl="1"/>
            <a:r>
              <a:rPr lang="ar-BH" sz="1200" b="1" kern="1200" dirty="0">
                <a:solidFill>
                  <a:schemeClr val="tx1"/>
                </a:solidFill>
                <a:latin typeface="+mn-lt"/>
                <a:ea typeface="+mn-ea"/>
                <a:cs typeface="AL-Mohanad Bold" pitchFamily="2" charset="-78"/>
              </a:rPr>
              <a:t>      أ/ انجي يوسف            أ/ فضة مصطفى             أ / عبير حسن                      أ / حصة المهيزع         </a:t>
            </a:r>
            <a:endParaRPr lang="ar-BH" sz="1200" b="1" dirty="0">
              <a:solidFill>
                <a:schemeClr val="tx1"/>
              </a:solidFill>
              <a:cs typeface="AL-Mohanad Bold" pitchFamily="2" charset="-78"/>
            </a:endParaRPr>
          </a:p>
          <a:p>
            <a:pPr algn="r" rtl="1"/>
            <a:endParaRPr lang="ar-BH" sz="1200" b="1" dirty="0">
              <a:solidFill>
                <a:schemeClr val="tx1"/>
              </a:solidFill>
              <a:cs typeface="AL-Mohanad Bold" pitchFamily="2" charset="-78"/>
            </a:endParaRPr>
          </a:p>
        </p:txBody>
      </p:sp>
      <p:sp>
        <p:nvSpPr>
          <p:cNvPr id="17" name="Text Box 2">
            <a:extLst>
              <a:ext uri="{FF2B5EF4-FFF2-40B4-BE49-F238E27FC236}">
                <a16:creationId xmlns:a16="http://schemas.microsoft.com/office/drawing/2014/main" id="{503CB588-0DEC-E5B4-3E04-B84501B493C6}"/>
              </a:ext>
            </a:extLst>
          </p:cNvPr>
          <p:cNvSpPr txBox="1">
            <a:spLocks/>
          </p:cNvSpPr>
          <p:nvPr/>
        </p:nvSpPr>
        <p:spPr bwMode="auto">
          <a:xfrm>
            <a:off x="8767312" y="124809"/>
            <a:ext cx="3098660" cy="405765"/>
          </a:xfrm>
          <a:prstGeom prst="rect">
            <a:avLst/>
          </a:prstGeom>
          <a:noFill/>
          <a:ln>
            <a:noFill/>
          </a:ln>
        </p:spPr>
        <p:txBody>
          <a:bodyPr rot="0" vert="horz" wrap="square" lIns="91440" tIns="45720" rIns="91440" bIns="45720" anchor="t" anchorCtr="0" upright="1">
            <a:noAutofit/>
          </a:bodyPr>
          <a:lstStyle/>
          <a:p>
            <a:pPr algn="ctr" rtl="1">
              <a:lnSpc>
                <a:spcPct val="107000"/>
              </a:lnSpc>
              <a:spcAft>
                <a:spcPts val="800"/>
              </a:spcAft>
            </a:pPr>
            <a:r>
              <a:rPr lang="ar-BH" sz="1100" b="1" dirty="0">
                <a:latin typeface="Calibri" panose="020F0502020204030204" pitchFamily="34" charset="0"/>
                <a:cs typeface="Calibri" panose="020F0502020204030204" pitchFamily="34" charset="0"/>
              </a:rPr>
              <a:t>مملكة البحرين</a:t>
            </a:r>
          </a:p>
          <a:p>
            <a:pPr algn="ctr" rtl="1">
              <a:lnSpc>
                <a:spcPct val="107000"/>
              </a:lnSpc>
              <a:spcAft>
                <a:spcPts val="800"/>
              </a:spcAft>
            </a:pPr>
            <a:r>
              <a:rPr lang="ar-BH" sz="1100" b="1" dirty="0">
                <a:latin typeface="Calibri" panose="020F0502020204030204" pitchFamily="34" charset="0"/>
                <a:cs typeface="Calibri" panose="020F0502020204030204" pitchFamily="34" charset="0"/>
              </a:rPr>
              <a:t>وزارة التربية والتعليم</a:t>
            </a:r>
          </a:p>
          <a:p>
            <a:pPr algn="ctr" rtl="1">
              <a:lnSpc>
                <a:spcPct val="107000"/>
              </a:lnSpc>
              <a:spcAft>
                <a:spcPts val="800"/>
              </a:spcAft>
            </a:pPr>
            <a:r>
              <a:rPr lang="ar-BH" sz="1100" b="1" dirty="0">
                <a:latin typeface="Calibri" panose="020F0502020204030204" pitchFamily="34" charset="0"/>
                <a:cs typeface="Calibri" panose="020F0502020204030204" pitchFamily="34" charset="0"/>
              </a:rPr>
              <a:t>مدرسة الدير الابتدائية الإعدادية للبنات</a:t>
            </a:r>
            <a:endParaRPr lang="en-US" sz="1100" b="1" dirty="0">
              <a:latin typeface="Calibri" panose="020F0502020204030204" pitchFamily="34" charset="0"/>
              <a:cs typeface="Calibri" panose="020F0502020204030204" pitchFamily="34" charset="0"/>
            </a:endParaRPr>
          </a:p>
          <a:p>
            <a:pPr algn="ctr" rtl="1">
              <a:lnSpc>
                <a:spcPct val="107000"/>
              </a:lnSpc>
              <a:spcAft>
                <a:spcPts val="800"/>
              </a:spcAft>
            </a:pPr>
            <a:r>
              <a:rPr lang="en-US" sz="1100" b="1"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2" name="Text Box 8">
            <a:extLst>
              <a:ext uri="{FF2B5EF4-FFF2-40B4-BE49-F238E27FC236}">
                <a16:creationId xmlns:a16="http://schemas.microsoft.com/office/drawing/2014/main" id="{57570588-A6B5-3BF8-7B6B-2202B8BCD143}"/>
              </a:ext>
            </a:extLst>
          </p:cNvPr>
          <p:cNvSpPr txBox="1">
            <a:spLocks/>
          </p:cNvSpPr>
          <p:nvPr/>
        </p:nvSpPr>
        <p:spPr>
          <a:xfrm>
            <a:off x="7613" y="25149"/>
            <a:ext cx="3495189" cy="382107"/>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ar-BH" sz="1000" b="1" dirty="0">
              <a:latin typeface="Calibri" panose="020F0502020204030204" pitchFamily="34" charset="0"/>
              <a:ea typeface="Calibri" panose="020F0502020204030204" pitchFamily="34" charset="0"/>
              <a:cs typeface="Sakkal Majalla" panose="02000000000000000000" pitchFamily="2" charset="-78"/>
            </a:endParaRPr>
          </a:p>
          <a:p>
            <a:pPr algn="ctr">
              <a:lnSpc>
                <a:spcPct val="107000"/>
              </a:lnSpc>
              <a:spcAft>
                <a:spcPts val="800"/>
              </a:spcAft>
            </a:pPr>
            <a:r>
              <a:rPr lang="ar-BH" b="1" dirty="0">
                <a:latin typeface="Calibri" panose="020F0502020204030204" pitchFamily="34" charset="0"/>
                <a:cs typeface="Calibri" panose="020F0502020204030204" pitchFamily="34" charset="0"/>
              </a:rPr>
              <a:t>رؤيتنا: إنجاز وإتقان.... لتعلمٍ مستدام</a:t>
            </a:r>
            <a:endParaRPr lang="en-US" b="1"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9474007-2FEF-ECB6-4076-7EBA640508FB}"/>
              </a:ext>
            </a:extLst>
          </p:cNvPr>
          <p:cNvSpPr/>
          <p:nvPr/>
        </p:nvSpPr>
        <p:spPr>
          <a:xfrm>
            <a:off x="6140358" y="1615646"/>
            <a:ext cx="5725614" cy="4601260"/>
          </a:xfrm>
          <a:prstGeom prst="rect">
            <a:avLst/>
          </a:prstGeom>
          <a:noFill/>
        </p:spPr>
        <p:txBody>
          <a:bodyPr wrap="square" lIns="91440" tIns="45720" rIns="91440" bIns="45720">
            <a:spAutoFit/>
          </a:bodyPr>
          <a:lstStyle/>
          <a:p>
            <a:pPr algn="r" rtl="1"/>
            <a:r>
              <a:rPr lang="ar-BH" sz="1600" b="1" dirty="0">
                <a:latin typeface="Dubai" panose="020B0503030403030204" pitchFamily="34" charset="-78"/>
                <a:cs typeface="Dubai" panose="020B0503030403030204" pitchFamily="34" charset="-78"/>
              </a:rPr>
              <a:t>السؤال الأول : ضعي كل كلمة في مكانها الصحيح :-</a:t>
            </a:r>
          </a:p>
          <a:p>
            <a:pPr algn="r" rtl="1"/>
            <a:endParaRPr lang="ar-BH" sz="2000" b="1" dirty="0">
              <a:latin typeface="Dubai" panose="020B0503030403030204" pitchFamily="34" charset="-78"/>
              <a:cs typeface="Dubai" panose="020B0503030403030204" pitchFamily="34" charset="-78"/>
            </a:endParaRPr>
          </a:p>
          <a:p>
            <a:pPr algn="r" rtl="1"/>
            <a:endParaRPr lang="ar-BH" sz="2000" b="1" dirty="0">
              <a:latin typeface="Dubai" panose="020B0503030403030204" pitchFamily="34" charset="-78"/>
              <a:cs typeface="Dubai" panose="020B0503030403030204" pitchFamily="34" charset="-78"/>
            </a:endParaRPr>
          </a:p>
          <a:p>
            <a:pPr algn="r" rtl="1"/>
            <a:endParaRPr lang="ar-BH" sz="2000" b="1" dirty="0">
              <a:latin typeface="Dubai" panose="020B0503030403030204" pitchFamily="34" charset="-78"/>
              <a:cs typeface="Dubai" panose="020B0503030403030204" pitchFamily="34" charset="-78"/>
            </a:endParaRPr>
          </a:p>
          <a:p>
            <a:pPr algn="r" rtl="1"/>
            <a:r>
              <a:rPr lang="ar-BH" sz="1600" b="1" dirty="0">
                <a:latin typeface="Dubai" panose="020B0503030403030204" pitchFamily="34" charset="-78"/>
                <a:cs typeface="Dubai" panose="020B0503030403030204" pitchFamily="34" charset="-78"/>
              </a:rPr>
              <a:t>1- كل ما في الحياة دليل على </a:t>
            </a:r>
            <a:r>
              <a:rPr lang="ar-BH" sz="1100" dirty="0">
                <a:latin typeface="Dubai" panose="020B0503030403030204" pitchFamily="34" charset="-78"/>
                <a:cs typeface="Dubai" panose="020B0503030403030204" pitchFamily="34" charset="-78"/>
              </a:rPr>
              <a:t>..........................................</a:t>
            </a:r>
            <a:r>
              <a:rPr lang="ar-BH" sz="1600" b="1" dirty="0">
                <a:latin typeface="Dubai" panose="020B0503030403030204" pitchFamily="34" charset="-78"/>
                <a:cs typeface="Dubai" panose="020B0503030403030204" pitchFamily="34" charset="-78"/>
              </a:rPr>
              <a:t>  الله تعالى.</a:t>
            </a:r>
          </a:p>
          <a:p>
            <a:pPr algn="r" rtl="1"/>
            <a:endParaRPr lang="ar-BH" sz="1600" b="1" dirty="0">
              <a:latin typeface="Dubai" panose="020B0503030403030204" pitchFamily="34" charset="-78"/>
              <a:cs typeface="Dubai" panose="020B0503030403030204" pitchFamily="34" charset="-78"/>
            </a:endParaRPr>
          </a:p>
          <a:p>
            <a:pPr algn="r" rtl="1"/>
            <a:r>
              <a:rPr lang="ar-BH" sz="1600" b="1" dirty="0">
                <a:latin typeface="Dubai" panose="020B0503030403030204" pitchFamily="34" charset="-78"/>
                <a:cs typeface="Dubai" panose="020B0503030403030204" pitchFamily="34" charset="-78"/>
              </a:rPr>
              <a:t>2- قدرة الله تعالى </a:t>
            </a:r>
            <a:r>
              <a:rPr lang="ar-BH" sz="1100" dirty="0">
                <a:latin typeface="Dubai" panose="020B0503030403030204" pitchFamily="34" charset="-78"/>
                <a:cs typeface="Dubai" panose="020B0503030403030204" pitchFamily="34" charset="-78"/>
              </a:rPr>
              <a:t>...................................................</a:t>
            </a:r>
            <a:r>
              <a:rPr lang="ar-BH" sz="1600" b="1" dirty="0">
                <a:latin typeface="Dubai" panose="020B0503030403030204" pitchFamily="34" charset="-78"/>
                <a:cs typeface="Dubai" panose="020B0503030403030204" pitchFamily="34" charset="-78"/>
              </a:rPr>
              <a:t> وغير محدودة.</a:t>
            </a:r>
          </a:p>
          <a:p>
            <a:pPr algn="r" rtl="1"/>
            <a:endParaRPr lang="ar-BH" sz="1600" b="1" dirty="0">
              <a:latin typeface="Dubai" panose="020B0503030403030204" pitchFamily="34" charset="-78"/>
              <a:cs typeface="Dubai" panose="020B0503030403030204" pitchFamily="34" charset="-78"/>
            </a:endParaRPr>
          </a:p>
          <a:p>
            <a:pPr algn="r" rtl="1"/>
            <a:r>
              <a:rPr lang="ar-BH" sz="1600" b="1" dirty="0">
                <a:latin typeface="Dubai" panose="020B0503030403030204" pitchFamily="34" charset="-78"/>
                <a:cs typeface="Dubai" panose="020B0503030403030204" pitchFamily="34" charset="-78"/>
              </a:rPr>
              <a:t>3- الإنسان </a:t>
            </a:r>
            <a:r>
              <a:rPr lang="ar-BH" sz="1100" dirty="0">
                <a:latin typeface="Dubai" panose="020B0503030403030204" pitchFamily="34" charset="-78"/>
                <a:cs typeface="Dubai" panose="020B0503030403030204" pitchFamily="34" charset="-78"/>
              </a:rPr>
              <a:t>...........................................................</a:t>
            </a:r>
            <a:r>
              <a:rPr lang="ar-BH" sz="1600" b="1" dirty="0">
                <a:latin typeface="Dubai" panose="020B0503030403030204" pitchFamily="34" charset="-78"/>
                <a:cs typeface="Dubai" panose="020B0503030403030204" pitchFamily="34" charset="-78"/>
              </a:rPr>
              <a:t> على صنع بعض الأشياء.</a:t>
            </a:r>
          </a:p>
          <a:p>
            <a:pPr algn="r" rtl="1"/>
            <a:endParaRPr lang="ar-BH" sz="1600" b="1" dirty="0">
              <a:latin typeface="Dubai" panose="020B0503030403030204" pitchFamily="34" charset="-78"/>
              <a:cs typeface="Dubai" panose="020B0503030403030204" pitchFamily="34" charset="-78"/>
            </a:endParaRPr>
          </a:p>
          <a:p>
            <a:pPr algn="r" rtl="1"/>
            <a:r>
              <a:rPr lang="ar-BH" sz="1600" b="1" dirty="0">
                <a:latin typeface="Dubai" panose="020B0503030403030204" pitchFamily="34" charset="-78"/>
                <a:cs typeface="Dubai" panose="020B0503030403030204" pitchFamily="34" charset="-78"/>
              </a:rPr>
              <a:t>4- المسلم يؤمن بأن الله على كل شىء </a:t>
            </a:r>
            <a:r>
              <a:rPr lang="ar-BH" sz="1100" dirty="0">
                <a:latin typeface="Dubai" panose="020B0503030403030204" pitchFamily="34" charset="-78"/>
                <a:cs typeface="Dubai" panose="020B0503030403030204" pitchFamily="34" charset="-78"/>
              </a:rPr>
              <a:t>........................................................</a:t>
            </a:r>
          </a:p>
          <a:p>
            <a:pPr algn="r" rtl="1"/>
            <a:endParaRPr lang="ar-BH" sz="1100" dirty="0">
              <a:latin typeface="Dubai" panose="020B0503030403030204" pitchFamily="34" charset="-78"/>
              <a:cs typeface="Dubai" panose="020B0503030403030204" pitchFamily="34" charset="-78"/>
            </a:endParaRPr>
          </a:p>
          <a:p>
            <a:pPr algn="r" rtl="1"/>
            <a:r>
              <a:rPr lang="ar-BH" sz="1100" dirty="0">
                <a:latin typeface="Dubai" panose="020B0503030403030204" pitchFamily="34" charset="-78"/>
                <a:cs typeface="Dubai" panose="020B0503030403030204" pitchFamily="34" charset="-78"/>
              </a:rPr>
              <a:t>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a:t>
            </a:r>
          </a:p>
          <a:p>
            <a:pPr algn="r" rtl="1"/>
            <a:endParaRPr lang="ar-BH" sz="1100" dirty="0">
              <a:latin typeface="Dubai" panose="020B0503030403030204" pitchFamily="34" charset="-78"/>
              <a:cs typeface="Dubai" panose="020B0503030403030204" pitchFamily="34" charset="-78"/>
            </a:endParaRPr>
          </a:p>
          <a:p>
            <a:pPr algn="r" rtl="1"/>
            <a:r>
              <a:rPr lang="ar-BH" sz="1600" b="1" dirty="0">
                <a:latin typeface="Dubai" panose="020B0503030403030204" pitchFamily="34" charset="-78"/>
                <a:cs typeface="Dubai" panose="020B0503030403030204" pitchFamily="34" charset="-78"/>
              </a:rPr>
              <a:t>السؤال الثاني : اذكري أربعة من دلائل قدرة الله تعالى :-</a:t>
            </a:r>
          </a:p>
          <a:p>
            <a:pPr algn="r" rtl="1"/>
            <a:endParaRPr lang="ar-BH" sz="1600" b="1" dirty="0">
              <a:latin typeface="Dubai" panose="020B0503030403030204" pitchFamily="34" charset="-78"/>
              <a:cs typeface="Dubai" panose="020B0503030403030204" pitchFamily="34" charset="-78"/>
            </a:endParaRPr>
          </a:p>
          <a:p>
            <a:pPr algn="r" rtl="1"/>
            <a:endParaRPr lang="ar-BH" sz="2000" b="1" dirty="0">
              <a:latin typeface="Dubai" panose="020B0503030403030204" pitchFamily="34" charset="-78"/>
              <a:cs typeface="Dubai" panose="020B0503030403030204" pitchFamily="34" charset="-78"/>
            </a:endParaRPr>
          </a:p>
          <a:p>
            <a:pPr algn="r" rtl="1"/>
            <a:endParaRPr lang="ar-BH" sz="2000" b="1" dirty="0">
              <a:latin typeface="Dubai" panose="020B0503030403030204" pitchFamily="34" charset="-78"/>
              <a:cs typeface="Dubai" panose="020B0503030403030204" pitchFamily="34" charset="-78"/>
            </a:endParaRPr>
          </a:p>
        </p:txBody>
      </p:sp>
      <p:grpSp>
        <p:nvGrpSpPr>
          <p:cNvPr id="12" name="Group 11">
            <a:extLst>
              <a:ext uri="{FF2B5EF4-FFF2-40B4-BE49-F238E27FC236}">
                <a16:creationId xmlns:a16="http://schemas.microsoft.com/office/drawing/2014/main" id="{BA90FF02-1B2E-C433-2A28-2DC2BE516375}"/>
              </a:ext>
            </a:extLst>
          </p:cNvPr>
          <p:cNvGrpSpPr/>
          <p:nvPr/>
        </p:nvGrpSpPr>
        <p:grpSpPr>
          <a:xfrm>
            <a:off x="3382809" y="160416"/>
            <a:ext cx="5581401" cy="616226"/>
            <a:chOff x="1361831" y="3305553"/>
            <a:chExt cx="5581401" cy="616226"/>
          </a:xfrm>
        </p:grpSpPr>
        <p:sp>
          <p:nvSpPr>
            <p:cNvPr id="13" name="Rectangle: Rounded Corners 12">
              <a:extLst>
                <a:ext uri="{FF2B5EF4-FFF2-40B4-BE49-F238E27FC236}">
                  <a16:creationId xmlns:a16="http://schemas.microsoft.com/office/drawing/2014/main" id="{39A2825F-8900-B677-0F58-645FDBB9541E}"/>
                </a:ext>
              </a:extLst>
            </p:cNvPr>
            <p:cNvSpPr/>
            <p:nvPr/>
          </p:nvSpPr>
          <p:spPr>
            <a:xfrm>
              <a:off x="1451114" y="3305553"/>
              <a:ext cx="5387008" cy="61622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4" name="TextBox 13">
              <a:extLst>
                <a:ext uri="{FF2B5EF4-FFF2-40B4-BE49-F238E27FC236}">
                  <a16:creationId xmlns:a16="http://schemas.microsoft.com/office/drawing/2014/main" id="{3C90A22B-A936-61A5-EF24-261172B9ACF6}"/>
                </a:ext>
              </a:extLst>
            </p:cNvPr>
            <p:cNvSpPr txBox="1"/>
            <p:nvPr/>
          </p:nvSpPr>
          <p:spPr>
            <a:xfrm>
              <a:off x="1361831" y="3429000"/>
              <a:ext cx="5581401" cy="369332"/>
            </a:xfrm>
            <a:prstGeom prst="rect">
              <a:avLst/>
            </a:prstGeom>
            <a:noFill/>
          </p:spPr>
          <p:txBody>
            <a:bodyPr wrap="square">
              <a:spAutoFit/>
            </a:bodyPr>
            <a:lstStyle/>
            <a:p>
              <a:pPr algn="ctr" rtl="1"/>
              <a:r>
                <a:rPr lang="ar-KW" sz="900" b="1" dirty="0">
                  <a:latin typeface="Calibri" panose="020F0502020204030204" pitchFamily="34" charset="0"/>
                  <a:cs typeface="Calibri" panose="020F0502020204030204" pitchFamily="34" charset="0"/>
                </a:rPr>
                <a:t>رسالة المدرسة: نسعى في مدرسة الدير الابتدائية الإعدادية للبنات لترسيخ روح المواطنة لدى الطالبات، ورفع مخرجات التعلم بما يتلاءم مع مهارات القرن 21 بإنجازات واعدة ومتقنة عبر التنمية المستدامة من خلال توفير بيئة فاعلة تواكب التطور المعرفي والتكنولوجي..</a:t>
              </a:r>
              <a:endParaRPr lang="en-US" sz="900" b="1" dirty="0">
                <a:latin typeface="Calibri" panose="020F0502020204030204" pitchFamily="34" charset="0"/>
                <a:cs typeface="Calibri" panose="020F0502020204030204" pitchFamily="34" charset="0"/>
              </a:endParaRPr>
            </a:p>
          </p:txBody>
        </p:sp>
      </p:grpSp>
      <p:pic>
        <p:nvPicPr>
          <p:cNvPr id="1026" name="Picture 2">
            <a:extLst>
              <a:ext uri="{FF2B5EF4-FFF2-40B4-BE49-F238E27FC236}">
                <a16:creationId xmlns:a16="http://schemas.microsoft.com/office/drawing/2014/main" id="{C2705873-E515-85EE-F2E7-FBC953E5675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29826" y="88316"/>
            <a:ext cx="867833" cy="86783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A37A02C3-CDBA-88D4-7224-2CBBAC75CADA}"/>
              </a:ext>
            </a:extLst>
          </p:cNvPr>
          <p:cNvSpPr/>
          <p:nvPr/>
        </p:nvSpPr>
        <p:spPr>
          <a:xfrm>
            <a:off x="9313191" y="1089973"/>
            <a:ext cx="2479964"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b="1" dirty="0">
                <a:solidFill>
                  <a:schemeClr val="tx1"/>
                </a:solidFill>
                <a:latin typeface="Calibri" panose="020F0502020204030204" pitchFamily="34" charset="0"/>
                <a:cs typeface="Calibri" panose="020F0502020204030204" pitchFamily="34" charset="0"/>
              </a:rPr>
              <a:t>الدرس الأول : قدرة الله تعالى</a:t>
            </a:r>
            <a:endParaRPr lang="en-US" b="1" dirty="0">
              <a:solidFill>
                <a:schemeClr val="tx1"/>
              </a:solidFill>
              <a:latin typeface="Calibri" panose="020F0502020204030204" pitchFamily="34" charset="0"/>
              <a:cs typeface="Calibri" panose="020F0502020204030204" pitchFamily="34" charset="0"/>
            </a:endParaRPr>
          </a:p>
        </p:txBody>
      </p:sp>
      <p:sp>
        <p:nvSpPr>
          <p:cNvPr id="16" name="Rectangle: Rounded Corners 15">
            <a:extLst>
              <a:ext uri="{FF2B5EF4-FFF2-40B4-BE49-F238E27FC236}">
                <a16:creationId xmlns:a16="http://schemas.microsoft.com/office/drawing/2014/main" id="{D0F96939-CB40-FDEE-C0E5-0A0559BE9ACD}"/>
              </a:ext>
            </a:extLst>
          </p:cNvPr>
          <p:cNvSpPr/>
          <p:nvPr/>
        </p:nvSpPr>
        <p:spPr>
          <a:xfrm>
            <a:off x="3638083" y="870372"/>
            <a:ext cx="5073825"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2000" b="1" dirty="0">
                <a:solidFill>
                  <a:schemeClr val="tx1"/>
                </a:solidFill>
                <a:latin typeface="Calibri" panose="020F0502020204030204" pitchFamily="34" charset="0"/>
                <a:cs typeface="Calibri" panose="020F0502020204030204" pitchFamily="34" charset="0"/>
              </a:rPr>
              <a:t>نشاط إثرائي للصف الثالث مادة التربية الإسلامية</a:t>
            </a:r>
            <a:endParaRPr lang="en-US" sz="2000" b="1" dirty="0">
              <a:solidFill>
                <a:schemeClr val="tx1"/>
              </a:solidFill>
              <a:latin typeface="Calibri" panose="020F0502020204030204" pitchFamily="34" charset="0"/>
              <a:cs typeface="Calibri" panose="020F0502020204030204" pitchFamily="34" charset="0"/>
            </a:endParaRPr>
          </a:p>
        </p:txBody>
      </p:sp>
      <p:sp>
        <p:nvSpPr>
          <p:cNvPr id="23" name="Rectangle: Rounded Corners 22">
            <a:extLst>
              <a:ext uri="{FF2B5EF4-FFF2-40B4-BE49-F238E27FC236}">
                <a16:creationId xmlns:a16="http://schemas.microsoft.com/office/drawing/2014/main" id="{088F11BE-6FA3-D6CB-B7E7-7A1A1EB85925}"/>
              </a:ext>
            </a:extLst>
          </p:cNvPr>
          <p:cNvSpPr/>
          <p:nvPr/>
        </p:nvSpPr>
        <p:spPr>
          <a:xfrm>
            <a:off x="296513" y="785419"/>
            <a:ext cx="2479964"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2000" b="1" dirty="0">
                <a:solidFill>
                  <a:schemeClr val="tx1"/>
                </a:solidFill>
                <a:latin typeface="Calibri" panose="020F0502020204030204" pitchFamily="34" charset="0"/>
                <a:cs typeface="Calibri" panose="020F0502020204030204" pitchFamily="34" charset="0"/>
              </a:rPr>
              <a:t>خاص بملف الطالبة</a:t>
            </a:r>
            <a:endParaRPr lang="en-US" sz="2000" b="1" dirty="0">
              <a:solidFill>
                <a:schemeClr val="tx1"/>
              </a:solidFill>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2298403E-148C-9B08-01D9-8AEEB9DFB846}"/>
              </a:ext>
            </a:extLst>
          </p:cNvPr>
          <p:cNvSpPr/>
          <p:nvPr/>
        </p:nvSpPr>
        <p:spPr>
          <a:xfrm>
            <a:off x="10530078" y="2083633"/>
            <a:ext cx="1057319"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600" b="1" dirty="0">
                <a:solidFill>
                  <a:schemeClr val="tx1"/>
                </a:solidFill>
                <a:latin typeface="Dubai" panose="020B0503030403030204" pitchFamily="34" charset="-78"/>
                <a:cs typeface="Dubai" panose="020B0503030403030204" pitchFamily="34" charset="-78"/>
              </a:rPr>
              <a:t>قادر</a:t>
            </a:r>
            <a:r>
              <a:rPr lang="ar-BH" dirty="0"/>
              <a:t> </a:t>
            </a:r>
            <a:endParaRPr lang="en-US" dirty="0"/>
          </a:p>
        </p:txBody>
      </p:sp>
      <p:sp>
        <p:nvSpPr>
          <p:cNvPr id="7" name="Rectangle: Rounded Corners 6">
            <a:extLst>
              <a:ext uri="{FF2B5EF4-FFF2-40B4-BE49-F238E27FC236}">
                <a16:creationId xmlns:a16="http://schemas.microsoft.com/office/drawing/2014/main" id="{D93821BD-68EE-BF9D-DA18-4E61C0384DDE}"/>
              </a:ext>
            </a:extLst>
          </p:cNvPr>
          <p:cNvSpPr/>
          <p:nvPr/>
        </p:nvSpPr>
        <p:spPr>
          <a:xfrm>
            <a:off x="9253841" y="2083633"/>
            <a:ext cx="1057319"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600" b="1" dirty="0">
                <a:solidFill>
                  <a:schemeClr val="tx1"/>
                </a:solidFill>
                <a:latin typeface="Dubai" panose="020B0503030403030204" pitchFamily="34" charset="-78"/>
                <a:cs typeface="Dubai" panose="020B0503030403030204" pitchFamily="34" charset="-78"/>
              </a:rPr>
              <a:t>عظيمة</a:t>
            </a:r>
            <a:endParaRPr lang="en-US" sz="1600" b="1" dirty="0">
              <a:solidFill>
                <a:schemeClr val="tx1"/>
              </a:solidFill>
              <a:latin typeface="Dubai" panose="020B0503030403030204" pitchFamily="34" charset="-78"/>
              <a:cs typeface="Dubai" panose="020B0503030403030204" pitchFamily="34" charset="-78"/>
            </a:endParaRPr>
          </a:p>
        </p:txBody>
      </p:sp>
      <p:sp>
        <p:nvSpPr>
          <p:cNvPr id="8" name="Rectangle: Rounded Corners 7">
            <a:extLst>
              <a:ext uri="{FF2B5EF4-FFF2-40B4-BE49-F238E27FC236}">
                <a16:creationId xmlns:a16="http://schemas.microsoft.com/office/drawing/2014/main" id="{FAFD68DF-A25E-A982-DE3D-4E471F1A0310}"/>
              </a:ext>
            </a:extLst>
          </p:cNvPr>
          <p:cNvSpPr/>
          <p:nvPr/>
        </p:nvSpPr>
        <p:spPr>
          <a:xfrm>
            <a:off x="7906891" y="2083633"/>
            <a:ext cx="1057319"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600" b="1" dirty="0">
                <a:solidFill>
                  <a:schemeClr val="tx1"/>
                </a:solidFill>
                <a:latin typeface="Dubai" panose="020B0503030403030204" pitchFamily="34" charset="-78"/>
                <a:cs typeface="Dubai" panose="020B0503030403030204" pitchFamily="34" charset="-78"/>
              </a:rPr>
              <a:t>قدير</a:t>
            </a:r>
            <a:r>
              <a:rPr lang="ar-BH" dirty="0"/>
              <a:t> </a:t>
            </a:r>
            <a:endParaRPr lang="en-US" dirty="0"/>
          </a:p>
        </p:txBody>
      </p:sp>
      <p:sp>
        <p:nvSpPr>
          <p:cNvPr id="10" name="Rectangle: Rounded Corners 9">
            <a:extLst>
              <a:ext uri="{FF2B5EF4-FFF2-40B4-BE49-F238E27FC236}">
                <a16:creationId xmlns:a16="http://schemas.microsoft.com/office/drawing/2014/main" id="{C40E3CE3-C7F3-FDCD-4C96-C2ED6A092B72}"/>
              </a:ext>
            </a:extLst>
          </p:cNvPr>
          <p:cNvSpPr/>
          <p:nvPr/>
        </p:nvSpPr>
        <p:spPr>
          <a:xfrm>
            <a:off x="6469679" y="2083633"/>
            <a:ext cx="1057319" cy="4575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600" b="1" dirty="0">
                <a:solidFill>
                  <a:schemeClr val="tx1"/>
                </a:solidFill>
                <a:latin typeface="Dubai" panose="020B0503030403030204" pitchFamily="34" charset="-78"/>
                <a:cs typeface="Dubai" panose="020B0503030403030204" pitchFamily="34" charset="-78"/>
              </a:rPr>
              <a:t>قدرة</a:t>
            </a:r>
            <a:endParaRPr lang="en-US" sz="1600" b="1" dirty="0">
              <a:solidFill>
                <a:schemeClr val="tx1"/>
              </a:solidFill>
              <a:latin typeface="Dubai" panose="020B0503030403030204" pitchFamily="34" charset="-78"/>
              <a:cs typeface="Dubai" panose="020B0503030403030204" pitchFamily="34" charset="-78"/>
            </a:endParaRPr>
          </a:p>
        </p:txBody>
      </p:sp>
      <p:sp>
        <p:nvSpPr>
          <p:cNvPr id="11" name="Rectangle: Rounded Corners 10">
            <a:extLst>
              <a:ext uri="{FF2B5EF4-FFF2-40B4-BE49-F238E27FC236}">
                <a16:creationId xmlns:a16="http://schemas.microsoft.com/office/drawing/2014/main" id="{4A383076-53F8-995B-5E82-4C79AB186262}"/>
              </a:ext>
            </a:extLst>
          </p:cNvPr>
          <p:cNvSpPr/>
          <p:nvPr/>
        </p:nvSpPr>
        <p:spPr>
          <a:xfrm>
            <a:off x="10095271" y="5405284"/>
            <a:ext cx="1637071" cy="3627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100" dirty="0">
                <a:solidFill>
                  <a:schemeClr val="tx1"/>
                </a:solidFill>
                <a:latin typeface="Dubai" panose="020B0503030403030204" pitchFamily="34" charset="-78"/>
                <a:cs typeface="Dubai" panose="020B0503030403030204" pitchFamily="34" charset="-78"/>
              </a:rPr>
              <a:t>............................................</a:t>
            </a:r>
            <a:endParaRPr lang="en-US" sz="1100" dirty="0">
              <a:solidFill>
                <a:schemeClr val="tx1"/>
              </a:solidFill>
              <a:latin typeface="Dubai" panose="020B0503030403030204" pitchFamily="34" charset="-78"/>
              <a:cs typeface="Dubai" panose="020B0503030403030204" pitchFamily="34" charset="-78"/>
            </a:endParaRPr>
          </a:p>
        </p:txBody>
      </p:sp>
      <p:sp>
        <p:nvSpPr>
          <p:cNvPr id="18" name="Rectangle: Rounded Corners 17">
            <a:extLst>
              <a:ext uri="{FF2B5EF4-FFF2-40B4-BE49-F238E27FC236}">
                <a16:creationId xmlns:a16="http://schemas.microsoft.com/office/drawing/2014/main" id="{5580AC66-BFE7-4F8A-3DCB-19DDBF99543D}"/>
              </a:ext>
            </a:extLst>
          </p:cNvPr>
          <p:cNvSpPr/>
          <p:nvPr/>
        </p:nvSpPr>
        <p:spPr>
          <a:xfrm>
            <a:off x="8767312" y="5841275"/>
            <a:ext cx="1762766" cy="3627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100" dirty="0">
                <a:solidFill>
                  <a:schemeClr val="tx1"/>
                </a:solidFill>
                <a:latin typeface="Dubai" panose="020B0503030403030204" pitchFamily="34" charset="-78"/>
                <a:cs typeface="Dubai" panose="020B0503030403030204" pitchFamily="34" charset="-78"/>
              </a:rPr>
              <a:t>...........</a:t>
            </a:r>
            <a:r>
              <a:rPr lang="en-US" sz="1100" dirty="0">
                <a:solidFill>
                  <a:schemeClr val="tx1"/>
                </a:solidFill>
                <a:latin typeface="Dubai" panose="020B0503030403030204" pitchFamily="34" charset="-78"/>
                <a:cs typeface="Dubai" panose="020B0503030403030204" pitchFamily="34" charset="-78"/>
              </a:rPr>
              <a:t>............................................</a:t>
            </a:r>
          </a:p>
        </p:txBody>
      </p:sp>
      <p:sp>
        <p:nvSpPr>
          <p:cNvPr id="19" name="Rectangle: Rounded Corners 18">
            <a:extLst>
              <a:ext uri="{FF2B5EF4-FFF2-40B4-BE49-F238E27FC236}">
                <a16:creationId xmlns:a16="http://schemas.microsoft.com/office/drawing/2014/main" id="{E6CB340E-1BA6-5C1B-8C31-42F64C93A9D1}"/>
              </a:ext>
            </a:extLst>
          </p:cNvPr>
          <p:cNvSpPr/>
          <p:nvPr/>
        </p:nvSpPr>
        <p:spPr>
          <a:xfrm>
            <a:off x="7439455" y="5405283"/>
            <a:ext cx="1762766" cy="3627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100" dirty="0">
                <a:solidFill>
                  <a:schemeClr val="tx1"/>
                </a:solidFill>
                <a:latin typeface="Dubai" panose="020B0503030403030204" pitchFamily="34" charset="-78"/>
                <a:cs typeface="Dubai" panose="020B0503030403030204" pitchFamily="34" charset="-78"/>
              </a:rPr>
              <a:t>...........</a:t>
            </a:r>
            <a:r>
              <a:rPr lang="en-US" sz="1100" dirty="0">
                <a:solidFill>
                  <a:schemeClr val="tx1"/>
                </a:solidFill>
                <a:latin typeface="Dubai" panose="020B0503030403030204" pitchFamily="34" charset="-78"/>
                <a:cs typeface="Dubai" panose="020B0503030403030204" pitchFamily="34" charset="-78"/>
              </a:rPr>
              <a:t>............................................</a:t>
            </a:r>
          </a:p>
        </p:txBody>
      </p:sp>
      <p:sp>
        <p:nvSpPr>
          <p:cNvPr id="20" name="Rectangle: Rounded Corners 19">
            <a:extLst>
              <a:ext uri="{FF2B5EF4-FFF2-40B4-BE49-F238E27FC236}">
                <a16:creationId xmlns:a16="http://schemas.microsoft.com/office/drawing/2014/main" id="{F09CB100-3C00-2AD6-C8DD-B360A8B3174D}"/>
              </a:ext>
            </a:extLst>
          </p:cNvPr>
          <p:cNvSpPr/>
          <p:nvPr/>
        </p:nvSpPr>
        <p:spPr>
          <a:xfrm>
            <a:off x="6346672" y="5854163"/>
            <a:ext cx="1905049" cy="3627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BH" sz="1100" dirty="0">
                <a:solidFill>
                  <a:schemeClr val="tx1"/>
                </a:solidFill>
                <a:latin typeface="Dubai" panose="020B0503030403030204" pitchFamily="34" charset="-78"/>
                <a:cs typeface="Dubai" panose="020B0503030403030204" pitchFamily="34" charset="-78"/>
              </a:rPr>
              <a:t>..............</a:t>
            </a:r>
            <a:r>
              <a:rPr lang="en-US" sz="1100" dirty="0">
                <a:solidFill>
                  <a:schemeClr val="tx1"/>
                </a:solidFill>
                <a:latin typeface="Dubai" panose="020B0503030403030204" pitchFamily="34" charset="-78"/>
                <a:cs typeface="Dubai" panose="020B0503030403030204" pitchFamily="34" charset="-78"/>
              </a:rPr>
              <a:t>............................................</a:t>
            </a:r>
          </a:p>
        </p:txBody>
      </p:sp>
      <p:sp>
        <p:nvSpPr>
          <p:cNvPr id="21" name="Rectangle 20">
            <a:extLst>
              <a:ext uri="{FF2B5EF4-FFF2-40B4-BE49-F238E27FC236}">
                <a16:creationId xmlns:a16="http://schemas.microsoft.com/office/drawing/2014/main" id="{ED08A809-1690-9AEE-6A3E-1BD8DBFFE50A}"/>
              </a:ext>
            </a:extLst>
          </p:cNvPr>
          <p:cNvSpPr/>
          <p:nvPr/>
        </p:nvSpPr>
        <p:spPr>
          <a:xfrm>
            <a:off x="182180" y="1445155"/>
            <a:ext cx="5784599" cy="5170646"/>
          </a:xfrm>
          <a:prstGeom prst="rect">
            <a:avLst/>
          </a:prstGeom>
          <a:noFill/>
        </p:spPr>
        <p:txBody>
          <a:bodyPr wrap="square" lIns="91440" tIns="45720" rIns="91440" bIns="45720">
            <a:spAutoFit/>
          </a:bodyPr>
          <a:lstStyle/>
          <a:p>
            <a:pPr algn="r" rtl="1"/>
            <a:r>
              <a:rPr lang="ar-BH" sz="1400" b="1" dirty="0">
                <a:latin typeface="Dubai" panose="020B0503030403030204" pitchFamily="34" charset="-78"/>
                <a:cs typeface="Dubai" panose="020B0503030403030204" pitchFamily="34" charset="-78"/>
              </a:rPr>
              <a:t>السؤال الثالث : قارني بين قدرة الله تعالى وقدرة الإنسان في الجدول التالي :-</a:t>
            </a: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endParaRPr lang="ar-BH" sz="1600" b="1" dirty="0">
              <a:latin typeface="Dubai" panose="020B0503030403030204" pitchFamily="34" charset="-78"/>
              <a:cs typeface="Dubai" panose="020B0503030403030204" pitchFamily="34" charset="-78"/>
            </a:endParaRPr>
          </a:p>
          <a:p>
            <a:pPr algn="r" rtl="1"/>
            <a:r>
              <a:rPr lang="ar-BH" sz="1400" b="1" dirty="0">
                <a:latin typeface="Dubai" panose="020B0503030403030204" pitchFamily="34" charset="-78"/>
                <a:cs typeface="Dubai" panose="020B0503030403030204" pitchFamily="34" charset="-78"/>
              </a:rPr>
              <a:t>السؤال الرابع : حددي من هو القادر على فعل الأشياء التالية( الله تعالى – الإنسان):-</a:t>
            </a:r>
          </a:p>
          <a:p>
            <a:pPr algn="r" rtl="1"/>
            <a:endParaRPr lang="ar-BH" sz="1400" b="1" dirty="0">
              <a:latin typeface="Dubai" panose="020B0503030403030204" pitchFamily="34" charset="-78"/>
              <a:cs typeface="Dubai" panose="020B0503030403030204" pitchFamily="34" charset="-78"/>
            </a:endParaRPr>
          </a:p>
          <a:p>
            <a:pPr algn="r" rtl="1"/>
            <a:r>
              <a:rPr lang="ar-BH" sz="1400" b="1" dirty="0">
                <a:latin typeface="Dubai" panose="020B0503030403030204" pitchFamily="34" charset="-78"/>
                <a:cs typeface="Dubai" panose="020B0503030403030204" pitchFamily="34" charset="-78"/>
              </a:rPr>
              <a:t>1- يرسل الرياح وينزل المطر من السماء     (  </a:t>
            </a:r>
            <a:r>
              <a:rPr lang="ar-BH" sz="1100" dirty="0">
                <a:latin typeface="Dubai" panose="020B0503030403030204" pitchFamily="34" charset="-78"/>
                <a:cs typeface="Dubai" panose="020B0503030403030204" pitchFamily="34" charset="-78"/>
              </a:rPr>
              <a:t>.......................................................</a:t>
            </a:r>
            <a:r>
              <a:rPr lang="ar-BH" sz="1400" b="1" dirty="0">
                <a:latin typeface="Dubai" panose="020B0503030403030204" pitchFamily="34" charset="-78"/>
                <a:cs typeface="Dubai" panose="020B0503030403030204" pitchFamily="34" charset="-78"/>
              </a:rPr>
              <a:t>  )</a:t>
            </a:r>
          </a:p>
          <a:p>
            <a:pPr algn="r" rtl="1"/>
            <a:endParaRPr lang="ar-BH" sz="1400" b="1" dirty="0">
              <a:latin typeface="Dubai" panose="020B0503030403030204" pitchFamily="34" charset="-78"/>
              <a:cs typeface="Dubai" panose="020B0503030403030204" pitchFamily="34" charset="-78"/>
            </a:endParaRPr>
          </a:p>
          <a:p>
            <a:pPr algn="r" rtl="1"/>
            <a:r>
              <a:rPr lang="ar-BH" sz="1400" b="1" dirty="0">
                <a:latin typeface="Dubai" panose="020B0503030403030204" pitchFamily="34" charset="-78"/>
                <a:cs typeface="Dubai" panose="020B0503030403030204" pitchFamily="34" charset="-78"/>
              </a:rPr>
              <a:t>2-  صناعة وسائل المواصلات الحديثة         ( </a:t>
            </a:r>
            <a:r>
              <a:rPr lang="ar-BH" sz="1100" dirty="0">
                <a:latin typeface="Dubai" panose="020B0503030403030204" pitchFamily="34" charset="-78"/>
                <a:cs typeface="Dubai" panose="020B0503030403030204" pitchFamily="34" charset="-78"/>
              </a:rPr>
              <a:t>.......................................................</a:t>
            </a:r>
            <a:r>
              <a:rPr lang="ar-BH" sz="1400" b="1" dirty="0">
                <a:latin typeface="Dubai" panose="020B0503030403030204" pitchFamily="34" charset="-78"/>
                <a:cs typeface="Dubai" panose="020B0503030403030204" pitchFamily="34" charset="-78"/>
              </a:rPr>
              <a:t>  )</a:t>
            </a:r>
          </a:p>
          <a:p>
            <a:pPr algn="r" rtl="1"/>
            <a:endParaRPr lang="ar-BH" sz="1400" b="1" dirty="0">
              <a:latin typeface="Dubai" panose="020B0503030403030204" pitchFamily="34" charset="-78"/>
              <a:cs typeface="Dubai" panose="020B0503030403030204" pitchFamily="34" charset="-78"/>
            </a:endParaRPr>
          </a:p>
          <a:p>
            <a:pPr algn="r" rtl="1"/>
            <a:r>
              <a:rPr lang="ar-BH" sz="1400" b="1" dirty="0">
                <a:latin typeface="Dubai" panose="020B0503030403030204" pitchFamily="34" charset="-78"/>
                <a:cs typeface="Dubai" panose="020B0503030403030204" pitchFamily="34" charset="-78"/>
              </a:rPr>
              <a:t>3- يمسك الطير في السماء                           (  </a:t>
            </a:r>
            <a:r>
              <a:rPr lang="ar-BH" sz="1100" dirty="0">
                <a:latin typeface="Dubai" panose="020B0503030403030204" pitchFamily="34" charset="-78"/>
                <a:cs typeface="Dubai" panose="020B0503030403030204" pitchFamily="34" charset="-78"/>
              </a:rPr>
              <a:t>......................................................</a:t>
            </a:r>
            <a:r>
              <a:rPr lang="ar-BH" sz="1400" b="1" dirty="0">
                <a:latin typeface="Dubai" panose="020B0503030403030204" pitchFamily="34" charset="-78"/>
                <a:cs typeface="Dubai" panose="020B0503030403030204" pitchFamily="34" charset="-78"/>
              </a:rPr>
              <a:t>  )</a:t>
            </a:r>
          </a:p>
          <a:p>
            <a:pPr algn="r" rtl="1"/>
            <a:endParaRPr lang="ar-BH" sz="1400" b="1" dirty="0">
              <a:latin typeface="Dubai" panose="020B0503030403030204" pitchFamily="34" charset="-78"/>
              <a:cs typeface="Dubai" panose="020B0503030403030204" pitchFamily="34" charset="-78"/>
            </a:endParaRPr>
          </a:p>
          <a:p>
            <a:pPr algn="r" rtl="1"/>
            <a:r>
              <a:rPr lang="ar-BH" sz="1400" b="1" dirty="0">
                <a:latin typeface="Dubai" panose="020B0503030403030204" pitchFamily="34" charset="-78"/>
                <a:cs typeface="Dubai" panose="020B0503030403030204" pitchFamily="34" charset="-78"/>
              </a:rPr>
              <a:t>4- يبني البيوت والعقارات                           (  </a:t>
            </a:r>
            <a:r>
              <a:rPr lang="ar-BH" sz="1100" dirty="0">
                <a:latin typeface="Dubai" panose="020B0503030403030204" pitchFamily="34" charset="-78"/>
                <a:cs typeface="Dubai" panose="020B0503030403030204" pitchFamily="34" charset="-78"/>
              </a:rPr>
              <a:t>.......................................................</a:t>
            </a:r>
            <a:r>
              <a:rPr lang="ar-BH" sz="1400" b="1" dirty="0">
                <a:latin typeface="Dubai" panose="020B0503030403030204" pitchFamily="34" charset="-78"/>
                <a:cs typeface="Dubai" panose="020B0503030403030204" pitchFamily="34" charset="-78"/>
              </a:rPr>
              <a:t> )</a:t>
            </a:r>
          </a:p>
          <a:p>
            <a:pPr algn="r" rtl="1"/>
            <a:endParaRPr lang="ar-BH" sz="1400" b="1" dirty="0">
              <a:latin typeface="Dubai" panose="020B0503030403030204" pitchFamily="34" charset="-78"/>
              <a:cs typeface="Dubai" panose="020B0503030403030204" pitchFamily="34" charset="-78"/>
            </a:endParaRPr>
          </a:p>
          <a:p>
            <a:pPr algn="r" rtl="1"/>
            <a:r>
              <a:rPr lang="ar-BH" sz="1400" b="1" dirty="0">
                <a:latin typeface="Dubai" panose="020B0503030403030204" pitchFamily="34" charset="-78"/>
                <a:cs typeface="Dubai" panose="020B0503030403030204" pitchFamily="34" charset="-78"/>
              </a:rPr>
              <a:t>5- يخلق الأسماك والمخلوقات الحية         (  </a:t>
            </a:r>
            <a:r>
              <a:rPr lang="ar-BH" sz="1100" dirty="0">
                <a:latin typeface="Dubai" panose="020B0503030403030204" pitchFamily="34" charset="-78"/>
                <a:cs typeface="Dubai" panose="020B0503030403030204" pitchFamily="34" charset="-78"/>
              </a:rPr>
              <a:t>.....................................................</a:t>
            </a:r>
            <a:r>
              <a:rPr lang="ar-BH" sz="1400" b="1" dirty="0">
                <a:latin typeface="Dubai" panose="020B0503030403030204" pitchFamily="34" charset="-78"/>
                <a:cs typeface="Dubai" panose="020B0503030403030204" pitchFamily="34" charset="-78"/>
              </a:rPr>
              <a:t>  )</a:t>
            </a:r>
          </a:p>
        </p:txBody>
      </p:sp>
      <p:graphicFrame>
        <p:nvGraphicFramePr>
          <p:cNvPr id="24" name="Table 24">
            <a:extLst>
              <a:ext uri="{FF2B5EF4-FFF2-40B4-BE49-F238E27FC236}">
                <a16:creationId xmlns:a16="http://schemas.microsoft.com/office/drawing/2014/main" id="{9260AE5B-38D1-0661-5636-BBB8F881B191}"/>
              </a:ext>
            </a:extLst>
          </p:cNvPr>
          <p:cNvGraphicFramePr>
            <a:graphicFrameLocks noGrp="1"/>
          </p:cNvGraphicFramePr>
          <p:nvPr>
            <p:extLst>
              <p:ext uri="{D42A27DB-BD31-4B8C-83A1-F6EECF244321}">
                <p14:modId xmlns:p14="http://schemas.microsoft.com/office/powerpoint/2010/main" val="1559617120"/>
              </p:ext>
            </p:extLst>
          </p:nvPr>
        </p:nvGraphicFramePr>
        <p:xfrm>
          <a:off x="352425" y="1777596"/>
          <a:ext cx="5659412" cy="2138680"/>
        </p:xfrm>
        <a:graphic>
          <a:graphicData uri="http://schemas.openxmlformats.org/drawingml/2006/table">
            <a:tbl>
              <a:tblPr firstRow="1" bandRow="1">
                <a:tableStyleId>{5940675A-B579-460E-94D1-54222C63F5DA}</a:tableStyleId>
              </a:tblPr>
              <a:tblGrid>
                <a:gridCol w="1587211">
                  <a:extLst>
                    <a:ext uri="{9D8B030D-6E8A-4147-A177-3AD203B41FA5}">
                      <a16:colId xmlns:a16="http://schemas.microsoft.com/office/drawing/2014/main" val="1454331229"/>
                    </a:ext>
                  </a:extLst>
                </a:gridCol>
                <a:gridCol w="1643943">
                  <a:extLst>
                    <a:ext uri="{9D8B030D-6E8A-4147-A177-3AD203B41FA5}">
                      <a16:colId xmlns:a16="http://schemas.microsoft.com/office/drawing/2014/main" val="434244483"/>
                    </a:ext>
                  </a:extLst>
                </a:gridCol>
                <a:gridCol w="2428258">
                  <a:extLst>
                    <a:ext uri="{9D8B030D-6E8A-4147-A177-3AD203B41FA5}">
                      <a16:colId xmlns:a16="http://schemas.microsoft.com/office/drawing/2014/main" val="3495862087"/>
                    </a:ext>
                  </a:extLst>
                </a:gridCol>
              </a:tblGrid>
              <a:tr h="370840">
                <a:tc>
                  <a:txBody>
                    <a:bodyPr/>
                    <a:lstStyle/>
                    <a:p>
                      <a:pPr algn="ctr" rtl="1"/>
                      <a:r>
                        <a:rPr lang="ar-BH" sz="1400" b="1" kern="1200" dirty="0">
                          <a:solidFill>
                            <a:schemeClr val="tx1"/>
                          </a:solidFill>
                          <a:latin typeface="Dubai" panose="020B0503030403030204" pitchFamily="34" charset="-78"/>
                          <a:ea typeface="+mn-ea"/>
                          <a:cs typeface="Dubai" panose="020B0503030403030204" pitchFamily="34" charset="-78"/>
                        </a:rPr>
                        <a:t>قدرة الإنسان</a:t>
                      </a:r>
                      <a:endParaRPr lang="en-US" sz="1400" b="1"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algn="ctr" rtl="1"/>
                      <a:r>
                        <a:rPr lang="ar-BH" sz="1400" b="1" kern="1200" dirty="0">
                          <a:solidFill>
                            <a:schemeClr val="tx1"/>
                          </a:solidFill>
                          <a:latin typeface="Dubai" panose="020B0503030403030204" pitchFamily="34" charset="-78"/>
                          <a:ea typeface="+mn-ea"/>
                          <a:cs typeface="Dubai" panose="020B0503030403030204" pitchFamily="34" charset="-78"/>
                        </a:rPr>
                        <a:t>قدرة الله تعالى</a:t>
                      </a:r>
                      <a:endParaRPr lang="en-US" sz="1400" b="1"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algn="ctr" rtl="1"/>
                      <a:r>
                        <a:rPr lang="ar-BH" sz="1400" b="1" kern="1200" dirty="0">
                          <a:solidFill>
                            <a:schemeClr val="tx1"/>
                          </a:solidFill>
                          <a:latin typeface="Dubai" panose="020B0503030403030204" pitchFamily="34" charset="-78"/>
                          <a:ea typeface="+mn-ea"/>
                          <a:cs typeface="Dubai" panose="020B0503030403030204" pitchFamily="34" charset="-78"/>
                        </a:rPr>
                        <a:t>أوجه المقارنة</a:t>
                      </a:r>
                      <a:endParaRPr lang="en-US" sz="1400" b="1" kern="1200" dirty="0">
                        <a:solidFill>
                          <a:schemeClr val="tx1"/>
                        </a:solidFill>
                        <a:latin typeface="Dubai" panose="020B0503030403030204" pitchFamily="34" charset="-78"/>
                        <a:ea typeface="+mn-ea"/>
                        <a:cs typeface="Dubai" panose="020B0503030403030204" pitchFamily="34" charset="-78"/>
                      </a:endParaRPr>
                    </a:p>
                  </a:txBody>
                  <a:tcPr/>
                </a:tc>
                <a:extLst>
                  <a:ext uri="{0D108BD9-81ED-4DB2-BD59-A6C34878D82A}">
                    <a16:rowId xmlns:a16="http://schemas.microsoft.com/office/drawing/2014/main" val="2939211098"/>
                  </a:ext>
                </a:extLst>
              </a:tr>
              <a:tr h="370840">
                <a:tc>
                  <a:txBody>
                    <a:bodyPr/>
                    <a:lstStyle/>
                    <a:p>
                      <a:pPr algn="ctr" rtl="1"/>
                      <a:endParaRPr lang="ar-BH" sz="1000" kern="1200" dirty="0">
                        <a:solidFill>
                          <a:schemeClr val="tx1"/>
                        </a:solidFill>
                        <a:latin typeface="Dubai" panose="020B0503030403030204" pitchFamily="34" charset="-78"/>
                        <a:ea typeface="+mn-ea"/>
                        <a:cs typeface="Dubai" panose="020B0503030403030204" pitchFamily="34" charset="-78"/>
                      </a:endParaRPr>
                    </a:p>
                    <a:p>
                      <a:pPr algn="ctr" rtl="1"/>
                      <a:r>
                        <a:rPr lang="ar-BH" sz="1000" kern="1200" dirty="0">
                          <a:solidFill>
                            <a:schemeClr val="tx1"/>
                          </a:solidFill>
                          <a:latin typeface="Dubai" panose="020B0503030403030204" pitchFamily="34" charset="-78"/>
                          <a:ea typeface="+mn-ea"/>
                          <a:cs typeface="Dubai" panose="020B0503030403030204" pitchFamily="34" charset="-78"/>
                        </a:rPr>
                        <a:t>.....................................</a:t>
                      </a:r>
                      <a:endParaRPr lang="en-US" sz="1000"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algn="ctr" rtl="1"/>
                      <a:endParaRPr lang="ar-BH" sz="1000" kern="1200" dirty="0">
                        <a:solidFill>
                          <a:schemeClr val="tx1"/>
                        </a:solidFill>
                        <a:latin typeface="Dubai" panose="020B0503030403030204" pitchFamily="34" charset="-78"/>
                        <a:ea typeface="+mn-ea"/>
                        <a:cs typeface="Dubai" panose="020B0503030403030204" pitchFamily="34" charset="-78"/>
                      </a:endParaRPr>
                    </a:p>
                    <a:p>
                      <a:pPr algn="ctr" rtl="1"/>
                      <a:r>
                        <a:rPr lang="ar-BH" sz="1000" kern="1200" dirty="0">
                          <a:solidFill>
                            <a:schemeClr val="tx1"/>
                          </a:solidFill>
                          <a:latin typeface="Dubai" panose="020B0503030403030204" pitchFamily="34" charset="-78"/>
                          <a:ea typeface="+mn-ea"/>
                          <a:cs typeface="Dubai" panose="020B0503030403030204" pitchFamily="34" charset="-78"/>
                        </a:rPr>
                        <a:t>.....................................</a:t>
                      </a:r>
                      <a:endParaRPr lang="en-US" sz="1000"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algn="ctr" rtl="1"/>
                      <a:r>
                        <a:rPr lang="ar-BH" sz="1400" b="1" kern="1200" dirty="0">
                          <a:solidFill>
                            <a:schemeClr val="tx1"/>
                          </a:solidFill>
                          <a:latin typeface="Dubai" panose="020B0503030403030204" pitchFamily="34" charset="-78"/>
                          <a:ea typeface="+mn-ea"/>
                          <a:cs typeface="Dubai" panose="020B0503030403030204" pitchFamily="34" charset="-78"/>
                        </a:rPr>
                        <a:t>نوع القدرة</a:t>
                      </a:r>
                    </a:p>
                    <a:p>
                      <a:pPr algn="ctr" rtl="1"/>
                      <a:r>
                        <a:rPr lang="ar-BH" sz="1400" b="1" kern="1200" dirty="0">
                          <a:solidFill>
                            <a:schemeClr val="tx1"/>
                          </a:solidFill>
                          <a:latin typeface="Dubai" panose="020B0503030403030204" pitchFamily="34" charset="-78"/>
                          <a:ea typeface="+mn-ea"/>
                          <a:cs typeface="Dubai" panose="020B0503030403030204" pitchFamily="34" charset="-78"/>
                        </a:rPr>
                        <a:t>( عظيمة / بسيطة )</a:t>
                      </a:r>
                      <a:endParaRPr lang="en-US" sz="1400" b="1" kern="1200" dirty="0">
                        <a:solidFill>
                          <a:schemeClr val="tx1"/>
                        </a:solidFill>
                        <a:latin typeface="Dubai" panose="020B0503030403030204" pitchFamily="34" charset="-78"/>
                        <a:ea typeface="+mn-ea"/>
                        <a:cs typeface="Dubai" panose="020B0503030403030204" pitchFamily="34" charset="-78"/>
                      </a:endParaRPr>
                    </a:p>
                  </a:txBody>
                  <a:tcPr/>
                </a:tc>
                <a:extLst>
                  <a:ext uri="{0D108BD9-81ED-4DB2-BD59-A6C34878D82A}">
                    <a16:rowId xmlns:a16="http://schemas.microsoft.com/office/drawing/2014/main" val="3249339664"/>
                  </a:ext>
                </a:extLst>
              </a:tr>
              <a:tr h="370840">
                <a:tc>
                  <a:txBody>
                    <a:bodyPr/>
                    <a:lstStyle/>
                    <a:p>
                      <a:pPr algn="ctr" rtl="1"/>
                      <a:endParaRPr lang="ar-BH" sz="1000" kern="1200" dirty="0">
                        <a:solidFill>
                          <a:schemeClr val="tx1"/>
                        </a:solidFill>
                        <a:latin typeface="Dubai" panose="020B0503030403030204" pitchFamily="34" charset="-78"/>
                        <a:ea typeface="+mn-ea"/>
                        <a:cs typeface="Dubai" panose="020B0503030403030204" pitchFamily="34" charset="-78"/>
                      </a:endParaRPr>
                    </a:p>
                    <a:p>
                      <a:pPr algn="ctr" rtl="1"/>
                      <a:r>
                        <a:rPr lang="ar-BH" sz="1000" kern="1200" dirty="0">
                          <a:solidFill>
                            <a:schemeClr val="tx1"/>
                          </a:solidFill>
                          <a:latin typeface="Dubai" panose="020B0503030403030204" pitchFamily="34" charset="-78"/>
                          <a:ea typeface="+mn-ea"/>
                          <a:cs typeface="Dubai" panose="020B0503030403030204" pitchFamily="34" charset="-78"/>
                        </a:rPr>
                        <a:t>.....................................</a:t>
                      </a:r>
                      <a:endParaRPr lang="en-US" sz="1000"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algn="ctr" rtl="1"/>
                      <a:endParaRPr lang="ar-BH" sz="1000" kern="1200" dirty="0">
                        <a:solidFill>
                          <a:schemeClr val="tx1"/>
                        </a:solidFill>
                        <a:latin typeface="Dubai" panose="020B0503030403030204" pitchFamily="34" charset="-78"/>
                        <a:ea typeface="+mn-ea"/>
                        <a:cs typeface="Dubai" panose="020B0503030403030204" pitchFamily="34" charset="-78"/>
                      </a:endParaRPr>
                    </a:p>
                    <a:p>
                      <a:pPr algn="ctr" rtl="1"/>
                      <a:r>
                        <a:rPr lang="ar-BH" sz="1000" kern="1200" dirty="0">
                          <a:solidFill>
                            <a:schemeClr val="tx1"/>
                          </a:solidFill>
                          <a:latin typeface="Dubai" panose="020B0503030403030204" pitchFamily="34" charset="-78"/>
                          <a:ea typeface="+mn-ea"/>
                          <a:cs typeface="Dubai" panose="020B0503030403030204" pitchFamily="34" charset="-78"/>
                        </a:rPr>
                        <a:t>.....................................</a:t>
                      </a:r>
                      <a:endParaRPr lang="en-US" sz="1000"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algn="ctr" rtl="1"/>
                      <a:r>
                        <a:rPr lang="ar-BH" sz="1400" b="1" kern="1200" dirty="0">
                          <a:solidFill>
                            <a:schemeClr val="tx1"/>
                          </a:solidFill>
                          <a:latin typeface="Dubai" panose="020B0503030403030204" pitchFamily="34" charset="-78"/>
                          <a:ea typeface="+mn-ea"/>
                          <a:cs typeface="Dubai" panose="020B0503030403030204" pitchFamily="34" charset="-78"/>
                        </a:rPr>
                        <a:t>نوع القدرة</a:t>
                      </a:r>
                    </a:p>
                    <a:p>
                      <a:pPr algn="ctr" rtl="1"/>
                      <a:r>
                        <a:rPr lang="ar-BH" sz="1400" b="1" kern="1200" dirty="0">
                          <a:solidFill>
                            <a:schemeClr val="tx1"/>
                          </a:solidFill>
                          <a:latin typeface="Dubai" panose="020B0503030403030204" pitchFamily="34" charset="-78"/>
                          <a:ea typeface="+mn-ea"/>
                          <a:cs typeface="Dubai" panose="020B0503030403030204" pitchFamily="34" charset="-78"/>
                        </a:rPr>
                        <a:t>( محدودة  /  غير محدودة)</a:t>
                      </a:r>
                      <a:endParaRPr lang="en-US" sz="1400" b="1" kern="1200" dirty="0">
                        <a:solidFill>
                          <a:schemeClr val="tx1"/>
                        </a:solidFill>
                        <a:latin typeface="Dubai" panose="020B0503030403030204" pitchFamily="34" charset="-78"/>
                        <a:ea typeface="+mn-ea"/>
                        <a:cs typeface="Dubai" panose="020B0503030403030204" pitchFamily="34" charset="-78"/>
                      </a:endParaRPr>
                    </a:p>
                  </a:txBody>
                  <a:tcPr/>
                </a:tc>
                <a:extLst>
                  <a:ext uri="{0D108BD9-81ED-4DB2-BD59-A6C34878D82A}">
                    <a16:rowId xmlns:a16="http://schemas.microsoft.com/office/drawing/2014/main" val="965929724"/>
                  </a:ext>
                </a:extLst>
              </a:tr>
              <a:tr h="370840">
                <a:tc>
                  <a:txBody>
                    <a:bodyPr/>
                    <a:lstStyle/>
                    <a:p>
                      <a:pPr marL="285750" indent="-285750" algn="ctr" rtl="1">
                        <a:buFontTx/>
                        <a:buChar char="-"/>
                      </a:pPr>
                      <a:r>
                        <a:rPr lang="ar-BH" sz="1000" kern="1200" dirty="0">
                          <a:solidFill>
                            <a:schemeClr val="tx1"/>
                          </a:solidFill>
                          <a:latin typeface="Dubai" panose="020B0503030403030204" pitchFamily="34" charset="-78"/>
                          <a:ea typeface="+mn-ea"/>
                          <a:cs typeface="Dubai" panose="020B0503030403030204" pitchFamily="34" charset="-78"/>
                        </a:rPr>
                        <a:t>……………………………....</a:t>
                      </a:r>
                    </a:p>
                    <a:p>
                      <a:pPr marL="285750" indent="-285750" algn="ctr" rtl="1">
                        <a:buFontTx/>
                        <a:buChar char="-"/>
                      </a:pPr>
                      <a:endParaRPr lang="ar-BH" sz="1000" kern="1200" dirty="0">
                        <a:solidFill>
                          <a:schemeClr val="tx1"/>
                        </a:solidFill>
                        <a:latin typeface="Dubai" panose="020B0503030403030204" pitchFamily="34" charset="-78"/>
                        <a:ea typeface="+mn-ea"/>
                        <a:cs typeface="Dubai" panose="020B0503030403030204" pitchFamily="34" charset="-78"/>
                      </a:endParaRPr>
                    </a:p>
                    <a:p>
                      <a:pPr marL="285750" indent="-285750" algn="ctr" rtl="1">
                        <a:buFontTx/>
                        <a:buChar char="-"/>
                      </a:pPr>
                      <a:r>
                        <a:rPr lang="ar-BH" sz="1000" kern="1200" dirty="0">
                          <a:solidFill>
                            <a:schemeClr val="tx1"/>
                          </a:solidFill>
                          <a:latin typeface="Dubai" panose="020B0503030403030204" pitchFamily="34" charset="-78"/>
                          <a:ea typeface="+mn-ea"/>
                          <a:cs typeface="Dubai" panose="020B0503030403030204" pitchFamily="34" charset="-78"/>
                        </a:rPr>
                        <a:t>..................................</a:t>
                      </a:r>
                    </a:p>
                    <a:p>
                      <a:pPr algn="ctr" rtl="1"/>
                      <a:endParaRPr lang="en-US" sz="1200" b="1"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marL="285750" indent="-285750" algn="ctr" rtl="1">
                        <a:buFontTx/>
                        <a:buChar char="-"/>
                      </a:pPr>
                      <a:r>
                        <a:rPr lang="ar-BH" sz="1000" kern="1200" dirty="0">
                          <a:solidFill>
                            <a:schemeClr val="tx1"/>
                          </a:solidFill>
                          <a:latin typeface="Dubai" panose="020B0503030403030204" pitchFamily="34" charset="-78"/>
                          <a:ea typeface="+mn-ea"/>
                          <a:cs typeface="Dubai" panose="020B0503030403030204" pitchFamily="34" charset="-78"/>
                        </a:rPr>
                        <a:t>…………………………….....</a:t>
                      </a:r>
                    </a:p>
                    <a:p>
                      <a:pPr marL="285750" indent="-285750" algn="ctr" rtl="1">
                        <a:buFontTx/>
                        <a:buChar char="-"/>
                      </a:pPr>
                      <a:endParaRPr lang="ar-BH" sz="1000" kern="1200" dirty="0">
                        <a:solidFill>
                          <a:schemeClr val="tx1"/>
                        </a:solidFill>
                        <a:latin typeface="Dubai" panose="020B0503030403030204" pitchFamily="34" charset="-78"/>
                        <a:ea typeface="+mn-ea"/>
                        <a:cs typeface="Dubai" panose="020B0503030403030204" pitchFamily="34" charset="-78"/>
                      </a:endParaRPr>
                    </a:p>
                    <a:p>
                      <a:pPr marL="285750" indent="-285750" algn="ctr" rtl="1">
                        <a:buFontTx/>
                        <a:buChar char="-"/>
                      </a:pPr>
                      <a:r>
                        <a:rPr lang="ar-BH" sz="1000" kern="1200" dirty="0">
                          <a:solidFill>
                            <a:schemeClr val="tx1"/>
                          </a:solidFill>
                          <a:latin typeface="Dubai" panose="020B0503030403030204" pitchFamily="34" charset="-78"/>
                          <a:ea typeface="+mn-ea"/>
                          <a:cs typeface="Dubai" panose="020B0503030403030204" pitchFamily="34" charset="-78"/>
                        </a:rPr>
                        <a:t>.....................................</a:t>
                      </a:r>
                    </a:p>
                    <a:p>
                      <a:pPr marL="0" indent="0" algn="ctr" rtl="1">
                        <a:buFontTx/>
                        <a:buNone/>
                      </a:pPr>
                      <a:endParaRPr lang="ar-BH" sz="1000" kern="1200" dirty="0">
                        <a:solidFill>
                          <a:schemeClr val="tx1"/>
                        </a:solidFill>
                        <a:latin typeface="Dubai" panose="020B0503030403030204" pitchFamily="34" charset="-78"/>
                        <a:ea typeface="+mn-ea"/>
                        <a:cs typeface="Dubai" panose="020B0503030403030204" pitchFamily="34" charset="-78"/>
                      </a:endParaRPr>
                    </a:p>
                  </a:txBody>
                  <a:tcPr/>
                </a:tc>
                <a:tc>
                  <a:txBody>
                    <a:bodyPr/>
                    <a:lstStyle/>
                    <a:p>
                      <a:pPr algn="ctr" rtl="1"/>
                      <a:endParaRPr lang="ar-BH" sz="1400" b="1" kern="1200" dirty="0">
                        <a:solidFill>
                          <a:schemeClr val="tx1"/>
                        </a:solidFill>
                        <a:latin typeface="Dubai" panose="020B0503030403030204" pitchFamily="34" charset="-78"/>
                        <a:ea typeface="+mn-ea"/>
                        <a:cs typeface="Dubai" panose="020B0503030403030204" pitchFamily="34" charset="-78"/>
                      </a:endParaRPr>
                    </a:p>
                    <a:p>
                      <a:pPr algn="ctr" rtl="1"/>
                      <a:r>
                        <a:rPr lang="ar-BH" sz="1400" b="1" kern="1200" dirty="0">
                          <a:solidFill>
                            <a:schemeClr val="tx1"/>
                          </a:solidFill>
                          <a:latin typeface="Dubai" panose="020B0503030403030204" pitchFamily="34" charset="-78"/>
                          <a:ea typeface="+mn-ea"/>
                          <a:cs typeface="Dubai" panose="020B0503030403030204" pitchFamily="34" charset="-78"/>
                        </a:rPr>
                        <a:t>الأمثلة</a:t>
                      </a:r>
                      <a:endParaRPr lang="en-US" sz="1400" b="1" kern="1200" dirty="0">
                        <a:solidFill>
                          <a:schemeClr val="tx1"/>
                        </a:solidFill>
                        <a:latin typeface="Dubai" panose="020B0503030403030204" pitchFamily="34" charset="-78"/>
                        <a:ea typeface="+mn-ea"/>
                        <a:cs typeface="Dubai" panose="020B0503030403030204" pitchFamily="34" charset="-78"/>
                      </a:endParaRPr>
                    </a:p>
                  </a:txBody>
                  <a:tcPr/>
                </a:tc>
                <a:extLst>
                  <a:ext uri="{0D108BD9-81ED-4DB2-BD59-A6C34878D82A}">
                    <a16:rowId xmlns:a16="http://schemas.microsoft.com/office/drawing/2014/main" val="3432797218"/>
                  </a:ext>
                </a:extLst>
              </a:tr>
            </a:tbl>
          </a:graphicData>
        </a:graphic>
      </p:graphicFrame>
    </p:spTree>
    <p:extLst>
      <p:ext uri="{BB962C8B-B14F-4D97-AF65-F5344CB8AC3E}">
        <p14:creationId xmlns:p14="http://schemas.microsoft.com/office/powerpoint/2010/main" val="476515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TotalTime>
  <Words>483</Words>
  <Application>Microsoft Office PowerPoint</Application>
  <PresentationFormat>Widescreen</PresentationFormat>
  <Paragraphs>145</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ENGY YOUSSEF ABDELRAHMAN MOHAMED</dc:creator>
  <cp:lastModifiedBy>Unknown User</cp:lastModifiedBy>
  <cp:revision>14</cp:revision>
  <cp:lastPrinted>2022-09-11T18:32:35Z</cp:lastPrinted>
  <dcterms:created xsi:type="dcterms:W3CDTF">2022-09-11T17:52:10Z</dcterms:created>
  <dcterms:modified xsi:type="dcterms:W3CDTF">2024-02-12T15:01:14Z</dcterms:modified>
</cp:coreProperties>
</file>