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6" r:id="rId4"/>
    <p:sldId id="318" r:id="rId5"/>
    <p:sldId id="323" r:id="rId6"/>
    <p:sldId id="322" r:id="rId7"/>
    <p:sldId id="262" r:id="rId8"/>
    <p:sldId id="263" r:id="rId9"/>
    <p:sldId id="319" r:id="rId10"/>
    <p:sldId id="320" r:id="rId11"/>
    <p:sldId id="321" r:id="rId12"/>
    <p:sldId id="31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6AE73C5-85B0-48E8-90FC-6A5472E8700E}"/>
              </a:ext>
            </a:extLst>
          </p:cNvPr>
          <p:cNvSpPr/>
          <p:nvPr/>
        </p:nvSpPr>
        <p:spPr>
          <a:xfrm>
            <a:off x="270641" y="1605252"/>
            <a:ext cx="11680721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الأُولى -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اللُّغَةُ العَرَبيّةُ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                                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الصَّفُّ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 الابْتِدائيّ/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الدِّراسيُّ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7234A91-4753-4EB9-B082-97A455650390}"/>
              </a:ext>
            </a:extLst>
          </p:cNvPr>
          <p:cNvSpPr/>
          <p:nvPr/>
        </p:nvSpPr>
        <p:spPr>
          <a:xfrm>
            <a:off x="245808" y="2393090"/>
            <a:ext cx="11481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َحْ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د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ة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 الأولى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وَطَني الْبَحْرَيْنُ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                                               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الدّ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ر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س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الثّانيّ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وطني الغالي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مستطيل: زوايا مستديرة 201">
            <a:extLst>
              <a:ext uri="{FF2B5EF4-FFF2-40B4-BE49-F238E27FC236}">
                <a16:creationId xmlns="" xmlns:a16="http://schemas.microsoft.com/office/drawing/2014/main" id="{9EC790F6-68D6-4360-8C40-BCD81E025602}"/>
              </a:ext>
            </a:extLst>
          </p:cNvPr>
          <p:cNvSpPr/>
          <p:nvPr/>
        </p:nvSpPr>
        <p:spPr>
          <a:xfrm>
            <a:off x="4285626" y="5432146"/>
            <a:ext cx="3650747" cy="809092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ا</a:t>
            </a: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لتَّحَدُّثُ وَالقِراءَةُ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="" xmlns:a16="http://schemas.microsoft.com/office/drawing/2014/main" id="{22766196-2C92-4ABC-92B8-9AB50C3A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946D426-AC75-4643-B1FF-9E720BB03FA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2"/>
          <a:stretch/>
        </p:blipFill>
        <p:spPr bwMode="auto">
          <a:xfrm>
            <a:off x="4596972" y="2391928"/>
            <a:ext cx="2998056" cy="30172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-26633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مستطيل: زوايا مستديرة 201">
            <a:extLst>
              <a:ext uri="{FF2B5EF4-FFF2-40B4-BE49-F238E27FC236}">
                <a16:creationId xmlns=""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8161945" y="309914"/>
            <a:ext cx="1995948" cy="766794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التّحدّث</a:t>
            </a:r>
            <a:r>
              <a:rPr lang="ar-BH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ctagon 30"/>
          <p:cNvSpPr/>
          <p:nvPr/>
        </p:nvSpPr>
        <p:spPr>
          <a:xfrm>
            <a:off x="2788143" y="3118248"/>
            <a:ext cx="542044" cy="621504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ctagon 31"/>
          <p:cNvSpPr/>
          <p:nvPr/>
        </p:nvSpPr>
        <p:spPr>
          <a:xfrm>
            <a:off x="9546077" y="5476135"/>
            <a:ext cx="592269" cy="636082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ctagon 32"/>
          <p:cNvSpPr/>
          <p:nvPr/>
        </p:nvSpPr>
        <p:spPr>
          <a:xfrm>
            <a:off x="2834807" y="5608006"/>
            <a:ext cx="562301" cy="568871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ctagon 33"/>
          <p:cNvSpPr/>
          <p:nvPr/>
        </p:nvSpPr>
        <p:spPr>
          <a:xfrm>
            <a:off x="9490588" y="2924374"/>
            <a:ext cx="560278" cy="565801"/>
          </a:xfrm>
          <a:prstGeom prst="octagon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ooter Placeholder 3">
            <a:extLst>
              <a:ext uri="{FF2B5EF4-FFF2-40B4-BE49-F238E27FC236}">
                <a16:creationId xmlns="" xmlns:a16="http://schemas.microsoft.com/office/drawing/2014/main" id="{A5E7D82A-83DA-41D8-B1ED-B3508584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149F0CA-0D68-45AA-A301-8D9038D3DEB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009" y="1241435"/>
            <a:ext cx="2747579" cy="224874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9" name="Picture 18" descr="A picture containing people, person, group, crowd&#10;&#10;Description automatically generated">
            <a:extLst>
              <a:ext uri="{FF2B5EF4-FFF2-40B4-BE49-F238E27FC236}">
                <a16:creationId xmlns="" xmlns:a16="http://schemas.microsoft.com/office/drawing/2014/main" id="{0E2896A9-CC3A-4E80-9C05-3CCC2752AB0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421" y="1241435"/>
            <a:ext cx="2747579" cy="2400688"/>
          </a:xfrm>
          <a:prstGeom prst="rect">
            <a:avLst/>
          </a:prstGeom>
          <a:ln w="95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19" descr="A picture containing bathroom&#10;&#10;Description automatically generated">
            <a:extLst>
              <a:ext uri="{FF2B5EF4-FFF2-40B4-BE49-F238E27FC236}">
                <a16:creationId xmlns="" xmlns:a16="http://schemas.microsoft.com/office/drawing/2014/main" id="{DFB8E4B3-ECE2-42CB-9C36-02B181F710D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6" y="4002157"/>
            <a:ext cx="2747579" cy="21438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785E4721-C2D6-4765-8B32-A1589215C7C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276" y="4002157"/>
            <a:ext cx="2747579" cy="2143859"/>
          </a:xfrm>
          <a:prstGeom prst="rect">
            <a:avLst/>
          </a:prstGeom>
          <a:ln w="63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A6938531-52DF-4B7C-A9ED-8641E9E47469}"/>
              </a:ext>
            </a:extLst>
          </p:cNvPr>
          <p:cNvSpPr/>
          <p:nvPr/>
        </p:nvSpPr>
        <p:spPr>
          <a:xfrm>
            <a:off x="4217424" y="365689"/>
            <a:ext cx="3572419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3600" b="1" dirty="0">
                <a:solidFill>
                  <a:srgbClr val="FF0000"/>
                </a:solidFill>
              </a:rPr>
              <a:t>صَرْحُ الْـميثاقِ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292483" y="87399"/>
            <a:ext cx="2249334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76665" y="137814"/>
            <a:ext cx="3572419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3600" b="1" dirty="0">
                <a:solidFill>
                  <a:srgbClr val="FF0000"/>
                </a:solidFill>
              </a:rPr>
              <a:t>وَطَني الغالي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="" xmlns:a16="http://schemas.microsoft.com/office/drawing/2014/main" id="{8A9E5B3C-62B9-4B5B-A4CD-99072708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407AAF4-BCD1-498E-BD99-DB9483AD587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2"/>
          <a:stretch/>
        </p:blipFill>
        <p:spPr bwMode="auto">
          <a:xfrm>
            <a:off x="1954877" y="993341"/>
            <a:ext cx="3421673" cy="4641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D81C7F1-0AB5-42F8-B65F-71E0E2674A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50" t="14324" r="30000" b="16733"/>
          <a:stretch/>
        </p:blipFill>
        <p:spPr>
          <a:xfrm>
            <a:off x="5579165" y="941479"/>
            <a:ext cx="3791292" cy="47258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AF26E30-B8FE-44F6-B0A2-9DEF5D18A4A1}"/>
              </a:ext>
            </a:extLst>
          </p:cNvPr>
          <p:cNvSpPr/>
          <p:nvPr/>
        </p:nvSpPr>
        <p:spPr>
          <a:xfrm>
            <a:off x="1563757" y="5635137"/>
            <a:ext cx="8113642" cy="619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*</a:t>
            </a:r>
            <a:r>
              <a:rPr lang="ar-SA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 </a:t>
            </a:r>
            <a:r>
              <a:rPr lang="ar-SA" sz="1400" b="1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فتحيّة عجلان شاعرة ومؤلّفة بحرينية ولدت في مدينة المحرّق</a:t>
            </a:r>
            <a:r>
              <a:rPr lang="en-GB" sz="1400" b="1" dirty="0">
                <a:solidFill>
                  <a:srgbClr val="202122"/>
                </a:solidFill>
                <a:latin typeface="Sakkal Majalla" panose="02000000000000000000" pitchFamily="2" charset="-78"/>
                <a:ea typeface="Times New Roman" panose="02020603050405020304" pitchFamily="18" charset="0"/>
                <a:cs typeface="Arial" panose="020B0604020202020204" pitchFamily="34" charset="0"/>
              </a:rPr>
              <a:t>1954 </a:t>
            </a:r>
            <a:r>
              <a:rPr lang="ar-SA" sz="1400" b="1" dirty="0">
                <a:solidFill>
                  <a:srgbClr val="2021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akkal Majalla" panose="02000000000000000000" pitchFamily="2" charset="-78"/>
              </a:rPr>
              <a:t>،  شاركت في مجموعة من الأمسيات الشعرية في العديد من الدول، ولها العديد من المجموعات الشعرية مثل:أشرعة العشق،جئت فغادرت دمي، هوامش امرأة في الهامش وغيرها...</a:t>
            </a: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37917DA-1174-440B-88FA-E5BD7F10B30F}"/>
              </a:ext>
            </a:extLst>
          </p:cNvPr>
          <p:cNvSpPr/>
          <p:nvPr/>
        </p:nvSpPr>
        <p:spPr>
          <a:xfrm>
            <a:off x="9573072" y="3874699"/>
            <a:ext cx="1593850" cy="1409617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ar-BH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الْأَرْجاءُ: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الْأَنْحاءُ، وَالْجَوانِبُ.</a:t>
            </a: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صَفاءٌ: 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مَوَدَّة</a:t>
            </a:r>
            <a:r>
              <a:rPr lang="ar-BH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S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وَصِدْقٌ.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7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="" xmlns:a16="http://schemas.microsoft.com/office/drawing/2014/main" id="{683BCE8A-704F-4BCA-B7BC-6B2BBF84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: Rounded Corners 3890">
            <a:extLst>
              <a:ext uri="{FF2B5EF4-FFF2-40B4-BE49-F238E27FC236}">
                <a16:creationId xmlns="" xmlns:a16="http://schemas.microsoft.com/office/drawing/2014/main" id="{7361779F-A3ED-499A-BD2E-C3FE58776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4940" y="2333017"/>
            <a:ext cx="1366001" cy="675805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بَحْرٌ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3885">
            <a:extLst>
              <a:ext uri="{FF2B5EF4-FFF2-40B4-BE49-F238E27FC236}">
                <a16:creationId xmlns="" xmlns:a16="http://schemas.microsoft.com/office/drawing/2014/main" id="{B8F4F7BF-3609-447F-B529-BDCBE2A4A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825" y="2315522"/>
            <a:ext cx="1483868" cy="71784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بَحْرَيْنُ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3891">
            <a:extLst>
              <a:ext uri="{FF2B5EF4-FFF2-40B4-BE49-F238E27FC236}">
                <a16:creationId xmlns="" xmlns:a16="http://schemas.microsoft.com/office/drawing/2014/main" id="{DD4D458F-BDC0-40D5-BDBF-FF45ADA17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8841" y="2315357"/>
            <a:ext cx="1483868" cy="71817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0AD4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مَرْحَبًا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="" xmlns:a16="http://schemas.microsoft.com/office/drawing/2014/main" id="{7D638EAA-F23F-42C7-9E5D-0B8FEAC83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8408" y="1014555"/>
            <a:ext cx="1286108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lvl="0" indent="-7429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</a:pPr>
            <a:r>
              <a:rPr kumimoji="0" lang="ar-SA" altLang="ar-BH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الْكَلِمَةَ الْـمُناسِبَةَ</a:t>
            </a:r>
            <a:r>
              <a:rPr kumimoji="0" lang="en-GB" altLang="ar-BH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(بـــــاءٌ حــــــاءٌ راءٌ يــــــــاءٌ نونٌ )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تُجْمَعُ هَذِهِ الْحُروفُ في كَلِمَةِ: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="" xmlns:a16="http://schemas.microsoft.com/office/drawing/2014/main" id="{EC228BA6-244A-4412-8B55-0F3BF7EF4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sp>
        <p:nvSpPr>
          <p:cNvPr id="17" name="Rectangle 18">
            <a:extLst>
              <a:ext uri="{FF2B5EF4-FFF2-40B4-BE49-F238E27FC236}">
                <a16:creationId xmlns="" xmlns:a16="http://schemas.microsoft.com/office/drawing/2014/main" id="{BA615BB3-D5AD-4BEB-82EF-1CB912856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75721" y="20290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="" xmlns:a16="http://schemas.microsoft.com/office/drawing/2014/main" id="{C61F1E71-9566-46A8-9E03-A1B10A332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17" y="3282146"/>
            <a:ext cx="1116758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2. أَضَعُ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حَوْلَ الْكَلِمَةِ الْـمُناسِبَةِ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r>
              <a:rPr kumimoji="0" lang="ar-BH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(أَرْسُمُهُ صُبْحًا وَمَســاءً). 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(أَرْسُمُــهُ)   الْـمَقْصودُ بــ   (ــــهُ) في الْعِبارَةِ السّابِقَةِ: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النّورُ                  وَطَني                       عَلَمًا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ب-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عِبارةُ (صُبْحًا وَمَســاءً) تَعْني: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</a:p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طَوالَ الْيَوْمِ       -     صَباحًا فَقَطْ  -       مَسـاءً فَقَطْ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839378AB-9315-43DB-AC28-BCD24CF1161A}"/>
              </a:ext>
            </a:extLst>
          </p:cNvPr>
          <p:cNvSpPr/>
          <p:nvPr/>
        </p:nvSpPr>
        <p:spPr>
          <a:xfrm>
            <a:off x="10518227" y="3282146"/>
            <a:ext cx="649356" cy="50357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A5EA7607-D8E7-45CA-A033-43B283F229C8}"/>
              </a:ext>
            </a:extLst>
          </p:cNvPr>
          <p:cNvSpPr/>
          <p:nvPr/>
        </p:nvSpPr>
        <p:spPr>
          <a:xfrm>
            <a:off x="9230096" y="4742591"/>
            <a:ext cx="1483868" cy="63854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3BEC43D3-56DE-4F3A-9440-5928A588E99F}"/>
              </a:ext>
            </a:extLst>
          </p:cNvPr>
          <p:cNvSpPr/>
          <p:nvPr/>
        </p:nvSpPr>
        <p:spPr>
          <a:xfrm>
            <a:off x="10158608" y="5646645"/>
            <a:ext cx="1582333" cy="63854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499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32558" y="-51702"/>
            <a:ext cx="2209259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="" xmlns:a16="http://schemas.microsoft.com/office/drawing/2014/main" id="{E4015937-4072-4FEC-A2AC-C6F602C7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 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2CFC7E9-7975-4883-8E6A-FA1F0255304B}"/>
              </a:ext>
            </a:extLst>
          </p:cNvPr>
          <p:cNvSpPr/>
          <p:nvPr/>
        </p:nvSpPr>
        <p:spPr>
          <a:xfrm>
            <a:off x="5978525" y="8431530"/>
            <a:ext cx="247650" cy="234950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8697098-C406-4173-84A5-B80909A73D99}"/>
              </a:ext>
            </a:extLst>
          </p:cNvPr>
          <p:cNvSpPr/>
          <p:nvPr/>
        </p:nvSpPr>
        <p:spPr>
          <a:xfrm>
            <a:off x="5978525" y="9067800"/>
            <a:ext cx="247650" cy="234950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D87E3B8-9045-4E97-B243-7CECE3DB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3C52E0-0957-43AE-8965-73669137A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86" t="12388" r="19130" b="40578"/>
          <a:stretch/>
        </p:blipFill>
        <p:spPr>
          <a:xfrm>
            <a:off x="2533910" y="1220285"/>
            <a:ext cx="7858539" cy="4572936"/>
          </a:xfrm>
          <a:prstGeom prst="rect">
            <a:avLst/>
          </a:prstGeom>
          <a:noFill/>
          <a:ln>
            <a:solidFill>
              <a:srgbClr val="EAEAEA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1C421B8-FA28-4A99-A2D5-722BE3ABE570}"/>
              </a:ext>
            </a:extLst>
          </p:cNvPr>
          <p:cNvSpPr/>
          <p:nvPr/>
        </p:nvSpPr>
        <p:spPr>
          <a:xfrm>
            <a:off x="8734926" y="3941683"/>
            <a:ext cx="345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825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="" xmlns:a16="http://schemas.microsoft.com/office/drawing/2014/main" id="{6BC69209-9C11-4335-83DB-51E484019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B544624-42E9-4941-849A-5A1313C352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96" t="29589" r="23805" b="5872"/>
          <a:stretch/>
        </p:blipFill>
        <p:spPr>
          <a:xfrm>
            <a:off x="2292626" y="689383"/>
            <a:ext cx="7766594" cy="5479234"/>
          </a:xfrm>
          <a:prstGeom prst="rect">
            <a:avLst/>
          </a:prstGeom>
          <a:solidFill>
            <a:srgbClr val="EAEAEA"/>
          </a:solidFill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5359D8D-CF68-4936-8A98-A4EA8578FE70}"/>
              </a:ext>
            </a:extLst>
          </p:cNvPr>
          <p:cNvSpPr/>
          <p:nvPr/>
        </p:nvSpPr>
        <p:spPr>
          <a:xfrm>
            <a:off x="7092773" y="3628647"/>
            <a:ext cx="1689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200" dirty="0">
                <a:ea typeface="Calibri" panose="020F0502020204030204" pitchFamily="34" charset="0"/>
                <a:cs typeface="Sakkal Majalla" panose="02000000000000000000" pitchFamily="2" charset="-78"/>
              </a:rPr>
              <a:t>أَحْرُفُ وَطَني </a:t>
            </a:r>
            <a:endParaRPr lang="ar-BH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2BCA5E0-9952-4F34-9101-49684A9AC857}"/>
              </a:ext>
            </a:extLst>
          </p:cNvPr>
          <p:cNvSpPr/>
          <p:nvPr/>
        </p:nvSpPr>
        <p:spPr>
          <a:xfrm>
            <a:off x="3245267" y="3812499"/>
            <a:ext cx="1106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200" dirty="0">
                <a:ea typeface="Calibri" panose="020F0502020204030204" pitchFamily="34" charset="0"/>
                <a:cs typeface="Sakkal Majalla" panose="02000000000000000000" pitchFamily="2" charset="-78"/>
              </a:rPr>
              <a:t>الْإيمــــــــانْ</a:t>
            </a:r>
            <a:endParaRPr lang="ar-BH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03899C7-4446-449D-A607-36DB9D31D039}"/>
              </a:ext>
            </a:extLst>
          </p:cNvPr>
          <p:cNvSpPr/>
          <p:nvPr/>
        </p:nvSpPr>
        <p:spPr>
          <a:xfrm>
            <a:off x="4956313" y="5112890"/>
            <a:ext cx="1139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dirty="0">
                <a:ea typeface="Calibri" panose="020F0502020204030204" pitchFamily="34" charset="0"/>
                <a:cs typeface="Sakkal Majalla" panose="02000000000000000000" pitchFamily="2" charset="-78"/>
              </a:rPr>
              <a:t>الْأَوْطـــــــــــان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96282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817" y="-24434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697C82AC-37D4-41BA-B0CB-82B554C1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655" y="181119"/>
            <a:ext cx="28268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ooter Placeholder 3">
            <a:extLst>
              <a:ext uri="{FF2B5EF4-FFF2-40B4-BE49-F238E27FC236}">
                <a16:creationId xmlns="" xmlns:a16="http://schemas.microsoft.com/office/drawing/2014/main" id="{9A4A4675-8568-426F-BF79-6196EEC6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24">
            <a:extLst>
              <a:ext uri="{FF2B5EF4-FFF2-40B4-BE49-F238E27FC236}">
                <a16:creationId xmlns="" xmlns:a16="http://schemas.microsoft.com/office/drawing/2014/main" id="{1FC15B6A-99BE-4D38-B091-23C39528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6" y="3818796"/>
            <a:ext cx="3343266" cy="520700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2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ar-BH" sz="3200" b="1" dirty="0">
                <a:solidFill>
                  <a:srgbClr val="FF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أَحْرُفُ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وَطَني مِثْلُ النّـــــــــورِ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903">
            <a:extLst>
              <a:ext uri="{FF2B5EF4-FFF2-40B4-BE49-F238E27FC236}">
                <a16:creationId xmlns="" xmlns:a16="http://schemas.microsoft.com/office/drawing/2014/main" id="{ECFC019E-97E3-426A-BB87-4EEFA64DF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5" y="4576445"/>
            <a:ext cx="3343266" cy="530225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وَطَني الْغالـي مُنْذُ خُلِقْتُ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2853AD30-7BF7-443A-A7A4-0F6692D9BA9A}"/>
              </a:ext>
            </a:extLst>
          </p:cNvPr>
          <p:cNvSpPr/>
          <p:nvPr/>
        </p:nvSpPr>
        <p:spPr>
          <a:xfrm>
            <a:off x="5604510" y="7232650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900">
            <a:extLst>
              <a:ext uri="{FF2B5EF4-FFF2-40B4-BE49-F238E27FC236}">
                <a16:creationId xmlns="" xmlns:a16="http://schemas.microsoft.com/office/drawing/2014/main" id="{73235837-30CF-4E38-97EF-9DE1F8121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6" y="3015037"/>
            <a:ext cx="3343266" cy="512762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بــــــــــــــــــــــــاءٌ حــــــــــــــــــاءٌ راءٌ يــــــــــاءٌ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E94527EB-7DA7-46C2-A3B3-9C4621568DC2}"/>
              </a:ext>
            </a:extLst>
          </p:cNvPr>
          <p:cNvSpPr/>
          <p:nvPr/>
        </p:nvSpPr>
        <p:spPr>
          <a:xfrm>
            <a:off x="11084584" y="382924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32">
            <a:extLst>
              <a:ext uri="{FF2B5EF4-FFF2-40B4-BE49-F238E27FC236}">
                <a16:creationId xmlns="" xmlns:a16="http://schemas.microsoft.com/office/drawing/2014/main" id="{EA7D850A-6021-4C40-B279-68FAB45A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295" y="5315760"/>
            <a:ext cx="3348029" cy="530225"/>
          </a:xfrm>
          <a:prstGeom prst="rect">
            <a:avLst/>
          </a:prstGeom>
          <a:noFill/>
          <a:ln w="12700">
            <a:solidFill>
              <a:srgbClr val="2F52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مُنْذُ حَبَوْتُ مُنْذُ كَبُـــــرْتُ</a:t>
            </a:r>
            <a:endParaRPr kumimoji="0" lang="ar-SA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ED6BC656-23C4-4F82-97C4-3678C142436E}"/>
              </a:ext>
            </a:extLst>
          </p:cNvPr>
          <p:cNvSpPr/>
          <p:nvPr/>
        </p:nvSpPr>
        <p:spPr>
          <a:xfrm>
            <a:off x="5604510" y="7880350"/>
            <a:ext cx="448310" cy="41021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14246A3-A4E8-4EE6-8AA0-C1B76588D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765" y="1271493"/>
            <a:ext cx="809134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8900" algn="l"/>
                <a:tab pos="179388" algn="l"/>
                <a:tab pos="269875" algn="l"/>
              </a:tabLst>
            </a:pPr>
            <a:r>
              <a:rPr kumimoji="0" lang="ar-BH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5-</a:t>
            </a:r>
            <a:r>
              <a:rPr kumimoji="0" lang="ar-BH" altLang="ar-BH" sz="3600" b="1" i="0" u="none" strike="noStrike" cap="none" normalizeH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SA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أُلَوِّنُ مِمّا يَأْتي دائِرَةَ الْعِبارَةِ الَّتي تُؤَدّي الْـمَعْنى الْآتي</a:t>
            </a:r>
            <a:r>
              <a:rPr kumimoji="0" lang="en-GB" altLang="ar-BH" sz="36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3289716-5884-4963-A428-275885F15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4121" y="1706993"/>
            <a:ext cx="5704229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ar-BH" sz="2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ar-BH" sz="3200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حروفُ كَلِمَةِ "الْبَحْرَيْنِ" ساطِعَةٌ مُضيئَةٌ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EB84B223-1947-4057-8672-8ED1EA6C5ACB}"/>
              </a:ext>
            </a:extLst>
          </p:cNvPr>
          <p:cNvSpPr/>
          <p:nvPr/>
        </p:nvSpPr>
        <p:spPr>
          <a:xfrm>
            <a:off x="11084584" y="4591463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942A508B-5AF1-4CF5-9CE1-A01D40177A80}"/>
              </a:ext>
            </a:extLst>
          </p:cNvPr>
          <p:cNvSpPr/>
          <p:nvPr/>
        </p:nvSpPr>
        <p:spPr>
          <a:xfrm>
            <a:off x="11084584" y="534424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44F0EFA1-E096-4014-ACDF-8208D80FD3AD}"/>
              </a:ext>
            </a:extLst>
          </p:cNvPr>
          <p:cNvSpPr/>
          <p:nvPr/>
        </p:nvSpPr>
        <p:spPr>
          <a:xfrm>
            <a:off x="11084584" y="3146318"/>
            <a:ext cx="448310" cy="410210"/>
          </a:xfrm>
          <a:prstGeom prst="ellips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649" y="718783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3428" y="1630345"/>
            <a:ext cx="8206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6- </a:t>
            </a:r>
            <a:r>
              <a:rPr lang="ar-BH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( وَطَني الغالي مُنْذُ خُلِقْتُ / مُنْذُ حَبَوْتُ مُنْذُ كَبَرْتُ / عَلَّمَني حُبًّا وصفاءْ) </a:t>
            </a:r>
            <a:r>
              <a:rPr lang="ar-SA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ماذا </a:t>
            </a:r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أَتَعَلَّمُ مِنَ الْوَطَنِ كَما أَفْهَمُ مِنَ </a:t>
            </a:r>
            <a:r>
              <a:rPr lang="ar-BH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العِباراتِ السّابِقَةِ؟</a:t>
            </a:r>
            <a:endParaRPr lang="en-US" sz="36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6442" y="3435458"/>
            <a:ext cx="9474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rtl="1"/>
            <a:r>
              <a:rPr lang="ar-BH" sz="3600" b="1" smtClean="0">
                <a:cs typeface="Sakkal Majalla" panose="02000000000000000000" pitchFamily="2" charset="-78"/>
              </a:rPr>
              <a:t>عَلَّمَنيّ الْوَطَنُ الْحُبَّ وَالصَّفاءَ.</a:t>
            </a:r>
            <a:endParaRPr lang="ar-BH" sz="3600" b="1" dirty="0"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ooter Placeholder 3">
            <a:extLst>
              <a:ext uri="{FF2B5EF4-FFF2-40B4-BE49-F238E27FC236}">
                <a16:creationId xmlns="" xmlns:a16="http://schemas.microsoft.com/office/drawing/2014/main" id="{D2287B63-159D-4537-A7DA-3C774A77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34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444" y="430161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35407" y="3448071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</a:t>
            </a:r>
            <a:endParaRPr lang="en-US" sz="3600" dirty="0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ooter Placeholder 3">
            <a:extLst>
              <a:ext uri="{FF2B5EF4-FFF2-40B4-BE49-F238E27FC236}">
                <a16:creationId xmlns="" xmlns:a16="http://schemas.microsoft.com/office/drawing/2014/main" id="{6C86484D-3648-4ABA-A2E8-B047C78F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36">
            <a:extLst>
              <a:ext uri="{FF2B5EF4-FFF2-40B4-BE49-F238E27FC236}">
                <a16:creationId xmlns="" xmlns:a16="http://schemas.microsoft.com/office/drawing/2014/main" id="{C2DFF7F2-5388-43DA-B5D1-CC6ABC783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6" y="4365779"/>
            <a:ext cx="3908512" cy="6938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تَحْفَظُهُ عَيْنُ الرَّحْمــــــــــــــــــــــن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="" xmlns:a16="http://schemas.microsoft.com/office/drawing/2014/main" id="{96DC9C76-6B7C-4CAF-9722-043093E5C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5" y="3448071"/>
            <a:ext cx="3908513" cy="74819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وَطَنُ الْفَرْحَةِ وَالْإيمــــــــان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49">
            <a:extLst>
              <a:ext uri="{FF2B5EF4-FFF2-40B4-BE49-F238E27FC236}">
                <a16:creationId xmlns="" xmlns:a16="http://schemas.microsoft.com/office/drawing/2014/main" id="{447C88A4-B028-4C83-AB6B-CFBD07390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365" y="2530957"/>
            <a:ext cx="3908513" cy="6938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دُمْتَ لَنا خَيْرَ الْأَوْطـــــــــــان</a:t>
            </a:r>
            <a:endParaRPr kumimoji="0" lang="en-US" altLang="ar-B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laque 22">
            <a:extLst>
              <a:ext uri="{FF2B5EF4-FFF2-40B4-BE49-F238E27FC236}">
                <a16:creationId xmlns="" xmlns:a16="http://schemas.microsoft.com/office/drawing/2014/main" id="{83F49266-E348-455B-83E4-CF487C2DFB16}"/>
              </a:ext>
            </a:extLst>
          </p:cNvPr>
          <p:cNvSpPr/>
          <p:nvPr/>
        </p:nvSpPr>
        <p:spPr>
          <a:xfrm>
            <a:off x="5673298" y="2746514"/>
            <a:ext cx="4751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4" name="Plaque 23">
            <a:extLst>
              <a:ext uri="{FF2B5EF4-FFF2-40B4-BE49-F238E27FC236}">
                <a16:creationId xmlns="" xmlns:a16="http://schemas.microsoft.com/office/drawing/2014/main" id="{EB01212E-DB75-461C-9624-EB863954C5F1}"/>
              </a:ext>
            </a:extLst>
          </p:cNvPr>
          <p:cNvSpPr/>
          <p:nvPr/>
        </p:nvSpPr>
        <p:spPr>
          <a:xfrm>
            <a:off x="5673298" y="3551203"/>
            <a:ext cx="4751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5" name="Plaque 24">
            <a:extLst>
              <a:ext uri="{FF2B5EF4-FFF2-40B4-BE49-F238E27FC236}">
                <a16:creationId xmlns="" xmlns:a16="http://schemas.microsoft.com/office/drawing/2014/main" id="{7FCE7844-E340-401F-9E72-C8BF505DF680}"/>
              </a:ext>
            </a:extLst>
          </p:cNvPr>
          <p:cNvSpPr/>
          <p:nvPr/>
        </p:nvSpPr>
        <p:spPr>
          <a:xfrm>
            <a:off x="5633544" y="4403371"/>
            <a:ext cx="462455" cy="402590"/>
          </a:xfrm>
          <a:prstGeom prst="plaqu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6150323E-EB6C-4BD2-9E70-AB0FA3F60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583" y="1414270"/>
            <a:ext cx="652501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EA3542B1-B666-4300-94A3-44A77E6DA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791" y="1669183"/>
            <a:ext cx="830080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  <a:tab pos="179388" algn="l"/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r>
              <a:rPr lang="ar-BH" alt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7. </a:t>
            </a:r>
            <a:r>
              <a:rPr kumimoji="0" lang="ar-SA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أُرَتِّبُ أَجْزاءَ الْأُنْشودَةِ بِحَسَبِ تَسَلْسُلِها اعْتِمادًا عَلى ذاكِرَتي</a:t>
            </a:r>
            <a:r>
              <a:rPr kumimoji="0" lang="en-GB" altLang="ar-B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kumimoji="0" lang="en-US" altLang="ar-B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  <a:tab pos="179388" algn="l"/>
                <a:tab pos="269875" algn="l"/>
              </a:tabLst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BE2781CE-4357-41A1-B5BC-4934CB36BEBE}"/>
              </a:ext>
            </a:extLst>
          </p:cNvPr>
          <p:cNvSpPr/>
          <p:nvPr/>
        </p:nvSpPr>
        <p:spPr>
          <a:xfrm>
            <a:off x="5735812" y="2691456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3</a:t>
            </a:r>
            <a:endParaRPr lang="en-US" sz="3600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C54A98B-0FC4-41BA-A40B-9454288F70B2}"/>
              </a:ext>
            </a:extLst>
          </p:cNvPr>
          <p:cNvSpPr/>
          <p:nvPr/>
        </p:nvSpPr>
        <p:spPr>
          <a:xfrm>
            <a:off x="5662905" y="4353653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927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439" y="451398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ooter Placeholder 3">
            <a:extLst>
              <a:ext uri="{FF2B5EF4-FFF2-40B4-BE49-F238E27FC236}">
                <a16:creationId xmlns="" xmlns:a16="http://schemas.microsoft.com/office/drawing/2014/main" id="{DFFADE2B-43EC-43E4-82B8-1FE5D56AB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="" xmlns:a16="http://schemas.microsoft.com/office/drawing/2014/main" id="{A93ACAAE-3ACB-4194-8D11-8E45B944A47F}"/>
              </a:ext>
            </a:extLst>
          </p:cNvPr>
          <p:cNvSpPr/>
          <p:nvPr/>
        </p:nvSpPr>
        <p:spPr>
          <a:xfrm>
            <a:off x="6297350" y="8486471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9DE2C2BF-ADE7-405B-9D5E-978BDEB55DF3}"/>
              </a:ext>
            </a:extLst>
          </p:cNvPr>
          <p:cNvSpPr/>
          <p:nvPr/>
        </p:nvSpPr>
        <p:spPr>
          <a:xfrm>
            <a:off x="6312590" y="9011616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ED9359EE-2BEF-435F-B204-4CAB65A66EBF}"/>
              </a:ext>
            </a:extLst>
          </p:cNvPr>
          <p:cNvSpPr/>
          <p:nvPr/>
        </p:nvSpPr>
        <p:spPr>
          <a:xfrm>
            <a:off x="6325925" y="9527871"/>
            <a:ext cx="409575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C1C72BD3-E90F-4202-BE70-9A9867061AE4}"/>
              </a:ext>
            </a:extLst>
          </p:cNvPr>
          <p:cNvSpPr/>
          <p:nvPr/>
        </p:nvSpPr>
        <p:spPr>
          <a:xfrm>
            <a:off x="6502137" y="1591216"/>
            <a:ext cx="57182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>
              <a:buSzPts val="2600"/>
              <a:tabLst>
                <a:tab pos="88900" algn="l"/>
                <a:tab pos="179070" algn="l"/>
                <a:tab pos="269240" algn="l"/>
              </a:tabLst>
            </a:pPr>
            <a:r>
              <a:rPr lang="ar-BH" sz="3200" dirty="0">
                <a:cs typeface="Sakkal Majalla" panose="02000000000000000000" pitchFamily="2" charset="-78"/>
              </a:rPr>
              <a:t>8. </a:t>
            </a:r>
            <a:r>
              <a:rPr lang="ar-SA" sz="3600" dirty="0">
                <a:cs typeface="Sakkal Majalla" panose="02000000000000000000" pitchFamily="2" charset="-78"/>
              </a:rPr>
              <a:t>أَضَعُ الْعَلامَةَ (</a:t>
            </a:r>
            <a:r>
              <a:rPr lang="en-US" sz="3600" dirty="0">
                <a:solidFill>
                  <a:srgbClr val="4472C4"/>
                </a:solidFill>
                <a:cs typeface="Times New Roman" panose="02020603050405020304" pitchFamily="18" charset="0"/>
              </a:rPr>
              <a:t>   </a:t>
            </a:r>
            <a:r>
              <a:rPr lang="ar-SA" sz="3600" dirty="0">
                <a:cs typeface="Sakkal Majalla" panose="02000000000000000000" pitchFamily="2" charset="-78"/>
              </a:rPr>
              <a:t>) أَمامَ الْعِبارَةِ الْـمُناسِبَةِ:</a:t>
            </a:r>
            <a:r>
              <a:rPr lang="ar-SA" sz="3600" b="1" dirty="0">
                <a:cs typeface="Sakkal Majalla" panose="02000000000000000000" pitchFamily="2" charset="-78"/>
              </a:rPr>
              <a:t> </a:t>
            </a:r>
            <a:endParaRPr lang="en-US" sz="3600" dirty="0">
              <a:effectLst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C277E168-4565-469A-8C5F-16EF7C1D853F}"/>
              </a:ext>
            </a:extLst>
          </p:cNvPr>
          <p:cNvSpPr/>
          <p:nvPr/>
        </p:nvSpPr>
        <p:spPr>
          <a:xfrm>
            <a:off x="4068418" y="2411575"/>
            <a:ext cx="8335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r" rtl="1">
              <a:tabLst>
                <a:tab pos="88900" algn="l"/>
                <a:tab pos="179070" algn="l"/>
                <a:tab pos="269240" algn="l"/>
              </a:tabLst>
            </a:pPr>
            <a:r>
              <a:rPr lang="ar-SA" sz="3600" dirty="0">
                <a:cs typeface="Sakkal Majalla" panose="02000000000000000000" pitchFamily="2" charset="-78"/>
              </a:rPr>
              <a:t>(</a:t>
            </a:r>
            <a:r>
              <a:rPr lang="ar-SA" sz="3600" dirty="0">
                <a:solidFill>
                  <a:srgbClr val="FF0000"/>
                </a:solidFill>
                <a:cs typeface="Sakkal Majalla" panose="02000000000000000000" pitchFamily="2" charset="-78"/>
              </a:rPr>
              <a:t>أَحْرُفُ وَطَني مِثْلُ النّورِ</a:t>
            </a:r>
            <a:r>
              <a:rPr lang="ar-SA" sz="3600" dirty="0">
                <a:solidFill>
                  <a:srgbClr val="000000"/>
                </a:solidFill>
                <a:cs typeface="Sakkal Majalla" panose="02000000000000000000" pitchFamily="2" charset="-78"/>
              </a:rPr>
              <a:t>) </a:t>
            </a:r>
            <a:r>
              <a:rPr lang="ar-SA" sz="3600" dirty="0">
                <a:cs typeface="Sakkal Majalla" panose="02000000000000000000" pitchFamily="2" charset="-78"/>
              </a:rPr>
              <a:t>هَذا التّعبيرُ جَميلٌ لِأَنَّهُ صَوَّرَ:</a:t>
            </a:r>
            <a:endParaRPr lang="en-US" sz="3600" dirty="0">
              <a:effectLst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="" xmlns:a16="http://schemas.microsoft.com/office/drawing/2014/main" id="{5CBABAA6-5090-42E7-B2BF-D2AA4D524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113" y="3468591"/>
            <a:ext cx="636724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حُروفَ الْوَطَنِ مُشْرِقَةً وَمُضيئَةً كَالنّورِ.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نَخيلَ الْبَحْرَيْنِ باسِقًا.</a:t>
            </a:r>
            <a:endParaRPr kumimoji="0" lang="en-US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="" xmlns:a16="http://schemas.microsoft.com/office/drawing/2014/main" id="{7A2EB78F-3EB1-4372-A0EC-1D5FE9598A64}"/>
              </a:ext>
            </a:extLst>
          </p:cNvPr>
          <p:cNvSpPr/>
          <p:nvPr/>
        </p:nvSpPr>
        <p:spPr>
          <a:xfrm>
            <a:off x="11103335" y="10463936"/>
            <a:ext cx="94746" cy="367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3" name="Rectangle 9">
            <a:extLst>
              <a:ext uri="{FF2B5EF4-FFF2-40B4-BE49-F238E27FC236}">
                <a16:creationId xmlns="" xmlns:a16="http://schemas.microsoft.com/office/drawing/2014/main" id="{F6EB0646-B0A1-4DBD-A777-C9D0E84A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286" y="4662682"/>
            <a:ext cx="42383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B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      شَمْسَ الْبَحْرَيْنِ مُشْرِقَةً.</a:t>
            </a:r>
            <a:endParaRPr kumimoji="0" lang="ar-SA" altLang="ar-B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59A221B8-5AB4-4A31-9800-5A801FCC7EE9}"/>
              </a:ext>
            </a:extLst>
          </p:cNvPr>
          <p:cNvSpPr/>
          <p:nvPr/>
        </p:nvSpPr>
        <p:spPr>
          <a:xfrm>
            <a:off x="5849995" y="3618752"/>
            <a:ext cx="409575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5" name="Rectangle: Rounded Corners 34">
            <a:extLst>
              <a:ext uri="{FF2B5EF4-FFF2-40B4-BE49-F238E27FC236}">
                <a16:creationId xmlns="" xmlns:a16="http://schemas.microsoft.com/office/drawing/2014/main" id="{D68388E3-2DEE-4710-8BEA-3AE2F588398E}"/>
              </a:ext>
            </a:extLst>
          </p:cNvPr>
          <p:cNvSpPr/>
          <p:nvPr/>
        </p:nvSpPr>
        <p:spPr>
          <a:xfrm>
            <a:off x="5855837" y="4223251"/>
            <a:ext cx="403733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6" name="Rectangle: Rounded Corners 35">
            <a:extLst>
              <a:ext uri="{FF2B5EF4-FFF2-40B4-BE49-F238E27FC236}">
                <a16:creationId xmlns="" xmlns:a16="http://schemas.microsoft.com/office/drawing/2014/main" id="{B521536E-5CC6-4C29-B469-43222A756E7C}"/>
              </a:ext>
            </a:extLst>
          </p:cNvPr>
          <p:cNvSpPr/>
          <p:nvPr/>
        </p:nvSpPr>
        <p:spPr>
          <a:xfrm>
            <a:off x="5855837" y="4757626"/>
            <a:ext cx="409575" cy="367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ar-SA"/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1C4CCF9-8A14-4F18-95FC-FBA7F4098961}"/>
              </a:ext>
            </a:extLst>
          </p:cNvPr>
          <p:cNvSpPr/>
          <p:nvPr/>
        </p:nvSpPr>
        <p:spPr>
          <a:xfrm>
            <a:off x="5752604" y="3570253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2F21A511-225D-4CCE-B4C7-AA6DADEBD23B}"/>
              </a:ext>
            </a:extLst>
          </p:cNvPr>
          <p:cNvSpPr/>
          <p:nvPr/>
        </p:nvSpPr>
        <p:spPr>
          <a:xfrm>
            <a:off x="9596581" y="1647286"/>
            <a:ext cx="403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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5746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779" y="131010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4761" y="1536159"/>
            <a:ext cx="8384146" cy="1704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r" rtl="1">
              <a:lnSpc>
                <a:spcPct val="150000"/>
              </a:lnSpc>
              <a:spcAft>
                <a:spcPts val="1000"/>
              </a:spcAft>
              <a:tabLst>
                <a:tab pos="269240" algn="l"/>
              </a:tabLst>
            </a:pPr>
            <a:r>
              <a:rPr lang="ar-BH" sz="3200" b="1" dirty="0"/>
              <a:t>9. </a:t>
            </a:r>
            <a:r>
              <a:rPr lang="ar-SA" sz="3200" b="1" dirty="0"/>
              <a:t>أَذْكُرُ مُناسَبَةً وَطَنِيَّةً أُخْرى لِلْاحْتِفالِ في الْبَحْرَيْنِ.</a:t>
            </a:r>
            <a:endParaRPr lang="en-US" sz="3200" dirty="0"/>
          </a:p>
          <a:p>
            <a:pPr marL="800100" indent="-571500" algn="r" rtl="1">
              <a:lnSpc>
                <a:spcPct val="150000"/>
              </a:lnSpc>
              <a:spcAft>
                <a:spcPts val="1000"/>
              </a:spcAft>
              <a:buFontTx/>
              <a:buChar char="-"/>
              <a:tabLst>
                <a:tab pos="269240" algn="l"/>
              </a:tabLst>
            </a:pP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898569" y="3423403"/>
            <a:ext cx="8674041" cy="1453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algn="r" rtl="1">
              <a:lnSpc>
                <a:spcPct val="115000"/>
              </a:lnSpc>
              <a:spcAft>
                <a:spcPts val="1000"/>
              </a:spcAft>
              <a:tabLst>
                <a:tab pos="269240" algn="l"/>
              </a:tabLst>
            </a:pPr>
            <a:r>
              <a:rPr lang="ar-BH" sz="3200" b="1" dirty="0"/>
              <a:t>10. </a:t>
            </a:r>
            <a:r>
              <a:rPr lang="ar-SA" sz="3200" b="1" dirty="0"/>
              <a:t>أَقْتَرِحُ ثَلاثَةَ واجِباتٍ أَقومُ بِها نَحْوَ وَطَني الْبَحْرَيْنِ.</a:t>
            </a:r>
            <a:endParaRPr lang="en-US" sz="3200" b="1" dirty="0"/>
          </a:p>
          <a:p>
            <a:pPr marL="228600" rtl="1">
              <a:lnSpc>
                <a:spcPct val="115000"/>
              </a:lnSpc>
              <a:spcAft>
                <a:spcPts val="1000"/>
              </a:spcAft>
              <a:tabLst>
                <a:tab pos="269240" algn="l"/>
              </a:tabLst>
            </a:pPr>
            <a:endParaRPr lang="en-US" sz="4000" dirty="0"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84524" y="2387778"/>
            <a:ext cx="7362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العيدُ الْوَطَنيُّ مُناسَبَةٌ وَطَنيَةٌ أُخْرى لِلاحْتِفالِ في البَحْريْنِ.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96268" y="4818685"/>
            <a:ext cx="59137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2.الــمُحافَظَةُ عَلى الْــمُمْتَلَكاتِ الْعامَةِ في وَطَنيِّ.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ooter Placeholder 3">
            <a:extLst>
              <a:ext uri="{FF2B5EF4-FFF2-40B4-BE49-F238E27FC236}">
                <a16:creationId xmlns="" xmlns:a16="http://schemas.microsoft.com/office/drawing/2014/main" id="{DB8E1B66-2F39-43B8-BF1A-5B09A139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الثاني : وطني الغالي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016197C0-A5BC-47DE-88A5-218EBACFCDCA}"/>
              </a:ext>
            </a:extLst>
          </p:cNvPr>
          <p:cNvSpPr/>
          <p:nvPr/>
        </p:nvSpPr>
        <p:spPr>
          <a:xfrm>
            <a:off x="6810971" y="5308349"/>
            <a:ext cx="4358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3.بناءُ الْوَطَنِ وَالْعَمَلُ عَلى رِفْعَتِهِ.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017B4230-6ED4-4C61-9EB0-6D67F7721CFE}"/>
              </a:ext>
            </a:extLst>
          </p:cNvPr>
          <p:cNvSpPr/>
          <p:nvPr/>
        </p:nvSpPr>
        <p:spPr>
          <a:xfrm>
            <a:off x="7930955" y="4262443"/>
            <a:ext cx="3822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1.حُبُّ الْوَطَنِ وَالْولاءُ لهُ.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FD81C88-FE2B-451C-8F54-250B6053AE91}"/>
              </a:ext>
            </a:extLst>
          </p:cNvPr>
          <p:cNvSpPr/>
          <p:nvPr/>
        </p:nvSpPr>
        <p:spPr>
          <a:xfrm>
            <a:off x="3160771" y="2456575"/>
            <a:ext cx="6153174" cy="1640880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انْتَهى الدَّرْسُ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F66B0DC-5FF2-430A-918B-007BC980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9" name="Rectangle 8"/>
          <p:cNvSpPr>
            <a:spLocks/>
          </p:cNvSpPr>
          <p:nvPr/>
        </p:nvSpPr>
        <p:spPr>
          <a:xfrm>
            <a:off x="8182057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="" xmlns:a16="http://schemas.microsoft.com/office/drawing/2014/main" id="{082F9C58-EC35-4331-8918-51FC729C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الأولى/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 الثاني : وطني الغالي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6743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2546</TotalTime>
  <Words>750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Sakkal Majalla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Heyam  Saad Sakhir</cp:lastModifiedBy>
  <cp:revision>153</cp:revision>
  <cp:lastPrinted>2021-01-17T11:49:49Z</cp:lastPrinted>
  <dcterms:created xsi:type="dcterms:W3CDTF">2020-03-04T10:47:58Z</dcterms:created>
  <dcterms:modified xsi:type="dcterms:W3CDTF">2022-01-25T09:13:53Z</dcterms:modified>
</cp:coreProperties>
</file>