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202" y="5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English Revision Paper | Test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First Semester 2026–2027     Name: ___________________________   Class: 2 / _____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1691640"/>
            <a:ext cx="100584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4200" b="1" dirty="0">
                <a:solidFill>
                  <a:srgbClr val="008999"/>
                </a:solidFill>
                <a:latin typeface="Aptos"/>
              </a:rPr>
              <a:t>Read • </a:t>
            </a:r>
            <a:r>
              <a:rPr sz="4200" b="1" dirty="0" err="1">
                <a:solidFill>
                  <a:srgbClr val="008999"/>
                </a:solidFill>
                <a:latin typeface="Aptos"/>
              </a:rPr>
              <a:t>Practi</a:t>
            </a:r>
            <a:r>
              <a:rPr lang="en-GB" sz="4200" b="1" dirty="0">
                <a:solidFill>
                  <a:srgbClr val="008999"/>
                </a:solidFill>
                <a:latin typeface="Aptos"/>
              </a:rPr>
              <a:t>c</a:t>
            </a:r>
            <a:r>
              <a:rPr sz="4200" b="1" dirty="0">
                <a:solidFill>
                  <a:srgbClr val="008999"/>
                </a:solidFill>
                <a:latin typeface="Aptos"/>
              </a:rPr>
              <a:t>e • Write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5840" y="2788920"/>
            <a:ext cx="4892040" cy="292608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234440" y="2953512"/>
            <a:ext cx="4434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Grammar focus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3483863"/>
            <a:ext cx="4434840" cy="212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This is / That is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These are / Those are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maths.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My favourite subject is …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2788920"/>
            <a:ext cx="4892040" cy="292608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2953512"/>
            <a:ext cx="4434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Test vocabulary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3483863"/>
            <a:ext cx="4434840" cy="212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School subjects • Toys • School things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Reading • Writing • Listening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Grammar 1 | THIS IS and THAT 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We use IS with ONE person or thing.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349240" cy="292608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27632"/>
            <a:ext cx="4892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THIS IS = near (قريب)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57984"/>
            <a:ext cx="4892040" cy="212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This is a robot.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This is my bike.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This is a tablet.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63040"/>
            <a:ext cx="5349240" cy="292608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627632"/>
            <a:ext cx="4892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THAT IS = far (بعيد)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157984"/>
            <a:ext cx="4892040" cy="212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That is a camera.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That is a skateboard.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That is my guitar.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937760"/>
            <a:ext cx="10789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500" b="1">
                <a:solidFill>
                  <a:srgbClr val="1D3652"/>
                </a:solidFill>
                <a:latin typeface="Aptos"/>
              </a:rPr>
              <a:t>Rule: This / That + is + a / my + singular noun.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692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200" b="0">
                <a:solidFill>
                  <a:srgbClr val="1D3652"/>
                </a:solidFill>
                <a:latin typeface="Aptos"/>
              </a:rPr>
              <a:t>Try: __________ a robot (near).      __________ a bike (far).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Grammar 2 | THESE ARE and THOSE 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We use ARE with TWO or MORE things.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63040"/>
            <a:ext cx="5349240" cy="292608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27632"/>
            <a:ext cx="4892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THESE ARE = near (قريب)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57984"/>
            <a:ext cx="4892040" cy="212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These are pencils.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These are my books.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These are building bricks.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63040"/>
            <a:ext cx="5349240" cy="292608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627632"/>
            <a:ext cx="4892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THOSE ARE = far (بعيد)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157984"/>
            <a:ext cx="4892040" cy="21214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Those are bikes.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Those are cameras.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Those are robots.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937760"/>
            <a:ext cx="107899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500" b="1">
                <a:solidFill>
                  <a:srgbClr val="1D3652"/>
                </a:solidFill>
                <a:latin typeface="Aptos"/>
              </a:rPr>
              <a:t>Rule: These / Those + are + plural noun (usually + s).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5669280"/>
            <a:ext cx="106984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200" b="0">
                <a:solidFill>
                  <a:srgbClr val="1D3652"/>
                </a:solidFill>
                <a:latin typeface="Aptos"/>
              </a:rPr>
              <a:t>Try: __________ pencils (near).      __________ bikes (far).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Remember the difference!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One or many? Near or far?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508760"/>
            <a:ext cx="5303520" cy="182880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673351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ONE • NEAR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203704"/>
            <a:ext cx="484632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This is a camera.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508760"/>
            <a:ext cx="5303520" cy="182880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673351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ONE • FAR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203704"/>
            <a:ext cx="484632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That is a camera.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794760"/>
            <a:ext cx="5303520" cy="182880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" y="395935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MANY • NEAR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489704"/>
            <a:ext cx="484632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These are cameras.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3794760"/>
            <a:ext cx="5303520" cy="182880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446520" y="395935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MANY • FAR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4489704"/>
            <a:ext cx="4846320" cy="1024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Those are cameras.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Grammar 3 | I’VE GOT …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Use I’ve got to talk about school subjects or things you have.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03520" cy="333756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8191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School subjects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112264"/>
            <a:ext cx="4846320" cy="2532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maths.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science.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English.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citizenship.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417320"/>
            <a:ext cx="5303520" cy="333756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581912"/>
            <a:ext cx="48463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1">
                <a:solidFill>
                  <a:srgbClr val="008999"/>
                </a:solidFill>
                <a:latin typeface="Aptos"/>
              </a:rPr>
              <a:t>Things and toys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112264"/>
            <a:ext cx="4846320" cy="2532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a bike.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a robot.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a tablet.</a:t>
            </a:r>
          </a:p>
          <a:p>
            <a:pPr>
              <a:spcAft>
                <a:spcPts val="800"/>
              </a:spcAft>
            </a:pPr>
            <a:r>
              <a:rPr sz="2000" b="0">
                <a:solidFill>
                  <a:srgbClr val="1D3652"/>
                </a:solidFill>
                <a:latin typeface="Aptos"/>
              </a:rPr>
              <a:t>I’ve got building bricks.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74920"/>
            <a:ext cx="109728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400" b="1">
                <a:solidFill>
                  <a:srgbClr val="1D3652"/>
                </a:solidFill>
                <a:latin typeface="Aptos"/>
              </a:rPr>
              <a:t>Rule: I’ve got + subject.  /  I’ve got + a + one toy.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779008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900" b="0">
                <a:solidFill>
                  <a:srgbClr val="1D3652"/>
                </a:solidFill>
                <a:latin typeface="Aptos"/>
              </a:rPr>
              <a:t>Also: My favourite subject is maths.  /  I like computer science.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Practice A | Circle the correct answer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Choose ONE answer for each sentence.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5448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500" b="0">
                <a:solidFill>
                  <a:srgbClr val="1D3652"/>
                </a:solidFill>
                <a:latin typeface="Aptos"/>
              </a:rPr>
              <a:t>1. (This / These) is my skateboard.</a:t>
            </a:r>
          </a:p>
          <a:p>
            <a:pPr>
              <a:spcAft>
                <a:spcPts val="800"/>
              </a:spcAft>
            </a:pPr>
            <a:r>
              <a:rPr sz="2500" b="0">
                <a:solidFill>
                  <a:srgbClr val="1D3652"/>
                </a:solidFill>
                <a:latin typeface="Aptos"/>
              </a:rPr>
              <a:t>2. (That / Those) is a camera over there.</a:t>
            </a:r>
          </a:p>
          <a:p>
            <a:pPr>
              <a:spcAft>
                <a:spcPts val="800"/>
              </a:spcAft>
            </a:pPr>
            <a:r>
              <a:rPr sz="2500" b="0">
                <a:solidFill>
                  <a:srgbClr val="1D3652"/>
                </a:solidFill>
                <a:latin typeface="Aptos"/>
              </a:rPr>
              <a:t>3. (This / These) are my pencils here.</a:t>
            </a:r>
          </a:p>
          <a:p>
            <a:pPr>
              <a:spcAft>
                <a:spcPts val="800"/>
              </a:spcAft>
            </a:pPr>
            <a:r>
              <a:rPr sz="2500" b="0">
                <a:solidFill>
                  <a:srgbClr val="1D3652"/>
                </a:solidFill>
                <a:latin typeface="Aptos"/>
              </a:rPr>
              <a:t>4. (That / Those) are bikes over there.</a:t>
            </a:r>
          </a:p>
          <a:p>
            <a:pPr>
              <a:spcAft>
                <a:spcPts val="800"/>
              </a:spcAft>
            </a:pPr>
            <a:r>
              <a:rPr sz="2500" b="0">
                <a:solidFill>
                  <a:srgbClr val="1D3652"/>
                </a:solidFill>
                <a:latin typeface="Aptos"/>
              </a:rPr>
              <a:t>5. I’ve got (maths / a maths).</a:t>
            </a:r>
          </a:p>
          <a:p>
            <a:pPr>
              <a:spcAft>
                <a:spcPts val="800"/>
              </a:spcAft>
            </a:pPr>
            <a:r>
              <a:rPr sz="2500" b="0">
                <a:solidFill>
                  <a:srgbClr val="1D3652"/>
                </a:solidFill>
                <a:latin typeface="Aptos"/>
              </a:rPr>
              <a:t>6. I’ve got (bike / a bike).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Practice B | Complete the sentences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Use: This is • That is • These are • Those are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17320"/>
            <a:ext cx="106070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400" b="0">
                <a:solidFill>
                  <a:srgbClr val="1D3652"/>
                </a:solidFill>
                <a:latin typeface="Aptos"/>
              </a:rPr>
              <a:t>1. __________ a tablet. (one, near)</a:t>
            </a:r>
          </a:p>
          <a:p>
            <a:pPr>
              <a:spcAft>
                <a:spcPts val="800"/>
              </a:spcAft>
            </a:pPr>
            <a:endParaRPr sz="24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400" b="0">
                <a:solidFill>
                  <a:srgbClr val="1D3652"/>
                </a:solidFill>
                <a:latin typeface="Aptos"/>
              </a:rPr>
              <a:t>2. __________ robots. (many, far)</a:t>
            </a:r>
          </a:p>
          <a:p>
            <a:pPr>
              <a:spcAft>
                <a:spcPts val="800"/>
              </a:spcAft>
            </a:pPr>
            <a:endParaRPr sz="24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400" b="0">
                <a:solidFill>
                  <a:srgbClr val="1D3652"/>
                </a:solidFill>
                <a:latin typeface="Aptos"/>
              </a:rPr>
              <a:t>3. __________ my pencils. (many, near)</a:t>
            </a:r>
          </a:p>
          <a:p>
            <a:pPr>
              <a:spcAft>
                <a:spcPts val="800"/>
              </a:spcAft>
            </a:pPr>
            <a:endParaRPr sz="24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400" b="0">
                <a:solidFill>
                  <a:srgbClr val="1D3652"/>
                </a:solidFill>
                <a:latin typeface="Aptos"/>
              </a:rPr>
              <a:t>4. __________ a camera. (one, far)</a:t>
            </a:r>
          </a:p>
          <a:p>
            <a:pPr>
              <a:spcAft>
                <a:spcPts val="800"/>
              </a:spcAft>
            </a:pPr>
            <a:endParaRPr sz="24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400" b="0">
                <a:solidFill>
                  <a:srgbClr val="1D3652"/>
                </a:solidFill>
                <a:latin typeface="Aptos"/>
              </a:rPr>
              <a:t>5. __________ building bricks. (many, near)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Practice C | Vocabulary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Choose from the word bank and write the correct word.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10698480" cy="685800"/>
          </a:xfrm>
          <a:prstGeom prst="roundRect">
            <a:avLst/>
          </a:prstGeom>
          <a:solidFill>
            <a:srgbClr val="E8F7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81328"/>
            <a:ext cx="101498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000" b="1">
                <a:solidFill>
                  <a:srgbClr val="1D3652"/>
                </a:solidFill>
                <a:latin typeface="Aptos"/>
              </a:rPr>
              <a:t>bike   •   tablet   •   maths   •   English   •   building bricks   •   camera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240280"/>
            <a:ext cx="10515600" cy="2636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200" b="0" dirty="0">
                <a:solidFill>
                  <a:srgbClr val="1D3652"/>
                </a:solidFill>
                <a:latin typeface="Aptos"/>
              </a:rPr>
              <a:t>1. I ride my __________.</a:t>
            </a:r>
          </a:p>
          <a:p>
            <a:pPr>
              <a:spcAft>
                <a:spcPts val="800"/>
              </a:spcAft>
            </a:pPr>
            <a:r>
              <a:rPr sz="2200" b="0" dirty="0">
                <a:solidFill>
                  <a:srgbClr val="1D3652"/>
                </a:solidFill>
                <a:latin typeface="Aptos"/>
              </a:rPr>
              <a:t>2. I take photos with a __________.</a:t>
            </a:r>
          </a:p>
          <a:p>
            <a:pPr>
              <a:spcAft>
                <a:spcPts val="800"/>
              </a:spcAft>
            </a:pPr>
            <a:r>
              <a:rPr sz="2200" b="0" dirty="0">
                <a:solidFill>
                  <a:srgbClr val="1D3652"/>
                </a:solidFill>
                <a:latin typeface="Aptos"/>
              </a:rPr>
              <a:t>3. I use a __________ to draw on a screen.</a:t>
            </a:r>
          </a:p>
          <a:p>
            <a:pPr>
              <a:spcAft>
                <a:spcPts val="800"/>
              </a:spcAft>
            </a:pPr>
            <a:r>
              <a:rPr sz="2200" b="0" dirty="0">
                <a:solidFill>
                  <a:srgbClr val="1D3652"/>
                </a:solidFill>
                <a:latin typeface="Aptos"/>
              </a:rPr>
              <a:t>4. I count numbers in __________.</a:t>
            </a:r>
          </a:p>
          <a:p>
            <a:pPr>
              <a:spcAft>
                <a:spcPts val="800"/>
              </a:spcAft>
            </a:pPr>
            <a:r>
              <a:rPr sz="2200" b="0" dirty="0">
                <a:solidFill>
                  <a:srgbClr val="1D3652"/>
                </a:solidFill>
                <a:latin typeface="Aptos"/>
              </a:rPr>
              <a:t>5. I learn letters </a:t>
            </a:r>
            <a:r>
              <a:rPr sz="2200" b="0">
                <a:solidFill>
                  <a:srgbClr val="1D3652"/>
                </a:solidFill>
                <a:latin typeface="Aptos"/>
              </a:rPr>
              <a:t>in __________.</a:t>
            </a:r>
            <a:endParaRPr sz="2200" b="0" dirty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200" b="0" dirty="0">
                <a:solidFill>
                  <a:srgbClr val="1D3652"/>
                </a:solidFill>
                <a:latin typeface="Aptos"/>
              </a:rPr>
              <a:t>6. I make a tower with __________.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Practice D | Write complete sentences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Remember: Capital letter + spaces + full stop.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6304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300" b="0">
                <a:solidFill>
                  <a:srgbClr val="1D3652"/>
                </a:solidFill>
                <a:latin typeface="Aptos"/>
              </a:rPr>
              <a:t>1. (maths)   I’ve got ______________________________</a:t>
            </a:r>
          </a:p>
          <a:p>
            <a:pPr>
              <a:spcAft>
                <a:spcPts val="800"/>
              </a:spcAft>
            </a:pPr>
            <a:endParaRPr sz="23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300" b="0">
                <a:solidFill>
                  <a:srgbClr val="1D3652"/>
                </a:solidFill>
                <a:latin typeface="Aptos"/>
              </a:rPr>
              <a:t>2. (science)   I’ve got _____________________________</a:t>
            </a:r>
          </a:p>
          <a:p>
            <a:pPr>
              <a:spcAft>
                <a:spcPts val="800"/>
              </a:spcAft>
            </a:pPr>
            <a:endParaRPr sz="23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300" b="0">
                <a:solidFill>
                  <a:srgbClr val="1D3652"/>
                </a:solidFill>
                <a:latin typeface="Aptos"/>
              </a:rPr>
              <a:t>3. (robot)   I’ve got _______________________________</a:t>
            </a:r>
          </a:p>
          <a:p>
            <a:pPr>
              <a:spcAft>
                <a:spcPts val="800"/>
              </a:spcAft>
            </a:pPr>
            <a:endParaRPr sz="23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300" b="0">
                <a:solidFill>
                  <a:srgbClr val="1D3652"/>
                </a:solidFill>
                <a:latin typeface="Aptos"/>
              </a:rPr>
              <a:t>4. (English)   My favourite subject is ________________</a:t>
            </a:r>
          </a:p>
          <a:p>
            <a:pPr>
              <a:spcAft>
                <a:spcPts val="800"/>
              </a:spcAft>
            </a:pPr>
            <a:endParaRPr sz="23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300" b="0">
                <a:solidFill>
                  <a:srgbClr val="1D3652"/>
                </a:solidFill>
                <a:latin typeface="Aptos"/>
              </a:rPr>
              <a:t>5. (tablet, near)   This is __________________________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Mini revision test | Read and write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Use what you have learnt. Do your best!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5087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200" b="0">
                <a:solidFill>
                  <a:srgbClr val="1D3652"/>
                </a:solidFill>
                <a:latin typeface="Aptos"/>
              </a:rPr>
              <a:t>A. Circle: 1. (These / This) are pencils.   2. I’ve got (a / —) maths.</a:t>
            </a:r>
          </a:p>
          <a:p>
            <a:pPr>
              <a:spcAft>
                <a:spcPts val="800"/>
              </a:spcAft>
            </a:pPr>
            <a:endParaRPr sz="22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200" b="0">
                <a:solidFill>
                  <a:srgbClr val="1D3652"/>
                </a:solidFill>
                <a:latin typeface="Aptos"/>
              </a:rPr>
              <a:t>B. Complete: 3. __________ is my bike. (one, near)</a:t>
            </a:r>
          </a:p>
          <a:p>
            <a:pPr>
              <a:spcAft>
                <a:spcPts val="800"/>
              </a:spcAft>
            </a:pPr>
            <a:endParaRPr sz="22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200" b="0">
                <a:solidFill>
                  <a:srgbClr val="1D3652"/>
                </a:solidFill>
                <a:latin typeface="Aptos"/>
              </a:rPr>
              <a:t>4. __________ are my cameras. (many, far)</a:t>
            </a:r>
          </a:p>
          <a:p>
            <a:pPr>
              <a:spcAft>
                <a:spcPts val="800"/>
              </a:spcAft>
            </a:pPr>
            <a:endParaRPr sz="22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200" b="0">
                <a:solidFill>
                  <a:srgbClr val="1D3652"/>
                </a:solidFill>
                <a:latin typeface="Aptos"/>
              </a:rPr>
              <a:t>C. Write: 5. My favourite subject is __________________.</a:t>
            </a:r>
          </a:p>
          <a:p>
            <a:pPr>
              <a:spcAft>
                <a:spcPts val="800"/>
              </a:spcAft>
            </a:pPr>
            <a:endParaRPr sz="22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2200" b="0">
                <a:solidFill>
                  <a:srgbClr val="1D3652"/>
                </a:solidFill>
                <a:latin typeface="Aptos"/>
              </a:rPr>
              <a:t>6. I’ve got ________________________________________.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0" y="0"/>
            <a:ext cx="12188952" cy="777240"/>
          </a:xfrm>
          <a:prstGeom prst="roundRect">
            <a:avLst/>
          </a:prstGeom>
          <a:solidFill>
            <a:srgbClr val="1D36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2700" b="1">
                <a:solidFill>
                  <a:srgbClr val="FFFFFF"/>
                </a:solidFill>
                <a:latin typeface="Aptos"/>
              </a:rPr>
              <a:t>Teacher answer key | Remove before printing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896112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 b="0">
                <a:solidFill>
                  <a:srgbClr val="4B5763"/>
                </a:solidFill>
                <a:latin typeface="Aptos"/>
              </a:rPr>
              <a:t>Answers for the practice pages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100" b="0">
                <a:solidFill>
                  <a:srgbClr val="4B5763"/>
                </a:solidFill>
                <a:latin typeface="Aptos"/>
              </a:rPr>
              <a:t>LOOK 2  •  Grade 2  •  Revision Paper     |     T. Zainab Alhujair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71600"/>
            <a:ext cx="108813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900" b="0">
                <a:solidFill>
                  <a:srgbClr val="1D3652"/>
                </a:solidFill>
                <a:latin typeface="Aptos"/>
              </a:rPr>
              <a:t>A: 1 This  •  2 That  •  3 These  •  4 Those  •  5 maths  •  6 a bike</a:t>
            </a:r>
          </a:p>
          <a:p>
            <a:pPr>
              <a:spcAft>
                <a:spcPts val="800"/>
              </a:spcAft>
            </a:pPr>
            <a:endParaRPr sz="19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1900" b="0">
                <a:solidFill>
                  <a:srgbClr val="1D3652"/>
                </a:solidFill>
                <a:latin typeface="Aptos"/>
              </a:rPr>
              <a:t>B: 1 This is  •  2 Those are  •  3 These are  •  4 That is  •  5 These are</a:t>
            </a:r>
          </a:p>
          <a:p>
            <a:pPr>
              <a:spcAft>
                <a:spcPts val="800"/>
              </a:spcAft>
            </a:pPr>
            <a:endParaRPr sz="19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1900" b="0">
                <a:solidFill>
                  <a:srgbClr val="1D3652"/>
                </a:solidFill>
                <a:latin typeface="Aptos"/>
              </a:rPr>
              <a:t>C: 1 bike  •  2 camera  •  3 tablet  •  4 maths  •  5 English  •  6 building bricks</a:t>
            </a:r>
          </a:p>
          <a:p>
            <a:pPr>
              <a:spcAft>
                <a:spcPts val="800"/>
              </a:spcAft>
            </a:pPr>
            <a:endParaRPr sz="19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1900" b="0">
                <a:solidFill>
                  <a:srgbClr val="1D3652"/>
                </a:solidFill>
                <a:latin typeface="Aptos"/>
              </a:rPr>
              <a:t>D: 1 maths.  •  2 science.  •  3 a robot.  •  4 English.  •  5 a tablet.</a:t>
            </a:r>
          </a:p>
          <a:p>
            <a:pPr>
              <a:spcAft>
                <a:spcPts val="800"/>
              </a:spcAft>
            </a:pPr>
            <a:endParaRPr sz="1900" b="0">
              <a:solidFill>
                <a:srgbClr val="1D3652"/>
              </a:solidFill>
              <a:latin typeface="Aptos"/>
            </a:endParaRPr>
          </a:p>
          <a:p>
            <a:pPr>
              <a:spcAft>
                <a:spcPts val="800"/>
              </a:spcAft>
            </a:pPr>
            <a:r>
              <a:rPr sz="1900" b="0">
                <a:solidFill>
                  <a:srgbClr val="1D3652"/>
                </a:solidFill>
                <a:latin typeface="Aptos"/>
              </a:rPr>
              <a:t>Mini test: 1 These  •  2 no article  •  3 This  •  4 Those</a:t>
            </a:r>
          </a:p>
          <a:p>
            <a:pPr>
              <a:spcAft>
                <a:spcPts val="800"/>
              </a:spcAft>
            </a:pPr>
            <a:r>
              <a:rPr sz="1900" b="0">
                <a:solidFill>
                  <a:srgbClr val="1D3652"/>
                </a:solidFill>
                <a:latin typeface="Aptos"/>
              </a:rPr>
              <a:t>5–6: Accept any correct subject / complete I’ve got sentence.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1007</Words>
  <Application>Microsoft Office PowerPoint</Application>
  <PresentationFormat>Custom</PresentationFormat>
  <Paragraphs>132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Zainab Abdulla Ali Habib</cp:lastModifiedBy>
  <cp:revision>2</cp:revision>
  <dcterms:created xsi:type="dcterms:W3CDTF">2013-01-27T09:14:16Z</dcterms:created>
  <dcterms:modified xsi:type="dcterms:W3CDTF">2026-10-14T04:24:07Z</dcterms:modified>
  <cp:category/>
</cp:coreProperties>
</file>