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72" r:id="rId1"/>
  </p:sldMasterIdLst>
  <p:notesMasterIdLst>
    <p:notesMasterId r:id="rId23"/>
  </p:notesMasterIdLst>
  <p:sldIdLst>
    <p:sldId id="326" r:id="rId2"/>
    <p:sldId id="329" r:id="rId3"/>
    <p:sldId id="355" r:id="rId4"/>
    <p:sldId id="332" r:id="rId5"/>
    <p:sldId id="362" r:id="rId6"/>
    <p:sldId id="370" r:id="rId7"/>
    <p:sldId id="371" r:id="rId8"/>
    <p:sldId id="333" r:id="rId9"/>
    <p:sldId id="363" r:id="rId10"/>
    <p:sldId id="334" r:id="rId11"/>
    <p:sldId id="352" r:id="rId12"/>
    <p:sldId id="372" r:id="rId13"/>
    <p:sldId id="353" r:id="rId14"/>
    <p:sldId id="357" r:id="rId15"/>
    <p:sldId id="358" r:id="rId16"/>
    <p:sldId id="364" r:id="rId17"/>
    <p:sldId id="361" r:id="rId18"/>
    <p:sldId id="365" r:id="rId19"/>
    <p:sldId id="366" r:id="rId20"/>
    <p:sldId id="367" r:id="rId21"/>
    <p:sldId id="311" r:id="rId2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66"/>
    <a:srgbClr val="07ED43"/>
    <a:srgbClr val="FF3399"/>
    <a:srgbClr val="FFFFCC"/>
    <a:srgbClr val="CC3300"/>
    <a:srgbClr val="FFFF99"/>
    <a:srgbClr val="FFFFFF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15/07/1443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13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11" Type="http://schemas.openxmlformats.org/officeDocument/2006/relationships/package" Target="../embeddings/Microsoft_Word_Document6.docx"/><Relationship Id="rId5" Type="http://schemas.openxmlformats.org/officeDocument/2006/relationships/package" Target="../embeddings/Microsoft_Word_Document4.docx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4" Type="http://schemas.openxmlformats.org/officeDocument/2006/relationships/package" Target="../embeddings/Microsoft_Word_Document7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8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9.docx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0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HP\Desktop\IMG-20211007-WA00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7" y="2486463"/>
            <a:ext cx="4309746" cy="298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241001" y="6423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B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(</a:t>
            </a:r>
            <a:r>
              <a:rPr lang="ar-BH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وَطَني الْبَحْرَيْنُ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الدَّرْسُ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الرّابِعُ:</a:t>
            </a:r>
            <a:r>
              <a:rPr kumimoji="0" lang="ar-BH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مَعالِمُ مِنْ بِلادي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3" name="مستطيل: زوايا مستديرة 201">
            <a:extLst>
              <a:ext uri="{FF2B5EF4-FFF2-40B4-BE49-F238E27FC236}">
                <a16:creationId xmlns:a16="http://schemas.microsoft.com/office/drawing/2014/main" xmlns="" id="{D772758D-A5C8-47AD-AF96-6072C10D491C}"/>
              </a:ext>
            </a:extLst>
          </p:cNvPr>
          <p:cNvSpPr/>
          <p:nvPr/>
        </p:nvSpPr>
        <p:spPr>
          <a:xfrm>
            <a:off x="3162630" y="5405364"/>
            <a:ext cx="6241171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SA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دْريباتُ 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(أُحلِّلُ وأُركِّبُ </a:t>
            </a: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وأَتَدَرّبُ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58" y="259673"/>
            <a:ext cx="67617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defRPr/>
            </a:pPr>
            <a:r>
              <a:rPr lang="ar-BH" altLang="ar-SA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kumimoji="0" lang="ar-SA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أُكَوِّنُ كَلِماتٍ بِالْـمَقاطِعِ مُراعِيًا أَلْوانَ الزُّهورِ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9B80CAA-AC67-4625-ADEC-58F473EA4D5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="" xmlns:a16="http://schemas.microsoft.com/office/drawing/2014/main" id="{35692DDE-1FD3-4097-A231-4B9CBD02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74224"/>
              </p:ext>
            </p:extLst>
          </p:nvPr>
        </p:nvGraphicFramePr>
        <p:xfrm>
          <a:off x="586080" y="1123744"/>
          <a:ext cx="10867437" cy="1748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Document" r:id="rId5" imgW="5977924" imgH="1155829" progId="Word.Document.12">
                  <p:embed/>
                </p:oleObj>
              </mc:Choice>
              <mc:Fallback>
                <p:oleObj name="Document" r:id="rId5" imgW="5977924" imgH="1155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080" y="1123744"/>
                        <a:ext cx="10867437" cy="1748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41500"/>
              </p:ext>
            </p:extLst>
          </p:nvPr>
        </p:nvGraphicFramePr>
        <p:xfrm>
          <a:off x="4785905" y="2746678"/>
          <a:ext cx="9566141" cy="156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Document" r:id="rId8" imgW="5977924" imgH="864982" progId="Word.Document.12">
                  <p:embed/>
                </p:oleObj>
              </mc:Choice>
              <mc:Fallback>
                <p:oleObj name="Document" r:id="rId8" imgW="5977924" imgH="8649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5905" y="2746678"/>
                        <a:ext cx="9566141" cy="156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051752"/>
              </p:ext>
            </p:extLst>
          </p:nvPr>
        </p:nvGraphicFramePr>
        <p:xfrm>
          <a:off x="-1613995" y="2564875"/>
          <a:ext cx="9933120" cy="142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Document" r:id="rId11" imgW="5977924" imgH="858863" progId="Word.Document.12">
                  <p:embed/>
                </p:oleObj>
              </mc:Choice>
              <mc:Fallback>
                <p:oleObj name="Document" r:id="rId11" imgW="5977924" imgH="858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1613995" y="2564875"/>
                        <a:ext cx="9933120" cy="1426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95257"/>
              </p:ext>
            </p:extLst>
          </p:nvPr>
        </p:nvGraphicFramePr>
        <p:xfrm>
          <a:off x="1173092" y="4399937"/>
          <a:ext cx="10150616" cy="160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Document" r:id="rId14" imgW="5977924" imgH="729278" progId="Word.Document.12">
                  <p:embed/>
                </p:oleObj>
              </mc:Choice>
              <mc:Fallback>
                <p:oleObj name="Document" r:id="rId14" imgW="5977924" imgH="7292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73092" y="4399937"/>
                        <a:ext cx="10150616" cy="1601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500834" y="2978817"/>
            <a:ext cx="14477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ثُــــــــــــــلــــوجٌ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1287" y="4805488"/>
            <a:ext cx="14477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نافِذَةٌ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193" y="2890254"/>
            <a:ext cx="14477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فِنْجانٌ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48398" y="3386094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ثُـــــــ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78788" y="3306174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9545" y="3361733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ـلو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6831" y="3286279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فِنْـ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7941" y="3282220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ـجا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39051" y="3308725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05637" y="5213901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نا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84822" y="5206324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فِـــ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97280" y="5184943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ـذَ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30799" y="5237363"/>
            <a:ext cx="79869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74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683" y="346207"/>
            <a:ext cx="5603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9-أُرَكِّبُ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كَلِماتٍ بِالْـمَقاطِعِ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الْآتِيَةِ:</a:t>
            </a:r>
            <a:endParaRPr lang="en-US" sz="40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8" y="143725"/>
            <a:ext cx="1646183" cy="126806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779901" y="1678843"/>
            <a:ext cx="8891378" cy="388893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997270" y="1982356"/>
            <a:ext cx="1258880" cy="8683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زَ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38682" y="1982356"/>
            <a:ext cx="1345496" cy="8683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01206" y="3012966"/>
            <a:ext cx="1240529" cy="869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ةٌ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994629" y="4038585"/>
            <a:ext cx="1261521" cy="8422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فَـــ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38682" y="4059933"/>
            <a:ext cx="1342855" cy="820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ـتا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79183" y="1995215"/>
            <a:ext cx="1767899" cy="8683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41837" y="2080448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زَكاةٌ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4591" y="2143837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349483" y="4459707"/>
            <a:ext cx="571500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flipH="1">
            <a:off x="8349483" y="2479920"/>
            <a:ext cx="571500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flipH="1">
            <a:off x="6225590" y="2468937"/>
            <a:ext cx="647787" cy="798698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ounded Rectangle 47"/>
          <p:cNvSpPr/>
          <p:nvPr/>
        </p:nvSpPr>
        <p:spPr>
          <a:xfrm>
            <a:off x="2059507" y="3963966"/>
            <a:ext cx="1767899" cy="8683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97341" y="4076380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65287" y="4062058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فَتاةٌ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6209681" y="3716673"/>
            <a:ext cx="663697" cy="753707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flipH="1" flipV="1">
            <a:off x="3873774" y="2479921"/>
            <a:ext cx="959486" cy="78771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 flipH="1">
            <a:off x="3873774" y="3534685"/>
            <a:ext cx="959487" cy="86345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8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0" grpId="0"/>
      <p:bldP spid="46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453123"/>
            <a:ext cx="5603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9- أُرَكِّبُ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كَلِماتٍ بِالْـمَقاطِعِ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الْآتِيَةِ:</a:t>
            </a:r>
            <a:endParaRPr lang="en-US" sz="40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8" y="143725"/>
            <a:ext cx="1646183" cy="126806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779901" y="1678843"/>
            <a:ext cx="8891378" cy="388893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090603" y="1982356"/>
            <a:ext cx="1258880" cy="868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ـما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951397" y="1972244"/>
            <a:ext cx="1345496" cy="868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رٌ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90338" y="2926049"/>
            <a:ext cx="1240529" cy="869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ثِـــ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87962" y="3953291"/>
            <a:ext cx="1261521" cy="8422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ـيا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26779" y="3963966"/>
            <a:ext cx="1342855" cy="8208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بٌ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79183" y="1995215"/>
            <a:ext cx="1767899" cy="868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41837" y="2080448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ثِمارٌ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8379" y="2143837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365919" y="4363739"/>
            <a:ext cx="571500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flipH="1">
            <a:off x="6433155" y="2416531"/>
            <a:ext cx="571500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flipH="1">
            <a:off x="8440004" y="3464887"/>
            <a:ext cx="746483" cy="828685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ounded Rectangle 47"/>
          <p:cNvSpPr/>
          <p:nvPr/>
        </p:nvSpPr>
        <p:spPr>
          <a:xfrm>
            <a:off x="2059507" y="3963966"/>
            <a:ext cx="1767899" cy="868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97341" y="4076380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84605" y="4062058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ثِيابٌ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8426673" y="2548479"/>
            <a:ext cx="773144" cy="717917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flipH="1">
            <a:off x="3873774" y="2479920"/>
            <a:ext cx="941361" cy="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 flipH="1" flipV="1">
            <a:off x="3873775" y="4398141"/>
            <a:ext cx="892391" cy="14322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4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0" grpId="0"/>
      <p:bldP spid="46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638" y="220973"/>
            <a:ext cx="78382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10-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الْـجُمْلَةَ بِكَلِماتٍ أُكَوِّنُــــــهُـا مِنَ الْـمَقاطِعِ: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523977" y="4628390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277175" y="4607169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مَمْلَكَةُ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258428" y="4648229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458597" y="4621190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تَحْتَفِلُ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76" y="1325985"/>
            <a:ext cx="3393283" cy="26409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626861" y="1531700"/>
            <a:ext cx="2497111" cy="2152920"/>
            <a:chOff x="-165106" y="-127473"/>
            <a:chExt cx="1899028" cy="1499073"/>
          </a:xfrm>
        </p:grpSpPr>
        <p:sp>
          <p:nvSpPr>
            <p:cNvPr id="22" name="Rectangle 21"/>
            <p:cNvSpPr/>
            <p:nvPr/>
          </p:nvSpPr>
          <p:spPr>
            <a:xfrm>
              <a:off x="467421" y="-127473"/>
              <a:ext cx="733425" cy="5048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ــــتَـــ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65106" y="305886"/>
              <a:ext cx="733425" cy="552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ـــفِــ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8150" y="828675"/>
              <a:ext cx="733425" cy="5429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ــــلُ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0497" y="351918"/>
              <a:ext cx="733425" cy="5429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تَحْـ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14" y="1325985"/>
            <a:ext cx="3393283" cy="2640958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4" y="1325985"/>
            <a:ext cx="3393283" cy="26409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58910" y="1530051"/>
            <a:ext cx="2497111" cy="2152920"/>
            <a:chOff x="-165106" y="-127473"/>
            <a:chExt cx="1899028" cy="1499073"/>
          </a:xfrm>
        </p:grpSpPr>
        <p:sp>
          <p:nvSpPr>
            <p:cNvPr id="30" name="Rectangle 29"/>
            <p:cNvSpPr/>
            <p:nvPr/>
          </p:nvSpPr>
          <p:spPr>
            <a:xfrm>
              <a:off x="467421" y="-127473"/>
              <a:ext cx="733425" cy="5048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ـبَحْــ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65106" y="305886"/>
              <a:ext cx="733425" cy="552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ـرَيْـ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8150" y="828675"/>
              <a:ext cx="733425" cy="5429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ـنِ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00497" y="351918"/>
              <a:ext cx="733425" cy="5429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الْــ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07643" y="1518686"/>
            <a:ext cx="2497111" cy="2152920"/>
            <a:chOff x="-165106" y="-127473"/>
            <a:chExt cx="1899028" cy="1499073"/>
          </a:xfrm>
        </p:grpSpPr>
        <p:sp>
          <p:nvSpPr>
            <p:cNvPr id="35" name="Rectangle 34"/>
            <p:cNvSpPr/>
            <p:nvPr/>
          </p:nvSpPr>
          <p:spPr>
            <a:xfrm>
              <a:off x="467421" y="-127473"/>
              <a:ext cx="733425" cy="5048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ـلَـ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165106" y="305886"/>
              <a:ext cx="733425" cy="552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كَـــ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8150" y="828675"/>
              <a:ext cx="733425" cy="5429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ـةُ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00497" y="351918"/>
              <a:ext cx="733425" cy="5429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مَمْـ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51667" y="4556770"/>
            <a:ext cx="5756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بِالْعيدِ </a:t>
            </a:r>
            <a:r>
              <a:rPr lang="ar-BH" sz="4000" b="1" dirty="0" smtClean="0">
                <a:ea typeface="Calibri" panose="020F0502020204030204" pitchFamily="34" charset="0"/>
                <a:cs typeface="Sakkal Majalla" panose="02000000000000000000" pitchFamily="2" charset="-78"/>
              </a:rPr>
              <a:t>الْوَطَنِيِّ الْـمَجيدِ في شَهْرِ ديسَمْبَرَ. </a:t>
            </a:r>
            <a:endParaRPr lang="en-US" sz="4000" b="1" dirty="0"/>
          </a:p>
        </p:txBody>
      </p:sp>
      <p:sp>
        <p:nvSpPr>
          <p:cNvPr id="39" name="Rectangle 38"/>
          <p:cNvSpPr/>
          <p:nvPr/>
        </p:nvSpPr>
        <p:spPr>
          <a:xfrm>
            <a:off x="7119272" y="4641907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41965" y="4606187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الْبَحْرَيْنِ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7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3" grpId="0"/>
      <p:bldP spid="95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=""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244" y="277018"/>
            <a:ext cx="59330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11-  أُكْمِلُ كُلَّ جُمْلَةٍ بِالْكَلِمَةِ الْـمُناسِبَةِ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 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7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r"/>
              </a:tabLst>
            </a:pPr>
            <a:r>
              <a:rPr kumimoji="0" lang="en-US" sz="2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79105" y="2693207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شَجَرَةٌ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0119086" y="1824257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007674" y="3929887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جَميلَةً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282" r="7435" b="41230"/>
          <a:stretch/>
        </p:blipFill>
        <p:spPr bwMode="auto">
          <a:xfrm>
            <a:off x="593370" y="1319834"/>
            <a:ext cx="4522989" cy="4651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34"/>
          <p:cNvSpPr/>
          <p:nvPr/>
        </p:nvSpPr>
        <p:spPr>
          <a:xfrm rot="19085856">
            <a:off x="2341433" y="1969525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شَجَرَةٌ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 rot="19085856">
            <a:off x="1548366" y="1417620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جَميلَةً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 rot="19085856">
            <a:off x="401859" y="1525912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زارَتْ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3057" y="1709755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ea typeface="Calibri" panose="020F0502020204030204" pitchFamily="34" charset="0"/>
                <a:cs typeface="Sakkal Majalla" panose="02000000000000000000" pitchFamily="2" charset="-78"/>
              </a:rPr>
              <a:t>-           حِصَّةُ </a:t>
            </a: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قَلْعَةَ الْبَحْرَيْنِ.</a:t>
            </a:r>
            <a:endParaRPr lang="en-US" sz="4000" dirty="0"/>
          </a:p>
        </p:txBody>
      </p:sp>
      <p:sp>
        <p:nvSpPr>
          <p:cNvPr id="38" name="Rectangle 37"/>
          <p:cNvSpPr/>
          <p:nvPr/>
        </p:nvSpPr>
        <p:spPr>
          <a:xfrm>
            <a:off x="10001385" y="1655998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زارَتْ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2665" y="2701845"/>
            <a:ext cx="59742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akkal Majalla" panose="02000000000000000000" pitchFamily="2" charset="-78"/>
              <a:buChar char="-"/>
              <a:tabLst>
                <a:tab pos="571500" algn="r"/>
              </a:tabLst>
            </a:pPr>
            <a:r>
              <a:rPr lang="ar-BH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 حَديقَةِ </a:t>
            </a:r>
            <a:r>
              <a:rPr lang="ar-BH" sz="40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الْـمَدْرَسَةِ                 كَبيــــرَةٌ</a:t>
            </a:r>
            <a:r>
              <a:rPr lang="ar-BH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50594" y="2859328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5489" y="3917832"/>
            <a:ext cx="4398961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akkal Majalla" panose="02000000000000000000" pitchFamily="2" charset="-78"/>
              <a:buChar char="-"/>
            </a:pPr>
            <a:r>
              <a:rPr lang="ar-BH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جَمَعَتْ دانَةُ </a:t>
            </a:r>
            <a:r>
              <a:rPr lang="ar-BH" sz="40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صُورًا             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79163" y="4122527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87" grpId="0"/>
      <p:bldP spid="35" grpId="0"/>
      <p:bldP spid="36" grpId="0"/>
      <p:bldP spid="37" grpId="0"/>
      <p:bldP spid="38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600200" y="264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">
            <a:extLst>
              <a:ext uri="{FF2B5EF4-FFF2-40B4-BE49-F238E27FC236}">
                <a16:creationId xmlns=""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950" y="1078262"/>
            <a:ext cx="73276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1-أ-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الْجُمَلَ الْآتِيَةَ، وَأُلاحِظُ الْكَلِماتِ الْـمُلَوَّنَةَ: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9483" y="306714"/>
            <a:ext cx="1863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رابِعًا: أَتَدَرَّبُ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464589" y="2245795"/>
            <a:ext cx="3459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4000" dirty="0" smtClean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زارَ </a:t>
            </a:r>
            <a:r>
              <a:rPr lang="ar-BH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خالِدٌ جَدَّتَهُ </a:t>
            </a:r>
            <a:r>
              <a:rPr lang="ar-BH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أَمْـــــسِ</a:t>
            </a:r>
            <a:r>
              <a:rPr lang="ar-BH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36187" y="3413328"/>
            <a:ext cx="380905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akkal Majalla" panose="02000000000000000000" pitchFamily="2" charset="-78"/>
              <a:buChar char="-"/>
            </a:pPr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تَكْتُبُ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مَرْيَمُ دَرْسَها </a:t>
            </a:r>
            <a:r>
              <a:rPr lang="ar-BH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الآنَ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489" y="4623950"/>
            <a:ext cx="588975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akkal Majalla" panose="02000000000000000000" pitchFamily="2" charset="-78"/>
              <a:buChar char="-"/>
            </a:pPr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سَـيَـــذْهَبُ 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خالدٌ إِلى قَلْعَةِ الْبَحْرَيْنِ </a:t>
            </a:r>
            <a:r>
              <a:rPr lang="ar-BH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غَدًا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62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02017"/>
              </p:ext>
            </p:extLst>
          </p:nvPr>
        </p:nvGraphicFramePr>
        <p:xfrm>
          <a:off x="1511905" y="2329585"/>
          <a:ext cx="9535258" cy="288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Document" r:id="rId4" imgW="5977924" imgH="1808076" progId="Word.Document.12">
                  <p:embed/>
                </p:oleObj>
              </mc:Choice>
              <mc:Fallback>
                <p:oleObj name="Document" r:id="rId4" imgW="5977924" imgH="18080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905" y="2329585"/>
                        <a:ext cx="9535258" cy="2883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600200" y="264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">
            <a:extLst>
              <a:ext uri="{FF2B5EF4-FFF2-40B4-BE49-F238E27FC236}">
                <a16:creationId xmlns=""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884" y="404290"/>
            <a:ext cx="94019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1-ب-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أُلاحِظُ السَّهْمَيْـنِ في الْـجَدْوَلِ، وأَكْتُبُ كُلَّ كَلِمَةٍ مِنَ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الْكَلِمَتَيْنِ</a:t>
            </a:r>
          </a:p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زارَ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سَيَذْهَبُ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في الْخانَةِ الْـمُناسِبَةِ: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26913" y="3944588"/>
            <a:ext cx="137890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سَيَذْهَبُ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66507" y="4197126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ectangle 9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11695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61404" y="4197126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23364" y="3948378"/>
            <a:ext cx="57579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زارَ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65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94832"/>
            <a:ext cx="1646183" cy="12680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1186" y="151345"/>
            <a:ext cx="527740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2-أَصِلُ </a:t>
            </a:r>
            <a:r>
              <a:rPr lang="ar-BH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كُلَّ جُمْلَةٍ بِالْكَلِمَةِ الْـمُناسِبَةِ: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27233"/>
              </p:ext>
            </p:extLst>
          </p:nvPr>
        </p:nvGraphicFramePr>
        <p:xfrm>
          <a:off x="1025338" y="1321188"/>
          <a:ext cx="10343570" cy="448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Document" r:id="rId5" imgW="5977924" imgH="2590987" progId="Word.Document.12">
                  <p:embed/>
                </p:oleObj>
              </mc:Choice>
              <mc:Fallback>
                <p:oleObj name="Document" r:id="rId5" imgW="5977924" imgH="2590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5338" y="1321188"/>
                        <a:ext cx="10343570" cy="4482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4450976" y="1802624"/>
            <a:ext cx="2985248" cy="30652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450976" y="1802624"/>
            <a:ext cx="1746147" cy="16288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450976" y="3335229"/>
            <a:ext cx="1896036" cy="1664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4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40252"/>
              </p:ext>
            </p:extLst>
          </p:nvPr>
        </p:nvGraphicFramePr>
        <p:xfrm>
          <a:off x="728396" y="1178597"/>
          <a:ext cx="9802324" cy="512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Document" r:id="rId4" imgW="5977924" imgH="3128046" progId="Word.Document.12">
                  <p:embed/>
                </p:oleObj>
              </mc:Choice>
              <mc:Fallback>
                <p:oleObj name="Document" r:id="rId4" imgW="5977924" imgH="31280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396" y="1178597"/>
                        <a:ext cx="9802324" cy="5127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821000" y="133052"/>
            <a:ext cx="4597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TN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TN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الْجُمَلَ كَما في الْـمِثالِ: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75" y="206904"/>
            <a:ext cx="1646183" cy="12680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73135" y="3830229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187" y="3061987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2506" y="3786505"/>
            <a:ext cx="77378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0874" y="4581197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4670" y="5328994"/>
            <a:ext cx="81309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23082" y="5364452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1600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34148" y="4354454"/>
            <a:ext cx="101662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أَذْهَبُ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3453" y="3558267"/>
            <a:ext cx="92204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الْآنَ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57740" y="2807292"/>
            <a:ext cx="1056701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سَيَقْرَأُ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35531" y="3543015"/>
            <a:ext cx="81624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غَدًا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01294" y="5108744"/>
            <a:ext cx="92204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الْآنَ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64815" y="5108743"/>
            <a:ext cx="81624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غَدًا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0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80615"/>
              </p:ext>
            </p:extLst>
          </p:nvPr>
        </p:nvGraphicFramePr>
        <p:xfrm>
          <a:off x="887645" y="1106294"/>
          <a:ext cx="9665014" cy="562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Document" r:id="rId4" imgW="5977924" imgH="3477567" progId="Word.Document.12">
                  <p:embed/>
                </p:oleObj>
              </mc:Choice>
              <mc:Fallback>
                <p:oleObj name="Document" r:id="rId4" imgW="5977924" imgH="3477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7645" y="1106294"/>
                        <a:ext cx="9665014" cy="5622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12420" y="188691"/>
            <a:ext cx="9414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أُكْمِلُ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كُلَّ جُمْلَةٍ بِكَلِمَةٍ مِمّا يَأْتي(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أَمْسِ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الْآنَ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غَدًا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كَما في الْـمِثالِ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62487"/>
            <a:ext cx="1646183" cy="12680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49494" y="2031396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7888" y="2936229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9494" y="3783035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9494" y="4570552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49494" y="5435078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608" y="1891811"/>
            <a:ext cx="100059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الْآنَ </a:t>
            </a: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608" y="2760692"/>
            <a:ext cx="104387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أَمْسِ</a:t>
            </a: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128" y="4421308"/>
            <a:ext cx="89479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غَدًا</a:t>
            </a: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94746" y="5286088"/>
            <a:ext cx="966931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الْآنَ</a:t>
            </a: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608" y="3651924"/>
            <a:ext cx="104387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أَمْسِ</a:t>
            </a: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3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407" y="861592"/>
            <a:ext cx="68563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أَقْرَأُ كُلَّ جُمْلَةٍ مِمَّا يَأْتي، وَأَكْتُبُ عَدَدَ كَلِماتِها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282E62-B04E-4CF5-822B-E8A714C86122}"/>
              </a:ext>
            </a:extLst>
          </p:cNvPr>
          <p:cNvSpPr txBox="1"/>
          <p:nvPr/>
        </p:nvSpPr>
        <p:spPr>
          <a:xfrm>
            <a:off x="4998620" y="1716310"/>
            <a:ext cx="618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تَظْهَرُ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أَمامَ بابِ الْبَحْرَيْنِ الْأبْراجُ الْحَديثَةُ.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0541B90-3A0E-43E7-8E53-77E8E1F3CFC3}"/>
              </a:ext>
            </a:extLst>
          </p:cNvPr>
          <p:cNvSpPr txBox="1"/>
          <p:nvPr/>
        </p:nvSpPr>
        <p:spPr>
          <a:xfrm>
            <a:off x="3168095" y="2762656"/>
            <a:ext cx="805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هَذا السّوقِ أَبْوابٌ خَشَبِيَّةٌ جَميلَةٌ.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E75857F-AA9E-477F-87C7-781A20DDCB13}"/>
              </a:ext>
            </a:extLst>
          </p:cNvPr>
          <p:cNvSpPr txBox="1"/>
          <p:nvPr/>
        </p:nvSpPr>
        <p:spPr>
          <a:xfrm>
            <a:off x="2814231" y="3946398"/>
            <a:ext cx="840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يَجِدُ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السُّيّاحُ في سوقِ الْـمَنامَةِالْـمَنْتوجاتِ التُّراثِيَّةَ.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4037" y="1839065"/>
            <a:ext cx="540001" cy="5479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33922" y="182495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4040" y="2823406"/>
            <a:ext cx="540001" cy="5479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054040" y="3972564"/>
            <a:ext cx="540001" cy="5479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33922" y="2804225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6749" y="3972564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063" y="185789"/>
            <a:ext cx="2707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ثالِثًا:</a:t>
            </a:r>
            <a:r>
              <a:rPr kumimoji="0" lang="ar-BH" altLang="ar-SA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أُحَلِّلُ وَأُرَكِّبُ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5631"/>
          <p:cNvSpPr>
            <a:spLocks/>
          </p:cNvSpPr>
          <p:nvPr/>
        </p:nvSpPr>
        <p:spPr>
          <a:xfrm>
            <a:off x="6066351" y="4994550"/>
            <a:ext cx="1804224" cy="7726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بِالدَّرّاجَةِ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5631"/>
          <p:cNvSpPr>
            <a:spLocks/>
          </p:cNvSpPr>
          <p:nvPr/>
        </p:nvSpPr>
        <p:spPr>
          <a:xfrm>
            <a:off x="8291696" y="5063177"/>
            <a:ext cx="1303420" cy="57321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 smtClean="0"/>
              <a:t>..............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82226"/>
            <a:ext cx="1646183" cy="12680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0091" y="211209"/>
            <a:ext cx="4923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5- أَتَأَمَّلُ </a:t>
            </a: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الْـمَشْهَدَ، وَأُكْمِلُ الْجُمْلَةَ: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117309" y="1226216"/>
            <a:ext cx="4052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             أَمَلُ الرَّسْمَةَ </a:t>
            </a:r>
            <a:r>
              <a:rPr lang="ar-BH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أَمْسِ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6182838" y="319125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                            سَلَّةً </a:t>
            </a:r>
            <a:r>
              <a:rPr lang="ar-BH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الْآنَ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533870" y="5012498"/>
            <a:ext cx="4536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-                  حاتِمٌ </a:t>
            </a:r>
            <a:r>
              <a:rPr lang="ar-BH" dirty="0" smtClean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</a:t>
            </a:r>
            <a:r>
              <a:rPr lang="ar-BH" sz="4000" dirty="0" smtClean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غَدًا</a:t>
            </a:r>
            <a:r>
              <a:rPr lang="ar-BH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5" y="759690"/>
            <a:ext cx="2542934" cy="166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: Rounded Corners 5631"/>
          <p:cNvSpPr>
            <a:spLocks/>
          </p:cNvSpPr>
          <p:nvPr/>
        </p:nvSpPr>
        <p:spPr>
          <a:xfrm>
            <a:off x="8460438" y="3243200"/>
            <a:ext cx="1303420" cy="57321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 smtClean="0"/>
              <a:t>..........</a:t>
            </a:r>
            <a:endParaRPr lang="en-US" dirty="0"/>
          </a:p>
        </p:txBody>
      </p:sp>
      <p:sp>
        <p:nvSpPr>
          <p:cNvPr id="26" name="Rectangle: Rounded Corners 5631"/>
          <p:cNvSpPr>
            <a:spLocks/>
          </p:cNvSpPr>
          <p:nvPr/>
        </p:nvSpPr>
        <p:spPr>
          <a:xfrm>
            <a:off x="6402322" y="5076280"/>
            <a:ext cx="930986" cy="57321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 smtClean="0"/>
              <a:t>..........</a:t>
            </a:r>
            <a:endParaRPr lang="en-US" dirty="0"/>
          </a:p>
        </p:txBody>
      </p:sp>
      <p:sp>
        <p:nvSpPr>
          <p:cNvPr id="27" name="Rectangle: Rounded Corners 5631"/>
          <p:cNvSpPr>
            <a:spLocks/>
          </p:cNvSpPr>
          <p:nvPr/>
        </p:nvSpPr>
        <p:spPr>
          <a:xfrm>
            <a:off x="8629429" y="3158869"/>
            <a:ext cx="1288301" cy="7726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يُسَجِّلُ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: Rounded Corners 5631"/>
          <p:cNvSpPr>
            <a:spLocks/>
          </p:cNvSpPr>
          <p:nvPr/>
        </p:nvSpPr>
        <p:spPr>
          <a:xfrm>
            <a:off x="7546445" y="3173599"/>
            <a:ext cx="1308212" cy="7726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اللاّعِبُ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5631"/>
          <p:cNvSpPr>
            <a:spLocks/>
          </p:cNvSpPr>
          <p:nvPr/>
        </p:nvSpPr>
        <p:spPr>
          <a:xfrm>
            <a:off x="8318245" y="4976565"/>
            <a:ext cx="1400314" cy="7726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سَيَلْعَبُ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: Rounded Corners 5631"/>
          <p:cNvSpPr>
            <a:spLocks/>
          </p:cNvSpPr>
          <p:nvPr/>
        </p:nvSpPr>
        <p:spPr>
          <a:xfrm>
            <a:off x="8785516" y="1213738"/>
            <a:ext cx="1132214" cy="7726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لَوَّنَتْ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: Rounded Corners 5631"/>
          <p:cNvSpPr>
            <a:spLocks/>
          </p:cNvSpPr>
          <p:nvPr/>
        </p:nvSpPr>
        <p:spPr>
          <a:xfrm>
            <a:off x="7385829" y="3285683"/>
            <a:ext cx="1303420" cy="57321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 smtClean="0"/>
              <a:t>..ّ............</a:t>
            </a:r>
            <a:endParaRPr lang="en-US" dirty="0"/>
          </a:p>
        </p:txBody>
      </p:sp>
      <p:sp>
        <p:nvSpPr>
          <p:cNvPr id="32" name="Rectangle: Rounded Corners 5631"/>
          <p:cNvSpPr>
            <a:spLocks/>
          </p:cNvSpPr>
          <p:nvPr/>
        </p:nvSpPr>
        <p:spPr>
          <a:xfrm>
            <a:off x="8604140" y="1304929"/>
            <a:ext cx="1303420" cy="57321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 smtClean="0"/>
              <a:t>..............</a:t>
            </a:r>
            <a:endParaRPr lang="en-US" dirty="0"/>
          </a:p>
        </p:txBody>
      </p:sp>
      <p:pic>
        <p:nvPicPr>
          <p:cNvPr id="33" name="Picture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4" y="2645944"/>
            <a:ext cx="2572501" cy="1605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1224" y="4475164"/>
            <a:ext cx="2572501" cy="1625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52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82226"/>
            <a:ext cx="1646183" cy="126806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20272"/>
              </p:ext>
            </p:extLst>
          </p:nvPr>
        </p:nvGraphicFramePr>
        <p:xfrm>
          <a:off x="573651" y="1713770"/>
          <a:ext cx="9601553" cy="439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Document" r:id="rId4" imgW="5971282" imgH="2736056" progId="Word.Document.12">
                  <p:embed/>
                </p:oleObj>
              </mc:Choice>
              <mc:Fallback>
                <p:oleObj name="Document" r:id="rId4" imgW="5971282" imgH="2736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651" y="1713770"/>
                        <a:ext cx="9601553" cy="439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19" y="51827"/>
            <a:ext cx="9451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عَدَدَ الْـمَقاطِعِ في الْكَلِماتِ، وَأُحَدِّدُ الْـمَقْطَعَ الَّذي يَحْتَوي </a:t>
            </a:r>
            <a:endParaRPr lang="ar-BH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حَرْفَ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(ت) كَما في الْـمِثالِ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3373" y="4045424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73373" y="3268998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37" y="-26184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73373" y="4843225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2785" y="3198209"/>
            <a:ext cx="9028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ـتو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2785" y="3972217"/>
            <a:ext cx="9028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تٌ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2785" y="4772436"/>
            <a:ext cx="9028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ـتَقْـ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5498" y="2753670"/>
            <a:ext cx="656823" cy="450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837287"/>
              </p:ext>
            </p:extLst>
          </p:nvPr>
        </p:nvGraphicFramePr>
        <p:xfrm>
          <a:off x="1064592" y="1310110"/>
          <a:ext cx="9486167" cy="507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Document" r:id="rId4" imgW="5977924" imgH="3199318" progId="Word.Document.12">
                  <p:embed/>
                </p:oleObj>
              </mc:Choice>
              <mc:Fallback>
                <p:oleObj name="Document" r:id="rId4" imgW="5977924" imgH="3199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4592" y="1310110"/>
                        <a:ext cx="9486167" cy="507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578" y="242047"/>
            <a:ext cx="80073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الْعَلامَةَ (</a:t>
            </a:r>
            <a:r>
              <a:rPr lang="en-US" sz="40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أَمامَ التَّحْليلِ الْـمُناسِبِ لِكُلِّ كَلِمَةٍ: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73146" y="3954308"/>
            <a:ext cx="4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865189" y="4937150"/>
            <a:ext cx="4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50334" y="4968173"/>
            <a:ext cx="4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899" y="154748"/>
            <a:ext cx="47179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BH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الْكَلِماتِ كَما في الْـمِثالِ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30551" y="1321856"/>
            <a:ext cx="1909483" cy="762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كُمَّثْرى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09328" y="1321856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كُمْـ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23442" y="1321856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ــرى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0869" y="1321856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ــمَثْــ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30551" y="2580726"/>
            <a:ext cx="1909483" cy="762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يَفْتَحونَ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09328" y="2580726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يَفْـ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96548" y="2580726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ـــحو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7422" y="2580726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ــتَـــ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30551" y="3926423"/>
            <a:ext cx="1909483" cy="762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مُثْمِرَةٌ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09328" y="392642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مُثْـــ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96548" y="392642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93975" y="392642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ـــمِــــ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30551" y="5129783"/>
            <a:ext cx="1909483" cy="762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ثَمانِيَةٌ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09328" y="512978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96548" y="512978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نِــــ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80528" y="512978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ـما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5678" y="2580726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نَ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72231" y="392642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67748" y="5129783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ـــيَـــ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2231" y="5120727"/>
            <a:ext cx="1120588" cy="76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ـــةٌ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827" y="6383637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96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325" y="251950"/>
            <a:ext cx="3563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BH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الْكَلِماتِ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الآتِيَةَ: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424836" y="1262163"/>
            <a:ext cx="5619584" cy="3367039"/>
            <a:chOff x="0" y="0"/>
            <a:chExt cx="3419475" cy="2085975"/>
          </a:xfrm>
        </p:grpSpPr>
        <p:grpSp>
          <p:nvGrpSpPr>
            <p:cNvPr id="57" name="Group 56"/>
            <p:cNvGrpSpPr/>
            <p:nvPr/>
          </p:nvGrpSpPr>
          <p:grpSpPr>
            <a:xfrm>
              <a:off x="352425" y="0"/>
              <a:ext cx="2724150" cy="1581150"/>
              <a:chOff x="0" y="0"/>
              <a:chExt cx="2724150" cy="1581150"/>
            </a:xfrm>
          </p:grpSpPr>
          <p:sp>
            <p:nvSpPr>
              <p:cNvPr id="62" name="Rectangle: Rounded Corners 3803"/>
              <p:cNvSpPr/>
              <p:nvPr/>
            </p:nvSpPr>
            <p:spPr>
              <a:xfrm>
                <a:off x="368208" y="0"/>
                <a:ext cx="1836908" cy="75247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Sakkal Majalla" panose="02000000000000000000" pitchFamily="2" charset="-78"/>
                  </a:rPr>
                  <a:t>مِدْفَأَةٌ</a:t>
                </a:r>
                <a:endParaRPr lang="en-US" sz="4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323975" y="771525"/>
                <a:ext cx="9525" cy="4286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0" y="1209675"/>
                <a:ext cx="2714625" cy="95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525" y="1209675"/>
                <a:ext cx="0" cy="3714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95350" y="1209675"/>
                <a:ext cx="0" cy="371475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828800" y="1200150"/>
                <a:ext cx="0" cy="371475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724150" y="1209675"/>
                <a:ext cx="0" cy="371475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8" name="Rectangle: Top Corners Snipped 4875"/>
            <p:cNvSpPr/>
            <p:nvPr/>
          </p:nvSpPr>
          <p:spPr>
            <a:xfrm>
              <a:off x="0" y="1600200"/>
              <a:ext cx="685800" cy="485775"/>
            </a:xfrm>
            <a:prstGeom prst="snip2Same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: Top Corners Snipped 4876"/>
            <p:cNvSpPr/>
            <p:nvPr/>
          </p:nvSpPr>
          <p:spPr>
            <a:xfrm>
              <a:off x="914400" y="1600200"/>
              <a:ext cx="685800" cy="485775"/>
            </a:xfrm>
            <a:prstGeom prst="snip2Same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: Top Corners Snipped 4877"/>
            <p:cNvSpPr/>
            <p:nvPr/>
          </p:nvSpPr>
          <p:spPr>
            <a:xfrm>
              <a:off x="1847850" y="1590675"/>
              <a:ext cx="685800" cy="485775"/>
            </a:xfrm>
            <a:prstGeom prst="snip2Same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: Top Corners Snipped 4878"/>
            <p:cNvSpPr/>
            <p:nvPr/>
          </p:nvSpPr>
          <p:spPr>
            <a:xfrm>
              <a:off x="2733675" y="1581150"/>
              <a:ext cx="685800" cy="485775"/>
            </a:xfrm>
            <a:prstGeom prst="snip2Same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0930" y="1254482"/>
            <a:ext cx="5564162" cy="3419437"/>
            <a:chOff x="0" y="0"/>
            <a:chExt cx="3419475" cy="2085975"/>
          </a:xfrm>
        </p:grpSpPr>
        <p:grpSp>
          <p:nvGrpSpPr>
            <p:cNvPr id="70" name="Group 69"/>
            <p:cNvGrpSpPr/>
            <p:nvPr/>
          </p:nvGrpSpPr>
          <p:grpSpPr>
            <a:xfrm>
              <a:off x="352425" y="0"/>
              <a:ext cx="2724150" cy="1581150"/>
              <a:chOff x="0" y="0"/>
              <a:chExt cx="2724150" cy="1581150"/>
            </a:xfrm>
          </p:grpSpPr>
          <p:sp>
            <p:nvSpPr>
              <p:cNvPr id="75" name="Rectangle: Rounded Corners 4895"/>
              <p:cNvSpPr/>
              <p:nvPr/>
            </p:nvSpPr>
            <p:spPr>
              <a:xfrm>
                <a:off x="467118" y="0"/>
                <a:ext cx="1695608" cy="752474"/>
              </a:xfrm>
              <a:prstGeom prst="roundRect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4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عَنْكَبوتٌ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1323975" y="771525"/>
                <a:ext cx="9525" cy="428625"/>
              </a:xfrm>
              <a:prstGeom prst="line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0" y="1209675"/>
                <a:ext cx="2714625" cy="9525"/>
              </a:xfrm>
              <a:prstGeom prst="line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525" y="1209675"/>
                <a:ext cx="0" cy="371475"/>
              </a:xfrm>
              <a:prstGeom prst="line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895350" y="1209675"/>
                <a:ext cx="0" cy="371475"/>
              </a:xfrm>
              <a:prstGeom prst="line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828800" y="1200150"/>
                <a:ext cx="0" cy="371475"/>
              </a:xfrm>
              <a:prstGeom prst="line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24150" y="1209675"/>
                <a:ext cx="0" cy="371475"/>
              </a:xfrm>
              <a:prstGeom prst="line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1" name="Rectangle: Top Corners Snipped 4902"/>
            <p:cNvSpPr/>
            <p:nvPr/>
          </p:nvSpPr>
          <p:spPr>
            <a:xfrm>
              <a:off x="0" y="1600200"/>
              <a:ext cx="685800" cy="485775"/>
            </a:xfrm>
            <a:prstGeom prst="snip2SameRect">
              <a:avLst/>
            </a:prstGeom>
            <a:noFill/>
            <a:ln w="38100" cap="flat" cmpd="sng" algn="ctr">
              <a:solidFill>
                <a:srgbClr val="CC66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: Top Corners Snipped 4903"/>
            <p:cNvSpPr/>
            <p:nvPr/>
          </p:nvSpPr>
          <p:spPr>
            <a:xfrm>
              <a:off x="914400" y="1600200"/>
              <a:ext cx="685800" cy="485775"/>
            </a:xfrm>
            <a:prstGeom prst="snip2SameRect">
              <a:avLst/>
            </a:prstGeom>
            <a:noFill/>
            <a:ln w="38100" cap="flat" cmpd="sng" algn="ctr">
              <a:solidFill>
                <a:srgbClr val="CC66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: Top Corners Snipped 4904"/>
            <p:cNvSpPr/>
            <p:nvPr/>
          </p:nvSpPr>
          <p:spPr>
            <a:xfrm>
              <a:off x="1847850" y="1590675"/>
              <a:ext cx="685800" cy="485775"/>
            </a:xfrm>
            <a:prstGeom prst="snip2SameRect">
              <a:avLst/>
            </a:prstGeom>
            <a:noFill/>
            <a:ln w="38100" cap="flat" cmpd="sng" algn="ctr">
              <a:solidFill>
                <a:srgbClr val="CC66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: Top Corners Snipped 4905"/>
            <p:cNvSpPr/>
            <p:nvPr/>
          </p:nvSpPr>
          <p:spPr>
            <a:xfrm>
              <a:off x="2733675" y="1581150"/>
              <a:ext cx="685800" cy="485775"/>
            </a:xfrm>
            <a:prstGeom prst="snip2SameRect">
              <a:avLst/>
            </a:prstGeom>
            <a:noFill/>
            <a:ln w="38100" cap="flat" cmpd="sng" algn="ctr">
              <a:solidFill>
                <a:srgbClr val="CC66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10889295" y="3856905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مِدْ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427066" y="3863318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15142" y="3894546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ـأَ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431893" y="3940288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82582" y="3940288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عَنْـــ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013692" y="3966869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ـبو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13328" y="3940288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ـــكَـــ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18303" y="3957219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170" y="191957"/>
            <a:ext cx="43968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BH" alt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الْكَلِماتِ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الآتِيَةَ: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10873073" y="3883941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مُـــ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792350" y="3916932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ـشا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681709" y="3869163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568793" y="3899308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82582" y="3940288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مُرْ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616430" y="3887499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ـفِـــ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903168" y="3920716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18303" y="3957219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ـــةٌ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661137" y="1445321"/>
            <a:ext cx="5183584" cy="3197370"/>
            <a:chOff x="0" y="0"/>
            <a:chExt cx="2647950" cy="1719339"/>
          </a:xfrm>
        </p:grpSpPr>
        <p:grpSp>
          <p:nvGrpSpPr>
            <p:cNvPr id="44" name="Group 43"/>
            <p:cNvGrpSpPr/>
            <p:nvPr/>
          </p:nvGrpSpPr>
          <p:grpSpPr>
            <a:xfrm>
              <a:off x="190500" y="0"/>
              <a:ext cx="2457450" cy="1719339"/>
              <a:chOff x="-590637" y="0"/>
              <a:chExt cx="4010112" cy="208984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-590637" y="0"/>
                <a:ext cx="3667212" cy="1581150"/>
                <a:chOff x="-943062" y="0"/>
                <a:chExt cx="3667212" cy="1581150"/>
              </a:xfrm>
            </p:grpSpPr>
            <p:sp>
              <p:nvSpPr>
                <p:cNvPr id="52" name="Rectangle: Rounded Corners 35"/>
                <p:cNvSpPr/>
                <p:nvPr/>
              </p:nvSpPr>
              <p:spPr>
                <a:xfrm>
                  <a:off x="-331661" y="0"/>
                  <a:ext cx="2339816" cy="752474"/>
                </a:xfrm>
                <a:prstGeom prst="roundRect">
                  <a:avLst/>
                </a:prstGeom>
                <a:solidFill>
                  <a:srgbClr val="A5A5A5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BH" sz="44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مُشاهَدَةٌ</a:t>
                  </a:r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873226" y="771525"/>
                  <a:ext cx="9525" cy="4286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-943062" y="1218928"/>
                  <a:ext cx="365768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9525" y="1209675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895350" y="1209675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828800" y="1200150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724150" y="1209675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8" name="Rectangle: Top Corners Snipped 45"/>
              <p:cNvSpPr/>
              <p:nvPr/>
            </p:nvSpPr>
            <p:spPr>
              <a:xfrm>
                <a:off x="0" y="1600200"/>
                <a:ext cx="685800" cy="485775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: Top Corners Snipped 46"/>
              <p:cNvSpPr/>
              <p:nvPr/>
            </p:nvSpPr>
            <p:spPr>
              <a:xfrm>
                <a:off x="914400" y="1600200"/>
                <a:ext cx="685800" cy="485775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: Top Corners Snipped 47"/>
              <p:cNvSpPr/>
              <p:nvPr/>
            </p:nvSpPr>
            <p:spPr>
              <a:xfrm>
                <a:off x="1847850" y="1602137"/>
                <a:ext cx="685799" cy="485774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: Top Corners Snipped 48"/>
              <p:cNvSpPr/>
              <p:nvPr/>
            </p:nvSpPr>
            <p:spPr>
              <a:xfrm>
                <a:off x="2733676" y="1604073"/>
                <a:ext cx="685799" cy="485774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200025" y="990600"/>
              <a:ext cx="0" cy="305548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sp>
          <p:nvSpPr>
            <p:cNvPr id="46" name="Rectangle: Top Corners Snipped 50"/>
            <p:cNvSpPr/>
            <p:nvPr/>
          </p:nvSpPr>
          <p:spPr>
            <a:xfrm>
              <a:off x="0" y="1314450"/>
              <a:ext cx="420267" cy="399563"/>
            </a:xfrm>
            <a:prstGeom prst="snip2Same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0151" y="1517965"/>
            <a:ext cx="5211844" cy="3102716"/>
            <a:chOff x="0" y="0"/>
            <a:chExt cx="2647950" cy="1719339"/>
          </a:xfrm>
        </p:grpSpPr>
        <p:grpSp>
          <p:nvGrpSpPr>
            <p:cNvPr id="94" name="Group 93"/>
            <p:cNvGrpSpPr/>
            <p:nvPr/>
          </p:nvGrpSpPr>
          <p:grpSpPr>
            <a:xfrm>
              <a:off x="190500" y="0"/>
              <a:ext cx="2457450" cy="1719339"/>
              <a:chOff x="-590637" y="0"/>
              <a:chExt cx="4010112" cy="208984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-590637" y="0"/>
                <a:ext cx="3667212" cy="1581150"/>
                <a:chOff x="-943062" y="0"/>
                <a:chExt cx="3667212" cy="1581150"/>
              </a:xfrm>
            </p:grpSpPr>
            <p:sp>
              <p:nvSpPr>
                <p:cNvPr id="102" name="Rectangle: Rounded Corners 35"/>
                <p:cNvSpPr/>
                <p:nvPr/>
              </p:nvSpPr>
              <p:spPr>
                <a:xfrm>
                  <a:off x="-331661" y="0"/>
                  <a:ext cx="2339816" cy="752474"/>
                </a:xfrm>
                <a:prstGeom prst="roundRect">
                  <a:avLst/>
                </a:prstGeom>
                <a:solidFill>
                  <a:srgbClr val="A5A5A5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CC66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BH" sz="4400" dirty="0" smtClean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مُرْتَفِعَةٌ</a:t>
                  </a:r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873226" y="771525"/>
                  <a:ext cx="9525" cy="4286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C66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-943062" y="1218928"/>
                  <a:ext cx="365768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C66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9525" y="1209675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C66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895350" y="1209675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C66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828800" y="1200150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C66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724150" y="1209675"/>
                  <a:ext cx="0" cy="3714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C66FF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8" name="Rectangle: Top Corners Snipped 45"/>
              <p:cNvSpPr/>
              <p:nvPr/>
            </p:nvSpPr>
            <p:spPr>
              <a:xfrm>
                <a:off x="0" y="1600200"/>
                <a:ext cx="685800" cy="485775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: Top Corners Snipped 46"/>
              <p:cNvSpPr/>
              <p:nvPr/>
            </p:nvSpPr>
            <p:spPr>
              <a:xfrm>
                <a:off x="914400" y="1600200"/>
                <a:ext cx="685800" cy="485775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: Top Corners Snipped 47"/>
              <p:cNvSpPr/>
              <p:nvPr/>
            </p:nvSpPr>
            <p:spPr>
              <a:xfrm>
                <a:off x="1847850" y="1602137"/>
                <a:ext cx="685799" cy="485774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: Top Corners Snipped 48"/>
              <p:cNvSpPr/>
              <p:nvPr/>
            </p:nvSpPr>
            <p:spPr>
              <a:xfrm>
                <a:off x="2733676" y="1604073"/>
                <a:ext cx="685799" cy="485774"/>
              </a:xfrm>
              <a:prstGeom prst="snip2SameRect">
                <a:avLst/>
              </a:prstGeom>
              <a:noFill/>
              <a:ln w="38100" cap="flat" cmpd="sng" algn="ctr">
                <a:solidFill>
                  <a:srgbClr val="CC66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200025" y="990600"/>
              <a:ext cx="0" cy="305548"/>
            </a:xfrm>
            <a:prstGeom prst="line">
              <a:avLst/>
            </a:prstGeom>
            <a:noFill/>
            <a:ln w="38100" cap="flat" cmpd="sng" algn="ctr">
              <a:solidFill>
                <a:srgbClr val="CC66FF"/>
              </a:solidFill>
              <a:prstDash val="solid"/>
              <a:miter lim="800000"/>
            </a:ln>
            <a:effectLst/>
          </p:spPr>
        </p:cxnSp>
        <p:sp>
          <p:nvSpPr>
            <p:cNvPr id="96" name="Rectangle: Top Corners Snipped 50"/>
            <p:cNvSpPr/>
            <p:nvPr/>
          </p:nvSpPr>
          <p:spPr>
            <a:xfrm>
              <a:off x="0" y="1314450"/>
              <a:ext cx="420267" cy="399563"/>
            </a:xfrm>
            <a:prstGeom prst="snip2SameRect">
              <a:avLst/>
            </a:prstGeom>
            <a:noFill/>
            <a:ln w="38100" cap="flat" cmpd="sng" algn="ctr">
              <a:solidFill>
                <a:srgbClr val="CC66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7566017" y="3849835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ـدَ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624312" y="3909560"/>
            <a:ext cx="1120588" cy="76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ـعَـــ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9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4541" y="414369"/>
            <a:ext cx="79832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6- أَشْطُبُ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كُلَّ حَرْفٍ تَكَرَّرَ مَرَّتَيْنِ أَوْ أَكْثَرَ كَما في الْـمِثالِ، </a:t>
            </a:r>
            <a:endParaRPr lang="ar-BH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ثُمَّ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أُكَوِّنُ كَلِمَةً مِنَ الْحُروفِ الْـمُتَبَقِّيَةِ: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912933" y="5037294"/>
            <a:ext cx="2383620" cy="645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الْبَحْرَيْنُ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517858" y="2152177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03923" y="2940678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879858" y="2096531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76184" y="2833812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233722" y="2096531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490304" y="4358259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052593" y="4366345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10135" y="2074903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986547" y="3608562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986548" y="2096530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414276" y="3611956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794576" y="4366344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510030" y="4442817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887449" y="2882631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356865" y="4425779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56952" y="2152177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418134" y="2866285"/>
            <a:ext cx="672353" cy="39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40908"/>
              </p:ext>
            </p:extLst>
          </p:nvPr>
        </p:nvGraphicFramePr>
        <p:xfrm>
          <a:off x="820272" y="1879487"/>
          <a:ext cx="9833008" cy="431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Document" r:id="rId5" imgW="5971282" imgH="2621377" progId="Word.Document.12">
                  <p:embed/>
                </p:oleObj>
              </mc:Choice>
              <mc:Fallback>
                <p:oleObj name="Document" r:id="rId5" imgW="5971282" imgH="26213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272" y="1879487"/>
                        <a:ext cx="9833008" cy="4316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2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32858" y="301393"/>
            <a:ext cx="10719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SzPts val="2600"/>
              <a:tabLst>
                <a:tab pos="269240" algn="l"/>
              </a:tabLst>
            </a:pPr>
            <a:r>
              <a:rPr lang="ar-BH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7</a:t>
            </a:r>
            <a:r>
              <a:rPr lang="ar-BH" sz="4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أُرَكِّبُ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كَلِماتٍ بِإضافَةِ مَقْطَعٍ يَتَضَمَّنُ حَرْفَ(ف) أَوْحَرْفَ(ث) في أَوَّلِ </a:t>
            </a:r>
            <a:endParaRPr lang="ar-BH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SzPts val="2600"/>
              <a:tabLst>
                <a:tab pos="26924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الْكَلِمَةِ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كَما في الْـمِثالِ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77723" y="1646621"/>
            <a:ext cx="1979876" cy="85061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ـرا/شَـــــ /ــــــةٌ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7295" y="1629359"/>
            <a:ext cx="1979876" cy="85061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</a:t>
            </a:r>
            <a:r>
              <a:rPr lang="ar-BH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ـــــــراشَةٌ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065694" y="1798487"/>
            <a:ext cx="626924" cy="485775"/>
          </a:xfrm>
          <a:prstGeom prst="leftArrow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27295" y="3912018"/>
            <a:ext cx="5604547" cy="901335"/>
            <a:chOff x="-361950" y="0"/>
            <a:chExt cx="3438525" cy="590550"/>
          </a:xfrm>
        </p:grpSpPr>
        <p:sp>
          <p:nvSpPr>
            <p:cNvPr id="19" name="Rectangle 18"/>
            <p:cNvSpPr/>
            <p:nvPr/>
          </p:nvSpPr>
          <p:spPr>
            <a:xfrm>
              <a:off x="1861873" y="0"/>
              <a:ext cx="1214702" cy="59055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dirty="0" smtClean="0"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كِـــ</a:t>
              </a:r>
              <a:r>
                <a:rPr lang="ar-BH" sz="4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/ـهَــــ/ــةٌ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61950" y="19050"/>
              <a:ext cx="1228725" cy="5715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Left Arrow 24"/>
          <p:cNvSpPr/>
          <p:nvPr/>
        </p:nvSpPr>
        <p:spPr>
          <a:xfrm>
            <a:off x="5065683" y="2980151"/>
            <a:ext cx="626924" cy="485775"/>
          </a:xfrm>
          <a:prstGeom prst="leftArrow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627295" y="2772372"/>
            <a:ext cx="5604547" cy="901335"/>
            <a:chOff x="-361950" y="0"/>
            <a:chExt cx="3438525" cy="590550"/>
          </a:xfrm>
        </p:grpSpPr>
        <p:sp>
          <p:nvSpPr>
            <p:cNvPr id="28" name="Rectangle 27"/>
            <p:cNvSpPr/>
            <p:nvPr/>
          </p:nvSpPr>
          <p:spPr>
            <a:xfrm>
              <a:off x="1861873" y="0"/>
              <a:ext cx="1214702" cy="59055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ـلا/ثَـــ/ــةٌ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361950" y="19050"/>
              <a:ext cx="1228725" cy="5715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Left Arrow 29"/>
          <p:cNvSpPr/>
          <p:nvPr/>
        </p:nvSpPr>
        <p:spPr>
          <a:xfrm>
            <a:off x="5065683" y="5216723"/>
            <a:ext cx="626924" cy="485775"/>
          </a:xfrm>
          <a:prstGeom prst="leftArrow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627295" y="5087693"/>
            <a:ext cx="5604547" cy="901335"/>
            <a:chOff x="-361950" y="0"/>
            <a:chExt cx="3438525" cy="590550"/>
          </a:xfrm>
        </p:grpSpPr>
        <p:sp>
          <p:nvSpPr>
            <p:cNvPr id="32" name="Rectangle 31"/>
            <p:cNvSpPr/>
            <p:nvPr/>
          </p:nvSpPr>
          <p:spPr>
            <a:xfrm>
              <a:off x="1861873" y="0"/>
              <a:ext cx="1214702" cy="59055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4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ـمَـــ/ ـرا/تٌ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361950" y="19050"/>
              <a:ext cx="1228725" cy="5715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Left Arrow 33"/>
          <p:cNvSpPr/>
          <p:nvPr/>
        </p:nvSpPr>
        <p:spPr>
          <a:xfrm>
            <a:off x="5065683" y="4061736"/>
            <a:ext cx="626924" cy="485775"/>
          </a:xfrm>
          <a:prstGeom prst="leftArrow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2370" y="2862089"/>
            <a:ext cx="122947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</a:t>
            </a:r>
            <a:r>
              <a:rPr lang="ar-BH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ـــــــلاثَةٌ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28253" y="3932479"/>
            <a:ext cx="122947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فا</a:t>
            </a:r>
            <a:r>
              <a:rPr lang="ar-BH" sz="44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كِهَة</a:t>
            </a: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28670" y="5096533"/>
            <a:ext cx="1628639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</a:t>
            </a:r>
            <a:r>
              <a:rPr lang="ar-BH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ـــــــمَراتٌ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46" y="634623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1600" dirty="0" smtClean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لرّابِعُ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مَعالِمُ</a:t>
            </a:r>
            <a:r>
              <a:rPr kumimoji="0" lang="ar-BH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مِنْ بِلادي</a:t>
            </a:r>
            <a:r>
              <a:rPr kumimoji="0" lang="ar-B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1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10657</TotalTime>
  <Words>1134</Words>
  <Application>Microsoft Office PowerPoint</Application>
  <PresentationFormat>Widescreen</PresentationFormat>
  <Paragraphs>264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Sakkal Majalla</vt:lpstr>
      <vt:lpstr>Wingdings 2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Essam Eldin Abdulhaleem Fooly Sherif</cp:lastModifiedBy>
  <cp:revision>983</cp:revision>
  <dcterms:created xsi:type="dcterms:W3CDTF">2020-09-08T04:24:33Z</dcterms:created>
  <dcterms:modified xsi:type="dcterms:W3CDTF">2022-02-16T05:39:10Z</dcterms:modified>
</cp:coreProperties>
</file>