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6" r:id="rId4"/>
    <p:sldId id="317" r:id="rId5"/>
    <p:sldId id="318" r:id="rId6"/>
    <p:sldId id="323" r:id="rId7"/>
    <p:sldId id="322" r:id="rId8"/>
    <p:sldId id="262" r:id="rId9"/>
    <p:sldId id="263" r:id="rId10"/>
    <p:sldId id="319" r:id="rId11"/>
    <p:sldId id="320" r:id="rId12"/>
    <p:sldId id="321" r:id="rId13"/>
    <p:sldId id="324" r:id="rId14"/>
    <p:sldId id="315"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09" autoAdjust="0"/>
    <p:restoredTop sz="94660"/>
  </p:normalViewPr>
  <p:slideViewPr>
    <p:cSldViewPr snapToGrid="0">
      <p:cViewPr varScale="1">
        <p:scale>
          <a:sx n="74" d="100"/>
          <a:sy n="74" d="100"/>
        </p:scale>
        <p:origin x="64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1/30/2022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64361" y="2437783"/>
            <a:ext cx="3093279" cy="3780527"/>
          </a:xfrm>
          <a:prstGeom prst="rect">
            <a:avLst/>
          </a:prstGeom>
          <a:noFill/>
          <a:ln>
            <a:noFill/>
          </a:ln>
        </p:spPr>
      </p:pic>
      <p:pic>
        <p:nvPicPr>
          <p:cNvPr id="4" name="Picture 3"/>
          <p:cNvPicPr>
            <a:picLocks noChangeAspect="1"/>
          </p:cNvPicPr>
          <p:nvPr/>
        </p:nvPicPr>
        <p:blipFill rotWithShape="1">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xmlns="" id="{26AE73C5-85B0-48E8-90FC-6A5472E8700E}"/>
              </a:ext>
            </a:extLst>
          </p:cNvPr>
          <p:cNvSpPr/>
          <p:nvPr/>
        </p:nvSpPr>
        <p:spPr>
          <a:xfrm>
            <a:off x="270641" y="1605252"/>
            <a:ext cx="11680721" cy="744634"/>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ctr">
              <a:defRPr/>
            </a:pPr>
            <a:r>
              <a:rPr kumimoji="0" lang="ar-SA"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rPr>
              <a:t>الحَلْقَةُ الأُولى - </a:t>
            </a:r>
            <a:r>
              <a:rPr kumimoji="0" lang="ar-BH"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rPr>
              <a:t>اللُّغَةُ العَرَبيّةُ </a:t>
            </a:r>
            <a:r>
              <a:rPr lang="ar-BH" sz="3200" b="1" dirty="0">
                <a:solidFill>
                  <a:prstClr val="black"/>
                </a:solidFill>
                <a:latin typeface="Sakkal Majalla" pitchFamily="2" charset="-78"/>
                <a:cs typeface="Sakkal Majalla" pitchFamily="2" charset="-78"/>
              </a:rPr>
              <a:t>                                    </a:t>
            </a:r>
            <a:r>
              <a:rPr kumimoji="0" lang="ar-BH"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rPr>
              <a:t>الصَّفُّ </a:t>
            </a:r>
            <a:r>
              <a:rPr lang="ar-BH" sz="3200" b="1" dirty="0">
                <a:solidFill>
                  <a:prstClr val="black"/>
                </a:solidFill>
                <a:latin typeface="Sakkal Majalla" pitchFamily="2" charset="-78"/>
                <a:cs typeface="Sakkal Majalla" pitchFamily="2" charset="-78"/>
              </a:rPr>
              <a:t>الثّاني الابْتِدائيّ/</a:t>
            </a:r>
            <a:r>
              <a:rPr kumimoji="0" lang="ar-BH"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rPr>
              <a:t>الفَصْلُ الدِّراسيُّ </a:t>
            </a:r>
            <a:r>
              <a:rPr lang="ar-BH" sz="3200" b="1" dirty="0">
                <a:solidFill>
                  <a:prstClr val="black"/>
                </a:solidFill>
                <a:latin typeface="Sakkal Majalla" pitchFamily="2" charset="-78"/>
                <a:cs typeface="Sakkal Majalla" pitchFamily="2" charset="-78"/>
              </a:rPr>
              <a:t>الثّاني</a:t>
            </a:r>
            <a:endParaRPr kumimoji="0" lang="ar-SA" sz="32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endParaRPr>
          </a:p>
        </p:txBody>
      </p:sp>
      <p:sp>
        <p:nvSpPr>
          <p:cNvPr id="8" name="Rectangle 7">
            <a:extLst>
              <a:ext uri="{FF2B5EF4-FFF2-40B4-BE49-F238E27FC236}">
                <a16:creationId xmlns:a16="http://schemas.microsoft.com/office/drawing/2014/main" xmlns="" id="{D7234A91-4753-4EB9-B082-97A455650390}"/>
              </a:ext>
            </a:extLst>
          </p:cNvPr>
          <p:cNvSpPr/>
          <p:nvPr/>
        </p:nvSpPr>
        <p:spPr>
          <a:xfrm>
            <a:off x="245808" y="2393090"/>
            <a:ext cx="11481050"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الْ</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و</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َحْ</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د</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ة</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الأولى</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a:t>
            </a:r>
            <a:r>
              <a:rPr lang="ar-BH" sz="3600" b="1" dirty="0">
                <a:solidFill>
                  <a:srgbClr val="FF0000"/>
                </a:solidFill>
                <a:latin typeface="Sakkal Majalla" pitchFamily="2" charset="-78"/>
                <a:cs typeface="Sakkal Majalla" pitchFamily="2" charset="-78"/>
              </a:rPr>
              <a:t>وَطَني الْبَحْرَيْنُ</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الدّ</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ر</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س</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a:t>
            </a:r>
            <a:r>
              <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الأَوَّلُ</a:t>
            </a:r>
            <a:r>
              <a:rPr kumimoji="0" lang="ar-SA"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rPr>
              <a:t>: </a:t>
            </a:r>
            <a:r>
              <a:rPr lang="ar-BH" sz="3600" b="1" dirty="0">
                <a:solidFill>
                  <a:srgbClr val="FF0000"/>
                </a:solidFill>
                <a:effectLst/>
                <a:ea typeface="Calibri" panose="020F0502020204030204" pitchFamily="34" charset="0"/>
                <a:cs typeface="Sakkal Majalla" panose="02000000000000000000" pitchFamily="2" charset="-78"/>
              </a:rPr>
              <a:t>فَرْحَةُ الْقَرْقاعونِ</a:t>
            </a:r>
            <a:endParaRPr kumimoji="0" lang="ar-BH" sz="3600" b="1" i="0" u="none" strike="noStrike" kern="1200" cap="none" spc="0" normalizeH="0" baseline="0" noProof="0" dirty="0">
              <a:ln>
                <a:noFill/>
              </a:ln>
              <a:solidFill>
                <a:srgbClr val="FF0000"/>
              </a:solidFill>
              <a:effectLst/>
              <a:uLnTx/>
              <a:uFillTx/>
              <a:latin typeface="Sakkal Majalla" pitchFamily="2" charset="-78"/>
              <a:ea typeface="+mn-ea"/>
              <a:cs typeface="Sakkal Majalla" pitchFamily="2" charset="-78"/>
            </a:endParaRPr>
          </a:p>
        </p:txBody>
      </p:sp>
      <p:sp>
        <p:nvSpPr>
          <p:cNvPr id="10" name="مستطيل: زوايا مستديرة 201">
            <a:extLst>
              <a:ext uri="{FF2B5EF4-FFF2-40B4-BE49-F238E27FC236}">
                <a16:creationId xmlns:a16="http://schemas.microsoft.com/office/drawing/2014/main" xmlns="" id="{9EC790F6-68D6-4360-8C40-BCD81E025602}"/>
              </a:ext>
            </a:extLst>
          </p:cNvPr>
          <p:cNvSpPr/>
          <p:nvPr/>
        </p:nvSpPr>
        <p:spPr>
          <a:xfrm>
            <a:off x="4285626" y="5432146"/>
            <a:ext cx="3650747" cy="809092"/>
          </a:xfrm>
          <a:prstGeom prst="roundRect">
            <a:avLst/>
          </a:prstGeom>
          <a:solidFill>
            <a:srgbClr val="70AD47"/>
          </a:solidFill>
          <a:ln w="190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ar-BH" sz="4400" b="1" dirty="0" smtClean="0">
                <a:solidFill>
                  <a:srgbClr val="FFFFFF"/>
                </a:solidFill>
                <a:latin typeface="Calibri" panose="020F0502020204030204" pitchFamily="34" charset="0"/>
                <a:ea typeface="Calibri" panose="020F0502020204030204" pitchFamily="34" charset="0"/>
                <a:cs typeface="Sakkal Majalla" panose="02000000000000000000" pitchFamily="2" charset="-78"/>
              </a:rPr>
              <a:t>1- ا</a:t>
            </a:r>
            <a:r>
              <a:rPr lang="ar-SA" sz="4400" b="1" dirty="0" smtClean="0">
                <a:solidFill>
                  <a:srgbClr val="FFFFFF"/>
                </a:solidFill>
                <a:effectLst/>
                <a:latin typeface="Calibri" panose="020F0502020204030204" pitchFamily="34" charset="0"/>
                <a:ea typeface="Calibri" panose="020F0502020204030204" pitchFamily="34" charset="0"/>
                <a:cs typeface="Sakkal Majalla" panose="02000000000000000000" pitchFamily="2" charset="-78"/>
              </a:rPr>
              <a:t>لتَّحَدُّثُ </a:t>
            </a:r>
            <a:r>
              <a:rPr lang="ar-SA" sz="4400" b="1" dirty="0">
                <a:solidFill>
                  <a:srgbClr val="FFFFFF"/>
                </a:solidFill>
                <a:effectLst/>
                <a:latin typeface="Calibri" panose="020F0502020204030204" pitchFamily="34" charset="0"/>
                <a:ea typeface="Calibri" panose="020F0502020204030204" pitchFamily="34" charset="0"/>
                <a:cs typeface="Sakkal Majalla" panose="02000000000000000000" pitchFamily="2" charset="-78"/>
              </a:rPr>
              <a:t>وَالقِراءَةُ</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Footer Placeholder 3">
            <a:extLst>
              <a:ext uri="{FF2B5EF4-FFF2-40B4-BE49-F238E27FC236}">
                <a16:creationId xmlns:a16="http://schemas.microsoft.com/office/drawing/2014/main" xmlns="" id="{22766196-2C92-4ABC-92B8-9AB50C3A6933}"/>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55457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26633"/>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2" name="مستطيل: زوايا مستديرة 201">
            <a:extLst>
              <a:ext uri="{FF2B5EF4-FFF2-40B4-BE49-F238E27FC236}">
                <a16:creationId xmlns:a16="http://schemas.microsoft.com/office/drawing/2014/main" xmlns="" id="{B98CE7BB-3756-4C4A-AFF3-E175F742AC7D}"/>
              </a:ext>
            </a:extLst>
          </p:cNvPr>
          <p:cNvSpPr/>
          <p:nvPr/>
        </p:nvSpPr>
        <p:spPr>
          <a:xfrm>
            <a:off x="7550129" y="244432"/>
            <a:ext cx="1995948" cy="766794"/>
          </a:xfrm>
          <a:prstGeom prst="roundRect">
            <a:avLst/>
          </a:prstGeom>
          <a:solidFill>
            <a:srgbClr val="70AD47"/>
          </a:solidFill>
          <a:ln w="190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ar-SA" sz="4400" b="1" dirty="0">
                <a:solidFill>
                  <a:srgbClr val="FFFFFF"/>
                </a:solidFill>
                <a:effectLst/>
                <a:latin typeface="Calibri" panose="020F0502020204030204" pitchFamily="34" charset="0"/>
                <a:ea typeface="Calibri" panose="020F0502020204030204" pitchFamily="34" charset="0"/>
                <a:cs typeface="Sakkal Majalla" panose="02000000000000000000" pitchFamily="2" charset="-78"/>
              </a:rPr>
              <a:t>التّحدّث</a:t>
            </a:r>
            <a:r>
              <a:rPr lang="ar-BH" sz="4400" b="1" dirty="0">
                <a:solidFill>
                  <a:srgbClr val="FFFFFF"/>
                </a:solidFill>
                <a:effectLst/>
                <a:latin typeface="Calibri" panose="020F0502020204030204" pitchFamily="34" charset="0"/>
                <a:ea typeface="Calibri" panose="020F0502020204030204" pitchFamily="34" charset="0"/>
                <a:cs typeface="Sakkal Majalla" panose="02000000000000000000" pitchFamily="2" charset="-78"/>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6" name="Picture 25" descr="D:\بعض رسوم الوحدة 1\WhatsApp Image 2021-12-01 at 10.39.04 AM.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4807" y="1139111"/>
            <a:ext cx="3309959" cy="2351064"/>
          </a:xfrm>
          <a:prstGeom prst="rect">
            <a:avLst/>
          </a:prstGeom>
          <a:noFill/>
          <a:ln>
            <a:noFill/>
          </a:ln>
        </p:spPr>
      </p:pic>
      <p:pic>
        <p:nvPicPr>
          <p:cNvPr id="28" name="Picture 27" descr="D:\بعض رسوم الوحدة 1\المسحراتي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3575" y="3760631"/>
            <a:ext cx="3212424" cy="2416247"/>
          </a:xfrm>
          <a:prstGeom prst="rect">
            <a:avLst/>
          </a:prstGeom>
          <a:noFill/>
          <a:ln>
            <a:noFill/>
          </a:ln>
        </p:spPr>
      </p:pic>
      <p:pic>
        <p:nvPicPr>
          <p:cNvPr id="29" name="Picture 28" descr="C:\Users\951210750\Desktop\صور الصف الثاني الجزء الثاني\IMG-20211206-WA0014.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64440" y="1139111"/>
            <a:ext cx="3157996" cy="2351064"/>
          </a:xfrm>
          <a:prstGeom prst="rect">
            <a:avLst/>
          </a:prstGeom>
          <a:noFill/>
          <a:ln>
            <a:noFill/>
          </a:ln>
        </p:spPr>
      </p:pic>
      <p:pic>
        <p:nvPicPr>
          <p:cNvPr id="30" name="Picture 29" descr="D:\بعض رسوم الوحدة 1\رجال وأطفال يتجهون نحو المسجد.jpeg"/>
          <p:cNvPicPr/>
          <p:nvPr/>
        </p:nvPicPr>
        <p:blipFill rotWithShape="1">
          <a:blip r:embed="rId6" cstate="print">
            <a:extLst>
              <a:ext uri="{28A0092B-C50C-407E-A947-70E740481C1C}">
                <a14:useLocalDpi xmlns:a14="http://schemas.microsoft.com/office/drawing/2010/main" val="0"/>
              </a:ext>
            </a:extLst>
          </a:blip>
          <a:srcRect l="6207" r="6152"/>
          <a:stretch/>
        </p:blipFill>
        <p:spPr bwMode="auto">
          <a:xfrm>
            <a:off x="6864440" y="3760630"/>
            <a:ext cx="3273906" cy="2416247"/>
          </a:xfrm>
          <a:prstGeom prst="rect">
            <a:avLst/>
          </a:prstGeom>
          <a:noFill/>
          <a:ln>
            <a:noFill/>
          </a:ln>
          <a:extLst>
            <a:ext uri="{53640926-AAD7-44D8-BBD7-CCE9431645EC}">
              <a14:shadowObscured xmlns:a14="http://schemas.microsoft.com/office/drawing/2010/main"/>
            </a:ext>
          </a:extLst>
        </p:spPr>
      </p:pic>
      <p:sp>
        <p:nvSpPr>
          <p:cNvPr id="31" name="Octagon 30"/>
          <p:cNvSpPr/>
          <p:nvPr/>
        </p:nvSpPr>
        <p:spPr>
          <a:xfrm>
            <a:off x="2806377" y="3020619"/>
            <a:ext cx="542044" cy="621504"/>
          </a:xfrm>
          <a:prstGeom prst="octagon">
            <a:avLst/>
          </a:prstGeom>
          <a:solidFill>
            <a:srgbClr val="70AD47">
              <a:lumMod val="20000"/>
              <a:lumOff val="80000"/>
            </a:srgbClr>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BH" sz="2200" dirty="0">
                <a:effectLst/>
                <a:latin typeface="Calibri" panose="020F0502020204030204" pitchFamily="34" charset="0"/>
                <a:ea typeface="Calibri" panose="020F0502020204030204" pitchFamily="34" charset="0"/>
                <a:cs typeface="Arial" panose="020B0604020202020204" pitchFamily="34" charset="0"/>
              </a:rPr>
              <a:t>2</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2" name="Octagon 31"/>
          <p:cNvSpPr/>
          <p:nvPr/>
        </p:nvSpPr>
        <p:spPr>
          <a:xfrm>
            <a:off x="9546077" y="5476135"/>
            <a:ext cx="592269" cy="636082"/>
          </a:xfrm>
          <a:prstGeom prst="octagon">
            <a:avLst/>
          </a:prstGeom>
          <a:solidFill>
            <a:srgbClr val="70AD47">
              <a:lumMod val="20000"/>
              <a:lumOff val="80000"/>
            </a:srgbClr>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BH" sz="2200">
                <a:effectLst/>
                <a:latin typeface="Calibri" panose="020F0502020204030204" pitchFamily="34" charset="0"/>
                <a:ea typeface="Calibri" panose="020F0502020204030204" pitchFamily="34" charset="0"/>
                <a:cs typeface="Arial" panose="020B0604020202020204" pitchFamily="34" charset="0"/>
              </a:rPr>
              <a:t>3</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33" name="Octagon 32"/>
          <p:cNvSpPr/>
          <p:nvPr/>
        </p:nvSpPr>
        <p:spPr>
          <a:xfrm>
            <a:off x="2834807" y="5608006"/>
            <a:ext cx="562301" cy="568871"/>
          </a:xfrm>
          <a:prstGeom prst="octagon">
            <a:avLst/>
          </a:prstGeom>
          <a:solidFill>
            <a:srgbClr val="70AD47">
              <a:lumMod val="20000"/>
              <a:lumOff val="80000"/>
            </a:srgbClr>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BH" sz="2200">
                <a:effectLst/>
                <a:latin typeface="Calibri" panose="020F0502020204030204" pitchFamily="34" charset="0"/>
                <a:ea typeface="Calibri" panose="020F0502020204030204" pitchFamily="34" charset="0"/>
                <a:cs typeface="Arial" panose="020B0604020202020204" pitchFamily="34" charset="0"/>
              </a:rPr>
              <a:t>4</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34" name="Octagon 33"/>
          <p:cNvSpPr/>
          <p:nvPr/>
        </p:nvSpPr>
        <p:spPr>
          <a:xfrm>
            <a:off x="9490588" y="2924374"/>
            <a:ext cx="560278" cy="565801"/>
          </a:xfrm>
          <a:prstGeom prst="octagon">
            <a:avLst/>
          </a:prstGeom>
          <a:solidFill>
            <a:srgbClr val="70AD47">
              <a:lumMod val="20000"/>
              <a:lumOff val="80000"/>
            </a:srgbClr>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BH" sz="2200" dirty="0">
                <a:effectLst/>
                <a:latin typeface="Calibri" panose="020F0502020204030204" pitchFamily="34" charset="0"/>
                <a:ea typeface="Calibri" panose="020F0502020204030204" pitchFamily="34" charset="0"/>
                <a:cs typeface="Arial" panose="020B0604020202020204" pitchFamily="34" charset="0"/>
              </a:rPr>
              <a:t>1</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6" name="Rectangle 1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7" name="Footer Placeholder 3">
            <a:extLst>
              <a:ext uri="{FF2B5EF4-FFF2-40B4-BE49-F238E27FC236}">
                <a16:creationId xmlns:a16="http://schemas.microsoft.com/office/drawing/2014/main" xmlns="" id="{A5E7D82A-83DA-41D8-B1ED-B3508584C313}"/>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
        <p:nvSpPr>
          <p:cNvPr id="18" name="مستطيل: زوايا مستديرة 201">
            <a:extLst>
              <a:ext uri="{FF2B5EF4-FFF2-40B4-BE49-F238E27FC236}">
                <a16:creationId xmlns:a16="http://schemas.microsoft.com/office/drawing/2014/main" xmlns="" id="{B98CE7BB-3756-4C4A-AFF3-E175F742AC7D}"/>
              </a:ext>
            </a:extLst>
          </p:cNvPr>
          <p:cNvSpPr/>
          <p:nvPr/>
        </p:nvSpPr>
        <p:spPr>
          <a:xfrm>
            <a:off x="3348421" y="182670"/>
            <a:ext cx="3255337" cy="766794"/>
          </a:xfrm>
          <a:prstGeom prst="round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ar-BH" sz="4400" b="1" dirty="0" smtClean="0">
                <a:solidFill>
                  <a:srgbClr val="FF0000"/>
                </a:solidFill>
                <a:effectLst/>
                <a:latin typeface="Calibri" panose="020F0502020204030204" pitchFamily="34" charset="0"/>
                <a:ea typeface="Calibri" panose="020F0502020204030204" pitchFamily="34" charset="0"/>
                <a:cs typeface="Sakkal Majalla" panose="02000000000000000000" pitchFamily="2" charset="-78"/>
              </a:rPr>
              <a:t>مَرْحَبًا يا رَمَضانُ</a:t>
            </a:r>
            <a:endParaRPr lang="en-US"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56518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292483" y="87399"/>
            <a:ext cx="2249334"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 </a:t>
            </a:r>
          </a:p>
        </p:txBody>
      </p:sp>
      <p:sp>
        <p:nvSpPr>
          <p:cNvPr id="2" name="Rectangle 1"/>
          <p:cNvSpPr/>
          <p:nvPr/>
        </p:nvSpPr>
        <p:spPr>
          <a:xfrm>
            <a:off x="3872247" y="792426"/>
            <a:ext cx="3572419" cy="750975"/>
          </a:xfrm>
          <a:prstGeom prst="rect">
            <a:avLst/>
          </a:prstGeom>
        </p:spPr>
        <p:txBody>
          <a:bodyPr wrap="square">
            <a:spAutoFit/>
          </a:bodyPr>
          <a:lstStyle/>
          <a:p>
            <a:pPr algn="ctr" rtl="1">
              <a:lnSpc>
                <a:spcPct val="107000"/>
              </a:lnSpc>
              <a:spcAft>
                <a:spcPts val="0"/>
              </a:spcAft>
              <a:tabLst>
                <a:tab pos="2223135" algn="l"/>
              </a:tabLst>
            </a:pPr>
            <a:r>
              <a:rPr lang="ar-BH" sz="4000" b="1" dirty="0">
                <a:solidFill>
                  <a:srgbClr val="FF0000"/>
                </a:solidFill>
                <a:latin typeface="Calibri" panose="020F0502020204030204" pitchFamily="34" charset="0"/>
                <a:ea typeface="Calibri" panose="020F0502020204030204" pitchFamily="34" charset="0"/>
                <a:cs typeface="Sakkal Majalla" panose="02000000000000000000" pitchFamily="2" charset="-78"/>
              </a:rPr>
              <a:t>فَرْحَةُ الْقَرْقاعونِ</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2987898" y="1569123"/>
            <a:ext cx="7956262" cy="4247317"/>
          </a:xfrm>
          <a:prstGeom prst="rect">
            <a:avLst/>
          </a:prstGeom>
        </p:spPr>
        <p:txBody>
          <a:bodyPr wrap="square">
            <a:spAutoFit/>
          </a:bodyPr>
          <a:lstStyle/>
          <a:p>
            <a:pPr indent="457200" algn="just" rtl="1">
              <a:lnSpc>
                <a:spcPct val="150000"/>
              </a:lnSpc>
              <a:spcAft>
                <a:spcPts val="800"/>
              </a:spcAft>
            </a:pPr>
            <a:r>
              <a:rPr lang="ar-BH" sz="3600" dirty="0">
                <a:latin typeface="Calibri" panose="020F0502020204030204" pitchFamily="34" charset="0"/>
                <a:ea typeface="Calibri" panose="020F0502020204030204" pitchFamily="34" charset="0"/>
                <a:cs typeface="Sakkal Majalla" panose="02000000000000000000" pitchFamily="2" charset="-78"/>
              </a:rPr>
              <a:t>رافَقَ عَدْنانُ أُمَّهُ إِلى السّوقِ لَيْلَةَ الرّابِعَ عَشَرَ مِنْ رَمَضانَ، فَوَجَدَ الشَّوارِعَ مُزَيَّنَةً بِالْفَوانيسِ الْـمُضيئَةِ، وَالْـمَتاجِرَ مُكْتَظَّةً بِالْـمُتَسَوِّقينَ؛ لَقَدِ اقْتَرَبَتْ لَيْلَةُ "الْقَرْقاعونِ". اشْتَـرَتْ أُمُّهُ الْحَلْوى وَالْـمُكَسّراتِ الْـمَخْلوطَةَ لِتُوَزِّعَها عَلى الْأَطْفالِ، وَاقْتَنَتْ لَهُ ثَوْبًا أَبْيَضَ جَديدًا، وَأَكْياسًا مُزَيَّنَةً بِأَشْرِطَةٍ جَميلَةٍ.</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7" name="Picture 1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82" y="2083734"/>
            <a:ext cx="2356834" cy="3054937"/>
          </a:xfrm>
          <a:prstGeom prst="rect">
            <a:avLst/>
          </a:prstGeom>
          <a:noFill/>
          <a:ln>
            <a:noFill/>
          </a:ln>
        </p:spPr>
      </p:pic>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Footer Placeholder 3">
            <a:extLst>
              <a:ext uri="{FF2B5EF4-FFF2-40B4-BE49-F238E27FC236}">
                <a16:creationId xmlns:a16="http://schemas.microsoft.com/office/drawing/2014/main" xmlns="" id="{8A9E5B3C-62B9-4B5B-A4CD-99072708539F}"/>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550775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191778" y="115859"/>
            <a:ext cx="2178802"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a:t>
            </a:r>
          </a:p>
        </p:txBody>
      </p:sp>
      <p:sp>
        <p:nvSpPr>
          <p:cNvPr id="2" name="Rectangle 1"/>
          <p:cNvSpPr/>
          <p:nvPr/>
        </p:nvSpPr>
        <p:spPr>
          <a:xfrm>
            <a:off x="270641" y="1209956"/>
            <a:ext cx="11475076" cy="4452501"/>
          </a:xfrm>
          <a:prstGeom prst="rect">
            <a:avLst/>
          </a:prstGeom>
        </p:spPr>
        <p:txBody>
          <a:bodyPr wrap="square">
            <a:spAutoFit/>
          </a:bodyPr>
          <a:lstStyle/>
          <a:p>
            <a:pPr indent="457200" algn="just" rtl="1">
              <a:lnSpc>
                <a:spcPct val="150000"/>
              </a:lnSpc>
              <a:spcAft>
                <a:spcPts val="800"/>
              </a:spcAft>
            </a:pPr>
            <a:r>
              <a:rPr lang="ar-BH" sz="3600" dirty="0">
                <a:latin typeface="Sakkal Majalla" panose="02000000000000000000" pitchFamily="2" charset="-78"/>
                <a:ea typeface="Calibri" panose="020F0502020204030204" pitchFamily="34" charset="0"/>
                <a:cs typeface="Sakkal Majalla" panose="02000000000000000000" pitchFamily="2" charset="-78"/>
              </a:rPr>
              <a:t>عادَ عَدْنانُ وَأُمُّهُ إِلى الْبَيْتِ، فَحَيّا والِدَهُ، وَقالَ:</a:t>
            </a:r>
            <a:endParaRPr lang="en-US" sz="3600" dirty="0">
              <a:latin typeface="Sakkal Majalla" panose="02000000000000000000" pitchFamily="2" charset="-78"/>
              <a:ea typeface="Calibri" panose="020F0502020204030204" pitchFamily="34" charset="0"/>
              <a:cs typeface="Sakkal Majalla" panose="02000000000000000000" pitchFamily="2" charset="-78"/>
            </a:endParaRPr>
          </a:p>
          <a:p>
            <a:pPr indent="457200" algn="just" rtl="1">
              <a:lnSpc>
                <a:spcPct val="150000"/>
              </a:lnSpc>
              <a:spcAft>
                <a:spcPts val="800"/>
              </a:spcAft>
            </a:pPr>
            <a:r>
              <a:rPr lang="ar-BH" sz="3600" dirty="0">
                <a:latin typeface="Sakkal Majalla" panose="02000000000000000000" pitchFamily="2" charset="-78"/>
                <a:ea typeface="Calibri" panose="020F0502020204030204" pitchFamily="34" charset="0"/>
                <a:cs typeface="Sakkal Majalla" panose="02000000000000000000" pitchFamily="2" charset="-78"/>
              </a:rPr>
              <a:t>- "غَدًا لَيْلَةُ الْقَرْقاعونِ يا أَبي، لَقَدْ صُمْتُ نِصْفَ هَذا الْيَوْمِ، وَقَدْ اشْتَرَتْ لي أُمّي أَشْياءَ جَميلَةً". </a:t>
            </a:r>
            <a:endParaRPr lang="en-US" sz="3600" dirty="0">
              <a:latin typeface="Sakkal Majalla" panose="02000000000000000000" pitchFamily="2" charset="-78"/>
              <a:ea typeface="Calibri" panose="020F0502020204030204" pitchFamily="34" charset="0"/>
              <a:cs typeface="Sakkal Majalla" panose="02000000000000000000" pitchFamily="2" charset="-78"/>
            </a:endParaRPr>
          </a:p>
          <a:p>
            <a:pPr indent="457200" algn="just" rtl="1">
              <a:lnSpc>
                <a:spcPct val="150000"/>
              </a:lnSpc>
              <a:spcAft>
                <a:spcPts val="800"/>
              </a:spcAft>
            </a:pPr>
            <a:r>
              <a:rPr lang="ar-BH" sz="3600" dirty="0">
                <a:latin typeface="Sakkal Majalla" panose="02000000000000000000" pitchFamily="2" charset="-78"/>
                <a:ea typeface="Calibri" panose="020F0502020204030204" pitchFamily="34" charset="0"/>
                <a:cs typeface="Sakkal Majalla" panose="02000000000000000000" pitchFamily="2" charset="-78"/>
              </a:rPr>
              <a:t>-" أَحْسَنْتَ يا وَلدي، تَقَبَّلَ اللهُ صِيامَكَ. أَنْتَ تُذَكِّرُني بِطُفولَتي... كُنْتُ أَتَدَرَّبُ عَلى الصِّيامِ؛ فَأَصومُ نِصْفَ يَوْمٍ أَوْ أَقَلَّ".</a:t>
            </a:r>
            <a:endParaRPr lang="en-US" sz="3600" dirty="0">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8" name="Rectangle 7"/>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Footer Placeholder 3">
            <a:extLst>
              <a:ext uri="{FF2B5EF4-FFF2-40B4-BE49-F238E27FC236}">
                <a16:creationId xmlns:a16="http://schemas.microsoft.com/office/drawing/2014/main" xmlns="" id="{9D67C8CC-10D0-4EDB-9A0D-BB1C7146D05A}"/>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52827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363015" y="-51702"/>
            <a:ext cx="2178802"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a:t>
            </a:r>
          </a:p>
        </p:txBody>
      </p:sp>
      <p:sp>
        <p:nvSpPr>
          <p:cNvPr id="5" name="Rectangle 4"/>
          <p:cNvSpPr/>
          <p:nvPr/>
        </p:nvSpPr>
        <p:spPr>
          <a:xfrm>
            <a:off x="3593207" y="931877"/>
            <a:ext cx="8319752" cy="4178067"/>
          </a:xfrm>
          <a:prstGeom prst="rect">
            <a:avLst/>
          </a:prstGeom>
        </p:spPr>
        <p:txBody>
          <a:bodyPr wrap="square">
            <a:spAutoFit/>
          </a:bodyPr>
          <a:lstStyle/>
          <a:p>
            <a:pPr indent="457200" algn="just" rtl="1">
              <a:lnSpc>
                <a:spcPct val="150000"/>
              </a:lnSpc>
              <a:spcAft>
                <a:spcPts val="800"/>
              </a:spcAft>
            </a:pPr>
            <a:r>
              <a:rPr lang="ar-BH" sz="3600" dirty="0">
                <a:latin typeface="Sakkal Majalla" panose="02000000000000000000" pitchFamily="2" charset="-78"/>
                <a:ea typeface="Calibri" panose="020F0502020204030204" pitchFamily="34" charset="0"/>
                <a:cs typeface="Sakkal Majalla" panose="02000000000000000000" pitchFamily="2" charset="-78"/>
              </a:rPr>
              <a:t>        لَيْلَةَ الْخامِسَ عَشَرَ مِنْ رَمَضانَ، دَبَّ الْفَرَحُ في الْقُلوبِ بَعْدَ الْغُروبِ. لَبِسَ عَدْنانُ الثَّوْبَ الْأَبْيَضَ الْجَديدَ، وَوَضَعَ "قَحْفِيَّةً" فَوْقَ رَأْسهِ، وَعَلَّقَ الْكيسَ في عُنُقِهِ، وَبَقِيَ يَنْتَظِرُ أَصْدِقاءَهُ بِفارِغِ الصَّبْرِ؛ لَقَدْ كانَ يَتَنَقَّلُ مِنَ النّافِذَةِ إِلى الْبابِ وَمِنَ الْبابِ إِلى النّافِذَةِ، حَتّى لَـمَحَهُمْ يَقْتَـرِبونَ مِنْ بَيْتِهِ. ما أَرْوَعَ إِنْشادَهُمْ وَهُمْ يُرَدِّدونَ: </a:t>
            </a:r>
            <a:endParaRPr lang="en-US" sz="3600" dirty="0">
              <a:latin typeface="Sakkal Majalla" panose="02000000000000000000" pitchFamily="2" charset="-78"/>
              <a:ea typeface="Calibri" panose="020F0502020204030204" pitchFamily="34" charset="0"/>
              <a:cs typeface="Sakkal Majalla" panose="02000000000000000000" pitchFamily="2" charset="-78"/>
            </a:endParaRPr>
          </a:p>
        </p:txBody>
      </p:sp>
      <p:pic>
        <p:nvPicPr>
          <p:cNvPr id="18" name="Picture 1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615" y="1167914"/>
            <a:ext cx="3008551" cy="3331827"/>
          </a:xfrm>
          <a:prstGeom prst="rect">
            <a:avLst/>
          </a:prstGeom>
          <a:noFill/>
          <a:ln>
            <a:noFill/>
          </a:ln>
        </p:spPr>
      </p:pic>
      <p:sp>
        <p:nvSpPr>
          <p:cNvPr id="9" name="Rectangle 8"/>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Footer Placeholder 3">
            <a:extLst>
              <a:ext uri="{FF2B5EF4-FFF2-40B4-BE49-F238E27FC236}">
                <a16:creationId xmlns:a16="http://schemas.microsoft.com/office/drawing/2014/main" xmlns="" id="{683BCE8A-704F-4BCA-B7BC-6B2BBF84849B}"/>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4999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363015" y="-51702"/>
            <a:ext cx="2178802"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a:t>
            </a:r>
          </a:p>
        </p:txBody>
      </p:sp>
      <p:sp>
        <p:nvSpPr>
          <p:cNvPr id="2" name="Rectangle 1"/>
          <p:cNvSpPr/>
          <p:nvPr/>
        </p:nvSpPr>
        <p:spPr>
          <a:xfrm>
            <a:off x="108396" y="802378"/>
            <a:ext cx="11822806" cy="5211683"/>
          </a:xfrm>
          <a:prstGeom prst="rect">
            <a:avLst/>
          </a:prstGeom>
        </p:spPr>
        <p:txBody>
          <a:bodyPr wrap="square">
            <a:spAutoFit/>
          </a:bodyPr>
          <a:lstStyle/>
          <a:p>
            <a:pPr indent="457200" algn="just" rtl="1">
              <a:spcAft>
                <a:spcPts val="800"/>
              </a:spcAft>
            </a:pPr>
            <a:r>
              <a:rPr lang="ar-BH" sz="3600" dirty="0">
                <a:latin typeface="Sakkal Majalla" panose="02000000000000000000" pitchFamily="2" charset="-78"/>
                <a:ea typeface="Calibri" panose="020F0502020204030204" pitchFamily="34" charset="0"/>
                <a:cs typeface="Sakkal Majalla" panose="02000000000000000000" pitchFamily="2" charset="-78"/>
              </a:rPr>
              <a:t>                                                      "قَرْقاعون عادَتْ عَلِيكُمْ</a:t>
            </a:r>
            <a:endParaRPr lang="en-US" sz="3600" dirty="0">
              <a:latin typeface="Sakkal Majalla" panose="02000000000000000000" pitchFamily="2" charset="-78"/>
              <a:ea typeface="Calibri" panose="020F0502020204030204" pitchFamily="34" charset="0"/>
              <a:cs typeface="Sakkal Majalla" panose="02000000000000000000" pitchFamily="2" charset="-78"/>
            </a:endParaRPr>
          </a:p>
          <a:p>
            <a:pPr indent="457200" algn="just" rtl="1">
              <a:spcAft>
                <a:spcPts val="800"/>
              </a:spcAft>
            </a:pPr>
            <a:r>
              <a:rPr lang="ar-BH" sz="3600" dirty="0">
                <a:latin typeface="Sakkal Majalla" panose="02000000000000000000" pitchFamily="2" charset="-78"/>
                <a:ea typeface="Calibri" panose="020F0502020204030204" pitchFamily="34" charset="0"/>
                <a:cs typeface="Sakkal Majalla" panose="02000000000000000000" pitchFamily="2" charset="-78"/>
              </a:rPr>
              <a:t>                                                آوه ياالصِّيّامْ الله يِسَلِّمْ وَلَدْكُمْ،</a:t>
            </a:r>
            <a:endParaRPr lang="en-US" sz="3600" dirty="0">
              <a:latin typeface="Sakkal Majalla" panose="02000000000000000000" pitchFamily="2" charset="-78"/>
              <a:ea typeface="Calibri" panose="020F0502020204030204" pitchFamily="34" charset="0"/>
              <a:cs typeface="Sakkal Majalla" panose="02000000000000000000" pitchFamily="2" charset="-78"/>
            </a:endParaRPr>
          </a:p>
          <a:p>
            <a:pPr indent="457200" algn="just" rtl="1">
              <a:spcAft>
                <a:spcPts val="800"/>
              </a:spcAft>
            </a:pPr>
            <a:r>
              <a:rPr lang="ar-BH" sz="3600" dirty="0">
                <a:latin typeface="Sakkal Majalla" panose="02000000000000000000" pitchFamily="2" charset="-78"/>
                <a:ea typeface="Calibri" panose="020F0502020204030204" pitchFamily="34" charset="0"/>
                <a:cs typeface="Sakkal Majalla" panose="02000000000000000000" pitchFamily="2" charset="-78"/>
              </a:rPr>
              <a:t>                                                   وَلَدْكُمْ يا الْحَبّابْ يا الْحَبّابْ"</a:t>
            </a:r>
            <a:endParaRPr lang="en-US" sz="3600" dirty="0">
              <a:latin typeface="Sakkal Majalla" panose="02000000000000000000" pitchFamily="2" charset="-78"/>
              <a:ea typeface="Calibri" panose="020F0502020204030204" pitchFamily="34" charset="0"/>
              <a:cs typeface="Sakkal Majalla" panose="02000000000000000000" pitchFamily="2" charset="-78"/>
            </a:endParaRPr>
          </a:p>
          <a:p>
            <a:pPr indent="457200" algn="just" rtl="1">
              <a:spcAft>
                <a:spcPts val="800"/>
              </a:spcAft>
            </a:pPr>
            <a:r>
              <a:rPr lang="ar-BH" sz="3600" dirty="0">
                <a:latin typeface="Sakkal Majalla" panose="02000000000000000000" pitchFamily="2" charset="-78"/>
                <a:ea typeface="Calibri" panose="020F0502020204030204" pitchFamily="34" charset="0"/>
                <a:cs typeface="Sakkal Majalla" panose="02000000000000000000" pitchFamily="2" charset="-78"/>
              </a:rPr>
              <a:t>                                               وسِيفَهْ يِرْقَعِ الْبابْ يِرْقَعِ الْبابْ"...</a:t>
            </a:r>
            <a:endParaRPr lang="en-US" sz="3600" dirty="0">
              <a:latin typeface="Sakkal Majalla" panose="02000000000000000000" pitchFamily="2" charset="-78"/>
              <a:ea typeface="Calibri" panose="020F0502020204030204" pitchFamily="34" charset="0"/>
              <a:cs typeface="Sakkal Majalla" panose="02000000000000000000" pitchFamily="2" charset="-78"/>
            </a:endParaRPr>
          </a:p>
          <a:p>
            <a:pPr algn="just" rtl="1">
              <a:lnSpc>
                <a:spcPct val="150000"/>
              </a:lnSpc>
            </a:pPr>
            <a:r>
              <a:rPr lang="ar-BH" sz="3600" dirty="0">
                <a:latin typeface="Sakkal Majalla" panose="02000000000000000000" pitchFamily="2" charset="-78"/>
                <a:ea typeface="Calibri" panose="020F0502020204030204" pitchFamily="34" charset="0"/>
                <a:cs typeface="Sakkal Majalla" panose="02000000000000000000" pitchFamily="2" charset="-78"/>
              </a:rPr>
              <a:t>فَتَحَ الْبابَ، وَنَظَرَ إِلَيْهِمْ بِإِعْجابٍ، وَقالَ لَهُمْ: " ما أَجْمَلَ ثِيابَكُمْ الشَّعْبِيَّةَ الزّاهِيَةَ "! كانَ صَديقُهُ وَليدٌ يَرْتَدي ثَوْبًا جَديدًا وَعَلَيْهِ "السّديري". أَمّا الْفَتَياتُ فَقَدْ لَبِسْنَ "النَّفْنوفَ" وَثَوْبَ "الزّرِيّ"، وَوَضَعْنَ "الْبُخْنَقَ" عَلى الرَّأْسِ، وَتَزَيَّنَّ بِالْحُلِيِّ التَّقْليدِيَّةِ</a:t>
            </a:r>
            <a:r>
              <a:rPr lang="en-US" dirty="0">
                <a:latin typeface="Sakkal Majalla" panose="02000000000000000000" pitchFamily="2" charset="-78"/>
                <a:ea typeface="Calibri" panose="020F0502020204030204" pitchFamily="34" charset="0"/>
              </a:rPr>
              <a:t>. </a:t>
            </a:r>
            <a:endParaRPr lang="en-US" dirty="0"/>
          </a:p>
        </p:txBody>
      </p:sp>
      <p:sp>
        <p:nvSpPr>
          <p:cNvPr id="8" name="Rectangle 7"/>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Footer Placeholder 3">
            <a:extLst>
              <a:ext uri="{FF2B5EF4-FFF2-40B4-BE49-F238E27FC236}">
                <a16:creationId xmlns:a16="http://schemas.microsoft.com/office/drawing/2014/main" xmlns="" id="{E4015937-4072-4FEC-A2AC-C6F602C75568}"/>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9825352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817" y="-100154"/>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CA6F3E42-7A57-4BA7-A3D4-1539FF0B27A1}"/>
              </a:ext>
            </a:extLst>
          </p:cNvPr>
          <p:cNvSpPr/>
          <p:nvPr/>
        </p:nvSpPr>
        <p:spPr>
          <a:xfrm>
            <a:off x="8363015" y="-51702"/>
            <a:ext cx="2178802" cy="854080"/>
          </a:xfrm>
          <a:prstGeom prst="rect">
            <a:avLst/>
          </a:prstGeom>
        </p:spPr>
        <p:txBody>
          <a:bodyPr wrap="none">
            <a:spAutoFit/>
          </a:bodyPr>
          <a:lstStyle/>
          <a:p>
            <a:pPr lvl="0" algn="r" rtl="1" eaLnBrk="0" fontAlgn="base" hangingPunct="0">
              <a:lnSpc>
                <a:spcPct val="150000"/>
              </a:lnSpc>
              <a:spcBef>
                <a:spcPct val="0"/>
              </a:spcBef>
              <a:spcAft>
                <a:spcPct val="0"/>
              </a:spcAft>
            </a:pPr>
            <a:r>
              <a:rPr lang="ar-SA" altLang="ar-SA" sz="3600" b="1"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أوَّلًا: أَقْرَأُ النَّصَّ</a:t>
            </a:r>
          </a:p>
        </p:txBody>
      </p:sp>
      <p:sp>
        <p:nvSpPr>
          <p:cNvPr id="2" name="Rectangle 1"/>
          <p:cNvSpPr/>
          <p:nvPr/>
        </p:nvSpPr>
        <p:spPr>
          <a:xfrm>
            <a:off x="270641" y="533880"/>
            <a:ext cx="11327244" cy="5009064"/>
          </a:xfrm>
          <a:prstGeom prst="rect">
            <a:avLst/>
          </a:prstGeom>
        </p:spPr>
        <p:txBody>
          <a:bodyPr wrap="square">
            <a:spAutoFit/>
          </a:bodyPr>
          <a:lstStyle/>
          <a:p>
            <a:pPr algn="just" rtl="1">
              <a:lnSpc>
                <a:spcPct val="150000"/>
              </a:lnSpc>
            </a:pPr>
            <a:r>
              <a:rPr lang="ar-BH" sz="3600" dirty="0">
                <a:latin typeface="Sakkal Majalla" panose="02000000000000000000" pitchFamily="2" charset="-78"/>
                <a:ea typeface="Calibri" panose="020F0502020204030204" pitchFamily="34" charset="0"/>
                <a:cs typeface="Sakkal Majalla" panose="02000000000000000000" pitchFamily="2" charset="-78"/>
              </a:rPr>
              <a:t>    تَجَمَّعَ الْأَطْفالُ أَمامَ بَيْتِ عَدْنانَ، وَخَفَتَتْ أَصْواتُـهُمْ شَيْئًا فَشَيْئًا. أَخَذَتْ أُمُّهُ سَلَّةَ "الْقَرْقاعونِ"، وَمَلَأَتْ مِنْها أَكْياسَهُمْ </a:t>
            </a:r>
            <a:r>
              <a:rPr lang="ar-BH" sz="3600" dirty="0">
                <a:latin typeface="Sakkal Majalla" panose="02000000000000000000" pitchFamily="2" charset="-78"/>
                <a:cs typeface="Sakkal Majalla" panose="02000000000000000000" pitchFamily="2" charset="-78"/>
              </a:rPr>
              <a:t>الْـمُعَلَّقَةَ في أَعْناقِهِمْ، أَمّا أَبوهُ فَقَدْ وَزَّعَ عَلَيْهِمْ قِطَعًا نَقْدِيَّةً، وَأَنْشَدَ مَعَهُمْ أُنْشودَةَ الْقَرْقاعون الْجَميلَةَ، ثُمَّ أَذِنَ لِعَدْنانَ بِالْخُروجِ مَعَهُمْ؛ فَانْطَلَقوا نَحْوَ الْبُيوتِ الْـمُجاوِرَةِ يقْرَعُون الْأَبْوابَ، وَيُنْشِدونَ مِنْ جَديدٍ: "قَرْقاعون عادَتْ عَلِيكُمِ... ". </a:t>
            </a:r>
            <a:endParaRPr lang="en-US" sz="3600" dirty="0">
              <a:latin typeface="Sakkal Majalla" panose="02000000000000000000" pitchFamily="2" charset="-78"/>
              <a:cs typeface="Sakkal Majalla" panose="02000000000000000000" pitchFamily="2" charset="-78"/>
            </a:endParaRPr>
          </a:p>
          <a:p>
            <a:pPr algn="just" rtl="1">
              <a:lnSpc>
                <a:spcPct val="150000"/>
              </a:lnSpc>
            </a:pPr>
            <a:r>
              <a:rPr lang="ar-BH" sz="3600" dirty="0">
                <a:latin typeface="Sakkal Majalla" panose="02000000000000000000" pitchFamily="2" charset="-78"/>
                <a:cs typeface="Sakkal Majalla" panose="02000000000000000000" pitchFamily="2" charset="-78"/>
              </a:rPr>
              <a:t>ما أَرْوَعَ هَذِهِ اللَّيْلَةَ الْـمُبارَكَةَ! لَقَدْ جَمَّعَتْ أَطْفالَ الْحَيِّ عَلى أَجْمَلِ الْعاداتِ الّتي نَعْتَزُّ بِها في وَطَنِنا، وَأَدْخَلَتْ في نُفوسِهِمْ الْبَهْجَةَ وَالسُّرورَ.</a:t>
            </a:r>
            <a:endParaRPr lang="en-US" sz="3600" dirty="0">
              <a:latin typeface="Sakkal Majalla" panose="02000000000000000000" pitchFamily="2" charset="-78"/>
              <a:cs typeface="Sakkal Majalla" panose="02000000000000000000" pitchFamily="2" charset="-78"/>
            </a:endParaRPr>
          </a:p>
        </p:txBody>
      </p:sp>
      <p:sp>
        <p:nvSpPr>
          <p:cNvPr id="8" name="Rectangle 7"/>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Footer Placeholder 3">
            <a:extLst>
              <a:ext uri="{FF2B5EF4-FFF2-40B4-BE49-F238E27FC236}">
                <a16:creationId xmlns:a16="http://schemas.microsoft.com/office/drawing/2014/main" xmlns="" id="{6BC69209-9C11-4335-83DB-51E484019583}"/>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62823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10">
            <a:extLst>
              <a:ext uri="{FF2B5EF4-FFF2-40B4-BE49-F238E27FC236}">
                <a16:creationId xmlns:a16="http://schemas.microsoft.com/office/drawing/2014/main" xmlns="" id="{697C82AC-37D4-41BA-B0CB-82B554C18A5F}"/>
              </a:ext>
            </a:extLst>
          </p:cNvPr>
          <p:cNvSpPr>
            <a:spLocks noChangeArrowheads="1"/>
          </p:cNvSpPr>
          <p:nvPr/>
        </p:nvSpPr>
        <p:spPr bwMode="auto">
          <a:xfrm>
            <a:off x="7346655" y="181119"/>
            <a:ext cx="28268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4000" b="1" i="0" u="none" strike="noStrike" cap="none" normalizeH="0" baseline="0" dirty="0">
                <a:ln>
                  <a:noFill/>
                </a:ln>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cap="none" normalizeH="0" baseline="0" dirty="0">
              <a:ln>
                <a:noFill/>
              </a:ln>
              <a:solidFill>
                <a:schemeClr val="tx1"/>
              </a:solidFill>
              <a:effectLst/>
            </a:endParaRPr>
          </a:p>
        </p:txBody>
      </p:sp>
      <p:sp>
        <p:nvSpPr>
          <p:cNvPr id="28" name="Rectangle 27"/>
          <p:cNvSpPr/>
          <p:nvPr/>
        </p:nvSpPr>
        <p:spPr>
          <a:xfrm>
            <a:off x="1236372" y="889005"/>
            <a:ext cx="9297756" cy="1754326"/>
          </a:xfrm>
          <a:prstGeom prst="rect">
            <a:avLst/>
          </a:prstGeom>
        </p:spPr>
        <p:txBody>
          <a:bodyPr wrap="square">
            <a:spAutoFit/>
          </a:bodyPr>
          <a:lstStyle/>
          <a:p>
            <a:pPr lvl="0" algn="just" rtl="1">
              <a:spcAft>
                <a:spcPts val="0"/>
              </a:spcAft>
              <a:buSzPts val="2600"/>
              <a:tabLst>
                <a:tab pos="269240" algn="l"/>
              </a:tabLst>
            </a:pPr>
            <a:r>
              <a:rPr lang="ar-BH" sz="3600" dirty="0">
                <a:latin typeface="Sakkal Majalla" panose="02000000000000000000" pitchFamily="2" charset="-78"/>
                <a:cs typeface="Sakkal Majalla" panose="02000000000000000000" pitchFamily="2" charset="-78"/>
              </a:rPr>
              <a:t>1. </a:t>
            </a:r>
            <a:r>
              <a:rPr lang="ar-BH" sz="3600" b="1" dirty="0">
                <a:latin typeface="Sakkal Majalla" panose="02000000000000000000" pitchFamily="2" charset="-78"/>
                <a:cs typeface="Sakkal Majalla" panose="02000000000000000000" pitchFamily="2" charset="-78"/>
              </a:rPr>
              <a:t>أَ ضَعُ              حَوْلَ الْكَلِمَةِ الْـمُناسِبَةِ:</a:t>
            </a:r>
            <a:endParaRPr lang="en-US" sz="3600" dirty="0">
              <a:latin typeface="Sakkal Majalla" panose="02000000000000000000" pitchFamily="2" charset="-78"/>
              <a:cs typeface="Sakkal Majalla" panose="02000000000000000000" pitchFamily="2" charset="-78"/>
            </a:endParaRPr>
          </a:p>
          <a:p>
            <a:pPr marL="457200" algn="just" rtl="1"/>
            <a:r>
              <a:rPr lang="ar-BH" sz="3600" dirty="0">
                <a:latin typeface="Sakkal Majalla" panose="02000000000000000000" pitchFamily="2" charset="-78"/>
                <a:cs typeface="Sakkal Majalla" panose="02000000000000000000" pitchFamily="2" charset="-78"/>
              </a:rPr>
              <a:t>-رافَقَ عَدْنانُ أُمَّهُ إِلى:                       </a:t>
            </a:r>
            <a:endParaRPr lang="en-US" sz="3600" dirty="0">
              <a:latin typeface="Sakkal Majalla" panose="02000000000000000000" pitchFamily="2" charset="-78"/>
              <a:cs typeface="Sakkal Majalla" panose="02000000000000000000" pitchFamily="2" charset="-78"/>
            </a:endParaRPr>
          </a:p>
          <a:p>
            <a:pPr marL="457200" algn="just" rtl="1"/>
            <a:r>
              <a:rPr lang="ar-BH" sz="3600" dirty="0">
                <a:solidFill>
                  <a:srgbClr val="0070C0"/>
                </a:solidFill>
                <a:latin typeface="Sakkal Majalla" panose="02000000000000000000" pitchFamily="2" charset="-78"/>
                <a:cs typeface="Sakkal Majalla" panose="02000000000000000000" pitchFamily="2" charset="-78"/>
              </a:rPr>
              <a:t>      الْحَديقَةِ</a:t>
            </a:r>
            <a:r>
              <a:rPr lang="ar-BH" sz="3600" dirty="0">
                <a:latin typeface="Sakkal Majalla" panose="02000000000000000000" pitchFamily="2" charset="-78"/>
                <a:cs typeface="Sakkal Majalla" panose="02000000000000000000" pitchFamily="2" charset="-78"/>
              </a:rPr>
              <a:t>                   </a:t>
            </a:r>
            <a:r>
              <a:rPr lang="ar-BH" sz="3600" dirty="0">
                <a:solidFill>
                  <a:srgbClr val="0070C0"/>
                </a:solidFill>
                <a:latin typeface="Sakkal Majalla" panose="02000000000000000000" pitchFamily="2" charset="-78"/>
                <a:cs typeface="Sakkal Majalla" panose="02000000000000000000" pitchFamily="2" charset="-78"/>
              </a:rPr>
              <a:t> السّوقِ                     الْـمَطْعَمِ</a:t>
            </a:r>
            <a:endParaRPr lang="en-US" sz="3600" dirty="0">
              <a:effectLst/>
              <a:latin typeface="Sakkal Majalla" panose="02000000000000000000" pitchFamily="2" charset="-78"/>
              <a:cs typeface="Sakkal Majalla" panose="02000000000000000000" pitchFamily="2" charset="-78"/>
            </a:endParaRPr>
          </a:p>
        </p:txBody>
      </p:sp>
      <p:sp>
        <p:nvSpPr>
          <p:cNvPr id="53" name="Rectangle 52"/>
          <p:cNvSpPr/>
          <p:nvPr/>
        </p:nvSpPr>
        <p:spPr>
          <a:xfrm>
            <a:off x="6247580" y="2773572"/>
            <a:ext cx="4224233" cy="646331"/>
          </a:xfrm>
          <a:prstGeom prst="rect">
            <a:avLst/>
          </a:prstGeom>
        </p:spPr>
        <p:txBody>
          <a:bodyPr wrap="none">
            <a:spAutoFit/>
          </a:bodyPr>
          <a:lstStyle/>
          <a:p>
            <a:pPr lvl="0" algn="just" rtl="1">
              <a:spcAft>
                <a:spcPts val="0"/>
              </a:spcAft>
              <a:buSzPts val="2600"/>
              <a:tabLst>
                <a:tab pos="269240" algn="l"/>
              </a:tabLst>
            </a:pPr>
            <a:r>
              <a:rPr lang="ar-BH" sz="3600" b="1" dirty="0">
                <a:cs typeface="Sakkal Majalla" panose="02000000000000000000" pitchFamily="2" charset="-78"/>
              </a:rPr>
              <a:t>2. أُلَوِّنُ دائِرَةَ كُلِّ عِبارَةٍ مُناسِبَةٍ:</a:t>
            </a:r>
            <a:endParaRPr lang="en-US" sz="3600" dirty="0">
              <a:effectLst/>
            </a:endParaRPr>
          </a:p>
        </p:txBody>
      </p:sp>
      <p:sp>
        <p:nvSpPr>
          <p:cNvPr id="54" name="Rectangle 53"/>
          <p:cNvSpPr/>
          <p:nvPr/>
        </p:nvSpPr>
        <p:spPr>
          <a:xfrm>
            <a:off x="8077199" y="3508480"/>
            <a:ext cx="1980029" cy="646331"/>
          </a:xfrm>
          <a:prstGeom prst="rect">
            <a:avLst/>
          </a:prstGeom>
        </p:spPr>
        <p:txBody>
          <a:bodyPr wrap="none">
            <a:spAutoFit/>
          </a:bodyPr>
          <a:lstStyle/>
          <a:p>
            <a:r>
              <a:rPr lang="ar-BH" sz="3600" dirty="0">
                <a:latin typeface="Calibri" panose="020F0502020204030204" pitchFamily="34" charset="0"/>
                <a:ea typeface="Calibri" panose="020F0502020204030204" pitchFamily="34" charset="0"/>
                <a:cs typeface="Sakkal Majalla" panose="02000000000000000000" pitchFamily="2" charset="-78"/>
              </a:rPr>
              <a:t> - </a:t>
            </a:r>
            <a:r>
              <a:rPr lang="ar-BH" sz="3600" b="1" dirty="0">
                <a:latin typeface="Calibri" panose="020F0502020204030204" pitchFamily="34" charset="0"/>
                <a:ea typeface="Calibri" panose="020F0502020204030204" pitchFamily="34" charset="0"/>
                <a:cs typeface="Sakkal Majalla" panose="02000000000000000000" pitchFamily="2" charset="-78"/>
              </a:rPr>
              <a:t>اشْتَرَتِ الْأُمُّ:</a:t>
            </a:r>
            <a:r>
              <a:rPr lang="ar-BH" sz="3600" dirty="0">
                <a:latin typeface="Calibri" panose="020F0502020204030204" pitchFamily="34" charset="0"/>
                <a:ea typeface="Calibri" panose="020F0502020204030204" pitchFamily="34" charset="0"/>
                <a:cs typeface="Sakkal Majalla" panose="02000000000000000000" pitchFamily="2" charset="-78"/>
              </a:rPr>
              <a:t> </a:t>
            </a:r>
            <a:endParaRPr lang="en-US" sz="3600" dirty="0"/>
          </a:p>
        </p:txBody>
      </p:sp>
      <p:sp>
        <p:nvSpPr>
          <p:cNvPr id="63" name="Rectangle 62"/>
          <p:cNvSpPr/>
          <p:nvPr/>
        </p:nvSpPr>
        <p:spPr>
          <a:xfrm>
            <a:off x="7380767" y="4127705"/>
            <a:ext cx="2792752" cy="646331"/>
          </a:xfrm>
          <a:prstGeom prst="rect">
            <a:avLst/>
          </a:prstGeom>
        </p:spPr>
        <p:txBody>
          <a:bodyPr wrap="none">
            <a:spAutoFit/>
          </a:bodyPr>
          <a:lstStyle/>
          <a:p>
            <a:r>
              <a:rPr lang="ar-BH" sz="3600" dirty="0">
                <a:ea typeface="Calibri" panose="020F0502020204030204" pitchFamily="34" charset="0"/>
                <a:cs typeface="Sakkal Majalla" panose="02000000000000000000" pitchFamily="2" charset="-78"/>
              </a:rPr>
              <a:t>الْحَلْوى وَالْـمُكَسّراتِ.</a:t>
            </a:r>
            <a:endParaRPr lang="en-US" sz="3600" dirty="0"/>
          </a:p>
        </p:txBody>
      </p:sp>
      <p:sp>
        <p:nvSpPr>
          <p:cNvPr id="67" name="Oval 66"/>
          <p:cNvSpPr/>
          <p:nvPr/>
        </p:nvSpPr>
        <p:spPr>
          <a:xfrm>
            <a:off x="4660961" y="4394677"/>
            <a:ext cx="329418" cy="298238"/>
          </a:xfrm>
          <a:prstGeom prst="ellipse">
            <a:avLst/>
          </a:prstGeom>
          <a:noFill/>
          <a:ln w="19050" cap="flat" cmpd="sng" algn="ctr">
            <a:solidFill>
              <a:srgbClr val="00206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8" name="Oval 67"/>
          <p:cNvSpPr/>
          <p:nvPr/>
        </p:nvSpPr>
        <p:spPr>
          <a:xfrm>
            <a:off x="10173520" y="5180251"/>
            <a:ext cx="343586" cy="301588"/>
          </a:xfrm>
          <a:prstGeom prst="ellipse">
            <a:avLst/>
          </a:prstGeom>
          <a:noFill/>
          <a:ln w="19050" cap="flat" cmpd="sng" algn="ctr">
            <a:solidFill>
              <a:srgbClr val="00206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9" name="Rectangle 68"/>
          <p:cNvSpPr/>
          <p:nvPr/>
        </p:nvSpPr>
        <p:spPr>
          <a:xfrm>
            <a:off x="7894749" y="4998609"/>
            <a:ext cx="2162479" cy="646331"/>
          </a:xfrm>
          <a:prstGeom prst="rect">
            <a:avLst/>
          </a:prstGeom>
        </p:spPr>
        <p:txBody>
          <a:bodyPr wrap="square">
            <a:spAutoFit/>
          </a:bodyPr>
          <a:lstStyle/>
          <a:p>
            <a:pPr algn="r" rtl="1"/>
            <a:r>
              <a:rPr lang="ar-BH" sz="3600" dirty="0">
                <a:ea typeface="Calibri" panose="020F0502020204030204" pitchFamily="34" charset="0"/>
                <a:cs typeface="Sakkal Majalla" panose="02000000000000000000" pitchFamily="2" charset="-78"/>
              </a:rPr>
              <a:t>فانوسًا جَميلًا</a:t>
            </a:r>
            <a:endParaRPr lang="en-US" sz="3600" dirty="0"/>
          </a:p>
        </p:txBody>
      </p:sp>
      <p:sp>
        <p:nvSpPr>
          <p:cNvPr id="70" name="Rectangle 69"/>
          <p:cNvSpPr/>
          <p:nvPr/>
        </p:nvSpPr>
        <p:spPr>
          <a:xfrm>
            <a:off x="2270573" y="4220630"/>
            <a:ext cx="2267637" cy="646332"/>
          </a:xfrm>
          <a:prstGeom prst="rect">
            <a:avLst/>
          </a:prstGeom>
        </p:spPr>
        <p:txBody>
          <a:bodyPr wrap="square">
            <a:spAutoFit/>
          </a:bodyPr>
          <a:lstStyle/>
          <a:p>
            <a:pPr algn="r" rtl="1"/>
            <a:r>
              <a:rPr lang="ar-BH" sz="3600" dirty="0">
                <a:ea typeface="Calibri" panose="020F0502020204030204" pitchFamily="34" charset="0"/>
                <a:cs typeface="Sakkal Majalla" panose="02000000000000000000" pitchFamily="2" charset="-78"/>
              </a:rPr>
              <a:t>ثَوْبًا أَبْيَضَ. </a:t>
            </a:r>
            <a:endParaRPr lang="en-US" sz="3600" dirty="0"/>
          </a:p>
        </p:txBody>
      </p:sp>
      <p:sp>
        <p:nvSpPr>
          <p:cNvPr id="71" name="Oval 70"/>
          <p:cNvSpPr/>
          <p:nvPr/>
        </p:nvSpPr>
        <p:spPr>
          <a:xfrm>
            <a:off x="10204710" y="4286068"/>
            <a:ext cx="329418" cy="298238"/>
          </a:xfrm>
          <a:prstGeom prst="ellipse">
            <a:avLst/>
          </a:prstGeom>
          <a:noFill/>
          <a:ln w="19050" cap="flat" cmpd="sng" algn="ctr">
            <a:solidFill>
              <a:srgbClr val="00206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2" name="Oval 71"/>
          <p:cNvSpPr/>
          <p:nvPr/>
        </p:nvSpPr>
        <p:spPr>
          <a:xfrm>
            <a:off x="4660961" y="5275117"/>
            <a:ext cx="329418" cy="298238"/>
          </a:xfrm>
          <a:prstGeom prst="ellipse">
            <a:avLst/>
          </a:prstGeom>
          <a:noFill/>
          <a:ln w="19050" cap="flat" cmpd="sng" algn="ctr">
            <a:solidFill>
              <a:srgbClr val="00206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3" name="Rectangle 72"/>
          <p:cNvSpPr/>
          <p:nvPr/>
        </p:nvSpPr>
        <p:spPr>
          <a:xfrm>
            <a:off x="2740242" y="5081674"/>
            <a:ext cx="1920719" cy="685124"/>
          </a:xfrm>
          <a:prstGeom prst="rect">
            <a:avLst/>
          </a:prstGeom>
        </p:spPr>
        <p:txBody>
          <a:bodyPr wrap="none">
            <a:spAutoFit/>
          </a:bodyPr>
          <a:lstStyle/>
          <a:p>
            <a:pPr algn="just" rtl="1">
              <a:lnSpc>
                <a:spcPct val="107000"/>
              </a:lnSpc>
              <a:spcAft>
                <a:spcPts val="800"/>
              </a:spcAft>
            </a:pPr>
            <a:r>
              <a:rPr lang="ar-BH" sz="3600" dirty="0">
                <a:latin typeface="Calibri" panose="020F0502020204030204" pitchFamily="34" charset="0"/>
                <a:ea typeface="Calibri" panose="020F0502020204030204" pitchFamily="34" charset="0"/>
                <a:cs typeface="Sakkal Majalla" panose="02000000000000000000" pitchFamily="2" charset="-78"/>
              </a:rPr>
              <a:t>أَكْياسًا مُزَيَّنَةً.</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4" name="Oval 73"/>
          <p:cNvSpPr/>
          <p:nvPr/>
        </p:nvSpPr>
        <p:spPr>
          <a:xfrm>
            <a:off x="8494792" y="811709"/>
            <a:ext cx="786305" cy="738141"/>
          </a:xfrm>
          <a:prstGeom prst="ellipse">
            <a:avLst/>
          </a:prstGeom>
          <a:noFill/>
          <a:ln w="1905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Oval 19"/>
          <p:cNvSpPr/>
          <p:nvPr/>
        </p:nvSpPr>
        <p:spPr>
          <a:xfrm>
            <a:off x="6003634" y="1817950"/>
            <a:ext cx="1000749" cy="932695"/>
          </a:xfrm>
          <a:prstGeom prst="ellipse">
            <a:avLst/>
          </a:prstGeom>
          <a:noFill/>
          <a:ln w="1905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Oval 20"/>
          <p:cNvSpPr/>
          <p:nvPr/>
        </p:nvSpPr>
        <p:spPr>
          <a:xfrm>
            <a:off x="10173519" y="4273189"/>
            <a:ext cx="378921" cy="340280"/>
          </a:xfrm>
          <a:prstGeom prst="ellipse">
            <a:avLst/>
          </a:prstGeom>
          <a:solidFill>
            <a:srgbClr val="00B050"/>
          </a:solidFill>
          <a:ln w="190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 name="Oval 22"/>
          <p:cNvSpPr/>
          <p:nvPr/>
        </p:nvSpPr>
        <p:spPr>
          <a:xfrm>
            <a:off x="4649088" y="4373514"/>
            <a:ext cx="378921" cy="340280"/>
          </a:xfrm>
          <a:prstGeom prst="ellipse">
            <a:avLst/>
          </a:prstGeom>
          <a:solidFill>
            <a:srgbClr val="00B050"/>
          </a:solidFill>
          <a:ln w="190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4" name="Oval 23"/>
          <p:cNvSpPr/>
          <p:nvPr/>
        </p:nvSpPr>
        <p:spPr>
          <a:xfrm>
            <a:off x="4649087" y="5262238"/>
            <a:ext cx="378921" cy="340280"/>
          </a:xfrm>
          <a:prstGeom prst="ellipse">
            <a:avLst/>
          </a:prstGeom>
          <a:solidFill>
            <a:srgbClr val="00B050"/>
          </a:solidFill>
          <a:ln w="190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5" name="Rectangle 24"/>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6" name="Footer Placeholder 3">
            <a:extLst>
              <a:ext uri="{FF2B5EF4-FFF2-40B4-BE49-F238E27FC236}">
                <a16:creationId xmlns:a16="http://schemas.microsoft.com/office/drawing/2014/main" xmlns="" id="{9A4A4675-8568-426F-BF79-6196EEC6B0AC}"/>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56097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671399" y="65606"/>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4000" b="1" i="0" u="none" strike="noStrike" cap="none" normalizeH="0" baseline="0" dirty="0">
                <a:ln>
                  <a:noFill/>
                </a:ln>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cap="none" normalizeH="0" baseline="0" dirty="0">
              <a:ln>
                <a:noFill/>
              </a:ln>
              <a:solidFill>
                <a:schemeClr val="tx1"/>
              </a:solidFill>
              <a:effectLst/>
            </a:endParaRPr>
          </a:p>
        </p:txBody>
      </p:sp>
      <p:sp>
        <p:nvSpPr>
          <p:cNvPr id="16" name="Rectangle 15"/>
          <p:cNvSpPr/>
          <p:nvPr/>
        </p:nvSpPr>
        <p:spPr>
          <a:xfrm>
            <a:off x="3850358" y="831060"/>
            <a:ext cx="6096000" cy="1200329"/>
          </a:xfrm>
          <a:prstGeom prst="rect">
            <a:avLst/>
          </a:prstGeom>
        </p:spPr>
        <p:txBody>
          <a:bodyPr>
            <a:spAutoFit/>
          </a:bodyPr>
          <a:lstStyle/>
          <a:p>
            <a:pPr lvl="0" algn="just" rtl="1">
              <a:spcAft>
                <a:spcPts val="0"/>
              </a:spcAft>
              <a:buSzPts val="2600"/>
              <a:tabLst>
                <a:tab pos="269240" algn="l"/>
              </a:tabLst>
            </a:pPr>
            <a:r>
              <a:rPr lang="ar-BH" sz="3600" b="1" dirty="0">
                <a:latin typeface="Sakkal Majalla" panose="02000000000000000000" pitchFamily="2" charset="-78"/>
                <a:cs typeface="Sakkal Majalla" panose="02000000000000000000" pitchFamily="2" charset="-78"/>
              </a:rPr>
              <a:t>3. أَضَعُ الْعَلامَةَ (</a:t>
            </a:r>
            <a:r>
              <a:rPr lang="en-US" sz="3600" b="1" dirty="0">
                <a:solidFill>
                  <a:srgbClr val="0070C0"/>
                </a:solidFill>
                <a:latin typeface="Sakkal Majalla" panose="02000000000000000000" pitchFamily="2" charset="-78"/>
                <a:cs typeface="Sakkal Majalla" panose="02000000000000000000" pitchFamily="2" charset="-78"/>
                <a:sym typeface="Wingdings 2" panose="05020102010507070707" pitchFamily="18" charset="2"/>
              </a:rPr>
              <a:t></a:t>
            </a:r>
            <a:r>
              <a:rPr lang="ar-BH" sz="3600" b="1" dirty="0">
                <a:latin typeface="Sakkal Majalla" panose="02000000000000000000" pitchFamily="2" charset="-78"/>
                <a:cs typeface="Sakkal Majalla" panose="02000000000000000000" pitchFamily="2" charset="-78"/>
              </a:rPr>
              <a:t>) أَمامَ الْعِبارَةِ الْـمُناسِبَةِ:</a:t>
            </a:r>
            <a:endParaRPr lang="en-US" sz="3600" dirty="0">
              <a:latin typeface="Sakkal Majalla" panose="02000000000000000000" pitchFamily="2" charset="-78"/>
              <a:cs typeface="Sakkal Majalla" panose="02000000000000000000" pitchFamily="2" charset="-78"/>
            </a:endParaRPr>
          </a:p>
          <a:p>
            <a:pPr marL="457200" algn="just" rtl="1"/>
            <a:r>
              <a:rPr lang="en-US" sz="3600" dirty="0">
                <a:latin typeface="Sakkal Majalla" panose="02000000000000000000" pitchFamily="2" charset="-78"/>
                <a:cs typeface="Sakkal Majalla" panose="02000000000000000000" pitchFamily="2" charset="-78"/>
              </a:rPr>
              <a:t> </a:t>
            </a:r>
            <a:r>
              <a:rPr lang="ar-BH" sz="3600" dirty="0">
                <a:latin typeface="Sakkal Majalla" panose="02000000000000000000" pitchFamily="2" charset="-78"/>
                <a:cs typeface="Sakkal Majalla" panose="02000000000000000000" pitchFamily="2" charset="-78"/>
              </a:rPr>
              <a:t>احْتَفَلَ عَدْنانُ وَأَصْدِقاؤُهُ بِالْقَرْقاعونِ:</a:t>
            </a:r>
            <a:endParaRPr lang="en-US" sz="3600" dirty="0">
              <a:effectLst/>
              <a:latin typeface="Sakkal Majalla" panose="02000000000000000000" pitchFamily="2" charset="-78"/>
              <a:cs typeface="Sakkal Majalla" panose="02000000000000000000" pitchFamily="2" charset="-78"/>
            </a:endParaRPr>
          </a:p>
        </p:txBody>
      </p:sp>
      <p:sp>
        <p:nvSpPr>
          <p:cNvPr id="17" name="Rectangle 16"/>
          <p:cNvSpPr/>
          <p:nvPr/>
        </p:nvSpPr>
        <p:spPr>
          <a:xfrm>
            <a:off x="4868357" y="2044859"/>
            <a:ext cx="3853940" cy="646331"/>
          </a:xfrm>
          <a:prstGeom prst="rect">
            <a:avLst/>
          </a:prstGeom>
        </p:spPr>
        <p:txBody>
          <a:bodyPr wrap="none">
            <a:spAutoFit/>
          </a:bodyPr>
          <a:lstStyle/>
          <a:p>
            <a:r>
              <a:rPr lang="ar-BH" sz="3600" dirty="0">
                <a:ea typeface="Calibri" panose="020F0502020204030204" pitchFamily="34" charset="0"/>
                <a:cs typeface="Sakkal Majalla" panose="02000000000000000000" pitchFamily="2" charset="-78"/>
              </a:rPr>
              <a:t>لَيْلَةَ الرّابِعَ عَشَرَ مِنْ رَمَضانَ</a:t>
            </a:r>
            <a:r>
              <a:rPr lang="ar-BH" sz="3600" cap="all" dirty="0">
                <a:ea typeface="Calibri" panose="020F0502020204030204" pitchFamily="34" charset="0"/>
                <a:cs typeface="Sakkal Majalla" panose="02000000000000000000" pitchFamily="2" charset="-78"/>
              </a:rPr>
              <a:t>. </a:t>
            </a:r>
            <a:endParaRPr lang="en-US" sz="3600" dirty="0"/>
          </a:p>
        </p:txBody>
      </p:sp>
      <p:sp>
        <p:nvSpPr>
          <p:cNvPr id="18" name="Rectangle 17"/>
          <p:cNvSpPr/>
          <p:nvPr/>
        </p:nvSpPr>
        <p:spPr>
          <a:xfrm>
            <a:off x="4561018" y="2692037"/>
            <a:ext cx="4674678" cy="646331"/>
          </a:xfrm>
          <a:prstGeom prst="rect">
            <a:avLst/>
          </a:prstGeom>
        </p:spPr>
        <p:txBody>
          <a:bodyPr wrap="none">
            <a:spAutoFit/>
          </a:bodyPr>
          <a:lstStyle/>
          <a:p>
            <a:pPr marL="457200" algn="just" rtl="1"/>
            <a:r>
              <a:rPr lang="ar-BH" sz="3600" dirty="0">
                <a:cs typeface="Sakkal Majalla" panose="02000000000000000000" pitchFamily="2" charset="-78"/>
              </a:rPr>
              <a:t> لَيْلَةَ الْخامِسَ عَشَرَ مِنْ رَمَضانَ</a:t>
            </a:r>
            <a:r>
              <a:rPr lang="ar-BH" sz="3600" cap="all" dirty="0">
                <a:cs typeface="Sakkal Majalla" panose="02000000000000000000" pitchFamily="2" charset="-78"/>
              </a:rPr>
              <a:t>.</a:t>
            </a:r>
            <a:endParaRPr lang="en-US" sz="3600" dirty="0">
              <a:effectLst/>
            </a:endParaRPr>
          </a:p>
        </p:txBody>
      </p:sp>
      <p:sp>
        <p:nvSpPr>
          <p:cNvPr id="20" name="Rectangle 19"/>
          <p:cNvSpPr/>
          <p:nvPr/>
        </p:nvSpPr>
        <p:spPr>
          <a:xfrm>
            <a:off x="4507318" y="3367712"/>
            <a:ext cx="4782079" cy="646331"/>
          </a:xfrm>
          <a:prstGeom prst="rect">
            <a:avLst/>
          </a:prstGeom>
        </p:spPr>
        <p:txBody>
          <a:bodyPr wrap="none">
            <a:spAutoFit/>
          </a:bodyPr>
          <a:lstStyle/>
          <a:p>
            <a:pPr marL="457200" algn="just" rtl="1"/>
            <a:r>
              <a:rPr lang="ar-BH" sz="3600" dirty="0">
                <a:cs typeface="Sakkal Majalla" panose="02000000000000000000" pitchFamily="2" charset="-78"/>
              </a:rPr>
              <a:t> لَيْلَةَ السّادِسَ عَشَرَ مِنْ رَمَضانَ</a:t>
            </a:r>
            <a:r>
              <a:rPr lang="ar-BH" sz="3600" cap="all" dirty="0">
                <a:cs typeface="Sakkal Majalla" panose="02000000000000000000" pitchFamily="2" charset="-78"/>
              </a:rPr>
              <a:t>. </a:t>
            </a:r>
            <a:endParaRPr lang="en-US" sz="3600" dirty="0">
              <a:effectLst/>
            </a:endParaRPr>
          </a:p>
        </p:txBody>
      </p:sp>
      <p:sp>
        <p:nvSpPr>
          <p:cNvPr id="21" name="Rectangle 20"/>
          <p:cNvSpPr/>
          <p:nvPr/>
        </p:nvSpPr>
        <p:spPr>
          <a:xfrm>
            <a:off x="621486" y="4035924"/>
            <a:ext cx="9362941" cy="1277914"/>
          </a:xfrm>
          <a:prstGeom prst="rect">
            <a:avLst/>
          </a:prstGeom>
        </p:spPr>
        <p:txBody>
          <a:bodyPr wrap="square">
            <a:spAutoFit/>
          </a:bodyPr>
          <a:lstStyle/>
          <a:p>
            <a:pPr algn="r" rtl="1">
              <a:lnSpc>
                <a:spcPct val="107000"/>
              </a:lnSpc>
              <a:spcAft>
                <a:spcPts val="800"/>
              </a:spcAft>
              <a:tabLst>
                <a:tab pos="2033270" algn="l"/>
              </a:tabLst>
            </a:pPr>
            <a:r>
              <a:rPr lang="ar-BH" sz="3600" b="1" dirty="0">
                <a:latin typeface="Calibri" panose="020F0502020204030204" pitchFamily="34" charset="0"/>
                <a:ea typeface="Calibri" panose="020F0502020204030204" pitchFamily="34" charset="0"/>
                <a:cs typeface="Sakkal Majalla" panose="02000000000000000000" pitchFamily="2" charset="-78"/>
              </a:rPr>
              <a:t>4. يُشجّعُ الْأبُ ابْنَهُ عَدْنانَ عَلى التَدَرُّبِ عَلى الصِّيامِ في رَمَضانَ. أَسْتَخْرِجُ مِنَ الْفِقْرَةِ الثّانِيَةِ الْجُمْلَةَ الَّتي تَدُلُّ عَلى ذَلِكَ:</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2" name="Rectangle 21"/>
          <p:cNvSpPr/>
          <p:nvPr/>
        </p:nvSpPr>
        <p:spPr>
          <a:xfrm>
            <a:off x="913192" y="5293821"/>
            <a:ext cx="9474983" cy="646331"/>
          </a:xfrm>
          <a:prstGeom prst="rect">
            <a:avLst/>
          </a:prstGeom>
        </p:spPr>
        <p:txBody>
          <a:bodyPr wrap="square">
            <a:spAutoFit/>
          </a:bodyPr>
          <a:lstStyle/>
          <a:p>
            <a:pPr marL="457200" algn="just" rtl="1"/>
            <a:r>
              <a:rPr lang="ar-BH" dirty="0">
                <a:cs typeface="Sakkal Majalla" panose="02000000000000000000" pitchFamily="2" charset="-78"/>
              </a:rPr>
              <a:t>.......................................................................................................................................................................................................</a:t>
            </a:r>
            <a:r>
              <a:rPr lang="ar-BH" sz="3600" dirty="0">
                <a:cs typeface="Sakkal Majalla" panose="02000000000000000000" pitchFamily="2" charset="-78"/>
              </a:rPr>
              <a:t>.</a:t>
            </a:r>
            <a:endParaRPr lang="en-US" dirty="0">
              <a:effectLst/>
            </a:endParaRPr>
          </a:p>
        </p:txBody>
      </p:sp>
      <p:sp>
        <p:nvSpPr>
          <p:cNvPr id="27" name="Rectangle 26"/>
          <p:cNvSpPr/>
          <p:nvPr/>
        </p:nvSpPr>
        <p:spPr>
          <a:xfrm>
            <a:off x="8963696" y="2892548"/>
            <a:ext cx="453793" cy="445820"/>
          </a:xfrm>
          <a:prstGeom prst="rect">
            <a:avLst/>
          </a:prstGeom>
          <a:noFill/>
          <a:ln w="1905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 name="Rectangle 27"/>
          <p:cNvSpPr/>
          <p:nvPr/>
        </p:nvSpPr>
        <p:spPr>
          <a:xfrm>
            <a:off x="8963696" y="3557539"/>
            <a:ext cx="453793" cy="423140"/>
          </a:xfrm>
          <a:prstGeom prst="rect">
            <a:avLst/>
          </a:prstGeom>
          <a:noFill/>
          <a:ln w="1905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 name="Rectangle 2"/>
          <p:cNvSpPr/>
          <p:nvPr/>
        </p:nvSpPr>
        <p:spPr>
          <a:xfrm>
            <a:off x="8915291" y="2851054"/>
            <a:ext cx="403732" cy="646331"/>
          </a:xfrm>
          <a:prstGeom prst="rect">
            <a:avLst/>
          </a:prstGeom>
        </p:spPr>
        <p:txBody>
          <a:bodyPr wrap="square">
            <a:spAutoFit/>
          </a:bodyPr>
          <a:lstStyle/>
          <a:p>
            <a:r>
              <a:rPr lang="en-US" sz="3600" b="1" dirty="0">
                <a:solidFill>
                  <a:srgbClr val="0070C0"/>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3600" dirty="0"/>
          </a:p>
        </p:txBody>
      </p:sp>
      <p:sp>
        <p:nvSpPr>
          <p:cNvPr id="4" name="Rectangle 3"/>
          <p:cNvSpPr/>
          <p:nvPr/>
        </p:nvSpPr>
        <p:spPr>
          <a:xfrm>
            <a:off x="4970037" y="5307291"/>
            <a:ext cx="2768850" cy="646331"/>
          </a:xfrm>
          <a:prstGeom prst="rect">
            <a:avLst/>
          </a:prstGeom>
        </p:spPr>
        <p:txBody>
          <a:bodyPr wrap="square">
            <a:spAutoFit/>
          </a:bodyPr>
          <a:lstStyle/>
          <a:p>
            <a:r>
              <a:rPr lang="ar-BH" sz="3600" b="1">
                <a:solidFill>
                  <a:srgbClr val="0070C0"/>
                </a:solidFill>
                <a:latin typeface="Sakkal Majalla" panose="02000000000000000000" pitchFamily="2" charset="-78"/>
                <a:ea typeface="Calibri" panose="020F0502020204030204" pitchFamily="34" charset="0"/>
                <a:cs typeface="Sakkal Majalla" panose="02000000000000000000" pitchFamily="2" charset="-78"/>
              </a:rPr>
              <a:t>أَحْسَنْتَ يا وَلَدي.</a:t>
            </a:r>
            <a:endParaRPr lang="en-US" sz="3600" b="1" dirty="0">
              <a:solidFill>
                <a:srgbClr val="0070C0"/>
              </a:solidFill>
            </a:endParaRPr>
          </a:p>
        </p:txBody>
      </p:sp>
      <p:sp>
        <p:nvSpPr>
          <p:cNvPr id="23" name="Rectangle 2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9" name="Rectangle 18"/>
          <p:cNvSpPr/>
          <p:nvPr/>
        </p:nvSpPr>
        <p:spPr>
          <a:xfrm>
            <a:off x="8954685" y="2175379"/>
            <a:ext cx="453793" cy="423140"/>
          </a:xfrm>
          <a:prstGeom prst="rect">
            <a:avLst/>
          </a:prstGeom>
          <a:noFill/>
          <a:ln w="1905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5" name="Footer Placeholder 3">
            <a:extLst>
              <a:ext uri="{FF2B5EF4-FFF2-40B4-BE49-F238E27FC236}">
                <a16:creationId xmlns:a16="http://schemas.microsoft.com/office/drawing/2014/main" xmlns="" id="{D2287B63-159D-4537-A7DA-3C774A773579}"/>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773422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hidden"/>
                                      </p:to>
                                    </p:set>
                                  </p:childTnLst>
                                </p:cTn>
                              </p:par>
                            </p:childTnLst>
                          </p:cTn>
                        </p:par>
                        <p:par>
                          <p:cTn id="13" fill="hold">
                            <p:stCondLst>
                              <p:cond delay="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342444" y="430161"/>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4000" b="1" i="0" u="none" strike="noStrike" cap="none" normalizeH="0" baseline="0" dirty="0">
                <a:ln>
                  <a:noFill/>
                </a:ln>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cap="none" normalizeH="0" baseline="0" dirty="0">
              <a:ln>
                <a:noFill/>
              </a:ln>
              <a:solidFill>
                <a:schemeClr val="tx1"/>
              </a:solidFill>
              <a:effectLst/>
            </a:endParaRPr>
          </a:p>
        </p:txBody>
      </p:sp>
      <p:sp>
        <p:nvSpPr>
          <p:cNvPr id="21" name="Rectangle 20"/>
          <p:cNvSpPr/>
          <p:nvPr/>
        </p:nvSpPr>
        <p:spPr>
          <a:xfrm>
            <a:off x="1107583" y="1357012"/>
            <a:ext cx="9163842" cy="1200329"/>
          </a:xfrm>
          <a:prstGeom prst="rect">
            <a:avLst/>
          </a:prstGeom>
        </p:spPr>
        <p:txBody>
          <a:bodyPr wrap="square">
            <a:spAutoFit/>
          </a:bodyPr>
          <a:lstStyle/>
          <a:p>
            <a:pPr algn="r" rtl="1">
              <a:spcAft>
                <a:spcPts val="0"/>
              </a:spcAft>
              <a:tabLst>
                <a:tab pos="269240" algn="l"/>
              </a:tabLst>
            </a:pPr>
            <a:r>
              <a:rPr lang="ar-BH" sz="3600" dirty="0">
                <a:cs typeface="Sakkal Majalla" panose="02000000000000000000" pitchFamily="2" charset="-78"/>
              </a:rPr>
              <a:t>5- "بَقِيَ عَدْنانُ </a:t>
            </a:r>
            <a:r>
              <a:rPr lang="ar-BH" sz="3600" u="sng" dirty="0">
                <a:cs typeface="Sakkal Majalla" panose="02000000000000000000" pitchFamily="2" charset="-78"/>
              </a:rPr>
              <a:t>يَنْتَظِرُ أَصْدِقاءَهُ بِفارِغِ الصَّبْرِ</a:t>
            </a:r>
            <a:r>
              <a:rPr lang="ar-BH" sz="3600" dirty="0">
                <a:cs typeface="Sakkal Majalla" panose="02000000000000000000" pitchFamily="2" charset="-78"/>
              </a:rPr>
              <a:t>".</a:t>
            </a:r>
            <a:r>
              <a:rPr lang="ar-BH" sz="3600" b="1" dirty="0">
                <a:cs typeface="Sakkal Majalla" panose="02000000000000000000" pitchFamily="2" charset="-78"/>
              </a:rPr>
              <a:t> أَضَعُ الْعَلامَةَ (</a:t>
            </a:r>
            <a:r>
              <a:rPr lang="en-US" sz="3600" b="1" dirty="0">
                <a:solidFill>
                  <a:srgbClr val="0070C0"/>
                </a:solidFill>
                <a:latin typeface="Calibri" panose="020F0502020204030204" pitchFamily="34" charset="0"/>
                <a:sym typeface="Wingdings 2" panose="05020102010507070707" pitchFamily="18" charset="2"/>
              </a:rPr>
              <a:t></a:t>
            </a:r>
            <a:r>
              <a:rPr lang="ar-BH" sz="3600" b="1" dirty="0">
                <a:cs typeface="Sakkal Majalla" panose="02000000000000000000" pitchFamily="2" charset="-78"/>
              </a:rPr>
              <a:t>) أَمامَ الْجُمْلَةِ الّتي تَدُلُّ عَلى ما تَحْتَهُ خَطٌّ:</a:t>
            </a:r>
            <a:r>
              <a:rPr lang="ar-BH" sz="3600" dirty="0">
                <a:cs typeface="Sakkal Majalla" panose="02000000000000000000" pitchFamily="2" charset="-78"/>
              </a:rPr>
              <a:t>       </a:t>
            </a:r>
            <a:endParaRPr lang="en-US" sz="3600" dirty="0">
              <a:effectLst/>
            </a:endParaRPr>
          </a:p>
        </p:txBody>
      </p:sp>
      <p:sp>
        <p:nvSpPr>
          <p:cNvPr id="33" name="Rectangle 32"/>
          <p:cNvSpPr/>
          <p:nvPr/>
        </p:nvSpPr>
        <p:spPr>
          <a:xfrm>
            <a:off x="1841679" y="2930665"/>
            <a:ext cx="8739030" cy="646331"/>
          </a:xfrm>
          <a:prstGeom prst="rect">
            <a:avLst/>
          </a:prstGeom>
        </p:spPr>
        <p:txBody>
          <a:bodyPr wrap="square">
            <a:spAutoFit/>
          </a:bodyPr>
          <a:lstStyle/>
          <a:p>
            <a:pPr marL="457200" rtl="1">
              <a:spcAft>
                <a:spcPts val="0"/>
              </a:spcAft>
              <a:tabLst>
                <a:tab pos="269240" algn="l"/>
              </a:tabLst>
            </a:pPr>
            <a:r>
              <a:rPr lang="ar-BH" sz="3600" dirty="0">
                <a:cs typeface="Sakkal Majalla" panose="02000000000000000000" pitchFamily="2" charset="-78"/>
              </a:rPr>
              <a:t>كانَ يَتَنَقَّلُ مِنَ النّافِذَةِ إِلى الْبابِ وَمِنَ الْبابِ إِلى النّافِذَةِ.</a:t>
            </a:r>
            <a:endParaRPr lang="en-US" sz="3600" dirty="0">
              <a:effectLst/>
            </a:endParaRPr>
          </a:p>
        </p:txBody>
      </p:sp>
      <p:sp>
        <p:nvSpPr>
          <p:cNvPr id="34" name="Rectangle 33"/>
          <p:cNvSpPr/>
          <p:nvPr/>
        </p:nvSpPr>
        <p:spPr>
          <a:xfrm>
            <a:off x="1107583" y="3764421"/>
            <a:ext cx="8339576" cy="646331"/>
          </a:xfrm>
          <a:prstGeom prst="rect">
            <a:avLst/>
          </a:prstGeom>
        </p:spPr>
        <p:txBody>
          <a:bodyPr wrap="square">
            <a:spAutoFit/>
          </a:bodyPr>
          <a:lstStyle/>
          <a:p>
            <a:pPr marL="457200" algn="just" rtl="1">
              <a:spcAft>
                <a:spcPts val="0"/>
              </a:spcAft>
              <a:tabLst>
                <a:tab pos="269240" algn="l"/>
              </a:tabLst>
            </a:pPr>
            <a:r>
              <a:rPr lang="ar-BH" sz="3600" dirty="0">
                <a:cs typeface="Sakkal Majalla" panose="02000000000000000000" pitchFamily="2" charset="-78"/>
              </a:rPr>
              <a:t>لَبِسَ عَدْنانُ الثَّوْبَ الْأَبْيَضَ الْجَديدَ.</a:t>
            </a:r>
            <a:r>
              <a:rPr lang="ar-BH" sz="3600" cap="all" dirty="0">
                <a:cs typeface="Sakkal Majalla" panose="02000000000000000000" pitchFamily="2" charset="-78"/>
              </a:rPr>
              <a:t> </a:t>
            </a:r>
            <a:endParaRPr lang="en-US" sz="3600" dirty="0">
              <a:effectLst/>
            </a:endParaRPr>
          </a:p>
        </p:txBody>
      </p:sp>
      <p:sp>
        <p:nvSpPr>
          <p:cNvPr id="35" name="Rectangle 34"/>
          <p:cNvSpPr/>
          <p:nvPr/>
        </p:nvSpPr>
        <p:spPr>
          <a:xfrm>
            <a:off x="4427374" y="4691127"/>
            <a:ext cx="4561142" cy="646331"/>
          </a:xfrm>
          <a:prstGeom prst="rect">
            <a:avLst/>
          </a:prstGeom>
        </p:spPr>
        <p:txBody>
          <a:bodyPr wrap="square">
            <a:spAutoFit/>
          </a:bodyPr>
          <a:lstStyle/>
          <a:p>
            <a:pPr algn="r" rtl="1"/>
            <a:r>
              <a:rPr lang="ar-BH" sz="3600" dirty="0">
                <a:ea typeface="Calibri" panose="020F0502020204030204" pitchFamily="34" charset="0"/>
                <a:cs typeface="Sakkal Majalla" panose="02000000000000000000" pitchFamily="2" charset="-78"/>
              </a:rPr>
              <a:t>نَظَرَ إِلَيْهِمْ بِإِعْجابٍ.</a:t>
            </a:r>
            <a:endParaRPr lang="en-US" sz="3600" dirty="0"/>
          </a:p>
        </p:txBody>
      </p:sp>
      <p:sp>
        <p:nvSpPr>
          <p:cNvPr id="16" name="Rectangle 15"/>
          <p:cNvSpPr/>
          <p:nvPr/>
        </p:nvSpPr>
        <p:spPr>
          <a:xfrm>
            <a:off x="9447159" y="3025652"/>
            <a:ext cx="447262" cy="456356"/>
          </a:xfrm>
          <a:prstGeom prst="rect">
            <a:avLst/>
          </a:prstGeom>
          <a:noFill/>
          <a:ln w="1270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Rectangle 16"/>
          <p:cNvSpPr/>
          <p:nvPr/>
        </p:nvSpPr>
        <p:spPr>
          <a:xfrm>
            <a:off x="9447159" y="3866406"/>
            <a:ext cx="447262" cy="456356"/>
          </a:xfrm>
          <a:prstGeom prst="rect">
            <a:avLst/>
          </a:prstGeom>
          <a:noFill/>
          <a:ln w="1270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Rectangle 17"/>
          <p:cNvSpPr/>
          <p:nvPr/>
        </p:nvSpPr>
        <p:spPr>
          <a:xfrm>
            <a:off x="9447159" y="4837107"/>
            <a:ext cx="447262" cy="456356"/>
          </a:xfrm>
          <a:prstGeom prst="rect">
            <a:avLst/>
          </a:prstGeom>
          <a:noFill/>
          <a:ln w="1270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Rectangle 18"/>
          <p:cNvSpPr/>
          <p:nvPr/>
        </p:nvSpPr>
        <p:spPr>
          <a:xfrm>
            <a:off x="9433343" y="3030100"/>
            <a:ext cx="403732" cy="646331"/>
          </a:xfrm>
          <a:prstGeom prst="rect">
            <a:avLst/>
          </a:prstGeom>
        </p:spPr>
        <p:txBody>
          <a:bodyPr wrap="square">
            <a:spAutoFit/>
          </a:bodyPr>
          <a:lstStyle/>
          <a:p>
            <a:r>
              <a:rPr lang="en-US" sz="3600" b="1" dirty="0">
                <a:solidFill>
                  <a:srgbClr val="0070C0"/>
                </a:solidFill>
                <a:latin typeface="Sakkal Majalla" panose="02000000000000000000" pitchFamily="2" charset="-78"/>
                <a:cs typeface="Sakkal Majalla" panose="02000000000000000000" pitchFamily="2" charset="-78"/>
                <a:sym typeface="Wingdings 2" panose="05020102010507070707" pitchFamily="18" charset="2"/>
              </a:rPr>
              <a:t></a:t>
            </a:r>
            <a:endParaRPr lang="en-US" sz="3600" dirty="0"/>
          </a:p>
        </p:txBody>
      </p:sp>
      <p:sp>
        <p:nvSpPr>
          <p:cNvPr id="20" name="Rectangle 1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2" name="Footer Placeholder 3">
            <a:extLst>
              <a:ext uri="{FF2B5EF4-FFF2-40B4-BE49-F238E27FC236}">
                <a16:creationId xmlns:a16="http://schemas.microsoft.com/office/drawing/2014/main" xmlns="" id="{6C86484D-3648-4ABA-A2E8-B047C78F043A}"/>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20927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308439" y="451398"/>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4000" b="1" i="0" u="none" strike="noStrike" cap="none" normalizeH="0" baseline="0" dirty="0">
                <a:ln>
                  <a:noFill/>
                </a:ln>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cap="none" normalizeH="0" baseline="0" dirty="0">
              <a:ln>
                <a:noFill/>
              </a:ln>
              <a:solidFill>
                <a:schemeClr val="tx1"/>
              </a:solidFill>
              <a:effectLst/>
            </a:endParaRPr>
          </a:p>
        </p:txBody>
      </p:sp>
      <p:sp>
        <p:nvSpPr>
          <p:cNvPr id="3" name="Rectangle 2"/>
          <p:cNvSpPr/>
          <p:nvPr/>
        </p:nvSpPr>
        <p:spPr>
          <a:xfrm>
            <a:off x="6095999" y="1296752"/>
            <a:ext cx="4514377" cy="646331"/>
          </a:xfrm>
          <a:prstGeom prst="rect">
            <a:avLst/>
          </a:prstGeom>
        </p:spPr>
        <p:txBody>
          <a:bodyPr wrap="none">
            <a:spAutoFit/>
          </a:bodyPr>
          <a:lstStyle/>
          <a:p>
            <a:pPr algn="just" rtl="1">
              <a:spcAft>
                <a:spcPts val="0"/>
              </a:spcAft>
              <a:tabLst>
                <a:tab pos="269240" algn="l"/>
              </a:tabLst>
            </a:pPr>
            <a:r>
              <a:rPr lang="ar-BH" sz="3600" b="1" dirty="0">
                <a:cs typeface="Sakkal Majalla" panose="02000000000000000000" pitchFamily="2" charset="-78"/>
              </a:rPr>
              <a:t>6- أُكْمِلُ كَلِماتِ نَشيدِ الْقَرْقاعونِ:</a:t>
            </a:r>
            <a:endParaRPr lang="en-US" sz="3600" dirty="0">
              <a:effectLst/>
            </a:endParaRPr>
          </a:p>
        </p:txBody>
      </p:sp>
      <p:sp>
        <p:nvSpPr>
          <p:cNvPr id="4" name="Rectangle 3"/>
          <p:cNvSpPr/>
          <p:nvPr/>
        </p:nvSpPr>
        <p:spPr>
          <a:xfrm>
            <a:off x="2125015" y="2064046"/>
            <a:ext cx="6915920" cy="3416320"/>
          </a:xfrm>
          <a:prstGeom prst="rect">
            <a:avLst/>
          </a:prstGeom>
        </p:spPr>
        <p:txBody>
          <a:bodyPr wrap="square">
            <a:spAutoFit/>
          </a:bodyPr>
          <a:lstStyle/>
          <a:p>
            <a:pPr marL="457200" algn="r" rtl="1">
              <a:lnSpc>
                <a:spcPct val="150000"/>
              </a:lnSpc>
            </a:pPr>
            <a:r>
              <a:rPr lang="ar-BH" sz="3600" dirty="0">
                <a:latin typeface="Sakkal Majalla" panose="02000000000000000000" pitchFamily="2" charset="-78"/>
                <a:cs typeface="Sakkal Majalla" panose="02000000000000000000" pitchFamily="2" charset="-78"/>
              </a:rPr>
              <a:t>"قَرْقاعون               عَلِيكُمْ.</a:t>
            </a:r>
          </a:p>
          <a:p>
            <a:pPr marL="457200" algn="r" rtl="1">
              <a:lnSpc>
                <a:spcPct val="150000"/>
              </a:lnSpc>
            </a:pPr>
            <a:r>
              <a:rPr lang="ar-BH" sz="3600" dirty="0">
                <a:latin typeface="Sakkal Majalla" panose="02000000000000000000" pitchFamily="2" charset="-78"/>
                <a:cs typeface="Sakkal Majalla" panose="02000000000000000000" pitchFamily="2" charset="-78"/>
              </a:rPr>
              <a:t>آوه                  يا الله             وَلَدْكُمْ،</a:t>
            </a:r>
            <a:endParaRPr lang="en-US" sz="3600" dirty="0">
              <a:latin typeface="Sakkal Majalla" panose="02000000000000000000" pitchFamily="2" charset="-78"/>
              <a:cs typeface="Sakkal Majalla" panose="02000000000000000000" pitchFamily="2" charset="-78"/>
            </a:endParaRPr>
          </a:p>
          <a:p>
            <a:pPr marL="457200" algn="r" rtl="1">
              <a:lnSpc>
                <a:spcPct val="150000"/>
              </a:lnSpc>
            </a:pPr>
            <a:r>
              <a:rPr lang="ar-BH" sz="3600" dirty="0">
                <a:latin typeface="Sakkal Majalla" panose="02000000000000000000" pitchFamily="2" charset="-78"/>
                <a:cs typeface="Sakkal Majalla" panose="02000000000000000000" pitchFamily="2" charset="-78"/>
              </a:rPr>
              <a:t>                يا الْحَبّابْ يا                 </a:t>
            </a:r>
            <a:endParaRPr lang="en-US" sz="3600" dirty="0">
              <a:latin typeface="Sakkal Majalla" panose="02000000000000000000" pitchFamily="2" charset="-78"/>
              <a:cs typeface="Sakkal Majalla" panose="02000000000000000000" pitchFamily="2" charset="-78"/>
            </a:endParaRPr>
          </a:p>
          <a:p>
            <a:pPr marL="457200" algn="r" rtl="1">
              <a:lnSpc>
                <a:spcPct val="150000"/>
              </a:lnSpc>
            </a:pPr>
            <a:r>
              <a:rPr lang="ar-BH" sz="3600" dirty="0">
                <a:latin typeface="Sakkal Majalla" panose="02000000000000000000" pitchFamily="2" charset="-78"/>
                <a:cs typeface="Sakkal Majalla" panose="02000000000000000000" pitchFamily="2" charset="-78"/>
              </a:rPr>
              <a:t>وسِيفَهْ يِرْقَعِ              يِرْقَعِ الْبابْ.</a:t>
            </a:r>
            <a:endParaRPr lang="en-US" sz="3600" dirty="0">
              <a:effectLst/>
              <a:latin typeface="Sakkal Majalla" panose="02000000000000000000" pitchFamily="2" charset="-78"/>
              <a:cs typeface="Sakkal Majalla" panose="02000000000000000000" pitchFamily="2" charset="-78"/>
            </a:endParaRPr>
          </a:p>
        </p:txBody>
      </p:sp>
      <p:sp>
        <p:nvSpPr>
          <p:cNvPr id="7" name="Rectangle 6"/>
          <p:cNvSpPr/>
          <p:nvPr/>
        </p:nvSpPr>
        <p:spPr>
          <a:xfrm>
            <a:off x="6152597" y="2187945"/>
            <a:ext cx="1031063" cy="707886"/>
          </a:xfrm>
          <a:prstGeom prst="rect">
            <a:avLst/>
          </a:prstGeom>
        </p:spPr>
        <p:txBody>
          <a:bodyPr wrap="square">
            <a:spAutoFit/>
          </a:bodyPr>
          <a:lstStyle/>
          <a:p>
            <a:r>
              <a:rPr lang="ar-BH" sz="4000"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عادَتْ</a:t>
            </a:r>
            <a:endParaRPr lang="en-US" sz="4000" dirty="0">
              <a:solidFill>
                <a:srgbClr val="0070C0"/>
              </a:solidFill>
            </a:endParaRPr>
          </a:p>
        </p:txBody>
      </p:sp>
      <p:sp>
        <p:nvSpPr>
          <p:cNvPr id="9" name="Rectangle 8"/>
          <p:cNvSpPr/>
          <p:nvPr/>
        </p:nvSpPr>
        <p:spPr>
          <a:xfrm>
            <a:off x="4621342" y="4094327"/>
            <a:ext cx="1220206" cy="369332"/>
          </a:xfrm>
          <a:prstGeom prst="rect">
            <a:avLst/>
          </a:prstGeom>
        </p:spPr>
        <p:txBody>
          <a:bodyPr wrap="none">
            <a:spAutoFit/>
          </a:bodyPr>
          <a:lstStyle/>
          <a:p>
            <a:r>
              <a:rPr lang="ar-BH" dirty="0">
                <a:latin typeface="Sakkal Majalla" panose="02000000000000000000" pitchFamily="2" charset="-78"/>
                <a:cs typeface="Sakkal Majalla" panose="02000000000000000000" pitchFamily="2" charset="-78"/>
              </a:rPr>
              <a:t>.......................... </a:t>
            </a:r>
            <a:endParaRPr lang="en-US" dirty="0"/>
          </a:p>
        </p:txBody>
      </p:sp>
      <p:sp>
        <p:nvSpPr>
          <p:cNvPr id="12" name="Rectangle 11"/>
          <p:cNvSpPr/>
          <p:nvPr/>
        </p:nvSpPr>
        <p:spPr>
          <a:xfrm>
            <a:off x="6541710" y="3224531"/>
            <a:ext cx="1681871" cy="369332"/>
          </a:xfrm>
          <a:prstGeom prst="rect">
            <a:avLst/>
          </a:prstGeom>
        </p:spPr>
        <p:txBody>
          <a:bodyPr wrap="none">
            <a:spAutoFit/>
          </a:bodyPr>
          <a:lstStyle/>
          <a:p>
            <a:r>
              <a:rPr lang="ar-BH" dirty="0">
                <a:latin typeface="Sakkal Majalla" panose="02000000000000000000" pitchFamily="2" charset="-78"/>
                <a:cs typeface="Sakkal Majalla" panose="02000000000000000000" pitchFamily="2" charset="-78"/>
              </a:rPr>
              <a:t>...................................... </a:t>
            </a:r>
            <a:endParaRPr lang="en-US" dirty="0"/>
          </a:p>
        </p:txBody>
      </p:sp>
      <p:sp>
        <p:nvSpPr>
          <p:cNvPr id="13" name="Rectangle 12"/>
          <p:cNvSpPr/>
          <p:nvPr/>
        </p:nvSpPr>
        <p:spPr>
          <a:xfrm>
            <a:off x="5152810" y="3231710"/>
            <a:ext cx="1223412" cy="369332"/>
          </a:xfrm>
          <a:prstGeom prst="rect">
            <a:avLst/>
          </a:prstGeom>
        </p:spPr>
        <p:txBody>
          <a:bodyPr wrap="none">
            <a:spAutoFit/>
          </a:bodyPr>
          <a:lstStyle/>
          <a:p>
            <a:r>
              <a:rPr lang="ar-BH" dirty="0">
                <a:latin typeface="Sakkal Majalla" panose="02000000000000000000" pitchFamily="2" charset="-78"/>
                <a:cs typeface="Sakkal Majalla" panose="02000000000000000000" pitchFamily="2" charset="-78"/>
              </a:rPr>
              <a:t>...........................</a:t>
            </a:r>
            <a:endParaRPr lang="en-US" dirty="0"/>
          </a:p>
        </p:txBody>
      </p:sp>
      <p:sp>
        <p:nvSpPr>
          <p:cNvPr id="14" name="Rectangle 13"/>
          <p:cNvSpPr/>
          <p:nvPr/>
        </p:nvSpPr>
        <p:spPr>
          <a:xfrm>
            <a:off x="7398932" y="4102056"/>
            <a:ext cx="1418497" cy="369332"/>
          </a:xfrm>
          <a:prstGeom prst="rect">
            <a:avLst/>
          </a:prstGeom>
        </p:spPr>
        <p:txBody>
          <a:bodyPr wrap="square">
            <a:spAutoFit/>
          </a:bodyPr>
          <a:lstStyle/>
          <a:p>
            <a:r>
              <a:rPr lang="ar-BH" dirty="0">
                <a:latin typeface="Sakkal Majalla" panose="02000000000000000000" pitchFamily="2" charset="-78"/>
                <a:cs typeface="Sakkal Majalla" panose="02000000000000000000" pitchFamily="2" charset="-78"/>
              </a:rPr>
              <a:t>......................... </a:t>
            </a:r>
            <a:endParaRPr lang="en-US" dirty="0"/>
          </a:p>
        </p:txBody>
      </p:sp>
      <p:sp>
        <p:nvSpPr>
          <p:cNvPr id="16" name="Rectangle 15"/>
          <p:cNvSpPr/>
          <p:nvPr/>
        </p:nvSpPr>
        <p:spPr>
          <a:xfrm>
            <a:off x="5882084" y="2408218"/>
            <a:ext cx="1374094" cy="369332"/>
          </a:xfrm>
          <a:prstGeom prst="rect">
            <a:avLst/>
          </a:prstGeom>
        </p:spPr>
        <p:txBody>
          <a:bodyPr wrap="none">
            <a:spAutoFit/>
          </a:bodyPr>
          <a:lstStyle/>
          <a:p>
            <a:r>
              <a:rPr lang="ar-BH" dirty="0">
                <a:latin typeface="Sakkal Majalla" panose="02000000000000000000" pitchFamily="2" charset="-78"/>
                <a:cs typeface="Sakkal Majalla" panose="02000000000000000000" pitchFamily="2" charset="-78"/>
              </a:rPr>
              <a:t>............................. </a:t>
            </a:r>
            <a:endParaRPr lang="en-US" dirty="0"/>
          </a:p>
        </p:txBody>
      </p:sp>
      <p:sp>
        <p:nvSpPr>
          <p:cNvPr id="17" name="Rectangle 16"/>
          <p:cNvSpPr/>
          <p:nvPr/>
        </p:nvSpPr>
        <p:spPr>
          <a:xfrm>
            <a:off x="5977464" y="4965937"/>
            <a:ext cx="989373" cy="369332"/>
          </a:xfrm>
          <a:prstGeom prst="rect">
            <a:avLst/>
          </a:prstGeom>
        </p:spPr>
        <p:txBody>
          <a:bodyPr wrap="none">
            <a:spAutoFit/>
          </a:bodyPr>
          <a:lstStyle/>
          <a:p>
            <a:r>
              <a:rPr lang="ar-BH" dirty="0">
                <a:latin typeface="Sakkal Majalla" panose="02000000000000000000" pitchFamily="2" charset="-78"/>
                <a:cs typeface="Sakkal Majalla" panose="02000000000000000000" pitchFamily="2" charset="-78"/>
              </a:rPr>
              <a:t>.................... </a:t>
            </a:r>
            <a:endParaRPr lang="en-US" dirty="0"/>
          </a:p>
        </p:txBody>
      </p:sp>
      <p:sp>
        <p:nvSpPr>
          <p:cNvPr id="10" name="Rectangle 9"/>
          <p:cNvSpPr/>
          <p:nvPr/>
        </p:nvSpPr>
        <p:spPr>
          <a:xfrm>
            <a:off x="6714266" y="3041258"/>
            <a:ext cx="1555970" cy="646331"/>
          </a:xfrm>
          <a:prstGeom prst="rect">
            <a:avLst/>
          </a:prstGeom>
        </p:spPr>
        <p:txBody>
          <a:bodyPr wrap="square">
            <a:spAutoFit/>
          </a:bodyPr>
          <a:lstStyle/>
          <a:p>
            <a:pPr algn="ctr"/>
            <a:r>
              <a:rPr lang="ar-BH" sz="3600" dirty="0" smtClean="0">
                <a:solidFill>
                  <a:srgbClr val="0070C0"/>
                </a:solidFill>
                <a:latin typeface="Sakkal Majalla" panose="02000000000000000000" pitchFamily="2" charset="-78"/>
                <a:ea typeface="Calibri" panose="020F0502020204030204" pitchFamily="34" charset="0"/>
                <a:cs typeface="Sakkal Majalla" panose="02000000000000000000" pitchFamily="2" charset="-78"/>
              </a:rPr>
              <a:t>يا الصِّيّامْ</a:t>
            </a:r>
            <a:endParaRPr lang="en-US" sz="3600" dirty="0">
              <a:solidFill>
                <a:srgbClr val="0070C0"/>
              </a:solidFill>
            </a:endParaRPr>
          </a:p>
        </p:txBody>
      </p:sp>
      <p:sp>
        <p:nvSpPr>
          <p:cNvPr id="11" name="Rectangle 10"/>
          <p:cNvSpPr/>
          <p:nvPr/>
        </p:nvSpPr>
        <p:spPr>
          <a:xfrm>
            <a:off x="4796870" y="3022744"/>
            <a:ext cx="869149" cy="646331"/>
          </a:xfrm>
          <a:prstGeom prst="rect">
            <a:avLst/>
          </a:prstGeom>
        </p:spPr>
        <p:txBody>
          <a:bodyPr wrap="none">
            <a:spAutoFit/>
          </a:bodyPr>
          <a:lstStyle/>
          <a:p>
            <a:r>
              <a:rPr lang="ar-BH" sz="3600"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يِسَلِّمْ</a:t>
            </a:r>
            <a:endParaRPr lang="en-US" sz="3600" dirty="0">
              <a:solidFill>
                <a:srgbClr val="0070C0"/>
              </a:solidFill>
            </a:endParaRPr>
          </a:p>
        </p:txBody>
      </p:sp>
      <p:sp>
        <p:nvSpPr>
          <p:cNvPr id="18" name="Rectangle 17"/>
          <p:cNvSpPr/>
          <p:nvPr/>
        </p:nvSpPr>
        <p:spPr>
          <a:xfrm>
            <a:off x="7555325" y="3906673"/>
            <a:ext cx="1000595" cy="646331"/>
          </a:xfrm>
          <a:prstGeom prst="rect">
            <a:avLst/>
          </a:prstGeom>
        </p:spPr>
        <p:txBody>
          <a:bodyPr wrap="none">
            <a:spAutoFit/>
          </a:bodyPr>
          <a:lstStyle/>
          <a:p>
            <a:r>
              <a:rPr lang="ar-BH" sz="3600"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وَلَدْكُمْ</a:t>
            </a:r>
            <a:endParaRPr lang="en-US" sz="3600" dirty="0">
              <a:solidFill>
                <a:srgbClr val="0070C0"/>
              </a:solidFill>
            </a:endParaRPr>
          </a:p>
        </p:txBody>
      </p:sp>
      <p:sp>
        <p:nvSpPr>
          <p:cNvPr id="19" name="Rectangle 18"/>
          <p:cNvSpPr/>
          <p:nvPr/>
        </p:nvSpPr>
        <p:spPr>
          <a:xfrm>
            <a:off x="4363127" y="3917228"/>
            <a:ext cx="1156086" cy="646331"/>
          </a:xfrm>
          <a:prstGeom prst="rect">
            <a:avLst/>
          </a:prstGeom>
        </p:spPr>
        <p:txBody>
          <a:bodyPr wrap="none">
            <a:spAutoFit/>
          </a:bodyPr>
          <a:lstStyle/>
          <a:p>
            <a:r>
              <a:rPr lang="ar-BH" dirty="0">
                <a:latin typeface="Sakkal Majalla" panose="02000000000000000000" pitchFamily="2" charset="-78"/>
                <a:ea typeface="Calibri" panose="020F0502020204030204" pitchFamily="34" charset="0"/>
                <a:cs typeface="Sakkal Majalla" panose="02000000000000000000" pitchFamily="2" charset="-78"/>
              </a:rPr>
              <a:t> </a:t>
            </a:r>
            <a:r>
              <a:rPr lang="ar-BH" sz="3600"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الْحَبّابْ</a:t>
            </a:r>
            <a:endParaRPr lang="en-US" sz="3600" dirty="0">
              <a:solidFill>
                <a:srgbClr val="0070C0"/>
              </a:solidFill>
            </a:endParaRPr>
          </a:p>
        </p:txBody>
      </p:sp>
      <p:sp>
        <p:nvSpPr>
          <p:cNvPr id="20" name="Rectangle 19"/>
          <p:cNvSpPr/>
          <p:nvPr/>
        </p:nvSpPr>
        <p:spPr>
          <a:xfrm>
            <a:off x="6063191" y="4743679"/>
            <a:ext cx="891591" cy="646331"/>
          </a:xfrm>
          <a:prstGeom prst="rect">
            <a:avLst/>
          </a:prstGeom>
        </p:spPr>
        <p:txBody>
          <a:bodyPr wrap="none">
            <a:spAutoFit/>
          </a:bodyPr>
          <a:lstStyle/>
          <a:p>
            <a:r>
              <a:rPr lang="ar-BH" sz="3600" dirty="0">
                <a:solidFill>
                  <a:srgbClr val="0070C0"/>
                </a:solidFill>
                <a:latin typeface="Sakkal Majalla" panose="02000000000000000000" pitchFamily="2" charset="-78"/>
                <a:cs typeface="Sakkal Majalla" panose="02000000000000000000" pitchFamily="2" charset="-78"/>
              </a:rPr>
              <a:t>الْبابْ</a:t>
            </a:r>
            <a:endParaRPr lang="en-US" sz="3600" dirty="0">
              <a:solidFill>
                <a:srgbClr val="0070C0"/>
              </a:solidFill>
            </a:endParaRPr>
          </a:p>
        </p:txBody>
      </p:sp>
      <p:sp>
        <p:nvSpPr>
          <p:cNvPr id="22" name="Rectangle 21"/>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Rectangle 14"/>
          <p:cNvSpPr/>
          <p:nvPr/>
        </p:nvSpPr>
        <p:spPr>
          <a:xfrm>
            <a:off x="4361394" y="4724238"/>
            <a:ext cx="277640" cy="523220"/>
          </a:xfrm>
          <a:prstGeom prst="rect">
            <a:avLst/>
          </a:prstGeom>
        </p:spPr>
        <p:txBody>
          <a:bodyPr wrap="none">
            <a:spAutoFit/>
          </a:bodyPr>
          <a:lstStyle/>
          <a:p>
            <a:r>
              <a:rPr lang="ar-BH" sz="2800" dirty="0">
                <a:latin typeface="Sakkal Majalla" panose="02000000000000000000" pitchFamily="2" charset="-78"/>
                <a:cs typeface="Sakkal Majalla" panose="02000000000000000000" pitchFamily="2" charset="-78"/>
              </a:rPr>
              <a:t>"</a:t>
            </a:r>
            <a:endParaRPr lang="en-US" sz="2800" dirty="0"/>
          </a:p>
        </p:txBody>
      </p:sp>
      <p:sp>
        <p:nvSpPr>
          <p:cNvPr id="23" name="Footer Placeholder 3">
            <a:extLst>
              <a:ext uri="{FF2B5EF4-FFF2-40B4-BE49-F238E27FC236}">
                <a16:creationId xmlns:a16="http://schemas.microsoft.com/office/drawing/2014/main" xmlns="" id="{DFFADE2B-43EC-43E4-82B8-1FE5D56AB6C4}"/>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65746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6" presetClass="entr" presetSubtype="21"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barn(inVertical)">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hidden"/>
                                      </p:to>
                                    </p:se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6" presetClass="entr" presetSubtype="21"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hidden"/>
                                      </p:to>
                                    </p:set>
                                  </p:childTnLst>
                                </p:cTn>
                              </p:par>
                              <p:par>
                                <p:cTn id="28" presetID="16" presetClass="entr" presetSubtype="21"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hidden"/>
                                      </p:to>
                                    </p:set>
                                  </p:childTnLst>
                                </p:cTn>
                              </p:par>
                              <p:par>
                                <p:cTn id="35" presetID="16" presetClass="entr" presetSubtype="21"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hidden"/>
                                      </p:to>
                                    </p:set>
                                  </p:childTnLst>
                                </p:cTn>
                              </p:par>
                              <p:par>
                                <p:cTn id="42" presetID="16" presetClass="entr" presetSubtype="2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arn(inVertical)">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P spid="14" grpId="0"/>
      <p:bldP spid="16" grpId="0"/>
      <p:bldP spid="17" grpId="0"/>
      <p:bldP spid="10" grpId="0"/>
      <p:bldP spid="11"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394779" y="131010"/>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4000" b="1" i="0" u="none" strike="noStrike" cap="none" normalizeH="0" baseline="0" dirty="0">
                <a:ln>
                  <a:noFill/>
                </a:ln>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cap="none" normalizeH="0" baseline="0" dirty="0">
              <a:ln>
                <a:noFill/>
              </a:ln>
              <a:solidFill>
                <a:schemeClr val="tx1"/>
              </a:solidFill>
              <a:effectLst/>
            </a:endParaRPr>
          </a:p>
        </p:txBody>
      </p:sp>
      <p:sp>
        <p:nvSpPr>
          <p:cNvPr id="3" name="Rectangle 2"/>
          <p:cNvSpPr/>
          <p:nvPr/>
        </p:nvSpPr>
        <p:spPr>
          <a:xfrm>
            <a:off x="1727409" y="688942"/>
            <a:ext cx="8384146" cy="1889043"/>
          </a:xfrm>
          <a:prstGeom prst="rect">
            <a:avLst/>
          </a:prstGeom>
        </p:spPr>
        <p:txBody>
          <a:bodyPr wrap="square">
            <a:spAutoFit/>
          </a:bodyPr>
          <a:lstStyle/>
          <a:p>
            <a:pPr marL="800100" indent="-571500" algn="r" rtl="1">
              <a:lnSpc>
                <a:spcPct val="150000"/>
              </a:lnSpc>
              <a:spcAft>
                <a:spcPts val="1000"/>
              </a:spcAft>
              <a:buFontTx/>
              <a:buChar char="-"/>
              <a:tabLst>
                <a:tab pos="269240" algn="l"/>
              </a:tabLst>
            </a:pPr>
            <a:r>
              <a:rPr lang="ar-SA" sz="4000" b="1" dirty="0">
                <a:ea typeface="Times New Roman" panose="02020603050405020304" pitchFamily="18" charset="0"/>
                <a:cs typeface="Sakkal Majalla" panose="02000000000000000000" pitchFamily="2" charset="-78"/>
              </a:rPr>
              <a:t>ماذا لَبِسَتِ الْفَتَياتُ بِمُناسَبَةِ الْقَرْقاعونِ؟</a:t>
            </a:r>
            <a:endParaRPr lang="ar-BH" sz="4000" b="1" dirty="0">
              <a:ea typeface="Times New Roman" panose="02020603050405020304" pitchFamily="18" charset="0"/>
              <a:cs typeface="Sakkal Majalla" panose="02000000000000000000" pitchFamily="2" charset="-78"/>
            </a:endParaRPr>
          </a:p>
          <a:p>
            <a:pPr marL="800100" indent="-571500" algn="r" rtl="1">
              <a:lnSpc>
                <a:spcPct val="150000"/>
              </a:lnSpc>
              <a:spcAft>
                <a:spcPts val="1000"/>
              </a:spcAft>
              <a:buFontTx/>
              <a:buChar char="-"/>
              <a:tabLst>
                <a:tab pos="269240" algn="l"/>
              </a:tabLst>
            </a:pPr>
            <a:endParaRPr lang="en-US" sz="3600" dirty="0"/>
          </a:p>
        </p:txBody>
      </p:sp>
      <p:sp>
        <p:nvSpPr>
          <p:cNvPr id="4" name="Rectangle 3"/>
          <p:cNvSpPr/>
          <p:nvPr/>
        </p:nvSpPr>
        <p:spPr>
          <a:xfrm>
            <a:off x="9921439" y="959515"/>
            <a:ext cx="380232" cy="646331"/>
          </a:xfrm>
          <a:prstGeom prst="rect">
            <a:avLst/>
          </a:prstGeom>
        </p:spPr>
        <p:txBody>
          <a:bodyPr wrap="none">
            <a:spAutoFit/>
          </a:bodyPr>
          <a:lstStyle/>
          <a:p>
            <a:r>
              <a:rPr lang="ar-SA" sz="3600" b="1" dirty="0">
                <a:ea typeface="Times New Roman" panose="02020603050405020304" pitchFamily="18" charset="0"/>
                <a:cs typeface="Sakkal Majalla" panose="02000000000000000000" pitchFamily="2" charset="-78"/>
              </a:rPr>
              <a:t>7</a:t>
            </a:r>
            <a:endParaRPr lang="en-US" sz="3600" dirty="0"/>
          </a:p>
        </p:txBody>
      </p:sp>
      <p:sp>
        <p:nvSpPr>
          <p:cNvPr id="7" name="Rectangle 6"/>
          <p:cNvSpPr/>
          <p:nvPr/>
        </p:nvSpPr>
        <p:spPr>
          <a:xfrm>
            <a:off x="270641" y="2372796"/>
            <a:ext cx="10549683" cy="800219"/>
          </a:xfrm>
          <a:prstGeom prst="rect">
            <a:avLst/>
          </a:prstGeom>
        </p:spPr>
        <p:txBody>
          <a:bodyPr wrap="none">
            <a:spAutoFit/>
          </a:bodyPr>
          <a:lstStyle/>
          <a:p>
            <a:pPr marL="228600" rtl="1">
              <a:lnSpc>
                <a:spcPct val="115000"/>
              </a:lnSpc>
              <a:spcAft>
                <a:spcPts val="1000"/>
              </a:spcAft>
              <a:tabLst>
                <a:tab pos="269240" algn="l"/>
              </a:tabLst>
            </a:pPr>
            <a:r>
              <a:rPr lang="ar-SA" sz="4000" b="1" dirty="0"/>
              <a:t>8</a:t>
            </a:r>
            <a:r>
              <a:rPr lang="ar-SA" sz="4000" b="1" dirty="0">
                <a:ea typeface="Times New Roman" panose="02020603050405020304" pitchFamily="18" charset="0"/>
                <a:cs typeface="Sakkal Majalla" panose="02000000000000000000" pitchFamily="2" charset="-78"/>
              </a:rPr>
              <a:t>- أ-</a:t>
            </a:r>
            <a:r>
              <a:rPr lang="ar-BH" sz="4000" b="1" dirty="0">
                <a:cs typeface="Sakkal Majalla" panose="02000000000000000000" pitchFamily="2" charset="-78"/>
              </a:rPr>
              <a:t> أُلَوِّنُ دائِرَةَ الْعِبارَةِ الَّتي تَدُلُّ عَلى مَوْقِفِ عَدْنانَ مِنْ لِباسِ الْأَطْفالِ.</a:t>
            </a:r>
            <a:endParaRPr lang="en-US" sz="4000" dirty="0">
              <a:effectLst/>
            </a:endParaRPr>
          </a:p>
        </p:txBody>
      </p:sp>
      <p:sp>
        <p:nvSpPr>
          <p:cNvPr id="16" name="Oval 15"/>
          <p:cNvSpPr/>
          <p:nvPr/>
        </p:nvSpPr>
        <p:spPr>
          <a:xfrm>
            <a:off x="6258696" y="3364235"/>
            <a:ext cx="1994471" cy="1048823"/>
          </a:xfrm>
          <a:prstGeom prst="ellipse">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BH" sz="3600" b="1" dirty="0">
                <a:effectLst/>
                <a:latin typeface="Calibri" panose="020F0502020204030204" pitchFamily="34" charset="0"/>
                <a:ea typeface="Calibri" panose="020F0502020204030204" pitchFamily="34" charset="0"/>
                <a:cs typeface="Sakkal Majalla" panose="02000000000000000000" pitchFamily="2" charset="-78"/>
              </a:rPr>
              <a:t>لَمْ يُعْجِبْهُ</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en-US" sz="11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17" name="Oval 16"/>
          <p:cNvSpPr/>
          <p:nvPr/>
        </p:nvSpPr>
        <p:spPr>
          <a:xfrm>
            <a:off x="3825025" y="3364234"/>
            <a:ext cx="1934587" cy="1038763"/>
          </a:xfrm>
          <a:prstGeom prst="ellipse">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BH" sz="3600" b="1" dirty="0">
                <a:effectLst/>
                <a:latin typeface="Calibri" panose="020F0502020204030204" pitchFamily="34" charset="0"/>
                <a:ea typeface="Calibri" panose="020F0502020204030204" pitchFamily="34" charset="0"/>
                <a:cs typeface="Sakkal Majalla" panose="02000000000000000000" pitchFamily="2" charset="-78"/>
              </a:rPr>
              <a:t>أَعْجَبَهُ</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en-US" sz="11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9" name="Rectangle 8"/>
          <p:cNvSpPr/>
          <p:nvPr/>
        </p:nvSpPr>
        <p:spPr>
          <a:xfrm>
            <a:off x="3348485" y="4507456"/>
            <a:ext cx="7746031" cy="707886"/>
          </a:xfrm>
          <a:prstGeom prst="rect">
            <a:avLst/>
          </a:prstGeom>
        </p:spPr>
        <p:txBody>
          <a:bodyPr wrap="none">
            <a:spAutoFit/>
          </a:bodyPr>
          <a:lstStyle/>
          <a:p>
            <a:pPr marL="457200" algn="just" rtl="1">
              <a:spcAft>
                <a:spcPts val="0"/>
              </a:spcAft>
              <a:tabLst>
                <a:tab pos="269240" algn="l"/>
              </a:tabLst>
            </a:pPr>
            <a:r>
              <a:rPr lang="ar-SA" sz="4000" b="1" dirty="0">
                <a:ea typeface="Times New Roman" panose="02020603050405020304" pitchFamily="18" charset="0"/>
                <a:cs typeface="Sakkal Majalla" panose="02000000000000000000" pitchFamily="2" charset="-78"/>
              </a:rPr>
              <a:t>ب- </a:t>
            </a:r>
            <a:r>
              <a:rPr lang="ar-BH" sz="4000" b="1" dirty="0">
                <a:cs typeface="Sakkal Majalla" panose="02000000000000000000" pitchFamily="2" charset="-78"/>
              </a:rPr>
              <a:t>أَسْتَخْرِجُ مِنَ النَّصِّ الجُمْلَةَ الّتي تَدُلُّ عَلى ذَلِكَ:</a:t>
            </a:r>
            <a:endParaRPr lang="en-US" sz="4000" dirty="0">
              <a:effectLst/>
            </a:endParaRPr>
          </a:p>
        </p:txBody>
      </p:sp>
      <p:sp>
        <p:nvSpPr>
          <p:cNvPr id="11" name="Rectangle 10"/>
          <p:cNvSpPr/>
          <p:nvPr/>
        </p:nvSpPr>
        <p:spPr>
          <a:xfrm>
            <a:off x="824248" y="5388940"/>
            <a:ext cx="9287307" cy="307777"/>
          </a:xfrm>
          <a:prstGeom prst="rect">
            <a:avLst/>
          </a:prstGeom>
        </p:spPr>
        <p:txBody>
          <a:bodyPr wrap="square">
            <a:spAutoFit/>
          </a:bodyPr>
          <a:lstStyle/>
          <a:p>
            <a:pPr marL="457200" algn="just" rtl="1"/>
            <a:r>
              <a:rPr lang="ar-BH" sz="1400" dirty="0">
                <a:cs typeface="Sakkal Majalla" panose="02000000000000000000" pitchFamily="2" charset="-78"/>
              </a:rPr>
              <a:t>.......................................................................................................................................................................................................................................................................</a:t>
            </a:r>
            <a:endParaRPr lang="en-US" sz="1400" dirty="0">
              <a:effectLst/>
            </a:endParaRPr>
          </a:p>
        </p:txBody>
      </p:sp>
      <p:sp>
        <p:nvSpPr>
          <p:cNvPr id="10" name="Rectangle 9"/>
          <p:cNvSpPr/>
          <p:nvPr/>
        </p:nvSpPr>
        <p:spPr>
          <a:xfrm>
            <a:off x="545154" y="1660718"/>
            <a:ext cx="9376285" cy="646331"/>
          </a:xfrm>
          <a:prstGeom prst="rect">
            <a:avLst/>
          </a:prstGeom>
        </p:spPr>
        <p:txBody>
          <a:bodyPr wrap="none">
            <a:spAutoFit/>
          </a:bodyPr>
          <a:lstStyle/>
          <a:p>
            <a:r>
              <a:rPr lang="ar-BH" sz="3600"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لَبِسَتْ الْفَتَياتُ "النَّفْنوفَ" وَثَوْبَ "الزّرِيّ"، وَوَضَعْنَ "الْبُخْنَقَ" عَلى الرَّأْسِ.</a:t>
            </a:r>
            <a:endParaRPr lang="en-US" sz="3600" dirty="0">
              <a:solidFill>
                <a:srgbClr val="0070C0"/>
              </a:solidFill>
            </a:endParaRPr>
          </a:p>
        </p:txBody>
      </p:sp>
      <p:sp>
        <p:nvSpPr>
          <p:cNvPr id="12" name="Rectangle 11"/>
          <p:cNvSpPr/>
          <p:nvPr/>
        </p:nvSpPr>
        <p:spPr>
          <a:xfrm>
            <a:off x="2053267" y="1760506"/>
            <a:ext cx="8005953" cy="507831"/>
          </a:xfrm>
          <a:prstGeom prst="rect">
            <a:avLst/>
          </a:prstGeom>
        </p:spPr>
        <p:txBody>
          <a:bodyPr wrap="square">
            <a:spAutoFit/>
          </a:bodyPr>
          <a:lstStyle/>
          <a:p>
            <a:pPr marL="457200" algn="ctr" rtl="1">
              <a:lnSpc>
                <a:spcPct val="150000"/>
              </a:lnSpc>
              <a:spcAft>
                <a:spcPts val="1000"/>
              </a:spcAft>
              <a:tabLst>
                <a:tab pos="269240" algn="l"/>
              </a:tabLst>
            </a:pPr>
            <a:r>
              <a:rPr lang="ar-BH" cap="all" dirty="0">
                <a:cs typeface="Sakkal Majalla" panose="02000000000000000000" pitchFamily="2" charset="-78"/>
              </a:rPr>
              <a:t>...............................................................................................................................................................................................</a:t>
            </a:r>
            <a:endParaRPr lang="en-US" dirty="0"/>
          </a:p>
        </p:txBody>
      </p:sp>
      <p:sp>
        <p:nvSpPr>
          <p:cNvPr id="18" name="Oval 17"/>
          <p:cNvSpPr/>
          <p:nvPr/>
        </p:nvSpPr>
        <p:spPr>
          <a:xfrm>
            <a:off x="3819716" y="3365885"/>
            <a:ext cx="1934587" cy="1038763"/>
          </a:xfrm>
          <a:prstGeom prst="ellipse">
            <a:avLst/>
          </a:prstGeom>
          <a:solidFill>
            <a:srgbClr val="92D050"/>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pPr>
            <a:r>
              <a:rPr lang="ar-BH" sz="3600" b="1" dirty="0">
                <a:effectLst/>
                <a:latin typeface="Calibri" panose="020F0502020204030204" pitchFamily="34" charset="0"/>
                <a:ea typeface="Calibri" panose="020F0502020204030204" pitchFamily="34" charset="0"/>
                <a:cs typeface="Sakkal Majalla" panose="02000000000000000000" pitchFamily="2" charset="-78"/>
              </a:rPr>
              <a:t>أَعْجَبَهُ</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en-US" sz="11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13" name="Rectangle 12"/>
          <p:cNvSpPr/>
          <p:nvPr/>
        </p:nvSpPr>
        <p:spPr>
          <a:xfrm>
            <a:off x="2866402" y="5190718"/>
            <a:ext cx="6106159" cy="646331"/>
          </a:xfrm>
          <a:prstGeom prst="rect">
            <a:avLst/>
          </a:prstGeom>
        </p:spPr>
        <p:txBody>
          <a:bodyPr wrap="none">
            <a:spAutoFit/>
          </a:bodyPr>
          <a:lstStyle/>
          <a:p>
            <a:r>
              <a:rPr lang="ar-BH" sz="3600" dirty="0">
                <a:solidFill>
                  <a:srgbClr val="0070C0"/>
                </a:solidFill>
                <a:latin typeface="Sakkal Majalla" panose="02000000000000000000" pitchFamily="2" charset="-78"/>
                <a:ea typeface="Calibri" panose="020F0502020204030204" pitchFamily="34" charset="0"/>
                <a:cs typeface="Sakkal Majalla" panose="02000000000000000000" pitchFamily="2" charset="-78"/>
              </a:rPr>
              <a:t>قالَ لَهُمْ: " ما أَجْمَلَ ثِيابَكُمْ الشَّعْبِيَّةَ الزّاهِيَةَ "! </a:t>
            </a:r>
            <a:endParaRPr lang="en-US" sz="3600" dirty="0">
              <a:solidFill>
                <a:srgbClr val="0070C0"/>
              </a:solidFill>
            </a:endParaRPr>
          </a:p>
        </p:txBody>
      </p:sp>
      <p:sp>
        <p:nvSpPr>
          <p:cNvPr id="19" name="Rectangle 18"/>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0" name="Footer Placeholder 3">
            <a:extLst>
              <a:ext uri="{FF2B5EF4-FFF2-40B4-BE49-F238E27FC236}">
                <a16:creationId xmlns:a16="http://schemas.microsoft.com/office/drawing/2014/main" xmlns="" id="{DB8E1B66-2F39-43B8-BF1A-5B09A13975E9}"/>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3191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7" presetClass="entr" presetSubtype="1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500" fill="hold"/>
                                        <p:tgtEl>
                                          <p:spTgt spid="10"/>
                                        </p:tgtEl>
                                        <p:attrNameLst>
                                          <p:attrName>ppt_w</p:attrName>
                                        </p:attrNameLst>
                                      </p:cBhvr>
                                      <p:tavLst>
                                        <p:tav tm="0">
                                          <p:val>
                                            <p:fltVal val="0"/>
                                          </p:val>
                                        </p:tav>
                                        <p:tav tm="100000">
                                          <p:val>
                                            <p:strVal val="#ppt_w"/>
                                          </p:val>
                                        </p:tav>
                                      </p:tavLst>
                                    </p:anim>
                                    <p:anim calcmode="lin" valueType="num">
                                      <p:cBhvr>
                                        <p:cTn id="10"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7"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12" grpId="0"/>
      <p:bldP spid="18" grpId="0" animBg="1"/>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1425" y="268091"/>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10">
            <a:extLst>
              <a:ext uri="{FF2B5EF4-FFF2-40B4-BE49-F238E27FC236}">
                <a16:creationId xmlns:a16="http://schemas.microsoft.com/office/drawing/2014/main" xmlns="" id="{77ADA025-9027-414F-BB07-16565CD7EBEA}"/>
              </a:ext>
            </a:extLst>
          </p:cNvPr>
          <p:cNvSpPr>
            <a:spLocks noChangeArrowheads="1"/>
          </p:cNvSpPr>
          <p:nvPr/>
        </p:nvSpPr>
        <p:spPr bwMode="auto">
          <a:xfrm>
            <a:off x="6577921" y="69125"/>
            <a:ext cx="37167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4000" b="1" i="0" u="none" strike="noStrike" cap="none" normalizeH="0" baseline="0" dirty="0">
                <a:ln>
                  <a:noFill/>
                </a:ln>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rPr>
              <a:t>ثانِيًا: أَفْهَمُ النَّصَّ. </a:t>
            </a:r>
            <a:endParaRPr kumimoji="0" lang="en-US" altLang="ar-SA" sz="4000" b="0" i="0" u="none" strike="noStrike" cap="none" normalizeH="0" baseline="0" dirty="0">
              <a:ln>
                <a:noFill/>
              </a:ln>
              <a:solidFill>
                <a:schemeClr val="tx1"/>
              </a:solidFill>
              <a:effectLst/>
            </a:endParaRPr>
          </a:p>
        </p:txBody>
      </p:sp>
      <p:sp>
        <p:nvSpPr>
          <p:cNvPr id="13" name="Rectangle 12"/>
          <p:cNvSpPr/>
          <p:nvPr/>
        </p:nvSpPr>
        <p:spPr>
          <a:xfrm>
            <a:off x="4533142" y="677613"/>
            <a:ext cx="5543505" cy="800219"/>
          </a:xfrm>
          <a:prstGeom prst="rect">
            <a:avLst/>
          </a:prstGeom>
        </p:spPr>
        <p:txBody>
          <a:bodyPr wrap="none">
            <a:spAutoFit/>
          </a:bodyPr>
          <a:lstStyle/>
          <a:p>
            <a:pPr lvl="0" algn="r" rtl="1">
              <a:lnSpc>
                <a:spcPct val="115000"/>
              </a:lnSpc>
              <a:spcAft>
                <a:spcPts val="1000"/>
              </a:spcAft>
              <a:tabLst>
                <a:tab pos="269240" algn="l"/>
              </a:tabLst>
            </a:pPr>
            <a:r>
              <a:rPr lang="ar-BH" sz="4000" b="1" dirty="0">
                <a:latin typeface="Calibri" panose="020F0502020204030204" pitchFamily="34" charset="0"/>
                <a:ea typeface="Times New Roman" panose="02020603050405020304" pitchFamily="18" charset="0"/>
                <a:cs typeface="Sakkal Majalla" panose="02000000000000000000" pitchFamily="2" charset="-78"/>
              </a:rPr>
              <a:t>9- </a:t>
            </a:r>
            <a:r>
              <a:rPr lang="ar-SA" sz="4000" b="1" dirty="0">
                <a:latin typeface="Calibri" panose="020F0502020204030204" pitchFamily="34" charset="0"/>
                <a:ea typeface="Times New Roman" panose="02020603050405020304" pitchFamily="18" charset="0"/>
                <a:cs typeface="Sakkal Majalla" panose="02000000000000000000" pitchFamily="2" charset="-78"/>
              </a:rPr>
              <a:t>أُرَتِّبُ الْأَحْداثَ كَما وَرَدَتْ في النَّصِّ:</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1" name="Rectangle 20"/>
          <p:cNvSpPr/>
          <p:nvPr/>
        </p:nvSpPr>
        <p:spPr>
          <a:xfrm>
            <a:off x="3463126" y="1527599"/>
            <a:ext cx="6229590" cy="646331"/>
          </a:xfrm>
          <a:prstGeom prst="rect">
            <a:avLst/>
          </a:prstGeom>
        </p:spPr>
        <p:txBody>
          <a:bodyPr wrap="none">
            <a:spAutoFit/>
          </a:bodyPr>
          <a:lstStyle/>
          <a:p>
            <a:r>
              <a:rPr lang="ar-BH" sz="3600" dirty="0">
                <a:ea typeface="Calibri" panose="020F0502020204030204" pitchFamily="34" charset="0"/>
                <a:cs typeface="Sakkal Majalla" panose="02000000000000000000" pitchFamily="2" charset="-78"/>
              </a:rPr>
              <a:t>خَرَجَ عَدْنانُ مَعَ أَصْدِقائِهِ لِلْاحْتِفالِ بِالْقَرْقاعونِ</a:t>
            </a:r>
            <a:r>
              <a:rPr lang="ar-SA" sz="3600" dirty="0">
                <a:ea typeface="Times New Roman" panose="02020603050405020304" pitchFamily="18" charset="0"/>
                <a:cs typeface="Sakkal Majalla" panose="02000000000000000000" pitchFamily="2" charset="-78"/>
              </a:rPr>
              <a:t>.</a:t>
            </a:r>
            <a:endParaRPr lang="en-US" sz="3600" dirty="0"/>
          </a:p>
        </p:txBody>
      </p:sp>
      <p:sp>
        <p:nvSpPr>
          <p:cNvPr id="22" name="Rectangle 21"/>
          <p:cNvSpPr/>
          <p:nvPr/>
        </p:nvSpPr>
        <p:spPr>
          <a:xfrm>
            <a:off x="2403541" y="2159741"/>
            <a:ext cx="7289175" cy="729430"/>
          </a:xfrm>
          <a:prstGeom prst="rect">
            <a:avLst/>
          </a:prstGeom>
        </p:spPr>
        <p:txBody>
          <a:bodyPr wrap="none">
            <a:spAutoFit/>
          </a:bodyPr>
          <a:lstStyle/>
          <a:p>
            <a:pPr marL="359410" indent="-359410" rtl="1">
              <a:lnSpc>
                <a:spcPct val="115000"/>
              </a:lnSpc>
              <a:spcAft>
                <a:spcPts val="1000"/>
              </a:spcAft>
              <a:tabLst>
                <a:tab pos="539115" algn="l"/>
                <a:tab pos="629285" algn="l"/>
              </a:tabLst>
            </a:pPr>
            <a:r>
              <a:rPr lang="ar-BH" sz="3600" dirty="0">
                <a:cs typeface="Sakkal Majalla" panose="02000000000000000000" pitchFamily="2" charset="-78"/>
              </a:rPr>
              <a:t>جاءَ الْأَطْفالُ يُرَدِّدونَ نَشيدَ الْقَرْقاعونِ أَمامَ بَيْتِ عَدْنانَ</a:t>
            </a:r>
            <a:r>
              <a:rPr lang="ar-SA" sz="3600" dirty="0">
                <a:ea typeface="Times New Roman" panose="02020603050405020304" pitchFamily="18" charset="0"/>
                <a:cs typeface="Sakkal Majalla" panose="02000000000000000000" pitchFamily="2" charset="-78"/>
              </a:rPr>
              <a:t>.</a:t>
            </a:r>
            <a:endParaRPr lang="en-US" sz="3600" dirty="0">
              <a:effectLst/>
            </a:endParaRPr>
          </a:p>
        </p:txBody>
      </p:sp>
      <p:sp>
        <p:nvSpPr>
          <p:cNvPr id="23" name="Rectangle 22"/>
          <p:cNvSpPr/>
          <p:nvPr/>
        </p:nvSpPr>
        <p:spPr>
          <a:xfrm>
            <a:off x="3353920" y="2931213"/>
            <a:ext cx="6232796" cy="646331"/>
          </a:xfrm>
          <a:prstGeom prst="rect">
            <a:avLst/>
          </a:prstGeom>
        </p:spPr>
        <p:txBody>
          <a:bodyPr wrap="none">
            <a:spAutoFit/>
          </a:bodyPr>
          <a:lstStyle/>
          <a:p>
            <a:pPr marL="359410" indent="-359410" algn="just" rtl="1">
              <a:tabLst>
                <a:tab pos="269240" algn="l"/>
                <a:tab pos="539115" algn="l"/>
                <a:tab pos="629285" algn="l"/>
              </a:tabLst>
            </a:pPr>
            <a:r>
              <a:rPr lang="ar-BH" sz="3600" dirty="0">
                <a:cs typeface="Sakkal Majalla" panose="02000000000000000000" pitchFamily="2" charset="-78"/>
              </a:rPr>
              <a:t>مَلَأَتِ الْأُمُّ أَكْياسَ الْأَطْفالِ بِالْحَلْوى وَالْـمُكَسّراتِ</a:t>
            </a:r>
            <a:r>
              <a:rPr lang="ar-SA" sz="3600" dirty="0">
                <a:ea typeface="Times New Roman" panose="02020603050405020304" pitchFamily="18" charset="0"/>
                <a:cs typeface="Sakkal Majalla" panose="02000000000000000000" pitchFamily="2" charset="-78"/>
              </a:rPr>
              <a:t>.</a:t>
            </a:r>
            <a:endParaRPr lang="en-US" sz="3600" dirty="0">
              <a:effectLst/>
            </a:endParaRPr>
          </a:p>
        </p:txBody>
      </p:sp>
      <p:sp>
        <p:nvSpPr>
          <p:cNvPr id="25" name="Rectangle 24"/>
          <p:cNvSpPr/>
          <p:nvPr/>
        </p:nvSpPr>
        <p:spPr>
          <a:xfrm>
            <a:off x="5155695" y="3533510"/>
            <a:ext cx="4431021" cy="646331"/>
          </a:xfrm>
          <a:prstGeom prst="rect">
            <a:avLst/>
          </a:prstGeom>
        </p:spPr>
        <p:txBody>
          <a:bodyPr wrap="none">
            <a:spAutoFit/>
          </a:bodyPr>
          <a:lstStyle/>
          <a:p>
            <a:r>
              <a:rPr lang="ar-BH" sz="3600" dirty="0">
                <a:ea typeface="Calibri" panose="020F0502020204030204" pitchFamily="34" charset="0"/>
                <a:cs typeface="Sakkal Majalla" panose="02000000000000000000" pitchFamily="2" charset="-78"/>
              </a:rPr>
              <a:t>بَقِيَ يَنْتَظِرُ أَصْدِقاءَهُ بِفارِغِ الصَّبْر.</a:t>
            </a:r>
            <a:endParaRPr lang="en-US" sz="3600" dirty="0"/>
          </a:p>
        </p:txBody>
      </p:sp>
      <p:sp>
        <p:nvSpPr>
          <p:cNvPr id="26" name="Rectangle 25"/>
          <p:cNvSpPr/>
          <p:nvPr/>
        </p:nvSpPr>
        <p:spPr>
          <a:xfrm>
            <a:off x="6560470" y="4303759"/>
            <a:ext cx="3967753" cy="685124"/>
          </a:xfrm>
          <a:prstGeom prst="rect">
            <a:avLst/>
          </a:prstGeom>
        </p:spPr>
        <p:txBody>
          <a:bodyPr wrap="none">
            <a:spAutoFit/>
          </a:bodyPr>
          <a:lstStyle/>
          <a:p>
            <a:pPr marL="228600" algn="just" rtl="1">
              <a:lnSpc>
                <a:spcPct val="107000"/>
              </a:lnSpc>
              <a:spcAft>
                <a:spcPts val="800"/>
              </a:spcAft>
              <a:tabLst>
                <a:tab pos="661035" algn="r"/>
              </a:tabLst>
            </a:pPr>
            <a:r>
              <a:rPr lang="ar-BH" sz="3600" b="1" dirty="0">
                <a:latin typeface="Calibri" panose="020F0502020204030204" pitchFamily="34" charset="0"/>
                <a:ea typeface="Calibri" panose="020F0502020204030204" pitchFamily="34" charset="0"/>
                <a:cs typeface="Sakkal Majalla" panose="02000000000000000000" pitchFamily="2" charset="-78"/>
              </a:rPr>
              <a:t>10-أَقْتَرِحُ عُنْوانًا آخَرَ لِلنَّصِّ.</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7" name="Rectangle 26"/>
          <p:cNvSpPr/>
          <p:nvPr/>
        </p:nvSpPr>
        <p:spPr>
          <a:xfrm>
            <a:off x="3297832" y="5237495"/>
            <a:ext cx="6452482" cy="307777"/>
          </a:xfrm>
          <a:prstGeom prst="rect">
            <a:avLst/>
          </a:prstGeom>
        </p:spPr>
        <p:txBody>
          <a:bodyPr wrap="square">
            <a:spAutoFit/>
          </a:bodyPr>
          <a:lstStyle/>
          <a:p>
            <a:r>
              <a:rPr lang="ar-BH" sz="1400" cap="all" dirty="0">
                <a:ea typeface="Calibri" panose="020F0502020204030204" pitchFamily="34" charset="0"/>
                <a:cs typeface="Sakkal Majalla" panose="02000000000000000000" pitchFamily="2" charset="-78"/>
              </a:rPr>
              <a:t>.....................................................................................................................................................................................................................</a:t>
            </a:r>
            <a:r>
              <a:rPr lang="ar-BH" sz="1400" dirty="0">
                <a:solidFill>
                  <a:srgbClr val="FF0000"/>
                </a:solidFill>
                <a:ea typeface="Calibri" panose="020F0502020204030204" pitchFamily="34" charset="0"/>
                <a:cs typeface="Sakkal Majalla" panose="02000000000000000000" pitchFamily="2" charset="-78"/>
              </a:rPr>
              <a:t> </a:t>
            </a:r>
            <a:endParaRPr lang="en-US" sz="1400" dirty="0"/>
          </a:p>
        </p:txBody>
      </p:sp>
      <p:sp>
        <p:nvSpPr>
          <p:cNvPr id="28" name="Oval 27"/>
          <p:cNvSpPr>
            <a:spLocks noChangeArrowheads="1"/>
          </p:cNvSpPr>
          <p:nvPr/>
        </p:nvSpPr>
        <p:spPr bwMode="auto">
          <a:xfrm>
            <a:off x="9705132" y="1587936"/>
            <a:ext cx="566293" cy="525656"/>
          </a:xfrm>
          <a:prstGeom prst="ellipse">
            <a:avLst/>
          </a:prstGeom>
          <a:noFill/>
          <a:ln w="28575">
            <a:solidFill>
              <a:srgbClr val="0070C0"/>
            </a:solidFill>
            <a:round/>
            <a:headEnd/>
            <a:tailEnd/>
          </a:ln>
        </p:spPr>
        <p:txBody>
          <a:bodyPr rot="0" vert="horz" wrap="square" lIns="91440" tIns="45720" rIns="91440" bIns="45720" anchor="t" anchorCtr="0" upright="1">
            <a:noAutofit/>
          </a:bodyPr>
          <a:lstStyle/>
          <a:p>
            <a:endParaRPr lang="en-US"/>
          </a:p>
        </p:txBody>
      </p:sp>
      <p:sp>
        <p:nvSpPr>
          <p:cNvPr id="30" name="Oval 29"/>
          <p:cNvSpPr>
            <a:spLocks noChangeArrowheads="1"/>
          </p:cNvSpPr>
          <p:nvPr/>
        </p:nvSpPr>
        <p:spPr bwMode="auto">
          <a:xfrm>
            <a:off x="9750314" y="2332995"/>
            <a:ext cx="566293" cy="525656"/>
          </a:xfrm>
          <a:prstGeom prst="ellipse">
            <a:avLst/>
          </a:prstGeom>
          <a:noFill/>
          <a:ln w="28575">
            <a:solidFill>
              <a:srgbClr val="0070C0"/>
            </a:solidFill>
            <a:round/>
            <a:headEnd/>
            <a:tailEnd/>
          </a:ln>
        </p:spPr>
        <p:txBody>
          <a:bodyPr rot="0" vert="horz" wrap="square" lIns="91440" tIns="45720" rIns="91440" bIns="45720" anchor="t" anchorCtr="0" upright="1">
            <a:noAutofit/>
          </a:bodyPr>
          <a:lstStyle/>
          <a:p>
            <a:endParaRPr lang="en-US"/>
          </a:p>
        </p:txBody>
      </p:sp>
      <p:sp>
        <p:nvSpPr>
          <p:cNvPr id="31" name="Oval 30"/>
          <p:cNvSpPr>
            <a:spLocks noChangeArrowheads="1"/>
          </p:cNvSpPr>
          <p:nvPr/>
        </p:nvSpPr>
        <p:spPr bwMode="auto">
          <a:xfrm>
            <a:off x="9757367" y="3018057"/>
            <a:ext cx="566293" cy="525656"/>
          </a:xfrm>
          <a:prstGeom prst="ellipse">
            <a:avLst/>
          </a:prstGeom>
          <a:noFill/>
          <a:ln w="28575">
            <a:solidFill>
              <a:srgbClr val="0070C0"/>
            </a:solidFill>
            <a:round/>
            <a:headEnd/>
            <a:tailEnd/>
          </a:ln>
        </p:spPr>
        <p:txBody>
          <a:bodyPr rot="0" vert="horz" wrap="square" lIns="91440" tIns="45720" rIns="91440" bIns="45720" anchor="t" anchorCtr="0" upright="1">
            <a:noAutofit/>
          </a:bodyPr>
          <a:lstStyle/>
          <a:p>
            <a:endParaRPr lang="en-US"/>
          </a:p>
        </p:txBody>
      </p:sp>
      <p:sp>
        <p:nvSpPr>
          <p:cNvPr id="32" name="Oval 31"/>
          <p:cNvSpPr>
            <a:spLocks noChangeArrowheads="1"/>
          </p:cNvSpPr>
          <p:nvPr/>
        </p:nvSpPr>
        <p:spPr bwMode="auto">
          <a:xfrm>
            <a:off x="9793500" y="3726326"/>
            <a:ext cx="566293" cy="525656"/>
          </a:xfrm>
          <a:prstGeom prst="ellipse">
            <a:avLst/>
          </a:prstGeom>
          <a:noFill/>
          <a:ln w="28575">
            <a:solidFill>
              <a:srgbClr val="0070C0"/>
            </a:solidFill>
            <a:round/>
            <a:headEnd/>
            <a:tailEnd/>
          </a:ln>
        </p:spPr>
        <p:txBody>
          <a:bodyPr rot="0" vert="horz" wrap="square" lIns="91440" tIns="45720" rIns="91440" bIns="45720" anchor="t" anchorCtr="0" upright="1">
            <a:noAutofit/>
          </a:bodyPr>
          <a:lstStyle/>
          <a:p>
            <a:endParaRPr lang="en-US" dirty="0"/>
          </a:p>
        </p:txBody>
      </p:sp>
      <p:sp>
        <p:nvSpPr>
          <p:cNvPr id="19" name="Oval 18"/>
          <p:cNvSpPr>
            <a:spLocks noChangeArrowheads="1"/>
          </p:cNvSpPr>
          <p:nvPr/>
        </p:nvSpPr>
        <p:spPr bwMode="auto">
          <a:xfrm>
            <a:off x="9719565" y="3673471"/>
            <a:ext cx="714162" cy="659998"/>
          </a:xfrm>
          <a:prstGeom prst="ellipse">
            <a:avLst/>
          </a:prstGeom>
          <a:solidFill>
            <a:schemeClr val="bg1"/>
          </a:solidFill>
          <a:ln w="28575">
            <a:solidFill>
              <a:srgbClr val="0070C0"/>
            </a:solidFill>
            <a:round/>
            <a:headEnd/>
            <a:tailEnd/>
          </a:ln>
        </p:spPr>
        <p:txBody>
          <a:bodyPr rot="0" vert="horz" wrap="square" lIns="91440" tIns="45720" rIns="91440" bIns="45720" anchor="t" anchorCtr="0" upright="1">
            <a:noAutofit/>
          </a:bodyPr>
          <a:lstStyle/>
          <a:p>
            <a:r>
              <a:rPr lang="ar-BH" sz="4000" dirty="0">
                <a:solidFill>
                  <a:srgbClr val="FF0000"/>
                </a:solidFill>
                <a:latin typeface="Sakkal Majalla" panose="02000000000000000000" pitchFamily="2" charset="-78"/>
                <a:cs typeface="+mj-cs"/>
              </a:rPr>
              <a:t>1</a:t>
            </a:r>
            <a:endParaRPr lang="en-US" sz="4000" dirty="0">
              <a:solidFill>
                <a:srgbClr val="FF0000"/>
              </a:solidFill>
              <a:latin typeface="Sakkal Majalla" panose="02000000000000000000" pitchFamily="2" charset="-78"/>
              <a:cs typeface="+mj-cs"/>
            </a:endParaRPr>
          </a:p>
        </p:txBody>
      </p:sp>
      <p:grpSp>
        <p:nvGrpSpPr>
          <p:cNvPr id="9" name="Group 8"/>
          <p:cNvGrpSpPr/>
          <p:nvPr/>
        </p:nvGrpSpPr>
        <p:grpSpPr>
          <a:xfrm>
            <a:off x="9657930" y="2238020"/>
            <a:ext cx="730136" cy="721198"/>
            <a:chOff x="457688" y="491587"/>
            <a:chExt cx="613378" cy="721198"/>
          </a:xfrm>
        </p:grpSpPr>
        <p:sp>
          <p:nvSpPr>
            <p:cNvPr id="35" name="Oval 34"/>
            <p:cNvSpPr>
              <a:spLocks noChangeArrowheads="1"/>
            </p:cNvSpPr>
            <p:nvPr/>
          </p:nvSpPr>
          <p:spPr bwMode="auto">
            <a:xfrm>
              <a:off x="457688" y="491587"/>
              <a:ext cx="613378" cy="659998"/>
            </a:xfrm>
            <a:prstGeom prst="ellipse">
              <a:avLst/>
            </a:prstGeom>
            <a:solidFill>
              <a:schemeClr val="bg1"/>
            </a:solidFill>
            <a:ln w="28575">
              <a:solidFill>
                <a:srgbClr val="0070C0"/>
              </a:solidFill>
              <a:round/>
              <a:headEnd/>
              <a:tailEnd/>
            </a:ln>
          </p:spPr>
          <p:txBody>
            <a:bodyPr rot="0" vert="horz" wrap="square" lIns="91440" tIns="45720" rIns="91440" bIns="45720" anchor="t" anchorCtr="0" upright="1">
              <a:noAutofit/>
            </a:bodyPr>
            <a:lstStyle/>
            <a:p>
              <a:endParaRPr lang="en-US" sz="4000" dirty="0">
                <a:solidFill>
                  <a:srgbClr val="FF0000"/>
                </a:solidFill>
                <a:latin typeface="Sakkal Majalla" panose="02000000000000000000" pitchFamily="2" charset="-78"/>
                <a:cs typeface="+mj-cs"/>
              </a:endParaRPr>
            </a:p>
          </p:txBody>
        </p:sp>
        <p:sp>
          <p:nvSpPr>
            <p:cNvPr id="7" name="Rectangle 6"/>
            <p:cNvSpPr/>
            <p:nvPr/>
          </p:nvSpPr>
          <p:spPr>
            <a:xfrm>
              <a:off x="582478" y="504899"/>
              <a:ext cx="453970" cy="707886"/>
            </a:xfrm>
            <a:prstGeom prst="rect">
              <a:avLst/>
            </a:prstGeom>
          </p:spPr>
          <p:txBody>
            <a:bodyPr wrap="none">
              <a:spAutoFit/>
            </a:bodyPr>
            <a:lstStyle/>
            <a:p>
              <a:r>
                <a:rPr lang="ar-BH" altLang="en-US" sz="4000" dirty="0">
                  <a:solidFill>
                    <a:srgbClr val="FF0000"/>
                  </a:solidFill>
                  <a:latin typeface="Sakkal Majalla" panose="02000000000000000000" pitchFamily="2" charset="-78"/>
                  <a:ea typeface="Calibri" panose="020F0502020204030204" pitchFamily="34" charset="0"/>
                  <a:cs typeface="+mj-cs"/>
                </a:rPr>
                <a:t>2</a:t>
              </a:r>
              <a:endParaRPr lang="en-US" sz="4000" dirty="0">
                <a:solidFill>
                  <a:srgbClr val="FF0000"/>
                </a:solidFill>
                <a:cs typeface="+mj-cs"/>
              </a:endParaRPr>
            </a:p>
          </p:txBody>
        </p:sp>
      </p:grpSp>
      <p:grpSp>
        <p:nvGrpSpPr>
          <p:cNvPr id="11" name="Group 10"/>
          <p:cNvGrpSpPr/>
          <p:nvPr/>
        </p:nvGrpSpPr>
        <p:grpSpPr>
          <a:xfrm>
            <a:off x="9685919" y="2949795"/>
            <a:ext cx="709213" cy="745632"/>
            <a:chOff x="456836" y="3051051"/>
            <a:chExt cx="613378" cy="745632"/>
          </a:xfrm>
        </p:grpSpPr>
        <p:sp>
          <p:nvSpPr>
            <p:cNvPr id="37" name="Oval 36"/>
            <p:cNvSpPr>
              <a:spLocks noChangeArrowheads="1"/>
            </p:cNvSpPr>
            <p:nvPr/>
          </p:nvSpPr>
          <p:spPr bwMode="auto">
            <a:xfrm>
              <a:off x="456836" y="3051051"/>
              <a:ext cx="613378" cy="659998"/>
            </a:xfrm>
            <a:prstGeom prst="ellipse">
              <a:avLst/>
            </a:prstGeom>
            <a:solidFill>
              <a:schemeClr val="bg1"/>
            </a:solidFill>
            <a:ln w="28575">
              <a:solidFill>
                <a:srgbClr val="0070C0"/>
              </a:solidFill>
              <a:round/>
              <a:headEnd/>
              <a:tailEnd/>
            </a:ln>
          </p:spPr>
          <p:txBody>
            <a:bodyPr rot="0" vert="horz" wrap="square" lIns="91440" tIns="45720" rIns="91440" bIns="45720" anchor="t" anchorCtr="0" upright="1">
              <a:noAutofit/>
            </a:bodyPr>
            <a:lstStyle/>
            <a:p>
              <a:endParaRPr lang="en-US" sz="4000" dirty="0">
                <a:solidFill>
                  <a:srgbClr val="FF0000"/>
                </a:solidFill>
                <a:latin typeface="Sakkal Majalla" panose="02000000000000000000" pitchFamily="2" charset="-78"/>
                <a:cs typeface="+mj-cs"/>
              </a:endParaRPr>
            </a:p>
          </p:txBody>
        </p:sp>
        <p:sp>
          <p:nvSpPr>
            <p:cNvPr id="10" name="Rectangle 9"/>
            <p:cNvSpPr/>
            <p:nvPr/>
          </p:nvSpPr>
          <p:spPr>
            <a:xfrm>
              <a:off x="547709" y="3088797"/>
              <a:ext cx="453970" cy="707886"/>
            </a:xfrm>
            <a:prstGeom prst="rect">
              <a:avLst/>
            </a:prstGeom>
          </p:spPr>
          <p:txBody>
            <a:bodyPr wrap="none">
              <a:spAutoFit/>
            </a:bodyPr>
            <a:lstStyle/>
            <a:p>
              <a:r>
                <a:rPr lang="ar-BH" sz="4000" dirty="0">
                  <a:solidFill>
                    <a:srgbClr val="FF0000"/>
                  </a:solidFill>
                  <a:latin typeface="Sakkal Majalla" panose="02000000000000000000" pitchFamily="2" charset="-78"/>
                  <a:cs typeface="+mj-cs"/>
                </a:rPr>
                <a:t>3</a:t>
              </a:r>
              <a:endParaRPr lang="en-US" sz="4000" dirty="0">
                <a:solidFill>
                  <a:srgbClr val="FF0000"/>
                </a:solidFill>
                <a:cs typeface="+mj-cs"/>
              </a:endParaRPr>
            </a:p>
          </p:txBody>
        </p:sp>
      </p:grpSp>
      <p:grpSp>
        <p:nvGrpSpPr>
          <p:cNvPr id="14" name="Group 13"/>
          <p:cNvGrpSpPr/>
          <p:nvPr/>
        </p:nvGrpSpPr>
        <p:grpSpPr>
          <a:xfrm>
            <a:off x="9661820" y="1477240"/>
            <a:ext cx="743280" cy="707886"/>
            <a:chOff x="3156437" y="4455671"/>
            <a:chExt cx="613378" cy="707886"/>
          </a:xfrm>
        </p:grpSpPr>
        <p:sp>
          <p:nvSpPr>
            <p:cNvPr id="40" name="Oval 39"/>
            <p:cNvSpPr>
              <a:spLocks noChangeArrowheads="1"/>
            </p:cNvSpPr>
            <p:nvPr/>
          </p:nvSpPr>
          <p:spPr bwMode="auto">
            <a:xfrm>
              <a:off x="3156437" y="4468451"/>
              <a:ext cx="613378" cy="659998"/>
            </a:xfrm>
            <a:prstGeom prst="ellipse">
              <a:avLst/>
            </a:prstGeom>
            <a:solidFill>
              <a:schemeClr val="bg1"/>
            </a:solidFill>
            <a:ln w="28575">
              <a:solidFill>
                <a:srgbClr val="0070C0"/>
              </a:solidFill>
              <a:round/>
              <a:headEnd/>
              <a:tailEnd/>
            </a:ln>
          </p:spPr>
          <p:txBody>
            <a:bodyPr rot="0" vert="horz" wrap="square" lIns="91440" tIns="45720" rIns="91440" bIns="45720" anchor="t" anchorCtr="0" upright="1">
              <a:noAutofit/>
            </a:bodyPr>
            <a:lstStyle/>
            <a:p>
              <a:endParaRPr lang="en-US" sz="4000" dirty="0">
                <a:solidFill>
                  <a:srgbClr val="FF0000"/>
                </a:solidFill>
                <a:latin typeface="Sakkal Majalla" panose="02000000000000000000" pitchFamily="2" charset="-78"/>
                <a:cs typeface="+mj-cs"/>
              </a:endParaRPr>
            </a:p>
          </p:txBody>
        </p:sp>
        <p:sp>
          <p:nvSpPr>
            <p:cNvPr id="12" name="Rectangle 11"/>
            <p:cNvSpPr/>
            <p:nvPr/>
          </p:nvSpPr>
          <p:spPr>
            <a:xfrm>
              <a:off x="3282895" y="4455671"/>
              <a:ext cx="453970" cy="707886"/>
            </a:xfrm>
            <a:prstGeom prst="rect">
              <a:avLst/>
            </a:prstGeom>
          </p:spPr>
          <p:txBody>
            <a:bodyPr wrap="none">
              <a:spAutoFit/>
            </a:bodyPr>
            <a:lstStyle/>
            <a:p>
              <a:r>
                <a:rPr lang="ar-BH" sz="4000" dirty="0">
                  <a:solidFill>
                    <a:srgbClr val="FF0000"/>
                  </a:solidFill>
                  <a:latin typeface="Calibri" panose="020F0502020204030204" pitchFamily="34" charset="0"/>
                  <a:ea typeface="Calibri" panose="020F0502020204030204" pitchFamily="34" charset="0"/>
                  <a:cs typeface="+mj-cs"/>
                </a:rPr>
                <a:t>4</a:t>
              </a:r>
              <a:endParaRPr lang="en-US" sz="4000" dirty="0">
                <a:solidFill>
                  <a:srgbClr val="FF0000"/>
                </a:solidFill>
                <a:cs typeface="+mj-cs"/>
              </a:endParaRPr>
            </a:p>
          </p:txBody>
        </p:sp>
      </p:grpSp>
      <p:sp>
        <p:nvSpPr>
          <p:cNvPr id="42" name="Rectangle 41"/>
          <p:cNvSpPr/>
          <p:nvPr/>
        </p:nvSpPr>
        <p:spPr>
          <a:xfrm>
            <a:off x="4897853" y="4948885"/>
            <a:ext cx="3252439" cy="707886"/>
          </a:xfrm>
          <a:prstGeom prst="rect">
            <a:avLst/>
          </a:prstGeom>
        </p:spPr>
        <p:txBody>
          <a:bodyPr wrap="square">
            <a:spAutoFit/>
          </a:bodyPr>
          <a:lstStyle/>
          <a:p>
            <a:pPr algn="r"/>
            <a:r>
              <a:rPr lang="ar-BH" sz="4000" cap="all" dirty="0">
                <a:solidFill>
                  <a:srgbClr val="0070C0"/>
                </a:solidFill>
                <a:cs typeface="Sakkal Majalla" panose="02000000000000000000" pitchFamily="2" charset="-78"/>
              </a:rPr>
              <a:t>ما</a:t>
            </a:r>
            <a:r>
              <a:rPr lang="ar-BH" sz="4000" cap="all" dirty="0">
                <a:cs typeface="Sakkal Majalla" panose="02000000000000000000" pitchFamily="2" charset="-78"/>
              </a:rPr>
              <a:t> </a:t>
            </a:r>
            <a:r>
              <a:rPr lang="ar-BH" sz="4000" cap="all" dirty="0">
                <a:solidFill>
                  <a:srgbClr val="0070C0"/>
                </a:solidFill>
                <a:cs typeface="Sakkal Majalla" panose="02000000000000000000" pitchFamily="2" charset="-78"/>
              </a:rPr>
              <a:t>أَجْمَلَ</a:t>
            </a:r>
            <a:r>
              <a:rPr lang="ar-BH" sz="4000" cap="all" dirty="0">
                <a:cs typeface="Sakkal Majalla" panose="02000000000000000000" pitchFamily="2" charset="-78"/>
              </a:rPr>
              <a:t> </a:t>
            </a:r>
            <a:r>
              <a:rPr lang="ar-BH" sz="4000" cap="all" dirty="0">
                <a:solidFill>
                  <a:srgbClr val="0070C0"/>
                </a:solidFill>
                <a:cs typeface="Sakkal Majalla" panose="02000000000000000000" pitchFamily="2" charset="-78"/>
              </a:rPr>
              <a:t>الْقَرْقاعونَ!</a:t>
            </a:r>
            <a:endParaRPr lang="en-US" sz="4000" dirty="0">
              <a:solidFill>
                <a:srgbClr val="0070C0"/>
              </a:solidFill>
            </a:endParaRPr>
          </a:p>
        </p:txBody>
      </p:sp>
      <p:sp>
        <p:nvSpPr>
          <p:cNvPr id="43" name="Rectangle 42"/>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3" name="Footer Placeholder 3">
            <a:extLst>
              <a:ext uri="{FF2B5EF4-FFF2-40B4-BE49-F238E27FC236}">
                <a16:creationId xmlns:a16="http://schemas.microsoft.com/office/drawing/2014/main" xmlns="" id="{841EAD44-9D00-4605-916F-336976645B18}"/>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773834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hidden"/>
                                      </p:to>
                                    </p:set>
                                  </p:childTnLst>
                                </p:cTn>
                              </p:par>
                              <p:par>
                                <p:cTn id="31" presetID="17" presetClass="entr" presetSubtype="1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30" grpId="0" animBg="1"/>
      <p:bldP spid="31" grpId="0" animBg="1"/>
      <p:bldP spid="32" grpId="0" animBg="1"/>
      <p:bldP spid="19" grpId="0" animBg="1"/>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xmlns="" id="{6FD81C88-FE2B-451C-8F54-250B6053AE91}"/>
              </a:ext>
            </a:extLst>
          </p:cNvPr>
          <p:cNvSpPr/>
          <p:nvPr/>
        </p:nvSpPr>
        <p:spPr>
          <a:xfrm>
            <a:off x="3160771" y="2456575"/>
            <a:ext cx="6153174" cy="1640880"/>
          </a:xfrm>
          <a:prstGeom prst="roundRect">
            <a:avLst/>
          </a:prstGeom>
          <a:solidFill>
            <a:schemeClr val="bg1">
              <a:lumMod val="95000"/>
            </a:schemeClr>
          </a:solidFill>
          <a:effectLst>
            <a:outerShdw blurRad="76200" dir="13500000" sy="23000" kx="1200000" algn="br"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6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انْتَهى الدَّرْسُ</a:t>
            </a:r>
            <a:endParaRPr kumimoji="0" lang="en-US" sz="6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pic>
        <p:nvPicPr>
          <p:cNvPr id="10" name="Picture 9">
            <a:extLst>
              <a:ext uri="{FF2B5EF4-FFF2-40B4-BE49-F238E27FC236}">
                <a16:creationId xmlns:a16="http://schemas.microsoft.com/office/drawing/2014/main" xmlns="" id="{EF66B0DC-5FF2-430A-918B-007BC980E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9" name="Rectangle 8"/>
          <p:cNvSpPr>
            <a:spLocks/>
          </p:cNvSpPr>
          <p:nvPr/>
        </p:nvSpPr>
        <p:spPr>
          <a:xfrm>
            <a:off x="8182057"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Footer Placeholder 3">
            <a:extLst>
              <a:ext uri="{FF2B5EF4-FFF2-40B4-BE49-F238E27FC236}">
                <a16:creationId xmlns:a16="http://schemas.microsoft.com/office/drawing/2014/main" xmlns="" id="{082F9C58-EC35-4331-8918-51FC729C9480}"/>
              </a:ext>
            </a:extLst>
          </p:cNvPr>
          <p:cNvSpPr>
            <a:spLocks noGrp="1"/>
          </p:cNvSpPr>
          <p:nvPr>
            <p:ph type="ftr" sz="quarter" idx="11"/>
          </p:nvPr>
        </p:nvSpPr>
        <p:spPr>
          <a:xfrm>
            <a:off x="1740024" y="6329134"/>
            <a:ext cx="6303710" cy="365125"/>
          </a:xfrm>
        </p:spPr>
        <p:txBody>
          <a:bodyPr/>
          <a:lstStyle/>
          <a:p>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اللُّغَةُ العَرَبيّةُ </a:t>
            </a:r>
            <a:r>
              <a:rPr lang="ar-BH" sz="1400" dirty="0">
                <a:solidFill>
                  <a:schemeClr val="tx1"/>
                </a:solidFill>
                <a:latin typeface="Sakkal Majalla" panose="02000000000000000000" pitchFamily="2" charset="-78"/>
                <a:cs typeface="Sakkal Majalla" panose="02000000000000000000"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الصَّفُّ الثاني الابتدائي </a:t>
            </a:r>
            <a:r>
              <a:rPr lang="ar-BH" sz="1400" dirty="0">
                <a:solidFill>
                  <a:schemeClr val="tx1"/>
                </a:solidFill>
                <a:latin typeface="Sakkal Majalla" panose="02000000000000000000" pitchFamily="2" charset="-78"/>
                <a:cs typeface="Sakkal Majalla" panose="02000000000000000000" pitchFamily="2" charset="-78"/>
              </a:rPr>
              <a:t>/ الوحدة الأولى/ </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الدّ</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ر</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س</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a:t>
            </a:r>
            <a:r>
              <a:rPr kumimoji="0" lang="ar-SA"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 </a:t>
            </a:r>
            <a:r>
              <a:rPr kumimoji="0" lang="ar-BH" sz="1400" i="0" u="none" strike="noStrike" kern="1200" cap="none" spc="0" normalizeH="0" baseline="0" noProof="0" dirty="0">
                <a:ln>
                  <a:noFill/>
                </a:ln>
                <a:solidFill>
                  <a:schemeClr val="tx1"/>
                </a:solidFill>
                <a:effectLst/>
                <a:uLnTx/>
                <a:uFillTx/>
                <a:latin typeface="Sakkal Majalla" panose="02000000000000000000" pitchFamily="2" charset="-78"/>
                <a:cs typeface="Sakkal Majalla" pitchFamily="2" charset="-78"/>
              </a:rPr>
              <a:t>الأوّل: فَرْحَةُ الْقَرْقاعون</a:t>
            </a:r>
            <a:r>
              <a:rPr lang="ar-BH" sz="1400" dirty="0">
                <a:solidFill>
                  <a:schemeClr val="tx1"/>
                </a:solidFill>
                <a:latin typeface="Sakkal Majalla" panose="02000000000000000000" pitchFamily="2" charset="-78"/>
                <a:cs typeface="Sakkal Majalla" panose="02000000000000000000" pitchFamily="2" charset="-78"/>
              </a:rPr>
              <a:t>/ </a:t>
            </a:r>
            <a:r>
              <a:rPr lang="ar-SA" sz="1400" dirty="0" smtClean="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التَّحَدُّثُ </a:t>
            </a:r>
            <a:r>
              <a:rPr lang="ar-SA" sz="1400" dirty="0">
                <a:solidFill>
                  <a:schemeClr val="tx1"/>
                </a:solidFill>
                <a:effectLst/>
                <a:latin typeface="Sakkal Majalla" panose="02000000000000000000" pitchFamily="2" charset="-78"/>
                <a:ea typeface="Calibri" panose="020F0502020204030204" pitchFamily="34" charset="0"/>
                <a:cs typeface="Sakkal Majalla" panose="02000000000000000000" pitchFamily="2" charset="-78"/>
              </a:rPr>
              <a:t>وَالقِراءَةُ</a:t>
            </a:r>
            <a:endParaRPr lang="en-US" sz="1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4667433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docProps/app.xml><?xml version="1.0" encoding="utf-8"?>
<Properties xmlns="http://schemas.openxmlformats.org/officeDocument/2006/extended-properties" xmlns:vt="http://schemas.openxmlformats.org/officeDocument/2006/docPropsVTypes">
  <Template>PPT TMPLT.potx</Template>
  <TotalTime>2078</TotalTime>
  <Words>1150</Words>
  <Application>Microsoft Office PowerPoint</Application>
  <PresentationFormat>Widescreen</PresentationFormat>
  <Paragraphs>129</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Sakkal Majalla</vt:lpstr>
      <vt:lpstr>Times New Roman</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User</cp:lastModifiedBy>
  <cp:revision>141</cp:revision>
  <cp:lastPrinted>2021-01-17T11:49:49Z</cp:lastPrinted>
  <dcterms:created xsi:type="dcterms:W3CDTF">2020-03-04T10:47:58Z</dcterms:created>
  <dcterms:modified xsi:type="dcterms:W3CDTF">2022-01-30T08:07:50Z</dcterms:modified>
</cp:coreProperties>
</file>