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10">
  <p:sldMasterIdLst>
    <p:sldMasterId id="2147483672" r:id="rId1"/>
  </p:sldMasterIdLst>
  <p:notesMasterIdLst>
    <p:notesMasterId r:id="rId11"/>
  </p:notesMasterIdLst>
  <p:sldIdLst>
    <p:sldId id="326" r:id="rId2"/>
    <p:sldId id="355" r:id="rId3"/>
    <p:sldId id="356" r:id="rId4"/>
    <p:sldId id="358" r:id="rId5"/>
    <p:sldId id="366" r:id="rId6"/>
    <p:sldId id="359" r:id="rId7"/>
    <p:sldId id="361" r:id="rId8"/>
    <p:sldId id="364" r:id="rId9"/>
    <p:sldId id="311" r:id="rId10"/>
  </p:sldIdLst>
  <p:sldSz cx="12192000" cy="6858000"/>
  <p:notesSz cx="6858000" cy="9144000"/>
  <p:defaultTextStyle>
    <a:defPPr>
      <a:defRPr lang="ar-S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حمد عليّ النفيعيّ" initials="حمد" lastIdx="1" clrIdx="0">
    <p:extLst>
      <p:ext uri="{19B8F6BF-5375-455C-9EA6-DF929625EA0E}">
        <p15:presenceInfo xmlns:p15="http://schemas.microsoft.com/office/powerpoint/2012/main" userId="0b58add3780b77f1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B1F4"/>
    <a:srgbClr val="07ED43"/>
    <a:srgbClr val="43B15D"/>
    <a:srgbClr val="CC66FF"/>
    <a:srgbClr val="E1E1E1"/>
    <a:srgbClr val="FF3399"/>
    <a:srgbClr val="FFFFCC"/>
    <a:srgbClr val="FF0066"/>
    <a:srgbClr val="CC3300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5" autoAdjust="0"/>
    <p:restoredTop sz="94660"/>
  </p:normalViewPr>
  <p:slideViewPr>
    <p:cSldViewPr snapToGrid="0">
      <p:cViewPr varScale="1">
        <p:scale>
          <a:sx n="74" d="100"/>
          <a:sy n="74" d="100"/>
        </p:scale>
        <p:origin x="49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ar-SA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fld id="{10DDB038-7EBD-46C1-BF37-17CE9684544A}" type="datetimeFigureOut">
              <a:rPr lang="ar-SA" smtClean="0"/>
              <a:t>10/06/1443</a:t>
            </a:fld>
            <a:endParaRPr lang="ar-SA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ar-SA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endParaRPr lang="ar-S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fld id="{E0F35522-70BB-4E93-8A41-84CB8C736E69}" type="slidenum">
              <a:rPr lang="ar-SA" smtClean="0"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9314404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1/13/2022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02504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1/13/2022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53346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1/13/2022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5287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1/13/2022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13615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1/13/2022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32709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1/13/2022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64389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1/13/2022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06123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1/13/2022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81591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1/13/2022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24954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1/13/2022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16068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1/13/2022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8588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8000">
              <a:srgbClr val="ECECEC"/>
            </a:gs>
            <a:gs pos="39000">
              <a:schemeClr val="bg1"/>
            </a:gs>
            <a:gs pos="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BB54EE-DF0D-4FA1-B48F-C292469C25C4}" type="datetimeFigureOut">
              <a:rPr lang="en-US" smtClean="0"/>
              <a:t>1/13/2022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F20112-F681-4D23-BAD6-386DBC2EFDE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4098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.png"/><Relationship Id="rId7" Type="http://schemas.openxmlformats.org/officeDocument/2006/relationships/image" Target="../media/image7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10" Type="http://schemas.openxmlformats.org/officeDocument/2006/relationships/image" Target="../media/image10.jpeg"/><Relationship Id="rId4" Type="http://schemas.openxmlformats.org/officeDocument/2006/relationships/image" Target="../media/image5.svg"/><Relationship Id="rId9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4.png"/><Relationship Id="rId7" Type="http://schemas.openxmlformats.org/officeDocument/2006/relationships/image" Target="../media/image13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5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sv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6000">
              <a:schemeClr val="bg1"/>
            </a:gs>
            <a:gs pos="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toy&#10;&#10;Description automatically generated">
            <a:extLst>
              <a:ext uri="{FF2B5EF4-FFF2-40B4-BE49-F238E27FC236}">
                <a16:creationId xmlns:a16="http://schemas.microsoft.com/office/drawing/2014/main" xmlns="" id="{1C0E7644-DEAC-4A5F-B7CE-4C8AE66CE25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6575" y="2360570"/>
            <a:ext cx="3270756" cy="327075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3" t="25076" r="6723" b="21638"/>
          <a:stretch/>
        </p:blipFill>
        <p:spPr>
          <a:xfrm>
            <a:off x="2438399" y="93501"/>
            <a:ext cx="7162800" cy="1182210"/>
          </a:xfrm>
          <a:prstGeom prst="rect">
            <a:avLst/>
          </a:prstGeom>
        </p:spPr>
      </p:pic>
      <p:cxnSp>
        <p:nvCxnSpPr>
          <p:cNvPr id="3" name="Straight Connector 2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>
            <a:spLocks/>
          </p:cNvSpPr>
          <p:nvPr/>
        </p:nvSpPr>
        <p:spPr>
          <a:xfrm>
            <a:off x="8349483" y="6306207"/>
            <a:ext cx="3419475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التّربية والتّعليم –الفصل الدّراسيّ</a:t>
            </a:r>
            <a:r>
              <a:rPr kumimoji="0" lang="ar-SA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 الثّاني</a:t>
            </a:r>
            <a:r>
              <a:rPr kumimoji="0" lang="ar-BH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 2021-2022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82E2E828-D966-4866-8D0C-7C48B5D31A83}"/>
              </a:ext>
            </a:extLst>
          </p:cNvPr>
          <p:cNvSpPr/>
          <p:nvPr/>
        </p:nvSpPr>
        <p:spPr>
          <a:xfrm>
            <a:off x="423042" y="1245924"/>
            <a:ext cx="11481051" cy="744634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itchFamily="2" charset="-78"/>
                <a:ea typeface="+mn-ea"/>
                <a:cs typeface="Sakkal Majalla" pitchFamily="2" charset="-78"/>
              </a:rPr>
              <a:t>الحَلْقَةُ الأ</a:t>
            </a: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itchFamily="2" charset="-78"/>
                <a:ea typeface="+mn-ea"/>
                <a:cs typeface="Sakkal Majalla" pitchFamily="2" charset="-78"/>
              </a:rPr>
              <a:t>ُ</a:t>
            </a:r>
            <a:r>
              <a:rPr kumimoji="0" lang="ar-BH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itchFamily="2" charset="-78"/>
                <a:ea typeface="+mn-ea"/>
                <a:cs typeface="Sakkal Majalla" pitchFamily="2" charset="-78"/>
              </a:rPr>
              <a:t>ولى/ اللُّغَةُ العَرَبيّةُ                          الصَّفُّ الثّاني الابْتِدائِــــــيُّ</a:t>
            </a: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itchFamily="2" charset="-78"/>
                <a:ea typeface="+mn-ea"/>
                <a:cs typeface="Sakkal Majalla" pitchFamily="2" charset="-78"/>
              </a:rPr>
              <a:t>  </a:t>
            </a:r>
            <a:r>
              <a:rPr kumimoji="0" lang="ar-BH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itchFamily="2" charset="-78"/>
                <a:ea typeface="+mn-ea"/>
                <a:cs typeface="Sakkal Majalla" pitchFamily="2" charset="-78"/>
              </a:rPr>
              <a:t>/</a:t>
            </a: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itchFamily="2" charset="-78"/>
                <a:ea typeface="+mn-ea"/>
                <a:cs typeface="Sakkal Majalla" pitchFamily="2" charset="-78"/>
              </a:rPr>
              <a:t> </a:t>
            </a:r>
            <a:r>
              <a:rPr kumimoji="0" lang="ar-BH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itchFamily="2" charset="-78"/>
                <a:ea typeface="+mn-ea"/>
                <a:cs typeface="Sakkal Majalla" pitchFamily="2" charset="-78"/>
              </a:rPr>
              <a:t>الفَصْلُ الدِّراسِيُّ </a:t>
            </a: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itchFamily="2" charset="-78"/>
                <a:ea typeface="+mn-ea"/>
                <a:cs typeface="Sakkal Majalla" pitchFamily="2" charset="-78"/>
              </a:rPr>
              <a:t>الثّاني</a:t>
            </a:r>
            <a:r>
              <a:rPr kumimoji="0" lang="ar-BH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itchFamily="2" charset="-78"/>
                <a:ea typeface="+mn-ea"/>
                <a:cs typeface="Sakkal Majalla" pitchFamily="2" charset="-78"/>
              </a:rPr>
              <a:t> </a:t>
            </a:r>
            <a:endParaRPr kumimoji="0" lang="ar-SA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akkal Majalla" pitchFamily="2" charset="-78"/>
              <a:ea typeface="+mn-ea"/>
              <a:cs typeface="Sakkal Majalla" pitchFamily="2" charset="-78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A7E7755E-1789-4C6F-AA3E-15902EE9C568}"/>
              </a:ext>
            </a:extLst>
          </p:cNvPr>
          <p:cNvSpPr/>
          <p:nvPr/>
        </p:nvSpPr>
        <p:spPr>
          <a:xfrm>
            <a:off x="270641" y="2026988"/>
            <a:ext cx="1149831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akkal Majalla" pitchFamily="2" charset="-78"/>
                <a:ea typeface="+mn-ea"/>
                <a:cs typeface="Sakkal Majalla" pitchFamily="2" charset="-78"/>
              </a:rPr>
              <a:t> ال</a:t>
            </a:r>
            <a:r>
              <a:rPr kumimoji="0" lang="ar-BH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akkal Majalla" pitchFamily="2" charset="-78"/>
                <a:ea typeface="+mn-ea"/>
                <a:cs typeface="Sakkal Majalla" pitchFamily="2" charset="-78"/>
              </a:rPr>
              <a:t>وَحْدَةُ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akkal Majalla" pitchFamily="2" charset="-78"/>
                <a:ea typeface="+mn-ea"/>
                <a:cs typeface="Sakkal Majalla" pitchFamily="2" charset="-78"/>
              </a:rPr>
              <a:t> الأولى </a:t>
            </a:r>
            <a:r>
              <a:rPr kumimoji="0" lang="ar-BH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akkal Majalla" pitchFamily="2" charset="-78"/>
                <a:ea typeface="+mn-ea"/>
                <a:cs typeface="Sakkal Majalla" pitchFamily="2" charset="-78"/>
              </a:rPr>
              <a:t>: (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akkal Majalla" pitchFamily="2" charset="-78"/>
                <a:ea typeface="+mn-ea"/>
                <a:cs typeface="Sakkal Majalla" pitchFamily="2" charset="-78"/>
              </a:rPr>
              <a:t>وَطَني الْبَحْرَيْنُ)                                                 الدَّرْسُ </a:t>
            </a:r>
            <a:r>
              <a:rPr lang="ar-SA" sz="3600" b="1" dirty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الثّاني: وَطَني الْغالي</a:t>
            </a:r>
            <a:endParaRPr lang="ar-BH" sz="3600" b="1" dirty="0">
              <a:solidFill>
                <a:srgbClr val="FF0000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xmlns="" id="{3F38D9A3-41D7-43D0-A7FC-ED357933A70D}"/>
              </a:ext>
            </a:extLst>
          </p:cNvPr>
          <p:cNvSpPr/>
          <p:nvPr/>
        </p:nvSpPr>
        <p:spPr>
          <a:xfrm>
            <a:off x="2764270" y="5502002"/>
            <a:ext cx="6511058" cy="746786"/>
          </a:xfrm>
          <a:prstGeom prst="roundRect">
            <a:avLst/>
          </a:prstGeom>
          <a:solidFill>
            <a:srgbClr val="43B15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4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 2- أُثَرّي</a:t>
            </a:r>
            <a:r>
              <a:rPr kumimoji="0" lang="ar-SA" sz="4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 لُغَتي </a:t>
            </a:r>
            <a:r>
              <a:rPr lang="ar-SA" sz="4000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– </a:t>
            </a:r>
            <a:r>
              <a:rPr kumimoji="0" lang="ar-BH" sz="4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أُميِّزُ</a:t>
            </a:r>
            <a:r>
              <a:rPr kumimoji="0" lang="ar-SA" sz="4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 الْحُروفَ وَالْأَصْواتَ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5" name="Footer Placeholder 3">
            <a:extLst>
              <a:ext uri="{FF2B5EF4-FFF2-40B4-BE49-F238E27FC236}">
                <a16:creationId xmlns:a16="http://schemas.microsoft.com/office/drawing/2014/main" xmlns="" id="{34FF2EA0-7BB1-4152-88BF-0137FF28D9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0087" y="6375651"/>
            <a:ext cx="8163339" cy="365125"/>
          </a:xfrm>
        </p:spPr>
        <p:txBody>
          <a:bodyPr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اللُّغَةُ العَرَبِيَّةُ / الصَّفُّ الثّاني الابْتِدائِيُّ/ </a:t>
            </a:r>
            <a:r>
              <a:rPr kumimoji="0" lang="ar-SA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ال</a:t>
            </a:r>
            <a:r>
              <a:rPr kumimoji="0" lang="ar-BH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وَحْدَةُ</a:t>
            </a:r>
            <a:r>
              <a:rPr kumimoji="0" lang="ar-SA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الْأولى</a:t>
            </a:r>
            <a:r>
              <a:rPr kumimoji="0" lang="ar-BH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: </a:t>
            </a:r>
            <a:r>
              <a:rPr kumimoji="0" lang="ar-SA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وَطَني الْبَحْرَيْنُ</a:t>
            </a:r>
            <a:r>
              <a:rPr kumimoji="0" lang="ar-BH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/ الدَّرْسُ </a:t>
            </a:r>
            <a:r>
              <a:rPr lang="ar-SA" dirty="0">
                <a:solidFill>
                  <a:schemeClr val="tx1"/>
                </a:solidFill>
                <a:latin typeface="Calibri"/>
                <a:cs typeface="Arial" panose="020B0604020202020204" pitchFamily="34" charset="0"/>
              </a:rPr>
              <a:t>الثّاني</a:t>
            </a:r>
            <a:r>
              <a:rPr lang="ar-BH" dirty="0">
                <a:solidFill>
                  <a:schemeClr val="tx1"/>
                </a:solidFill>
                <a:latin typeface="Calibri"/>
                <a:cs typeface="Arial" panose="020B0604020202020204" pitchFamily="34" charset="0"/>
              </a:rPr>
              <a:t>: </a:t>
            </a:r>
            <a:r>
              <a:rPr lang="ar-SA" dirty="0">
                <a:solidFill>
                  <a:schemeClr val="tx1"/>
                </a:solidFill>
                <a:latin typeface="Calibri"/>
                <a:cs typeface="Arial" panose="020B0604020202020204" pitchFamily="34" charset="0"/>
              </a:rPr>
              <a:t> وَطَني الْغالي</a:t>
            </a:r>
            <a:r>
              <a:rPr lang="ar-BH" dirty="0">
                <a:solidFill>
                  <a:schemeClr val="tx1"/>
                </a:solidFill>
                <a:latin typeface="Calibri"/>
                <a:cs typeface="Arial" panose="020B0604020202020204" pitchFamily="34" charset="0"/>
              </a:rPr>
              <a:t>/ أُثَرّي لُغَتي</a:t>
            </a:r>
            <a:r>
              <a:rPr lang="ar-SA" dirty="0">
                <a:solidFill>
                  <a:schemeClr val="tx1"/>
                </a:solidFill>
                <a:latin typeface="Calibri"/>
                <a:cs typeface="Arial" panose="020B0604020202020204" pitchFamily="34" charset="0"/>
              </a:rPr>
              <a:t>-</a:t>
            </a:r>
            <a:r>
              <a:rPr lang="ar-BH" dirty="0">
                <a:solidFill>
                  <a:schemeClr val="tx1"/>
                </a:solidFill>
                <a:latin typeface="Calibri"/>
                <a:cs typeface="Arial" panose="020B0604020202020204" pitchFamily="34" charset="0"/>
              </a:rPr>
              <a:t> أُمَيِّــــــــزُ ال</a:t>
            </a:r>
            <a:r>
              <a:rPr lang="ar-SA" dirty="0">
                <a:solidFill>
                  <a:schemeClr val="tx1"/>
                </a:solidFill>
                <a:latin typeface="Calibri"/>
                <a:cs typeface="Arial" panose="020B0604020202020204" pitchFamily="34" charset="0"/>
              </a:rPr>
              <a:t>ْ</a:t>
            </a:r>
            <a:r>
              <a:rPr lang="ar-BH" dirty="0">
                <a:solidFill>
                  <a:schemeClr val="tx1"/>
                </a:solidFill>
                <a:latin typeface="Calibri"/>
                <a:cs typeface="Arial" panose="020B0604020202020204" pitchFamily="34" charset="0"/>
              </a:rPr>
              <a:t>ـحُروفَ وَالْأَصْواتَ</a:t>
            </a:r>
            <a:endParaRPr lang="en-US" dirty="0">
              <a:solidFill>
                <a:schemeClr val="tx1"/>
              </a:solidFill>
              <a:latin typeface="Calibri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2537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18">
            <a:extLst>
              <a:ext uri="{FF2B5EF4-FFF2-40B4-BE49-F238E27FC236}">
                <a16:creationId xmlns:a16="http://schemas.microsoft.com/office/drawing/2014/main" xmlns="" id="{D06BBF42-CA7F-4AB0-88FB-165EE54C47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5857" y="0"/>
            <a:ext cx="1646183" cy="1268068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14D19390-D6DA-4B65-9CD8-8305C2B6241C}"/>
              </a:ext>
            </a:extLst>
          </p:cNvPr>
          <p:cNvSpPr txBox="1"/>
          <p:nvPr/>
        </p:nvSpPr>
        <p:spPr>
          <a:xfrm>
            <a:off x="6468206" y="114083"/>
            <a:ext cx="3777691" cy="7509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835" algn="just" rtl="1">
              <a:lnSpc>
                <a:spcPct val="107000"/>
              </a:lnSpc>
              <a:spcAft>
                <a:spcPts val="800"/>
              </a:spcAft>
            </a:pPr>
            <a:r>
              <a:rPr lang="ar-BH" sz="40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أَوَّلًا: أُثَرّي لُغَتي.</a:t>
            </a:r>
            <a:endParaRPr lang="en-GB" sz="16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11">
            <a:extLst>
              <a:ext uri="{FF2B5EF4-FFF2-40B4-BE49-F238E27FC236}">
                <a16:creationId xmlns:a16="http://schemas.microsoft.com/office/drawing/2014/main" xmlns="" id="{5E2D515C-6EE3-4709-8134-8F98E364C6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72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F58B1EF0-1BC5-4649-8C6B-E3A875B6843A}"/>
              </a:ext>
            </a:extLst>
          </p:cNvPr>
          <p:cNvSpPr txBox="1"/>
          <p:nvPr/>
        </p:nvSpPr>
        <p:spPr>
          <a:xfrm>
            <a:off x="7293608" y="3429000"/>
            <a:ext cx="146582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ar-BH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...........................</a:t>
            </a:r>
            <a:r>
              <a:rPr kumimoji="0" lang="ar-SA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...........</a:t>
            </a:r>
            <a:r>
              <a:rPr kumimoji="0" lang="ar-BH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............</a:t>
            </a:r>
            <a:endParaRPr lang="ar-SA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xmlns="" id="{730B658A-CC2A-47EB-A4A4-E3D548827E6E}"/>
              </a:ext>
            </a:extLst>
          </p:cNvPr>
          <p:cNvSpPr>
            <a:spLocks/>
          </p:cNvSpPr>
          <p:nvPr/>
        </p:nvSpPr>
        <p:spPr>
          <a:xfrm>
            <a:off x="8349483" y="6306207"/>
            <a:ext cx="3419475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التّربية والتّعليم –الفصل الدّراسيّ</a:t>
            </a:r>
            <a:r>
              <a:rPr kumimoji="0" lang="ar-SA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 الثّاني</a:t>
            </a:r>
            <a:r>
              <a:rPr kumimoji="0" lang="ar-BH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 2021-2022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74C93230-AFFD-42A8-AC5E-3AA013A745E3}"/>
              </a:ext>
            </a:extLst>
          </p:cNvPr>
          <p:cNvSpPr txBox="1"/>
          <p:nvPr/>
        </p:nvSpPr>
        <p:spPr>
          <a:xfrm>
            <a:off x="7322240" y="3128224"/>
            <a:ext cx="1408562" cy="6851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السُّرورُ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xmlns="" id="{F18103A9-08B9-44CA-8A3B-C4BBFB5C3B99}"/>
              </a:ext>
            </a:extLst>
          </p:cNvPr>
          <p:cNvGrpSpPr/>
          <p:nvPr/>
        </p:nvGrpSpPr>
        <p:grpSpPr>
          <a:xfrm>
            <a:off x="1752958" y="2716754"/>
            <a:ext cx="7311887" cy="1290889"/>
            <a:chOff x="95250" y="-12700"/>
            <a:chExt cx="5321300" cy="914400"/>
          </a:xfrm>
        </p:grpSpPr>
        <p:sp>
          <p:nvSpPr>
            <p:cNvPr id="34" name="Oval 33">
              <a:extLst>
                <a:ext uri="{FF2B5EF4-FFF2-40B4-BE49-F238E27FC236}">
                  <a16:creationId xmlns:a16="http://schemas.microsoft.com/office/drawing/2014/main" xmlns="" id="{475FEB2C-E7DC-4AB8-BA2E-1A1664AE225A}"/>
                </a:ext>
              </a:extLst>
            </p:cNvPr>
            <p:cNvSpPr/>
            <p:nvPr/>
          </p:nvSpPr>
          <p:spPr>
            <a:xfrm>
              <a:off x="2123364" y="6824"/>
              <a:ext cx="1262418" cy="744750"/>
            </a:xfrm>
            <a:prstGeom prst="ellipse">
              <a:avLst/>
            </a:prstGeom>
            <a:solidFill>
              <a:srgbClr val="FFE7E5"/>
            </a:solidFill>
            <a:ln w="12700" cap="flat" cmpd="sng" algn="ctr">
              <a:solidFill>
                <a:srgbClr val="FF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1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1">
                <a:lnSpc>
                  <a:spcPct val="107000"/>
                </a:lnSpc>
                <a:spcAft>
                  <a:spcPts val="800"/>
                </a:spcAft>
              </a:pPr>
              <a:r>
                <a:rPr lang="ar-SA" sz="3600" b="1" dirty="0">
                  <a:solidFill>
                    <a:srgbClr val="FF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Sakkal Majalla" panose="02000000000000000000" pitchFamily="2" charset="-78"/>
                </a:rPr>
                <a:t>الْفَرْحَةُ</a:t>
              </a:r>
              <a:endParaRPr lang="en-US" sz="3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xmlns="" id="{5BE8C6D7-ADD9-4C66-8CEE-1797FD8D301D}"/>
                </a:ext>
              </a:extLst>
            </p:cNvPr>
            <p:cNvSpPr/>
            <p:nvPr/>
          </p:nvSpPr>
          <p:spPr>
            <a:xfrm>
              <a:off x="3905250" y="-12700"/>
              <a:ext cx="1511300" cy="882650"/>
            </a:xfrm>
            <a:prstGeom prst="rect">
              <a:avLst/>
            </a:prstGeom>
            <a:noFill/>
            <a:ln w="12700" cap="flat" cmpd="sng" algn="ctr">
              <a:solidFill>
                <a:srgbClr val="FF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1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1">
                <a:lnSpc>
                  <a:spcPct val="107000"/>
                </a:lnSpc>
                <a:spcAft>
                  <a:spcPts val="800"/>
                </a:spcAft>
              </a:pPr>
              <a:r>
                <a:rPr lang="ar-SA" sz="3600" b="1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Sakkal Majalla" panose="02000000000000000000" pitchFamily="2" charset="-78"/>
                </a:rPr>
                <a:t>الْـمُرادِفُ</a:t>
              </a:r>
            </a:p>
            <a:p>
              <a:pPr algn="ctr" rtl="1">
                <a:lnSpc>
                  <a:spcPct val="107000"/>
                </a:lnSpc>
                <a:spcAft>
                  <a:spcPts val="800"/>
                </a:spcAft>
              </a:pPr>
              <a:endParaRPr lang="en-US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xmlns="" id="{D42F544A-B4A2-40DD-BC3B-7DAAACB80194}"/>
                </a:ext>
              </a:extLst>
            </p:cNvPr>
            <p:cNvSpPr/>
            <p:nvPr/>
          </p:nvSpPr>
          <p:spPr>
            <a:xfrm>
              <a:off x="95250" y="19050"/>
              <a:ext cx="1511300" cy="882650"/>
            </a:xfrm>
            <a:prstGeom prst="rect">
              <a:avLst/>
            </a:prstGeom>
            <a:noFill/>
            <a:ln w="12700" cap="flat" cmpd="sng" algn="ctr">
              <a:solidFill>
                <a:srgbClr val="FF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1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1">
                <a:lnSpc>
                  <a:spcPct val="107000"/>
                </a:lnSpc>
                <a:spcAft>
                  <a:spcPts val="800"/>
                </a:spcAft>
              </a:pPr>
              <a:r>
                <a:rPr lang="ar-SA" sz="3600" b="1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Sakkal Majalla" panose="02000000000000000000" pitchFamily="2" charset="-78"/>
                </a:rPr>
                <a:t>الْـمُضادُّ</a:t>
              </a:r>
            </a:p>
            <a:p>
              <a:pPr algn="ctr" rtl="1">
                <a:lnSpc>
                  <a:spcPct val="107000"/>
                </a:lnSpc>
                <a:spcAft>
                  <a:spcPts val="800"/>
                </a:spcAft>
              </a:pPr>
              <a:endParaRPr lang="en-US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" name="Arrow: Down 37">
              <a:extLst>
                <a:ext uri="{FF2B5EF4-FFF2-40B4-BE49-F238E27FC236}">
                  <a16:creationId xmlns:a16="http://schemas.microsoft.com/office/drawing/2014/main" xmlns="" id="{911C9B48-0A95-4E35-AEEE-AEBB03BDE9F4}"/>
                </a:ext>
              </a:extLst>
            </p:cNvPr>
            <p:cNvSpPr/>
            <p:nvPr/>
          </p:nvSpPr>
          <p:spPr>
            <a:xfrm rot="16200000">
              <a:off x="3485961" y="207938"/>
              <a:ext cx="336550" cy="400429"/>
            </a:xfrm>
            <a:prstGeom prst="downArrow">
              <a:avLst/>
            </a:prstGeom>
            <a:solidFill>
              <a:srgbClr val="ED7D31">
                <a:lumMod val="20000"/>
                <a:lumOff val="80000"/>
              </a:srgbClr>
            </a:solidFill>
            <a:ln w="12700" cap="flat" cmpd="sng" algn="ctr">
              <a:solidFill>
                <a:srgbClr val="FF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1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ar-SA" sz="3600"/>
            </a:p>
          </p:txBody>
        </p:sp>
        <p:sp>
          <p:nvSpPr>
            <p:cNvPr id="40" name="Arrow: Down 39">
              <a:extLst>
                <a:ext uri="{FF2B5EF4-FFF2-40B4-BE49-F238E27FC236}">
                  <a16:creationId xmlns:a16="http://schemas.microsoft.com/office/drawing/2014/main" xmlns="" id="{A40B5A41-8C60-4F11-A232-B4EEFB63FEBB}"/>
                </a:ext>
              </a:extLst>
            </p:cNvPr>
            <p:cNvSpPr/>
            <p:nvPr/>
          </p:nvSpPr>
          <p:spPr>
            <a:xfrm rot="5400000" flipH="1">
              <a:off x="1691833" y="194159"/>
              <a:ext cx="336550" cy="400429"/>
            </a:xfrm>
            <a:prstGeom prst="downArrow">
              <a:avLst/>
            </a:prstGeom>
            <a:solidFill>
              <a:srgbClr val="ED7D31">
                <a:lumMod val="20000"/>
                <a:lumOff val="80000"/>
              </a:srgbClr>
            </a:solidFill>
            <a:ln w="12700" cap="flat" cmpd="sng" algn="ctr">
              <a:solidFill>
                <a:srgbClr val="FF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1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ar-SA" sz="3600"/>
            </a:p>
          </p:txBody>
        </p:sp>
      </p:grpSp>
      <p:sp>
        <p:nvSpPr>
          <p:cNvPr id="2" name="Rectangle 10">
            <a:extLst>
              <a:ext uri="{FF2B5EF4-FFF2-40B4-BE49-F238E27FC236}">
                <a16:creationId xmlns:a16="http://schemas.microsoft.com/office/drawing/2014/main" xmlns="" id="{F2CBDB90-153A-4FEE-9623-77136C94BC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31624" y="874944"/>
            <a:ext cx="7550907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69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269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269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269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269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69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69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69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69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69875" algn="l"/>
              </a:tabLst>
            </a:pPr>
            <a:r>
              <a:rPr kumimoji="0" lang="ar-SA" altLang="ar-SA" sz="4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1- أُحَدِّدُ فيما يَأْتي مُرادِفَ الْكَلِمةِ الْـمُلَوَّنةِ وَمُضادَّها:</a:t>
            </a:r>
            <a:endParaRPr kumimoji="0" lang="en-US" altLang="ar-SA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9875" algn="l"/>
              </a:tabLst>
            </a:pPr>
            <a:r>
              <a:rPr kumimoji="0" lang="ar-SA" altLang="ar-SA" sz="4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(وَطَنُ </a:t>
            </a:r>
            <a:r>
              <a:rPr kumimoji="0" lang="ar-SA" altLang="ar-SA" sz="40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الْفَرْحَةِ</a:t>
            </a:r>
            <a:r>
              <a:rPr kumimoji="0" lang="ar-SA" altLang="ar-SA" sz="4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 وَالْإيمــــــــانِ)</a:t>
            </a:r>
            <a:endParaRPr kumimoji="0" lang="en-US" altLang="ar-SA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6" name="Rectangle 15">
            <a:extLst>
              <a:ext uri="{FF2B5EF4-FFF2-40B4-BE49-F238E27FC236}">
                <a16:creationId xmlns:a16="http://schemas.microsoft.com/office/drawing/2014/main" xmlns="" id="{8C125C67-79DC-43E5-ADC6-24C054E7F0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72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xmlns="" id="{1D374110-1E39-42D5-BB71-2119C84D200D}"/>
              </a:ext>
            </a:extLst>
          </p:cNvPr>
          <p:cNvSpPr txBox="1"/>
          <p:nvPr/>
        </p:nvSpPr>
        <p:spPr>
          <a:xfrm>
            <a:off x="2058367" y="3432418"/>
            <a:ext cx="146582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ar-BH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...........................</a:t>
            </a:r>
            <a:r>
              <a:rPr kumimoji="0" lang="ar-SA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...........</a:t>
            </a:r>
            <a:r>
              <a:rPr kumimoji="0" lang="ar-BH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............</a:t>
            </a:r>
            <a:endParaRPr lang="ar-SA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xmlns="" id="{772018CC-0D44-476C-B815-573E2AEE02BB}"/>
              </a:ext>
            </a:extLst>
          </p:cNvPr>
          <p:cNvSpPr txBox="1"/>
          <p:nvPr/>
        </p:nvSpPr>
        <p:spPr>
          <a:xfrm>
            <a:off x="2167531" y="3170458"/>
            <a:ext cx="1408562" cy="6851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الْـحُزْنُ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5" name="Footer Placeholder 3">
            <a:extLst>
              <a:ext uri="{FF2B5EF4-FFF2-40B4-BE49-F238E27FC236}">
                <a16:creationId xmlns:a16="http://schemas.microsoft.com/office/drawing/2014/main" xmlns="" id="{AE0B2AA1-BA90-4C08-B8F4-014CED7750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0087" y="6375651"/>
            <a:ext cx="8163339" cy="365125"/>
          </a:xfrm>
        </p:spPr>
        <p:txBody>
          <a:bodyPr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اللُّغَةُ العَرَبِيَّةُ / الصَّفُّ الثّاني الابْتِدائِيُّ/ </a:t>
            </a:r>
            <a:r>
              <a:rPr kumimoji="0" lang="ar-SA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ال</a:t>
            </a:r>
            <a:r>
              <a:rPr kumimoji="0" lang="ar-BH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وَحْدَةُ</a:t>
            </a:r>
            <a:r>
              <a:rPr kumimoji="0" lang="ar-SA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الْأولى</a:t>
            </a:r>
            <a:r>
              <a:rPr kumimoji="0" lang="ar-BH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: </a:t>
            </a:r>
            <a:r>
              <a:rPr kumimoji="0" lang="ar-SA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وَطَني الْبَحْرَيْنُ</a:t>
            </a:r>
            <a:r>
              <a:rPr kumimoji="0" lang="ar-BH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/ الدَّرْسُ </a:t>
            </a:r>
            <a:r>
              <a:rPr lang="ar-SA" dirty="0">
                <a:solidFill>
                  <a:schemeClr val="tx1"/>
                </a:solidFill>
                <a:latin typeface="Calibri"/>
                <a:cs typeface="Arial" panose="020B0604020202020204" pitchFamily="34" charset="0"/>
              </a:rPr>
              <a:t>الثّاني</a:t>
            </a:r>
            <a:r>
              <a:rPr lang="ar-BH" dirty="0">
                <a:solidFill>
                  <a:schemeClr val="tx1"/>
                </a:solidFill>
                <a:latin typeface="Calibri"/>
                <a:cs typeface="Arial" panose="020B0604020202020204" pitchFamily="34" charset="0"/>
              </a:rPr>
              <a:t>: </a:t>
            </a:r>
            <a:r>
              <a:rPr lang="ar-SA" dirty="0">
                <a:solidFill>
                  <a:schemeClr val="tx1"/>
                </a:solidFill>
                <a:latin typeface="Calibri"/>
                <a:cs typeface="Arial" panose="020B0604020202020204" pitchFamily="34" charset="0"/>
              </a:rPr>
              <a:t> وَطَني الْغالي</a:t>
            </a:r>
            <a:r>
              <a:rPr lang="ar-BH" dirty="0">
                <a:solidFill>
                  <a:schemeClr val="tx1"/>
                </a:solidFill>
                <a:latin typeface="Calibri"/>
                <a:cs typeface="Arial" panose="020B0604020202020204" pitchFamily="34" charset="0"/>
              </a:rPr>
              <a:t>/ أُثَرّي لُغَتي</a:t>
            </a:r>
            <a:r>
              <a:rPr lang="ar-SA" dirty="0">
                <a:solidFill>
                  <a:schemeClr val="tx1"/>
                </a:solidFill>
                <a:latin typeface="Calibri"/>
                <a:cs typeface="Arial" panose="020B0604020202020204" pitchFamily="34" charset="0"/>
              </a:rPr>
              <a:t>-</a:t>
            </a:r>
            <a:r>
              <a:rPr lang="ar-BH" dirty="0">
                <a:solidFill>
                  <a:schemeClr val="tx1"/>
                </a:solidFill>
                <a:latin typeface="Calibri"/>
                <a:cs typeface="Arial" panose="020B0604020202020204" pitchFamily="34" charset="0"/>
              </a:rPr>
              <a:t> أُمَيِّــــــــزُ ال</a:t>
            </a:r>
            <a:r>
              <a:rPr lang="ar-SA" dirty="0">
                <a:solidFill>
                  <a:schemeClr val="tx1"/>
                </a:solidFill>
                <a:latin typeface="Calibri"/>
                <a:cs typeface="Arial" panose="020B0604020202020204" pitchFamily="34" charset="0"/>
              </a:rPr>
              <a:t>ْ</a:t>
            </a:r>
            <a:r>
              <a:rPr lang="ar-BH" dirty="0">
                <a:solidFill>
                  <a:schemeClr val="tx1"/>
                </a:solidFill>
                <a:latin typeface="Calibri"/>
                <a:cs typeface="Arial" panose="020B0604020202020204" pitchFamily="34" charset="0"/>
              </a:rPr>
              <a:t>ـحُروفَ وَالْأَصْواتَ</a:t>
            </a:r>
            <a:endParaRPr lang="en-US" dirty="0">
              <a:solidFill>
                <a:schemeClr val="tx1"/>
              </a:solidFill>
              <a:latin typeface="Calibri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4905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9" grpId="0"/>
      <p:bldP spid="41" grpId="0"/>
      <p:bldP spid="4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18">
            <a:extLst>
              <a:ext uri="{FF2B5EF4-FFF2-40B4-BE49-F238E27FC236}">
                <a16:creationId xmlns:a16="http://schemas.microsoft.com/office/drawing/2014/main" xmlns="" id="{D06BBF42-CA7F-4AB0-88FB-165EE54C47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5857" y="0"/>
            <a:ext cx="1646183" cy="1268068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2E29F5C3-7BEA-45C5-8A2A-720AF73465EE}"/>
              </a:ext>
            </a:extLst>
          </p:cNvPr>
          <p:cNvSpPr>
            <a:spLocks/>
          </p:cNvSpPr>
          <p:nvPr/>
        </p:nvSpPr>
        <p:spPr>
          <a:xfrm>
            <a:off x="8349483" y="6306207"/>
            <a:ext cx="3419475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التّربية والتّعليم –الفصل الدّراسيّ</a:t>
            </a:r>
            <a:r>
              <a:rPr kumimoji="0" lang="ar-SA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 الثّاني</a:t>
            </a:r>
            <a:r>
              <a:rPr kumimoji="0" lang="ar-BH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 2021-2022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xmlns="" id="{5069A733-2795-426F-8E21-F3ED205B09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0641" y="1838632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xmlns="" id="{58CBC668-D9BA-4396-A146-8B81847584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8228080"/>
              </p:ext>
            </p:extLst>
          </p:nvPr>
        </p:nvGraphicFramePr>
        <p:xfrm>
          <a:off x="1375870" y="3429000"/>
          <a:ext cx="8450976" cy="1108837"/>
        </p:xfrm>
        <a:graphic>
          <a:graphicData uri="http://schemas.openxmlformats.org/drawingml/2006/table">
            <a:tbl>
              <a:tblPr rtl="1" firstRow="1" firstCol="1" bandRow="1"/>
              <a:tblGrid>
                <a:gridCol w="495158">
                  <a:extLst>
                    <a:ext uri="{9D8B030D-6E8A-4147-A177-3AD203B41FA5}">
                      <a16:colId xmlns:a16="http://schemas.microsoft.com/office/drawing/2014/main" xmlns="" val="3543476452"/>
                    </a:ext>
                  </a:extLst>
                </a:gridCol>
                <a:gridCol w="495158">
                  <a:extLst>
                    <a:ext uri="{9D8B030D-6E8A-4147-A177-3AD203B41FA5}">
                      <a16:colId xmlns:a16="http://schemas.microsoft.com/office/drawing/2014/main" xmlns="" val="1576074221"/>
                    </a:ext>
                  </a:extLst>
                </a:gridCol>
                <a:gridCol w="495158">
                  <a:extLst>
                    <a:ext uri="{9D8B030D-6E8A-4147-A177-3AD203B41FA5}">
                      <a16:colId xmlns:a16="http://schemas.microsoft.com/office/drawing/2014/main" xmlns="" val="3975792760"/>
                    </a:ext>
                  </a:extLst>
                </a:gridCol>
                <a:gridCol w="836360">
                  <a:extLst>
                    <a:ext uri="{9D8B030D-6E8A-4147-A177-3AD203B41FA5}">
                      <a16:colId xmlns:a16="http://schemas.microsoft.com/office/drawing/2014/main" xmlns="" val="8263504"/>
                    </a:ext>
                  </a:extLst>
                </a:gridCol>
                <a:gridCol w="495158">
                  <a:extLst>
                    <a:ext uri="{9D8B030D-6E8A-4147-A177-3AD203B41FA5}">
                      <a16:colId xmlns:a16="http://schemas.microsoft.com/office/drawing/2014/main" xmlns="" val="3688375736"/>
                    </a:ext>
                  </a:extLst>
                </a:gridCol>
                <a:gridCol w="495158">
                  <a:extLst>
                    <a:ext uri="{9D8B030D-6E8A-4147-A177-3AD203B41FA5}">
                      <a16:colId xmlns:a16="http://schemas.microsoft.com/office/drawing/2014/main" xmlns="" val="2015823892"/>
                    </a:ext>
                  </a:extLst>
                </a:gridCol>
                <a:gridCol w="495158">
                  <a:extLst>
                    <a:ext uri="{9D8B030D-6E8A-4147-A177-3AD203B41FA5}">
                      <a16:colId xmlns:a16="http://schemas.microsoft.com/office/drawing/2014/main" xmlns="" val="2223756265"/>
                    </a:ext>
                  </a:extLst>
                </a:gridCol>
                <a:gridCol w="836360">
                  <a:extLst>
                    <a:ext uri="{9D8B030D-6E8A-4147-A177-3AD203B41FA5}">
                      <a16:colId xmlns:a16="http://schemas.microsoft.com/office/drawing/2014/main" xmlns="" val="2663901987"/>
                    </a:ext>
                  </a:extLst>
                </a:gridCol>
                <a:gridCol w="495158">
                  <a:extLst>
                    <a:ext uri="{9D8B030D-6E8A-4147-A177-3AD203B41FA5}">
                      <a16:colId xmlns:a16="http://schemas.microsoft.com/office/drawing/2014/main" xmlns="" val="2532598656"/>
                    </a:ext>
                  </a:extLst>
                </a:gridCol>
                <a:gridCol w="495158">
                  <a:extLst>
                    <a:ext uri="{9D8B030D-6E8A-4147-A177-3AD203B41FA5}">
                      <a16:colId xmlns:a16="http://schemas.microsoft.com/office/drawing/2014/main" xmlns="" val="2270962132"/>
                    </a:ext>
                  </a:extLst>
                </a:gridCol>
                <a:gridCol w="495158">
                  <a:extLst>
                    <a:ext uri="{9D8B030D-6E8A-4147-A177-3AD203B41FA5}">
                      <a16:colId xmlns:a16="http://schemas.microsoft.com/office/drawing/2014/main" xmlns="" val="295212317"/>
                    </a:ext>
                  </a:extLst>
                </a:gridCol>
                <a:gridCol w="836360">
                  <a:extLst>
                    <a:ext uri="{9D8B030D-6E8A-4147-A177-3AD203B41FA5}">
                      <a16:colId xmlns:a16="http://schemas.microsoft.com/office/drawing/2014/main" xmlns="" val="2552099214"/>
                    </a:ext>
                  </a:extLst>
                </a:gridCol>
                <a:gridCol w="495158">
                  <a:extLst>
                    <a:ext uri="{9D8B030D-6E8A-4147-A177-3AD203B41FA5}">
                      <a16:colId xmlns:a16="http://schemas.microsoft.com/office/drawing/2014/main" xmlns="" val="3575831353"/>
                    </a:ext>
                  </a:extLst>
                </a:gridCol>
                <a:gridCol w="495158">
                  <a:extLst>
                    <a:ext uri="{9D8B030D-6E8A-4147-A177-3AD203B41FA5}">
                      <a16:colId xmlns:a16="http://schemas.microsoft.com/office/drawing/2014/main" xmlns="" val="3166789113"/>
                    </a:ext>
                  </a:extLst>
                </a:gridCol>
                <a:gridCol w="495158">
                  <a:extLst>
                    <a:ext uri="{9D8B030D-6E8A-4147-A177-3AD203B41FA5}">
                      <a16:colId xmlns:a16="http://schemas.microsoft.com/office/drawing/2014/main" xmlns="" val="2519344807"/>
                    </a:ext>
                  </a:extLst>
                </a:gridCol>
              </a:tblGrid>
              <a:tr h="601900">
                <a:tc grid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659130" algn="r"/>
                        </a:tabLst>
                      </a:pPr>
                      <a:r>
                        <a:rPr lang="ar-BH" sz="400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تَحْرُسُهُ</a:t>
                      </a:r>
                      <a:endParaRPr lang="en-US" sz="4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659130" algn="r"/>
                        </a:tabLst>
                      </a:pPr>
                      <a:r>
                        <a:rPr lang="ar-BH" sz="400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 </a:t>
                      </a:r>
                      <a:endParaRPr lang="en-US" sz="4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659130" algn="r"/>
                        </a:tabLst>
                      </a:pPr>
                      <a:r>
                        <a:rPr lang="ar-BH" sz="400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تُشاهِدُهُ</a:t>
                      </a:r>
                      <a:endParaRPr lang="en-US" sz="4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659130" algn="r"/>
                        </a:tabLst>
                      </a:pPr>
                      <a:r>
                        <a:rPr lang="ar-BH" sz="400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 </a:t>
                      </a:r>
                      <a:endParaRPr lang="en-US" sz="4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659130" algn="r"/>
                        </a:tabLst>
                      </a:pPr>
                      <a:r>
                        <a:rPr lang="ar-BH" sz="400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تَرْعاهُ</a:t>
                      </a:r>
                      <a:endParaRPr lang="en-US" sz="4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659130" algn="r"/>
                        </a:tabLst>
                      </a:pPr>
                      <a:r>
                        <a:rPr lang="ar-BH" sz="400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 </a:t>
                      </a:r>
                      <a:endParaRPr lang="en-US" sz="4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659130" algn="r"/>
                        </a:tabLst>
                      </a:pPr>
                      <a:r>
                        <a:rPr lang="ar-BH" sz="400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تَرْفَعُهُ</a:t>
                      </a:r>
                      <a:endParaRPr lang="en-US" sz="4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271550824"/>
                  </a:ext>
                </a:extLst>
              </a:tr>
              <a:tr h="142133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659130" algn="r"/>
                        </a:tabLst>
                      </a:pP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659130" algn="r"/>
                        </a:tabLst>
                      </a:pPr>
                      <a:r>
                        <a:rPr lang="ar-BH" sz="1600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659130" algn="r"/>
                        </a:tabLst>
                      </a:pPr>
                      <a:r>
                        <a:rPr lang="ar-BH" sz="160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659130" algn="r"/>
                        </a:tabLst>
                      </a:pPr>
                      <a:r>
                        <a:rPr lang="ar-BH" sz="1600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659130" algn="r"/>
                        </a:tabLst>
                      </a:pPr>
                      <a:r>
                        <a:rPr lang="ar-BH" sz="1600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659130" algn="r"/>
                        </a:tabLst>
                      </a:pPr>
                      <a:r>
                        <a:rPr lang="ar-BH" sz="160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659130" algn="r"/>
                        </a:tabLst>
                      </a:pPr>
                      <a:r>
                        <a:rPr lang="ar-BH" sz="1600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659130" algn="r"/>
                        </a:tabLst>
                      </a:pPr>
                      <a:r>
                        <a:rPr lang="ar-BH" sz="1600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659130" algn="r"/>
                        </a:tabLst>
                      </a:pPr>
                      <a:r>
                        <a:rPr lang="ar-BH" sz="1600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659130" algn="r"/>
                        </a:tabLst>
                      </a:pPr>
                      <a:r>
                        <a:rPr lang="ar-BH" sz="1600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659130" algn="r"/>
                        </a:tabLst>
                      </a:pPr>
                      <a:r>
                        <a:rPr lang="ar-BH" sz="1600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659130" algn="r"/>
                        </a:tabLst>
                      </a:pPr>
                      <a:r>
                        <a:rPr lang="ar-BH" sz="1600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659130" algn="r"/>
                        </a:tabLst>
                      </a:pPr>
                      <a:r>
                        <a:rPr lang="ar-BH" sz="1600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659130" algn="r"/>
                        </a:tabLst>
                      </a:pPr>
                      <a:r>
                        <a:rPr lang="ar-BH" sz="1600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659130" algn="r"/>
                        </a:tabLst>
                      </a:pPr>
                      <a:r>
                        <a:rPr lang="ar-BH" sz="1600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528187414"/>
                  </a:ext>
                </a:extLst>
              </a:tr>
            </a:tbl>
          </a:graphicData>
        </a:graphic>
      </p:graphicFrame>
      <p:sp>
        <p:nvSpPr>
          <p:cNvPr id="9" name="Rectangle 2">
            <a:extLst>
              <a:ext uri="{FF2B5EF4-FFF2-40B4-BE49-F238E27FC236}">
                <a16:creationId xmlns:a16="http://schemas.microsoft.com/office/drawing/2014/main" xmlns="" id="{09343741-0E76-403D-88E3-DB5DBAD4AA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9275" y="914319"/>
            <a:ext cx="11309683" cy="27853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658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658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658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658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658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658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658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658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658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658813" algn="r"/>
              </a:tabLst>
            </a:pPr>
            <a:r>
              <a:rPr kumimoji="0" lang="ar-SA" altLang="ar-SA" sz="4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2- أَضَعُ الْعَلامَةَ (</a:t>
            </a:r>
            <a:r>
              <a:rPr kumimoji="0" lang="en-GB" altLang="ar-SA" sz="40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  <a:sym typeface="Wingdings 2" panose="05020102010507070707" pitchFamily="18" charset="2"/>
              </a:rPr>
              <a:t></a:t>
            </a:r>
            <a:r>
              <a:rPr kumimoji="0" lang="ar-SA" altLang="ar-SA" sz="4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) تَحْتَ كُلِّ كَلِمَةٍ تَدُلُّ عَلى مَعْنى الْكَلِمَةِ الْـمُلَوَّنَةِ في الْجُمْلَةِ:</a:t>
            </a:r>
            <a:endParaRPr kumimoji="0" lang="en-US" altLang="ar-SA" sz="4000" b="0" i="0" u="none" strike="noStrike" cap="none" normalizeH="0" baseline="0" dirty="0">
              <a:ln>
                <a:noFill/>
              </a:ln>
              <a:solidFill>
                <a:srgbClr val="0070C0"/>
              </a:solidFill>
              <a:effectLst/>
              <a:sym typeface="Wingdings 2" panose="05020102010507070707" pitchFamily="18" charset="2"/>
            </a:endParaRPr>
          </a:p>
          <a:p>
            <a:pPr marL="0" marR="0" lvl="0" indent="0" algn="ctr" defTabSz="914400" rtl="1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58813" algn="r"/>
              </a:tabLst>
            </a:pPr>
            <a:r>
              <a:rPr kumimoji="0" lang="ar-SA" altLang="ar-SA" sz="40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  <a:sym typeface="Wingdings 2" panose="05020102010507070707" pitchFamily="18" charset="2"/>
              </a:rPr>
              <a:t>(</a:t>
            </a:r>
            <a:r>
              <a:rPr kumimoji="0" lang="ar-SA" altLang="ar-SA" sz="4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  <a:sym typeface="Wingdings 2" panose="05020102010507070707" pitchFamily="18" charset="2"/>
              </a:rPr>
              <a:t>تَحْفَظُهُ</a:t>
            </a:r>
            <a:r>
              <a:rPr kumimoji="0" lang="ar-SA" altLang="ar-SA" sz="4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  <a:sym typeface="Wingdings 2" panose="05020102010507070707" pitchFamily="18" charset="2"/>
              </a:rPr>
              <a:t> عَيْنُ الرَّحْمــــــــــــــــــــــنِ.</a:t>
            </a:r>
            <a:r>
              <a:rPr kumimoji="0" lang="ar-SA" altLang="ar-SA" sz="40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  <a:sym typeface="Wingdings 2" panose="05020102010507070707" pitchFamily="18" charset="2"/>
              </a:rPr>
              <a:t>)</a:t>
            </a:r>
            <a:endParaRPr kumimoji="0" lang="en-US" altLang="ar-SA" sz="4000" b="0" i="0" u="none" strike="noStrike" cap="none" normalizeH="0" baseline="0" dirty="0">
              <a:ln>
                <a:noFill/>
              </a:ln>
              <a:solidFill>
                <a:srgbClr val="0070C0"/>
              </a:solidFill>
              <a:effectLst/>
              <a:sym typeface="Wingdings 2" panose="05020102010507070707" pitchFamily="18" charset="2"/>
            </a:endParaRPr>
          </a:p>
          <a:p>
            <a:pPr marL="0" marR="0" lvl="0" indent="0" algn="r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58813" algn="r"/>
              </a:tabLst>
            </a:pPr>
            <a:endParaRPr kumimoji="0" lang="en-US" altLang="ar-SA" sz="4000" b="1" i="0" u="none" strike="noStrike" cap="none" normalizeH="0" baseline="0" dirty="0">
              <a:ln>
                <a:noFill/>
              </a:ln>
              <a:solidFill>
                <a:srgbClr val="0070C0"/>
              </a:solidFill>
              <a:effectLst/>
              <a:latin typeface="Sakkal Majalla" panose="02000000000000000000" pitchFamily="2" charset="-78"/>
              <a:ea typeface="Calibri" panose="020F0502020204030204" pitchFamily="34" charset="0"/>
              <a:cs typeface="Sakkal Majalla" panose="02000000000000000000" pitchFamily="2" charset="-78"/>
              <a:sym typeface="Wingdings 2" panose="05020102010507070707" pitchFamily="18" charset="2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3F184D99-A70D-4AE0-B26E-0C63AED8AB30}"/>
              </a:ext>
            </a:extLst>
          </p:cNvPr>
          <p:cNvSpPr txBox="1"/>
          <p:nvPr/>
        </p:nvSpPr>
        <p:spPr>
          <a:xfrm>
            <a:off x="8795084" y="4000195"/>
            <a:ext cx="55104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GB" altLang="ar-SA" sz="4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  <a:sym typeface="Wingdings 2" panose="05020102010507070707" pitchFamily="18" charset="2"/>
              </a:rPr>
              <a:t></a:t>
            </a:r>
            <a:endParaRPr lang="ar-SA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E405E19A-35A4-40EC-894C-BA0D13877EFC}"/>
              </a:ext>
            </a:extLst>
          </p:cNvPr>
          <p:cNvSpPr txBox="1"/>
          <p:nvPr/>
        </p:nvSpPr>
        <p:spPr>
          <a:xfrm>
            <a:off x="4155707" y="4000195"/>
            <a:ext cx="55104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GB" altLang="ar-SA" sz="4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  <a:sym typeface="Wingdings 2" panose="05020102010507070707" pitchFamily="18" charset="2"/>
              </a:rPr>
              <a:t></a:t>
            </a:r>
            <a:endParaRPr lang="ar-SA" dirty="0"/>
          </a:p>
        </p:txBody>
      </p:sp>
      <p:sp>
        <p:nvSpPr>
          <p:cNvPr id="20" name="Footer Placeholder 3">
            <a:extLst>
              <a:ext uri="{FF2B5EF4-FFF2-40B4-BE49-F238E27FC236}">
                <a16:creationId xmlns:a16="http://schemas.microsoft.com/office/drawing/2014/main" xmlns="" id="{655BF8A9-C64D-46EB-98C8-3727572A77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0087" y="6375651"/>
            <a:ext cx="8163339" cy="365125"/>
          </a:xfrm>
        </p:spPr>
        <p:txBody>
          <a:bodyPr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اللُّغَةُ العَرَبِيَّةُ / الصَّفُّ الثّاني الابْتِدائِيُّ/ </a:t>
            </a:r>
            <a:r>
              <a:rPr kumimoji="0" lang="ar-SA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ال</a:t>
            </a:r>
            <a:r>
              <a:rPr kumimoji="0" lang="ar-BH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وَحْدَةُ</a:t>
            </a:r>
            <a:r>
              <a:rPr kumimoji="0" lang="ar-SA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الْأولى</a:t>
            </a:r>
            <a:r>
              <a:rPr kumimoji="0" lang="ar-BH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: </a:t>
            </a:r>
            <a:r>
              <a:rPr kumimoji="0" lang="ar-SA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وَطَني الْبَحْرَيْنُ</a:t>
            </a:r>
            <a:r>
              <a:rPr kumimoji="0" lang="ar-BH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/ الدَّرْسُ </a:t>
            </a:r>
            <a:r>
              <a:rPr lang="ar-SA" dirty="0">
                <a:solidFill>
                  <a:schemeClr val="tx1"/>
                </a:solidFill>
                <a:latin typeface="Calibri"/>
                <a:cs typeface="Arial" panose="020B0604020202020204" pitchFamily="34" charset="0"/>
              </a:rPr>
              <a:t>الثّاني</a:t>
            </a:r>
            <a:r>
              <a:rPr lang="ar-BH" dirty="0">
                <a:solidFill>
                  <a:schemeClr val="tx1"/>
                </a:solidFill>
                <a:latin typeface="Calibri"/>
                <a:cs typeface="Arial" panose="020B0604020202020204" pitchFamily="34" charset="0"/>
              </a:rPr>
              <a:t>: </a:t>
            </a:r>
            <a:r>
              <a:rPr lang="ar-SA" dirty="0">
                <a:solidFill>
                  <a:schemeClr val="tx1"/>
                </a:solidFill>
                <a:latin typeface="Calibri"/>
                <a:cs typeface="Arial" panose="020B0604020202020204" pitchFamily="34" charset="0"/>
              </a:rPr>
              <a:t> وَطَني الْغالي</a:t>
            </a:r>
            <a:r>
              <a:rPr lang="ar-BH" dirty="0">
                <a:solidFill>
                  <a:schemeClr val="tx1"/>
                </a:solidFill>
                <a:latin typeface="Calibri"/>
                <a:cs typeface="Arial" panose="020B0604020202020204" pitchFamily="34" charset="0"/>
              </a:rPr>
              <a:t>/ أُثَرّي لُغَتي</a:t>
            </a:r>
            <a:r>
              <a:rPr lang="ar-SA" dirty="0">
                <a:solidFill>
                  <a:schemeClr val="tx1"/>
                </a:solidFill>
                <a:latin typeface="Calibri"/>
                <a:cs typeface="Arial" panose="020B0604020202020204" pitchFamily="34" charset="0"/>
              </a:rPr>
              <a:t>-</a:t>
            </a:r>
            <a:r>
              <a:rPr lang="ar-BH" dirty="0">
                <a:solidFill>
                  <a:schemeClr val="tx1"/>
                </a:solidFill>
                <a:latin typeface="Calibri"/>
                <a:cs typeface="Arial" panose="020B0604020202020204" pitchFamily="34" charset="0"/>
              </a:rPr>
              <a:t> أُمَيِّــــــــزُ ال</a:t>
            </a:r>
            <a:r>
              <a:rPr lang="ar-SA" dirty="0">
                <a:solidFill>
                  <a:schemeClr val="tx1"/>
                </a:solidFill>
                <a:latin typeface="Calibri"/>
                <a:cs typeface="Arial" panose="020B0604020202020204" pitchFamily="34" charset="0"/>
              </a:rPr>
              <a:t>ْ</a:t>
            </a:r>
            <a:r>
              <a:rPr lang="ar-BH" dirty="0">
                <a:solidFill>
                  <a:schemeClr val="tx1"/>
                </a:solidFill>
                <a:latin typeface="Calibri"/>
                <a:cs typeface="Arial" panose="020B0604020202020204" pitchFamily="34" charset="0"/>
              </a:rPr>
              <a:t>ـحُروفَ وَالْأَصْواتَ</a:t>
            </a:r>
            <a:endParaRPr lang="en-US" dirty="0">
              <a:solidFill>
                <a:schemeClr val="tx1"/>
              </a:solidFill>
              <a:latin typeface="Calibri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5214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Rectangle 60">
            <a:extLst>
              <a:ext uri="{FF2B5EF4-FFF2-40B4-BE49-F238E27FC236}">
                <a16:creationId xmlns:a16="http://schemas.microsoft.com/office/drawing/2014/main" xmlns="" id="{C8A49116-DDFF-49F7-90C8-214AC1082F0D}"/>
              </a:ext>
            </a:extLst>
          </p:cNvPr>
          <p:cNvSpPr/>
          <p:nvPr/>
        </p:nvSpPr>
        <p:spPr>
          <a:xfrm>
            <a:off x="3406368" y="4902140"/>
            <a:ext cx="522367" cy="5034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xmlns="" id="{9EDCC113-56BB-4BBA-94CC-3B7B0A39ED84}"/>
              </a:ext>
            </a:extLst>
          </p:cNvPr>
          <p:cNvSpPr/>
          <p:nvPr/>
        </p:nvSpPr>
        <p:spPr>
          <a:xfrm>
            <a:off x="3399183" y="3267369"/>
            <a:ext cx="522367" cy="53469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xmlns="" id="{846BEB80-13D0-4140-9EA3-CCA6F521F9A6}"/>
              </a:ext>
            </a:extLst>
          </p:cNvPr>
          <p:cNvSpPr/>
          <p:nvPr/>
        </p:nvSpPr>
        <p:spPr>
          <a:xfrm>
            <a:off x="3418736" y="2199857"/>
            <a:ext cx="522367" cy="5254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xmlns="" id="{8A167383-DB8B-4FC2-BED3-A00CFF248AE1}"/>
              </a:ext>
            </a:extLst>
          </p:cNvPr>
          <p:cNvSpPr/>
          <p:nvPr/>
        </p:nvSpPr>
        <p:spPr>
          <a:xfrm>
            <a:off x="6721035" y="5405612"/>
            <a:ext cx="522367" cy="52225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xmlns="" id="{AB902714-053B-4D0B-AF49-7EFBDC83004D}"/>
              </a:ext>
            </a:extLst>
          </p:cNvPr>
          <p:cNvSpPr/>
          <p:nvPr/>
        </p:nvSpPr>
        <p:spPr>
          <a:xfrm>
            <a:off x="6734706" y="3795753"/>
            <a:ext cx="522367" cy="5222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xmlns="" id="{4F9A1313-B213-4EFE-9618-A61575237912}"/>
              </a:ext>
            </a:extLst>
          </p:cNvPr>
          <p:cNvSpPr/>
          <p:nvPr/>
        </p:nvSpPr>
        <p:spPr>
          <a:xfrm>
            <a:off x="6728791" y="1657022"/>
            <a:ext cx="522367" cy="5494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3" name="Straight Connector 2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18">
            <a:extLst>
              <a:ext uri="{FF2B5EF4-FFF2-40B4-BE49-F238E27FC236}">
                <a16:creationId xmlns:a16="http://schemas.microsoft.com/office/drawing/2014/main" xmlns="" id="{D06BBF42-CA7F-4AB0-88FB-165EE54C47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5857" y="0"/>
            <a:ext cx="1646183" cy="1268068"/>
          </a:xfrm>
          <a:prstGeom prst="rect">
            <a:avLst/>
          </a:prstGeom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xmlns="" id="{D4EBE446-6D4F-4EB0-847E-4D4E78B237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61183" y="232682"/>
            <a:ext cx="6234674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BH" altLang="en-US" sz="4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ثانِيًا: أُمَيِّــــــــزُ الـْحُروفَ وَالْأَصْواتَ.</a:t>
            </a:r>
            <a:r>
              <a:rPr kumimoji="0" lang="ar-BH" altLang="en-US" sz="4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kumimoji="0" lang="ar-BH" altLang="en-US" sz="4000" b="1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xmlns="" id="{1835A97E-5D04-4A8F-ABF0-360ED0F03AA8}"/>
              </a:ext>
            </a:extLst>
          </p:cNvPr>
          <p:cNvSpPr>
            <a:spLocks/>
          </p:cNvSpPr>
          <p:nvPr/>
        </p:nvSpPr>
        <p:spPr>
          <a:xfrm>
            <a:off x="8349483" y="6306207"/>
            <a:ext cx="3419475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التّربية والتّعليم –الفصل الدّراسيّ</a:t>
            </a:r>
            <a:r>
              <a:rPr kumimoji="0" lang="ar-SA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 الثّاني</a:t>
            </a:r>
            <a:r>
              <a:rPr kumimoji="0" lang="ar-BH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 2021-2022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0">
            <a:extLst>
              <a:ext uri="{FF2B5EF4-FFF2-40B4-BE49-F238E27FC236}">
                <a16:creationId xmlns:a16="http://schemas.microsoft.com/office/drawing/2014/main" xmlns="" id="{BADFD1A6-8767-4C56-B78E-F8CE95CDAE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05595" y="3981614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sp>
        <p:nvSpPr>
          <p:cNvPr id="13" name="Rectangle 11">
            <a:extLst>
              <a:ext uri="{FF2B5EF4-FFF2-40B4-BE49-F238E27FC236}">
                <a16:creationId xmlns:a16="http://schemas.microsoft.com/office/drawing/2014/main" xmlns="" id="{4264B127-E550-4202-83FF-61A4F52074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05595" y="3981614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sp>
        <p:nvSpPr>
          <p:cNvPr id="14" name="Rectangle 15">
            <a:extLst>
              <a:ext uri="{FF2B5EF4-FFF2-40B4-BE49-F238E27FC236}">
                <a16:creationId xmlns:a16="http://schemas.microsoft.com/office/drawing/2014/main" xmlns="" id="{C68E26AC-6FA3-4F02-B070-6E75AF7FCA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05595" y="3981614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pic>
        <p:nvPicPr>
          <p:cNvPr id="31" name="رسم 323" descr="أذن">
            <a:extLst>
              <a:ext uri="{FF2B5EF4-FFF2-40B4-BE49-F238E27FC236}">
                <a16:creationId xmlns:a16="http://schemas.microsoft.com/office/drawing/2014/main" xmlns="" id="{EDAC7DE2-3C5C-4880-A888-75E864C3D0F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9858375" y="8740775"/>
            <a:ext cx="354013" cy="354013"/>
          </a:xfrm>
          <a:prstGeom prst="rect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pic>
        <p:nvPicPr>
          <p:cNvPr id="4104" name="Picture 4788">
            <a:extLst>
              <a:ext uri="{FF2B5EF4-FFF2-40B4-BE49-F238E27FC236}">
                <a16:creationId xmlns:a16="http://schemas.microsoft.com/office/drawing/2014/main" xmlns="" id="{39A1E046-695C-4E8C-912A-1F30D28D7B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93" t="15665" r="24088" b="5099"/>
          <a:stretch>
            <a:fillRect/>
          </a:stretch>
        </p:blipFill>
        <p:spPr bwMode="auto">
          <a:xfrm>
            <a:off x="7251158" y="1498367"/>
            <a:ext cx="1585913" cy="1290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4796">
            <a:extLst>
              <a:ext uri="{FF2B5EF4-FFF2-40B4-BE49-F238E27FC236}">
                <a16:creationId xmlns:a16="http://schemas.microsoft.com/office/drawing/2014/main" xmlns="" id="{2CD3C39B-1BFF-41EA-B94E-9B801BAC6E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57" t="4742" r="18333" b="6410"/>
          <a:stretch>
            <a:fillRect/>
          </a:stretch>
        </p:blipFill>
        <p:spPr bwMode="auto">
          <a:xfrm>
            <a:off x="3896379" y="1523530"/>
            <a:ext cx="1714500" cy="1341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798">
            <a:extLst>
              <a:ext uri="{FF2B5EF4-FFF2-40B4-BE49-F238E27FC236}">
                <a16:creationId xmlns:a16="http://schemas.microsoft.com/office/drawing/2014/main" xmlns="" id="{8C5F87C2-9305-4843-BB2E-2D9C025348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51" t="19296" r="18333" b="34030"/>
          <a:stretch>
            <a:fillRect/>
          </a:stretch>
        </p:blipFill>
        <p:spPr bwMode="auto">
          <a:xfrm>
            <a:off x="3896379" y="4732581"/>
            <a:ext cx="1638300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2">
            <a:extLst>
              <a:ext uri="{FF2B5EF4-FFF2-40B4-BE49-F238E27FC236}">
                <a16:creationId xmlns:a16="http://schemas.microsoft.com/office/drawing/2014/main" xmlns="" id="{75F5DB11-37E9-4A7E-8521-5D419036CA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78200" y="246062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sp>
        <p:nvSpPr>
          <p:cNvPr id="17" name="Rectangle 13">
            <a:extLst>
              <a:ext uri="{FF2B5EF4-FFF2-40B4-BE49-F238E27FC236}">
                <a16:creationId xmlns:a16="http://schemas.microsoft.com/office/drawing/2014/main" xmlns="" id="{C7C66517-5025-42BE-9D33-2BE7495C23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0835" y="784131"/>
            <a:ext cx="9563837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658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658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658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658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658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658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658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658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658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58813" algn="r"/>
              </a:tabLst>
            </a:pPr>
            <a:r>
              <a:rPr kumimoji="0" lang="ar-SA" altLang="ar-SA" sz="4000" b="1" i="0" u="none" strike="noStrike" cap="none" normalizeH="0" baseline="0" dirty="0" bmk="_Hlk72143278">
                <a:ln>
                  <a:noFill/>
                </a:ln>
                <a:solidFill>
                  <a:schemeClr val="tx1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1- </a:t>
            </a:r>
            <a:r>
              <a:rPr kumimoji="0" lang="ar-BH" altLang="ar-SA" sz="4000" b="1" i="0" u="none" strike="noStrike" cap="none" normalizeH="0" baseline="0" dirty="0" bmk="_Hlk72143278">
                <a:ln>
                  <a:noFill/>
                </a:ln>
                <a:solidFill>
                  <a:schemeClr val="tx1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أُسَمّـي الصُّوَرَ، وَأُلَوِّنُ الْحَرْفَ الَّذي أَسْمَعُهُ في اسْمِ كُلِّ صورَةٍ:    </a:t>
            </a:r>
            <a:endParaRPr kumimoji="0" lang="en-US" altLang="ar-SA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20" name="Rectangle 14">
            <a:extLst>
              <a:ext uri="{FF2B5EF4-FFF2-40B4-BE49-F238E27FC236}">
                <a16:creationId xmlns:a16="http://schemas.microsoft.com/office/drawing/2014/main" xmlns="" id="{0466F6E2-CCBC-498D-8077-0A734D6C50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78200" y="246062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sp>
        <p:nvSpPr>
          <p:cNvPr id="21" name="Rectangle 15">
            <a:extLst>
              <a:ext uri="{FF2B5EF4-FFF2-40B4-BE49-F238E27FC236}">
                <a16:creationId xmlns:a16="http://schemas.microsoft.com/office/drawing/2014/main" xmlns="" id="{76543D9A-6138-471D-9153-899B99671E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78200" y="246062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graphicFrame>
        <p:nvGraphicFramePr>
          <p:cNvPr id="24" name="Table 23">
            <a:extLst>
              <a:ext uri="{FF2B5EF4-FFF2-40B4-BE49-F238E27FC236}">
                <a16:creationId xmlns:a16="http://schemas.microsoft.com/office/drawing/2014/main" xmlns="" id="{5F89B700-9891-4F3C-828F-41577A8A3A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3963597"/>
              </p:ext>
            </p:extLst>
          </p:nvPr>
        </p:nvGraphicFramePr>
        <p:xfrm>
          <a:off x="3396436" y="1513665"/>
          <a:ext cx="5509185" cy="4582351"/>
        </p:xfrm>
        <a:graphic>
          <a:graphicData uri="http://schemas.openxmlformats.org/drawingml/2006/table">
            <a:tbl>
              <a:tblPr rtl="1" firstRow="1" firstCol="1" bandRow="1"/>
              <a:tblGrid>
                <a:gridCol w="1659890">
                  <a:extLst>
                    <a:ext uri="{9D8B030D-6E8A-4147-A177-3AD203B41FA5}">
                      <a16:colId xmlns:a16="http://schemas.microsoft.com/office/drawing/2014/main" xmlns="" val="2039393394"/>
                    </a:ext>
                  </a:extLst>
                </a:gridCol>
                <a:gridCol w="513080">
                  <a:extLst>
                    <a:ext uri="{9D8B030D-6E8A-4147-A177-3AD203B41FA5}">
                      <a16:colId xmlns:a16="http://schemas.microsoft.com/office/drawing/2014/main" xmlns="" val="158122586"/>
                    </a:ext>
                  </a:extLst>
                </a:gridCol>
                <a:gridCol w="1094740">
                  <a:extLst>
                    <a:ext uri="{9D8B030D-6E8A-4147-A177-3AD203B41FA5}">
                      <a16:colId xmlns:a16="http://schemas.microsoft.com/office/drawing/2014/main" xmlns="" val="2920640881"/>
                    </a:ext>
                  </a:extLst>
                </a:gridCol>
                <a:gridCol w="1722755">
                  <a:extLst>
                    <a:ext uri="{9D8B030D-6E8A-4147-A177-3AD203B41FA5}">
                      <a16:colId xmlns:a16="http://schemas.microsoft.com/office/drawing/2014/main" xmlns="" val="3352523192"/>
                    </a:ext>
                  </a:extLst>
                </a:gridCol>
                <a:gridCol w="518720">
                  <a:extLst>
                    <a:ext uri="{9D8B030D-6E8A-4147-A177-3AD203B41FA5}">
                      <a16:colId xmlns:a16="http://schemas.microsoft.com/office/drawing/2014/main" xmlns="" val="1107735286"/>
                    </a:ext>
                  </a:extLst>
                </a:gridCol>
              </a:tblGrid>
              <a:tr h="0">
                <a:tc rowSpan="4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659130" algn="r"/>
                        </a:tabLst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659130" algn="r"/>
                        </a:tabLst>
                      </a:pPr>
                      <a:r>
                        <a:rPr lang="ar-SA" sz="1000" b="1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14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659130" algn="r"/>
                        </a:tabLst>
                      </a:pPr>
                      <a:r>
                        <a:rPr lang="ar-SA" sz="1000" b="1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 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659130" algn="r"/>
                        </a:tabLst>
                      </a:pPr>
                      <a:r>
                        <a:rPr lang="ar-BH" sz="1000" b="1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659130" algn="r"/>
                        </a:tabLst>
                      </a:pPr>
                      <a:r>
                        <a:rPr lang="ar-BH" sz="1000" b="1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BH" sz="1400" b="1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 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659130" algn="r"/>
                        </a:tabLst>
                      </a:pPr>
                      <a:r>
                        <a:rPr lang="ar-BH" sz="1000" b="1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900116841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659130" algn="r"/>
                        </a:tabLst>
                      </a:pPr>
                      <a:r>
                        <a:rPr lang="ar-BH" sz="3200" b="1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س</a:t>
                      </a:r>
                      <a:endParaRPr lang="en-US" sz="3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659130" algn="r"/>
                        </a:tabLst>
                      </a:pPr>
                      <a:r>
                        <a:rPr lang="ar-BH" sz="3200" b="1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س</a:t>
                      </a:r>
                      <a:endParaRPr lang="en-US" sz="3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801344498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>
                    <a:lnT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659130" algn="r"/>
                        </a:tabLst>
                      </a:pPr>
                      <a:r>
                        <a:rPr lang="ar-BH" sz="3200" b="1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ث</a:t>
                      </a:r>
                      <a:endParaRPr lang="en-US" sz="3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R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>
                    <a:lnL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mpd="sng">
                      <a:noFill/>
                      <a:prstDash val="solid"/>
                    </a:lnT>
                  </a:tcPr>
                </a:tc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>
                    <a:lnT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659130" algn="r"/>
                        </a:tabLst>
                      </a:pPr>
                      <a:r>
                        <a:rPr lang="ar-BH" sz="3200" b="1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ث</a:t>
                      </a:r>
                      <a:endParaRPr lang="en-US" sz="3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R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614891771"/>
                  </a:ext>
                </a:extLst>
              </a:tr>
              <a:tr h="106680"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659130" algn="r"/>
                        </a:tabLst>
                      </a:pPr>
                      <a:r>
                        <a:rPr lang="ar-BH" sz="1000" b="1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659130" algn="r"/>
                        </a:tabLst>
                      </a:pPr>
                      <a:r>
                        <a:rPr lang="ar-BH" sz="1000" b="1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6550083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659130" algn="r"/>
                        </a:tabLst>
                      </a:pPr>
                      <a:r>
                        <a:rPr lang="ar-BH" sz="1000" b="1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659130" algn="r"/>
                        </a:tabLst>
                      </a:pPr>
                      <a:r>
                        <a:rPr lang="ar-BH" sz="1400" b="1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659130" algn="r"/>
                        </a:tabLst>
                      </a:pPr>
                      <a:r>
                        <a:rPr lang="ar-BH" sz="1400" b="1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659130" algn="r"/>
                        </a:tabLst>
                      </a:pPr>
                      <a:r>
                        <a:rPr lang="ar-BH" sz="1400" b="1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170672263"/>
                  </a:ext>
                </a:extLst>
              </a:tr>
              <a:tr h="0">
                <a:tc rowSpan="4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 b="1">
                          <a:solidFill>
                            <a:srgbClr val="0070C0"/>
                          </a:solidFill>
                          <a:effectLst/>
                          <a:latin typeface="Sakkal Majalla" panose="02000000000000000000" pitchFamily="2" charset="-78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659130" algn="r"/>
                        </a:tabLst>
                      </a:pPr>
                      <a:r>
                        <a:rPr lang="ar-BH" sz="1000" b="1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659130" algn="r"/>
                        </a:tabLst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659130" algn="r"/>
                        </a:tabLst>
                      </a:pPr>
                      <a:r>
                        <a:rPr lang="ar-BH" sz="1000" b="1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86759277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659130" algn="r"/>
                        </a:tabLst>
                      </a:pPr>
                      <a:r>
                        <a:rPr lang="ar-BH" sz="3200" b="1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س</a:t>
                      </a:r>
                      <a:endParaRPr lang="en-US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659130" algn="r"/>
                        </a:tabLst>
                      </a:pPr>
                      <a:r>
                        <a:rPr lang="ar-BH" sz="3200" b="1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س</a:t>
                      </a:r>
                      <a:endParaRPr lang="en-US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56260866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659130" algn="r"/>
                        </a:tabLst>
                      </a:pPr>
                      <a:r>
                        <a:rPr lang="ar-BH" sz="3200" b="1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ث</a:t>
                      </a:r>
                      <a:endParaRPr lang="en-US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659130" algn="r"/>
                        </a:tabLst>
                      </a:pPr>
                      <a:r>
                        <a:rPr lang="ar-BH" sz="3200" b="1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ث</a:t>
                      </a:r>
                      <a:endParaRPr lang="en-US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05809455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659130" algn="r"/>
                        </a:tabLst>
                      </a:pPr>
                      <a:r>
                        <a:rPr lang="ar-BH" sz="1000" b="1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659130" algn="r"/>
                        </a:tabLst>
                      </a:pPr>
                      <a:r>
                        <a:rPr lang="ar-BH" sz="1000" b="1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11320092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659130" algn="r"/>
                        </a:tabLst>
                      </a:pPr>
                      <a:r>
                        <a:rPr lang="ar-BH" sz="1000" b="1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659130" algn="r"/>
                        </a:tabLst>
                      </a:pPr>
                      <a:r>
                        <a:rPr lang="ar-BH" sz="1500" b="1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659130" algn="r"/>
                        </a:tabLst>
                      </a:pPr>
                      <a:r>
                        <a:rPr lang="ar-BH" sz="1500" b="1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659130" algn="r"/>
                        </a:tabLst>
                      </a:pPr>
                      <a:r>
                        <a:rPr lang="ar-BH" sz="1500" b="1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842584487"/>
                  </a:ext>
                </a:extLst>
              </a:tr>
              <a:tr h="0">
                <a:tc rowSpan="4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 b="1">
                          <a:solidFill>
                            <a:srgbClr val="0070C0"/>
                          </a:solidFill>
                          <a:effectLst/>
                          <a:latin typeface="Sakkal Majalla" panose="02000000000000000000" pitchFamily="2" charset="-78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659130" algn="r"/>
                        </a:tabLst>
                      </a:pPr>
                      <a:r>
                        <a:rPr lang="ar-BH" sz="1000" b="1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659130" algn="r"/>
                        </a:tabLst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659130" algn="r"/>
                        </a:tabLst>
                      </a:pPr>
                      <a:r>
                        <a:rPr lang="ar-BH" sz="1000" b="1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61703873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659130" algn="r"/>
                        </a:tabLst>
                      </a:pPr>
                      <a:r>
                        <a:rPr lang="ar-BH" sz="3200" b="1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س</a:t>
                      </a:r>
                      <a:endParaRPr lang="en-US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659130" algn="r"/>
                        </a:tabLst>
                      </a:pPr>
                      <a:r>
                        <a:rPr lang="ar-BH" sz="3200" b="1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س</a:t>
                      </a:r>
                      <a:endParaRPr lang="en-US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354014892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659130" algn="r"/>
                        </a:tabLst>
                      </a:pPr>
                      <a:r>
                        <a:rPr lang="ar-BH" sz="3200" b="1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ث</a:t>
                      </a:r>
                      <a:endParaRPr lang="en-US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659130" algn="r"/>
                        </a:tabLst>
                      </a:pPr>
                      <a:r>
                        <a:rPr lang="ar-BH" sz="3200" b="1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ث</a:t>
                      </a:r>
                      <a:endParaRPr lang="en-US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26672050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659130" algn="r"/>
                        </a:tabLst>
                      </a:pPr>
                      <a:r>
                        <a:rPr lang="ar-BH" sz="1000" b="1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659130" algn="r"/>
                        </a:tabLst>
                      </a:pPr>
                      <a:r>
                        <a:rPr lang="ar-BH" sz="1000" b="1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606759480"/>
                  </a:ext>
                </a:extLst>
              </a:tr>
            </a:tbl>
          </a:graphicData>
        </a:graphic>
      </p:graphicFrame>
      <p:pic>
        <p:nvPicPr>
          <p:cNvPr id="4116" name="Picture 3409" descr="Icon&#10;&#10;Description automatically generated">
            <a:extLst>
              <a:ext uri="{FF2B5EF4-FFF2-40B4-BE49-F238E27FC236}">
                <a16:creationId xmlns:a16="http://schemas.microsoft.com/office/drawing/2014/main" xmlns="" id="{79EFC235-4DF6-4356-9402-8F2876E3B7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5814" y="4865874"/>
            <a:ext cx="1309688" cy="1152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xmlns="" id="{737B26C9-0227-41E0-9E50-F44B90B0C4ED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6379" y="2950823"/>
            <a:ext cx="1695737" cy="1595972"/>
          </a:xfrm>
          <a:prstGeom prst="rect">
            <a:avLst/>
          </a:prstGeom>
        </p:spPr>
      </p:pic>
      <p:pic>
        <p:nvPicPr>
          <p:cNvPr id="30" name="Picture 29" descr="A group of pears&#10;&#10;Description automatically generated with low confidence">
            <a:extLst>
              <a:ext uri="{FF2B5EF4-FFF2-40B4-BE49-F238E27FC236}">
                <a16:creationId xmlns:a16="http://schemas.microsoft.com/office/drawing/2014/main" xmlns="" id="{B68CA72A-ECCE-4D18-B752-1D90BB0B057A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4458" y="3146466"/>
            <a:ext cx="1431044" cy="1159265"/>
          </a:xfrm>
          <a:prstGeom prst="rect">
            <a:avLst/>
          </a:prstGeom>
        </p:spPr>
      </p:pic>
      <p:sp>
        <p:nvSpPr>
          <p:cNvPr id="62" name="TextBox 61">
            <a:extLst>
              <a:ext uri="{FF2B5EF4-FFF2-40B4-BE49-F238E27FC236}">
                <a16:creationId xmlns:a16="http://schemas.microsoft.com/office/drawing/2014/main" xmlns="" id="{A42FFD43-5BFA-47F2-B382-8AFA94BA963B}"/>
              </a:ext>
            </a:extLst>
          </p:cNvPr>
          <p:cNvSpPr txBox="1"/>
          <p:nvPr/>
        </p:nvSpPr>
        <p:spPr>
          <a:xfrm>
            <a:off x="8620915" y="1801922"/>
            <a:ext cx="130642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kumimoji="0" lang="ar-SA" altLang="ar-SA" sz="4000" b="1" i="0" u="none" strike="noStrike" kern="1200" cap="none" spc="0" normalizeH="0" baseline="0" noProof="0" dirty="0" bmk="_Hlk72143278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سُلَّمٌ</a:t>
            </a:r>
            <a:endParaRPr lang="ar-SA" dirty="0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xmlns="" id="{7A5F659A-4878-4A73-9669-8CDF057924AC}"/>
              </a:ext>
            </a:extLst>
          </p:cNvPr>
          <p:cNvSpPr txBox="1"/>
          <p:nvPr/>
        </p:nvSpPr>
        <p:spPr>
          <a:xfrm>
            <a:off x="8667062" y="3473888"/>
            <a:ext cx="130642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kumimoji="0" lang="ar-SA" altLang="ar-SA" sz="4000" b="1" i="0" u="none" strike="noStrike" kern="1200" cap="none" spc="0" normalizeH="0" baseline="0" noProof="0" dirty="0" bmk="_Hlk72143278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كُمَثْرى</a:t>
            </a:r>
            <a:endParaRPr lang="ar-SA" dirty="0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xmlns="" id="{F19CF1DD-51FA-4E07-BE4F-E24FFA87A727}"/>
              </a:ext>
            </a:extLst>
          </p:cNvPr>
          <p:cNvSpPr txBox="1"/>
          <p:nvPr/>
        </p:nvSpPr>
        <p:spPr>
          <a:xfrm>
            <a:off x="8693426" y="5014322"/>
            <a:ext cx="130642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kumimoji="0" lang="ar-SA" altLang="ar-SA" sz="4000" b="1" i="0" u="none" strike="noStrike" kern="1200" cap="none" spc="0" normalizeH="0" baseline="0" noProof="0" dirty="0" bmk="_Hlk72143278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ثَلاثَةٌ</a:t>
            </a:r>
            <a:endParaRPr lang="ar-SA" dirty="0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xmlns="" id="{949A90C4-87C9-44D9-BB63-556E9C3709AC}"/>
              </a:ext>
            </a:extLst>
          </p:cNvPr>
          <p:cNvSpPr txBox="1"/>
          <p:nvPr/>
        </p:nvSpPr>
        <p:spPr>
          <a:xfrm>
            <a:off x="1675357" y="1867213"/>
            <a:ext cx="130642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kumimoji="0" lang="ar-SA" altLang="ar-SA" sz="4000" b="1" i="0" u="none" strike="noStrike" kern="1200" cap="none" spc="0" normalizeH="0" baseline="0" noProof="0" dirty="0" bmk="_Hlk72143278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ثُرَيّا</a:t>
            </a:r>
            <a:endParaRPr lang="ar-SA" dirty="0"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xmlns="" id="{B4EB8A58-3779-4599-9544-589F4749A7FB}"/>
              </a:ext>
            </a:extLst>
          </p:cNvPr>
          <p:cNvSpPr txBox="1"/>
          <p:nvPr/>
        </p:nvSpPr>
        <p:spPr>
          <a:xfrm>
            <a:off x="1840039" y="3394866"/>
            <a:ext cx="130642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kumimoji="0" lang="ar-SA" altLang="ar-SA" sz="4000" b="1" i="0" u="none" strike="noStrike" kern="1200" cap="none" spc="0" normalizeH="0" baseline="0" noProof="0" dirty="0" bmk="_Hlk72143278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مَساميرُ</a:t>
            </a:r>
            <a:endParaRPr lang="ar-SA" dirty="0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xmlns="" id="{E0B2F3BA-1507-466A-8C52-9ABA4FAAF891}"/>
              </a:ext>
            </a:extLst>
          </p:cNvPr>
          <p:cNvSpPr txBox="1"/>
          <p:nvPr/>
        </p:nvSpPr>
        <p:spPr>
          <a:xfrm>
            <a:off x="1975244" y="5014322"/>
            <a:ext cx="130642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kumimoji="0" lang="ar-SA" altLang="ar-SA" sz="4000" b="1" i="0" u="none" strike="noStrike" kern="1200" cap="none" spc="0" normalizeH="0" baseline="0" noProof="0" dirty="0" bmk="_Hlk72143278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سِلالٌ</a:t>
            </a:r>
            <a:endParaRPr lang="ar-SA" dirty="0"/>
          </a:p>
        </p:txBody>
      </p:sp>
      <p:sp>
        <p:nvSpPr>
          <p:cNvPr id="69" name="Footer Placeholder 3">
            <a:extLst>
              <a:ext uri="{FF2B5EF4-FFF2-40B4-BE49-F238E27FC236}">
                <a16:creationId xmlns:a16="http://schemas.microsoft.com/office/drawing/2014/main" xmlns="" id="{2133E55B-127C-4502-BB66-8E657DDEB6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0087" y="6375651"/>
            <a:ext cx="8163339" cy="365125"/>
          </a:xfrm>
        </p:spPr>
        <p:txBody>
          <a:bodyPr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اللُّغَةُ العَرَبِيَّةُ / الصَّفُّ الثّاني الابْتِدائِيُّ/ </a:t>
            </a:r>
            <a:r>
              <a:rPr kumimoji="0" lang="ar-SA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ال</a:t>
            </a:r>
            <a:r>
              <a:rPr kumimoji="0" lang="ar-BH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وَحْدَةُ</a:t>
            </a:r>
            <a:r>
              <a:rPr kumimoji="0" lang="ar-SA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الْأولى</a:t>
            </a:r>
            <a:r>
              <a:rPr kumimoji="0" lang="ar-BH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: </a:t>
            </a:r>
            <a:r>
              <a:rPr kumimoji="0" lang="ar-SA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وَطَني الْبَحْرَيْنُ</a:t>
            </a:r>
            <a:r>
              <a:rPr kumimoji="0" lang="ar-BH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/ الدَّرْسُ </a:t>
            </a:r>
            <a:r>
              <a:rPr lang="ar-SA" dirty="0">
                <a:solidFill>
                  <a:schemeClr val="tx1"/>
                </a:solidFill>
                <a:latin typeface="Calibri"/>
                <a:cs typeface="Arial" panose="020B0604020202020204" pitchFamily="34" charset="0"/>
              </a:rPr>
              <a:t>الثّاني</a:t>
            </a:r>
            <a:r>
              <a:rPr lang="ar-BH" dirty="0">
                <a:solidFill>
                  <a:schemeClr val="tx1"/>
                </a:solidFill>
                <a:latin typeface="Calibri"/>
                <a:cs typeface="Arial" panose="020B0604020202020204" pitchFamily="34" charset="0"/>
              </a:rPr>
              <a:t>: </a:t>
            </a:r>
            <a:r>
              <a:rPr lang="ar-SA" dirty="0">
                <a:solidFill>
                  <a:schemeClr val="tx1"/>
                </a:solidFill>
                <a:latin typeface="Calibri"/>
                <a:cs typeface="Arial" panose="020B0604020202020204" pitchFamily="34" charset="0"/>
              </a:rPr>
              <a:t> وَطَني الْغالي</a:t>
            </a:r>
            <a:r>
              <a:rPr lang="ar-BH" dirty="0">
                <a:solidFill>
                  <a:schemeClr val="tx1"/>
                </a:solidFill>
                <a:latin typeface="Calibri"/>
                <a:cs typeface="Arial" panose="020B0604020202020204" pitchFamily="34" charset="0"/>
              </a:rPr>
              <a:t>/ أُثَرّي لُغَتي</a:t>
            </a:r>
            <a:r>
              <a:rPr lang="ar-SA" dirty="0">
                <a:solidFill>
                  <a:schemeClr val="tx1"/>
                </a:solidFill>
                <a:latin typeface="Calibri"/>
                <a:cs typeface="Arial" panose="020B0604020202020204" pitchFamily="34" charset="0"/>
              </a:rPr>
              <a:t>-</a:t>
            </a:r>
            <a:r>
              <a:rPr lang="ar-BH" dirty="0">
                <a:solidFill>
                  <a:schemeClr val="tx1"/>
                </a:solidFill>
                <a:latin typeface="Calibri"/>
                <a:cs typeface="Arial" panose="020B0604020202020204" pitchFamily="34" charset="0"/>
              </a:rPr>
              <a:t> أُمَيِّــــــــزُ ال</a:t>
            </a:r>
            <a:r>
              <a:rPr lang="ar-SA" dirty="0">
                <a:solidFill>
                  <a:schemeClr val="tx1"/>
                </a:solidFill>
                <a:latin typeface="Calibri"/>
                <a:cs typeface="Arial" panose="020B0604020202020204" pitchFamily="34" charset="0"/>
              </a:rPr>
              <a:t>ْ</a:t>
            </a:r>
            <a:r>
              <a:rPr lang="ar-BH" dirty="0">
                <a:solidFill>
                  <a:schemeClr val="tx1"/>
                </a:solidFill>
                <a:latin typeface="Calibri"/>
                <a:cs typeface="Arial" panose="020B0604020202020204" pitchFamily="34" charset="0"/>
              </a:rPr>
              <a:t>ـحُروفَ وَالْأَصْواتَ</a:t>
            </a:r>
            <a:endParaRPr lang="en-US" dirty="0">
              <a:solidFill>
                <a:schemeClr val="tx1"/>
              </a:solidFill>
              <a:latin typeface="Calibri"/>
              <a:cs typeface="Arial" panose="020B0604020202020204" pitchFamily="34" charset="0"/>
            </a:endParaRPr>
          </a:p>
        </p:txBody>
      </p:sp>
      <p:pic>
        <p:nvPicPr>
          <p:cNvPr id="70" name="رسم 323" descr="أذن">
            <a:extLst>
              <a:ext uri="{FF2B5EF4-FFF2-40B4-BE49-F238E27FC236}">
                <a16:creationId xmlns:a16="http://schemas.microsoft.com/office/drawing/2014/main" xmlns="" id="{2EF2B021-AC5C-4E7E-A347-8B906F33CF5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9952012" y="826434"/>
            <a:ext cx="578503" cy="578503"/>
          </a:xfrm>
          <a:prstGeom prst="rect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07525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2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23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34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4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45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5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56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7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67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/>
      <p:bldP spid="63" grpId="0"/>
      <p:bldP spid="64" grpId="0"/>
      <p:bldP spid="65" grpId="0"/>
      <p:bldP spid="66" grpId="0"/>
      <p:bldP spid="6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18">
            <a:extLst>
              <a:ext uri="{FF2B5EF4-FFF2-40B4-BE49-F238E27FC236}">
                <a16:creationId xmlns:a16="http://schemas.microsoft.com/office/drawing/2014/main" xmlns="" id="{D06BBF42-CA7F-4AB0-88FB-165EE54C47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5857" y="0"/>
            <a:ext cx="1646183" cy="1268068"/>
          </a:xfrm>
          <a:prstGeom prst="rect">
            <a:avLst/>
          </a:prstGeom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xmlns="" id="{1835A97E-5D04-4A8F-ABF0-360ED0F03AA8}"/>
              </a:ext>
            </a:extLst>
          </p:cNvPr>
          <p:cNvSpPr>
            <a:spLocks/>
          </p:cNvSpPr>
          <p:nvPr/>
        </p:nvSpPr>
        <p:spPr>
          <a:xfrm>
            <a:off x="8349483" y="6306207"/>
            <a:ext cx="3419475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التّربية والتّعليم –الفصل الدّراسيّ</a:t>
            </a:r>
            <a:r>
              <a:rPr kumimoji="0" lang="ar-SA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 الثّاني</a:t>
            </a:r>
            <a:r>
              <a:rPr kumimoji="0" lang="ar-BH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 2021-2022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44" name="رسم 323" descr="أذن">
            <a:extLst>
              <a:ext uri="{FF2B5EF4-FFF2-40B4-BE49-F238E27FC236}">
                <a16:creationId xmlns:a16="http://schemas.microsoft.com/office/drawing/2014/main" xmlns="" id="{247D047A-048F-4D22-9F99-281872692A0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9923136" y="407057"/>
            <a:ext cx="578503" cy="578503"/>
          </a:xfrm>
          <a:prstGeom prst="rect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sp>
        <p:nvSpPr>
          <p:cNvPr id="12" name="Rectangle 10">
            <a:extLst>
              <a:ext uri="{FF2B5EF4-FFF2-40B4-BE49-F238E27FC236}">
                <a16:creationId xmlns:a16="http://schemas.microsoft.com/office/drawing/2014/main" xmlns="" id="{BADFD1A6-8767-4C56-B78E-F8CE95CDAE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05595" y="3981614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sp>
        <p:nvSpPr>
          <p:cNvPr id="13" name="Rectangle 11">
            <a:extLst>
              <a:ext uri="{FF2B5EF4-FFF2-40B4-BE49-F238E27FC236}">
                <a16:creationId xmlns:a16="http://schemas.microsoft.com/office/drawing/2014/main" xmlns="" id="{4264B127-E550-4202-83FF-61A4F52074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05595" y="3981614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sp>
        <p:nvSpPr>
          <p:cNvPr id="14" name="Rectangle 15">
            <a:extLst>
              <a:ext uri="{FF2B5EF4-FFF2-40B4-BE49-F238E27FC236}">
                <a16:creationId xmlns:a16="http://schemas.microsoft.com/office/drawing/2014/main" xmlns="" id="{C68E26AC-6FA3-4F02-B070-6E75AF7FCA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05595" y="3981614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pic>
        <p:nvPicPr>
          <p:cNvPr id="31" name="رسم 323" descr="أذن">
            <a:extLst>
              <a:ext uri="{FF2B5EF4-FFF2-40B4-BE49-F238E27FC236}">
                <a16:creationId xmlns:a16="http://schemas.microsoft.com/office/drawing/2014/main" xmlns="" id="{EDAC7DE2-3C5C-4880-A888-75E864C3D0F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9858375" y="8740775"/>
            <a:ext cx="354013" cy="354013"/>
          </a:xfrm>
          <a:prstGeom prst="rect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sp>
        <p:nvSpPr>
          <p:cNvPr id="15" name="Rectangle 12">
            <a:extLst>
              <a:ext uri="{FF2B5EF4-FFF2-40B4-BE49-F238E27FC236}">
                <a16:creationId xmlns:a16="http://schemas.microsoft.com/office/drawing/2014/main" xmlns="" id="{75F5DB11-37E9-4A7E-8521-5D419036CA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78200" y="246062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sp>
        <p:nvSpPr>
          <p:cNvPr id="20" name="Rectangle 14">
            <a:extLst>
              <a:ext uri="{FF2B5EF4-FFF2-40B4-BE49-F238E27FC236}">
                <a16:creationId xmlns:a16="http://schemas.microsoft.com/office/drawing/2014/main" xmlns="" id="{0466F6E2-CCBC-498D-8077-0A734D6C50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78200" y="246062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sp>
        <p:nvSpPr>
          <p:cNvPr id="21" name="Rectangle 15">
            <a:extLst>
              <a:ext uri="{FF2B5EF4-FFF2-40B4-BE49-F238E27FC236}">
                <a16:creationId xmlns:a16="http://schemas.microsoft.com/office/drawing/2014/main" xmlns="" id="{76543D9A-6138-471D-9153-899B99671E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78200" y="246062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sp>
        <p:nvSpPr>
          <p:cNvPr id="69" name="Footer Placeholder 3">
            <a:extLst>
              <a:ext uri="{FF2B5EF4-FFF2-40B4-BE49-F238E27FC236}">
                <a16:creationId xmlns:a16="http://schemas.microsoft.com/office/drawing/2014/main" xmlns="" id="{2133E55B-127C-4502-BB66-8E657DDEB6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0087" y="6375651"/>
            <a:ext cx="8163339" cy="365125"/>
          </a:xfrm>
        </p:spPr>
        <p:txBody>
          <a:bodyPr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اللُّغَةُ العَرَبِيَّةُ / الصَّفُّ الثّاني الابْتِدائِيُّ/ </a:t>
            </a:r>
            <a:r>
              <a:rPr kumimoji="0" lang="ar-SA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ال</a:t>
            </a:r>
            <a:r>
              <a:rPr kumimoji="0" lang="ar-BH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وَحْدَةُ</a:t>
            </a:r>
            <a:r>
              <a:rPr kumimoji="0" lang="ar-SA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الْأولى</a:t>
            </a:r>
            <a:r>
              <a:rPr kumimoji="0" lang="ar-BH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: </a:t>
            </a:r>
            <a:r>
              <a:rPr kumimoji="0" lang="ar-SA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وَطَني الْبَحْرَيْنُ</a:t>
            </a:r>
            <a:r>
              <a:rPr kumimoji="0" lang="ar-BH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/ الدَّرْسُ </a:t>
            </a:r>
            <a:r>
              <a:rPr lang="ar-SA" dirty="0">
                <a:solidFill>
                  <a:schemeClr val="tx1"/>
                </a:solidFill>
                <a:latin typeface="Calibri"/>
                <a:cs typeface="Arial" panose="020B0604020202020204" pitchFamily="34" charset="0"/>
              </a:rPr>
              <a:t>الثّاني</a:t>
            </a:r>
            <a:r>
              <a:rPr lang="ar-BH" dirty="0">
                <a:solidFill>
                  <a:schemeClr val="tx1"/>
                </a:solidFill>
                <a:latin typeface="Calibri"/>
                <a:cs typeface="Arial" panose="020B0604020202020204" pitchFamily="34" charset="0"/>
              </a:rPr>
              <a:t>: </a:t>
            </a:r>
            <a:r>
              <a:rPr lang="ar-SA" dirty="0">
                <a:solidFill>
                  <a:schemeClr val="tx1"/>
                </a:solidFill>
                <a:latin typeface="Calibri"/>
                <a:cs typeface="Arial" panose="020B0604020202020204" pitchFamily="34" charset="0"/>
              </a:rPr>
              <a:t> وَطَني الْغالي</a:t>
            </a:r>
            <a:r>
              <a:rPr lang="ar-BH" dirty="0">
                <a:solidFill>
                  <a:schemeClr val="tx1"/>
                </a:solidFill>
                <a:latin typeface="Calibri"/>
                <a:cs typeface="Arial" panose="020B0604020202020204" pitchFamily="34" charset="0"/>
              </a:rPr>
              <a:t>/ أُثَرّي لُغَتي</a:t>
            </a:r>
            <a:r>
              <a:rPr lang="ar-SA" dirty="0">
                <a:solidFill>
                  <a:schemeClr val="tx1"/>
                </a:solidFill>
                <a:latin typeface="Calibri"/>
                <a:cs typeface="Arial" panose="020B0604020202020204" pitchFamily="34" charset="0"/>
              </a:rPr>
              <a:t>-</a:t>
            </a:r>
            <a:r>
              <a:rPr lang="ar-BH" dirty="0">
                <a:solidFill>
                  <a:schemeClr val="tx1"/>
                </a:solidFill>
                <a:latin typeface="Calibri"/>
                <a:cs typeface="Arial" panose="020B0604020202020204" pitchFamily="34" charset="0"/>
              </a:rPr>
              <a:t> أُمَيِّــــــــزُ ال</a:t>
            </a:r>
            <a:r>
              <a:rPr lang="ar-SA" dirty="0">
                <a:solidFill>
                  <a:schemeClr val="tx1"/>
                </a:solidFill>
                <a:latin typeface="Calibri"/>
                <a:cs typeface="Arial" panose="020B0604020202020204" pitchFamily="34" charset="0"/>
              </a:rPr>
              <a:t>ْ</a:t>
            </a:r>
            <a:r>
              <a:rPr lang="ar-BH" dirty="0">
                <a:solidFill>
                  <a:schemeClr val="tx1"/>
                </a:solidFill>
                <a:latin typeface="Calibri"/>
                <a:cs typeface="Arial" panose="020B0604020202020204" pitchFamily="34" charset="0"/>
              </a:rPr>
              <a:t>ـحُروفَ وَالْأَصْواتَ</a:t>
            </a:r>
            <a:endParaRPr lang="en-US" dirty="0">
              <a:solidFill>
                <a:schemeClr val="tx1"/>
              </a:solidFill>
              <a:latin typeface="Calibri"/>
              <a:cs typeface="Arial" panose="020B0604020202020204" pitchFamily="34" charset="0"/>
            </a:endParaRPr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xmlns="" id="{FB7E1047-FC6F-4BC8-BC34-BD55FE004BDF}"/>
              </a:ext>
            </a:extLst>
          </p:cNvPr>
          <p:cNvSpPr/>
          <p:nvPr/>
        </p:nvSpPr>
        <p:spPr>
          <a:xfrm>
            <a:off x="7298378" y="11002727"/>
            <a:ext cx="353695" cy="294640"/>
          </a:xfrm>
          <a:prstGeom prst="roundRect">
            <a:avLst/>
          </a:prstGeom>
          <a:solidFill>
            <a:sysClr val="window" lastClr="FFFFFF"/>
          </a:solidFill>
          <a:ln w="28575" cap="flat" cmpd="sng" algn="ctr">
            <a:solidFill>
              <a:srgbClr val="4472C4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</a:pPr>
            <a:r>
              <a:rPr lang="en-US" sz="4000"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US" sz="400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xmlns="" id="{F6FB9A72-F9B8-47EE-9968-75437D566E56}"/>
              </a:ext>
            </a:extLst>
          </p:cNvPr>
          <p:cNvSpPr/>
          <p:nvPr/>
        </p:nvSpPr>
        <p:spPr>
          <a:xfrm>
            <a:off x="5923603" y="11026857"/>
            <a:ext cx="353695" cy="294640"/>
          </a:xfrm>
          <a:prstGeom prst="roundRect">
            <a:avLst/>
          </a:prstGeom>
          <a:solidFill>
            <a:sysClr val="window" lastClr="FFFFFF"/>
          </a:solidFill>
          <a:ln w="28575" cap="flat" cmpd="sng" algn="ctr">
            <a:solidFill>
              <a:srgbClr val="4472C4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</a:pPr>
            <a:r>
              <a:rPr lang="en-US" sz="4000"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US" sz="400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xmlns="" id="{D119574F-07A8-481F-B011-4B85A40ED513}"/>
              </a:ext>
            </a:extLst>
          </p:cNvPr>
          <p:cNvSpPr/>
          <p:nvPr/>
        </p:nvSpPr>
        <p:spPr>
          <a:xfrm>
            <a:off x="4624393" y="11031302"/>
            <a:ext cx="353695" cy="294640"/>
          </a:xfrm>
          <a:prstGeom prst="roundRect">
            <a:avLst/>
          </a:prstGeom>
          <a:solidFill>
            <a:sysClr val="window" lastClr="FFFFFF"/>
          </a:solidFill>
          <a:ln w="28575" cap="flat" cmpd="sng" algn="ctr">
            <a:solidFill>
              <a:srgbClr val="4472C4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</a:pPr>
            <a:r>
              <a:rPr lang="en-US" sz="4000"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US" sz="400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xmlns="" id="{E10251A7-16F0-4819-A6AF-964B169CA6E7}"/>
              </a:ext>
            </a:extLst>
          </p:cNvPr>
          <p:cNvSpPr/>
          <p:nvPr/>
        </p:nvSpPr>
        <p:spPr>
          <a:xfrm>
            <a:off x="3244538" y="11031302"/>
            <a:ext cx="353695" cy="294640"/>
          </a:xfrm>
          <a:prstGeom prst="roundRect">
            <a:avLst/>
          </a:prstGeom>
          <a:solidFill>
            <a:sysClr val="window" lastClr="FFFFFF"/>
          </a:solidFill>
          <a:ln w="28575" cap="flat" cmpd="sng" algn="ctr">
            <a:solidFill>
              <a:srgbClr val="4472C4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</a:pPr>
            <a:r>
              <a:rPr lang="en-US" sz="4000"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US" sz="400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9">
            <a:extLst>
              <a:ext uri="{FF2B5EF4-FFF2-40B4-BE49-F238E27FC236}">
                <a16:creationId xmlns:a16="http://schemas.microsoft.com/office/drawing/2014/main" xmlns="" id="{A7170B89-BC42-4AFE-A24E-0BE07DD590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-59095" y="405005"/>
            <a:ext cx="9971396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358775" algn="l"/>
                <a:tab pos="5397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358775" algn="l"/>
                <a:tab pos="5397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358775" algn="l"/>
                <a:tab pos="5397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358775" algn="l"/>
                <a:tab pos="5397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358775" algn="l"/>
                <a:tab pos="5397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358775" algn="l"/>
                <a:tab pos="5397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358775" algn="l"/>
                <a:tab pos="5397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358775" algn="l"/>
                <a:tab pos="5397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358775" algn="l"/>
                <a:tab pos="5397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58775" algn="l"/>
                <a:tab pos="539750" algn="l"/>
              </a:tabLst>
            </a:pPr>
            <a:r>
              <a:rPr kumimoji="0" lang="ar-SA" altLang="ar-SA" sz="4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2- </a:t>
            </a:r>
            <a:r>
              <a:rPr kumimoji="0" lang="ar-BH" altLang="ar-SA" sz="40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أُسَمّـىي</a:t>
            </a:r>
            <a:r>
              <a:rPr kumimoji="0" lang="ar-BH" altLang="ar-SA" sz="4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 الصُّوَرَ</a:t>
            </a:r>
            <a:r>
              <a:rPr kumimoji="0" lang="ar-SA" altLang="ar-SA" sz="4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، ثُمَّ أَضَعُ الْعَلامةَ (</a:t>
            </a:r>
            <a:r>
              <a:rPr kumimoji="0" lang="en-US" altLang="ar-SA" sz="40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  <a:sym typeface="Wingdings 2" panose="05020102010507070707" pitchFamily="18" charset="2"/>
              </a:rPr>
              <a:t></a:t>
            </a:r>
            <a:r>
              <a:rPr kumimoji="0" lang="ar-SA" altLang="ar-SA" sz="4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) تَحْتَ الصّورَةِ الَّتـي يَحْتَوي اسْمُها تَضْعيفًا مع الْـمَدِّ:</a:t>
            </a:r>
            <a:r>
              <a:rPr kumimoji="0" lang="ar-SA" altLang="ar-SA" sz="40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  <a:sym typeface="Wingdings 2" panose="05020102010507070707" pitchFamily="18" charset="2"/>
              </a:rPr>
              <a:t> </a:t>
            </a:r>
            <a:r>
              <a:rPr kumimoji="0" lang="ar-SA" altLang="ar-SA" sz="40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  <a:sym typeface="Wingdings 2" panose="05020102010507070707" pitchFamily="18" charset="2"/>
              </a:rPr>
              <a:t> </a:t>
            </a:r>
            <a:endParaRPr kumimoji="0" lang="en-US" altLang="ar-SA" sz="4000" b="1" i="0" u="none" strike="noStrike" cap="none" normalizeH="0" baseline="0" dirty="0">
              <a:ln>
                <a:noFill/>
              </a:ln>
              <a:solidFill>
                <a:srgbClr val="0070C0"/>
              </a:solidFill>
              <a:effectLst/>
              <a:sym typeface="Wingdings 2" panose="05020102010507070707" pitchFamily="18" charset="2"/>
            </a:endParaRPr>
          </a:p>
        </p:txBody>
      </p:sp>
      <p:sp>
        <p:nvSpPr>
          <p:cNvPr id="4" name="Rectangle 10">
            <a:extLst>
              <a:ext uri="{FF2B5EF4-FFF2-40B4-BE49-F238E27FC236}">
                <a16:creationId xmlns:a16="http://schemas.microsoft.com/office/drawing/2014/main" xmlns="" id="{CA13013A-862D-41CE-8AF6-68DC1F8F19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80558" y="1835580"/>
            <a:ext cx="377026" cy="2554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ar-SA" sz="4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n-US" altLang="ar-SA" sz="4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ar-SA" sz="4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altLang="ar-SA" sz="40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 </a:t>
            </a:r>
            <a:endParaRPr kumimoji="0" lang="en-US" altLang="ar-SA" sz="4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ar-SA" sz="4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15">
            <a:extLst>
              <a:ext uri="{FF2B5EF4-FFF2-40B4-BE49-F238E27FC236}">
                <a16:creationId xmlns:a16="http://schemas.microsoft.com/office/drawing/2014/main" xmlns="" id="{775EB12C-123F-4C2B-AF01-E35A056B32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80558" y="3216109"/>
            <a:ext cx="184731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 sz="4000"/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xmlns="" id="{20BC0097-DBA4-4AFA-B0B7-6EF375CCE5DB}"/>
              </a:ext>
            </a:extLst>
          </p:cNvPr>
          <p:cNvGrpSpPr/>
          <p:nvPr/>
        </p:nvGrpSpPr>
        <p:grpSpPr>
          <a:xfrm>
            <a:off x="530088" y="1782013"/>
            <a:ext cx="10561924" cy="3031287"/>
            <a:chOff x="0" y="0"/>
            <a:chExt cx="5346272" cy="1439233"/>
          </a:xfrm>
        </p:grpSpPr>
        <p:sp>
          <p:nvSpPr>
            <p:cNvPr id="47" name="Rectangle: Rounded Corners 46">
              <a:extLst>
                <a:ext uri="{FF2B5EF4-FFF2-40B4-BE49-F238E27FC236}">
                  <a16:creationId xmlns:a16="http://schemas.microsoft.com/office/drawing/2014/main" xmlns="" id="{6DBD0F5A-A376-4CA0-8B6C-B5F29DE13B5F}"/>
                </a:ext>
              </a:extLst>
            </p:cNvPr>
            <p:cNvSpPr/>
            <p:nvPr/>
          </p:nvSpPr>
          <p:spPr>
            <a:xfrm>
              <a:off x="4585640" y="1117412"/>
              <a:ext cx="354285" cy="294768"/>
            </a:xfrm>
            <a:prstGeom prst="roundRect">
              <a:avLst/>
            </a:prstGeom>
            <a:solidFill>
              <a:sysClr val="window" lastClr="FFFFFF"/>
            </a:solidFill>
            <a:ln w="28575" cap="flat" cmpd="sng" algn="ctr">
              <a:solidFill>
                <a:srgbClr val="4472C4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1">
                <a:lnSpc>
                  <a:spcPct val="107000"/>
                </a:lnSpc>
                <a:spcAft>
                  <a:spcPts val="800"/>
                </a:spcAft>
              </a:pPr>
              <a:r>
                <a:rPr lang="en-US" sz="2600">
                  <a:effectLst/>
                  <a:latin typeface="Sakkal Majalla" panose="02000000000000000000" pitchFamily="2" charset="-78"/>
                  <a:ea typeface="Calibri" panose="020F0502020204030204" pitchFamily="34" charset="0"/>
                  <a:cs typeface="Arial" panose="020B0604020202020204" pitchFamily="34" charset="0"/>
                </a:rPr>
                <a:t> </a:t>
              </a:r>
              <a:endParaRPr lang="en-US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48" name="Picture 47" descr="A flock of birds sitting on top of a bird&#10;&#10;Description automatically generated">
              <a:extLst>
                <a:ext uri="{FF2B5EF4-FFF2-40B4-BE49-F238E27FC236}">
                  <a16:creationId xmlns:a16="http://schemas.microsoft.com/office/drawing/2014/main" xmlns="" id="{C7ECD112-7942-4B8D-86BA-AF8498366D7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8638"/>
            <a:stretch/>
          </p:blipFill>
          <p:spPr bwMode="auto">
            <a:xfrm>
              <a:off x="0" y="167730"/>
              <a:ext cx="1377950" cy="848995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49" name="Picture 48" descr="A picture containing clipart&#10;&#10;Description automatically generated">
              <a:extLst>
                <a:ext uri="{FF2B5EF4-FFF2-40B4-BE49-F238E27FC236}">
                  <a16:creationId xmlns:a16="http://schemas.microsoft.com/office/drawing/2014/main" xmlns="" id="{3A59ABF5-F286-457B-8058-C0D6AF33805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03882" y="0"/>
              <a:ext cx="1342390" cy="9144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0" name="Picture 49" descr="A red car with a white background&#10;&#10;Description automatically generated with medium confidence">
              <a:extLst>
                <a:ext uri="{FF2B5EF4-FFF2-40B4-BE49-F238E27FC236}">
                  <a16:creationId xmlns:a16="http://schemas.microsoft.com/office/drawing/2014/main" xmlns="" id="{703BC177-4E8A-42C5-86A6-184C2D0218A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60876" y="232658"/>
              <a:ext cx="1287145" cy="850265"/>
            </a:xfrm>
            <a:prstGeom prst="rect">
              <a:avLst/>
            </a:prstGeom>
          </p:spPr>
        </p:pic>
        <p:sp>
          <p:nvSpPr>
            <p:cNvPr id="51" name="Rectangle: Rounded Corners 50">
              <a:extLst>
                <a:ext uri="{FF2B5EF4-FFF2-40B4-BE49-F238E27FC236}">
                  <a16:creationId xmlns:a16="http://schemas.microsoft.com/office/drawing/2014/main" xmlns="" id="{6E68CCCE-B07B-4268-9E87-0ABDECA834A3}"/>
                </a:ext>
              </a:extLst>
            </p:cNvPr>
            <p:cNvSpPr/>
            <p:nvPr/>
          </p:nvSpPr>
          <p:spPr>
            <a:xfrm>
              <a:off x="3211334" y="1144465"/>
              <a:ext cx="354285" cy="294768"/>
            </a:xfrm>
            <a:prstGeom prst="roundRect">
              <a:avLst/>
            </a:prstGeom>
            <a:solidFill>
              <a:sysClr val="window" lastClr="FFFFFF"/>
            </a:solidFill>
            <a:ln w="28575" cap="flat" cmpd="sng" algn="ctr">
              <a:solidFill>
                <a:srgbClr val="4472C4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1">
                <a:lnSpc>
                  <a:spcPct val="107000"/>
                </a:lnSpc>
                <a:spcAft>
                  <a:spcPts val="800"/>
                </a:spcAft>
              </a:pPr>
              <a:r>
                <a:rPr lang="en-US" sz="2600">
                  <a:effectLst/>
                  <a:latin typeface="Sakkal Majalla" panose="02000000000000000000" pitchFamily="2" charset="-78"/>
                  <a:ea typeface="Calibri" panose="020F0502020204030204" pitchFamily="34" charset="0"/>
                  <a:cs typeface="Arial" panose="020B0604020202020204" pitchFamily="34" charset="0"/>
                </a:rPr>
                <a:t> </a:t>
              </a:r>
              <a:endParaRPr lang="en-US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2" name="Rectangle: Rounded Corners 51">
              <a:extLst>
                <a:ext uri="{FF2B5EF4-FFF2-40B4-BE49-F238E27FC236}">
                  <a16:creationId xmlns:a16="http://schemas.microsoft.com/office/drawing/2014/main" xmlns="" id="{AA4E9CD4-17A7-4C63-B111-B0E999047C03}"/>
                </a:ext>
              </a:extLst>
            </p:cNvPr>
            <p:cNvSpPr/>
            <p:nvPr/>
          </p:nvSpPr>
          <p:spPr>
            <a:xfrm>
              <a:off x="1912778" y="1144465"/>
              <a:ext cx="354285" cy="294768"/>
            </a:xfrm>
            <a:prstGeom prst="roundRect">
              <a:avLst/>
            </a:prstGeom>
            <a:solidFill>
              <a:sysClr val="window" lastClr="FFFFFF"/>
            </a:solidFill>
            <a:ln w="28575" cap="flat" cmpd="sng" algn="ctr">
              <a:solidFill>
                <a:srgbClr val="4472C4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1">
                <a:lnSpc>
                  <a:spcPct val="107000"/>
                </a:lnSpc>
                <a:spcAft>
                  <a:spcPts val="800"/>
                </a:spcAft>
              </a:pPr>
              <a:r>
                <a:rPr lang="en-US" sz="2600">
                  <a:effectLst/>
                  <a:latin typeface="Sakkal Majalla" panose="02000000000000000000" pitchFamily="2" charset="-78"/>
                  <a:ea typeface="Calibri" panose="020F0502020204030204" pitchFamily="34" charset="0"/>
                  <a:cs typeface="Arial" panose="020B0604020202020204" pitchFamily="34" charset="0"/>
                </a:rPr>
                <a:t> </a:t>
              </a:r>
              <a:endParaRPr lang="en-US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3" name="Rectangle: Rounded Corners 52">
              <a:extLst>
                <a:ext uri="{FF2B5EF4-FFF2-40B4-BE49-F238E27FC236}">
                  <a16:creationId xmlns:a16="http://schemas.microsoft.com/office/drawing/2014/main" xmlns="" id="{5906B3E5-2FBE-4302-A452-C51D7374D791}"/>
                </a:ext>
              </a:extLst>
            </p:cNvPr>
            <p:cNvSpPr/>
            <p:nvPr/>
          </p:nvSpPr>
          <p:spPr>
            <a:xfrm>
              <a:off x="533062" y="1144465"/>
              <a:ext cx="354285" cy="294768"/>
            </a:xfrm>
            <a:prstGeom prst="roundRect">
              <a:avLst/>
            </a:prstGeom>
            <a:solidFill>
              <a:sysClr val="window" lastClr="FFFFFF"/>
            </a:solidFill>
            <a:ln w="28575" cap="flat" cmpd="sng" algn="ctr">
              <a:solidFill>
                <a:srgbClr val="4472C4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1">
                <a:lnSpc>
                  <a:spcPct val="107000"/>
                </a:lnSpc>
                <a:spcAft>
                  <a:spcPts val="800"/>
                </a:spcAft>
              </a:pPr>
              <a:r>
                <a:rPr lang="en-US" sz="2600">
                  <a:effectLst/>
                  <a:latin typeface="Sakkal Majalla" panose="02000000000000000000" pitchFamily="2" charset="-78"/>
                  <a:ea typeface="Calibri" panose="020F0502020204030204" pitchFamily="34" charset="0"/>
                  <a:cs typeface="Arial" panose="020B0604020202020204" pitchFamily="34" charset="0"/>
                </a:rPr>
                <a:t> </a:t>
              </a:r>
              <a:endParaRPr lang="en-US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54" name="Picture 53" descr="Shape, circle&#10;&#10;Description automatically generated">
              <a:extLst>
                <a:ext uri="{FF2B5EF4-FFF2-40B4-BE49-F238E27FC236}">
                  <a16:creationId xmlns:a16="http://schemas.microsoft.com/office/drawing/2014/main" xmlns="" id="{038531F7-6472-4E06-A6A7-EFC4100817A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97372" y="281354"/>
              <a:ext cx="762644" cy="735965"/>
            </a:xfrm>
            <a:prstGeom prst="rect">
              <a:avLst/>
            </a:prstGeom>
          </p:spPr>
        </p:pic>
      </p:grpSp>
      <p:sp>
        <p:nvSpPr>
          <p:cNvPr id="56" name="TextBox 55">
            <a:extLst>
              <a:ext uri="{FF2B5EF4-FFF2-40B4-BE49-F238E27FC236}">
                <a16:creationId xmlns:a16="http://schemas.microsoft.com/office/drawing/2014/main" xmlns="" id="{639FB1CE-284D-4EFB-AB1D-5E885F85BA1B}"/>
              </a:ext>
            </a:extLst>
          </p:cNvPr>
          <p:cNvSpPr txBox="1"/>
          <p:nvPr/>
        </p:nvSpPr>
        <p:spPr>
          <a:xfrm>
            <a:off x="9684388" y="4096985"/>
            <a:ext cx="55023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ar-SA" sz="4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  <a:sym typeface="Wingdings 2" panose="05020102010507070707" pitchFamily="18" charset="2"/>
              </a:rPr>
              <a:t></a:t>
            </a:r>
            <a:endParaRPr lang="ar-SA" dirty="0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xmlns="" id="{950840AD-6E46-4A39-B690-D1C4E45B774C}"/>
              </a:ext>
            </a:extLst>
          </p:cNvPr>
          <p:cNvSpPr txBox="1"/>
          <p:nvPr/>
        </p:nvSpPr>
        <p:spPr>
          <a:xfrm>
            <a:off x="4412452" y="4192465"/>
            <a:ext cx="55023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ar-SA" sz="4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  <a:sym typeface="Wingdings 2" panose="05020102010507070707" pitchFamily="18" charset="2"/>
              </a:rPr>
              <a:t></a:t>
            </a:r>
            <a:endParaRPr lang="ar-SA" dirty="0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xmlns="" id="{519CE23E-CCC1-408F-B3E0-B066CB3B7C87}"/>
              </a:ext>
            </a:extLst>
          </p:cNvPr>
          <p:cNvSpPr txBox="1"/>
          <p:nvPr/>
        </p:nvSpPr>
        <p:spPr>
          <a:xfrm>
            <a:off x="10854914" y="2508750"/>
            <a:ext cx="113982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kumimoji="0" lang="ar-SA" altLang="ar-S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خَبّازٌ</a:t>
            </a:r>
            <a:endParaRPr lang="ar-SA" dirty="0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xmlns="" id="{D2ED9C32-A3D3-44D9-93FA-28CF9978CC19}"/>
              </a:ext>
            </a:extLst>
          </p:cNvPr>
          <p:cNvSpPr txBox="1"/>
          <p:nvPr/>
        </p:nvSpPr>
        <p:spPr>
          <a:xfrm>
            <a:off x="6581800" y="1778510"/>
            <a:ext cx="113982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sz="4000" b="1" dirty="0" smtClean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كُراتٌ</a:t>
            </a:r>
            <a:endParaRPr lang="ar-SA" dirty="0"/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xmlns="" id="{8DA15646-B0EA-4F8F-BDFA-DBE54533FE0A}"/>
              </a:ext>
            </a:extLst>
          </p:cNvPr>
          <p:cNvSpPr txBox="1"/>
          <p:nvPr/>
        </p:nvSpPr>
        <p:spPr>
          <a:xfrm>
            <a:off x="3990838" y="1755265"/>
            <a:ext cx="113982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sz="4000" b="1" dirty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سَيّارَةٌ</a:t>
            </a:r>
            <a:endParaRPr lang="ar-SA" dirty="0"/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xmlns="" id="{577A720C-7BA4-4194-9DA2-5B8E0F2138D9}"/>
              </a:ext>
            </a:extLst>
          </p:cNvPr>
          <p:cNvSpPr txBox="1"/>
          <p:nvPr/>
        </p:nvSpPr>
        <p:spPr>
          <a:xfrm>
            <a:off x="971525" y="1754535"/>
            <a:ext cx="113982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sz="4000" b="1" dirty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نُسورٌ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663281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68" grpId="0"/>
      <p:bldP spid="70" grpId="0"/>
      <p:bldP spid="71" grpId="0"/>
      <p:bldP spid="74" grpId="0"/>
      <p:bldP spid="7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18">
            <a:extLst>
              <a:ext uri="{FF2B5EF4-FFF2-40B4-BE49-F238E27FC236}">
                <a16:creationId xmlns:a16="http://schemas.microsoft.com/office/drawing/2014/main" xmlns="" id="{D06BBF42-CA7F-4AB0-88FB-165EE54C47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5857" y="0"/>
            <a:ext cx="1646183" cy="1268068"/>
          </a:xfrm>
          <a:prstGeom prst="rect">
            <a:avLst/>
          </a:prstGeo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xmlns="" id="{3E41D056-AD66-4517-9EA4-0D86FCD76533}"/>
              </a:ext>
            </a:extLst>
          </p:cNvPr>
          <p:cNvSpPr>
            <a:spLocks/>
          </p:cNvSpPr>
          <p:nvPr/>
        </p:nvSpPr>
        <p:spPr>
          <a:xfrm>
            <a:off x="8349483" y="6306207"/>
            <a:ext cx="3419475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التّربية والتّعليم –الفصل الدّراسيّ</a:t>
            </a:r>
            <a:r>
              <a:rPr kumimoji="0" lang="ar-SA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 الثّاني</a:t>
            </a:r>
            <a:r>
              <a:rPr kumimoji="0" lang="ar-BH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 2021-2022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2">
            <a:extLst>
              <a:ext uri="{FF2B5EF4-FFF2-40B4-BE49-F238E27FC236}">
                <a16:creationId xmlns:a16="http://schemas.microsoft.com/office/drawing/2014/main" xmlns="" id="{D421A489-E8B8-4084-87DA-2C6B92A366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ar-SA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21">
            <a:extLst>
              <a:ext uri="{FF2B5EF4-FFF2-40B4-BE49-F238E27FC236}">
                <a16:creationId xmlns:a16="http://schemas.microsoft.com/office/drawing/2014/main" xmlns="" id="{05277CC9-407B-405F-B78B-F153F87055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14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sp>
        <p:nvSpPr>
          <p:cNvPr id="12" name="Rectangle 8">
            <a:extLst>
              <a:ext uri="{FF2B5EF4-FFF2-40B4-BE49-F238E27FC236}">
                <a16:creationId xmlns:a16="http://schemas.microsoft.com/office/drawing/2014/main" xmlns="" id="{088A52E2-37DF-45FE-809D-0B6D89A9BA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9960" y="-21924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sp>
        <p:nvSpPr>
          <p:cNvPr id="13" name="Rectangle 11">
            <a:extLst>
              <a:ext uri="{FF2B5EF4-FFF2-40B4-BE49-F238E27FC236}">
                <a16:creationId xmlns:a16="http://schemas.microsoft.com/office/drawing/2014/main" xmlns="" id="{2476FA00-0FE5-4175-91BE-7FCED515E9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10990" y="607977"/>
            <a:ext cx="7269939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358775" algn="l"/>
                <a:tab pos="5397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358775" algn="l"/>
                <a:tab pos="5397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358775" algn="l"/>
                <a:tab pos="5397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358775" algn="l"/>
                <a:tab pos="5397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358775" algn="l"/>
                <a:tab pos="5397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358775" algn="l"/>
                <a:tab pos="5397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358775" algn="l"/>
                <a:tab pos="5397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358775" algn="l"/>
                <a:tab pos="5397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358775" algn="l"/>
                <a:tab pos="5397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58775" algn="l"/>
                <a:tab pos="539750" algn="l"/>
              </a:tabLst>
            </a:pPr>
            <a:r>
              <a:rPr kumimoji="0" lang="ar-SA" altLang="ar-SA" sz="4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3</a:t>
            </a:r>
            <a:r>
              <a:rPr kumimoji="0" lang="ar-BH" altLang="ar-SA" sz="4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- أَقْرَأُ الْكَلِماتِ، </a:t>
            </a:r>
            <a:r>
              <a:rPr kumimoji="0" lang="ar-SA" altLang="ar-SA" sz="4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وَأُمَيِّزُ</a:t>
            </a:r>
            <a:r>
              <a:rPr kumimoji="0" lang="ar-BH" altLang="ar-SA" sz="4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 في نُطْقِها حَرْفَيْ (</a:t>
            </a:r>
            <a:r>
              <a:rPr kumimoji="0" lang="ar-BH" altLang="ar-SA" sz="4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س</a:t>
            </a:r>
            <a:r>
              <a:rPr kumimoji="0" lang="ar-BH" altLang="ar-SA" sz="4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) و(</a:t>
            </a:r>
            <a:r>
              <a:rPr kumimoji="0" lang="ar-BH" altLang="ar-SA" sz="4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ث</a:t>
            </a:r>
            <a:r>
              <a:rPr kumimoji="0" lang="ar-BH" altLang="ar-SA" sz="4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):</a:t>
            </a:r>
            <a:endParaRPr kumimoji="0" lang="en-US" altLang="ar-SA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4" name="Rectangle 16">
            <a:extLst>
              <a:ext uri="{FF2B5EF4-FFF2-40B4-BE49-F238E27FC236}">
                <a16:creationId xmlns:a16="http://schemas.microsoft.com/office/drawing/2014/main" xmlns="" id="{A1A091D9-45B4-4077-9D7E-293E4B037C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9960" y="435276"/>
            <a:ext cx="7403779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xmlns="" id="{38DBFA62-8F3F-4FFC-BD68-E18C6A4670B5}"/>
              </a:ext>
            </a:extLst>
          </p:cNvPr>
          <p:cNvSpPr/>
          <p:nvPr/>
        </p:nvSpPr>
        <p:spPr>
          <a:xfrm>
            <a:off x="7055872" y="2235231"/>
            <a:ext cx="2459589" cy="78609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</a:pPr>
            <a:r>
              <a:rPr lang="ar-BH" sz="40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سا</a:t>
            </a:r>
            <a:r>
              <a:rPr lang="ar-BH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مِر</a:t>
            </a:r>
            <a:r>
              <a:rPr lang="ar-SA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ٌ </a:t>
            </a:r>
            <a:r>
              <a:rPr lang="ar-BH" sz="4000" dirty="0">
                <a:solidFill>
                  <a:srgbClr val="4472C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-</a:t>
            </a:r>
            <a:r>
              <a:rPr lang="ar-BH" sz="40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  ثا</a:t>
            </a:r>
            <a:r>
              <a:rPr lang="ar-BH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مِر</a:t>
            </a:r>
            <a:r>
              <a:rPr lang="ar-SA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ٌ</a:t>
            </a:r>
            <a:r>
              <a:rPr lang="ar-BH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 </a:t>
            </a:r>
            <a:r>
              <a:rPr lang="ar-BH" sz="40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   </a:t>
            </a:r>
            <a:endParaRPr lang="en-US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xmlns="" id="{57FB3948-8FAC-4A5E-A879-63384BD3730E}"/>
              </a:ext>
            </a:extLst>
          </p:cNvPr>
          <p:cNvSpPr/>
          <p:nvPr/>
        </p:nvSpPr>
        <p:spPr>
          <a:xfrm>
            <a:off x="7062857" y="3382013"/>
            <a:ext cx="2459589" cy="786099"/>
          </a:xfrm>
          <a:prstGeom prst="roundRect">
            <a:avLst/>
          </a:prstGeom>
          <a:solidFill>
            <a:srgbClr val="5B9BD5">
              <a:lumMod val="20000"/>
              <a:lumOff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</a:pPr>
            <a:r>
              <a:rPr lang="ar-SA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كَأْ</a:t>
            </a:r>
            <a:r>
              <a:rPr lang="ar-SA" sz="40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سٌ</a:t>
            </a:r>
            <a:r>
              <a:rPr lang="ar-BH" sz="4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 </a:t>
            </a:r>
            <a:r>
              <a:rPr lang="ar-BH" sz="4000" dirty="0">
                <a:solidFill>
                  <a:srgbClr val="4472C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-</a:t>
            </a:r>
            <a:r>
              <a:rPr lang="ar-BH" sz="4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  </a:t>
            </a:r>
            <a:r>
              <a:rPr lang="ar-BH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لَيْ</a:t>
            </a:r>
            <a:r>
              <a:rPr lang="ar-BH" sz="40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ث</a:t>
            </a:r>
            <a:r>
              <a:rPr lang="ar-SA" sz="40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ٌ</a:t>
            </a:r>
            <a:r>
              <a:rPr lang="ar-BH" sz="4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 </a:t>
            </a:r>
            <a:endParaRPr lang="en-US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4" name="Rectangle: Rounded Corners 53">
            <a:extLst>
              <a:ext uri="{FF2B5EF4-FFF2-40B4-BE49-F238E27FC236}">
                <a16:creationId xmlns:a16="http://schemas.microsoft.com/office/drawing/2014/main" xmlns="" id="{4CE8614C-84F8-4984-A9A0-12C7F69DCA87}"/>
              </a:ext>
            </a:extLst>
          </p:cNvPr>
          <p:cNvSpPr/>
          <p:nvPr/>
        </p:nvSpPr>
        <p:spPr>
          <a:xfrm>
            <a:off x="7072545" y="4444200"/>
            <a:ext cx="2476571" cy="786099"/>
          </a:xfrm>
          <a:prstGeom prst="roundRect">
            <a:avLst/>
          </a:prstGeom>
          <a:solidFill>
            <a:srgbClr val="5B9BD5">
              <a:lumMod val="20000"/>
              <a:lumOff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</a:pPr>
            <a:r>
              <a:rPr lang="ar-BH" sz="40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سَ</a:t>
            </a:r>
            <a:r>
              <a:rPr lang="ar-BH" sz="4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مين</a:t>
            </a:r>
            <a:r>
              <a:rPr lang="ar-SA" sz="4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ٌ </a:t>
            </a:r>
            <a:r>
              <a:rPr lang="ar-BH" sz="4000" dirty="0">
                <a:solidFill>
                  <a:srgbClr val="4472C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-</a:t>
            </a:r>
            <a:r>
              <a:rPr lang="ar-SA" sz="4000" dirty="0">
                <a:solidFill>
                  <a:srgbClr val="4472C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 </a:t>
            </a:r>
            <a:r>
              <a:rPr lang="ar-BH" sz="40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ثَ</a:t>
            </a:r>
            <a:r>
              <a:rPr lang="ar-BH" sz="4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مين</a:t>
            </a:r>
            <a:r>
              <a:rPr lang="ar-SA" sz="4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ٌ</a:t>
            </a:r>
            <a:endParaRPr lang="en-US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5" name="Rectangle: Rounded Corners 54">
            <a:extLst>
              <a:ext uri="{FF2B5EF4-FFF2-40B4-BE49-F238E27FC236}">
                <a16:creationId xmlns:a16="http://schemas.microsoft.com/office/drawing/2014/main" xmlns="" id="{9CF4AC5D-40B5-49E5-ADDA-475DE3510D15}"/>
              </a:ext>
            </a:extLst>
          </p:cNvPr>
          <p:cNvSpPr/>
          <p:nvPr/>
        </p:nvSpPr>
        <p:spPr>
          <a:xfrm>
            <a:off x="2899493" y="4420445"/>
            <a:ext cx="2459589" cy="874624"/>
          </a:xfrm>
          <a:prstGeom prst="roundRect">
            <a:avLst/>
          </a:prstGeom>
          <a:solidFill>
            <a:srgbClr val="5B9BD5">
              <a:lumMod val="20000"/>
              <a:lumOff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</a:pPr>
            <a:r>
              <a:rPr lang="ar-BH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لَبِ</a:t>
            </a:r>
            <a:r>
              <a:rPr lang="ar-BH" sz="40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سَ </a:t>
            </a:r>
            <a:r>
              <a:rPr lang="ar-BH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-</a:t>
            </a:r>
            <a:r>
              <a:rPr lang="ar-BH" sz="40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 </a:t>
            </a:r>
            <a:r>
              <a:rPr lang="ar-SA" sz="40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 </a:t>
            </a:r>
            <a:r>
              <a:rPr lang="ar-BH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لَبِ</a:t>
            </a:r>
            <a:r>
              <a:rPr lang="ar-BH" sz="40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ثَ</a:t>
            </a:r>
            <a:endParaRPr lang="en-US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6" name="Rectangle: Rounded Corners 55">
            <a:extLst>
              <a:ext uri="{FF2B5EF4-FFF2-40B4-BE49-F238E27FC236}">
                <a16:creationId xmlns:a16="http://schemas.microsoft.com/office/drawing/2014/main" xmlns="" id="{73FC8D8F-6170-44AA-81E1-1B44F54E3DC7}"/>
              </a:ext>
            </a:extLst>
          </p:cNvPr>
          <p:cNvSpPr/>
          <p:nvPr/>
        </p:nvSpPr>
        <p:spPr>
          <a:xfrm>
            <a:off x="2906478" y="3391538"/>
            <a:ext cx="2459589" cy="786099"/>
          </a:xfrm>
          <a:prstGeom prst="roundRect">
            <a:avLst/>
          </a:prstGeom>
          <a:solidFill>
            <a:srgbClr val="5B9BD5">
              <a:lumMod val="20000"/>
              <a:lumOff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</a:pPr>
            <a:r>
              <a:rPr lang="ar-BH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كَـ</a:t>
            </a:r>
            <a:r>
              <a:rPr lang="ar-BH" sz="40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ثي</a:t>
            </a:r>
            <a:r>
              <a:rPr lang="ar-BH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ر</a:t>
            </a:r>
            <a:r>
              <a:rPr lang="ar-SA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ٌ</a:t>
            </a:r>
            <a:r>
              <a:rPr lang="ar-SA" sz="4000" dirty="0">
                <a:solidFill>
                  <a:srgbClr val="4472C4"/>
                </a:solidFill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  </a:t>
            </a:r>
            <a:r>
              <a:rPr lang="ar-BH" sz="4000" dirty="0">
                <a:solidFill>
                  <a:srgbClr val="4472C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-</a:t>
            </a:r>
            <a:r>
              <a:rPr lang="ar-BH" sz="4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 </a:t>
            </a:r>
            <a:r>
              <a:rPr lang="ar-BH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عَ</a:t>
            </a:r>
            <a:r>
              <a:rPr lang="ar-BH" sz="40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سي</a:t>
            </a:r>
            <a:r>
              <a:rPr lang="ar-BH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ر</a:t>
            </a:r>
            <a:r>
              <a:rPr lang="ar-SA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ٌ</a:t>
            </a:r>
            <a:r>
              <a:rPr lang="ar-BH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 </a:t>
            </a:r>
            <a:endParaRPr lang="en-US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7" name="Rectangle: Rounded Corners 56">
            <a:extLst>
              <a:ext uri="{FF2B5EF4-FFF2-40B4-BE49-F238E27FC236}">
                <a16:creationId xmlns:a16="http://schemas.microsoft.com/office/drawing/2014/main" xmlns="" id="{6566CA04-71B0-4689-8E8F-04BBF5BC95A6}"/>
              </a:ext>
            </a:extLst>
          </p:cNvPr>
          <p:cNvSpPr/>
          <p:nvPr/>
        </p:nvSpPr>
        <p:spPr>
          <a:xfrm>
            <a:off x="2882348" y="2256186"/>
            <a:ext cx="2459589" cy="786099"/>
          </a:xfrm>
          <a:prstGeom prst="roundRect">
            <a:avLst/>
          </a:prstGeom>
          <a:solidFill>
            <a:srgbClr val="5B9BD5">
              <a:lumMod val="20000"/>
              <a:lumOff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</a:pPr>
            <a:r>
              <a:rPr lang="ar-BH" sz="40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سِ</a:t>
            </a:r>
            <a:r>
              <a:rPr lang="ar-BH" sz="4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ياجٌ   </a:t>
            </a:r>
            <a:r>
              <a:rPr lang="ar-BH" sz="4000" dirty="0">
                <a:solidFill>
                  <a:srgbClr val="4472C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-</a:t>
            </a:r>
            <a:r>
              <a:rPr lang="ar-BH" sz="4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   </a:t>
            </a:r>
            <a:r>
              <a:rPr lang="ar-BH" sz="40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ثِ</a:t>
            </a:r>
            <a:r>
              <a:rPr lang="ar-BH" sz="4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يابٌ</a:t>
            </a:r>
            <a:endParaRPr lang="en-US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9" name="Footer Placeholder 3">
            <a:extLst>
              <a:ext uri="{FF2B5EF4-FFF2-40B4-BE49-F238E27FC236}">
                <a16:creationId xmlns:a16="http://schemas.microsoft.com/office/drawing/2014/main" xmlns="" id="{D0C789AA-74B7-4522-B6B1-9F0BC2F32F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0087" y="6375651"/>
            <a:ext cx="8163339" cy="365125"/>
          </a:xfrm>
        </p:spPr>
        <p:txBody>
          <a:bodyPr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اللُّغَةُ العَرَبِيَّةُ / الصَّفُّ الثّاني الابْتِدائِيُّ/ </a:t>
            </a:r>
            <a:r>
              <a:rPr kumimoji="0" lang="ar-SA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ال</a:t>
            </a:r>
            <a:r>
              <a:rPr kumimoji="0" lang="ar-BH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وَحْدَةُ</a:t>
            </a:r>
            <a:r>
              <a:rPr kumimoji="0" lang="ar-SA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الْأولى</a:t>
            </a:r>
            <a:r>
              <a:rPr kumimoji="0" lang="ar-BH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: </a:t>
            </a:r>
            <a:r>
              <a:rPr kumimoji="0" lang="ar-SA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وَطَني الْبَحْرَيْنُ</a:t>
            </a:r>
            <a:r>
              <a:rPr kumimoji="0" lang="ar-BH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/ الدَّرْسُ </a:t>
            </a:r>
            <a:r>
              <a:rPr lang="ar-SA" dirty="0">
                <a:solidFill>
                  <a:schemeClr val="tx1"/>
                </a:solidFill>
                <a:latin typeface="Calibri"/>
                <a:cs typeface="Arial" panose="020B0604020202020204" pitchFamily="34" charset="0"/>
              </a:rPr>
              <a:t>الثّاني</a:t>
            </a:r>
            <a:r>
              <a:rPr lang="ar-BH" dirty="0">
                <a:solidFill>
                  <a:schemeClr val="tx1"/>
                </a:solidFill>
                <a:latin typeface="Calibri"/>
                <a:cs typeface="Arial" panose="020B0604020202020204" pitchFamily="34" charset="0"/>
              </a:rPr>
              <a:t>: </a:t>
            </a:r>
            <a:r>
              <a:rPr lang="ar-SA" dirty="0">
                <a:solidFill>
                  <a:schemeClr val="tx1"/>
                </a:solidFill>
                <a:latin typeface="Calibri"/>
                <a:cs typeface="Arial" panose="020B0604020202020204" pitchFamily="34" charset="0"/>
              </a:rPr>
              <a:t> وَطَني الْغالي</a:t>
            </a:r>
            <a:r>
              <a:rPr lang="ar-BH" dirty="0">
                <a:solidFill>
                  <a:schemeClr val="tx1"/>
                </a:solidFill>
                <a:latin typeface="Calibri"/>
                <a:cs typeface="Arial" panose="020B0604020202020204" pitchFamily="34" charset="0"/>
              </a:rPr>
              <a:t>/ أُثَرّي لُغَتي</a:t>
            </a:r>
            <a:r>
              <a:rPr lang="ar-SA" dirty="0">
                <a:solidFill>
                  <a:schemeClr val="tx1"/>
                </a:solidFill>
                <a:latin typeface="Calibri"/>
                <a:cs typeface="Arial" panose="020B0604020202020204" pitchFamily="34" charset="0"/>
              </a:rPr>
              <a:t>-</a:t>
            </a:r>
            <a:r>
              <a:rPr lang="ar-BH" dirty="0">
                <a:solidFill>
                  <a:schemeClr val="tx1"/>
                </a:solidFill>
                <a:latin typeface="Calibri"/>
                <a:cs typeface="Arial" panose="020B0604020202020204" pitchFamily="34" charset="0"/>
              </a:rPr>
              <a:t> أُمَيِّــــــــزُ ال</a:t>
            </a:r>
            <a:r>
              <a:rPr lang="ar-SA" dirty="0">
                <a:solidFill>
                  <a:schemeClr val="tx1"/>
                </a:solidFill>
                <a:latin typeface="Calibri"/>
                <a:cs typeface="Arial" panose="020B0604020202020204" pitchFamily="34" charset="0"/>
              </a:rPr>
              <a:t>ْ</a:t>
            </a:r>
            <a:r>
              <a:rPr lang="ar-BH" dirty="0">
                <a:solidFill>
                  <a:schemeClr val="tx1"/>
                </a:solidFill>
                <a:latin typeface="Calibri"/>
                <a:cs typeface="Arial" panose="020B0604020202020204" pitchFamily="34" charset="0"/>
              </a:rPr>
              <a:t>ـحُروفَ وَالْأَصْواتَ</a:t>
            </a:r>
            <a:endParaRPr lang="en-US" dirty="0">
              <a:solidFill>
                <a:schemeClr val="tx1"/>
              </a:solidFill>
              <a:latin typeface="Calibri"/>
              <a:cs typeface="Arial" panose="020B0604020202020204" pitchFamily="34" charset="0"/>
            </a:endParaRPr>
          </a:p>
        </p:txBody>
      </p:sp>
      <p:pic>
        <p:nvPicPr>
          <p:cNvPr id="60" name="رسم 323" descr="أذن">
            <a:extLst>
              <a:ext uri="{FF2B5EF4-FFF2-40B4-BE49-F238E27FC236}">
                <a16:creationId xmlns:a16="http://schemas.microsoft.com/office/drawing/2014/main" xmlns="" id="{22E00CD9-BAAD-4A3C-84DD-FC095C40EB7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9880929" y="672668"/>
            <a:ext cx="578503" cy="578503"/>
          </a:xfrm>
          <a:prstGeom prst="rect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12192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47" grpId="0" animBg="1"/>
      <p:bldP spid="54" grpId="0" animBg="1"/>
      <p:bldP spid="55" grpId="0" animBg="1"/>
      <p:bldP spid="56" grpId="0" animBg="1"/>
      <p:bldP spid="5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Oval 34">
            <a:extLst>
              <a:ext uri="{FF2B5EF4-FFF2-40B4-BE49-F238E27FC236}">
                <a16:creationId xmlns:a16="http://schemas.microsoft.com/office/drawing/2014/main" xmlns="" id="{2D2D5CD8-94E2-419B-B36B-267A15726BEB}"/>
              </a:ext>
            </a:extLst>
          </p:cNvPr>
          <p:cNvSpPr/>
          <p:nvPr/>
        </p:nvSpPr>
        <p:spPr>
          <a:xfrm>
            <a:off x="7028656" y="2740800"/>
            <a:ext cx="641212" cy="629948"/>
          </a:xfrm>
          <a:prstGeom prst="ellipse">
            <a:avLst/>
          </a:prstGeom>
          <a:solidFill>
            <a:srgbClr val="5B9BD5">
              <a:lumMod val="20000"/>
              <a:lumOff val="80000"/>
            </a:srgbClr>
          </a:solidFill>
          <a:ln w="6350" cap="flat" cmpd="sng" algn="ctr">
            <a:solidFill>
              <a:srgbClr val="5B9BD5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1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ar-SA" sz="4000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xmlns="" id="{81E8B759-3434-47EF-B657-2B42BDB73B4F}"/>
              </a:ext>
            </a:extLst>
          </p:cNvPr>
          <p:cNvSpPr/>
          <p:nvPr/>
        </p:nvSpPr>
        <p:spPr>
          <a:xfrm>
            <a:off x="6248117" y="2740800"/>
            <a:ext cx="641212" cy="629948"/>
          </a:xfrm>
          <a:prstGeom prst="ellipse">
            <a:avLst/>
          </a:prstGeom>
          <a:solidFill>
            <a:srgbClr val="5B9BD5">
              <a:lumMod val="20000"/>
              <a:lumOff val="80000"/>
            </a:srgbClr>
          </a:solidFill>
          <a:ln w="6350" cap="flat" cmpd="sng" algn="ctr">
            <a:solidFill>
              <a:srgbClr val="5B9BD5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1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ar-SA" sz="4000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xmlns="" id="{013C3122-4519-49F2-AD61-073C21FE1CDB}"/>
              </a:ext>
            </a:extLst>
          </p:cNvPr>
          <p:cNvSpPr/>
          <p:nvPr/>
        </p:nvSpPr>
        <p:spPr>
          <a:xfrm>
            <a:off x="7028656" y="3818895"/>
            <a:ext cx="641212" cy="629948"/>
          </a:xfrm>
          <a:prstGeom prst="ellipse">
            <a:avLst/>
          </a:prstGeom>
          <a:solidFill>
            <a:srgbClr val="5B9BD5">
              <a:lumMod val="20000"/>
              <a:lumOff val="80000"/>
            </a:srgbClr>
          </a:solidFill>
          <a:ln w="6350" cap="flat" cmpd="sng" algn="ctr">
            <a:solidFill>
              <a:srgbClr val="5B9BD5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1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ar-SA" sz="4000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xmlns="" id="{45AC390F-B99E-4559-8214-1E701684E689}"/>
              </a:ext>
            </a:extLst>
          </p:cNvPr>
          <p:cNvSpPr/>
          <p:nvPr/>
        </p:nvSpPr>
        <p:spPr>
          <a:xfrm>
            <a:off x="6248117" y="3823727"/>
            <a:ext cx="641212" cy="629948"/>
          </a:xfrm>
          <a:prstGeom prst="ellipse">
            <a:avLst/>
          </a:prstGeom>
          <a:solidFill>
            <a:srgbClr val="5B9BD5">
              <a:lumMod val="20000"/>
              <a:lumOff val="80000"/>
            </a:srgbClr>
          </a:solidFill>
          <a:ln w="6350" cap="flat" cmpd="sng" algn="ctr">
            <a:solidFill>
              <a:srgbClr val="5B9BD5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1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ar-SA" sz="4000"/>
          </a:p>
        </p:txBody>
      </p:sp>
      <p:cxnSp>
        <p:nvCxnSpPr>
          <p:cNvPr id="3" name="Straight Connector 2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18">
            <a:extLst>
              <a:ext uri="{FF2B5EF4-FFF2-40B4-BE49-F238E27FC236}">
                <a16:creationId xmlns:a16="http://schemas.microsoft.com/office/drawing/2014/main" xmlns="" id="{D06BBF42-CA7F-4AB0-88FB-165EE54C47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5857" y="0"/>
            <a:ext cx="1646183" cy="1268068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593FE0EF-912D-43B8-9F04-41CD58E444AF}"/>
              </a:ext>
            </a:extLst>
          </p:cNvPr>
          <p:cNvSpPr>
            <a:spLocks/>
          </p:cNvSpPr>
          <p:nvPr/>
        </p:nvSpPr>
        <p:spPr>
          <a:xfrm>
            <a:off x="8349483" y="6306207"/>
            <a:ext cx="3419475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التّربية والتّعليم –الفصل الدّراسيّ</a:t>
            </a:r>
            <a:r>
              <a:rPr kumimoji="0" lang="ar-SA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 الثّاني</a:t>
            </a:r>
            <a:r>
              <a:rPr kumimoji="0" lang="ar-BH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 2021-2022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10">
            <a:extLst>
              <a:ext uri="{FF2B5EF4-FFF2-40B4-BE49-F238E27FC236}">
                <a16:creationId xmlns:a16="http://schemas.microsoft.com/office/drawing/2014/main" xmlns="" id="{12DD756F-B69C-48D1-A6C5-0FFD618487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611170" y="45450"/>
            <a:ext cx="184731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ar-SA" sz="4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Rectangle 14">
            <a:extLst>
              <a:ext uri="{FF2B5EF4-FFF2-40B4-BE49-F238E27FC236}">
                <a16:creationId xmlns:a16="http://schemas.microsoft.com/office/drawing/2014/main" xmlns="" id="{6A2B88E6-4E54-4C67-BE47-6C776C0522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03901" y="115697"/>
            <a:ext cx="184731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ar-SA" sz="4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n-US" altLang="ar-SA" sz="4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ar-SA" sz="4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ar-SA" sz="4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xmlns="" id="{10B28E7F-2A52-43C9-A169-385FAD2991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652274"/>
              </p:ext>
            </p:extLst>
          </p:nvPr>
        </p:nvGraphicFramePr>
        <p:xfrm>
          <a:off x="4372968" y="1875232"/>
          <a:ext cx="5228232" cy="3196209"/>
        </p:xfrm>
        <a:graphic>
          <a:graphicData uri="http://schemas.openxmlformats.org/drawingml/2006/table">
            <a:tbl>
              <a:tblPr rtl="1" firstRow="1" firstCol="1" bandRow="1"/>
              <a:tblGrid>
                <a:gridCol w="1251952">
                  <a:extLst>
                    <a:ext uri="{9D8B030D-6E8A-4147-A177-3AD203B41FA5}">
                      <a16:colId xmlns:a16="http://schemas.microsoft.com/office/drawing/2014/main" xmlns="" val="207117202"/>
                    </a:ext>
                  </a:extLst>
                </a:gridCol>
                <a:gridCol w="2852909">
                  <a:extLst>
                    <a:ext uri="{9D8B030D-6E8A-4147-A177-3AD203B41FA5}">
                      <a16:colId xmlns:a16="http://schemas.microsoft.com/office/drawing/2014/main" xmlns="" val="661856201"/>
                    </a:ext>
                  </a:extLst>
                </a:gridCol>
                <a:gridCol w="1123371">
                  <a:extLst>
                    <a:ext uri="{9D8B030D-6E8A-4147-A177-3AD203B41FA5}">
                      <a16:colId xmlns:a16="http://schemas.microsoft.com/office/drawing/2014/main" xmlns="" val="261727078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400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سَلْمـىى</a:t>
                      </a:r>
                      <a:endParaRPr lang="en-US" sz="4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7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8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 rtl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ar-SA" sz="12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 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 rtl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ar-SA" sz="40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ا        ى</a:t>
                      </a:r>
                      <a:endParaRPr lang="en-US" sz="4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 rtl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ar-SA" sz="40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ــــا       ــــى     </a:t>
                      </a:r>
                      <a:endParaRPr lang="en-US" sz="4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4000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دَعا </a:t>
                      </a:r>
                      <a:endParaRPr lang="en-US" sz="4000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48488327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mpd="sng">
                      <a:noFill/>
                      <a:prstDash val="solid"/>
                    </a:lnR>
                    <a:lnT w="285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5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223944784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4000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بَدا</a:t>
                      </a:r>
                      <a:endParaRPr lang="en-US" sz="4000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4000" kern="120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علىى</a:t>
                      </a:r>
                      <a:endParaRPr lang="en-US" sz="4000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273745389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mpd="sng">
                      <a:noFill/>
                      <a:prstDash val="solid"/>
                    </a:lnR>
                    <a:lnT w="285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5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423930107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4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صُغْرى</a:t>
                      </a:r>
                      <a:endParaRPr lang="en-US" sz="4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4000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كُبْـرى</a:t>
                      </a:r>
                      <a:endParaRPr lang="en-US" sz="4000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1647676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mpd="sng">
                      <a:noFill/>
                      <a:prstDash val="solid"/>
                    </a:lnR>
                    <a:lnT w="285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5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3273535035"/>
                  </a:ext>
                </a:extLst>
              </a:tr>
              <a:tr h="461010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4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نَجا</a:t>
                      </a:r>
                      <a:endParaRPr lang="en-US" sz="4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4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مَشى</a:t>
                      </a:r>
                      <a:endParaRPr lang="en-US" sz="4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4127480655"/>
                  </a:ext>
                </a:extLst>
              </a:tr>
            </a:tbl>
          </a:graphicData>
        </a:graphic>
      </p:graphicFrame>
      <p:sp>
        <p:nvSpPr>
          <p:cNvPr id="4" name="Rectangle 5">
            <a:extLst>
              <a:ext uri="{FF2B5EF4-FFF2-40B4-BE49-F238E27FC236}">
                <a16:creationId xmlns:a16="http://schemas.microsoft.com/office/drawing/2014/main" xmlns="" id="{A71605B2-C9D2-454E-A481-EB601BA763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03901" y="399393"/>
            <a:ext cx="6681637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altLang="ar-SA" sz="4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4-أَصِلُ كُلَّ حَرْفِ مَدٍّ بِما يُناسِبُـهُ مِن الْكَلِماتِ:</a:t>
            </a:r>
            <a:endParaRPr kumimoji="0" lang="en-US" altLang="ar-SA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0" name="Rectangle 6">
            <a:extLst>
              <a:ext uri="{FF2B5EF4-FFF2-40B4-BE49-F238E27FC236}">
                <a16:creationId xmlns:a16="http://schemas.microsoft.com/office/drawing/2014/main" xmlns="" id="{084A0665-DF16-455D-8A18-DDBA36A7AE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46513" y="3173482"/>
            <a:ext cx="184731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 sz="4000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xmlns="" id="{5B0DEA48-3DBF-466B-A304-F0F38F77B0FF}"/>
              </a:ext>
            </a:extLst>
          </p:cNvPr>
          <p:cNvCxnSpPr>
            <a:cxnSpLocks/>
          </p:cNvCxnSpPr>
          <p:nvPr/>
        </p:nvCxnSpPr>
        <p:spPr>
          <a:xfrm>
            <a:off x="7669868" y="3028211"/>
            <a:ext cx="679615" cy="0"/>
          </a:xfrm>
          <a:prstGeom prst="straightConnector1">
            <a:avLst/>
          </a:prstGeom>
          <a:ln w="28575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xmlns="" id="{EA3EB2DD-E44C-431C-B09B-C61542264983}"/>
              </a:ext>
            </a:extLst>
          </p:cNvPr>
          <p:cNvCxnSpPr>
            <a:cxnSpLocks/>
          </p:cNvCxnSpPr>
          <p:nvPr/>
        </p:nvCxnSpPr>
        <p:spPr>
          <a:xfrm>
            <a:off x="6847640" y="3249667"/>
            <a:ext cx="1501843" cy="706107"/>
          </a:xfrm>
          <a:prstGeom prst="straightConnector1">
            <a:avLst/>
          </a:prstGeom>
          <a:ln w="28575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xmlns="" id="{3033FA43-A7E4-462A-8734-E8B779DB1DFA}"/>
              </a:ext>
            </a:extLst>
          </p:cNvPr>
          <p:cNvCxnSpPr>
            <a:cxnSpLocks/>
          </p:cNvCxnSpPr>
          <p:nvPr/>
        </p:nvCxnSpPr>
        <p:spPr>
          <a:xfrm flipH="1">
            <a:off x="5476461" y="3223545"/>
            <a:ext cx="820931" cy="657823"/>
          </a:xfrm>
          <a:prstGeom prst="straightConnector1">
            <a:avLst/>
          </a:prstGeom>
          <a:ln w="28575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xmlns="" id="{91B6D151-9B11-4B04-BFED-161E9D985218}"/>
              </a:ext>
            </a:extLst>
          </p:cNvPr>
          <p:cNvCxnSpPr>
            <a:cxnSpLocks/>
          </p:cNvCxnSpPr>
          <p:nvPr/>
        </p:nvCxnSpPr>
        <p:spPr>
          <a:xfrm flipH="1" flipV="1">
            <a:off x="5445281" y="2481715"/>
            <a:ext cx="1583375" cy="1543503"/>
          </a:xfrm>
          <a:prstGeom prst="straightConnector1">
            <a:avLst/>
          </a:prstGeom>
          <a:ln w="28575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xmlns="" id="{C777D43B-3B10-4A9D-85BB-EFD27EC08AF4}"/>
              </a:ext>
            </a:extLst>
          </p:cNvPr>
          <p:cNvCxnSpPr>
            <a:cxnSpLocks/>
          </p:cNvCxnSpPr>
          <p:nvPr/>
        </p:nvCxnSpPr>
        <p:spPr>
          <a:xfrm>
            <a:off x="7598561" y="4313193"/>
            <a:ext cx="750922" cy="509608"/>
          </a:xfrm>
          <a:prstGeom prst="straightConnector1">
            <a:avLst/>
          </a:prstGeom>
          <a:ln w="28575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xmlns="" id="{53007D18-74A8-424D-AEB3-28F8BBBCA056}"/>
              </a:ext>
            </a:extLst>
          </p:cNvPr>
          <p:cNvCxnSpPr>
            <a:cxnSpLocks/>
          </p:cNvCxnSpPr>
          <p:nvPr/>
        </p:nvCxnSpPr>
        <p:spPr>
          <a:xfrm flipV="1">
            <a:off x="6881728" y="2481717"/>
            <a:ext cx="1467755" cy="1543501"/>
          </a:xfrm>
          <a:prstGeom prst="straightConnector1">
            <a:avLst/>
          </a:prstGeom>
          <a:ln w="28575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xmlns="" id="{E3FFF928-F74A-4954-8DFC-5BA43ABCA36E}"/>
              </a:ext>
            </a:extLst>
          </p:cNvPr>
          <p:cNvCxnSpPr>
            <a:cxnSpLocks/>
          </p:cNvCxnSpPr>
          <p:nvPr/>
        </p:nvCxnSpPr>
        <p:spPr>
          <a:xfrm flipH="1">
            <a:off x="5467691" y="4313194"/>
            <a:ext cx="827087" cy="448146"/>
          </a:xfrm>
          <a:prstGeom prst="straightConnector1">
            <a:avLst/>
          </a:prstGeom>
          <a:ln w="28575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xmlns="" id="{BD0AB7D8-C9F3-4C04-9002-442D8601A5FF}"/>
              </a:ext>
            </a:extLst>
          </p:cNvPr>
          <p:cNvCxnSpPr>
            <a:cxnSpLocks/>
          </p:cNvCxnSpPr>
          <p:nvPr/>
        </p:nvCxnSpPr>
        <p:spPr>
          <a:xfrm flipH="1" flipV="1">
            <a:off x="5497197" y="3105679"/>
            <a:ext cx="831375" cy="786917"/>
          </a:xfrm>
          <a:prstGeom prst="straightConnector1">
            <a:avLst/>
          </a:prstGeom>
          <a:ln w="28575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Footer Placeholder 3">
            <a:extLst>
              <a:ext uri="{FF2B5EF4-FFF2-40B4-BE49-F238E27FC236}">
                <a16:creationId xmlns:a16="http://schemas.microsoft.com/office/drawing/2014/main" xmlns="" id="{2467824A-AC72-48D4-B5D2-023F44F31F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0087" y="6375651"/>
            <a:ext cx="8163339" cy="365125"/>
          </a:xfrm>
        </p:spPr>
        <p:txBody>
          <a:bodyPr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اللُّغَةُ العَرَبِيَّةُ / الصَّفُّ الثّاني الابْتِدائِيُّ/ </a:t>
            </a:r>
            <a:r>
              <a:rPr kumimoji="0" lang="ar-SA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ال</a:t>
            </a:r>
            <a:r>
              <a:rPr kumimoji="0" lang="ar-BH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وَحْدَةُ</a:t>
            </a:r>
            <a:r>
              <a:rPr kumimoji="0" lang="ar-SA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الْأولى</a:t>
            </a:r>
            <a:r>
              <a:rPr kumimoji="0" lang="ar-BH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: </a:t>
            </a:r>
            <a:r>
              <a:rPr kumimoji="0" lang="ar-SA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وَطَني الْبَحْرَيْنُ</a:t>
            </a:r>
            <a:r>
              <a:rPr kumimoji="0" lang="ar-BH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/ الدَّرْسُ </a:t>
            </a:r>
            <a:r>
              <a:rPr lang="ar-SA" dirty="0">
                <a:solidFill>
                  <a:schemeClr val="tx1"/>
                </a:solidFill>
                <a:latin typeface="Calibri"/>
                <a:cs typeface="Arial" panose="020B0604020202020204" pitchFamily="34" charset="0"/>
              </a:rPr>
              <a:t>الثّاني</a:t>
            </a:r>
            <a:r>
              <a:rPr lang="ar-BH" dirty="0">
                <a:solidFill>
                  <a:schemeClr val="tx1"/>
                </a:solidFill>
                <a:latin typeface="Calibri"/>
                <a:cs typeface="Arial" panose="020B0604020202020204" pitchFamily="34" charset="0"/>
              </a:rPr>
              <a:t>: </a:t>
            </a:r>
            <a:r>
              <a:rPr lang="ar-SA" dirty="0">
                <a:solidFill>
                  <a:schemeClr val="tx1"/>
                </a:solidFill>
                <a:latin typeface="Calibri"/>
                <a:cs typeface="Arial" panose="020B0604020202020204" pitchFamily="34" charset="0"/>
              </a:rPr>
              <a:t> وَطَني الْغالي</a:t>
            </a:r>
            <a:r>
              <a:rPr lang="ar-BH" dirty="0">
                <a:solidFill>
                  <a:schemeClr val="tx1"/>
                </a:solidFill>
                <a:latin typeface="Calibri"/>
                <a:cs typeface="Arial" panose="020B0604020202020204" pitchFamily="34" charset="0"/>
              </a:rPr>
              <a:t>/ أُثَرّي لُغَتي</a:t>
            </a:r>
            <a:r>
              <a:rPr lang="ar-SA" dirty="0">
                <a:solidFill>
                  <a:schemeClr val="tx1"/>
                </a:solidFill>
                <a:latin typeface="Calibri"/>
                <a:cs typeface="Arial" panose="020B0604020202020204" pitchFamily="34" charset="0"/>
              </a:rPr>
              <a:t>-</a:t>
            </a:r>
            <a:r>
              <a:rPr lang="ar-BH" dirty="0">
                <a:solidFill>
                  <a:schemeClr val="tx1"/>
                </a:solidFill>
                <a:latin typeface="Calibri"/>
                <a:cs typeface="Arial" panose="020B0604020202020204" pitchFamily="34" charset="0"/>
              </a:rPr>
              <a:t> أُمَيِّــــــــزُ ال</a:t>
            </a:r>
            <a:r>
              <a:rPr lang="ar-SA" dirty="0">
                <a:solidFill>
                  <a:schemeClr val="tx1"/>
                </a:solidFill>
                <a:latin typeface="Calibri"/>
                <a:cs typeface="Arial" panose="020B0604020202020204" pitchFamily="34" charset="0"/>
              </a:rPr>
              <a:t>ْ</a:t>
            </a:r>
            <a:r>
              <a:rPr lang="ar-BH" dirty="0">
                <a:solidFill>
                  <a:schemeClr val="tx1"/>
                </a:solidFill>
                <a:latin typeface="Calibri"/>
                <a:cs typeface="Arial" panose="020B0604020202020204" pitchFamily="34" charset="0"/>
              </a:rPr>
              <a:t>ـحُروفَ وَالْأَصْواتَ</a:t>
            </a:r>
            <a:endParaRPr lang="en-US" dirty="0">
              <a:solidFill>
                <a:schemeClr val="tx1"/>
              </a:solidFill>
              <a:latin typeface="Calibri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9819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18">
            <a:extLst>
              <a:ext uri="{FF2B5EF4-FFF2-40B4-BE49-F238E27FC236}">
                <a16:creationId xmlns:a16="http://schemas.microsoft.com/office/drawing/2014/main" xmlns="" id="{D06BBF42-CA7F-4AB0-88FB-165EE54C47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5857" y="0"/>
            <a:ext cx="1646183" cy="1268068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55E718D5-6715-4C90-AAAC-4206FC4A3BCE}"/>
              </a:ext>
            </a:extLst>
          </p:cNvPr>
          <p:cNvSpPr>
            <a:spLocks/>
          </p:cNvSpPr>
          <p:nvPr/>
        </p:nvSpPr>
        <p:spPr>
          <a:xfrm>
            <a:off x="8349483" y="6306207"/>
            <a:ext cx="3419475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التّربية والتّعليم –الفصل الدّراسيّ</a:t>
            </a:r>
            <a:r>
              <a:rPr kumimoji="0" lang="ar-SA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 الثّاني</a:t>
            </a:r>
            <a:r>
              <a:rPr kumimoji="0" lang="ar-BH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 2021-2022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4" name="Rectangle 15">
            <a:extLst>
              <a:ext uri="{FF2B5EF4-FFF2-40B4-BE49-F238E27FC236}">
                <a16:creationId xmlns:a16="http://schemas.microsoft.com/office/drawing/2014/main" xmlns="" id="{4362929A-1E21-4481-BB41-3FCAFE3E5B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ar-SA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6" name="Rectangle 29">
            <a:extLst>
              <a:ext uri="{FF2B5EF4-FFF2-40B4-BE49-F238E27FC236}">
                <a16:creationId xmlns:a16="http://schemas.microsoft.com/office/drawing/2014/main" xmlns="" id="{C7130064-DF34-445C-B9D2-20E329AF23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xmlns="" id="{BB33274F-7F37-4E2A-B24D-3C9D94A628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0974826"/>
              </p:ext>
            </p:extLst>
          </p:nvPr>
        </p:nvGraphicFramePr>
        <p:xfrm>
          <a:off x="2136370" y="1518234"/>
          <a:ext cx="4943764" cy="4432065"/>
        </p:xfrm>
        <a:graphic>
          <a:graphicData uri="http://schemas.openxmlformats.org/drawingml/2006/table">
            <a:tbl>
              <a:tblPr rtl="1" firstRow="1" firstCol="1" bandRow="1"/>
              <a:tblGrid>
                <a:gridCol w="1235941">
                  <a:extLst>
                    <a:ext uri="{9D8B030D-6E8A-4147-A177-3AD203B41FA5}">
                      <a16:colId xmlns:a16="http://schemas.microsoft.com/office/drawing/2014/main" xmlns="" val="2070023244"/>
                    </a:ext>
                  </a:extLst>
                </a:gridCol>
                <a:gridCol w="1235941">
                  <a:extLst>
                    <a:ext uri="{9D8B030D-6E8A-4147-A177-3AD203B41FA5}">
                      <a16:colId xmlns:a16="http://schemas.microsoft.com/office/drawing/2014/main" xmlns="" val="177762778"/>
                    </a:ext>
                  </a:extLst>
                </a:gridCol>
                <a:gridCol w="1235941">
                  <a:extLst>
                    <a:ext uri="{9D8B030D-6E8A-4147-A177-3AD203B41FA5}">
                      <a16:colId xmlns:a16="http://schemas.microsoft.com/office/drawing/2014/main" xmlns="" val="4001253558"/>
                    </a:ext>
                  </a:extLst>
                </a:gridCol>
                <a:gridCol w="1235941">
                  <a:extLst>
                    <a:ext uri="{9D8B030D-6E8A-4147-A177-3AD203B41FA5}">
                      <a16:colId xmlns:a16="http://schemas.microsoft.com/office/drawing/2014/main" xmlns="" val="1183725746"/>
                    </a:ext>
                  </a:extLst>
                </a:gridCol>
              </a:tblGrid>
              <a:tr h="886413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4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اعْـ</a:t>
                      </a:r>
                      <a:endParaRPr lang="en-US" sz="4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4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ـــتَـــ</a:t>
                      </a:r>
                      <a:endParaRPr lang="en-US" sz="4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4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ـــنــى</a:t>
                      </a:r>
                      <a:endParaRPr lang="en-US" sz="4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4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دَ</a:t>
                      </a:r>
                      <a:endParaRPr lang="en-US" sz="4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838206591"/>
                  </a:ext>
                </a:extLst>
              </a:tr>
              <a:tr h="886413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4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حلْـــ</a:t>
                      </a:r>
                      <a:endParaRPr lang="en-US" sz="4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4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وى</a:t>
                      </a:r>
                      <a:endParaRPr lang="en-US" sz="4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4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سَـ </a:t>
                      </a:r>
                      <a:endParaRPr lang="en-US" sz="4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4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نا</a:t>
                      </a:r>
                      <a:endParaRPr lang="en-US" sz="4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51634463"/>
                  </a:ext>
                </a:extLst>
              </a:tr>
              <a:tr h="886413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4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احْـ</a:t>
                      </a:r>
                      <a:endParaRPr lang="en-US" sz="4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4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شَـ</a:t>
                      </a:r>
                      <a:endParaRPr lang="en-US" sz="4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4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قـى </a:t>
                      </a:r>
                      <a:endParaRPr lang="en-US" sz="4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4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عَـ  </a:t>
                      </a:r>
                      <a:endParaRPr lang="en-US" sz="4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42859941"/>
                  </a:ext>
                </a:extLst>
              </a:tr>
              <a:tr h="886413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4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ـتَـ</a:t>
                      </a:r>
                      <a:endParaRPr lang="en-US" sz="4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4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أَهْـ</a:t>
                      </a:r>
                      <a:endParaRPr lang="en-US" sz="4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4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ـوى</a:t>
                      </a:r>
                      <a:endParaRPr lang="en-US" sz="4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4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ـــــلىى</a:t>
                      </a:r>
                      <a:endParaRPr lang="en-US" sz="4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208613982"/>
                  </a:ext>
                </a:extLst>
              </a:tr>
              <a:tr h="886413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4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ـوى</a:t>
                      </a:r>
                      <a:endParaRPr lang="en-US" sz="4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4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ــدى</a:t>
                      </a:r>
                      <a:endParaRPr lang="en-US" sz="4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4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نَـ </a:t>
                      </a:r>
                      <a:endParaRPr lang="en-US" sz="4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4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ـما</a:t>
                      </a:r>
                      <a:endParaRPr lang="en-US" sz="4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00518207"/>
                  </a:ext>
                </a:extLst>
              </a:tr>
            </a:tbl>
          </a:graphicData>
        </a:graphic>
      </p:graphicFrame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xmlns="" id="{562EB921-6B56-4EC3-8B8F-99D134E16A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4321893"/>
              </p:ext>
            </p:extLst>
          </p:nvPr>
        </p:nvGraphicFramePr>
        <p:xfrm>
          <a:off x="8432047" y="965493"/>
          <a:ext cx="1328147" cy="5245103"/>
        </p:xfrm>
        <a:graphic>
          <a:graphicData uri="http://schemas.openxmlformats.org/drawingml/2006/table">
            <a:tbl>
              <a:tblPr rtl="1" firstRow="1" firstCol="1" bandRow="1"/>
              <a:tblGrid>
                <a:gridCol w="1328147">
                  <a:extLst>
                    <a:ext uri="{9D8B030D-6E8A-4147-A177-3AD203B41FA5}">
                      <a16:colId xmlns:a16="http://schemas.microsoft.com/office/drawing/2014/main" xmlns="" val="2766661554"/>
                    </a:ext>
                  </a:extLst>
                </a:gridCol>
              </a:tblGrid>
              <a:tr h="498406">
                <a:tc>
                  <a:txBody>
                    <a:bodyPr/>
                    <a:lstStyle/>
                    <a:p>
                      <a:pPr algn="justLow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3600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اعْتَـــــــنـى</a:t>
                      </a:r>
                      <a:r>
                        <a:rPr lang="ar-SA" sz="2200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 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526" marR="5752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437603721"/>
                  </a:ext>
                </a:extLst>
              </a:tr>
              <a:tr h="498406">
                <a:tc>
                  <a:txBody>
                    <a:bodyPr/>
                    <a:lstStyle/>
                    <a:p>
                      <a:pPr algn="justLow" rtl="1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ar-SA" sz="3600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دَنـــــــــــــــــــــــــا</a:t>
                      </a:r>
                      <a:r>
                        <a:rPr lang="ar-SA" sz="2200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 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526" marR="5752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980706269"/>
                  </a:ext>
                </a:extLst>
              </a:tr>
              <a:tr h="498406">
                <a:tc>
                  <a:txBody>
                    <a:bodyPr/>
                    <a:lstStyle/>
                    <a:p>
                      <a:pPr algn="justLow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3600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حَـلْـــــــوى</a:t>
                      </a:r>
                      <a:r>
                        <a:rPr lang="ar-SA" sz="2200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 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526" marR="5752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493849551"/>
                  </a:ext>
                </a:extLst>
              </a:tr>
              <a:tr h="498406">
                <a:tc>
                  <a:txBody>
                    <a:bodyPr/>
                    <a:lstStyle/>
                    <a:p>
                      <a:pPr algn="justLow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3600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سَــــــــــقى</a:t>
                      </a:r>
                      <a:r>
                        <a:rPr lang="ar-SA" sz="2200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 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526" marR="5752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36596964"/>
                  </a:ext>
                </a:extLst>
              </a:tr>
              <a:tr h="498406">
                <a:tc>
                  <a:txBody>
                    <a:bodyPr/>
                    <a:lstStyle/>
                    <a:p>
                      <a:pPr algn="justLow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36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شَـــــــــــوى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526" marR="5752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963247834"/>
                  </a:ext>
                </a:extLst>
              </a:tr>
              <a:tr h="856721"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3600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احْتَوى</a:t>
                      </a:r>
                      <a:r>
                        <a:rPr lang="ar-SA" sz="2200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 </a:t>
                      </a:r>
                      <a:br>
                        <a:rPr lang="ar-SA" sz="2200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</a:br>
                      <a:r>
                        <a:rPr lang="ar-SA" sz="3600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عَـــــــــــــــــــلــــى</a:t>
                      </a:r>
                      <a:r>
                        <a:rPr lang="ar-SA" sz="2200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 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526" marR="5752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431765506"/>
                  </a:ext>
                </a:extLst>
              </a:tr>
              <a:tr h="498406">
                <a:tc>
                  <a:txBody>
                    <a:bodyPr/>
                    <a:lstStyle/>
                    <a:p>
                      <a:pPr algn="justLow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3600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أهْـــــــــــدى</a:t>
                      </a:r>
                      <a:r>
                        <a:rPr lang="ar-SA" sz="2200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 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526" marR="5752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351793314"/>
                  </a:ext>
                </a:extLst>
              </a:tr>
              <a:tr h="543790">
                <a:tc>
                  <a:txBody>
                    <a:bodyPr/>
                    <a:lstStyle/>
                    <a:p>
                      <a:pPr algn="justLow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3600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نَـــــــــــــــــــــما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526" marR="5752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726178037"/>
                  </a:ext>
                </a:extLst>
              </a:tr>
            </a:tbl>
          </a:graphicData>
        </a:graphic>
      </p:graphicFrame>
      <p:sp>
        <p:nvSpPr>
          <p:cNvPr id="14" name="Rectangle 2">
            <a:extLst>
              <a:ext uri="{FF2B5EF4-FFF2-40B4-BE49-F238E27FC236}">
                <a16:creationId xmlns:a16="http://schemas.microsoft.com/office/drawing/2014/main" xmlns="" id="{B6864618-2D5D-4F31-AFFA-423E5437F4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72777" y="1698695"/>
            <a:ext cx="123069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r" rtl="1"/>
            <a:endParaRPr lang="ar-SA" sz="4000"/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xmlns="" id="{8C586BB6-2D5B-4A67-9D41-27F59239B2C7}"/>
              </a:ext>
            </a:extLst>
          </p:cNvPr>
          <p:cNvSpPr/>
          <p:nvPr/>
        </p:nvSpPr>
        <p:spPr>
          <a:xfrm rot="19493948">
            <a:off x="3565533" y="3922928"/>
            <a:ext cx="2112666" cy="615891"/>
          </a:xfrm>
          <a:prstGeom prst="roundRect">
            <a:avLst/>
          </a:prstGeom>
          <a:noFill/>
          <a:ln w="28575" cap="flat" cmpd="sng" algn="ctr">
            <a:solidFill>
              <a:srgbClr val="4472C4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1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 rtl="1"/>
            <a:endParaRPr lang="ar-SA" sz="4000"/>
          </a:p>
        </p:txBody>
      </p:sp>
      <p:sp>
        <p:nvSpPr>
          <p:cNvPr id="20" name="Rectangle 3">
            <a:extLst>
              <a:ext uri="{FF2B5EF4-FFF2-40B4-BE49-F238E27FC236}">
                <a16:creationId xmlns:a16="http://schemas.microsoft.com/office/drawing/2014/main" xmlns="" id="{D5A185F6-1DA7-4C22-9057-EB1727C5BE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44560" y="261240"/>
            <a:ext cx="8638132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altLang="ar-SA" sz="4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 5- أَبْحَثُ</a:t>
            </a:r>
            <a:r>
              <a:rPr kumimoji="0" lang="ar-SA" altLang="ar-SA" sz="4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 في الشَّبَكَةِ عَنِ الْكَلِمَةِ، ثُمَّ أُحَدِّدُها كَما في الْـمِثالِ:</a:t>
            </a:r>
            <a:endParaRPr kumimoji="0" lang="en-US" altLang="ar-SA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xmlns="" id="{F1F71625-DCD9-4654-8FEF-6DB151B5E50A}"/>
              </a:ext>
            </a:extLst>
          </p:cNvPr>
          <p:cNvSpPr/>
          <p:nvPr/>
        </p:nvSpPr>
        <p:spPr>
          <a:xfrm>
            <a:off x="3707934" y="1696030"/>
            <a:ext cx="3052366" cy="602553"/>
          </a:xfrm>
          <a:prstGeom prst="roundRect">
            <a:avLst/>
          </a:prstGeom>
          <a:noFill/>
          <a:ln w="28575" cap="flat" cmpd="sng" algn="ctr">
            <a:solidFill>
              <a:srgbClr val="4472C4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1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 rtl="1"/>
            <a:endParaRPr lang="ar-SA" sz="4000"/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xmlns="" id="{5F3F98F0-8DAB-4E1E-84EF-34B03CB5D5BE}"/>
              </a:ext>
            </a:extLst>
          </p:cNvPr>
          <p:cNvSpPr/>
          <p:nvPr/>
        </p:nvSpPr>
        <p:spPr>
          <a:xfrm rot="16200000">
            <a:off x="2002520" y="2101287"/>
            <a:ext cx="1536950" cy="602553"/>
          </a:xfrm>
          <a:prstGeom prst="roundRect">
            <a:avLst/>
          </a:prstGeom>
          <a:noFill/>
          <a:ln w="28575" cap="flat" cmpd="sng" algn="ctr">
            <a:solidFill>
              <a:srgbClr val="4472C4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1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 rtl="1"/>
            <a:endParaRPr lang="ar-SA" sz="4000"/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xmlns="" id="{70B5A82C-F23D-450F-92FC-E79A2235A26E}"/>
              </a:ext>
            </a:extLst>
          </p:cNvPr>
          <p:cNvSpPr/>
          <p:nvPr/>
        </p:nvSpPr>
        <p:spPr>
          <a:xfrm>
            <a:off x="4837081" y="2568486"/>
            <a:ext cx="2082609" cy="602553"/>
          </a:xfrm>
          <a:prstGeom prst="roundRect">
            <a:avLst/>
          </a:prstGeom>
          <a:noFill/>
          <a:ln w="28575" cap="flat" cmpd="sng" algn="ctr">
            <a:solidFill>
              <a:srgbClr val="4472C4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1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 rtl="1"/>
            <a:endParaRPr lang="ar-SA" sz="4000"/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xmlns="" id="{4A6F433F-1621-426C-BF1E-EDFC383FBB5F}"/>
              </a:ext>
            </a:extLst>
          </p:cNvPr>
          <p:cNvSpPr/>
          <p:nvPr/>
        </p:nvSpPr>
        <p:spPr>
          <a:xfrm rot="16200000">
            <a:off x="3271344" y="3051653"/>
            <a:ext cx="1420797" cy="602553"/>
          </a:xfrm>
          <a:prstGeom prst="roundRect">
            <a:avLst/>
          </a:prstGeom>
          <a:noFill/>
          <a:ln w="28575" cap="flat" cmpd="sng" algn="ctr">
            <a:solidFill>
              <a:srgbClr val="4472C4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1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 rtl="1"/>
            <a:endParaRPr lang="ar-SA" sz="4000"/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xmlns="" id="{2684BCE4-8861-4562-B36B-E98630D2A23E}"/>
              </a:ext>
            </a:extLst>
          </p:cNvPr>
          <p:cNvSpPr/>
          <p:nvPr/>
        </p:nvSpPr>
        <p:spPr>
          <a:xfrm rot="16200000">
            <a:off x="5273718" y="4360544"/>
            <a:ext cx="2370611" cy="602553"/>
          </a:xfrm>
          <a:prstGeom prst="roundRect">
            <a:avLst/>
          </a:prstGeom>
          <a:noFill/>
          <a:ln w="28575" cap="flat" cmpd="sng" algn="ctr">
            <a:solidFill>
              <a:srgbClr val="4472C4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1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 rtl="1"/>
            <a:endParaRPr lang="ar-SA" sz="4000"/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xmlns="" id="{6324F002-1E60-41B5-9437-5031E5A38444}"/>
              </a:ext>
            </a:extLst>
          </p:cNvPr>
          <p:cNvSpPr/>
          <p:nvPr/>
        </p:nvSpPr>
        <p:spPr>
          <a:xfrm rot="16200000">
            <a:off x="1975051" y="3896198"/>
            <a:ext cx="1536950" cy="602553"/>
          </a:xfrm>
          <a:prstGeom prst="roundRect">
            <a:avLst/>
          </a:prstGeom>
          <a:noFill/>
          <a:ln w="28575" cap="flat" cmpd="sng" algn="ctr">
            <a:solidFill>
              <a:srgbClr val="4472C4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1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 rtl="1"/>
            <a:endParaRPr lang="ar-SA" sz="4000"/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xmlns="" id="{EF2B7CC4-094D-4C31-8C6E-7D621A82E7CE}"/>
              </a:ext>
            </a:extLst>
          </p:cNvPr>
          <p:cNvSpPr/>
          <p:nvPr/>
        </p:nvSpPr>
        <p:spPr>
          <a:xfrm rot="16200000">
            <a:off x="4532112" y="4751565"/>
            <a:ext cx="1454344" cy="602553"/>
          </a:xfrm>
          <a:prstGeom prst="roundRect">
            <a:avLst/>
          </a:prstGeom>
          <a:noFill/>
          <a:ln w="28575" cap="flat" cmpd="sng" algn="ctr">
            <a:solidFill>
              <a:srgbClr val="4472C4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1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 rtl="1"/>
            <a:endParaRPr lang="ar-SA" sz="4000"/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xmlns="" id="{BDB859E3-8AB4-46AA-BD9E-D3FA3C2DED8C}"/>
              </a:ext>
            </a:extLst>
          </p:cNvPr>
          <p:cNvSpPr/>
          <p:nvPr/>
        </p:nvSpPr>
        <p:spPr>
          <a:xfrm>
            <a:off x="2263562" y="5236970"/>
            <a:ext cx="2082609" cy="602553"/>
          </a:xfrm>
          <a:prstGeom prst="roundRect">
            <a:avLst/>
          </a:prstGeom>
          <a:noFill/>
          <a:ln w="28575" cap="flat" cmpd="sng" algn="ctr">
            <a:solidFill>
              <a:srgbClr val="4472C4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1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 rtl="1"/>
            <a:endParaRPr lang="ar-SA" sz="4000"/>
          </a:p>
        </p:txBody>
      </p:sp>
      <p:sp>
        <p:nvSpPr>
          <p:cNvPr id="39" name="Footer Placeholder 3">
            <a:extLst>
              <a:ext uri="{FF2B5EF4-FFF2-40B4-BE49-F238E27FC236}">
                <a16:creationId xmlns:a16="http://schemas.microsoft.com/office/drawing/2014/main" xmlns="" id="{93F65190-937B-45CD-8F24-B45A4F558F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0087" y="6375651"/>
            <a:ext cx="8163339" cy="365125"/>
          </a:xfrm>
        </p:spPr>
        <p:txBody>
          <a:bodyPr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اللُّغَةُ العَرَبِيَّةُ / الصَّفُّ الثّاني الابْتِدائِيُّ/ </a:t>
            </a:r>
            <a:r>
              <a:rPr kumimoji="0" lang="ar-SA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ال</a:t>
            </a:r>
            <a:r>
              <a:rPr kumimoji="0" lang="ar-BH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وَحْدَةُ</a:t>
            </a:r>
            <a:r>
              <a:rPr kumimoji="0" lang="ar-SA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الْأولى</a:t>
            </a:r>
            <a:r>
              <a:rPr kumimoji="0" lang="ar-BH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: </a:t>
            </a:r>
            <a:r>
              <a:rPr kumimoji="0" lang="ar-SA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وَطَني الْبَحْرَيْنُ</a:t>
            </a:r>
            <a:r>
              <a:rPr kumimoji="0" lang="ar-BH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/ الدَّرْسُ </a:t>
            </a:r>
            <a:r>
              <a:rPr lang="ar-SA" dirty="0">
                <a:solidFill>
                  <a:schemeClr val="tx1"/>
                </a:solidFill>
                <a:latin typeface="Calibri"/>
                <a:cs typeface="Arial" panose="020B0604020202020204" pitchFamily="34" charset="0"/>
              </a:rPr>
              <a:t>الثّاني</a:t>
            </a:r>
            <a:r>
              <a:rPr lang="ar-BH" dirty="0">
                <a:solidFill>
                  <a:schemeClr val="tx1"/>
                </a:solidFill>
                <a:latin typeface="Calibri"/>
                <a:cs typeface="Arial" panose="020B0604020202020204" pitchFamily="34" charset="0"/>
              </a:rPr>
              <a:t>: </a:t>
            </a:r>
            <a:r>
              <a:rPr lang="ar-SA" dirty="0">
                <a:solidFill>
                  <a:schemeClr val="tx1"/>
                </a:solidFill>
                <a:latin typeface="Calibri"/>
                <a:cs typeface="Arial" panose="020B0604020202020204" pitchFamily="34" charset="0"/>
              </a:rPr>
              <a:t> وَطَني الْغالي</a:t>
            </a:r>
            <a:r>
              <a:rPr lang="ar-BH" dirty="0">
                <a:solidFill>
                  <a:schemeClr val="tx1"/>
                </a:solidFill>
                <a:latin typeface="Calibri"/>
                <a:cs typeface="Arial" panose="020B0604020202020204" pitchFamily="34" charset="0"/>
              </a:rPr>
              <a:t>/ أُثَرّي لُغَتي</a:t>
            </a:r>
            <a:r>
              <a:rPr lang="ar-SA" dirty="0">
                <a:solidFill>
                  <a:schemeClr val="tx1"/>
                </a:solidFill>
                <a:latin typeface="Calibri"/>
                <a:cs typeface="Arial" panose="020B0604020202020204" pitchFamily="34" charset="0"/>
              </a:rPr>
              <a:t>-</a:t>
            </a:r>
            <a:r>
              <a:rPr lang="ar-BH" dirty="0">
                <a:solidFill>
                  <a:schemeClr val="tx1"/>
                </a:solidFill>
                <a:latin typeface="Calibri"/>
                <a:cs typeface="Arial" panose="020B0604020202020204" pitchFamily="34" charset="0"/>
              </a:rPr>
              <a:t> أُمَيِّــــــــزُ ال</a:t>
            </a:r>
            <a:r>
              <a:rPr lang="ar-SA" dirty="0">
                <a:solidFill>
                  <a:schemeClr val="tx1"/>
                </a:solidFill>
                <a:latin typeface="Calibri"/>
                <a:cs typeface="Arial" panose="020B0604020202020204" pitchFamily="34" charset="0"/>
              </a:rPr>
              <a:t>ْ</a:t>
            </a:r>
            <a:r>
              <a:rPr lang="ar-BH" dirty="0">
                <a:solidFill>
                  <a:schemeClr val="tx1"/>
                </a:solidFill>
                <a:latin typeface="Calibri"/>
                <a:cs typeface="Arial" panose="020B0604020202020204" pitchFamily="34" charset="0"/>
              </a:rPr>
              <a:t>ـحُروفَ وَالْأَصْواتَ</a:t>
            </a:r>
            <a:endParaRPr lang="en-US" dirty="0">
              <a:solidFill>
                <a:schemeClr val="tx1"/>
              </a:solidFill>
              <a:latin typeface="Calibri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408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 animBg="1"/>
      <p:bldP spid="32" grpId="0" animBg="1"/>
      <p:bldP spid="35" grpId="0" animBg="1"/>
      <p:bldP spid="36" grpId="0" animBg="1"/>
      <p:bldP spid="37" grpId="0" animBg="1"/>
      <p:bldP spid="3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xmlns="" id="{FD172123-B596-45D5-9047-1895A2E41285}"/>
              </a:ext>
            </a:extLst>
          </p:cNvPr>
          <p:cNvSpPr/>
          <p:nvPr/>
        </p:nvSpPr>
        <p:spPr>
          <a:xfrm>
            <a:off x="3160771" y="2456575"/>
            <a:ext cx="6153174" cy="1640880"/>
          </a:xfrm>
          <a:prstGeom prst="roundRect">
            <a:avLst/>
          </a:prstGeom>
          <a:solidFill>
            <a:schemeClr val="bg1">
              <a:lumMod val="95000"/>
            </a:schemeClr>
          </a:solidFill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BH" sz="115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انْتَهى الدَّرْسُ</a:t>
            </a:r>
            <a:endParaRPr lang="en-US" sz="115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F6835106-0E1D-4F1D-AD1E-C93AC5D0D292}"/>
              </a:ext>
            </a:extLst>
          </p:cNvPr>
          <p:cNvSpPr>
            <a:spLocks/>
          </p:cNvSpPr>
          <p:nvPr/>
        </p:nvSpPr>
        <p:spPr>
          <a:xfrm>
            <a:off x="8349483" y="6306207"/>
            <a:ext cx="3419475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التّربية والتّعليم –الفصل الدّراسيّ</a:t>
            </a:r>
            <a:r>
              <a:rPr kumimoji="0" lang="ar-SA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الثّاني</a:t>
            </a:r>
            <a:r>
              <a:rPr kumimoji="0" lang="ar-BH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 2021-2022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xmlns="" id="{B4378B2E-6F47-48ED-93FC-88244915AA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0087" y="6375651"/>
            <a:ext cx="8163339" cy="365125"/>
          </a:xfrm>
        </p:spPr>
        <p:txBody>
          <a:bodyPr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اللُّغَةُ العَرَبِيَّةُ / الصَّفُّ الثّاني الابْتِدائِيُّ/ </a:t>
            </a:r>
            <a:r>
              <a:rPr kumimoji="0" lang="ar-SA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ال</a:t>
            </a:r>
            <a:r>
              <a:rPr kumimoji="0" lang="ar-BH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وَحْدَةُ</a:t>
            </a:r>
            <a:r>
              <a:rPr kumimoji="0" lang="ar-SA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الْأولى</a:t>
            </a:r>
            <a:r>
              <a:rPr kumimoji="0" lang="ar-BH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: </a:t>
            </a:r>
            <a:r>
              <a:rPr kumimoji="0" lang="ar-SA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وَطَني الْبَحْرَيْنُ</a:t>
            </a:r>
            <a:r>
              <a:rPr kumimoji="0" lang="ar-BH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/ الدَّرْسُ </a:t>
            </a:r>
            <a:r>
              <a:rPr lang="ar-SA" dirty="0">
                <a:solidFill>
                  <a:schemeClr val="tx1"/>
                </a:solidFill>
                <a:latin typeface="Calibri"/>
                <a:cs typeface="Arial" panose="020B0604020202020204" pitchFamily="34" charset="0"/>
              </a:rPr>
              <a:t>الثّاني</a:t>
            </a:r>
            <a:r>
              <a:rPr lang="ar-BH" dirty="0">
                <a:solidFill>
                  <a:schemeClr val="tx1"/>
                </a:solidFill>
                <a:latin typeface="Calibri"/>
                <a:cs typeface="Arial" panose="020B0604020202020204" pitchFamily="34" charset="0"/>
              </a:rPr>
              <a:t>: </a:t>
            </a:r>
            <a:r>
              <a:rPr lang="ar-SA" dirty="0">
                <a:solidFill>
                  <a:schemeClr val="tx1"/>
                </a:solidFill>
                <a:latin typeface="Calibri"/>
                <a:cs typeface="Arial" panose="020B0604020202020204" pitchFamily="34" charset="0"/>
              </a:rPr>
              <a:t> وَطَني الْغالي</a:t>
            </a:r>
            <a:r>
              <a:rPr lang="ar-BH" dirty="0">
                <a:solidFill>
                  <a:schemeClr val="tx1"/>
                </a:solidFill>
                <a:latin typeface="Calibri"/>
                <a:cs typeface="Arial" panose="020B0604020202020204" pitchFamily="34" charset="0"/>
              </a:rPr>
              <a:t>/ أُثَرّي لُغَتي</a:t>
            </a:r>
            <a:r>
              <a:rPr lang="ar-SA" dirty="0">
                <a:solidFill>
                  <a:schemeClr val="tx1"/>
                </a:solidFill>
                <a:latin typeface="Calibri"/>
                <a:cs typeface="Arial" panose="020B0604020202020204" pitchFamily="34" charset="0"/>
              </a:rPr>
              <a:t>-</a:t>
            </a:r>
            <a:r>
              <a:rPr lang="ar-BH" dirty="0">
                <a:solidFill>
                  <a:schemeClr val="tx1"/>
                </a:solidFill>
                <a:latin typeface="Calibri"/>
                <a:cs typeface="Arial" panose="020B0604020202020204" pitchFamily="34" charset="0"/>
              </a:rPr>
              <a:t> أُمَيِّــــــــزُ ال</a:t>
            </a:r>
            <a:r>
              <a:rPr lang="ar-SA" dirty="0">
                <a:solidFill>
                  <a:schemeClr val="tx1"/>
                </a:solidFill>
                <a:latin typeface="Calibri"/>
                <a:cs typeface="Arial" panose="020B0604020202020204" pitchFamily="34" charset="0"/>
              </a:rPr>
              <a:t>ْ</a:t>
            </a:r>
            <a:r>
              <a:rPr lang="ar-BH" dirty="0">
                <a:solidFill>
                  <a:schemeClr val="tx1"/>
                </a:solidFill>
                <a:latin typeface="Calibri"/>
                <a:cs typeface="Arial" panose="020B0604020202020204" pitchFamily="34" charset="0"/>
              </a:rPr>
              <a:t>ـحُروفَ وَالْأَصْواتَ</a:t>
            </a:r>
            <a:endParaRPr lang="en-US" dirty="0">
              <a:solidFill>
                <a:schemeClr val="tx1"/>
              </a:solidFill>
              <a:latin typeface="Calibri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25234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" id="{9B6F7093-7B83-4D0A-BC1F-683D122F6A48}" vid="{1FAA4335-E554-4125-ACCC-D1CCCAA2166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20912</TotalTime>
  <Words>584</Words>
  <Application>Microsoft Office PowerPoint</Application>
  <PresentationFormat>Widescreen</PresentationFormat>
  <Paragraphs>176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Arial</vt:lpstr>
      <vt:lpstr>Calibri</vt:lpstr>
      <vt:lpstr>Calibri Light</vt:lpstr>
      <vt:lpstr>Sakkal Majalla</vt:lpstr>
      <vt:lpstr>Times New Roman</vt:lpstr>
      <vt:lpstr>Wingdings 2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Tufik Ben Saleh Aldaaji</dc:creator>
  <cp:lastModifiedBy>Essam Eldin Abdulhaleem Fooly Sherif</cp:lastModifiedBy>
  <cp:revision>970</cp:revision>
  <dcterms:created xsi:type="dcterms:W3CDTF">2020-09-08T04:24:33Z</dcterms:created>
  <dcterms:modified xsi:type="dcterms:W3CDTF">2022-01-13T07:09:34Z</dcterms:modified>
</cp:coreProperties>
</file>