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6" r:id="rId4"/>
    <p:sldId id="267" r:id="rId5"/>
    <p:sldId id="259" r:id="rId6"/>
    <p:sldId id="260" r:id="rId7"/>
    <p:sldId id="261" r:id="rId8"/>
    <p:sldId id="262" r:id="rId9"/>
    <p:sldId id="264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FF594-2721-4F3D-9B91-5C29CD92BBEE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CEA47-4AFF-4126-B534-50D483B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2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CEA47-4AFF-4126-B534-50D483BA1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21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FEB54-0F91-4A18-BEA7-2210AC623A7F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A5CE-1DF5-4D6F-ABD5-8CC8502700F7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A058-AF30-42CA-92CE-5667A4E2C819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D079-04E4-4F51-A2F9-9D8B94796D94}" type="datetime1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96399-490B-412C-85C5-3710C67FC3A7}" type="datetime1">
              <a:rPr lang="en-US" smtClean="0"/>
              <a:t>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8A39A-F0FE-4E0F-8D04-A17246DED1C0}" type="datetime1">
              <a:rPr lang="en-US" smtClean="0"/>
              <a:t>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CA13-5EE8-4B31-83B1-20AC8242FEE3}" type="datetime1">
              <a:rPr lang="en-US" smtClean="0"/>
              <a:t>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3FDE-F799-4EEC-83B1-2FA24ED744D3}" type="datetime1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26CF-1CC5-43FA-A159-95BF8473D2F6}" type="datetime1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CA55-8316-49B1-8B55-41DDBB91F0E4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66D5-A586-4F9D-8600-711905BAD661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9F32D-5090-41F1-85E6-F2140A90EC4F}" type="datetime1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BH"/>
              <a:t>اللغة العربية / الصف الثاني/ الوحدة الأولى/ أولا الاستماع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6AE73C5-85B0-48E8-90FC-6A5472E8700E}"/>
              </a:ext>
            </a:extLst>
          </p:cNvPr>
          <p:cNvSpPr/>
          <p:nvPr/>
        </p:nvSpPr>
        <p:spPr>
          <a:xfrm>
            <a:off x="710949" y="1408102"/>
            <a:ext cx="1148105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cs typeface="Sakkal Majalla" pitchFamily="2" charset="-78"/>
              </a:rPr>
              <a:t>الحَلْقَةُ الأولى/ اللُّغَةُ العَرَبيّةُ</a:t>
            </a:r>
            <a:r>
              <a:rPr kumimoji="0" lang="ar-BH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cs typeface="Sakkal Majalla" pitchFamily="2" charset="-78"/>
              </a:rPr>
              <a:t>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cs typeface="Sakkal Majalla" pitchFamily="2" charset="-78"/>
              </a:rPr>
              <a:t> الصَّفُّ الثّاني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الابْتِدائيّ</a:t>
            </a:r>
            <a:r>
              <a:rPr lang="ar-SA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/</a:t>
            </a:r>
            <a:r>
              <a:rPr lang="ar-SA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الفَصْلُ الدِّراسيُّ الثّانيّ</a:t>
            </a:r>
            <a:endParaRPr lang="ar-SA" sz="32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7234A91-4753-4EB9-B082-97A455650390}"/>
              </a:ext>
            </a:extLst>
          </p:cNvPr>
          <p:cNvSpPr/>
          <p:nvPr/>
        </p:nvSpPr>
        <p:spPr>
          <a:xfrm>
            <a:off x="270641" y="2248222"/>
            <a:ext cx="11481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الوَحْدَةُ الأُولى: وَطني البَحْرينِ                              </a:t>
            </a:r>
            <a:r>
              <a:rPr lang="ar-BH" sz="36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                 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نَصُّ الاسْتِماعِ </a:t>
            </a:r>
            <a:r>
              <a:rPr lang="ar-SA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اللاعِبُ الماهِرُ</a:t>
            </a:r>
          </a:p>
        </p:txBody>
      </p:sp>
      <p:sp>
        <p:nvSpPr>
          <p:cNvPr id="9" name="مستطيل: زوايا مستديرة 201">
            <a:extLst>
              <a:ext uri="{FF2B5EF4-FFF2-40B4-BE49-F238E27FC236}">
                <a16:creationId xmlns:a16="http://schemas.microsoft.com/office/drawing/2014/main" xmlns="" id="{9EC790F6-68D6-4360-8C40-BCD81E025602}"/>
              </a:ext>
            </a:extLst>
          </p:cNvPr>
          <p:cNvSpPr/>
          <p:nvPr/>
        </p:nvSpPr>
        <p:spPr>
          <a:xfrm>
            <a:off x="4632627" y="5116335"/>
            <a:ext cx="2864513" cy="1035153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الاسْتِماعُ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7875" y="6356350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7434" t="29463" r="40592" b="9629"/>
          <a:stretch/>
        </p:blipFill>
        <p:spPr>
          <a:xfrm>
            <a:off x="4776537" y="2437736"/>
            <a:ext cx="3050547" cy="249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الأول 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45B6280-D650-46E4-AD53-354C0C65B33D}"/>
              </a:ext>
            </a:extLst>
          </p:cNvPr>
          <p:cNvSpPr/>
          <p:nvPr/>
        </p:nvSpPr>
        <p:spPr>
          <a:xfrm>
            <a:off x="7439598" y="222942"/>
            <a:ext cx="2956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أَوَّلًا</a:t>
            </a:r>
            <a:r>
              <a:rPr lang="en-US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أَتَهَيَّأُ لِلْاسْتِماعِ</a:t>
            </a:r>
            <a:endParaRPr lang="ar-SA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B913EE-06CB-44CD-8E34-19F1A8A4CC27}"/>
              </a:ext>
            </a:extLst>
          </p:cNvPr>
          <p:cNvSpPr txBox="1"/>
          <p:nvPr/>
        </p:nvSpPr>
        <p:spPr>
          <a:xfrm>
            <a:off x="805434" y="151473"/>
            <a:ext cx="6329884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1- ماذا أَرى في الصّورَةِ؟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48863EC-9DE0-4E14-839D-974E2676FC21}"/>
              </a:ext>
            </a:extLst>
          </p:cNvPr>
          <p:cNvSpPr txBox="1"/>
          <p:nvPr/>
        </p:nvSpPr>
        <p:spPr>
          <a:xfrm>
            <a:off x="144703" y="808598"/>
            <a:ext cx="6985359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BH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أَرى الفَتياتِ وَ الأَوْلادَ يَلْعَبونَ بأَلْعابٍ مُتَنوِّعَةٍ.</a:t>
            </a:r>
            <a:endParaRPr lang="en-US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584861C-A1DF-420C-8028-509174020914}"/>
              </a:ext>
            </a:extLst>
          </p:cNvPr>
          <p:cNvSpPr txBox="1"/>
          <p:nvPr/>
        </p:nvSpPr>
        <p:spPr>
          <a:xfrm>
            <a:off x="297510" y="1475783"/>
            <a:ext cx="6985359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2-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أُسَمّي الْأَلْعابَ الشَّعْبِيَّةَ الَّتي أَراها في الصّورَةِ.</a:t>
            </a:r>
            <a:endParaRPr lang="en-US" sz="3600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8DAE045-1688-4C12-9084-05F0BD80A339}"/>
              </a:ext>
            </a:extLst>
          </p:cNvPr>
          <p:cNvSpPr txBox="1"/>
          <p:nvPr/>
        </p:nvSpPr>
        <p:spPr>
          <a:xfrm>
            <a:off x="730947" y="2264939"/>
            <a:ext cx="6468827" cy="108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الْأَلْعاب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الشَّعْبِيَّة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الَّتي أَراها في الصّورَةِ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وَلُعْبَةُ </a:t>
            </a:r>
            <a:r>
              <a:rPr lang="ar-BH" sz="2800" b="1" dirty="0" err="1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الدِّحْروي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لُعْبَةُ 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السِّكّينَةِ،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ولُعْبَةُ </a:t>
            </a:r>
            <a:r>
              <a:rPr lang="ar-BH" sz="2800" b="1" dirty="0" err="1" smtClean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الدُّورفَةِ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ولُعْبَةُ 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التّيلَةِ،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ولَعْبَةُ الدُّوامَةِ. 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58AA2CB-2226-4C30-A5E7-64045F1B5A11}"/>
              </a:ext>
            </a:extLst>
          </p:cNvPr>
          <p:cNvSpPr txBox="1"/>
          <p:nvPr/>
        </p:nvSpPr>
        <p:spPr>
          <a:xfrm>
            <a:off x="2276992" y="3589373"/>
            <a:ext cx="4853070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اللُّعْبَةُ الشَّعْبِيَّةُ الَّتي أُفَضِّلُــــها؟</a:t>
            </a:r>
            <a:endParaRPr lang="en-US" sz="3600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3940A9F-BA50-4D9D-A944-B9EC86F21D51}"/>
              </a:ext>
            </a:extLst>
          </p:cNvPr>
          <p:cNvSpPr txBox="1"/>
          <p:nvPr/>
        </p:nvSpPr>
        <p:spPr>
          <a:xfrm>
            <a:off x="1279638" y="4709345"/>
            <a:ext cx="6093500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4-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أَتَوَقَّعُ مَضْمونَ النَّصِّ الَّذي سَأَسْتَمِعُ إِلَيْهِ.</a:t>
            </a:r>
            <a:endParaRPr lang="en-US" sz="3600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72F5391-F47F-4840-AC85-8340575CF3F3}"/>
              </a:ext>
            </a:extLst>
          </p:cNvPr>
          <p:cNvSpPr txBox="1"/>
          <p:nvPr/>
        </p:nvSpPr>
        <p:spPr>
          <a:xfrm>
            <a:off x="1043736" y="5295312"/>
            <a:ext cx="6329402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مَضْمون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النَّصِّ الَّذي سَأَسْتَمِعُ إِلَيْهِ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عَنْ الأَلِعابِ الشَّعْبيَّةِ.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76EEFDF-C45C-4592-A6BF-5FE80C7E6CFE}"/>
              </a:ext>
            </a:extLst>
          </p:cNvPr>
          <p:cNvSpPr txBox="1"/>
          <p:nvPr/>
        </p:nvSpPr>
        <p:spPr>
          <a:xfrm>
            <a:off x="800660" y="4112579"/>
            <a:ext cx="6329402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اللُّعْبَةُ الشَّعْبِيَّةُ الَّتي أُفَضِّلُــــها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لُعْبَةُ </a:t>
            </a:r>
            <a:r>
              <a:rPr lang="ar-BH" sz="2800" b="1" dirty="0" err="1" smtClean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الدُّورفَةِ</a:t>
            </a:r>
            <a:endParaRPr lang="en-US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27434" t="29463" r="40592" b="9629"/>
          <a:stretch/>
        </p:blipFill>
        <p:spPr>
          <a:xfrm>
            <a:off x="7609040" y="1338136"/>
            <a:ext cx="4250187" cy="445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>
            <a:extLst>
              <a:ext uri="{FF2B5EF4-FFF2-40B4-BE49-F238E27FC236}">
                <a16:creationId xmlns:a16="http://schemas.microsoft.com/office/drawing/2014/main" xmlns="" id="{FECCD4E8-7E04-46B7-9789-BFBBA2885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7875" y="6356350"/>
            <a:ext cx="4915525" cy="365125"/>
          </a:xfrm>
        </p:spPr>
        <p:txBody>
          <a:bodyPr/>
          <a:lstStyle/>
          <a:p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الثّانية: تنظيم أوقات الفراغ/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AD32A61-8529-473E-870F-0354366D59D2}"/>
              </a:ext>
            </a:extLst>
          </p:cNvPr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E5200E1-0688-40A5-8535-825D0A13A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9B7DBC2-06A8-4C0B-AED8-76163220801F}"/>
              </a:ext>
            </a:extLst>
          </p:cNvPr>
          <p:cNvSpPr/>
          <p:nvPr/>
        </p:nvSpPr>
        <p:spPr>
          <a:xfrm>
            <a:off x="5952316" y="359992"/>
            <a:ext cx="44021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BH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</a:t>
            </a:r>
            <a:r>
              <a:rPr lang="en-US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أَ</a:t>
            </a:r>
            <a:r>
              <a:rPr lang="ar-BH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سْتَمِعُ إِلى النَّصِّ بِانْتِباهٍ.</a:t>
            </a:r>
            <a:endParaRPr lang="ar-SA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6D9F54F-9FD5-4AE1-8142-32C2659C5CAE}"/>
              </a:ext>
            </a:extLst>
          </p:cNvPr>
          <p:cNvSpPr/>
          <p:nvPr/>
        </p:nvSpPr>
        <p:spPr>
          <a:xfrm>
            <a:off x="6854503" y="1036112"/>
            <a:ext cx="35413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BH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ثالِثًا:</a:t>
            </a:r>
            <a:r>
              <a:rPr lang="ar-SA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أَ</a:t>
            </a:r>
            <a:r>
              <a:rPr lang="ar-BH" sz="40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سْتَمِعُ، ثُمَّ أُجيبُ.</a:t>
            </a:r>
            <a:endParaRPr lang="ar-SA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CF0EBB5-2BDB-45D1-A5CF-F6FCBA3A599F}"/>
              </a:ext>
            </a:extLst>
          </p:cNvPr>
          <p:cNvSpPr txBox="1"/>
          <p:nvPr/>
        </p:nvSpPr>
        <p:spPr>
          <a:xfrm>
            <a:off x="2809462" y="1512041"/>
            <a:ext cx="7726017" cy="75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tabLst>
                <a:tab pos="269240" algn="l"/>
              </a:tabLst>
            </a:pPr>
            <a:r>
              <a:rPr lang="ar-BH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</a:t>
            </a:r>
            <a:r>
              <a:rPr lang="ar-S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أَضَعُ الْعَلامَةَ (</a:t>
            </a:r>
            <a:r>
              <a:rPr lang="en-US" sz="40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r>
              <a:rPr lang="ar-S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)أَمامَ</a:t>
            </a:r>
            <a:r>
              <a:rPr lang="ar-BH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الْعِبارَةِ الْـمُناسِبَةِ:</a:t>
            </a:r>
            <a:endParaRPr lang="en-US" sz="4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2311" y="2247237"/>
            <a:ext cx="68051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ذَهَبَ أَحْمَدُ مَعَ أُسْرَتِهِ إِلى بَيْتِ         خالِهِ. </a:t>
            </a:r>
          </a:p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عَمِّهِ.</a:t>
            </a:r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جَدِّهِ.</a:t>
            </a:r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885245" y="2374648"/>
            <a:ext cx="409575" cy="4455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882311" y="3601553"/>
            <a:ext cx="409575" cy="41801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✓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3882312" y="2988332"/>
            <a:ext cx="409575" cy="39946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885245" y="4325172"/>
            <a:ext cx="68051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لَعِبَ الْأَطْفالُ </a:t>
            </a:r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بِالْكُرَةِ.</a:t>
            </a:r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ب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الدُّوامَةِ.</a:t>
            </a:r>
            <a:endParaRPr lang="ar-BH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بِالدَّرّاجَةِ. </a:t>
            </a:r>
            <a:endParaRPr lang="en-US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  </a:t>
            </a:r>
          </a:p>
          <a:p>
            <a:pPr algn="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    </a:t>
            </a:r>
          </a:p>
        </p:txBody>
      </p:sp>
      <p:sp>
        <p:nvSpPr>
          <p:cNvPr id="33" name="Oval 32"/>
          <p:cNvSpPr/>
          <p:nvPr/>
        </p:nvSpPr>
        <p:spPr>
          <a:xfrm>
            <a:off x="3859878" y="4351448"/>
            <a:ext cx="409575" cy="4455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59877" y="5721152"/>
            <a:ext cx="409575" cy="4455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859876" y="5117778"/>
            <a:ext cx="409575" cy="41801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✓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2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B996317-093F-482B-A54C-7A40EA98F5C1}"/>
              </a:ext>
            </a:extLst>
          </p:cNvPr>
          <p:cNvSpPr txBox="1"/>
          <p:nvPr/>
        </p:nvSpPr>
        <p:spPr>
          <a:xfrm>
            <a:off x="5636301" y="296805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C45A14F-A109-4F97-9999-CBD5480F71E8}"/>
              </a:ext>
            </a:extLst>
          </p:cNvPr>
          <p:cNvSpPr/>
          <p:nvPr/>
        </p:nvSpPr>
        <p:spPr>
          <a:xfrm>
            <a:off x="9647290" y="3816030"/>
            <a:ext cx="629587" cy="554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3E7141C-53EC-4002-8A87-1A8DC02F86D1}"/>
              </a:ext>
            </a:extLst>
          </p:cNvPr>
          <p:cNvSpPr txBox="1"/>
          <p:nvPr/>
        </p:nvSpPr>
        <p:spPr>
          <a:xfrm>
            <a:off x="4113289" y="918720"/>
            <a:ext cx="6096000" cy="81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tabLst>
                <a:tab pos="269240" algn="l"/>
              </a:tabLst>
            </a:pPr>
            <a:r>
              <a:rPr lang="ar-BH" sz="4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2- </a:t>
            </a:r>
            <a:r>
              <a:rPr lang="ar-SA" sz="4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أَصِلُ </a:t>
            </a:r>
            <a:r>
              <a:rPr lang="ar-BH" sz="4400" b="1" dirty="0" smtClean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بِما يُناسِبُ</a:t>
            </a:r>
            <a:r>
              <a:rPr lang="ar-SA" sz="4400" b="1" dirty="0" smtClean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endParaRPr lang="en-US" sz="4400" b="1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0DBCC73A-55A6-4F4B-B264-4CED9EDCE557}"/>
              </a:ext>
            </a:extLst>
          </p:cNvPr>
          <p:cNvCxnSpPr>
            <a:cxnSpLocks/>
          </p:cNvCxnSpPr>
          <p:nvPr/>
        </p:nvCxnSpPr>
        <p:spPr>
          <a:xfrm flipH="1">
            <a:off x="6019799" y="2600342"/>
            <a:ext cx="2098494" cy="14912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F29346CB-EAF9-40B4-9EC0-481223C9BF09}"/>
              </a:ext>
            </a:extLst>
          </p:cNvPr>
          <p:cNvCxnSpPr>
            <a:cxnSpLocks/>
          </p:cNvCxnSpPr>
          <p:nvPr/>
        </p:nvCxnSpPr>
        <p:spPr>
          <a:xfrm flipH="1" flipV="1">
            <a:off x="5923128" y="2600342"/>
            <a:ext cx="2797791" cy="71826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419" y="2090889"/>
            <a:ext cx="9298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الشَّخْصِيّاتُ</a:t>
            </a:r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</a:t>
            </a:r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مَساءُ يَوْمِ الْـجُمُعَةِ</a:t>
            </a:r>
            <a:endParaRPr lang="ar-BH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الزَّمانُ</a:t>
            </a:r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</a:t>
            </a:r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حَديقَةُ مَنْــــزِلِ الْجَدِّ</a:t>
            </a:r>
            <a:endParaRPr lang="ar-BH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الْـمَكانُ</a:t>
            </a:r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</a:t>
            </a:r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أَحْمَدُ وَسَلْمانُ وَراشِد</a:t>
            </a:r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r>
              <a:rPr lang="ar-S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وَجاسِمٌ</a:t>
            </a:r>
            <a:endParaRPr lang="en-US" sz="4800" dirty="0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5923128" y="3245051"/>
            <a:ext cx="2661315" cy="94481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48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4399F3-8D74-442D-9F45-4F04CB695EAE}"/>
              </a:ext>
            </a:extLst>
          </p:cNvPr>
          <p:cNvSpPr txBox="1"/>
          <p:nvPr/>
        </p:nvSpPr>
        <p:spPr>
          <a:xfrm>
            <a:off x="808383" y="1249078"/>
            <a:ext cx="10324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BH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3- </a:t>
            </a:r>
            <a:r>
              <a:rPr lang="ar-SA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أَكْتُبُ اسْمَ صاحِبِ الْقَوْلِ:</a:t>
            </a:r>
            <a:endParaRPr lang="en-US" sz="4000" dirty="0"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E22D1F7-F48D-4720-9D65-E10B92D6EF37}"/>
              </a:ext>
            </a:extLst>
          </p:cNvPr>
          <p:cNvSpPr txBox="1"/>
          <p:nvPr/>
        </p:nvSpPr>
        <p:spPr>
          <a:xfrm>
            <a:off x="270641" y="2295557"/>
            <a:ext cx="1106516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400" dirty="0"/>
              <a:t>"</a:t>
            </a:r>
            <a:r>
              <a:rPr lang="ar-SA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يا لَكَ مِنْ لاعِبٍ ماهِرٍ"! </a:t>
            </a:r>
            <a:r>
              <a:rPr lang="ar-BH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</a:t>
            </a:r>
            <a:r>
              <a:rPr lang="ar-SA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</a:t>
            </a:r>
            <a:endParaRPr lang="ar-BH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"ما رَأْيُكُمْ أَنْ نَلْعَبَ بِالدُّوّامَةِ"؟ </a:t>
            </a:r>
            <a:r>
              <a:rPr lang="ar-BH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</a:t>
            </a:r>
            <a:r>
              <a:rPr lang="ar-SA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</a:t>
            </a:r>
            <a:endParaRPr lang="ar-BH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B996317-093F-482B-A54C-7A40EA98F5C1}"/>
              </a:ext>
            </a:extLst>
          </p:cNvPr>
          <p:cNvSpPr txBox="1"/>
          <p:nvPr/>
        </p:nvSpPr>
        <p:spPr>
          <a:xfrm>
            <a:off x="5636301" y="296805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0280" y="2201965"/>
            <a:ext cx="2770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400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سَلْمانُ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46297" y="3501874"/>
            <a:ext cx="2770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400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أَحْمَدُ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627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474805-233A-470B-9449-088C929EC24D}"/>
              </a:ext>
            </a:extLst>
          </p:cNvPr>
          <p:cNvSpPr txBox="1"/>
          <p:nvPr/>
        </p:nvSpPr>
        <p:spPr>
          <a:xfrm>
            <a:off x="153629" y="595029"/>
            <a:ext cx="102674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</a:t>
            </a:r>
            <a:r>
              <a:rPr lang="ar-SA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أُرَتِّبُ الْجُـمَلَ كَما وَرَدَتْ في النَّصِّ الَّذي اسْتَمَعْتُ إِلَيْهِ:</a:t>
            </a:r>
            <a:endParaRPr lang="en-US" sz="4000" dirty="0"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D31E4FE-A7BA-452C-B36B-E5BB30A4E5F2}"/>
              </a:ext>
            </a:extLst>
          </p:cNvPr>
          <p:cNvSpPr txBox="1"/>
          <p:nvPr/>
        </p:nvSpPr>
        <p:spPr>
          <a:xfrm>
            <a:off x="8528565" y="4736334"/>
            <a:ext cx="615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17" name="Rectangle 1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Picture 21"/>
          <p:cNvPicPr/>
          <p:nvPr/>
        </p:nvPicPr>
        <p:blipFill rotWithShape="1">
          <a:blip r:embed="rId3"/>
          <a:srcRect l="24540" t="36860" r="16366" b="27575"/>
          <a:stretch/>
        </p:blipFill>
        <p:spPr bwMode="auto">
          <a:xfrm>
            <a:off x="1078173" y="1694175"/>
            <a:ext cx="9717206" cy="33418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Oval 22"/>
          <p:cNvSpPr/>
          <p:nvPr/>
        </p:nvSpPr>
        <p:spPr>
          <a:xfrm>
            <a:off x="9439067" y="3060925"/>
            <a:ext cx="586854" cy="534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BH" sz="3200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3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25419" y="2107777"/>
            <a:ext cx="586854" cy="534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BH" sz="3200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2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72366" y="4063382"/>
            <a:ext cx="586854" cy="534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BH" sz="3200" dirty="0">
                <a:solidFill>
                  <a:schemeClr val="accent1">
                    <a:lumMod val="75000"/>
                  </a:schemeClr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1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64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106674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BC05E23-8BF3-439C-8199-F0C9C3904070}"/>
              </a:ext>
            </a:extLst>
          </p:cNvPr>
          <p:cNvSpPr txBox="1"/>
          <p:nvPr/>
        </p:nvSpPr>
        <p:spPr>
          <a:xfrm>
            <a:off x="991957" y="1071616"/>
            <a:ext cx="95813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5-</a:t>
            </a:r>
            <a:r>
              <a:rPr lang="en-US" sz="40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مُرَبَّعَ الْفِكْرَةِ الْعامَّةِ لِلنَّصِّ:</a:t>
            </a:r>
            <a:endParaRPr lang="en-US" sz="4000" dirty="0"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3058" t="47163" r="14031" b="18591"/>
          <a:stretch/>
        </p:blipFill>
        <p:spPr>
          <a:xfrm>
            <a:off x="2129050" y="1874416"/>
            <a:ext cx="9321421" cy="34400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00265" y="4380931"/>
            <a:ext cx="591183" cy="6141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290B07C-BE72-4052-A3A1-1B2CDB340BD0}"/>
              </a:ext>
            </a:extLst>
          </p:cNvPr>
          <p:cNvSpPr txBox="1"/>
          <p:nvPr/>
        </p:nvSpPr>
        <p:spPr>
          <a:xfrm>
            <a:off x="-365463" y="551793"/>
            <a:ext cx="109274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6- أ. </a:t>
            </a:r>
            <a:r>
              <a:rPr lang="ar-SA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أَضَعُ          حَوْلَ شُعورِ الْأَطفالِ وَهُمْ يَلْعَبونَ بِالدُّوامَةِ: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Oval 1"/>
          <p:cNvSpPr/>
          <p:nvPr/>
        </p:nvSpPr>
        <p:spPr>
          <a:xfrm>
            <a:off x="8349483" y="612896"/>
            <a:ext cx="611072" cy="58568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83881" y="1984930"/>
            <a:ext cx="82531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00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الْـمَلَلُ     -   الْفَرَحُ    -    الْغَضَبُ    -     الْـــــحُزْنُ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5764" y="3412322"/>
            <a:ext cx="86178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1"/>
            <a:r>
              <a:rPr lang="ar-BH" sz="4400" b="1" dirty="0">
                <a:solidFill>
                  <a:srgbClr val="FF0000"/>
                </a:solidFill>
                <a:cs typeface="Sakkal Majalla" panose="02000000000000000000" pitchFamily="2" charset="-78"/>
              </a:rPr>
              <a:t>ب .أَ</a:t>
            </a:r>
            <a:r>
              <a:rPr lang="ar-SA" sz="4400" b="1" dirty="0">
                <a:solidFill>
                  <a:srgbClr val="FF0000"/>
                </a:solidFill>
                <a:cs typeface="Sakkal Majalla" panose="02000000000000000000" pitchFamily="2" charset="-78"/>
              </a:rPr>
              <a:t>سْتَخْرِجُ مِنَ النَّصِّ كَلِمَتَيْنِ تَدُلّانِ على ذَلِكَ:</a:t>
            </a:r>
            <a:endParaRPr lang="en-US" sz="4400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5063" y="4580976"/>
            <a:ext cx="8570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1"/>
            <a:r>
              <a:rPr lang="ar-BH" sz="36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--------------------                             -----------------------</a:t>
            </a:r>
            <a:r>
              <a:rPr lang="ar-SA" dirty="0">
                <a:solidFill>
                  <a:srgbClr val="000000"/>
                </a:solidFill>
                <a:latin typeface="Sakkal Majalla" panose="02000000000000000000" pitchFamily="2" charset="-78"/>
              </a:rPr>
              <a:t>                                       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983896" y="1831050"/>
            <a:ext cx="1365587" cy="1039654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329647" y="4288750"/>
            <a:ext cx="2770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فَرَحٌ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1808" y="4272626"/>
            <a:ext cx="2770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dirty="0">
                <a:solidFill>
                  <a:schemeClr val="accent1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سُرورٌ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147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1225175F-A4D9-4F61-9439-91FBB9F66024}"/>
              </a:ext>
            </a:extLst>
          </p:cNvPr>
          <p:cNvSpPr/>
          <p:nvPr/>
        </p:nvSpPr>
        <p:spPr>
          <a:xfrm>
            <a:off x="3686092" y="2375462"/>
            <a:ext cx="4915525" cy="150835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6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انْتَهى الدَّرْسُ</a:t>
            </a:r>
            <a:endParaRPr lang="en-US" sz="6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E7A611B4-C4F6-4384-A269-BCF977DCB100}"/>
              </a:ext>
            </a:extLst>
          </p:cNvPr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FAA8CB0-39B7-4DCD-9A49-15AC7B363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</a:t>
            </a:r>
            <a:r>
              <a:rPr lang="ar-BH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2021- 2022م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xmlns="" id="{F6D60DD6-3CCB-4B5C-9A92-BD6469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5764" y="6375901"/>
            <a:ext cx="4915525" cy="365125"/>
          </a:xfrm>
        </p:spPr>
        <p:txBody>
          <a:bodyPr/>
          <a:lstStyle/>
          <a:p>
            <a:pPr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اللغة العربية / الصف الثاني/ الوحدة الأولى : وطني البحرين / أولا الاستماع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028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2349</TotalTime>
  <Words>461</Words>
  <Application>Microsoft Office PowerPoint</Application>
  <PresentationFormat>Widescreen</PresentationFormat>
  <Paragraphs>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Yu Gothic Light</vt:lpstr>
      <vt:lpstr>Arial</vt:lpstr>
      <vt:lpstr>Calibri</vt:lpstr>
      <vt:lpstr>Calibri Light</vt:lpstr>
      <vt:lpstr>Sakkal Majalla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Heyam  Saad Sakhir</cp:lastModifiedBy>
  <cp:revision>109</cp:revision>
  <cp:lastPrinted>2021-01-17T11:49:49Z</cp:lastPrinted>
  <dcterms:created xsi:type="dcterms:W3CDTF">2020-03-04T10:47:58Z</dcterms:created>
  <dcterms:modified xsi:type="dcterms:W3CDTF">2022-01-23T06:23:10Z</dcterms:modified>
</cp:coreProperties>
</file>