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316" r:id="rId4"/>
    <p:sldId id="339" r:id="rId5"/>
    <p:sldId id="262" r:id="rId6"/>
    <p:sldId id="340" r:id="rId7"/>
    <p:sldId id="263" r:id="rId8"/>
    <p:sldId id="332" r:id="rId9"/>
    <p:sldId id="341" r:id="rId10"/>
    <p:sldId id="342" r:id="rId11"/>
    <p:sldId id="315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FFAF"/>
    <a:srgbClr val="F884F0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>
      <p:cViewPr varScale="1">
        <p:scale>
          <a:sx n="92" d="100"/>
          <a:sy n="92" d="100"/>
        </p:scale>
        <p:origin x="54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6AE73C5-85B0-48E8-90FC-6A5472E8700E}"/>
              </a:ext>
            </a:extLst>
          </p:cNvPr>
          <p:cNvSpPr/>
          <p:nvPr/>
        </p:nvSpPr>
        <p:spPr>
          <a:xfrm>
            <a:off x="270641" y="1605252"/>
            <a:ext cx="1168072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                    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الصَّفُّ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 الابْتِدائيّ/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245808" y="2393090"/>
            <a:ext cx="11481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َحْ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د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ة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 الثّانيةُ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الْبيئَةُ في بِلادي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                                    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الدّ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ر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س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السّادِسُ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النَّخْلَةُ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مستطيل: زوايا مستديرة 201">
            <a:extLst>
              <a:ext uri="{FF2B5EF4-FFF2-40B4-BE49-F238E27FC236}">
                <a16:creationId xmlns=""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4285626" y="5432146"/>
            <a:ext cx="3650747" cy="809092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لتَّحَدُّثُ وَالقِراءَةُ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="" xmlns:a16="http://schemas.microsoft.com/office/drawing/2014/main" id="{22766196-2C92-4ABC-92B8-9AB50C3A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13" descr="A picture containing plant, tree, palm, conifer&#10;&#10;Description automatically generated">
            <a:extLst>
              <a:ext uri="{FF2B5EF4-FFF2-40B4-BE49-F238E27FC236}">
                <a16:creationId xmlns="" xmlns:a16="http://schemas.microsoft.com/office/drawing/2014/main" id="{7E30D607-1393-45FE-AA27-0546679C6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1" y="2391927"/>
            <a:ext cx="3027875" cy="3017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-26633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1092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مستطيل: زوايا مستديرة 201">
            <a:extLst>
              <a:ext uri="{FF2B5EF4-FFF2-40B4-BE49-F238E27FC236}">
                <a16:creationId xmlns=""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7550129" y="244432"/>
            <a:ext cx="1995948" cy="766794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التّحدّث</a:t>
            </a: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ستطيل: زوايا مستديرة 201">
            <a:extLst>
              <a:ext uri="{FF2B5EF4-FFF2-40B4-BE49-F238E27FC236}">
                <a16:creationId xmlns=""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3348421" y="247986"/>
            <a:ext cx="3255337" cy="76679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تُمورُ بِلادي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D0835DD-DF10-4521-A55B-A4EB86A28094}"/>
              </a:ext>
            </a:extLst>
          </p:cNvPr>
          <p:cNvGrpSpPr/>
          <p:nvPr/>
        </p:nvGrpSpPr>
        <p:grpSpPr>
          <a:xfrm>
            <a:off x="6405963" y="1502104"/>
            <a:ext cx="2969633" cy="1759162"/>
            <a:chOff x="6405963" y="1502104"/>
            <a:chExt cx="2969633" cy="1759162"/>
          </a:xfrm>
        </p:grpSpPr>
        <p:pic>
          <p:nvPicPr>
            <p:cNvPr id="31" name="Picture 30" descr="A picture containing plant, tree, palm, conifer&#10;&#10;Description automatically generated">
              <a:extLst>
                <a:ext uri="{FF2B5EF4-FFF2-40B4-BE49-F238E27FC236}">
                  <a16:creationId xmlns="" xmlns:a16="http://schemas.microsoft.com/office/drawing/2014/main" id="{3225E1D4-156F-4013-94D3-471B3AA4F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5963" y="1502104"/>
              <a:ext cx="2549319" cy="156866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28575"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2" name="Picture 31" descr="A pile of yellow potatoes&#10;&#10;Description automatically generated with low confidence">
              <a:extLst>
                <a:ext uri="{FF2B5EF4-FFF2-40B4-BE49-F238E27FC236}">
                  <a16:creationId xmlns="" xmlns:a16="http://schemas.microsoft.com/office/drawing/2014/main" id="{32F3C853-09BB-4A72-89A3-E032F814C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9" r="781"/>
            <a:stretch/>
          </p:blipFill>
          <p:spPr bwMode="auto">
            <a:xfrm>
              <a:off x="8270215" y="2117995"/>
              <a:ext cx="1105381" cy="1143271"/>
            </a:xfrm>
            <a:prstGeom prst="ellipse">
              <a:avLst/>
            </a:prstGeom>
            <a:ln w="38100" cap="rnd">
              <a:solidFill>
                <a:sysClr val="window" lastClr="FFFF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EAD515D4-5808-4EF1-B33A-6B7A7AD7776E}"/>
              </a:ext>
            </a:extLst>
          </p:cNvPr>
          <p:cNvGrpSpPr/>
          <p:nvPr/>
        </p:nvGrpSpPr>
        <p:grpSpPr>
          <a:xfrm>
            <a:off x="2735448" y="1333072"/>
            <a:ext cx="2695239" cy="1815767"/>
            <a:chOff x="0" y="0"/>
            <a:chExt cx="3619228" cy="2144667"/>
          </a:xfrm>
        </p:grpSpPr>
        <p:pic>
          <p:nvPicPr>
            <p:cNvPr id="52" name="Picture 51" descr="A pine cone from a tree&#10;&#10;Description automatically generated with medium confidence">
              <a:extLst>
                <a:ext uri="{FF2B5EF4-FFF2-40B4-BE49-F238E27FC236}">
                  <a16:creationId xmlns="" xmlns:a16="http://schemas.microsoft.com/office/drawing/2014/main" id="{476E4B86-B2B9-43BA-82B1-D574EA92A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5" t="20786" r="5575"/>
            <a:stretch/>
          </p:blipFill>
          <p:spPr bwMode="auto">
            <a:xfrm>
              <a:off x="195943" y="242207"/>
              <a:ext cx="3423285" cy="190246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3" name="Picture 52" descr="A picture containing pile, close&#10;&#10;Description automatically generated">
              <a:extLst>
                <a:ext uri="{FF2B5EF4-FFF2-40B4-BE49-F238E27FC236}">
                  <a16:creationId xmlns="" xmlns:a16="http://schemas.microsoft.com/office/drawing/2014/main" id="{5CB57CA8-B247-4CEF-A0D0-628CF2267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5" r="15498"/>
            <a:stretch/>
          </p:blipFill>
          <p:spPr bwMode="auto">
            <a:xfrm>
              <a:off x="0" y="0"/>
              <a:ext cx="1503680" cy="1416685"/>
            </a:xfrm>
            <a:prstGeom prst="ellipse">
              <a:avLst/>
            </a:prstGeom>
            <a:ln w="38100" cap="rnd">
              <a:solidFill>
                <a:sysClr val="window" lastClr="FFFF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8C51181E-9465-4306-96F1-9FE78AE404A7}"/>
              </a:ext>
            </a:extLst>
          </p:cNvPr>
          <p:cNvGrpSpPr/>
          <p:nvPr/>
        </p:nvGrpSpPr>
        <p:grpSpPr>
          <a:xfrm>
            <a:off x="4422180" y="3594566"/>
            <a:ext cx="3041651" cy="1815403"/>
            <a:chOff x="0" y="0"/>
            <a:chExt cx="3821702" cy="2151743"/>
          </a:xfrm>
        </p:grpSpPr>
        <p:pic>
          <p:nvPicPr>
            <p:cNvPr id="50" name="Picture 49" descr="A picture containing tree, plant, outdoor, date&#10;&#10;Description automatically generated">
              <a:extLst>
                <a:ext uri="{FF2B5EF4-FFF2-40B4-BE49-F238E27FC236}">
                  <a16:creationId xmlns="" xmlns:a16="http://schemas.microsoft.com/office/drawing/2014/main" id="{B5138310-EC2B-422E-A864-567F6F6376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0"/>
            <a:stretch/>
          </p:blipFill>
          <p:spPr bwMode="auto">
            <a:xfrm>
              <a:off x="0" y="242248"/>
              <a:ext cx="3429000" cy="190949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1" name="Picture 50" descr="A pile of yellow potatoes&#10;&#10;Description automatically generated with medium confidence">
              <a:extLst>
                <a:ext uri="{FF2B5EF4-FFF2-40B4-BE49-F238E27FC236}">
                  <a16:creationId xmlns="" xmlns:a16="http://schemas.microsoft.com/office/drawing/2014/main" id="{918EBD81-8032-4439-89FF-C87A81F6B8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2" r="13396"/>
            <a:stretch/>
          </p:blipFill>
          <p:spPr bwMode="auto">
            <a:xfrm>
              <a:off x="2318657" y="0"/>
              <a:ext cx="1503045" cy="1416050"/>
            </a:xfrm>
            <a:prstGeom prst="ellipse">
              <a:avLst/>
            </a:prstGeom>
            <a:ln w="38100" cap="rnd">
              <a:solidFill>
                <a:sysClr val="window" lastClr="FFFF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9" name="Footer Placeholder 3">
            <a:extLst>
              <a:ext uri="{FF2B5EF4-FFF2-40B4-BE49-F238E27FC236}">
                <a16:creationId xmlns="" xmlns:a16="http://schemas.microsoft.com/office/drawing/2014/main" id="{1A325635-FC3D-4D1A-89C9-E80DB3C9D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5554" y="176305"/>
            <a:ext cx="3572419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النَّخْلَةُ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9224" y="1190841"/>
            <a:ext cx="8856880" cy="4588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1. تَعالَوْا وَالْعَبوا حَوْلي                    فَأنْتُم هاهُنا أَهْلي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2. وَذوقوا الْحُلْوَ مِنْ ثَمَري               أَوِ ارْتاحوا إِلى ظِلّي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 تَعالَوْا أَيُّها الْأَطْفالْ                       تَعالَوْا أَيُّها الْأَبْطالْ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4. تَعالَوْا هاهُنا فِي الْحالْ                  فَأَنْتُمْ زينَةُ 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الْحَقْلِ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5. أَنا في أَرْضِكُمْ نَخْلَةْ                       لَها ثَمَرٌ، لَها ظُلَّةْ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A picture containing plant, tree&#10;&#10;Description automatically generated">
            <a:extLst>
              <a:ext uri="{FF2B5EF4-FFF2-40B4-BE49-F238E27FC236}">
                <a16:creationId xmlns="" xmlns:a16="http://schemas.microsoft.com/office/drawing/2014/main" id="{852B7083-0187-4F18-B8FF-B8B5CC1079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7" b="3618"/>
          <a:stretch/>
        </p:blipFill>
        <p:spPr bwMode="auto">
          <a:xfrm>
            <a:off x="442309" y="966362"/>
            <a:ext cx="3697433" cy="52415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8280189-4413-4AAB-A10C-08D883BF18AB}"/>
              </a:ext>
            </a:extLst>
          </p:cNvPr>
          <p:cNvSpPr/>
          <p:nvPr/>
        </p:nvSpPr>
        <p:spPr>
          <a:xfrm>
            <a:off x="1123628" y="5540603"/>
            <a:ext cx="2169304" cy="685124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13F159E-49CE-4512-BAF1-A7660B62FD89}"/>
              </a:ext>
            </a:extLst>
          </p:cNvPr>
          <p:cNvSpPr txBox="1"/>
          <p:nvPr/>
        </p:nvSpPr>
        <p:spPr>
          <a:xfrm>
            <a:off x="946951" y="5580344"/>
            <a:ext cx="2345981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الْـحَقْلُ:</a:t>
            </a:r>
            <a:r>
              <a:rPr lang="ar-SA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الْـمَزْرَعَةُ.</a:t>
            </a: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="" xmlns:a16="http://schemas.microsoft.com/office/drawing/2014/main" id="{EFCFA986-4E26-4F5B-830C-0434D7C18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077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5554" y="176305"/>
            <a:ext cx="3572419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النَّخْلَةُ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9224" y="1190841"/>
            <a:ext cx="8856880" cy="4588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6. وَتُعْطي خَيْرَها كُلَّهْ                         فَهَلْ في أَرْضِكُمْ مِثْلي؟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أَعيشُ الْعُمْرَ في الصَّحْراءْ            وَبَيْنَ رِمالِها الْسَّمْراءْ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8. وَأَبْقى بِانْتِظارِ الْماءْ                        مِنَ الْأَمْطارِ وَ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السَّيْل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9. غُصوني تَشْكُرُ اللهَ                       عَلى ما كانَ أَهْداها</a:t>
            </a:r>
            <a:endParaRPr lang="ar-BH" sz="36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10. وَزَيَّنَها وَ</a:t>
            </a:r>
            <a:r>
              <a:rPr lang="ar-BH" sz="36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خَلّاها    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بُيوتَ الطَّيْرِ وَالنَّحْلِ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8280189-4413-4AAB-A10C-08D883BF18AB}"/>
              </a:ext>
            </a:extLst>
          </p:cNvPr>
          <p:cNvSpPr/>
          <p:nvPr/>
        </p:nvSpPr>
        <p:spPr>
          <a:xfrm>
            <a:off x="1123628" y="5540603"/>
            <a:ext cx="2169304" cy="685124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13F159E-49CE-4512-BAF1-A7660B62FD89}"/>
              </a:ext>
            </a:extLst>
          </p:cNvPr>
          <p:cNvSpPr txBox="1"/>
          <p:nvPr/>
        </p:nvSpPr>
        <p:spPr>
          <a:xfrm>
            <a:off x="892713" y="5509885"/>
            <a:ext cx="2345981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خَلّاها</a:t>
            </a: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SA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جَعَلَها</a:t>
            </a:r>
            <a:r>
              <a:rPr lang="ar-SA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4F0AAFC-53B4-4544-B8A0-54862455E3FB}"/>
              </a:ext>
            </a:extLst>
          </p:cNvPr>
          <p:cNvSpPr/>
          <p:nvPr/>
        </p:nvSpPr>
        <p:spPr>
          <a:xfrm>
            <a:off x="442309" y="4155517"/>
            <a:ext cx="3517269" cy="1286972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EA3A6B9-2960-457A-94CF-BAFCD2D0B660}"/>
              </a:ext>
            </a:extLst>
          </p:cNvPr>
          <p:cNvSpPr txBox="1"/>
          <p:nvPr/>
        </p:nvSpPr>
        <p:spPr>
          <a:xfrm>
            <a:off x="422070" y="4108336"/>
            <a:ext cx="3572419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السَّيْلُ</a:t>
            </a: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r>
              <a:rPr lang="ar-SA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الماء الكثير السائل عَلى الْأَرْضِ بعد نُزولِ المَطرِ</a:t>
            </a:r>
            <a:r>
              <a:rPr lang="ar-SA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picture containing plant, tree&#10;&#10;Description automatically generated">
            <a:extLst>
              <a:ext uri="{FF2B5EF4-FFF2-40B4-BE49-F238E27FC236}">
                <a16:creationId xmlns="" xmlns:a16="http://schemas.microsoft.com/office/drawing/2014/main" id="{74D12A48-1C2D-4813-9813-61E0E9D1B0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7" b="3618"/>
          <a:stretch/>
        </p:blipFill>
        <p:spPr bwMode="auto">
          <a:xfrm>
            <a:off x="442309" y="432444"/>
            <a:ext cx="3572419" cy="3637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Footer Placeholder 3">
            <a:extLst>
              <a:ext uri="{FF2B5EF4-FFF2-40B4-BE49-F238E27FC236}">
                <a16:creationId xmlns="" xmlns:a16="http://schemas.microsoft.com/office/drawing/2014/main" id="{584541B9-681F-496F-8716-5291FA0B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88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08129" y="889005"/>
            <a:ext cx="942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1. أَقْرَأُ الْبَيْتَينِ الأَوَّلَ وَالثّانِيَ، ثُمَّ أَضَعُ الْعَلامَةَ(</a:t>
            </a:r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) أَمامَ الْعِبارَةِ الْمُناسِبَةِ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0F4F91B-91CB-493D-9A0F-5C07856A9385}"/>
              </a:ext>
            </a:extLst>
          </p:cNvPr>
          <p:cNvSpPr txBox="1"/>
          <p:nvPr/>
        </p:nvSpPr>
        <p:spPr>
          <a:xfrm>
            <a:off x="7237708" y="1971356"/>
            <a:ext cx="3296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تَدْعو النَّخْلَةُ الْأَطْفالَ إِلى:</a:t>
            </a:r>
            <a:endParaRPr lang="en-US" sz="3600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AAFF7E0-5D96-42BF-BFBA-19C5A7DE7D10}"/>
              </a:ext>
            </a:extLst>
          </p:cNvPr>
          <p:cNvSpPr txBox="1"/>
          <p:nvPr/>
        </p:nvSpPr>
        <p:spPr>
          <a:xfrm>
            <a:off x="7237708" y="4559916"/>
            <a:ext cx="27234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أَكْلِ ثِمارِها</a:t>
            </a:r>
            <a:endParaRPr lang="en-US" sz="3600" dirty="0"/>
          </a:p>
        </p:txBody>
      </p:sp>
      <p:grpSp>
        <p:nvGrpSpPr>
          <p:cNvPr id="3085" name="Group 103"/>
          <p:cNvGrpSpPr>
            <a:grpSpLocks/>
          </p:cNvGrpSpPr>
          <p:nvPr/>
        </p:nvGrpSpPr>
        <p:grpSpPr bwMode="auto">
          <a:xfrm>
            <a:off x="139700" y="-76200"/>
            <a:ext cx="1314450" cy="584200"/>
            <a:chOff x="0" y="0"/>
            <a:chExt cx="13138" cy="5842"/>
          </a:xfrm>
        </p:grpSpPr>
      </p:grpSp>
      <p:grpSp>
        <p:nvGrpSpPr>
          <p:cNvPr id="3079" name="Group 109"/>
          <p:cNvGrpSpPr>
            <a:grpSpLocks/>
          </p:cNvGrpSpPr>
          <p:nvPr/>
        </p:nvGrpSpPr>
        <p:grpSpPr bwMode="auto">
          <a:xfrm>
            <a:off x="-428625" y="-74613"/>
            <a:ext cx="1314450" cy="584201"/>
            <a:chOff x="0" y="0"/>
            <a:chExt cx="13138" cy="5842"/>
          </a:xfrm>
        </p:grpSpPr>
      </p:grpSp>
      <p:grpSp>
        <p:nvGrpSpPr>
          <p:cNvPr id="3082" name="Group 106"/>
          <p:cNvGrpSpPr>
            <a:grpSpLocks/>
          </p:cNvGrpSpPr>
          <p:nvPr/>
        </p:nvGrpSpPr>
        <p:grpSpPr bwMode="auto">
          <a:xfrm>
            <a:off x="139700" y="641350"/>
            <a:ext cx="1314450" cy="584200"/>
            <a:chOff x="0" y="0"/>
            <a:chExt cx="13138" cy="5842"/>
          </a:xfrm>
        </p:grpSpPr>
      </p:grpSp>
      <p:grpSp>
        <p:nvGrpSpPr>
          <p:cNvPr id="3076" name="Group 112"/>
          <p:cNvGrpSpPr>
            <a:grpSpLocks/>
          </p:cNvGrpSpPr>
          <p:nvPr/>
        </p:nvGrpSpPr>
        <p:grpSpPr bwMode="auto">
          <a:xfrm>
            <a:off x="-428625" y="636588"/>
            <a:ext cx="1314450" cy="584200"/>
            <a:chOff x="0" y="0"/>
            <a:chExt cx="13138" cy="5842"/>
          </a:xfrm>
        </p:grpSpPr>
      </p:grpSp>
      <p:grpSp>
        <p:nvGrpSpPr>
          <p:cNvPr id="3073" name="Group 116"/>
          <p:cNvGrpSpPr>
            <a:grpSpLocks/>
          </p:cNvGrpSpPr>
          <p:nvPr/>
        </p:nvGrpSpPr>
        <p:grpSpPr bwMode="auto">
          <a:xfrm>
            <a:off x="139700" y="625475"/>
            <a:ext cx="1314450" cy="584200"/>
            <a:chOff x="0" y="0"/>
            <a:chExt cx="13138" cy="5842"/>
          </a:xfrm>
        </p:grpSpPr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9DBB4621-EE21-467F-B025-30EBCE5D09F2}"/>
              </a:ext>
            </a:extLst>
          </p:cNvPr>
          <p:cNvSpPr txBox="1"/>
          <p:nvPr/>
        </p:nvSpPr>
        <p:spPr>
          <a:xfrm>
            <a:off x="2866760" y="3178832"/>
            <a:ext cx="266141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الْابْتِعادِ عَنْها</a:t>
            </a:r>
            <a:endParaRPr lang="en-US" sz="3600" dirty="0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36DA05D0-B9B5-4BB6-A7B0-2F0C76001E81}"/>
              </a:ext>
            </a:extLst>
          </p:cNvPr>
          <p:cNvSpPr txBox="1"/>
          <p:nvPr/>
        </p:nvSpPr>
        <p:spPr>
          <a:xfrm>
            <a:off x="2859439" y="4543586"/>
            <a:ext cx="266141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الْاسْتِراحَةِ عِنْدَ ظِلِّها</a:t>
            </a:r>
            <a:endParaRPr lang="en-US" sz="3600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8C7FCC2-13B4-4F21-8961-95EE6B3A09E6}"/>
              </a:ext>
            </a:extLst>
          </p:cNvPr>
          <p:cNvSpPr txBox="1"/>
          <p:nvPr/>
        </p:nvSpPr>
        <p:spPr>
          <a:xfrm>
            <a:off x="7268710" y="3190295"/>
            <a:ext cx="266141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اللَّعِبِ حَوْلَها</a:t>
            </a:r>
            <a:endParaRPr lang="en-US" sz="36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E60F9D4-E279-4C3A-B508-BEF9DB162500}"/>
              </a:ext>
            </a:extLst>
          </p:cNvPr>
          <p:cNvSpPr/>
          <p:nvPr/>
        </p:nvSpPr>
        <p:spPr>
          <a:xfrm>
            <a:off x="5520851" y="3387348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87722CA7-13C7-4568-B186-47AE3E00FAED}"/>
              </a:ext>
            </a:extLst>
          </p:cNvPr>
          <p:cNvSpPr/>
          <p:nvPr/>
        </p:nvSpPr>
        <p:spPr>
          <a:xfrm>
            <a:off x="9921956" y="3382499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E7704A55-8710-46A7-802E-BE98990278D2}"/>
              </a:ext>
            </a:extLst>
          </p:cNvPr>
          <p:cNvSpPr/>
          <p:nvPr/>
        </p:nvSpPr>
        <p:spPr>
          <a:xfrm>
            <a:off x="5520422" y="4750159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BDAA1D10-D146-4694-B6EB-0AF4AAFDC7D6}"/>
              </a:ext>
            </a:extLst>
          </p:cNvPr>
          <p:cNvSpPr/>
          <p:nvPr/>
        </p:nvSpPr>
        <p:spPr>
          <a:xfrm>
            <a:off x="9960698" y="4749093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C3CC1EE5-501C-44DB-86B8-587ED4D54C1F}"/>
              </a:ext>
            </a:extLst>
          </p:cNvPr>
          <p:cNvSpPr txBox="1"/>
          <p:nvPr/>
        </p:nvSpPr>
        <p:spPr>
          <a:xfrm>
            <a:off x="9745719" y="3228774"/>
            <a:ext cx="627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BBA64D5E-77E0-4455-9FFD-C7C2C2B3BB3E}"/>
              </a:ext>
            </a:extLst>
          </p:cNvPr>
          <p:cNvSpPr txBox="1"/>
          <p:nvPr/>
        </p:nvSpPr>
        <p:spPr>
          <a:xfrm>
            <a:off x="9745719" y="4617808"/>
            <a:ext cx="627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B84AF7C-6A34-4D6D-93F0-44AB5B29D3E3}"/>
              </a:ext>
            </a:extLst>
          </p:cNvPr>
          <p:cNvSpPr txBox="1"/>
          <p:nvPr/>
        </p:nvSpPr>
        <p:spPr>
          <a:xfrm>
            <a:off x="5305139" y="4609856"/>
            <a:ext cx="627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26" name="Footer Placeholder 3">
            <a:extLst>
              <a:ext uri="{FF2B5EF4-FFF2-40B4-BE49-F238E27FC236}">
                <a16:creationId xmlns="" xmlns:a16="http://schemas.microsoft.com/office/drawing/2014/main" id="{F78B3377-2C1E-40E1-AE42-B35112374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0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3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08129" y="889005"/>
            <a:ext cx="9425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2. تَشْعُرُ النَّخْلَةُ أَنَّها قَريبَةٌ مِنَ الْأَطْفالِ.</a:t>
            </a:r>
          </a:p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أَسْتَخْرِجُ مِنَ الْبَيْتِ الْأَوَّلِ الجُمْلَةَ الَّتي تَدُلُّ عَلى ذَلِكَ، وَأَكْتُبُها: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0F4F91B-91CB-493D-9A0F-5C07856A9385}"/>
              </a:ext>
            </a:extLst>
          </p:cNvPr>
          <p:cNvSpPr txBox="1"/>
          <p:nvPr/>
        </p:nvSpPr>
        <p:spPr>
          <a:xfrm>
            <a:off x="2261539" y="2201189"/>
            <a:ext cx="8272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...........................................................................................................</a:t>
            </a:r>
            <a:endParaRPr lang="en-US" sz="3600" dirty="0"/>
          </a:p>
        </p:txBody>
      </p:sp>
      <p:grpSp>
        <p:nvGrpSpPr>
          <p:cNvPr id="3085" name="Group 103"/>
          <p:cNvGrpSpPr>
            <a:grpSpLocks/>
          </p:cNvGrpSpPr>
          <p:nvPr/>
        </p:nvGrpSpPr>
        <p:grpSpPr bwMode="auto">
          <a:xfrm>
            <a:off x="139700" y="-76200"/>
            <a:ext cx="1314450" cy="584200"/>
            <a:chOff x="0" y="0"/>
            <a:chExt cx="13138" cy="5842"/>
          </a:xfrm>
        </p:grpSpPr>
      </p:grpSp>
      <p:grpSp>
        <p:nvGrpSpPr>
          <p:cNvPr id="3079" name="Group 109"/>
          <p:cNvGrpSpPr>
            <a:grpSpLocks/>
          </p:cNvGrpSpPr>
          <p:nvPr/>
        </p:nvGrpSpPr>
        <p:grpSpPr bwMode="auto">
          <a:xfrm>
            <a:off x="-428625" y="-74613"/>
            <a:ext cx="1314450" cy="584201"/>
            <a:chOff x="0" y="0"/>
            <a:chExt cx="13138" cy="5842"/>
          </a:xfrm>
        </p:grpSpPr>
      </p:grpSp>
      <p:grpSp>
        <p:nvGrpSpPr>
          <p:cNvPr id="3082" name="Group 106"/>
          <p:cNvGrpSpPr>
            <a:grpSpLocks/>
          </p:cNvGrpSpPr>
          <p:nvPr/>
        </p:nvGrpSpPr>
        <p:grpSpPr bwMode="auto">
          <a:xfrm>
            <a:off x="139700" y="641350"/>
            <a:ext cx="1314450" cy="584200"/>
            <a:chOff x="0" y="0"/>
            <a:chExt cx="13138" cy="5842"/>
          </a:xfrm>
        </p:grpSpPr>
      </p:grpSp>
      <p:grpSp>
        <p:nvGrpSpPr>
          <p:cNvPr id="3076" name="Group 112"/>
          <p:cNvGrpSpPr>
            <a:grpSpLocks/>
          </p:cNvGrpSpPr>
          <p:nvPr/>
        </p:nvGrpSpPr>
        <p:grpSpPr bwMode="auto">
          <a:xfrm>
            <a:off x="-428625" y="636588"/>
            <a:ext cx="1314450" cy="584200"/>
            <a:chOff x="0" y="0"/>
            <a:chExt cx="13138" cy="5842"/>
          </a:xfrm>
        </p:grpSpPr>
      </p:grpSp>
      <p:grpSp>
        <p:nvGrpSpPr>
          <p:cNvPr id="3073" name="Group 116"/>
          <p:cNvGrpSpPr>
            <a:grpSpLocks/>
          </p:cNvGrpSpPr>
          <p:nvPr/>
        </p:nvGrpSpPr>
        <p:grpSpPr bwMode="auto">
          <a:xfrm>
            <a:off x="139700" y="625475"/>
            <a:ext cx="1314450" cy="584200"/>
            <a:chOff x="0" y="0"/>
            <a:chExt cx="13138" cy="5842"/>
          </a:xfrm>
        </p:grpSpPr>
      </p:grp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E41636B-A467-4DAF-8F2D-50DFF76E62E4}"/>
              </a:ext>
            </a:extLst>
          </p:cNvPr>
          <p:cNvSpPr/>
          <p:nvPr/>
        </p:nvSpPr>
        <p:spPr>
          <a:xfrm>
            <a:off x="1183037" y="3080713"/>
            <a:ext cx="942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 أ- أَقْرَأُ الْبَيْتَ الثّانيَ، ثُمَّ أَسْتَنْتِجُ فائِدَتَيْنِ مِنْ فَوائِدِ النَّخْلَةِ: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37FD4E7-4AE4-4056-90D7-125884DBA3E4}"/>
              </a:ext>
            </a:extLst>
          </p:cNvPr>
          <p:cNvSpPr txBox="1"/>
          <p:nvPr/>
        </p:nvSpPr>
        <p:spPr>
          <a:xfrm>
            <a:off x="6641024" y="3871551"/>
            <a:ext cx="4084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...................................................</a:t>
            </a:r>
            <a:endParaRPr lang="en-US" sz="36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6AE73C5-1D8A-4109-B0F0-9D3064376A02}"/>
              </a:ext>
            </a:extLst>
          </p:cNvPr>
          <p:cNvSpPr txBox="1"/>
          <p:nvPr/>
        </p:nvSpPr>
        <p:spPr>
          <a:xfrm>
            <a:off x="1949026" y="3850200"/>
            <a:ext cx="6094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  <a:sym typeface="Wingdings" panose="05000000000000000000" pitchFamily="2" charset="2"/>
              </a:rPr>
              <a:t>........................................................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B1F120BB-13BA-4499-A278-80540A83FA55}"/>
              </a:ext>
            </a:extLst>
          </p:cNvPr>
          <p:cNvSpPr/>
          <p:nvPr/>
        </p:nvSpPr>
        <p:spPr>
          <a:xfrm>
            <a:off x="6188365" y="4732130"/>
            <a:ext cx="4528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 ب- أَذْكُرُ فائِدَةً أُخْرى لِلنَّخْلَةِ: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F53BB522-571A-4D25-92CD-1E4BF29501AD}"/>
              </a:ext>
            </a:extLst>
          </p:cNvPr>
          <p:cNvSpPr txBox="1"/>
          <p:nvPr/>
        </p:nvSpPr>
        <p:spPr>
          <a:xfrm>
            <a:off x="2266708" y="5391267"/>
            <a:ext cx="8272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...........................................................................................................</a:t>
            </a:r>
            <a:endParaRPr lang="en-US" sz="3600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A47361A-35FC-4249-80F2-C2926D1F1E2F}"/>
              </a:ext>
            </a:extLst>
          </p:cNvPr>
          <p:cNvSpPr txBox="1"/>
          <p:nvPr/>
        </p:nvSpPr>
        <p:spPr>
          <a:xfrm>
            <a:off x="7758060" y="2225293"/>
            <a:ext cx="24154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فَأنْتُم هاهُنا أَهْلي</a:t>
            </a:r>
            <a:r>
              <a:rPr lang="ar-SA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85C7E4C-B3FE-47FD-9A48-1FE0CC9CC5A1}"/>
              </a:ext>
            </a:extLst>
          </p:cNvPr>
          <p:cNvSpPr txBox="1"/>
          <p:nvPr/>
        </p:nvSpPr>
        <p:spPr>
          <a:xfrm>
            <a:off x="7552357" y="3884357"/>
            <a:ext cx="24154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أَكْلِ ثِمارِها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3FDD4B0-7135-4FD7-98D6-55A4CA436D9A}"/>
              </a:ext>
            </a:extLst>
          </p:cNvPr>
          <p:cNvSpPr txBox="1"/>
          <p:nvPr/>
        </p:nvSpPr>
        <p:spPr>
          <a:xfrm>
            <a:off x="1108129" y="3901979"/>
            <a:ext cx="4084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الظُلُّ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F1C0DE27-76D5-4B5F-AB7A-8FA231526506}"/>
              </a:ext>
            </a:extLst>
          </p:cNvPr>
          <p:cNvSpPr txBox="1"/>
          <p:nvPr/>
        </p:nvSpPr>
        <p:spPr>
          <a:xfrm>
            <a:off x="6641024" y="5404073"/>
            <a:ext cx="3594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تَزْويدُ الْجِسْمُ بِالطَّاقَةِ.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4" name="Footer Placeholder 3">
            <a:extLst>
              <a:ext uri="{FF2B5EF4-FFF2-40B4-BE49-F238E27FC236}">
                <a16:creationId xmlns="" xmlns:a16="http://schemas.microsoft.com/office/drawing/2014/main" id="{65D39F9D-4AAA-4006-A413-CAF9AADD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056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3" grpId="0"/>
      <p:bldP spid="24" grpId="0"/>
      <p:bldP spid="24" grpId="1"/>
      <p:bldP spid="26" grpId="0"/>
      <p:bldP spid="26" grpId="1"/>
      <p:bldP spid="27" grpId="0"/>
      <p:bldP spid="29" grpId="0"/>
      <p:bldP spid="29" grpId="1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60124" y="831060"/>
            <a:ext cx="82862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4. أ- أَقْرَأُ الْبَيْتَ السّادِسَ، ثُمَّ أُلَوِّنُ الصِّفَةَ الْمُناسِبَةَ لِلنَّخْلَةِ: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1486" y="4573390"/>
            <a:ext cx="9362941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tabLst>
                <a:tab pos="2033270" algn="l"/>
              </a:tabLst>
            </a:pPr>
            <a:r>
              <a:rPr lang="ar-BH" sz="3600" b="1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5. أَقْرَأُ الْبَيْتَ السّابِعَ، وَأَكْتُبُ سُؤالًا مُناسِبًا لَهُ يَبْدَأُ بـ(أَيْنَ):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5272EA06-5CE0-4A1D-927D-789B44848F38}"/>
              </a:ext>
            </a:extLst>
          </p:cNvPr>
          <p:cNvSpPr txBox="1"/>
          <p:nvPr/>
        </p:nvSpPr>
        <p:spPr>
          <a:xfrm>
            <a:off x="1574260" y="5418426"/>
            <a:ext cx="869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Flowchart: Punched Tape 19">
            <a:extLst>
              <a:ext uri="{FF2B5EF4-FFF2-40B4-BE49-F238E27FC236}">
                <a16:creationId xmlns="" xmlns:a16="http://schemas.microsoft.com/office/drawing/2014/main" id="{E2D247F6-A256-40DF-9488-E86F3E421977}"/>
              </a:ext>
            </a:extLst>
          </p:cNvPr>
          <p:cNvSpPr/>
          <p:nvPr/>
        </p:nvSpPr>
        <p:spPr>
          <a:xfrm>
            <a:off x="7101087" y="1815531"/>
            <a:ext cx="1248396" cy="959804"/>
          </a:xfrm>
          <a:prstGeom prst="flowChartPunchedTape">
            <a:avLst/>
          </a:prstGeom>
          <a:noFill/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Flowchart: Punched Tape 21">
            <a:extLst>
              <a:ext uri="{FF2B5EF4-FFF2-40B4-BE49-F238E27FC236}">
                <a16:creationId xmlns="" xmlns:a16="http://schemas.microsoft.com/office/drawing/2014/main" id="{8C54FF8E-9FE2-4F19-8F56-F4659BDE260C}"/>
              </a:ext>
            </a:extLst>
          </p:cNvPr>
          <p:cNvSpPr/>
          <p:nvPr/>
        </p:nvSpPr>
        <p:spPr>
          <a:xfrm>
            <a:off x="5060197" y="1806641"/>
            <a:ext cx="1248396" cy="959804"/>
          </a:xfrm>
          <a:prstGeom prst="flowChartPunchedTape">
            <a:avLst/>
          </a:prstGeom>
          <a:noFill/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BC38331-708F-481F-B5FA-7700CF7E4001}"/>
              </a:ext>
            </a:extLst>
          </p:cNvPr>
          <p:cNvSpPr txBox="1"/>
          <p:nvPr/>
        </p:nvSpPr>
        <p:spPr>
          <a:xfrm>
            <a:off x="7229339" y="2011835"/>
            <a:ext cx="976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بَخيلَةٌ</a:t>
            </a:r>
            <a:endParaRPr lang="en-US" sz="36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BBFE096-4AB5-4832-AD5F-754287281AF3}"/>
              </a:ext>
            </a:extLst>
          </p:cNvPr>
          <p:cNvSpPr txBox="1"/>
          <p:nvPr/>
        </p:nvSpPr>
        <p:spPr>
          <a:xfrm>
            <a:off x="5172951" y="2011834"/>
            <a:ext cx="976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كَريمَةٌ</a:t>
            </a:r>
            <a:endParaRPr lang="en-US" sz="36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1B1B942-B4AE-48C2-A612-4EF4CE86DF3E}"/>
              </a:ext>
            </a:extLst>
          </p:cNvPr>
          <p:cNvSpPr/>
          <p:nvPr/>
        </p:nvSpPr>
        <p:spPr>
          <a:xfrm>
            <a:off x="7043981" y="3082535"/>
            <a:ext cx="26229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ب- أُعَلِّلُ اخْتِياري: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3DAC888-8795-410E-A50C-C828340D703A}"/>
              </a:ext>
            </a:extLst>
          </p:cNvPr>
          <p:cNvSpPr txBox="1"/>
          <p:nvPr/>
        </p:nvSpPr>
        <p:spPr>
          <a:xfrm>
            <a:off x="1484203" y="3794272"/>
            <a:ext cx="869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18F77E0-1CE6-4EB9-B093-FF8913E494E7}"/>
              </a:ext>
            </a:extLst>
          </p:cNvPr>
          <p:cNvSpPr txBox="1"/>
          <p:nvPr/>
        </p:nvSpPr>
        <p:spPr>
          <a:xfrm>
            <a:off x="2827657" y="3744268"/>
            <a:ext cx="6961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smtClean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لأنَّها </a:t>
            </a:r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تُعْطي خَيْرَها كُلَّهْ لِلْمَخْلوقاتِ مِنْ دُوْنِ أَي مُقابِلِ.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2C2660BC-9353-4896-95F2-84950ED18A43}"/>
              </a:ext>
            </a:extLst>
          </p:cNvPr>
          <p:cNvSpPr txBox="1"/>
          <p:nvPr/>
        </p:nvSpPr>
        <p:spPr>
          <a:xfrm>
            <a:off x="6157480" y="5437795"/>
            <a:ext cx="3509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أَيْنَ تَعيشُ النَّخْلَة</a:t>
            </a:r>
            <a:r>
              <a:rPr lang="ar-SA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؟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="" xmlns:a16="http://schemas.microsoft.com/office/drawing/2014/main" id="{9BA5B774-A8BD-4791-945D-8CABD2B87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4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30" grpId="1"/>
      <p:bldP spid="25" grpId="0"/>
      <p:bldP spid="27" grpId="0"/>
      <p:bldP spid="35" grpId="0"/>
      <p:bldP spid="35" grpId="1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0358" y="8310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 تَشْكُرُ النَّخْلَةُ اللهَ عَلى ما أَعْطاها مِنْ نِعَمٍ.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4990454" y="1498649"/>
            <a:ext cx="4954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أَكْتُبُ رَقْمَ الْبَيْتِ الَّذي يَدُلُّ عَلى ذَلِكَ:</a:t>
            </a:r>
            <a:endParaRPr lang="en-US" sz="3600" b="1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66B67EA-5B9C-408A-BBFB-27AD68ED350B}"/>
              </a:ext>
            </a:extLst>
          </p:cNvPr>
          <p:cNvSpPr txBox="1"/>
          <p:nvPr/>
        </p:nvSpPr>
        <p:spPr>
          <a:xfrm>
            <a:off x="3564607" y="1460224"/>
            <a:ext cx="1609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..................</a:t>
            </a:r>
            <a:endParaRPr lang="en-US" sz="3600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D6C06E7-5E5D-4445-B4B8-5B068BF2C7DB}"/>
              </a:ext>
            </a:extLst>
          </p:cNvPr>
          <p:cNvSpPr/>
          <p:nvPr/>
        </p:nvSpPr>
        <p:spPr>
          <a:xfrm>
            <a:off x="3871025" y="22620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أَضَعُ الْعَلامَةَ (</a:t>
            </a:r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) تَحْتَ الْكَلِمَةِ الْمُناسِبَةِ: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076AEF5-F4A1-4849-9C01-A07D9C2AB750}"/>
              </a:ext>
            </a:extLst>
          </p:cNvPr>
          <p:cNvSpPr txBox="1"/>
          <p:nvPr/>
        </p:nvSpPr>
        <p:spPr>
          <a:xfrm>
            <a:off x="6524785" y="2907213"/>
            <a:ext cx="33224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-جَعَلَ اللهُ النَّخْلَةَ بُيوتًا لِـ:</a:t>
            </a:r>
            <a:endParaRPr lang="en-US" sz="3600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5748F8D-9001-4DFC-8DD7-40D5BE5A54E2}"/>
              </a:ext>
            </a:extLst>
          </p:cNvPr>
          <p:cNvSpPr/>
          <p:nvPr/>
        </p:nvSpPr>
        <p:spPr>
          <a:xfrm>
            <a:off x="8984722" y="4251641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E31747EA-589A-4367-B61C-827F6F4BE81B}"/>
              </a:ext>
            </a:extLst>
          </p:cNvPr>
          <p:cNvSpPr txBox="1"/>
          <p:nvPr/>
        </p:nvSpPr>
        <p:spPr>
          <a:xfrm>
            <a:off x="8649894" y="3553544"/>
            <a:ext cx="1010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النّحْلِ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68E906E-68DF-4B9D-96F7-A53C375A44C1}"/>
              </a:ext>
            </a:extLst>
          </p:cNvPr>
          <p:cNvSpPr/>
          <p:nvPr/>
        </p:nvSpPr>
        <p:spPr>
          <a:xfrm>
            <a:off x="7673694" y="4256586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F182743-2C50-473D-933B-C771610A392D}"/>
              </a:ext>
            </a:extLst>
          </p:cNvPr>
          <p:cNvSpPr txBox="1"/>
          <p:nvPr/>
        </p:nvSpPr>
        <p:spPr>
          <a:xfrm>
            <a:off x="7152468" y="3558489"/>
            <a:ext cx="11970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الْأَرانِبِ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7EBA7CA-522B-4DCE-9082-F26701767E57}"/>
              </a:ext>
            </a:extLst>
          </p:cNvPr>
          <p:cNvSpPr/>
          <p:nvPr/>
        </p:nvSpPr>
        <p:spPr>
          <a:xfrm>
            <a:off x="6462250" y="4277252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FFF0E2B-BACF-4BAD-88E4-264162A07CD7}"/>
              </a:ext>
            </a:extLst>
          </p:cNvPr>
          <p:cNvSpPr txBox="1"/>
          <p:nvPr/>
        </p:nvSpPr>
        <p:spPr>
          <a:xfrm>
            <a:off x="5680130" y="3579155"/>
            <a:ext cx="1457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السَّلاحِفِ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E630320E-CFE0-474D-A8E8-EF9CF5B7133B}"/>
              </a:ext>
            </a:extLst>
          </p:cNvPr>
          <p:cNvSpPr/>
          <p:nvPr/>
        </p:nvSpPr>
        <p:spPr>
          <a:xfrm>
            <a:off x="4826277" y="4302433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684553B-6C2A-4C29-8AF1-2427F0BA3FE6}"/>
              </a:ext>
            </a:extLst>
          </p:cNvPr>
          <p:cNvSpPr txBox="1"/>
          <p:nvPr/>
        </p:nvSpPr>
        <p:spPr>
          <a:xfrm>
            <a:off x="4305051" y="3604336"/>
            <a:ext cx="11970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الطَّيْرِ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A137067-0B17-4928-9BB2-C28E734EF7A3}"/>
              </a:ext>
            </a:extLst>
          </p:cNvPr>
          <p:cNvSpPr txBox="1"/>
          <p:nvPr/>
        </p:nvSpPr>
        <p:spPr>
          <a:xfrm>
            <a:off x="4990455" y="4728687"/>
            <a:ext cx="4774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-تُعْرَفُ مَمْلَكَةُ الْبَحْرَيْنِ بِبَلَدِ الْمِلْيونِ:</a:t>
            </a:r>
            <a:endParaRPr lang="en-US" sz="3600" dirty="0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B00E65C-EA26-43ED-9179-8E5EA81C3EBF}"/>
              </a:ext>
            </a:extLst>
          </p:cNvPr>
          <p:cNvSpPr/>
          <p:nvPr/>
        </p:nvSpPr>
        <p:spPr>
          <a:xfrm>
            <a:off x="9089118" y="5887687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6CF11012-2559-4A79-AE27-147E0ACB8B51}"/>
              </a:ext>
            </a:extLst>
          </p:cNvPr>
          <p:cNvSpPr txBox="1"/>
          <p:nvPr/>
        </p:nvSpPr>
        <p:spPr>
          <a:xfrm>
            <a:off x="8754290" y="5243833"/>
            <a:ext cx="1010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شَجَرَةٍ</a:t>
            </a:r>
            <a:endParaRPr lang="en-US" sz="3600" dirty="0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CBC54CC2-AFE6-4E7D-85E0-52FDE7EB32E0}"/>
              </a:ext>
            </a:extLst>
          </p:cNvPr>
          <p:cNvSpPr/>
          <p:nvPr/>
        </p:nvSpPr>
        <p:spPr>
          <a:xfrm>
            <a:off x="7772631" y="5901048"/>
            <a:ext cx="340963" cy="27708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C73D33AB-88F2-47FF-8A15-EF34EB482E3C}"/>
              </a:ext>
            </a:extLst>
          </p:cNvPr>
          <p:cNvSpPr txBox="1"/>
          <p:nvPr/>
        </p:nvSpPr>
        <p:spPr>
          <a:xfrm>
            <a:off x="7437803" y="5257194"/>
            <a:ext cx="1010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نَخْلَةٍ</a:t>
            </a:r>
            <a:endParaRPr lang="en-US" sz="3600" dirty="0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3C9CE19C-DCD0-4985-B028-47E5C10FAFAF}"/>
              </a:ext>
            </a:extLst>
          </p:cNvPr>
          <p:cNvSpPr txBox="1"/>
          <p:nvPr/>
        </p:nvSpPr>
        <p:spPr>
          <a:xfrm>
            <a:off x="4272947" y="1481265"/>
            <a:ext cx="39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9</a:t>
            </a:r>
            <a:endParaRPr lang="en-US" sz="3600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1C75732D-E898-42EE-A3D7-DF995D7D11DD}"/>
              </a:ext>
            </a:extLst>
          </p:cNvPr>
          <p:cNvSpPr txBox="1"/>
          <p:nvPr/>
        </p:nvSpPr>
        <p:spPr>
          <a:xfrm>
            <a:off x="8870391" y="4109515"/>
            <a:ext cx="39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9A1534BC-C94C-4E20-BC6F-64C7451E5FDE}"/>
              </a:ext>
            </a:extLst>
          </p:cNvPr>
          <p:cNvSpPr txBox="1"/>
          <p:nvPr/>
        </p:nvSpPr>
        <p:spPr>
          <a:xfrm>
            <a:off x="4714453" y="4159199"/>
            <a:ext cx="39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EAEACD24-3B4A-416B-9C9E-842F7D5559EC}"/>
              </a:ext>
            </a:extLst>
          </p:cNvPr>
          <p:cNvSpPr txBox="1"/>
          <p:nvPr/>
        </p:nvSpPr>
        <p:spPr>
          <a:xfrm>
            <a:off x="7666241" y="5761798"/>
            <a:ext cx="39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31" name="Footer Placeholder 3">
            <a:extLst>
              <a:ext uri="{FF2B5EF4-FFF2-40B4-BE49-F238E27FC236}">
                <a16:creationId xmlns="" xmlns:a16="http://schemas.microsoft.com/office/drawing/2014/main" id="{FF5EBB06-72F4-4939-B620-FDB79108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953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 animBg="1"/>
      <p:bldP spid="26" grpId="0"/>
      <p:bldP spid="27" grpId="0" animBg="1"/>
      <p:bldP spid="28" grpId="0"/>
      <p:bldP spid="29" grpId="0" animBg="1"/>
      <p:bldP spid="30" grpId="0"/>
      <p:bldP spid="34" grpId="0" animBg="1"/>
      <p:bldP spid="35" grpId="0"/>
      <p:bldP spid="36" grpId="0"/>
      <p:bldP spid="37" grpId="0" animBg="1"/>
      <p:bldP spid="38" grpId="0"/>
      <p:bldP spid="39" grpId="0" animBg="1"/>
      <p:bldP spid="40" grpId="0"/>
      <p:bldP spid="41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22169" y="831060"/>
            <a:ext cx="6924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8. أَكْتُبُ أَسماءَ أَجْزاءِ النَّخْلَةِ في الْفَراغِ الْمُناسِبِ: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 descr="A picture containing text, plant&#10;&#10;Description automatically generated">
            <a:extLst>
              <a:ext uri="{FF2B5EF4-FFF2-40B4-BE49-F238E27FC236}">
                <a16:creationId xmlns="" xmlns:a16="http://schemas.microsoft.com/office/drawing/2014/main" id="{4B66E24C-6A0A-456F-8970-00461ED80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765" y="2181902"/>
            <a:ext cx="4082945" cy="38989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DC891E3-857F-42B0-B2D3-9FF02E5EB8E4}"/>
              </a:ext>
            </a:extLst>
          </p:cNvPr>
          <p:cNvGrpSpPr/>
          <p:nvPr/>
        </p:nvGrpSpPr>
        <p:grpSpPr>
          <a:xfrm>
            <a:off x="3014416" y="1747210"/>
            <a:ext cx="1390682" cy="642630"/>
            <a:chOff x="3664890" y="1785955"/>
            <a:chExt cx="1013198" cy="642630"/>
          </a:xfrm>
        </p:grpSpPr>
        <p:pic>
          <p:nvPicPr>
            <p:cNvPr id="32" name="Picture 31" descr="A picture containing mollusk, cowrie&#10;&#10;Description automatically generated">
              <a:extLst>
                <a:ext uri="{FF2B5EF4-FFF2-40B4-BE49-F238E27FC236}">
                  <a16:creationId xmlns="" xmlns:a16="http://schemas.microsoft.com/office/drawing/2014/main" id="{7EA4B2B8-61E3-4BA0-8A08-7D4388912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8288" y="1788505"/>
              <a:ext cx="939800" cy="640080"/>
            </a:xfrm>
            <a:prstGeom prst="rect">
              <a:avLst/>
            </a:prstGeom>
          </p:spPr>
        </p:pic>
        <p:sp>
          <p:nvSpPr>
            <p:cNvPr id="33" name="Text Box 2">
              <a:extLst>
                <a:ext uri="{FF2B5EF4-FFF2-40B4-BE49-F238E27FC236}">
                  <a16:creationId xmlns="" xmlns:a16="http://schemas.microsoft.com/office/drawing/2014/main" id="{198C9CDF-1A77-4C7F-91B6-B38F7BC78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4890" y="1785955"/>
              <a:ext cx="986155" cy="506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السَّعَفُ</a:t>
              </a: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3C26A5F3-EB04-40EB-B141-4E8AFDAF28FA}"/>
              </a:ext>
            </a:extLst>
          </p:cNvPr>
          <p:cNvGrpSpPr/>
          <p:nvPr/>
        </p:nvGrpSpPr>
        <p:grpSpPr>
          <a:xfrm>
            <a:off x="4600111" y="1712295"/>
            <a:ext cx="1468157" cy="697865"/>
            <a:chOff x="4806057" y="1751040"/>
            <a:chExt cx="1069641" cy="697865"/>
          </a:xfrm>
        </p:grpSpPr>
        <p:pic>
          <p:nvPicPr>
            <p:cNvPr id="41" name="Picture 40" descr="A planet in space&#10;&#10;Description automatically generated with medium confidence">
              <a:extLst>
                <a:ext uri="{FF2B5EF4-FFF2-40B4-BE49-F238E27FC236}">
                  <a16:creationId xmlns="" xmlns:a16="http://schemas.microsoft.com/office/drawing/2014/main" id="{A3D3BE43-FC48-4ABA-874F-DCFD98B11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11007">
              <a:off x="4878748" y="1751040"/>
              <a:ext cx="996950" cy="697865"/>
            </a:xfrm>
            <a:prstGeom prst="rect">
              <a:avLst/>
            </a:prstGeom>
          </p:spPr>
        </p:pic>
        <p:sp>
          <p:nvSpPr>
            <p:cNvPr id="42" name="Text Box 2">
              <a:extLst>
                <a:ext uri="{FF2B5EF4-FFF2-40B4-BE49-F238E27FC236}">
                  <a16:creationId xmlns="" xmlns:a16="http://schemas.microsoft.com/office/drawing/2014/main" id="{5F901E17-83C1-46F2-9EB2-86E5FFFCD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6057" y="1754205"/>
              <a:ext cx="993775" cy="500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الْجُذورُ</a:t>
              </a: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D0BF254-5B21-4784-B343-7055AC67E901}"/>
              </a:ext>
            </a:extLst>
          </p:cNvPr>
          <p:cNvGrpSpPr/>
          <p:nvPr/>
        </p:nvGrpSpPr>
        <p:grpSpPr>
          <a:xfrm>
            <a:off x="7140370" y="1745315"/>
            <a:ext cx="1583400" cy="688340"/>
            <a:chOff x="7376396" y="1784060"/>
            <a:chExt cx="1153602" cy="688340"/>
          </a:xfrm>
        </p:grpSpPr>
        <p:pic>
          <p:nvPicPr>
            <p:cNvPr id="43" name="Picture 42" descr="A close up of the moon&#10;&#10;Description automatically generated with medium confidence">
              <a:extLst>
                <a:ext uri="{FF2B5EF4-FFF2-40B4-BE49-F238E27FC236}">
                  <a16:creationId xmlns="" xmlns:a16="http://schemas.microsoft.com/office/drawing/2014/main" id="{EA2917AF-EB92-45D5-9C67-D16AB48D7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9243" y="1784060"/>
              <a:ext cx="960755" cy="688340"/>
            </a:xfrm>
            <a:prstGeom prst="rect">
              <a:avLst/>
            </a:prstGeom>
          </p:spPr>
        </p:pic>
        <p:sp>
          <p:nvSpPr>
            <p:cNvPr id="45" name="Text Box 2">
              <a:extLst>
                <a:ext uri="{FF2B5EF4-FFF2-40B4-BE49-F238E27FC236}">
                  <a16:creationId xmlns="" xmlns:a16="http://schemas.microsoft.com/office/drawing/2014/main" id="{3FF3A593-4B7D-4076-A179-B37A20EB7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6396" y="1785955"/>
              <a:ext cx="993775" cy="500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التَّمْرُ</a:t>
              </a: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0A543FB-FAA7-4B1C-80EF-02176797B38B}"/>
              </a:ext>
            </a:extLst>
          </p:cNvPr>
          <p:cNvGrpSpPr/>
          <p:nvPr/>
        </p:nvGrpSpPr>
        <p:grpSpPr>
          <a:xfrm>
            <a:off x="8888329" y="1709755"/>
            <a:ext cx="1549220" cy="831215"/>
            <a:chOff x="8549379" y="1748500"/>
            <a:chExt cx="1128699" cy="831215"/>
          </a:xfrm>
        </p:grpSpPr>
        <p:pic>
          <p:nvPicPr>
            <p:cNvPr id="44" name="Picture 43" descr="A close up of the moon&#10;&#10;Description automatically generated with medium confidence">
              <a:extLst>
                <a:ext uri="{FF2B5EF4-FFF2-40B4-BE49-F238E27FC236}">
                  <a16:creationId xmlns="" xmlns:a16="http://schemas.microsoft.com/office/drawing/2014/main" id="{014A98E9-2BB5-481D-821E-15E18256D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0328" y="1748500"/>
              <a:ext cx="1047750" cy="831215"/>
            </a:xfrm>
            <a:prstGeom prst="rect">
              <a:avLst/>
            </a:prstGeom>
          </p:spPr>
        </p:pic>
        <p:sp>
          <p:nvSpPr>
            <p:cNvPr id="46" name="Text Box 2">
              <a:extLst>
                <a:ext uri="{FF2B5EF4-FFF2-40B4-BE49-F238E27FC236}">
                  <a16:creationId xmlns="" xmlns:a16="http://schemas.microsoft.com/office/drawing/2014/main" id="{D6A71E84-907F-4F2B-9F65-9675CA2D2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9379" y="1803229"/>
              <a:ext cx="993775" cy="500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36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الْجِذْعُ</a:t>
              </a:r>
              <a:endPara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Rectangle: Rounded Corners 46">
            <a:extLst>
              <a:ext uri="{FF2B5EF4-FFF2-40B4-BE49-F238E27FC236}">
                <a16:creationId xmlns="" xmlns:a16="http://schemas.microsoft.com/office/drawing/2014/main" id="{4FB5F249-72CD-4D50-B679-9F595586CAFC}"/>
              </a:ext>
            </a:extLst>
          </p:cNvPr>
          <p:cNvSpPr/>
          <p:nvPr/>
        </p:nvSpPr>
        <p:spPr>
          <a:xfrm>
            <a:off x="8848111" y="3047644"/>
            <a:ext cx="1094054" cy="517171"/>
          </a:xfrm>
          <a:prstGeom prst="round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5EBE2162-41AF-4A33-AF2B-FA923159B60B}"/>
              </a:ext>
            </a:extLst>
          </p:cNvPr>
          <p:cNvCxnSpPr/>
          <p:nvPr/>
        </p:nvCxnSpPr>
        <p:spPr>
          <a:xfrm flipH="1">
            <a:off x="8210571" y="3251480"/>
            <a:ext cx="636905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0401B862-141E-407A-AE16-57549CA009E4}"/>
              </a:ext>
            </a:extLst>
          </p:cNvPr>
          <p:cNvCxnSpPr>
            <a:cxnSpLocks/>
          </p:cNvCxnSpPr>
          <p:nvPr/>
        </p:nvCxnSpPr>
        <p:spPr>
          <a:xfrm flipV="1">
            <a:off x="5857216" y="3572569"/>
            <a:ext cx="349860" cy="499718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BB730EEE-A42E-43D6-91B7-4EFDAD59F057}"/>
              </a:ext>
            </a:extLst>
          </p:cNvPr>
          <p:cNvCxnSpPr/>
          <p:nvPr/>
        </p:nvCxnSpPr>
        <p:spPr>
          <a:xfrm flipH="1" flipV="1">
            <a:off x="6959551" y="4434366"/>
            <a:ext cx="922020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DF2E3F13-44AB-4B3E-92AC-6E3EC5D233D1}"/>
              </a:ext>
            </a:extLst>
          </p:cNvPr>
          <p:cNvCxnSpPr/>
          <p:nvPr/>
        </p:nvCxnSpPr>
        <p:spPr>
          <a:xfrm>
            <a:off x="5871335" y="4753394"/>
            <a:ext cx="285750" cy="598805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6" name="Rectangle: Rounded Corners 55">
            <a:extLst>
              <a:ext uri="{FF2B5EF4-FFF2-40B4-BE49-F238E27FC236}">
                <a16:creationId xmlns="" xmlns:a16="http://schemas.microsoft.com/office/drawing/2014/main" id="{2B0A55EB-B6E1-49FD-A6C8-F1D6156DEA73}"/>
              </a:ext>
            </a:extLst>
          </p:cNvPr>
          <p:cNvSpPr/>
          <p:nvPr/>
        </p:nvSpPr>
        <p:spPr>
          <a:xfrm>
            <a:off x="7881571" y="4219751"/>
            <a:ext cx="1094054" cy="517171"/>
          </a:xfrm>
          <a:prstGeom prst="round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="" xmlns:a16="http://schemas.microsoft.com/office/drawing/2014/main" id="{C6C3BA44-D582-4672-8F5A-EB69CB62141C}"/>
              </a:ext>
            </a:extLst>
          </p:cNvPr>
          <p:cNvSpPr/>
          <p:nvPr/>
        </p:nvSpPr>
        <p:spPr>
          <a:xfrm>
            <a:off x="4760451" y="3777659"/>
            <a:ext cx="1094054" cy="517171"/>
          </a:xfrm>
          <a:prstGeom prst="round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="" xmlns:a16="http://schemas.microsoft.com/office/drawing/2014/main" id="{3FB00044-AC8F-43D2-B1BE-6F7A3032371A}"/>
              </a:ext>
            </a:extLst>
          </p:cNvPr>
          <p:cNvSpPr/>
          <p:nvPr/>
        </p:nvSpPr>
        <p:spPr>
          <a:xfrm>
            <a:off x="4771686" y="4467085"/>
            <a:ext cx="1094054" cy="517171"/>
          </a:xfrm>
          <a:prstGeom prst="round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0401B97-3CC2-46D5-8C20-0346DA8ACD36}"/>
              </a:ext>
            </a:extLst>
          </p:cNvPr>
          <p:cNvSpPr txBox="1"/>
          <p:nvPr/>
        </p:nvSpPr>
        <p:spPr>
          <a:xfrm>
            <a:off x="4680765" y="3666607"/>
            <a:ext cx="1204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0212C089-72B3-4B01-A7CF-E284D5FAEDD6}"/>
              </a:ext>
            </a:extLst>
          </p:cNvPr>
          <p:cNvSpPr txBox="1"/>
          <p:nvPr/>
        </p:nvSpPr>
        <p:spPr>
          <a:xfrm>
            <a:off x="4685390" y="4365153"/>
            <a:ext cx="1204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F784E56-3C06-4214-A4F0-7565EE868F4A}"/>
              </a:ext>
            </a:extLst>
          </p:cNvPr>
          <p:cNvSpPr txBox="1"/>
          <p:nvPr/>
        </p:nvSpPr>
        <p:spPr>
          <a:xfrm>
            <a:off x="8746317" y="2940964"/>
            <a:ext cx="1204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475F112A-BC93-4A1D-89F4-80996E7FBFE0}"/>
              </a:ext>
            </a:extLst>
          </p:cNvPr>
          <p:cNvSpPr txBox="1"/>
          <p:nvPr/>
        </p:nvSpPr>
        <p:spPr>
          <a:xfrm>
            <a:off x="7769007" y="4116678"/>
            <a:ext cx="1204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3" name="Text Box 2">
            <a:extLst>
              <a:ext uri="{FF2B5EF4-FFF2-40B4-BE49-F238E27FC236}">
                <a16:creationId xmlns="" xmlns:a16="http://schemas.microsoft.com/office/drawing/2014/main" id="{95E526C3-8F3E-4F14-9C13-C3610C0DD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860" y="4117496"/>
            <a:ext cx="1030720" cy="66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الْجِذْعُ</a:t>
            </a:r>
            <a:endParaRPr lang="en-US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 Box 2">
            <a:extLst>
              <a:ext uri="{FF2B5EF4-FFF2-40B4-BE49-F238E27FC236}">
                <a16:creationId xmlns="" xmlns:a16="http://schemas.microsoft.com/office/drawing/2014/main" id="{3F4E8E68-DF51-4863-A297-E3778B426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4128" y="3681586"/>
            <a:ext cx="1030720" cy="66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التَّمْرُ</a:t>
            </a:r>
            <a:endParaRPr lang="en-US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Box 2">
            <a:extLst>
              <a:ext uri="{FF2B5EF4-FFF2-40B4-BE49-F238E27FC236}">
                <a16:creationId xmlns="" xmlns:a16="http://schemas.microsoft.com/office/drawing/2014/main" id="{42D06DAA-DC80-4F99-8346-AF23C5E44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179" y="4369905"/>
            <a:ext cx="1113388" cy="66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الْجُذورُ</a:t>
            </a:r>
            <a:endParaRPr lang="en-US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Box 2">
            <a:extLst>
              <a:ext uri="{FF2B5EF4-FFF2-40B4-BE49-F238E27FC236}">
                <a16:creationId xmlns="" xmlns:a16="http://schemas.microsoft.com/office/drawing/2014/main" id="{9CD25EB9-37B5-4AC5-A7B2-7D98523D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2889" y="2948507"/>
            <a:ext cx="1251652" cy="66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السَّعَفُ</a:t>
            </a:r>
            <a:endParaRPr lang="en-US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ooter Placeholder 3">
            <a:extLst>
              <a:ext uri="{FF2B5EF4-FFF2-40B4-BE49-F238E27FC236}">
                <a16:creationId xmlns="" xmlns:a16="http://schemas.microsoft.com/office/drawing/2014/main" id="{E943F2E6-DE43-4D8A-8B03-3AEAE4E5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15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7647" y="831060"/>
            <a:ext cx="9008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9. أَصِلُ كُلَّ جُزْءٍ مِنْ الْأَبْياتِ الْآتِيَةِ بِما يُناسِبُهُ اعْتِمادًا عَلى ذاكِرَتي: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6AE0BEE-2583-47EC-974D-4A52E1B50491}"/>
              </a:ext>
            </a:extLst>
          </p:cNvPr>
          <p:cNvSpPr txBox="1"/>
          <p:nvPr/>
        </p:nvSpPr>
        <p:spPr>
          <a:xfrm>
            <a:off x="6795497" y="1895185"/>
            <a:ext cx="287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تَعالَوْا وَالْعَبوا حَوْلي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F3536CE-F712-45DC-9B58-4EAE2D6A18EE}"/>
              </a:ext>
            </a:extLst>
          </p:cNvPr>
          <p:cNvSpPr txBox="1"/>
          <p:nvPr/>
        </p:nvSpPr>
        <p:spPr>
          <a:xfrm>
            <a:off x="6540284" y="3008156"/>
            <a:ext cx="3091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وَذوقوا الْحُلْوَ مِنْ ثَمْري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0B1A77B-EA37-4CBC-8596-8A3FC98C9B72}"/>
              </a:ext>
            </a:extLst>
          </p:cNvPr>
          <p:cNvSpPr txBox="1"/>
          <p:nvPr/>
        </p:nvSpPr>
        <p:spPr>
          <a:xfrm>
            <a:off x="6756639" y="4211720"/>
            <a:ext cx="287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أَنا في أَرْضِكُمْ نَخْلَةْ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00AF0DE-7A1A-455D-8335-2B6CAC3FF9D9}"/>
              </a:ext>
            </a:extLst>
          </p:cNvPr>
          <p:cNvSpPr txBox="1"/>
          <p:nvPr/>
        </p:nvSpPr>
        <p:spPr>
          <a:xfrm>
            <a:off x="2918333" y="1892605"/>
            <a:ext cx="287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أَوِ ارْتاحوا إِلى ظِلّي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12BFA40-2F19-4260-9480-0643274BCC4C}"/>
              </a:ext>
            </a:extLst>
          </p:cNvPr>
          <p:cNvSpPr txBox="1"/>
          <p:nvPr/>
        </p:nvSpPr>
        <p:spPr>
          <a:xfrm>
            <a:off x="2663120" y="3005576"/>
            <a:ext cx="3091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لَها ثَمْرٌ، لَها ظُلَّةْ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11AD8CD-060A-4A2A-819C-91876AE7E0D1}"/>
              </a:ext>
            </a:extLst>
          </p:cNvPr>
          <p:cNvSpPr txBox="1"/>
          <p:nvPr/>
        </p:nvSpPr>
        <p:spPr>
          <a:xfrm>
            <a:off x="2879475" y="4209140"/>
            <a:ext cx="287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فَأَنْتُمْ هاهُنَا أَهْلي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80D37A71-A4D5-4D31-A545-B5C6C5D59086}"/>
              </a:ext>
            </a:extLst>
          </p:cNvPr>
          <p:cNvCxnSpPr>
            <a:cxnSpLocks/>
          </p:cNvCxnSpPr>
          <p:nvPr/>
        </p:nvCxnSpPr>
        <p:spPr>
          <a:xfrm flipH="1">
            <a:off x="5687878" y="2464231"/>
            <a:ext cx="1402597" cy="17449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A0DEEE8C-0475-4370-8671-4345A739FE36}"/>
              </a:ext>
            </a:extLst>
          </p:cNvPr>
          <p:cNvCxnSpPr>
            <a:cxnSpLocks/>
          </p:cNvCxnSpPr>
          <p:nvPr/>
        </p:nvCxnSpPr>
        <p:spPr>
          <a:xfrm>
            <a:off x="5754524" y="2361825"/>
            <a:ext cx="1040973" cy="8385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5D6B9835-1307-471D-8AEB-4EB3D1DD03DF}"/>
              </a:ext>
            </a:extLst>
          </p:cNvPr>
          <p:cNvCxnSpPr>
            <a:cxnSpLocks/>
          </p:cNvCxnSpPr>
          <p:nvPr/>
        </p:nvCxnSpPr>
        <p:spPr>
          <a:xfrm>
            <a:off x="5735095" y="3480875"/>
            <a:ext cx="1493642" cy="886042"/>
          </a:xfrm>
          <a:prstGeom prst="line">
            <a:avLst/>
          </a:prstGeom>
          <a:ln w="38100">
            <a:solidFill>
              <a:srgbClr val="6DF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3">
            <a:extLst>
              <a:ext uri="{FF2B5EF4-FFF2-40B4-BE49-F238E27FC236}">
                <a16:creationId xmlns="" xmlns:a16="http://schemas.microsoft.com/office/drawing/2014/main" id="{EB95EC7E-0240-458F-A424-017F4FD4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028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FD81C88-FE2B-451C-8F54-250B6053AE91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انْتَهى الدَّرْسُ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F66B0DC-5FF2-430A-918B-007BC98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8182057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="" xmlns:a16="http://schemas.microsoft.com/office/drawing/2014/main" id="{A058FB91-AE64-4BB4-9207-4519CEC7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السّادِسُ: النَّخْلَةُ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674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3035</TotalTime>
  <Words>763</Words>
  <Application>Microsoft Office PowerPoint</Application>
  <PresentationFormat>ملء الشاشة</PresentationFormat>
  <Paragraphs>123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Sakkal Majalla</vt:lpstr>
      <vt:lpstr>Wingdings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Amal Abdulla Ahmed Alsayed</cp:lastModifiedBy>
  <cp:revision>230</cp:revision>
  <cp:lastPrinted>2021-01-17T11:49:49Z</cp:lastPrinted>
  <dcterms:created xsi:type="dcterms:W3CDTF">2020-03-04T10:47:58Z</dcterms:created>
  <dcterms:modified xsi:type="dcterms:W3CDTF">2022-03-03T07:17:38Z</dcterms:modified>
</cp:coreProperties>
</file>