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72" r:id="rId1"/>
  </p:sldMasterIdLst>
  <p:notesMasterIdLst>
    <p:notesMasterId r:id="rId27"/>
  </p:notesMasterIdLst>
  <p:sldIdLst>
    <p:sldId id="326" r:id="rId2"/>
    <p:sldId id="329" r:id="rId3"/>
    <p:sldId id="355" r:id="rId4"/>
    <p:sldId id="332" r:id="rId5"/>
    <p:sldId id="362" r:id="rId6"/>
    <p:sldId id="351" r:id="rId7"/>
    <p:sldId id="333" r:id="rId8"/>
    <p:sldId id="363" r:id="rId9"/>
    <p:sldId id="334" r:id="rId10"/>
    <p:sldId id="352" r:id="rId11"/>
    <p:sldId id="353" r:id="rId12"/>
    <p:sldId id="354" r:id="rId13"/>
    <p:sldId id="356" r:id="rId14"/>
    <p:sldId id="357" r:id="rId15"/>
    <p:sldId id="358" r:id="rId16"/>
    <p:sldId id="364" r:id="rId17"/>
    <p:sldId id="359" r:id="rId18"/>
    <p:sldId id="360" r:id="rId19"/>
    <p:sldId id="361" r:id="rId20"/>
    <p:sldId id="365" r:id="rId21"/>
    <p:sldId id="366" r:id="rId22"/>
    <p:sldId id="367" r:id="rId23"/>
    <p:sldId id="368" r:id="rId24"/>
    <p:sldId id="369" r:id="rId25"/>
    <p:sldId id="311" r:id="rId2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7ED43"/>
    <a:srgbClr val="CC66FF"/>
    <a:srgbClr val="FF3399"/>
    <a:srgbClr val="FFFFCC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05/07/1443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.png"/><Relationship Id="rId3" Type="http://schemas.openxmlformats.org/officeDocument/2006/relationships/package" Target="../embeddings/Microsoft_Word_Document3.docx"/><Relationship Id="rId7" Type="http://schemas.openxmlformats.org/officeDocument/2006/relationships/package" Target="../embeddings/Microsoft_Word_Document5.docx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11" Type="http://schemas.openxmlformats.org/officeDocument/2006/relationships/package" Target="../embeddings/Microsoft_Word_Document7.docx"/><Relationship Id="rId5" Type="http://schemas.openxmlformats.org/officeDocument/2006/relationships/package" Target="../embeddings/Microsoft_Word_Document4.docx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Word_Document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241001" y="6423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الثّاني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وَطَني الْبَحْرَيْنُ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الثّالِثُ: ما أَجْمَلَ صِناعَةَ أَجْدادِنا!</a:t>
            </a:r>
          </a:p>
        </p:txBody>
      </p:sp>
      <p:sp>
        <p:nvSpPr>
          <p:cNvPr id="13" name="مستطيل: زوايا مستديرة 201">
            <a:extLst>
              <a:ext uri="{FF2B5EF4-FFF2-40B4-BE49-F238E27FC236}">
                <a16:creationId xmlns:a16="http://schemas.microsoft.com/office/drawing/2014/main" id="{D772758D-A5C8-47AD-AF96-6072C10D491C}"/>
              </a:ext>
            </a:extLst>
          </p:cNvPr>
          <p:cNvSpPr/>
          <p:nvPr/>
        </p:nvSpPr>
        <p:spPr>
          <a:xfrm>
            <a:off x="3042981" y="5405364"/>
            <a:ext cx="6241171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دْريباتُ (أُحلِّلُ وأُركِّبُ وأَتَدَرّبُ)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16" y="2623457"/>
            <a:ext cx="3948459" cy="27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sosceles Triangle 35"/>
          <p:cNvSpPr>
            <a:spLocks/>
          </p:cNvSpPr>
          <p:nvPr/>
        </p:nvSpPr>
        <p:spPr>
          <a:xfrm>
            <a:off x="4766472" y="1284957"/>
            <a:ext cx="5100701" cy="4541743"/>
          </a:xfrm>
          <a:prstGeom prst="triangle">
            <a:avLst/>
          </a:prstGeom>
          <a:solidFill>
            <a:srgbClr val="ED7D31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3287" y="346206"/>
            <a:ext cx="109810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7-أُ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كْمِلُ مَلْءَ هَرَمِ الكَلِماتِ بالْـمَقاطِعِ الْـمُناسِبَةِ مِنَ الْـحُرُوفِ؛ لِأُكَوِّنَ كَلِماتٍ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155148" y="1765425"/>
            <a:ext cx="2030352" cy="3200410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72619"/>
              </p:ext>
            </p:extLst>
          </p:nvPr>
        </p:nvGraphicFramePr>
        <p:xfrm>
          <a:off x="643693" y="1583967"/>
          <a:ext cx="9717999" cy="416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3" imgW="5765675" imgH="2468241" progId="Word.Document.12">
                  <p:embed/>
                </p:oleObj>
              </mc:Choice>
              <mc:Fallback>
                <p:oleObj name="Document" r:id="rId3" imgW="5765675" imgH="24682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693" y="1583967"/>
                        <a:ext cx="9717999" cy="4160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015628" y="4127263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59161" y="4938225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15628" y="4127263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زَرَعَ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: Rounded Corners 15"/>
          <p:cNvSpPr>
            <a:spLocks/>
          </p:cNvSpPr>
          <p:nvPr/>
        </p:nvSpPr>
        <p:spPr>
          <a:xfrm>
            <a:off x="4634207" y="1425575"/>
            <a:ext cx="1736973" cy="8701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-ع - م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1375" y="4272942"/>
            <a:ext cx="685800" cy="57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16138" y="5032812"/>
            <a:ext cx="685800" cy="57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75959" y="4973385"/>
            <a:ext cx="685800" cy="57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9483" y="5066217"/>
            <a:ext cx="685800" cy="57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15628" y="4957821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مُزارِعٌ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8" y="143725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6" grpId="0"/>
      <p:bldP spid="55" grpId="0"/>
      <p:bldP spid="21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sosceles Triangle 96"/>
          <p:cNvSpPr>
            <a:spLocks/>
          </p:cNvSpPr>
          <p:nvPr/>
        </p:nvSpPr>
        <p:spPr>
          <a:xfrm>
            <a:off x="5325035" y="1177179"/>
            <a:ext cx="4894730" cy="4011744"/>
          </a:xfrm>
          <a:prstGeom prst="triangle">
            <a:avLst/>
          </a:prstGeom>
          <a:solidFill>
            <a:srgbClr val="ED7D31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6664" y="362494"/>
            <a:ext cx="109810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7-أُ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كْمِلُ مَلْءَ هَرَمِ الكَلِماتِ بالْـمَقاطِعِ الْـمُناسِبَةِ مِنَ الْـحُرُوفِ؛ لِأُكَوِّنَ كَلِماتٍ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78155"/>
              </p:ext>
            </p:extLst>
          </p:nvPr>
        </p:nvGraphicFramePr>
        <p:xfrm>
          <a:off x="1972235" y="90973"/>
          <a:ext cx="8512176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Document" r:id="rId3" imgW="5949456" imgH="3491605" progId="Word.Document.12">
                  <p:embed/>
                </p:oleObj>
              </mc:Choice>
              <mc:Fallback>
                <p:oleObj name="Document" r:id="rId3" imgW="5949456" imgH="3491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2235" y="90973"/>
                        <a:ext cx="8512176" cy="499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3079377" y="2732718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077378" y="3674827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بَـــــذَلَ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263752" y="3673536"/>
            <a:ext cx="577626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بَـــــــ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ectangle: Rounded Corners 15"/>
          <p:cNvSpPr>
            <a:spLocks/>
          </p:cNvSpPr>
          <p:nvPr/>
        </p:nvSpPr>
        <p:spPr>
          <a:xfrm>
            <a:off x="4975412" y="1295358"/>
            <a:ext cx="1912873" cy="923407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- ل - ـة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816539" y="3751843"/>
            <a:ext cx="577626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250869" y="2883070"/>
            <a:ext cx="577626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50480" y="3732744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55091" y="2685959"/>
            <a:ext cx="1613249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ذابَ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 flipV="1">
            <a:off x="8662981" y="1838222"/>
            <a:ext cx="1994580" cy="3133324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6416382" y="4481926"/>
            <a:ext cx="577626" cy="67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1" grpId="0"/>
      <p:bldP spid="92" grpId="0"/>
      <p:bldP spid="93" grpId="0"/>
      <p:bldP spid="9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366" y="56827"/>
            <a:ext cx="8541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أُكَوِّنُ كَلِماتٍ بِالْـمَقاطِعِ مُراعِيًا الرُّسوماتِ كَما في الْـمِثالِ: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77531"/>
              </p:ext>
            </p:extLst>
          </p:nvPr>
        </p:nvGraphicFramePr>
        <p:xfrm>
          <a:off x="270641" y="1028377"/>
          <a:ext cx="11667841" cy="209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Document" r:id="rId3" imgW="6077382" imgH="1293334" progId="Word.Document.12">
                  <p:embed/>
                </p:oleObj>
              </mc:Choice>
              <mc:Fallback>
                <p:oleObj name="Document" r:id="rId3" imgW="6077382" imgH="1293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41" y="1028377"/>
                        <a:ext cx="11667841" cy="209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969725"/>
              </p:ext>
            </p:extLst>
          </p:nvPr>
        </p:nvGraphicFramePr>
        <p:xfrm>
          <a:off x="3204185" y="2758508"/>
          <a:ext cx="9317462" cy="209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Document" r:id="rId5" imgW="5765675" imgH="1293334" progId="Word.Document.12">
                  <p:embed/>
                </p:oleObj>
              </mc:Choice>
              <mc:Fallback>
                <p:oleObj name="Document" r:id="rId5" imgW="5765675" imgH="1293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4185" y="2758508"/>
                        <a:ext cx="9317462" cy="209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12578"/>
              </p:ext>
            </p:extLst>
          </p:nvPr>
        </p:nvGraphicFramePr>
        <p:xfrm>
          <a:off x="2186234" y="2758508"/>
          <a:ext cx="8566436" cy="15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Document" r:id="rId7" imgW="5765675" imgH="1017965" progId="Word.Document.12">
                  <p:embed/>
                </p:oleObj>
              </mc:Choice>
              <mc:Fallback>
                <p:oleObj name="Document" r:id="rId7" imgW="5765675" imgH="101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6234" y="2758508"/>
                        <a:ext cx="8566436" cy="151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36521"/>
              </p:ext>
            </p:extLst>
          </p:nvPr>
        </p:nvGraphicFramePr>
        <p:xfrm>
          <a:off x="3335240" y="4275107"/>
          <a:ext cx="9012310" cy="183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Document" r:id="rId9" imgW="5765675" imgH="1238980" progId="Word.Document.12">
                  <p:embed/>
                </p:oleObj>
              </mc:Choice>
              <mc:Fallback>
                <p:oleObj name="Document" r:id="rId9" imgW="5765675" imgH="1238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5240" y="4275107"/>
                        <a:ext cx="9012310" cy="183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5604477" y="2964269"/>
            <a:ext cx="1447725" cy="7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شاشَةٌ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645089" y="3232730"/>
            <a:ext cx="154114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...................................................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5789371" y="5124929"/>
            <a:ext cx="154114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...................................................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310489"/>
              </p:ext>
            </p:extLst>
          </p:nvPr>
        </p:nvGraphicFramePr>
        <p:xfrm>
          <a:off x="-265113" y="-7170738"/>
          <a:ext cx="6742113" cy="136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Document" r:id="rId11" imgW="5765675" imgH="9052617" progId="Word.Document.12">
                  <p:embed/>
                </p:oleObj>
              </mc:Choice>
              <mc:Fallback>
                <p:oleObj name="Document" r:id="rId11" imgW="5765675" imgH="90526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5113" y="-7170738"/>
                        <a:ext cx="6742113" cy="136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417257" y="4987225"/>
            <a:ext cx="154114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...................................................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8691" y="2902318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كُــــ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50214" y="2880102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335148" y="2918910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66034" y="3057265"/>
            <a:ext cx="1367518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كُرَةٌ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67384" y="4752588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فُرْ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74874" y="4758294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1781" y="4710470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7912" y="4920831"/>
            <a:ext cx="1367518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فُرْشاةٌ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0219" y="4859003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24738" y="4883214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08111" y="4854091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شَـــ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9366" y="4831454"/>
            <a:ext cx="770572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933" y="4821752"/>
            <a:ext cx="1367518" cy="58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فَراشَةٌ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81" y="-5179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5" grpId="0"/>
      <p:bldP spid="102" grpId="0"/>
      <p:bldP spid="103" grpId="0"/>
      <p:bldP spid="10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6" y="58398"/>
            <a:ext cx="1037664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9-أ</a:t>
            </a:r>
            <a:r>
              <a:rPr lang="ar-SA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ُرَتِّبُ الـمَقاطِعَ وَأُضيفُ إِلِيْها (</a:t>
            </a:r>
            <a:r>
              <a:rPr lang="ar-SA" sz="3800" dirty="0">
                <a:solidFill>
                  <a:srgbClr val="FF0000"/>
                </a:solidFill>
                <a:latin typeface="Sakkal Majalla" panose="02000000000000000000" pitchFamily="2" charset="-78"/>
              </a:rPr>
              <a:t>ه</a:t>
            </a:r>
            <a:r>
              <a:rPr lang="ar-SA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أَوْ(</a:t>
            </a:r>
            <a:r>
              <a:rPr lang="ar-SA" sz="3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ـه </a:t>
            </a:r>
            <a:r>
              <a:rPr lang="ar-SA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مَضْبوطَةً بِالْحَرَكَةِ الـمُناسِبَةِ؛ لِتَكْوينِ كَلِماتٍ</a:t>
            </a: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كَما في الْـمِثالِ:</a:t>
            </a:r>
            <a:endParaRPr lang="en-US" sz="38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 descr="A picture containing text, handcart, clipar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" b="8852"/>
          <a:stretch>
            <a:fillRect/>
          </a:stretch>
        </p:blipFill>
        <p:spPr bwMode="auto">
          <a:xfrm>
            <a:off x="3122405" y="1236260"/>
            <a:ext cx="4947275" cy="185004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6117723" y="2030199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ـذِ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7218417" y="2030199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4906654" y="2069775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</a:rPr>
              <a:t>هِ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1138" y="5287604"/>
            <a:ext cx="1481070" cy="7044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3470" y="1249160"/>
            <a:ext cx="1418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ea typeface="Times New Roman" panose="02020603050405020304" pitchFamily="18" charset="0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70C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ــذِ  -  هَـ</a:t>
            </a:r>
            <a:r>
              <a:rPr lang="ar-SA" sz="4000" b="1" dirty="0">
                <a:ea typeface="Times New Roman" panose="02020603050405020304" pitchFamily="18" charset="0"/>
                <a:cs typeface="Sakkal Majalla" panose="02000000000000000000" pitchFamily="2" charset="-78"/>
              </a:rPr>
              <a:t>)</a:t>
            </a:r>
            <a:endParaRPr lang="en-US" sz="4000" b="1" dirty="0"/>
          </a:p>
        </p:txBody>
      </p:sp>
      <p:pic>
        <p:nvPicPr>
          <p:cNvPr id="48" name="Picture 47" descr="A picture containing text, handcart, clipar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" b="8852"/>
          <a:stretch>
            <a:fillRect/>
          </a:stretch>
        </p:blipFill>
        <p:spPr bwMode="auto">
          <a:xfrm>
            <a:off x="6821683" y="3296763"/>
            <a:ext cx="4947275" cy="185004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8"/>
          <p:cNvSpPr/>
          <p:nvPr/>
        </p:nvSpPr>
        <p:spPr>
          <a:xfrm>
            <a:off x="9047473" y="3260224"/>
            <a:ext cx="1534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ea typeface="Times New Roman" panose="02020603050405020304" pitchFamily="18" charset="0"/>
                <a:cs typeface="Sakkal Majalla" panose="02000000000000000000" pitchFamily="2" charset="-78"/>
              </a:rPr>
              <a:t>(</a:t>
            </a:r>
            <a:r>
              <a:rPr lang="ar-BH" sz="4000" b="1" dirty="0">
                <a:solidFill>
                  <a:srgbClr val="0070C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جو</a:t>
            </a:r>
            <a:r>
              <a:rPr lang="ar-SA" sz="4000" b="1" dirty="0">
                <a:solidFill>
                  <a:srgbClr val="0070C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  -  </a:t>
            </a:r>
            <a:r>
              <a:rPr lang="ar-BH" sz="4000" b="1" dirty="0">
                <a:solidFill>
                  <a:srgbClr val="0070C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وُ</a:t>
            </a:r>
            <a:r>
              <a:rPr lang="ar-BH" sz="4000" b="1" dirty="0">
                <a:ea typeface="Times New Roman" panose="02020603050405020304" pitchFamily="18" charset="0"/>
                <a:cs typeface="Sakkal Majalla" panose="02000000000000000000" pitchFamily="2" charset="-78"/>
              </a:rPr>
              <a:t>)</a:t>
            </a:r>
            <a:endParaRPr lang="en-US" sz="4000" b="1" dirty="0"/>
          </a:p>
        </p:txBody>
      </p:sp>
      <p:sp>
        <p:nvSpPr>
          <p:cNvPr id="50" name="Rectangle 49"/>
          <p:cNvSpPr/>
          <p:nvPr/>
        </p:nvSpPr>
        <p:spPr>
          <a:xfrm>
            <a:off x="9141138" y="5288554"/>
            <a:ext cx="1481070" cy="704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وُجوهٌ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10992053" y="4298280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9841332" y="4298280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8681419" y="4298280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53495" y="1779364"/>
            <a:ext cx="1481070" cy="7044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10948379" y="4113614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وُ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9683888" y="4078111"/>
            <a:ext cx="83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8698392" y="4175726"/>
            <a:ext cx="60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</a:rPr>
              <a:t>هٌ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72" name="Picture 71" descr="A picture containing text, clipart&#10;&#10;Description automatically generat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2" r="2616" b="8115"/>
          <a:stretch/>
        </p:blipFill>
        <p:spPr bwMode="auto">
          <a:xfrm>
            <a:off x="586864" y="3249561"/>
            <a:ext cx="5734465" cy="1989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74273" y="3260224"/>
            <a:ext cx="1888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ea typeface="Times New Roman" panose="02020603050405020304" pitchFamily="18" charset="0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70C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 ـبَـ - تَـ  - انْـــــ</a:t>
            </a:r>
            <a:r>
              <a:rPr lang="ar-SA" sz="4000" b="1" dirty="0">
                <a:ea typeface="Times New Roman" panose="02020603050405020304" pitchFamily="18" charset="0"/>
                <a:cs typeface="Sakkal Majalla" panose="02000000000000000000" pitchFamily="2" charset="-78"/>
              </a:rPr>
              <a:t>)</a:t>
            </a:r>
            <a:endParaRPr lang="en-US" sz="40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5500750" y="4114171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انْـ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4360870" y="4329614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3286944" y="4351783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2232531" y="4351783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3311808" y="4114171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ـبَـ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2238046" y="4137300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ـهَ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5493219" y="4329614"/>
            <a:ext cx="60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4359271" y="4102142"/>
            <a:ext cx="6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5008" y="5329508"/>
            <a:ext cx="1481070" cy="704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انْتَبَهَ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12121" y="5384971"/>
            <a:ext cx="1481070" cy="7044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08" y="10922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  <p:bldP spid="43" grpId="0"/>
      <p:bldP spid="42" grpId="0"/>
      <p:bldP spid="128" grpId="0"/>
      <p:bldP spid="52" grpId="0"/>
      <p:bldP spid="53" grpId="0"/>
      <p:bldP spid="54" grpId="0"/>
      <p:bldP spid="73" grpId="0"/>
      <p:bldP spid="75" grpId="0"/>
      <p:bldP spid="76" grpId="0"/>
      <p:bldP spid="77" grpId="0"/>
      <p:bldP spid="79" grpId="0"/>
      <p:bldP spid="80" grpId="0"/>
      <p:bldP spid="74" grpId="0"/>
      <p:bldP spid="81" grpId="0"/>
      <p:bldP spid="32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35" y="617842"/>
            <a:ext cx="9632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10- 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كُلَّ فَراغٍ بِمَقْطَعٍ مُناسِبٍ مِنَ الْـحُروفِ، ثُمَّ أُرَكِّبُ كَلِماتٍ: 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1275" y="1705977"/>
            <a:ext cx="1029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ز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4000" dirty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>
          <a:xfrm>
            <a:off x="2167676" y="2794112"/>
            <a:ext cx="7385573" cy="2284487"/>
            <a:chOff x="0" y="120657"/>
            <a:chExt cx="5224007" cy="1619345"/>
          </a:xfrm>
        </p:grpSpPr>
        <p:grpSp>
          <p:nvGrpSpPr>
            <p:cNvPr id="64" name="Group 63"/>
            <p:cNvGrpSpPr/>
            <p:nvPr/>
          </p:nvGrpSpPr>
          <p:grpSpPr>
            <a:xfrm>
              <a:off x="146256" y="125815"/>
              <a:ext cx="4917249" cy="1518386"/>
              <a:chOff x="-14" y="-60213"/>
              <a:chExt cx="4917249" cy="1518386"/>
            </a:xfrm>
          </p:grpSpPr>
          <p:sp>
            <p:nvSpPr>
              <p:cNvPr id="66" name="Arrow: Pentagon 5559"/>
              <p:cNvSpPr/>
              <p:nvPr/>
            </p:nvSpPr>
            <p:spPr>
              <a:xfrm flipH="1">
                <a:off x="4269480" y="33231"/>
                <a:ext cx="647755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7" name="Arrow: Pentagon 5561"/>
              <p:cNvSpPr/>
              <p:nvPr/>
            </p:nvSpPr>
            <p:spPr>
              <a:xfrm flipH="1">
                <a:off x="3092021" y="827091"/>
                <a:ext cx="643394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هَـ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 flipH="1" flipV="1">
                <a:off x="3723281" y="301902"/>
                <a:ext cx="546199" cy="173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3747549" y="1160294"/>
                <a:ext cx="521087" cy="815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0" name="Rectangle: Rounded Corners 5567"/>
              <p:cNvSpPr/>
              <p:nvPr/>
            </p:nvSpPr>
            <p:spPr>
              <a:xfrm>
                <a:off x="7936" y="15891"/>
                <a:ext cx="130883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: Rounded Corners 5568"/>
              <p:cNvSpPr/>
              <p:nvPr/>
            </p:nvSpPr>
            <p:spPr>
              <a:xfrm>
                <a:off x="-14" y="874581"/>
                <a:ext cx="131664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Arrow: Pentagon 5569"/>
              <p:cNvSpPr/>
              <p:nvPr/>
            </p:nvSpPr>
            <p:spPr>
              <a:xfrm flipH="1">
                <a:off x="3104156" y="-60213"/>
                <a:ext cx="619125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بيـ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2518110" y="720075"/>
                <a:ext cx="609900" cy="4485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1316630" y="720075"/>
                <a:ext cx="520187" cy="4463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5" name="Rectangle 74"/>
              <p:cNvSpPr/>
              <p:nvPr/>
            </p:nvSpPr>
            <p:spPr>
              <a:xfrm>
                <a:off x="1836817" y="426925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ـبٌ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 flipH="1">
                <a:off x="2518110" y="301970"/>
                <a:ext cx="586046" cy="41810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1316769" y="307687"/>
                <a:ext cx="520048" cy="4123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8" name="Arrow: Pentagon 5582"/>
              <p:cNvSpPr/>
              <p:nvPr/>
            </p:nvSpPr>
            <p:spPr>
              <a:xfrm flipH="1">
                <a:off x="4268635" y="874439"/>
                <a:ext cx="647755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sp>
          <p:nvSpPr>
            <p:cNvPr id="65" name="Rectangle: Rounded Corners 5583"/>
            <p:cNvSpPr/>
            <p:nvPr/>
          </p:nvSpPr>
          <p:spPr>
            <a:xfrm>
              <a:off x="0" y="120657"/>
              <a:ext cx="5224007" cy="1619345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7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r"/>
              </a:tabLst>
            </a:pPr>
            <a:r>
              <a:rPr kumimoji="0" lang="en-US" sz="2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0372" y="3084650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35596" y="4215337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530801" y="2813881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زَبيبٌ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78627" y="3231067"/>
            <a:ext cx="708304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634961" y="4314223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634961" y="3018946"/>
            <a:ext cx="1200648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680118" y="4315229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434174" y="4094887"/>
            <a:ext cx="1543626" cy="8449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ذَهَبٌ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>
          <a:xfrm>
            <a:off x="2109922" y="1776647"/>
            <a:ext cx="7690522" cy="2754492"/>
            <a:chOff x="0" y="0"/>
            <a:chExt cx="5223510" cy="1651000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0"/>
              <a:ext cx="5223510" cy="1651000"/>
              <a:chOff x="0" y="107950"/>
              <a:chExt cx="5224007" cy="1651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46256" y="186017"/>
                <a:ext cx="5020685" cy="1460890"/>
                <a:chOff x="-14" y="-11"/>
                <a:chExt cx="5020685" cy="1460890"/>
              </a:xfrm>
            </p:grpSpPr>
            <p:sp>
              <p:nvSpPr>
                <p:cNvPr id="30" name="Arrow: Pentagon 5587"/>
                <p:cNvSpPr/>
                <p:nvPr/>
              </p:nvSpPr>
              <p:spPr>
                <a:xfrm flipH="1">
                  <a:off x="2373326" y="17229"/>
                  <a:ext cx="772995" cy="572135"/>
                </a:xfrm>
                <a:prstGeom prst="homePlat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4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ـــأَ</a:t>
                  </a:r>
                  <a:endParaRPr lang="en-US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: Rounded Corners 5588"/>
                <p:cNvSpPr/>
                <p:nvPr/>
              </p:nvSpPr>
              <p:spPr>
                <a:xfrm>
                  <a:off x="7936" y="-11"/>
                  <a:ext cx="1308834" cy="583592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: Rounded Corners 5589"/>
                <p:cNvSpPr/>
                <p:nvPr/>
              </p:nvSpPr>
              <p:spPr>
                <a:xfrm>
                  <a:off x="-14" y="874581"/>
                  <a:ext cx="1316644" cy="583592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Arrow: Pentagon 5590"/>
                <p:cNvSpPr/>
                <p:nvPr/>
              </p:nvSpPr>
              <p:spPr>
                <a:xfrm flipH="1">
                  <a:off x="4342476" y="443055"/>
                  <a:ext cx="678195" cy="572135"/>
                </a:xfrm>
                <a:prstGeom prst="homePlat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4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مِدْ</a:t>
                  </a:r>
                  <a:endParaRPr lang="en-US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1316769" y="291785"/>
                  <a:ext cx="177167" cy="443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 flipV="1">
                  <a:off x="1316630" y="1166377"/>
                  <a:ext cx="177103" cy="1353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H="1" flipV="1">
                  <a:off x="3146321" y="303297"/>
                  <a:ext cx="201571" cy="748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2175229" y="296215"/>
                  <a:ext cx="198097" cy="708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8" name="Rectangle 37"/>
                <p:cNvSpPr/>
                <p:nvPr/>
              </p:nvSpPr>
              <p:spPr>
                <a:xfrm>
                  <a:off x="1493936" y="3066"/>
                  <a:ext cx="681293" cy="586298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493733" y="874581"/>
                  <a:ext cx="681293" cy="586298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2175026" y="1167323"/>
                  <a:ext cx="194527" cy="40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41" name="Arrow: Pentagon 5601"/>
                <p:cNvSpPr/>
                <p:nvPr/>
              </p:nvSpPr>
              <p:spPr>
                <a:xfrm flipH="1">
                  <a:off x="2369553" y="881255"/>
                  <a:ext cx="772995" cy="572135"/>
                </a:xfrm>
                <a:prstGeom prst="homePlat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4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ـنَـ</a:t>
                  </a:r>
                  <a:endParaRPr lang="en-US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 flipV="1">
                  <a:off x="3142547" y="1167323"/>
                  <a:ext cx="214920" cy="81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43" name="Arrow: Pentagon 5603"/>
                <p:cNvSpPr/>
                <p:nvPr/>
              </p:nvSpPr>
              <p:spPr>
                <a:xfrm flipH="1">
                  <a:off x="3347892" y="24718"/>
                  <a:ext cx="772995" cy="572135"/>
                </a:xfrm>
                <a:prstGeom prst="homePlat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4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فَـ</a:t>
                  </a:r>
                  <a:endParaRPr lang="en-US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Arrow: Pentagon 5604"/>
                <p:cNvSpPr/>
                <p:nvPr/>
              </p:nvSpPr>
              <p:spPr>
                <a:xfrm flipH="1">
                  <a:off x="3357468" y="882070"/>
                  <a:ext cx="772995" cy="572135"/>
                </a:xfrm>
                <a:prstGeom prst="homePlat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4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خَـ</a:t>
                  </a:r>
                  <a:endParaRPr lang="en-US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Rectangle: Rounded Corners 5605"/>
              <p:cNvSpPr/>
              <p:nvPr/>
            </p:nvSpPr>
            <p:spPr>
              <a:xfrm>
                <a:off x="0" y="107950"/>
                <a:ext cx="5224007" cy="1651000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 flipV="1">
              <a:off x="4266750" y="388864"/>
              <a:ext cx="221569" cy="418337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>
            <a:xfrm flipH="1">
              <a:off x="4276325" y="807201"/>
              <a:ext cx="211994" cy="43901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600200" y="264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0841" y="1025820"/>
            <a:ext cx="1048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ـة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4000" dirty="0">
              <a:effectLst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21" y="165177"/>
            <a:ext cx="9632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10- 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كُلَّ فَراغٍ بِمَقْطَعٍ مُناسِبٍ مِنَ الْـحُروفِ، ثُمَّ أُرَكِّبُ كَلِماتٍ: 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82868" y="2101412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06619" y="3569722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7806" y="2200351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8200" y="1961179"/>
            <a:ext cx="103425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مِدْفَأَةٌ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9915" y="3435658"/>
            <a:ext cx="118173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مِدْخَنَةٌ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33228" y="2144853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95624" y="3546244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1330" y="3651488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9" grpId="0"/>
      <p:bldP spid="10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600200" y="264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5882" y="1025820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(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ـة</a:t>
            </a:r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ـه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4000" dirty="0">
              <a:effectLst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403" y="222551"/>
            <a:ext cx="9632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10- 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كُلَّ فَراغٍ بِمَقْطَعٍ مُناسِبٍ مِنَ الْـحُروفِ، ثُمَّ أُرَكِّبُ كَلِماتٍ: 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10964" y="2185031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ـهٌ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75751" y="3753059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5010" y="2337839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7135" y="2080565"/>
            <a:ext cx="96052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مُنْتَبِهٌ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8786" y="3609797"/>
            <a:ext cx="104547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مَكْتَبَةٌ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21281" y="2280717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19589" y="3708467"/>
            <a:ext cx="662293" cy="5662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ــــــــةٌ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11512" y="3866560"/>
            <a:ext cx="12997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BH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lang="ar-SA" sz="1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endParaRPr lang="en-US" sz="1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92" name="Group 91"/>
          <p:cNvGrpSpPr>
            <a:grpSpLocks/>
          </p:cNvGrpSpPr>
          <p:nvPr/>
        </p:nvGrpSpPr>
        <p:grpSpPr>
          <a:xfrm>
            <a:off x="2281955" y="1889150"/>
            <a:ext cx="7346456" cy="2815126"/>
            <a:chOff x="0" y="127000"/>
            <a:chExt cx="5224007" cy="1612900"/>
          </a:xfrm>
        </p:grpSpPr>
        <p:grpSp>
          <p:nvGrpSpPr>
            <p:cNvPr id="93" name="Group 92"/>
            <p:cNvGrpSpPr/>
            <p:nvPr/>
          </p:nvGrpSpPr>
          <p:grpSpPr>
            <a:xfrm>
              <a:off x="39472" y="157968"/>
              <a:ext cx="5079427" cy="1497047"/>
              <a:chOff x="-106798" y="-28060"/>
              <a:chExt cx="5079427" cy="1497047"/>
            </a:xfrm>
          </p:grpSpPr>
          <p:sp>
            <p:nvSpPr>
              <p:cNvPr id="95" name="Rectangle: Rounded Corners 5610"/>
              <p:cNvSpPr/>
              <p:nvPr/>
            </p:nvSpPr>
            <p:spPr>
              <a:xfrm>
                <a:off x="-98848" y="22241"/>
                <a:ext cx="130883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: Rounded Corners 5611"/>
              <p:cNvSpPr/>
              <p:nvPr/>
            </p:nvSpPr>
            <p:spPr>
              <a:xfrm>
                <a:off x="-106798" y="874581"/>
                <a:ext cx="1316644" cy="58359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H="1" flipV="1">
                <a:off x="1209846" y="1166377"/>
                <a:ext cx="258086" cy="946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98" name="Rectangle 97"/>
              <p:cNvSpPr/>
              <p:nvPr/>
            </p:nvSpPr>
            <p:spPr>
              <a:xfrm>
                <a:off x="1467932" y="882689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1209986" y="314037"/>
                <a:ext cx="257967" cy="53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0" name="Rectangle 99"/>
              <p:cNvSpPr/>
              <p:nvPr/>
            </p:nvSpPr>
            <p:spPr>
              <a:xfrm>
                <a:off x="1467953" y="26209"/>
                <a:ext cx="681293" cy="58629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2149225" y="1175838"/>
                <a:ext cx="290627" cy="708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2" name="Arrow: Pentagon 5617"/>
              <p:cNvSpPr/>
              <p:nvPr/>
            </p:nvSpPr>
            <p:spPr>
              <a:xfrm flipH="1">
                <a:off x="4268215" y="825693"/>
                <a:ext cx="703994" cy="632480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مَكْـ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flipH="1" flipV="1">
                <a:off x="2149246" y="319358"/>
                <a:ext cx="257239" cy="246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4" name="Arrow: Pentagon 5619"/>
              <p:cNvSpPr/>
              <p:nvPr/>
            </p:nvSpPr>
            <p:spPr>
              <a:xfrm flipH="1">
                <a:off x="2406485" y="-28060"/>
                <a:ext cx="694436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ـــــبِـــــ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Arrow: Pentagon 5620"/>
              <p:cNvSpPr/>
              <p:nvPr/>
            </p:nvSpPr>
            <p:spPr>
              <a:xfrm flipH="1">
                <a:off x="2419268" y="824400"/>
                <a:ext cx="660709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ــــبَــــ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3100921" y="321819"/>
                <a:ext cx="237699" cy="4272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>
              <a:xfrm flipH="1">
                <a:off x="3100561" y="749031"/>
                <a:ext cx="238059" cy="4338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8" name="Arrow: Pentagon 362"/>
              <p:cNvSpPr/>
              <p:nvPr/>
            </p:nvSpPr>
            <p:spPr>
              <a:xfrm flipH="1">
                <a:off x="3338620" y="462963"/>
                <a:ext cx="694436" cy="572135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ـــــتَـــــ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Arrow: Pentagon 5266"/>
              <p:cNvSpPr/>
              <p:nvPr/>
            </p:nvSpPr>
            <p:spPr>
              <a:xfrm flipH="1">
                <a:off x="4269060" y="42917"/>
                <a:ext cx="703569" cy="632480"/>
              </a:xfrm>
              <a:prstGeom prst="homePlat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مُنْـ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 flipH="1">
                <a:off x="4033056" y="359157"/>
                <a:ext cx="236004" cy="38987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>
              <a:xfrm flipH="1" flipV="1">
                <a:off x="4033056" y="749031"/>
                <a:ext cx="235159" cy="3929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4" name="Rectangle: Rounded Corners 5630"/>
            <p:cNvSpPr/>
            <p:nvPr/>
          </p:nvSpPr>
          <p:spPr>
            <a:xfrm>
              <a:off x="0" y="127000"/>
              <a:ext cx="5224007" cy="1612900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11695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9" grpId="0"/>
      <p:bldP spid="10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Punched Tape 54"/>
          <p:cNvSpPr>
            <a:spLocks noChangeArrowheads="1"/>
          </p:cNvSpPr>
          <p:nvPr/>
        </p:nvSpPr>
        <p:spPr bwMode="auto">
          <a:xfrm>
            <a:off x="1369006" y="3129890"/>
            <a:ext cx="9271749" cy="1492824"/>
          </a:xfrm>
          <a:prstGeom prst="flowChartPunchedTape">
            <a:avLst/>
          </a:prstGeom>
          <a:solidFill>
            <a:srgbClr val="70AD47">
              <a:lumMod val="20000"/>
              <a:lumOff val="80000"/>
            </a:srgbClr>
          </a:solidFill>
          <a:ln w="9525">
            <a:solidFill>
              <a:srgbClr val="70AD47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889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38" y="644514"/>
            <a:ext cx="74815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– أُكْمِلُ الْكَلِماتِ بِالْـمَقْطَعِ الْـمُناسِبِ مِمّا يأْتي: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9006" y="3712113"/>
            <a:ext cx="8854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انْتَبَـ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       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lang="ar-SA" sz="1600" b="1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r>
              <a:rPr lang="ar-SA" sz="4000" b="1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هَبَ      حَديقَـ</a:t>
            </a:r>
            <a:r>
              <a:rPr lang="ar-SA" sz="1600" b="1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r>
              <a:rPr lang="ar-SA" sz="40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r>
              <a:rPr lang="ar-SA" sz="4000" b="1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رافَةً</a:t>
            </a:r>
            <a:r>
              <a:rPr lang="ar-SA" sz="40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       </a:t>
            </a:r>
            <a:r>
              <a:rPr lang="ar-SA" sz="4000" b="1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مِيا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2882945" y="1698820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46112" y="1713865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ـهَ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87639" y="1738369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</a:rPr>
              <a:t>هِ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17360" y="1698820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54598" y="1688563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34602" y="1713865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47805" y="1723676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04908" y="1713865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04881" y="1724618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92501" y="1688563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47316" y="1723676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773" y="14259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36133 0.2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2565 0.290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0996 L 0.18099 0.29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-0.0125 L -0.20312 0.3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-0.01203 L -0.27578 0.29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15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2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4723" y="2203946"/>
            <a:ext cx="10273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مَحْمودٌ وَأُسْرَتُهُ إِلى </a:t>
            </a: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الـْحَيَوانِ؛</a:t>
            </a: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Aft>
                <a:spcPts val="0"/>
              </a:spcAft>
            </a:pP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Aft>
                <a:spcPts val="0"/>
              </a:spcAft>
            </a:pP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فَشاهَدُوا</a:t>
            </a: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lang="ar-BH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طَويلَةً، وَطُيورًا تَسْبَحُ في </a:t>
            </a:r>
            <a:r>
              <a:rPr lang="ar-SA" sz="4000" dirty="0">
                <a:solidFill>
                  <a:srgbClr val="4472C4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lang="ar-BH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BH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بِرْكَةِ</a:t>
            </a:r>
            <a:r>
              <a:rPr lang="ar-SA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مَحْمودٌ إِلى فَرْخِ بَطٍّ تائِهٍ؛ فَأَمْسَكَهُ بِلُطْفٍ وَأَرْجَعَهُ إِلى أُمِّهِ.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2313" y="3030895"/>
            <a:ext cx="255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07100" y="1176213"/>
            <a:ext cx="981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زَرافَةً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641" y="442437"/>
            <a:ext cx="1049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11-ب: 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أَضَعُ كُلَّ كَلِمَةٍ حَصَلْتُ عَلَيْها في الْفَراغِ الْـمُناسِبِ؛ لِأُكْمِلَ الْفِقْرَةَ.</a:t>
            </a:r>
            <a:r>
              <a:rPr lang="ar-SA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42527" y="2387191"/>
            <a:ext cx="12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34527" y="2437193"/>
            <a:ext cx="12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24821" y="3603306"/>
            <a:ext cx="12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97558" y="3614084"/>
            <a:ext cx="12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82906" y="4819422"/>
            <a:ext cx="12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8413" y="1157946"/>
            <a:ext cx="1245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حَديقَةِ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17097" y="1145988"/>
            <a:ext cx="959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انْتَبَهَ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7558" y="1178531"/>
            <a:ext cx="967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ذَهَبَ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17495" y="1178531"/>
            <a:ext cx="959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مِياهِ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548418" y="1202970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87085" y="1230958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2612" y="1282948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50632" y="1227915"/>
            <a:ext cx="751335" cy="6480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22" y="15190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556 L 0.44375 0.1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972 L -0.20351 0.1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19661 0.3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163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681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1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0.03529 0.50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25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" grpId="0"/>
      <p:bldP spid="4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4549" y="94832"/>
            <a:ext cx="194796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رَابِعًا: أَتَدَرَّبُ.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3885" y="1090251"/>
            <a:ext cx="4652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أ- أُلَوِّنُ كَلِماتِ الْجُمْلَةِ الآتِيَةِ:</a:t>
            </a:r>
            <a:endParaRPr lang="en-US" sz="40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8172" y="2308078"/>
            <a:ext cx="3182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  <a:tabLst>
                <a:tab pos="269240" algn="l"/>
              </a:tabLst>
            </a:pPr>
            <a:r>
              <a:rPr lang="ar-TN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السُّلَحْفاةُ في الْبَحْرِ.</a:t>
            </a:r>
            <a:endParaRPr lang="en-US" sz="4000" dirty="0">
              <a:effectLst/>
            </a:endParaRPr>
          </a:p>
        </p:txBody>
      </p:sp>
      <p:pic>
        <p:nvPicPr>
          <p:cNvPr id="8" name="Picture 7" descr="A sea animal swimming in the water&#10;&#10;Description automatically generated with low confid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1833552"/>
            <a:ext cx="2988759" cy="1843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5631"/>
          <p:cNvSpPr>
            <a:spLocks/>
          </p:cNvSpPr>
          <p:nvPr/>
        </p:nvSpPr>
        <p:spPr>
          <a:xfrm>
            <a:off x="889654" y="4216481"/>
            <a:ext cx="1359094" cy="739739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الْبَحْرِ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5631"/>
          <p:cNvSpPr>
            <a:spLocks/>
          </p:cNvSpPr>
          <p:nvPr/>
        </p:nvSpPr>
        <p:spPr>
          <a:xfrm>
            <a:off x="7225446" y="4212738"/>
            <a:ext cx="1359094" cy="739739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السِّياجِ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5631"/>
          <p:cNvSpPr>
            <a:spLocks/>
          </p:cNvSpPr>
          <p:nvPr/>
        </p:nvSpPr>
        <p:spPr>
          <a:xfrm>
            <a:off x="4791801" y="4212738"/>
            <a:ext cx="1667366" cy="739739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السُّلَحْفاةُ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5631"/>
          <p:cNvSpPr>
            <a:spLocks/>
          </p:cNvSpPr>
          <p:nvPr/>
        </p:nvSpPr>
        <p:spPr>
          <a:xfrm>
            <a:off x="2840727" y="4212738"/>
            <a:ext cx="1359094" cy="739739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5631"/>
          <p:cNvSpPr>
            <a:spLocks/>
          </p:cNvSpPr>
          <p:nvPr/>
        </p:nvSpPr>
        <p:spPr>
          <a:xfrm>
            <a:off x="9291510" y="4212739"/>
            <a:ext cx="1359094" cy="739739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948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584" y="1592028"/>
            <a:ext cx="68563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أَقْرَأُ كُلَّ جُمْلَةٍ مِمَّا يَأْتي، وَأَكْتُبُ عَدَدَ كَلِماتِها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82E62-B04E-4CF5-822B-E8A714C86122}"/>
              </a:ext>
            </a:extLst>
          </p:cNvPr>
          <p:cNvSpPr txBox="1"/>
          <p:nvPr/>
        </p:nvSpPr>
        <p:spPr>
          <a:xfrm>
            <a:off x="4910200" y="2341956"/>
            <a:ext cx="618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قالَ أَبي: "هَذا مَصْنَعُ صَديقي إبراهيمَ".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41B90-3A0E-43E7-8E53-77E8E1F3CFC3}"/>
              </a:ext>
            </a:extLst>
          </p:cNvPr>
          <p:cNvSpPr txBox="1"/>
          <p:nvPr/>
        </p:nvSpPr>
        <p:spPr>
          <a:xfrm>
            <a:off x="3160586" y="3474862"/>
            <a:ext cx="805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مَرَرْنا صَباحَ السّبْتِ قُرْبَ "دُوَّارِ الْفَخَّارِ" في مَدْخَلِ قَرْيَةِ عالي.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5857F-AA9E-477F-87C7-781A20DDCB13}"/>
              </a:ext>
            </a:extLst>
          </p:cNvPr>
          <p:cNvSpPr txBox="1"/>
          <p:nvPr/>
        </p:nvSpPr>
        <p:spPr>
          <a:xfrm>
            <a:off x="2780219" y="4629059"/>
            <a:ext cx="840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لَقَدْ عَرَفْتُ الآنَ سَبَبَ وَضْعِ تِلْكَ الْجَرَّةِ الْكَبيرَةِ في "دُوّارِ الْفَخّارِ".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7224" y="2382528"/>
            <a:ext cx="540001" cy="5479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17109" y="240338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4037" y="3557554"/>
            <a:ext cx="540001" cy="5479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74153" y="4700457"/>
            <a:ext cx="540001" cy="5479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93993" y="3510267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8355" y="4716797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00" y="842100"/>
            <a:ext cx="2707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ثالِثًا:</a:t>
            </a:r>
            <a:r>
              <a:rPr kumimoji="0" lang="ar-BH" altLang="ar-SA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أُحَلِّلُ وَأُرَكِّبُ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2836" y="1100150"/>
            <a:ext cx="98299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  <a:tabLst>
                <a:tab pos="269240" algn="l"/>
              </a:tabLst>
            </a:pP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ب- أُكْمِلُ الْـجُمْلَةَ بالْكَلِمَتَيْنِ الباقِيَتَيْنِ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مِنَ الْكَلِماتِ السّابِقَةِ</a:t>
            </a: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مُسْتَعينًا </a:t>
            </a:r>
            <a:endParaRPr lang="ar-BH" sz="4000" b="1" dirty="0"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spcAft>
                <a:spcPts val="0"/>
              </a:spcAft>
              <a:tabLst>
                <a:tab pos="269240" algn="l"/>
              </a:tabLst>
            </a:pP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بالصّورَةِ:</a:t>
            </a:r>
            <a:endParaRPr lang="en-US" sz="4000" dirty="0">
              <a:effectLst/>
            </a:endParaRPr>
          </a:p>
        </p:txBody>
      </p:sp>
      <p:pic>
        <p:nvPicPr>
          <p:cNvPr id="8" name="Picture 7" descr="A rooster on a fence&#10;&#10;Description automatically generated with low confid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2205148"/>
            <a:ext cx="3052651" cy="29764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086339" y="2985488"/>
            <a:ext cx="1415136" cy="707886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الدّيكُ</a:t>
            </a:r>
            <a:endParaRPr lang="en-US" sz="4000" dirty="0"/>
          </a:p>
        </p:txBody>
      </p:sp>
      <p:sp>
        <p:nvSpPr>
          <p:cNvPr id="10" name="Rectangle: Rounded Corners 5631"/>
          <p:cNvSpPr>
            <a:spLocks/>
          </p:cNvSpPr>
          <p:nvPr/>
        </p:nvSpPr>
        <p:spPr>
          <a:xfrm>
            <a:off x="7266558" y="2782956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</a:t>
            </a:r>
            <a:endParaRPr lang="en-US" dirty="0"/>
          </a:p>
        </p:txBody>
      </p:sp>
      <p:sp>
        <p:nvSpPr>
          <p:cNvPr id="11" name="Rectangle: Rounded Corners 5631"/>
          <p:cNvSpPr>
            <a:spLocks/>
          </p:cNvSpPr>
          <p:nvPr/>
        </p:nvSpPr>
        <p:spPr>
          <a:xfrm>
            <a:off x="6195394" y="2804589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...............</a:t>
            </a:r>
            <a:endParaRPr lang="en-US" dirty="0"/>
          </a:p>
        </p:txBody>
      </p:sp>
      <p:sp>
        <p:nvSpPr>
          <p:cNvPr id="12" name="Rectangle: Rounded Corners 5631"/>
          <p:cNvSpPr>
            <a:spLocks/>
          </p:cNvSpPr>
          <p:nvPr/>
        </p:nvSpPr>
        <p:spPr>
          <a:xfrm>
            <a:off x="7887835" y="2793772"/>
            <a:ext cx="1254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5631"/>
          <p:cNvSpPr>
            <a:spLocks/>
          </p:cNvSpPr>
          <p:nvPr/>
        </p:nvSpPr>
        <p:spPr>
          <a:xfrm>
            <a:off x="6279237" y="2793187"/>
            <a:ext cx="19746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السِّياجِ.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75" y="20690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ase of flowers on a table&#10;&#10;Description automatically generated with medium confid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17627" r="29317" b="3955"/>
          <a:stretch>
            <a:fillRect/>
          </a:stretch>
        </p:blipFill>
        <p:spPr bwMode="auto">
          <a:xfrm>
            <a:off x="1842247" y="1006516"/>
            <a:ext cx="2670400" cy="21317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197595" y="135593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2.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أَتَأَمَّلُ الصّورَةَ، وَأُلَوِّنُ الْـجُمْلَةَ الـْمُناسِبَةَ</a:t>
            </a: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lang="en-US" sz="4000" dirty="0">
              <a:effectLst/>
            </a:endParaRPr>
          </a:p>
        </p:txBody>
      </p:sp>
      <p:sp>
        <p:nvSpPr>
          <p:cNvPr id="9" name="Flowchart: Punched Tape 8"/>
          <p:cNvSpPr>
            <a:spLocks/>
          </p:cNvSpPr>
          <p:nvPr/>
        </p:nvSpPr>
        <p:spPr>
          <a:xfrm>
            <a:off x="7274855" y="880227"/>
            <a:ext cx="3187589" cy="1224897"/>
          </a:xfrm>
          <a:prstGeom prst="flowChartPunchedTap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الزَّهْرِيَّةُ عَلى الرَّفِّ.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lowchart: Punched Tape 9"/>
          <p:cNvSpPr>
            <a:spLocks/>
          </p:cNvSpPr>
          <p:nvPr/>
        </p:nvSpPr>
        <p:spPr>
          <a:xfrm>
            <a:off x="7274857" y="2004599"/>
            <a:ext cx="3187587" cy="1248613"/>
          </a:xfrm>
          <a:prstGeom prst="flowChartPunchedTap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الزَّهْرِيَّةُ عَلى الطّاوِلَةِ.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lowchart: Punched Tape 10"/>
          <p:cNvSpPr>
            <a:spLocks/>
          </p:cNvSpPr>
          <p:nvPr/>
        </p:nvSpPr>
        <p:spPr>
          <a:xfrm>
            <a:off x="7274855" y="3476322"/>
            <a:ext cx="3187589" cy="1224897"/>
          </a:xfrm>
          <a:prstGeom prst="flowChartPunchedTap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الْكُرَةُ في السَّلَّةِ.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lowchart: Punched Tape 11"/>
          <p:cNvSpPr>
            <a:spLocks/>
          </p:cNvSpPr>
          <p:nvPr/>
        </p:nvSpPr>
        <p:spPr>
          <a:xfrm>
            <a:off x="7274855" y="4624410"/>
            <a:ext cx="3187589" cy="1224897"/>
          </a:xfrm>
          <a:prstGeom prst="flowChartPunchedTap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الْكُرَةُ عَلى الْأَرْضِ.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 descr="A picture containing text, athletic game, sport, basketball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7" y="3543435"/>
            <a:ext cx="2670400" cy="22367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624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5500" y="43303"/>
            <a:ext cx="7709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3.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أُكْمِلُ الفَراغَ في كُلِّ جُمْلَةٍ بِما يُناسِبُ مِنَ الْكَلِماتِ</a:t>
            </a: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lang="en-US" sz="4000" dirty="0">
              <a:effectLst/>
            </a:endParaRPr>
          </a:p>
        </p:txBody>
      </p:sp>
      <p:sp>
        <p:nvSpPr>
          <p:cNvPr id="5" name="Flowchart: Punched Tape 4"/>
          <p:cNvSpPr>
            <a:spLocks/>
          </p:cNvSpPr>
          <p:nvPr/>
        </p:nvSpPr>
        <p:spPr>
          <a:xfrm>
            <a:off x="741640" y="913253"/>
            <a:ext cx="9317580" cy="1117322"/>
          </a:xfrm>
          <a:prstGeom prst="flowChartPunchedTape">
            <a:avLst/>
          </a:prstGeom>
          <a:solidFill>
            <a:srgbClr val="58C067"/>
          </a:solidFill>
          <a:ln>
            <a:solidFill>
              <a:srgbClr val="58C067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chemeClr val="bg1"/>
                </a:solidFill>
              </a:rPr>
              <a:t> 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الرَّفِّ  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الْغُصْنِ 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في  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ْخِزانَةِ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عَلى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   الْقَفَصِ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 descr="A picture containing icon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2" y="2101250"/>
            <a:ext cx="2483485" cy="17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005657" y="2631544"/>
            <a:ext cx="1415136" cy="707886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الْأَسَدُ</a:t>
            </a:r>
            <a:endParaRPr lang="en-US" sz="4000" dirty="0"/>
          </a:p>
        </p:txBody>
      </p:sp>
      <p:sp>
        <p:nvSpPr>
          <p:cNvPr id="8" name="Rectangle: Rounded Corners 5631"/>
          <p:cNvSpPr>
            <a:spLocks/>
          </p:cNvSpPr>
          <p:nvPr/>
        </p:nvSpPr>
        <p:spPr>
          <a:xfrm>
            <a:off x="7693511" y="2432860"/>
            <a:ext cx="1254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فــــي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5631"/>
          <p:cNvSpPr>
            <a:spLocks/>
          </p:cNvSpPr>
          <p:nvPr/>
        </p:nvSpPr>
        <p:spPr>
          <a:xfrm>
            <a:off x="7205511" y="2458263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</a:t>
            </a:r>
            <a:endParaRPr lang="en-US" dirty="0"/>
          </a:p>
        </p:txBody>
      </p:sp>
      <p:sp>
        <p:nvSpPr>
          <p:cNvPr id="10" name="Rectangle: Rounded Corners 5631"/>
          <p:cNvSpPr>
            <a:spLocks/>
          </p:cNvSpPr>
          <p:nvPr/>
        </p:nvSpPr>
        <p:spPr>
          <a:xfrm>
            <a:off x="6048238" y="2450645"/>
            <a:ext cx="19746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الْقَفَصِ.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5631"/>
          <p:cNvSpPr>
            <a:spLocks/>
          </p:cNvSpPr>
          <p:nvPr/>
        </p:nvSpPr>
        <p:spPr>
          <a:xfrm>
            <a:off x="5951849" y="2449342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..............</a:t>
            </a:r>
            <a:endParaRPr lang="en-US" dirty="0"/>
          </a:p>
        </p:txBody>
      </p:sp>
      <p:pic>
        <p:nvPicPr>
          <p:cNvPr id="12" name="Picture 11" descr="A bird on a branch&#10;&#10;Description automatically generated with medium confide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2" y="4465525"/>
            <a:ext cx="2287307" cy="17335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690852" y="4765524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الْعُصْفورُ </a:t>
            </a:r>
            <a:endParaRPr lang="en-US" sz="4000" b="1" dirty="0"/>
          </a:p>
        </p:txBody>
      </p:sp>
      <p:sp>
        <p:nvSpPr>
          <p:cNvPr id="14" name="Rectangle: Rounded Corners 5631"/>
          <p:cNvSpPr>
            <a:spLocks/>
          </p:cNvSpPr>
          <p:nvPr/>
        </p:nvSpPr>
        <p:spPr>
          <a:xfrm>
            <a:off x="7136121" y="4596403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</a:t>
            </a:r>
            <a:endParaRPr lang="en-US" dirty="0"/>
          </a:p>
        </p:txBody>
      </p:sp>
      <p:sp>
        <p:nvSpPr>
          <p:cNvPr id="15" name="Rectangle: Rounded Corners 5631"/>
          <p:cNvSpPr>
            <a:spLocks/>
          </p:cNvSpPr>
          <p:nvPr/>
        </p:nvSpPr>
        <p:spPr>
          <a:xfrm>
            <a:off x="7693509" y="4584629"/>
            <a:ext cx="1254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5631"/>
          <p:cNvSpPr>
            <a:spLocks/>
          </p:cNvSpPr>
          <p:nvPr/>
        </p:nvSpPr>
        <p:spPr>
          <a:xfrm>
            <a:off x="5883861" y="4615840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..............</a:t>
            </a:r>
            <a:endParaRPr lang="en-US" dirty="0"/>
          </a:p>
        </p:txBody>
      </p:sp>
      <p:sp>
        <p:nvSpPr>
          <p:cNvPr id="17" name="Rectangle: Rounded Corners 5631"/>
          <p:cNvSpPr>
            <a:spLocks/>
          </p:cNvSpPr>
          <p:nvPr/>
        </p:nvSpPr>
        <p:spPr>
          <a:xfrm>
            <a:off x="5926295" y="4618015"/>
            <a:ext cx="19746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الْغُصْنِ.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8222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2840" y="45290"/>
            <a:ext cx="7709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3.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أُكْمِلُ الفَراغَ في كُلِّ جُمْلَةٍ بِما يُناسِبُ مِنَ الْكَلِماتِ</a:t>
            </a: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lang="en-US" sz="40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7156" y="2613755"/>
            <a:ext cx="1415136" cy="707886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الْكُتُبُ</a:t>
            </a:r>
            <a:endParaRPr lang="en-US" sz="4000" dirty="0"/>
          </a:p>
        </p:txBody>
      </p:sp>
      <p:sp>
        <p:nvSpPr>
          <p:cNvPr id="8" name="Rectangle: Rounded Corners 5631"/>
          <p:cNvSpPr>
            <a:spLocks/>
          </p:cNvSpPr>
          <p:nvPr/>
        </p:nvSpPr>
        <p:spPr>
          <a:xfrm>
            <a:off x="7693511" y="2432860"/>
            <a:ext cx="1254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فــــي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5631"/>
          <p:cNvSpPr>
            <a:spLocks/>
          </p:cNvSpPr>
          <p:nvPr/>
        </p:nvSpPr>
        <p:spPr>
          <a:xfrm>
            <a:off x="7205511" y="2458263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</a:t>
            </a:r>
            <a:endParaRPr lang="en-US" dirty="0"/>
          </a:p>
        </p:txBody>
      </p:sp>
      <p:sp>
        <p:nvSpPr>
          <p:cNvPr id="10" name="Rectangle: Rounded Corners 5631"/>
          <p:cNvSpPr>
            <a:spLocks/>
          </p:cNvSpPr>
          <p:nvPr/>
        </p:nvSpPr>
        <p:spPr>
          <a:xfrm>
            <a:off x="6236247" y="2465824"/>
            <a:ext cx="19746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الْخِزانَةِ.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5631"/>
          <p:cNvSpPr>
            <a:spLocks/>
          </p:cNvSpPr>
          <p:nvPr/>
        </p:nvSpPr>
        <p:spPr>
          <a:xfrm>
            <a:off x="6189337" y="2449342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..............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31385" y="4677346"/>
            <a:ext cx="1449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الْحَصّالَةُ</a:t>
            </a:r>
            <a:endParaRPr lang="en-US" sz="4000" b="1" dirty="0"/>
          </a:p>
        </p:txBody>
      </p:sp>
      <p:sp>
        <p:nvSpPr>
          <p:cNvPr id="14" name="Rectangle: Rounded Corners 5631"/>
          <p:cNvSpPr>
            <a:spLocks/>
          </p:cNvSpPr>
          <p:nvPr/>
        </p:nvSpPr>
        <p:spPr>
          <a:xfrm>
            <a:off x="7035557" y="4490096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</a:t>
            </a:r>
            <a:endParaRPr lang="en-US" dirty="0"/>
          </a:p>
        </p:txBody>
      </p:sp>
      <p:sp>
        <p:nvSpPr>
          <p:cNvPr id="15" name="Rectangle: Rounded Corners 5631"/>
          <p:cNvSpPr>
            <a:spLocks/>
          </p:cNvSpPr>
          <p:nvPr/>
        </p:nvSpPr>
        <p:spPr>
          <a:xfrm>
            <a:off x="7579476" y="4490096"/>
            <a:ext cx="1254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5631"/>
          <p:cNvSpPr>
            <a:spLocks/>
          </p:cNvSpPr>
          <p:nvPr/>
        </p:nvSpPr>
        <p:spPr>
          <a:xfrm>
            <a:off x="6127975" y="4490095"/>
            <a:ext cx="16924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dirty="0"/>
              <a:t>..............</a:t>
            </a:r>
            <a:endParaRPr lang="en-US" dirty="0"/>
          </a:p>
        </p:txBody>
      </p:sp>
      <p:sp>
        <p:nvSpPr>
          <p:cNvPr id="17" name="Rectangle: Rounded Corners 5631"/>
          <p:cNvSpPr>
            <a:spLocks/>
          </p:cNvSpPr>
          <p:nvPr/>
        </p:nvSpPr>
        <p:spPr>
          <a:xfrm>
            <a:off x="6218277" y="4502488"/>
            <a:ext cx="1974641" cy="10696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الرَفِّ.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A picture containing text, book, shelf, indoor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6" y="2026347"/>
            <a:ext cx="2096228" cy="200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con&#10;&#10;Description automatically generated with low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19716" r="16725"/>
          <a:stretch>
            <a:fillRect/>
          </a:stretch>
        </p:blipFill>
        <p:spPr bwMode="auto">
          <a:xfrm>
            <a:off x="1804726" y="4352314"/>
            <a:ext cx="2096228" cy="19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lowchart: Punched Tape 22"/>
          <p:cNvSpPr>
            <a:spLocks/>
          </p:cNvSpPr>
          <p:nvPr/>
        </p:nvSpPr>
        <p:spPr>
          <a:xfrm>
            <a:off x="1104710" y="688655"/>
            <a:ext cx="9317580" cy="1117322"/>
          </a:xfrm>
          <a:prstGeom prst="flowChartPunchedTape">
            <a:avLst/>
          </a:prstGeom>
          <a:solidFill>
            <a:srgbClr val="58C067"/>
          </a:solidFill>
          <a:ln>
            <a:solidFill>
              <a:srgbClr val="58C067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000" dirty="0">
                <a:solidFill>
                  <a:schemeClr val="bg1"/>
                </a:solidFill>
              </a:rPr>
              <a:t> 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الرَّفِّ  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الْغُصْنِ 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في  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ْخِزانَةِ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عَلى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   الْقَفَصِ</a:t>
            </a:r>
            <a:r>
              <a:rPr lang="ar-TN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0" y="94375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4501" y="123603"/>
            <a:ext cx="5886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4.أُرَتِّبُ الْكَلِماتِ لِأُكَوِّنَ جُمْلَةً، ثُمَّ أَكْتُبُـها</a:t>
            </a:r>
            <a:r>
              <a:rPr lang="ar-TN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0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70238" y="1072528"/>
            <a:ext cx="1946049" cy="699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فـــــــي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5101" y="1054163"/>
            <a:ext cx="1887397" cy="699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الثَّلّاجَةِ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3686" y="1086085"/>
            <a:ext cx="1532039" cy="699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الْعَصيرُ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0526" y="1792796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84074" y="1756083"/>
            <a:ext cx="729782" cy="6188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28584" y="1799067"/>
            <a:ext cx="790585" cy="6122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1768" y="1799263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745" y="1836864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0134" y="1811058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0599" y="1196795"/>
            <a:ext cx="1358329" cy="699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الْعَصيرُ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5864" y="1163411"/>
            <a:ext cx="1033101" cy="76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فـــــــي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0980" y="1222247"/>
            <a:ext cx="1365814" cy="73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الثَّلّاجَةِ.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08092" y="2565902"/>
            <a:ext cx="1871852" cy="69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الطّاوِلَةِ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44915" y="2580132"/>
            <a:ext cx="1927971" cy="69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الْـمِقْلَمَةُ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94729" y="2565901"/>
            <a:ext cx="1533642" cy="69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0331" y="3265149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33948" y="3279079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3731" y="3246463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53556" y="3284075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534" y="3279079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08208" y="3307191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05674" y="2606241"/>
            <a:ext cx="1358329" cy="699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الْـمِقْلَمَةُ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68148" y="2557767"/>
            <a:ext cx="1033101" cy="76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0322" y="2593228"/>
            <a:ext cx="1541731" cy="76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الطّاوِلَةِ.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08092" y="4369679"/>
            <a:ext cx="1946049" cy="69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الْـمِحْفَظَةِ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4914" y="4338303"/>
            <a:ext cx="1927971" cy="69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فـي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1768" y="4332176"/>
            <a:ext cx="1533642" cy="69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النُّقودُ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130331" y="5072996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64039" y="5031423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260875" y="5031422"/>
            <a:ext cx="689719" cy="608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49058" y="5062207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73842" y="5064430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140134" y="5061143"/>
            <a:ext cx="670111" cy="6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01249" y="4308724"/>
            <a:ext cx="1358329" cy="699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النّقودُ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5729" y="4270273"/>
            <a:ext cx="1033101" cy="76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فــــي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9440" y="4299842"/>
            <a:ext cx="1842163" cy="76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الْـمِحْفَظَةِ.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49" y="-11981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9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8222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40" y="827250"/>
            <a:ext cx="45528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أُحَدِّدُ عَدَدَ مَقاطعِ كُلِّ كَلِمَةٍ: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62198A-A4D0-4C57-AD11-F9B94D76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73954"/>
              </p:ext>
            </p:extLst>
          </p:nvPr>
        </p:nvGraphicFramePr>
        <p:xfrm>
          <a:off x="2459865" y="1674051"/>
          <a:ext cx="7404043" cy="2436168"/>
        </p:xfrm>
        <a:graphic>
          <a:graphicData uri="http://schemas.openxmlformats.org/drawingml/2006/table">
            <a:tbl>
              <a:tblPr rtl="1" firstRow="1" firstCol="1" bandRow="1"/>
              <a:tblGrid>
                <a:gridCol w="3282804">
                  <a:extLst>
                    <a:ext uri="{9D8B030D-6E8A-4147-A177-3AD203B41FA5}">
                      <a16:colId xmlns:a16="http://schemas.microsoft.com/office/drawing/2014/main" val="1736989200"/>
                    </a:ext>
                  </a:extLst>
                </a:gridCol>
                <a:gridCol w="4121239">
                  <a:extLst>
                    <a:ext uri="{9D8B030D-6E8A-4147-A177-3AD203B41FA5}">
                      <a16:colId xmlns:a16="http://schemas.microsoft.com/office/drawing/2014/main" val="2645544762"/>
                    </a:ext>
                  </a:extLst>
                </a:gridCol>
              </a:tblGrid>
              <a:tr h="812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الْكَلِمَةُ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عَدَدُ مَقاطِعِها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86624"/>
                  </a:ext>
                </a:extLst>
              </a:tr>
              <a:tr h="812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حَصّالاتٌ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361061"/>
                  </a:ext>
                </a:extLst>
              </a:tr>
              <a:tr h="812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يَمينًا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389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68575" y="2528100"/>
            <a:ext cx="38023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68575" y="3385791"/>
            <a:ext cx="38023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042" y="624940"/>
            <a:ext cx="77588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الْعَلامَةَ (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)بَعْدَ التَّحْليلِ الصَّحيحِ لِكُلِّ كَلِمَةٍ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28130"/>
              </p:ext>
            </p:extLst>
          </p:nvPr>
        </p:nvGraphicFramePr>
        <p:xfrm>
          <a:off x="2423356" y="1361784"/>
          <a:ext cx="7345288" cy="3426232"/>
        </p:xfrm>
        <a:graphic>
          <a:graphicData uri="http://schemas.openxmlformats.org/drawingml/2006/table">
            <a:tbl>
              <a:tblPr rtl="1" firstRow="1" firstCol="1" bandRow="1"/>
              <a:tblGrid>
                <a:gridCol w="82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43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6769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4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شِيــــــــــــاهٌ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4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نَبــــــــــــيـــــــــــــــــــهٌ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7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9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شِـ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E2EF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ـــيا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نَـــــ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ـبيـ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E2EF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ـا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9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شِـ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ـــيا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E2EF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ــبيـ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نَـــــ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E2EF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ـا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9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ـشِـ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ـــيا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ـهٌ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نَـــــ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ـبيـ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ــهٌ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8" name="Rectangle 67"/>
          <p:cNvSpPr/>
          <p:nvPr/>
        </p:nvSpPr>
        <p:spPr>
          <a:xfrm>
            <a:off x="2546049" y="4171382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96962" y="3391460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063" y="228600"/>
            <a:ext cx="7960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الْعَلامَةَ (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)بَعْدَ التَّحْليلِ الصَّحيحِ لِكُلِّ كَلِمَةٍ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98386" y="3824192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67595" y="5098811"/>
            <a:ext cx="4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42302"/>
              </p:ext>
            </p:extLst>
          </p:nvPr>
        </p:nvGraphicFramePr>
        <p:xfrm>
          <a:off x="2086146" y="1217468"/>
          <a:ext cx="7985313" cy="4565159"/>
        </p:xfrm>
        <a:graphic>
          <a:graphicData uri="http://schemas.openxmlformats.org/drawingml/2006/table">
            <a:tbl>
              <a:tblPr rtl="1" firstRow="1" firstCol="1" bandRow="1"/>
              <a:tblGrid>
                <a:gridCol w="816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3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7237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9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مُـ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جـَ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ـــأَ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ــفا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solidFill>
                            <a:srgbClr val="E2EF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ـا</a:t>
                      </a: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حَـــ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مُـ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ــفا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جـَ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ـــأَ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ـةٌ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وا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حَــ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ـةٌ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5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مُـ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ــفا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جـَ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ـــأَ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وا</a:t>
                      </a:r>
                      <a:endParaRPr lang="en-US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حَــ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704559" y="1325120"/>
            <a:ext cx="1706077" cy="7664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واحَةٌ</a:t>
            </a:r>
            <a:endParaRPr lang="en-US" sz="4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201628" y="1300868"/>
            <a:ext cx="1706077" cy="7664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مُفاجَأَةٌ</a:t>
            </a:r>
            <a:endParaRPr lang="en-US" sz="4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1" y="73603"/>
            <a:ext cx="103749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الْفِقْرَةَ الْآتِيَةَ، ثُمَّ أُصَنِّفُ الْكَلِماتِ الـمُلَوَّنَةَ، وأُحَلِّلُها إِلى مَقاطِعِها: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9586" y="810281"/>
            <a:ext cx="879627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الَ أَخي الصَّغيرُ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ناصِر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ٌ: " لِـماذَا وُضِعَتْ هَذِهِ الْجَ</a:t>
            </a: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ـــــــــــــــــــــــ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رَّةُ الْكَبِيرَةُ هُنا"؟ ق</a:t>
            </a: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ــــــــــــــــــ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الَ أَبي: "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حَسَنًا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 بُنَيَّ، بَعْدَ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قَليلٍ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سَتَعْرِفُ".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109352"/>
              </p:ext>
            </p:extLst>
          </p:nvPr>
        </p:nvGraphicFramePr>
        <p:xfrm>
          <a:off x="1595837" y="2674622"/>
          <a:ext cx="8243048" cy="401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Document" r:id="rId3" imgW="5765675" imgH="2806243" progId="Word.Document.12">
                  <p:embed/>
                </p:oleObj>
              </mc:Choice>
              <mc:Fallback>
                <p:oleObj name="Document" r:id="rId3" imgW="5765675" imgH="28062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837" y="2674622"/>
                        <a:ext cx="8243048" cy="4012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155231" y="3422802"/>
            <a:ext cx="1297243" cy="72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.................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6061136" y="4374423"/>
            <a:ext cx="1297243" cy="72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.................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6095999" y="5326045"/>
            <a:ext cx="1297243" cy="72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.................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041065" y="3543878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3778743" y="3545179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2653018" y="3530541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5041065" y="4439534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3834590" y="4456167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2663160" y="4456165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049650" y="5380456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3834590" y="5372014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2666880" y="5380456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/>
              <a:t>......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058960" y="3417929"/>
            <a:ext cx="1297243" cy="72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ناصِرٌ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95999" y="4355761"/>
            <a:ext cx="1297243" cy="72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حَسَنًا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58960" y="5337791"/>
            <a:ext cx="1297243" cy="72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قَليلٍ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05867" y="3548191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809657" y="3541028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صِـــ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551618" y="3530542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068740" y="4456166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633556" y="4458702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ـنًا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832472" y="4443765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ـسَـ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086689" y="5406612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832471" y="5373930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ـليـ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649268" y="5353965"/>
            <a:ext cx="648621" cy="58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ـلٍ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5470" y="2757393"/>
            <a:ext cx="3602251" cy="5921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تَحْليلُ الْـــــــكَلِمَةِ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0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A group of toy trucks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2" y="3752878"/>
            <a:ext cx="7653080" cy="248427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0879" y="135868"/>
            <a:ext cx="6585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5- أ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ُحَلِّلُ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الْكَلِماتِ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إِلى مَقاطِعِها</a:t>
            </a: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كَما في الْـمِثالِ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:</a:t>
            </a:r>
            <a:endParaRPr lang="en-US" sz="4000" dirty="0">
              <a:effectLst/>
            </a:endParaRPr>
          </a:p>
        </p:txBody>
      </p:sp>
      <p:pic>
        <p:nvPicPr>
          <p:cNvPr id="78" name="Picture 77" descr="A group of toy trucks&#10;&#10;Description automatically generated with low confide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"/>
          <a:stretch>
            <a:fillRect/>
          </a:stretch>
        </p:blipFill>
        <p:spPr bwMode="auto">
          <a:xfrm>
            <a:off x="2910626" y="857260"/>
            <a:ext cx="5625058" cy="1963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413630" y="819909"/>
            <a:ext cx="1356104" cy="664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فَخّارٌ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710973" y="1854175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فَخْـ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243327" y="1854174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ـخا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094656" y="1789720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رٌ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333681" y="3461477"/>
            <a:ext cx="1559850" cy="711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عَجينَةٌ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745873" y="4864098"/>
            <a:ext cx="801418" cy="576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عَـــ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275999" y="4897576"/>
            <a:ext cx="869947" cy="537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ـجيـ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33608" y="4920733"/>
            <a:ext cx="836126" cy="537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ـنَـــ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509113" y="4920733"/>
            <a:ext cx="824568" cy="624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6108" y="406920"/>
            <a:ext cx="718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5- أ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ُحَلِّلُ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الْكَلِماتِ</a:t>
            </a:r>
            <a:r>
              <a:rPr lang="ar-SA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إِلى مَقاطِعِها</a:t>
            </a: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كَما في الْـمِثالِ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:</a:t>
            </a:r>
            <a:endParaRPr lang="en-US" sz="4000" dirty="0">
              <a:effectLst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183160" y="1286397"/>
            <a:ext cx="1559850" cy="711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مُخْتَلِفَةٌ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 descr="A group of toy trucks&#10;&#10;Description automatically generated with medium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4" r="3193" b="6236"/>
          <a:stretch/>
        </p:blipFill>
        <p:spPr bwMode="auto">
          <a:xfrm>
            <a:off x="1151190" y="2105365"/>
            <a:ext cx="9240452" cy="313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9192477" y="3773768"/>
            <a:ext cx="866743" cy="684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مُخْـ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821133" y="3870850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ـتَــ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24035" y="3870850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ـلِـ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6937" y="3866595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ـفَـ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481515" y="3866595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5" grpId="0"/>
      <p:bldP spid="116" grpId="0"/>
      <p:bldP spid="24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775" y="98827"/>
            <a:ext cx="6896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الْكَلِماتِ في شَبَكَةِ الْكَلِماتِ الْـمُتَقاطِعَةِ: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80CAA-AC67-4625-ADEC-58F473EA4D5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35692DDE-1FD3-4097-A231-4B9CBD02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: Rounded Corners 5269"/>
          <p:cNvSpPr>
            <a:spLocks/>
          </p:cNvSpPr>
          <p:nvPr/>
        </p:nvSpPr>
        <p:spPr>
          <a:xfrm>
            <a:off x="1423813" y="846837"/>
            <a:ext cx="7907468" cy="1088853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عَجَلَةٌ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(2) صِناعَةٌ 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(3)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رِسالَةٌ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(4)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سافَرَ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54177"/>
              </p:ext>
            </p:extLst>
          </p:nvPr>
        </p:nvGraphicFramePr>
        <p:xfrm>
          <a:off x="1532587" y="1953569"/>
          <a:ext cx="7288932" cy="4244394"/>
        </p:xfrm>
        <a:graphic>
          <a:graphicData uri="http://schemas.openxmlformats.org/drawingml/2006/table">
            <a:tbl>
              <a:tblPr rtl="1" firstRow="1" firstCol="1" bandRow="1"/>
              <a:tblGrid>
                <a:gridCol w="89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3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6" name="Arrow: Left 5301"/>
          <p:cNvSpPr>
            <a:spLocks/>
          </p:cNvSpPr>
          <p:nvPr/>
        </p:nvSpPr>
        <p:spPr>
          <a:xfrm>
            <a:off x="9331281" y="8075454"/>
            <a:ext cx="507718" cy="575984"/>
          </a:xfrm>
          <a:prstGeom prst="leftArrow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7" name="Arrow: Down 10"/>
          <p:cNvSpPr>
            <a:spLocks/>
          </p:cNvSpPr>
          <p:nvPr/>
        </p:nvSpPr>
        <p:spPr>
          <a:xfrm>
            <a:off x="8143169" y="7680165"/>
            <a:ext cx="611568" cy="418122"/>
          </a:xfrm>
          <a:prstGeom prst="downArrow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8" name="Arrow: Down 5299"/>
          <p:cNvSpPr>
            <a:spLocks/>
          </p:cNvSpPr>
          <p:nvPr/>
        </p:nvSpPr>
        <p:spPr>
          <a:xfrm>
            <a:off x="4512106" y="2072176"/>
            <a:ext cx="559616" cy="456350"/>
          </a:xfrm>
          <a:prstGeom prst="downArrow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9" name="Arrow: Down 5299"/>
          <p:cNvSpPr>
            <a:spLocks/>
          </p:cNvSpPr>
          <p:nvPr/>
        </p:nvSpPr>
        <p:spPr>
          <a:xfrm rot="5400000">
            <a:off x="7240636" y="2471130"/>
            <a:ext cx="577587" cy="562929"/>
          </a:xfrm>
          <a:prstGeom prst="downArrow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0" name="Arrow: Down 5299"/>
          <p:cNvSpPr>
            <a:spLocks/>
          </p:cNvSpPr>
          <p:nvPr/>
        </p:nvSpPr>
        <p:spPr>
          <a:xfrm>
            <a:off x="6287419" y="3771993"/>
            <a:ext cx="582715" cy="478345"/>
          </a:xfrm>
          <a:prstGeom prst="downArrow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Arrow: Down 5299"/>
          <p:cNvSpPr>
            <a:spLocks/>
          </p:cNvSpPr>
          <p:nvPr/>
        </p:nvSpPr>
        <p:spPr>
          <a:xfrm rot="5400000">
            <a:off x="8086074" y="4356742"/>
            <a:ext cx="557501" cy="443312"/>
          </a:xfrm>
          <a:prstGeom prst="downArrow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463182" y="2633914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عَــ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63182" y="3233961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ـجَــ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463182" y="3890571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ـلَـ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472369" y="4465546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259802" y="2603732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381849" y="2617007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ـنا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48995" y="4351922"/>
            <a:ext cx="761899" cy="505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582691" y="2642018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ــةٌ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204567" y="4478433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60139" y="4478432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لَـــ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59802" y="5118549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259802" y="5644481"/>
            <a:ext cx="637950" cy="49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868" y="6364124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BH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الْبَحْرَيْنُ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الثّالثُ: ما</a:t>
            </a:r>
            <a:r>
              <a:rPr kumimoji="0" lang="ar-BH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أَجْمَلَ صِناعَةَ أَجْدادِنا!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1774</Words>
  <Application>Microsoft Office PowerPoint</Application>
  <PresentationFormat>Widescreen</PresentationFormat>
  <Paragraphs>556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Sakkal Majalla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938</cp:revision>
  <dcterms:created xsi:type="dcterms:W3CDTF">2020-09-08T04:24:33Z</dcterms:created>
  <dcterms:modified xsi:type="dcterms:W3CDTF">2022-02-06T07:28:49Z</dcterms:modified>
</cp:coreProperties>
</file>