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59" r:id="rId5"/>
    <p:sldId id="263" r:id="rId6"/>
    <p:sldId id="264" r:id="rId7"/>
    <p:sldId id="268" r:id="rId8"/>
    <p:sldId id="266" r:id="rId9"/>
    <p:sldId id="267" r:id="rId10"/>
    <p:sldId id="269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EB"/>
    <a:srgbClr val="FFFBEF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8" y="-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16DBD-E955-4F1F-B02C-FC71EF9836E1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08D38-A3A9-4488-BB91-8626C383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4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10">
            <a:extLst>
              <a:ext uri="{FF2B5EF4-FFF2-40B4-BE49-F238E27FC236}">
                <a16:creationId xmlns:a16="http://schemas.microsoft.com/office/drawing/2014/main" id="{2D4FBD9A-A25D-45CF-9E4F-5EDB98337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187756"/>
              </p:ext>
            </p:extLst>
          </p:nvPr>
        </p:nvGraphicFramePr>
        <p:xfrm>
          <a:off x="5333995" y="1739722"/>
          <a:ext cx="5786937" cy="434593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24948">
                  <a:extLst>
                    <a:ext uri="{9D8B030D-6E8A-4147-A177-3AD203B41FA5}">
                      <a16:colId xmlns:a16="http://schemas.microsoft.com/office/drawing/2014/main" val="1016024147"/>
                    </a:ext>
                  </a:extLst>
                </a:gridCol>
                <a:gridCol w="2161989">
                  <a:extLst>
                    <a:ext uri="{9D8B030D-6E8A-4147-A177-3AD203B41FA5}">
                      <a16:colId xmlns:a16="http://schemas.microsoft.com/office/drawing/2014/main" val="879990646"/>
                    </a:ext>
                  </a:extLst>
                </a:gridCol>
              </a:tblGrid>
              <a:tr h="8048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dirty="0"/>
                        <a:t>العلوم</a:t>
                      </a:r>
                      <a:endParaRPr lang="en-US" sz="3600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dirty="0"/>
                        <a:t>المادة</a:t>
                      </a:r>
                      <a:endParaRPr lang="en-US" sz="3600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888969"/>
                  </a:ext>
                </a:extLst>
              </a:tr>
              <a:tr h="556836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الثاني الابتدائي  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الصف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0410534"/>
                  </a:ext>
                </a:extLst>
              </a:tr>
              <a:tr h="772391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الثاني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الفصل الدراسيّ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836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الرابعة (الطقس</a:t>
                      </a:r>
                      <a:r>
                        <a:rPr lang="ar-BH" sz="2800" baseline="0" dirty="0"/>
                        <a:t> والسماء</a:t>
                      </a:r>
                      <a:r>
                        <a:rPr lang="ar-BH" sz="2800" dirty="0"/>
                        <a:t>)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الوحدة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4070246"/>
                  </a:ext>
                </a:extLst>
              </a:tr>
              <a:tr h="102575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السابع (ملاحظة</a:t>
                      </a:r>
                      <a:r>
                        <a:rPr lang="ar-BH" sz="2800" baseline="0" dirty="0"/>
                        <a:t> الطقس</a:t>
                      </a:r>
                      <a:r>
                        <a:rPr lang="ar-BH" sz="2800" dirty="0"/>
                        <a:t>)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الفصل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3270941"/>
                  </a:ext>
                </a:extLst>
              </a:tr>
              <a:tr h="629289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الطَّقْسُ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الدرس الأول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1403612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77" y="1872343"/>
            <a:ext cx="4144674" cy="3358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97535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5BC3D7-A20C-4BFA-AB2D-5A806BF758B3}"/>
              </a:ext>
            </a:extLst>
          </p:cNvPr>
          <p:cNvSpPr/>
          <p:nvPr/>
        </p:nvSpPr>
        <p:spPr>
          <a:xfrm>
            <a:off x="484909" y="4102657"/>
            <a:ext cx="11180617" cy="751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تعريف أدَوات قِياس الطَّقس واستِعمالها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69080" y="27710"/>
            <a:ext cx="3916680" cy="95358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SA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أهْداف</a:t>
            </a:r>
            <a:r>
              <a:rPr lang="ar-BH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الد</a:t>
            </a:r>
            <a:r>
              <a:rPr lang="ar-BH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</a:t>
            </a:r>
            <a:r>
              <a:rPr lang="ar-SA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</a:t>
            </a:r>
            <a:r>
              <a:rPr lang="ar-BH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SA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</a:t>
            </a:r>
            <a:r>
              <a:rPr lang="ar-BH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endParaRPr lang="en-US" altLang="en-GB" sz="5400" b="1" dirty="0">
              <a:solidFill>
                <a:schemeClr val="bg1"/>
              </a:solidFill>
              <a:latin typeface="Sakkal Majalla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5BC3D7-A20C-4BFA-AB2D-5A806BF758B3}"/>
              </a:ext>
            </a:extLst>
          </p:cNvPr>
          <p:cNvSpPr/>
          <p:nvPr/>
        </p:nvSpPr>
        <p:spPr>
          <a:xfrm>
            <a:off x="484909" y="2429089"/>
            <a:ext cx="11180618" cy="7864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وصف درجة الحرارة والرِّياح والهُطُول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الطَّقْسُ                               العلوم - الصف الثاني 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0356ABA0-7716-42DD-A30E-8AD8C546EDBD}"/>
              </a:ext>
            </a:extLst>
          </p:cNvPr>
          <p:cNvSpPr/>
          <p:nvPr/>
        </p:nvSpPr>
        <p:spPr>
          <a:xfrm>
            <a:off x="8660388" y="1423800"/>
            <a:ext cx="2771195" cy="79084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مَا الطَّقْسُ ؟</a:t>
            </a:r>
            <a:endParaRPr kumimoji="0" lang="ar-BH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العلوم - الصف الثاني 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667649" y="4305098"/>
            <a:ext cx="7778876" cy="92240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دَرَجةُ الحَرارَةِ :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مِقياسُ مَدى سُخُونَةِ الشَّيْءِ أو بُرودَتِهِ .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668617" y="2555981"/>
            <a:ext cx="7762966" cy="9224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منَ الطَّرَائِقِ الَّتي يَصِفُ بِهَا النَّاسُ الطَّقْسَ 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دَرَجةُ الحَرارةِ </a:t>
            </a:r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صورة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13" y="2894090"/>
            <a:ext cx="3148746" cy="2007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748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238289" y="2018630"/>
            <a:ext cx="9186202" cy="118374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4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لِقِياس دَرجةِ الحَرارةِ نَستَعمِلُ أدَاةً تُسَمَّى </a:t>
            </a:r>
            <a:r>
              <a:rPr lang="ar-BH" sz="4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مِقياسَ دَرجةِ الحَرارةِ (الثِّرمُومِترِ).</a:t>
            </a:r>
          </a:p>
          <a:p>
            <a:pPr algn="r"/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 العلوم - الصف الثاني 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21" name="صورة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12" y="1268068"/>
            <a:ext cx="844700" cy="386861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ounded Rectangle 8"/>
          <p:cNvSpPr/>
          <p:nvPr/>
        </p:nvSpPr>
        <p:spPr>
          <a:xfrm>
            <a:off x="2238288" y="3633970"/>
            <a:ext cx="9186203" cy="12179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endParaRPr lang="ar-BH" sz="40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4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بَعضُ مَقايِيس دَرجةِ الحَرارةِ يَحتوي بِدَاخلِهِ على </a:t>
            </a:r>
            <a:r>
              <a:rPr lang="ar-BH" sz="4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سائلٍ</a:t>
            </a:r>
            <a:r>
              <a:rPr lang="ar-BH" sz="4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. هذَا السَّائِلُ يَرتفِعُ أو يَنْخَفضُ بِحَسبِ تَغَيُّرِ دَرجةِ الحَرارةِ .</a:t>
            </a:r>
            <a:r>
              <a:rPr lang="en-US" sz="4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327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 العلوم - الصف الثاني 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582712" y="1719034"/>
            <a:ext cx="7186246" cy="7534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just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ومن الطَّرائِقِ الأُخْرَى لِوصفِ الطَّقسِ </a:t>
            </a:r>
            <a:r>
              <a:rPr lang="ar-BH" sz="36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الهُطُولُ 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just" rtl="1"/>
            <a:endParaRPr lang="ar-BH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582712" y="2949718"/>
            <a:ext cx="7186246" cy="7176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just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المَطَرُ و الثَّلْجُ و البَرَدْ هي بَعضُ </a:t>
            </a:r>
            <a:r>
              <a:rPr lang="ar-BH" sz="36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أشْكالِ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الهُطُولِ .</a:t>
            </a:r>
          </a:p>
          <a:p>
            <a:pPr algn="just" rtl="1"/>
            <a:endParaRPr lang="ar-BH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582712" y="4166481"/>
            <a:ext cx="7186246" cy="12292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just" rtl="1"/>
            <a:r>
              <a:rPr lang="ar-BH" sz="36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الهُطُولُ : 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تساقُطُ المَاءِ مِن السَّماءِ على شَكْلِ مَطرٍ، أو ثَلجٍ، أو بَرَدٍ .</a:t>
            </a:r>
          </a:p>
        </p:txBody>
      </p:sp>
      <p:pic>
        <p:nvPicPr>
          <p:cNvPr id="22" name="صورة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" y="1520450"/>
            <a:ext cx="3148746" cy="2007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351" y="3721303"/>
            <a:ext cx="3230152" cy="2119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3855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 العلوم - الصف الثاني 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737253" y="2359833"/>
            <a:ext cx="6174812" cy="15979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ctr"/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يُستَخدَمُ </a:t>
            </a:r>
            <a:r>
              <a:rPr lang="ar-BH" sz="4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مِقياسُ المَطَرِ </a:t>
            </a:r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لِقياسِ كَمّيَّةِ المَطَرِ التي تَسْقُطُ في مَكانٍ مُعَيَّنٍ .</a:t>
            </a:r>
          </a:p>
          <a:p>
            <a:pPr algn="ctr"/>
            <a:endParaRPr lang="ar-BH" sz="4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2" name="صورة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709" y="1485264"/>
            <a:ext cx="1552575" cy="3886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506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العلوم - الصف الثاني 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356ABA0-7716-42DD-A30E-8AD8C546EDBD}"/>
              </a:ext>
            </a:extLst>
          </p:cNvPr>
          <p:cNvSpPr/>
          <p:nvPr/>
        </p:nvSpPr>
        <p:spPr>
          <a:xfrm>
            <a:off x="8827477" y="1268066"/>
            <a:ext cx="2771195" cy="595721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مَا الرِّياحُ ؟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781320" y="2534799"/>
            <a:ext cx="6676223" cy="295026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just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هُناكَ هَواءٌ بَاردٌ وَ هَواءٌ ساخِنٌ في جَميعِ أَنحاءِ الأرضِ، والاخْتِلافُ بينَ صِفاتِ الهَواءِ البَاردِ والسِّاخنِ تَجعَلُ الهَواءَ يتَحَرَّكُ مُكوَّنًا</a:t>
            </a:r>
            <a:r>
              <a:rPr lang="ar-BH" sz="36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الرَّياحَ 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just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تَكُونُ الرِّياحُ مُتغيِّرَةَ الاتِّجاهِ ، وقد تَكونُ خَفيفَةً أو شَدِيدةً .</a:t>
            </a:r>
          </a:p>
          <a:p>
            <a:pPr algn="just" rtl="1"/>
            <a:endParaRPr lang="ar-BH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910" y="2165916"/>
            <a:ext cx="2486025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695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العلوم - الصف الثاني 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838940" y="2168200"/>
            <a:ext cx="5917579" cy="136730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ct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لتَحديدِ اتِّجاهِ الرِّياح و قِياسِ شِدَّتها يُستَعمَلُ </a:t>
            </a:r>
            <a:r>
              <a:rPr lang="ar-BH" sz="36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مَخْرُوطُ الرِّياحِ 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ctr"/>
            <a:endParaRPr lang="ar-BH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838940" y="3916506"/>
            <a:ext cx="5930018" cy="18704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ct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إِذا تَحرَّكَ مَخْرُوط الرِّياح بِهدوءٍ تَكونُ الرِّياحُ خَفيفةً ، أمَّا إذَا تَحرَّك بِقوةٍ وأصْبَحَ مستَقِيماً فَتَكون الرِّياحُ شديدَةٍ .</a:t>
            </a:r>
          </a:p>
          <a:p>
            <a:pPr algn="ctr"/>
            <a:endParaRPr lang="ar-BH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138" y="2650813"/>
            <a:ext cx="2025014" cy="2936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53" y="2050265"/>
            <a:ext cx="2486025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579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ِ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460445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النَشاط التَقييمي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العلوم - الصف الثاني 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05720" y="1828231"/>
            <a:ext cx="7778094" cy="10277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ctr"/>
            <a:r>
              <a:rPr lang="ar-BH" sz="2800" dirty="0"/>
              <a:t>أي مما يأتي شَكلٌ مِن أشْكَال الهُطُول ، وهُو عِبارةٌ عَن قِطَعٍ من الثَّلجِ تَسْقُطُ من السُّحُبِ الرَّعدِية؟ </a:t>
            </a:r>
          </a:p>
          <a:p>
            <a:pPr algn="ctr"/>
            <a:endParaRPr lang="ar-BH" sz="2800" dirty="0"/>
          </a:p>
          <a:p>
            <a:pPr algn="ctr"/>
            <a:endParaRPr lang="ar-BH" sz="3200" dirty="0"/>
          </a:p>
        </p:txBody>
      </p:sp>
      <p:sp>
        <p:nvSpPr>
          <p:cNvPr id="3" name="Rectangle 2"/>
          <p:cNvSpPr/>
          <p:nvPr/>
        </p:nvSpPr>
        <p:spPr>
          <a:xfrm>
            <a:off x="8253046" y="3049838"/>
            <a:ext cx="2051539" cy="1113692"/>
          </a:xfrm>
          <a:prstGeom prst="rect">
            <a:avLst/>
          </a:prstGeom>
        </p:spPr>
        <p:style>
          <a:lnRef idx="2">
            <a:schemeClr val="accent6"/>
          </a:lnRef>
          <a:fillRef idx="1001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المَطَر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64136" y="3049838"/>
            <a:ext cx="2051539" cy="1113692"/>
          </a:xfrm>
          <a:prstGeom prst="rect">
            <a:avLst/>
          </a:prstGeom>
        </p:spPr>
        <p:style>
          <a:lnRef idx="2">
            <a:schemeClr val="accent6"/>
          </a:lnRef>
          <a:fillRef idx="1001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الثَّلج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75227" y="3049838"/>
            <a:ext cx="2051539" cy="1113692"/>
          </a:xfrm>
          <a:prstGeom prst="rect">
            <a:avLst/>
          </a:prstGeom>
        </p:spPr>
        <p:style>
          <a:lnRef idx="2">
            <a:schemeClr val="accent6"/>
          </a:lnRef>
          <a:fillRef idx="1001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البَرَد</a:t>
            </a:r>
            <a:endParaRPr lang="ar-B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72" y="4702870"/>
            <a:ext cx="1409448" cy="12854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4916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ِ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09120" y="2412609"/>
            <a:ext cx="5221357" cy="248478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8800" b="1" i="0" u="none" strike="noStrike" kern="1200" cap="none" spc="0" normalizeH="0" baseline="0" noProof="0" dirty="0">
                <a:ln w="12700">
                  <a:solidFill>
                    <a:srgbClr val="44546A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انتهى الدرس</a:t>
            </a:r>
            <a:endParaRPr kumimoji="0" lang="en-US" sz="8800" b="1" i="0" u="none" strike="noStrike" kern="1200" cap="none" spc="0" normalizeH="0" baseline="0" noProof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242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381</TotalTime>
  <Words>375</Words>
  <Application>Microsoft Office PowerPoint</Application>
  <PresentationFormat>Widescreen</PresentationFormat>
  <Paragraphs>67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Unknown User</cp:lastModifiedBy>
  <cp:revision>82</cp:revision>
  <cp:lastPrinted>2021-01-17T11:49:49Z</cp:lastPrinted>
  <dcterms:created xsi:type="dcterms:W3CDTF">2020-03-04T10:47:58Z</dcterms:created>
  <dcterms:modified xsi:type="dcterms:W3CDTF">2022-02-22T20:29:04Z</dcterms:modified>
</cp:coreProperties>
</file>