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323" r:id="rId5"/>
    <p:sldId id="263" r:id="rId6"/>
    <p:sldId id="325" r:id="rId7"/>
    <p:sldId id="31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383ED"/>
    <a:srgbClr val="F838C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896" autoAdjust="0"/>
  </p:normalViewPr>
  <p:slideViewPr>
    <p:cSldViewPr snapToGrid="0">
      <p:cViewPr varScale="1">
        <p:scale>
          <a:sx n="86" d="100"/>
          <a:sy n="86" d="100"/>
        </p:scale>
        <p:origin x="103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9671-D506-4AC6-A80B-FD0C6FEE9081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7F3CA-B939-4254-B1A3-7A62C432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9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E73C5-85B0-48E8-90FC-6A5472E8700E}"/>
              </a:ext>
            </a:extLst>
          </p:cNvPr>
          <p:cNvSpPr/>
          <p:nvPr/>
        </p:nvSpPr>
        <p:spPr>
          <a:xfrm>
            <a:off x="270641" y="1431282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الْحَلْقَةُ الْأُولى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الْعَرَبِيَّةُ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ّ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اني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الْابْتِدائِيُّ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ثّاني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145444-246B-4B11-B088-044A6240A228}"/>
              </a:ext>
            </a:extLst>
          </p:cNvPr>
          <p:cNvSpPr/>
          <p:nvPr/>
        </p:nvSpPr>
        <p:spPr>
          <a:xfrm>
            <a:off x="132508" y="2154746"/>
            <a:ext cx="1172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الْوَح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الْأولى: (وَطَني الْبَحْرَيْنُ)                       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50D3C0-2452-47B0-A728-50918464CBB0}"/>
              </a:ext>
            </a:extLst>
          </p:cNvPr>
          <p:cNvSpPr txBox="1"/>
          <p:nvPr/>
        </p:nvSpPr>
        <p:spPr>
          <a:xfrm>
            <a:off x="568154" y="2089852"/>
            <a:ext cx="6434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الدَّرْسُ ال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ثّاني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 (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وَطَني الْغالي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) </a:t>
            </a:r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72" y="2221780"/>
            <a:ext cx="3019306" cy="3019306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372" y="6323986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النَّسْخُ وَالإِمْلاءُ وَالْإِنْتاجُ الْكِتابِيُّ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: زوايا مستديرة 201">
            <a:extLst>
              <a:ext uri="{FF2B5EF4-FFF2-40B4-BE49-F238E27FC236}">
                <a16:creationId xmlns:a16="http://schemas.microsoft.com/office/drawing/2014/main" id="{9EC790F6-68D6-4360-8C40-BCD81E025602}"/>
              </a:ext>
            </a:extLst>
          </p:cNvPr>
          <p:cNvSpPr/>
          <p:nvPr/>
        </p:nvSpPr>
        <p:spPr>
          <a:xfrm>
            <a:off x="3292673" y="5348079"/>
            <a:ext cx="6203324" cy="809092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4- النَّسْخُ وَالْإِمْلاءُ وَالْإِنْتاجُ الْكِتابِيُّ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9" y="8813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9E25FE-F021-40B7-A014-33CB4233C9B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2B091-4336-4C07-9C4E-8ADD3B70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858" y="10667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49" name="Picture 4341" descr="Table&#10;&#10;Description automatically generated">
            <a:extLst>
              <a:ext uri="{FF2B5EF4-FFF2-40B4-BE49-F238E27FC236}">
                <a16:creationId xmlns:a16="http://schemas.microsoft.com/office/drawing/2014/main" id="{B97ECC82-5BE6-48AB-9206-497891A1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2034" r="14809" b="51601"/>
          <a:stretch>
            <a:fillRect/>
          </a:stretch>
        </p:blipFill>
        <p:spPr bwMode="auto">
          <a:xfrm>
            <a:off x="2332794" y="1128755"/>
            <a:ext cx="6814686" cy="51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482D76-B4AD-4104-B3A2-834069807E86}"/>
              </a:ext>
            </a:extLst>
          </p:cNvPr>
          <p:cNvSpPr txBox="1"/>
          <p:nvPr/>
        </p:nvSpPr>
        <p:spPr>
          <a:xfrm>
            <a:off x="2905211" y="445586"/>
            <a:ext cx="7324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خامِسًا: أَنْسَخُ.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252155-9172-41A3-B9A6-D846958D67F0}"/>
              </a:ext>
            </a:extLst>
          </p:cNvPr>
          <p:cNvSpPr txBox="1"/>
          <p:nvPr/>
        </p:nvSpPr>
        <p:spPr>
          <a:xfrm>
            <a:off x="7788930" y="1244947"/>
            <a:ext cx="1246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سْ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بَح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8E69F9-650C-4901-98D4-F349498D8E25}"/>
              </a:ext>
            </a:extLst>
          </p:cNvPr>
          <p:cNvSpPr txBox="1"/>
          <p:nvPr/>
        </p:nvSpPr>
        <p:spPr>
          <a:xfrm>
            <a:off x="7913970" y="2253489"/>
            <a:ext cx="1121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مُـثَـلَّـثٌ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6F3F0A-F1BC-448B-AEAD-0AD7D891D1F4}"/>
              </a:ext>
            </a:extLst>
          </p:cNvPr>
          <p:cNvSpPr txBox="1"/>
          <p:nvPr/>
        </p:nvSpPr>
        <p:spPr>
          <a:xfrm>
            <a:off x="6912664" y="121543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31B824-D4CA-4381-893B-D81E3334DBC6}"/>
              </a:ext>
            </a:extLst>
          </p:cNvPr>
          <p:cNvSpPr txBox="1"/>
          <p:nvPr/>
        </p:nvSpPr>
        <p:spPr>
          <a:xfrm>
            <a:off x="5391072" y="120290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C1C51E-066C-4DC4-A2B0-2533E621C911}"/>
              </a:ext>
            </a:extLst>
          </p:cNvPr>
          <p:cNvSpPr txBox="1"/>
          <p:nvPr/>
        </p:nvSpPr>
        <p:spPr>
          <a:xfrm>
            <a:off x="3881681" y="121209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EBD9C1-D0EC-40C8-8523-E2A8094F3506}"/>
              </a:ext>
            </a:extLst>
          </p:cNvPr>
          <p:cNvSpPr txBox="1"/>
          <p:nvPr/>
        </p:nvSpPr>
        <p:spPr>
          <a:xfrm>
            <a:off x="6903039" y="2231877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5FDECF-8B29-4FB6-82C5-E661332AC9FA}"/>
              </a:ext>
            </a:extLst>
          </p:cNvPr>
          <p:cNvSpPr txBox="1"/>
          <p:nvPr/>
        </p:nvSpPr>
        <p:spPr>
          <a:xfrm>
            <a:off x="5381447" y="221934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4882AF9-8F03-4BCA-B3C4-F5F322639165}"/>
              </a:ext>
            </a:extLst>
          </p:cNvPr>
          <p:cNvSpPr txBox="1"/>
          <p:nvPr/>
        </p:nvSpPr>
        <p:spPr>
          <a:xfrm>
            <a:off x="3891306" y="222853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549E800-5E98-4C27-B48E-09B1E10ED206}"/>
              </a:ext>
            </a:extLst>
          </p:cNvPr>
          <p:cNvSpPr txBox="1"/>
          <p:nvPr/>
        </p:nvSpPr>
        <p:spPr>
          <a:xfrm>
            <a:off x="6903039" y="324633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197C18-6602-4BC9-8D6E-26F96786ED8C}"/>
              </a:ext>
            </a:extLst>
          </p:cNvPr>
          <p:cNvSpPr txBox="1"/>
          <p:nvPr/>
        </p:nvSpPr>
        <p:spPr>
          <a:xfrm>
            <a:off x="5381447" y="323380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1EADFC-5D3D-4B5E-A7F1-E01D79D63241}"/>
              </a:ext>
            </a:extLst>
          </p:cNvPr>
          <p:cNvSpPr txBox="1"/>
          <p:nvPr/>
        </p:nvSpPr>
        <p:spPr>
          <a:xfrm>
            <a:off x="3891306" y="324298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59C8D9-32EB-4DBA-8920-9FCD8AA582EA}"/>
              </a:ext>
            </a:extLst>
          </p:cNvPr>
          <p:cNvSpPr txBox="1"/>
          <p:nvPr/>
        </p:nvSpPr>
        <p:spPr>
          <a:xfrm>
            <a:off x="8401149" y="5286284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FD3402-6F19-4D3F-BBE0-BEF9B64BED32}"/>
              </a:ext>
            </a:extLst>
          </p:cNvPr>
          <p:cNvSpPr txBox="1"/>
          <p:nvPr/>
        </p:nvSpPr>
        <p:spPr>
          <a:xfrm>
            <a:off x="7387986" y="526105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6C02B4-B0F0-4735-BB29-E32250F6D466}"/>
              </a:ext>
            </a:extLst>
          </p:cNvPr>
          <p:cNvSpPr txBox="1"/>
          <p:nvPr/>
        </p:nvSpPr>
        <p:spPr>
          <a:xfrm>
            <a:off x="6419543" y="528309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FD6AC2-E958-4AA3-8815-4CED9884C82D}"/>
              </a:ext>
            </a:extLst>
          </p:cNvPr>
          <p:cNvSpPr txBox="1"/>
          <p:nvPr/>
        </p:nvSpPr>
        <p:spPr>
          <a:xfrm>
            <a:off x="6324866" y="2297034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مُـثَـلَّـثٌ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C74F17-7820-4B86-A2EA-825BBBBAEEA9}"/>
              </a:ext>
            </a:extLst>
          </p:cNvPr>
          <p:cNvSpPr txBox="1"/>
          <p:nvPr/>
        </p:nvSpPr>
        <p:spPr>
          <a:xfrm>
            <a:off x="4801027" y="2284330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مُـثَـلَّـثٌ</a:t>
            </a:r>
            <a:endParaRPr lang="en-US" altLang="ar-SA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525E20-BE99-45B6-81FE-BB3B57D8B33C}"/>
              </a:ext>
            </a:extLst>
          </p:cNvPr>
          <p:cNvSpPr txBox="1"/>
          <p:nvPr/>
        </p:nvSpPr>
        <p:spPr>
          <a:xfrm>
            <a:off x="6003634" y="3291801"/>
            <a:ext cx="1537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اسْتَــثْــنىى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372" y="6323986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النَّسْخُ وَالإِمْلاءُ وَالْإِنْتاجُ الْكِتابِيُّ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252155-9172-41A3-B9A6-D846958D67F0}"/>
              </a:ext>
            </a:extLst>
          </p:cNvPr>
          <p:cNvSpPr txBox="1"/>
          <p:nvPr/>
        </p:nvSpPr>
        <p:spPr>
          <a:xfrm>
            <a:off x="6311475" y="1268648"/>
            <a:ext cx="1246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سْ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بَح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252155-9172-41A3-B9A6-D846958D67F0}"/>
              </a:ext>
            </a:extLst>
          </p:cNvPr>
          <p:cNvSpPr txBox="1"/>
          <p:nvPr/>
        </p:nvSpPr>
        <p:spPr>
          <a:xfrm>
            <a:off x="4787636" y="1268648"/>
            <a:ext cx="1246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سْ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بَح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252155-9172-41A3-B9A6-D846958D67F0}"/>
              </a:ext>
            </a:extLst>
          </p:cNvPr>
          <p:cNvSpPr txBox="1"/>
          <p:nvPr/>
        </p:nvSpPr>
        <p:spPr>
          <a:xfrm>
            <a:off x="3278445" y="1266229"/>
            <a:ext cx="1246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سْ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بَح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2FD6AC2-E958-4AA3-8815-4CED9884C82D}"/>
              </a:ext>
            </a:extLst>
          </p:cNvPr>
          <p:cNvSpPr txBox="1"/>
          <p:nvPr/>
        </p:nvSpPr>
        <p:spPr>
          <a:xfrm>
            <a:off x="3298248" y="2269742"/>
            <a:ext cx="12198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مُـثَـلَّـثٌ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9370" y="3262031"/>
            <a:ext cx="1380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اسْتَــثْــنىى</a:t>
            </a:r>
            <a:endParaRPr lang="en-US" sz="40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525E20-BE99-45B6-81FE-BB3B57D8B33C}"/>
              </a:ext>
            </a:extLst>
          </p:cNvPr>
          <p:cNvSpPr txBox="1"/>
          <p:nvPr/>
        </p:nvSpPr>
        <p:spPr>
          <a:xfrm>
            <a:off x="4482042" y="3279116"/>
            <a:ext cx="1537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اسْتَــثْــنىى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4525E20-BE99-45B6-81FE-BB3B57D8B33C}"/>
              </a:ext>
            </a:extLst>
          </p:cNvPr>
          <p:cNvSpPr txBox="1"/>
          <p:nvPr/>
        </p:nvSpPr>
        <p:spPr>
          <a:xfrm>
            <a:off x="2982276" y="3295743"/>
            <a:ext cx="1537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اسْتَــثْــنىى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2276" y="4281304"/>
            <a:ext cx="6075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أُثـابِــرُ 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لِأَرْفَــعَ 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اسْــمَ 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الْــبَــحْـــرَيْنِ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عـالِــيًــا.</a:t>
            </a:r>
            <a:endParaRPr lang="en-US" sz="40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6C02B4-B0F0-4735-BB29-E32250F6D466}"/>
              </a:ext>
            </a:extLst>
          </p:cNvPr>
          <p:cNvSpPr txBox="1"/>
          <p:nvPr/>
        </p:nvSpPr>
        <p:spPr>
          <a:xfrm>
            <a:off x="5356366" y="5272734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6C02B4-B0F0-4735-BB29-E32250F6D466}"/>
              </a:ext>
            </a:extLst>
          </p:cNvPr>
          <p:cNvSpPr txBox="1"/>
          <p:nvPr/>
        </p:nvSpPr>
        <p:spPr>
          <a:xfrm>
            <a:off x="3853315" y="526686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6C02B4-B0F0-4735-BB29-E32250F6D466}"/>
              </a:ext>
            </a:extLst>
          </p:cNvPr>
          <p:cNvSpPr txBox="1"/>
          <p:nvPr/>
        </p:nvSpPr>
        <p:spPr>
          <a:xfrm>
            <a:off x="2879980" y="5293898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8111455" y="5314954"/>
            <a:ext cx="941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أُ</a:t>
            </a:r>
            <a:r>
              <a:rPr lang="ar-SA" sz="4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ثـابِــرُ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2728" y="5283093"/>
            <a:ext cx="1013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لِ</a:t>
            </a:r>
            <a:r>
              <a:rPr lang="ar-SA" sz="4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أَرْفَــعَ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2557" y="5319616"/>
            <a:ext cx="856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اسْــمَ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2042" y="5314954"/>
            <a:ext cx="1706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الْــبَــحْـــرَيْن</a:t>
            </a:r>
            <a:r>
              <a:rPr lang="ar-BH" sz="4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14779" y="5306931"/>
            <a:ext cx="976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عـالِــيًــا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63" grpId="0"/>
      <p:bldP spid="64" grpId="0"/>
      <p:bldP spid="66" grpId="0"/>
      <p:bldP spid="39" grpId="0"/>
      <p:bldP spid="40" grpId="0"/>
      <p:bldP spid="51" grpId="0"/>
      <p:bldP spid="55" grpId="0"/>
      <p:bldP spid="56" grpId="0"/>
      <p:bldP spid="57" grpId="0"/>
      <p:bldP spid="58" grpId="0"/>
      <p:bldP spid="59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6F91A3D-D6AD-4452-BB7A-6D4F90E44EB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676" descr="Table&#10;&#10;Description automatically generated">
            <a:extLst>
              <a:ext uri="{FF2B5EF4-FFF2-40B4-BE49-F238E27FC236}">
                <a16:creationId xmlns:a16="http://schemas.microsoft.com/office/drawing/2014/main" id="{1DF9D3D5-EEA4-41C7-B9AE-6FBC4D28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1568" r="6609" b="80064"/>
          <a:stretch>
            <a:fillRect/>
          </a:stretch>
        </p:blipFill>
        <p:spPr bwMode="auto">
          <a:xfrm>
            <a:off x="1145256" y="1429132"/>
            <a:ext cx="9901487" cy="12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F8AD47C-097D-458B-AB3E-43BA04CF3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344" y="316837"/>
            <a:ext cx="4766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سادِسًا: أَكْتُبُ ما يُمْليهِ الْـمُعَلِّمُ.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31FB4-2A93-4800-AF3D-70CBB2F5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730" y="23325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39CFCC-6162-45DE-AB18-A773AA2020AD}"/>
              </a:ext>
            </a:extLst>
          </p:cNvPr>
          <p:cNvSpPr txBox="1"/>
          <p:nvPr/>
        </p:nvSpPr>
        <p:spPr>
          <a:xfrm>
            <a:off x="9342499" y="1663198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3510" y="6322082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النَّسْخُ وَالإِمْلاءُ وَالْإِنْتاجُ الْكِتابِيُّ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86895" y="1654030"/>
            <a:ext cx="1146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يُشاهِدُ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471289" y="1678830"/>
            <a:ext cx="1327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الْبَحْرَيْنِ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8615262" y="1678830"/>
            <a:ext cx="1245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السّــــائِحُ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54189" y="1705240"/>
            <a:ext cx="692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آثارَ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9540" y="1668427"/>
            <a:ext cx="1327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بِإِعْجابٍ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39CFCC-6162-45DE-AB18-A773AA2020AD}"/>
              </a:ext>
            </a:extLst>
          </p:cNvPr>
          <p:cNvSpPr txBox="1"/>
          <p:nvPr/>
        </p:nvSpPr>
        <p:spPr>
          <a:xfrm>
            <a:off x="7782356" y="1666345"/>
            <a:ext cx="664651" cy="704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39CFCC-6162-45DE-AB18-A773AA2020AD}"/>
              </a:ext>
            </a:extLst>
          </p:cNvPr>
          <p:cNvSpPr txBox="1"/>
          <p:nvPr/>
        </p:nvSpPr>
        <p:spPr>
          <a:xfrm>
            <a:off x="5659077" y="1657177"/>
            <a:ext cx="664651" cy="704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39CFCC-6162-45DE-AB18-A773AA2020AD}"/>
              </a:ext>
            </a:extLst>
          </p:cNvPr>
          <p:cNvSpPr txBox="1"/>
          <p:nvPr/>
        </p:nvSpPr>
        <p:spPr>
          <a:xfrm>
            <a:off x="4434861" y="1657128"/>
            <a:ext cx="664651" cy="704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02" y="3019234"/>
            <a:ext cx="3464480" cy="2705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A8236E-3B14-4895-BF27-E3AEF3786EA9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8EF63C0F-C479-4E41-9595-4714E0A83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8782" y="31450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FBBE45-09AB-4188-B445-8D27F1621233}"/>
              </a:ext>
            </a:extLst>
          </p:cNvPr>
          <p:cNvSpPr txBox="1"/>
          <p:nvPr/>
        </p:nvSpPr>
        <p:spPr>
          <a:xfrm>
            <a:off x="8152799" y="29808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372" y="6323986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النَّسْخُ وَالإِمْلاءُ وَالْإِنْتاجُ الْكِتابِيُّ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5961" y="710796"/>
            <a:ext cx="5315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1- 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أَمْلَأُ الْفَراغَ مُحاكِيًا التَّرْكيبَ الْآتِيَ:</a:t>
            </a:r>
            <a:endParaRPr lang="en-US" sz="4000" dirty="0"/>
          </a:p>
        </p:txBody>
      </p:sp>
      <p:sp>
        <p:nvSpPr>
          <p:cNvPr id="23" name="Oval 22"/>
          <p:cNvSpPr/>
          <p:nvPr/>
        </p:nvSpPr>
        <p:spPr>
          <a:xfrm>
            <a:off x="3257625" y="1513443"/>
            <a:ext cx="5687005" cy="108574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00050" algn="justLow" rtl="1">
              <a:tabLst>
                <a:tab pos="269240" algn="l"/>
              </a:tabLst>
            </a:pPr>
            <a:r>
              <a:rPr lang="ar-S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akkal Majalla" panose="02000000000000000000" pitchFamily="2" charset="-78"/>
              </a:rPr>
              <a:t>أُحِبُّ وَطَني </a:t>
            </a:r>
            <a:r>
              <a:rPr lang="ar-SA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akkal Majalla" panose="02000000000000000000" pitchFamily="2" charset="-78"/>
              </a:rPr>
              <a:t>مُنْذُ</a:t>
            </a:r>
            <a:r>
              <a:rPr lang="ar-S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akkal Majalla" panose="02000000000000000000" pitchFamily="2" charset="-78"/>
              </a:rPr>
              <a:t> طُفولَتي.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 rtl="1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6989" y="2816513"/>
            <a:ext cx="619136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tabLst>
                <a:tab pos="269240" algn="l"/>
              </a:tabLst>
            </a:pPr>
            <a:r>
              <a:rPr lang="ar-BH" sz="4000" dirty="0">
                <a:cs typeface="Sakkal Majalla" panose="02000000000000000000" pitchFamily="2" charset="-78"/>
              </a:rPr>
              <a:t>- </a:t>
            </a:r>
            <a:r>
              <a:rPr lang="ar-SA" sz="4000" dirty="0">
                <a:cs typeface="Sakkal Majalla" panose="02000000000000000000" pitchFamily="2" charset="-78"/>
              </a:rPr>
              <a:t>سافرَ جَدّي إلى مَكَّةَ </a:t>
            </a:r>
            <a:r>
              <a:rPr lang="ar-BH" sz="4000" dirty="0">
                <a:cs typeface="Sakkal Majalla" panose="02000000000000000000" pitchFamily="2" charset="-78"/>
              </a:rPr>
              <a:t>          </a:t>
            </a:r>
            <a:r>
              <a:rPr lang="ar-SA" sz="4000" dirty="0">
                <a:cs typeface="Sakkal Majalla" panose="02000000000000000000" pitchFamily="2" charset="-78"/>
              </a:rPr>
              <a:t>شَهْرٍ.</a:t>
            </a:r>
            <a:endParaRPr lang="en-US" sz="4000" dirty="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1555" y="3892805"/>
            <a:ext cx="514469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>
              <a:lnSpc>
                <a:spcPct val="115000"/>
              </a:lnSpc>
              <a:tabLst>
                <a:tab pos="269240" algn="l"/>
              </a:tabLst>
            </a:pPr>
            <a:r>
              <a:rPr lang="ar-BH" sz="4000" dirty="0">
                <a:ea typeface="Calibri" panose="020F0502020204030204" pitchFamily="34" charset="0"/>
                <a:cs typeface="Sakkal Majalla" panose="02000000000000000000" pitchFamily="2" charset="-78"/>
              </a:rPr>
              <a:t> -                                        </a:t>
            </a:r>
            <a:r>
              <a:rPr lang="ar-SA" sz="4000" dirty="0">
                <a:solidFill>
                  <a:srgbClr val="FF0000"/>
                </a:solidFill>
                <a:cs typeface="Sakkal Majalla" panose="02000000000000000000" pitchFamily="2" charset="-78"/>
              </a:rPr>
              <a:t>مُنْذُ</a:t>
            </a:r>
            <a:r>
              <a:rPr lang="ar-SA" sz="4000" dirty="0">
                <a:cs typeface="Sakkal Majalla" panose="02000000000000000000" pitchFamily="2" charset="-78"/>
              </a:rPr>
              <a:t> يَوْمَيْنِ.</a:t>
            </a:r>
            <a:endParaRPr lang="en-US" dirty="0"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62331" y="3139071"/>
            <a:ext cx="940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...................</a:t>
            </a:r>
            <a:r>
              <a:rPr lang="ar-SA" sz="1600" dirty="0">
                <a:cs typeface="Sakkal Majalla" panose="02000000000000000000" pitchFamily="2" charset="-78"/>
              </a:rPr>
              <a:t> 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6934564" y="4152845"/>
            <a:ext cx="1524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.............</a:t>
            </a:r>
            <a:r>
              <a:rPr lang="ar-BH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..................</a:t>
            </a:r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</a:t>
            </a:r>
            <a:r>
              <a:rPr lang="ar-SA" sz="1600" dirty="0">
                <a:cs typeface="Sakkal Majalla" panose="02000000000000000000" pitchFamily="2" charset="-78"/>
              </a:rPr>
              <a:t> 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5492673" y="4165791"/>
            <a:ext cx="1524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.............</a:t>
            </a:r>
            <a:r>
              <a:rPr lang="ar-BH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..................</a:t>
            </a:r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</a:t>
            </a:r>
            <a:r>
              <a:rPr lang="ar-SA" sz="1600" dirty="0">
                <a:cs typeface="Sakkal Majalla" panose="02000000000000000000" pitchFamily="2" charset="-78"/>
              </a:rPr>
              <a:t> 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2508537" y="4939601"/>
            <a:ext cx="61590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tabLst>
                <a:tab pos="269240" algn="l"/>
              </a:tabLst>
            </a:pPr>
            <a:r>
              <a:rPr lang="ar-BH" sz="4000" dirty="0">
                <a:ea typeface="Calibri" panose="020F0502020204030204" pitchFamily="34" charset="0"/>
                <a:cs typeface="Sakkal Majalla" panose="02000000000000000000" pitchFamily="2" charset="-78"/>
              </a:rPr>
              <a:t> -                                                        </a:t>
            </a:r>
            <a:r>
              <a:rPr lang="ar-SA" sz="4000" dirty="0">
                <a:cs typeface="Sakkal Majalla" panose="02000000000000000000" pitchFamily="2" charset="-78"/>
              </a:rPr>
              <a:t>.</a:t>
            </a:r>
            <a:endParaRPr lang="en-US" dirty="0"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53469" y="5243992"/>
            <a:ext cx="1524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.............</a:t>
            </a:r>
            <a:r>
              <a:rPr lang="ar-BH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</a:t>
            </a:r>
            <a:r>
              <a:rPr lang="ar-SA" sz="1600" dirty="0">
                <a:cs typeface="Sakkal Majalla" panose="02000000000000000000" pitchFamily="2" charset="-78"/>
              </a:rPr>
              <a:t> 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5607273" y="5243992"/>
            <a:ext cx="1524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.............</a:t>
            </a:r>
            <a:r>
              <a:rPr lang="ar-BH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..................</a:t>
            </a:r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</a:t>
            </a:r>
            <a:r>
              <a:rPr lang="ar-SA" sz="1600" dirty="0">
                <a:cs typeface="Sakkal Majalla" panose="02000000000000000000" pitchFamily="2" charset="-78"/>
              </a:rPr>
              <a:t> 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4865658" y="5254342"/>
            <a:ext cx="9922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</a:t>
            </a:r>
            <a:r>
              <a:rPr lang="ar-BH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</a:t>
            </a:r>
            <a:r>
              <a:rPr lang="ar-SA" sz="1600" dirty="0">
                <a:cs typeface="Sakkal Majalla" panose="02000000000000000000" pitchFamily="2" charset="-78"/>
              </a:rPr>
              <a:t> 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4050880" y="5250144"/>
            <a:ext cx="1524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.............</a:t>
            </a:r>
            <a:r>
              <a:rPr lang="ar-BH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r>
              <a:rPr lang="ar-SA" sz="1600" dirty="0">
                <a:cs typeface="Sakkal Majalla" panose="02000000000000000000" pitchFamily="2" charset="-78"/>
              </a:rPr>
              <a:t> 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4733342" y="2913905"/>
            <a:ext cx="719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cs typeface="Sakkal Majalla" panose="02000000000000000000" pitchFamily="2" charset="-78"/>
              </a:rPr>
              <a:t>مُنْذُ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42717" y="5027489"/>
            <a:ext cx="719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cs typeface="Sakkal Majalla" panose="02000000000000000000" pitchFamily="2" charset="-78"/>
              </a:rPr>
              <a:t>مُنْذُ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72138" y="3938971"/>
            <a:ext cx="98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0070C0"/>
                </a:solidFill>
                <a:cs typeface="Sakkal Majalla" panose="02000000000000000000" pitchFamily="2" charset="-78"/>
              </a:rPr>
              <a:t>قَرَأْتُ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27818" y="3938971"/>
            <a:ext cx="1171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0070C0"/>
                </a:solidFill>
                <a:cs typeface="Sakkal Majalla" panose="02000000000000000000" pitchFamily="2" charset="-78"/>
              </a:rPr>
              <a:t>الْقِصَّةَ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95239" y="5010854"/>
            <a:ext cx="98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0070C0"/>
                </a:solidFill>
                <a:cs typeface="Sakkal Majalla" panose="02000000000000000000" pitchFamily="2" charset="-78"/>
              </a:rPr>
              <a:t>بَدَأَتْ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94068" y="5027489"/>
            <a:ext cx="1361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0070C0"/>
                </a:solidFill>
                <a:cs typeface="Sakkal Majalla" panose="02000000000000000000" pitchFamily="2" charset="-78"/>
              </a:rPr>
              <a:t>الْـمُباراةُ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81865" y="5036379"/>
            <a:ext cx="1124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0070C0"/>
                </a:solidFill>
                <a:cs typeface="Sakkal Majalla" panose="02000000000000000000" pitchFamily="2" charset="-78"/>
              </a:rPr>
              <a:t>ساعَةٍ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8" grpId="0"/>
      <p:bldP spid="39" grpId="0"/>
      <p:bldP spid="40" grpId="0"/>
      <p:bldP spid="41" grpId="0"/>
      <p:bldP spid="43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34" y="1364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لثاني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372" y="6323986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النَّسْخُ وَالإِمْلاءُ وَالْإِنْتاجُ الْكِتابِيُّ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50443" y="226518"/>
            <a:ext cx="5088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>
              <a:tabLst>
                <a:tab pos="269240" algn="l"/>
              </a:tabLst>
            </a:pP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أُكْمِلُ الْجُمْلَةَ بِالْكَلِمَةِ الْـمُناسِبَةِ:</a:t>
            </a:r>
            <a:endParaRPr lang="en-US" sz="4000" dirty="0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62933" y="1054125"/>
            <a:ext cx="1108404" cy="6845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فَوْقَ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25605" y="1056195"/>
            <a:ext cx="1150958" cy="6831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وَراءَ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970" y="1067185"/>
            <a:ext cx="1243265" cy="68660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صَباحًا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00778" y="1096417"/>
            <a:ext cx="1108822" cy="6686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لَيْلًا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19961" y="1852207"/>
            <a:ext cx="485100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r" rtl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69240" algn="l"/>
              </a:tabLst>
            </a:pPr>
            <a:r>
              <a:rPr lang="ar-SA" sz="4000" dirty="0">
                <a:cs typeface="Sakkal Majalla" panose="02000000000000000000" pitchFamily="2" charset="-78"/>
              </a:rPr>
              <a:t>اخْتَبَأَ الطِّفْلُ </a:t>
            </a:r>
            <a:r>
              <a:rPr lang="ar-BH" sz="4000" dirty="0">
                <a:cs typeface="Sakkal Majalla" panose="02000000000000000000" pitchFamily="2" charset="-78"/>
              </a:rPr>
              <a:t>               </a:t>
            </a:r>
            <a:r>
              <a:rPr lang="ar-SA" sz="4000" dirty="0">
                <a:cs typeface="Sakkal Majalla" panose="02000000000000000000" pitchFamily="2" charset="-78"/>
              </a:rPr>
              <a:t>الْبابِ.</a:t>
            </a:r>
            <a:endParaRPr lang="en-US" dirty="0"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65180" y="2172708"/>
            <a:ext cx="1323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</a:t>
            </a:r>
            <a:r>
              <a:rPr lang="ar-BH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</a:t>
            </a:r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..............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3441563" y="2883184"/>
            <a:ext cx="5121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ذَهَبْتُ إِلى الْـمَدْرَسَةِ</a:t>
            </a:r>
            <a:r>
              <a:rPr lang="ar-BH" sz="4000" dirty="0"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                .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4000" b="1" dirty="0"/>
          </a:p>
        </p:txBody>
      </p:sp>
      <p:sp>
        <p:nvSpPr>
          <p:cNvPr id="36" name="Rectangle 35"/>
          <p:cNvSpPr/>
          <p:nvPr/>
        </p:nvSpPr>
        <p:spPr>
          <a:xfrm>
            <a:off x="3822055" y="3086807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</a:t>
            </a:r>
            <a:r>
              <a:rPr lang="ar-BH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</a:t>
            </a:r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....................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2559911" y="3789004"/>
            <a:ext cx="6003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تَزْدانُ مَدينَةُ الْـمَنامَةِ بِالْأَضْواءِ</a:t>
            </a:r>
            <a:r>
              <a:rPr lang="ar-BH" sz="4000" dirty="0">
                <a:ea typeface="Calibri" panose="020F0502020204030204" pitchFamily="34" charset="0"/>
                <a:cs typeface="Sakkal Majalla" panose="02000000000000000000" pitchFamily="2" charset="-78"/>
              </a:rPr>
              <a:t>           .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4000" dirty="0"/>
          </a:p>
        </p:txBody>
      </p:sp>
      <p:sp>
        <p:nvSpPr>
          <p:cNvPr id="37" name="Rectangle 36"/>
          <p:cNvSpPr/>
          <p:nvPr/>
        </p:nvSpPr>
        <p:spPr>
          <a:xfrm>
            <a:off x="2761044" y="4045222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</a:t>
            </a:r>
            <a:r>
              <a:rPr lang="ar-BH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</a:t>
            </a:r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3154094" y="4595499"/>
            <a:ext cx="561724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rtl="1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69240" algn="l"/>
              </a:tabLst>
            </a:pPr>
            <a:r>
              <a:rPr lang="ar-BH" sz="4000" dirty="0">
                <a:cs typeface="Sakkal Majalla" panose="02000000000000000000" pitchFamily="2" charset="-78"/>
              </a:rPr>
              <a:t>وَ</a:t>
            </a:r>
            <a:r>
              <a:rPr lang="ar-SA" sz="4000" dirty="0">
                <a:cs typeface="Sakkal Majalla" panose="02000000000000000000" pitchFamily="2" charset="-78"/>
              </a:rPr>
              <a:t>ضَعَ أخي الطَّعا</a:t>
            </a:r>
            <a:r>
              <a:rPr lang="ar-BH" sz="4000" dirty="0">
                <a:cs typeface="Sakkal Majalla" panose="02000000000000000000" pitchFamily="2" charset="-78"/>
              </a:rPr>
              <a:t>مَ</a:t>
            </a:r>
            <a:r>
              <a:rPr lang="ar-BH" sz="4000" b="1" dirty="0">
                <a:cs typeface="Sakkal Majalla" panose="02000000000000000000" pitchFamily="2" charset="-78"/>
              </a:rPr>
              <a:t>  </a:t>
            </a:r>
            <a:r>
              <a:rPr lang="ar-SA" sz="4000" b="1" dirty="0">
                <a:cs typeface="Sakkal Majalla" panose="02000000000000000000" pitchFamily="2" charset="-78"/>
              </a:rPr>
              <a:t> </a:t>
            </a:r>
            <a:r>
              <a:rPr lang="ar-BH" sz="4000" b="1" dirty="0">
                <a:cs typeface="Sakkal Majalla" panose="02000000000000000000" pitchFamily="2" charset="-78"/>
              </a:rPr>
              <a:t>           </a:t>
            </a:r>
            <a:r>
              <a:rPr lang="ar-SA" sz="4000" dirty="0">
                <a:cs typeface="Sakkal Majalla" panose="02000000000000000000" pitchFamily="2" charset="-78"/>
              </a:rPr>
              <a:t>الطّاوِلَةِ.</a:t>
            </a:r>
            <a:endParaRPr lang="en-US" sz="4000" dirty="0">
              <a:effectLst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98661" y="4896777"/>
            <a:ext cx="1133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</a:t>
            </a:r>
            <a:r>
              <a:rPr lang="ar-BH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</a:t>
            </a:r>
            <a:r>
              <a:rPr lang="ar-SA" sz="1600" dirty="0">
                <a:ea typeface="Calibri" panose="020F0502020204030204" pitchFamily="34" charset="0"/>
                <a:cs typeface="Sakkal Majalla" panose="02000000000000000000" pitchFamily="2" charset="-78"/>
              </a:rPr>
              <a:t>.............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34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1667 L -0.10273 0.131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5 L -0.04062 0.259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1296 L -0.0181 0.392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52 L -0.27487 0.530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16" grpId="0"/>
      <p:bldP spid="36" grpId="0"/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34" y="1364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لثّاني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4859" y="6381285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النَّسْخُ وَالإِمْلاءُ وَالْإِنْتاجُ الْكِتابِيُّ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6137" y="76432"/>
            <a:ext cx="6838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3- أَ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مْلَأُ الْفَراغَ بِما يُناسِبُ؛ لِأُثَر</a:t>
            </a: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ِّ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يَ جُمَلَ الْقِصّةِ: 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9243504" y="647679"/>
            <a:ext cx="1108404" cy="6845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فَوْقَ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2722" y="706481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4472C4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مُنْذُ أُسْبوعٍ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688976" y="704204"/>
            <a:ext cx="2906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4472C4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الْعيدِ الْوَطَنِيِّ الْـمَجيدِ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1695278" y="686402"/>
            <a:ext cx="1409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4472C4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الْـمُشارِكَةِ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8964243" y="1295832"/>
            <a:ext cx="1495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4472C4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كُرَةِ</a:t>
            </a:r>
            <a:r>
              <a:rPr lang="ar-BH" sz="3600" b="1" dirty="0">
                <a:solidFill>
                  <a:srgbClr val="4472C4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4472C4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الْقَدَمِ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7223076" y="1371935"/>
            <a:ext cx="720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4472C4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وَراءَ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5102239" y="1374244"/>
            <a:ext cx="944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dirty="0">
                <a:solidFill>
                  <a:srgbClr val="4472C4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شَديدٍ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3174977" y="1322606"/>
            <a:ext cx="81144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عالِيًا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24527" y="2037314"/>
            <a:ext cx="9903854" cy="207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r" rtl="1">
              <a:lnSpc>
                <a:spcPct val="107000"/>
              </a:lnSpc>
              <a:spcAft>
                <a:spcPts val="800"/>
              </a:spcAft>
              <a:tabLst>
                <a:tab pos="723900" algn="l"/>
              </a:tabLs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نَظَّمَتْ مَدْرَسَتُنا دَوْرَةً رِياضِيَّةً بَيْنَ الْـمَدارِسِ في رِياضَةِ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بِمُناسَبَةِ </a:t>
            </a:r>
            <a:endParaRPr lang="ar-BH" sz="3600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algn="r" rtl="1">
              <a:lnSpc>
                <a:spcPct val="107000"/>
              </a:lnSpc>
              <a:spcAft>
                <a:spcPts val="800"/>
              </a:spcAft>
              <a:tabLst>
                <a:tab pos="723900" algn="l"/>
              </a:tabLst>
            </a:pPr>
            <a:r>
              <a:rPr lang="ar-BH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</a:t>
            </a:r>
            <a:r>
              <a:rPr lang="ar-SA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lang="ar-BH" sz="3600" b="1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قَدْ اسْتَعَدَّ فَريقُنا 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لِهَذِهِ الْـمُبارَياتِ.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</a:p>
          <a:p>
            <a:pPr marL="457200" algn="r" rtl="1">
              <a:lnSpc>
                <a:spcPct val="107000"/>
              </a:lnSpc>
              <a:spcAft>
                <a:spcPts val="800"/>
              </a:spcAft>
              <a:tabLst>
                <a:tab pos="723900" algn="l"/>
              </a:tabLs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وَبَعْدَ تَنافُسٍ 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بَيْنَ الْأَفْرِقَةِ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   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، فازَتْ مَدْرَسَتُنا بِالْـمَرْكَزِ الْأَوَّلِ.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052708" y="2249823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</a:t>
            </a:r>
            <a:r>
              <a:rPr lang="ar-BH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endParaRPr lang="en-US" sz="1600" dirty="0"/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2096165"/>
            <a:ext cx="2048010" cy="183068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9238692" y="2932708"/>
            <a:ext cx="2656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</a:t>
            </a:r>
            <a:r>
              <a:rPr lang="ar-BH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lang="ar-BH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</a:t>
            </a:r>
            <a:r>
              <a:rPr lang="ar-BH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4965626" y="2926779"/>
            <a:ext cx="1531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</a:t>
            </a:r>
            <a:r>
              <a:rPr lang="ar-BH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6496814" y="3635978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9056361" y="3647902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2635515" y="4079255"/>
            <a:ext cx="94835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صَعِدَ قائِدُ الْفَريقِ 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مِنَصَّةِ التَّتْويجِ، وَوَقَ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ـــــ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فَ بَ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ــــــ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قِيَّةُ اللّاعِبي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ــــــ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</a:t>
            </a:r>
            <a:endParaRPr lang="ar-BH" sz="3600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الْقائِدِ. ثُمَّ اسْتَلموا الْكَأْسَ، وَرَفَعوها </a:t>
            </a: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3600" dirty="0"/>
          </a:p>
        </p:txBody>
      </p:sp>
      <p:sp>
        <p:nvSpPr>
          <p:cNvPr id="28" name="Rectangle 27"/>
          <p:cNvSpPr/>
          <p:nvPr/>
        </p:nvSpPr>
        <p:spPr>
          <a:xfrm>
            <a:off x="8691907" y="4511727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11038114" y="5402111"/>
            <a:ext cx="987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5911561" y="5401798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</a:t>
            </a:r>
            <a:endParaRPr lang="en-US" sz="1600" dirty="0"/>
          </a:p>
        </p:txBody>
      </p:sp>
      <p:pic>
        <p:nvPicPr>
          <p:cNvPr id="31" name="Picture 3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1" y="4113203"/>
            <a:ext cx="2048009" cy="1769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2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0625 3.7037E-7 C -0.29869 3.7037E-7 -0.41237 0.03125 -0.41237 0.05648 L -0.41237 0.1136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2224 1.48148E-6 C 0.32201 1.48148E-6 0.4448 0.08194 0.4448 0.14838 L 0.4448 0.29699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7556E-17 L -0.08333 2.77556E-17 C -0.12057 2.77556E-17 -0.16653 0.08194 -0.16653 0.14861 L -0.16653 0.29722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278 L 0.17005 0.00278 C 0.2461 0.00278 0.34024 0.08473 0.34024 0.15186 L 0.34024 0.30093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5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2.22222E-6 L 0.19258 -2.22222E-6 C 0.28034 -2.22222E-6 0.38907 0.11088 0.38907 0.20116 L 0.38907 0.4030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48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2.96296E-6 L -0.01589 -2.96296E-6 C -0.03008 -2.96296E-6 -0.04727 0.14653 -0.04727 0.26598 L -0.04727 0.53195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8 -7.40741E-7 L 0.17708 -7.40741E-7 C 0.24309 -7.40741E-7 0.3246 0.15509 0.3246 0.28125 L 0.3246 0.56273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139 L 0.11654 0.00139 C 0.16888 0.00139 0.23359 0.1544 0.23359 0.2794 L 0.23359 0.55811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0" grpId="0"/>
      <p:bldP spid="13" grpId="0"/>
      <p:bldP spid="14" grpId="0"/>
      <p:bldP spid="15" grpId="0"/>
      <p:bldP spid="16" grpId="0"/>
      <p:bldP spid="17" grpId="0"/>
      <p:bldP spid="19" grpId="0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D81C88-FE2B-451C-8F54-250B6053AE91}"/>
              </a:ext>
            </a:extLst>
          </p:cNvPr>
          <p:cNvSpPr/>
          <p:nvPr/>
        </p:nvSpPr>
        <p:spPr>
          <a:xfrm>
            <a:off x="3525077" y="2337305"/>
            <a:ext cx="5669597" cy="159859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5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66B0DC-5FF2-430A-918B-007BC980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DB53EE-7741-44AA-BF00-51B4D2A31B2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2766196-2C92-4ABC-92B8-9AB50C3A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1372" y="6323986"/>
            <a:ext cx="4114800" cy="365125"/>
          </a:xfrm>
        </p:spPr>
        <p:txBody>
          <a:bodyPr/>
          <a:lstStyle/>
          <a:p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اللُّغَةُ العَرَبيّةُ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الصَّفُّ الثاني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الدّ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َ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ر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ْ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س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ُ</a:t>
            </a:r>
            <a:r>
              <a:rPr kumimoji="0" lang="ar-SA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 </a:t>
            </a:r>
            <a:r>
              <a:rPr kumimoji="0" lang="ar-BH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itchFamily="2" charset="-78"/>
              </a:rPr>
              <a:t>الثّاني </a:t>
            </a:r>
            <a:r>
              <a:rPr lang="ar-BH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النَّسْخُ وَالإِمْلاءُ وَالْإِنْتاجُ الْكِتابِيُّ</a:t>
            </a:r>
            <a:endParaRPr lang="en-US" sz="1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5819</TotalTime>
  <Words>501</Words>
  <Application>Microsoft Office PowerPoint</Application>
  <PresentationFormat>Widescreen</PresentationFormat>
  <Paragraphs>122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Asma Adel Mohamed Alhashimai</cp:lastModifiedBy>
  <cp:revision>346</cp:revision>
  <cp:lastPrinted>2021-01-17T11:49:49Z</cp:lastPrinted>
  <dcterms:created xsi:type="dcterms:W3CDTF">2020-03-04T10:47:58Z</dcterms:created>
  <dcterms:modified xsi:type="dcterms:W3CDTF">2023-02-10T20:40:14Z</dcterms:modified>
</cp:coreProperties>
</file>