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72" r:id="rId2"/>
  </p:sldMasterIdLst>
  <p:notesMasterIdLst>
    <p:notesMasterId r:id="rId63"/>
  </p:notesMasterIdLst>
  <p:sldIdLst>
    <p:sldId id="264" r:id="rId3"/>
    <p:sldId id="266" r:id="rId4"/>
    <p:sldId id="308" r:id="rId5"/>
    <p:sldId id="419" r:id="rId6"/>
    <p:sldId id="355" r:id="rId7"/>
    <p:sldId id="359" r:id="rId8"/>
    <p:sldId id="449" r:id="rId9"/>
    <p:sldId id="360" r:id="rId10"/>
    <p:sldId id="361" r:id="rId11"/>
    <p:sldId id="321" r:id="rId12"/>
    <p:sldId id="326" r:id="rId13"/>
    <p:sldId id="327" r:id="rId14"/>
    <p:sldId id="333" r:id="rId15"/>
    <p:sldId id="336" r:id="rId16"/>
    <p:sldId id="331" r:id="rId17"/>
    <p:sldId id="362" r:id="rId18"/>
    <p:sldId id="268" r:id="rId19"/>
    <p:sldId id="282" r:id="rId20"/>
    <p:sldId id="276" r:id="rId21"/>
    <p:sldId id="286" r:id="rId22"/>
    <p:sldId id="363" r:id="rId23"/>
    <p:sldId id="446" r:id="rId24"/>
    <p:sldId id="447" r:id="rId25"/>
    <p:sldId id="448" r:id="rId26"/>
    <p:sldId id="365" r:id="rId27"/>
    <p:sldId id="262" r:id="rId28"/>
    <p:sldId id="350" r:id="rId29"/>
    <p:sldId id="318" r:id="rId30"/>
    <p:sldId id="366" r:id="rId31"/>
    <p:sldId id="367" r:id="rId32"/>
    <p:sldId id="298" r:id="rId33"/>
    <p:sldId id="368" r:id="rId34"/>
    <p:sldId id="322" r:id="rId35"/>
    <p:sldId id="369" r:id="rId36"/>
    <p:sldId id="259" r:id="rId37"/>
    <p:sldId id="379" r:id="rId38"/>
    <p:sldId id="378" r:id="rId39"/>
    <p:sldId id="376" r:id="rId40"/>
    <p:sldId id="381" r:id="rId41"/>
    <p:sldId id="382" r:id="rId42"/>
    <p:sldId id="383" r:id="rId43"/>
    <p:sldId id="273" r:id="rId44"/>
    <p:sldId id="384" r:id="rId45"/>
    <p:sldId id="291" r:id="rId46"/>
    <p:sldId id="385" r:id="rId47"/>
    <p:sldId id="283" r:id="rId48"/>
    <p:sldId id="386" r:id="rId49"/>
    <p:sldId id="301" r:id="rId50"/>
    <p:sldId id="387" r:id="rId51"/>
    <p:sldId id="299" r:id="rId52"/>
    <p:sldId id="388" r:id="rId53"/>
    <p:sldId id="320" r:id="rId54"/>
    <p:sldId id="389" r:id="rId55"/>
    <p:sldId id="323" r:id="rId56"/>
    <p:sldId id="390" r:id="rId57"/>
    <p:sldId id="391" r:id="rId58"/>
    <p:sldId id="348" r:id="rId59"/>
    <p:sldId id="352" r:id="rId60"/>
    <p:sldId id="354" r:id="rId61"/>
    <p:sldId id="356"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F4DA"/>
    <a:srgbClr val="ABEFC7"/>
    <a:srgbClr val="DFCDDF"/>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84875" autoAdjust="0"/>
    <p:restoredTop sz="94660"/>
  </p:normalViewPr>
  <p:slideViewPr>
    <p:cSldViewPr snapToGrid="0">
      <p:cViewPr varScale="1">
        <p:scale>
          <a:sx n="72" d="100"/>
          <a:sy n="72" d="100"/>
        </p:scale>
        <p:origin x="1344" y="78"/>
      </p:cViewPr>
      <p:guideLst>
        <p:guide orient="horz" pos="2160"/>
        <p:guide pos="2880"/>
      </p:guideLst>
    </p:cSldViewPr>
  </p:slideViewPr>
  <p:notesTextViewPr>
    <p:cViewPr>
      <p:scale>
        <a:sx n="1" d="1"/>
        <a:sy n="1" d="1"/>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E41B36-1DE1-4665-806E-31C82E6793F8}" type="doc">
      <dgm:prSet loTypeId="urn:microsoft.com/office/officeart/2005/8/layout/lProcess1" loCatId="process" qsTypeId="urn:microsoft.com/office/officeart/2005/8/quickstyle/simple1" qsCatId="simple" csTypeId="urn:microsoft.com/office/officeart/2005/8/colors/colorful5" csCatId="colorful" phldr="1"/>
      <dgm:spPr/>
      <dgm:t>
        <a:bodyPr/>
        <a:lstStyle/>
        <a:p>
          <a:pPr rtl="1"/>
          <a:endParaRPr lang="ar-BH"/>
        </a:p>
      </dgm:t>
    </dgm:pt>
    <dgm:pt modelId="{09A72EB1-FD2E-454F-BD82-E43E0FC52AFD}">
      <dgm:prSet phldrT="[Text]" custT="1"/>
      <dgm:spPr/>
      <dgm:t>
        <a:bodyPr/>
        <a:lstStyle/>
        <a:p>
          <a:pPr rtl="1"/>
          <a:r>
            <a:rPr lang="ar-BH" sz="3200" b="1" dirty="0"/>
            <a:t>سياسات مشجعة</a:t>
          </a:r>
        </a:p>
      </dgm:t>
    </dgm:pt>
    <dgm:pt modelId="{08344837-5E08-4AC2-A527-AC1419B9F7A2}" type="parTrans" cxnId="{3D4D0FEB-25EB-4D6E-84BC-E3757AEA4516}">
      <dgm:prSet/>
      <dgm:spPr/>
      <dgm:t>
        <a:bodyPr/>
        <a:lstStyle/>
        <a:p>
          <a:pPr rtl="1"/>
          <a:endParaRPr lang="ar-BH" b="1"/>
        </a:p>
      </dgm:t>
    </dgm:pt>
    <dgm:pt modelId="{6E531F29-0030-4C11-B41A-56D561DB5B1E}" type="sibTrans" cxnId="{3D4D0FEB-25EB-4D6E-84BC-E3757AEA4516}">
      <dgm:prSet/>
      <dgm:spPr/>
      <dgm:t>
        <a:bodyPr/>
        <a:lstStyle/>
        <a:p>
          <a:pPr rtl="1"/>
          <a:endParaRPr lang="ar-BH" b="1"/>
        </a:p>
      </dgm:t>
    </dgm:pt>
    <dgm:pt modelId="{A0355A31-F311-4C67-B60A-2398B15570FD}">
      <dgm:prSet phldrT="[Text]" custT="1"/>
      <dgm:spPr/>
      <dgm:t>
        <a:bodyPr/>
        <a:lstStyle/>
        <a:p>
          <a:pPr rtl="1"/>
          <a:r>
            <a:rPr lang="ar-BH" sz="3200" b="1" dirty="0"/>
            <a:t>سياسات مقيدة</a:t>
          </a:r>
        </a:p>
      </dgm:t>
    </dgm:pt>
    <dgm:pt modelId="{CE0DF67D-4394-4854-A7EE-9DF09D008F21}" type="parTrans" cxnId="{5BE537A6-7046-430D-AEA0-96AC7AA03118}">
      <dgm:prSet/>
      <dgm:spPr/>
      <dgm:t>
        <a:bodyPr/>
        <a:lstStyle/>
        <a:p>
          <a:pPr rtl="1"/>
          <a:endParaRPr lang="ar-BH" b="1"/>
        </a:p>
      </dgm:t>
    </dgm:pt>
    <dgm:pt modelId="{BEF7EF2D-1BF7-4287-BD70-AA6BF4541782}" type="sibTrans" cxnId="{5BE537A6-7046-430D-AEA0-96AC7AA03118}">
      <dgm:prSet/>
      <dgm:spPr/>
      <dgm:t>
        <a:bodyPr/>
        <a:lstStyle/>
        <a:p>
          <a:pPr rtl="1"/>
          <a:endParaRPr lang="ar-BH" b="1"/>
        </a:p>
      </dgm:t>
    </dgm:pt>
    <dgm:pt modelId="{691EAE7E-6EE8-45FD-89B4-9F4A3AAB22CC}">
      <dgm:prSet phldrT="[Text]" custT="1"/>
      <dgm:spPr/>
      <dgm:t>
        <a:bodyPr/>
        <a:lstStyle/>
        <a:p>
          <a:pPr rtl="1"/>
          <a:r>
            <a:rPr lang="ar-BH" sz="2400" b="1" dirty="0"/>
            <a:t>تشجع على الولادات</a:t>
          </a:r>
        </a:p>
      </dgm:t>
    </dgm:pt>
    <dgm:pt modelId="{A0D2E203-A155-4B24-863E-AB1B77AC2E24}" type="parTrans" cxnId="{DAE23A17-92C7-43A8-BE7B-AA1C645DA54D}">
      <dgm:prSet/>
      <dgm:spPr/>
      <dgm:t>
        <a:bodyPr/>
        <a:lstStyle/>
        <a:p>
          <a:pPr rtl="1"/>
          <a:endParaRPr lang="ar-BH" b="1"/>
        </a:p>
      </dgm:t>
    </dgm:pt>
    <dgm:pt modelId="{FD802F06-9080-4CDA-AF2F-F5B2BDDCBD32}" type="sibTrans" cxnId="{DAE23A17-92C7-43A8-BE7B-AA1C645DA54D}">
      <dgm:prSet/>
      <dgm:spPr/>
      <dgm:t>
        <a:bodyPr/>
        <a:lstStyle/>
        <a:p>
          <a:pPr rtl="1"/>
          <a:endParaRPr lang="ar-BH" b="1"/>
        </a:p>
      </dgm:t>
    </dgm:pt>
    <dgm:pt modelId="{299A4A5C-C6C0-4194-874C-4DC0D5157A53}">
      <dgm:prSet phldrT="[Text]" custT="1"/>
      <dgm:spPr/>
      <dgm:t>
        <a:bodyPr/>
        <a:lstStyle/>
        <a:p>
          <a:pPr rtl="1"/>
          <a:r>
            <a:rPr lang="ar-BH" sz="2400" b="1" dirty="0"/>
            <a:t>الزواج المبكر</a:t>
          </a:r>
        </a:p>
      </dgm:t>
    </dgm:pt>
    <dgm:pt modelId="{41321296-0DA8-4FE1-81C0-90CA47124C82}" type="parTrans" cxnId="{CB17BBC3-4892-4955-9C3A-457B48511BDB}">
      <dgm:prSet/>
      <dgm:spPr/>
      <dgm:t>
        <a:bodyPr/>
        <a:lstStyle/>
        <a:p>
          <a:pPr rtl="1"/>
          <a:endParaRPr lang="ar-BH" b="1"/>
        </a:p>
      </dgm:t>
    </dgm:pt>
    <dgm:pt modelId="{32BFAB68-0624-4AB3-B8C0-7DEB21EE0006}" type="sibTrans" cxnId="{CB17BBC3-4892-4955-9C3A-457B48511BDB}">
      <dgm:prSet/>
      <dgm:spPr/>
      <dgm:t>
        <a:bodyPr/>
        <a:lstStyle/>
        <a:p>
          <a:pPr rtl="1"/>
          <a:endParaRPr lang="ar-BH" b="1"/>
        </a:p>
      </dgm:t>
    </dgm:pt>
    <dgm:pt modelId="{667E9C02-2CF8-4FF6-BB42-17C8A6D4EEEE}">
      <dgm:prSet phldrT="[Text]" custT="1"/>
      <dgm:spPr/>
      <dgm:t>
        <a:bodyPr/>
        <a:lstStyle/>
        <a:p>
          <a:pPr rtl="1"/>
          <a:r>
            <a:rPr lang="ar-BH" sz="2400" b="1" dirty="0"/>
            <a:t>تشجع استقدام المهاجرين</a:t>
          </a:r>
        </a:p>
      </dgm:t>
    </dgm:pt>
    <dgm:pt modelId="{138CE1D1-28A7-496D-AF36-03636B27002A}" type="parTrans" cxnId="{F02619F8-2592-4E1B-AFC6-F16BB8D81E9F}">
      <dgm:prSet/>
      <dgm:spPr/>
      <dgm:t>
        <a:bodyPr/>
        <a:lstStyle/>
        <a:p>
          <a:pPr rtl="1"/>
          <a:endParaRPr lang="ar-BH" b="1"/>
        </a:p>
      </dgm:t>
    </dgm:pt>
    <dgm:pt modelId="{DD8E4CBD-E365-4242-A943-07FF527AC88E}" type="sibTrans" cxnId="{F02619F8-2592-4E1B-AFC6-F16BB8D81E9F}">
      <dgm:prSet/>
      <dgm:spPr/>
      <dgm:t>
        <a:bodyPr/>
        <a:lstStyle/>
        <a:p>
          <a:pPr rtl="1"/>
          <a:endParaRPr lang="ar-BH" b="1"/>
        </a:p>
      </dgm:t>
    </dgm:pt>
    <dgm:pt modelId="{6908F354-BA92-46D7-BD23-A6FFE01C78E8}">
      <dgm:prSet phldrT="[Text]" custT="1"/>
      <dgm:spPr/>
      <dgm:t>
        <a:bodyPr/>
        <a:lstStyle/>
        <a:p>
          <a:pPr rtl="1"/>
          <a:r>
            <a:rPr lang="ar-BH" sz="2400" b="1" dirty="0"/>
            <a:t>تحدد عدد الأولاد</a:t>
          </a:r>
        </a:p>
      </dgm:t>
    </dgm:pt>
    <dgm:pt modelId="{C3004E9A-D734-4AE6-AE3E-E36667D3AE89}" type="parTrans" cxnId="{E2DF1DF8-31B6-460D-927D-5169068059C4}">
      <dgm:prSet/>
      <dgm:spPr/>
      <dgm:t>
        <a:bodyPr/>
        <a:lstStyle/>
        <a:p>
          <a:pPr rtl="1"/>
          <a:endParaRPr lang="ar-BH" b="1"/>
        </a:p>
      </dgm:t>
    </dgm:pt>
    <dgm:pt modelId="{CD720F36-06E6-4590-8730-456E2445C027}" type="sibTrans" cxnId="{E2DF1DF8-31B6-460D-927D-5169068059C4}">
      <dgm:prSet/>
      <dgm:spPr/>
      <dgm:t>
        <a:bodyPr/>
        <a:lstStyle/>
        <a:p>
          <a:pPr rtl="1"/>
          <a:endParaRPr lang="ar-BH" b="1"/>
        </a:p>
      </dgm:t>
    </dgm:pt>
    <dgm:pt modelId="{435BD7EF-3803-40AF-BD8B-8FACDB74F244}">
      <dgm:prSet phldrT="[Text]" custT="1"/>
      <dgm:spPr/>
      <dgm:t>
        <a:bodyPr/>
        <a:lstStyle/>
        <a:p>
          <a:pPr rtl="1"/>
          <a:r>
            <a:rPr lang="ar-BH" sz="2400" b="1" dirty="0"/>
            <a:t>تمنع الزواج المبكر</a:t>
          </a:r>
        </a:p>
      </dgm:t>
    </dgm:pt>
    <dgm:pt modelId="{DC1E9578-45B0-418D-8B02-D5633F8E3FCB}" type="parTrans" cxnId="{BFC3BE3A-D710-48A1-A2D6-0A1A70F14165}">
      <dgm:prSet/>
      <dgm:spPr/>
      <dgm:t>
        <a:bodyPr/>
        <a:lstStyle/>
        <a:p>
          <a:pPr rtl="1"/>
          <a:endParaRPr lang="ar-BH" b="1"/>
        </a:p>
      </dgm:t>
    </dgm:pt>
    <dgm:pt modelId="{CE57B949-F265-4556-A71F-983B97920122}" type="sibTrans" cxnId="{BFC3BE3A-D710-48A1-A2D6-0A1A70F14165}">
      <dgm:prSet/>
      <dgm:spPr/>
      <dgm:t>
        <a:bodyPr/>
        <a:lstStyle/>
        <a:p>
          <a:pPr rtl="1"/>
          <a:endParaRPr lang="ar-BH" b="1"/>
        </a:p>
      </dgm:t>
    </dgm:pt>
    <dgm:pt modelId="{5351C384-0D1C-4689-B1A3-126517D0EF6B}">
      <dgm:prSet phldrT="[Text]" custT="1"/>
      <dgm:spPr/>
      <dgm:t>
        <a:bodyPr/>
        <a:lstStyle/>
        <a:p>
          <a:pPr rtl="1"/>
          <a:r>
            <a:rPr lang="ar-BH" sz="2400" b="1" dirty="0"/>
            <a:t>لا تضع عقبات أمام وسائل نتظيم الانجاب</a:t>
          </a:r>
        </a:p>
      </dgm:t>
    </dgm:pt>
    <dgm:pt modelId="{8FE25CBC-C358-4531-8B44-58043AB75D26}" type="parTrans" cxnId="{FA495B57-0CCB-40AC-9545-4F221F234C2F}">
      <dgm:prSet/>
      <dgm:spPr/>
      <dgm:t>
        <a:bodyPr/>
        <a:lstStyle/>
        <a:p>
          <a:pPr rtl="1"/>
          <a:endParaRPr lang="ar-BH" b="1"/>
        </a:p>
      </dgm:t>
    </dgm:pt>
    <dgm:pt modelId="{483FE054-51ED-4E41-B3DD-95AF8D6B8A26}" type="sibTrans" cxnId="{FA495B57-0CCB-40AC-9545-4F221F234C2F}">
      <dgm:prSet/>
      <dgm:spPr/>
      <dgm:t>
        <a:bodyPr/>
        <a:lstStyle/>
        <a:p>
          <a:pPr rtl="1"/>
          <a:endParaRPr lang="ar-BH" b="1"/>
        </a:p>
      </dgm:t>
    </dgm:pt>
    <dgm:pt modelId="{72AF3587-3611-49D3-AA9C-F9515A5170F1}">
      <dgm:prSet phldrT="[Text]" custT="1"/>
      <dgm:spPr/>
      <dgm:t>
        <a:bodyPr/>
        <a:lstStyle/>
        <a:p>
          <a:pPr rtl="1"/>
          <a:r>
            <a:rPr lang="ar-BH" sz="2400" b="1" dirty="0"/>
            <a:t>تفرض قيودًا على استقدام المهاجرين</a:t>
          </a:r>
        </a:p>
      </dgm:t>
    </dgm:pt>
    <dgm:pt modelId="{A610C16B-7D39-4D40-8C6A-2B1FE5389776}" type="parTrans" cxnId="{692A02D0-6673-4BC7-83E5-8C636F18BEE9}">
      <dgm:prSet/>
      <dgm:spPr/>
      <dgm:t>
        <a:bodyPr/>
        <a:lstStyle/>
        <a:p>
          <a:pPr rtl="1"/>
          <a:endParaRPr lang="ar-BH" b="1"/>
        </a:p>
      </dgm:t>
    </dgm:pt>
    <dgm:pt modelId="{DF094B5D-2AB9-4A52-BD49-05596536487D}" type="sibTrans" cxnId="{692A02D0-6673-4BC7-83E5-8C636F18BEE9}">
      <dgm:prSet/>
      <dgm:spPr/>
      <dgm:t>
        <a:bodyPr/>
        <a:lstStyle/>
        <a:p>
          <a:pPr rtl="1"/>
          <a:endParaRPr lang="ar-BH" b="1"/>
        </a:p>
      </dgm:t>
    </dgm:pt>
    <dgm:pt modelId="{9C470F3B-3B03-46F0-9BD0-51FC9A907E87}">
      <dgm:prSet phldrT="[Text]" custT="1"/>
      <dgm:spPr/>
      <dgm:t>
        <a:bodyPr/>
        <a:lstStyle/>
        <a:p>
          <a:pPr rtl="1"/>
          <a:r>
            <a:rPr lang="ar-BH" sz="2400" b="1" dirty="0"/>
            <a:t>لا تسهل اللجوء لوسائل منع الحمل</a:t>
          </a:r>
        </a:p>
      </dgm:t>
    </dgm:pt>
    <dgm:pt modelId="{9EBFEB48-2C2D-4E00-9898-DF0E72479B9C}" type="parTrans" cxnId="{124655B1-E6B8-4CF8-AD43-8DF8A5BE989E}">
      <dgm:prSet/>
      <dgm:spPr/>
      <dgm:t>
        <a:bodyPr/>
        <a:lstStyle/>
        <a:p>
          <a:pPr rtl="1"/>
          <a:endParaRPr lang="ar-BH" b="1"/>
        </a:p>
      </dgm:t>
    </dgm:pt>
    <dgm:pt modelId="{F4FE3DF6-B2D7-4EC7-BAF4-B2CD65413508}" type="sibTrans" cxnId="{124655B1-E6B8-4CF8-AD43-8DF8A5BE989E}">
      <dgm:prSet/>
      <dgm:spPr/>
      <dgm:t>
        <a:bodyPr/>
        <a:lstStyle/>
        <a:p>
          <a:pPr rtl="1"/>
          <a:endParaRPr lang="ar-BH" b="1"/>
        </a:p>
      </dgm:t>
    </dgm:pt>
    <dgm:pt modelId="{073475E8-7447-4B44-92D1-30C56B6AE746}" type="pres">
      <dgm:prSet presAssocID="{81E41B36-1DE1-4665-806E-31C82E6793F8}" presName="Name0" presStyleCnt="0">
        <dgm:presLayoutVars>
          <dgm:dir val="rev"/>
          <dgm:animLvl val="lvl"/>
          <dgm:resizeHandles val="exact"/>
        </dgm:presLayoutVars>
      </dgm:prSet>
      <dgm:spPr/>
    </dgm:pt>
    <dgm:pt modelId="{8EFE9E67-D4FE-4362-9182-F7CCD1989BAD}" type="pres">
      <dgm:prSet presAssocID="{09A72EB1-FD2E-454F-BD82-E43E0FC52AFD}" presName="vertFlow" presStyleCnt="0"/>
      <dgm:spPr/>
    </dgm:pt>
    <dgm:pt modelId="{86D2BCBB-2E81-4058-886E-D8790933F65A}" type="pres">
      <dgm:prSet presAssocID="{09A72EB1-FD2E-454F-BD82-E43E0FC52AFD}" presName="header" presStyleLbl="node1" presStyleIdx="0" presStyleCnt="2"/>
      <dgm:spPr/>
    </dgm:pt>
    <dgm:pt modelId="{1C6D65F7-FCC9-4B6D-83D2-1D485321BB67}" type="pres">
      <dgm:prSet presAssocID="{A0D2E203-A155-4B24-863E-AB1B77AC2E24}" presName="parTrans" presStyleLbl="sibTrans2D1" presStyleIdx="0" presStyleCnt="8"/>
      <dgm:spPr/>
    </dgm:pt>
    <dgm:pt modelId="{4F67A600-7DF4-4371-AA71-B18F6577DD46}" type="pres">
      <dgm:prSet presAssocID="{691EAE7E-6EE8-45FD-89B4-9F4A3AAB22CC}" presName="child" presStyleLbl="alignAccFollowNode1" presStyleIdx="0" presStyleCnt="8">
        <dgm:presLayoutVars>
          <dgm:chMax val="0"/>
          <dgm:bulletEnabled val="1"/>
        </dgm:presLayoutVars>
      </dgm:prSet>
      <dgm:spPr/>
    </dgm:pt>
    <dgm:pt modelId="{3C46C40F-DFFB-4868-9BAF-97F4E483F57F}" type="pres">
      <dgm:prSet presAssocID="{FD802F06-9080-4CDA-AF2F-F5B2BDDCBD32}" presName="sibTrans" presStyleLbl="sibTrans2D1" presStyleIdx="1" presStyleCnt="8"/>
      <dgm:spPr/>
    </dgm:pt>
    <dgm:pt modelId="{135363D9-31F5-4621-9366-67765A71A4F0}" type="pres">
      <dgm:prSet presAssocID="{299A4A5C-C6C0-4194-874C-4DC0D5157A53}" presName="child" presStyleLbl="alignAccFollowNode1" presStyleIdx="1" presStyleCnt="8">
        <dgm:presLayoutVars>
          <dgm:chMax val="0"/>
          <dgm:bulletEnabled val="1"/>
        </dgm:presLayoutVars>
      </dgm:prSet>
      <dgm:spPr/>
    </dgm:pt>
    <dgm:pt modelId="{C1BBA2B6-1403-4E58-96BA-A15213170381}" type="pres">
      <dgm:prSet presAssocID="{32BFAB68-0624-4AB3-B8C0-7DEB21EE0006}" presName="sibTrans" presStyleLbl="sibTrans2D1" presStyleIdx="2" presStyleCnt="8"/>
      <dgm:spPr/>
    </dgm:pt>
    <dgm:pt modelId="{5BECCE09-218B-4DBA-8835-C420EEBC8E99}" type="pres">
      <dgm:prSet presAssocID="{9C470F3B-3B03-46F0-9BD0-51FC9A907E87}" presName="child" presStyleLbl="alignAccFollowNode1" presStyleIdx="2" presStyleCnt="8">
        <dgm:presLayoutVars>
          <dgm:chMax val="0"/>
          <dgm:bulletEnabled val="1"/>
        </dgm:presLayoutVars>
      </dgm:prSet>
      <dgm:spPr/>
    </dgm:pt>
    <dgm:pt modelId="{030E2C5F-2B07-4DCF-B192-16C2D39B17AB}" type="pres">
      <dgm:prSet presAssocID="{F4FE3DF6-B2D7-4EC7-BAF4-B2CD65413508}" presName="sibTrans" presStyleLbl="sibTrans2D1" presStyleIdx="3" presStyleCnt="8"/>
      <dgm:spPr/>
    </dgm:pt>
    <dgm:pt modelId="{129612D4-E68B-4F51-9199-57C61371D0AB}" type="pres">
      <dgm:prSet presAssocID="{667E9C02-2CF8-4FF6-BB42-17C8A6D4EEEE}" presName="child" presStyleLbl="alignAccFollowNode1" presStyleIdx="3" presStyleCnt="8">
        <dgm:presLayoutVars>
          <dgm:chMax val="0"/>
          <dgm:bulletEnabled val="1"/>
        </dgm:presLayoutVars>
      </dgm:prSet>
      <dgm:spPr/>
    </dgm:pt>
    <dgm:pt modelId="{1A755CC0-8856-499F-9A9B-A8F6464F18EC}" type="pres">
      <dgm:prSet presAssocID="{09A72EB1-FD2E-454F-BD82-E43E0FC52AFD}" presName="hSp" presStyleCnt="0"/>
      <dgm:spPr/>
    </dgm:pt>
    <dgm:pt modelId="{9C06656F-65CA-4073-B891-190C1C61F6C2}" type="pres">
      <dgm:prSet presAssocID="{A0355A31-F311-4C67-B60A-2398B15570FD}" presName="vertFlow" presStyleCnt="0"/>
      <dgm:spPr/>
    </dgm:pt>
    <dgm:pt modelId="{294E392B-F8CC-4EDC-9826-711D821538E5}" type="pres">
      <dgm:prSet presAssocID="{A0355A31-F311-4C67-B60A-2398B15570FD}" presName="header" presStyleLbl="node1" presStyleIdx="1" presStyleCnt="2"/>
      <dgm:spPr/>
    </dgm:pt>
    <dgm:pt modelId="{74848D05-2CF9-4444-8F81-3B8C9B604737}" type="pres">
      <dgm:prSet presAssocID="{C3004E9A-D734-4AE6-AE3E-E36667D3AE89}" presName="parTrans" presStyleLbl="sibTrans2D1" presStyleIdx="4" presStyleCnt="8"/>
      <dgm:spPr/>
    </dgm:pt>
    <dgm:pt modelId="{E6063EEB-A896-493E-A0A5-1313E8803FF1}" type="pres">
      <dgm:prSet presAssocID="{6908F354-BA92-46D7-BD23-A6FFE01C78E8}" presName="child" presStyleLbl="alignAccFollowNode1" presStyleIdx="4" presStyleCnt="8">
        <dgm:presLayoutVars>
          <dgm:chMax val="0"/>
          <dgm:bulletEnabled val="1"/>
        </dgm:presLayoutVars>
      </dgm:prSet>
      <dgm:spPr/>
    </dgm:pt>
    <dgm:pt modelId="{FCA257EB-2B8E-4E42-BB99-B81834740116}" type="pres">
      <dgm:prSet presAssocID="{CD720F36-06E6-4590-8730-456E2445C027}" presName="sibTrans" presStyleLbl="sibTrans2D1" presStyleIdx="5" presStyleCnt="8"/>
      <dgm:spPr/>
    </dgm:pt>
    <dgm:pt modelId="{0424EE9F-AB45-4FC9-BF63-269C9D7FB456}" type="pres">
      <dgm:prSet presAssocID="{435BD7EF-3803-40AF-BD8B-8FACDB74F244}" presName="child" presStyleLbl="alignAccFollowNode1" presStyleIdx="5" presStyleCnt="8">
        <dgm:presLayoutVars>
          <dgm:chMax val="0"/>
          <dgm:bulletEnabled val="1"/>
        </dgm:presLayoutVars>
      </dgm:prSet>
      <dgm:spPr/>
    </dgm:pt>
    <dgm:pt modelId="{4870B70E-D503-4961-85BD-878E667CE89E}" type="pres">
      <dgm:prSet presAssocID="{CE57B949-F265-4556-A71F-983B97920122}" presName="sibTrans" presStyleLbl="sibTrans2D1" presStyleIdx="6" presStyleCnt="8"/>
      <dgm:spPr/>
    </dgm:pt>
    <dgm:pt modelId="{82B7BB6C-AD98-40E0-886B-901C705CE0DC}" type="pres">
      <dgm:prSet presAssocID="{5351C384-0D1C-4689-B1A3-126517D0EF6B}" presName="child" presStyleLbl="alignAccFollowNode1" presStyleIdx="6" presStyleCnt="8">
        <dgm:presLayoutVars>
          <dgm:chMax val="0"/>
          <dgm:bulletEnabled val="1"/>
        </dgm:presLayoutVars>
      </dgm:prSet>
      <dgm:spPr/>
    </dgm:pt>
    <dgm:pt modelId="{6848F222-FCA1-4ED3-A1EB-7F0BA6F475F3}" type="pres">
      <dgm:prSet presAssocID="{483FE054-51ED-4E41-B3DD-95AF8D6B8A26}" presName="sibTrans" presStyleLbl="sibTrans2D1" presStyleIdx="7" presStyleCnt="8"/>
      <dgm:spPr/>
    </dgm:pt>
    <dgm:pt modelId="{F425D97C-8185-4471-8FF5-68CAD640140C}" type="pres">
      <dgm:prSet presAssocID="{72AF3587-3611-49D3-AA9C-F9515A5170F1}" presName="child" presStyleLbl="alignAccFollowNode1" presStyleIdx="7" presStyleCnt="8">
        <dgm:presLayoutVars>
          <dgm:chMax val="0"/>
          <dgm:bulletEnabled val="1"/>
        </dgm:presLayoutVars>
      </dgm:prSet>
      <dgm:spPr/>
    </dgm:pt>
  </dgm:ptLst>
  <dgm:cxnLst>
    <dgm:cxn modelId="{A69C4206-F9D0-44E8-BE55-3FF2DFA0DFCD}" type="presOf" srcId="{5351C384-0D1C-4689-B1A3-126517D0EF6B}" destId="{82B7BB6C-AD98-40E0-886B-901C705CE0DC}" srcOrd="0" destOrd="0" presId="urn:microsoft.com/office/officeart/2005/8/layout/lProcess1"/>
    <dgm:cxn modelId="{8FDF4108-8F6A-4C8E-8BF1-45BD327CA97E}" type="presOf" srcId="{CD720F36-06E6-4590-8730-456E2445C027}" destId="{FCA257EB-2B8E-4E42-BB99-B81834740116}" srcOrd="0" destOrd="0" presId="urn:microsoft.com/office/officeart/2005/8/layout/lProcess1"/>
    <dgm:cxn modelId="{DAE23A17-92C7-43A8-BE7B-AA1C645DA54D}" srcId="{09A72EB1-FD2E-454F-BD82-E43E0FC52AFD}" destId="{691EAE7E-6EE8-45FD-89B4-9F4A3AAB22CC}" srcOrd="0" destOrd="0" parTransId="{A0D2E203-A155-4B24-863E-AB1B77AC2E24}" sibTransId="{FD802F06-9080-4CDA-AF2F-F5B2BDDCBD32}"/>
    <dgm:cxn modelId="{24185919-D048-4C83-AE29-7133F3E320D9}" type="presOf" srcId="{81E41B36-1DE1-4665-806E-31C82E6793F8}" destId="{073475E8-7447-4B44-92D1-30C56B6AE746}" srcOrd="0" destOrd="0" presId="urn:microsoft.com/office/officeart/2005/8/layout/lProcess1"/>
    <dgm:cxn modelId="{BC14171F-51A5-4D25-84CC-ABF7189EC73C}" type="presOf" srcId="{435BD7EF-3803-40AF-BD8B-8FACDB74F244}" destId="{0424EE9F-AB45-4FC9-BF63-269C9D7FB456}" srcOrd="0" destOrd="0" presId="urn:microsoft.com/office/officeart/2005/8/layout/lProcess1"/>
    <dgm:cxn modelId="{28753F20-B955-49C9-A83C-5BBC7B542423}" type="presOf" srcId="{C3004E9A-D734-4AE6-AE3E-E36667D3AE89}" destId="{74848D05-2CF9-4444-8F81-3B8C9B604737}" srcOrd="0" destOrd="0" presId="urn:microsoft.com/office/officeart/2005/8/layout/lProcess1"/>
    <dgm:cxn modelId="{7A739737-F334-48C5-95C3-B1C4D0915235}" type="presOf" srcId="{483FE054-51ED-4E41-B3DD-95AF8D6B8A26}" destId="{6848F222-FCA1-4ED3-A1EB-7F0BA6F475F3}" srcOrd="0" destOrd="0" presId="urn:microsoft.com/office/officeart/2005/8/layout/lProcess1"/>
    <dgm:cxn modelId="{BFC3BE3A-D710-48A1-A2D6-0A1A70F14165}" srcId="{A0355A31-F311-4C67-B60A-2398B15570FD}" destId="{435BD7EF-3803-40AF-BD8B-8FACDB74F244}" srcOrd="1" destOrd="0" parTransId="{DC1E9578-45B0-418D-8B02-D5633F8E3FCB}" sibTransId="{CE57B949-F265-4556-A71F-983B97920122}"/>
    <dgm:cxn modelId="{D2163F50-578D-41F3-A533-EACD48E2759D}" type="presOf" srcId="{32BFAB68-0624-4AB3-B8C0-7DEB21EE0006}" destId="{C1BBA2B6-1403-4E58-96BA-A15213170381}" srcOrd="0" destOrd="0" presId="urn:microsoft.com/office/officeart/2005/8/layout/lProcess1"/>
    <dgm:cxn modelId="{B4AA3053-5C0B-4C9F-AB22-32C94F66263F}" type="presOf" srcId="{6908F354-BA92-46D7-BD23-A6FFE01C78E8}" destId="{E6063EEB-A896-493E-A0A5-1313E8803FF1}" srcOrd="0" destOrd="0" presId="urn:microsoft.com/office/officeart/2005/8/layout/lProcess1"/>
    <dgm:cxn modelId="{FA495B57-0CCB-40AC-9545-4F221F234C2F}" srcId="{A0355A31-F311-4C67-B60A-2398B15570FD}" destId="{5351C384-0D1C-4689-B1A3-126517D0EF6B}" srcOrd="2" destOrd="0" parTransId="{8FE25CBC-C358-4531-8B44-58043AB75D26}" sibTransId="{483FE054-51ED-4E41-B3DD-95AF8D6B8A26}"/>
    <dgm:cxn modelId="{1FFEE27D-BA7A-41B7-BB71-108313DB66DF}" type="presOf" srcId="{9C470F3B-3B03-46F0-9BD0-51FC9A907E87}" destId="{5BECCE09-218B-4DBA-8835-C420EEBC8E99}" srcOrd="0" destOrd="0" presId="urn:microsoft.com/office/officeart/2005/8/layout/lProcess1"/>
    <dgm:cxn modelId="{C20F3E8C-F59E-4800-945A-2A4CEBF72C80}" type="presOf" srcId="{09A72EB1-FD2E-454F-BD82-E43E0FC52AFD}" destId="{86D2BCBB-2E81-4058-886E-D8790933F65A}" srcOrd="0" destOrd="0" presId="urn:microsoft.com/office/officeart/2005/8/layout/lProcess1"/>
    <dgm:cxn modelId="{BF57C89E-4789-4AFD-9E01-2CCFF35A91BC}" type="presOf" srcId="{72AF3587-3611-49D3-AA9C-F9515A5170F1}" destId="{F425D97C-8185-4471-8FF5-68CAD640140C}" srcOrd="0" destOrd="0" presId="urn:microsoft.com/office/officeart/2005/8/layout/lProcess1"/>
    <dgm:cxn modelId="{5BE537A6-7046-430D-AEA0-96AC7AA03118}" srcId="{81E41B36-1DE1-4665-806E-31C82E6793F8}" destId="{A0355A31-F311-4C67-B60A-2398B15570FD}" srcOrd="1" destOrd="0" parTransId="{CE0DF67D-4394-4854-A7EE-9DF09D008F21}" sibTransId="{BEF7EF2D-1BF7-4287-BD70-AA6BF4541782}"/>
    <dgm:cxn modelId="{124655B1-E6B8-4CF8-AD43-8DF8A5BE989E}" srcId="{09A72EB1-FD2E-454F-BD82-E43E0FC52AFD}" destId="{9C470F3B-3B03-46F0-9BD0-51FC9A907E87}" srcOrd="2" destOrd="0" parTransId="{9EBFEB48-2C2D-4E00-9898-DF0E72479B9C}" sibTransId="{F4FE3DF6-B2D7-4EC7-BAF4-B2CD65413508}"/>
    <dgm:cxn modelId="{CB17BBC3-4892-4955-9C3A-457B48511BDB}" srcId="{09A72EB1-FD2E-454F-BD82-E43E0FC52AFD}" destId="{299A4A5C-C6C0-4194-874C-4DC0D5157A53}" srcOrd="1" destOrd="0" parTransId="{41321296-0DA8-4FE1-81C0-90CA47124C82}" sibTransId="{32BFAB68-0624-4AB3-B8C0-7DEB21EE0006}"/>
    <dgm:cxn modelId="{BA29B3C4-489D-4892-A6F1-8A239575E9C5}" type="presOf" srcId="{F4FE3DF6-B2D7-4EC7-BAF4-B2CD65413508}" destId="{030E2C5F-2B07-4DCF-B192-16C2D39B17AB}" srcOrd="0" destOrd="0" presId="urn:microsoft.com/office/officeart/2005/8/layout/lProcess1"/>
    <dgm:cxn modelId="{13D510CA-6D98-4EFF-B471-A284375BCC35}" type="presOf" srcId="{A0D2E203-A155-4B24-863E-AB1B77AC2E24}" destId="{1C6D65F7-FCC9-4B6D-83D2-1D485321BB67}" srcOrd="0" destOrd="0" presId="urn:microsoft.com/office/officeart/2005/8/layout/lProcess1"/>
    <dgm:cxn modelId="{C9681BCF-D619-48C7-BA16-4F6C93C2F352}" type="presOf" srcId="{299A4A5C-C6C0-4194-874C-4DC0D5157A53}" destId="{135363D9-31F5-4621-9366-67765A71A4F0}" srcOrd="0" destOrd="0" presId="urn:microsoft.com/office/officeart/2005/8/layout/lProcess1"/>
    <dgm:cxn modelId="{692A02D0-6673-4BC7-83E5-8C636F18BEE9}" srcId="{A0355A31-F311-4C67-B60A-2398B15570FD}" destId="{72AF3587-3611-49D3-AA9C-F9515A5170F1}" srcOrd="3" destOrd="0" parTransId="{A610C16B-7D39-4D40-8C6A-2B1FE5389776}" sibTransId="{DF094B5D-2AB9-4A52-BD49-05596536487D}"/>
    <dgm:cxn modelId="{D176D7D4-B087-4E81-9700-7FDED087C53E}" type="presOf" srcId="{691EAE7E-6EE8-45FD-89B4-9F4A3AAB22CC}" destId="{4F67A600-7DF4-4371-AA71-B18F6577DD46}" srcOrd="0" destOrd="0" presId="urn:microsoft.com/office/officeart/2005/8/layout/lProcess1"/>
    <dgm:cxn modelId="{7AA871D5-DDE1-40C3-AA54-335129E8865A}" type="presOf" srcId="{667E9C02-2CF8-4FF6-BB42-17C8A6D4EEEE}" destId="{129612D4-E68B-4F51-9199-57C61371D0AB}" srcOrd="0" destOrd="0" presId="urn:microsoft.com/office/officeart/2005/8/layout/lProcess1"/>
    <dgm:cxn modelId="{3D4D0FEB-25EB-4D6E-84BC-E3757AEA4516}" srcId="{81E41B36-1DE1-4665-806E-31C82E6793F8}" destId="{09A72EB1-FD2E-454F-BD82-E43E0FC52AFD}" srcOrd="0" destOrd="0" parTransId="{08344837-5E08-4AC2-A527-AC1419B9F7A2}" sibTransId="{6E531F29-0030-4C11-B41A-56D561DB5B1E}"/>
    <dgm:cxn modelId="{116560F3-74E6-4942-B4E3-9D95DA3603F2}" type="presOf" srcId="{A0355A31-F311-4C67-B60A-2398B15570FD}" destId="{294E392B-F8CC-4EDC-9826-711D821538E5}" srcOrd="0" destOrd="0" presId="urn:microsoft.com/office/officeart/2005/8/layout/lProcess1"/>
    <dgm:cxn modelId="{EA414BF4-EB3C-41BE-AC79-3C824DDAC516}" type="presOf" srcId="{CE57B949-F265-4556-A71F-983B97920122}" destId="{4870B70E-D503-4961-85BD-878E667CE89E}" srcOrd="0" destOrd="0" presId="urn:microsoft.com/office/officeart/2005/8/layout/lProcess1"/>
    <dgm:cxn modelId="{45B791F4-783C-49E2-B97D-E2B6900A1E75}" type="presOf" srcId="{FD802F06-9080-4CDA-AF2F-F5B2BDDCBD32}" destId="{3C46C40F-DFFB-4868-9BAF-97F4E483F57F}" srcOrd="0" destOrd="0" presId="urn:microsoft.com/office/officeart/2005/8/layout/lProcess1"/>
    <dgm:cxn modelId="{F02619F8-2592-4E1B-AFC6-F16BB8D81E9F}" srcId="{09A72EB1-FD2E-454F-BD82-E43E0FC52AFD}" destId="{667E9C02-2CF8-4FF6-BB42-17C8A6D4EEEE}" srcOrd="3" destOrd="0" parTransId="{138CE1D1-28A7-496D-AF36-03636B27002A}" sibTransId="{DD8E4CBD-E365-4242-A943-07FF527AC88E}"/>
    <dgm:cxn modelId="{E2DF1DF8-31B6-460D-927D-5169068059C4}" srcId="{A0355A31-F311-4C67-B60A-2398B15570FD}" destId="{6908F354-BA92-46D7-BD23-A6FFE01C78E8}" srcOrd="0" destOrd="0" parTransId="{C3004E9A-D734-4AE6-AE3E-E36667D3AE89}" sibTransId="{CD720F36-06E6-4590-8730-456E2445C027}"/>
    <dgm:cxn modelId="{709F74B0-024F-4798-AC0A-04958AABD8DC}" type="presParOf" srcId="{073475E8-7447-4B44-92D1-30C56B6AE746}" destId="{8EFE9E67-D4FE-4362-9182-F7CCD1989BAD}" srcOrd="0" destOrd="0" presId="urn:microsoft.com/office/officeart/2005/8/layout/lProcess1"/>
    <dgm:cxn modelId="{2C0EE6DD-6AF7-4DC7-A8CE-67BA87E168A8}" type="presParOf" srcId="{8EFE9E67-D4FE-4362-9182-F7CCD1989BAD}" destId="{86D2BCBB-2E81-4058-886E-D8790933F65A}" srcOrd="0" destOrd="0" presId="urn:microsoft.com/office/officeart/2005/8/layout/lProcess1"/>
    <dgm:cxn modelId="{CAC6E288-078D-4354-8756-7A6BB3BD314C}" type="presParOf" srcId="{8EFE9E67-D4FE-4362-9182-F7CCD1989BAD}" destId="{1C6D65F7-FCC9-4B6D-83D2-1D485321BB67}" srcOrd="1" destOrd="0" presId="urn:microsoft.com/office/officeart/2005/8/layout/lProcess1"/>
    <dgm:cxn modelId="{F228154F-7CC6-47F0-94E1-83AFE9CB76AB}" type="presParOf" srcId="{8EFE9E67-D4FE-4362-9182-F7CCD1989BAD}" destId="{4F67A600-7DF4-4371-AA71-B18F6577DD46}" srcOrd="2" destOrd="0" presId="urn:microsoft.com/office/officeart/2005/8/layout/lProcess1"/>
    <dgm:cxn modelId="{9149711A-F7F9-45F1-852E-03090B411562}" type="presParOf" srcId="{8EFE9E67-D4FE-4362-9182-F7CCD1989BAD}" destId="{3C46C40F-DFFB-4868-9BAF-97F4E483F57F}" srcOrd="3" destOrd="0" presId="urn:microsoft.com/office/officeart/2005/8/layout/lProcess1"/>
    <dgm:cxn modelId="{03E76822-4F6D-40EC-81C9-0D1DDD200C08}" type="presParOf" srcId="{8EFE9E67-D4FE-4362-9182-F7CCD1989BAD}" destId="{135363D9-31F5-4621-9366-67765A71A4F0}" srcOrd="4" destOrd="0" presId="urn:microsoft.com/office/officeart/2005/8/layout/lProcess1"/>
    <dgm:cxn modelId="{6EB6DEC7-9F0E-4351-B270-E874F239EC8D}" type="presParOf" srcId="{8EFE9E67-D4FE-4362-9182-F7CCD1989BAD}" destId="{C1BBA2B6-1403-4E58-96BA-A15213170381}" srcOrd="5" destOrd="0" presId="urn:microsoft.com/office/officeart/2005/8/layout/lProcess1"/>
    <dgm:cxn modelId="{196D7F56-CE30-462F-B03C-180879E3F715}" type="presParOf" srcId="{8EFE9E67-D4FE-4362-9182-F7CCD1989BAD}" destId="{5BECCE09-218B-4DBA-8835-C420EEBC8E99}" srcOrd="6" destOrd="0" presId="urn:microsoft.com/office/officeart/2005/8/layout/lProcess1"/>
    <dgm:cxn modelId="{FB96A3AE-5561-4395-A347-8B78DEEF5F8F}" type="presParOf" srcId="{8EFE9E67-D4FE-4362-9182-F7CCD1989BAD}" destId="{030E2C5F-2B07-4DCF-B192-16C2D39B17AB}" srcOrd="7" destOrd="0" presId="urn:microsoft.com/office/officeart/2005/8/layout/lProcess1"/>
    <dgm:cxn modelId="{3CB539D1-C5E2-4405-B3F0-08DBB22A26AC}" type="presParOf" srcId="{8EFE9E67-D4FE-4362-9182-F7CCD1989BAD}" destId="{129612D4-E68B-4F51-9199-57C61371D0AB}" srcOrd="8" destOrd="0" presId="urn:microsoft.com/office/officeart/2005/8/layout/lProcess1"/>
    <dgm:cxn modelId="{9F20DBB2-02D0-46E1-99BB-DAEF9543E1DC}" type="presParOf" srcId="{073475E8-7447-4B44-92D1-30C56B6AE746}" destId="{1A755CC0-8856-499F-9A9B-A8F6464F18EC}" srcOrd="1" destOrd="0" presId="urn:microsoft.com/office/officeart/2005/8/layout/lProcess1"/>
    <dgm:cxn modelId="{22E2E4E4-639C-43A5-A92B-EBF4170F2136}" type="presParOf" srcId="{073475E8-7447-4B44-92D1-30C56B6AE746}" destId="{9C06656F-65CA-4073-B891-190C1C61F6C2}" srcOrd="2" destOrd="0" presId="urn:microsoft.com/office/officeart/2005/8/layout/lProcess1"/>
    <dgm:cxn modelId="{CEEBC3B3-EAC5-4600-8A9B-06B0E52599E8}" type="presParOf" srcId="{9C06656F-65CA-4073-B891-190C1C61F6C2}" destId="{294E392B-F8CC-4EDC-9826-711D821538E5}" srcOrd="0" destOrd="0" presId="urn:microsoft.com/office/officeart/2005/8/layout/lProcess1"/>
    <dgm:cxn modelId="{4C9A7A87-E3DE-4CE5-8BCA-F6362853C370}" type="presParOf" srcId="{9C06656F-65CA-4073-B891-190C1C61F6C2}" destId="{74848D05-2CF9-4444-8F81-3B8C9B604737}" srcOrd="1" destOrd="0" presId="urn:microsoft.com/office/officeart/2005/8/layout/lProcess1"/>
    <dgm:cxn modelId="{912D6F56-427A-43FC-A27E-999AEB3D504E}" type="presParOf" srcId="{9C06656F-65CA-4073-B891-190C1C61F6C2}" destId="{E6063EEB-A896-493E-A0A5-1313E8803FF1}" srcOrd="2" destOrd="0" presId="urn:microsoft.com/office/officeart/2005/8/layout/lProcess1"/>
    <dgm:cxn modelId="{063DF71E-EE20-42C1-B21D-43AE5BB263B8}" type="presParOf" srcId="{9C06656F-65CA-4073-B891-190C1C61F6C2}" destId="{FCA257EB-2B8E-4E42-BB99-B81834740116}" srcOrd="3" destOrd="0" presId="urn:microsoft.com/office/officeart/2005/8/layout/lProcess1"/>
    <dgm:cxn modelId="{021462A7-9A67-469E-852F-BF48CE5594B5}" type="presParOf" srcId="{9C06656F-65CA-4073-B891-190C1C61F6C2}" destId="{0424EE9F-AB45-4FC9-BF63-269C9D7FB456}" srcOrd="4" destOrd="0" presId="urn:microsoft.com/office/officeart/2005/8/layout/lProcess1"/>
    <dgm:cxn modelId="{4938EBAD-FF50-42AF-82C0-03098DB35C78}" type="presParOf" srcId="{9C06656F-65CA-4073-B891-190C1C61F6C2}" destId="{4870B70E-D503-4961-85BD-878E667CE89E}" srcOrd="5" destOrd="0" presId="urn:microsoft.com/office/officeart/2005/8/layout/lProcess1"/>
    <dgm:cxn modelId="{7FE96A86-E350-4F1D-AC86-B6DEC4F50F0B}" type="presParOf" srcId="{9C06656F-65CA-4073-B891-190C1C61F6C2}" destId="{82B7BB6C-AD98-40E0-886B-901C705CE0DC}" srcOrd="6" destOrd="0" presId="urn:microsoft.com/office/officeart/2005/8/layout/lProcess1"/>
    <dgm:cxn modelId="{54B327CE-F59B-404A-A7E5-827FBD454C0F}" type="presParOf" srcId="{9C06656F-65CA-4073-B891-190C1C61F6C2}" destId="{6848F222-FCA1-4ED3-A1EB-7F0BA6F475F3}" srcOrd="7" destOrd="0" presId="urn:microsoft.com/office/officeart/2005/8/layout/lProcess1"/>
    <dgm:cxn modelId="{0B05EF16-91C6-42ED-A740-80C2F338EE79}" type="presParOf" srcId="{9C06656F-65CA-4073-B891-190C1C61F6C2}" destId="{F425D97C-8185-4471-8FF5-68CAD640140C}" srcOrd="8" destOrd="0" presId="urn:microsoft.com/office/officeart/2005/8/layout/l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2BCBB-2E81-4058-886E-D8790933F65A}">
      <dsp:nvSpPr>
        <dsp:cNvPr id="0" name=""/>
        <dsp:cNvSpPr/>
      </dsp:nvSpPr>
      <dsp:spPr>
        <a:xfrm>
          <a:off x="3656171" y="0"/>
          <a:ext cx="2428875" cy="607218"/>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rtl="1">
            <a:lnSpc>
              <a:spcPct val="90000"/>
            </a:lnSpc>
            <a:spcBef>
              <a:spcPct val="0"/>
            </a:spcBef>
            <a:spcAft>
              <a:spcPct val="35000"/>
            </a:spcAft>
            <a:buNone/>
          </a:pPr>
          <a:r>
            <a:rPr lang="ar-BH" sz="3200" b="1" kern="1200" dirty="0"/>
            <a:t>سياسات مشجعة</a:t>
          </a:r>
        </a:p>
      </dsp:txBody>
      <dsp:txXfrm>
        <a:off x="3673956" y="17785"/>
        <a:ext cx="2393305" cy="571648"/>
      </dsp:txXfrm>
    </dsp:sp>
    <dsp:sp modelId="{1C6D65F7-FCC9-4B6D-83D2-1D485321BB67}">
      <dsp:nvSpPr>
        <dsp:cNvPr id="0" name=""/>
        <dsp:cNvSpPr/>
      </dsp:nvSpPr>
      <dsp:spPr>
        <a:xfrm rot="5400000">
          <a:off x="4817477" y="660350"/>
          <a:ext cx="106263" cy="106263"/>
        </a:xfrm>
        <a:prstGeom prst="rightArrow">
          <a:avLst>
            <a:gd name="adj1" fmla="val 667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F67A600-7DF4-4371-AA71-B18F6577DD46}">
      <dsp:nvSpPr>
        <dsp:cNvPr id="0" name=""/>
        <dsp:cNvSpPr/>
      </dsp:nvSpPr>
      <dsp:spPr>
        <a:xfrm>
          <a:off x="3656171" y="819745"/>
          <a:ext cx="2428875" cy="607218"/>
        </a:xfrm>
        <a:prstGeom prst="roundRect">
          <a:avLst>
            <a:gd name="adj" fmla="val 1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BH" sz="2400" b="1" kern="1200" dirty="0"/>
            <a:t>تشجع على الولادات</a:t>
          </a:r>
        </a:p>
      </dsp:txBody>
      <dsp:txXfrm>
        <a:off x="3673956" y="837530"/>
        <a:ext cx="2393305" cy="571648"/>
      </dsp:txXfrm>
    </dsp:sp>
    <dsp:sp modelId="{3C46C40F-DFFB-4868-9BAF-97F4E483F57F}">
      <dsp:nvSpPr>
        <dsp:cNvPr id="0" name=""/>
        <dsp:cNvSpPr/>
      </dsp:nvSpPr>
      <dsp:spPr>
        <a:xfrm rot="5400000">
          <a:off x="4817477" y="1480095"/>
          <a:ext cx="106263" cy="106263"/>
        </a:xfrm>
        <a:prstGeom prst="rightArrow">
          <a:avLst>
            <a:gd name="adj1" fmla="val 66700"/>
            <a:gd name="adj2" fmla="val 50000"/>
          </a:avLst>
        </a:prstGeom>
        <a:solidFill>
          <a:schemeClr val="accent5">
            <a:hueOff val="-1050478"/>
            <a:satOff val="-1461"/>
            <a:lumOff val="-56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35363D9-31F5-4621-9366-67765A71A4F0}">
      <dsp:nvSpPr>
        <dsp:cNvPr id="0" name=""/>
        <dsp:cNvSpPr/>
      </dsp:nvSpPr>
      <dsp:spPr>
        <a:xfrm>
          <a:off x="3656171" y="1639490"/>
          <a:ext cx="2428875" cy="607218"/>
        </a:xfrm>
        <a:prstGeom prst="roundRect">
          <a:avLst>
            <a:gd name="adj" fmla="val 10000"/>
          </a:avLst>
        </a:prstGeom>
        <a:solidFill>
          <a:schemeClr val="accent5">
            <a:tint val="40000"/>
            <a:alpha val="90000"/>
            <a:hueOff val="-1055965"/>
            <a:satOff val="-1831"/>
            <a:lumOff val="-184"/>
            <a:alphaOff val="0"/>
          </a:schemeClr>
        </a:solidFill>
        <a:ln w="12700" cap="flat" cmpd="sng" algn="ctr">
          <a:solidFill>
            <a:schemeClr val="accent5">
              <a:tint val="40000"/>
              <a:alpha val="90000"/>
              <a:hueOff val="-1055965"/>
              <a:satOff val="-1831"/>
              <a:lumOff val="-18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BH" sz="2400" b="1" kern="1200" dirty="0"/>
            <a:t>الزواج المبكر</a:t>
          </a:r>
        </a:p>
      </dsp:txBody>
      <dsp:txXfrm>
        <a:off x="3673956" y="1657275"/>
        <a:ext cx="2393305" cy="571648"/>
      </dsp:txXfrm>
    </dsp:sp>
    <dsp:sp modelId="{C1BBA2B6-1403-4E58-96BA-A15213170381}">
      <dsp:nvSpPr>
        <dsp:cNvPr id="0" name=""/>
        <dsp:cNvSpPr/>
      </dsp:nvSpPr>
      <dsp:spPr>
        <a:xfrm rot="5400000">
          <a:off x="4817477" y="2299841"/>
          <a:ext cx="106263" cy="106263"/>
        </a:xfrm>
        <a:prstGeom prst="rightArrow">
          <a:avLst>
            <a:gd name="adj1" fmla="val 66700"/>
            <a:gd name="adj2" fmla="val 50000"/>
          </a:avLst>
        </a:prstGeom>
        <a:solidFill>
          <a:schemeClr val="accent5">
            <a:hueOff val="-2100956"/>
            <a:satOff val="-2922"/>
            <a:lumOff val="-11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BECCE09-218B-4DBA-8835-C420EEBC8E99}">
      <dsp:nvSpPr>
        <dsp:cNvPr id="0" name=""/>
        <dsp:cNvSpPr/>
      </dsp:nvSpPr>
      <dsp:spPr>
        <a:xfrm>
          <a:off x="3656171" y="2459235"/>
          <a:ext cx="2428875" cy="607218"/>
        </a:xfrm>
        <a:prstGeom prst="roundRect">
          <a:avLst>
            <a:gd name="adj" fmla="val 10000"/>
          </a:avLst>
        </a:prstGeom>
        <a:solidFill>
          <a:schemeClr val="accent5">
            <a:tint val="40000"/>
            <a:alpha val="90000"/>
            <a:hueOff val="-2111930"/>
            <a:satOff val="-3662"/>
            <a:lumOff val="-368"/>
            <a:alphaOff val="0"/>
          </a:schemeClr>
        </a:solidFill>
        <a:ln w="12700" cap="flat" cmpd="sng" algn="ctr">
          <a:solidFill>
            <a:schemeClr val="accent5">
              <a:tint val="40000"/>
              <a:alpha val="90000"/>
              <a:hueOff val="-2111930"/>
              <a:satOff val="-3662"/>
              <a:lumOff val="-36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BH" sz="2400" b="1" kern="1200" dirty="0"/>
            <a:t>لا تسهل اللجوء لوسائل منع الحمل</a:t>
          </a:r>
        </a:p>
      </dsp:txBody>
      <dsp:txXfrm>
        <a:off x="3673956" y="2477020"/>
        <a:ext cx="2393305" cy="571648"/>
      </dsp:txXfrm>
    </dsp:sp>
    <dsp:sp modelId="{030E2C5F-2B07-4DCF-B192-16C2D39B17AB}">
      <dsp:nvSpPr>
        <dsp:cNvPr id="0" name=""/>
        <dsp:cNvSpPr/>
      </dsp:nvSpPr>
      <dsp:spPr>
        <a:xfrm rot="5400000">
          <a:off x="4817477" y="3119586"/>
          <a:ext cx="106263" cy="106263"/>
        </a:xfrm>
        <a:prstGeom prst="rightArrow">
          <a:avLst>
            <a:gd name="adj1" fmla="val 66700"/>
            <a:gd name="adj2" fmla="val 50000"/>
          </a:avLst>
        </a:prstGeom>
        <a:solidFill>
          <a:schemeClr val="accent5">
            <a:hueOff val="-3151433"/>
            <a:satOff val="-4383"/>
            <a:lumOff val="-168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29612D4-E68B-4F51-9199-57C61371D0AB}">
      <dsp:nvSpPr>
        <dsp:cNvPr id="0" name=""/>
        <dsp:cNvSpPr/>
      </dsp:nvSpPr>
      <dsp:spPr>
        <a:xfrm>
          <a:off x="3656171" y="3278981"/>
          <a:ext cx="2428875" cy="607218"/>
        </a:xfrm>
        <a:prstGeom prst="roundRect">
          <a:avLst>
            <a:gd name="adj" fmla="val 10000"/>
          </a:avLst>
        </a:prstGeom>
        <a:solidFill>
          <a:schemeClr val="accent5">
            <a:tint val="40000"/>
            <a:alpha val="90000"/>
            <a:hueOff val="-3167895"/>
            <a:satOff val="-5493"/>
            <a:lumOff val="-552"/>
            <a:alphaOff val="0"/>
          </a:schemeClr>
        </a:solidFill>
        <a:ln w="12700" cap="flat" cmpd="sng" algn="ctr">
          <a:solidFill>
            <a:schemeClr val="accent5">
              <a:tint val="40000"/>
              <a:alpha val="90000"/>
              <a:hueOff val="-3167895"/>
              <a:satOff val="-5493"/>
              <a:lumOff val="-5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BH" sz="2400" b="1" kern="1200" dirty="0"/>
            <a:t>تشجع استقدام المهاجرين</a:t>
          </a:r>
        </a:p>
      </dsp:txBody>
      <dsp:txXfrm>
        <a:off x="3673956" y="3296766"/>
        <a:ext cx="2393305" cy="571648"/>
      </dsp:txXfrm>
    </dsp:sp>
    <dsp:sp modelId="{294E392B-F8CC-4EDC-9826-711D821538E5}">
      <dsp:nvSpPr>
        <dsp:cNvPr id="0" name=""/>
        <dsp:cNvSpPr/>
      </dsp:nvSpPr>
      <dsp:spPr>
        <a:xfrm>
          <a:off x="887253" y="0"/>
          <a:ext cx="2428875" cy="607218"/>
        </a:xfrm>
        <a:prstGeom prst="roundRect">
          <a:avLst>
            <a:gd name="adj" fmla="val 100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rtl="1">
            <a:lnSpc>
              <a:spcPct val="90000"/>
            </a:lnSpc>
            <a:spcBef>
              <a:spcPct val="0"/>
            </a:spcBef>
            <a:spcAft>
              <a:spcPct val="35000"/>
            </a:spcAft>
            <a:buNone/>
          </a:pPr>
          <a:r>
            <a:rPr lang="ar-BH" sz="3200" b="1" kern="1200" dirty="0"/>
            <a:t>سياسات مقيدة</a:t>
          </a:r>
        </a:p>
      </dsp:txBody>
      <dsp:txXfrm>
        <a:off x="905038" y="17785"/>
        <a:ext cx="2393305" cy="571648"/>
      </dsp:txXfrm>
    </dsp:sp>
    <dsp:sp modelId="{74848D05-2CF9-4444-8F81-3B8C9B604737}">
      <dsp:nvSpPr>
        <dsp:cNvPr id="0" name=""/>
        <dsp:cNvSpPr/>
      </dsp:nvSpPr>
      <dsp:spPr>
        <a:xfrm rot="5400000">
          <a:off x="2048559" y="660350"/>
          <a:ext cx="106263" cy="106263"/>
        </a:xfrm>
        <a:prstGeom prst="rightArrow">
          <a:avLst>
            <a:gd name="adj1" fmla="val 66700"/>
            <a:gd name="adj2" fmla="val 50000"/>
          </a:avLst>
        </a:prstGeom>
        <a:solidFill>
          <a:schemeClr val="accent5">
            <a:hueOff val="-4201911"/>
            <a:satOff val="-5845"/>
            <a:lumOff val="-22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6063EEB-A896-493E-A0A5-1313E8803FF1}">
      <dsp:nvSpPr>
        <dsp:cNvPr id="0" name=""/>
        <dsp:cNvSpPr/>
      </dsp:nvSpPr>
      <dsp:spPr>
        <a:xfrm>
          <a:off x="887253" y="819745"/>
          <a:ext cx="2428875" cy="607218"/>
        </a:xfrm>
        <a:prstGeom prst="roundRect">
          <a:avLst>
            <a:gd name="adj" fmla="val 10000"/>
          </a:avLst>
        </a:prstGeom>
        <a:solidFill>
          <a:schemeClr val="accent5">
            <a:tint val="40000"/>
            <a:alpha val="90000"/>
            <a:hueOff val="-4223860"/>
            <a:satOff val="-7323"/>
            <a:lumOff val="-737"/>
            <a:alphaOff val="0"/>
          </a:schemeClr>
        </a:solidFill>
        <a:ln w="12700" cap="flat" cmpd="sng" algn="ctr">
          <a:solidFill>
            <a:schemeClr val="accent5">
              <a:tint val="40000"/>
              <a:alpha val="90000"/>
              <a:hueOff val="-4223860"/>
              <a:satOff val="-7323"/>
              <a:lumOff val="-73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BH" sz="2400" b="1" kern="1200" dirty="0"/>
            <a:t>تحدد عدد الأولاد</a:t>
          </a:r>
        </a:p>
      </dsp:txBody>
      <dsp:txXfrm>
        <a:off x="905038" y="837530"/>
        <a:ext cx="2393305" cy="571648"/>
      </dsp:txXfrm>
    </dsp:sp>
    <dsp:sp modelId="{FCA257EB-2B8E-4E42-BB99-B81834740116}">
      <dsp:nvSpPr>
        <dsp:cNvPr id="0" name=""/>
        <dsp:cNvSpPr/>
      </dsp:nvSpPr>
      <dsp:spPr>
        <a:xfrm rot="5400000">
          <a:off x="2048559" y="1480095"/>
          <a:ext cx="106263" cy="106263"/>
        </a:xfrm>
        <a:prstGeom prst="rightArrow">
          <a:avLst>
            <a:gd name="adj1" fmla="val 66700"/>
            <a:gd name="adj2" fmla="val 50000"/>
          </a:avLst>
        </a:prstGeom>
        <a:solidFill>
          <a:schemeClr val="accent5">
            <a:hueOff val="-5252389"/>
            <a:satOff val="-7306"/>
            <a:lumOff val="-280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424EE9F-AB45-4FC9-BF63-269C9D7FB456}">
      <dsp:nvSpPr>
        <dsp:cNvPr id="0" name=""/>
        <dsp:cNvSpPr/>
      </dsp:nvSpPr>
      <dsp:spPr>
        <a:xfrm>
          <a:off x="887253" y="1639490"/>
          <a:ext cx="2428875" cy="607218"/>
        </a:xfrm>
        <a:prstGeom prst="roundRect">
          <a:avLst>
            <a:gd name="adj" fmla="val 10000"/>
          </a:avLst>
        </a:prstGeom>
        <a:solidFill>
          <a:schemeClr val="accent5">
            <a:tint val="40000"/>
            <a:alpha val="90000"/>
            <a:hueOff val="-5279825"/>
            <a:satOff val="-9154"/>
            <a:lumOff val="-921"/>
            <a:alphaOff val="0"/>
          </a:schemeClr>
        </a:solidFill>
        <a:ln w="12700" cap="flat" cmpd="sng" algn="ctr">
          <a:solidFill>
            <a:schemeClr val="accent5">
              <a:tint val="40000"/>
              <a:alpha val="90000"/>
              <a:hueOff val="-5279825"/>
              <a:satOff val="-9154"/>
              <a:lumOff val="-92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BH" sz="2400" b="1" kern="1200" dirty="0"/>
            <a:t>تمنع الزواج المبكر</a:t>
          </a:r>
        </a:p>
      </dsp:txBody>
      <dsp:txXfrm>
        <a:off x="905038" y="1657275"/>
        <a:ext cx="2393305" cy="571648"/>
      </dsp:txXfrm>
    </dsp:sp>
    <dsp:sp modelId="{4870B70E-D503-4961-85BD-878E667CE89E}">
      <dsp:nvSpPr>
        <dsp:cNvPr id="0" name=""/>
        <dsp:cNvSpPr/>
      </dsp:nvSpPr>
      <dsp:spPr>
        <a:xfrm rot="5400000">
          <a:off x="2048559" y="2299841"/>
          <a:ext cx="106263" cy="106263"/>
        </a:xfrm>
        <a:prstGeom prst="rightArrow">
          <a:avLst>
            <a:gd name="adj1" fmla="val 66700"/>
            <a:gd name="adj2" fmla="val 50000"/>
          </a:avLst>
        </a:prstGeom>
        <a:solidFill>
          <a:schemeClr val="accent5">
            <a:hueOff val="-6302867"/>
            <a:satOff val="-8767"/>
            <a:lumOff val="-336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B7BB6C-AD98-40E0-886B-901C705CE0DC}">
      <dsp:nvSpPr>
        <dsp:cNvPr id="0" name=""/>
        <dsp:cNvSpPr/>
      </dsp:nvSpPr>
      <dsp:spPr>
        <a:xfrm>
          <a:off x="887253" y="2459235"/>
          <a:ext cx="2428875" cy="607218"/>
        </a:xfrm>
        <a:prstGeom prst="roundRect">
          <a:avLst>
            <a:gd name="adj" fmla="val 10000"/>
          </a:avLst>
        </a:prstGeom>
        <a:solidFill>
          <a:schemeClr val="accent5">
            <a:tint val="40000"/>
            <a:alpha val="90000"/>
            <a:hueOff val="-6335790"/>
            <a:satOff val="-10985"/>
            <a:lumOff val="-1105"/>
            <a:alphaOff val="0"/>
          </a:schemeClr>
        </a:solidFill>
        <a:ln w="12700" cap="flat" cmpd="sng" algn="ctr">
          <a:solidFill>
            <a:schemeClr val="accent5">
              <a:tint val="40000"/>
              <a:alpha val="90000"/>
              <a:hueOff val="-6335790"/>
              <a:satOff val="-10985"/>
              <a:lumOff val="-110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BH" sz="2400" b="1" kern="1200" dirty="0"/>
            <a:t>لا تضع عقبات أمام وسائل نتظيم الانجاب</a:t>
          </a:r>
        </a:p>
      </dsp:txBody>
      <dsp:txXfrm>
        <a:off x="905038" y="2477020"/>
        <a:ext cx="2393305" cy="571648"/>
      </dsp:txXfrm>
    </dsp:sp>
    <dsp:sp modelId="{6848F222-FCA1-4ED3-A1EB-7F0BA6F475F3}">
      <dsp:nvSpPr>
        <dsp:cNvPr id="0" name=""/>
        <dsp:cNvSpPr/>
      </dsp:nvSpPr>
      <dsp:spPr>
        <a:xfrm rot="5400000">
          <a:off x="2048559" y="3119586"/>
          <a:ext cx="106263" cy="106263"/>
        </a:xfrm>
        <a:prstGeom prst="rightArrow">
          <a:avLst>
            <a:gd name="adj1" fmla="val 66700"/>
            <a:gd name="adj2" fmla="val 50000"/>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425D97C-8185-4471-8FF5-68CAD640140C}">
      <dsp:nvSpPr>
        <dsp:cNvPr id="0" name=""/>
        <dsp:cNvSpPr/>
      </dsp:nvSpPr>
      <dsp:spPr>
        <a:xfrm>
          <a:off x="887253" y="3278981"/>
          <a:ext cx="2428875" cy="607218"/>
        </a:xfrm>
        <a:prstGeom prst="roundRect">
          <a:avLst>
            <a:gd name="adj" fmla="val 10000"/>
          </a:avLst>
        </a:prstGeom>
        <a:solidFill>
          <a:schemeClr val="accent5">
            <a:tint val="40000"/>
            <a:alpha val="90000"/>
            <a:hueOff val="-7391755"/>
            <a:satOff val="-12816"/>
            <a:lumOff val="-1289"/>
            <a:alphaOff val="0"/>
          </a:schemeClr>
        </a:solidFill>
        <a:ln w="12700" cap="flat" cmpd="sng" algn="ctr">
          <a:solidFill>
            <a:schemeClr val="accent5">
              <a:tint val="40000"/>
              <a:alpha val="90000"/>
              <a:hueOff val="-7391755"/>
              <a:satOff val="-12816"/>
              <a:lumOff val="-128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BH" sz="2400" b="1" kern="1200" dirty="0"/>
            <a:t>تفرض قيودًا على استقدام المهاجرين</a:t>
          </a:r>
        </a:p>
      </dsp:txBody>
      <dsp:txXfrm>
        <a:off x="905038" y="3296766"/>
        <a:ext cx="2393305" cy="571648"/>
      </dsp:txXfrm>
    </dsp:sp>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89F682-45D6-4A0D-A128-3D10407BE375}" type="datetimeFigureOut">
              <a:rPr lang="en-US" smtClean="0"/>
              <a:t>1/12/2021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51E5C9-B6DB-4888-8886-BCE069EB2D20}" type="slidenum">
              <a:rPr lang="en-US" smtClean="0"/>
              <a:t>‹#›</a:t>
            </a:fld>
            <a:endParaRPr lang="en-US"/>
          </a:p>
        </p:txBody>
      </p:sp>
    </p:spTree>
    <p:extLst>
      <p:ext uri="{BB962C8B-B14F-4D97-AF65-F5344CB8AC3E}">
        <p14:creationId xmlns:p14="http://schemas.microsoft.com/office/powerpoint/2010/main" val="3681955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01D2D910-E1C8-47D4-B612-B16FD541017A}"/>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FB73A1F1-0240-481E-8525-BB8E8F9713C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BH" altLang="ar-BH"/>
          </a:p>
        </p:txBody>
      </p:sp>
      <p:sp>
        <p:nvSpPr>
          <p:cNvPr id="13316" name="Slide Number Placeholder 3">
            <a:extLst>
              <a:ext uri="{FF2B5EF4-FFF2-40B4-BE49-F238E27FC236}">
                <a16:creationId xmlns:a16="http://schemas.microsoft.com/office/drawing/2014/main" id="{6798F993-DEA2-4A5A-9739-A0EBA0FCD9C2}"/>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5B27CD8E-7953-4F80-889A-EE35B1681D22}" type="slidenum">
              <a:rPr lang="ar-SA" altLang="en-US"/>
              <a:pPr/>
              <a:t>6</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BH" dirty="0"/>
          </a:p>
        </p:txBody>
      </p:sp>
      <p:sp>
        <p:nvSpPr>
          <p:cNvPr id="4" name="Slide Number Placeholder 3"/>
          <p:cNvSpPr>
            <a:spLocks noGrp="1"/>
          </p:cNvSpPr>
          <p:nvPr>
            <p:ph type="sldNum" sz="quarter" idx="10"/>
          </p:nvPr>
        </p:nvSpPr>
        <p:spPr/>
        <p:txBody>
          <a:bodyPr/>
          <a:lstStyle/>
          <a:p>
            <a:fld id="{3D022CA7-1671-4D3A-A52A-E6A3879B17AD}" type="slidenum">
              <a:rPr lang="en-US" smtClean="0"/>
              <a:t>10</a:t>
            </a:fld>
            <a:endParaRPr lang="en-US"/>
          </a:p>
        </p:txBody>
      </p:sp>
    </p:spTree>
    <p:extLst>
      <p:ext uri="{BB962C8B-B14F-4D97-AF65-F5344CB8AC3E}">
        <p14:creationId xmlns:p14="http://schemas.microsoft.com/office/powerpoint/2010/main" val="1809002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BH" dirty="0"/>
          </a:p>
        </p:txBody>
      </p:sp>
      <p:sp>
        <p:nvSpPr>
          <p:cNvPr id="4" name="Slide Number Placeholder 3"/>
          <p:cNvSpPr>
            <a:spLocks noGrp="1"/>
          </p:cNvSpPr>
          <p:nvPr>
            <p:ph type="sldNum" sz="quarter" idx="10"/>
          </p:nvPr>
        </p:nvSpPr>
        <p:spPr/>
        <p:txBody>
          <a:bodyPr/>
          <a:lstStyle/>
          <a:p>
            <a:fld id="{3D022CA7-1671-4D3A-A52A-E6A3879B17AD}" type="slidenum">
              <a:rPr lang="en-US" smtClean="0"/>
              <a:t>13</a:t>
            </a:fld>
            <a:endParaRPr lang="en-US"/>
          </a:p>
        </p:txBody>
      </p:sp>
    </p:spTree>
    <p:extLst>
      <p:ext uri="{BB962C8B-B14F-4D97-AF65-F5344CB8AC3E}">
        <p14:creationId xmlns:p14="http://schemas.microsoft.com/office/powerpoint/2010/main" val="309554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17</a:t>
            </a:fld>
            <a:endParaRPr lang="en-GB"/>
          </a:p>
        </p:txBody>
      </p:sp>
    </p:spTree>
    <p:extLst>
      <p:ext uri="{BB962C8B-B14F-4D97-AF65-F5344CB8AC3E}">
        <p14:creationId xmlns:p14="http://schemas.microsoft.com/office/powerpoint/2010/main" val="1467652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E2D0EB2A-EBC7-4366-86B6-5514CFDBF938}"/>
              </a:ext>
            </a:extLst>
          </p:cNvPr>
          <p:cNvSpPr>
            <a:spLocks noGrp="1" noRot="1" noChangeAspect="1" noChangeArrowheads="1" noTextEdit="1"/>
          </p:cNvSpPr>
          <p:nvPr>
            <p:ph type="sldImg"/>
          </p:nvPr>
        </p:nvSpPr>
        <p:spPr>
          <a:ln/>
        </p:spPr>
      </p:sp>
      <p:sp>
        <p:nvSpPr>
          <p:cNvPr id="9219" name="Notes Placeholder 2">
            <a:extLst>
              <a:ext uri="{FF2B5EF4-FFF2-40B4-BE49-F238E27FC236}">
                <a16:creationId xmlns:a16="http://schemas.microsoft.com/office/drawing/2014/main" id="{B17F9AF6-4C53-45BB-BCB6-5189C8A1828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9220" name="Slide Number Placeholder 3">
            <a:extLst>
              <a:ext uri="{FF2B5EF4-FFF2-40B4-BE49-F238E27FC236}">
                <a16:creationId xmlns:a16="http://schemas.microsoft.com/office/drawing/2014/main" id="{C62007AD-0923-46CC-A9C1-7C13881A6AE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A53E98-0DD2-4C07-B664-332DAA38FCA4}" type="slidenum">
              <a:rPr lang="ar-SA" altLang="en-US"/>
              <a:pPr/>
              <a:t>35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E2D0EB2A-EBC7-4366-86B6-5514CFDBF938}"/>
              </a:ext>
            </a:extLst>
          </p:cNvPr>
          <p:cNvSpPr>
            <a:spLocks noGrp="1" noRot="1" noChangeAspect="1" noChangeArrowheads="1" noTextEdit="1"/>
          </p:cNvSpPr>
          <p:nvPr>
            <p:ph type="sldImg"/>
          </p:nvPr>
        </p:nvSpPr>
        <p:spPr>
          <a:ln/>
        </p:spPr>
      </p:sp>
      <p:sp>
        <p:nvSpPr>
          <p:cNvPr id="9219" name="Notes Placeholder 2">
            <a:extLst>
              <a:ext uri="{FF2B5EF4-FFF2-40B4-BE49-F238E27FC236}">
                <a16:creationId xmlns:a16="http://schemas.microsoft.com/office/drawing/2014/main" id="{B17F9AF6-4C53-45BB-BCB6-5189C8A1828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9220" name="Slide Number Placeholder 3">
            <a:extLst>
              <a:ext uri="{FF2B5EF4-FFF2-40B4-BE49-F238E27FC236}">
                <a16:creationId xmlns:a16="http://schemas.microsoft.com/office/drawing/2014/main" id="{C62007AD-0923-46CC-A9C1-7C13881A6AE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33A53E98-0DD2-4C07-B664-332DAA38FCA4}" type="slidenum">
              <a:rPr kumimoji="0" lang="ar-SA"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18339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BH" dirty="0"/>
          </a:p>
        </p:txBody>
      </p:sp>
      <p:sp>
        <p:nvSpPr>
          <p:cNvPr id="4" name="عنصر نائب لرقم الشريحة 3"/>
          <p:cNvSpPr>
            <a:spLocks noGrp="1"/>
          </p:cNvSpPr>
          <p:nvPr>
            <p:ph type="sldNum" sz="quarter" idx="10"/>
          </p:nvPr>
        </p:nvSpPr>
        <p:spPr/>
        <p:txBody>
          <a:bodyPr/>
          <a:lstStyle/>
          <a:p>
            <a:fld id="{3D022CA7-1671-4D3A-A52A-E6A3879B17AD}" type="slidenum">
              <a:rPr lang="en-US" smtClean="0"/>
              <a:t>40</a:t>
            </a:fld>
            <a:endParaRPr lang="en-US"/>
          </a:p>
        </p:txBody>
      </p:sp>
    </p:spTree>
    <p:extLst>
      <p:ext uri="{BB962C8B-B14F-4D97-AF65-F5344CB8AC3E}">
        <p14:creationId xmlns:p14="http://schemas.microsoft.com/office/powerpoint/2010/main" val="4214054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solidFill>
                  <a:prstClr val="black"/>
                </a:solidFill>
              </a:rPr>
              <a:pPr/>
              <a:t>48</a:t>
            </a:fld>
            <a:endParaRPr lang="en-GB">
              <a:solidFill>
                <a:prstClr val="black"/>
              </a:solidFill>
            </a:endParaRPr>
          </a:p>
        </p:txBody>
      </p:sp>
    </p:spTree>
    <p:extLst>
      <p:ext uri="{BB962C8B-B14F-4D97-AF65-F5344CB8AC3E}">
        <p14:creationId xmlns:p14="http://schemas.microsoft.com/office/powerpoint/2010/main" val="366549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pPr/>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pPr/>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pPr/>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pPr/>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pPr/>
              <a:t>1/12/2021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pPr/>
              <a:t>1/12/2021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pPr/>
              <a:t>1/12/2021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pPr/>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pPr/>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pPr/>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pPr/>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52276414-A305-4CAF-9FDF-B439E64715E3}"/>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1E776F78-4073-4F93-90FF-0206CAF1F6D3}"/>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5E129DBB-2689-414D-AA3D-2CEF3AF31002}"/>
              </a:ext>
            </a:extLst>
          </p:cNvPr>
          <p:cNvSpPr>
            <a:spLocks noGrp="1"/>
          </p:cNvSpPr>
          <p:nvPr>
            <p:ph type="sldNum" sz="quarter" idx="12"/>
          </p:nvPr>
        </p:nvSpPr>
        <p:spPr/>
        <p:txBody>
          <a:bodyPr/>
          <a:lstStyle>
            <a:lvl1pPr>
              <a:defRPr/>
            </a:lvl1pPr>
          </a:lstStyle>
          <a:p>
            <a:pPr>
              <a:defRPr/>
            </a:pPr>
            <a:fld id="{7EA29037-1076-4C7D-BC87-498DC1F4564F}" type="slidenum">
              <a:rPr lang="ar-SA" altLang="en-US"/>
              <a:pPr>
                <a:defRPr/>
              </a:pPr>
              <a:t>‹#›</a:t>
            </a:fld>
            <a:endParaRPr lang="en-US" altLang="en-US"/>
          </a:p>
        </p:txBody>
      </p:sp>
    </p:spTree>
    <p:extLst>
      <p:ext uri="{BB962C8B-B14F-4D97-AF65-F5344CB8AC3E}">
        <p14:creationId xmlns:p14="http://schemas.microsoft.com/office/powerpoint/2010/main" val="3813885528"/>
      </p:ext>
    </p:extLst>
  </p:cSld>
  <p:clrMapOvr>
    <a:masterClrMapping/>
  </p:clrMapOvr>
  <p:transition spd="slow">
    <p:newsfla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ACC94F-BC73-48B8-BE05-0EA30772CFDC}"/>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1F6D2CFB-5A3B-4D74-AB46-55EBF98816DF}"/>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8DB8F854-E332-4C2F-B919-7E83AE6247C4}"/>
              </a:ext>
            </a:extLst>
          </p:cNvPr>
          <p:cNvSpPr>
            <a:spLocks noGrp="1"/>
          </p:cNvSpPr>
          <p:nvPr>
            <p:ph type="sldNum" sz="quarter" idx="12"/>
          </p:nvPr>
        </p:nvSpPr>
        <p:spPr/>
        <p:txBody>
          <a:bodyPr/>
          <a:lstStyle>
            <a:lvl1pPr>
              <a:defRPr/>
            </a:lvl1pPr>
          </a:lstStyle>
          <a:p>
            <a:pPr>
              <a:defRPr/>
            </a:pPr>
            <a:fld id="{862BB226-ADDA-491D-AD5C-B7C3577F08C7}" type="slidenum">
              <a:rPr lang="ar-SA" altLang="en-US"/>
              <a:pPr>
                <a:defRPr/>
              </a:pPr>
              <a:t>‹#›</a:t>
            </a:fld>
            <a:endParaRPr lang="en-US" altLang="en-US"/>
          </a:p>
        </p:txBody>
      </p:sp>
    </p:spTree>
    <p:extLst>
      <p:ext uri="{BB962C8B-B14F-4D97-AF65-F5344CB8AC3E}">
        <p14:creationId xmlns:p14="http://schemas.microsoft.com/office/powerpoint/2010/main" val="87427188"/>
      </p:ext>
    </p:extLst>
  </p:cSld>
  <p:clrMapOvr>
    <a:masterClrMapping/>
  </p:clrMapOvr>
  <p:transition spd="slow">
    <p:newsfla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802F3D-D1C9-4299-A4EE-0CFAF0CFB15B}"/>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DF62D0FE-F78B-4B8E-9C09-D410856A2C62}"/>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40847EF9-BA08-452E-994B-7510165D06E6}"/>
              </a:ext>
            </a:extLst>
          </p:cNvPr>
          <p:cNvSpPr>
            <a:spLocks noGrp="1"/>
          </p:cNvSpPr>
          <p:nvPr>
            <p:ph type="sldNum" sz="quarter" idx="12"/>
          </p:nvPr>
        </p:nvSpPr>
        <p:spPr/>
        <p:txBody>
          <a:bodyPr/>
          <a:lstStyle>
            <a:lvl1pPr>
              <a:defRPr/>
            </a:lvl1pPr>
          </a:lstStyle>
          <a:p>
            <a:pPr>
              <a:defRPr/>
            </a:pPr>
            <a:fld id="{A471C7B4-177E-43AA-9BC4-686C2346446A}" type="slidenum">
              <a:rPr lang="ar-SA" altLang="en-US"/>
              <a:pPr>
                <a:defRPr/>
              </a:pPr>
              <a:t>‹#›</a:t>
            </a:fld>
            <a:endParaRPr lang="en-US" altLang="en-US"/>
          </a:p>
        </p:txBody>
      </p:sp>
    </p:spTree>
    <p:extLst>
      <p:ext uri="{BB962C8B-B14F-4D97-AF65-F5344CB8AC3E}">
        <p14:creationId xmlns:p14="http://schemas.microsoft.com/office/powerpoint/2010/main" val="850869369"/>
      </p:ext>
    </p:extLst>
  </p:cSld>
  <p:clrMapOvr>
    <a:masterClrMapping/>
  </p:clrMapOvr>
  <p:transition spd="slow">
    <p:newsfla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E57592A-C790-4787-A833-61EF4F121696}"/>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A3D8E08E-76F0-456F-963F-E0F9C9CDAE4B}"/>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C1D96603-DBFA-4963-9DAD-4647ED50B770}"/>
              </a:ext>
            </a:extLst>
          </p:cNvPr>
          <p:cNvSpPr>
            <a:spLocks noGrp="1"/>
          </p:cNvSpPr>
          <p:nvPr>
            <p:ph type="sldNum" sz="quarter" idx="12"/>
          </p:nvPr>
        </p:nvSpPr>
        <p:spPr/>
        <p:txBody>
          <a:bodyPr/>
          <a:lstStyle>
            <a:lvl1pPr>
              <a:defRPr/>
            </a:lvl1pPr>
          </a:lstStyle>
          <a:p>
            <a:pPr>
              <a:defRPr/>
            </a:pPr>
            <a:fld id="{425CC418-E289-4CB2-B40C-62AE1E0C8124}" type="slidenum">
              <a:rPr lang="ar-SA" altLang="en-US"/>
              <a:pPr>
                <a:defRPr/>
              </a:pPr>
              <a:t>‹#›</a:t>
            </a:fld>
            <a:endParaRPr lang="en-US" altLang="en-US"/>
          </a:p>
        </p:txBody>
      </p:sp>
    </p:spTree>
    <p:extLst>
      <p:ext uri="{BB962C8B-B14F-4D97-AF65-F5344CB8AC3E}">
        <p14:creationId xmlns:p14="http://schemas.microsoft.com/office/powerpoint/2010/main" val="3827856039"/>
      </p:ext>
    </p:extLst>
  </p:cSld>
  <p:clrMapOvr>
    <a:masterClrMapping/>
  </p:clrMapOvr>
  <p:transition spd="slow">
    <p:newsfla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8AB23323-F41C-4B6B-A360-40F593F3F64B}"/>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4">
            <a:extLst>
              <a:ext uri="{FF2B5EF4-FFF2-40B4-BE49-F238E27FC236}">
                <a16:creationId xmlns:a16="http://schemas.microsoft.com/office/drawing/2014/main" id="{6195AB85-CCE0-4C37-801B-EE07D14E9EE0}"/>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856B43F9-3C77-4321-A3E0-4B6D1445F06B}"/>
              </a:ext>
            </a:extLst>
          </p:cNvPr>
          <p:cNvSpPr>
            <a:spLocks noGrp="1"/>
          </p:cNvSpPr>
          <p:nvPr>
            <p:ph type="sldNum" sz="quarter" idx="12"/>
          </p:nvPr>
        </p:nvSpPr>
        <p:spPr/>
        <p:txBody>
          <a:bodyPr/>
          <a:lstStyle>
            <a:lvl1pPr>
              <a:defRPr/>
            </a:lvl1pPr>
          </a:lstStyle>
          <a:p>
            <a:pPr>
              <a:defRPr/>
            </a:pPr>
            <a:fld id="{C40689AF-E421-4581-AB0A-7158D2A19800}" type="slidenum">
              <a:rPr lang="ar-SA" altLang="en-US"/>
              <a:pPr>
                <a:defRPr/>
              </a:pPr>
              <a:t>‹#›</a:t>
            </a:fld>
            <a:endParaRPr lang="en-US" altLang="en-US"/>
          </a:p>
        </p:txBody>
      </p:sp>
    </p:spTree>
    <p:extLst>
      <p:ext uri="{BB962C8B-B14F-4D97-AF65-F5344CB8AC3E}">
        <p14:creationId xmlns:p14="http://schemas.microsoft.com/office/powerpoint/2010/main" val="1300444742"/>
      </p:ext>
    </p:extLst>
  </p:cSld>
  <p:clrMapOvr>
    <a:masterClrMapping/>
  </p:clrMapOvr>
  <p:transition spd="slow">
    <p:newsflash/>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6CE5F326-95CB-44C5-B037-ED81AA161AC8}"/>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4">
            <a:extLst>
              <a:ext uri="{FF2B5EF4-FFF2-40B4-BE49-F238E27FC236}">
                <a16:creationId xmlns:a16="http://schemas.microsoft.com/office/drawing/2014/main" id="{0C373654-982D-4766-9158-04A8F176AC88}"/>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494B9CE4-B54D-4D2B-8F73-BFA1F0712975}"/>
              </a:ext>
            </a:extLst>
          </p:cNvPr>
          <p:cNvSpPr>
            <a:spLocks noGrp="1"/>
          </p:cNvSpPr>
          <p:nvPr>
            <p:ph type="sldNum" sz="quarter" idx="12"/>
          </p:nvPr>
        </p:nvSpPr>
        <p:spPr/>
        <p:txBody>
          <a:bodyPr/>
          <a:lstStyle>
            <a:lvl1pPr>
              <a:defRPr/>
            </a:lvl1pPr>
          </a:lstStyle>
          <a:p>
            <a:pPr>
              <a:defRPr/>
            </a:pPr>
            <a:fld id="{9BE6CAF7-1B4C-4A75-842C-CAD916FB77F1}" type="slidenum">
              <a:rPr lang="ar-SA" altLang="en-US"/>
              <a:pPr>
                <a:defRPr/>
              </a:pPr>
              <a:t>‹#›</a:t>
            </a:fld>
            <a:endParaRPr lang="en-US" altLang="en-US"/>
          </a:p>
        </p:txBody>
      </p:sp>
    </p:spTree>
    <p:extLst>
      <p:ext uri="{BB962C8B-B14F-4D97-AF65-F5344CB8AC3E}">
        <p14:creationId xmlns:p14="http://schemas.microsoft.com/office/powerpoint/2010/main" val="4221325382"/>
      </p:ext>
    </p:extLst>
  </p:cSld>
  <p:clrMapOvr>
    <a:masterClrMapping/>
  </p:clrMapOvr>
  <p:transition spd="slow">
    <p:newsfla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0C0A281-9937-4B48-80A8-C78F18F0DD61}"/>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0C7F5494-819F-4E19-8C81-9BC8E5A2C4F2}"/>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3992EDF6-9F83-4270-97E9-FB70C6DA38A4}"/>
              </a:ext>
            </a:extLst>
          </p:cNvPr>
          <p:cNvSpPr>
            <a:spLocks noGrp="1"/>
          </p:cNvSpPr>
          <p:nvPr>
            <p:ph type="sldNum" sz="quarter" idx="12"/>
          </p:nvPr>
        </p:nvSpPr>
        <p:spPr/>
        <p:txBody>
          <a:bodyPr/>
          <a:lstStyle>
            <a:lvl1pPr>
              <a:defRPr/>
            </a:lvl1pPr>
          </a:lstStyle>
          <a:p>
            <a:pPr>
              <a:defRPr/>
            </a:pPr>
            <a:fld id="{78A41F4D-724D-478E-894E-B87EF4131EB2}" type="slidenum">
              <a:rPr lang="ar-SA" altLang="en-US"/>
              <a:pPr>
                <a:defRPr/>
              </a:pPr>
              <a:t>‹#›</a:t>
            </a:fld>
            <a:endParaRPr lang="en-US" altLang="en-US"/>
          </a:p>
        </p:txBody>
      </p:sp>
    </p:spTree>
    <p:extLst>
      <p:ext uri="{BB962C8B-B14F-4D97-AF65-F5344CB8AC3E}">
        <p14:creationId xmlns:p14="http://schemas.microsoft.com/office/powerpoint/2010/main" val="531462920"/>
      </p:ext>
    </p:extLst>
  </p:cSld>
  <p:clrMapOvr>
    <a:masterClrMapping/>
  </p:clrMapOvr>
  <p:transition spd="slow">
    <p:newsflash/>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E5702F01-E160-447C-9DCA-5641C193B12D}"/>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8D782D0C-BFDF-4E10-9C28-DD0EC2F270D6}"/>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38E8FB3D-D223-45C3-9BC2-75A805934D7C}"/>
              </a:ext>
            </a:extLst>
          </p:cNvPr>
          <p:cNvSpPr>
            <a:spLocks noGrp="1"/>
          </p:cNvSpPr>
          <p:nvPr>
            <p:ph type="sldNum" sz="quarter" idx="12"/>
          </p:nvPr>
        </p:nvSpPr>
        <p:spPr/>
        <p:txBody>
          <a:bodyPr/>
          <a:lstStyle>
            <a:lvl1pPr>
              <a:defRPr/>
            </a:lvl1pPr>
          </a:lstStyle>
          <a:p>
            <a:pPr>
              <a:defRPr/>
            </a:pPr>
            <a:fld id="{51FA5F24-A36B-46D1-A1EC-412C2226C4BD}" type="slidenum">
              <a:rPr lang="ar-SA" altLang="en-US"/>
              <a:pPr>
                <a:defRPr/>
              </a:pPr>
              <a:t>‹#›</a:t>
            </a:fld>
            <a:endParaRPr lang="en-US" altLang="en-US"/>
          </a:p>
        </p:txBody>
      </p:sp>
    </p:spTree>
    <p:extLst>
      <p:ext uri="{BB962C8B-B14F-4D97-AF65-F5344CB8AC3E}">
        <p14:creationId xmlns:p14="http://schemas.microsoft.com/office/powerpoint/2010/main" val="2324620127"/>
      </p:ext>
    </p:extLst>
  </p:cSld>
  <p:clrMapOvr>
    <a:masterClrMapping/>
  </p:clrMapOvr>
  <p:transition spd="slow">
    <p:newsflash/>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1602FB93-71F2-47BF-A6CE-82AB76777D03}"/>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B6227890-D419-47C7-90C7-1686721CA3E9}"/>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0573816E-F79D-40ED-8BBB-FD86891B146F}"/>
              </a:ext>
            </a:extLst>
          </p:cNvPr>
          <p:cNvSpPr>
            <a:spLocks noGrp="1"/>
          </p:cNvSpPr>
          <p:nvPr>
            <p:ph type="sldNum" sz="quarter" idx="12"/>
          </p:nvPr>
        </p:nvSpPr>
        <p:spPr/>
        <p:txBody>
          <a:bodyPr/>
          <a:lstStyle>
            <a:lvl1pPr>
              <a:defRPr/>
            </a:lvl1pPr>
          </a:lstStyle>
          <a:p>
            <a:pPr>
              <a:defRPr/>
            </a:pPr>
            <a:fld id="{BF38C032-D7E7-41E8-AAA6-05DB5DC0748B}" type="slidenum">
              <a:rPr lang="ar-SA" altLang="en-US"/>
              <a:pPr>
                <a:defRPr/>
              </a:pPr>
              <a:t>‹#›</a:t>
            </a:fld>
            <a:endParaRPr lang="en-US" altLang="en-US"/>
          </a:p>
        </p:txBody>
      </p:sp>
    </p:spTree>
    <p:extLst>
      <p:ext uri="{BB962C8B-B14F-4D97-AF65-F5344CB8AC3E}">
        <p14:creationId xmlns:p14="http://schemas.microsoft.com/office/powerpoint/2010/main" val="476452394"/>
      </p:ext>
    </p:extLst>
  </p:cSld>
  <p:clrMapOvr>
    <a:masterClrMapping/>
  </p:clrMapOvr>
  <p:transition spd="slow">
    <p:newsfla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0B17B9-34E9-4D5F-AE1A-F567A9DA7D5D}"/>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B966EA37-44DF-4A03-A037-EE2866E712A7}"/>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6657E982-F085-4B9D-A7C4-AF4A9824F5F5}"/>
              </a:ext>
            </a:extLst>
          </p:cNvPr>
          <p:cNvSpPr>
            <a:spLocks noGrp="1"/>
          </p:cNvSpPr>
          <p:nvPr>
            <p:ph type="sldNum" sz="quarter" idx="12"/>
          </p:nvPr>
        </p:nvSpPr>
        <p:spPr/>
        <p:txBody>
          <a:bodyPr/>
          <a:lstStyle>
            <a:lvl1pPr>
              <a:defRPr/>
            </a:lvl1pPr>
          </a:lstStyle>
          <a:p>
            <a:pPr>
              <a:defRPr/>
            </a:pPr>
            <a:fld id="{E99E3395-F8AF-4B10-9ABC-0AA9D97CE133}" type="slidenum">
              <a:rPr lang="ar-SA" altLang="en-US"/>
              <a:pPr>
                <a:defRPr/>
              </a:pPr>
              <a:t>‹#›</a:t>
            </a:fld>
            <a:endParaRPr lang="en-US" altLang="en-US"/>
          </a:p>
        </p:txBody>
      </p:sp>
    </p:spTree>
    <p:extLst>
      <p:ext uri="{BB962C8B-B14F-4D97-AF65-F5344CB8AC3E}">
        <p14:creationId xmlns:p14="http://schemas.microsoft.com/office/powerpoint/2010/main" val="2871856480"/>
      </p:ext>
    </p:extLst>
  </p:cSld>
  <p:clrMapOvr>
    <a:masterClrMapping/>
  </p:clrMapOvr>
  <p:transition spd="slow">
    <p:newsfla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6C962C-455C-403C-8FF0-99B78F2D2B0E}"/>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29FCEED6-72D6-4BD0-AC99-EAA995FA677D}"/>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56B13B51-CEA8-4B0E-B0D7-57D0FD1882FB}"/>
              </a:ext>
            </a:extLst>
          </p:cNvPr>
          <p:cNvSpPr>
            <a:spLocks noGrp="1"/>
          </p:cNvSpPr>
          <p:nvPr>
            <p:ph type="sldNum" sz="quarter" idx="12"/>
          </p:nvPr>
        </p:nvSpPr>
        <p:spPr/>
        <p:txBody>
          <a:bodyPr/>
          <a:lstStyle>
            <a:lvl1pPr>
              <a:defRPr/>
            </a:lvl1pPr>
          </a:lstStyle>
          <a:p>
            <a:pPr>
              <a:defRPr/>
            </a:pPr>
            <a:fld id="{DABA42D2-2680-4CFF-A3AF-9A307A253AF6}" type="slidenum">
              <a:rPr lang="ar-SA" altLang="en-US"/>
              <a:pPr>
                <a:defRPr/>
              </a:pPr>
              <a:t>‹#›</a:t>
            </a:fld>
            <a:endParaRPr lang="en-US" altLang="en-US"/>
          </a:p>
        </p:txBody>
      </p:sp>
    </p:spTree>
    <p:extLst>
      <p:ext uri="{BB962C8B-B14F-4D97-AF65-F5344CB8AC3E}">
        <p14:creationId xmlns:p14="http://schemas.microsoft.com/office/powerpoint/2010/main" val="1115970830"/>
      </p:ext>
    </p:extLst>
  </p:cSld>
  <p:clrMapOvr>
    <a:masterClrMapping/>
  </p:clrMapOvr>
  <p:transition spd="slow">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pPr/>
              <a:t>1/12/2021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pPr/>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43B5628C-B301-473F-A99A-4979E28027B5}"/>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666A74E2-FF77-4FC3-8200-4262FE639835}"/>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A77D39E-E1EC-45A3-A4FD-E47A9383FE2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8D662277-C2E8-4904-9C89-74E80DA1F4A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13FF0B31-B5A5-49CC-903E-1F8B168D49D5}"/>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smtClean="0">
                <a:solidFill>
                  <a:srgbClr val="898989"/>
                </a:solidFill>
              </a:defRPr>
            </a:lvl1pPr>
          </a:lstStyle>
          <a:p>
            <a:pPr>
              <a:defRPr/>
            </a:pPr>
            <a:fld id="{5CAC0F48-864F-4563-9029-F5B33B5420F0}" type="slidenum">
              <a:rPr lang="ar-SA" altLang="en-US"/>
              <a:pPr>
                <a:defRPr/>
              </a:pPr>
              <a:t>‹#›</a:t>
            </a:fld>
            <a:endParaRPr lang="en-US" altLang="en-US"/>
          </a:p>
        </p:txBody>
      </p:sp>
    </p:spTree>
    <p:extLst>
      <p:ext uri="{BB962C8B-B14F-4D97-AF65-F5344CB8AC3E}">
        <p14:creationId xmlns:p14="http://schemas.microsoft.com/office/powerpoint/2010/main" val="41494018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newsflash/>
  </p:transition>
  <p:txStyles>
    <p:titleStyle>
      <a:lvl1pPr algn="l" defTabSz="685800" rtl="1"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1"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1"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1"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1"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1"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1"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1"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1"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r" defTabSz="685800" rtl="1"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r" defTabSz="685800" rtl="1"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r" defTabSz="685800" rtl="1"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310946"/>
            <a:ext cx="8044070" cy="1234440"/>
          </a:xfrm>
          <a:prstGeom prst="rect">
            <a:avLst/>
          </a:prstGeom>
          <a:solidFill>
            <a:schemeClr val="accent5">
              <a:lumMod val="50000"/>
            </a:schemeClr>
          </a:solidFill>
        </p:spPr>
        <p:txBody>
          <a:bodyPr wrap="square">
            <a:spAutoFit/>
          </a:bodyPr>
          <a:lstStyle/>
          <a:p>
            <a:pPr algn="r" rtl="1">
              <a:lnSpc>
                <a:spcPct val="150000"/>
              </a:lnSpc>
              <a:spcAft>
                <a:spcPts val="800"/>
              </a:spcAft>
              <a:defRPr/>
            </a:pPr>
            <a:r>
              <a:rPr lang="ar-BH" sz="2400" b="1" dirty="0">
                <a:solidFill>
                  <a:schemeClr val="bg1"/>
                </a:solidFill>
                <a:latin typeface="Sakkal Majalla" panose="02000000000000000000" pitchFamily="2" charset="-78"/>
                <a:ea typeface="Calibri" panose="020F0502020204030204" pitchFamily="34" charset="0"/>
              </a:rPr>
              <a:t>الجغرافيا السكّانيّة أجا 312</a:t>
            </a:r>
          </a:p>
          <a:p>
            <a:pPr algn="r" rtl="1">
              <a:lnSpc>
                <a:spcPct val="150000"/>
              </a:lnSpc>
              <a:spcAft>
                <a:spcPts val="800"/>
              </a:spcAft>
              <a:defRPr/>
            </a:pPr>
            <a:r>
              <a:rPr lang="ar-BH" sz="2400" b="1" dirty="0">
                <a:solidFill>
                  <a:schemeClr val="bg1"/>
                </a:solidFill>
                <a:latin typeface="Sakkal Majalla" panose="02000000000000000000" pitchFamily="2" charset="-78"/>
              </a:rPr>
              <a:t>الأستاذة معصومة العالي</a:t>
            </a:r>
            <a:endParaRPr lang="ar-SA" sz="2400" b="1" dirty="0">
              <a:solidFill>
                <a:schemeClr val="bg1"/>
              </a:solidFill>
              <a:latin typeface="Sakkal Majalla" panose="02000000000000000000" pitchFamily="2" charset="-78"/>
            </a:endParaRPr>
          </a:p>
        </p:txBody>
      </p:sp>
      <p:sp>
        <p:nvSpPr>
          <p:cNvPr id="3" name="Rectangle 2"/>
          <p:cNvSpPr/>
          <p:nvPr/>
        </p:nvSpPr>
        <p:spPr>
          <a:xfrm>
            <a:off x="4572000" y="737674"/>
            <a:ext cx="4572001" cy="1938992"/>
          </a:xfrm>
          <a:prstGeom prst="rect">
            <a:avLst/>
          </a:prstGeom>
          <a:solidFill>
            <a:schemeClr val="accent5">
              <a:lumMod val="40000"/>
              <a:lumOff val="60000"/>
            </a:schemeClr>
          </a:solidFill>
        </p:spPr>
        <p:txBody>
          <a:bodyPr wrap="square" anchor="b">
            <a:spAutoFit/>
          </a:bodyPr>
          <a:lstStyle/>
          <a:p>
            <a:pPr algn="ctr" rtl="1">
              <a:defRPr/>
            </a:pPr>
            <a:r>
              <a:rPr lang="ar-BH" sz="6000" b="1" dirty="0">
                <a:solidFill>
                  <a:schemeClr val="bg1"/>
                </a:solidFill>
                <a:latin typeface="Sakkal Majalla" panose="02000000000000000000" pitchFamily="2" charset="-78"/>
                <a:ea typeface="Calibri" panose="020F0502020204030204" pitchFamily="34" charset="0"/>
              </a:rPr>
              <a:t>مراجعة عامة</a:t>
            </a:r>
            <a:endParaRPr lang="en-US" sz="6000" b="1" dirty="0">
              <a:solidFill>
                <a:schemeClr val="bg1"/>
              </a:solidFill>
              <a:latin typeface="Sakkal Majalla" panose="02000000000000000000" pitchFamily="2" charset="-78"/>
              <a:ea typeface="Calibri" panose="020F0502020204030204" pitchFamily="34" charset="0"/>
            </a:endParaRPr>
          </a:p>
          <a:p>
            <a:pPr algn="ctr" rtl="1">
              <a:defRPr/>
            </a:pPr>
            <a:r>
              <a:rPr lang="ar-BH" sz="6000" b="1" dirty="0">
                <a:solidFill>
                  <a:schemeClr val="bg1"/>
                </a:solidFill>
                <a:latin typeface="Sakkal Majalla" panose="02000000000000000000" pitchFamily="2" charset="-78"/>
                <a:ea typeface="Calibri" panose="020F0502020204030204" pitchFamily="34" charset="0"/>
              </a:rPr>
              <a:t>للتطبيق الشامل</a:t>
            </a:r>
            <a:r>
              <a:rPr lang="ar-BH" sz="600" b="1" dirty="0">
                <a:solidFill>
                  <a:schemeClr val="bg1"/>
                </a:solidFill>
                <a:latin typeface="Sakkal Majalla" panose="02000000000000000000" pitchFamily="2" charset="-78"/>
              </a:rPr>
              <a:t> </a:t>
            </a:r>
          </a:p>
        </p:txBody>
      </p:sp>
      <p:pic>
        <p:nvPicPr>
          <p:cNvPr id="4" name="Picture 1"/>
          <p:cNvPicPr>
            <a:picLocks noChangeAspect="1" noChangeArrowheads="1"/>
          </p:cNvPicPr>
          <p:nvPr/>
        </p:nvPicPr>
        <p:blipFill>
          <a:blip r:embed="rId2"/>
          <a:srcRect l="27388" t="13873" r="41602" b="5389"/>
          <a:stretch>
            <a:fillRect/>
          </a:stretch>
        </p:blipFill>
        <p:spPr bwMode="auto">
          <a:xfrm>
            <a:off x="300190" y="737674"/>
            <a:ext cx="4087302" cy="5464343"/>
          </a:xfrm>
          <a:prstGeom prst="rect">
            <a:avLst/>
          </a:prstGeom>
          <a:noFill/>
          <a:ln w="19050">
            <a:solidFill>
              <a:srgbClr val="000000"/>
            </a:solidFill>
            <a:miter lim="800000"/>
            <a:headEnd/>
            <a:tailEnd/>
          </a:ln>
        </p:spPr>
      </p:pic>
    </p:spTree>
    <p:extLst>
      <p:ext uri="{BB962C8B-B14F-4D97-AF65-F5344CB8AC3E}">
        <p14:creationId xmlns:p14="http://schemas.microsoft.com/office/powerpoint/2010/main" val="421722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138668"/>
            <a:ext cx="8044070" cy="577850"/>
          </a:xfrm>
          <a:prstGeom prst="rect">
            <a:avLst/>
          </a:prstGeom>
          <a:solidFill>
            <a:schemeClr val="accent5">
              <a:lumMod val="50000"/>
            </a:schemeClr>
          </a:solidFill>
        </p:spPr>
        <p:txBody>
          <a:bodyPr wrap="square">
            <a:spAutoFit/>
          </a:bodyPr>
          <a:lstStyle/>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BH" sz="24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الدرس الأول</a:t>
            </a:r>
            <a:endParaRPr kumimoji="0" lang="ar-SA"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sp>
        <p:nvSpPr>
          <p:cNvPr id="3" name="Rectangle 2"/>
          <p:cNvSpPr/>
          <p:nvPr/>
        </p:nvSpPr>
        <p:spPr>
          <a:xfrm>
            <a:off x="4571999" y="803167"/>
            <a:ext cx="4572001" cy="1916166"/>
          </a:xfrm>
          <a:prstGeom prst="rect">
            <a:avLst/>
          </a:prstGeom>
          <a:solidFill>
            <a:schemeClr val="accent5">
              <a:lumMod val="40000"/>
              <a:lumOff val="60000"/>
            </a:schemeClr>
          </a:solidFill>
        </p:spPr>
        <p:txBody>
          <a:bodyPr wrap="square" anchor="ctr">
            <a:sp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BH" sz="72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سكان الأرض</a:t>
            </a:r>
          </a:p>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BH" sz="8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rPr>
              <a:t> </a:t>
            </a:r>
          </a:p>
        </p:txBody>
      </p:sp>
      <p:pic>
        <p:nvPicPr>
          <p:cNvPr id="4" name="Picture 1"/>
          <p:cNvPicPr>
            <a:picLocks noChangeAspect="1" noChangeArrowheads="1"/>
          </p:cNvPicPr>
          <p:nvPr/>
        </p:nvPicPr>
        <p:blipFill>
          <a:blip r:embed="rId2"/>
          <a:srcRect l="27388" t="13873" r="41602" b="5389"/>
          <a:stretch>
            <a:fillRect/>
          </a:stretch>
        </p:blipFill>
        <p:spPr bwMode="auto">
          <a:xfrm>
            <a:off x="300190" y="737674"/>
            <a:ext cx="4087302" cy="5464343"/>
          </a:xfrm>
          <a:prstGeom prst="rect">
            <a:avLst/>
          </a:prstGeom>
          <a:noFill/>
          <a:ln w="19050">
            <a:solidFill>
              <a:srgbClr val="000000"/>
            </a:solidFill>
            <a:miter lim="800000"/>
            <a:headEnd/>
            <a:tailEnd/>
          </a:ln>
        </p:spPr>
      </p:pic>
    </p:spTree>
    <p:extLst>
      <p:ext uri="{BB962C8B-B14F-4D97-AF65-F5344CB8AC3E}">
        <p14:creationId xmlns:p14="http://schemas.microsoft.com/office/powerpoint/2010/main" val="1100441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a:extLst>
              <a:ext uri="{FF2B5EF4-FFF2-40B4-BE49-F238E27FC236}">
                <a16:creationId xmlns:a16="http://schemas.microsoft.com/office/drawing/2014/main" id="{103A8299-187F-456D-923E-CAD11A1151EB}"/>
              </a:ext>
            </a:extLst>
          </p:cNvPr>
          <p:cNvSpPr>
            <a:spLocks noGrp="1" noChangeArrowheads="1"/>
          </p:cNvSpPr>
          <p:nvPr>
            <p:ph idx="1"/>
          </p:nvPr>
        </p:nvSpPr>
        <p:spPr>
          <a:xfrm>
            <a:off x="537814" y="918889"/>
            <a:ext cx="8210898" cy="954107"/>
          </a:xfrm>
          <a:solidFill>
            <a:schemeClr val="accent2">
              <a:lumMod val="20000"/>
              <a:lumOff val="80000"/>
            </a:schemeClr>
          </a:solidFill>
        </p:spPr>
        <p:txBody>
          <a:bodyPr wrap="square">
            <a:spAutoFit/>
          </a:bodyPr>
          <a:lstStyle/>
          <a:p>
            <a:pPr marL="0" indent="0" algn="just">
              <a:lnSpc>
                <a:spcPct val="100000"/>
              </a:lnSpc>
              <a:buFont typeface="Arial" panose="020B0604020202020204" pitchFamily="34" charset="0"/>
              <a:buNone/>
            </a:pPr>
            <a:r>
              <a:rPr lang="ar-BH" altLang="en-US" sz="2800" b="1" dirty="0"/>
              <a:t>(يعيش على المعمورة قرابة</a:t>
            </a:r>
            <a:r>
              <a:rPr lang="ar-BH" altLang="en-US" sz="2800" b="1" dirty="0">
                <a:solidFill>
                  <a:srgbClr val="000000"/>
                </a:solidFill>
              </a:rPr>
              <a:t> 7.5 مليار نسمة</a:t>
            </a:r>
            <a:r>
              <a:rPr lang="ar-BH" altLang="en-US" sz="2800" b="1" dirty="0"/>
              <a:t>، حيث يتوزعون بصورة غير متساوية فوق مساحة من اليابسة تعادل 150 مليون كم2)</a:t>
            </a:r>
            <a:r>
              <a:rPr lang="en-US" altLang="en-US" sz="2800" b="1" dirty="0"/>
              <a:t>.</a:t>
            </a:r>
            <a:endParaRPr lang="en-US" altLang="en-US" sz="2800" b="1" dirty="0">
              <a:cs typeface="Arabic Typesetting" panose="03020402040406030203" pitchFamily="66" charset="-78"/>
            </a:endParaRPr>
          </a:p>
        </p:txBody>
      </p:sp>
      <p:sp>
        <p:nvSpPr>
          <p:cNvPr id="5" name="TextBox 4">
            <a:extLst>
              <a:ext uri="{FF2B5EF4-FFF2-40B4-BE49-F238E27FC236}">
                <a16:creationId xmlns:a16="http://schemas.microsoft.com/office/drawing/2014/main" id="{DE0F0AF4-9181-4729-AA46-F172684051E1}"/>
              </a:ext>
            </a:extLst>
          </p:cNvPr>
          <p:cNvSpPr txBox="1">
            <a:spLocks noChangeArrowheads="1"/>
          </p:cNvSpPr>
          <p:nvPr/>
        </p:nvSpPr>
        <p:spPr bwMode="auto">
          <a:xfrm>
            <a:off x="466551" y="2431057"/>
            <a:ext cx="8353425" cy="3840282"/>
          </a:xfrm>
          <a:prstGeom prst="rect">
            <a:avLst/>
          </a:prstGeom>
          <a:solidFill>
            <a:schemeClr val="accent2">
              <a:lumMod val="20000"/>
              <a:lumOff val="80000"/>
            </a:schemeClr>
          </a:solid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ar-BH" altLang="en-US" sz="2600" b="1" dirty="0"/>
              <a:t>يتوزع سكان العالم بشكل غير متساوٍ:</a:t>
            </a:r>
          </a:p>
          <a:p>
            <a:pPr algn="just" rtl="1">
              <a:lnSpc>
                <a:spcPct val="150000"/>
              </a:lnSpc>
              <a:defRPr/>
            </a:pPr>
            <a:r>
              <a:rPr lang="ar-BH" altLang="en-US" sz="2800" dirty="0"/>
              <a:t>- </a:t>
            </a:r>
            <a:r>
              <a:rPr lang="ar-BH" altLang="en-US" sz="2400" b="1" dirty="0"/>
              <a:t>يعيش 90% من السكان في النصف الشمالي من الكرة الأرضية بين خطوط العرض 20 و 40 درجة.</a:t>
            </a:r>
          </a:p>
          <a:p>
            <a:pPr marL="342900" indent="-342900" algn="just" rtl="1">
              <a:lnSpc>
                <a:spcPct val="150000"/>
              </a:lnSpc>
              <a:buFontTx/>
              <a:buChar char="-"/>
              <a:defRPr/>
            </a:pPr>
            <a:r>
              <a:rPr lang="ar-BH" altLang="en-US" sz="2400" b="1" dirty="0"/>
              <a:t>يتجمع السكان في أطراف القارات: ثلثا السكان يعيشون على مسافة قريبة من الشواطئ 500 كيلومتر</a:t>
            </a:r>
          </a:p>
          <a:p>
            <a:pPr marL="342900" indent="-342900" algn="just" rtl="1">
              <a:lnSpc>
                <a:spcPct val="150000"/>
              </a:lnSpc>
              <a:buFontTx/>
              <a:buChar char="-"/>
              <a:defRPr/>
            </a:pPr>
            <a:r>
              <a:rPr lang="ar-BH" altLang="en-US" sz="2400" b="1" dirty="0"/>
              <a:t>80% من السكان يتجمعون في المناطق الأكثر انخفاضًا التي يقل ارتفاعها عن 500 متر عن مستوى سطح البحر.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5E347E7-69D4-4E2D-AD09-38537E0FD766}"/>
              </a:ext>
            </a:extLst>
          </p:cNvPr>
          <p:cNvGrpSpPr/>
          <p:nvPr/>
        </p:nvGrpSpPr>
        <p:grpSpPr>
          <a:xfrm>
            <a:off x="701411" y="1326164"/>
            <a:ext cx="7717903" cy="5069768"/>
            <a:chOff x="827088" y="1614488"/>
            <a:chExt cx="7391400" cy="4865687"/>
          </a:xfrm>
        </p:grpSpPr>
        <p:pic>
          <p:nvPicPr>
            <p:cNvPr id="17" name="Picture 6">
              <a:extLst>
                <a:ext uri="{FF2B5EF4-FFF2-40B4-BE49-F238E27FC236}">
                  <a16:creationId xmlns:a16="http://schemas.microsoft.com/office/drawing/2014/main" id="{A23E975B-403D-4754-9DB5-DD437BBE28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032" t="12183" r="65750" b="27589"/>
            <a:stretch>
              <a:fillRect/>
            </a:stretch>
          </p:blipFill>
          <p:spPr bwMode="auto">
            <a:xfrm>
              <a:off x="6473825" y="1628775"/>
              <a:ext cx="1744663" cy="485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a:extLst>
                <a:ext uri="{FF2B5EF4-FFF2-40B4-BE49-F238E27FC236}">
                  <a16:creationId xmlns:a16="http://schemas.microsoft.com/office/drawing/2014/main" id="{AE09E639-0F47-4915-9C25-E8B1336C13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800" t="12183" r="35826" b="27589"/>
            <a:stretch>
              <a:fillRect/>
            </a:stretch>
          </p:blipFill>
          <p:spPr bwMode="auto">
            <a:xfrm>
              <a:off x="827088" y="1614488"/>
              <a:ext cx="5656262" cy="486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Oval 1"/>
          <p:cNvSpPr/>
          <p:nvPr/>
        </p:nvSpPr>
        <p:spPr>
          <a:xfrm rot="1282326">
            <a:off x="6628203" y="2512394"/>
            <a:ext cx="705852" cy="1080120"/>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solidFill>
                <a:prstClr val="white"/>
              </a:solidFill>
            </a:endParaRPr>
          </a:p>
        </p:txBody>
      </p:sp>
      <p:sp>
        <p:nvSpPr>
          <p:cNvPr id="4" name="Oval 3"/>
          <p:cNvSpPr/>
          <p:nvPr/>
        </p:nvSpPr>
        <p:spPr>
          <a:xfrm rot="1535910">
            <a:off x="6566176" y="3768180"/>
            <a:ext cx="698069" cy="884607"/>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solidFill>
                <a:prstClr val="white"/>
              </a:solidFill>
            </a:endParaRPr>
          </a:p>
        </p:txBody>
      </p:sp>
      <p:sp>
        <p:nvSpPr>
          <p:cNvPr id="6" name="Oval 5"/>
          <p:cNvSpPr/>
          <p:nvPr/>
        </p:nvSpPr>
        <p:spPr>
          <a:xfrm>
            <a:off x="6149886" y="3087756"/>
            <a:ext cx="521705" cy="954455"/>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solidFill>
                <a:prstClr val="white"/>
              </a:solidFill>
            </a:endParaRPr>
          </a:p>
        </p:txBody>
      </p:sp>
      <p:sp>
        <p:nvSpPr>
          <p:cNvPr id="7" name="Oval 6"/>
          <p:cNvSpPr/>
          <p:nvPr/>
        </p:nvSpPr>
        <p:spPr>
          <a:xfrm rot="3760710">
            <a:off x="4275682" y="2150128"/>
            <a:ext cx="830061" cy="1168780"/>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solidFill>
                <a:prstClr val="white"/>
              </a:solidFill>
            </a:endParaRPr>
          </a:p>
        </p:txBody>
      </p:sp>
      <p:sp>
        <p:nvSpPr>
          <p:cNvPr id="8" name="Oval 7"/>
          <p:cNvSpPr/>
          <p:nvPr/>
        </p:nvSpPr>
        <p:spPr>
          <a:xfrm rot="1940777">
            <a:off x="5280903" y="2832937"/>
            <a:ext cx="639418" cy="540060"/>
          </a:xfrm>
          <a:prstGeom prst="ellipse">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solidFill>
                <a:prstClr val="white"/>
              </a:solidFill>
            </a:endParaRPr>
          </a:p>
        </p:txBody>
      </p:sp>
      <p:sp>
        <p:nvSpPr>
          <p:cNvPr id="9" name="Oval 8"/>
          <p:cNvSpPr/>
          <p:nvPr/>
        </p:nvSpPr>
        <p:spPr>
          <a:xfrm>
            <a:off x="4194119" y="3723861"/>
            <a:ext cx="765035" cy="447244"/>
          </a:xfrm>
          <a:prstGeom prst="ellipse">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solidFill>
                <a:prstClr val="white"/>
              </a:solidFill>
            </a:endParaRPr>
          </a:p>
        </p:txBody>
      </p:sp>
      <p:sp>
        <p:nvSpPr>
          <p:cNvPr id="10" name="Oval 9"/>
          <p:cNvSpPr/>
          <p:nvPr/>
        </p:nvSpPr>
        <p:spPr>
          <a:xfrm rot="154970">
            <a:off x="5198315" y="4086854"/>
            <a:ext cx="456134" cy="738789"/>
          </a:xfrm>
          <a:prstGeom prst="ellipse">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solidFill>
                <a:prstClr val="white"/>
              </a:solidFill>
            </a:endParaRPr>
          </a:p>
        </p:txBody>
      </p:sp>
      <p:sp>
        <p:nvSpPr>
          <p:cNvPr id="11" name="Oval 10"/>
          <p:cNvSpPr/>
          <p:nvPr/>
        </p:nvSpPr>
        <p:spPr>
          <a:xfrm rot="154970">
            <a:off x="1762123" y="3345813"/>
            <a:ext cx="1219648" cy="488001"/>
          </a:xfrm>
          <a:prstGeom prst="ellipse">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solidFill>
                <a:prstClr val="white"/>
              </a:solidFill>
            </a:endParaRPr>
          </a:p>
        </p:txBody>
      </p:sp>
      <p:sp>
        <p:nvSpPr>
          <p:cNvPr id="12" name="Oval 11"/>
          <p:cNvSpPr/>
          <p:nvPr/>
        </p:nvSpPr>
        <p:spPr>
          <a:xfrm rot="1580384">
            <a:off x="3222834" y="4321065"/>
            <a:ext cx="357910" cy="1291860"/>
          </a:xfrm>
          <a:prstGeom prst="ellipse">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solidFill>
                <a:prstClr val="white"/>
              </a:solidFill>
            </a:endParaRPr>
          </a:p>
        </p:txBody>
      </p:sp>
      <p:sp>
        <p:nvSpPr>
          <p:cNvPr id="13" name="Oval 12"/>
          <p:cNvSpPr/>
          <p:nvPr/>
        </p:nvSpPr>
        <p:spPr>
          <a:xfrm rot="2088413">
            <a:off x="2432362" y="2511190"/>
            <a:ext cx="506229" cy="605634"/>
          </a:xfrm>
          <a:prstGeom prst="ellipse">
            <a:avLst/>
          </a:prstGeom>
          <a:noFill/>
          <a:ln w="76200">
            <a:solidFill>
              <a:srgbClr val="00EA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solidFill>
                <a:srgbClr val="00EA00"/>
              </a:solidFill>
            </a:endParaRPr>
          </a:p>
        </p:txBody>
      </p:sp>
      <p:sp>
        <p:nvSpPr>
          <p:cNvPr id="14" name="Rectangle 13"/>
          <p:cNvSpPr/>
          <p:nvPr/>
        </p:nvSpPr>
        <p:spPr>
          <a:xfrm>
            <a:off x="598445" y="433634"/>
            <a:ext cx="7947110" cy="720080"/>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ar-BH" sz="2700" b="1" dirty="0">
                <a:solidFill>
                  <a:prstClr val="white"/>
                </a:solidFill>
              </a:rPr>
              <a:t>البؤر السكانية الأساسية(الأصفر) والثانوية(الأزرق) والحديثة(الأخضر)</a:t>
            </a:r>
          </a:p>
        </p:txBody>
      </p:sp>
      <p:sp>
        <p:nvSpPr>
          <p:cNvPr id="19" name="Oval 18">
            <a:extLst>
              <a:ext uri="{FF2B5EF4-FFF2-40B4-BE49-F238E27FC236}">
                <a16:creationId xmlns:a16="http://schemas.microsoft.com/office/drawing/2014/main" id="{EDE82817-0A54-4722-A625-AE0E1BEB36FD}"/>
              </a:ext>
            </a:extLst>
          </p:cNvPr>
          <p:cNvSpPr/>
          <p:nvPr/>
        </p:nvSpPr>
        <p:spPr>
          <a:xfrm rot="1940777">
            <a:off x="5312014" y="2338027"/>
            <a:ext cx="497459" cy="383385"/>
          </a:xfrm>
          <a:prstGeom prst="ellipse">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solidFill>
                <a:prstClr val="white"/>
              </a:solidFill>
            </a:endParaRPr>
          </a:p>
        </p:txBody>
      </p:sp>
    </p:spTree>
    <p:extLst>
      <p:ext uri="{BB962C8B-B14F-4D97-AF65-F5344CB8AC3E}">
        <p14:creationId xmlns:p14="http://schemas.microsoft.com/office/powerpoint/2010/main" val="1909816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ircle(in)">
                                      <p:cBhvr>
                                        <p:cTn id="27" dur="2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circle(in)">
                                      <p:cBhvr>
                                        <p:cTn id="32" dur="2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circle(in)">
                                      <p:cBhvr>
                                        <p:cTn id="37" dur="20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circle(in)">
                                      <p:cBhvr>
                                        <p:cTn id="42" dur="2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circle(in)">
                                      <p:cBhvr>
                                        <p:cTn id="47" dur="20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circle(in)">
                                      <p:cBhvr>
                                        <p:cTn id="52" dur="20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circle(in)">
                                      <p:cBhvr>
                                        <p:cTn id="5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7" grpId="0" animBg="1"/>
      <p:bldP spid="8" grpId="0" animBg="1"/>
      <p:bldP spid="9" grpId="0" animBg="1"/>
      <p:bldP spid="10" grpId="0" animBg="1"/>
      <p:bldP spid="11" grpId="0" animBg="1"/>
      <p:bldP spid="12" grpId="0" animBg="1"/>
      <p:bldP spid="13" grpId="0"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2D4E5C9-74A3-483E-971B-7D3FC4BD2305}"/>
              </a:ext>
            </a:extLst>
          </p:cNvPr>
          <p:cNvSpPr txBox="1">
            <a:spLocks noGrp="1"/>
          </p:cNvSpPr>
          <p:nvPr>
            <p:ph idx="1"/>
          </p:nvPr>
        </p:nvSpPr>
        <p:spPr>
          <a:xfrm>
            <a:off x="552173" y="551780"/>
            <a:ext cx="8245822" cy="954107"/>
          </a:xfrm>
          <a:solidFill>
            <a:schemeClr val="accent2">
              <a:lumMod val="20000"/>
              <a:lumOff val="80000"/>
            </a:schemeClr>
          </a:solidFill>
        </p:spPr>
        <p:txBody>
          <a:bodyPr wrap="square" rtlCol="0">
            <a:spAutoFit/>
          </a:bodyPr>
          <a:lstStyle/>
          <a:p>
            <a:pPr algn="just" rtl="1" eaLnBrk="1" hangingPunct="1">
              <a:lnSpc>
                <a:spcPct val="100000"/>
              </a:lnSpc>
              <a:spcBef>
                <a:spcPct val="0"/>
              </a:spcBef>
              <a:buFontTx/>
              <a:buNone/>
              <a:defRPr/>
            </a:pPr>
            <a:r>
              <a:rPr lang="ar-BH" b="1" dirty="0"/>
              <a:t>1- يتوزع سكان العالم بشكل غير متساوٍ في أربع بؤر رئيسة في العالم، هي:</a:t>
            </a:r>
            <a:endParaRPr lang="en-US" altLang="en-US" b="1" dirty="0"/>
          </a:p>
        </p:txBody>
      </p:sp>
      <p:sp>
        <p:nvSpPr>
          <p:cNvPr id="5" name="Rectangle 4">
            <a:extLst>
              <a:ext uri="{FF2B5EF4-FFF2-40B4-BE49-F238E27FC236}">
                <a16:creationId xmlns:a16="http://schemas.microsoft.com/office/drawing/2014/main" id="{B5267AD9-0494-421F-9206-31F6575752D9}"/>
              </a:ext>
            </a:extLst>
          </p:cNvPr>
          <p:cNvSpPr/>
          <p:nvPr/>
        </p:nvSpPr>
        <p:spPr>
          <a:xfrm>
            <a:off x="7099370" y="1782279"/>
            <a:ext cx="1698625" cy="84124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BH" sz="2800" b="1" dirty="0">
                <a:solidFill>
                  <a:schemeClr val="tx1"/>
                </a:solidFill>
              </a:rPr>
              <a:t>شرق آسيا</a:t>
            </a:r>
            <a:endParaRPr lang="en-US" sz="2800" b="1" dirty="0">
              <a:solidFill>
                <a:schemeClr val="tx1"/>
              </a:solidFill>
            </a:endParaRPr>
          </a:p>
        </p:txBody>
      </p:sp>
      <p:sp>
        <p:nvSpPr>
          <p:cNvPr id="8" name="Rectangle 7">
            <a:extLst>
              <a:ext uri="{FF2B5EF4-FFF2-40B4-BE49-F238E27FC236}">
                <a16:creationId xmlns:a16="http://schemas.microsoft.com/office/drawing/2014/main" id="{99A281B5-18A8-4CAE-A2E0-F21395E0B920}"/>
              </a:ext>
            </a:extLst>
          </p:cNvPr>
          <p:cNvSpPr/>
          <p:nvPr/>
        </p:nvSpPr>
        <p:spPr>
          <a:xfrm>
            <a:off x="2734572" y="1782278"/>
            <a:ext cx="1698625" cy="84244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BH" sz="2800" b="1" dirty="0">
                <a:solidFill>
                  <a:schemeClr val="tx1"/>
                </a:solidFill>
              </a:rPr>
              <a:t>جنوب آسيا</a:t>
            </a:r>
            <a:endParaRPr lang="en-US" sz="2800" b="1" dirty="0">
              <a:solidFill>
                <a:schemeClr val="tx1"/>
              </a:solidFill>
            </a:endParaRPr>
          </a:p>
        </p:txBody>
      </p:sp>
      <p:sp>
        <p:nvSpPr>
          <p:cNvPr id="9" name="Rectangle 8">
            <a:extLst>
              <a:ext uri="{FF2B5EF4-FFF2-40B4-BE49-F238E27FC236}">
                <a16:creationId xmlns:a16="http://schemas.microsoft.com/office/drawing/2014/main" id="{302A7F01-F3AD-4854-9615-FC02A60B1317}"/>
              </a:ext>
            </a:extLst>
          </p:cNvPr>
          <p:cNvSpPr/>
          <p:nvPr/>
        </p:nvSpPr>
        <p:spPr>
          <a:xfrm>
            <a:off x="552173" y="1781489"/>
            <a:ext cx="1698625" cy="84244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BH" sz="2800" b="1" dirty="0">
                <a:solidFill>
                  <a:schemeClr val="tx1"/>
                </a:solidFill>
              </a:rPr>
              <a:t>أوروبا</a:t>
            </a:r>
            <a:endParaRPr lang="en-US" sz="2800" b="1" dirty="0">
              <a:solidFill>
                <a:schemeClr val="tx1"/>
              </a:solidFill>
            </a:endParaRPr>
          </a:p>
        </p:txBody>
      </p:sp>
      <p:sp>
        <p:nvSpPr>
          <p:cNvPr id="10" name="Rectangle 9">
            <a:extLst>
              <a:ext uri="{FF2B5EF4-FFF2-40B4-BE49-F238E27FC236}">
                <a16:creationId xmlns:a16="http://schemas.microsoft.com/office/drawing/2014/main" id="{71B4E82A-D4E1-4305-92F1-80F86A418FD5}"/>
              </a:ext>
            </a:extLst>
          </p:cNvPr>
          <p:cNvSpPr/>
          <p:nvPr/>
        </p:nvSpPr>
        <p:spPr>
          <a:xfrm>
            <a:off x="4916971" y="1782279"/>
            <a:ext cx="1698625" cy="84124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BH" sz="2800" b="1" dirty="0">
                <a:solidFill>
                  <a:schemeClr val="tx1"/>
                </a:solidFill>
              </a:rPr>
              <a:t>جنوب شرق آسيا</a:t>
            </a:r>
            <a:endParaRPr lang="en-US" sz="2800" b="1" dirty="0">
              <a:solidFill>
                <a:schemeClr val="tx1"/>
              </a:solidFill>
            </a:endParaRPr>
          </a:p>
        </p:txBody>
      </p:sp>
      <p:sp>
        <p:nvSpPr>
          <p:cNvPr id="15" name="TextBox 14">
            <a:extLst>
              <a:ext uri="{FF2B5EF4-FFF2-40B4-BE49-F238E27FC236}">
                <a16:creationId xmlns:a16="http://schemas.microsoft.com/office/drawing/2014/main" id="{02F57A58-4173-44DB-9E86-D41AA7C5FD51}"/>
              </a:ext>
            </a:extLst>
          </p:cNvPr>
          <p:cNvSpPr txBox="1"/>
          <p:nvPr/>
        </p:nvSpPr>
        <p:spPr>
          <a:xfrm>
            <a:off x="552174" y="3306831"/>
            <a:ext cx="8245821" cy="2677656"/>
          </a:xfrm>
          <a:prstGeom prst="rect">
            <a:avLst/>
          </a:prstGeom>
          <a:solidFill>
            <a:schemeClr val="accent2">
              <a:lumMod val="20000"/>
              <a:lumOff val="80000"/>
            </a:schemeClr>
          </a:solidFill>
        </p:spPr>
        <p:txBody>
          <a:bodyPr wrap="square">
            <a:spAutoFit/>
          </a:bodyPr>
          <a:lstStyle/>
          <a:p>
            <a:pPr algn="r" rtl="1"/>
            <a:r>
              <a:rPr lang="ar-BH" sz="2800" b="1" dirty="0"/>
              <a:t>2- البؤر الثانوية : </a:t>
            </a:r>
          </a:p>
          <a:p>
            <a:pPr marL="457200" indent="-457200" algn="r" rtl="1">
              <a:buFont typeface="Arial" panose="020B0604020202020204" pitchFamily="34" charset="0"/>
              <a:buChar char="•"/>
            </a:pPr>
            <a:r>
              <a:rPr lang="ar-BH" sz="2800" dirty="0"/>
              <a:t>الحوض الأسفل لنهر النيل/منطقة البحيرات شرق أفريقيا</a:t>
            </a:r>
          </a:p>
          <a:p>
            <a:pPr marL="457200" indent="-457200" algn="r" rtl="1">
              <a:buFont typeface="Arial" panose="020B0604020202020204" pitchFamily="34" charset="0"/>
              <a:buChar char="•"/>
            </a:pPr>
            <a:r>
              <a:rPr lang="ar-BH" sz="2800" dirty="0"/>
              <a:t>السواحل الشمالية لخليج غينيا</a:t>
            </a:r>
          </a:p>
          <a:p>
            <a:pPr marL="457200" indent="-457200" algn="r" rtl="1">
              <a:buFont typeface="Arial" panose="020B0604020202020204" pitchFamily="34" charset="0"/>
              <a:buChar char="•"/>
            </a:pPr>
            <a:r>
              <a:rPr lang="ar-BH" sz="2800" dirty="0"/>
              <a:t>سواحل البحر المتوسط</a:t>
            </a:r>
          </a:p>
          <a:p>
            <a:pPr marL="457200" indent="-457200" algn="r" rtl="1">
              <a:buFont typeface="Arial" panose="020B0604020202020204" pitchFamily="34" charset="0"/>
              <a:buChar char="•"/>
            </a:pPr>
            <a:r>
              <a:rPr lang="ar-BH" sz="2800" dirty="0"/>
              <a:t>جزر البحر الكاريبي/أمريكا الوسطى</a:t>
            </a:r>
          </a:p>
          <a:p>
            <a:pPr marL="457200" indent="-457200" algn="r" rtl="1">
              <a:buFont typeface="Arial" panose="020B0604020202020204" pitchFamily="34" charset="0"/>
              <a:buChar char="•"/>
            </a:pPr>
            <a:r>
              <a:rPr lang="ar-BH" sz="2800" dirty="0"/>
              <a:t>جنوب البرازيل/شرق أمريكا الجنوبية</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682E51A0-8A13-4B01-9D15-F84C5E1AC2BE}"/>
              </a:ext>
            </a:extLst>
          </p:cNvPr>
          <p:cNvGraphicFramePr>
            <a:graphicFrameLocks noGrp="1"/>
          </p:cNvGraphicFramePr>
          <p:nvPr>
            <p:extLst>
              <p:ext uri="{D42A27DB-BD31-4B8C-83A1-F6EECF244321}">
                <p14:modId xmlns:p14="http://schemas.microsoft.com/office/powerpoint/2010/main" val="4195690407"/>
              </p:ext>
            </p:extLst>
          </p:nvPr>
        </p:nvGraphicFramePr>
        <p:xfrm>
          <a:off x="273745" y="487550"/>
          <a:ext cx="8596510" cy="5882899"/>
        </p:xfrm>
        <a:graphic>
          <a:graphicData uri="http://schemas.openxmlformats.org/drawingml/2006/table">
            <a:tbl>
              <a:tblPr firstRow="1" bandRow="1">
                <a:tableStyleId>{21E4AEA4-8DFA-4A89-87EB-49C32662AFE0}</a:tableStyleId>
              </a:tblPr>
              <a:tblGrid>
                <a:gridCol w="4630447">
                  <a:extLst>
                    <a:ext uri="{9D8B030D-6E8A-4147-A177-3AD203B41FA5}">
                      <a16:colId xmlns:a16="http://schemas.microsoft.com/office/drawing/2014/main" val="20000"/>
                    </a:ext>
                  </a:extLst>
                </a:gridCol>
                <a:gridCol w="3966063">
                  <a:extLst>
                    <a:ext uri="{9D8B030D-6E8A-4147-A177-3AD203B41FA5}">
                      <a16:colId xmlns:a16="http://schemas.microsoft.com/office/drawing/2014/main" val="20001"/>
                    </a:ext>
                  </a:extLst>
                </a:gridCol>
              </a:tblGrid>
              <a:tr h="482673">
                <a:tc>
                  <a:txBody>
                    <a:bodyPr/>
                    <a:lstStyle/>
                    <a:p>
                      <a:pPr algn="ctr"/>
                      <a:r>
                        <a:rPr lang="ar-BH" sz="2400" dirty="0">
                          <a:solidFill>
                            <a:schemeClr val="tx1"/>
                          </a:solidFill>
                        </a:rPr>
                        <a:t>المناطق الكثيفة السكان</a:t>
                      </a:r>
                      <a:endParaRPr lang="en-US" sz="2400" dirty="0">
                        <a:solidFill>
                          <a:schemeClr val="tx1"/>
                        </a:solidFill>
                      </a:endParaRPr>
                    </a:p>
                  </a:txBody>
                  <a:tcPr marL="91442" marR="91442" marT="45703" marB="45703">
                    <a:solidFill>
                      <a:schemeClr val="accent2">
                        <a:lumMod val="60000"/>
                        <a:lumOff val="40000"/>
                      </a:schemeClr>
                    </a:solidFill>
                  </a:tcPr>
                </a:tc>
                <a:tc>
                  <a:txBody>
                    <a:bodyPr/>
                    <a:lstStyle/>
                    <a:p>
                      <a:pPr algn="ctr"/>
                      <a:r>
                        <a:rPr lang="ar-BH" sz="2400" dirty="0">
                          <a:solidFill>
                            <a:schemeClr val="tx1"/>
                          </a:solidFill>
                        </a:rPr>
                        <a:t>المناطق الخالية أو القليلة السكان</a:t>
                      </a:r>
                      <a:endParaRPr lang="en-US" sz="2400" dirty="0">
                        <a:solidFill>
                          <a:schemeClr val="tx1"/>
                        </a:solidFill>
                      </a:endParaRPr>
                    </a:p>
                  </a:txBody>
                  <a:tcPr marL="91442" marR="91442" marT="45703" marB="45703">
                    <a:solidFill>
                      <a:schemeClr val="accent2">
                        <a:lumMod val="60000"/>
                        <a:lumOff val="40000"/>
                      </a:schemeClr>
                    </a:solidFill>
                  </a:tcPr>
                </a:tc>
                <a:extLst>
                  <a:ext uri="{0D108BD9-81ED-4DB2-BD59-A6C34878D82A}">
                    <a16:rowId xmlns:a16="http://schemas.microsoft.com/office/drawing/2014/main" val="10000"/>
                  </a:ext>
                </a:extLst>
              </a:tr>
              <a:tr h="1255014">
                <a:tc>
                  <a:txBody>
                    <a:bodyPr/>
                    <a:lstStyle/>
                    <a:p>
                      <a:pPr marL="457200" indent="-457200" algn="just" defTabSz="685800" rtl="1" eaLnBrk="1" latinLnBrk="0" hangingPunct="1">
                        <a:buFontTx/>
                        <a:buChar char="-"/>
                      </a:pPr>
                      <a:r>
                        <a:rPr lang="ar-BH" sz="2000" b="1" kern="1200" dirty="0">
                          <a:solidFill>
                            <a:schemeClr val="tx1"/>
                          </a:solidFill>
                        </a:rPr>
                        <a:t> يتمركز السكان في قارة آسيا (الصين والهند)</a:t>
                      </a:r>
                    </a:p>
                    <a:p>
                      <a:pPr marL="457200" indent="-457200" algn="just" defTabSz="685800" rtl="1" eaLnBrk="1" latinLnBrk="0" hangingPunct="1">
                        <a:buFontTx/>
                        <a:buChar char="-"/>
                      </a:pPr>
                      <a:r>
                        <a:rPr lang="ar-BH" sz="2000" b="1" kern="1200" dirty="0">
                          <a:solidFill>
                            <a:schemeClr val="tx1"/>
                          </a:solidFill>
                        </a:rPr>
                        <a:t>عرفت القارة الأسيوية تركزًا سكانيًا أرتبط بالحضارة الزراعية، وبعدها نموًا صناعيًا وتجاريًا.</a:t>
                      </a:r>
                      <a:endParaRPr lang="en-US" sz="2000" b="1" kern="1200" dirty="0">
                        <a:solidFill>
                          <a:schemeClr val="tx1"/>
                        </a:solidFill>
                        <a:latin typeface="Calibri" panose="020F0502020204030204" pitchFamily="34" charset="0"/>
                        <a:ea typeface="+mn-ea"/>
                        <a:cs typeface="+mn-cs"/>
                      </a:endParaRPr>
                    </a:p>
                  </a:txBody>
                  <a:tcPr marL="91442" marR="91442" marT="45703" marB="45703"/>
                </a:tc>
                <a:tc>
                  <a:txBody>
                    <a:bodyPr/>
                    <a:lstStyle/>
                    <a:p>
                      <a:pPr marL="457200" indent="-457200" algn="just" defTabSz="685800" rtl="1" eaLnBrk="1" latinLnBrk="0" hangingPunct="1">
                        <a:buFontTx/>
                        <a:buChar char="-"/>
                      </a:pPr>
                      <a:r>
                        <a:rPr lang="ar-BH" sz="2000" b="1" kern="1200" dirty="0">
                          <a:solidFill>
                            <a:schemeClr val="tx1"/>
                          </a:solidFill>
                        </a:rPr>
                        <a:t>تحتل ربع مساحة اليابسة.</a:t>
                      </a:r>
                      <a:endParaRPr lang="en-US" sz="2000" b="1" kern="1200" dirty="0">
                        <a:solidFill>
                          <a:schemeClr val="tx1"/>
                        </a:solidFill>
                        <a:latin typeface="Calibri" panose="020F0502020204030204" pitchFamily="34" charset="0"/>
                        <a:ea typeface="+mn-ea"/>
                        <a:cs typeface="+mn-cs"/>
                      </a:endParaRPr>
                    </a:p>
                  </a:txBody>
                  <a:tcPr marL="91442" marR="91442" marT="45703" marB="45703"/>
                </a:tc>
                <a:extLst>
                  <a:ext uri="{0D108BD9-81ED-4DB2-BD59-A6C34878D82A}">
                    <a16:rowId xmlns:a16="http://schemas.microsoft.com/office/drawing/2014/main" val="10001"/>
                  </a:ext>
                </a:extLst>
              </a:tr>
              <a:tr h="1255014">
                <a:tc>
                  <a:txBody>
                    <a:bodyPr/>
                    <a:lstStyle/>
                    <a:p>
                      <a:pPr marL="457200" indent="-457200" algn="just" defTabSz="685800" rtl="1" eaLnBrk="1" latinLnBrk="0" hangingPunct="1">
                        <a:buFontTx/>
                        <a:buChar char="-"/>
                      </a:pPr>
                      <a:r>
                        <a:rPr lang="ar-BH" sz="2000" b="1" kern="1200" dirty="0">
                          <a:solidFill>
                            <a:schemeClr val="tx1"/>
                          </a:solidFill>
                        </a:rPr>
                        <a:t> يتمركز السكان في قارة أوروبا في المناطق الشمالية الغربية، وفي حوض البحر الأسود وحوض نهر البو.</a:t>
                      </a:r>
                      <a:endParaRPr lang="en-US" sz="2000" b="1" kern="1200" dirty="0">
                        <a:solidFill>
                          <a:schemeClr val="tx1"/>
                        </a:solidFill>
                        <a:latin typeface="Calibri" panose="020F0502020204030204" pitchFamily="34" charset="0"/>
                        <a:ea typeface="+mn-ea"/>
                        <a:cs typeface="+mn-cs"/>
                      </a:endParaRPr>
                    </a:p>
                  </a:txBody>
                  <a:tcPr marL="91442" marR="91442" marT="45703" marB="45703"/>
                </a:tc>
                <a:tc rowSpan="2">
                  <a:txBody>
                    <a:bodyPr/>
                    <a:lstStyle/>
                    <a:p>
                      <a:pPr marL="457200" indent="-457200" algn="just" defTabSz="685800" rtl="1" eaLnBrk="1" latinLnBrk="0" hangingPunct="1">
                        <a:buFontTx/>
                        <a:buChar char="-"/>
                      </a:pPr>
                      <a:r>
                        <a:rPr lang="ar-BH" sz="2000" b="1" kern="1200" dirty="0">
                          <a:solidFill>
                            <a:schemeClr val="tx1"/>
                          </a:solidFill>
                        </a:rPr>
                        <a:t> تعتبر المناطق الباردة (في القطبين الشمالي والجنوبي) أقل المناطق سكانًا.</a:t>
                      </a:r>
                    </a:p>
                    <a:p>
                      <a:pPr marL="457200" indent="-457200" algn="just">
                        <a:buFontTx/>
                        <a:buChar char="-"/>
                      </a:pPr>
                      <a:r>
                        <a:rPr lang="ar-BH" sz="2000" b="1" kern="1200" dirty="0">
                          <a:solidFill>
                            <a:schemeClr val="tx1"/>
                          </a:solidFill>
                        </a:rPr>
                        <a:t>لا يعيش في المناطق الصحراوية الحارة إلا نسبة قليلة من السكان.</a:t>
                      </a:r>
                    </a:p>
                    <a:p>
                      <a:pPr marL="457200" indent="-457200" algn="just">
                        <a:buFontTx/>
                        <a:buChar char="-"/>
                      </a:pPr>
                      <a:r>
                        <a:rPr lang="ar-BH" sz="2000" b="1" kern="1200" dirty="0">
                          <a:solidFill>
                            <a:schemeClr val="tx1"/>
                          </a:solidFill>
                        </a:rPr>
                        <a:t>المناطق الجبلية شبه مناطق خالية</a:t>
                      </a:r>
                      <a:r>
                        <a:rPr lang="en-US" sz="2000" b="1" kern="1200" dirty="0">
                          <a:solidFill>
                            <a:schemeClr val="tx1"/>
                          </a:solidFill>
                        </a:rPr>
                        <a:t> </a:t>
                      </a:r>
                      <a:r>
                        <a:rPr lang="ar-SA" sz="2000" b="1" kern="1200" baseline="0" dirty="0">
                          <a:solidFill>
                            <a:schemeClr val="tx1"/>
                          </a:solidFill>
                        </a:rPr>
                        <a:t> من السكان </a:t>
                      </a:r>
                      <a:endParaRPr lang="ar-BH" sz="2000" b="1" kern="1200" baseline="0" dirty="0">
                        <a:solidFill>
                          <a:schemeClr val="tx1"/>
                        </a:solidFill>
                      </a:endParaRPr>
                    </a:p>
                    <a:p>
                      <a:pPr marL="457200" indent="-457200" algn="just">
                        <a:buFontTx/>
                        <a:buChar char="-"/>
                      </a:pPr>
                      <a:r>
                        <a:rPr lang="ar-BH" sz="2000" b="1" kern="1200" dirty="0">
                          <a:solidFill>
                            <a:schemeClr val="tx1"/>
                          </a:solidFill>
                        </a:rPr>
                        <a:t>المناطق الحارة الرطبة (حوض الأمازون، حوض الكونغو وغينيا الجديدة)</a:t>
                      </a:r>
                      <a:endParaRPr lang="ar-BH" sz="2000" b="1" kern="1200" dirty="0">
                        <a:solidFill>
                          <a:schemeClr val="tx1"/>
                        </a:solidFill>
                        <a:latin typeface="Calibri" panose="020F0502020204030204" pitchFamily="34" charset="0"/>
                        <a:ea typeface="+mn-ea"/>
                        <a:cs typeface="+mn-cs"/>
                      </a:endParaRPr>
                    </a:p>
                  </a:txBody>
                  <a:tcPr marL="91442" marR="91442" marT="45703" marB="45703"/>
                </a:tc>
                <a:extLst>
                  <a:ext uri="{0D108BD9-81ED-4DB2-BD59-A6C34878D82A}">
                    <a16:rowId xmlns:a16="http://schemas.microsoft.com/office/drawing/2014/main" val="10002"/>
                  </a:ext>
                </a:extLst>
              </a:tr>
              <a:tr h="2714362">
                <a:tc>
                  <a:txBody>
                    <a:bodyPr/>
                    <a:lstStyle/>
                    <a:p>
                      <a:pPr marL="457200" indent="-457200" algn="just" defTabSz="685800" rtl="1" eaLnBrk="1" latinLnBrk="0" hangingPunct="1">
                        <a:buFontTx/>
                        <a:buChar char="-"/>
                      </a:pPr>
                      <a:r>
                        <a:rPr lang="ar-BH" sz="2000" b="1" kern="1200" dirty="0">
                          <a:solidFill>
                            <a:schemeClr val="tx1"/>
                          </a:solidFill>
                        </a:rPr>
                        <a:t>البؤر الثانوية (الحوض الأسفل لنهر النيل، والسواحل الشمالية لخليج غينيا، وسواحل البحر المتوسط، وجزر البحر الكاريبي وجنوب البرازيل).</a:t>
                      </a:r>
                    </a:p>
                    <a:p>
                      <a:pPr marL="457200" indent="-457200" algn="just" defTabSz="685800" rtl="1" eaLnBrk="1" latinLnBrk="0" hangingPunct="1">
                        <a:buFontTx/>
                        <a:buChar char="-"/>
                      </a:pPr>
                      <a:r>
                        <a:rPr lang="ar-BH" sz="2000" b="1" kern="1200" dirty="0">
                          <a:solidFill>
                            <a:schemeClr val="tx1"/>
                          </a:solidFill>
                        </a:rPr>
                        <a:t>المنطقة الشمالية الشرقية من الولايات المتحدة الأمريكية الممتدة على الواجهة الأطلسية حتى منطقة البحيرات الكبري، وأرتبط نشوؤها بالهجرة الأوروبية الى العالم الحديد، والنمو الزراعي والصناعي والتجاري.</a:t>
                      </a:r>
                      <a:endParaRPr lang="en-US" sz="2000" b="1" kern="1200" dirty="0">
                        <a:solidFill>
                          <a:schemeClr val="tx1"/>
                        </a:solidFill>
                        <a:latin typeface="Calibri" panose="020F0502020204030204" pitchFamily="34" charset="0"/>
                        <a:ea typeface="+mn-ea"/>
                        <a:cs typeface="+mn-cs"/>
                      </a:endParaRPr>
                    </a:p>
                  </a:txBody>
                  <a:tcPr marL="91442" marR="91442" marT="45703" marB="45703"/>
                </a:tc>
                <a:tc vMerge="1">
                  <a:txBody>
                    <a:bodyPr/>
                    <a:lstStyle/>
                    <a:p>
                      <a:pPr marL="457200" indent="-457200" algn="just">
                        <a:buFontTx/>
                        <a:buChar char="-"/>
                      </a:pPr>
                      <a:r>
                        <a:rPr lang="ar-BH" sz="2000" b="1" kern="1200" dirty="0">
                          <a:solidFill>
                            <a:schemeClr val="tx1"/>
                          </a:solidFill>
                          <a:latin typeface="Calibri" panose="020F0502020204030204" pitchFamily="34" charset="0"/>
                          <a:ea typeface="+mn-ea"/>
                          <a:cs typeface="+mn-cs"/>
                        </a:rPr>
                        <a:t>لا يعيش في المناطق الصحراوية الحارة إلا نسبة قليلة من السكان.</a:t>
                      </a:r>
                    </a:p>
                    <a:p>
                      <a:pPr marL="457200" indent="-457200" algn="just">
                        <a:buFontTx/>
                        <a:buChar char="-"/>
                      </a:pPr>
                      <a:r>
                        <a:rPr lang="ar-BH" sz="2000" b="1" kern="1200" dirty="0">
                          <a:solidFill>
                            <a:schemeClr val="tx1"/>
                          </a:solidFill>
                          <a:latin typeface="Calibri" panose="020F0502020204030204" pitchFamily="34" charset="0"/>
                          <a:ea typeface="+mn-ea"/>
                          <a:cs typeface="+mn-cs"/>
                        </a:rPr>
                        <a:t>المناطق الجبلية شبه مناطق خالية</a:t>
                      </a:r>
                      <a:r>
                        <a:rPr lang="en-US" sz="2000" b="1" kern="1200" dirty="0">
                          <a:solidFill>
                            <a:schemeClr val="tx1"/>
                          </a:solidFill>
                          <a:latin typeface="Calibri" panose="020F0502020204030204" pitchFamily="34" charset="0"/>
                          <a:ea typeface="+mn-ea"/>
                          <a:cs typeface="+mn-cs"/>
                        </a:rPr>
                        <a:t> </a:t>
                      </a:r>
                      <a:r>
                        <a:rPr lang="ar-SA" sz="2000" b="1" kern="1200" baseline="0" dirty="0">
                          <a:solidFill>
                            <a:schemeClr val="tx1"/>
                          </a:solidFill>
                          <a:latin typeface="Calibri" panose="020F0502020204030204" pitchFamily="34" charset="0"/>
                          <a:ea typeface="+mn-ea"/>
                          <a:cs typeface="+mn-cs"/>
                        </a:rPr>
                        <a:t> من السكان </a:t>
                      </a:r>
                      <a:endParaRPr lang="ar-BH" sz="2000" b="1" kern="1200" baseline="0" dirty="0">
                        <a:solidFill>
                          <a:schemeClr val="tx1"/>
                        </a:solidFill>
                        <a:latin typeface="Calibri" panose="020F0502020204030204" pitchFamily="34" charset="0"/>
                        <a:ea typeface="+mn-ea"/>
                        <a:cs typeface="+mn-cs"/>
                      </a:endParaRPr>
                    </a:p>
                    <a:p>
                      <a:pPr marL="457200" indent="-457200" algn="just">
                        <a:buFontTx/>
                        <a:buChar char="-"/>
                      </a:pPr>
                      <a:r>
                        <a:rPr lang="ar-BH" sz="2000" b="1" kern="1200" dirty="0">
                          <a:solidFill>
                            <a:schemeClr val="tx1"/>
                          </a:solidFill>
                          <a:latin typeface="Calibri" panose="020F0502020204030204" pitchFamily="34" charset="0"/>
                          <a:ea typeface="+mn-ea"/>
                          <a:cs typeface="+mn-cs"/>
                        </a:rPr>
                        <a:t>المناطق الحارة الرطبة (حوض الأمازون، حوض الكونغو وغينيا الجديدة)</a:t>
                      </a:r>
                    </a:p>
                  </a:txBody>
                  <a:tcPr marL="91442" marR="91442" marT="45703" marB="45703">
                    <a:solidFill>
                      <a:schemeClr val="accent6">
                        <a:lumMod val="40000"/>
                        <a:lumOff val="60000"/>
                      </a:scheme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44BC548-76B7-4234-8157-358D1B62C3CF}"/>
              </a:ext>
            </a:extLst>
          </p:cNvPr>
          <p:cNvGraphicFramePr>
            <a:graphicFrameLocks noGrp="1"/>
          </p:cNvGraphicFramePr>
          <p:nvPr>
            <p:extLst>
              <p:ext uri="{D42A27DB-BD31-4B8C-83A1-F6EECF244321}">
                <p14:modId xmlns:p14="http://schemas.microsoft.com/office/powerpoint/2010/main" val="3413437371"/>
              </p:ext>
            </p:extLst>
          </p:nvPr>
        </p:nvGraphicFramePr>
        <p:xfrm>
          <a:off x="556316" y="1062467"/>
          <a:ext cx="7998272" cy="1173269"/>
        </p:xfrm>
        <a:graphic>
          <a:graphicData uri="http://schemas.openxmlformats.org/drawingml/2006/table">
            <a:tbl>
              <a:tblPr rtl="1" firstRow="1" firstCol="1" lastRow="1" lastCol="1" bandRow="1" bandCol="1">
                <a:tableStyleId>{17292A2E-F333-43FB-9621-5CBBE7FDCDCB}</a:tableStyleId>
              </a:tblPr>
              <a:tblGrid>
                <a:gridCol w="1443084">
                  <a:extLst>
                    <a:ext uri="{9D8B030D-6E8A-4147-A177-3AD203B41FA5}">
                      <a16:colId xmlns:a16="http://schemas.microsoft.com/office/drawing/2014/main" val="20000"/>
                    </a:ext>
                  </a:extLst>
                </a:gridCol>
                <a:gridCol w="1424549">
                  <a:extLst>
                    <a:ext uri="{9D8B030D-6E8A-4147-A177-3AD203B41FA5}">
                      <a16:colId xmlns:a16="http://schemas.microsoft.com/office/drawing/2014/main" val="20001"/>
                    </a:ext>
                  </a:extLst>
                </a:gridCol>
                <a:gridCol w="1119714">
                  <a:extLst>
                    <a:ext uri="{9D8B030D-6E8A-4147-A177-3AD203B41FA5}">
                      <a16:colId xmlns:a16="http://schemas.microsoft.com/office/drawing/2014/main" val="20002"/>
                    </a:ext>
                  </a:extLst>
                </a:gridCol>
                <a:gridCol w="1217690">
                  <a:extLst>
                    <a:ext uri="{9D8B030D-6E8A-4147-A177-3AD203B41FA5}">
                      <a16:colId xmlns:a16="http://schemas.microsoft.com/office/drawing/2014/main" val="20003"/>
                    </a:ext>
                  </a:extLst>
                </a:gridCol>
                <a:gridCol w="1506754">
                  <a:extLst>
                    <a:ext uri="{9D8B030D-6E8A-4147-A177-3AD203B41FA5}">
                      <a16:colId xmlns:a16="http://schemas.microsoft.com/office/drawing/2014/main" val="20004"/>
                    </a:ext>
                  </a:extLst>
                </a:gridCol>
                <a:gridCol w="1286481">
                  <a:extLst>
                    <a:ext uri="{9D8B030D-6E8A-4147-A177-3AD203B41FA5}">
                      <a16:colId xmlns:a16="http://schemas.microsoft.com/office/drawing/2014/main" val="20005"/>
                    </a:ext>
                  </a:extLst>
                </a:gridCol>
              </a:tblGrid>
              <a:tr h="792837">
                <a:tc>
                  <a:txBody>
                    <a:bodyPr/>
                    <a:lstStyle/>
                    <a:p>
                      <a:pPr algn="ctr" rtl="1">
                        <a:spcAft>
                          <a:spcPts val="0"/>
                        </a:spcAft>
                      </a:pPr>
                      <a:r>
                        <a:rPr lang="ar-BH" sz="1800" b="1" dirty="0">
                          <a:solidFill>
                            <a:schemeClr val="bg2">
                              <a:lumMod val="25000"/>
                            </a:schemeClr>
                          </a:solidFill>
                          <a:effectLst/>
                          <a:latin typeface="Simplified Arabic" panose="02020603050405020304" pitchFamily="18" charset="-78"/>
                          <a:cs typeface="Simplified Arabic" panose="02020603050405020304" pitchFamily="18" charset="-78"/>
                        </a:rPr>
                        <a:t>البلد</a:t>
                      </a:r>
                      <a:endParaRPr lang="en-US" sz="1400" b="1" dirty="0">
                        <a:solidFill>
                          <a:schemeClr val="bg2">
                            <a:lumMod val="25000"/>
                          </a:schemeClr>
                        </a:solidFill>
                        <a:effectLst/>
                        <a:latin typeface="Simplified Arabic" panose="02020603050405020304" pitchFamily="18" charset="-78"/>
                        <a:ea typeface="Times New Roman"/>
                        <a:cs typeface="Simplified Arabic" panose="02020603050405020304" pitchFamily="18" charset="-7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1">
                        <a:spcAft>
                          <a:spcPts val="0"/>
                        </a:spcAft>
                      </a:pPr>
                      <a:r>
                        <a:rPr lang="ar-BH" sz="1800" b="1" dirty="0">
                          <a:solidFill>
                            <a:schemeClr val="bg2">
                              <a:lumMod val="25000"/>
                            </a:schemeClr>
                          </a:solidFill>
                          <a:effectLst/>
                          <a:latin typeface="Simplified Arabic" panose="02020603050405020304" pitchFamily="18" charset="-78"/>
                          <a:cs typeface="Simplified Arabic" panose="02020603050405020304" pitchFamily="18" charset="-78"/>
                        </a:rPr>
                        <a:t>عدد السكان بالملايين</a:t>
                      </a:r>
                      <a:endParaRPr lang="en-US" sz="1400" b="1" dirty="0">
                        <a:solidFill>
                          <a:schemeClr val="bg2">
                            <a:lumMod val="25000"/>
                          </a:schemeClr>
                        </a:solidFill>
                        <a:effectLst/>
                        <a:latin typeface="Simplified Arabic" panose="02020603050405020304" pitchFamily="18" charset="-78"/>
                        <a:ea typeface="Times New Roman"/>
                        <a:cs typeface="Simplified Arabic" panose="02020603050405020304" pitchFamily="18" charset="-7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1">
                        <a:spcAft>
                          <a:spcPts val="0"/>
                        </a:spcAft>
                      </a:pPr>
                      <a:r>
                        <a:rPr lang="ar-BH" sz="1800" b="1" dirty="0">
                          <a:solidFill>
                            <a:schemeClr val="bg2">
                              <a:lumMod val="25000"/>
                            </a:schemeClr>
                          </a:solidFill>
                          <a:effectLst/>
                          <a:latin typeface="Simplified Arabic" panose="02020603050405020304" pitchFamily="18" charset="-78"/>
                          <a:cs typeface="Simplified Arabic" panose="02020603050405020304" pitchFamily="18" charset="-78"/>
                        </a:rPr>
                        <a:t>المساحة العامة بالكلم</a:t>
                      </a:r>
                      <a:r>
                        <a:rPr lang="ar-BH" sz="1800" b="1" baseline="30000" dirty="0">
                          <a:solidFill>
                            <a:schemeClr val="bg2">
                              <a:lumMod val="25000"/>
                            </a:schemeClr>
                          </a:solidFill>
                          <a:effectLst/>
                          <a:latin typeface="Simplified Arabic" panose="02020603050405020304" pitchFamily="18" charset="-78"/>
                          <a:cs typeface="Simplified Arabic" panose="02020603050405020304" pitchFamily="18" charset="-78"/>
                        </a:rPr>
                        <a:t>2</a:t>
                      </a:r>
                      <a:endParaRPr lang="en-US" sz="1400" b="1" dirty="0">
                        <a:solidFill>
                          <a:schemeClr val="bg2">
                            <a:lumMod val="25000"/>
                          </a:schemeClr>
                        </a:solidFill>
                        <a:effectLst/>
                        <a:latin typeface="Simplified Arabic" panose="02020603050405020304" pitchFamily="18" charset="-78"/>
                        <a:ea typeface="Times New Roman"/>
                        <a:cs typeface="Simplified Arabic" panose="02020603050405020304" pitchFamily="18" charset="-7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1">
                        <a:spcAft>
                          <a:spcPts val="0"/>
                        </a:spcAft>
                      </a:pPr>
                      <a:r>
                        <a:rPr lang="ar-BH" sz="1800" b="1" dirty="0">
                          <a:solidFill>
                            <a:schemeClr val="bg2">
                              <a:lumMod val="25000"/>
                            </a:schemeClr>
                          </a:solidFill>
                          <a:effectLst/>
                          <a:latin typeface="Simplified Arabic" panose="02020603050405020304" pitchFamily="18" charset="-78"/>
                          <a:cs typeface="Simplified Arabic" panose="02020603050405020304" pitchFamily="18" charset="-78"/>
                        </a:rPr>
                        <a:t>المساحة المزروعة بالكلم</a:t>
                      </a:r>
                      <a:r>
                        <a:rPr lang="ar-BH" sz="1800" b="1" baseline="30000" dirty="0">
                          <a:solidFill>
                            <a:schemeClr val="bg2">
                              <a:lumMod val="25000"/>
                            </a:schemeClr>
                          </a:solidFill>
                          <a:effectLst/>
                          <a:latin typeface="Simplified Arabic" panose="02020603050405020304" pitchFamily="18" charset="-78"/>
                          <a:cs typeface="Simplified Arabic" panose="02020603050405020304" pitchFamily="18" charset="-78"/>
                        </a:rPr>
                        <a:t>2</a:t>
                      </a:r>
                      <a:endParaRPr lang="en-US" sz="1400" b="1" dirty="0">
                        <a:solidFill>
                          <a:schemeClr val="bg2">
                            <a:lumMod val="25000"/>
                          </a:schemeClr>
                        </a:solidFill>
                        <a:effectLst/>
                        <a:latin typeface="Simplified Arabic" panose="02020603050405020304" pitchFamily="18" charset="-78"/>
                        <a:ea typeface="Times New Roman"/>
                        <a:cs typeface="Simplified Arabic" panose="02020603050405020304" pitchFamily="18" charset="-7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1">
                        <a:spcAft>
                          <a:spcPts val="0"/>
                        </a:spcAft>
                      </a:pPr>
                      <a:r>
                        <a:rPr lang="ar-BH" sz="1800" b="1" dirty="0">
                          <a:solidFill>
                            <a:schemeClr val="bg2">
                              <a:lumMod val="25000"/>
                            </a:schemeClr>
                          </a:solidFill>
                          <a:effectLst/>
                          <a:latin typeface="Simplified Arabic" panose="02020603050405020304" pitchFamily="18" charset="-78"/>
                          <a:cs typeface="Simplified Arabic" panose="02020603050405020304" pitchFamily="18" charset="-78"/>
                        </a:rPr>
                        <a:t>المساحة المأهولة والمستثمرة بالكلم</a:t>
                      </a:r>
                      <a:r>
                        <a:rPr lang="ar-BH" sz="1800" b="1" baseline="30000" dirty="0">
                          <a:solidFill>
                            <a:schemeClr val="bg2">
                              <a:lumMod val="25000"/>
                            </a:schemeClr>
                          </a:solidFill>
                          <a:effectLst/>
                          <a:latin typeface="Simplified Arabic" panose="02020603050405020304" pitchFamily="18" charset="-78"/>
                          <a:cs typeface="Simplified Arabic" panose="02020603050405020304" pitchFamily="18" charset="-78"/>
                        </a:rPr>
                        <a:t>2</a:t>
                      </a:r>
                      <a:endParaRPr lang="en-US" sz="1400" b="1" dirty="0">
                        <a:solidFill>
                          <a:schemeClr val="bg2">
                            <a:lumMod val="25000"/>
                          </a:schemeClr>
                        </a:solidFill>
                        <a:effectLst/>
                        <a:latin typeface="Simplified Arabic" panose="02020603050405020304" pitchFamily="18" charset="-78"/>
                        <a:ea typeface="Times New Roman"/>
                        <a:cs typeface="Simplified Arabic" panose="02020603050405020304" pitchFamily="18" charset="-7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1">
                        <a:spcAft>
                          <a:spcPts val="0"/>
                        </a:spcAft>
                      </a:pPr>
                      <a:r>
                        <a:rPr lang="ar-BH" sz="1800" b="1" dirty="0">
                          <a:solidFill>
                            <a:schemeClr val="bg2">
                              <a:lumMod val="25000"/>
                            </a:schemeClr>
                          </a:solidFill>
                          <a:effectLst/>
                          <a:latin typeface="Simplified Arabic" panose="02020603050405020304" pitchFamily="18" charset="-78"/>
                          <a:cs typeface="Simplified Arabic" panose="02020603050405020304" pitchFamily="18" charset="-78"/>
                        </a:rPr>
                        <a:t>عدد العاملين في الزراعة</a:t>
                      </a:r>
                      <a:endParaRPr lang="en-US" sz="1400" b="1" dirty="0">
                        <a:solidFill>
                          <a:schemeClr val="bg2">
                            <a:lumMod val="25000"/>
                          </a:schemeClr>
                        </a:solidFill>
                        <a:effectLst/>
                        <a:latin typeface="Simplified Arabic" panose="02020603050405020304" pitchFamily="18" charset="-78"/>
                        <a:ea typeface="Times New Roman"/>
                        <a:cs typeface="Simplified Arabic" panose="02020603050405020304" pitchFamily="18" charset="-7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r h="350309">
                <a:tc>
                  <a:txBody>
                    <a:bodyPr/>
                    <a:lstStyle/>
                    <a:p>
                      <a:pPr algn="ctr" rtl="1">
                        <a:spcAft>
                          <a:spcPts val="0"/>
                        </a:spcAft>
                      </a:pPr>
                      <a:r>
                        <a:rPr lang="ar-BH" sz="1800" dirty="0">
                          <a:solidFill>
                            <a:schemeClr val="accent1">
                              <a:lumMod val="50000"/>
                            </a:schemeClr>
                          </a:solidFill>
                          <a:effectLst/>
                        </a:rPr>
                        <a:t>اليابان(1995م)</a:t>
                      </a:r>
                      <a:endParaRPr lang="en-US" sz="1400" dirty="0">
                        <a:solidFill>
                          <a:schemeClr val="accent1">
                            <a:lumMod val="50000"/>
                          </a:schemeClr>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spcAft>
                          <a:spcPts val="0"/>
                        </a:spcAft>
                      </a:pPr>
                      <a:r>
                        <a:rPr lang="ar-BH" sz="2000" dirty="0">
                          <a:solidFill>
                            <a:schemeClr val="accent1">
                              <a:lumMod val="50000"/>
                            </a:schemeClr>
                          </a:solidFill>
                          <a:effectLst/>
                        </a:rPr>
                        <a:t>125100000</a:t>
                      </a:r>
                      <a:endParaRPr lang="en-US" sz="1400" dirty="0">
                        <a:solidFill>
                          <a:schemeClr val="accent1">
                            <a:lumMod val="50000"/>
                          </a:schemeClr>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spcAft>
                          <a:spcPts val="0"/>
                        </a:spcAft>
                      </a:pPr>
                      <a:r>
                        <a:rPr lang="ar-BH" sz="2000" dirty="0">
                          <a:solidFill>
                            <a:schemeClr val="accent1">
                              <a:lumMod val="50000"/>
                            </a:schemeClr>
                          </a:solidFill>
                          <a:effectLst/>
                        </a:rPr>
                        <a:t>372000</a:t>
                      </a:r>
                      <a:endParaRPr lang="en-US" sz="1400" dirty="0">
                        <a:solidFill>
                          <a:schemeClr val="accent1">
                            <a:lumMod val="50000"/>
                          </a:schemeClr>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spcAft>
                          <a:spcPts val="0"/>
                        </a:spcAft>
                      </a:pPr>
                      <a:r>
                        <a:rPr lang="ar-BH" sz="2000" dirty="0">
                          <a:solidFill>
                            <a:schemeClr val="accent1">
                              <a:lumMod val="50000"/>
                            </a:schemeClr>
                          </a:solidFill>
                          <a:effectLst/>
                        </a:rPr>
                        <a:t>55293</a:t>
                      </a:r>
                      <a:endParaRPr lang="en-US" sz="1400" dirty="0">
                        <a:solidFill>
                          <a:schemeClr val="accent1">
                            <a:lumMod val="50000"/>
                          </a:schemeClr>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spcAft>
                          <a:spcPts val="0"/>
                        </a:spcAft>
                      </a:pPr>
                      <a:r>
                        <a:rPr lang="ar-BH" sz="2000" dirty="0">
                          <a:solidFill>
                            <a:schemeClr val="accent1">
                              <a:lumMod val="50000"/>
                            </a:schemeClr>
                          </a:solidFill>
                          <a:effectLst/>
                        </a:rPr>
                        <a:t>120639</a:t>
                      </a:r>
                      <a:endParaRPr lang="en-US" sz="1400" dirty="0">
                        <a:solidFill>
                          <a:schemeClr val="accent1">
                            <a:lumMod val="50000"/>
                          </a:schemeClr>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spcAft>
                          <a:spcPts val="0"/>
                        </a:spcAft>
                      </a:pPr>
                      <a:r>
                        <a:rPr lang="ar-BH" sz="2000" dirty="0">
                          <a:solidFill>
                            <a:schemeClr val="accent1">
                              <a:lumMod val="50000"/>
                            </a:schemeClr>
                          </a:solidFill>
                          <a:effectLst/>
                        </a:rPr>
                        <a:t>494000</a:t>
                      </a:r>
                      <a:endParaRPr lang="en-US" sz="1400" dirty="0">
                        <a:solidFill>
                          <a:schemeClr val="accent1">
                            <a:lumMod val="50000"/>
                          </a:schemeClr>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 name="Rectangle 3">
            <a:extLst>
              <a:ext uri="{FF2B5EF4-FFF2-40B4-BE49-F238E27FC236}">
                <a16:creationId xmlns:a16="http://schemas.microsoft.com/office/drawing/2014/main" id="{15762DDB-1EBA-47CA-9946-4A5F34554BF3}"/>
              </a:ext>
            </a:extLst>
          </p:cNvPr>
          <p:cNvSpPr>
            <a:spLocks noChangeArrowheads="1"/>
          </p:cNvSpPr>
          <p:nvPr/>
        </p:nvSpPr>
        <p:spPr bwMode="auto">
          <a:xfrm>
            <a:off x="1271014" y="2650118"/>
            <a:ext cx="7515177" cy="3947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rPr>
              <a:t>الكثافة المطلقة     </a:t>
            </a:r>
            <a:r>
              <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Times New Roman" pitchFamily="18" charset="0"/>
                <a:cs typeface="Traditional Arabic" pitchFamily="18" charset="-78"/>
              </a:rPr>
              <a:t>=                         =                        =</a:t>
            </a:r>
          </a:p>
          <a:p>
            <a:pPr marL="0" marR="0" lvl="0" indent="0" algn="justLow" defTabSz="914400" rtl="1" eaLnBrk="1" fontAlgn="base" latinLnBrk="0" hangingPunct="1">
              <a:lnSpc>
                <a:spcPct val="100000"/>
              </a:lnSpc>
              <a:spcBef>
                <a:spcPct val="0"/>
              </a:spcBef>
              <a:spcAft>
                <a:spcPct val="0"/>
              </a:spcAft>
              <a:buClrTx/>
              <a:buSzTx/>
              <a:buFontTx/>
              <a:buNone/>
              <a:tabLst/>
              <a:defRPr/>
            </a:pPr>
            <a:endPar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endParaRPr>
          </a:p>
          <a:p>
            <a:pPr marL="0" marR="0" lvl="0" indent="0" algn="justLow" defTabSz="914400" rtl="1" eaLnBrk="1" fontAlgn="base" latinLnBrk="0" hangingPunct="1">
              <a:lnSpc>
                <a:spcPct val="100000"/>
              </a:lnSpc>
              <a:spcBef>
                <a:spcPct val="0"/>
              </a:spcBef>
              <a:spcAft>
                <a:spcPct val="0"/>
              </a:spcAft>
              <a:buClrTx/>
              <a:buSzTx/>
              <a:buFontTx/>
              <a:buNone/>
              <a:tabLst/>
              <a:defRPr/>
            </a:pPr>
            <a:endPar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endParaRPr>
          </a:p>
          <a:p>
            <a:pPr marL="0" marR="0" lvl="0" indent="0" algn="justLow" defTabSz="914400" rtl="1" eaLnBrk="1" fontAlgn="base" latinLnBrk="0" hangingPunct="1">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rPr>
              <a:t>الكثافة الحقيقية    </a:t>
            </a:r>
            <a:r>
              <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Times New Roman" pitchFamily="18" charset="0"/>
                <a:cs typeface="Traditional Arabic" pitchFamily="18" charset="-78"/>
              </a:rPr>
              <a:t>=                         =                        =</a:t>
            </a:r>
            <a:endPar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endParaRPr>
          </a:p>
          <a:p>
            <a:pPr marL="0" marR="0" lvl="0" indent="0" algn="justLow" defTabSz="914400" rtl="1" eaLnBrk="1" fontAlgn="base" latinLnBrk="0" hangingPunct="1">
              <a:lnSpc>
                <a:spcPct val="100000"/>
              </a:lnSpc>
              <a:spcBef>
                <a:spcPct val="0"/>
              </a:spcBef>
              <a:spcAft>
                <a:spcPct val="0"/>
              </a:spcAft>
              <a:buClrTx/>
              <a:buSzTx/>
              <a:buFontTx/>
              <a:buNone/>
              <a:tabLst/>
              <a:defRPr/>
            </a:pPr>
            <a:endPar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endParaRPr>
          </a:p>
          <a:p>
            <a:pPr marL="0" marR="0" lvl="0" indent="0" algn="justLow" defTabSz="914400" rtl="1" eaLnBrk="1" fontAlgn="base" latinLnBrk="0" hangingPunct="1">
              <a:lnSpc>
                <a:spcPct val="100000"/>
              </a:lnSpc>
              <a:spcBef>
                <a:spcPct val="0"/>
              </a:spcBef>
              <a:spcAft>
                <a:spcPct val="0"/>
              </a:spcAft>
              <a:buClrTx/>
              <a:buSzTx/>
              <a:buFontTx/>
              <a:buNone/>
              <a:tabLst/>
              <a:defRPr/>
            </a:pPr>
            <a:endPar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endParaRPr>
          </a:p>
          <a:p>
            <a:pPr marL="0" marR="0" lvl="0" indent="0" algn="justLow" defTabSz="914400" rtl="1" eaLnBrk="1" fontAlgn="base" latinLnBrk="0" hangingPunct="1">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rPr>
              <a:t>الكثافة الفيزيولوجية </a:t>
            </a:r>
            <a:r>
              <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Times New Roman" pitchFamily="18" charset="0"/>
                <a:cs typeface="Traditional Arabic" pitchFamily="18" charset="-78"/>
              </a:rPr>
              <a:t>=                        =                       =</a:t>
            </a:r>
            <a:endPar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endParaRPr>
          </a:p>
          <a:p>
            <a:pPr marL="0" marR="0" lvl="0" indent="0" algn="justLow" defTabSz="914400" rtl="1" eaLnBrk="1" fontAlgn="base" latinLnBrk="0" hangingPunct="1">
              <a:lnSpc>
                <a:spcPct val="100000"/>
              </a:lnSpc>
              <a:spcBef>
                <a:spcPct val="0"/>
              </a:spcBef>
              <a:spcAft>
                <a:spcPct val="0"/>
              </a:spcAft>
              <a:buClrTx/>
              <a:buSzTx/>
              <a:buFontTx/>
              <a:buNone/>
              <a:tabLst/>
              <a:defRPr/>
            </a:pPr>
            <a:endPar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endParaRPr>
          </a:p>
          <a:p>
            <a:pPr marL="0" marR="0" lvl="0" indent="0" algn="justLow" defTabSz="914400" rtl="1" eaLnBrk="1" fontAlgn="base" latinLnBrk="0" hangingPunct="1">
              <a:lnSpc>
                <a:spcPct val="100000"/>
              </a:lnSpc>
              <a:spcBef>
                <a:spcPct val="0"/>
              </a:spcBef>
              <a:spcAft>
                <a:spcPct val="0"/>
              </a:spcAft>
              <a:buClrTx/>
              <a:buSzTx/>
              <a:buFontTx/>
              <a:buNone/>
              <a:tabLst/>
              <a:defRPr/>
            </a:pPr>
            <a:endPar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endParaRPr>
          </a:p>
          <a:p>
            <a:pPr marL="0" marR="0" lvl="0" indent="0" algn="justLow" defTabSz="914400" rtl="1" eaLnBrk="1" fontAlgn="base" latinLnBrk="0" hangingPunct="1">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rPr>
              <a:t>الكثافة الزراعية </a:t>
            </a:r>
            <a:r>
              <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Times New Roman" pitchFamily="18" charset="0"/>
                <a:cs typeface="Traditional Arabic" pitchFamily="18" charset="-78"/>
              </a:rPr>
              <a:t>=                             =                       =</a:t>
            </a:r>
            <a:endParaRPr kumimoji="0" lang="ar-BH" altLang="ar-BH" sz="24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endParaRPr>
          </a:p>
          <a:p>
            <a:pPr marL="0" marR="0" lvl="0" indent="0" algn="justLow" defTabSz="914400" rtl="1" eaLnBrk="1" fontAlgn="base" latinLnBrk="0" hangingPunct="1">
              <a:lnSpc>
                <a:spcPct val="100000"/>
              </a:lnSpc>
              <a:spcBef>
                <a:spcPct val="0"/>
              </a:spcBef>
              <a:spcAft>
                <a:spcPct val="0"/>
              </a:spcAft>
              <a:buClrTx/>
              <a:buSzTx/>
              <a:buFontTx/>
              <a:buNone/>
              <a:tabLst/>
              <a:defRPr/>
            </a:pPr>
            <a:endParaRPr kumimoji="0" lang="en-US" altLang="ar-BH" sz="1050" b="1" i="0" u="none" strike="noStrike" kern="1200" cap="none" spc="0" normalizeH="0" baseline="0" noProof="0" dirty="0">
              <a:ln>
                <a:noFill/>
              </a:ln>
              <a:solidFill>
                <a:srgbClr val="0070C0"/>
              </a:solidFill>
              <a:effectLst/>
              <a:uLnTx/>
              <a:uFillTx/>
              <a:latin typeface="Arial"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842C34CE-9A2E-47AA-AE54-23BFE9B427E2}"/>
              </a:ext>
            </a:extLst>
          </p:cNvPr>
          <p:cNvSpPr>
            <a:spLocks noChangeArrowheads="1"/>
          </p:cNvSpPr>
          <p:nvPr/>
        </p:nvSpPr>
        <p:spPr bwMode="auto">
          <a:xfrm>
            <a:off x="700333" y="2661770"/>
            <a:ext cx="2304255" cy="461665"/>
          </a:xfrm>
          <a:prstGeom prst="rect">
            <a:avLst/>
          </a:prstGeom>
          <a:solidFill>
            <a:schemeClr val="accent2">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336.29 نسمة/كلم2</a:t>
            </a:r>
            <a:endParaRPr kumimoji="0" lang="en-US" altLang="ar-BH" sz="24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endParaRPr>
          </a:p>
        </p:txBody>
      </p:sp>
      <p:sp>
        <p:nvSpPr>
          <p:cNvPr id="5" name="Rectangle 3">
            <a:extLst>
              <a:ext uri="{FF2B5EF4-FFF2-40B4-BE49-F238E27FC236}">
                <a16:creationId xmlns:a16="http://schemas.microsoft.com/office/drawing/2014/main" id="{6E1FBA8A-E542-41D1-A52D-7530B68A4D18}"/>
              </a:ext>
            </a:extLst>
          </p:cNvPr>
          <p:cNvSpPr>
            <a:spLocks noChangeArrowheads="1"/>
          </p:cNvSpPr>
          <p:nvPr/>
        </p:nvSpPr>
        <p:spPr bwMode="auto">
          <a:xfrm>
            <a:off x="700333" y="3759423"/>
            <a:ext cx="2304255" cy="461665"/>
          </a:xfrm>
          <a:prstGeom prst="rect">
            <a:avLst/>
          </a:prstGeom>
          <a:solidFill>
            <a:schemeClr val="accent2">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226.49 نسمة/كلم2</a:t>
            </a:r>
            <a:endParaRPr kumimoji="0" lang="en-US" altLang="ar-BH" sz="24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endParaRPr>
          </a:p>
        </p:txBody>
      </p:sp>
      <p:sp>
        <p:nvSpPr>
          <p:cNvPr id="6" name="Rectangle 3">
            <a:extLst>
              <a:ext uri="{FF2B5EF4-FFF2-40B4-BE49-F238E27FC236}">
                <a16:creationId xmlns:a16="http://schemas.microsoft.com/office/drawing/2014/main" id="{1491180C-1B2E-42C4-893F-25ED3768EF63}"/>
              </a:ext>
            </a:extLst>
          </p:cNvPr>
          <p:cNvSpPr>
            <a:spLocks noChangeArrowheads="1"/>
          </p:cNvSpPr>
          <p:nvPr/>
        </p:nvSpPr>
        <p:spPr bwMode="auto">
          <a:xfrm>
            <a:off x="700333" y="4911551"/>
            <a:ext cx="2304255" cy="461665"/>
          </a:xfrm>
          <a:prstGeom prst="rect">
            <a:avLst/>
          </a:prstGeom>
          <a:solidFill>
            <a:schemeClr val="accent2">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defRPr/>
            </a:pPr>
            <a:r>
              <a:rPr kumimoji="0" lang="ar-BH" altLang="ar-BH" sz="20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1036.97 </a:t>
            </a:r>
            <a:r>
              <a:rPr kumimoji="0" lang="ar-BH" altLang="ar-BH" sz="24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نسمة/كلم2</a:t>
            </a:r>
            <a:endParaRPr kumimoji="0" lang="en-US" altLang="ar-BH" sz="28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endParaRPr>
          </a:p>
        </p:txBody>
      </p:sp>
      <p:sp>
        <p:nvSpPr>
          <p:cNvPr id="7" name="Rectangle 3">
            <a:extLst>
              <a:ext uri="{FF2B5EF4-FFF2-40B4-BE49-F238E27FC236}">
                <a16:creationId xmlns:a16="http://schemas.microsoft.com/office/drawing/2014/main" id="{80137721-95B3-4BCB-BE03-126F27913DE5}"/>
              </a:ext>
            </a:extLst>
          </p:cNvPr>
          <p:cNvSpPr>
            <a:spLocks noChangeArrowheads="1"/>
          </p:cNvSpPr>
          <p:nvPr/>
        </p:nvSpPr>
        <p:spPr bwMode="auto">
          <a:xfrm>
            <a:off x="700333" y="5991671"/>
            <a:ext cx="2304255" cy="461665"/>
          </a:xfrm>
          <a:prstGeom prst="rect">
            <a:avLst/>
          </a:prstGeom>
          <a:solidFill>
            <a:schemeClr val="accent2">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8.93 نسمة/كلم2</a:t>
            </a:r>
            <a:endParaRPr kumimoji="0" lang="en-US" altLang="ar-BH" sz="24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ADAA0E0D-0A17-40AA-BB67-A0ABF0E4FD29}"/>
              </a:ext>
            </a:extLst>
          </p:cNvPr>
          <p:cNvSpPr/>
          <p:nvPr/>
        </p:nvSpPr>
        <p:spPr>
          <a:xfrm>
            <a:off x="556316" y="372004"/>
            <a:ext cx="7998272" cy="536716"/>
          </a:xfrm>
          <a:prstGeom prst="rect">
            <a:avLst/>
          </a:prstGeom>
          <a:solidFill>
            <a:schemeClr val="accent2">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marL="0" marR="0" lvl="0" indent="0" algn="justLow" defTabSz="914400" rtl="1" eaLnBrk="1" fontAlgn="base" latinLnBrk="0" hangingPunct="1">
              <a:lnSpc>
                <a:spcPct val="100000"/>
              </a:lnSpc>
              <a:spcBef>
                <a:spcPct val="0"/>
              </a:spcBef>
              <a:spcAft>
                <a:spcPct val="0"/>
              </a:spcAft>
              <a:buClrTx/>
              <a:buSzTx/>
              <a:buFontTx/>
              <a:buNone/>
              <a:tabLst/>
              <a:defRPr/>
            </a:pPr>
            <a:r>
              <a:rPr kumimoji="0" lang="ar-BH" altLang="ar-BH" sz="2600" b="1" i="0" u="none" strike="noStrike" kern="1200" cap="none" spc="0" normalizeH="0" baseline="0" noProof="0" dirty="0">
                <a:ln>
                  <a:noFill/>
                </a:ln>
                <a:solidFill>
                  <a:schemeClr val="tx1"/>
                </a:solidFill>
                <a:effectLst/>
                <a:uLnTx/>
                <a:uFillTx/>
                <a:latin typeface="Traditional Arabic" pitchFamily="18" charset="-78"/>
                <a:ea typeface="Times New Roman" pitchFamily="18" charset="0"/>
                <a:cs typeface="Arial" panose="020B0604020202020204" pitchFamily="34" charset="0"/>
              </a:rPr>
              <a:t>قوانين احتساب أنواع الكثافات </a:t>
            </a:r>
            <a:r>
              <a:rPr lang="ar-BH" altLang="ar-BH" sz="2600" b="1" dirty="0">
                <a:solidFill>
                  <a:schemeClr val="tx1"/>
                </a:solidFill>
                <a:latin typeface="Traditional Arabic" pitchFamily="18" charset="-78"/>
                <a:ea typeface="Times New Roman" pitchFamily="18" charset="0"/>
                <a:cs typeface="Arial" panose="020B0604020202020204" pitchFamily="34" charset="0"/>
              </a:rPr>
              <a:t>:</a:t>
            </a:r>
            <a:endParaRPr kumimoji="0" lang="en-US" altLang="ar-BH" sz="2600" b="1" i="0" u="none" strike="noStrike" kern="1200" cap="none" spc="0" normalizeH="0" baseline="0" noProof="0" dirty="0">
              <a:ln>
                <a:noFill/>
              </a:ln>
              <a:solidFill>
                <a:schemeClr val="tx1"/>
              </a:solidFill>
              <a:effectLst/>
              <a:uLnTx/>
              <a:uFillTx/>
              <a:latin typeface="Arial" pitchFamily="34" charset="0"/>
              <a:ea typeface="+mn-ea"/>
              <a:cs typeface="Arial" panose="020B0604020202020204" pitchFamily="34" charset="0"/>
            </a:endParaRPr>
          </a:p>
        </p:txBody>
      </p:sp>
      <p:sp>
        <p:nvSpPr>
          <p:cNvPr id="9" name="Rectangle 3">
            <a:extLst>
              <a:ext uri="{FF2B5EF4-FFF2-40B4-BE49-F238E27FC236}">
                <a16:creationId xmlns:a16="http://schemas.microsoft.com/office/drawing/2014/main" id="{478FE389-0328-4573-936A-8045F0871BA7}"/>
              </a:ext>
            </a:extLst>
          </p:cNvPr>
          <p:cNvSpPr>
            <a:spLocks noChangeArrowheads="1"/>
          </p:cNvSpPr>
          <p:nvPr/>
        </p:nvSpPr>
        <p:spPr bwMode="auto">
          <a:xfrm>
            <a:off x="5167546" y="2420888"/>
            <a:ext cx="1712174" cy="830997"/>
          </a:xfrm>
          <a:prstGeom prst="rect">
            <a:avLst/>
          </a:prstGeom>
          <a:solidFill>
            <a:schemeClr val="accent2">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عدد السكان</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ـــــــــــــــــــــــــــ</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المساحة العامة</a:t>
            </a:r>
            <a:endParaRPr kumimoji="0" lang="en-US"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endParaRPr>
          </a:p>
        </p:txBody>
      </p:sp>
      <p:sp>
        <p:nvSpPr>
          <p:cNvPr id="10" name="Rectangle 3">
            <a:extLst>
              <a:ext uri="{FF2B5EF4-FFF2-40B4-BE49-F238E27FC236}">
                <a16:creationId xmlns:a16="http://schemas.microsoft.com/office/drawing/2014/main" id="{3D7A0E3E-DD52-42F7-A608-F46F3AD45054}"/>
              </a:ext>
            </a:extLst>
          </p:cNvPr>
          <p:cNvSpPr>
            <a:spLocks noChangeArrowheads="1"/>
          </p:cNvSpPr>
          <p:nvPr/>
        </p:nvSpPr>
        <p:spPr bwMode="auto">
          <a:xfrm>
            <a:off x="5167546" y="3553121"/>
            <a:ext cx="1712174" cy="830997"/>
          </a:xfrm>
          <a:prstGeom prst="rect">
            <a:avLst/>
          </a:prstGeom>
          <a:solidFill>
            <a:schemeClr val="accent2">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عدد السكان</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ـــــــــــــــــــــــــــــــ</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المساحة المأهولة</a:t>
            </a:r>
            <a:endParaRPr kumimoji="0" lang="en-US"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endParaRPr>
          </a:p>
        </p:txBody>
      </p:sp>
      <p:sp>
        <p:nvSpPr>
          <p:cNvPr id="11" name="Rectangle 3">
            <a:extLst>
              <a:ext uri="{FF2B5EF4-FFF2-40B4-BE49-F238E27FC236}">
                <a16:creationId xmlns:a16="http://schemas.microsoft.com/office/drawing/2014/main" id="{1E7D32D5-23AA-4733-90FF-2A0F9539BB88}"/>
              </a:ext>
            </a:extLst>
          </p:cNvPr>
          <p:cNvSpPr>
            <a:spLocks noChangeArrowheads="1"/>
          </p:cNvSpPr>
          <p:nvPr/>
        </p:nvSpPr>
        <p:spPr bwMode="auto">
          <a:xfrm>
            <a:off x="5167547" y="4670555"/>
            <a:ext cx="1712174" cy="830997"/>
          </a:xfrm>
          <a:prstGeom prst="rect">
            <a:avLst/>
          </a:prstGeom>
          <a:solidFill>
            <a:schemeClr val="accent2">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عدد السكان</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ـــــــــــــــــــــــــــــــ</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المساحة المزروعة</a:t>
            </a:r>
            <a:endParaRPr kumimoji="0" lang="en-US"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endParaRPr>
          </a:p>
        </p:txBody>
      </p:sp>
      <p:sp>
        <p:nvSpPr>
          <p:cNvPr id="12" name="Rectangle 3">
            <a:extLst>
              <a:ext uri="{FF2B5EF4-FFF2-40B4-BE49-F238E27FC236}">
                <a16:creationId xmlns:a16="http://schemas.microsoft.com/office/drawing/2014/main" id="{9B1C5D7E-4A99-4085-A2A1-A4C4AB8DEEFE}"/>
              </a:ext>
            </a:extLst>
          </p:cNvPr>
          <p:cNvSpPr>
            <a:spLocks noChangeArrowheads="1"/>
          </p:cNvSpPr>
          <p:nvPr/>
        </p:nvSpPr>
        <p:spPr bwMode="auto">
          <a:xfrm>
            <a:off x="5167548" y="5766355"/>
            <a:ext cx="1872210" cy="830997"/>
          </a:xfrm>
          <a:prstGeom prst="rect">
            <a:avLst/>
          </a:prstGeom>
          <a:solidFill>
            <a:schemeClr val="accent2">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عدد العاملين في الزراعة</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ــــــــــــــــــــــــــــــــــــــــ</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المساحة المزروعة</a:t>
            </a:r>
            <a:endParaRPr kumimoji="0" lang="en-US"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endParaRPr>
          </a:p>
        </p:txBody>
      </p:sp>
      <p:sp>
        <p:nvSpPr>
          <p:cNvPr id="13" name="Rectangle 3">
            <a:extLst>
              <a:ext uri="{FF2B5EF4-FFF2-40B4-BE49-F238E27FC236}">
                <a16:creationId xmlns:a16="http://schemas.microsoft.com/office/drawing/2014/main" id="{A6871B84-6723-4DCC-A85F-9A175279B7A3}"/>
              </a:ext>
            </a:extLst>
          </p:cNvPr>
          <p:cNvSpPr>
            <a:spLocks noChangeArrowheads="1"/>
          </p:cNvSpPr>
          <p:nvPr/>
        </p:nvSpPr>
        <p:spPr bwMode="auto">
          <a:xfrm>
            <a:off x="3364629" y="2420887"/>
            <a:ext cx="1442881" cy="830997"/>
          </a:xfrm>
          <a:prstGeom prst="rect">
            <a:avLst/>
          </a:prstGeom>
          <a:solidFill>
            <a:schemeClr val="accent2">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125100000</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ـــــــــــــــــــــــــــــ</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372000</a:t>
            </a:r>
            <a:endParaRPr kumimoji="0" lang="en-US"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endParaRPr>
          </a:p>
        </p:txBody>
      </p:sp>
      <p:sp>
        <p:nvSpPr>
          <p:cNvPr id="14" name="Rectangle 3">
            <a:extLst>
              <a:ext uri="{FF2B5EF4-FFF2-40B4-BE49-F238E27FC236}">
                <a16:creationId xmlns:a16="http://schemas.microsoft.com/office/drawing/2014/main" id="{5D5E0C50-EC07-44B9-B5A5-ED64CB128949}"/>
              </a:ext>
            </a:extLst>
          </p:cNvPr>
          <p:cNvSpPr>
            <a:spLocks noChangeArrowheads="1"/>
          </p:cNvSpPr>
          <p:nvPr/>
        </p:nvSpPr>
        <p:spPr bwMode="auto">
          <a:xfrm>
            <a:off x="3379125" y="3553122"/>
            <a:ext cx="1442881" cy="830997"/>
          </a:xfrm>
          <a:prstGeom prst="rect">
            <a:avLst/>
          </a:prstGeom>
          <a:solidFill>
            <a:schemeClr val="accent2">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125100000</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ـــــــــــــــــــــــــــــ</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120639</a:t>
            </a:r>
            <a:endParaRPr kumimoji="0" lang="en-US"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endParaRPr>
          </a:p>
        </p:txBody>
      </p:sp>
      <p:sp>
        <p:nvSpPr>
          <p:cNvPr id="15" name="Rectangle 3">
            <a:extLst>
              <a:ext uri="{FF2B5EF4-FFF2-40B4-BE49-F238E27FC236}">
                <a16:creationId xmlns:a16="http://schemas.microsoft.com/office/drawing/2014/main" id="{D57D018C-333F-499C-BF26-3FDAD4026D96}"/>
              </a:ext>
            </a:extLst>
          </p:cNvPr>
          <p:cNvSpPr>
            <a:spLocks noChangeArrowheads="1"/>
          </p:cNvSpPr>
          <p:nvPr/>
        </p:nvSpPr>
        <p:spPr bwMode="auto">
          <a:xfrm>
            <a:off x="3313395" y="4685357"/>
            <a:ext cx="1442881" cy="830997"/>
          </a:xfrm>
          <a:prstGeom prst="rect">
            <a:avLst/>
          </a:prstGeom>
          <a:solidFill>
            <a:schemeClr val="accent2">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125100000</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ـــــــــــــــــــــــــــــ</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55293</a:t>
            </a:r>
            <a:endParaRPr kumimoji="0" lang="en-US"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endParaRPr>
          </a:p>
        </p:txBody>
      </p:sp>
      <p:sp>
        <p:nvSpPr>
          <p:cNvPr id="16" name="Rectangle 3">
            <a:extLst>
              <a:ext uri="{FF2B5EF4-FFF2-40B4-BE49-F238E27FC236}">
                <a16:creationId xmlns:a16="http://schemas.microsoft.com/office/drawing/2014/main" id="{AD605CD0-D0DD-4F86-BA56-372B92705D24}"/>
              </a:ext>
            </a:extLst>
          </p:cNvPr>
          <p:cNvSpPr>
            <a:spLocks noChangeArrowheads="1"/>
          </p:cNvSpPr>
          <p:nvPr/>
        </p:nvSpPr>
        <p:spPr bwMode="auto">
          <a:xfrm>
            <a:off x="3321611" y="5790439"/>
            <a:ext cx="1442881" cy="830997"/>
          </a:xfrm>
          <a:prstGeom prst="rect">
            <a:avLst/>
          </a:prstGeom>
          <a:solidFill>
            <a:schemeClr val="accent2">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494000</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ـــــــــــــــــــــــــــــ</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rPr>
              <a:t>55293</a:t>
            </a:r>
            <a:endParaRPr kumimoji="0" lang="en-US" altLang="ar-BH" sz="1600" b="1" i="0" u="none" strike="noStrike" kern="1200" cap="none" spc="0" normalizeH="0" baseline="0" noProof="0" dirty="0">
              <a:ln>
                <a:noFill/>
              </a:ln>
              <a:solidFill>
                <a:prstClr val="white"/>
              </a:solidFill>
              <a:effectLst/>
              <a:uLnTx/>
              <a:uFillTx/>
              <a:latin typeface="Arial" pitchFamily="34" charset="0"/>
              <a:ea typeface="+mn-ea"/>
              <a:cs typeface="Arial" panose="020B0604020202020204" pitchFamily="34" charset="0"/>
            </a:endParaRPr>
          </a:p>
        </p:txBody>
      </p:sp>
    </p:spTree>
    <p:extLst>
      <p:ext uri="{BB962C8B-B14F-4D97-AF65-F5344CB8AC3E}">
        <p14:creationId xmlns:p14="http://schemas.microsoft.com/office/powerpoint/2010/main" val="778327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B5D949A-AA2F-4021-AFCD-587C2ED2EBDF}"/>
              </a:ext>
            </a:extLst>
          </p:cNvPr>
          <p:cNvGraphicFramePr>
            <a:graphicFrameLocks noGrp="1"/>
          </p:cNvGraphicFramePr>
          <p:nvPr>
            <p:extLst>
              <p:ext uri="{D42A27DB-BD31-4B8C-83A1-F6EECF244321}">
                <p14:modId xmlns:p14="http://schemas.microsoft.com/office/powerpoint/2010/main" val="2865913889"/>
              </p:ext>
            </p:extLst>
          </p:nvPr>
        </p:nvGraphicFramePr>
        <p:xfrm>
          <a:off x="221456" y="1277797"/>
          <a:ext cx="8701088" cy="4698021"/>
        </p:xfrm>
        <a:graphic>
          <a:graphicData uri="http://schemas.openxmlformats.org/drawingml/2006/table">
            <a:tbl>
              <a:tblPr firstRow="1" bandRow="1">
                <a:tableStyleId>{5C22544A-7EE6-4342-B048-85BDC9FD1C3A}</a:tableStyleId>
              </a:tblPr>
              <a:tblGrid>
                <a:gridCol w="3156448">
                  <a:extLst>
                    <a:ext uri="{9D8B030D-6E8A-4147-A177-3AD203B41FA5}">
                      <a16:colId xmlns:a16="http://schemas.microsoft.com/office/drawing/2014/main" val="20000"/>
                    </a:ext>
                  </a:extLst>
                </a:gridCol>
                <a:gridCol w="2736316">
                  <a:extLst>
                    <a:ext uri="{9D8B030D-6E8A-4147-A177-3AD203B41FA5}">
                      <a16:colId xmlns:a16="http://schemas.microsoft.com/office/drawing/2014/main" val="20001"/>
                    </a:ext>
                  </a:extLst>
                </a:gridCol>
                <a:gridCol w="2808324">
                  <a:extLst>
                    <a:ext uri="{9D8B030D-6E8A-4147-A177-3AD203B41FA5}">
                      <a16:colId xmlns:a16="http://schemas.microsoft.com/office/drawing/2014/main" val="20002"/>
                    </a:ext>
                  </a:extLst>
                </a:gridCol>
              </a:tblGrid>
              <a:tr h="562929">
                <a:tc>
                  <a:txBody>
                    <a:bodyPr/>
                    <a:lstStyle/>
                    <a:p>
                      <a:pPr algn="ctr">
                        <a:lnSpc>
                          <a:spcPct val="150000"/>
                        </a:lnSpc>
                      </a:pPr>
                      <a:r>
                        <a:rPr lang="ar-BH" sz="2400" b="1" dirty="0">
                          <a:solidFill>
                            <a:schemeClr val="tx1"/>
                          </a:solidFill>
                        </a:rPr>
                        <a:t>بلدان ذات كثافة متدنية</a:t>
                      </a:r>
                      <a:endParaRPr lang="en-US" sz="2400" b="1" dirty="0">
                        <a:solidFill>
                          <a:schemeClr val="tx1"/>
                        </a:solidFill>
                      </a:endParaRPr>
                    </a:p>
                  </a:txBody>
                  <a:tcPr marT="46269" marB="46269">
                    <a:solidFill>
                      <a:schemeClr val="accent2">
                        <a:lumMod val="60000"/>
                        <a:lumOff val="40000"/>
                      </a:schemeClr>
                    </a:solidFill>
                  </a:tcPr>
                </a:tc>
                <a:tc>
                  <a:txBody>
                    <a:bodyPr/>
                    <a:lstStyle/>
                    <a:p>
                      <a:pPr algn="ctr">
                        <a:lnSpc>
                          <a:spcPct val="150000"/>
                        </a:lnSpc>
                      </a:pPr>
                      <a:r>
                        <a:rPr lang="ar-BH" sz="2400" b="1" dirty="0">
                          <a:solidFill>
                            <a:schemeClr val="tx1"/>
                          </a:solidFill>
                        </a:rPr>
                        <a:t>بلدان ذات كثافة متوسطة</a:t>
                      </a:r>
                      <a:endParaRPr lang="en-US" sz="2400" b="1" dirty="0">
                        <a:solidFill>
                          <a:schemeClr val="tx1"/>
                        </a:solidFill>
                      </a:endParaRPr>
                    </a:p>
                  </a:txBody>
                  <a:tcPr marT="46269" marB="46269">
                    <a:solidFill>
                      <a:schemeClr val="accent2">
                        <a:lumMod val="60000"/>
                        <a:lumOff val="40000"/>
                      </a:schemeClr>
                    </a:solidFill>
                  </a:tcPr>
                </a:tc>
                <a:tc>
                  <a:txBody>
                    <a:bodyPr/>
                    <a:lstStyle/>
                    <a:p>
                      <a:pPr algn="ctr">
                        <a:lnSpc>
                          <a:spcPct val="150000"/>
                        </a:lnSpc>
                      </a:pPr>
                      <a:r>
                        <a:rPr lang="ar-BH" sz="2400" b="1" dirty="0">
                          <a:solidFill>
                            <a:schemeClr val="tx1"/>
                          </a:solidFill>
                        </a:rPr>
                        <a:t>بلدان ذات كثافة مرتفعة </a:t>
                      </a:r>
                      <a:endParaRPr lang="en-US" sz="2400" b="1" dirty="0">
                        <a:solidFill>
                          <a:schemeClr val="tx1"/>
                        </a:solidFill>
                      </a:endParaRPr>
                    </a:p>
                  </a:txBody>
                  <a:tcPr marT="46269" marB="46269">
                    <a:solidFill>
                      <a:schemeClr val="accent2">
                        <a:lumMod val="60000"/>
                        <a:lumOff val="40000"/>
                      </a:schemeClr>
                    </a:solidFill>
                  </a:tcPr>
                </a:tc>
                <a:extLst>
                  <a:ext uri="{0D108BD9-81ED-4DB2-BD59-A6C34878D82A}">
                    <a16:rowId xmlns:a16="http://schemas.microsoft.com/office/drawing/2014/main" val="10000"/>
                  </a:ext>
                </a:extLst>
              </a:tr>
              <a:tr h="4096248">
                <a:tc>
                  <a:txBody>
                    <a:bodyPr/>
                    <a:lstStyle/>
                    <a:p>
                      <a:pPr marL="0" indent="0" algn="r" defTabSz="685800" rtl="1" eaLnBrk="1" latinLnBrk="0" hangingPunct="1">
                        <a:lnSpc>
                          <a:spcPct val="100000"/>
                        </a:lnSpc>
                        <a:buFontTx/>
                        <a:buNone/>
                      </a:pPr>
                      <a:r>
                        <a:rPr lang="ar-BH" sz="2400" b="0" kern="1200" dirty="0">
                          <a:solidFill>
                            <a:schemeClr val="tx1"/>
                          </a:solidFill>
                          <a:latin typeface="+mn-lt"/>
                          <a:ea typeface="+mn-ea"/>
                          <a:cs typeface="+mn-cs"/>
                        </a:rPr>
                        <a:t>1. برودة شديدة في المناخ.</a:t>
                      </a:r>
                    </a:p>
                    <a:p>
                      <a:pPr marL="0" indent="0" algn="r" defTabSz="685800" rtl="1" eaLnBrk="1" latinLnBrk="0" hangingPunct="1">
                        <a:lnSpc>
                          <a:spcPct val="100000"/>
                        </a:lnSpc>
                        <a:buFontTx/>
                        <a:buNone/>
                      </a:pPr>
                      <a:r>
                        <a:rPr lang="ar-BH" sz="2400" b="0" kern="1200" dirty="0">
                          <a:solidFill>
                            <a:schemeClr val="tx1"/>
                          </a:solidFill>
                          <a:latin typeface="+mn-lt"/>
                          <a:ea typeface="+mn-ea"/>
                          <a:cs typeface="+mn-cs"/>
                        </a:rPr>
                        <a:t>2. مناخ استوائي يسمح بنمو الغطاء النباتي الكثيف العائق للأستقرار البشري كما في حوض الكونغو والأمازون.</a:t>
                      </a:r>
                    </a:p>
                    <a:p>
                      <a:pPr marL="0" indent="0" algn="r" defTabSz="685800" rtl="1" eaLnBrk="1" latinLnBrk="0" hangingPunct="1">
                        <a:lnSpc>
                          <a:spcPct val="100000"/>
                        </a:lnSpc>
                        <a:buFontTx/>
                        <a:buNone/>
                      </a:pPr>
                      <a:r>
                        <a:rPr lang="ar-BH" sz="2400" b="0" kern="1200" dirty="0">
                          <a:solidFill>
                            <a:schemeClr val="tx1"/>
                          </a:solidFill>
                          <a:latin typeface="+mn-lt"/>
                          <a:ea typeface="+mn-ea"/>
                          <a:cs typeface="+mn-cs"/>
                        </a:rPr>
                        <a:t>3. مناخ صحراوي مثل المملكة العربية السعودية.</a:t>
                      </a:r>
                    </a:p>
                    <a:p>
                      <a:pPr marL="0" indent="0" algn="r" defTabSz="685800" rtl="1" eaLnBrk="1" latinLnBrk="0" hangingPunct="1">
                        <a:lnSpc>
                          <a:spcPct val="100000"/>
                        </a:lnSpc>
                        <a:buFontTx/>
                        <a:buNone/>
                      </a:pPr>
                      <a:r>
                        <a:rPr lang="ar-BH" sz="2400" b="0" kern="1200" dirty="0">
                          <a:solidFill>
                            <a:schemeClr val="tx1"/>
                          </a:solidFill>
                          <a:latin typeface="+mn-lt"/>
                          <a:ea typeface="+mn-ea"/>
                          <a:cs typeface="+mn-cs"/>
                        </a:rPr>
                        <a:t>4. الاستقرار السكاني الحديث مثل أستراليا.</a:t>
                      </a:r>
                    </a:p>
                    <a:p>
                      <a:pPr marL="342900" indent="-342900" algn="r" defTabSz="685800" rtl="1" eaLnBrk="1" latinLnBrk="0" hangingPunct="1">
                        <a:lnSpc>
                          <a:spcPct val="100000"/>
                        </a:lnSpc>
                        <a:buFontTx/>
                        <a:buChar char="-"/>
                      </a:pPr>
                      <a:endParaRPr lang="en-US" sz="2400" b="0" kern="1200" dirty="0">
                        <a:solidFill>
                          <a:schemeClr val="tx1"/>
                        </a:solidFill>
                        <a:latin typeface="+mn-lt"/>
                        <a:ea typeface="+mn-ea"/>
                        <a:cs typeface="+mn-cs"/>
                      </a:endParaRPr>
                    </a:p>
                  </a:txBody>
                  <a:tcPr marT="46269" marB="46269">
                    <a:solidFill>
                      <a:schemeClr val="accent2">
                        <a:lumMod val="20000"/>
                        <a:lumOff val="80000"/>
                      </a:schemeClr>
                    </a:solidFill>
                  </a:tcPr>
                </a:tc>
                <a:tc>
                  <a:txBody>
                    <a:bodyPr/>
                    <a:lstStyle/>
                    <a:p>
                      <a:pPr marL="342900" indent="-342900" algn="r" defTabSz="685800" rtl="1" eaLnBrk="1" latinLnBrk="0" hangingPunct="1">
                        <a:lnSpc>
                          <a:spcPct val="100000"/>
                        </a:lnSpc>
                        <a:buFontTx/>
                        <a:buChar char="-"/>
                      </a:pPr>
                      <a:r>
                        <a:rPr lang="ar-BH" sz="2400" b="0" kern="1200" dirty="0">
                          <a:solidFill>
                            <a:schemeClr val="tx1"/>
                          </a:solidFill>
                          <a:latin typeface="+mn-lt"/>
                          <a:ea typeface="+mn-ea"/>
                          <a:cs typeface="+mn-cs"/>
                        </a:rPr>
                        <a:t> مجموعة البلدان الصناعية بسبب قساوة المناخ البارد.</a:t>
                      </a:r>
                    </a:p>
                    <a:p>
                      <a:pPr marL="342900" indent="-342900" algn="r" defTabSz="685800" rtl="1" eaLnBrk="1" latinLnBrk="0" hangingPunct="1">
                        <a:lnSpc>
                          <a:spcPct val="100000"/>
                        </a:lnSpc>
                        <a:buFontTx/>
                        <a:buChar char="-"/>
                      </a:pPr>
                      <a:r>
                        <a:rPr lang="ar-BH" sz="2400" b="0" kern="1200" dirty="0">
                          <a:solidFill>
                            <a:schemeClr val="tx1"/>
                          </a:solidFill>
                          <a:latin typeface="+mn-lt"/>
                          <a:ea typeface="+mn-ea"/>
                          <a:cs typeface="+mn-cs"/>
                        </a:rPr>
                        <a:t>مجموعة البلدان الزراعية بسبب الطبيعة الجبلية.</a:t>
                      </a:r>
                    </a:p>
                    <a:p>
                      <a:pPr marL="342900" indent="-342900" algn="r" defTabSz="685800" rtl="1" eaLnBrk="1" latinLnBrk="0" hangingPunct="1">
                        <a:lnSpc>
                          <a:spcPct val="100000"/>
                        </a:lnSpc>
                        <a:buFontTx/>
                        <a:buChar char="-"/>
                      </a:pPr>
                      <a:r>
                        <a:rPr lang="ar-BH" sz="2400" b="0" kern="1200" dirty="0">
                          <a:solidFill>
                            <a:schemeClr val="tx1"/>
                          </a:solidFill>
                          <a:latin typeface="+mn-lt"/>
                          <a:ea typeface="+mn-ea"/>
                          <a:cs typeface="+mn-cs"/>
                        </a:rPr>
                        <a:t>الأستقرار السكاني الحديث مثل أستراليا.</a:t>
                      </a:r>
                    </a:p>
                    <a:p>
                      <a:pPr marL="342900" indent="-342900" algn="r" defTabSz="685800" rtl="1" eaLnBrk="1" latinLnBrk="0" hangingPunct="1">
                        <a:lnSpc>
                          <a:spcPct val="100000"/>
                        </a:lnSpc>
                        <a:buFontTx/>
                        <a:buChar char="-"/>
                      </a:pPr>
                      <a:r>
                        <a:rPr lang="ar-BH" sz="2400" b="0" dirty="0">
                          <a:solidFill>
                            <a:schemeClr val="tx1"/>
                          </a:solidFill>
                        </a:rPr>
                        <a:t>أسباب مناخية كالبلدان الأفريقية.</a:t>
                      </a:r>
                      <a:endParaRPr lang="en-US" sz="2400" b="0" kern="1200" dirty="0">
                        <a:solidFill>
                          <a:schemeClr val="tx1"/>
                        </a:solidFill>
                        <a:latin typeface="+mn-lt"/>
                        <a:ea typeface="+mn-ea"/>
                        <a:cs typeface="+mn-cs"/>
                      </a:endParaRPr>
                    </a:p>
                  </a:txBody>
                  <a:tcPr marT="46269" marB="46269">
                    <a:solidFill>
                      <a:schemeClr val="accent2">
                        <a:lumMod val="20000"/>
                        <a:lumOff val="80000"/>
                      </a:schemeClr>
                    </a:solidFill>
                  </a:tcPr>
                </a:tc>
                <a:tc>
                  <a:txBody>
                    <a:bodyPr/>
                    <a:lstStyle/>
                    <a:p>
                      <a:pPr marL="342900" indent="-342900" algn="r" rtl="1">
                        <a:lnSpc>
                          <a:spcPct val="100000"/>
                        </a:lnSpc>
                        <a:buFontTx/>
                        <a:buChar char="-"/>
                      </a:pPr>
                      <a:r>
                        <a:rPr lang="ar-BH" sz="2400" b="0" dirty="0">
                          <a:solidFill>
                            <a:schemeClr val="tx1"/>
                          </a:solidFill>
                        </a:rPr>
                        <a:t>مجموعة البلدان الصناعية بسبب النمو السكاني المرافق للثورة الصناعية.</a:t>
                      </a:r>
                    </a:p>
                    <a:p>
                      <a:pPr marL="0" indent="0" algn="r" rtl="1">
                        <a:lnSpc>
                          <a:spcPct val="100000"/>
                        </a:lnSpc>
                        <a:buFontTx/>
                        <a:buNone/>
                      </a:pPr>
                      <a:endParaRPr lang="ar-BH" sz="2400" b="0" dirty="0">
                        <a:solidFill>
                          <a:schemeClr val="tx1"/>
                        </a:solidFill>
                      </a:endParaRPr>
                    </a:p>
                    <a:p>
                      <a:pPr marL="342900" indent="-342900" algn="r" rtl="1">
                        <a:lnSpc>
                          <a:spcPct val="100000"/>
                        </a:lnSpc>
                        <a:buFontTx/>
                        <a:buChar char="-"/>
                      </a:pPr>
                      <a:r>
                        <a:rPr lang="ar-BH" sz="2400" b="0" dirty="0">
                          <a:solidFill>
                            <a:schemeClr val="tx1"/>
                          </a:solidFill>
                        </a:rPr>
                        <a:t>مجموعة البلدان الزراعية بسبب وجود نمط زراعي كثيف ذو مردود عال.</a:t>
                      </a:r>
                    </a:p>
                    <a:p>
                      <a:pPr marL="0" indent="0" algn="r" rtl="1">
                        <a:lnSpc>
                          <a:spcPct val="100000"/>
                        </a:lnSpc>
                        <a:buFontTx/>
                        <a:buNone/>
                      </a:pPr>
                      <a:endParaRPr lang="ar-BH" sz="2400" b="0" kern="1200" dirty="0">
                        <a:solidFill>
                          <a:schemeClr val="tx1"/>
                        </a:solidFill>
                        <a:latin typeface="+mn-lt"/>
                        <a:ea typeface="+mn-ea"/>
                        <a:cs typeface="+mn-cs"/>
                      </a:endParaRPr>
                    </a:p>
                    <a:p>
                      <a:pPr algn="r" rtl="1">
                        <a:lnSpc>
                          <a:spcPct val="100000"/>
                        </a:lnSpc>
                      </a:pPr>
                      <a:endParaRPr lang="ar-BH" sz="2400" b="0" kern="1200" dirty="0">
                        <a:solidFill>
                          <a:schemeClr val="tx1"/>
                        </a:solidFill>
                        <a:latin typeface="+mn-lt"/>
                        <a:ea typeface="+mn-ea"/>
                        <a:cs typeface="+mn-cs"/>
                      </a:endParaRPr>
                    </a:p>
                  </a:txBody>
                  <a:tcPr marT="46269" marB="46269">
                    <a:solidFill>
                      <a:schemeClr val="accent2">
                        <a:lumMod val="20000"/>
                        <a:lumOff val="80000"/>
                      </a:schemeClr>
                    </a:solidFill>
                  </a:tcPr>
                </a:tc>
                <a:extLst>
                  <a:ext uri="{0D108BD9-81ED-4DB2-BD59-A6C34878D82A}">
                    <a16:rowId xmlns:a16="http://schemas.microsoft.com/office/drawing/2014/main" val="10001"/>
                  </a:ext>
                </a:extLst>
              </a:tr>
            </a:tbl>
          </a:graphicData>
        </a:graphic>
      </p:graphicFrame>
      <p:sp>
        <p:nvSpPr>
          <p:cNvPr id="5" name="TextBox 4">
            <a:extLst>
              <a:ext uri="{FF2B5EF4-FFF2-40B4-BE49-F238E27FC236}">
                <a16:creationId xmlns:a16="http://schemas.microsoft.com/office/drawing/2014/main" id="{B9C0F540-0B51-450B-96F1-8B94C5DEACCB}"/>
              </a:ext>
            </a:extLst>
          </p:cNvPr>
          <p:cNvSpPr txBox="1"/>
          <p:nvPr/>
        </p:nvSpPr>
        <p:spPr>
          <a:xfrm>
            <a:off x="221456" y="524392"/>
            <a:ext cx="8701087" cy="523220"/>
          </a:xfrm>
          <a:prstGeom prst="rect">
            <a:avLst/>
          </a:prstGeom>
          <a:solidFill>
            <a:schemeClr val="accent1">
              <a:lumMod val="20000"/>
              <a:lumOff val="80000"/>
            </a:schemeClr>
          </a:solidFill>
        </p:spPr>
        <p:txBody>
          <a:bodyPr wrap="square">
            <a:spAutoFit/>
          </a:bodyPr>
          <a:lstStyle/>
          <a:p>
            <a:pPr algn="r" rtl="1">
              <a:defRPr/>
            </a:pPr>
            <a:r>
              <a:rPr lang="ar-BH" sz="2800" b="1" dirty="0"/>
              <a:t>تصنيف الدول وفقًا لكثافة السكان وأسبابه:</a:t>
            </a:r>
            <a:endParaRPr lang="en-US" sz="2800" b="1" dirty="0"/>
          </a:p>
        </p:txBody>
      </p:sp>
    </p:spTree>
  </p:cSld>
  <p:clrMapOvr>
    <a:masterClrMapping/>
  </p:clrMapOvr>
  <mc:AlternateContent xmlns:mc="http://schemas.openxmlformats.org/markup-compatibility/2006" xmlns:p14="http://schemas.microsoft.com/office/powerpoint/2010/main">
    <mc:Choice Requires="p14">
      <p:transition p14:dur="0" advClick="0" advTm="10000"/>
    </mc:Choice>
    <mc:Fallback xmlns="">
      <p:transition advClick="0" advTm="1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138668"/>
            <a:ext cx="8044070" cy="577850"/>
          </a:xfrm>
          <a:prstGeom prst="rect">
            <a:avLst/>
          </a:prstGeom>
          <a:solidFill>
            <a:schemeClr val="accent5">
              <a:lumMod val="50000"/>
            </a:schemeClr>
          </a:solidFill>
        </p:spPr>
        <p:txBody>
          <a:bodyPr wrap="square">
            <a:spAutoFit/>
          </a:bodyPr>
          <a:lstStyle/>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BH" sz="24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الدرس الثاني</a:t>
            </a:r>
            <a:endParaRPr kumimoji="0" lang="ar-SA"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sp>
        <p:nvSpPr>
          <p:cNvPr id="3" name="Rectangle 2"/>
          <p:cNvSpPr/>
          <p:nvPr/>
        </p:nvSpPr>
        <p:spPr>
          <a:xfrm>
            <a:off x="4571999" y="739608"/>
            <a:ext cx="4572001" cy="2308324"/>
          </a:xfrm>
          <a:prstGeom prst="rect">
            <a:avLst/>
          </a:prstGeom>
          <a:solidFill>
            <a:schemeClr val="accent5">
              <a:lumMod val="40000"/>
              <a:lumOff val="60000"/>
            </a:schemeClr>
          </a:solidFill>
        </p:spPr>
        <p:txBody>
          <a:bodyPr wrap="square" anchor="ctr">
            <a:spAutoFit/>
          </a:bodyPr>
          <a:lstStyle/>
          <a:p>
            <a:pPr marL="0" marR="0" lvl="0" indent="0" algn="ctr" defTabSz="914400" rtl="1" eaLnBrk="1" fontAlgn="auto" latinLnBrk="0" hangingPunct="1">
              <a:spcBef>
                <a:spcPts val="0"/>
              </a:spcBef>
              <a:spcAft>
                <a:spcPts val="0"/>
              </a:spcAft>
              <a:buClrTx/>
              <a:buSzTx/>
              <a:buFontTx/>
              <a:buNone/>
              <a:tabLst/>
              <a:defRPr/>
            </a:pPr>
            <a:r>
              <a:rPr kumimoji="0" lang="ar-BH" sz="72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عوامل توزع السكان</a:t>
            </a:r>
            <a:r>
              <a:rPr kumimoji="0" lang="ar-BH" sz="8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rPr>
              <a:t> </a:t>
            </a:r>
          </a:p>
        </p:txBody>
      </p:sp>
      <p:pic>
        <p:nvPicPr>
          <p:cNvPr id="4" name="Picture 1"/>
          <p:cNvPicPr>
            <a:picLocks noChangeAspect="1" noChangeArrowheads="1"/>
          </p:cNvPicPr>
          <p:nvPr/>
        </p:nvPicPr>
        <p:blipFill>
          <a:blip r:embed="rId2"/>
          <a:srcRect l="27388" t="13873" r="41602" b="5389"/>
          <a:stretch>
            <a:fillRect/>
          </a:stretch>
        </p:blipFill>
        <p:spPr bwMode="auto">
          <a:xfrm>
            <a:off x="300190" y="737674"/>
            <a:ext cx="4087302" cy="5464343"/>
          </a:xfrm>
          <a:prstGeom prst="rect">
            <a:avLst/>
          </a:prstGeom>
          <a:noFill/>
          <a:ln w="19050">
            <a:solidFill>
              <a:srgbClr val="000000"/>
            </a:solidFill>
            <a:miter lim="800000"/>
            <a:headEnd/>
            <a:tailEnd/>
          </a:ln>
        </p:spPr>
      </p:pic>
    </p:spTree>
    <p:extLst>
      <p:ext uri="{BB962C8B-B14F-4D97-AF65-F5344CB8AC3E}">
        <p14:creationId xmlns:p14="http://schemas.microsoft.com/office/powerpoint/2010/main" val="3677376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p:cNvSpPr txBox="1"/>
          <p:nvPr/>
        </p:nvSpPr>
        <p:spPr>
          <a:xfrm>
            <a:off x="1159328" y="152400"/>
            <a:ext cx="7391401" cy="523220"/>
          </a:xfrm>
          <a:prstGeom prst="rect">
            <a:avLst/>
          </a:prstGeom>
          <a:solidFill>
            <a:schemeClr val="accent2">
              <a:lumMod val="60000"/>
              <a:lumOff val="40000"/>
            </a:schemeClr>
          </a:solidFill>
        </p:spPr>
        <p:txBody>
          <a:bodyPr wrap="square" rtlCol="1">
            <a:spAutoFit/>
          </a:bodyPr>
          <a:lstStyle/>
          <a:p>
            <a:pPr algn="r" rtl="1"/>
            <a:r>
              <a:rPr lang="ar-BH" sz="2800" b="1" dirty="0"/>
              <a:t>- العوامل المؤثرة في توزع السكان.</a:t>
            </a:r>
          </a:p>
        </p:txBody>
      </p:sp>
      <p:sp>
        <p:nvSpPr>
          <p:cNvPr id="8" name="Rectangle 7">
            <a:extLst>
              <a:ext uri="{FF2B5EF4-FFF2-40B4-BE49-F238E27FC236}">
                <a16:creationId xmlns:a16="http://schemas.microsoft.com/office/drawing/2014/main" id="{D784CB03-4A6B-4336-8960-3A47979B4994}"/>
              </a:ext>
            </a:extLst>
          </p:cNvPr>
          <p:cNvSpPr/>
          <p:nvPr/>
        </p:nvSpPr>
        <p:spPr>
          <a:xfrm>
            <a:off x="3842658" y="877006"/>
            <a:ext cx="4680858" cy="1791798"/>
          </a:xfrm>
          <a:prstGeom prst="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1" anchor="ctr"/>
          <a:lstStyle/>
          <a:p>
            <a:pPr algn="r" rtl="1"/>
            <a:r>
              <a:rPr lang="ar-BH" sz="2800" b="1" kern="0" dirty="0">
                <a:solidFill>
                  <a:schemeClr val="tx2">
                    <a:lumMod val="75000"/>
                  </a:schemeClr>
                </a:solidFill>
                <a:latin typeface="Franklin Gothic Medium"/>
              </a:rPr>
              <a:t>العوامل الطبيعية:</a:t>
            </a:r>
          </a:p>
          <a:p>
            <a:pPr marL="514350" indent="-514350" algn="r" rtl="1">
              <a:buAutoNum type="arabicPeriod"/>
            </a:pPr>
            <a:r>
              <a:rPr lang="ar-BH" sz="2800" b="1" kern="0" dirty="0">
                <a:solidFill>
                  <a:schemeClr val="tx2">
                    <a:lumMod val="75000"/>
                  </a:schemeClr>
                </a:solidFill>
                <a:latin typeface="Franklin Gothic Medium"/>
              </a:rPr>
              <a:t>المناخ</a:t>
            </a:r>
          </a:p>
          <a:p>
            <a:pPr marL="514350" indent="-514350" algn="r" rtl="1">
              <a:buAutoNum type="arabicPeriod"/>
            </a:pPr>
            <a:r>
              <a:rPr lang="ar-BH" sz="2800" b="1" kern="0" dirty="0">
                <a:solidFill>
                  <a:schemeClr val="tx2">
                    <a:lumMod val="75000"/>
                  </a:schemeClr>
                </a:solidFill>
                <a:latin typeface="Franklin Gothic Medium"/>
              </a:rPr>
              <a:t>الارتفاع عن سطح البحر</a:t>
            </a:r>
          </a:p>
        </p:txBody>
      </p:sp>
      <p:sp>
        <p:nvSpPr>
          <p:cNvPr id="12" name="Rectangle 11">
            <a:extLst>
              <a:ext uri="{FF2B5EF4-FFF2-40B4-BE49-F238E27FC236}">
                <a16:creationId xmlns:a16="http://schemas.microsoft.com/office/drawing/2014/main" id="{ACC4D0AE-F1C5-4D33-9B30-7C5B342860B0}"/>
              </a:ext>
            </a:extLst>
          </p:cNvPr>
          <p:cNvSpPr/>
          <p:nvPr/>
        </p:nvSpPr>
        <p:spPr>
          <a:xfrm>
            <a:off x="2209800" y="2870190"/>
            <a:ext cx="4680858" cy="1791798"/>
          </a:xfrm>
          <a:prstGeom prst="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1" anchor="ctr"/>
          <a:lstStyle/>
          <a:p>
            <a:pPr algn="r" rtl="1"/>
            <a:r>
              <a:rPr lang="ar-BH" sz="2800" b="1" kern="0" dirty="0">
                <a:solidFill>
                  <a:schemeClr val="tx2">
                    <a:lumMod val="75000"/>
                  </a:schemeClr>
                </a:solidFill>
                <a:latin typeface="Franklin Gothic Medium"/>
              </a:rPr>
              <a:t>العوامل التاريخية:</a:t>
            </a:r>
          </a:p>
          <a:p>
            <a:pPr marL="514350" indent="-514350" algn="r" rtl="1">
              <a:buAutoNum type="arabicPeriod"/>
            </a:pPr>
            <a:r>
              <a:rPr lang="ar-BH" sz="2800" b="1" kern="0" dirty="0">
                <a:solidFill>
                  <a:schemeClr val="tx2">
                    <a:lumMod val="75000"/>
                  </a:schemeClr>
                </a:solidFill>
                <a:latin typeface="Franklin Gothic Medium"/>
              </a:rPr>
              <a:t>الهجرات</a:t>
            </a:r>
          </a:p>
          <a:p>
            <a:pPr marL="514350" indent="-514350" algn="r" rtl="1">
              <a:buAutoNum type="arabicPeriod"/>
            </a:pPr>
            <a:r>
              <a:rPr lang="ar-BH" sz="2800" b="1" kern="0" dirty="0">
                <a:solidFill>
                  <a:schemeClr val="tx2">
                    <a:lumMod val="75000"/>
                  </a:schemeClr>
                </a:solidFill>
                <a:latin typeface="Franklin Gothic Medium"/>
              </a:rPr>
              <a:t>أقدمية الاستيطان</a:t>
            </a:r>
          </a:p>
        </p:txBody>
      </p:sp>
      <p:sp>
        <p:nvSpPr>
          <p:cNvPr id="13" name="Rectangle 12">
            <a:extLst>
              <a:ext uri="{FF2B5EF4-FFF2-40B4-BE49-F238E27FC236}">
                <a16:creationId xmlns:a16="http://schemas.microsoft.com/office/drawing/2014/main" id="{353E31D2-6088-4A10-B415-E59BE635BAAE}"/>
              </a:ext>
            </a:extLst>
          </p:cNvPr>
          <p:cNvSpPr/>
          <p:nvPr/>
        </p:nvSpPr>
        <p:spPr>
          <a:xfrm>
            <a:off x="762000" y="4856982"/>
            <a:ext cx="4680858" cy="1791798"/>
          </a:xfrm>
          <a:prstGeom prst="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1" anchor="ctr"/>
          <a:lstStyle/>
          <a:p>
            <a:pPr algn="r" rtl="1"/>
            <a:r>
              <a:rPr lang="ar-BH" sz="2800" b="1" kern="0" dirty="0">
                <a:solidFill>
                  <a:schemeClr val="tx2">
                    <a:lumMod val="75000"/>
                  </a:schemeClr>
                </a:solidFill>
                <a:latin typeface="Franklin Gothic Medium"/>
              </a:rPr>
              <a:t>العوامل الاقتصادية:</a:t>
            </a:r>
          </a:p>
          <a:p>
            <a:pPr marL="514350" indent="-514350" algn="r" rtl="1">
              <a:buAutoNum type="arabicPeriod"/>
            </a:pPr>
            <a:r>
              <a:rPr lang="ar-BH" sz="2800" b="1" kern="0" dirty="0">
                <a:solidFill>
                  <a:schemeClr val="tx2">
                    <a:lumMod val="75000"/>
                  </a:schemeClr>
                </a:solidFill>
                <a:latin typeface="Franklin Gothic Medium"/>
              </a:rPr>
              <a:t>مصادر الطاقة والثروات المعدنية</a:t>
            </a:r>
          </a:p>
          <a:p>
            <a:pPr marL="514350" indent="-514350" algn="r" rtl="1">
              <a:buAutoNum type="arabicPeriod"/>
            </a:pPr>
            <a:r>
              <a:rPr lang="ar-BH" sz="2800" b="1" kern="0" dirty="0">
                <a:solidFill>
                  <a:schemeClr val="tx2">
                    <a:lumMod val="75000"/>
                  </a:schemeClr>
                </a:solidFill>
                <a:latin typeface="Franklin Gothic Medium"/>
              </a:rPr>
              <a:t>التجارة والمواصلات</a:t>
            </a:r>
          </a:p>
        </p:txBody>
      </p:sp>
    </p:spTree>
    <p:extLst>
      <p:ext uri="{BB962C8B-B14F-4D97-AF65-F5344CB8AC3E}">
        <p14:creationId xmlns:p14="http://schemas.microsoft.com/office/powerpoint/2010/main" val="1130673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228601" y="1848863"/>
            <a:ext cx="8710350" cy="1580137"/>
          </a:xfrm>
          <a:solidFill>
            <a:schemeClr val="accent1">
              <a:lumMod val="20000"/>
              <a:lumOff val="80000"/>
            </a:schemeClr>
          </a:solidFill>
        </p:spPr>
        <p:txBody>
          <a:bodyPr>
            <a:normAutofit/>
          </a:bodyPr>
          <a:lstStyle/>
          <a:p>
            <a:pPr algn="just" rtl="1">
              <a:lnSpc>
                <a:spcPct val="100000"/>
              </a:lnSpc>
            </a:pPr>
            <a:r>
              <a:rPr lang="ar-BH" sz="2400" b="1" dirty="0">
                <a:solidFill>
                  <a:schemeClr val="accent2">
                    <a:lumMod val="50000"/>
                  </a:schemeClr>
                </a:solidFill>
                <a:latin typeface="Calibri Light" panose="020F0302020204030204"/>
                <a:ea typeface="+mn-ea"/>
                <a:cs typeface="+mn-cs"/>
              </a:rPr>
              <a:t>1- الأقاليم الباردة: </a:t>
            </a:r>
            <a:r>
              <a:rPr lang="ar-BH" sz="2400" dirty="0">
                <a:cs typeface="+mn-cs"/>
              </a:rPr>
              <a:t>تشمل المناطق القطبية في النصف الشمالي من الكرة الأرضية، والأراضي المحيطة بالقطب الجنوبي، وأعالي الجبال في المناطق المعتدلة. تتميز ببرودة شديدة طيلة السنة تحد من النشاط البشري، </a:t>
            </a:r>
            <a:r>
              <a:rPr lang="ar-BH" sz="2400" u="sng" dirty="0">
                <a:solidFill>
                  <a:srgbClr val="FF0000"/>
                </a:solidFill>
                <a:cs typeface="+mn-cs"/>
              </a:rPr>
              <a:t>تعيش فيها مجموعات بشرية قليلة</a:t>
            </a:r>
            <a:r>
              <a:rPr lang="ar-BH" sz="2400" dirty="0">
                <a:cs typeface="+mn-cs"/>
              </a:rPr>
              <a:t>.</a:t>
            </a:r>
          </a:p>
        </p:txBody>
      </p:sp>
      <p:sp>
        <p:nvSpPr>
          <p:cNvPr id="4" name="مربع نص 3"/>
          <p:cNvSpPr txBox="1"/>
          <p:nvPr/>
        </p:nvSpPr>
        <p:spPr>
          <a:xfrm>
            <a:off x="4956313" y="828020"/>
            <a:ext cx="3981253" cy="830997"/>
          </a:xfrm>
          <a:prstGeom prst="rect">
            <a:avLst/>
          </a:prstGeom>
          <a:solidFill>
            <a:schemeClr val="accent1">
              <a:lumMod val="20000"/>
              <a:lumOff val="80000"/>
            </a:schemeClr>
          </a:solidFill>
        </p:spPr>
        <p:txBody>
          <a:bodyPr wrap="square" rtlCol="1">
            <a:spAutoFit/>
          </a:bodyPr>
          <a:lstStyle/>
          <a:p>
            <a:pPr algn="just" rtl="1"/>
            <a:r>
              <a:rPr lang="ar-BH" sz="2400" b="1" dirty="0">
                <a:solidFill>
                  <a:srgbClr val="FF0000"/>
                </a:solidFill>
                <a:latin typeface="Calibri Light" panose="020F0302020204030204"/>
              </a:rPr>
              <a:t>1- أثر المناخ: </a:t>
            </a:r>
          </a:p>
          <a:p>
            <a:pPr algn="just" rtl="1"/>
            <a:r>
              <a:rPr lang="ar-BH" sz="2400" b="1" dirty="0">
                <a:solidFill>
                  <a:prstClr val="black"/>
                </a:solidFill>
                <a:latin typeface="Calibri Light" panose="020F0302020204030204"/>
              </a:rPr>
              <a:t>توزع السكان وفق الأقاليم المناخية:</a:t>
            </a:r>
            <a:endParaRPr lang="ar-BH" sz="2400" b="1" dirty="0"/>
          </a:p>
        </p:txBody>
      </p:sp>
      <p:sp>
        <p:nvSpPr>
          <p:cNvPr id="5" name="مربع نص 4"/>
          <p:cNvSpPr txBox="1"/>
          <p:nvPr/>
        </p:nvSpPr>
        <p:spPr>
          <a:xfrm>
            <a:off x="6705599" y="304800"/>
            <a:ext cx="2231967" cy="523220"/>
          </a:xfrm>
          <a:prstGeom prst="rect">
            <a:avLst/>
          </a:prstGeom>
          <a:solidFill>
            <a:schemeClr val="accent2">
              <a:lumMod val="20000"/>
              <a:lumOff val="80000"/>
            </a:schemeClr>
          </a:solidFill>
        </p:spPr>
        <p:txBody>
          <a:bodyPr wrap="square" rtlCol="1">
            <a:spAutoFit/>
          </a:bodyPr>
          <a:lstStyle/>
          <a:p>
            <a:pPr algn="just" rtl="1"/>
            <a:r>
              <a:rPr lang="ar-BH" sz="2800" b="1" dirty="0">
                <a:solidFill>
                  <a:srgbClr val="4472C4">
                    <a:lumMod val="75000"/>
                  </a:srgbClr>
                </a:solidFill>
              </a:rPr>
              <a:t>العوامل الطبيعية: </a:t>
            </a:r>
            <a:endParaRPr lang="ar-BH" sz="3200" dirty="0">
              <a:solidFill>
                <a:prstClr val="black"/>
              </a:solidFill>
            </a:endParaRPr>
          </a:p>
        </p:txBody>
      </p:sp>
      <p:sp>
        <p:nvSpPr>
          <p:cNvPr id="6" name="Content Placeholder 2">
            <a:extLst>
              <a:ext uri="{FF2B5EF4-FFF2-40B4-BE49-F238E27FC236}">
                <a16:creationId xmlns:a16="http://schemas.microsoft.com/office/drawing/2014/main" id="{1C5171EC-A3A9-4B11-BC43-4C76EE624F80}"/>
              </a:ext>
            </a:extLst>
          </p:cNvPr>
          <p:cNvSpPr>
            <a:spLocks noGrp="1"/>
          </p:cNvSpPr>
          <p:nvPr>
            <p:ph idx="1"/>
          </p:nvPr>
        </p:nvSpPr>
        <p:spPr>
          <a:xfrm>
            <a:off x="228601" y="3674940"/>
            <a:ext cx="8686798" cy="2990903"/>
          </a:xfrm>
          <a:solidFill>
            <a:schemeClr val="accent1">
              <a:lumMod val="20000"/>
              <a:lumOff val="80000"/>
            </a:schemeClr>
          </a:solidFill>
        </p:spPr>
        <p:txBody>
          <a:bodyPr>
            <a:noAutofit/>
          </a:bodyPr>
          <a:lstStyle/>
          <a:p>
            <a:pPr marL="0" indent="0" algn="just" rtl="1">
              <a:lnSpc>
                <a:spcPct val="100000"/>
              </a:lnSpc>
              <a:buNone/>
            </a:pPr>
            <a:r>
              <a:rPr lang="ar-BH" sz="2400" b="1" dirty="0">
                <a:solidFill>
                  <a:schemeClr val="accent2">
                    <a:lumMod val="50000"/>
                  </a:schemeClr>
                </a:solidFill>
                <a:latin typeface="Calibri Light" panose="020F0302020204030204"/>
              </a:rPr>
              <a:t>2- الأقاليم المعتدلة: </a:t>
            </a:r>
            <a:r>
              <a:rPr lang="ar-BH" sz="2400" b="1" u="sng" dirty="0">
                <a:solidFill>
                  <a:srgbClr val="FF0000"/>
                </a:solidFill>
              </a:rPr>
              <a:t>تشكل البيئة الأمثل للسكن البشري للأسباب التالية:</a:t>
            </a:r>
          </a:p>
          <a:p>
            <a:pPr marL="457200" indent="-457200" algn="just" rtl="1">
              <a:lnSpc>
                <a:spcPct val="100000"/>
              </a:lnSpc>
              <a:buAutoNum type="arabicPeriod"/>
            </a:pPr>
            <a:r>
              <a:rPr lang="ar-BH" sz="2400" dirty="0"/>
              <a:t>اعتدال الحرارة</a:t>
            </a:r>
          </a:p>
          <a:p>
            <a:pPr marL="457200" indent="-457200" algn="just" rtl="1">
              <a:lnSpc>
                <a:spcPct val="100000"/>
              </a:lnSpc>
              <a:buAutoNum type="arabicPeriod"/>
            </a:pPr>
            <a:r>
              <a:rPr lang="ar-BH" sz="2400" dirty="0"/>
              <a:t>توافر سقوط الأمطار</a:t>
            </a:r>
          </a:p>
          <a:p>
            <a:pPr marL="457200" indent="-457200" algn="just" rtl="1">
              <a:lnSpc>
                <a:spcPct val="100000"/>
              </a:lnSpc>
              <a:buAutoNum type="arabicPeriod"/>
            </a:pPr>
            <a:r>
              <a:rPr lang="ar-BH" sz="2400" dirty="0">
                <a:solidFill>
                  <a:prstClr val="black"/>
                </a:solidFill>
              </a:rPr>
              <a:t>التربة العميقة الغنية بالمواد العضوية</a:t>
            </a:r>
          </a:p>
          <a:p>
            <a:pPr marL="457200" indent="-457200" algn="just" rtl="1">
              <a:lnSpc>
                <a:spcPct val="100000"/>
              </a:lnSpc>
              <a:buAutoNum type="arabicPeriod"/>
            </a:pPr>
            <a:r>
              <a:rPr lang="ar-BH" sz="2400" dirty="0"/>
              <a:t>ممارسة الزراعة</a:t>
            </a:r>
          </a:p>
          <a:p>
            <a:pPr marL="457200" indent="-457200" algn="just" rtl="1">
              <a:lnSpc>
                <a:spcPct val="100000"/>
              </a:lnSpc>
              <a:buAutoNum type="arabicPeriod"/>
            </a:pPr>
            <a:r>
              <a:rPr lang="ar-BH" sz="2400" dirty="0"/>
              <a:t>استغلال الغابات والمراعي</a:t>
            </a:r>
          </a:p>
        </p:txBody>
      </p:sp>
    </p:spTree>
    <p:extLst>
      <p:ext uri="{BB962C8B-B14F-4D97-AF65-F5344CB8AC3E}">
        <p14:creationId xmlns:p14="http://schemas.microsoft.com/office/powerpoint/2010/main" val="3475468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35527" y="609600"/>
            <a:ext cx="8672945" cy="5370701"/>
          </a:xfrm>
          <a:prstGeom prst="rect">
            <a:avLst/>
          </a:prstGeom>
          <a:solidFill>
            <a:schemeClr val="accent1">
              <a:lumMod val="20000"/>
              <a:lumOff val="80000"/>
            </a:schemeClr>
          </a:solidFill>
        </p:spPr>
        <p:txBody>
          <a:bodyPr wrap="square">
            <a:spAutoFit/>
          </a:bodyPr>
          <a:lstStyle/>
          <a:p>
            <a:pPr algn="r" rtl="1"/>
            <a:r>
              <a:rPr lang="ar-BH" sz="3300" b="1" dirty="0">
                <a:solidFill>
                  <a:schemeClr val="accent2">
                    <a:lumMod val="50000"/>
                  </a:schemeClr>
                </a:solidFill>
                <a:latin typeface="Calibri Light" panose="020F0302020204030204"/>
                <a:cs typeface="Times New Roman" panose="02020603050405020304" pitchFamily="18" charset="0"/>
              </a:rPr>
              <a:t>3- الأقاليم الحارة: </a:t>
            </a:r>
            <a:r>
              <a:rPr lang="ar-BH" sz="3300" dirty="0">
                <a:solidFill>
                  <a:prstClr val="black"/>
                </a:solidFill>
                <a:latin typeface="Calibri Light" panose="020F0302020204030204"/>
                <a:cs typeface="Times New Roman" panose="02020603050405020304" pitchFamily="18" charset="0"/>
              </a:rPr>
              <a:t>وتقسّم إلى نوعين هما:</a:t>
            </a:r>
            <a:br>
              <a:rPr lang="ar-BH" sz="3300" dirty="0">
                <a:solidFill>
                  <a:prstClr val="black"/>
                </a:solidFill>
                <a:latin typeface="Calibri Light" panose="020F0302020204030204"/>
                <a:cs typeface="Times New Roman" panose="02020603050405020304" pitchFamily="18" charset="0"/>
              </a:rPr>
            </a:br>
            <a:r>
              <a:rPr lang="ar-BH" sz="2800" b="1" dirty="0">
                <a:solidFill>
                  <a:prstClr val="black"/>
                </a:solidFill>
                <a:latin typeface="Calibri Light" panose="020F0302020204030204"/>
                <a:cs typeface="Times New Roman" panose="02020603050405020304" pitchFamily="18" charset="0"/>
              </a:rPr>
              <a:t>- الأقاليم الحارة الرطبة: </a:t>
            </a:r>
          </a:p>
          <a:p>
            <a:pPr algn="just" rtl="1"/>
            <a:r>
              <a:rPr lang="ar-BH" sz="2400" dirty="0">
                <a:solidFill>
                  <a:prstClr val="black"/>
                </a:solidFill>
                <a:latin typeface="Calibri Light" panose="020F0302020204030204"/>
                <a:cs typeface="Times New Roman" panose="02020603050405020304" pitchFamily="18" charset="0"/>
              </a:rPr>
              <a:t>المناطق الواقعة بالقرب من خط الاستواء، </a:t>
            </a:r>
            <a:r>
              <a:rPr lang="ar-BH" sz="2400" b="1" u="sng" dirty="0">
                <a:solidFill>
                  <a:srgbClr val="FF0000"/>
                </a:solidFill>
                <a:latin typeface="Calibri Light" panose="020F0302020204030204"/>
                <a:cs typeface="Times New Roman" panose="02020603050405020304" pitchFamily="18" charset="0"/>
              </a:rPr>
              <a:t>ويصعب السكن فيها للأسباب التالية</a:t>
            </a:r>
            <a:r>
              <a:rPr lang="ar-BH" sz="2400" dirty="0">
                <a:solidFill>
                  <a:prstClr val="black"/>
                </a:solidFill>
                <a:latin typeface="Calibri Light" panose="020F0302020204030204"/>
                <a:cs typeface="Times New Roman" panose="02020603050405020304" pitchFamily="18" charset="0"/>
              </a:rPr>
              <a:t>:</a:t>
            </a:r>
          </a:p>
          <a:p>
            <a:pPr marL="457200" indent="-457200" algn="just" rtl="1">
              <a:buAutoNum type="arabicPeriod"/>
            </a:pPr>
            <a:r>
              <a:rPr lang="ar-BH" sz="2400" dirty="0">
                <a:solidFill>
                  <a:prstClr val="black"/>
                </a:solidFill>
                <a:latin typeface="Calibri Light" panose="020F0302020204030204"/>
                <a:cs typeface="Times New Roman" panose="02020603050405020304" pitchFamily="18" charset="0"/>
              </a:rPr>
              <a:t>كثافة الأدغال</a:t>
            </a:r>
          </a:p>
          <a:p>
            <a:pPr marL="457200" indent="-457200" algn="just" rtl="1">
              <a:buAutoNum type="arabicPeriod"/>
            </a:pPr>
            <a:r>
              <a:rPr lang="ar-BH" sz="2400" dirty="0">
                <a:solidFill>
                  <a:prstClr val="black"/>
                </a:solidFill>
                <a:latin typeface="Calibri Light" panose="020F0302020204030204"/>
                <a:cs typeface="Times New Roman" panose="02020603050405020304" pitchFamily="18" charset="0"/>
              </a:rPr>
              <a:t>افتقار التربة إلى المواد العضوية</a:t>
            </a:r>
          </a:p>
          <a:p>
            <a:pPr marL="457200" indent="-457200" algn="just" rtl="1">
              <a:buAutoNum type="arabicPeriod"/>
            </a:pPr>
            <a:r>
              <a:rPr lang="ar-BH" sz="2400" dirty="0">
                <a:solidFill>
                  <a:prstClr val="black"/>
                </a:solidFill>
                <a:latin typeface="Calibri Light" panose="020F0302020204030204"/>
                <a:cs typeface="Times New Roman" panose="02020603050405020304" pitchFamily="18" charset="0"/>
              </a:rPr>
              <a:t>الإرهاق الناتج عن القيام بأي جهد بشري</a:t>
            </a:r>
          </a:p>
          <a:p>
            <a:pPr marL="457200" indent="-457200" algn="just" rtl="1">
              <a:buAutoNum type="arabicPeriod"/>
            </a:pPr>
            <a:r>
              <a:rPr lang="ar-BH" sz="2400" dirty="0">
                <a:solidFill>
                  <a:prstClr val="black"/>
                </a:solidFill>
                <a:latin typeface="Calibri Light" panose="020F0302020204030204"/>
                <a:cs typeface="Times New Roman" panose="02020603050405020304" pitchFamily="18" charset="0"/>
              </a:rPr>
              <a:t>بيئة مواتية لتكاثر الحشرات التي تسبب الأمراض.</a:t>
            </a:r>
          </a:p>
          <a:p>
            <a:pPr algn="r" rtl="1"/>
            <a:br>
              <a:rPr lang="ar-BH" sz="3100" dirty="0">
                <a:solidFill>
                  <a:prstClr val="black"/>
                </a:solidFill>
                <a:latin typeface="Calibri Light" panose="020F0302020204030204"/>
                <a:cs typeface="Times New Roman" panose="02020603050405020304" pitchFamily="18" charset="0"/>
              </a:rPr>
            </a:br>
            <a:r>
              <a:rPr lang="ar-BH" sz="2800" b="1" dirty="0">
                <a:solidFill>
                  <a:prstClr val="black"/>
                </a:solidFill>
                <a:latin typeface="Calibri Light" panose="020F0302020204030204"/>
                <a:cs typeface="Times New Roman" panose="02020603050405020304" pitchFamily="18" charset="0"/>
              </a:rPr>
              <a:t>-الأقاليم الحارة الجافة: </a:t>
            </a:r>
          </a:p>
          <a:p>
            <a:pPr algn="just" rtl="1"/>
            <a:r>
              <a:rPr lang="ar-BH" sz="2400" dirty="0">
                <a:solidFill>
                  <a:prstClr val="black"/>
                </a:solidFill>
                <a:latin typeface="Calibri Light" panose="020F0302020204030204"/>
                <a:cs typeface="Times New Roman" panose="02020603050405020304" pitchFamily="18" charset="0"/>
              </a:rPr>
              <a:t>تسيطر على صحاري آسيا وإفريقيا ووسط أستراليا وصحراء أريزونا في أمريكا الشمالية، تصعب الزراعة فيها، وتقل المراعي، وتنتشر الواحات التي تسمح </a:t>
            </a:r>
            <a:r>
              <a:rPr lang="ar-BH" sz="2400" b="1" u="sng" dirty="0">
                <a:solidFill>
                  <a:srgbClr val="FF0000"/>
                </a:solidFill>
                <a:latin typeface="Calibri Light" panose="020F0302020204030204"/>
                <a:cs typeface="Times New Roman" panose="02020603050405020304" pitchFamily="18" charset="0"/>
              </a:rPr>
              <a:t>للسكان القلائل </a:t>
            </a:r>
            <a:r>
              <a:rPr lang="ar-BH" sz="2400" dirty="0">
                <a:solidFill>
                  <a:prstClr val="black"/>
                </a:solidFill>
                <a:latin typeface="Calibri Light" panose="020F0302020204030204"/>
                <a:cs typeface="Times New Roman" panose="02020603050405020304" pitchFamily="18" charset="0"/>
              </a:rPr>
              <a:t>بالاستقرار وممارسة الزراعة، غير أن الأنهار العابرة كالنيل ودجلة والفرات  شكلت عوامل جذب للسكان في هذه الأقاليم</a:t>
            </a:r>
            <a:r>
              <a:rPr lang="ar-BH" sz="3100" dirty="0">
                <a:solidFill>
                  <a:prstClr val="black"/>
                </a:solidFill>
                <a:latin typeface="Calibri Light" panose="020F0302020204030204"/>
                <a:cs typeface="Times New Roman" panose="02020603050405020304" pitchFamily="18" charset="0"/>
              </a:rPr>
              <a:t>.</a:t>
            </a:r>
            <a:endParaRPr lang="ar-BH" sz="3100" dirty="0"/>
          </a:p>
        </p:txBody>
      </p:sp>
    </p:spTree>
    <p:extLst>
      <p:ext uri="{BB962C8B-B14F-4D97-AF65-F5344CB8AC3E}">
        <p14:creationId xmlns:p14="http://schemas.microsoft.com/office/powerpoint/2010/main" val="1490202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59026" y="1034196"/>
            <a:ext cx="8768844" cy="5437066"/>
          </a:xfrm>
          <a:prstGeom prst="rect">
            <a:avLst/>
          </a:prstGeom>
          <a:solidFill>
            <a:schemeClr val="accent4">
              <a:lumMod val="20000"/>
              <a:lumOff val="80000"/>
            </a:schemeClr>
          </a:solidFill>
        </p:spPr>
        <p:txBody>
          <a:bodyPr wrap="square" rtlCol="1">
            <a:spAutoFit/>
          </a:bodyPr>
          <a:lstStyle/>
          <a:p>
            <a:pPr marL="342900" indent="-342900" algn="just" rtl="1">
              <a:lnSpc>
                <a:spcPct val="120000"/>
              </a:lnSpc>
              <a:buFont typeface="Wingdings" panose="05000000000000000000" pitchFamily="2" charset="2"/>
              <a:buChar char="§"/>
            </a:pPr>
            <a:r>
              <a:rPr lang="ar-BH" sz="2400" b="1" u="sng" dirty="0">
                <a:solidFill>
                  <a:srgbClr val="FF0000"/>
                </a:solidFill>
              </a:rPr>
              <a:t>يصعب العيش في المناطق التي يربو ارتفاعها على 3500م بسبب</a:t>
            </a:r>
            <a:r>
              <a:rPr lang="ar-BH" sz="2400" dirty="0">
                <a:solidFill>
                  <a:srgbClr val="4472C4">
                    <a:lumMod val="75000"/>
                  </a:srgbClr>
                </a:solidFill>
              </a:rPr>
              <a:t>:</a:t>
            </a:r>
          </a:p>
          <a:p>
            <a:pPr marL="457200" indent="-457200" algn="just" rtl="1">
              <a:lnSpc>
                <a:spcPct val="120000"/>
              </a:lnSpc>
              <a:buAutoNum type="arabicPeriod"/>
            </a:pPr>
            <a:r>
              <a:rPr lang="ar-BH" sz="2400" dirty="0">
                <a:solidFill>
                  <a:srgbClr val="4472C4">
                    <a:lumMod val="75000"/>
                  </a:srgbClr>
                </a:solidFill>
              </a:rPr>
              <a:t>تدني نسبة الأوكسجين في الهواء</a:t>
            </a:r>
          </a:p>
          <a:p>
            <a:pPr marL="457200" indent="-457200" algn="just" rtl="1">
              <a:lnSpc>
                <a:spcPct val="120000"/>
              </a:lnSpc>
              <a:buAutoNum type="arabicPeriod"/>
            </a:pPr>
            <a:r>
              <a:rPr lang="ar-BH" sz="2400" dirty="0">
                <a:solidFill>
                  <a:srgbClr val="4472C4">
                    <a:lumMod val="75000"/>
                  </a:srgbClr>
                </a:solidFill>
              </a:rPr>
              <a:t>انخفاض الضغط الجوي</a:t>
            </a:r>
          </a:p>
          <a:p>
            <a:pPr marL="457200" indent="-457200" algn="just" rtl="1">
              <a:lnSpc>
                <a:spcPct val="120000"/>
              </a:lnSpc>
              <a:buAutoNum type="arabicPeriod"/>
            </a:pPr>
            <a:r>
              <a:rPr lang="ar-BH" sz="2400" dirty="0">
                <a:solidFill>
                  <a:srgbClr val="4472C4">
                    <a:lumMod val="75000"/>
                  </a:srgbClr>
                </a:solidFill>
              </a:rPr>
              <a:t>إرهاق الجسم البشري وانخفاض مستوى الإنتاجية.</a:t>
            </a:r>
          </a:p>
          <a:p>
            <a:pPr marL="342900" indent="-342900" algn="just" rtl="1">
              <a:lnSpc>
                <a:spcPct val="120000"/>
              </a:lnSpc>
              <a:buFont typeface="Wingdings" panose="05000000000000000000" pitchFamily="2" charset="2"/>
              <a:buChar char="§"/>
            </a:pPr>
            <a:r>
              <a:rPr lang="ar-BH" sz="2400" dirty="0"/>
              <a:t>تتصف الجبال غالبًا بشدة منحدراتها، فتضيق رقعة الأراضي القابلة للاستثمار الزراعي، ويصعب التنقل فيها لوعورة مسالكها.</a:t>
            </a:r>
          </a:p>
          <a:p>
            <a:pPr marL="342900" indent="-342900" algn="just" rtl="1">
              <a:lnSpc>
                <a:spcPct val="120000"/>
              </a:lnSpc>
              <a:buFont typeface="Wingdings" panose="05000000000000000000" pitchFamily="2" charset="2"/>
              <a:buChar char="§"/>
            </a:pPr>
            <a:r>
              <a:rPr lang="ar-BH" sz="2400" dirty="0"/>
              <a:t>بعض الجماعات تأقلمت مع هذه الارتفاعات.</a:t>
            </a:r>
          </a:p>
          <a:p>
            <a:pPr marL="342900" indent="-342900" algn="just" rtl="1">
              <a:lnSpc>
                <a:spcPct val="120000"/>
              </a:lnSpc>
              <a:buFont typeface="Wingdings" panose="05000000000000000000" pitchFamily="2" charset="2"/>
              <a:buChar char="§"/>
            </a:pPr>
            <a:r>
              <a:rPr lang="ar-BH" sz="2400" dirty="0"/>
              <a:t>تحجز الجبال الرياح المطيرة فتغذي المتساقطات الينابيع والأنهار وتنمو الغابات والمراعي.</a:t>
            </a:r>
          </a:p>
          <a:p>
            <a:pPr marL="342900" indent="-342900" algn="just" rtl="1">
              <a:lnSpc>
                <a:spcPct val="120000"/>
              </a:lnSpc>
              <a:buFont typeface="Wingdings" panose="05000000000000000000" pitchFamily="2" charset="2"/>
              <a:buChar char="§"/>
            </a:pPr>
            <a:r>
              <a:rPr lang="ar-BH" sz="2400" dirty="0"/>
              <a:t>تشكل الجبال في البلدان العربية مناطق جذب بشري واستقرار سكاني لكون مناخها معتدل، ولتوافر المياه.</a:t>
            </a:r>
          </a:p>
          <a:p>
            <a:pPr marL="342900" indent="-342900" algn="just" rtl="1">
              <a:lnSpc>
                <a:spcPct val="120000"/>
              </a:lnSpc>
              <a:buFont typeface="Wingdings" panose="05000000000000000000" pitchFamily="2" charset="2"/>
              <a:buChar char="§"/>
            </a:pPr>
            <a:r>
              <a:rPr lang="ar-BH" sz="2400" dirty="0"/>
              <a:t>تشكل الجبال أيضًا في أوقات الاضطرابات والحروب ملجأ للأقليات العرقية والدينية</a:t>
            </a:r>
            <a:r>
              <a:rPr lang="ar-BH" sz="2800" dirty="0"/>
              <a:t>.</a:t>
            </a:r>
          </a:p>
        </p:txBody>
      </p:sp>
      <p:sp>
        <p:nvSpPr>
          <p:cNvPr id="2" name="مربع نص 1"/>
          <p:cNvSpPr txBox="1"/>
          <p:nvPr/>
        </p:nvSpPr>
        <p:spPr>
          <a:xfrm>
            <a:off x="4374182" y="386738"/>
            <a:ext cx="4408516" cy="523220"/>
          </a:xfrm>
          <a:prstGeom prst="rect">
            <a:avLst/>
          </a:prstGeom>
          <a:solidFill>
            <a:schemeClr val="accent1">
              <a:lumMod val="20000"/>
              <a:lumOff val="80000"/>
            </a:schemeClr>
          </a:solidFill>
        </p:spPr>
        <p:txBody>
          <a:bodyPr wrap="square" rtlCol="1">
            <a:spAutoFit/>
          </a:bodyPr>
          <a:lstStyle/>
          <a:p>
            <a:pPr lvl="0" algn="just" rtl="1"/>
            <a:r>
              <a:rPr lang="ar-BH" sz="2800" b="1" dirty="0">
                <a:solidFill>
                  <a:srgbClr val="FF0000"/>
                </a:solidFill>
                <a:latin typeface="Calibri Light" panose="020F0302020204030204"/>
                <a:cs typeface="Times New Roman" panose="02020603050405020304" pitchFamily="18" charset="0"/>
              </a:rPr>
              <a:t>ب- أثر الارتفاع عن سطح البحر:</a:t>
            </a:r>
          </a:p>
        </p:txBody>
      </p:sp>
    </p:spTree>
    <p:extLst>
      <p:ext uri="{BB962C8B-B14F-4D97-AF65-F5344CB8AC3E}">
        <p14:creationId xmlns:p14="http://schemas.microsoft.com/office/powerpoint/2010/main" val="408134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ircle(in)">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circle(in)">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circle(in)">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circle(in)">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circle(in)">
                                      <p:cBhvr>
                                        <p:cTn id="5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7713" y="373064"/>
            <a:ext cx="7886700" cy="625474"/>
          </a:xfrm>
          <a:solidFill>
            <a:schemeClr val="accent1">
              <a:lumMod val="20000"/>
              <a:lumOff val="80000"/>
            </a:schemeClr>
          </a:solidFill>
        </p:spPr>
        <p:txBody>
          <a:bodyPr>
            <a:normAutofit/>
          </a:bodyPr>
          <a:lstStyle/>
          <a:p>
            <a:pPr algn="r"/>
            <a:r>
              <a:rPr lang="ar-BH" sz="2800" b="1" dirty="0"/>
              <a:t>العوامل التاريخية المؤثرة في توزع السكان:</a:t>
            </a:r>
          </a:p>
        </p:txBody>
      </p:sp>
      <p:sp>
        <p:nvSpPr>
          <p:cNvPr id="3" name="عنصر نائب للمحتوى 2"/>
          <p:cNvSpPr>
            <a:spLocks noGrp="1"/>
          </p:cNvSpPr>
          <p:nvPr>
            <p:ph idx="1"/>
          </p:nvPr>
        </p:nvSpPr>
        <p:spPr>
          <a:xfrm>
            <a:off x="157942" y="1447800"/>
            <a:ext cx="8778240" cy="4724399"/>
          </a:xfrm>
          <a:solidFill>
            <a:schemeClr val="accent2">
              <a:lumMod val="20000"/>
              <a:lumOff val="80000"/>
            </a:schemeClr>
          </a:solidFill>
        </p:spPr>
        <p:txBody>
          <a:bodyPr>
            <a:normAutofit fontScale="92500"/>
          </a:bodyPr>
          <a:lstStyle/>
          <a:p>
            <a:pPr marL="0" indent="0" algn="just" rtl="1">
              <a:buNone/>
            </a:pPr>
            <a:r>
              <a:rPr lang="ar-BH" sz="3000" b="1" dirty="0">
                <a:solidFill>
                  <a:srgbClr val="FF0000"/>
                </a:solidFill>
              </a:rPr>
              <a:t>أ- تأثير قدم الاستيطان:</a:t>
            </a:r>
          </a:p>
          <a:p>
            <a:pPr marL="0" indent="0" algn="just" rtl="1">
              <a:lnSpc>
                <a:spcPct val="150000"/>
              </a:lnSpc>
              <a:buNone/>
            </a:pPr>
            <a:r>
              <a:rPr lang="ar-BH" sz="3000" dirty="0"/>
              <a:t>- </a:t>
            </a:r>
            <a:r>
              <a:rPr lang="ar-BH" sz="2400" dirty="0"/>
              <a:t>توجد علاقة بين قدم الاستيطان ووجود عدد كبير من السكان في منطقة ما، كالبؤر السكانية الثلاث الكبرى في العالم، التي استقر فيها السكان مبكرًا، مثل آسيا الجنوبية وإفريقيا الشمالية.</a:t>
            </a:r>
          </a:p>
          <a:p>
            <a:pPr marL="0" indent="0" algn="just" rtl="1">
              <a:lnSpc>
                <a:spcPct val="150000"/>
              </a:lnSpc>
              <a:buNone/>
            </a:pPr>
            <a:r>
              <a:rPr lang="ar-BH" sz="2400" dirty="0"/>
              <a:t>- استقر السكان في الجزر منذ القدم، باستثناء بعضها التي يصعب الاستقرار فيها بسبب وعورة تضاريسها، ومناخها القاسي، وكثافة أحراجها.</a:t>
            </a:r>
          </a:p>
          <a:p>
            <a:pPr marL="0" indent="0" algn="just" rtl="1">
              <a:buNone/>
            </a:pPr>
            <a:r>
              <a:rPr lang="ar-BH" sz="3000" b="1" dirty="0">
                <a:solidFill>
                  <a:srgbClr val="FF0000"/>
                </a:solidFill>
              </a:rPr>
              <a:t>ب- تأثير هجرات السكان:</a:t>
            </a:r>
          </a:p>
          <a:p>
            <a:pPr marL="0" indent="0" algn="just" rtl="1">
              <a:lnSpc>
                <a:spcPct val="150000"/>
              </a:lnSpc>
              <a:buNone/>
            </a:pPr>
            <a:r>
              <a:rPr lang="ar-BH" sz="3000" dirty="0"/>
              <a:t>- </a:t>
            </a:r>
            <a:r>
              <a:rPr lang="ar-BH" sz="2400" dirty="0"/>
              <a:t>الهجرات في القرنين 19 و20م التي نتج عنها إنشاء بؤر سكانية في المنطقة الشمالية الشرقية بالولايات المتحدة الأمريكية وفي شرق البرازيل والأرجنتين وأستراليا ونيوزيلندا.</a:t>
            </a:r>
          </a:p>
          <a:p>
            <a:pPr marL="0" indent="0" algn="r" rtl="1">
              <a:buNone/>
            </a:pPr>
            <a:endParaRPr lang="ar-BH" dirty="0"/>
          </a:p>
        </p:txBody>
      </p:sp>
    </p:spTree>
    <p:extLst>
      <p:ext uri="{BB962C8B-B14F-4D97-AF65-F5344CB8AC3E}">
        <p14:creationId xmlns:p14="http://schemas.microsoft.com/office/powerpoint/2010/main" val="2576720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320209" y="463877"/>
            <a:ext cx="4432853" cy="625474"/>
          </a:xfrm>
          <a:solidFill>
            <a:schemeClr val="accent1">
              <a:lumMod val="20000"/>
              <a:lumOff val="80000"/>
            </a:schemeClr>
          </a:solidFill>
        </p:spPr>
        <p:txBody>
          <a:bodyPr>
            <a:normAutofit fontScale="90000"/>
          </a:bodyPr>
          <a:lstStyle/>
          <a:p>
            <a:pPr algn="r" rtl="1"/>
            <a:r>
              <a:rPr lang="ar-BH" sz="2400" b="1" dirty="0">
                <a:cs typeface="+mn-cs"/>
              </a:rPr>
              <a:t>العوامل الاقتصادية المؤثرة في توزع السكان :</a:t>
            </a:r>
          </a:p>
        </p:txBody>
      </p:sp>
      <p:sp>
        <p:nvSpPr>
          <p:cNvPr id="3" name="عنصر نائب للمحتوى 2"/>
          <p:cNvSpPr>
            <a:spLocks noGrp="1"/>
          </p:cNvSpPr>
          <p:nvPr>
            <p:ph idx="1"/>
          </p:nvPr>
        </p:nvSpPr>
        <p:spPr>
          <a:xfrm>
            <a:off x="390939" y="1329094"/>
            <a:ext cx="8362122" cy="2514034"/>
          </a:xfrm>
          <a:solidFill>
            <a:schemeClr val="accent2">
              <a:lumMod val="20000"/>
              <a:lumOff val="80000"/>
            </a:schemeClr>
          </a:solidFill>
        </p:spPr>
        <p:txBody>
          <a:bodyPr>
            <a:noAutofit/>
          </a:bodyPr>
          <a:lstStyle/>
          <a:p>
            <a:pPr marL="457200" indent="-457200" algn="r" rtl="1">
              <a:lnSpc>
                <a:spcPct val="100000"/>
              </a:lnSpc>
              <a:buAutoNum type="arabic1Minus"/>
            </a:pPr>
            <a:r>
              <a:rPr lang="ar-BH" sz="2400" b="1" dirty="0">
                <a:solidFill>
                  <a:srgbClr val="FF0000"/>
                </a:solidFill>
              </a:rPr>
              <a:t>أثر الثروات المعدنية ومصادر الطاقة:</a:t>
            </a:r>
          </a:p>
          <a:p>
            <a:pPr algn="r" rtl="1">
              <a:lnSpc>
                <a:spcPct val="100000"/>
              </a:lnSpc>
              <a:buFont typeface="Wingdings" panose="05000000000000000000" pitchFamily="2" charset="2"/>
              <a:buChar char="§"/>
            </a:pPr>
            <a:r>
              <a:rPr lang="ar-BH" sz="2400" dirty="0"/>
              <a:t> أدى التطور الصناعي إلى نشوء مراكز سكانية جديدة قرب مناطق الثروات  المعدنية ومصادر الطاقة. </a:t>
            </a:r>
          </a:p>
          <a:p>
            <a:pPr algn="r" rtl="1">
              <a:lnSpc>
                <a:spcPct val="100000"/>
              </a:lnSpc>
              <a:buFont typeface="Wingdings" panose="05000000000000000000" pitchFamily="2" charset="2"/>
              <a:buChar char="§"/>
            </a:pPr>
            <a:r>
              <a:rPr lang="ar-BH" sz="2400" dirty="0"/>
              <a:t> أدى اكتشاف النفط واستغلاله في بعض المناطق الصحراوية الحارة  إلى نمو مراكز حضرية كمدن دول مجلس التعاون الخليجي التي نشأت قرب حقول النفط.</a:t>
            </a:r>
          </a:p>
        </p:txBody>
      </p:sp>
      <p:sp>
        <p:nvSpPr>
          <p:cNvPr id="5" name="Rectangle 4">
            <a:extLst>
              <a:ext uri="{FF2B5EF4-FFF2-40B4-BE49-F238E27FC236}">
                <a16:creationId xmlns:a16="http://schemas.microsoft.com/office/drawing/2014/main" id="{06BB4549-F364-4B66-8BCE-F9110D166CC8}"/>
              </a:ext>
            </a:extLst>
          </p:cNvPr>
          <p:cNvSpPr/>
          <p:nvPr/>
        </p:nvSpPr>
        <p:spPr>
          <a:xfrm>
            <a:off x="390939" y="4082871"/>
            <a:ext cx="8362122" cy="2144177"/>
          </a:xfrm>
          <a:prstGeom prst="rect">
            <a:avLst/>
          </a:prstGeom>
          <a:solidFill>
            <a:schemeClr val="accent2">
              <a:lumMod val="20000"/>
              <a:lumOff val="80000"/>
            </a:schemeClr>
          </a:solidFill>
        </p:spPr>
        <p:txBody>
          <a:bodyPr wrap="square">
            <a:spAutoFit/>
          </a:bodyPr>
          <a:lstStyle/>
          <a:p>
            <a:pPr lvl="0" algn="r" defTabSz="685800" rtl="1">
              <a:spcBef>
                <a:spcPts val="750"/>
              </a:spcBef>
            </a:pPr>
            <a:r>
              <a:rPr lang="ar-BH" sz="2400" b="1" dirty="0">
                <a:solidFill>
                  <a:srgbClr val="FF0000"/>
                </a:solidFill>
              </a:rPr>
              <a:t>ب- أثر التجارة والمواصلات:</a:t>
            </a:r>
          </a:p>
          <a:p>
            <a:pPr marL="171450" lvl="0" indent="-171450" algn="r" defTabSz="685800" rtl="1">
              <a:spcBef>
                <a:spcPts val="750"/>
              </a:spcBef>
              <a:buFont typeface="Wingdings" panose="05000000000000000000" pitchFamily="2" charset="2"/>
              <a:buChar char="§"/>
            </a:pPr>
            <a:r>
              <a:rPr lang="ar-BH" sz="2400" dirty="0">
                <a:solidFill>
                  <a:prstClr val="black"/>
                </a:solidFill>
              </a:rPr>
              <a:t> أدت الطرق التجارية البرية والبحرية دورًا فاعلًا في تمركز السكان، فقد ارتبط نشوء بعض التجمعات السكانية بحركة التبادل التجاري، كمدينة نيويورك.</a:t>
            </a:r>
          </a:p>
          <a:p>
            <a:pPr marL="171450" lvl="0" indent="-171450" algn="r" defTabSz="685800" rtl="1">
              <a:spcBef>
                <a:spcPts val="750"/>
              </a:spcBef>
              <a:buFont typeface="Wingdings" panose="05000000000000000000" pitchFamily="2" charset="2"/>
              <a:buChar char="§"/>
            </a:pPr>
            <a:r>
              <a:rPr lang="ar-BH" sz="2400" dirty="0">
                <a:solidFill>
                  <a:prstClr val="black"/>
                </a:solidFill>
              </a:rPr>
              <a:t> أدى تطور طرق المواصلات البرية والبحرية إلى تمركز السكان عند تقاطع المواصلات ومحطاتها الرئيسية .</a:t>
            </a:r>
          </a:p>
        </p:txBody>
      </p:sp>
    </p:spTree>
    <p:extLst>
      <p:ext uri="{BB962C8B-B14F-4D97-AF65-F5344CB8AC3E}">
        <p14:creationId xmlns:p14="http://schemas.microsoft.com/office/powerpoint/2010/main" val="4127424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138668"/>
            <a:ext cx="8044070" cy="577850"/>
          </a:xfrm>
          <a:prstGeom prst="rect">
            <a:avLst/>
          </a:prstGeom>
          <a:solidFill>
            <a:schemeClr val="accent5">
              <a:lumMod val="50000"/>
            </a:schemeClr>
          </a:solidFill>
        </p:spPr>
        <p:txBody>
          <a:bodyPr wrap="square">
            <a:spAutoFit/>
          </a:bodyPr>
          <a:lstStyle/>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BH" sz="24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الدرس الثالث</a:t>
            </a:r>
            <a:endParaRPr kumimoji="0" lang="ar-SA"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sp>
        <p:nvSpPr>
          <p:cNvPr id="3" name="Rectangle 2"/>
          <p:cNvSpPr/>
          <p:nvPr/>
        </p:nvSpPr>
        <p:spPr>
          <a:xfrm>
            <a:off x="4571999" y="739608"/>
            <a:ext cx="4572001" cy="2308324"/>
          </a:xfrm>
          <a:prstGeom prst="rect">
            <a:avLst/>
          </a:prstGeom>
          <a:solidFill>
            <a:schemeClr val="accent5">
              <a:lumMod val="40000"/>
              <a:lumOff val="60000"/>
            </a:schemeClr>
          </a:solidFill>
        </p:spPr>
        <p:txBody>
          <a:bodyPr wrap="square"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72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سكان الريف وسكان المدن</a:t>
            </a:r>
            <a:endParaRPr kumimoji="0" lang="ar-BH" sz="8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pic>
        <p:nvPicPr>
          <p:cNvPr id="4" name="Picture 1"/>
          <p:cNvPicPr>
            <a:picLocks noChangeAspect="1" noChangeArrowheads="1"/>
          </p:cNvPicPr>
          <p:nvPr/>
        </p:nvPicPr>
        <p:blipFill>
          <a:blip r:embed="rId2"/>
          <a:srcRect l="27388" t="13873" r="41602" b="5389"/>
          <a:stretch>
            <a:fillRect/>
          </a:stretch>
        </p:blipFill>
        <p:spPr bwMode="auto">
          <a:xfrm>
            <a:off x="300190" y="737674"/>
            <a:ext cx="4087302" cy="5464343"/>
          </a:xfrm>
          <a:prstGeom prst="rect">
            <a:avLst/>
          </a:prstGeom>
          <a:noFill/>
          <a:ln w="19050">
            <a:solidFill>
              <a:srgbClr val="000000"/>
            </a:solidFill>
            <a:miter lim="800000"/>
            <a:headEnd/>
            <a:tailEnd/>
          </a:ln>
        </p:spPr>
      </p:pic>
    </p:spTree>
    <p:extLst>
      <p:ext uri="{BB962C8B-B14F-4D97-AF65-F5344CB8AC3E}">
        <p14:creationId xmlns:p14="http://schemas.microsoft.com/office/powerpoint/2010/main" val="2945632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92960" y="2560308"/>
            <a:ext cx="245580" cy="339324"/>
          </a:xfrm>
          <a:prstGeom prst="rect">
            <a:avLst/>
          </a:prstGeom>
          <a:ln>
            <a:noFill/>
          </a:ln>
        </p:spPr>
        <p:txBody>
          <a:bodyPr wrap="none">
            <a:spAutoFit/>
          </a:bodyPr>
          <a:lstStyle/>
          <a:p>
            <a:pPr>
              <a:lnSpc>
                <a:spcPct val="107000"/>
              </a:lnSpc>
              <a:spcAft>
                <a:spcPts val="600"/>
              </a:spcAft>
            </a:pPr>
            <a:r>
              <a:rPr lang="en-US" sz="1500" dirty="0">
                <a:solidFill>
                  <a:srgbClr val="FF0000"/>
                </a:solidFill>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2" name="Rectangle 1"/>
          <p:cNvSpPr/>
          <p:nvPr/>
        </p:nvSpPr>
        <p:spPr>
          <a:xfrm>
            <a:off x="480061" y="1001993"/>
            <a:ext cx="8092439" cy="525927"/>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spcAft>
                <a:spcPts val="600"/>
              </a:spcAft>
            </a:pPr>
            <a:r>
              <a:rPr lang="ar-BH" sz="2400" b="1" dirty="0">
                <a:solidFill>
                  <a:srgbClr val="FF0000"/>
                </a:solidFill>
                <a:latin typeface="Simplified Arabic" panose="02020603050405020304" pitchFamily="18" charset="-78"/>
                <a:ea typeface="Calibri" panose="020F0502020204030204" pitchFamily="34" charset="0"/>
                <a:cs typeface="+mj-cs"/>
              </a:rPr>
              <a:t>ظاهرة التّمدين (التّحضّر)</a:t>
            </a:r>
            <a:endParaRPr lang="en-US" sz="2400" dirty="0">
              <a:solidFill>
                <a:srgbClr val="FF0000"/>
              </a:solidFill>
              <a:latin typeface="Simplified Arabic" panose="02020603050405020304" pitchFamily="18" charset="-78"/>
              <a:ea typeface="Calibri" panose="020F0502020204030204" pitchFamily="34" charset="0"/>
              <a:cs typeface="+mj-cs"/>
            </a:endParaRPr>
          </a:p>
        </p:txBody>
      </p:sp>
      <p:sp>
        <p:nvSpPr>
          <p:cNvPr id="8" name="Rectangle 7"/>
          <p:cNvSpPr/>
          <p:nvPr/>
        </p:nvSpPr>
        <p:spPr>
          <a:xfrm>
            <a:off x="4296048" y="1772382"/>
            <a:ext cx="4163784" cy="323165"/>
          </a:xfrm>
          <a:prstGeom prst="rect">
            <a:avLst/>
          </a:prstGeom>
        </p:spPr>
        <p:txBody>
          <a:bodyPr wrap="square">
            <a:spAutoFit/>
          </a:bodyPr>
          <a:lstStyle/>
          <a:p>
            <a:pPr algn="just" rtl="1"/>
            <a:r>
              <a:rPr lang="ar-BH" sz="1350" b="1" dirty="0">
                <a:solidFill>
                  <a:srgbClr val="0070C0"/>
                </a:solidFill>
                <a:latin typeface="Calibri" panose="020F0502020204030204" pitchFamily="34" charset="0"/>
                <a:ea typeface="Calibri" panose="020F0502020204030204" pitchFamily="34" charset="0"/>
                <a:cs typeface="+mj-cs"/>
              </a:rPr>
              <a:t> </a:t>
            </a:r>
            <a:r>
              <a:rPr lang="ar-BH" sz="1500" b="1" dirty="0">
                <a:solidFill>
                  <a:srgbClr val="0070C0"/>
                </a:solidFill>
                <a:latin typeface="Calibri" panose="020F0502020204030204" pitchFamily="34" charset="0"/>
                <a:ea typeface="Calibri" panose="020F0502020204030204" pitchFamily="34" charset="0"/>
                <a:cs typeface="+mj-cs"/>
              </a:rPr>
              <a:t>مستند1: </a:t>
            </a:r>
            <a:r>
              <a:rPr lang="ar-SA" sz="1500" b="1" dirty="0">
                <a:solidFill>
                  <a:srgbClr val="0070C0"/>
                </a:solidFill>
                <a:latin typeface="Calibri" panose="020F0502020204030204" pitchFamily="34" charset="0"/>
                <a:ea typeface="Calibri" panose="020F0502020204030204" pitchFamily="34" charset="0"/>
                <a:cs typeface="+mj-cs"/>
              </a:rPr>
              <a:t>خريطة </a:t>
            </a:r>
            <a:r>
              <a:rPr lang="ar-BH" sz="1500" b="1" dirty="0">
                <a:solidFill>
                  <a:srgbClr val="0070C0"/>
                </a:solidFill>
                <a:latin typeface="Calibri" panose="020F0502020204030204" pitchFamily="34" charset="0"/>
                <a:ea typeface="Calibri" panose="020F0502020204030204" pitchFamily="34" charset="0"/>
                <a:cs typeface="+mj-cs"/>
              </a:rPr>
              <a:t>معدّل التّمدين</a:t>
            </a:r>
            <a:r>
              <a:rPr lang="ar-SA" sz="1500" b="1" dirty="0">
                <a:solidFill>
                  <a:srgbClr val="0070C0"/>
                </a:solidFill>
                <a:latin typeface="Calibri" panose="020F0502020204030204" pitchFamily="34" charset="0"/>
                <a:ea typeface="Calibri" panose="020F0502020204030204" pitchFamily="34" charset="0"/>
                <a:cs typeface="+mj-cs"/>
              </a:rPr>
              <a:t> في العالم.</a:t>
            </a:r>
            <a:endParaRPr lang="ar-BH" sz="1500" dirty="0">
              <a:solidFill>
                <a:srgbClr val="0070C0"/>
              </a:solidFill>
              <a:cs typeface="+mj-cs"/>
            </a:endParaRPr>
          </a:p>
        </p:txBody>
      </p:sp>
      <p:pic>
        <p:nvPicPr>
          <p:cNvPr id="10" name="Picture 9"/>
          <p:cNvPicPr/>
          <p:nvPr/>
        </p:nvPicPr>
        <p:blipFill rotWithShape="1">
          <a:blip r:embed="rId3">
            <a:extLst>
              <a:ext uri="{28A0092B-C50C-407E-A947-70E740481C1C}">
                <a14:useLocalDpi xmlns:a14="http://schemas.microsoft.com/office/drawing/2010/main" val="0"/>
              </a:ext>
            </a:extLst>
          </a:blip>
          <a:srcRect l="22031" t="27539" r="18207" b="7034"/>
          <a:stretch/>
        </p:blipFill>
        <p:spPr bwMode="auto">
          <a:xfrm>
            <a:off x="4183381" y="2099454"/>
            <a:ext cx="4389119" cy="3138828"/>
          </a:xfrm>
          <a:prstGeom prst="rect">
            <a:avLst/>
          </a:prstGeom>
          <a:ln>
            <a:noFill/>
          </a:ln>
          <a:extLst>
            <a:ext uri="{53640926-AAD7-44D8-BBD7-CCE9431645EC}">
              <a14:shadowObscured xmlns:a14="http://schemas.microsoft.com/office/drawing/2010/main"/>
            </a:ext>
          </a:extLst>
        </p:spPr>
      </p:pic>
      <p:sp>
        <p:nvSpPr>
          <p:cNvPr id="12" name="Rectangle 11">
            <a:extLst>
              <a:ext uri="{FF2B5EF4-FFF2-40B4-BE49-F238E27FC236}">
                <a16:creationId xmlns:a16="http://schemas.microsoft.com/office/drawing/2014/main" id="{8DAF8D91-E295-4EB1-BA0A-12732DCE2EE4}"/>
              </a:ext>
            </a:extLst>
          </p:cNvPr>
          <p:cNvSpPr/>
          <p:nvPr/>
        </p:nvSpPr>
        <p:spPr>
          <a:xfrm>
            <a:off x="571501" y="2095547"/>
            <a:ext cx="3454844" cy="3165803"/>
          </a:xfrm>
          <a:prstGeom prst="rect">
            <a:avLst/>
          </a:prstGeom>
          <a:solidFill>
            <a:schemeClr val="accent2">
              <a:lumMod val="20000"/>
              <a:lumOff val="80000"/>
            </a:schemeClr>
          </a:solidFill>
        </p:spPr>
        <p:txBody>
          <a:bodyPr wrap="square">
            <a:spAutoFit/>
          </a:bodyPr>
          <a:lstStyle/>
          <a:p>
            <a:pPr marL="342900" indent="-342900" algn="r" rtl="1">
              <a:lnSpc>
                <a:spcPct val="150000"/>
              </a:lnSpc>
              <a:buFont typeface="Wingdings" panose="05000000000000000000" pitchFamily="2" charset="2"/>
              <a:buChar char="§"/>
            </a:pPr>
            <a:r>
              <a:rPr lang="ar-BH" sz="1500" b="1" dirty="0">
                <a:latin typeface="Calibri" panose="020F0502020204030204" pitchFamily="34" charset="0"/>
                <a:ea typeface="Calibri" panose="020F0502020204030204" pitchFamily="34" charset="0"/>
              </a:rPr>
              <a:t>معدّل التّمدين (نسبة التّحضّر): عدد سكّان المدن إزاء العدد الإجمالي للسكّان.</a:t>
            </a:r>
            <a:r>
              <a:rPr lang="ar-BH" sz="1500" b="1" dirty="0">
                <a:solidFill>
                  <a:srgbClr val="FF0000"/>
                </a:solidFill>
                <a:latin typeface="Calibri" panose="020F0502020204030204" pitchFamily="34" charset="0"/>
                <a:ea typeface="Calibri" panose="020F0502020204030204" pitchFamily="34" charset="0"/>
              </a:rPr>
              <a:t> </a:t>
            </a:r>
          </a:p>
          <a:p>
            <a:pPr marL="342900" indent="-342900" algn="r" rtl="1">
              <a:lnSpc>
                <a:spcPct val="150000"/>
              </a:lnSpc>
              <a:buFont typeface="Wingdings" panose="05000000000000000000" pitchFamily="2" charset="2"/>
              <a:buChar char="§"/>
            </a:pPr>
            <a:r>
              <a:rPr lang="ar-BH" sz="1500" b="1" dirty="0">
                <a:latin typeface="Calibri" panose="020F0502020204030204" pitchFamily="34" charset="0"/>
                <a:ea typeface="Calibri" panose="020F0502020204030204" pitchFamily="34" charset="0"/>
              </a:rPr>
              <a:t>تطور معدل التمدين في العالم من 3 % سنة 1800م  إلى </a:t>
            </a:r>
            <a:r>
              <a:rPr lang="ar-BH" sz="1500" b="1" dirty="0">
                <a:solidFill>
                  <a:srgbClr val="FF0000"/>
                </a:solidFill>
                <a:latin typeface="Calibri" panose="020F0502020204030204" pitchFamily="34" charset="0"/>
                <a:ea typeface="Calibri" panose="020F0502020204030204" pitchFamily="34" charset="0"/>
              </a:rPr>
              <a:t>51 % </a:t>
            </a:r>
            <a:r>
              <a:rPr lang="ar-BH" sz="1500" b="1" dirty="0">
                <a:latin typeface="Calibri" panose="020F0502020204030204" pitchFamily="34" charset="0"/>
                <a:ea typeface="Calibri" panose="020F0502020204030204" pitchFamily="34" charset="0"/>
              </a:rPr>
              <a:t>سنة 2011م أي تضاعف 17 مرة </a:t>
            </a:r>
          </a:p>
          <a:p>
            <a:pPr marL="342900" indent="-342900" algn="r" rtl="1">
              <a:lnSpc>
                <a:spcPct val="150000"/>
              </a:lnSpc>
              <a:buFont typeface="Wingdings" panose="05000000000000000000" pitchFamily="2" charset="2"/>
              <a:buChar char="§"/>
            </a:pPr>
            <a:r>
              <a:rPr lang="ar-BH" sz="1500" b="1" dirty="0">
                <a:latin typeface="Calibri" panose="020F0502020204030204" pitchFamily="34" charset="0"/>
                <a:ea typeface="Calibri" panose="020F0502020204030204" pitchFamily="34" charset="0"/>
              </a:rPr>
              <a:t>يتجاوز معدّل التّمدين</a:t>
            </a:r>
            <a:r>
              <a:rPr lang="ar-BH" sz="1500" b="1" dirty="0">
                <a:solidFill>
                  <a:srgbClr val="FF0000"/>
                </a:solidFill>
                <a:latin typeface="Calibri" panose="020F0502020204030204" pitchFamily="34" charset="0"/>
                <a:ea typeface="Calibri" panose="020F0502020204030204" pitchFamily="34" charset="0"/>
              </a:rPr>
              <a:t> 70 % </a:t>
            </a:r>
            <a:r>
              <a:rPr lang="ar-BH" sz="1500" b="1" dirty="0">
                <a:latin typeface="Calibri" panose="020F0502020204030204" pitchFamily="34" charset="0"/>
                <a:ea typeface="Calibri" panose="020F0502020204030204" pitchFamily="34" charset="0"/>
              </a:rPr>
              <a:t>في كل البلدان </a:t>
            </a:r>
            <a:r>
              <a:rPr lang="ar-BH" sz="1500" b="1" dirty="0">
                <a:solidFill>
                  <a:srgbClr val="FF0000"/>
                </a:solidFill>
                <a:latin typeface="Calibri" panose="020F0502020204030204" pitchFamily="34" charset="0"/>
                <a:ea typeface="Calibri" panose="020F0502020204030204" pitchFamily="34" charset="0"/>
              </a:rPr>
              <a:t>المتقدمة</a:t>
            </a:r>
            <a:r>
              <a:rPr lang="ar-BH" sz="1500" b="1" dirty="0">
                <a:latin typeface="Calibri" panose="020F0502020204030204" pitchFamily="34" charset="0"/>
                <a:ea typeface="Calibri" panose="020F0502020204030204" pitchFamily="34" charset="0"/>
              </a:rPr>
              <a:t>.</a:t>
            </a:r>
          </a:p>
          <a:p>
            <a:pPr marL="342900" indent="-342900" algn="r" rtl="1">
              <a:lnSpc>
                <a:spcPct val="150000"/>
              </a:lnSpc>
              <a:buFont typeface="Wingdings" panose="05000000000000000000" pitchFamily="2" charset="2"/>
              <a:buChar char="§"/>
            </a:pPr>
            <a:r>
              <a:rPr lang="ar-BH" sz="1500" b="1" dirty="0">
                <a:latin typeface="Calibri" panose="020F0502020204030204" pitchFamily="34" charset="0"/>
                <a:ea typeface="Calibri" panose="020F0502020204030204" pitchFamily="34" charset="0"/>
              </a:rPr>
              <a:t>بلغ معدل التّمدين </a:t>
            </a:r>
            <a:r>
              <a:rPr lang="ar-BH" sz="1500" b="1" dirty="0">
                <a:solidFill>
                  <a:srgbClr val="FF0000"/>
                </a:solidFill>
                <a:latin typeface="Calibri" panose="020F0502020204030204" pitchFamily="34" charset="0"/>
                <a:ea typeface="Calibri" panose="020F0502020204030204" pitchFamily="34" charset="0"/>
              </a:rPr>
              <a:t>45 % </a:t>
            </a:r>
            <a:r>
              <a:rPr lang="ar-BH" sz="1500" b="1" dirty="0">
                <a:latin typeface="Calibri" panose="020F0502020204030204" pitchFamily="34" charset="0"/>
                <a:ea typeface="Calibri" panose="020F0502020204030204" pitchFamily="34" charset="0"/>
              </a:rPr>
              <a:t>في البلدان </a:t>
            </a:r>
            <a:r>
              <a:rPr lang="ar-BH" sz="1500" b="1" dirty="0">
                <a:solidFill>
                  <a:srgbClr val="FF0000"/>
                </a:solidFill>
                <a:latin typeface="Calibri" panose="020F0502020204030204" pitchFamily="34" charset="0"/>
                <a:ea typeface="Calibri" panose="020F0502020204030204" pitchFamily="34" charset="0"/>
              </a:rPr>
              <a:t>النامية</a:t>
            </a:r>
            <a:r>
              <a:rPr lang="ar-BH" sz="1500" b="1" dirty="0">
                <a:latin typeface="Calibri" panose="020F0502020204030204" pitchFamily="34" charset="0"/>
                <a:ea typeface="Calibri" panose="020F0502020204030204" pitchFamily="34" charset="0"/>
              </a:rPr>
              <a:t> سنة 2009 م.</a:t>
            </a:r>
          </a:p>
        </p:txBody>
      </p:sp>
    </p:spTree>
    <p:extLst>
      <p:ext uri="{BB962C8B-B14F-4D97-AF65-F5344CB8AC3E}">
        <p14:creationId xmlns:p14="http://schemas.microsoft.com/office/powerpoint/2010/main" val="125876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2534" y="457200"/>
            <a:ext cx="7778931" cy="420693"/>
          </a:xfrm>
          <a:prstGeom prst="rect">
            <a:avLst/>
          </a:prstGeom>
          <a:solidFill>
            <a:schemeClr val="accent2">
              <a:lumMod val="20000"/>
              <a:lumOff val="80000"/>
            </a:schemeClr>
          </a:solidFill>
        </p:spPr>
        <p:txBody>
          <a:bodyPr wrap="square">
            <a:spAutoFit/>
          </a:bodyPr>
          <a:lstStyle/>
          <a:p>
            <a:pPr algn="ctr" rtl="1">
              <a:lnSpc>
                <a:spcPct val="107000"/>
              </a:lnSpc>
            </a:pPr>
            <a:r>
              <a:rPr lang="ar-BH" sz="2100" b="1" dirty="0">
                <a:solidFill>
                  <a:srgbClr val="FF0000"/>
                </a:solidFill>
              </a:rPr>
              <a:t>العلاقة بين نسبة التّحضّر ومستوى التّطوّر الاقتصادي والاجتماعي عبر الزمن</a:t>
            </a:r>
            <a:endParaRPr lang="en-US" sz="2100" b="1" dirty="0">
              <a:solidFill>
                <a:srgbClr val="FF0000"/>
              </a:solidFill>
              <a:latin typeface="Calibri" panose="020F0502020204030204" pitchFamily="34" charset="0"/>
              <a:ea typeface="Calibri" panose="020F0502020204030204" pitchFamily="34" charset="0"/>
              <a:cs typeface="+mj-cs"/>
            </a:endParaRPr>
          </a:p>
        </p:txBody>
      </p:sp>
      <p:graphicFrame>
        <p:nvGraphicFramePr>
          <p:cNvPr id="6" name="Table 5"/>
          <p:cNvGraphicFramePr>
            <a:graphicFrameLocks noGrp="1"/>
          </p:cNvGraphicFramePr>
          <p:nvPr>
            <p:extLst>
              <p:ext uri="{D42A27DB-BD31-4B8C-83A1-F6EECF244321}">
                <p14:modId xmlns:p14="http://schemas.microsoft.com/office/powerpoint/2010/main" val="1380904038"/>
              </p:ext>
            </p:extLst>
          </p:nvPr>
        </p:nvGraphicFramePr>
        <p:xfrm>
          <a:off x="304800" y="1138491"/>
          <a:ext cx="8580737" cy="5262309"/>
        </p:xfrm>
        <a:graphic>
          <a:graphicData uri="http://schemas.openxmlformats.org/drawingml/2006/table">
            <a:tbl>
              <a:tblPr rtl="1" firstRow="1" bandRow="1">
                <a:tableStyleId>{5940675A-B579-460E-94D1-54222C63F5DA}</a:tableStyleId>
              </a:tblPr>
              <a:tblGrid>
                <a:gridCol w="2982726">
                  <a:extLst>
                    <a:ext uri="{9D8B030D-6E8A-4147-A177-3AD203B41FA5}">
                      <a16:colId xmlns:a16="http://schemas.microsoft.com/office/drawing/2014/main" val="523336244"/>
                    </a:ext>
                  </a:extLst>
                </a:gridCol>
                <a:gridCol w="3198864">
                  <a:extLst>
                    <a:ext uri="{9D8B030D-6E8A-4147-A177-3AD203B41FA5}">
                      <a16:colId xmlns:a16="http://schemas.microsoft.com/office/drawing/2014/main" val="4054328631"/>
                    </a:ext>
                  </a:extLst>
                </a:gridCol>
                <a:gridCol w="2399147">
                  <a:extLst>
                    <a:ext uri="{9D8B030D-6E8A-4147-A177-3AD203B41FA5}">
                      <a16:colId xmlns:a16="http://schemas.microsoft.com/office/drawing/2014/main" val="1789605368"/>
                    </a:ext>
                  </a:extLst>
                </a:gridCol>
              </a:tblGrid>
              <a:tr h="617220">
                <a:tc>
                  <a:txBody>
                    <a:bodyPr/>
                    <a:lstStyle/>
                    <a:p>
                      <a:pPr algn="ctr" rtl="1"/>
                      <a:r>
                        <a:rPr lang="ar-BH" sz="2000" b="1" dirty="0">
                          <a:solidFill>
                            <a:srgbClr val="FF0000"/>
                          </a:solidFill>
                        </a:rPr>
                        <a:t>العصور القديمة إلى حدود القرن 19م</a:t>
                      </a:r>
                    </a:p>
                  </a:txBody>
                  <a:tcPr marL="68580" marR="68580" marT="34290" marB="34290" anchor="ctr">
                    <a:solidFill>
                      <a:schemeClr val="bg1">
                        <a:lumMod val="85000"/>
                      </a:schemeClr>
                    </a:solidFill>
                  </a:tcPr>
                </a:tc>
                <a:tc>
                  <a:txBody>
                    <a:bodyPr/>
                    <a:lstStyle/>
                    <a:p>
                      <a:pPr algn="ctr" rtl="1"/>
                      <a:r>
                        <a:rPr lang="ar-BH" sz="2000" b="1" dirty="0">
                          <a:solidFill>
                            <a:srgbClr val="FF0000"/>
                          </a:solidFill>
                        </a:rPr>
                        <a:t>من بداية القرن 19م إلى خمسينات القرن العشرين</a:t>
                      </a:r>
                    </a:p>
                  </a:txBody>
                  <a:tcPr marL="68580" marR="68580" marT="34290" marB="34290" anchor="ctr">
                    <a:solidFill>
                      <a:schemeClr val="bg1">
                        <a:lumMod val="85000"/>
                      </a:schemeClr>
                    </a:solidFill>
                  </a:tcPr>
                </a:tc>
                <a:tc>
                  <a:txBody>
                    <a:bodyPr/>
                    <a:lstStyle/>
                    <a:p>
                      <a:pPr algn="ctr" rtl="1"/>
                      <a:r>
                        <a:rPr lang="ar-BH" sz="2000" b="1" dirty="0">
                          <a:solidFill>
                            <a:srgbClr val="FF0000"/>
                          </a:solidFill>
                        </a:rPr>
                        <a:t>منذ ستينات القرن العشرين إلى الآن</a:t>
                      </a:r>
                    </a:p>
                  </a:txBody>
                  <a:tcPr marL="68580" marR="68580" marT="34290" marB="34290" anchor="ctr">
                    <a:solidFill>
                      <a:schemeClr val="bg1">
                        <a:lumMod val="85000"/>
                      </a:schemeClr>
                    </a:solidFill>
                  </a:tcPr>
                </a:tc>
                <a:extLst>
                  <a:ext uri="{0D108BD9-81ED-4DB2-BD59-A6C34878D82A}">
                    <a16:rowId xmlns:a16="http://schemas.microsoft.com/office/drawing/2014/main" val="27545047"/>
                  </a:ext>
                </a:extLst>
              </a:tr>
              <a:tr h="2190750">
                <a:tc>
                  <a:txBody>
                    <a:bodyPr/>
                    <a:lstStyle/>
                    <a:p>
                      <a:pPr marL="285750" indent="-285750" algn="r" rtl="1">
                        <a:lnSpc>
                          <a:spcPct val="150000"/>
                        </a:lnSpc>
                        <a:buFont typeface="Wingdings" panose="05000000000000000000" pitchFamily="2" charset="2"/>
                        <a:buChar char="§"/>
                      </a:pPr>
                      <a:r>
                        <a:rPr lang="ar-BH" sz="2000" b="1" u="sng" dirty="0">
                          <a:solidFill>
                            <a:srgbClr val="FF0000"/>
                          </a:solidFill>
                        </a:rPr>
                        <a:t>لم يشهد التّمدين تطوّرا بسبب:</a:t>
                      </a:r>
                    </a:p>
                    <a:p>
                      <a:pPr marL="285750" indent="-285750" algn="r" rtl="1">
                        <a:lnSpc>
                          <a:spcPct val="150000"/>
                        </a:lnSpc>
                        <a:buFont typeface="Wingdings" panose="05000000000000000000" pitchFamily="2" charset="2"/>
                        <a:buChar char="ü"/>
                      </a:pPr>
                      <a:r>
                        <a:rPr lang="ar-BH" sz="2000" b="1" dirty="0"/>
                        <a:t>قلة الفائض الزّراعي.</a:t>
                      </a:r>
                    </a:p>
                    <a:p>
                      <a:pPr marL="285750" indent="-285750" algn="r" rtl="1">
                        <a:lnSpc>
                          <a:spcPct val="150000"/>
                        </a:lnSpc>
                        <a:buFont typeface="Wingdings" panose="05000000000000000000" pitchFamily="2" charset="2"/>
                        <a:buChar char="ü"/>
                      </a:pPr>
                      <a:r>
                        <a:rPr lang="ar-BH" sz="2000" b="1" dirty="0"/>
                        <a:t>صعوبة الاتّصالات</a:t>
                      </a:r>
                      <a:r>
                        <a:rPr lang="ar-BH" sz="2000" b="1" baseline="0" dirty="0"/>
                        <a:t> وارتفاع كلفتها.</a:t>
                      </a:r>
                    </a:p>
                    <a:p>
                      <a:pPr marL="285750" indent="-285750" algn="r" rtl="1">
                        <a:lnSpc>
                          <a:spcPct val="150000"/>
                        </a:lnSpc>
                        <a:buFont typeface="Wingdings" panose="05000000000000000000" pitchFamily="2" charset="2"/>
                        <a:buChar char="ü"/>
                      </a:pPr>
                      <a:r>
                        <a:rPr lang="ar-BH" sz="2000" b="1" baseline="0" dirty="0"/>
                        <a:t>قلّة المبادلات.</a:t>
                      </a:r>
                    </a:p>
                    <a:p>
                      <a:pPr marL="285750" indent="-285750" algn="r" rtl="1">
                        <a:lnSpc>
                          <a:spcPct val="150000"/>
                        </a:lnSpc>
                        <a:buFont typeface="Wingdings" panose="05000000000000000000" pitchFamily="2" charset="2"/>
                        <a:buChar char="ü"/>
                      </a:pPr>
                      <a:r>
                        <a:rPr lang="ar-BH" sz="2000" b="1" baseline="0" dirty="0"/>
                        <a:t>عدم توافر الخدمات بشكل كاف.</a:t>
                      </a:r>
                    </a:p>
                    <a:p>
                      <a:pPr marL="285750" indent="-285750" algn="r" rtl="1">
                        <a:lnSpc>
                          <a:spcPct val="150000"/>
                        </a:lnSpc>
                        <a:buFont typeface="Wingdings" panose="05000000000000000000" pitchFamily="2" charset="2"/>
                        <a:buChar char="§"/>
                      </a:pPr>
                      <a:r>
                        <a:rPr lang="ar-BH" sz="2000" b="1" baseline="0" dirty="0"/>
                        <a:t>المدن صغيرة تأوي 4-5% من العدد الإجمالي للسكّان.</a:t>
                      </a:r>
                    </a:p>
                  </a:txBody>
                  <a:tcPr marL="68580" marR="68580" marT="34290" marB="34290">
                    <a:solidFill>
                      <a:schemeClr val="accent4">
                        <a:lumMod val="20000"/>
                        <a:lumOff val="80000"/>
                      </a:schemeClr>
                    </a:solidFill>
                  </a:tcPr>
                </a:tc>
                <a:tc>
                  <a:txBody>
                    <a:bodyPr/>
                    <a:lstStyle/>
                    <a:p>
                      <a:pPr marL="342900" indent="-342900" algn="r" rtl="1">
                        <a:lnSpc>
                          <a:spcPct val="150000"/>
                        </a:lnSpc>
                        <a:buFont typeface="Wingdings" panose="05000000000000000000" pitchFamily="2" charset="2"/>
                        <a:buChar char="§"/>
                      </a:pPr>
                      <a:r>
                        <a:rPr lang="ar-BH" sz="2000" b="1" dirty="0"/>
                        <a:t>ازدادت أهمية المدن مع حركة التصنيع ونموّ الصناعة والخدمات.</a:t>
                      </a:r>
                    </a:p>
                    <a:p>
                      <a:pPr marL="342900" indent="-342900" algn="r" rtl="1">
                        <a:lnSpc>
                          <a:spcPct val="150000"/>
                        </a:lnSpc>
                        <a:buFont typeface="Wingdings" panose="05000000000000000000" pitchFamily="2" charset="2"/>
                        <a:buChar char="§"/>
                      </a:pPr>
                      <a:r>
                        <a:rPr lang="ar-BH" sz="2000" b="1" dirty="0"/>
                        <a:t>انطلق نموّ المدن في أوروبّا الشماليّة الغربيّة تلتها باقي بلدان أوروبّا</a:t>
                      </a:r>
                      <a:r>
                        <a:rPr lang="ar-BH" sz="2000" b="1" baseline="0" dirty="0"/>
                        <a:t> ثم أمريكا الشّماليّة وأمريكا اللاّتينيّة وأوقيانيا ثم بقيّة بلدان العالم. وفي آسيا فيعود  نموّ المدن إلى الحرب العالميّة الثّانية. </a:t>
                      </a:r>
                    </a:p>
                  </a:txBody>
                  <a:tcPr marL="68580" marR="68580" marT="34290" marB="34290">
                    <a:solidFill>
                      <a:schemeClr val="accent4">
                        <a:lumMod val="20000"/>
                        <a:lumOff val="80000"/>
                      </a:schemeClr>
                    </a:solidFill>
                  </a:tcPr>
                </a:tc>
                <a:tc>
                  <a:txBody>
                    <a:bodyPr/>
                    <a:lstStyle/>
                    <a:p>
                      <a:pPr marL="342900" indent="-342900" algn="r" rtl="1">
                        <a:lnSpc>
                          <a:spcPct val="150000"/>
                        </a:lnSpc>
                        <a:buFont typeface="Wingdings" panose="05000000000000000000" pitchFamily="2" charset="2"/>
                        <a:buChar char="§"/>
                      </a:pPr>
                      <a:r>
                        <a:rPr lang="ar-BH" sz="2000" b="1" u="sng" dirty="0">
                          <a:solidFill>
                            <a:srgbClr val="FF0000"/>
                          </a:solidFill>
                        </a:rPr>
                        <a:t>تطوّر عدد سكّان المدن بسبب:</a:t>
                      </a:r>
                    </a:p>
                    <a:p>
                      <a:pPr marL="342900" indent="-342900" algn="r" rtl="1">
                        <a:lnSpc>
                          <a:spcPct val="150000"/>
                        </a:lnSpc>
                        <a:buFont typeface="Wingdings" panose="05000000000000000000" pitchFamily="2" charset="2"/>
                        <a:buChar char="ü"/>
                      </a:pPr>
                      <a:r>
                        <a:rPr lang="ar-BH" sz="2000" b="1" dirty="0"/>
                        <a:t>تزايد النّزوح الرّيفي في البلدان النّامية.</a:t>
                      </a:r>
                    </a:p>
                    <a:p>
                      <a:pPr marL="342900" indent="-342900" algn="r" rtl="1">
                        <a:lnSpc>
                          <a:spcPct val="150000"/>
                        </a:lnSpc>
                        <a:buFont typeface="Wingdings" panose="05000000000000000000" pitchFamily="2" charset="2"/>
                        <a:buChar char="ü"/>
                      </a:pPr>
                      <a:r>
                        <a:rPr lang="ar-BH" sz="2000" b="1" dirty="0"/>
                        <a:t>نمو قطاع الخدمات بشكل سريع. </a:t>
                      </a:r>
                    </a:p>
                    <a:p>
                      <a:pPr marL="342900" indent="-342900" algn="r" rtl="1">
                        <a:lnSpc>
                          <a:spcPct val="150000"/>
                        </a:lnSpc>
                        <a:buFont typeface="Wingdings" panose="05000000000000000000" pitchFamily="2" charset="2"/>
                        <a:buChar char="§"/>
                      </a:pPr>
                      <a:r>
                        <a:rPr lang="ar-BH" sz="2000" b="1" dirty="0"/>
                        <a:t>يرتبط تطور</a:t>
                      </a:r>
                      <a:r>
                        <a:rPr lang="ar-BH" sz="2000" b="1" baseline="0" dirty="0"/>
                        <a:t> التحضر بمؤشرات عديدة مثل دخل الفرد والعاملين في الصناعة والخدمات.</a:t>
                      </a:r>
                      <a:endParaRPr lang="ar-BH" sz="2000" b="1" dirty="0"/>
                    </a:p>
                  </a:txBody>
                  <a:tcPr marL="68580" marR="68580" marT="34290" marB="34290">
                    <a:solidFill>
                      <a:schemeClr val="accent4">
                        <a:lumMod val="20000"/>
                        <a:lumOff val="80000"/>
                      </a:schemeClr>
                    </a:solidFill>
                  </a:tcPr>
                </a:tc>
                <a:extLst>
                  <a:ext uri="{0D108BD9-81ED-4DB2-BD59-A6C34878D82A}">
                    <a16:rowId xmlns:a16="http://schemas.microsoft.com/office/drawing/2014/main" val="1018820901"/>
                  </a:ext>
                </a:extLst>
              </a:tr>
            </a:tbl>
          </a:graphicData>
        </a:graphic>
      </p:graphicFrame>
    </p:spTree>
    <p:extLst>
      <p:ext uri="{BB962C8B-B14F-4D97-AF65-F5344CB8AC3E}">
        <p14:creationId xmlns:p14="http://schemas.microsoft.com/office/powerpoint/2010/main" val="2375331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2534" y="527936"/>
            <a:ext cx="7778931" cy="553998"/>
          </a:xfrm>
          <a:prstGeom prst="rect">
            <a:avLst/>
          </a:prstGeom>
          <a:solidFill>
            <a:schemeClr val="accent2">
              <a:lumMod val="20000"/>
              <a:lumOff val="80000"/>
            </a:schemeClr>
          </a:solidFill>
          <a:ln>
            <a:noFill/>
          </a:ln>
        </p:spPr>
        <p:txBody>
          <a:bodyPr wrap="square">
            <a:spAutoFit/>
          </a:bodyPr>
          <a:lstStyle/>
          <a:p>
            <a:pPr algn="ctr" rtl="1">
              <a:spcAft>
                <a:spcPts val="600"/>
              </a:spcAft>
            </a:pPr>
            <a:r>
              <a:rPr lang="ar-BH" sz="3000" b="1" dirty="0">
                <a:solidFill>
                  <a:schemeClr val="accent2">
                    <a:lumMod val="50000"/>
                  </a:schemeClr>
                </a:solidFill>
                <a:latin typeface="Arial" panose="020B0604020202020204" pitchFamily="34" charset="0"/>
                <a:ea typeface="Calibri" panose="020F0502020204030204" pitchFamily="34" charset="0"/>
              </a:rPr>
              <a:t>تفاوت نسبة الريفيين بين البلدان النامية والبلدان المتقدمة</a:t>
            </a:r>
            <a:endParaRPr lang="en-US" sz="3000" b="1"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911714301"/>
              </p:ext>
            </p:extLst>
          </p:nvPr>
        </p:nvGraphicFramePr>
        <p:xfrm>
          <a:off x="278296" y="1542227"/>
          <a:ext cx="8633744" cy="4892040"/>
        </p:xfrm>
        <a:graphic>
          <a:graphicData uri="http://schemas.openxmlformats.org/drawingml/2006/table">
            <a:tbl>
              <a:tblPr rtl="1" firstRow="1" bandRow="1">
                <a:tableStyleId>{5940675A-B579-460E-94D1-54222C63F5DA}</a:tableStyleId>
              </a:tblPr>
              <a:tblGrid>
                <a:gridCol w="4876475">
                  <a:extLst>
                    <a:ext uri="{9D8B030D-6E8A-4147-A177-3AD203B41FA5}">
                      <a16:colId xmlns:a16="http://schemas.microsoft.com/office/drawing/2014/main" val="1544483646"/>
                    </a:ext>
                  </a:extLst>
                </a:gridCol>
                <a:gridCol w="3757269">
                  <a:extLst>
                    <a:ext uri="{9D8B030D-6E8A-4147-A177-3AD203B41FA5}">
                      <a16:colId xmlns:a16="http://schemas.microsoft.com/office/drawing/2014/main" val="1966029455"/>
                    </a:ext>
                  </a:extLst>
                </a:gridCol>
              </a:tblGrid>
              <a:tr h="0">
                <a:tc>
                  <a:txBody>
                    <a:bodyPr/>
                    <a:lstStyle/>
                    <a:p>
                      <a:pPr algn="ctr" rtl="1">
                        <a:lnSpc>
                          <a:spcPct val="100000"/>
                        </a:lnSpc>
                      </a:pPr>
                      <a:r>
                        <a:rPr lang="ar-BH" sz="2400" b="1" dirty="0">
                          <a:solidFill>
                            <a:srgbClr val="FF0000"/>
                          </a:solidFill>
                          <a:cs typeface="+mn-cs"/>
                        </a:rPr>
                        <a:t>سكّان الرّيف في البدان النّامية</a:t>
                      </a:r>
                    </a:p>
                  </a:txBody>
                  <a:tcPr marL="68580" marR="68580" marT="34290" marB="34290">
                    <a:solidFill>
                      <a:schemeClr val="bg1">
                        <a:lumMod val="95000"/>
                      </a:schemeClr>
                    </a:solidFill>
                  </a:tcPr>
                </a:tc>
                <a:tc>
                  <a:txBody>
                    <a:bodyPr/>
                    <a:lstStyle/>
                    <a:p>
                      <a:pPr algn="ctr" rtl="1">
                        <a:lnSpc>
                          <a:spcPct val="100000"/>
                        </a:lnSpc>
                      </a:pPr>
                      <a:r>
                        <a:rPr lang="ar-BH" sz="2400" b="1" dirty="0">
                          <a:solidFill>
                            <a:srgbClr val="FF0000"/>
                          </a:solidFill>
                          <a:cs typeface="+mn-cs"/>
                        </a:rPr>
                        <a:t>سكّان الرّيف في البلدان المتقدّمة</a:t>
                      </a:r>
                    </a:p>
                  </a:txBody>
                  <a:tcPr marL="68580" marR="68580" marT="34290" marB="34290">
                    <a:solidFill>
                      <a:schemeClr val="bg1">
                        <a:lumMod val="95000"/>
                      </a:schemeClr>
                    </a:solidFill>
                  </a:tcPr>
                </a:tc>
                <a:extLst>
                  <a:ext uri="{0D108BD9-81ED-4DB2-BD59-A6C34878D82A}">
                    <a16:rowId xmlns:a16="http://schemas.microsoft.com/office/drawing/2014/main" val="4251614257"/>
                  </a:ext>
                </a:extLst>
              </a:tr>
              <a:tr h="1955959">
                <a:tc>
                  <a:txBody>
                    <a:bodyPr/>
                    <a:lstStyle/>
                    <a:p>
                      <a:pPr marL="285750" indent="-285750" algn="r" rtl="1">
                        <a:lnSpc>
                          <a:spcPct val="100000"/>
                        </a:lnSpc>
                        <a:buFont typeface="Wingdings" panose="05000000000000000000" pitchFamily="2" charset="2"/>
                        <a:buChar char="§"/>
                      </a:pPr>
                      <a:r>
                        <a:rPr lang="ar-BH" sz="2400" b="1" dirty="0">
                          <a:cs typeface="+mn-cs"/>
                        </a:rPr>
                        <a:t>يمثّل سكّان</a:t>
                      </a:r>
                      <a:r>
                        <a:rPr lang="ar-BH" sz="2400" b="1" baseline="0" dirty="0">
                          <a:cs typeface="+mn-cs"/>
                        </a:rPr>
                        <a:t> الرّيف 63% من مجموع السكّان.</a:t>
                      </a:r>
                    </a:p>
                    <a:p>
                      <a:pPr marL="285750" indent="-285750" algn="r" rtl="1">
                        <a:lnSpc>
                          <a:spcPct val="100000"/>
                        </a:lnSpc>
                        <a:buFont typeface="Wingdings" panose="05000000000000000000" pitchFamily="2" charset="2"/>
                        <a:buChar char="§"/>
                      </a:pPr>
                      <a:r>
                        <a:rPr lang="ar-BH" sz="2400" b="1" baseline="0" dirty="0">
                          <a:cs typeface="+mn-cs"/>
                        </a:rPr>
                        <a:t>يعمل معظم السكّان في مجال الزّراعة نظرا لتدنّي مستواهم التّقني.</a:t>
                      </a:r>
                    </a:p>
                    <a:p>
                      <a:pPr marL="285750" indent="-285750" algn="r" rtl="1">
                        <a:lnSpc>
                          <a:spcPct val="100000"/>
                        </a:lnSpc>
                        <a:buFont typeface="Wingdings" panose="05000000000000000000" pitchFamily="2" charset="2"/>
                        <a:buChar char="§"/>
                      </a:pPr>
                      <a:r>
                        <a:rPr lang="ar-BH" sz="2400" b="1" baseline="0" dirty="0">
                          <a:cs typeface="+mn-cs"/>
                        </a:rPr>
                        <a:t>في أغلب البلدان النّامية لم يعد سكّان الرّيف غير الزّراعيّين يمثّلون سوى 10% من العدد الإجمالي لسكّان الرّيف.  </a:t>
                      </a:r>
                    </a:p>
                    <a:p>
                      <a:pPr marL="285750" indent="-285750" algn="r" rtl="1">
                        <a:lnSpc>
                          <a:spcPct val="100000"/>
                        </a:lnSpc>
                        <a:buFont typeface="Wingdings" panose="05000000000000000000" pitchFamily="2" charset="2"/>
                        <a:buChar char="§"/>
                      </a:pPr>
                      <a:r>
                        <a:rPr lang="ar-BH" sz="2400" b="1" baseline="0" dirty="0">
                          <a:cs typeface="+mn-cs"/>
                        </a:rPr>
                        <a:t>ينتمي السكان في غالبيّتهم العظمى إلى الفئات المحرومة.</a:t>
                      </a:r>
                    </a:p>
                    <a:p>
                      <a:pPr marL="285750" indent="-285750" algn="r" rtl="1">
                        <a:lnSpc>
                          <a:spcPct val="100000"/>
                        </a:lnSpc>
                        <a:buFont typeface="Wingdings" panose="05000000000000000000" pitchFamily="2" charset="2"/>
                        <a:buChar char="§"/>
                      </a:pPr>
                      <a:r>
                        <a:rPr lang="ar-BH" sz="2400" b="1" baseline="0" dirty="0">
                          <a:cs typeface="+mn-cs"/>
                        </a:rPr>
                        <a:t>يتدنّى دخل الرّيفي إلى أقل من 200 دولار وأحيانا</a:t>
                      </a:r>
                      <a:r>
                        <a:rPr lang="ar-SA" sz="2400" b="1" baseline="0" dirty="0">
                          <a:cs typeface="+mn-cs"/>
                        </a:rPr>
                        <a:t>ُ</a:t>
                      </a:r>
                      <a:r>
                        <a:rPr lang="ar-BH" sz="2400" b="1" baseline="0" dirty="0">
                          <a:cs typeface="+mn-cs"/>
                        </a:rPr>
                        <a:t> أقل من 100 دولار.</a:t>
                      </a:r>
                    </a:p>
                    <a:p>
                      <a:pPr marL="285750" indent="-285750" algn="r" rtl="1">
                        <a:lnSpc>
                          <a:spcPct val="100000"/>
                        </a:lnSpc>
                        <a:buFont typeface="Wingdings" panose="05000000000000000000" pitchFamily="2" charset="2"/>
                        <a:buChar char="§"/>
                      </a:pPr>
                      <a:r>
                        <a:rPr lang="ar-BH" sz="2400" b="1" baseline="0" dirty="0">
                          <a:cs typeface="+mn-cs"/>
                        </a:rPr>
                        <a:t>يتدنّى مستوى الخدمات التّربويّة والصحيّة في أغلب أرياف العالم النّامي. </a:t>
                      </a:r>
                      <a:endParaRPr lang="ar-BH" sz="2400" b="1" dirty="0">
                        <a:cs typeface="+mn-cs"/>
                      </a:endParaRPr>
                    </a:p>
                  </a:txBody>
                  <a:tcPr marL="68580" marR="68580" marT="34290" marB="34290">
                    <a:solidFill>
                      <a:schemeClr val="accent2">
                        <a:lumMod val="20000"/>
                        <a:lumOff val="80000"/>
                      </a:schemeClr>
                    </a:solidFill>
                  </a:tcPr>
                </a:tc>
                <a:tc>
                  <a:txBody>
                    <a:bodyPr/>
                    <a:lstStyle/>
                    <a:p>
                      <a:pPr marL="285750" indent="-285750" algn="r" rtl="1">
                        <a:lnSpc>
                          <a:spcPct val="100000"/>
                        </a:lnSpc>
                        <a:buFont typeface="Wingdings" panose="05000000000000000000" pitchFamily="2" charset="2"/>
                        <a:buChar char="§"/>
                      </a:pPr>
                      <a:r>
                        <a:rPr lang="ar-BH" sz="2400" b="1" dirty="0">
                          <a:cs typeface="+mn-cs"/>
                        </a:rPr>
                        <a:t>يمثّل الرّيفيّون 30% من العدد الكلّي للسكّان. </a:t>
                      </a:r>
                    </a:p>
                    <a:p>
                      <a:pPr marL="285750" indent="-285750" algn="r" rtl="1">
                        <a:lnSpc>
                          <a:spcPct val="100000"/>
                        </a:lnSpc>
                        <a:buFont typeface="Wingdings" panose="05000000000000000000" pitchFamily="2" charset="2"/>
                        <a:buChar char="§"/>
                      </a:pPr>
                      <a:r>
                        <a:rPr lang="ar-BH" sz="2400" b="1" dirty="0">
                          <a:cs typeface="+mn-cs"/>
                        </a:rPr>
                        <a:t>أعدادهم تناقصت كثيرا لأنّ المدن امتصّت كلّ النموّ السكّاني.</a:t>
                      </a:r>
                    </a:p>
                    <a:p>
                      <a:pPr marL="285750" indent="-285750" algn="r" rtl="1">
                        <a:lnSpc>
                          <a:spcPct val="100000"/>
                        </a:lnSpc>
                        <a:buFont typeface="Wingdings" panose="05000000000000000000" pitchFamily="2" charset="2"/>
                        <a:buChar char="§"/>
                      </a:pPr>
                      <a:r>
                        <a:rPr lang="ar-BH" sz="2400" b="1" dirty="0">
                          <a:cs typeface="+mn-cs"/>
                        </a:rPr>
                        <a:t>لا يعمل سكّان الرّيف في مجال الزّراعة فقط بل إنّهم أيضا حرفيّون وعمّال وتجّار وموظّفون وإداريّون.</a:t>
                      </a:r>
                    </a:p>
                    <a:p>
                      <a:pPr marL="285750" indent="-285750" algn="r" rtl="1">
                        <a:lnSpc>
                          <a:spcPct val="100000"/>
                        </a:lnSpc>
                        <a:buFont typeface="Wingdings" panose="05000000000000000000" pitchFamily="2" charset="2"/>
                        <a:buChar char="§"/>
                      </a:pPr>
                      <a:r>
                        <a:rPr lang="ar-BH" sz="2400" b="1" dirty="0">
                          <a:cs typeface="+mn-cs"/>
                        </a:rPr>
                        <a:t>يعملون في مدن قريبة من القرية التي يقيمون فيها. </a:t>
                      </a:r>
                    </a:p>
                  </a:txBody>
                  <a:tcPr marL="68580" marR="68580" marT="34290" marB="34290">
                    <a:solidFill>
                      <a:schemeClr val="accent2">
                        <a:lumMod val="20000"/>
                        <a:lumOff val="80000"/>
                      </a:schemeClr>
                    </a:solidFill>
                  </a:tcPr>
                </a:tc>
                <a:extLst>
                  <a:ext uri="{0D108BD9-81ED-4DB2-BD59-A6C34878D82A}">
                    <a16:rowId xmlns:a16="http://schemas.microsoft.com/office/drawing/2014/main" val="1096243484"/>
                  </a:ext>
                </a:extLst>
              </a:tr>
            </a:tbl>
          </a:graphicData>
        </a:graphic>
      </p:graphicFrame>
    </p:spTree>
    <p:extLst>
      <p:ext uri="{BB962C8B-B14F-4D97-AF65-F5344CB8AC3E}">
        <p14:creationId xmlns:p14="http://schemas.microsoft.com/office/powerpoint/2010/main" val="1760644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854" y="300836"/>
            <a:ext cx="8784291" cy="6256328"/>
          </a:xfrm>
          <a:prstGeom prst="rect">
            <a:avLst/>
          </a:prstGeom>
          <a:solidFill>
            <a:schemeClr val="accent2">
              <a:lumMod val="20000"/>
              <a:lumOff val="80000"/>
            </a:schemeClr>
          </a:solidFill>
        </p:spPr>
        <p:txBody>
          <a:bodyPr wrap="square">
            <a:spAutoFit/>
          </a:bodyPr>
          <a:lstStyle/>
          <a:p>
            <a:pPr algn="just" rtl="1">
              <a:lnSpc>
                <a:spcPct val="120000"/>
              </a:lnSpc>
            </a:pPr>
            <a:r>
              <a:rPr lang="ar-BH" sz="2400" b="1" dirty="0">
                <a:solidFill>
                  <a:srgbClr val="FF0000"/>
                </a:solidFill>
                <a:latin typeface="Calibri" panose="020F0502020204030204" pitchFamily="34" charset="0"/>
                <a:ea typeface="Calibri" panose="020F0502020204030204" pitchFamily="34" charset="0"/>
              </a:rPr>
              <a:t>النموّ الحضري في </a:t>
            </a:r>
            <a:r>
              <a:rPr lang="ar-BH" sz="2400" b="1" dirty="0">
                <a:solidFill>
                  <a:srgbClr val="FF0000"/>
                </a:solidFill>
              </a:rPr>
              <a:t>البدان المتقدّمة(الصناعية):</a:t>
            </a:r>
          </a:p>
          <a:p>
            <a:pPr marL="214313" indent="-214313" algn="r" rtl="1">
              <a:lnSpc>
                <a:spcPct val="120000"/>
              </a:lnSpc>
              <a:buFont typeface="Wingdings" panose="05000000000000000000" pitchFamily="2" charset="2"/>
              <a:buChar char="§"/>
            </a:pPr>
            <a:r>
              <a:rPr lang="ar-BH" sz="2400" b="1" dirty="0"/>
              <a:t>بلغت ذروة النموّ الحضري في هذه البلدان خلال العقد السّادس من القرن العشرين (1950-1960م)، ولم يتجاوز معدّله السّنوي 2%.</a:t>
            </a:r>
          </a:p>
          <a:p>
            <a:pPr marL="214313" indent="-214313" algn="r" rtl="1">
              <a:lnSpc>
                <a:spcPct val="120000"/>
              </a:lnSpc>
              <a:buFont typeface="Wingdings" panose="05000000000000000000" pitchFamily="2" charset="2"/>
              <a:buChar char="§"/>
            </a:pPr>
            <a:r>
              <a:rPr lang="ar-BH" sz="2400" b="1" dirty="0">
                <a:solidFill>
                  <a:srgbClr val="FF0000"/>
                </a:solidFill>
              </a:rPr>
              <a:t>تراجع نمو المدن في البلدان الصناعية بسبب:</a:t>
            </a:r>
          </a:p>
          <a:p>
            <a:pPr marL="214313" indent="-214313" algn="r" rtl="1">
              <a:lnSpc>
                <a:spcPct val="120000"/>
              </a:lnSpc>
              <a:buFont typeface="Wingdings" panose="05000000000000000000" pitchFamily="2" charset="2"/>
              <a:buChar char="ü"/>
            </a:pPr>
            <a:r>
              <a:rPr lang="ar-BH" sz="2400" b="1" dirty="0"/>
              <a:t>الأزمة الاقتصادية.</a:t>
            </a:r>
          </a:p>
          <a:p>
            <a:pPr marL="214313" indent="-214313" algn="r" rtl="1">
              <a:lnSpc>
                <a:spcPct val="120000"/>
              </a:lnSpc>
              <a:buFont typeface="Wingdings" panose="05000000000000000000" pitchFamily="2" charset="2"/>
              <a:buChar char="ü"/>
            </a:pPr>
            <a:r>
              <a:rPr lang="ar-BH" sz="2400" b="1" dirty="0"/>
              <a:t>الأزمة الدّيمغرافيّة.</a:t>
            </a:r>
          </a:p>
          <a:p>
            <a:pPr marL="214313" indent="-214313" algn="r" rtl="1">
              <a:lnSpc>
                <a:spcPct val="120000"/>
              </a:lnSpc>
              <a:buFont typeface="Wingdings" panose="05000000000000000000" pitchFamily="2" charset="2"/>
              <a:buChar char="ü"/>
            </a:pPr>
            <a:r>
              <a:rPr lang="ar-BH" sz="2400" b="1" dirty="0"/>
              <a:t>تراجع الهجرة من الرّيف.</a:t>
            </a:r>
          </a:p>
          <a:p>
            <a:pPr marL="214313" indent="-214313" algn="r" rtl="1">
              <a:lnSpc>
                <a:spcPct val="120000"/>
              </a:lnSpc>
              <a:buFont typeface="Wingdings" panose="05000000000000000000" pitchFamily="2" charset="2"/>
              <a:buChar char="ü"/>
            </a:pPr>
            <a:r>
              <a:rPr lang="ar-BH" sz="2400" b="1" dirty="0"/>
              <a:t>الهروب من التلوّث.</a:t>
            </a:r>
          </a:p>
          <a:p>
            <a:pPr marL="214313" indent="-214313" algn="r" rtl="1">
              <a:lnSpc>
                <a:spcPct val="120000"/>
              </a:lnSpc>
              <a:buFont typeface="Wingdings" panose="05000000000000000000" pitchFamily="2" charset="2"/>
              <a:buChar char="§"/>
            </a:pPr>
            <a:r>
              <a:rPr lang="ar-BH" sz="2400" b="1" dirty="0"/>
              <a:t>غيّر ازدياد عدد السكّان في المدن وجهها ومظهر أحيائها وضواحيها.</a:t>
            </a:r>
          </a:p>
          <a:p>
            <a:pPr marL="214313" indent="-214313" algn="r" rtl="1">
              <a:lnSpc>
                <a:spcPct val="120000"/>
              </a:lnSpc>
              <a:buFont typeface="Wingdings" panose="05000000000000000000" pitchFamily="2" charset="2"/>
              <a:buChar char="§"/>
            </a:pPr>
            <a:r>
              <a:rPr lang="ar-BH" sz="2400" b="1" dirty="0"/>
              <a:t>حصل تطوّر المدن في هذه البلدان خلافا لمدن البلدان النّامية دون صعوبات في مرحلة من الازدهار الاقتصادي.</a:t>
            </a:r>
          </a:p>
          <a:p>
            <a:pPr marL="214313" indent="-214313" algn="r" rtl="1">
              <a:lnSpc>
                <a:spcPct val="120000"/>
              </a:lnSpc>
              <a:buFont typeface="Wingdings" panose="05000000000000000000" pitchFamily="2" charset="2"/>
              <a:buChar char="§"/>
            </a:pPr>
            <a:r>
              <a:rPr lang="ar-BH" sz="2400" b="1" dirty="0"/>
              <a:t>تجلّى النموّ في تشكّل عواصم ذات تجهيزات من المستوى الرّفيع، تمارس دورا توجيهيّا وقياديّا في الحياة الاقتصاديّة والاجتماعيّة لصالح منطقة نفوذ واسعة.</a:t>
            </a:r>
          </a:p>
          <a:p>
            <a:pPr marL="214313" indent="-214313" algn="r" rtl="1">
              <a:lnSpc>
                <a:spcPct val="120000"/>
              </a:lnSpc>
              <a:buFont typeface="Wingdings" panose="05000000000000000000" pitchFamily="2" charset="2"/>
              <a:buChar char="§"/>
            </a:pPr>
            <a:r>
              <a:rPr lang="ar-BH" sz="2400" b="1" dirty="0"/>
              <a:t>أصبحت بعض المدن التي يتجمع فيها عدد كبير من الوظائف ذات دور عالمي.</a:t>
            </a:r>
          </a:p>
        </p:txBody>
      </p:sp>
    </p:spTree>
    <p:extLst>
      <p:ext uri="{BB962C8B-B14F-4D97-AF65-F5344CB8AC3E}">
        <p14:creationId xmlns:p14="http://schemas.microsoft.com/office/powerpoint/2010/main" val="3071266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138668"/>
            <a:ext cx="8044070" cy="577850"/>
          </a:xfrm>
          <a:prstGeom prst="rect">
            <a:avLst/>
          </a:prstGeom>
          <a:solidFill>
            <a:schemeClr val="accent5">
              <a:lumMod val="50000"/>
            </a:schemeClr>
          </a:solidFill>
        </p:spPr>
        <p:txBody>
          <a:bodyPr wrap="square">
            <a:spAutoFit/>
          </a:bodyPr>
          <a:lstStyle/>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BH" sz="24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الدرس السادس</a:t>
            </a:r>
            <a:endParaRPr kumimoji="0" lang="ar-SA"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sp>
        <p:nvSpPr>
          <p:cNvPr id="3" name="Rectangle 2"/>
          <p:cNvSpPr/>
          <p:nvPr/>
        </p:nvSpPr>
        <p:spPr>
          <a:xfrm>
            <a:off x="4571999" y="737674"/>
            <a:ext cx="4572001" cy="2308324"/>
          </a:xfrm>
          <a:prstGeom prst="rect">
            <a:avLst/>
          </a:prstGeom>
          <a:solidFill>
            <a:schemeClr val="accent5">
              <a:lumMod val="40000"/>
              <a:lumOff val="60000"/>
            </a:schemeClr>
          </a:solidFill>
        </p:spPr>
        <p:txBody>
          <a:bodyPr wrap="square"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72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دراسة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72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السكان</a:t>
            </a:r>
            <a:endParaRPr kumimoji="0" lang="ar-BH" sz="8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pic>
        <p:nvPicPr>
          <p:cNvPr id="4" name="Picture 1"/>
          <p:cNvPicPr>
            <a:picLocks noChangeAspect="1" noChangeArrowheads="1"/>
          </p:cNvPicPr>
          <p:nvPr/>
        </p:nvPicPr>
        <p:blipFill>
          <a:blip r:embed="rId2"/>
          <a:srcRect l="27388" t="13873" r="41602" b="5389"/>
          <a:stretch>
            <a:fillRect/>
          </a:stretch>
        </p:blipFill>
        <p:spPr bwMode="auto">
          <a:xfrm>
            <a:off x="300190" y="737674"/>
            <a:ext cx="4087302" cy="5464343"/>
          </a:xfrm>
          <a:prstGeom prst="rect">
            <a:avLst/>
          </a:prstGeom>
          <a:noFill/>
          <a:ln w="19050">
            <a:solidFill>
              <a:srgbClr val="000000"/>
            </a:solidFill>
            <a:miter lim="800000"/>
            <a:headEnd/>
            <a:tailEnd/>
          </a:ln>
        </p:spPr>
      </p:pic>
    </p:spTree>
    <p:extLst>
      <p:ext uri="{BB962C8B-B14F-4D97-AF65-F5344CB8AC3E}">
        <p14:creationId xmlns:p14="http://schemas.microsoft.com/office/powerpoint/2010/main" val="924697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DDB828BA-CA16-4406-8FA6-8FC1BA4064DA}"/>
              </a:ext>
            </a:extLst>
          </p:cNvPr>
          <p:cNvSpPr txBox="1"/>
          <p:nvPr/>
        </p:nvSpPr>
        <p:spPr>
          <a:xfrm>
            <a:off x="397566" y="609600"/>
            <a:ext cx="8408505" cy="1815882"/>
          </a:xfrm>
          <a:prstGeom prst="rect">
            <a:avLst/>
          </a:prstGeom>
          <a:solidFill>
            <a:schemeClr val="accent1">
              <a:lumMod val="20000"/>
              <a:lumOff val="80000"/>
            </a:schemeClr>
          </a:solidFill>
        </p:spPr>
        <p:txBody>
          <a:bodyPr wrap="square" rtlCol="1">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srgbClr val="4472C4">
                    <a:lumMod val="75000"/>
                  </a:srgbClr>
                </a:solidFill>
                <a:effectLst/>
                <a:uLnTx/>
                <a:uFillTx/>
                <a:latin typeface="Calibri"/>
                <a:ea typeface="+mn-ea"/>
                <a:cs typeface="Arial" panose="020B0604020202020204" pitchFamily="34" charset="0"/>
              </a:rPr>
              <a:t>السكان:</a:t>
            </a:r>
            <a:r>
              <a:rPr kumimoji="0" lang="ar-BH" sz="2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 </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2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يعني مجموع المقيمين في منطقة جغرافية محددة سواء كانت قرية أم مدينة أم بلدة. فزيادة عدد السكان تعني ما ينتج من الولادات والوافدين، بينما تناقص عدد السكان من الوفيات والمهاجرين منه.</a:t>
            </a:r>
          </a:p>
        </p:txBody>
      </p:sp>
      <p:sp>
        <p:nvSpPr>
          <p:cNvPr id="3" name="مربع نص 2">
            <a:extLst>
              <a:ext uri="{FF2B5EF4-FFF2-40B4-BE49-F238E27FC236}">
                <a16:creationId xmlns:a16="http://schemas.microsoft.com/office/drawing/2014/main" id="{D5AFA3C5-5D35-4D7B-A450-B929FDCCCBE5}"/>
              </a:ext>
            </a:extLst>
          </p:cNvPr>
          <p:cNvSpPr txBox="1"/>
          <p:nvPr/>
        </p:nvSpPr>
        <p:spPr>
          <a:xfrm>
            <a:off x="435666" y="2736502"/>
            <a:ext cx="8408505" cy="1384995"/>
          </a:xfrm>
          <a:prstGeom prst="rect">
            <a:avLst/>
          </a:prstGeom>
          <a:solidFill>
            <a:schemeClr val="accent1">
              <a:lumMod val="20000"/>
              <a:lumOff val="80000"/>
            </a:schemeClr>
          </a:solidFill>
        </p:spPr>
        <p:txBody>
          <a:bodyPr wrap="square" rtlCol="1">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srgbClr val="4472C4">
                    <a:lumMod val="75000"/>
                  </a:srgbClr>
                </a:solidFill>
                <a:effectLst/>
                <a:uLnTx/>
                <a:uFillTx/>
                <a:latin typeface="Calibri"/>
                <a:ea typeface="+mn-ea"/>
                <a:cs typeface="Arial" panose="020B0604020202020204" pitchFamily="34" charset="0"/>
              </a:rPr>
              <a:t>علم السكان أو الديموغرافيا: </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2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دراسة المجتمعات البشرية من حيث حجمها وبنيتها وتطورها</a:t>
            </a:r>
            <a:r>
              <a:rPr kumimoji="0" lang="en-US" sz="2800" b="0" i="0" u="none" strike="noStrike" kern="1200" cap="none" spc="0" normalizeH="0" baseline="0" noProof="0" dirty="0">
                <a:ln>
                  <a:noFill/>
                </a:ln>
                <a:solidFill>
                  <a:prstClr val="black"/>
                </a:solidFill>
                <a:effectLst/>
                <a:uLnTx/>
                <a:uFillTx/>
                <a:latin typeface="Calibri"/>
                <a:ea typeface="+mn-ea"/>
                <a:cs typeface="+mn-cs"/>
              </a:rPr>
              <a:t> </a:t>
            </a:r>
            <a:r>
              <a:rPr kumimoji="0" lang="ar-BH" sz="2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وخصائصها العامة كالعمر والجنس والعرق ومعدل النمو السكاني ومتوسط الأعمار.</a:t>
            </a:r>
          </a:p>
        </p:txBody>
      </p:sp>
      <p:sp>
        <p:nvSpPr>
          <p:cNvPr id="4" name="عنوان 1">
            <a:extLst>
              <a:ext uri="{FF2B5EF4-FFF2-40B4-BE49-F238E27FC236}">
                <a16:creationId xmlns:a16="http://schemas.microsoft.com/office/drawing/2014/main" id="{510EF52E-57CD-44C2-BFE9-157CA35525B4}"/>
              </a:ext>
            </a:extLst>
          </p:cNvPr>
          <p:cNvSpPr txBox="1">
            <a:spLocks/>
          </p:cNvSpPr>
          <p:nvPr/>
        </p:nvSpPr>
        <p:spPr>
          <a:xfrm>
            <a:off x="452549" y="4432517"/>
            <a:ext cx="8372572" cy="1906241"/>
          </a:xfrm>
          <a:prstGeom prst="rect">
            <a:avLst/>
          </a:prstGeom>
          <a:solidFill>
            <a:schemeClr val="accent1">
              <a:lumMod val="20000"/>
              <a:lumOff val="80000"/>
            </a:schemeClr>
          </a:solidFill>
        </p:spPr>
        <p:txBody>
          <a:bodyPr>
            <a:normAutofit fontScale="8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spcBef>
                <a:spcPts val="750"/>
              </a:spcBef>
              <a:buFont typeface="Arial" panose="020B0604020202020204" pitchFamily="34" charset="0"/>
              <a:buNone/>
            </a:pPr>
            <a:r>
              <a:rPr lang="ar-BH" sz="3200" dirty="0">
                <a:solidFill>
                  <a:prstClr val="black"/>
                </a:solidFill>
                <a:latin typeface="Calibri" panose="020F0502020204030204"/>
              </a:rPr>
              <a:t> </a:t>
            </a:r>
            <a:r>
              <a:rPr lang="ar-BH" sz="3300" b="1" dirty="0">
                <a:solidFill>
                  <a:srgbClr val="0070C0"/>
                </a:solidFill>
                <a:latin typeface="Calibri" panose="020F0502020204030204"/>
              </a:rPr>
              <a:t>مصادر الدراسات السكانية الأساسية:</a:t>
            </a:r>
            <a:br>
              <a:rPr lang="ar-BH" sz="3300" dirty="0">
                <a:solidFill>
                  <a:srgbClr val="0070C0"/>
                </a:solidFill>
                <a:latin typeface="Calibri" panose="020F0502020204030204"/>
              </a:rPr>
            </a:br>
            <a:r>
              <a:rPr lang="ar-BH" sz="3300" dirty="0">
                <a:solidFill>
                  <a:prstClr val="black"/>
                </a:solidFill>
                <a:latin typeface="Calibri" panose="020F0502020204030204"/>
              </a:rPr>
              <a:t>1- التعداد السكاني.</a:t>
            </a:r>
            <a:br>
              <a:rPr lang="ar-BH" sz="3300" dirty="0">
                <a:solidFill>
                  <a:prstClr val="black"/>
                </a:solidFill>
                <a:latin typeface="Calibri" panose="020F0502020204030204"/>
              </a:rPr>
            </a:br>
            <a:r>
              <a:rPr lang="ar-BH" sz="3300" dirty="0">
                <a:solidFill>
                  <a:prstClr val="black"/>
                </a:solidFill>
                <a:latin typeface="Calibri" panose="020F0502020204030204"/>
              </a:rPr>
              <a:t>2- الاستقصاء بالعينة.</a:t>
            </a:r>
            <a:br>
              <a:rPr lang="ar-BH" sz="3300" dirty="0">
                <a:solidFill>
                  <a:prstClr val="black"/>
                </a:solidFill>
                <a:latin typeface="Calibri" panose="020F0502020204030204"/>
              </a:rPr>
            </a:br>
            <a:r>
              <a:rPr lang="ar-BH" sz="3300" dirty="0">
                <a:solidFill>
                  <a:prstClr val="black"/>
                </a:solidFill>
                <a:latin typeface="Calibri" panose="020F0502020204030204"/>
              </a:rPr>
              <a:t>3- الإحصاءات الحيوية.</a:t>
            </a:r>
            <a:endParaRPr lang="ar-BH" sz="3300" dirty="0"/>
          </a:p>
        </p:txBody>
      </p:sp>
    </p:spTree>
    <p:extLst>
      <p:ext uri="{BB962C8B-B14F-4D97-AF65-F5344CB8AC3E}">
        <p14:creationId xmlns:p14="http://schemas.microsoft.com/office/powerpoint/2010/main" val="3520355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6">
            <a:extLst>
              <a:ext uri="{FF2B5EF4-FFF2-40B4-BE49-F238E27FC236}">
                <a16:creationId xmlns:a16="http://schemas.microsoft.com/office/drawing/2014/main" id="{874E73E9-9A3F-4F44-B03E-1D7D91B9CA50}"/>
              </a:ext>
            </a:extLst>
          </p:cNvPr>
          <p:cNvGraphicFramePr>
            <a:graphicFrameLocks noGrp="1"/>
          </p:cNvGraphicFramePr>
          <p:nvPr>
            <p:extLst>
              <p:ext uri="{D42A27DB-BD31-4B8C-83A1-F6EECF244321}">
                <p14:modId xmlns:p14="http://schemas.microsoft.com/office/powerpoint/2010/main" val="1556668404"/>
              </p:ext>
            </p:extLst>
          </p:nvPr>
        </p:nvGraphicFramePr>
        <p:xfrm>
          <a:off x="152400" y="679998"/>
          <a:ext cx="8839200" cy="6064756"/>
        </p:xfrm>
        <a:graphic>
          <a:graphicData uri="http://schemas.openxmlformats.org/drawingml/2006/table">
            <a:tbl>
              <a:tblPr rtl="1" firstRow="1" bandRow="1">
                <a:tableStyleId>{5C22544A-7EE6-4342-B048-85BDC9FD1C3A}</a:tableStyleId>
              </a:tblPr>
              <a:tblGrid>
                <a:gridCol w="2946400">
                  <a:extLst>
                    <a:ext uri="{9D8B030D-6E8A-4147-A177-3AD203B41FA5}">
                      <a16:colId xmlns:a16="http://schemas.microsoft.com/office/drawing/2014/main" val="20000"/>
                    </a:ext>
                  </a:extLst>
                </a:gridCol>
                <a:gridCol w="2946400">
                  <a:extLst>
                    <a:ext uri="{9D8B030D-6E8A-4147-A177-3AD203B41FA5}">
                      <a16:colId xmlns:a16="http://schemas.microsoft.com/office/drawing/2014/main" val="20001"/>
                    </a:ext>
                  </a:extLst>
                </a:gridCol>
                <a:gridCol w="2946400">
                  <a:extLst>
                    <a:ext uri="{9D8B030D-6E8A-4147-A177-3AD203B41FA5}">
                      <a16:colId xmlns:a16="http://schemas.microsoft.com/office/drawing/2014/main" val="20002"/>
                    </a:ext>
                  </a:extLst>
                </a:gridCol>
              </a:tblGrid>
              <a:tr h="555086">
                <a:tc>
                  <a:txBody>
                    <a:bodyPr/>
                    <a:lstStyle/>
                    <a:p>
                      <a:pPr algn="ctr" rtl="1"/>
                      <a:r>
                        <a:rPr lang="ar-BH" sz="2800" dirty="0">
                          <a:solidFill>
                            <a:schemeClr val="tx1"/>
                          </a:solidFill>
                        </a:rPr>
                        <a:t>التعداد السكاني</a:t>
                      </a:r>
                    </a:p>
                  </a:txBody>
                  <a:tcPr>
                    <a:solidFill>
                      <a:schemeClr val="bg2"/>
                    </a:solidFill>
                  </a:tcPr>
                </a:tc>
                <a:tc>
                  <a:txBody>
                    <a:bodyPr/>
                    <a:lstStyle/>
                    <a:p>
                      <a:pPr algn="ctr" rtl="1"/>
                      <a:r>
                        <a:rPr lang="ar-BH" sz="2800" dirty="0">
                          <a:solidFill>
                            <a:schemeClr val="tx1"/>
                          </a:solidFill>
                        </a:rPr>
                        <a:t>الاستقصاء بالعينة</a:t>
                      </a:r>
                    </a:p>
                  </a:txBody>
                  <a:tcPr>
                    <a:solidFill>
                      <a:schemeClr val="bg2"/>
                    </a:solidFill>
                  </a:tcPr>
                </a:tc>
                <a:tc>
                  <a:txBody>
                    <a:bodyPr/>
                    <a:lstStyle/>
                    <a:p>
                      <a:pPr algn="ctr" rtl="1"/>
                      <a:r>
                        <a:rPr lang="ar-BH" sz="2800" dirty="0">
                          <a:solidFill>
                            <a:schemeClr val="tx1"/>
                          </a:solidFill>
                        </a:rPr>
                        <a:t>الإحصاءات الحيوية</a:t>
                      </a:r>
                    </a:p>
                  </a:txBody>
                  <a:tcPr>
                    <a:solidFill>
                      <a:schemeClr val="bg2"/>
                    </a:solidFill>
                  </a:tcPr>
                </a:tc>
                <a:extLst>
                  <a:ext uri="{0D108BD9-81ED-4DB2-BD59-A6C34878D82A}">
                    <a16:rowId xmlns:a16="http://schemas.microsoft.com/office/drawing/2014/main" val="10000"/>
                  </a:ext>
                </a:extLst>
              </a:tr>
              <a:tr h="2235289">
                <a:tc>
                  <a:txBody>
                    <a:bodyPr/>
                    <a:lstStyle/>
                    <a:p>
                      <a:pPr marL="0" indent="0" algn="r" rtl="1">
                        <a:buFont typeface="Arial" panose="020B0604020202020204" pitchFamily="34" charset="0"/>
                        <a:buNone/>
                      </a:pPr>
                      <a:r>
                        <a:rPr kumimoji="0" lang="ar-BH" sz="2700" b="0" i="0" u="none" strike="noStrike" kern="1200" cap="none" spc="0" normalizeH="0" baseline="0" noProof="0" dirty="0">
                          <a:ln>
                            <a:noFill/>
                          </a:ln>
                          <a:solidFill>
                            <a:prstClr val="black"/>
                          </a:solidFill>
                          <a:effectLst/>
                          <a:uLnTx/>
                          <a:uFillTx/>
                          <a:latin typeface="+mn-lt"/>
                          <a:cs typeface="+mn-cs"/>
                        </a:rPr>
                        <a:t>- عملية إدارية تهدف إلى إحصاء شامل للسكان.</a:t>
                      </a:r>
                    </a:p>
                  </a:txBody>
                  <a:tcPr/>
                </a:tc>
                <a:tc>
                  <a:txBody>
                    <a:bodyPr/>
                    <a:lstStyle/>
                    <a:p>
                      <a:pPr marL="0" indent="0" algn="r" rtl="1">
                        <a:buFont typeface="Arial" panose="020B0604020202020204" pitchFamily="34" charset="0"/>
                        <a:buNone/>
                      </a:pPr>
                      <a:r>
                        <a:rPr kumimoji="0" lang="ar-BH" sz="2700" b="0" i="0" u="none" strike="noStrike" kern="1200" cap="none" spc="0" normalizeH="0" baseline="0" noProof="0" dirty="0">
                          <a:ln>
                            <a:noFill/>
                          </a:ln>
                          <a:solidFill>
                            <a:prstClr val="black"/>
                          </a:solidFill>
                          <a:effectLst/>
                          <a:uLnTx/>
                          <a:uFillTx/>
                          <a:latin typeface="+mn-lt"/>
                          <a:cs typeface="+mn-cs"/>
                        </a:rPr>
                        <a:t>- وسيلة لمعرفة خصائص السكان حينما يريد الباحث التعمق في دراسة إحدى الظواهر السكانية.</a:t>
                      </a:r>
                    </a:p>
                  </a:txBody>
                  <a:tcPr/>
                </a:tc>
                <a:tc>
                  <a:txBody>
                    <a:bodyPr/>
                    <a:lstStyle/>
                    <a:p>
                      <a:pPr marL="0" indent="0" algn="r" rtl="1">
                        <a:buFontTx/>
                        <a:buNone/>
                      </a:pPr>
                      <a:r>
                        <a:rPr kumimoji="0" lang="ar-BH" sz="2700" b="0" i="0" u="none" strike="noStrike" kern="1200" cap="none" spc="0" normalizeH="0" baseline="0" noProof="0" dirty="0">
                          <a:ln>
                            <a:noFill/>
                          </a:ln>
                          <a:solidFill>
                            <a:prstClr val="black"/>
                          </a:solidFill>
                          <a:effectLst/>
                          <a:uLnTx/>
                          <a:uFillTx/>
                          <a:latin typeface="+mn-lt"/>
                          <a:cs typeface="+mn-cs"/>
                        </a:rPr>
                        <a:t>أفضل طريقة لدراسة السكان.</a:t>
                      </a:r>
                    </a:p>
                    <a:p>
                      <a:pPr marL="0" indent="0" algn="r" rtl="1">
                        <a:buFontTx/>
                        <a:buNone/>
                      </a:pPr>
                      <a:r>
                        <a:rPr kumimoji="0" lang="ar-BH" sz="2700" b="0" i="0" u="none" strike="noStrike" kern="1200" cap="none" spc="0" normalizeH="0" baseline="0" noProof="0" dirty="0">
                          <a:ln>
                            <a:noFill/>
                          </a:ln>
                          <a:solidFill>
                            <a:prstClr val="black"/>
                          </a:solidFill>
                          <a:effectLst/>
                          <a:uLnTx/>
                          <a:uFillTx/>
                          <a:latin typeface="+mn-lt"/>
                          <a:cs typeface="+mn-cs"/>
                        </a:rPr>
                        <a:t>تقوم على التسجيل الاجباري بحكم القانون.</a:t>
                      </a:r>
                    </a:p>
                  </a:txBody>
                  <a:tcPr/>
                </a:tc>
                <a:extLst>
                  <a:ext uri="{0D108BD9-81ED-4DB2-BD59-A6C34878D82A}">
                    <a16:rowId xmlns:a16="http://schemas.microsoft.com/office/drawing/2014/main" val="10001"/>
                  </a:ext>
                </a:extLst>
              </a:tr>
              <a:tr h="1959703">
                <a:tc>
                  <a:txBody>
                    <a:bodyPr/>
                    <a:lstStyle/>
                    <a:p>
                      <a:pPr marL="0" marR="0" lvl="0" indent="0" algn="r" defTabSz="685800" rtl="1" eaLnBrk="1" fontAlgn="auto" latinLnBrk="0" hangingPunct="1">
                        <a:lnSpc>
                          <a:spcPct val="100000"/>
                        </a:lnSpc>
                        <a:spcBef>
                          <a:spcPts val="0"/>
                        </a:spcBef>
                        <a:spcAft>
                          <a:spcPts val="0"/>
                        </a:spcAft>
                        <a:buClrTx/>
                        <a:buSzTx/>
                        <a:buFont typeface="Arial" panose="020B0604020202020204" pitchFamily="34" charset="0"/>
                        <a:buNone/>
                        <a:tabLst/>
                        <a:defRPr/>
                      </a:pPr>
                      <a:r>
                        <a:rPr kumimoji="0" lang="ar-BH" sz="2700" b="0" i="0" u="none" strike="noStrike" kern="1200" cap="none" spc="0" normalizeH="0" baseline="0" noProof="0" dirty="0">
                          <a:ln>
                            <a:noFill/>
                          </a:ln>
                          <a:solidFill>
                            <a:prstClr val="black"/>
                          </a:solidFill>
                          <a:effectLst/>
                          <a:uLnTx/>
                          <a:uFillTx/>
                          <a:latin typeface="+mn-lt"/>
                          <a:cs typeface="+mn-cs"/>
                        </a:rPr>
                        <a:t>- يعد قاعدة أساسية في التخطيط الاقتصادي للدول وفي سياستها التنموية.</a:t>
                      </a:r>
                      <a:endParaRPr lang="ar-BH" sz="2700" dirty="0"/>
                    </a:p>
                  </a:txBody>
                  <a:tcPr/>
                </a:tc>
                <a:tc>
                  <a:txBody>
                    <a:bodyPr/>
                    <a:lstStyle/>
                    <a:p>
                      <a:pPr marL="0" marR="0" lvl="0" indent="0" algn="r" defTabSz="685800" rtl="1" eaLnBrk="1" fontAlgn="auto" latinLnBrk="0" hangingPunct="1">
                        <a:lnSpc>
                          <a:spcPct val="100000"/>
                        </a:lnSpc>
                        <a:spcBef>
                          <a:spcPts val="0"/>
                        </a:spcBef>
                        <a:spcAft>
                          <a:spcPts val="0"/>
                        </a:spcAft>
                        <a:buClrTx/>
                        <a:buSzTx/>
                        <a:buFont typeface="Arial" panose="020B0604020202020204" pitchFamily="34" charset="0"/>
                        <a:buNone/>
                        <a:tabLst/>
                        <a:defRPr/>
                      </a:pPr>
                      <a:r>
                        <a:rPr kumimoji="0" lang="ar-BH" sz="2700" b="0" i="0" u="none" strike="noStrike" kern="1200" cap="none" spc="0" normalizeH="0" baseline="0" noProof="0" dirty="0">
                          <a:ln>
                            <a:noFill/>
                          </a:ln>
                          <a:solidFill>
                            <a:prstClr val="black"/>
                          </a:solidFill>
                          <a:effectLst/>
                          <a:uLnTx/>
                          <a:uFillTx/>
                          <a:latin typeface="+mn-lt"/>
                          <a:cs typeface="+mn-cs"/>
                        </a:rPr>
                        <a:t>– تسمح بتقدير عدد السكان.</a:t>
                      </a:r>
                    </a:p>
                    <a:p>
                      <a:pPr marL="0" indent="0" algn="r" rtl="1">
                        <a:buFont typeface="Arial" panose="020B0604020202020204" pitchFamily="34" charset="0"/>
                        <a:buNone/>
                      </a:pPr>
                      <a:endParaRPr lang="ar-BH" sz="2700" dirty="0"/>
                    </a:p>
                  </a:txBody>
                  <a:tcPr/>
                </a:tc>
                <a:tc>
                  <a:txBody>
                    <a:bodyPr/>
                    <a:lstStyle/>
                    <a:p>
                      <a:pPr marL="0" marR="0" lvl="0" indent="0" algn="r" defTabSz="685800" rtl="1" eaLnBrk="1" fontAlgn="auto" latinLnBrk="0" hangingPunct="1">
                        <a:lnSpc>
                          <a:spcPct val="100000"/>
                        </a:lnSpc>
                        <a:spcBef>
                          <a:spcPts val="0"/>
                        </a:spcBef>
                        <a:spcAft>
                          <a:spcPts val="0"/>
                        </a:spcAft>
                        <a:buClrTx/>
                        <a:buSzTx/>
                        <a:buFont typeface="Arial" panose="020B0604020202020204" pitchFamily="34" charset="0"/>
                        <a:buNone/>
                        <a:tabLst/>
                        <a:defRPr/>
                      </a:pPr>
                      <a:r>
                        <a:rPr kumimoji="0" lang="ar-BH" sz="2700" b="0" i="0" u="none" strike="noStrike" kern="1200" cap="none" spc="0" normalizeH="0" baseline="0" noProof="0" dirty="0">
                          <a:ln>
                            <a:noFill/>
                          </a:ln>
                          <a:solidFill>
                            <a:prstClr val="black"/>
                          </a:solidFill>
                          <a:effectLst/>
                          <a:uLnTx/>
                          <a:uFillTx/>
                          <a:latin typeface="+mn-lt"/>
                          <a:cs typeface="+mn-cs"/>
                        </a:rPr>
                        <a:t>- تسمح بمتابعة تطور العوامل التي تؤثر بطريقة مباشرة وغير  مباشرة على السكان كالولادات.</a:t>
                      </a:r>
                      <a:endParaRPr lang="ar-BH" sz="2700" dirty="0"/>
                    </a:p>
                  </a:txBody>
                  <a:tcPr/>
                </a:tc>
                <a:extLst>
                  <a:ext uri="{0D108BD9-81ED-4DB2-BD59-A6C34878D82A}">
                    <a16:rowId xmlns:a16="http://schemas.microsoft.com/office/drawing/2014/main" val="10002"/>
                  </a:ext>
                </a:extLst>
              </a:tr>
              <a:tr h="1314678">
                <a:tc>
                  <a:txBody>
                    <a:bodyPr/>
                    <a:lstStyle/>
                    <a:p>
                      <a:pPr marL="0" marR="0" lvl="0" indent="0" algn="r" defTabSz="685800" rtl="1" eaLnBrk="1" fontAlgn="auto" latinLnBrk="0" hangingPunct="1">
                        <a:lnSpc>
                          <a:spcPct val="100000"/>
                        </a:lnSpc>
                        <a:spcBef>
                          <a:spcPts val="0"/>
                        </a:spcBef>
                        <a:spcAft>
                          <a:spcPts val="0"/>
                        </a:spcAft>
                        <a:buClrTx/>
                        <a:buSzTx/>
                        <a:buFont typeface="Arial" panose="020B0604020202020204" pitchFamily="34" charset="0"/>
                        <a:buNone/>
                        <a:tabLst/>
                        <a:defRPr/>
                      </a:pPr>
                      <a:r>
                        <a:rPr kumimoji="0" lang="ar-BH" sz="2700" b="0" i="0" u="none" strike="noStrike" kern="1200" cap="none" spc="0" normalizeH="0" baseline="0" noProof="0" dirty="0">
                          <a:ln>
                            <a:noFill/>
                          </a:ln>
                          <a:solidFill>
                            <a:prstClr val="black"/>
                          </a:solidFill>
                          <a:effectLst/>
                          <a:uLnTx/>
                          <a:uFillTx/>
                          <a:latin typeface="+mn-lt"/>
                          <a:cs typeface="+mn-cs"/>
                        </a:rPr>
                        <a:t>- يتميز بطابعه الإلزامي.</a:t>
                      </a:r>
                      <a:endParaRPr lang="ar-BH" sz="2700" dirty="0"/>
                    </a:p>
                  </a:txBody>
                  <a:tcPr/>
                </a:tc>
                <a:tc>
                  <a:txBody>
                    <a:bodyPr/>
                    <a:lstStyle/>
                    <a:p>
                      <a:pPr marL="0" marR="0" lvl="0" indent="0" algn="r" defTabSz="685800" rtl="1" eaLnBrk="1" fontAlgn="auto" latinLnBrk="0" hangingPunct="1">
                        <a:lnSpc>
                          <a:spcPct val="100000"/>
                        </a:lnSpc>
                        <a:spcBef>
                          <a:spcPts val="0"/>
                        </a:spcBef>
                        <a:spcAft>
                          <a:spcPts val="0"/>
                        </a:spcAft>
                        <a:buClrTx/>
                        <a:buSzTx/>
                        <a:buFont typeface="Arial" panose="020B0604020202020204" pitchFamily="34" charset="0"/>
                        <a:buNone/>
                        <a:tabLst/>
                        <a:defRPr/>
                      </a:pPr>
                      <a:r>
                        <a:rPr kumimoji="0" lang="ar-BH" sz="2700" b="0" i="0" u="none" strike="noStrike" kern="1200" cap="none" spc="0" normalizeH="0" baseline="0" noProof="0" dirty="0">
                          <a:ln>
                            <a:noFill/>
                          </a:ln>
                          <a:solidFill>
                            <a:prstClr val="black"/>
                          </a:solidFill>
                          <a:effectLst/>
                          <a:uLnTx/>
                          <a:uFillTx/>
                          <a:latin typeface="+mn-lt"/>
                          <a:cs typeface="+mn-cs"/>
                        </a:rPr>
                        <a:t>- يوجد لها طريقتين هما </a:t>
                      </a:r>
                      <a:r>
                        <a:rPr kumimoji="0" lang="ar-BH" sz="2700" b="1" i="0" u="none" strike="noStrike" kern="1200" cap="none" spc="0" normalizeH="0" baseline="0" noProof="0" dirty="0">
                          <a:ln>
                            <a:noFill/>
                          </a:ln>
                          <a:solidFill>
                            <a:srgbClr val="0070C0"/>
                          </a:solidFill>
                          <a:effectLst/>
                          <a:uLnTx/>
                          <a:uFillTx/>
                          <a:latin typeface="+mn-lt"/>
                          <a:cs typeface="+mn-cs"/>
                        </a:rPr>
                        <a:t>الحصص والعشوائية</a:t>
                      </a:r>
                      <a:r>
                        <a:rPr kumimoji="0" lang="ar-BH" sz="2700" b="0" i="0" u="none" strike="noStrike" kern="1200" cap="none" spc="0" normalizeH="0" baseline="0" noProof="0" dirty="0">
                          <a:ln>
                            <a:noFill/>
                          </a:ln>
                          <a:solidFill>
                            <a:prstClr val="black"/>
                          </a:solidFill>
                          <a:effectLst/>
                          <a:uLnTx/>
                          <a:uFillTx/>
                          <a:latin typeface="+mn-lt"/>
                          <a:cs typeface="+mn-cs"/>
                        </a:rPr>
                        <a:t>.</a:t>
                      </a:r>
                      <a:endParaRPr lang="ar-BH" sz="2700" dirty="0"/>
                    </a:p>
                  </a:txBody>
                  <a:tcPr/>
                </a:tc>
                <a:tc>
                  <a:txBody>
                    <a:bodyPr/>
                    <a:lstStyle/>
                    <a:p>
                      <a:pPr marL="0" indent="0" algn="r" rtl="1">
                        <a:buFont typeface="Arial" panose="020B0604020202020204" pitchFamily="34" charset="0"/>
                        <a:buNone/>
                      </a:pPr>
                      <a:r>
                        <a:rPr kumimoji="0" lang="ar-BH" sz="2700" b="0" i="0" u="none" strike="noStrike" kern="1200" cap="none" spc="0" normalizeH="0" baseline="0" noProof="0" dirty="0">
                          <a:ln>
                            <a:noFill/>
                          </a:ln>
                          <a:solidFill>
                            <a:prstClr val="black"/>
                          </a:solidFill>
                          <a:effectLst/>
                          <a:uLnTx/>
                          <a:uFillTx/>
                          <a:latin typeface="+mn-lt"/>
                          <a:cs typeface="+mn-cs"/>
                        </a:rPr>
                        <a:t>- تشكل مصدر وثيق للمعلومات.</a:t>
                      </a:r>
                      <a:endParaRPr lang="ar-BH" sz="2700" dirty="0"/>
                    </a:p>
                  </a:txBody>
                  <a:tcPr/>
                </a:tc>
                <a:extLst>
                  <a:ext uri="{0D108BD9-81ED-4DB2-BD59-A6C34878D82A}">
                    <a16:rowId xmlns:a16="http://schemas.microsoft.com/office/drawing/2014/main" val="10003"/>
                  </a:ext>
                </a:extLst>
              </a:tr>
            </a:tbl>
          </a:graphicData>
        </a:graphic>
      </p:graphicFrame>
      <p:sp>
        <p:nvSpPr>
          <p:cNvPr id="3" name="TextBox 1">
            <a:extLst>
              <a:ext uri="{FF2B5EF4-FFF2-40B4-BE49-F238E27FC236}">
                <a16:creationId xmlns:a16="http://schemas.microsoft.com/office/drawing/2014/main" id="{87175604-6588-48F8-9B32-E2308FD827E3}"/>
              </a:ext>
            </a:extLst>
          </p:cNvPr>
          <p:cNvSpPr txBox="1"/>
          <p:nvPr/>
        </p:nvSpPr>
        <p:spPr>
          <a:xfrm>
            <a:off x="1905000" y="113246"/>
            <a:ext cx="5334000" cy="523220"/>
          </a:xfrm>
          <a:prstGeom prst="rect">
            <a:avLst/>
          </a:prstGeom>
          <a:solidFill>
            <a:schemeClr val="accent2">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مصادر الدراسات السكانية</a:t>
            </a:r>
            <a:endParaRPr kumimoji="0" lang="en-US" sz="28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0281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4">
            <a:extLst>
              <a:ext uri="{FF2B5EF4-FFF2-40B4-BE49-F238E27FC236}">
                <a16:creationId xmlns:a16="http://schemas.microsoft.com/office/drawing/2014/main" id="{3E53B2F3-8651-4312-AEB4-93648131097B}"/>
              </a:ext>
            </a:extLst>
          </p:cNvPr>
          <p:cNvGraphicFramePr>
            <a:graphicFrameLocks noGrp="1"/>
          </p:cNvGraphicFramePr>
          <p:nvPr/>
        </p:nvGraphicFramePr>
        <p:xfrm>
          <a:off x="152400" y="795010"/>
          <a:ext cx="8839200" cy="5946460"/>
        </p:xfrm>
        <a:graphic>
          <a:graphicData uri="http://schemas.openxmlformats.org/drawingml/2006/table">
            <a:tbl>
              <a:tblPr rtl="1" firstRow="1" bandRow="1">
                <a:tableStyleId>{5C22544A-7EE6-4342-B048-85BDC9FD1C3A}</a:tableStyleId>
              </a:tblPr>
              <a:tblGrid>
                <a:gridCol w="4765728">
                  <a:extLst>
                    <a:ext uri="{9D8B030D-6E8A-4147-A177-3AD203B41FA5}">
                      <a16:colId xmlns:a16="http://schemas.microsoft.com/office/drawing/2014/main" val="20000"/>
                    </a:ext>
                  </a:extLst>
                </a:gridCol>
                <a:gridCol w="4073472">
                  <a:extLst>
                    <a:ext uri="{9D8B030D-6E8A-4147-A177-3AD203B41FA5}">
                      <a16:colId xmlns:a16="http://schemas.microsoft.com/office/drawing/2014/main" val="20001"/>
                    </a:ext>
                  </a:extLst>
                </a:gridCol>
              </a:tblGrid>
              <a:tr h="504268">
                <a:tc>
                  <a:txBody>
                    <a:bodyPr/>
                    <a:lstStyle/>
                    <a:p>
                      <a:pPr algn="ctr" rtl="1"/>
                      <a:r>
                        <a:rPr lang="ar-BH" sz="2800" dirty="0">
                          <a:solidFill>
                            <a:schemeClr val="tx1"/>
                          </a:solidFill>
                        </a:rPr>
                        <a:t>طريقة الحصص</a:t>
                      </a:r>
                    </a:p>
                  </a:txBody>
                  <a:tcPr/>
                </a:tc>
                <a:tc>
                  <a:txBody>
                    <a:bodyPr/>
                    <a:lstStyle/>
                    <a:p>
                      <a:pPr algn="ctr" rtl="1"/>
                      <a:r>
                        <a:rPr lang="ar-BH" sz="2800" dirty="0">
                          <a:solidFill>
                            <a:schemeClr val="tx1"/>
                          </a:solidFill>
                        </a:rPr>
                        <a:t>الطريقة العشوائية</a:t>
                      </a:r>
                    </a:p>
                  </a:txBody>
                  <a:tcPr/>
                </a:tc>
                <a:extLst>
                  <a:ext uri="{0D108BD9-81ED-4DB2-BD59-A6C34878D82A}">
                    <a16:rowId xmlns:a16="http://schemas.microsoft.com/office/drawing/2014/main" val="10000"/>
                  </a:ext>
                </a:extLst>
              </a:tr>
              <a:tr h="919548">
                <a:tc>
                  <a:txBody>
                    <a:bodyPr/>
                    <a:lstStyle/>
                    <a:p>
                      <a:pPr rtl="1"/>
                      <a:r>
                        <a:rPr lang="ar-BH" sz="2400" dirty="0"/>
                        <a:t>- تستعمل غالبًا في استطلاعات الرأي العام.</a:t>
                      </a:r>
                    </a:p>
                  </a:txBody>
                  <a:tcPr/>
                </a:tc>
                <a:tc>
                  <a:txBody>
                    <a:bodyPr/>
                    <a:lstStyle/>
                    <a:p>
                      <a:pPr marL="0" algn="r" defTabSz="685800" rtl="1" eaLnBrk="1" latinLnBrk="0" hangingPunct="1"/>
                      <a:r>
                        <a:rPr lang="ar-BH" sz="2400" kern="1200" dirty="0">
                          <a:solidFill>
                            <a:schemeClr val="dk1"/>
                          </a:solidFill>
                          <a:latin typeface="+mn-lt"/>
                          <a:ea typeface="+mn-ea"/>
                          <a:cs typeface="+mn-cs"/>
                        </a:rPr>
                        <a:t>- تقوم على مبدأ الصدفة العلمية بالمعنى الاحصائي للكلمة.</a:t>
                      </a:r>
                    </a:p>
                  </a:txBody>
                  <a:tcPr/>
                </a:tc>
                <a:extLst>
                  <a:ext uri="{0D108BD9-81ED-4DB2-BD59-A6C34878D82A}">
                    <a16:rowId xmlns:a16="http://schemas.microsoft.com/office/drawing/2014/main" val="10001"/>
                  </a:ext>
                </a:extLst>
              </a:tr>
              <a:tr h="1334828">
                <a:tc>
                  <a:txBody>
                    <a:bodyPr/>
                    <a:lstStyle/>
                    <a:p>
                      <a:pPr rtl="1"/>
                      <a:r>
                        <a:rPr lang="ar-BH" sz="2400" dirty="0"/>
                        <a:t>- تقوم على تشكيل</a:t>
                      </a:r>
                      <a:r>
                        <a:rPr lang="ar-BH" sz="2400" baseline="0" dirty="0"/>
                        <a:t> عينة تتوزع فيها بعض الخصائص التي يعتبرها الباحث ضرورية كالعمر والجنس مثلًا.</a:t>
                      </a:r>
                      <a:endParaRPr lang="ar-BH" sz="2400" dirty="0"/>
                    </a:p>
                  </a:txBody>
                  <a:tcPr/>
                </a:tc>
                <a:tc>
                  <a:txBody>
                    <a:bodyPr/>
                    <a:lstStyle/>
                    <a:p>
                      <a:pPr marL="0" marR="0" indent="0" algn="r" defTabSz="685800" rtl="1" eaLnBrk="1" fontAlgn="auto" latinLnBrk="0" hangingPunct="1">
                        <a:lnSpc>
                          <a:spcPct val="100000"/>
                        </a:lnSpc>
                        <a:spcBef>
                          <a:spcPts val="0"/>
                        </a:spcBef>
                        <a:spcAft>
                          <a:spcPts val="0"/>
                        </a:spcAft>
                        <a:buClrTx/>
                        <a:buSzTx/>
                        <a:buFontTx/>
                        <a:buNone/>
                        <a:tabLst/>
                        <a:defRPr/>
                      </a:pPr>
                      <a:r>
                        <a:rPr lang="ar-BH" sz="2400" kern="1200" dirty="0">
                          <a:solidFill>
                            <a:schemeClr val="dk1"/>
                          </a:solidFill>
                          <a:latin typeface="+mn-lt"/>
                          <a:ea typeface="+mn-ea"/>
                          <a:cs typeface="+mn-cs"/>
                        </a:rPr>
                        <a:t>- تحل مشكلة التمثيلية، وتسمح بتحديد العينة بطريقة موضوعية بعيدًا عن التدخل الشخصي.</a:t>
                      </a:r>
                    </a:p>
                  </a:txBody>
                  <a:tcPr/>
                </a:tc>
                <a:extLst>
                  <a:ext uri="{0D108BD9-81ED-4DB2-BD59-A6C34878D82A}">
                    <a16:rowId xmlns:a16="http://schemas.microsoft.com/office/drawing/2014/main" val="10002"/>
                  </a:ext>
                </a:extLst>
              </a:tr>
              <a:tr h="1334828">
                <a:tc>
                  <a:txBody>
                    <a:bodyPr/>
                    <a:lstStyle/>
                    <a:p>
                      <a:pPr rtl="1"/>
                      <a:r>
                        <a:rPr lang="ar-BH" sz="2400" dirty="0"/>
                        <a:t>- لا يمكن استعمال هذه الطريقة الا إذا كان تركيب السكان معروف مسبقًا.</a:t>
                      </a:r>
                    </a:p>
                  </a:txBody>
                  <a:tcPr/>
                </a:tc>
                <a:tc>
                  <a:txBody>
                    <a:bodyPr/>
                    <a:lstStyle/>
                    <a:p>
                      <a:pPr marL="0" algn="r" defTabSz="685800" rtl="1" eaLnBrk="1" latinLnBrk="0" hangingPunct="1"/>
                      <a:r>
                        <a:rPr lang="ar-BH" sz="2400" kern="1200" dirty="0">
                          <a:solidFill>
                            <a:schemeClr val="dk1"/>
                          </a:solidFill>
                          <a:latin typeface="+mn-lt"/>
                          <a:ea typeface="+mn-ea"/>
                          <a:cs typeface="+mn-cs"/>
                        </a:rPr>
                        <a:t>- توفر لكل فرد من السكان احتمال الاختيار نفسه ليكون من أفراد العينة.</a:t>
                      </a:r>
                    </a:p>
                  </a:txBody>
                  <a:tcPr/>
                </a:tc>
                <a:extLst>
                  <a:ext uri="{0D108BD9-81ED-4DB2-BD59-A6C34878D82A}">
                    <a16:rowId xmlns:a16="http://schemas.microsoft.com/office/drawing/2014/main" val="10003"/>
                  </a:ext>
                </a:extLst>
              </a:tr>
              <a:tr h="919548">
                <a:tc>
                  <a:txBody>
                    <a:bodyPr/>
                    <a:lstStyle/>
                    <a:p>
                      <a:pPr rtl="1"/>
                      <a:r>
                        <a:rPr lang="ar-BH" sz="2400" dirty="0"/>
                        <a:t>- سريعة وقليلة الكلفة.</a:t>
                      </a:r>
                    </a:p>
                  </a:txBody>
                  <a:tcPr/>
                </a:tc>
                <a:tc>
                  <a:txBody>
                    <a:bodyPr/>
                    <a:lstStyle/>
                    <a:p>
                      <a:pPr marL="0" algn="r" defTabSz="685800" rtl="1" eaLnBrk="1" latinLnBrk="0" hangingPunct="1"/>
                      <a:r>
                        <a:rPr lang="ar-BH" sz="2400" kern="1200" dirty="0">
                          <a:solidFill>
                            <a:schemeClr val="dk1"/>
                          </a:solidFill>
                          <a:latin typeface="+mn-lt"/>
                          <a:ea typeface="+mn-ea"/>
                          <a:cs typeface="+mn-cs"/>
                        </a:rPr>
                        <a:t>- صعبة ومكلفة مقارنة بطريقة الحصص.</a:t>
                      </a:r>
                    </a:p>
                  </a:txBody>
                  <a:tcPr/>
                </a:tc>
                <a:extLst>
                  <a:ext uri="{0D108BD9-81ED-4DB2-BD59-A6C34878D82A}">
                    <a16:rowId xmlns:a16="http://schemas.microsoft.com/office/drawing/2014/main" val="10004"/>
                  </a:ext>
                </a:extLst>
              </a:tr>
              <a:tr h="919548">
                <a:tc>
                  <a:txBody>
                    <a:bodyPr/>
                    <a:lstStyle/>
                    <a:p>
                      <a:pPr rtl="1"/>
                      <a:r>
                        <a:rPr lang="ar-BH" sz="2400" dirty="0"/>
                        <a:t>- لا تضمن تشكيل عينة تمثل جميع خصائص السكان.</a:t>
                      </a:r>
                    </a:p>
                  </a:txBody>
                  <a:tcPr/>
                </a:tc>
                <a:tc>
                  <a:txBody>
                    <a:bodyPr/>
                    <a:lstStyle/>
                    <a:p>
                      <a:pPr rtl="1"/>
                      <a:endParaRPr lang="ar-BH" sz="2400" dirty="0"/>
                    </a:p>
                  </a:txBody>
                  <a:tcPr/>
                </a:tc>
                <a:extLst>
                  <a:ext uri="{0D108BD9-81ED-4DB2-BD59-A6C34878D82A}">
                    <a16:rowId xmlns:a16="http://schemas.microsoft.com/office/drawing/2014/main" val="10005"/>
                  </a:ext>
                </a:extLst>
              </a:tr>
            </a:tbl>
          </a:graphicData>
        </a:graphic>
      </p:graphicFrame>
      <p:sp>
        <p:nvSpPr>
          <p:cNvPr id="3" name="TextBox 1">
            <a:extLst>
              <a:ext uri="{FF2B5EF4-FFF2-40B4-BE49-F238E27FC236}">
                <a16:creationId xmlns:a16="http://schemas.microsoft.com/office/drawing/2014/main" id="{1CB52FA5-1348-4DAD-A4C9-7052F6B9621F}"/>
              </a:ext>
            </a:extLst>
          </p:cNvPr>
          <p:cNvSpPr txBox="1"/>
          <p:nvPr/>
        </p:nvSpPr>
        <p:spPr>
          <a:xfrm>
            <a:off x="1905000" y="241716"/>
            <a:ext cx="5334000" cy="523220"/>
          </a:xfrm>
          <a:prstGeom prst="rect">
            <a:avLst/>
          </a:prstGeom>
          <a:solidFill>
            <a:schemeClr val="accent2">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المقارنة بين طريقتي الحصص والعشوائية</a:t>
            </a:r>
            <a:endParaRPr kumimoji="0" lang="en-US" sz="28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2864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138668"/>
            <a:ext cx="8044070" cy="577850"/>
          </a:xfrm>
          <a:prstGeom prst="rect">
            <a:avLst/>
          </a:prstGeom>
          <a:solidFill>
            <a:schemeClr val="accent5">
              <a:lumMod val="50000"/>
            </a:schemeClr>
          </a:solidFill>
        </p:spPr>
        <p:txBody>
          <a:bodyPr wrap="square">
            <a:spAutoFit/>
          </a:bodyPr>
          <a:lstStyle/>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BH" sz="24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الدرس السابع</a:t>
            </a:r>
            <a:endParaRPr kumimoji="0" lang="ar-SA"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sp>
        <p:nvSpPr>
          <p:cNvPr id="3" name="Rectangle 2"/>
          <p:cNvSpPr/>
          <p:nvPr/>
        </p:nvSpPr>
        <p:spPr>
          <a:xfrm>
            <a:off x="4571999" y="737674"/>
            <a:ext cx="4572001" cy="2308324"/>
          </a:xfrm>
          <a:prstGeom prst="rect">
            <a:avLst/>
          </a:prstGeom>
          <a:solidFill>
            <a:schemeClr val="accent5">
              <a:lumMod val="40000"/>
              <a:lumOff val="60000"/>
            </a:schemeClr>
          </a:solidFill>
        </p:spPr>
        <p:txBody>
          <a:bodyPr wrap="square"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72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تركيب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72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السكان</a:t>
            </a:r>
            <a:endParaRPr kumimoji="0" lang="ar-BH" sz="8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pic>
        <p:nvPicPr>
          <p:cNvPr id="4" name="Picture 1"/>
          <p:cNvPicPr>
            <a:picLocks noChangeAspect="1" noChangeArrowheads="1"/>
          </p:cNvPicPr>
          <p:nvPr/>
        </p:nvPicPr>
        <p:blipFill>
          <a:blip r:embed="rId2"/>
          <a:srcRect l="27388" t="13873" r="41602" b="5389"/>
          <a:stretch>
            <a:fillRect/>
          </a:stretch>
        </p:blipFill>
        <p:spPr bwMode="auto">
          <a:xfrm>
            <a:off x="300190" y="737674"/>
            <a:ext cx="4087302" cy="5464343"/>
          </a:xfrm>
          <a:prstGeom prst="rect">
            <a:avLst/>
          </a:prstGeom>
          <a:noFill/>
          <a:ln w="19050">
            <a:solidFill>
              <a:srgbClr val="000000"/>
            </a:solidFill>
            <a:miter lim="800000"/>
            <a:headEnd/>
            <a:tailEnd/>
          </a:ln>
        </p:spPr>
      </p:pic>
    </p:spTree>
    <p:extLst>
      <p:ext uri="{BB962C8B-B14F-4D97-AF65-F5344CB8AC3E}">
        <p14:creationId xmlns:p14="http://schemas.microsoft.com/office/powerpoint/2010/main" val="3711314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CC5A76-5245-475D-8901-5BD97A6EC40F}"/>
              </a:ext>
            </a:extLst>
          </p:cNvPr>
          <p:cNvSpPr txBox="1"/>
          <p:nvPr/>
        </p:nvSpPr>
        <p:spPr>
          <a:xfrm>
            <a:off x="305526" y="327655"/>
            <a:ext cx="8532948" cy="524887"/>
          </a:xfrm>
          <a:prstGeom prst="rect">
            <a:avLst/>
          </a:prstGeom>
          <a:solidFill>
            <a:schemeClr val="accent2">
              <a:lumMod val="20000"/>
              <a:lumOff val="80000"/>
            </a:schemeClr>
          </a:solidFill>
        </p:spPr>
        <p:txBody>
          <a:bodyPr wrap="square">
            <a:spAutoFit/>
          </a:bodyPr>
          <a:lstStyle/>
          <a:p>
            <a:pPr algn="r" rtl="1" eaLnBrk="1" hangingPunct="1">
              <a:lnSpc>
                <a:spcPct val="150000"/>
              </a:lnSpc>
              <a:defRPr/>
            </a:pPr>
            <a:r>
              <a:rPr lang="ar-BH" altLang="en-US" sz="2100" b="1" dirty="0">
                <a:solidFill>
                  <a:srgbClr val="FF0000"/>
                </a:solidFill>
              </a:rPr>
              <a:t>- تركيب السكان</a:t>
            </a:r>
            <a:r>
              <a:rPr lang="ar-BH" altLang="en-US" sz="2100" b="1" dirty="0">
                <a:solidFill>
                  <a:schemeClr val="accent2"/>
                </a:solidFill>
              </a:rPr>
              <a:t>: </a:t>
            </a:r>
            <a:r>
              <a:rPr lang="ar-BH" altLang="en-US" sz="2100" b="1" dirty="0"/>
              <a:t>بنية السكان في بلد معين من حيث الجنس والعمر والحالة التعليمية..... الخ.</a:t>
            </a:r>
            <a:endParaRPr lang="en-US" altLang="en-US" sz="2100" b="1" dirty="0"/>
          </a:p>
        </p:txBody>
      </p:sp>
      <p:sp>
        <p:nvSpPr>
          <p:cNvPr id="8" name="TextBox 7">
            <a:extLst>
              <a:ext uri="{FF2B5EF4-FFF2-40B4-BE49-F238E27FC236}">
                <a16:creationId xmlns:a16="http://schemas.microsoft.com/office/drawing/2014/main" id="{DE9095A8-CC4E-45F7-9BC8-8FEADD4EFF32}"/>
              </a:ext>
            </a:extLst>
          </p:cNvPr>
          <p:cNvSpPr txBox="1"/>
          <p:nvPr/>
        </p:nvSpPr>
        <p:spPr>
          <a:xfrm>
            <a:off x="305526" y="1014559"/>
            <a:ext cx="8532948" cy="1009635"/>
          </a:xfrm>
          <a:prstGeom prst="rect">
            <a:avLst/>
          </a:prstGeom>
          <a:solidFill>
            <a:schemeClr val="accent2">
              <a:lumMod val="20000"/>
              <a:lumOff val="80000"/>
            </a:schemeClr>
          </a:solidFill>
        </p:spPr>
        <p:txBody>
          <a:bodyPr wrap="square">
            <a:spAutoFit/>
          </a:bodyPr>
          <a:lstStyle/>
          <a:p>
            <a:pPr algn="r" rtl="1" eaLnBrk="1" hangingPunct="1">
              <a:lnSpc>
                <a:spcPct val="150000"/>
              </a:lnSpc>
              <a:defRPr/>
            </a:pPr>
            <a:r>
              <a:rPr lang="ar-BH" altLang="en-US" sz="2100" b="1" dirty="0">
                <a:solidFill>
                  <a:srgbClr val="FF0000"/>
                </a:solidFill>
              </a:rPr>
              <a:t>- هرم الأعمار: </a:t>
            </a:r>
            <a:r>
              <a:rPr lang="ar-BH" altLang="en-US" sz="2100" b="1" dirty="0"/>
              <a:t>يعبر عن تركيب السكان حسب العمر والجنس في تاريخ محدد، وهو يقسم عمودياً إلى نصفين هما: اليسار للذكور واليمين للإناث.</a:t>
            </a:r>
            <a:endParaRPr lang="en-US" altLang="en-US" sz="2100" b="1" dirty="0"/>
          </a:p>
        </p:txBody>
      </p:sp>
      <p:sp>
        <p:nvSpPr>
          <p:cNvPr id="7" name="TextBox 6">
            <a:extLst>
              <a:ext uri="{FF2B5EF4-FFF2-40B4-BE49-F238E27FC236}">
                <a16:creationId xmlns:a16="http://schemas.microsoft.com/office/drawing/2014/main" id="{A07A0FDA-A367-4B04-8DEA-9B919C12D68E}"/>
              </a:ext>
            </a:extLst>
          </p:cNvPr>
          <p:cNvSpPr txBox="1"/>
          <p:nvPr/>
        </p:nvSpPr>
        <p:spPr>
          <a:xfrm>
            <a:off x="5208104" y="2230530"/>
            <a:ext cx="3630370" cy="2985433"/>
          </a:xfrm>
          <a:prstGeom prst="rect">
            <a:avLst/>
          </a:prstGeom>
          <a:solidFill>
            <a:schemeClr val="accent2">
              <a:lumMod val="20000"/>
              <a:lumOff val="80000"/>
            </a:schemeClr>
          </a:solidFill>
        </p:spPr>
        <p:txBody>
          <a:bodyPr wrap="square" rtlCol="0">
            <a:spAutoFit/>
          </a:bodyPr>
          <a:lstStyle/>
          <a:p>
            <a:pPr algn="r" defTabSz="385763" rtl="1">
              <a:spcBef>
                <a:spcPts val="422"/>
              </a:spcBef>
              <a:defRPr/>
            </a:pPr>
            <a:r>
              <a:rPr lang="ar-BH" altLang="ar-BH" sz="2400" dirty="0">
                <a:solidFill>
                  <a:srgbClr val="4472C4"/>
                </a:solidFill>
                <a:latin typeface="Arabic Typesetting" panose="03020402040406030203" pitchFamily="66" charset="-78"/>
              </a:rPr>
              <a:t>1- ا</a:t>
            </a:r>
            <a:r>
              <a:rPr lang="ar-BH" altLang="en-US" sz="2400" dirty="0">
                <a:solidFill>
                  <a:srgbClr val="4472C4"/>
                </a:solidFill>
                <a:latin typeface="Arabic Typesetting" panose="03020402040406030203" pitchFamily="66" charset="-78"/>
              </a:rPr>
              <a:t>لفئات العمرية الثلاث الكبيرة:</a:t>
            </a:r>
          </a:p>
          <a:p>
            <a:pPr algn="r" defTabSz="385763" rtl="1">
              <a:spcBef>
                <a:spcPts val="422"/>
              </a:spcBef>
              <a:defRPr/>
            </a:pPr>
            <a:r>
              <a:rPr lang="ar-BH" altLang="en-US" sz="2400" dirty="0">
                <a:solidFill>
                  <a:srgbClr val="FF0000"/>
                </a:solidFill>
                <a:latin typeface="Arabic Typesetting" panose="03020402040406030203" pitchFamily="66" charset="-78"/>
              </a:rPr>
              <a:t>- صغار السن أو الفتيان</a:t>
            </a:r>
            <a:r>
              <a:rPr lang="ar-SA" altLang="en-US" sz="2400" dirty="0">
                <a:solidFill>
                  <a:srgbClr val="FF0000"/>
                </a:solidFill>
                <a:latin typeface="Arabic Typesetting" panose="03020402040406030203" pitchFamily="66" charset="-78"/>
              </a:rPr>
              <a:t>:</a:t>
            </a:r>
            <a:r>
              <a:rPr lang="ar-BH" altLang="en-US" sz="2400" dirty="0">
                <a:solidFill>
                  <a:srgbClr val="FF0000"/>
                </a:solidFill>
                <a:latin typeface="Arabic Typesetting" panose="03020402040406030203" pitchFamily="66" charset="-78"/>
              </a:rPr>
              <a:t>  </a:t>
            </a:r>
          </a:p>
          <a:p>
            <a:pPr algn="r" defTabSz="385763" rtl="1">
              <a:spcBef>
                <a:spcPts val="422"/>
              </a:spcBef>
              <a:defRPr/>
            </a:pPr>
            <a:r>
              <a:rPr lang="ar-BH" altLang="en-US" sz="2400" dirty="0">
                <a:solidFill>
                  <a:prstClr val="black"/>
                </a:solidFill>
                <a:latin typeface="Arabic Typesetting" panose="03020402040406030203" pitchFamily="66" charset="-78"/>
              </a:rPr>
              <a:t>دون 15 سنة</a:t>
            </a:r>
            <a:endParaRPr lang="ar-SA" altLang="en-US" sz="2400" dirty="0">
              <a:solidFill>
                <a:prstClr val="black"/>
              </a:solidFill>
              <a:latin typeface="Arabic Typesetting" panose="03020402040406030203" pitchFamily="66" charset="-78"/>
            </a:endParaRPr>
          </a:p>
          <a:p>
            <a:pPr algn="r" defTabSz="385763" rtl="1">
              <a:spcBef>
                <a:spcPts val="422"/>
              </a:spcBef>
              <a:defRPr/>
            </a:pPr>
            <a:r>
              <a:rPr lang="ar-BH" altLang="en-US" sz="2400" dirty="0">
                <a:solidFill>
                  <a:srgbClr val="FF0000"/>
                </a:solidFill>
                <a:latin typeface="Arabic Typesetting" panose="03020402040406030203" pitchFamily="66" charset="-78"/>
              </a:rPr>
              <a:t>- متوسطو السن أو الراشدون:</a:t>
            </a:r>
            <a:r>
              <a:rPr lang="ar-BH" altLang="en-US" sz="2400" dirty="0">
                <a:solidFill>
                  <a:prstClr val="black"/>
                </a:solidFill>
                <a:latin typeface="Arabic Typesetting" panose="03020402040406030203" pitchFamily="66" charset="-78"/>
              </a:rPr>
              <a:t> </a:t>
            </a:r>
          </a:p>
          <a:p>
            <a:pPr algn="r" defTabSz="385763" rtl="1">
              <a:spcBef>
                <a:spcPts val="422"/>
              </a:spcBef>
              <a:defRPr/>
            </a:pPr>
            <a:r>
              <a:rPr lang="ar-BH" altLang="en-US" sz="2400" dirty="0">
                <a:solidFill>
                  <a:prstClr val="black"/>
                </a:solidFill>
                <a:latin typeface="Arabic Typesetting" panose="03020402040406030203" pitchFamily="66" charset="-78"/>
              </a:rPr>
              <a:t>من 15 سنة الى 64 سنة.</a:t>
            </a:r>
            <a:endParaRPr lang="ar-SA" altLang="en-US" sz="2400" dirty="0">
              <a:solidFill>
                <a:prstClr val="black"/>
              </a:solidFill>
              <a:latin typeface="Arabic Typesetting" panose="03020402040406030203" pitchFamily="66" charset="-78"/>
            </a:endParaRPr>
          </a:p>
          <a:p>
            <a:pPr algn="r" defTabSz="385763" rtl="1">
              <a:spcBef>
                <a:spcPts val="422"/>
              </a:spcBef>
              <a:defRPr/>
            </a:pPr>
            <a:r>
              <a:rPr lang="ar-BH" altLang="en-US" sz="2400" dirty="0">
                <a:solidFill>
                  <a:srgbClr val="FF0000"/>
                </a:solidFill>
                <a:latin typeface="Arabic Typesetting" panose="03020402040406030203" pitchFamily="66" charset="-78"/>
              </a:rPr>
              <a:t>- كبار السن أو المسنون:</a:t>
            </a:r>
            <a:r>
              <a:rPr lang="ar-BH" altLang="en-US" sz="2400" dirty="0">
                <a:solidFill>
                  <a:prstClr val="black"/>
                </a:solidFill>
                <a:latin typeface="Arabic Typesetting" panose="03020402040406030203" pitchFamily="66" charset="-78"/>
              </a:rPr>
              <a:t> </a:t>
            </a:r>
          </a:p>
          <a:p>
            <a:pPr algn="r" defTabSz="385763" rtl="1">
              <a:spcBef>
                <a:spcPts val="422"/>
              </a:spcBef>
              <a:defRPr/>
            </a:pPr>
            <a:r>
              <a:rPr lang="ar-BH" altLang="en-US" sz="2400" dirty="0">
                <a:solidFill>
                  <a:prstClr val="black"/>
                </a:solidFill>
                <a:latin typeface="Arabic Typesetting" panose="03020402040406030203" pitchFamily="66" charset="-78"/>
              </a:rPr>
              <a:t>65 سنة وأكثر. </a:t>
            </a:r>
          </a:p>
        </p:txBody>
      </p:sp>
      <p:sp>
        <p:nvSpPr>
          <p:cNvPr id="10" name="Content Placeholder 3">
            <a:extLst>
              <a:ext uri="{FF2B5EF4-FFF2-40B4-BE49-F238E27FC236}">
                <a16:creationId xmlns:a16="http://schemas.microsoft.com/office/drawing/2014/main" id="{72CDDB02-A253-4AC9-839C-7746810AF04B}"/>
              </a:ext>
            </a:extLst>
          </p:cNvPr>
          <p:cNvSpPr txBox="1">
            <a:spLocks/>
          </p:cNvSpPr>
          <p:nvPr/>
        </p:nvSpPr>
        <p:spPr>
          <a:xfrm>
            <a:off x="305527" y="2186211"/>
            <a:ext cx="4650786" cy="4298613"/>
          </a:xfrm>
          <a:prstGeom prst="rect">
            <a:avLst/>
          </a:prstGeom>
          <a:solidFill>
            <a:schemeClr val="accent2">
              <a:lumMod val="20000"/>
              <a:lumOff val="80000"/>
            </a:schemeClr>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lnSpc>
                <a:spcPct val="100000"/>
              </a:lnSpc>
              <a:buFontTx/>
              <a:buChar char="-"/>
              <a:defRPr/>
            </a:pPr>
            <a:r>
              <a:rPr lang="ar-BH" altLang="ar-BH" sz="2400" dirty="0">
                <a:solidFill>
                  <a:srgbClr val="FF0000"/>
                </a:solidFill>
                <a:latin typeface="Arabic Typesetting" panose="03020402040406030203" pitchFamily="66" charset="-78"/>
              </a:rPr>
              <a:t>البلدان الصناعية: </a:t>
            </a:r>
            <a:r>
              <a:rPr lang="ar-BH" altLang="ar-BH" sz="2400" dirty="0">
                <a:latin typeface="Arabic Typesetting" panose="03020402040406030203" pitchFamily="66" charset="-78"/>
              </a:rPr>
              <a:t>ارتفاع نسبة الشيخوخة (المسنين) للأسباب التالية: </a:t>
            </a:r>
          </a:p>
          <a:p>
            <a:pPr marL="385763" indent="-385763" algn="r" rtl="1">
              <a:lnSpc>
                <a:spcPct val="100000"/>
              </a:lnSpc>
              <a:buFont typeface="Arial" panose="020B0604020202020204" pitchFamily="34" charset="0"/>
              <a:buAutoNum type="arabicPeriod"/>
              <a:defRPr/>
            </a:pPr>
            <a:r>
              <a:rPr lang="ar-BH" altLang="ar-BH" sz="2400" dirty="0">
                <a:latin typeface="Arabic Typesetting" panose="03020402040406030203" pitchFamily="66" charset="-78"/>
              </a:rPr>
              <a:t>تحسن ظروف الحياة</a:t>
            </a:r>
          </a:p>
          <a:p>
            <a:pPr marL="385763" indent="-385763" algn="r" rtl="1">
              <a:lnSpc>
                <a:spcPct val="100000"/>
              </a:lnSpc>
              <a:buFont typeface="Arial" panose="020B0604020202020204" pitchFamily="34" charset="0"/>
              <a:buAutoNum type="arabicPeriod"/>
              <a:defRPr/>
            </a:pPr>
            <a:r>
              <a:rPr lang="ar-BH" altLang="ar-BH" sz="2400" dirty="0">
                <a:latin typeface="Arabic Typesetting" panose="03020402040406030203" pitchFamily="66" charset="-78"/>
              </a:rPr>
              <a:t>تقدم الطب</a:t>
            </a:r>
          </a:p>
          <a:p>
            <a:pPr marL="385763" indent="-385763" algn="r" rtl="1">
              <a:lnSpc>
                <a:spcPct val="100000"/>
              </a:lnSpc>
              <a:buFont typeface="Arial" panose="020B0604020202020204" pitchFamily="34" charset="0"/>
              <a:buAutoNum type="arabicPeriod"/>
              <a:defRPr/>
            </a:pPr>
            <a:r>
              <a:rPr lang="ar-BH" altLang="ar-BH" sz="2400" dirty="0">
                <a:latin typeface="Arabic Typesetting" panose="03020402040406030203" pitchFamily="66" charset="-78"/>
              </a:rPr>
              <a:t>الخدمات الاجتماعية</a:t>
            </a:r>
          </a:p>
          <a:p>
            <a:pPr marL="0" indent="0" algn="r" rtl="1">
              <a:lnSpc>
                <a:spcPct val="100000"/>
              </a:lnSpc>
              <a:buFont typeface="Arial" panose="020B0604020202020204" pitchFamily="34" charset="0"/>
              <a:buNone/>
              <a:defRPr/>
            </a:pPr>
            <a:r>
              <a:rPr lang="ar-BH" altLang="ar-BH" sz="2400" dirty="0">
                <a:latin typeface="Arabic Typesetting" panose="03020402040406030203" pitchFamily="66" charset="-78"/>
              </a:rPr>
              <a:t>نتج عن ارتفاع المسنين أعباء مالية نتيجة الضرائب المفروضة، وفي المجال الاجتماعي سيكون له تأثير في الصحة والخدمات العامة والهجرة، أما في المجال السياسي فتؤثر هذه الاعمار على نماذج التصويت والتمثيل.</a:t>
            </a:r>
          </a:p>
        </p:txBody>
      </p:sp>
      <p:sp>
        <p:nvSpPr>
          <p:cNvPr id="11" name="Content Placeholder 3">
            <a:extLst>
              <a:ext uri="{FF2B5EF4-FFF2-40B4-BE49-F238E27FC236}">
                <a16:creationId xmlns:a16="http://schemas.microsoft.com/office/drawing/2014/main" id="{129AA683-45A1-4398-A2FF-6BB8E047B491}"/>
              </a:ext>
            </a:extLst>
          </p:cNvPr>
          <p:cNvSpPr txBox="1">
            <a:spLocks/>
          </p:cNvSpPr>
          <p:nvPr/>
        </p:nvSpPr>
        <p:spPr>
          <a:xfrm>
            <a:off x="5208103" y="5298327"/>
            <a:ext cx="3630370" cy="1200329"/>
          </a:xfrm>
          <a:prstGeom prst="rect">
            <a:avLst/>
          </a:prstGeom>
          <a:solidFill>
            <a:schemeClr val="accent2">
              <a:lumMod val="20000"/>
              <a:lumOff val="80000"/>
            </a:schemeClr>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lnSpc>
                <a:spcPct val="100000"/>
              </a:lnSpc>
              <a:buFont typeface="Arial" panose="020B0604020202020204" pitchFamily="34" charset="0"/>
              <a:buNone/>
              <a:defRPr/>
            </a:pPr>
            <a:r>
              <a:rPr lang="ar-BH" altLang="ar-BH" sz="2400" dirty="0">
                <a:solidFill>
                  <a:srgbClr val="FF0000"/>
                </a:solidFill>
                <a:latin typeface="Arabic Typesetting" panose="03020402040406030203" pitchFamily="66" charset="-78"/>
              </a:rPr>
              <a:t>- البلدان النامية:</a:t>
            </a:r>
            <a:r>
              <a:rPr lang="ar-BH" altLang="en-US" sz="2400" dirty="0">
                <a:solidFill>
                  <a:srgbClr val="FF0000"/>
                </a:solidFill>
                <a:latin typeface="Arabic Typesetting" panose="03020402040406030203" pitchFamily="66" charset="-78"/>
              </a:rPr>
              <a:t> </a:t>
            </a:r>
            <a:r>
              <a:rPr lang="ar-BH" altLang="en-US" sz="2400" dirty="0">
                <a:latin typeface="Arabic Typesetting" panose="03020402040406030203" pitchFamily="66" charset="-78"/>
              </a:rPr>
              <a:t>ارتفاع نسبة الفتيان الذين لا تتجاوز أعمارهم 15 سنة بنسبة 40 %.</a:t>
            </a:r>
            <a:endParaRPr lang="ar-BH" altLang="en-US" sz="2400" dirty="0">
              <a:solidFill>
                <a:srgbClr val="660066"/>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5A7E685-25CC-4B3E-B1EF-37CE921BE532}"/>
              </a:ext>
            </a:extLst>
          </p:cNvPr>
          <p:cNvGraphicFramePr>
            <a:graphicFrameLocks noGrp="1"/>
          </p:cNvGraphicFramePr>
          <p:nvPr>
            <p:extLst>
              <p:ext uri="{D42A27DB-BD31-4B8C-83A1-F6EECF244321}">
                <p14:modId xmlns:p14="http://schemas.microsoft.com/office/powerpoint/2010/main" val="3981494922"/>
              </p:ext>
            </p:extLst>
          </p:nvPr>
        </p:nvGraphicFramePr>
        <p:xfrm>
          <a:off x="556456" y="3685430"/>
          <a:ext cx="8031088" cy="2933489"/>
        </p:xfrm>
        <a:graphic>
          <a:graphicData uri="http://schemas.openxmlformats.org/drawingml/2006/table">
            <a:tbl>
              <a:tblPr firstRow="1" bandRow="1">
                <a:tableStyleId>{7DF18680-E054-41AD-8BC1-D1AEF772440D}</a:tableStyleId>
              </a:tblPr>
              <a:tblGrid>
                <a:gridCol w="4015544">
                  <a:extLst>
                    <a:ext uri="{9D8B030D-6E8A-4147-A177-3AD203B41FA5}">
                      <a16:colId xmlns:a16="http://schemas.microsoft.com/office/drawing/2014/main" val="20000"/>
                    </a:ext>
                  </a:extLst>
                </a:gridCol>
                <a:gridCol w="4015544">
                  <a:extLst>
                    <a:ext uri="{9D8B030D-6E8A-4147-A177-3AD203B41FA5}">
                      <a16:colId xmlns:a16="http://schemas.microsoft.com/office/drawing/2014/main" val="20001"/>
                    </a:ext>
                  </a:extLst>
                </a:gridCol>
              </a:tblGrid>
              <a:tr h="388322">
                <a:tc>
                  <a:txBody>
                    <a:bodyPr/>
                    <a:lstStyle/>
                    <a:p>
                      <a:pPr algn="ctr">
                        <a:lnSpc>
                          <a:spcPct val="150000"/>
                        </a:lnSpc>
                      </a:pPr>
                      <a:r>
                        <a:rPr lang="ar-BH" sz="2400" b="1" dirty="0"/>
                        <a:t>البلدان الصناعية</a:t>
                      </a:r>
                      <a:endParaRPr lang="en-US" sz="2400" b="1" dirty="0">
                        <a:cs typeface="+mn-cs"/>
                      </a:endParaRPr>
                    </a:p>
                  </a:txBody>
                  <a:tcPr marL="51435" marR="51435" marT="25724" marB="25724"/>
                </a:tc>
                <a:tc>
                  <a:txBody>
                    <a:bodyPr/>
                    <a:lstStyle/>
                    <a:p>
                      <a:pPr algn="ctr">
                        <a:lnSpc>
                          <a:spcPct val="150000"/>
                        </a:lnSpc>
                      </a:pPr>
                      <a:r>
                        <a:rPr lang="ar-BH" sz="2400" b="1" dirty="0"/>
                        <a:t>البلدان النامية </a:t>
                      </a:r>
                      <a:endParaRPr lang="en-US" sz="2400" b="1" dirty="0">
                        <a:cs typeface="+mn-cs"/>
                      </a:endParaRPr>
                    </a:p>
                  </a:txBody>
                  <a:tcPr marL="51435" marR="51435" marT="25724" marB="25724"/>
                </a:tc>
                <a:extLst>
                  <a:ext uri="{0D108BD9-81ED-4DB2-BD59-A6C34878D82A}">
                    <a16:rowId xmlns:a16="http://schemas.microsoft.com/office/drawing/2014/main" val="10000"/>
                  </a:ext>
                </a:extLst>
              </a:tr>
              <a:tr h="2392456">
                <a:tc>
                  <a:txBody>
                    <a:bodyPr/>
                    <a:lstStyle/>
                    <a:p>
                      <a:pPr algn="r" rtl="1" eaLnBrk="1" hangingPunct="1">
                        <a:lnSpc>
                          <a:spcPct val="150000"/>
                        </a:lnSpc>
                        <a:buFontTx/>
                        <a:buChar char="-"/>
                      </a:pPr>
                      <a:r>
                        <a:rPr lang="ar-BH" altLang="en-US" sz="2400" b="0" dirty="0">
                          <a:solidFill>
                            <a:schemeClr val="tx1"/>
                          </a:solidFill>
                        </a:rPr>
                        <a:t> الهرم غير منتظم.  </a:t>
                      </a:r>
                    </a:p>
                    <a:p>
                      <a:pPr algn="r" rtl="1" eaLnBrk="1" hangingPunct="1">
                        <a:lnSpc>
                          <a:spcPct val="150000"/>
                        </a:lnSpc>
                        <a:buFontTx/>
                        <a:buChar char="-"/>
                      </a:pPr>
                      <a:r>
                        <a:rPr lang="ar-BH" altLang="en-US" sz="2400" b="0" dirty="0">
                          <a:solidFill>
                            <a:schemeClr val="tx1"/>
                          </a:solidFill>
                        </a:rPr>
                        <a:t> القاعدة ضيقة نسبيًا بسبب قلة الولادات.</a:t>
                      </a:r>
                    </a:p>
                    <a:p>
                      <a:pPr algn="r" rtl="1" eaLnBrk="1" hangingPunct="1">
                        <a:lnSpc>
                          <a:spcPct val="150000"/>
                        </a:lnSpc>
                        <a:buFontTx/>
                        <a:buChar char="-"/>
                      </a:pPr>
                      <a:r>
                        <a:rPr lang="ar-BH" altLang="en-US" sz="2400" b="0" dirty="0">
                          <a:solidFill>
                            <a:schemeClr val="tx1"/>
                          </a:solidFill>
                        </a:rPr>
                        <a:t> القمة عريضة نسبيًا بسبب تدني عدد الوفيات بين ذوي الأعمار المتقدمة.</a:t>
                      </a:r>
                      <a:endParaRPr lang="ar-BH" altLang="en-US" sz="2400" b="0" dirty="0">
                        <a:solidFill>
                          <a:schemeClr val="tx1"/>
                        </a:solidFill>
                        <a:cs typeface="+mn-cs"/>
                      </a:endParaRPr>
                    </a:p>
                  </a:txBody>
                  <a:tcPr marL="51435" marR="51435" marT="25724" marB="25724"/>
                </a:tc>
                <a:tc>
                  <a:txBody>
                    <a:bodyPr/>
                    <a:lstStyle/>
                    <a:p>
                      <a:pPr algn="r" rtl="1" eaLnBrk="1" hangingPunct="1">
                        <a:lnSpc>
                          <a:spcPct val="150000"/>
                        </a:lnSpc>
                        <a:buFontTx/>
                        <a:buChar char="-"/>
                      </a:pPr>
                      <a:r>
                        <a:rPr lang="ar-BH" altLang="en-US" sz="2400" b="0" dirty="0">
                          <a:solidFill>
                            <a:schemeClr val="tx1"/>
                          </a:solidFill>
                        </a:rPr>
                        <a:t> الهرم منتظم نسبيًا.</a:t>
                      </a:r>
                    </a:p>
                    <a:p>
                      <a:pPr algn="r" rtl="1" eaLnBrk="1" hangingPunct="1">
                        <a:lnSpc>
                          <a:spcPct val="150000"/>
                        </a:lnSpc>
                        <a:buFontTx/>
                        <a:buChar char="-"/>
                      </a:pPr>
                      <a:r>
                        <a:rPr lang="ar-BH" altLang="en-US" sz="2400" b="0" dirty="0">
                          <a:solidFill>
                            <a:schemeClr val="tx1"/>
                          </a:solidFill>
                        </a:rPr>
                        <a:t> القاعدة عريضة نتيجة لكثرة الولادات.</a:t>
                      </a:r>
                    </a:p>
                    <a:p>
                      <a:pPr algn="r" rtl="1" eaLnBrk="1" hangingPunct="1">
                        <a:lnSpc>
                          <a:spcPct val="150000"/>
                        </a:lnSpc>
                        <a:buFontTx/>
                        <a:buChar char="-"/>
                      </a:pPr>
                      <a:r>
                        <a:rPr lang="ar-BH" altLang="en-US" sz="2400" b="0" dirty="0">
                          <a:solidFill>
                            <a:schemeClr val="tx1"/>
                          </a:solidFill>
                        </a:rPr>
                        <a:t> القمة ضيقة نتيجة ارتفاع عدد الوفيات بين ذوي الأعمار المتقدمة. </a:t>
                      </a:r>
                      <a:endParaRPr lang="ar-SA" altLang="en-US" sz="2400" b="0" dirty="0">
                        <a:solidFill>
                          <a:schemeClr val="tx1"/>
                        </a:solidFill>
                        <a:cs typeface="+mn-cs"/>
                      </a:endParaRPr>
                    </a:p>
                  </a:txBody>
                  <a:tcPr marL="51435" marR="51435" marT="25724" marB="25724"/>
                </a:tc>
                <a:extLst>
                  <a:ext uri="{0D108BD9-81ED-4DB2-BD59-A6C34878D82A}">
                    <a16:rowId xmlns:a16="http://schemas.microsoft.com/office/drawing/2014/main" val="10001"/>
                  </a:ext>
                </a:extLst>
              </a:tr>
            </a:tbl>
          </a:graphicData>
        </a:graphic>
      </p:graphicFrame>
      <p:sp>
        <p:nvSpPr>
          <p:cNvPr id="6" name="TextBox 5"/>
          <p:cNvSpPr txBox="1"/>
          <p:nvPr/>
        </p:nvSpPr>
        <p:spPr>
          <a:xfrm>
            <a:off x="6136252" y="407023"/>
            <a:ext cx="2451292" cy="2248693"/>
          </a:xfrm>
          <a:prstGeom prst="rect">
            <a:avLst/>
          </a:prstGeom>
          <a:solidFill>
            <a:schemeClr val="accent2">
              <a:lumMod val="20000"/>
              <a:lumOff val="80000"/>
            </a:schemeClr>
          </a:solidFill>
        </p:spPr>
        <p:txBody>
          <a:bodyPr wrap="square" rtlCol="0">
            <a:spAutoFit/>
          </a:bodyPr>
          <a:lstStyle/>
          <a:p>
            <a:pPr algn="ctr" rtl="1">
              <a:lnSpc>
                <a:spcPct val="150000"/>
              </a:lnSpc>
            </a:pPr>
            <a:r>
              <a:rPr lang="ar-BH" sz="2400" b="1" dirty="0"/>
              <a:t>خصائص </a:t>
            </a:r>
          </a:p>
          <a:p>
            <a:pPr algn="ctr" rtl="1">
              <a:lnSpc>
                <a:spcPct val="150000"/>
              </a:lnSpc>
            </a:pPr>
            <a:r>
              <a:rPr lang="ar-BH" sz="2400" b="1" dirty="0"/>
              <a:t>هرم الأعمار </a:t>
            </a:r>
          </a:p>
          <a:p>
            <a:pPr algn="ctr" rtl="1">
              <a:lnSpc>
                <a:spcPct val="150000"/>
              </a:lnSpc>
            </a:pPr>
            <a:r>
              <a:rPr lang="ar-BH" sz="2400" b="1" dirty="0"/>
              <a:t>في البلدان النامية </a:t>
            </a:r>
          </a:p>
          <a:p>
            <a:pPr algn="ctr" rtl="1">
              <a:lnSpc>
                <a:spcPct val="150000"/>
              </a:lnSpc>
            </a:pPr>
            <a:r>
              <a:rPr lang="ar-BH" sz="2400" b="1" dirty="0"/>
              <a:t>والبلدان الصناعية</a:t>
            </a:r>
            <a:endParaRPr lang="en-US" sz="2400" b="1" dirty="0"/>
          </a:p>
        </p:txBody>
      </p:sp>
      <p:pic>
        <p:nvPicPr>
          <p:cNvPr id="4" name="Picture 3">
            <a:extLst>
              <a:ext uri="{FF2B5EF4-FFF2-40B4-BE49-F238E27FC236}">
                <a16:creationId xmlns:a16="http://schemas.microsoft.com/office/drawing/2014/main" id="{DF5B3C96-3709-4936-A1B8-8BF0F9CF3531}"/>
              </a:ext>
            </a:extLst>
          </p:cNvPr>
          <p:cNvPicPr>
            <a:picLocks noChangeAspect="1"/>
          </p:cNvPicPr>
          <p:nvPr/>
        </p:nvPicPr>
        <p:blipFill rotWithShape="1">
          <a:blip r:embed="rId2"/>
          <a:srcRect l="37547" t="23277" r="51938" b="50708"/>
          <a:stretch/>
        </p:blipFill>
        <p:spPr>
          <a:xfrm>
            <a:off x="3393766" y="323874"/>
            <a:ext cx="2356467" cy="3105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ECF43827-4436-4A5A-9569-1B9CCD6FB71A}"/>
              </a:ext>
            </a:extLst>
          </p:cNvPr>
          <p:cNvPicPr>
            <a:picLocks noChangeAspect="1"/>
          </p:cNvPicPr>
          <p:nvPr/>
        </p:nvPicPr>
        <p:blipFill rotWithShape="1">
          <a:blip r:embed="rId3"/>
          <a:srcRect l="37079" t="17718" r="52406" b="52751"/>
          <a:stretch/>
        </p:blipFill>
        <p:spPr>
          <a:xfrm>
            <a:off x="677117" y="323874"/>
            <a:ext cx="2330630" cy="3105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499637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txBox="1">
            <a:spLocks noChangeArrowheads="1"/>
          </p:cNvSpPr>
          <p:nvPr/>
        </p:nvSpPr>
        <p:spPr bwMode="auto">
          <a:xfrm>
            <a:off x="2789635" y="2015728"/>
            <a:ext cx="3798094"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rtl="1">
              <a:lnSpc>
                <a:spcPct val="90000"/>
              </a:lnSpc>
              <a:spcBef>
                <a:spcPts val="563"/>
              </a:spcBef>
              <a:buFont typeface="Arial" panose="020B0604020202020204" pitchFamily="34" charset="0"/>
              <a:buChar char="•"/>
              <a:defRPr sz="1500">
                <a:solidFill>
                  <a:schemeClr val="tx1"/>
                </a:solidFill>
                <a:latin typeface="Calibri" panose="020F0502020204030204" pitchFamily="34" charset="0"/>
              </a:defRPr>
            </a:lvl1pPr>
            <a:lvl2pPr marL="742950" indent="-285750" algn="r" rtl="1">
              <a:lnSpc>
                <a:spcPct val="90000"/>
              </a:lnSpc>
              <a:spcBef>
                <a:spcPts val="275"/>
              </a:spcBef>
              <a:buFont typeface="Arial" panose="020B0604020202020204" pitchFamily="34" charset="0"/>
              <a:buChar char="•"/>
              <a:defRPr>
                <a:solidFill>
                  <a:schemeClr val="tx1"/>
                </a:solidFill>
                <a:latin typeface="Calibri" panose="020F0502020204030204" pitchFamily="34" charset="0"/>
              </a:defRPr>
            </a:lvl2pPr>
            <a:lvl3pPr marL="1143000" indent="-228600" algn="r" rtl="1">
              <a:lnSpc>
                <a:spcPct val="90000"/>
              </a:lnSpc>
              <a:spcBef>
                <a:spcPts val="275"/>
              </a:spcBef>
              <a:buFont typeface="Arial" panose="020B0604020202020204" pitchFamily="34" charset="0"/>
              <a:buChar char="•"/>
              <a:defRPr sz="1100">
                <a:solidFill>
                  <a:schemeClr val="tx1"/>
                </a:solidFill>
                <a:latin typeface="Calibri" panose="020F0502020204030204" pitchFamily="34" charset="0"/>
              </a:defRPr>
            </a:lvl3pPr>
            <a:lvl4pPr marL="1600200" indent="-228600" algn="r" rtl="1">
              <a:lnSpc>
                <a:spcPct val="90000"/>
              </a:lnSpc>
              <a:spcBef>
                <a:spcPts val="275"/>
              </a:spcBef>
              <a:buFont typeface="Arial" panose="020B0604020202020204" pitchFamily="34" charset="0"/>
              <a:buChar char="•"/>
              <a:defRPr sz="900">
                <a:solidFill>
                  <a:schemeClr val="tx1"/>
                </a:solidFill>
                <a:latin typeface="Calibri" panose="020F0502020204030204" pitchFamily="34" charset="0"/>
              </a:defRPr>
            </a:lvl4pPr>
            <a:lvl5pPr marL="2057400" indent="-228600" algn="r" rtl="1">
              <a:lnSpc>
                <a:spcPct val="90000"/>
              </a:lnSpc>
              <a:spcBef>
                <a:spcPts val="275"/>
              </a:spcBef>
              <a:buFont typeface="Arial" panose="020B0604020202020204" pitchFamily="34" charset="0"/>
              <a:buChar char="•"/>
              <a:defRPr sz="900">
                <a:solidFill>
                  <a:schemeClr val="tx1"/>
                </a:solidFill>
                <a:latin typeface="Calibri" panose="020F0502020204030204" pitchFamily="34" charset="0"/>
              </a:defRPr>
            </a:lvl5pPr>
            <a:lvl6pPr marL="2514600" indent="-228600" algn="r" rtl="1" eaLnBrk="0" fontAlgn="base" hangingPunct="0">
              <a:lnSpc>
                <a:spcPct val="90000"/>
              </a:lnSpc>
              <a:spcBef>
                <a:spcPts val="275"/>
              </a:spcBef>
              <a:spcAft>
                <a:spcPct val="0"/>
              </a:spcAft>
              <a:buFont typeface="Arial" panose="020B0604020202020204" pitchFamily="34" charset="0"/>
              <a:buChar char="•"/>
              <a:defRPr sz="900">
                <a:solidFill>
                  <a:schemeClr val="tx1"/>
                </a:solidFill>
                <a:latin typeface="Calibri" panose="020F0502020204030204" pitchFamily="34" charset="0"/>
              </a:defRPr>
            </a:lvl6pPr>
            <a:lvl7pPr marL="2971800" indent="-228600" algn="r" rtl="1" eaLnBrk="0" fontAlgn="base" hangingPunct="0">
              <a:lnSpc>
                <a:spcPct val="90000"/>
              </a:lnSpc>
              <a:spcBef>
                <a:spcPts val="275"/>
              </a:spcBef>
              <a:spcAft>
                <a:spcPct val="0"/>
              </a:spcAft>
              <a:buFont typeface="Arial" panose="020B0604020202020204" pitchFamily="34" charset="0"/>
              <a:buChar char="•"/>
              <a:defRPr sz="900">
                <a:solidFill>
                  <a:schemeClr val="tx1"/>
                </a:solidFill>
                <a:latin typeface="Calibri" panose="020F0502020204030204" pitchFamily="34" charset="0"/>
              </a:defRPr>
            </a:lvl7pPr>
            <a:lvl8pPr marL="3429000" indent="-228600" algn="r" rtl="1" eaLnBrk="0" fontAlgn="base" hangingPunct="0">
              <a:lnSpc>
                <a:spcPct val="90000"/>
              </a:lnSpc>
              <a:spcBef>
                <a:spcPts val="275"/>
              </a:spcBef>
              <a:spcAft>
                <a:spcPct val="0"/>
              </a:spcAft>
              <a:buFont typeface="Arial" panose="020B0604020202020204" pitchFamily="34" charset="0"/>
              <a:buChar char="•"/>
              <a:defRPr sz="900">
                <a:solidFill>
                  <a:schemeClr val="tx1"/>
                </a:solidFill>
                <a:latin typeface="Calibri" panose="020F0502020204030204" pitchFamily="34" charset="0"/>
              </a:defRPr>
            </a:lvl8pPr>
            <a:lvl9pPr marL="3886200" indent="-228600" algn="r" rtl="1" eaLnBrk="0" fontAlgn="base" hangingPunct="0">
              <a:lnSpc>
                <a:spcPct val="90000"/>
              </a:lnSpc>
              <a:spcBef>
                <a:spcPts val="275"/>
              </a:spcBef>
              <a:spcAft>
                <a:spcPct val="0"/>
              </a:spcAft>
              <a:buFont typeface="Arial" panose="020B0604020202020204" pitchFamily="34" charset="0"/>
              <a:buChar char="•"/>
              <a:defRPr sz="9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n-US" altLang="en-US" sz="2475" b="1" dirty="0">
              <a:solidFill>
                <a:srgbClr val="FF0000"/>
              </a:solidFill>
              <a:latin typeface="Arial" panose="020B0604020202020204" pitchFamily="34" charset="0"/>
            </a:endParaRPr>
          </a:p>
        </p:txBody>
      </p:sp>
      <p:sp>
        <p:nvSpPr>
          <p:cNvPr id="9" name="Content Placeholder 2">
            <a:extLst>
              <a:ext uri="{FF2B5EF4-FFF2-40B4-BE49-F238E27FC236}">
                <a16:creationId xmlns:a16="http://schemas.microsoft.com/office/drawing/2014/main" id="{6DACCA10-4A33-48A0-B1BD-B70AD9E75E4A}"/>
              </a:ext>
            </a:extLst>
          </p:cNvPr>
          <p:cNvSpPr>
            <a:spLocks noGrp="1" noChangeArrowheads="1"/>
          </p:cNvSpPr>
          <p:nvPr>
            <p:ph idx="1"/>
          </p:nvPr>
        </p:nvSpPr>
        <p:spPr>
          <a:xfrm>
            <a:off x="447800" y="338613"/>
            <a:ext cx="8248399" cy="6154951"/>
          </a:xfrm>
          <a:solidFill>
            <a:schemeClr val="accent2">
              <a:lumMod val="20000"/>
              <a:lumOff val="80000"/>
            </a:schemeClr>
          </a:solidFill>
          <a:ln>
            <a:noFill/>
          </a:ln>
        </p:spPr>
        <p:txBody>
          <a:bodyPr>
            <a:noAutofit/>
          </a:bodyPr>
          <a:lstStyle/>
          <a:p>
            <a:pPr marL="0" indent="0" algn="r" defTabSz="685800" rtl="1">
              <a:lnSpc>
                <a:spcPct val="100000"/>
              </a:lnSpc>
              <a:spcBef>
                <a:spcPct val="0"/>
              </a:spcBef>
              <a:buNone/>
            </a:pPr>
            <a:r>
              <a:rPr lang="ar-BH" altLang="en-US" sz="2400" b="1" dirty="0">
                <a:solidFill>
                  <a:srgbClr val="FF0000"/>
                </a:solidFill>
                <a:latin typeface="Arabic Typesetting" panose="03020402040406030203" pitchFamily="66" charset="-78"/>
              </a:rPr>
              <a:t>قانون احتساب نسبة </a:t>
            </a:r>
            <a:r>
              <a:rPr lang="ar-BH" altLang="en-US" sz="2400" b="1" dirty="0">
                <a:solidFill>
                  <a:srgbClr val="FF0000"/>
                </a:solidFill>
                <a:latin typeface="Arial" panose="020B0604020202020204" pitchFamily="34" charset="0"/>
              </a:rPr>
              <a:t>الذكورة:</a:t>
            </a:r>
            <a:r>
              <a:rPr lang="ar-BH" altLang="en-US" sz="2400" dirty="0">
                <a:latin typeface="Arabic Typesetting" panose="03020402040406030203" pitchFamily="66" charset="-78"/>
              </a:rPr>
              <a:t> </a:t>
            </a:r>
          </a:p>
          <a:p>
            <a:pPr marL="0" indent="0" algn="r" defTabSz="685800" rtl="1">
              <a:lnSpc>
                <a:spcPct val="150000"/>
              </a:lnSpc>
              <a:spcBef>
                <a:spcPct val="0"/>
              </a:spcBef>
              <a:buNone/>
            </a:pPr>
            <a:r>
              <a:rPr lang="ar-BH" altLang="en-US" sz="2400" dirty="0">
                <a:solidFill>
                  <a:schemeClr val="accent1"/>
                </a:solidFill>
                <a:latin typeface="Arabic Typesetting" panose="03020402040406030203" pitchFamily="66" charset="-78"/>
              </a:rPr>
              <a:t>نسبة الذكورة : هي عدد الذكور إلى عدد الإناث في البلد الواحد.</a:t>
            </a:r>
          </a:p>
          <a:p>
            <a:pPr marL="0" indent="0" algn="r" defTabSz="685800" rtl="1">
              <a:lnSpc>
                <a:spcPct val="150000"/>
              </a:lnSpc>
              <a:spcBef>
                <a:spcPct val="0"/>
              </a:spcBef>
              <a:buNone/>
            </a:pPr>
            <a:r>
              <a:rPr lang="ar-BH" altLang="en-US" sz="2400" b="1" dirty="0">
                <a:latin typeface="Arabic Typesetting" panose="03020402040406030203" pitchFamily="66" charset="-78"/>
              </a:rPr>
              <a:t>تحسب نسبة الذكورة وفق المعادلة الآتية:</a:t>
            </a:r>
          </a:p>
          <a:p>
            <a:pPr marL="0" indent="0" algn="r" defTabSz="685800" rtl="1">
              <a:lnSpc>
                <a:spcPct val="150000"/>
              </a:lnSpc>
              <a:spcBef>
                <a:spcPct val="0"/>
              </a:spcBef>
              <a:buNone/>
            </a:pPr>
            <a:endParaRPr lang="ar-BH" altLang="en-US" sz="2400" b="1" dirty="0">
              <a:latin typeface="Arabic Typesetting" panose="03020402040406030203" pitchFamily="66" charset="-78"/>
            </a:endParaRPr>
          </a:p>
          <a:p>
            <a:pPr marL="0" indent="0" algn="r" defTabSz="685800" rtl="1">
              <a:lnSpc>
                <a:spcPct val="100000"/>
              </a:lnSpc>
              <a:spcBef>
                <a:spcPct val="0"/>
              </a:spcBef>
              <a:buNone/>
            </a:pPr>
            <a:r>
              <a:rPr lang="ar-BH" altLang="en-US" sz="2400" b="1" dirty="0">
                <a:solidFill>
                  <a:schemeClr val="accent1"/>
                </a:solidFill>
                <a:latin typeface="Arabic Typesetting" panose="03020402040406030203" pitchFamily="66" charset="-78"/>
              </a:rPr>
              <a:t>		   عدد الذكور</a:t>
            </a:r>
          </a:p>
          <a:p>
            <a:pPr marL="0" indent="0" algn="r" defTabSz="685800" rtl="1">
              <a:lnSpc>
                <a:spcPct val="100000"/>
              </a:lnSpc>
              <a:spcBef>
                <a:spcPct val="0"/>
              </a:spcBef>
              <a:buNone/>
            </a:pPr>
            <a:r>
              <a:rPr lang="ar-BH" altLang="en-US" sz="2400" b="1" dirty="0">
                <a:solidFill>
                  <a:srgbClr val="FF0000"/>
                </a:solidFill>
                <a:latin typeface="Arabic Typesetting" panose="03020402040406030203" pitchFamily="66" charset="-78"/>
              </a:rPr>
              <a:t>نسبة الذكورة </a:t>
            </a:r>
            <a:r>
              <a:rPr lang="ar-BH" altLang="en-US" sz="2400" b="1" dirty="0">
                <a:solidFill>
                  <a:schemeClr val="accent1"/>
                </a:solidFill>
                <a:latin typeface="Arabic Typesetting" panose="03020402040406030203" pitchFamily="66" charset="-78"/>
              </a:rPr>
              <a:t>= ـــــــــــــــــــ × 100</a:t>
            </a:r>
            <a:r>
              <a:rPr lang="ar-BH" altLang="en-US" sz="2400" dirty="0">
                <a:solidFill>
                  <a:schemeClr val="accent1"/>
                </a:solidFill>
                <a:latin typeface="Arabic Typesetting" panose="03020402040406030203" pitchFamily="66" charset="-78"/>
              </a:rPr>
              <a:t> </a:t>
            </a:r>
            <a:endParaRPr lang="ar-BH" altLang="en-US" sz="2400" b="1" dirty="0">
              <a:solidFill>
                <a:schemeClr val="accent1"/>
              </a:solidFill>
              <a:latin typeface="Arabic Typesetting" panose="03020402040406030203" pitchFamily="66" charset="-78"/>
            </a:endParaRPr>
          </a:p>
          <a:p>
            <a:pPr marL="0" indent="0" algn="r" defTabSz="685800" rtl="1">
              <a:lnSpc>
                <a:spcPct val="100000"/>
              </a:lnSpc>
              <a:spcBef>
                <a:spcPct val="0"/>
              </a:spcBef>
              <a:buNone/>
            </a:pPr>
            <a:r>
              <a:rPr lang="ar-BH" altLang="en-US" sz="2400" b="1" dirty="0">
                <a:solidFill>
                  <a:schemeClr val="accent1"/>
                </a:solidFill>
                <a:latin typeface="Arabic Typesetting" panose="03020402040406030203" pitchFamily="66" charset="-78"/>
              </a:rPr>
              <a:t>		   عدد الإناث</a:t>
            </a:r>
            <a:endParaRPr lang="ar-BH" altLang="en-US" sz="2400" dirty="0">
              <a:solidFill>
                <a:schemeClr val="accent1"/>
              </a:solidFill>
              <a:latin typeface="Arabic Typesetting" panose="03020402040406030203" pitchFamily="66" charset="-78"/>
            </a:endParaRPr>
          </a:p>
          <a:p>
            <a:pPr marL="0" indent="0" algn="r" defTabSz="685800" rtl="1">
              <a:lnSpc>
                <a:spcPct val="100000"/>
              </a:lnSpc>
              <a:spcBef>
                <a:spcPct val="0"/>
              </a:spcBef>
              <a:buNone/>
            </a:pPr>
            <a:r>
              <a:rPr lang="ar-BH" altLang="en-US" sz="2400" dirty="0">
                <a:solidFill>
                  <a:schemeClr val="accent1"/>
                </a:solidFill>
                <a:latin typeface="Arabic Typesetting" panose="03020402040406030203" pitchFamily="66" charset="-78"/>
              </a:rPr>
              <a:t> </a:t>
            </a:r>
            <a:endParaRPr lang="ar-BH" altLang="en-US" sz="2400" b="1" dirty="0">
              <a:solidFill>
                <a:srgbClr val="FF0000"/>
              </a:solidFill>
              <a:latin typeface="Arabic Typesetting" panose="03020402040406030203" pitchFamily="66" charset="-78"/>
            </a:endParaRPr>
          </a:p>
          <a:p>
            <a:pPr marL="0" indent="0" algn="r" rtl="1">
              <a:lnSpc>
                <a:spcPct val="100000"/>
              </a:lnSpc>
              <a:buNone/>
              <a:defRPr/>
            </a:pPr>
            <a:r>
              <a:rPr lang="ar-BH" altLang="en-US" sz="2400" b="1" dirty="0">
                <a:latin typeface="Arabic Typesetting" panose="03020402040406030203" pitchFamily="66" charset="-78"/>
              </a:rPr>
              <a:t>حساب معدل القيد في مرحلة دراسية معينة وفق المعادلة الآتية: </a:t>
            </a:r>
          </a:p>
          <a:p>
            <a:pPr marL="0" indent="0" algn="r" rtl="1">
              <a:lnSpc>
                <a:spcPct val="100000"/>
              </a:lnSpc>
              <a:buNone/>
              <a:defRPr/>
            </a:pPr>
            <a:r>
              <a:rPr lang="ar-BH" altLang="en-US" sz="2100" b="1" dirty="0">
                <a:solidFill>
                  <a:schemeClr val="accent1">
                    <a:lumMod val="75000"/>
                  </a:schemeClr>
                </a:solidFill>
                <a:latin typeface="Arabic Typesetting" panose="03020402040406030203" pitchFamily="66" charset="-78"/>
              </a:rPr>
              <a:t>عدد المسجلين في المدارس في فئة أعمار المرحلة/عدد السكان في فئة الأعمار نفسها × 100 </a:t>
            </a:r>
            <a:endParaRPr lang="ar-BH" altLang="en-US" sz="2400" b="1" dirty="0">
              <a:solidFill>
                <a:schemeClr val="accent1">
                  <a:lumMod val="75000"/>
                </a:schemeClr>
              </a:solidFill>
              <a:latin typeface="Arabic Typesetting" panose="03020402040406030203" pitchFamily="66" charset="-78"/>
            </a:endParaRPr>
          </a:p>
          <a:p>
            <a:pPr marL="0" indent="0" algn="r" rtl="1">
              <a:lnSpc>
                <a:spcPct val="100000"/>
              </a:lnSpc>
              <a:buNone/>
              <a:defRPr/>
            </a:pPr>
            <a:r>
              <a:rPr lang="ar-BH" altLang="en-US" sz="2400" b="1" dirty="0">
                <a:solidFill>
                  <a:srgbClr val="FF0000"/>
                </a:solidFill>
                <a:latin typeface="Arabic Typesetting" panose="03020402040406030203" pitchFamily="66" charset="-78"/>
              </a:rPr>
              <a:t>مثال:  </a:t>
            </a:r>
            <a:r>
              <a:rPr lang="ar-BH" altLang="en-US" sz="2400" dirty="0">
                <a:solidFill>
                  <a:schemeClr val="accent1"/>
                </a:solidFill>
                <a:latin typeface="Arabic Typesetting" panose="03020402040406030203" pitchFamily="66" charset="-78"/>
              </a:rPr>
              <a:t>معدل القيد في المرحلة الابتدائية =</a:t>
            </a:r>
          </a:p>
          <a:p>
            <a:pPr marL="0" indent="0" algn="r" rtl="1">
              <a:lnSpc>
                <a:spcPct val="100000"/>
              </a:lnSpc>
              <a:buNone/>
              <a:defRPr/>
            </a:pPr>
            <a:r>
              <a:rPr lang="ar-BH" altLang="en-US" sz="2400" dirty="0">
                <a:solidFill>
                  <a:srgbClr val="5B9BD5"/>
                </a:solidFill>
                <a:latin typeface="Arabic Typesetting" panose="03020402040406030203" pitchFamily="66" charset="-78"/>
              </a:rPr>
              <a:t>عدد المسجلين في المدارس في فئة الأعمار(6-12)سنة/عدد السكان في فئة الأعمار(6-12) × 100</a:t>
            </a:r>
            <a:r>
              <a:rPr lang="ar-BH" altLang="en-US" sz="2400" dirty="0">
                <a:solidFill>
                  <a:prstClr val="black"/>
                </a:solidFill>
                <a:latin typeface="Arabic Typesetting" panose="03020402040406030203" pitchFamily="66" charset="-78"/>
              </a:rPr>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40696" y="467547"/>
            <a:ext cx="4273742" cy="5871607"/>
          </a:xfrm>
          <a:prstGeom prst="rect">
            <a:avLst/>
          </a:prstGeom>
          <a:solidFill>
            <a:schemeClr val="accent4">
              <a:lumMod val="20000"/>
              <a:lumOff val="80000"/>
            </a:schemeClr>
          </a:solidFill>
        </p:spPr>
        <p:txBody>
          <a:bodyPr wrap="square">
            <a:spAutoFit/>
          </a:bodyPr>
          <a:lstStyle/>
          <a:p>
            <a:pPr algn="r" defTabSz="385763" rtl="1">
              <a:lnSpc>
                <a:spcPct val="150000"/>
              </a:lnSpc>
              <a:spcBef>
                <a:spcPts val="422"/>
              </a:spcBef>
              <a:defRPr/>
            </a:pPr>
            <a:r>
              <a:rPr lang="ar-BH" altLang="en-US" sz="2400" b="1" dirty="0">
                <a:solidFill>
                  <a:srgbClr val="FF0000"/>
                </a:solidFill>
                <a:latin typeface="Arabic Typesetting" panose="03020402040406030203" pitchFamily="66" charset="-78"/>
              </a:rPr>
              <a:t>- ارتفاع </a:t>
            </a:r>
            <a:r>
              <a:rPr lang="ar-BH" altLang="en-US" sz="2400" b="1" dirty="0">
                <a:latin typeface="Arabic Typesetting" panose="03020402040406030203" pitchFamily="66" charset="-78"/>
              </a:rPr>
              <a:t>وفيات الذكور </a:t>
            </a:r>
            <a:r>
              <a:rPr lang="ar-BH" altLang="en-US" sz="2400" b="1" dirty="0">
                <a:solidFill>
                  <a:srgbClr val="FF0000"/>
                </a:solidFill>
                <a:latin typeface="Arabic Typesetting" panose="03020402040406030203" pitchFamily="66" charset="-78"/>
              </a:rPr>
              <a:t>بالدول </a:t>
            </a:r>
            <a:r>
              <a:rPr lang="ar-BH" altLang="en-US" sz="2400" b="1" dirty="0">
                <a:latin typeface="Arabic Typesetting" panose="03020402040406030203" pitchFamily="66" charset="-78"/>
              </a:rPr>
              <a:t>الصناعية</a:t>
            </a:r>
            <a:r>
              <a:rPr lang="ar-BH" altLang="en-US" sz="2400" b="1" dirty="0">
                <a:solidFill>
                  <a:srgbClr val="FF0000"/>
                </a:solidFill>
                <a:latin typeface="Arabic Typesetting" panose="03020402040406030203" pitchFamily="66" charset="-78"/>
              </a:rPr>
              <a:t> </a:t>
            </a:r>
            <a:r>
              <a:rPr lang="ar-BH" altLang="en-US" sz="2400" b="1" u="sng" dirty="0">
                <a:solidFill>
                  <a:srgbClr val="FF0000"/>
                </a:solidFill>
                <a:latin typeface="Arabic Typesetting" panose="03020402040406030203" pitchFamily="66" charset="-78"/>
              </a:rPr>
              <a:t>بسبب</a:t>
            </a:r>
            <a:r>
              <a:rPr lang="ar-BH" altLang="en-US" sz="2400" b="1" dirty="0">
                <a:solidFill>
                  <a:srgbClr val="FF0000"/>
                </a:solidFill>
                <a:latin typeface="Arabic Typesetting" panose="03020402040406030203" pitchFamily="66" charset="-78"/>
              </a:rPr>
              <a:t>:</a:t>
            </a:r>
          </a:p>
          <a:p>
            <a:pPr algn="r" defTabSz="385763" rtl="1">
              <a:spcBef>
                <a:spcPts val="422"/>
              </a:spcBef>
              <a:defRPr/>
            </a:pPr>
            <a:r>
              <a:rPr lang="ar-BH" altLang="en-US" sz="2400" dirty="0">
                <a:solidFill>
                  <a:prstClr val="black"/>
                </a:solidFill>
                <a:latin typeface="Arabic Typesetting" panose="03020402040406030203" pitchFamily="66" charset="-78"/>
              </a:rPr>
              <a:t>1- عملهم خارج المنزل وتعرضهم للخطر.</a:t>
            </a:r>
          </a:p>
          <a:p>
            <a:pPr algn="r" defTabSz="385763" rtl="1">
              <a:spcBef>
                <a:spcPts val="422"/>
              </a:spcBef>
              <a:defRPr/>
            </a:pPr>
            <a:r>
              <a:rPr lang="ar-BH" altLang="en-US" sz="2400" dirty="0">
                <a:solidFill>
                  <a:prstClr val="black"/>
                </a:solidFill>
                <a:latin typeface="Arabic Typesetting" panose="03020402040406030203" pitchFamily="66" charset="-78"/>
              </a:rPr>
              <a:t>2- انفراد الذكور بخوض الحروب.</a:t>
            </a:r>
          </a:p>
          <a:p>
            <a:pPr algn="r" defTabSz="385763" rtl="1">
              <a:spcBef>
                <a:spcPts val="422"/>
              </a:spcBef>
              <a:defRPr/>
            </a:pPr>
            <a:r>
              <a:rPr lang="ar-BH" altLang="en-US" sz="2400" dirty="0">
                <a:solidFill>
                  <a:prstClr val="black"/>
                </a:solidFill>
                <a:latin typeface="Arabic Typesetting" panose="03020402040406030203" pitchFamily="66" charset="-78"/>
              </a:rPr>
              <a:t>3- إدمانهم الكحول والمنبهات والتبغ.</a:t>
            </a:r>
          </a:p>
          <a:p>
            <a:pPr algn="r" defTabSz="385763" rtl="1">
              <a:spcBef>
                <a:spcPts val="422"/>
              </a:spcBef>
              <a:defRPr/>
            </a:pPr>
            <a:r>
              <a:rPr lang="ar-BH" altLang="en-US" sz="2400" dirty="0">
                <a:solidFill>
                  <a:prstClr val="black"/>
                </a:solidFill>
                <a:latin typeface="Arabic Typesetting" panose="03020402040406030203" pitchFamily="66" charset="-78"/>
              </a:rPr>
              <a:t>4- مقاومة طبيعية تتمتع بها المرأة أكثر من الرجل.</a:t>
            </a:r>
          </a:p>
          <a:p>
            <a:pPr algn="r" defTabSz="385763" rtl="1">
              <a:lnSpc>
                <a:spcPct val="150000"/>
              </a:lnSpc>
              <a:spcBef>
                <a:spcPts val="422"/>
              </a:spcBef>
              <a:defRPr/>
            </a:pPr>
            <a:r>
              <a:rPr lang="ar-BH" altLang="en-US" sz="2400" b="1" dirty="0">
                <a:solidFill>
                  <a:srgbClr val="FF0000"/>
                </a:solidFill>
                <a:latin typeface="Arabic Typesetting" panose="03020402040406030203" pitchFamily="66" charset="-78"/>
              </a:rPr>
              <a:t>- ارتفاع وفيات </a:t>
            </a:r>
            <a:r>
              <a:rPr lang="ar-BH" altLang="en-US" sz="2400" b="1" dirty="0">
                <a:latin typeface="Arabic Typesetting" panose="03020402040406030203" pitchFamily="66" charset="-78"/>
              </a:rPr>
              <a:t>الإناث</a:t>
            </a:r>
            <a:r>
              <a:rPr lang="ar-BH" altLang="en-US" sz="2400" b="1" dirty="0">
                <a:solidFill>
                  <a:srgbClr val="FF0000"/>
                </a:solidFill>
                <a:latin typeface="Arabic Typesetting" panose="03020402040406030203" pitchFamily="66" charset="-78"/>
              </a:rPr>
              <a:t> في البلدان </a:t>
            </a:r>
            <a:r>
              <a:rPr lang="ar-BH" altLang="en-US" sz="2400" b="1" dirty="0">
                <a:latin typeface="Arabic Typesetting" panose="03020402040406030203" pitchFamily="66" charset="-78"/>
              </a:rPr>
              <a:t>النامية</a:t>
            </a:r>
            <a:r>
              <a:rPr lang="ar-BH" altLang="en-US" sz="2400" b="1" dirty="0">
                <a:solidFill>
                  <a:srgbClr val="FF0000"/>
                </a:solidFill>
                <a:latin typeface="Arabic Typesetting" panose="03020402040406030203" pitchFamily="66" charset="-78"/>
              </a:rPr>
              <a:t> </a:t>
            </a:r>
            <a:r>
              <a:rPr lang="ar-BH" altLang="en-US" sz="2400" b="1" u="sng" dirty="0">
                <a:solidFill>
                  <a:srgbClr val="FF0000"/>
                </a:solidFill>
                <a:latin typeface="Arabic Typesetting" panose="03020402040406030203" pitchFamily="66" charset="-78"/>
              </a:rPr>
              <a:t>بسبب</a:t>
            </a:r>
            <a:r>
              <a:rPr lang="ar-BH" altLang="en-US" sz="2400" b="1" dirty="0">
                <a:solidFill>
                  <a:srgbClr val="FF0000"/>
                </a:solidFill>
                <a:latin typeface="Arabic Typesetting" panose="03020402040406030203" pitchFamily="66" charset="-78"/>
              </a:rPr>
              <a:t>:</a:t>
            </a:r>
          </a:p>
          <a:p>
            <a:pPr algn="r" defTabSz="385763" rtl="1">
              <a:lnSpc>
                <a:spcPct val="150000"/>
              </a:lnSpc>
              <a:spcBef>
                <a:spcPts val="422"/>
              </a:spcBef>
              <a:defRPr/>
            </a:pPr>
            <a:r>
              <a:rPr lang="ar-BH" altLang="en-US" sz="2400" dirty="0">
                <a:solidFill>
                  <a:prstClr val="black"/>
                </a:solidFill>
                <a:latin typeface="Arabic Typesetting" panose="03020402040406030203" pitchFamily="66" charset="-78"/>
              </a:rPr>
              <a:t>1-صعوبة الظروف التى تتلقاها المرأة في هذة المجتمعات.</a:t>
            </a:r>
            <a:endParaRPr lang="ar-BH" altLang="en-US" sz="2400" b="1" dirty="0">
              <a:solidFill>
                <a:prstClr val="black"/>
              </a:solidFill>
              <a:latin typeface="Arabic Typesetting" panose="03020402040406030203" pitchFamily="66" charset="-78"/>
            </a:endParaRPr>
          </a:p>
        </p:txBody>
      </p:sp>
      <p:sp>
        <p:nvSpPr>
          <p:cNvPr id="3" name="Content Placeholder 3">
            <a:extLst>
              <a:ext uri="{FF2B5EF4-FFF2-40B4-BE49-F238E27FC236}">
                <a16:creationId xmlns:a16="http://schemas.microsoft.com/office/drawing/2014/main" id="{3BEED781-C37E-4589-9651-69BC995BD26D}"/>
              </a:ext>
            </a:extLst>
          </p:cNvPr>
          <p:cNvSpPr>
            <a:spLocks noGrp="1"/>
          </p:cNvSpPr>
          <p:nvPr>
            <p:ph idx="1"/>
          </p:nvPr>
        </p:nvSpPr>
        <p:spPr>
          <a:xfrm>
            <a:off x="629562" y="467547"/>
            <a:ext cx="3348372" cy="5659883"/>
          </a:xfrm>
          <a:solidFill>
            <a:schemeClr val="accent1">
              <a:lumMod val="20000"/>
              <a:lumOff val="80000"/>
            </a:schemeClr>
          </a:solidFill>
        </p:spPr>
        <p:txBody>
          <a:bodyPr wrap="square">
            <a:spAutoFit/>
          </a:bodyPr>
          <a:lstStyle/>
          <a:p>
            <a:pPr marL="0" indent="0" algn="r">
              <a:lnSpc>
                <a:spcPct val="150000"/>
              </a:lnSpc>
              <a:buNone/>
            </a:pPr>
            <a:r>
              <a:rPr lang="ar-BH" altLang="ar-BH" sz="2400" b="1" dirty="0">
                <a:solidFill>
                  <a:srgbClr val="FF0000"/>
                </a:solidFill>
                <a:latin typeface="Arabic Typesetting" panose="03020402040406030203" pitchFamily="66" charset="-78"/>
              </a:rPr>
              <a:t>1- ما هي أكثر قارات العالم في نسبة الذكورة</a:t>
            </a:r>
            <a:r>
              <a:rPr lang="ar-BH" altLang="en-US" sz="2400" b="1" dirty="0">
                <a:solidFill>
                  <a:srgbClr val="FF0000"/>
                </a:solidFill>
                <a:latin typeface="Arabic Typesetting" panose="03020402040406030203" pitchFamily="66" charset="-78"/>
              </a:rPr>
              <a:t>؟</a:t>
            </a:r>
          </a:p>
          <a:p>
            <a:pPr marL="0" indent="0" algn="r">
              <a:lnSpc>
                <a:spcPct val="150000"/>
              </a:lnSpc>
              <a:buNone/>
            </a:pPr>
            <a:r>
              <a:rPr lang="ar-BH" altLang="en-US" sz="2400" dirty="0">
                <a:latin typeface="Arabic Typesetting" panose="03020402040406030203" pitchFamily="66" charset="-78"/>
              </a:rPr>
              <a:t>- قارة آسيا.</a:t>
            </a:r>
          </a:p>
          <a:p>
            <a:pPr marL="0" indent="0" algn="r">
              <a:lnSpc>
                <a:spcPct val="150000"/>
              </a:lnSpc>
              <a:buNone/>
            </a:pPr>
            <a:r>
              <a:rPr lang="ar-BH" altLang="ar-BH" sz="2400" b="1" dirty="0">
                <a:solidFill>
                  <a:srgbClr val="FF0000"/>
                </a:solidFill>
                <a:latin typeface="Arabic Typesetting" panose="03020402040406030203" pitchFamily="66" charset="-78"/>
              </a:rPr>
              <a:t>2- كم نسبة الذكورة في قارة أمريكا الجنوبية؟</a:t>
            </a:r>
          </a:p>
          <a:p>
            <a:pPr marL="0" indent="0" algn="r">
              <a:lnSpc>
                <a:spcPct val="150000"/>
              </a:lnSpc>
              <a:buNone/>
            </a:pPr>
            <a:r>
              <a:rPr lang="ar-BH" altLang="ar-BH" sz="2400" dirty="0">
                <a:latin typeface="Arabic Typesetting" panose="03020402040406030203" pitchFamily="66" charset="-78"/>
              </a:rPr>
              <a:t>- 100%.</a:t>
            </a:r>
          </a:p>
          <a:p>
            <a:pPr marL="0" indent="0" algn="r">
              <a:lnSpc>
                <a:spcPct val="150000"/>
              </a:lnSpc>
              <a:buNone/>
            </a:pPr>
            <a:r>
              <a:rPr lang="ar-BH" altLang="ar-BH" sz="2400" b="1" dirty="0">
                <a:solidFill>
                  <a:srgbClr val="FF0000"/>
                </a:solidFill>
                <a:latin typeface="Arabic Typesetting" panose="03020402040406030203" pitchFamily="66" charset="-78"/>
              </a:rPr>
              <a:t>3- ما هي أقل قارات العالم في متوسط الأعمار؟</a:t>
            </a:r>
          </a:p>
          <a:p>
            <a:pPr marL="0" indent="0" algn="r">
              <a:lnSpc>
                <a:spcPct val="150000"/>
              </a:lnSpc>
              <a:buNone/>
            </a:pPr>
            <a:r>
              <a:rPr lang="ar-BH" altLang="en-US" sz="2400" dirty="0">
                <a:latin typeface="Arabic Typesetting" panose="03020402040406030203" pitchFamily="66" charset="-78"/>
              </a:rPr>
              <a:t>- أفريقيا، أمريكيا الجنوبية، آسيا.</a:t>
            </a:r>
            <a:endParaRPr lang="en-US" altLang="en-US" sz="2400" dirty="0"/>
          </a:p>
        </p:txBody>
      </p:sp>
    </p:spTree>
    <p:extLst>
      <p:ext uri="{BB962C8B-B14F-4D97-AF65-F5344CB8AC3E}">
        <p14:creationId xmlns:p14="http://schemas.microsoft.com/office/powerpoint/2010/main" val="35247161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138668"/>
            <a:ext cx="8044070" cy="577850"/>
          </a:xfrm>
          <a:prstGeom prst="rect">
            <a:avLst/>
          </a:prstGeom>
          <a:solidFill>
            <a:schemeClr val="accent5">
              <a:lumMod val="50000"/>
            </a:schemeClr>
          </a:solidFill>
        </p:spPr>
        <p:txBody>
          <a:bodyPr wrap="square">
            <a:spAutoFit/>
          </a:bodyPr>
          <a:lstStyle/>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BH" sz="24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الدرس الثامن</a:t>
            </a:r>
            <a:endParaRPr kumimoji="0" lang="ar-SA"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sp>
        <p:nvSpPr>
          <p:cNvPr id="3" name="Rectangle 2"/>
          <p:cNvSpPr/>
          <p:nvPr/>
        </p:nvSpPr>
        <p:spPr>
          <a:xfrm>
            <a:off x="4571999" y="714177"/>
            <a:ext cx="4572001" cy="1938992"/>
          </a:xfrm>
          <a:prstGeom prst="rect">
            <a:avLst/>
          </a:prstGeom>
          <a:solidFill>
            <a:schemeClr val="accent5">
              <a:lumMod val="40000"/>
              <a:lumOff val="60000"/>
            </a:schemeClr>
          </a:solidFill>
        </p:spPr>
        <p:txBody>
          <a:bodyPr wrap="square"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60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النشاط الاقتصادي للسكان</a:t>
            </a:r>
            <a:endParaRPr kumimoji="0" lang="ar-BH" sz="6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pic>
        <p:nvPicPr>
          <p:cNvPr id="4" name="Picture 1"/>
          <p:cNvPicPr>
            <a:picLocks noChangeAspect="1" noChangeArrowheads="1"/>
          </p:cNvPicPr>
          <p:nvPr/>
        </p:nvPicPr>
        <p:blipFill>
          <a:blip r:embed="rId2"/>
          <a:srcRect l="27388" t="13873" r="41602" b="5389"/>
          <a:stretch>
            <a:fillRect/>
          </a:stretch>
        </p:blipFill>
        <p:spPr bwMode="auto">
          <a:xfrm>
            <a:off x="300190" y="737674"/>
            <a:ext cx="4087302" cy="5464343"/>
          </a:xfrm>
          <a:prstGeom prst="rect">
            <a:avLst/>
          </a:prstGeom>
          <a:noFill/>
          <a:ln w="19050">
            <a:solidFill>
              <a:srgbClr val="000000"/>
            </a:solidFill>
            <a:miter lim="800000"/>
            <a:headEnd/>
            <a:tailEnd/>
          </a:ln>
        </p:spPr>
      </p:pic>
    </p:spTree>
    <p:extLst>
      <p:ext uri="{BB962C8B-B14F-4D97-AF65-F5344CB8AC3E}">
        <p14:creationId xmlns:p14="http://schemas.microsoft.com/office/powerpoint/2010/main" val="20206820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alpha val="81960"/>
          </a:schemeClr>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EB24913A-EA84-4691-981B-903D0D72D65C}"/>
              </a:ext>
            </a:extLst>
          </p:cNvPr>
          <p:cNvSpPr/>
          <p:nvPr/>
        </p:nvSpPr>
        <p:spPr>
          <a:xfrm>
            <a:off x="185528" y="2590341"/>
            <a:ext cx="8839199" cy="1418909"/>
          </a:xfrm>
          <a:prstGeom prst="roundRect">
            <a:avLst>
              <a:gd name="adj" fmla="val 0"/>
            </a:avLst>
          </a:pr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1" anchor="ctr"/>
          <a:lstStyle/>
          <a:p>
            <a:pPr marL="0" marR="0" lvl="0" indent="0" algn="r" defTabSz="685800" rtl="0" eaLnBrk="0" fontAlgn="base" latinLnBrk="0" hangingPunct="0">
              <a:lnSpc>
                <a:spcPct val="115000"/>
              </a:lnSpc>
              <a:spcBef>
                <a:spcPct val="0"/>
              </a:spcBef>
              <a:spcAft>
                <a:spcPct val="0"/>
              </a:spcAft>
              <a:buClrTx/>
              <a:buSzTx/>
              <a:buFontTx/>
              <a:buNone/>
              <a:tabLst/>
              <a:defRPr/>
            </a:pPr>
            <a:r>
              <a:rPr kumimoji="0" lang="ar-BH" altLang="ar-BH" sz="2400" b="1" i="0" u="sng" strike="noStrike" kern="1200" cap="none" spc="0" normalizeH="0" baseline="0" noProof="0" dirty="0">
                <a:ln>
                  <a:noFill/>
                </a:ln>
                <a:solidFill>
                  <a:schemeClr val="tx1"/>
                </a:solidFill>
                <a:effectLst/>
                <a:uLnTx/>
                <a:uFillTx/>
                <a:latin typeface="Arabic Typesetting" panose="03020402040406030203" pitchFamily="66" charset="-78"/>
                <a:cs typeface="Arial" panose="020B0604020202020204" pitchFamily="34" charset="0"/>
              </a:rPr>
              <a:t>يستثنى</a:t>
            </a:r>
            <a:r>
              <a:rPr kumimoji="0" lang="ar-BH" altLang="ar-BH" sz="2400" b="1" i="0" u="none" strike="noStrike" kern="1200" cap="none" spc="0" normalizeH="0" baseline="0" noProof="0" dirty="0">
                <a:ln>
                  <a:noFill/>
                </a:ln>
                <a:solidFill>
                  <a:srgbClr val="FF0000"/>
                </a:solidFill>
                <a:effectLst/>
                <a:uLnTx/>
                <a:uFillTx/>
                <a:latin typeface="Arabic Typesetting" panose="03020402040406030203" pitchFamily="66" charset="-78"/>
                <a:cs typeface="Arial" panose="020B0604020202020204" pitchFamily="34" charset="0"/>
              </a:rPr>
              <a:t> من فئة القوى العاملة  </a:t>
            </a:r>
            <a:r>
              <a:rPr kumimoji="0" lang="ar-SA" altLang="ar-BH" sz="2400" b="1" i="0" u="none" strike="noStrike" kern="1200" cap="none" spc="0" normalizeH="0" baseline="0" noProof="0" dirty="0">
                <a:ln>
                  <a:noFill/>
                </a:ln>
                <a:solidFill>
                  <a:srgbClr val="FF0000"/>
                </a:solidFill>
                <a:effectLst/>
                <a:uLnTx/>
                <a:uFillTx/>
                <a:latin typeface="Arabic Typesetting" panose="03020402040406030203" pitchFamily="66" charset="-78"/>
                <a:cs typeface="Arial" panose="020B0604020202020204" pitchFamily="34" charset="0"/>
              </a:rPr>
              <a:t> </a:t>
            </a:r>
            <a:endParaRPr kumimoji="0" lang="ar-SA" sz="2400" b="1" i="0" u="none" strike="noStrike" kern="1200" cap="none" spc="0" normalizeH="0" baseline="0" noProof="0" dirty="0">
              <a:ln>
                <a:noFill/>
              </a:ln>
              <a:solidFill>
                <a:srgbClr val="FF0000"/>
              </a:solidFill>
              <a:effectLst/>
              <a:uLnTx/>
              <a:uFillTx/>
              <a:latin typeface="Arabic Typesetting" panose="03020402040406030203" pitchFamily="66" charset="-78"/>
              <a:cs typeface="Arial" panose="020B0604020202020204" pitchFamily="34" charset="0"/>
            </a:endParaRPr>
          </a:p>
          <a:p>
            <a:pPr marL="0" marR="0" lvl="0" indent="0" algn="r" defTabSz="685800" rtl="1" eaLnBrk="0" fontAlgn="base" latinLnBrk="0" hangingPunct="0">
              <a:lnSpc>
                <a:spcPct val="115000"/>
              </a:lnSpc>
              <a:spcBef>
                <a:spcPts val="750"/>
              </a:spcBef>
              <a:spcAft>
                <a:spcPct val="0"/>
              </a:spcAft>
              <a:buClrTx/>
              <a:buSzTx/>
              <a:buFontTx/>
              <a:buNone/>
              <a:tabLst/>
              <a:defRPr/>
            </a:pPr>
            <a:r>
              <a:rPr kumimoji="0" lang="ar-SA"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ا</a:t>
            </a:r>
            <a:r>
              <a:rPr kumimoji="0" lang="ar-BH"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لاشخاص الذين لم يبلغوا سن الانخراط في سوق العمل </a:t>
            </a:r>
            <a:r>
              <a:rPr kumimoji="0" lang="ar-SA"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a:t>
            </a:r>
            <a:r>
              <a:rPr kumimoji="0" lang="ar-BH"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 المتقاعدون </a:t>
            </a:r>
            <a:r>
              <a:rPr kumimoji="0" lang="ar-SA"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 </a:t>
            </a:r>
            <a:r>
              <a:rPr kumimoji="0" lang="ar-BH"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أصحاب الدخل </a:t>
            </a:r>
            <a:r>
              <a:rPr kumimoji="0" lang="ar-SA"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 </a:t>
            </a:r>
            <a:r>
              <a:rPr kumimoji="0" lang="ar-BH"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طلاب المدارس</a:t>
            </a:r>
            <a:r>
              <a:rPr kumimoji="0" lang="ar-SA"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 ، </a:t>
            </a:r>
            <a:r>
              <a:rPr kumimoji="0" lang="ar-BH"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المجندون لخدمة العلم </a:t>
            </a:r>
            <a:r>
              <a:rPr kumimoji="0" lang="ar-SA"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 </a:t>
            </a:r>
            <a:r>
              <a:rPr kumimoji="0" lang="ar-BH"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النساء المتفرقات للعمل المنزلي .</a:t>
            </a:r>
          </a:p>
        </p:txBody>
      </p:sp>
      <p:sp>
        <p:nvSpPr>
          <p:cNvPr id="7" name="Rounded Rectangle 7">
            <a:extLst>
              <a:ext uri="{FF2B5EF4-FFF2-40B4-BE49-F238E27FC236}">
                <a16:creationId xmlns:a16="http://schemas.microsoft.com/office/drawing/2014/main" id="{FD948C7F-56E9-4006-AD30-984F820FF36A}"/>
              </a:ext>
            </a:extLst>
          </p:cNvPr>
          <p:cNvSpPr/>
          <p:nvPr/>
        </p:nvSpPr>
        <p:spPr>
          <a:xfrm>
            <a:off x="6560672" y="197336"/>
            <a:ext cx="2375439" cy="510064"/>
          </a:xfrm>
          <a:prstGeom prst="roundRect">
            <a:avLst>
              <a:gd name="adj" fmla="val 0"/>
            </a:avLst>
          </a:prstGeom>
          <a:solidFill>
            <a:schemeClr val="accent1">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1" anchor="ctr"/>
          <a:lstStyle/>
          <a:p>
            <a:pPr marL="0" marR="0" lvl="0" indent="0" algn="ctr" defTabSz="685800" rtl="1" eaLnBrk="0" fontAlgn="base" latinLnBrk="0" hangingPunct="0">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schemeClr val="tx1"/>
                </a:solidFill>
                <a:effectLst/>
                <a:uLnTx/>
                <a:uFillTx/>
                <a:latin typeface="Arabic Typesetting" panose="03020402040406030203" pitchFamily="66" charset="-78"/>
                <a:ea typeface="+mn-ea"/>
                <a:cs typeface="Arial" panose="020B0604020202020204" pitchFamily="34" charset="0"/>
              </a:rPr>
              <a:t>القوى العاملة</a:t>
            </a:r>
            <a:endParaRPr kumimoji="0" lang="ar-SA" sz="2400" b="1" i="0" u="none" strike="noStrike" kern="1200" cap="none" spc="0" normalizeH="0" baseline="0" noProof="0" dirty="0">
              <a:ln>
                <a:noFill/>
              </a:ln>
              <a:solidFill>
                <a:schemeClr val="tx1"/>
              </a:solidFill>
              <a:effectLst/>
              <a:uLnTx/>
              <a:uFillTx/>
              <a:latin typeface="Arabic Typesetting" panose="03020402040406030203" pitchFamily="66" charset="-78"/>
              <a:ea typeface="+mn-ea"/>
              <a:cs typeface="Arial" panose="020B0604020202020204" pitchFamily="34" charset="0"/>
            </a:endParaRPr>
          </a:p>
        </p:txBody>
      </p:sp>
      <p:sp>
        <p:nvSpPr>
          <p:cNvPr id="9" name="Rounded Rectangle 7">
            <a:extLst>
              <a:ext uri="{FF2B5EF4-FFF2-40B4-BE49-F238E27FC236}">
                <a16:creationId xmlns:a16="http://schemas.microsoft.com/office/drawing/2014/main" id="{BDBA4829-92FD-4633-B077-CB417AD4DA81}"/>
              </a:ext>
            </a:extLst>
          </p:cNvPr>
          <p:cNvSpPr/>
          <p:nvPr/>
        </p:nvSpPr>
        <p:spPr>
          <a:xfrm>
            <a:off x="185530" y="836712"/>
            <a:ext cx="8839199" cy="1418909"/>
          </a:xfrm>
          <a:prstGeom prst="roundRect">
            <a:avLst>
              <a:gd name="adj" fmla="val 0"/>
            </a:avLst>
          </a:pr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1" anchor="ctr"/>
          <a:lstStyle/>
          <a:p>
            <a:pPr marL="0" marR="0" lvl="0" indent="0" algn="r" defTabSz="685800" rtl="0" eaLnBrk="0" fontAlgn="base" latinLnBrk="0" hangingPunct="0">
              <a:lnSpc>
                <a:spcPct val="115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srgbClr val="FF0000"/>
                </a:solidFill>
                <a:effectLst/>
                <a:uLnTx/>
                <a:uFillTx/>
                <a:latin typeface="Arabic Typesetting" panose="03020402040406030203" pitchFamily="66" charset="-78"/>
                <a:cs typeface="Arial" panose="020B0604020202020204" pitchFamily="34" charset="0"/>
              </a:rPr>
              <a:t>القوى العاملة  </a:t>
            </a:r>
            <a:r>
              <a:rPr kumimoji="0" lang="ar-SA" altLang="ar-BH" sz="2400" b="1" i="0" u="none" strike="noStrike" kern="1200" cap="none" spc="0" normalizeH="0" baseline="0" noProof="0" dirty="0">
                <a:ln>
                  <a:noFill/>
                </a:ln>
                <a:solidFill>
                  <a:srgbClr val="FF0000"/>
                </a:solidFill>
                <a:effectLst/>
                <a:uLnTx/>
                <a:uFillTx/>
                <a:latin typeface="Arabic Typesetting" panose="03020402040406030203" pitchFamily="66" charset="-78"/>
                <a:cs typeface="Arial" panose="020B0604020202020204" pitchFamily="34" charset="0"/>
              </a:rPr>
              <a:t> </a:t>
            </a:r>
            <a:endParaRPr kumimoji="0" lang="ar-SA" sz="2400" b="1" i="0" u="none" strike="noStrike" kern="1200" cap="none" spc="0" normalizeH="0" baseline="0" noProof="0" dirty="0">
              <a:ln>
                <a:noFill/>
              </a:ln>
              <a:solidFill>
                <a:srgbClr val="FF0000"/>
              </a:solidFill>
              <a:effectLst/>
              <a:uLnTx/>
              <a:uFillTx/>
              <a:latin typeface="Arabic Typesetting" panose="03020402040406030203" pitchFamily="66" charset="-78"/>
              <a:cs typeface="Arial" panose="020B0604020202020204" pitchFamily="34" charset="0"/>
            </a:endParaRPr>
          </a:p>
          <a:p>
            <a:pPr marL="0" marR="0" lvl="0" indent="0" algn="r" defTabSz="685800" rtl="1" eaLnBrk="0" fontAlgn="base" latinLnBrk="0" hangingPunct="0">
              <a:lnSpc>
                <a:spcPct val="115000"/>
              </a:lnSpc>
              <a:spcBef>
                <a:spcPts val="750"/>
              </a:spcBef>
              <a:spcAft>
                <a:spcPct val="0"/>
              </a:spcAft>
              <a:buClrTx/>
              <a:buSzTx/>
              <a:buFontTx/>
              <a:buNone/>
              <a:tabLst/>
              <a:defRPr/>
            </a:pPr>
            <a:r>
              <a:rPr kumimoji="0" lang="ar-BH" sz="2400" b="1" i="0" u="sng"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جميع العاملين والباحثين عن عمل</a:t>
            </a:r>
            <a:r>
              <a:rPr kumimoji="0" lang="ar-BH"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 حيث </a:t>
            </a:r>
            <a:r>
              <a:rPr kumimoji="0" lang="ar-BH" sz="2400" b="1" i="0" u="sng" strike="noStrike" kern="1200" cap="none" spc="0" normalizeH="0" baseline="0" noProof="0" dirty="0">
                <a:ln>
                  <a:noFill/>
                </a:ln>
                <a:solidFill>
                  <a:srgbClr val="FF0000"/>
                </a:solidFill>
                <a:effectLst/>
                <a:uLnTx/>
                <a:uFillTx/>
                <a:latin typeface="Calibri" panose="020F0502020204030204"/>
                <a:ea typeface="Calibri" panose="020F0502020204030204" pitchFamily="34" charset="0"/>
                <a:cs typeface="Arial" panose="020B0604020202020204" pitchFamily="34" charset="0"/>
              </a:rPr>
              <a:t>تشمل</a:t>
            </a:r>
            <a:r>
              <a:rPr kumimoji="0" lang="ar-BH"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 هذه الفئة أصحاب المهن، والمساعدين، العاطلين عن العمل، بالإضافة الى الشباب الذين يبحثون عن عمل.</a:t>
            </a:r>
          </a:p>
        </p:txBody>
      </p:sp>
      <p:sp>
        <p:nvSpPr>
          <p:cNvPr id="10" name="Rectangle 9">
            <a:extLst>
              <a:ext uri="{FF2B5EF4-FFF2-40B4-BE49-F238E27FC236}">
                <a16:creationId xmlns:a16="http://schemas.microsoft.com/office/drawing/2014/main" id="{4C25788D-595A-49E3-9428-6B54FC923212}"/>
              </a:ext>
            </a:extLst>
          </p:cNvPr>
          <p:cNvSpPr/>
          <p:nvPr/>
        </p:nvSpPr>
        <p:spPr>
          <a:xfrm>
            <a:off x="185529" y="4343971"/>
            <a:ext cx="8839199" cy="2239844"/>
          </a:xfrm>
          <a:prstGeom prst="rect">
            <a:avLst/>
          </a:prstGeom>
          <a:solidFill>
            <a:schemeClr val="accent2">
              <a:lumMod val="20000"/>
              <a:lumOff val="80000"/>
            </a:schemeClr>
          </a:solidFill>
          <a:ln>
            <a:noFill/>
          </a:ln>
        </p:spPr>
        <p:style>
          <a:lnRef idx="2">
            <a:schemeClr val="accent5"/>
          </a:lnRef>
          <a:fillRef idx="1">
            <a:schemeClr val="lt1"/>
          </a:fillRef>
          <a:effectRef idx="0">
            <a:schemeClr val="accent5"/>
          </a:effectRef>
          <a:fontRef idx="minor">
            <a:schemeClr val="dk1"/>
          </a:fontRef>
        </p:style>
        <p:txBody>
          <a:bodyPr wrap="square">
            <a:spAutoFit/>
          </a:bodyPr>
          <a:lstStyle/>
          <a:p>
            <a:pPr marL="0" marR="0" lvl="0" indent="0" algn="r" defTabSz="914400" rtl="1" eaLnBrk="0" fontAlgn="base" latinLnBrk="0" hangingPunct="0">
              <a:lnSpc>
                <a:spcPct val="150000"/>
              </a:lnSpc>
              <a:spcBef>
                <a:spcPct val="0"/>
              </a:spcBef>
              <a:spcAft>
                <a:spcPct val="0"/>
              </a:spcAft>
              <a:buClrTx/>
              <a:buSzTx/>
              <a:buFontTx/>
              <a:buNone/>
              <a:tabLst/>
              <a:defRPr/>
            </a:pPr>
            <a:r>
              <a:rPr kumimoji="0" lang="ar-SA" altLang="ar-BH" sz="2400" b="1" i="0" u="none" strike="noStrike" kern="1200" cap="none" spc="0" normalizeH="0" baseline="0" noProof="0" dirty="0">
                <a:ln>
                  <a:noFill/>
                </a:ln>
                <a:solidFill>
                  <a:srgbClr val="FF0000"/>
                </a:solidFill>
                <a:effectLst/>
                <a:uLnTx/>
                <a:uFillTx/>
                <a:latin typeface="Arabic Typesetting" panose="03020402040406030203" pitchFamily="66" charset="-78"/>
                <a:ea typeface="+mn-ea"/>
                <a:cs typeface="Arial" panose="020B0604020202020204" pitchFamily="34" charset="0"/>
              </a:rPr>
              <a:t>معدل النشاط </a:t>
            </a:r>
            <a:r>
              <a:rPr kumimoji="0" lang="ar-BH" altLang="ar-BH" sz="2400" b="1" i="0" u="none" strike="noStrike" kern="1200" cap="none" spc="0" normalizeH="0" baseline="0" noProof="0" dirty="0">
                <a:ln>
                  <a:noFill/>
                </a:ln>
                <a:solidFill>
                  <a:srgbClr val="FF0000"/>
                </a:solidFill>
                <a:effectLst/>
                <a:uLnTx/>
                <a:uFillTx/>
                <a:latin typeface="Arabic Typesetting" panose="03020402040406030203" pitchFamily="66" charset="-78"/>
                <a:ea typeface="+mn-ea"/>
                <a:cs typeface="Arial" panose="020B0604020202020204" pitchFamily="34" charset="0"/>
              </a:rPr>
              <a:t>: </a:t>
            </a:r>
            <a:r>
              <a:rPr kumimoji="0" lang="ar-BH" altLang="ar-BH" sz="2400" b="1" i="0" u="none" strike="noStrike" kern="1200" cap="none" spc="0" normalizeH="0" baseline="0" noProof="0" dirty="0">
                <a:ln>
                  <a:noFill/>
                </a:ln>
                <a:solidFill>
                  <a:schemeClr val="tx1"/>
                </a:solidFill>
                <a:effectLst/>
                <a:uLnTx/>
                <a:uFillTx/>
                <a:latin typeface="Arabic Typesetting" panose="03020402040406030203" pitchFamily="66" charset="-78"/>
                <a:ea typeface="+mn-ea"/>
                <a:cs typeface="Arial" panose="020B0604020202020204" pitchFamily="34" charset="0"/>
              </a:rPr>
              <a:t>هو</a:t>
            </a:r>
            <a:r>
              <a:rPr kumimoji="0" lang="ar-BH" altLang="ar-BH" sz="2400" b="1" i="0" u="none" strike="noStrike" kern="1200" cap="none" spc="0" normalizeH="0" baseline="0" noProof="0" dirty="0">
                <a:ln>
                  <a:noFill/>
                </a:ln>
                <a:solidFill>
                  <a:srgbClr val="FF0000"/>
                </a:solidFill>
                <a:effectLst/>
                <a:uLnTx/>
                <a:uFillTx/>
                <a:latin typeface="Arabic Typesetting" panose="03020402040406030203" pitchFamily="66" charset="-78"/>
                <a:ea typeface="+mn-ea"/>
                <a:cs typeface="Arial" panose="020B0604020202020204" pitchFamily="34" charset="0"/>
              </a:rPr>
              <a:t> </a:t>
            </a: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نسبة </a:t>
            </a:r>
            <a:r>
              <a:rPr kumimoji="0" lang="ar-SA"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القوى العاملة </a:t>
            </a: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من</a:t>
            </a:r>
            <a:r>
              <a:rPr kumimoji="0" lang="ar-SA"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 مجموع السكان</a:t>
            </a:r>
            <a:endPar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endParaRPr>
          </a:p>
          <a:p>
            <a:pPr marL="0" marR="0" lvl="0" indent="0" algn="r" defTabSz="914400" rtl="1" eaLnBrk="0" fontAlgn="base" latinLnBrk="0" hangingPunct="0">
              <a:lnSpc>
                <a:spcPct val="15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ويحسب وفق المعادلة التالية: </a:t>
            </a:r>
          </a:p>
          <a:p>
            <a:pPr marL="0" marR="0" lvl="0" indent="0" algn="r" defTabSz="914400" rtl="1" eaLnBrk="0" fontAlgn="base" latinLnBrk="0" hangingPunct="0">
              <a:lnSpc>
                <a:spcPct val="15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srgbClr val="FF0000"/>
                </a:solidFill>
                <a:effectLst/>
                <a:uLnTx/>
                <a:uFillTx/>
                <a:latin typeface="Arabic Typesetting" panose="03020402040406030203" pitchFamily="66" charset="-78"/>
                <a:ea typeface="+mn-ea"/>
                <a:cs typeface="Arial" panose="020B0604020202020204" pitchFamily="34" charset="0"/>
              </a:rPr>
              <a:t>معدل النشاط % = </a:t>
            </a: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القوى العاملة / مجموع السكان </a:t>
            </a:r>
            <a:r>
              <a:rPr kumimoji="0" lang="ar-SA"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a:t>
            </a: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 100 </a:t>
            </a:r>
          </a:p>
          <a:p>
            <a:pPr marL="0" marR="0" lvl="0" indent="0" algn="r" defTabSz="914400" rtl="1" eaLnBrk="0" fontAlgn="base" latinLnBrk="0" hangingPunct="0">
              <a:lnSpc>
                <a:spcPct val="15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srgbClr val="FF0000"/>
                </a:solidFill>
                <a:effectLst/>
                <a:uLnTx/>
                <a:uFillTx/>
                <a:latin typeface="Arabic Typesetting" panose="03020402040406030203" pitchFamily="66" charset="-78"/>
                <a:ea typeface="+mn-ea"/>
                <a:cs typeface="Arial" panose="020B0604020202020204" pitchFamily="34" charset="0"/>
              </a:rPr>
              <a:t>معدل النشاط لدى الإناث % =</a:t>
            </a: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 </a:t>
            </a:r>
            <a:r>
              <a:rPr kumimoji="0" lang="ar-SA"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القوى العاملة</a:t>
            </a: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 من الاناث/مجموع السكان من الاناث</a:t>
            </a:r>
            <a:r>
              <a:rPr kumimoji="0" lang="ar-SA"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×100</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ACD44B49-8D25-4578-9761-D15FAF68B218}"/>
              </a:ext>
            </a:extLst>
          </p:cNvPr>
          <p:cNvSpPr>
            <a:spLocks noChangeArrowheads="1"/>
          </p:cNvSpPr>
          <p:nvPr/>
        </p:nvSpPr>
        <p:spPr bwMode="auto">
          <a:xfrm>
            <a:off x="495300" y="980492"/>
            <a:ext cx="8153400" cy="4897015"/>
          </a:xfrm>
          <a:prstGeom prst="rect">
            <a:avLst/>
          </a:prstGeom>
          <a:solidFill>
            <a:schemeClr val="accent2">
              <a:lumMod val="20000"/>
              <a:lumOff val="80000"/>
            </a:schemeClr>
          </a:solidFill>
          <a:ln>
            <a:noFill/>
            <a:headEnd/>
            <a:tailEnd/>
          </a:ln>
        </p:spPr>
        <p:style>
          <a:lnRef idx="2">
            <a:schemeClr val="accent5"/>
          </a:lnRef>
          <a:fillRef idx="1">
            <a:schemeClr val="lt1"/>
          </a:fillRef>
          <a:effectRef idx="0">
            <a:schemeClr val="accent5"/>
          </a:effectRef>
          <a:fontRef idx="minor">
            <a:schemeClr val="dk1"/>
          </a:fontRef>
        </p:style>
        <p:txBody>
          <a:bodyPr wrap="none" anchor="ctr"/>
          <a:lstStyle>
            <a:lvl1pPr algn="r" rtl="1">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gn="r" rtl="1">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gn="r" rtl="1">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algn="r" rtl="1"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algn="r" rtl="1"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algn="r" rtl="1"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algn="r" rtl="1"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r" defTabSz="914400" rtl="1"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ar-SA" altLang="ar-BH"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r" defTabSz="914400" rtl="1" eaLnBrk="1" fontAlgn="base" latinLnBrk="0" hangingPunct="1">
              <a:lnSpc>
                <a:spcPct val="100000"/>
              </a:lnSpc>
              <a:spcBef>
                <a:spcPct val="0"/>
              </a:spcBef>
              <a:spcAft>
                <a:spcPct val="0"/>
              </a:spcAft>
              <a:buClrTx/>
              <a:buSzTx/>
              <a:buFont typeface="Arial" panose="020B0604020202020204" pitchFamily="34" charset="0"/>
              <a:buNone/>
              <a:tabLst/>
              <a:defRPr/>
            </a:pPr>
            <a:r>
              <a:rPr kumimoji="0" lang="ar-BH" altLang="ar-BH"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ar-BH" altLang="ar-BH" sz="2400" b="1" i="0" u="sng"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القوى العاملة في البلدان الصناعية</a:t>
            </a:r>
            <a:endParaRPr kumimoji="0" lang="ar-SA" altLang="ar-BH" sz="2400" b="1" i="0" u="sng"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defRPr/>
            </a:pP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Calibri" panose="020F0502020204030204" pitchFamily="34" charset="0"/>
                <a:cs typeface="Arial" panose="020B0604020202020204" pitchFamily="34" charset="0"/>
              </a:rPr>
              <a:t> يتراوح معدل النشاط بين 36 و 55 % .</a:t>
            </a:r>
          </a:p>
          <a:p>
            <a:pPr marL="0" marR="0" lvl="0" indent="0" algn="r" defTabSz="914400" rtl="1" eaLnBrk="0" fontAlgn="base" latinLnBrk="0" hangingPunct="0">
              <a:lnSpc>
                <a:spcPct val="100000"/>
              </a:lnSpc>
              <a:spcBef>
                <a:spcPct val="0"/>
              </a:spcBef>
              <a:spcAft>
                <a:spcPct val="0"/>
              </a:spcAft>
              <a:buClrTx/>
              <a:buSzTx/>
              <a:buFontTx/>
              <a:buChar char="-"/>
              <a:tabLst/>
              <a:defRPr/>
            </a:pP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Calibri" panose="020F0502020204030204" pitchFamily="34" charset="0"/>
                <a:cs typeface="Arial" panose="020B0604020202020204" pitchFamily="34" charset="0"/>
              </a:rPr>
              <a:t> تدني نسبة أسهام المرأة في الماضي، في حين تساوي المرأة مع الرجل </a:t>
            </a:r>
          </a:p>
          <a:p>
            <a:pPr marL="0" marR="0" lvl="0" indent="0" algn="r" defTabSz="914400" rtl="1" eaLnBrk="0" fontAlgn="base" latinLnBrk="0" hangingPunct="0">
              <a:lnSpc>
                <a:spcPct val="100000"/>
              </a:lnSpc>
              <a:spcBef>
                <a:spcPct val="0"/>
              </a:spcBef>
              <a:spcAft>
                <a:spcPct val="0"/>
              </a:spcAft>
              <a:buClrTx/>
              <a:buSzTx/>
              <a:buFont typeface="Arial" panose="020B0604020202020204" pitchFamily="34" charset="0"/>
              <a:buNone/>
              <a:tabLst/>
              <a:defRPr/>
            </a:pP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Calibri" panose="020F0502020204030204" pitchFamily="34" charset="0"/>
                <a:cs typeface="Arial" panose="020B0604020202020204" pitchFamily="34" charset="0"/>
              </a:rPr>
              <a:t>في مختلف الميادين </a:t>
            </a:r>
            <a:r>
              <a:rPr kumimoji="0" lang="ar-BH" altLang="ar-BH"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altLang="ar-BH"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ar-BH"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BH" altLang="ar-BH" sz="2400" b="1" i="0" u="sng"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القوى العاملة في البلدان النامية</a:t>
            </a:r>
            <a:endParaRPr kumimoji="0" lang="ar-SA" altLang="ar-BH" sz="2400" b="1" i="0" u="sng"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defRPr/>
            </a:pP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 يتراوح معدل النشاط بين 23 و 59 %.</a:t>
            </a:r>
          </a:p>
          <a:p>
            <a:pPr marL="0" marR="0" lvl="0" indent="0" algn="r" defTabSz="914400" rtl="1" eaLnBrk="0" fontAlgn="base" latinLnBrk="0" hangingPunct="0">
              <a:lnSpc>
                <a:spcPct val="100000"/>
              </a:lnSpc>
              <a:spcBef>
                <a:spcPct val="0"/>
              </a:spcBef>
              <a:spcAft>
                <a:spcPct val="0"/>
              </a:spcAft>
              <a:buClrTx/>
              <a:buSzTx/>
              <a:buFontTx/>
              <a:buChar char="-"/>
              <a:tabLst/>
              <a:defRPr/>
            </a:pP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 يتراوح معدل النشاط في الدول العربية بين 23 و 33 %.</a:t>
            </a:r>
            <a:endParaRPr kumimoji="0" lang="ar-SA" altLang="ar-BH" sz="2400" b="1" i="0" u="none" strike="noStrike" kern="1200" cap="none" spc="0" normalizeH="0" baseline="0" noProof="0" dirty="0">
              <a:ln>
                <a:noFill/>
              </a:ln>
              <a:solidFill>
                <a:prstClr val="black"/>
              </a:solidFill>
              <a:effectLst/>
              <a:uLnTx/>
              <a:uFillTx/>
              <a:latin typeface="Calibri" panose="020F0502020204030204" pitchFamily="34" charset="0"/>
              <a:ea typeface="Akhbar MT" pitchFamily="2" charset="-78"/>
              <a:cs typeface="Arial" panose="020B0604020202020204" pitchFamily="34" charset="0"/>
            </a:endParaRPr>
          </a:p>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BH" altLang="ar-BH"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ar-SA" altLang="ar-BH" sz="2400" b="1" i="0" u="sng"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ويرجع سبب </a:t>
            </a:r>
            <a:r>
              <a:rPr kumimoji="0" lang="ar-BH" altLang="ar-BH" sz="2400" b="1" i="0" u="sng"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تدني معدلات النشاط في البلدان النامية </a:t>
            </a:r>
            <a:r>
              <a:rPr kumimoji="0" lang="ar-SA" altLang="ar-BH" sz="2400" b="1" i="0" u="sng"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الى:</a:t>
            </a:r>
          </a:p>
          <a:p>
            <a:pPr marL="0" marR="0" lvl="0" indent="0" algn="r" defTabSz="914400" rtl="1" eaLnBrk="0" fontAlgn="base" latinLnBrk="0" hangingPunct="0">
              <a:lnSpc>
                <a:spcPct val="100000"/>
              </a:lnSpc>
              <a:spcBef>
                <a:spcPct val="0"/>
              </a:spcBef>
              <a:spcAft>
                <a:spcPct val="0"/>
              </a:spcAft>
              <a:buClrTx/>
              <a:buSzTx/>
              <a:buFontTx/>
              <a:buChar char="-"/>
              <a:tabLst/>
              <a:defRPr/>
            </a:pPr>
            <a:r>
              <a:rPr kumimoji="0" lang="ar-BH" altLang="en-US"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 ارتفاع نسبة صغار السن.</a:t>
            </a:r>
          </a:p>
          <a:p>
            <a:pPr marL="0" marR="0" lvl="0" indent="0" algn="r" defTabSz="914400" rtl="1" eaLnBrk="0" fontAlgn="base" latinLnBrk="0" hangingPunct="0">
              <a:lnSpc>
                <a:spcPct val="100000"/>
              </a:lnSpc>
              <a:spcBef>
                <a:spcPct val="0"/>
              </a:spcBef>
              <a:spcAft>
                <a:spcPct val="0"/>
              </a:spcAft>
              <a:buClrTx/>
              <a:buSzTx/>
              <a:buFontTx/>
              <a:buChar char="-"/>
              <a:tabLst/>
              <a:defRPr/>
            </a:pPr>
            <a:r>
              <a:rPr kumimoji="0" lang="ar-BH" altLang="en-US"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  تدني نسبة إسهام المرأة في النشاط الاقتصادي.</a:t>
            </a:r>
          </a:p>
          <a:p>
            <a:pPr marL="0" marR="0" lvl="0" indent="0" algn="r" defTabSz="914400" rtl="1" eaLnBrk="0" fontAlgn="base" latinLnBrk="0" hangingPunct="0">
              <a:lnSpc>
                <a:spcPct val="100000"/>
              </a:lnSpc>
              <a:spcBef>
                <a:spcPct val="0"/>
              </a:spcBef>
              <a:spcAft>
                <a:spcPct val="0"/>
              </a:spcAft>
              <a:buClrTx/>
              <a:buSzTx/>
              <a:buFontTx/>
              <a:buChar char="-"/>
              <a:tabLst/>
              <a:defRPr/>
            </a:pPr>
            <a:r>
              <a:rPr kumimoji="0" lang="ar-BH" altLang="en-US"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 غياب الإحصاءات الدقيقة حول العمل والعاملين في البلدان النامية.</a:t>
            </a:r>
            <a:endParaRPr kumimoji="0" lang="en-US"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BH" altLang="ar-BH" sz="2400" b="1" i="0" u="none" strike="noStrike" kern="1200" cap="none" spc="0" normalizeH="0" baseline="0" noProof="0" dirty="0">
              <a:ln>
                <a:noFill/>
              </a:ln>
              <a:solidFill>
                <a:prstClr val="black"/>
              </a:solidFill>
              <a:effectLst/>
              <a:uLnTx/>
              <a:uFillTx/>
              <a:latin typeface="Calibri" panose="020F0502020204030204" pitchFamily="34" charset="0"/>
              <a:ea typeface="Akhbar MT" pitchFamily="2" charset="-78"/>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172CDB24-80DA-48B1-9764-42E5825FA2FD}"/>
              </a:ext>
            </a:extLst>
          </p:cNvPr>
          <p:cNvSpPr>
            <a:spLocks noChangeArrowheads="1"/>
          </p:cNvSpPr>
          <p:nvPr/>
        </p:nvSpPr>
        <p:spPr bwMode="auto">
          <a:xfrm>
            <a:off x="4140200" y="404813"/>
            <a:ext cx="457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altLang="en-US" sz="1800" b="0" i="0" u="none" strike="noStrike" kern="1200" cap="none" spc="0" normalizeH="0" baseline="0" noProof="0">
              <a:ln>
                <a:noFill/>
              </a:ln>
              <a:solidFill>
                <a:prstClr val="black"/>
              </a:solidFill>
              <a:effectLst/>
              <a:uLnTx/>
              <a:uFillTx/>
              <a:latin typeface="Arabic Typesetting" panose="03020402040406030203" pitchFamily="66" charset="-78"/>
              <a:ea typeface="+mn-ea"/>
              <a:cs typeface="Arabic Typesetting" panose="03020402040406030203" pitchFamily="66"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altLang="en-US" sz="1800" b="0" i="0" u="none" strike="noStrike" kern="1200" cap="none" spc="0" normalizeH="0" baseline="0" noProof="0">
              <a:ln>
                <a:noFill/>
              </a:ln>
              <a:solidFill>
                <a:prstClr val="black"/>
              </a:solidFill>
              <a:effectLst/>
              <a:uLnTx/>
              <a:uFillTx/>
              <a:latin typeface="Arabic Typesetting" panose="03020402040406030203" pitchFamily="66" charset="-78"/>
              <a:ea typeface="+mn-ea"/>
              <a:cs typeface="Arabic Typesetting" panose="03020402040406030203" pitchFamily="66"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altLang="en-US" sz="1800" b="0" i="0" u="none" strike="noStrike" kern="1200" cap="none" spc="0" normalizeH="0" baseline="0" noProof="0">
              <a:ln>
                <a:noFill/>
              </a:ln>
              <a:solidFill>
                <a:prstClr val="black"/>
              </a:solidFill>
              <a:effectLst/>
              <a:uLnTx/>
              <a:uFillTx/>
              <a:latin typeface="Arabic Typesetting" panose="03020402040406030203" pitchFamily="66" charset="-78"/>
              <a:ea typeface="+mn-ea"/>
              <a:cs typeface="Arabic Typesetting" panose="03020402040406030203" pitchFamily="66"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altLang="en-US" sz="1800" b="0" i="0" u="none" strike="noStrike" kern="1200" cap="none" spc="0" normalizeH="0" baseline="0" noProof="0">
              <a:ln>
                <a:noFill/>
              </a:ln>
              <a:solidFill>
                <a:prstClr val="black"/>
              </a:solidFill>
              <a:effectLst/>
              <a:uLnTx/>
              <a:uFillTx/>
              <a:latin typeface="Arabic Typesetting" panose="03020402040406030203" pitchFamily="66" charset="-78"/>
              <a:ea typeface="+mn-ea"/>
              <a:cs typeface="Arabic Typesetting" panose="03020402040406030203" pitchFamily="66" charset="-78"/>
            </a:endParaRPr>
          </a:p>
        </p:txBody>
      </p:sp>
      <p:sp>
        <p:nvSpPr>
          <p:cNvPr id="2" name="Rectangle 1">
            <a:extLst>
              <a:ext uri="{FF2B5EF4-FFF2-40B4-BE49-F238E27FC236}">
                <a16:creationId xmlns:a16="http://schemas.microsoft.com/office/drawing/2014/main" id="{18D2606E-7D45-4E7A-8329-B45EF5A3D9B9}"/>
              </a:ext>
            </a:extLst>
          </p:cNvPr>
          <p:cNvSpPr/>
          <p:nvPr/>
        </p:nvSpPr>
        <p:spPr>
          <a:xfrm>
            <a:off x="670951" y="1571917"/>
            <a:ext cx="4175013" cy="272117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just" defTabSz="914400" rtl="1" eaLnBrk="1" fontAlgn="base" latinLnBrk="0" hangingPunct="1">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srgbClr val="FF0000"/>
                </a:solidFill>
                <a:effectLst/>
                <a:uLnTx/>
                <a:uFillTx/>
                <a:latin typeface="Arabic Typesetting" panose="03020402040406030203" pitchFamily="66" charset="-78"/>
                <a:ea typeface="+mn-ea"/>
                <a:cs typeface="Arial" panose="020B0604020202020204" pitchFamily="34" charset="0"/>
              </a:rPr>
              <a:t>القطاع الصناعي</a:t>
            </a:r>
          </a:p>
          <a:p>
            <a:pPr marL="0" marR="0" lvl="0" indent="0" algn="just" defTabSz="914400" rtl="1" eaLnBrk="1" fontAlgn="base" latinLnBrk="0" hangingPunct="1">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a:t>
            </a:r>
            <a:r>
              <a:rPr kumimoji="0" lang="ar-SA"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أزدهر قطاع الصناعة بالبلدان الصناعية</a:t>
            </a: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 بعد اندلاع الحرب العالمية الثانية </a:t>
            </a:r>
            <a:endParaRPr kumimoji="0" lang="ar-SA" altLang="en-US"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endParaRPr>
          </a:p>
          <a:p>
            <a:pPr marL="0" marR="0" lvl="0" indent="0" algn="just" defTabSz="914400" rtl="1" eaLnBrk="1" fontAlgn="base" latinLnBrk="0" hangingPunct="1">
              <a:lnSpc>
                <a:spcPct val="100000"/>
              </a:lnSpc>
              <a:spcBef>
                <a:spcPct val="0"/>
              </a:spcBef>
              <a:spcAft>
                <a:spcPct val="0"/>
              </a:spcAft>
              <a:buClrTx/>
              <a:buSzTx/>
              <a:buFontTx/>
              <a:buNone/>
              <a:tabLst/>
              <a:defRPr/>
            </a:pPr>
            <a:endPar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endParaRPr>
          </a:p>
          <a:p>
            <a:pPr marL="0" marR="0" lvl="0" indent="0" algn="just" defTabSz="914400" rtl="1" eaLnBrk="1" fontAlgn="base" latinLnBrk="0" hangingPunct="1">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-في</a:t>
            </a:r>
            <a:r>
              <a:rPr kumimoji="0" lang="ar-SA"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 الدول النامية</a:t>
            </a: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 بقي ضعيفا باستثناء الصين والهند والبرازيل وكوريا الجنوبية وهونغ كونغ.</a:t>
            </a:r>
            <a:endParaRPr kumimoji="0" lang="ar-SA" altLang="en-US"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endParaRPr>
          </a:p>
        </p:txBody>
      </p:sp>
      <p:sp>
        <p:nvSpPr>
          <p:cNvPr id="4" name="Rounded Rectangle 3">
            <a:extLst>
              <a:ext uri="{FF2B5EF4-FFF2-40B4-BE49-F238E27FC236}">
                <a16:creationId xmlns:a16="http://schemas.microsoft.com/office/drawing/2014/main" id="{2D0DDBBF-0021-4DE5-A758-14C5352307B4}"/>
              </a:ext>
            </a:extLst>
          </p:cNvPr>
          <p:cNvSpPr/>
          <p:nvPr/>
        </p:nvSpPr>
        <p:spPr>
          <a:xfrm>
            <a:off x="5076056" y="1583081"/>
            <a:ext cx="3744416" cy="4654231"/>
          </a:xfrm>
          <a:prstGeom prst="roundRect">
            <a:avLst>
              <a:gd name="adj" fmla="val 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just" defTabSz="914400" rtl="1" eaLnBrk="1" fontAlgn="base" latinLnBrk="0" hangingPunct="1">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srgbClr val="FF0000"/>
                </a:solidFill>
                <a:effectLst/>
                <a:uLnTx/>
                <a:uFillTx/>
                <a:latin typeface="Arabic Typesetting" panose="03020402040406030203" pitchFamily="66" charset="-78"/>
                <a:ea typeface="+mn-ea"/>
                <a:cs typeface="Arial" panose="020B0604020202020204" pitchFamily="34" charset="0"/>
              </a:rPr>
              <a:t>القطاع الزراعي</a:t>
            </a:r>
          </a:p>
          <a:p>
            <a:pPr marR="0" lvl="0" algn="just" defTabSz="914400" rtl="1" eaLnBrk="1" fontAlgn="base" latinLnBrk="0" hangingPunct="1">
              <a:lnSpc>
                <a:spcPct val="100000"/>
              </a:lnSpc>
              <a:spcBef>
                <a:spcPct val="0"/>
              </a:spcBef>
              <a:spcAft>
                <a:spcPct val="0"/>
              </a:spcAft>
              <a:buClrTx/>
              <a:buSzTx/>
              <a:tabLst/>
              <a:defRPr/>
            </a:pP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-يشمل</a:t>
            </a:r>
            <a:r>
              <a:rPr kumimoji="0" lang="ar-SA"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 </a:t>
            </a: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الزراعة والغابات والصيد.</a:t>
            </a:r>
          </a:p>
          <a:p>
            <a:pPr marL="342900" marR="0" lvl="0" indent="-342900" algn="just" defTabSz="914400" rtl="1" eaLnBrk="1" fontAlgn="base" latinLnBrk="0" hangingPunct="1">
              <a:lnSpc>
                <a:spcPct val="100000"/>
              </a:lnSpc>
              <a:spcBef>
                <a:spcPct val="0"/>
              </a:spcBef>
              <a:spcAft>
                <a:spcPct val="0"/>
              </a:spcAft>
              <a:buClrTx/>
              <a:buSzTx/>
              <a:buFontTx/>
              <a:buChar char="-"/>
              <a:tabLst/>
              <a:defRPr/>
            </a:pPr>
            <a:endPar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endParaRPr>
          </a:p>
          <a:p>
            <a:pPr marR="0" lvl="0" algn="just" defTabSz="914400" rtl="1" eaLnBrk="1" fontAlgn="base" latinLnBrk="0" hangingPunct="1">
              <a:lnSpc>
                <a:spcPct val="100000"/>
              </a:lnSpc>
              <a:spcBef>
                <a:spcPct val="0"/>
              </a:spcBef>
              <a:spcAft>
                <a:spcPct val="0"/>
              </a:spcAft>
              <a:buClrTx/>
              <a:buSzTx/>
              <a:tabLst/>
              <a:defRPr/>
            </a:pP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-انخفضت نسبة العاملين بالزراعة الى 10 % في البلدان الصناعية.</a:t>
            </a:r>
          </a:p>
          <a:p>
            <a:pPr marR="0" lvl="0" algn="just" defTabSz="914400" rtl="1" eaLnBrk="1" fontAlgn="base" latinLnBrk="0" hangingPunct="1">
              <a:lnSpc>
                <a:spcPct val="100000"/>
              </a:lnSpc>
              <a:spcBef>
                <a:spcPct val="0"/>
              </a:spcBef>
              <a:spcAft>
                <a:spcPct val="0"/>
              </a:spcAft>
              <a:buClrTx/>
              <a:buSzTx/>
              <a:tabLst/>
              <a:defRPr/>
            </a:pPr>
            <a:endParaRPr kumimoji="0" lang="ar-SA" altLang="en-US"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endParaRPr>
          </a:p>
          <a:p>
            <a:pPr marL="0" marR="0" lvl="0" indent="0" algn="just" defTabSz="914400" rtl="1" eaLnBrk="1" fontAlgn="base" latinLnBrk="0" hangingPunct="1">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-في </a:t>
            </a:r>
            <a:r>
              <a:rPr kumimoji="0" lang="ar-SA"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الدول النامية </a:t>
            </a: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ترتفع نسبة العاملين بالزراعة إلى 50 %.</a:t>
            </a:r>
          </a:p>
          <a:p>
            <a:pPr marL="0" marR="0" lvl="0" indent="0" algn="just" defTabSz="914400" rtl="1" eaLnBrk="1" fontAlgn="base" latinLnBrk="0" hangingPunct="1">
              <a:lnSpc>
                <a:spcPct val="100000"/>
              </a:lnSpc>
              <a:spcBef>
                <a:spcPct val="0"/>
              </a:spcBef>
              <a:spcAft>
                <a:spcPct val="0"/>
              </a:spcAft>
              <a:buClrTx/>
              <a:buSzTx/>
              <a:buFontTx/>
              <a:buNone/>
              <a:tabLst/>
              <a:defRPr/>
            </a:pPr>
            <a:endPar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endParaRPr>
          </a:p>
          <a:p>
            <a:pPr marL="0" marR="0" lvl="0" indent="0" algn="just" defTabSz="914400" rtl="1" eaLnBrk="1" fontAlgn="base" latinLnBrk="0" hangingPunct="1">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-نزوح المزارعين للمدن أدى إلى انخفاض نسبة العاملين في الزراعة.</a:t>
            </a:r>
            <a:endParaRPr kumimoji="0" lang="ar-BH" altLang="ar-BH" sz="2400" b="1" i="0" u="none" strike="noStrike" kern="1200" cap="none" spc="0" normalizeH="0" baseline="0" noProof="0" dirty="0">
              <a:ln>
                <a:noFill/>
              </a:ln>
              <a:solidFill>
                <a:prstClr val="white"/>
              </a:solidFill>
              <a:effectLst/>
              <a:uLnTx/>
              <a:uFillTx/>
              <a:latin typeface="Arabic Typesetting" panose="03020402040406030203" pitchFamily="66" charset="-78"/>
              <a:ea typeface="+mn-ea"/>
              <a:cs typeface="Arial" panose="020B0604020202020204" pitchFamily="34" charset="0"/>
            </a:endParaRPr>
          </a:p>
        </p:txBody>
      </p:sp>
      <p:sp>
        <p:nvSpPr>
          <p:cNvPr id="9" name="Rounded Rectangle 8">
            <a:extLst>
              <a:ext uri="{FF2B5EF4-FFF2-40B4-BE49-F238E27FC236}">
                <a16:creationId xmlns:a16="http://schemas.microsoft.com/office/drawing/2014/main" id="{302048F7-6B56-4B3C-9205-EE7234AD03F5}"/>
              </a:ext>
            </a:extLst>
          </p:cNvPr>
          <p:cNvSpPr/>
          <p:nvPr/>
        </p:nvSpPr>
        <p:spPr>
          <a:xfrm>
            <a:off x="670950" y="4437113"/>
            <a:ext cx="4175013" cy="1800200"/>
          </a:xfrm>
          <a:prstGeom prst="roundRect">
            <a:avLst>
              <a:gd name="adj" fmla="val 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just" defTabSz="914400" rtl="1" eaLnBrk="1" fontAlgn="base" latinLnBrk="0" hangingPunct="1">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قطاع الخدمات</a:t>
            </a:r>
          </a:p>
          <a:p>
            <a:pPr marL="0" marR="0" lvl="0" indent="0" algn="just" defTabSz="914400" rtl="1" eaLnBrk="1" fontAlgn="base" latinLnBrk="0" hangingPunct="1">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يعتبر القطاع الثالث في البلدان الصناعية أفضل نتيجة ارتفاع نسبة مساهمته في القوى العاملة.</a:t>
            </a:r>
            <a:endParaRPr kumimoji="0" lang="ar-SA" altLang="ar-BH"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43CE6C15-25B1-4490-8E19-83CC2CBFA9CF}"/>
              </a:ext>
            </a:extLst>
          </p:cNvPr>
          <p:cNvSpPr txBox="1"/>
          <p:nvPr/>
        </p:nvSpPr>
        <p:spPr>
          <a:xfrm>
            <a:off x="670950" y="318295"/>
            <a:ext cx="8149521" cy="954107"/>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a:sp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ar-BH" sz="2800" b="1" i="0" u="none" strike="noStrike" kern="1200" cap="none" spc="0" normalizeH="0" baseline="0" noProof="0" dirty="0">
                <a:ln>
                  <a:noFill/>
                </a:ln>
                <a:solidFill>
                  <a:srgbClr val="FF0000"/>
                </a:solidFill>
                <a:effectLst/>
                <a:uLnTx/>
                <a:uFillTx/>
                <a:latin typeface="Arabic Typesetting" panose="03020402040406030203" pitchFamily="66" charset="-78"/>
                <a:ea typeface="+mn-ea"/>
                <a:cs typeface="Arial" panose="020B0604020202020204" pitchFamily="34" charset="0"/>
              </a:rPr>
              <a:t>قطاعات عمل السكان النشيطين:</a:t>
            </a:r>
            <a:endParaRPr kumimoji="0" lang="ar-SA" altLang="ar-BH" sz="2800" b="1" i="0" u="none" strike="noStrike" kern="1200" cap="none" spc="0" normalizeH="0" baseline="0" noProof="0" dirty="0">
              <a:ln>
                <a:noFill/>
              </a:ln>
              <a:solidFill>
                <a:srgbClr val="FF0000"/>
              </a:solidFill>
              <a:effectLst/>
              <a:uLnTx/>
              <a:uFillTx/>
              <a:latin typeface="Arabic Typesetting" panose="03020402040406030203" pitchFamily="66" charset="-78"/>
              <a:ea typeface="+mn-ea"/>
              <a:cs typeface="Arial" panose="020B0604020202020204"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BH" altLang="en-US" sz="28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القطاع الزراعي</a:t>
            </a:r>
            <a:r>
              <a:rPr kumimoji="0" lang="ar-SA" altLang="en-US" sz="28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a:t>
            </a:r>
            <a:r>
              <a:rPr kumimoji="0" lang="ar-BH" altLang="en-US" sz="28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 القطاع الصناعي</a:t>
            </a:r>
            <a:r>
              <a:rPr kumimoji="0" lang="ar-SA" altLang="en-US" sz="28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 /</a:t>
            </a:r>
            <a:r>
              <a:rPr kumimoji="0" lang="ar-BH" altLang="en-US" sz="28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rPr>
              <a:t>القطاع الخدمات</a:t>
            </a:r>
            <a:endParaRPr kumimoji="0" lang="ar-SA" altLang="en-US" sz="2800" b="1" i="0" u="none" strike="noStrike" kern="1200" cap="none" spc="0" normalizeH="0" baseline="0" noProof="0" dirty="0">
              <a:ln>
                <a:noFill/>
              </a:ln>
              <a:solidFill>
                <a:prstClr val="black"/>
              </a:solidFill>
              <a:effectLst/>
              <a:uLnTx/>
              <a:uFillTx/>
              <a:latin typeface="Arabic Typesetting" panose="03020402040406030203" pitchFamily="66" charset="-78"/>
              <a:ea typeface="+mn-ea"/>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138668"/>
            <a:ext cx="8044070" cy="577850"/>
          </a:xfrm>
          <a:prstGeom prst="rect">
            <a:avLst/>
          </a:prstGeom>
          <a:solidFill>
            <a:schemeClr val="accent5">
              <a:lumMod val="50000"/>
            </a:schemeClr>
          </a:solidFill>
        </p:spPr>
        <p:txBody>
          <a:bodyPr wrap="square">
            <a:spAutoFit/>
          </a:bodyPr>
          <a:lstStyle/>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BH" sz="24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الدرس التاسع</a:t>
            </a:r>
            <a:endParaRPr kumimoji="0" lang="ar-SA"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sp>
        <p:nvSpPr>
          <p:cNvPr id="3" name="Rectangle 2"/>
          <p:cNvSpPr/>
          <p:nvPr/>
        </p:nvSpPr>
        <p:spPr>
          <a:xfrm>
            <a:off x="4571999" y="714177"/>
            <a:ext cx="4572001" cy="1938992"/>
          </a:xfrm>
          <a:prstGeom prst="rect">
            <a:avLst/>
          </a:prstGeom>
          <a:solidFill>
            <a:schemeClr val="accent5">
              <a:lumMod val="40000"/>
              <a:lumOff val="60000"/>
            </a:schemeClr>
          </a:solidFill>
        </p:spPr>
        <p:txBody>
          <a:bodyPr wrap="square"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60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الحركة الطبيعية للسكان</a:t>
            </a:r>
            <a:endParaRPr kumimoji="0" lang="ar-BH" sz="6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pic>
        <p:nvPicPr>
          <p:cNvPr id="4" name="Picture 1"/>
          <p:cNvPicPr>
            <a:picLocks noChangeAspect="1" noChangeArrowheads="1"/>
          </p:cNvPicPr>
          <p:nvPr/>
        </p:nvPicPr>
        <p:blipFill>
          <a:blip r:embed="rId2"/>
          <a:srcRect l="27388" t="13873" r="41602" b="5389"/>
          <a:stretch>
            <a:fillRect/>
          </a:stretch>
        </p:blipFill>
        <p:spPr bwMode="auto">
          <a:xfrm>
            <a:off x="300190" y="737674"/>
            <a:ext cx="4087302" cy="5464343"/>
          </a:xfrm>
          <a:prstGeom prst="rect">
            <a:avLst/>
          </a:prstGeom>
          <a:noFill/>
          <a:ln w="19050">
            <a:solidFill>
              <a:srgbClr val="000000"/>
            </a:solidFill>
            <a:miter lim="800000"/>
            <a:headEnd/>
            <a:tailEnd/>
          </a:ln>
        </p:spPr>
      </p:pic>
    </p:spTree>
    <p:extLst>
      <p:ext uri="{BB962C8B-B14F-4D97-AF65-F5344CB8AC3E}">
        <p14:creationId xmlns:p14="http://schemas.microsoft.com/office/powerpoint/2010/main" val="16445620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D2D7912-3303-4B8B-871B-3CA140006780}"/>
              </a:ext>
            </a:extLst>
          </p:cNvPr>
          <p:cNvSpPr txBox="1">
            <a:spLocks noChangeArrowheads="1"/>
          </p:cNvSpPr>
          <p:nvPr/>
        </p:nvSpPr>
        <p:spPr bwMode="auto">
          <a:xfrm>
            <a:off x="468284" y="955163"/>
            <a:ext cx="8281144" cy="830997"/>
          </a:xfrm>
          <a:prstGeom prst="rect">
            <a:avLst/>
          </a:prstGeom>
          <a:solidFill>
            <a:schemeClr val="accent2">
              <a:lumMod val="20000"/>
              <a:lumOff val="80000"/>
            </a:schemeClr>
          </a:solid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rtl="1">
              <a:defRPr/>
            </a:pPr>
            <a:r>
              <a:rPr lang="ar-BH" altLang="en-US" sz="2400" b="1" dirty="0"/>
              <a:t>1- متوسط عدد السنوات للفرد في البلدان الصناعية 80 سنة.</a:t>
            </a:r>
            <a:br>
              <a:rPr lang="ar-BH" altLang="en-US" sz="2400" b="1" dirty="0"/>
            </a:br>
            <a:r>
              <a:rPr lang="ar-BH" altLang="en-US" sz="2400" b="1" dirty="0"/>
              <a:t>2- متوسط عدد السنوات للفرد في البلدان النامية 66 سنة.</a:t>
            </a:r>
          </a:p>
        </p:txBody>
      </p:sp>
      <p:sp>
        <p:nvSpPr>
          <p:cNvPr id="4" name="TextBox 3">
            <a:extLst>
              <a:ext uri="{FF2B5EF4-FFF2-40B4-BE49-F238E27FC236}">
                <a16:creationId xmlns:a16="http://schemas.microsoft.com/office/drawing/2014/main" id="{66AD7BF2-11CC-45A4-9D1A-A2EBB9339E7F}"/>
              </a:ext>
            </a:extLst>
          </p:cNvPr>
          <p:cNvSpPr txBox="1">
            <a:spLocks noChangeArrowheads="1"/>
          </p:cNvSpPr>
          <p:nvPr/>
        </p:nvSpPr>
        <p:spPr bwMode="auto">
          <a:xfrm>
            <a:off x="467544" y="2132856"/>
            <a:ext cx="8281144" cy="830997"/>
          </a:xfrm>
          <a:prstGeom prst="rect">
            <a:avLst/>
          </a:prstGeom>
          <a:solidFill>
            <a:schemeClr val="accent2">
              <a:lumMod val="20000"/>
              <a:lumOff val="80000"/>
            </a:schemeClr>
          </a:solid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a:defRPr/>
            </a:pPr>
            <a:r>
              <a:rPr lang="ar-BH" altLang="en-US" sz="2400" b="1" dirty="0"/>
              <a:t>الانفجار الديمغرافي: هو ارتفاع كبير في عدد السكان في العالم نتيجة تدني عدد الوفيات وكثرة الولادات. </a:t>
            </a:r>
          </a:p>
        </p:txBody>
      </p:sp>
      <p:sp>
        <p:nvSpPr>
          <p:cNvPr id="9" name="TextBox 8">
            <a:extLst>
              <a:ext uri="{FF2B5EF4-FFF2-40B4-BE49-F238E27FC236}">
                <a16:creationId xmlns:a16="http://schemas.microsoft.com/office/drawing/2014/main" id="{422A983C-00AD-415F-B89F-8E368F263C1F}"/>
              </a:ext>
            </a:extLst>
          </p:cNvPr>
          <p:cNvSpPr txBox="1"/>
          <p:nvPr/>
        </p:nvSpPr>
        <p:spPr>
          <a:xfrm>
            <a:off x="828651" y="3401645"/>
            <a:ext cx="7920037" cy="2239844"/>
          </a:xfrm>
          <a:prstGeom prst="rect">
            <a:avLst/>
          </a:prstGeom>
          <a:solidFill>
            <a:schemeClr val="accent2">
              <a:lumMod val="20000"/>
              <a:lumOff val="80000"/>
            </a:schemeClr>
          </a:solidFill>
        </p:spPr>
        <p:txBody>
          <a:bodyPr rtlCol="1">
            <a:spAutoFit/>
          </a:bodyPr>
          <a:lstStyle/>
          <a:p>
            <a:pPr marL="342900" indent="-342900" algn="r" rtl="1">
              <a:lnSpc>
                <a:spcPct val="150000"/>
              </a:lnSpc>
              <a:buFont typeface="Arial" panose="020B0604020202020204" pitchFamily="34" charset="0"/>
              <a:buChar char="•"/>
              <a:defRPr/>
            </a:pPr>
            <a:r>
              <a:rPr lang="ar-BH" sz="2400" b="1" dirty="0">
                <a:solidFill>
                  <a:srgbClr val="FF0000"/>
                </a:solidFill>
              </a:rPr>
              <a:t>النمو الطبيعي للسكان: </a:t>
            </a:r>
            <a:r>
              <a:rPr lang="ar-BH" sz="2400" b="1" dirty="0"/>
              <a:t>هو نتيجة لحركة السكان الطبيعية، ويعني الفرق بين عدد الولادات وعدد الوفيات، ويتم حسابه من خلال المعادلة الآتية: </a:t>
            </a:r>
          </a:p>
          <a:p>
            <a:pPr algn="r" rtl="1">
              <a:lnSpc>
                <a:spcPct val="150000"/>
              </a:lnSpc>
              <a:defRPr/>
            </a:pPr>
            <a:r>
              <a:rPr lang="ar-BH" sz="2400" b="1" dirty="0"/>
              <a:t>     عدد الولادات – عدد الوفيات.                                              </a:t>
            </a:r>
          </a:p>
          <a:p>
            <a:pPr marL="342900" indent="-342900" algn="just" rtl="1">
              <a:lnSpc>
                <a:spcPct val="150000"/>
              </a:lnSpc>
              <a:buFont typeface="Arial" panose="020B0604020202020204" pitchFamily="34" charset="0"/>
              <a:buChar char="•"/>
              <a:defRPr/>
            </a:pPr>
            <a:r>
              <a:rPr lang="ar-BH" sz="2400" b="1" dirty="0"/>
              <a:t> تتصف البلدان الصناعية بمعدلات نمو طبيعي منخفضة جدًا.</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2CD7AC-13D7-43E6-987E-98D50F2D829B}"/>
              </a:ext>
            </a:extLst>
          </p:cNvPr>
          <p:cNvSpPr txBox="1">
            <a:spLocks noChangeArrowheads="1"/>
          </p:cNvSpPr>
          <p:nvPr/>
        </p:nvSpPr>
        <p:spPr bwMode="auto">
          <a:xfrm>
            <a:off x="495465" y="2570128"/>
            <a:ext cx="8281144" cy="1938992"/>
          </a:xfrm>
          <a:prstGeom prst="rect">
            <a:avLst/>
          </a:prstGeom>
          <a:solidFill>
            <a:schemeClr val="accent2">
              <a:lumMod val="20000"/>
              <a:lumOff val="80000"/>
            </a:schemeClr>
          </a:solid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eaLnBrk="0" fontAlgn="base" hangingPunct="0">
              <a:spcBef>
                <a:spcPct val="0"/>
              </a:spcBef>
              <a:spcAft>
                <a:spcPct val="0"/>
              </a:spcAft>
              <a:defRPr>
                <a:solidFill>
                  <a:schemeClr val="tx1"/>
                </a:solidFill>
                <a:latin typeface="Calibri" panose="020F0502020204030204" pitchFamily="34" charset="0"/>
              </a:defRPr>
            </a:lvl6pPr>
            <a:lvl7pPr marL="2971800" indent="-228600" algn="l" rtl="0" eaLnBrk="0" fontAlgn="base" hangingPunct="0">
              <a:spcBef>
                <a:spcPct val="0"/>
              </a:spcBef>
              <a:spcAft>
                <a:spcPct val="0"/>
              </a:spcAft>
              <a:defRPr>
                <a:solidFill>
                  <a:schemeClr val="tx1"/>
                </a:solidFill>
                <a:latin typeface="Calibri" panose="020F0502020204030204" pitchFamily="34" charset="0"/>
              </a:defRPr>
            </a:lvl7pPr>
            <a:lvl8pPr marL="3429000" indent="-228600" algn="l" rtl="0" eaLnBrk="0" fontAlgn="base" hangingPunct="0">
              <a:spcBef>
                <a:spcPct val="0"/>
              </a:spcBef>
              <a:spcAft>
                <a:spcPct val="0"/>
              </a:spcAft>
              <a:defRPr>
                <a:solidFill>
                  <a:schemeClr val="tx1"/>
                </a:solidFill>
                <a:latin typeface="Calibri" panose="020F0502020204030204" pitchFamily="34" charset="0"/>
              </a:defRPr>
            </a:lvl8pPr>
            <a:lvl9pPr marL="3886200" indent="-228600" algn="l" rtl="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just" defTabSz="914400" rtl="1" eaLnBrk="0" fontAlgn="base" latinLnBrk="0" hangingPunct="0">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أسباب تراجع الوفيات :</a:t>
            </a:r>
          </a:p>
          <a:p>
            <a:pPr marL="0" marR="0" lvl="0" indent="0" algn="just" defTabSz="914400" rtl="1" eaLnBrk="0" fontAlgn="base" latinLnBrk="0" hangingPunct="0">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 تقدم الطب.</a:t>
            </a:r>
          </a:p>
          <a:p>
            <a:pPr marL="0" marR="0" lvl="0" indent="0" algn="just" defTabSz="914400" rtl="1" eaLnBrk="0" fontAlgn="base" latinLnBrk="0" hangingPunct="0">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 رعاية المسنين.</a:t>
            </a:r>
          </a:p>
          <a:p>
            <a:pPr marL="0" marR="0" lvl="0" indent="0" algn="just" defTabSz="914400" rtl="1" eaLnBrk="0" fontAlgn="base" latinLnBrk="0" hangingPunct="0">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 تقدم الرعاية الصحية.</a:t>
            </a:r>
          </a:p>
          <a:p>
            <a:pPr marL="0" marR="0" lvl="0" indent="0" algn="just" defTabSz="914400" rtl="1" eaLnBrk="0" fontAlgn="base" latinLnBrk="0" hangingPunct="0">
              <a:lnSpc>
                <a:spcPct val="100000"/>
              </a:lnSpc>
              <a:spcBef>
                <a:spcPct val="0"/>
              </a:spcBef>
              <a:spcAft>
                <a:spcPct val="0"/>
              </a:spcAft>
              <a:buClrTx/>
              <a:buSzTx/>
              <a:buFontTx/>
              <a:buNone/>
              <a:tabLst/>
              <a:defRPr/>
            </a:pPr>
            <a:r>
              <a:rPr kumimoji="0" lang="ar-BH" altLang="ar-BH"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 تحسن نظام التغذية.</a:t>
            </a:r>
            <a:endParaRPr kumimoji="0" lang="ar-BH" altLang="ar-BH"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8" name="Content Placeholder 3">
            <a:extLst>
              <a:ext uri="{FF2B5EF4-FFF2-40B4-BE49-F238E27FC236}">
                <a16:creationId xmlns:a16="http://schemas.microsoft.com/office/drawing/2014/main" id="{A39C604C-60F5-41AE-ABB8-8D88C575376F}"/>
              </a:ext>
            </a:extLst>
          </p:cNvPr>
          <p:cNvSpPr txBox="1">
            <a:spLocks noChangeArrowheads="1"/>
          </p:cNvSpPr>
          <p:nvPr/>
        </p:nvSpPr>
        <p:spPr>
          <a:xfrm>
            <a:off x="495465" y="4607257"/>
            <a:ext cx="8281144" cy="2062103"/>
          </a:xfrm>
          <a:prstGeom prst="rect">
            <a:avLst/>
          </a:prstGeom>
          <a:solidFill>
            <a:schemeClr val="accent2">
              <a:lumMod val="20000"/>
              <a:lumOff val="80000"/>
            </a:schemeClr>
          </a:solidFill>
        </p:spPr>
        <p:txBody>
          <a:bodyPr wrap="square">
            <a:spAutoFit/>
          </a:bodyPr>
          <a:lstStyle>
            <a:lvl1pPr marL="171450" indent="-171450" algn="r" defTabSz="685800" rtl="1"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r" defTabSz="685800" rtl="1"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r" defTabSz="685800" rtl="1"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1" eaLnBrk="0" fontAlgn="base" latinLnBrk="0" hangingPunct="0">
              <a:lnSpc>
                <a:spcPct val="90000"/>
              </a:lnSpc>
              <a:spcBef>
                <a:spcPts val="750"/>
              </a:spcBef>
              <a:spcAft>
                <a:spcPct val="0"/>
              </a:spcAft>
              <a:buClrTx/>
              <a:buSzTx/>
              <a:buFont typeface="Arial" panose="020B0604020202020204" pitchFamily="34" charset="0"/>
              <a:buNone/>
              <a:tabLst/>
              <a:defRPr/>
            </a:pPr>
            <a:r>
              <a:rPr kumimoji="0" lang="ar-BH" altLang="en-US" sz="24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 معدل وفيات الرضع:</a:t>
            </a:r>
          </a:p>
          <a:p>
            <a:pPr marL="171450" marR="0" lvl="0" indent="-171450" algn="r" defTabSz="685800" rtl="1" eaLnBrk="0" fontAlgn="base" latinLnBrk="0" hangingPunct="0">
              <a:lnSpc>
                <a:spcPct val="90000"/>
              </a:lnSpc>
              <a:spcBef>
                <a:spcPts val="750"/>
              </a:spcBef>
              <a:spcAft>
                <a:spcPct val="0"/>
              </a:spcAft>
              <a:buClrTx/>
              <a:buSzTx/>
              <a:buFontTx/>
              <a:buChar char="-"/>
              <a:tabLst/>
              <a:defRPr/>
            </a:pPr>
            <a:r>
              <a:rPr kumimoji="0" lang="ar-BH" altLang="en-US" sz="2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يساوي عدد وفيات الرضع ( الأطفال الذين تقل أعمارهم عن السنة الواحدة) مقسومًا على عدد الولادات الحية × 1000.</a:t>
            </a:r>
            <a:endParaRPr kumimoji="0" lang="ar-BH" altLang="en-US" sz="24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endParaRPr>
          </a:p>
          <a:p>
            <a:pPr marL="0" marR="0" lvl="0" indent="0" algn="r" defTabSz="685800" rtl="1" eaLnBrk="0" fontAlgn="base" latinLnBrk="0" hangingPunct="0">
              <a:lnSpc>
                <a:spcPct val="90000"/>
              </a:lnSpc>
              <a:spcBef>
                <a:spcPts val="750"/>
              </a:spcBef>
              <a:spcAft>
                <a:spcPct val="0"/>
              </a:spcAft>
              <a:buClrTx/>
              <a:buSzTx/>
              <a:buFont typeface="Arial" panose="020B0604020202020204" pitchFamily="34" charset="0"/>
              <a:buNone/>
              <a:tabLst/>
              <a:defRPr/>
            </a:pPr>
            <a:r>
              <a:rPr kumimoji="0" lang="ar-BH" altLang="en-US" sz="24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 معدل الوفيات الخام:</a:t>
            </a:r>
          </a:p>
          <a:p>
            <a:pPr marL="171450" marR="0" lvl="0" indent="-171450" algn="r" defTabSz="685800" rtl="1" eaLnBrk="0" fontAlgn="base" latinLnBrk="0" hangingPunct="0">
              <a:lnSpc>
                <a:spcPct val="90000"/>
              </a:lnSpc>
              <a:spcBef>
                <a:spcPts val="750"/>
              </a:spcBef>
              <a:spcAft>
                <a:spcPct val="0"/>
              </a:spcAft>
              <a:buClrTx/>
              <a:buSzTx/>
              <a:buFontTx/>
              <a:buChar char="-"/>
              <a:tabLst/>
              <a:defRPr/>
            </a:pPr>
            <a:r>
              <a:rPr kumimoji="0" lang="ar-BH" altLang="en-US" sz="2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يمثل مؤشرًا لقياس تكرار الوفيات خلال عام في كل ألف من السكان.</a:t>
            </a:r>
          </a:p>
        </p:txBody>
      </p:sp>
      <p:sp>
        <p:nvSpPr>
          <p:cNvPr id="7" name="TextBox 6">
            <a:extLst>
              <a:ext uri="{FF2B5EF4-FFF2-40B4-BE49-F238E27FC236}">
                <a16:creationId xmlns:a16="http://schemas.microsoft.com/office/drawing/2014/main" id="{7DB224BD-1C53-48E3-8CEF-A948DAD333F2}"/>
              </a:ext>
            </a:extLst>
          </p:cNvPr>
          <p:cNvSpPr txBox="1"/>
          <p:nvPr/>
        </p:nvSpPr>
        <p:spPr>
          <a:xfrm>
            <a:off x="6602616" y="188640"/>
            <a:ext cx="2173993" cy="523220"/>
          </a:xfrm>
          <a:prstGeom prst="rect">
            <a:avLst/>
          </a:prstGeom>
          <a:solidFill>
            <a:schemeClr val="accent2">
              <a:lumMod val="20000"/>
              <a:lumOff val="80000"/>
            </a:schemeClr>
          </a:solidFill>
        </p:spPr>
        <p:txBody>
          <a:bodyPr wrap="none" rtlCol="1">
            <a:spAutoFit/>
          </a:bodyPr>
          <a:lstStyle/>
          <a:p>
            <a:pPr>
              <a:defRPr/>
            </a:pPr>
            <a:r>
              <a:rPr lang="ar-BH" sz="2800" b="1" dirty="0"/>
              <a:t>أسباب الوفاة في:</a:t>
            </a:r>
          </a:p>
        </p:txBody>
      </p:sp>
      <p:sp>
        <p:nvSpPr>
          <p:cNvPr id="10" name="Arrow: Left 4">
            <a:extLst>
              <a:ext uri="{FF2B5EF4-FFF2-40B4-BE49-F238E27FC236}">
                <a16:creationId xmlns:a16="http://schemas.microsoft.com/office/drawing/2014/main" id="{52C0EB72-CF10-435A-B55A-220644A5C4EF}"/>
              </a:ext>
            </a:extLst>
          </p:cNvPr>
          <p:cNvSpPr/>
          <p:nvPr/>
        </p:nvSpPr>
        <p:spPr>
          <a:xfrm flipH="1">
            <a:off x="5731594" y="791485"/>
            <a:ext cx="1936750" cy="720080"/>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BH" sz="2400" b="1" dirty="0">
                <a:solidFill>
                  <a:schemeClr val="tx1"/>
                </a:solidFill>
              </a:rPr>
              <a:t>البلدان المتقدمة</a:t>
            </a:r>
            <a:endParaRPr lang="en-US" sz="2400" b="1" dirty="0">
              <a:solidFill>
                <a:schemeClr val="tx1"/>
              </a:solidFill>
            </a:endParaRPr>
          </a:p>
        </p:txBody>
      </p:sp>
      <p:sp>
        <p:nvSpPr>
          <p:cNvPr id="11" name="Rectangle: Diagonal Corners Rounded 5">
            <a:extLst>
              <a:ext uri="{FF2B5EF4-FFF2-40B4-BE49-F238E27FC236}">
                <a16:creationId xmlns:a16="http://schemas.microsoft.com/office/drawing/2014/main" id="{19770D52-98DE-4000-9A99-F66C177ECAED}"/>
              </a:ext>
            </a:extLst>
          </p:cNvPr>
          <p:cNvSpPr/>
          <p:nvPr/>
        </p:nvSpPr>
        <p:spPr>
          <a:xfrm>
            <a:off x="1292914" y="842285"/>
            <a:ext cx="4438680" cy="72008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BH" sz="2400" b="1" dirty="0">
                <a:solidFill>
                  <a:schemeClr val="tx1"/>
                </a:solidFill>
              </a:rPr>
              <a:t>السرطان وأمراض القلب والشرايين.</a:t>
            </a:r>
            <a:endParaRPr lang="en-US" sz="2400" b="1" dirty="0">
              <a:solidFill>
                <a:schemeClr val="tx1"/>
              </a:solidFill>
            </a:endParaRPr>
          </a:p>
        </p:txBody>
      </p:sp>
      <p:sp>
        <p:nvSpPr>
          <p:cNvPr id="12" name="Arrow: Left 4">
            <a:extLst>
              <a:ext uri="{FF2B5EF4-FFF2-40B4-BE49-F238E27FC236}">
                <a16:creationId xmlns:a16="http://schemas.microsoft.com/office/drawing/2014/main" id="{95CFC414-32EA-4A9F-A6EC-7E8BEE97769E}"/>
              </a:ext>
            </a:extLst>
          </p:cNvPr>
          <p:cNvSpPr/>
          <p:nvPr/>
        </p:nvSpPr>
        <p:spPr>
          <a:xfrm flipH="1">
            <a:off x="5731591" y="1658981"/>
            <a:ext cx="1914525" cy="720078"/>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BH" sz="2400" b="1" dirty="0">
                <a:solidFill>
                  <a:schemeClr val="tx1"/>
                </a:solidFill>
              </a:rPr>
              <a:t>البلدان النامية</a:t>
            </a:r>
            <a:endParaRPr lang="en-US" sz="2400" b="1" dirty="0">
              <a:solidFill>
                <a:schemeClr val="tx1"/>
              </a:solidFill>
            </a:endParaRPr>
          </a:p>
        </p:txBody>
      </p:sp>
      <p:sp>
        <p:nvSpPr>
          <p:cNvPr id="13" name="Rectangle: Diagonal Corners Rounded 5">
            <a:extLst>
              <a:ext uri="{FF2B5EF4-FFF2-40B4-BE49-F238E27FC236}">
                <a16:creationId xmlns:a16="http://schemas.microsoft.com/office/drawing/2014/main" id="{6A44A03E-37D6-4DF6-806F-E8666B9B0098}"/>
              </a:ext>
            </a:extLst>
          </p:cNvPr>
          <p:cNvSpPr/>
          <p:nvPr/>
        </p:nvSpPr>
        <p:spPr>
          <a:xfrm>
            <a:off x="1287636" y="1658979"/>
            <a:ext cx="4443958" cy="72008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BH" sz="2400" b="1" dirty="0">
                <a:solidFill>
                  <a:schemeClr val="tx1"/>
                </a:solidFill>
              </a:rPr>
              <a:t>سوء التغذية، الأمراض المعدية والطفيلية.</a:t>
            </a:r>
            <a:endParaRPr lang="en-US" sz="2400" b="1" dirty="0">
              <a:solidFill>
                <a:schemeClr val="tx1"/>
              </a:solidFill>
            </a:endParaRPr>
          </a:p>
        </p:txBody>
      </p:sp>
    </p:spTree>
    <p:extLst>
      <p:ext uri="{BB962C8B-B14F-4D97-AF65-F5344CB8AC3E}">
        <p14:creationId xmlns:p14="http://schemas.microsoft.com/office/powerpoint/2010/main" val="40579084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D73C565-79FF-42D2-A551-24436598E788}"/>
              </a:ext>
            </a:extLst>
          </p:cNvPr>
          <p:cNvSpPr>
            <a:spLocks noGrp="1"/>
          </p:cNvSpPr>
          <p:nvPr>
            <p:ph type="title"/>
          </p:nvPr>
        </p:nvSpPr>
        <p:spPr>
          <a:xfrm>
            <a:off x="323850" y="406122"/>
            <a:ext cx="8556625" cy="549275"/>
          </a:xfrm>
        </p:spPr>
        <p:txBody>
          <a:bodyPr/>
          <a:lstStyle/>
          <a:p>
            <a:pPr algn="ctr">
              <a:defRPr/>
            </a:pPr>
            <a:r>
              <a:rPr lang="ar-BH" sz="2400" b="1" dirty="0">
                <a:latin typeface="Calibri" panose="020F0502020204030204" pitchFamily="34" charset="0"/>
                <a:ea typeface="+mn-ea"/>
                <a:cs typeface="+mn-cs"/>
              </a:rPr>
              <a:t>يتم تصنيف البلدان العربية بالنسبة </a:t>
            </a:r>
            <a:r>
              <a:rPr lang="ar-BH" sz="2400" b="1" dirty="0">
                <a:solidFill>
                  <a:srgbClr val="FF0000"/>
                </a:solidFill>
                <a:latin typeface="Calibri" panose="020F0502020204030204" pitchFamily="34" charset="0"/>
                <a:ea typeface="+mn-ea"/>
                <a:cs typeface="+mn-cs"/>
              </a:rPr>
              <a:t>لمعدلات الخصوبة </a:t>
            </a:r>
            <a:r>
              <a:rPr lang="ar-BH" sz="2400" b="1" dirty="0">
                <a:latin typeface="Calibri" panose="020F0502020204030204" pitchFamily="34" charset="0"/>
                <a:ea typeface="+mn-ea"/>
                <a:cs typeface="+mn-cs"/>
              </a:rPr>
              <a:t>على ثلاث مجموعات:</a:t>
            </a:r>
            <a:endParaRPr lang="en-US" sz="2400" b="1" dirty="0">
              <a:latin typeface="Calibri" panose="020F0502020204030204" pitchFamily="34" charset="0"/>
              <a:ea typeface="+mn-ea"/>
              <a:cs typeface="+mn-cs"/>
            </a:endParaRPr>
          </a:p>
        </p:txBody>
      </p:sp>
      <p:graphicFrame>
        <p:nvGraphicFramePr>
          <p:cNvPr id="6" name="Table 5">
            <a:extLst>
              <a:ext uri="{FF2B5EF4-FFF2-40B4-BE49-F238E27FC236}">
                <a16:creationId xmlns:a16="http://schemas.microsoft.com/office/drawing/2014/main" id="{D399DC7D-485A-4F43-A3B0-F7934A3943C5}"/>
              </a:ext>
            </a:extLst>
          </p:cNvPr>
          <p:cNvGraphicFramePr>
            <a:graphicFrameLocks noGrp="1"/>
          </p:cNvGraphicFramePr>
          <p:nvPr>
            <p:extLst>
              <p:ext uri="{D42A27DB-BD31-4B8C-83A1-F6EECF244321}">
                <p14:modId xmlns:p14="http://schemas.microsoft.com/office/powerpoint/2010/main" val="2566606650"/>
              </p:ext>
            </p:extLst>
          </p:nvPr>
        </p:nvGraphicFramePr>
        <p:xfrm>
          <a:off x="250825" y="1126847"/>
          <a:ext cx="8701088" cy="4968205"/>
        </p:xfrm>
        <a:graphic>
          <a:graphicData uri="http://schemas.openxmlformats.org/drawingml/2006/table">
            <a:tbl>
              <a:tblPr firstRow="1" bandRow="1">
                <a:tableStyleId>{5C22544A-7EE6-4342-B048-85BDC9FD1C3A}</a:tableStyleId>
              </a:tblPr>
              <a:tblGrid>
                <a:gridCol w="3156448">
                  <a:extLst>
                    <a:ext uri="{9D8B030D-6E8A-4147-A177-3AD203B41FA5}">
                      <a16:colId xmlns:a16="http://schemas.microsoft.com/office/drawing/2014/main" val="20000"/>
                    </a:ext>
                  </a:extLst>
                </a:gridCol>
                <a:gridCol w="2736316">
                  <a:extLst>
                    <a:ext uri="{9D8B030D-6E8A-4147-A177-3AD203B41FA5}">
                      <a16:colId xmlns:a16="http://schemas.microsoft.com/office/drawing/2014/main" val="20001"/>
                    </a:ext>
                  </a:extLst>
                </a:gridCol>
                <a:gridCol w="2808324">
                  <a:extLst>
                    <a:ext uri="{9D8B030D-6E8A-4147-A177-3AD203B41FA5}">
                      <a16:colId xmlns:a16="http://schemas.microsoft.com/office/drawing/2014/main" val="20002"/>
                    </a:ext>
                  </a:extLst>
                </a:gridCol>
              </a:tblGrid>
              <a:tr h="963325">
                <a:tc>
                  <a:txBody>
                    <a:bodyPr/>
                    <a:lstStyle/>
                    <a:p>
                      <a:pPr marL="0" marR="0" indent="0" algn="ctr" defTabSz="685800" rtl="1" eaLnBrk="1" fontAlgn="auto" latinLnBrk="0" hangingPunct="1">
                        <a:lnSpc>
                          <a:spcPct val="100000"/>
                        </a:lnSpc>
                        <a:spcBef>
                          <a:spcPts val="0"/>
                        </a:spcBef>
                        <a:spcAft>
                          <a:spcPts val="0"/>
                        </a:spcAft>
                        <a:buClrTx/>
                        <a:buSzTx/>
                        <a:buFontTx/>
                        <a:buNone/>
                        <a:tabLst/>
                        <a:defRPr/>
                      </a:pPr>
                      <a:r>
                        <a:rPr lang="ar-BH" sz="2400" b="1" dirty="0">
                          <a:solidFill>
                            <a:schemeClr val="tx1"/>
                          </a:solidFill>
                        </a:rPr>
                        <a:t>المجموعة الثالثة</a:t>
                      </a:r>
                    </a:p>
                    <a:p>
                      <a:pPr marL="0" marR="0" indent="0" algn="ctr" defTabSz="685800" rtl="1" eaLnBrk="1" fontAlgn="auto" latinLnBrk="0" hangingPunct="1">
                        <a:lnSpc>
                          <a:spcPct val="100000"/>
                        </a:lnSpc>
                        <a:spcBef>
                          <a:spcPts val="0"/>
                        </a:spcBef>
                        <a:spcAft>
                          <a:spcPts val="0"/>
                        </a:spcAft>
                        <a:buClrTx/>
                        <a:buSzTx/>
                        <a:buFontTx/>
                        <a:buNone/>
                        <a:tabLst/>
                        <a:defRPr/>
                      </a:pPr>
                      <a:r>
                        <a:rPr lang="ar-BH" sz="2400" b="1" dirty="0">
                          <a:solidFill>
                            <a:schemeClr val="tx1"/>
                          </a:solidFill>
                          <a:cs typeface="+mn-cs"/>
                        </a:rPr>
                        <a:t>معدلات خصوبة </a:t>
                      </a:r>
                      <a:r>
                        <a:rPr lang="ar-BH" sz="2400" b="1" dirty="0">
                          <a:solidFill>
                            <a:srgbClr val="FF0000"/>
                          </a:solidFill>
                          <a:cs typeface="+mn-cs"/>
                        </a:rPr>
                        <a:t>مرتفعة</a:t>
                      </a:r>
                      <a:endParaRPr lang="ar-SA" sz="2400" b="1" dirty="0">
                        <a:solidFill>
                          <a:srgbClr val="FF0000"/>
                        </a:solidFill>
                      </a:endParaRPr>
                    </a:p>
                  </a:txBody>
                  <a:tcPr marT="45716" marB="45716" anchor="ctr">
                    <a:solidFill>
                      <a:schemeClr val="accent2">
                        <a:lumMod val="40000"/>
                        <a:lumOff val="60000"/>
                      </a:schemeClr>
                    </a:solidFill>
                  </a:tcPr>
                </a:tc>
                <a:tc>
                  <a:txBody>
                    <a:bodyPr/>
                    <a:lstStyle/>
                    <a:p>
                      <a:pPr marL="0" marR="0" indent="0" algn="ctr" defTabSz="685800" rtl="1" eaLnBrk="1" fontAlgn="auto" latinLnBrk="0" hangingPunct="1">
                        <a:lnSpc>
                          <a:spcPct val="100000"/>
                        </a:lnSpc>
                        <a:spcBef>
                          <a:spcPts val="0"/>
                        </a:spcBef>
                        <a:spcAft>
                          <a:spcPts val="0"/>
                        </a:spcAft>
                        <a:buClrTx/>
                        <a:buSzTx/>
                        <a:buFontTx/>
                        <a:buNone/>
                        <a:tabLst/>
                        <a:defRPr/>
                      </a:pPr>
                      <a:r>
                        <a:rPr lang="ar-BH" sz="2400" b="1" dirty="0">
                          <a:solidFill>
                            <a:schemeClr val="tx1"/>
                          </a:solidFill>
                        </a:rPr>
                        <a:t>المجموعة الثانية</a:t>
                      </a:r>
                    </a:p>
                    <a:p>
                      <a:pPr marL="0" marR="0" indent="0" algn="ctr" defTabSz="685800" rtl="1" eaLnBrk="1" fontAlgn="auto" latinLnBrk="0" hangingPunct="1">
                        <a:lnSpc>
                          <a:spcPct val="100000"/>
                        </a:lnSpc>
                        <a:spcBef>
                          <a:spcPts val="0"/>
                        </a:spcBef>
                        <a:spcAft>
                          <a:spcPts val="0"/>
                        </a:spcAft>
                        <a:buClrTx/>
                        <a:buSzTx/>
                        <a:buFontTx/>
                        <a:buNone/>
                        <a:tabLst/>
                        <a:defRPr/>
                      </a:pPr>
                      <a:r>
                        <a:rPr lang="ar-BH" sz="2400" b="1" dirty="0">
                          <a:solidFill>
                            <a:schemeClr val="tx1"/>
                          </a:solidFill>
                          <a:cs typeface="+mn-cs"/>
                        </a:rPr>
                        <a:t>معدلات خصوبة </a:t>
                      </a:r>
                      <a:r>
                        <a:rPr lang="ar-BH" sz="2400" b="1" dirty="0">
                          <a:solidFill>
                            <a:srgbClr val="FF0000"/>
                          </a:solidFill>
                          <a:cs typeface="+mn-cs"/>
                        </a:rPr>
                        <a:t>متوسطة</a:t>
                      </a:r>
                      <a:endParaRPr lang="ar-SA" sz="2400" b="1" dirty="0">
                        <a:solidFill>
                          <a:srgbClr val="FF0000"/>
                        </a:solidFill>
                      </a:endParaRPr>
                    </a:p>
                  </a:txBody>
                  <a:tcPr marT="45716" marB="45716" anchor="ctr">
                    <a:solidFill>
                      <a:schemeClr val="accent2">
                        <a:lumMod val="40000"/>
                        <a:lumOff val="60000"/>
                      </a:schemeClr>
                    </a:solidFill>
                  </a:tcPr>
                </a:tc>
                <a:tc>
                  <a:txBody>
                    <a:bodyPr/>
                    <a:lstStyle/>
                    <a:p>
                      <a:pPr marL="0" marR="0" indent="0" algn="ctr" defTabSz="685800" rtl="1" eaLnBrk="1" fontAlgn="auto" latinLnBrk="0" hangingPunct="1">
                        <a:lnSpc>
                          <a:spcPct val="100000"/>
                        </a:lnSpc>
                        <a:spcBef>
                          <a:spcPts val="0"/>
                        </a:spcBef>
                        <a:spcAft>
                          <a:spcPts val="0"/>
                        </a:spcAft>
                        <a:buClrTx/>
                        <a:buSzTx/>
                        <a:buFontTx/>
                        <a:buNone/>
                        <a:tabLst/>
                        <a:defRPr/>
                      </a:pPr>
                      <a:r>
                        <a:rPr lang="ar-BH" sz="2400" b="1" dirty="0">
                          <a:solidFill>
                            <a:schemeClr val="tx1"/>
                          </a:solidFill>
                        </a:rPr>
                        <a:t>المجموعة</a:t>
                      </a:r>
                      <a:r>
                        <a:rPr lang="ar-BH" sz="2400" b="1" baseline="0" dirty="0">
                          <a:solidFill>
                            <a:schemeClr val="tx1"/>
                          </a:solidFill>
                        </a:rPr>
                        <a:t> الأولى</a:t>
                      </a:r>
                    </a:p>
                    <a:p>
                      <a:pPr marL="0" marR="0" indent="0" algn="ctr" defTabSz="685800" rtl="1" eaLnBrk="1" fontAlgn="auto" latinLnBrk="0" hangingPunct="1">
                        <a:lnSpc>
                          <a:spcPct val="100000"/>
                        </a:lnSpc>
                        <a:spcBef>
                          <a:spcPts val="0"/>
                        </a:spcBef>
                        <a:spcAft>
                          <a:spcPts val="0"/>
                        </a:spcAft>
                        <a:buClrTx/>
                        <a:buSzTx/>
                        <a:buFontTx/>
                        <a:buNone/>
                        <a:tabLst/>
                        <a:defRPr/>
                      </a:pPr>
                      <a:r>
                        <a:rPr lang="ar-BH" sz="2400" b="1" dirty="0">
                          <a:solidFill>
                            <a:schemeClr val="tx1"/>
                          </a:solidFill>
                          <a:cs typeface="+mn-cs"/>
                        </a:rPr>
                        <a:t>معدلات خصوبة </a:t>
                      </a:r>
                      <a:r>
                        <a:rPr lang="ar-BH" sz="2400" b="1" dirty="0">
                          <a:solidFill>
                            <a:srgbClr val="FF0000"/>
                          </a:solidFill>
                          <a:cs typeface="+mn-cs"/>
                        </a:rPr>
                        <a:t>منخفضة</a:t>
                      </a:r>
                      <a:endParaRPr lang="en-US" sz="2400" b="1" dirty="0">
                        <a:solidFill>
                          <a:srgbClr val="FF0000"/>
                        </a:solidFill>
                      </a:endParaRPr>
                    </a:p>
                  </a:txBody>
                  <a:tcPr marT="45716" marB="45716" anchor="ctr">
                    <a:solidFill>
                      <a:schemeClr val="accent2">
                        <a:lumMod val="40000"/>
                        <a:lumOff val="60000"/>
                      </a:schemeClr>
                    </a:solidFill>
                  </a:tcPr>
                </a:tc>
                <a:extLst>
                  <a:ext uri="{0D108BD9-81ED-4DB2-BD59-A6C34878D82A}">
                    <a16:rowId xmlns:a16="http://schemas.microsoft.com/office/drawing/2014/main" val="10000"/>
                  </a:ext>
                </a:extLst>
              </a:tr>
              <a:tr h="4004880">
                <a:tc>
                  <a:txBody>
                    <a:bodyPr/>
                    <a:lstStyle/>
                    <a:p>
                      <a:pPr marL="342900" indent="-342900" algn="r" defTabSz="685800" rtl="1" eaLnBrk="1" latinLnBrk="0" hangingPunct="1">
                        <a:buFontTx/>
                        <a:buChar char="-"/>
                      </a:pPr>
                      <a:r>
                        <a:rPr lang="ar-BH" sz="2400" b="1" dirty="0">
                          <a:solidFill>
                            <a:srgbClr val="FF0000"/>
                          </a:solidFill>
                          <a:latin typeface="Arial"/>
                          <a:cs typeface="+mn-cs"/>
                        </a:rPr>
                        <a:t>الصومال</a:t>
                      </a:r>
                      <a:r>
                        <a:rPr lang="ar-BH" sz="2400" b="1" dirty="0">
                          <a:solidFill>
                            <a:srgbClr val="000000"/>
                          </a:solidFill>
                          <a:latin typeface="Arial"/>
                          <a:cs typeface="+mn-cs"/>
                        </a:rPr>
                        <a:t> البلد العربي الوحيد الذي لا يزال يزيد معدل الخصوبة الإجمالي على 7 ولادات لكل امرأة</a:t>
                      </a:r>
                      <a:r>
                        <a:rPr lang="ar-BH" sz="2400" b="1" kern="1200" dirty="0">
                          <a:solidFill>
                            <a:schemeClr val="tx1"/>
                          </a:solidFill>
                          <a:latin typeface="+mn-lt"/>
                          <a:ea typeface="+mn-ea"/>
                          <a:cs typeface="+mn-cs"/>
                        </a:rPr>
                        <a:t>.</a:t>
                      </a:r>
                    </a:p>
                    <a:p>
                      <a:pPr marL="342900" indent="-342900" algn="r" defTabSz="685800" rtl="1" eaLnBrk="1" latinLnBrk="0" hangingPunct="1">
                        <a:buFontTx/>
                        <a:buChar char="-"/>
                      </a:pPr>
                      <a:r>
                        <a:rPr lang="ar-BH" sz="2400" b="1" dirty="0">
                          <a:solidFill>
                            <a:srgbClr val="000000"/>
                          </a:solidFill>
                          <a:latin typeface="Arial"/>
                          <a:cs typeface="+mn-cs"/>
                        </a:rPr>
                        <a:t>يتراوح</a:t>
                      </a:r>
                      <a:r>
                        <a:rPr lang="ar-BH" sz="2400" b="1" baseline="0" dirty="0">
                          <a:solidFill>
                            <a:srgbClr val="000000"/>
                          </a:solidFill>
                          <a:latin typeface="Arial"/>
                          <a:cs typeface="+mn-cs"/>
                        </a:rPr>
                        <a:t> معدل الولادات بين </a:t>
                      </a:r>
                      <a:r>
                        <a:rPr lang="ar-BH" sz="2400" b="1" dirty="0">
                          <a:solidFill>
                            <a:srgbClr val="000000"/>
                          </a:solidFill>
                          <a:latin typeface="Arial"/>
                          <a:cs typeface="+mn-cs"/>
                        </a:rPr>
                        <a:t>5 إلى 7 ولادات لكل امرأة.</a:t>
                      </a:r>
                    </a:p>
                    <a:p>
                      <a:pPr marL="342900" indent="-342900" algn="r" defTabSz="685800" rtl="1" eaLnBrk="1" latinLnBrk="0" hangingPunct="1">
                        <a:buFontTx/>
                        <a:buChar char="-"/>
                      </a:pPr>
                      <a:r>
                        <a:rPr lang="ar-BH" sz="2400" b="1" kern="1200" dirty="0">
                          <a:solidFill>
                            <a:srgbClr val="000000"/>
                          </a:solidFill>
                          <a:latin typeface="Arial"/>
                          <a:ea typeface="+mn-ea"/>
                          <a:cs typeface="+mn-cs"/>
                        </a:rPr>
                        <a:t>الخصوبة لدى الحضر أدنى مما عليه لدى الريف.</a:t>
                      </a:r>
                    </a:p>
                  </a:txBody>
                  <a:tcPr marT="45716" marB="45716">
                    <a:solidFill>
                      <a:schemeClr val="accent2">
                        <a:lumMod val="20000"/>
                        <a:lumOff val="80000"/>
                      </a:schemeClr>
                    </a:solidFill>
                  </a:tcPr>
                </a:tc>
                <a:tc>
                  <a:txBody>
                    <a:bodyPr/>
                    <a:lstStyle/>
                    <a:p>
                      <a:pPr marL="342900" indent="-342900" algn="r" defTabSz="685800" rtl="1" eaLnBrk="1" latinLnBrk="0" hangingPunct="1">
                        <a:buFontTx/>
                        <a:buChar char="-"/>
                      </a:pPr>
                      <a:r>
                        <a:rPr lang="ar-BH" sz="2400" b="1" dirty="0">
                          <a:cs typeface="+mn-cs"/>
                        </a:rPr>
                        <a:t>تضم تسعة بلدان منها </a:t>
                      </a:r>
                      <a:r>
                        <a:rPr lang="ar-BH" sz="2400" b="1" dirty="0">
                          <a:solidFill>
                            <a:srgbClr val="FF0000"/>
                          </a:solidFill>
                          <a:cs typeface="+mn-cs"/>
                        </a:rPr>
                        <a:t>الأردن والإمارات العربية المتحدة والجزائر و</a:t>
                      </a:r>
                      <a:r>
                        <a:rPr lang="ar-BH" sz="2400" b="1" dirty="0">
                          <a:solidFill>
                            <a:srgbClr val="FF0000"/>
                          </a:solidFill>
                          <a:latin typeface="Arial"/>
                          <a:cs typeface="+mn-cs"/>
                        </a:rPr>
                        <a:t>ليبيا وسوريا والسودان وقطر ومصر والمغرب</a:t>
                      </a:r>
                      <a:r>
                        <a:rPr lang="ar-BH" sz="2400" b="1" kern="1200" dirty="0">
                          <a:solidFill>
                            <a:schemeClr val="tx1"/>
                          </a:solidFill>
                          <a:latin typeface="+mn-lt"/>
                          <a:ea typeface="+mn-ea"/>
                          <a:cs typeface="+mn-cs"/>
                        </a:rPr>
                        <a:t>.</a:t>
                      </a:r>
                    </a:p>
                    <a:p>
                      <a:pPr marL="342900" marR="0" indent="-342900" algn="r" defTabSz="685800" rtl="1" eaLnBrk="1" fontAlgn="auto" latinLnBrk="0" hangingPunct="1">
                        <a:lnSpc>
                          <a:spcPct val="100000"/>
                        </a:lnSpc>
                        <a:spcBef>
                          <a:spcPts val="0"/>
                        </a:spcBef>
                        <a:spcAft>
                          <a:spcPts val="0"/>
                        </a:spcAft>
                        <a:buClrTx/>
                        <a:buSzTx/>
                        <a:buFontTx/>
                        <a:buChar char="-"/>
                        <a:tabLst/>
                        <a:defRPr/>
                      </a:pPr>
                      <a:r>
                        <a:rPr lang="ar-BH" sz="2400" b="1" dirty="0">
                          <a:cs typeface="+mn-cs"/>
                        </a:rPr>
                        <a:t>يتراوح معدل الخصوبة بين 3و5 ولادات لكل أمرأه</a:t>
                      </a:r>
                      <a:r>
                        <a:rPr lang="ar-BH" sz="2400" b="1" dirty="0">
                          <a:solidFill>
                            <a:schemeClr val="tx1"/>
                          </a:solidFill>
                          <a:cs typeface="+mn-cs"/>
                        </a:rPr>
                        <a:t>.</a:t>
                      </a:r>
                    </a:p>
                  </a:txBody>
                  <a:tcPr marT="45716" marB="45716">
                    <a:solidFill>
                      <a:schemeClr val="accent2">
                        <a:lumMod val="20000"/>
                        <a:lumOff val="80000"/>
                      </a:schemeClr>
                    </a:solidFill>
                  </a:tcPr>
                </a:tc>
                <a:tc>
                  <a:txBody>
                    <a:bodyPr/>
                    <a:lstStyle/>
                    <a:p>
                      <a:pPr marL="342900" indent="-342900" algn="r" rtl="1">
                        <a:buFontTx/>
                        <a:buChar char="-"/>
                      </a:pPr>
                      <a:r>
                        <a:rPr lang="ar-BH" sz="2400" b="1" dirty="0">
                          <a:cs typeface="+mn-cs"/>
                        </a:rPr>
                        <a:t>تضم أربعة بلدان عربية منها </a:t>
                      </a:r>
                      <a:r>
                        <a:rPr lang="ar-BH" sz="2400" b="1" dirty="0">
                          <a:solidFill>
                            <a:srgbClr val="FF0000"/>
                          </a:solidFill>
                          <a:cs typeface="+mn-cs"/>
                        </a:rPr>
                        <a:t>الكويت- البحرين- لبنان- تونس</a:t>
                      </a:r>
                      <a:r>
                        <a:rPr lang="ar-BH" sz="2400" b="1" dirty="0">
                          <a:solidFill>
                            <a:schemeClr val="tx1"/>
                          </a:solidFill>
                          <a:cs typeface="+mn-cs"/>
                        </a:rPr>
                        <a:t>.</a:t>
                      </a:r>
                    </a:p>
                    <a:p>
                      <a:pPr marL="342900" indent="-342900" algn="r" rtl="1">
                        <a:buFontTx/>
                        <a:buChar char="-"/>
                      </a:pPr>
                      <a:r>
                        <a:rPr lang="ar-BH" sz="2400" b="1" dirty="0">
                          <a:cs typeface="+mn-cs"/>
                        </a:rPr>
                        <a:t>معدل الخصوبة فيها 3 ولادات لكل أمرأه</a:t>
                      </a:r>
                      <a:r>
                        <a:rPr lang="ar-BH" sz="2400" b="1" dirty="0">
                          <a:solidFill>
                            <a:schemeClr val="tx1"/>
                          </a:solidFill>
                          <a:cs typeface="+mn-cs"/>
                        </a:rPr>
                        <a:t>.</a:t>
                      </a:r>
                    </a:p>
                  </a:txBody>
                  <a:tcPr marT="45716" marB="45716">
                    <a:solidFill>
                      <a:schemeClr val="accent2">
                        <a:lumMod val="20000"/>
                        <a:lumOff val="80000"/>
                      </a:schemeClr>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2170D0D-E7BA-40E9-82B7-139E31831461}"/>
              </a:ext>
            </a:extLst>
          </p:cNvPr>
          <p:cNvSpPr txBox="1"/>
          <p:nvPr/>
        </p:nvSpPr>
        <p:spPr>
          <a:xfrm>
            <a:off x="900113" y="404813"/>
            <a:ext cx="7920037" cy="5563831"/>
          </a:xfrm>
          <a:prstGeom prst="rect">
            <a:avLst/>
          </a:prstGeom>
          <a:solidFill>
            <a:schemeClr val="accent2">
              <a:lumMod val="20000"/>
              <a:lumOff val="80000"/>
            </a:schemeClr>
          </a:solidFill>
        </p:spPr>
        <p:txBody>
          <a:bodyPr rtlCol="1">
            <a:spAutoFit/>
          </a:bodyPr>
          <a:lstStyle/>
          <a:p>
            <a:pPr marL="342900" indent="-342900" algn="r" rtl="1">
              <a:lnSpc>
                <a:spcPct val="150000"/>
              </a:lnSpc>
              <a:buFont typeface="Arial" panose="020B0604020202020204" pitchFamily="34" charset="0"/>
              <a:buChar char="•"/>
              <a:defRPr/>
            </a:pPr>
            <a:r>
              <a:rPr lang="ar-BH" sz="2400" b="1" dirty="0">
                <a:solidFill>
                  <a:srgbClr val="FF0000"/>
                </a:solidFill>
              </a:rPr>
              <a:t>النمو الطبيعي للسكان: </a:t>
            </a:r>
            <a:r>
              <a:rPr lang="ar-BH" sz="2400" b="1" dirty="0"/>
              <a:t>هو نتيجة لحركة السكان الطبيعية، ويعني الفرق بين عدد الولادات وعدد الوفيات، ويتم حسابه من خلال المعادلة الآتية: </a:t>
            </a:r>
          </a:p>
          <a:p>
            <a:pPr algn="r" rtl="1">
              <a:lnSpc>
                <a:spcPct val="150000"/>
              </a:lnSpc>
              <a:defRPr/>
            </a:pPr>
            <a:r>
              <a:rPr lang="ar-BH" sz="2400" b="1" dirty="0"/>
              <a:t>     عدد الولادات – عدد الوفيات.                                              </a:t>
            </a:r>
          </a:p>
          <a:p>
            <a:pPr marL="342900" indent="-342900" algn="just" rtl="1">
              <a:lnSpc>
                <a:spcPct val="150000"/>
              </a:lnSpc>
              <a:buFont typeface="Arial" panose="020B0604020202020204" pitchFamily="34" charset="0"/>
              <a:buChar char="•"/>
              <a:defRPr/>
            </a:pPr>
            <a:r>
              <a:rPr lang="ar-BH" sz="2400" b="1" dirty="0"/>
              <a:t> تتصف البلدان الصناعية بمعدلات نمو طبيعي منخفضة جدًا، وتميل تدريجيًا نحو الصفر، لا بل تفوق عدد الوفيات عدد الولادات في البعض منها، وينتج عن هذا الوضع معدلات نمو طبيعي سالبة.    </a:t>
            </a:r>
          </a:p>
          <a:p>
            <a:pPr marL="342900" indent="-342900" algn="just" rtl="1">
              <a:lnSpc>
                <a:spcPct val="150000"/>
              </a:lnSpc>
              <a:buFont typeface="Arial" panose="020B0604020202020204" pitchFamily="34" charset="0"/>
              <a:buChar char="•"/>
              <a:defRPr/>
            </a:pPr>
            <a:r>
              <a:rPr lang="ar-BH" sz="2400" b="1" dirty="0"/>
              <a:t>تخضع البلدان العربية النامية لتغيرات في معدل النمو الطبيعي فهو أقل من 2% في لبنان وتونس ومصر والمغرب وليبيا بسبب انخفاض معدلات الولادات، ويفوق 2.5% في سوريا وعمان والعراق والسعودية وموريتانيا، ويفوق 3% في فلسطين.</a:t>
            </a:r>
            <a:endParaRPr lang="ar-BH" sz="2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138668"/>
            <a:ext cx="8044070" cy="577850"/>
          </a:xfrm>
          <a:prstGeom prst="rect">
            <a:avLst/>
          </a:prstGeom>
          <a:solidFill>
            <a:schemeClr val="accent5">
              <a:lumMod val="50000"/>
            </a:schemeClr>
          </a:solidFill>
        </p:spPr>
        <p:txBody>
          <a:bodyPr wrap="square">
            <a:spAutoFit/>
          </a:bodyPr>
          <a:lstStyle/>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BH" sz="24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الدرس العاشر</a:t>
            </a:r>
            <a:endParaRPr kumimoji="0" lang="ar-SA"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sp>
        <p:nvSpPr>
          <p:cNvPr id="3" name="Rectangle 2"/>
          <p:cNvSpPr/>
          <p:nvPr/>
        </p:nvSpPr>
        <p:spPr>
          <a:xfrm>
            <a:off x="4571999" y="803167"/>
            <a:ext cx="4572001" cy="1916166"/>
          </a:xfrm>
          <a:prstGeom prst="rect">
            <a:avLst/>
          </a:prstGeom>
          <a:solidFill>
            <a:schemeClr val="accent5">
              <a:lumMod val="40000"/>
              <a:lumOff val="60000"/>
            </a:schemeClr>
          </a:solidFill>
        </p:spPr>
        <p:txBody>
          <a:bodyPr wrap="square" anchor="ctr">
            <a:sp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BH" sz="72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نمو السكان</a:t>
            </a:r>
          </a:p>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BH" sz="8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rPr>
              <a:t> </a:t>
            </a:r>
          </a:p>
        </p:txBody>
      </p:sp>
      <p:pic>
        <p:nvPicPr>
          <p:cNvPr id="4" name="Picture 1"/>
          <p:cNvPicPr>
            <a:picLocks noChangeAspect="1" noChangeArrowheads="1"/>
          </p:cNvPicPr>
          <p:nvPr/>
        </p:nvPicPr>
        <p:blipFill>
          <a:blip r:embed="rId2"/>
          <a:srcRect l="27388" t="13873" r="41602" b="5389"/>
          <a:stretch>
            <a:fillRect/>
          </a:stretch>
        </p:blipFill>
        <p:spPr bwMode="auto">
          <a:xfrm>
            <a:off x="300190" y="737674"/>
            <a:ext cx="4087302" cy="5464343"/>
          </a:xfrm>
          <a:prstGeom prst="rect">
            <a:avLst/>
          </a:prstGeom>
          <a:noFill/>
          <a:ln w="19050">
            <a:solidFill>
              <a:srgbClr val="000000"/>
            </a:solidFill>
            <a:miter lim="800000"/>
            <a:headEnd/>
            <a:tailEnd/>
          </a:ln>
        </p:spPr>
      </p:pic>
    </p:spTree>
    <p:extLst>
      <p:ext uri="{BB962C8B-B14F-4D97-AF65-F5344CB8AC3E}">
        <p14:creationId xmlns:p14="http://schemas.microsoft.com/office/powerpoint/2010/main" val="6220924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1388166" y="1632503"/>
            <a:ext cx="6596937" cy="3787636"/>
          </a:xfrm>
          <a:solidFill>
            <a:schemeClr val="accent2">
              <a:lumMod val="20000"/>
              <a:lumOff val="80000"/>
            </a:schemeClr>
          </a:solidFill>
        </p:spPr>
        <p:txBody>
          <a:bodyPr>
            <a:noAutofit/>
          </a:bodyPr>
          <a:lstStyle/>
          <a:p>
            <a:pPr algn="r" rtl="1">
              <a:lnSpc>
                <a:spcPct val="100000"/>
              </a:lnSpc>
            </a:pPr>
            <a:r>
              <a:rPr lang="ar-BH" sz="2400" b="1" dirty="0">
                <a:solidFill>
                  <a:srgbClr val="FF0000"/>
                </a:solidFill>
                <a:cs typeface="+mn-cs"/>
              </a:rPr>
              <a:t>أ- النمو السكاني في الماضي:</a:t>
            </a:r>
            <a:br>
              <a:rPr lang="ar-BH" sz="2400" dirty="0">
                <a:solidFill>
                  <a:srgbClr val="FF0000"/>
                </a:solidFill>
                <a:cs typeface="+mn-cs"/>
              </a:rPr>
            </a:br>
            <a:r>
              <a:rPr lang="ar-BH" sz="2400" dirty="0">
                <a:cs typeface="+mn-cs"/>
              </a:rPr>
              <a:t>- بطيئًا وغير منتظم.</a:t>
            </a:r>
            <a:br>
              <a:rPr lang="ar-BH" sz="2400" dirty="0">
                <a:cs typeface="+mn-cs"/>
              </a:rPr>
            </a:br>
            <a:r>
              <a:rPr lang="ar-BH" sz="2400" dirty="0">
                <a:cs typeface="+mn-cs"/>
              </a:rPr>
              <a:t>- يرتفع حينًا ويتدنى أحيانًا، بسبب الأوبئة والمجاعات والحروب.</a:t>
            </a:r>
            <a:br>
              <a:rPr lang="ar-BH" sz="2400" dirty="0">
                <a:cs typeface="+mn-cs"/>
              </a:rPr>
            </a:br>
            <a:r>
              <a:rPr lang="ar-BH" sz="2400" dirty="0">
                <a:cs typeface="+mn-cs"/>
              </a:rPr>
              <a:t>- يحتاج التضاعف السكاني مدة  طويلةً (حوالي خمسة عشر قرنًا).</a:t>
            </a:r>
            <a:br>
              <a:rPr lang="ar-BH" sz="2400" dirty="0">
                <a:cs typeface="+mn-cs"/>
              </a:rPr>
            </a:br>
            <a:r>
              <a:rPr lang="ar-BH" sz="2400" b="1" dirty="0">
                <a:solidFill>
                  <a:srgbClr val="FF0000"/>
                </a:solidFill>
                <a:cs typeface="+mn-cs"/>
              </a:rPr>
              <a:t>ب- النمو السكاني في الحاضر:</a:t>
            </a:r>
            <a:br>
              <a:rPr lang="ar-BH" sz="2400" dirty="0">
                <a:cs typeface="+mn-cs"/>
              </a:rPr>
            </a:br>
            <a:r>
              <a:rPr lang="ar-BH" sz="2400" dirty="0">
                <a:cs typeface="+mn-cs"/>
              </a:rPr>
              <a:t>- اتسم النمو السكاني بالسرعة.</a:t>
            </a:r>
            <a:br>
              <a:rPr lang="ar-BH" sz="2400" dirty="0">
                <a:cs typeface="+mn-cs"/>
              </a:rPr>
            </a:br>
            <a:r>
              <a:rPr lang="ar-BH" sz="2400" dirty="0">
                <a:cs typeface="+mn-cs"/>
              </a:rPr>
              <a:t>- قِصر المدة الزمنية لتضاعف السكان (40 سنة).</a:t>
            </a:r>
            <a:br>
              <a:rPr lang="ar-BH" sz="2400" dirty="0">
                <a:cs typeface="+mn-cs"/>
              </a:rPr>
            </a:br>
            <a:r>
              <a:rPr lang="ar-BH" sz="2400" dirty="0">
                <a:cs typeface="+mn-cs"/>
              </a:rPr>
              <a:t>- الحجم السكاني الكبير، فمن المتوقع أن يصل إلى 8206 مليون نسمة عام 2025م.</a:t>
            </a:r>
          </a:p>
        </p:txBody>
      </p:sp>
      <p:sp>
        <p:nvSpPr>
          <p:cNvPr id="4" name="عنوان 2">
            <a:extLst>
              <a:ext uri="{FF2B5EF4-FFF2-40B4-BE49-F238E27FC236}">
                <a16:creationId xmlns:a16="http://schemas.microsoft.com/office/drawing/2014/main" id="{5149024B-B3A4-4D9F-BD40-FC9A16362C01}"/>
              </a:ext>
            </a:extLst>
          </p:cNvPr>
          <p:cNvSpPr txBox="1">
            <a:spLocks/>
          </p:cNvSpPr>
          <p:nvPr/>
        </p:nvSpPr>
        <p:spPr>
          <a:xfrm>
            <a:off x="1388165" y="820023"/>
            <a:ext cx="6596937" cy="655982"/>
          </a:xfrm>
          <a:prstGeom prst="rect">
            <a:avLst/>
          </a:prstGeom>
          <a:solidFill>
            <a:schemeClr val="accent2">
              <a:lumMod val="20000"/>
              <a:lumOff val="80000"/>
            </a:schemeClr>
          </a:solidFill>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ct val="100000"/>
              </a:lnSpc>
            </a:pPr>
            <a:r>
              <a:rPr lang="ar-BH" sz="2400" b="1" dirty="0">
                <a:solidFill>
                  <a:srgbClr val="FF0000"/>
                </a:solidFill>
                <a:cs typeface="+mn-cs"/>
              </a:rPr>
              <a:t>مقارنة بين النمو السكاني في الماضي والحاضر:</a:t>
            </a:r>
            <a:endParaRPr lang="ar-BH" sz="2400" dirty="0">
              <a:cs typeface="+mn-cs"/>
            </a:endParaRPr>
          </a:p>
        </p:txBody>
      </p:sp>
    </p:spTree>
    <p:extLst>
      <p:ext uri="{BB962C8B-B14F-4D97-AF65-F5344CB8AC3E}">
        <p14:creationId xmlns:p14="http://schemas.microsoft.com/office/powerpoint/2010/main" val="35498416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1022851" y="509668"/>
            <a:ext cx="7098297" cy="5838663"/>
          </a:xfrm>
          <a:solidFill>
            <a:schemeClr val="accent2">
              <a:lumMod val="20000"/>
              <a:lumOff val="80000"/>
            </a:schemeClr>
          </a:solidFill>
        </p:spPr>
        <p:txBody>
          <a:bodyPr>
            <a:noAutofit/>
          </a:bodyPr>
          <a:lstStyle/>
          <a:p>
            <a:pPr marL="0" indent="0" algn="just" rtl="1">
              <a:buNone/>
            </a:pPr>
            <a:r>
              <a:rPr lang="ar-BH" sz="2400" b="1" dirty="0"/>
              <a:t>عللي: عرف القرن 19م بالعصر الذهبي للنمو السكاني في أوروبا.</a:t>
            </a:r>
          </a:p>
          <a:p>
            <a:pPr marL="0" indent="0" algn="just" rtl="1">
              <a:buNone/>
            </a:pPr>
            <a:r>
              <a:rPr lang="ar-BH" sz="2400" dirty="0">
                <a:solidFill>
                  <a:srgbClr val="FF0000"/>
                </a:solidFill>
              </a:rPr>
              <a:t>الأسباب:</a:t>
            </a:r>
          </a:p>
          <a:p>
            <a:pPr marL="385763" indent="-385763" algn="just" rtl="1">
              <a:buAutoNum type="arabicPeriod"/>
            </a:pPr>
            <a:r>
              <a:rPr lang="ar-BH" sz="2400" dirty="0"/>
              <a:t>لم تشهد أوروبا مجاعات أو حروب مدمرة.</a:t>
            </a:r>
          </a:p>
          <a:p>
            <a:pPr marL="385763" indent="-385763" algn="just" rtl="1">
              <a:buAutoNum type="arabicPeriod"/>
            </a:pPr>
            <a:r>
              <a:rPr lang="ar-BH" sz="2400" dirty="0"/>
              <a:t>ارتفاع معدلات الولادات وتدني معدلات الوفيات. </a:t>
            </a:r>
          </a:p>
          <a:p>
            <a:pPr marL="0" indent="0" algn="just" rtl="1">
              <a:buNone/>
            </a:pPr>
            <a:r>
              <a:rPr lang="ar-BH" sz="2400" dirty="0"/>
              <a:t>لذا شهدت هذه الفترة هجرة الأوروبيين بعشرات الملايين إلى العالم الجديد.</a:t>
            </a:r>
          </a:p>
          <a:p>
            <a:pPr marL="0" indent="0" algn="just" rtl="1">
              <a:buNone/>
            </a:pPr>
            <a:endParaRPr lang="ar-BH" sz="2400" b="1" dirty="0"/>
          </a:p>
          <a:p>
            <a:pPr marL="0" indent="0" algn="just" rtl="1">
              <a:buNone/>
            </a:pPr>
            <a:r>
              <a:rPr lang="ar-BH" sz="2400" b="1" dirty="0"/>
              <a:t>عللي: في القرن العشرين توقف النمو السكاني في أوروبا </a:t>
            </a:r>
          </a:p>
          <a:p>
            <a:pPr marL="0" indent="0" algn="just" rtl="1">
              <a:buNone/>
            </a:pPr>
            <a:r>
              <a:rPr lang="ar-BH" sz="2400" dirty="0">
                <a:solidFill>
                  <a:srgbClr val="FF0000"/>
                </a:solidFill>
              </a:rPr>
              <a:t>بسبب:</a:t>
            </a:r>
            <a:r>
              <a:rPr lang="ar-BH" sz="2400" dirty="0"/>
              <a:t> </a:t>
            </a:r>
          </a:p>
          <a:p>
            <a:pPr marL="0" indent="0" algn="just" rtl="1">
              <a:buNone/>
            </a:pPr>
            <a:r>
              <a:rPr lang="ar-BH" sz="2400" dirty="0"/>
              <a:t>1. الحربين العالميتين اللتين سببتا نزف بشري هائل </a:t>
            </a:r>
          </a:p>
          <a:p>
            <a:pPr marL="0" indent="0" algn="just" rtl="1">
              <a:buNone/>
            </a:pPr>
            <a:r>
              <a:rPr lang="ar-BH" sz="2400" dirty="0"/>
              <a:t>2. تدني معدلات الولادات. </a:t>
            </a:r>
          </a:p>
          <a:p>
            <a:pPr marL="0" indent="0" algn="just" rtl="1">
              <a:buNone/>
            </a:pPr>
            <a:r>
              <a:rPr lang="ar-BH" sz="2400" dirty="0"/>
              <a:t>وأخذ عدد السكان في بعض بلدان أوروبا في التراجع، ونُعتت هذه الظاهرة بالطاعون الأبيض، فتحولت أوروبا قارة تجذب المهاجرين.</a:t>
            </a:r>
          </a:p>
        </p:txBody>
      </p:sp>
    </p:spTree>
    <p:extLst>
      <p:ext uri="{BB962C8B-B14F-4D97-AF65-F5344CB8AC3E}">
        <p14:creationId xmlns:p14="http://schemas.microsoft.com/office/powerpoint/2010/main" val="10729614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1"/>
          </p:nvPr>
        </p:nvSpPr>
        <p:spPr>
          <a:xfrm>
            <a:off x="616226" y="902157"/>
            <a:ext cx="7663070" cy="5127582"/>
          </a:xfrm>
          <a:solidFill>
            <a:schemeClr val="accent2">
              <a:lumMod val="20000"/>
              <a:lumOff val="80000"/>
            </a:schemeClr>
          </a:solidFill>
        </p:spPr>
        <p:txBody>
          <a:bodyPr>
            <a:noAutofit/>
          </a:bodyPr>
          <a:lstStyle/>
          <a:p>
            <a:pPr marL="0" indent="0" algn="just" rtl="1">
              <a:lnSpc>
                <a:spcPct val="100000"/>
              </a:lnSpc>
              <a:spcBef>
                <a:spcPts val="0"/>
              </a:spcBef>
              <a:buNone/>
            </a:pPr>
            <a:r>
              <a:rPr lang="ar-BH" sz="2400" b="1" dirty="0">
                <a:solidFill>
                  <a:srgbClr val="FF0000"/>
                </a:solidFill>
              </a:rPr>
              <a:t>- يهدد الاكتظاظ السكاني المعمورة.</a:t>
            </a:r>
          </a:p>
          <a:p>
            <a:pPr marL="0" indent="0" algn="just" rtl="1">
              <a:lnSpc>
                <a:spcPct val="120000"/>
              </a:lnSpc>
              <a:buNone/>
            </a:pPr>
            <a:r>
              <a:rPr lang="ar-BH" sz="2400" dirty="0"/>
              <a:t>سوف يرتفع عدد سكان العالم بعد قرن إلى 29 مليار، إذا استمر معدل النمو السكاني على ما هو عليه الآن.</a:t>
            </a:r>
          </a:p>
          <a:p>
            <a:pPr marL="0" indent="0" algn="just" rtl="1">
              <a:lnSpc>
                <a:spcPct val="120000"/>
              </a:lnSpc>
              <a:buNone/>
            </a:pPr>
            <a:r>
              <a:rPr lang="ar-BH" sz="2400" dirty="0"/>
              <a:t>فهل سيؤدي النمو السكاني إلى شح الموارد؟</a:t>
            </a:r>
          </a:p>
          <a:p>
            <a:pPr marL="0" indent="0" algn="just" rtl="1">
              <a:lnSpc>
                <a:spcPct val="120000"/>
              </a:lnSpc>
              <a:buNone/>
            </a:pPr>
            <a:r>
              <a:rPr lang="ar-BH" sz="2400" b="1" u="sng" dirty="0"/>
              <a:t>لا زال العالم يهمل ثلاث حقائق أساسية ، وهي:</a:t>
            </a:r>
          </a:p>
          <a:p>
            <a:pPr marL="0" indent="0" algn="just" rtl="1">
              <a:lnSpc>
                <a:spcPct val="120000"/>
              </a:lnSpc>
              <a:buNone/>
            </a:pPr>
            <a:r>
              <a:rPr lang="ar-BH" sz="2400" dirty="0"/>
              <a:t>أ- لم يستغل البشر حتى الآن القسم الأكبر من موارد المعمورة.</a:t>
            </a:r>
          </a:p>
          <a:p>
            <a:pPr marL="0" indent="0" algn="just" rtl="1">
              <a:lnSpc>
                <a:spcPct val="120000"/>
              </a:lnSpc>
              <a:buNone/>
            </a:pPr>
            <a:r>
              <a:rPr lang="ar-BH" sz="2400" dirty="0"/>
              <a:t>ب- ما يزال التبادل الاقتصادي ناقصًا بين البلدان الغنية والبلدان الفقيرة.</a:t>
            </a:r>
          </a:p>
          <a:p>
            <a:pPr marL="0" indent="0" algn="just" rtl="1">
              <a:lnSpc>
                <a:spcPct val="120000"/>
              </a:lnSpc>
              <a:buNone/>
            </a:pPr>
            <a:r>
              <a:rPr lang="ar-BH" sz="2400" dirty="0"/>
              <a:t>ج- ما تزال مناطق في العالم ترزح تحت العبء السكاني بينما تعاني مناطق أخرى من نقص في السكان.</a:t>
            </a:r>
            <a:endParaRPr lang="ar-BH" sz="2400" b="1" dirty="0">
              <a:solidFill>
                <a:srgbClr val="FF0000"/>
              </a:solidFill>
            </a:endParaRPr>
          </a:p>
        </p:txBody>
      </p:sp>
    </p:spTree>
    <p:extLst>
      <p:ext uri="{BB962C8B-B14F-4D97-AF65-F5344CB8AC3E}">
        <p14:creationId xmlns:p14="http://schemas.microsoft.com/office/powerpoint/2010/main" val="42945280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138668"/>
            <a:ext cx="8044070" cy="577850"/>
          </a:xfrm>
          <a:prstGeom prst="rect">
            <a:avLst/>
          </a:prstGeom>
          <a:solidFill>
            <a:schemeClr val="accent5">
              <a:lumMod val="50000"/>
            </a:schemeClr>
          </a:solidFill>
        </p:spPr>
        <p:txBody>
          <a:bodyPr wrap="square">
            <a:spAutoFit/>
          </a:bodyPr>
          <a:lstStyle/>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BH" sz="24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الدرس الحادي عشر</a:t>
            </a:r>
            <a:endParaRPr kumimoji="0" lang="ar-SA"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sp>
        <p:nvSpPr>
          <p:cNvPr id="3" name="Rectangle 2"/>
          <p:cNvSpPr/>
          <p:nvPr/>
        </p:nvSpPr>
        <p:spPr>
          <a:xfrm>
            <a:off x="4571999" y="737674"/>
            <a:ext cx="4572001" cy="2431435"/>
          </a:xfrm>
          <a:prstGeom prst="rect">
            <a:avLst/>
          </a:prstGeom>
          <a:solidFill>
            <a:schemeClr val="accent5">
              <a:lumMod val="40000"/>
              <a:lumOff val="60000"/>
            </a:schemeClr>
          </a:solidFill>
        </p:spPr>
        <p:txBody>
          <a:bodyPr wrap="square" anchor="ctr">
            <a:spAutoFit/>
          </a:bodyPr>
          <a:lstStyle/>
          <a:p>
            <a:pPr marL="0" marR="0" lvl="0" indent="0" algn="ctr" defTabSz="914400" rtl="1" eaLnBrk="1" fontAlgn="auto" latinLnBrk="0" hangingPunct="1">
              <a:spcBef>
                <a:spcPts val="0"/>
              </a:spcBef>
              <a:spcAft>
                <a:spcPts val="0"/>
              </a:spcAft>
              <a:buClrTx/>
              <a:buSzTx/>
              <a:buFontTx/>
              <a:buNone/>
              <a:tabLst/>
              <a:defRPr/>
            </a:pPr>
            <a:r>
              <a:rPr kumimoji="0" lang="ar-BH" sz="72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مراحل النمو السكاني</a:t>
            </a:r>
          </a:p>
          <a:p>
            <a:pPr marL="0" marR="0" lvl="0" indent="0" algn="ctr" defTabSz="914400" rtl="1" eaLnBrk="1" fontAlgn="auto" latinLnBrk="0" hangingPunct="1">
              <a:spcBef>
                <a:spcPts val="0"/>
              </a:spcBef>
              <a:spcAft>
                <a:spcPts val="0"/>
              </a:spcAft>
              <a:buClrTx/>
              <a:buSzTx/>
              <a:buFontTx/>
              <a:buNone/>
              <a:tabLst/>
              <a:defRPr/>
            </a:pPr>
            <a:r>
              <a:rPr kumimoji="0" lang="ar-BH" sz="8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rPr>
              <a:t> </a:t>
            </a:r>
          </a:p>
        </p:txBody>
      </p:sp>
      <p:pic>
        <p:nvPicPr>
          <p:cNvPr id="4" name="Picture 1"/>
          <p:cNvPicPr>
            <a:picLocks noChangeAspect="1" noChangeArrowheads="1"/>
          </p:cNvPicPr>
          <p:nvPr/>
        </p:nvPicPr>
        <p:blipFill>
          <a:blip r:embed="rId2"/>
          <a:srcRect l="27388" t="13873" r="41602" b="5389"/>
          <a:stretch>
            <a:fillRect/>
          </a:stretch>
        </p:blipFill>
        <p:spPr bwMode="auto">
          <a:xfrm>
            <a:off x="300190" y="737674"/>
            <a:ext cx="4087302" cy="5464343"/>
          </a:xfrm>
          <a:prstGeom prst="rect">
            <a:avLst/>
          </a:prstGeom>
          <a:noFill/>
          <a:ln w="19050">
            <a:solidFill>
              <a:srgbClr val="000000"/>
            </a:solidFill>
            <a:miter lim="800000"/>
            <a:headEnd/>
            <a:tailEnd/>
          </a:ln>
        </p:spPr>
      </p:pic>
    </p:spTree>
    <p:extLst>
      <p:ext uri="{BB962C8B-B14F-4D97-AF65-F5344CB8AC3E}">
        <p14:creationId xmlns:p14="http://schemas.microsoft.com/office/powerpoint/2010/main" val="5405513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88550" y="1763831"/>
          <a:ext cx="8166898" cy="4328160"/>
        </p:xfrm>
        <a:graphic>
          <a:graphicData uri="http://schemas.openxmlformats.org/drawingml/2006/table">
            <a:tbl>
              <a:tblPr rtl="1"/>
              <a:tblGrid>
                <a:gridCol w="1745788">
                  <a:extLst>
                    <a:ext uri="{9D8B030D-6E8A-4147-A177-3AD203B41FA5}">
                      <a16:colId xmlns:a16="http://schemas.microsoft.com/office/drawing/2014/main" val="20000"/>
                    </a:ext>
                  </a:extLst>
                </a:gridCol>
                <a:gridCol w="1168536">
                  <a:extLst>
                    <a:ext uri="{9D8B030D-6E8A-4147-A177-3AD203B41FA5}">
                      <a16:colId xmlns:a16="http://schemas.microsoft.com/office/drawing/2014/main" val="20001"/>
                    </a:ext>
                  </a:extLst>
                </a:gridCol>
                <a:gridCol w="2448031">
                  <a:extLst>
                    <a:ext uri="{9D8B030D-6E8A-4147-A177-3AD203B41FA5}">
                      <a16:colId xmlns:a16="http://schemas.microsoft.com/office/drawing/2014/main" val="20002"/>
                    </a:ext>
                  </a:extLst>
                </a:gridCol>
                <a:gridCol w="2804543">
                  <a:extLst>
                    <a:ext uri="{9D8B030D-6E8A-4147-A177-3AD203B41FA5}">
                      <a16:colId xmlns:a16="http://schemas.microsoft.com/office/drawing/2014/main" val="20003"/>
                    </a:ext>
                  </a:extLst>
                </a:gridCol>
              </a:tblGrid>
              <a:tr h="274320">
                <a:tc>
                  <a:txBody>
                    <a:bodyPr/>
                    <a:lstStyle/>
                    <a:p>
                      <a:pPr marL="0" marR="0" algn="ctr" rtl="1">
                        <a:spcBef>
                          <a:spcPts val="0"/>
                        </a:spcBef>
                        <a:spcAft>
                          <a:spcPts val="0"/>
                        </a:spcAft>
                      </a:pPr>
                      <a:r>
                        <a:rPr lang="ar-BH" sz="1800" b="1" dirty="0">
                          <a:latin typeface="Sakkal Majalla" panose="02000000000000000000" pitchFamily="2" charset="-78"/>
                          <a:ea typeface="Times New Roman"/>
                          <a:cs typeface="Sakkal Majalla" panose="02000000000000000000" pitchFamily="2" charset="-78"/>
                        </a:rPr>
                        <a:t>الثّورات الدّيمغرافيّة</a:t>
                      </a:r>
                      <a:endParaRPr lang="en-US" sz="1800" dirty="0">
                        <a:latin typeface="Sakkal Majalla" panose="02000000000000000000" pitchFamily="2" charset="-78"/>
                        <a:ea typeface="Times New Roman"/>
                        <a:cs typeface="Sakkal Majalla" panose="02000000000000000000" pitchFamily="2" charset="-78"/>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rtl="1">
                        <a:spcBef>
                          <a:spcPts val="0"/>
                        </a:spcBef>
                        <a:spcAft>
                          <a:spcPts val="0"/>
                        </a:spcAft>
                      </a:pPr>
                      <a:r>
                        <a:rPr lang="ar-BH" sz="1800" b="1" dirty="0">
                          <a:latin typeface="Sakkal Majalla" panose="02000000000000000000" pitchFamily="2" charset="-78"/>
                          <a:ea typeface="Times New Roman"/>
                          <a:cs typeface="Sakkal Majalla" panose="02000000000000000000" pitchFamily="2" charset="-78"/>
                        </a:rPr>
                        <a:t>الامتداد الزّمني</a:t>
                      </a:r>
                      <a:endParaRPr lang="en-US" sz="1800" dirty="0">
                        <a:latin typeface="Sakkal Majalla" panose="02000000000000000000" pitchFamily="2" charset="-78"/>
                        <a:ea typeface="Times New Roman"/>
                        <a:cs typeface="Sakkal Majalla" panose="02000000000000000000" pitchFamily="2" charset="-78"/>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rtl="1">
                        <a:spcBef>
                          <a:spcPts val="0"/>
                        </a:spcBef>
                        <a:spcAft>
                          <a:spcPts val="0"/>
                        </a:spcAft>
                      </a:pPr>
                      <a:r>
                        <a:rPr lang="ar-BH" sz="1800" b="1" dirty="0">
                          <a:latin typeface="Sakkal Majalla" panose="02000000000000000000" pitchFamily="2" charset="-78"/>
                          <a:ea typeface="Times New Roman"/>
                          <a:cs typeface="Sakkal Majalla" panose="02000000000000000000" pitchFamily="2" charset="-78"/>
                        </a:rPr>
                        <a:t>الحدث البارز</a:t>
                      </a:r>
                      <a:endParaRPr lang="en-US" sz="1800" dirty="0">
                        <a:latin typeface="Sakkal Majalla" panose="02000000000000000000" pitchFamily="2" charset="-78"/>
                        <a:ea typeface="Times New Roman"/>
                        <a:cs typeface="Sakkal Majalla" panose="02000000000000000000" pitchFamily="2" charset="-78"/>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rtl="1">
                        <a:spcBef>
                          <a:spcPts val="0"/>
                        </a:spcBef>
                        <a:spcAft>
                          <a:spcPts val="0"/>
                        </a:spcAft>
                      </a:pPr>
                      <a:r>
                        <a:rPr lang="ar-BH" sz="1800" b="1" dirty="0">
                          <a:latin typeface="Sakkal Majalla" panose="02000000000000000000" pitchFamily="2" charset="-78"/>
                          <a:ea typeface="Times New Roman"/>
                          <a:cs typeface="Sakkal Majalla" panose="02000000000000000000" pitchFamily="2" charset="-78"/>
                        </a:rPr>
                        <a:t>النّتائج</a:t>
                      </a:r>
                      <a:endParaRPr lang="en-US" sz="1800" dirty="0">
                        <a:latin typeface="Sakkal Majalla" panose="02000000000000000000" pitchFamily="2" charset="-78"/>
                        <a:ea typeface="Times New Roman"/>
                        <a:cs typeface="Sakkal Majalla" panose="02000000000000000000" pitchFamily="2" charset="-78"/>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822960">
                <a:tc>
                  <a:txBody>
                    <a:bodyPr/>
                    <a:lstStyle/>
                    <a:p>
                      <a:pPr marL="0" marR="0" algn="ctr" rtl="1">
                        <a:spcBef>
                          <a:spcPts val="0"/>
                        </a:spcBef>
                        <a:spcAft>
                          <a:spcPts val="0"/>
                        </a:spcAft>
                      </a:pPr>
                      <a:r>
                        <a:rPr lang="ar-BH" sz="1500" b="1" dirty="0">
                          <a:latin typeface="Sakkal Majalla" panose="02000000000000000000" pitchFamily="2" charset="-78"/>
                          <a:ea typeface="Times New Roman"/>
                          <a:cs typeface="Sakkal Majalla" panose="02000000000000000000" pitchFamily="2" charset="-78"/>
                        </a:rPr>
                        <a:t>الثّورة الدّيمغرافية </a:t>
                      </a:r>
                    </a:p>
                    <a:p>
                      <a:pPr marL="0" marR="0" algn="ctr" rtl="1">
                        <a:spcBef>
                          <a:spcPts val="0"/>
                        </a:spcBef>
                        <a:spcAft>
                          <a:spcPts val="0"/>
                        </a:spcAft>
                      </a:pPr>
                      <a:r>
                        <a:rPr lang="ar-BH" sz="1500" b="1" dirty="0">
                          <a:latin typeface="Sakkal Majalla" panose="02000000000000000000" pitchFamily="2" charset="-78"/>
                          <a:ea typeface="Times New Roman"/>
                          <a:cs typeface="Sakkal Majalla" panose="02000000000000000000" pitchFamily="2" charset="-78"/>
                        </a:rPr>
                        <a:t>الأولى</a:t>
                      </a:r>
                      <a:endParaRPr lang="en-US" sz="1500" dirty="0">
                        <a:latin typeface="Sakkal Majalla" panose="02000000000000000000" pitchFamily="2" charset="-78"/>
                        <a:ea typeface="Times New Roman"/>
                        <a:cs typeface="Sakkal Majalla" panose="02000000000000000000" pitchFamily="2" charset="-78"/>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indent="0" algn="just" rtl="1">
                        <a:lnSpc>
                          <a:spcPct val="100000"/>
                        </a:lnSpc>
                        <a:spcBef>
                          <a:spcPts val="0"/>
                        </a:spcBef>
                        <a:spcAft>
                          <a:spcPts val="0"/>
                        </a:spcAft>
                        <a:buFont typeface="Wingdings" panose="05000000000000000000" pitchFamily="2" charset="2"/>
                        <a:buNone/>
                      </a:pPr>
                      <a:r>
                        <a:rPr lang="ar-BH" sz="1400" b="0" dirty="0">
                          <a:latin typeface="Sakkal Majalla" panose="02000000000000000000" pitchFamily="2" charset="-78"/>
                          <a:ea typeface="Times New Roman"/>
                          <a:cs typeface="Sakkal Majalla" panose="02000000000000000000" pitchFamily="2" charset="-78"/>
                        </a:rPr>
                        <a:t>نهاية العصر الحجري:</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1400" b="0" i="0" u="none" strike="noStrike" kern="1200" cap="none" spc="0" normalizeH="0" noProof="0" dirty="0">
                          <a:ln>
                            <a:noFill/>
                          </a:ln>
                          <a:effectLst/>
                          <a:uLnTx/>
                          <a:uFillTx/>
                          <a:latin typeface="Sakkal Majalla" panose="02000000000000000000" pitchFamily="2" charset="-78"/>
                          <a:cs typeface="Sakkal Majalla" panose="02000000000000000000" pitchFamily="2" charset="-78"/>
                        </a:rPr>
                        <a:t>من 35000 ق م إلى 7000 ق م.</a:t>
                      </a:r>
                    </a:p>
                    <a:p>
                      <a:pPr marL="0" marR="0" algn="just" rtl="1">
                        <a:lnSpc>
                          <a:spcPct val="100000"/>
                        </a:lnSpc>
                        <a:spcBef>
                          <a:spcPts val="0"/>
                        </a:spcBef>
                        <a:spcAft>
                          <a:spcPts val="0"/>
                        </a:spcAft>
                      </a:pPr>
                      <a:endParaRPr lang="en-US" sz="1400" b="0" dirty="0">
                        <a:latin typeface="Sakkal Majalla" panose="02000000000000000000" pitchFamily="2" charset="-78"/>
                        <a:ea typeface="Times New Roman"/>
                        <a:cs typeface="Sakkal Majalla" panose="02000000000000000000" pitchFamily="2" charset="-78"/>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indent="-342900" algn="just" rtl="1">
                        <a:lnSpc>
                          <a:spcPct val="100000"/>
                        </a:lnSpc>
                        <a:spcBef>
                          <a:spcPts val="0"/>
                        </a:spcBef>
                        <a:spcAft>
                          <a:spcPts val="0"/>
                        </a:spcAft>
                        <a:buFont typeface="Wingdings" panose="05000000000000000000" pitchFamily="2" charset="2"/>
                        <a:buChar char="§"/>
                      </a:pPr>
                      <a:r>
                        <a:rPr lang="ar-BH" sz="1400" b="0" dirty="0">
                          <a:latin typeface="Sakkal Majalla" panose="02000000000000000000" pitchFamily="2" charset="-78"/>
                          <a:cs typeface="Sakkal Majalla" panose="02000000000000000000" pitchFamily="2" charset="-78"/>
                        </a:rPr>
                        <a:t>حسّن الإنسان الأوّل أدوات الصيد، وصار  يستعمل الرماح الصوّانيةّ. </a:t>
                      </a:r>
                      <a:endParaRPr lang="en-US" sz="1400" b="0" dirty="0">
                        <a:latin typeface="Sakkal Majalla" panose="02000000000000000000" pitchFamily="2" charset="-78"/>
                        <a:ea typeface="Times New Roman"/>
                        <a:cs typeface="Sakkal Majalla" panose="02000000000000000000" pitchFamily="2" charset="-78"/>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indent="-342900" algn="just"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lang="ar-BH" sz="1400" b="0" dirty="0">
                          <a:latin typeface="Sakkal Majalla" panose="02000000000000000000" pitchFamily="2" charset="-78"/>
                          <a:cs typeface="Sakkal Majalla" panose="02000000000000000000" pitchFamily="2" charset="-78"/>
                        </a:rPr>
                        <a:t>تضاعف عدد سكّان الأرض أربع مرات ليبلغ أربعة ملايين نسمة.</a:t>
                      </a:r>
                      <a:endParaRPr lang="ar-BH" sz="1400" b="0" dirty="0">
                        <a:solidFill>
                          <a:srgbClr val="FF0000"/>
                        </a:solidFill>
                        <a:latin typeface="Sakkal Majalla" panose="02000000000000000000" pitchFamily="2" charset="-78"/>
                        <a:cs typeface="Sakkal Majalla" panose="02000000000000000000" pitchFamily="2" charset="-78"/>
                      </a:endParaRPr>
                    </a:p>
                    <a:p>
                      <a:pPr marL="0" marR="0" algn="just" rtl="1">
                        <a:lnSpc>
                          <a:spcPct val="100000"/>
                        </a:lnSpc>
                        <a:spcBef>
                          <a:spcPts val="0"/>
                        </a:spcBef>
                        <a:spcAft>
                          <a:spcPts val="0"/>
                        </a:spcAft>
                      </a:pPr>
                      <a:endParaRPr lang="en-US" sz="1400" b="0" dirty="0">
                        <a:latin typeface="Sakkal Majalla" panose="02000000000000000000" pitchFamily="2" charset="-78"/>
                        <a:ea typeface="Times New Roman"/>
                        <a:cs typeface="Sakkal Majalla" panose="02000000000000000000" pitchFamily="2" charset="-78"/>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34440">
                <a:tc>
                  <a:txBody>
                    <a:bodyPr/>
                    <a:lstStyle/>
                    <a:p>
                      <a:pPr marL="0" marR="0" algn="ctr" rtl="1">
                        <a:spcBef>
                          <a:spcPts val="0"/>
                        </a:spcBef>
                        <a:spcAft>
                          <a:spcPts val="0"/>
                        </a:spcAft>
                      </a:pPr>
                      <a:r>
                        <a:rPr lang="ar-BH" sz="1500" b="1" dirty="0">
                          <a:latin typeface="Sakkal Majalla" panose="02000000000000000000" pitchFamily="2" charset="-78"/>
                          <a:ea typeface="Times New Roman"/>
                          <a:cs typeface="Sakkal Majalla" panose="02000000000000000000" pitchFamily="2" charset="-78"/>
                        </a:rPr>
                        <a:t>الثّورة الدّيمغرافية الثانية</a:t>
                      </a:r>
                      <a:endParaRPr lang="en-US" sz="1500" dirty="0">
                        <a:latin typeface="Sakkal Majalla" panose="02000000000000000000" pitchFamily="2" charset="-78"/>
                        <a:ea typeface="Times New Roman"/>
                        <a:cs typeface="Sakkal Majalla" panose="02000000000000000000" pitchFamily="2" charset="-78"/>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just" defTabSz="914400" rtl="1" eaLnBrk="1" fontAlgn="auto" latinLnBrk="0" hangingPunct="1">
                        <a:lnSpc>
                          <a:spcPct val="100000"/>
                        </a:lnSpc>
                        <a:spcBef>
                          <a:spcPts val="0"/>
                        </a:spcBef>
                        <a:spcAft>
                          <a:spcPts val="0"/>
                        </a:spcAft>
                        <a:buClrTx/>
                        <a:buSzTx/>
                        <a:buFont typeface="Wingdings" panose="05000000000000000000" pitchFamily="2" charset="2"/>
                        <a:buNone/>
                        <a:tabLst/>
                        <a:defRPr/>
                      </a:pPr>
                      <a:r>
                        <a:rPr lang="ar-BH" sz="1400" b="0" dirty="0">
                          <a:latin typeface="Sakkal Majalla" panose="02000000000000000000" pitchFamily="2" charset="-78"/>
                          <a:ea typeface="Times New Roman"/>
                          <a:cs typeface="Sakkal Majalla" panose="02000000000000000000" pitchFamily="2" charset="-78"/>
                        </a:rPr>
                        <a:t>العصر الحجري الجديد:</a:t>
                      </a:r>
                    </a:p>
                    <a:p>
                      <a:pPr marL="0" marR="0" lvl="0" indent="0" algn="just" defTabSz="914400" rtl="1" eaLnBrk="1" fontAlgn="auto" latinLnBrk="0" hangingPunct="1">
                        <a:lnSpc>
                          <a:spcPct val="100000"/>
                        </a:lnSpc>
                        <a:spcBef>
                          <a:spcPts val="0"/>
                        </a:spcBef>
                        <a:spcAft>
                          <a:spcPts val="0"/>
                        </a:spcAft>
                        <a:buClrTx/>
                        <a:buSzTx/>
                        <a:buFontTx/>
                        <a:buNone/>
                        <a:tabLst/>
                        <a:defRPr/>
                      </a:pPr>
                      <a:r>
                        <a:rPr lang="ar-BH" sz="1400" b="0" dirty="0">
                          <a:latin typeface="Sakkal Majalla" panose="02000000000000000000" pitchFamily="2" charset="-78"/>
                          <a:ea typeface="Times New Roman"/>
                          <a:cs typeface="Sakkal Majalla" panose="02000000000000000000" pitchFamily="2" charset="-78"/>
                        </a:rPr>
                        <a:t> </a:t>
                      </a:r>
                      <a:r>
                        <a:rPr lang="ar-BH" sz="1400" b="0" dirty="0">
                          <a:latin typeface="Sakkal Majalla" panose="02000000000000000000" pitchFamily="2" charset="-78"/>
                          <a:cs typeface="Sakkal Majalla" panose="02000000000000000000" pitchFamily="2" charset="-78"/>
                        </a:rPr>
                        <a:t>من 7000 ق م إلى القرن 18م. </a:t>
                      </a:r>
                    </a:p>
                    <a:p>
                      <a:pPr marL="0" marR="0" algn="just" rtl="1">
                        <a:lnSpc>
                          <a:spcPct val="100000"/>
                        </a:lnSpc>
                        <a:spcBef>
                          <a:spcPts val="0"/>
                        </a:spcBef>
                        <a:spcAft>
                          <a:spcPts val="0"/>
                        </a:spcAft>
                      </a:pPr>
                      <a:endParaRPr lang="en-US" sz="1400" b="0" dirty="0">
                        <a:latin typeface="Sakkal Majalla" panose="02000000000000000000" pitchFamily="2" charset="-78"/>
                        <a:ea typeface="Times New Roman"/>
                        <a:cs typeface="Sakkal Majalla" panose="02000000000000000000" pitchFamily="2" charset="-78"/>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just" rtl="1">
                        <a:lnSpc>
                          <a:spcPct val="100000"/>
                        </a:lnSpc>
                        <a:spcBef>
                          <a:spcPts val="0"/>
                        </a:spcBef>
                        <a:spcAft>
                          <a:spcPts val="0"/>
                        </a:spcAft>
                        <a:buFont typeface="Wingdings" panose="05000000000000000000" pitchFamily="2" charset="2"/>
                        <a:buChar char="§"/>
                      </a:pPr>
                      <a:r>
                        <a:rPr lang="ar-BH" sz="1400" b="0" dirty="0">
                          <a:latin typeface="Sakkal Majalla" panose="02000000000000000000" pitchFamily="2" charset="-78"/>
                          <a:cs typeface="Sakkal Majalla" panose="02000000000000000000" pitchFamily="2" charset="-78"/>
                        </a:rPr>
                        <a:t>اكتشف الإنسان الزّراعة ومارسها،</a:t>
                      </a:r>
                    </a:p>
                    <a:p>
                      <a:pPr marL="342900" marR="0" lvl="0" indent="-342900" algn="just" rtl="1">
                        <a:lnSpc>
                          <a:spcPct val="100000"/>
                        </a:lnSpc>
                        <a:spcBef>
                          <a:spcPts val="0"/>
                        </a:spcBef>
                        <a:spcAft>
                          <a:spcPts val="0"/>
                        </a:spcAft>
                        <a:buFont typeface="Wingdings" panose="05000000000000000000" pitchFamily="2" charset="2"/>
                        <a:buChar char="§"/>
                      </a:pPr>
                      <a:r>
                        <a:rPr lang="ar-BH" sz="1400" b="0" dirty="0">
                          <a:latin typeface="Sakkal Majalla" panose="02000000000000000000" pitchFamily="2" charset="-78"/>
                          <a:cs typeface="Sakkal Majalla" panose="02000000000000000000" pitchFamily="2" charset="-78"/>
                        </a:rPr>
                        <a:t>انتقل من حالة الترحّل إلى حالة الاستقرار، </a:t>
                      </a:r>
                    </a:p>
                    <a:p>
                      <a:pPr marL="342900" marR="0" lvl="0" indent="-342900" algn="just" rtl="1">
                        <a:lnSpc>
                          <a:spcPct val="100000"/>
                        </a:lnSpc>
                        <a:spcBef>
                          <a:spcPts val="0"/>
                        </a:spcBef>
                        <a:spcAft>
                          <a:spcPts val="0"/>
                        </a:spcAft>
                        <a:buFont typeface="Wingdings" panose="05000000000000000000" pitchFamily="2" charset="2"/>
                        <a:buChar char="§"/>
                      </a:pPr>
                      <a:r>
                        <a:rPr lang="ar-BH" sz="1400" b="0" dirty="0">
                          <a:latin typeface="Sakkal Majalla" panose="02000000000000000000" pitchFamily="2" charset="-78"/>
                          <a:cs typeface="Sakkal Majalla" panose="02000000000000000000" pitchFamily="2" charset="-78"/>
                        </a:rPr>
                        <a:t>حلّت مشكلة الجوع إلى حدّ كبير.</a:t>
                      </a:r>
                    </a:p>
                    <a:p>
                      <a:pPr marL="342900" marR="0" lvl="0" indent="-342900" algn="just" rtl="1">
                        <a:lnSpc>
                          <a:spcPct val="100000"/>
                        </a:lnSpc>
                        <a:spcBef>
                          <a:spcPts val="0"/>
                        </a:spcBef>
                        <a:spcAft>
                          <a:spcPts val="0"/>
                        </a:spcAft>
                        <a:buFont typeface="Wingdings" panose="05000000000000000000" pitchFamily="2" charset="2"/>
                        <a:buChar char="§"/>
                      </a:pPr>
                      <a:r>
                        <a:rPr lang="ar-BH" sz="1400" b="0" dirty="0">
                          <a:latin typeface="Sakkal Majalla" panose="02000000000000000000" pitchFamily="2" charset="-78"/>
                          <a:ea typeface="Times New Roman"/>
                          <a:cs typeface="Sakkal Majalla" panose="02000000000000000000" pitchFamily="2" charset="-78"/>
                        </a:rPr>
                        <a:t>حدثت العديد</a:t>
                      </a:r>
                      <a:r>
                        <a:rPr lang="ar-BH" sz="1400" b="0" baseline="0" dirty="0">
                          <a:latin typeface="Sakkal Majalla" panose="02000000000000000000" pitchFamily="2" charset="-78"/>
                          <a:ea typeface="Times New Roman"/>
                          <a:cs typeface="Sakkal Majalla" panose="02000000000000000000" pitchFamily="2" charset="-78"/>
                        </a:rPr>
                        <a:t> من الأوبئة والمجاعات.</a:t>
                      </a:r>
                      <a:endParaRPr lang="en-US" sz="1400" b="0" dirty="0">
                        <a:latin typeface="Sakkal Majalla" panose="02000000000000000000" pitchFamily="2" charset="-78"/>
                        <a:ea typeface="Times New Roman"/>
                        <a:cs typeface="Sakkal Majalla" panose="02000000000000000000" pitchFamily="2" charset="-78"/>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indent="-342900" algn="just" rtl="1">
                        <a:lnSpc>
                          <a:spcPct val="100000"/>
                        </a:lnSpc>
                        <a:buFont typeface="Wingdings" panose="05000000000000000000" pitchFamily="2" charset="2"/>
                        <a:buChar char="§"/>
                      </a:pPr>
                      <a:r>
                        <a:rPr lang="ar-BH" sz="1400" b="0" dirty="0">
                          <a:latin typeface="Sakkal Majalla" panose="02000000000000000000" pitchFamily="2" charset="-78"/>
                          <a:cs typeface="Sakkal Majalla" panose="02000000000000000000" pitchFamily="2" charset="-78"/>
                        </a:rPr>
                        <a:t>بلغ عدد سكان العالم  250 مليون نسمة في بداية العهد الميلادي، </a:t>
                      </a:r>
                    </a:p>
                    <a:p>
                      <a:pPr marL="342900" indent="-342900" algn="just" rtl="1">
                        <a:lnSpc>
                          <a:spcPct val="100000"/>
                        </a:lnSpc>
                        <a:buFont typeface="Wingdings" panose="05000000000000000000" pitchFamily="2" charset="2"/>
                        <a:buChar char="§"/>
                      </a:pPr>
                      <a:r>
                        <a:rPr lang="ar-BH" sz="1400" b="0" dirty="0">
                          <a:latin typeface="Sakkal Majalla" panose="02000000000000000000" pitchFamily="2" charset="-78"/>
                          <a:cs typeface="Sakkal Majalla" panose="02000000000000000000" pitchFamily="2" charset="-78"/>
                        </a:rPr>
                        <a:t>400 مليون في أوائل القرن الثالث عشر.</a:t>
                      </a:r>
                    </a:p>
                    <a:p>
                      <a:pPr marL="342900" indent="-342900" algn="just" rtl="1">
                        <a:lnSpc>
                          <a:spcPct val="100000"/>
                        </a:lnSpc>
                        <a:buFont typeface="Wingdings" panose="05000000000000000000" pitchFamily="2" charset="2"/>
                        <a:buChar char="§"/>
                      </a:pPr>
                      <a:r>
                        <a:rPr lang="ar-BH" sz="1400" b="0" dirty="0">
                          <a:latin typeface="Sakkal Majalla" panose="02000000000000000000" pitchFamily="2" charset="-78"/>
                          <a:cs typeface="Sakkal Majalla" panose="02000000000000000000" pitchFamily="2" charset="-78"/>
                        </a:rPr>
                        <a:t>حتى نهاية القرن 17م كان عدد السكّان يرتفع حينًا وينخفض أحياناً تحت تأثير الحروب والأوبئة والمجاعات. </a:t>
                      </a:r>
                      <a:endParaRPr lang="ar-BH" sz="1400" b="0" dirty="0">
                        <a:solidFill>
                          <a:srgbClr val="FF0000"/>
                        </a:solidFill>
                        <a:latin typeface="Sakkal Majalla" panose="02000000000000000000" pitchFamily="2" charset="-78"/>
                        <a:cs typeface="Sakkal Majalla" panose="02000000000000000000" pitchFamily="2" charset="-78"/>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51660">
                <a:tc>
                  <a:txBody>
                    <a:bodyPr/>
                    <a:lstStyle/>
                    <a:p>
                      <a:pPr marL="0" marR="0" algn="ctr" rtl="1">
                        <a:spcBef>
                          <a:spcPts val="0"/>
                        </a:spcBef>
                        <a:spcAft>
                          <a:spcPts val="0"/>
                        </a:spcAft>
                      </a:pPr>
                      <a:r>
                        <a:rPr lang="ar-BH" sz="1500" b="1" dirty="0">
                          <a:latin typeface="Sakkal Majalla" panose="02000000000000000000" pitchFamily="2" charset="-78"/>
                          <a:ea typeface="Times New Roman"/>
                          <a:cs typeface="Sakkal Majalla" panose="02000000000000000000" pitchFamily="2" charset="-78"/>
                        </a:rPr>
                        <a:t>الثّورة الدّيمغرافية الثالثة</a:t>
                      </a:r>
                      <a:endParaRPr lang="en-US" sz="1500" dirty="0">
                        <a:latin typeface="Sakkal Majalla" panose="02000000000000000000" pitchFamily="2" charset="-78"/>
                        <a:ea typeface="Times New Roman"/>
                        <a:cs typeface="Sakkal Majalla" panose="02000000000000000000" pitchFamily="2" charset="-78"/>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just" defTabSz="914400" rtl="1" eaLnBrk="1" fontAlgn="auto" latinLnBrk="0" hangingPunct="1">
                        <a:lnSpc>
                          <a:spcPct val="100000"/>
                        </a:lnSpc>
                        <a:spcBef>
                          <a:spcPts val="0"/>
                        </a:spcBef>
                        <a:spcAft>
                          <a:spcPts val="0"/>
                        </a:spcAft>
                        <a:buClrTx/>
                        <a:buSzTx/>
                        <a:buFont typeface="Wingdings" panose="05000000000000000000" pitchFamily="2" charset="2"/>
                        <a:buNone/>
                        <a:tabLst/>
                        <a:defRPr/>
                      </a:pPr>
                      <a:r>
                        <a:rPr lang="ar-BH" sz="1400" b="0" dirty="0">
                          <a:latin typeface="Sakkal Majalla" panose="02000000000000000000" pitchFamily="2" charset="-78"/>
                          <a:cs typeface="Sakkal Majalla" panose="02000000000000000000" pitchFamily="2" charset="-78"/>
                        </a:rPr>
                        <a:t>من القرن 18م إلى الآن. </a:t>
                      </a:r>
                      <a:endParaRPr kumimoji="0" lang="ar-SA" sz="1400" b="0" i="0" u="none" strike="noStrike" kern="1200" cap="none" spc="0" normalizeH="0" baseline="0" noProof="0" dirty="0">
                        <a:ln>
                          <a:noFill/>
                        </a:ln>
                        <a:effectLst/>
                        <a:uLnTx/>
                        <a:uFillTx/>
                        <a:latin typeface="Simplified Arabic" panose="02020603050405020304" pitchFamily="18" charset="-78"/>
                      </a:endParaRPr>
                    </a:p>
                    <a:p>
                      <a:pPr marL="0" marR="0" indent="0" algn="just" rtl="1">
                        <a:lnSpc>
                          <a:spcPct val="100000"/>
                        </a:lnSpc>
                        <a:spcBef>
                          <a:spcPts val="0"/>
                        </a:spcBef>
                        <a:spcAft>
                          <a:spcPts val="0"/>
                        </a:spcAft>
                        <a:buFont typeface="Wingdings" panose="05000000000000000000" pitchFamily="2" charset="2"/>
                        <a:buNone/>
                      </a:pPr>
                      <a:endParaRPr lang="en-US" sz="1400" b="0" dirty="0">
                        <a:latin typeface="Sakkal Majalla" panose="02000000000000000000" pitchFamily="2" charset="-78"/>
                        <a:ea typeface="Times New Roman"/>
                        <a:cs typeface="Sakkal Majalla" panose="02000000000000000000" pitchFamily="2" charset="-78"/>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indent="-342900" algn="just" rtl="1">
                        <a:lnSpc>
                          <a:spcPct val="100000"/>
                        </a:lnSpc>
                        <a:buFont typeface="Wingdings" panose="05000000000000000000" pitchFamily="2" charset="2"/>
                        <a:buChar char="§"/>
                      </a:pPr>
                      <a:r>
                        <a:rPr lang="ar-BH" sz="1400" b="0" dirty="0">
                          <a:latin typeface="Sakkal Majalla" panose="02000000000000000000" pitchFamily="2" charset="-78"/>
                          <a:cs typeface="Sakkal Majalla" panose="02000000000000000000" pitchFamily="2" charset="-78"/>
                        </a:rPr>
                        <a:t>الثّورتان الصّناعية والزّراعية اللّتان أحدثتا تغيرّات مهمّة شملت تطور وسائل الإنتاج الزراعي والصّناعي، </a:t>
                      </a:r>
                    </a:p>
                    <a:p>
                      <a:pPr marL="342900" indent="-342900" algn="just" rtl="1">
                        <a:lnSpc>
                          <a:spcPct val="100000"/>
                        </a:lnSpc>
                        <a:buFont typeface="Wingdings" panose="05000000000000000000" pitchFamily="2" charset="2"/>
                        <a:buChar char="§"/>
                      </a:pPr>
                      <a:r>
                        <a:rPr lang="ar-BH" sz="1400" b="0" dirty="0">
                          <a:latin typeface="Sakkal Majalla" panose="02000000000000000000" pitchFamily="2" charset="-78"/>
                          <a:cs typeface="Sakkal Majalla" panose="02000000000000000000" pitchFamily="2" charset="-78"/>
                        </a:rPr>
                        <a:t>زادت قدرة الإنسان على توفير الغذاء والمواد الأساسيّة الأخرى.</a:t>
                      </a:r>
                    </a:p>
                    <a:p>
                      <a:pPr marL="342900" indent="-342900" algn="just" rtl="1">
                        <a:lnSpc>
                          <a:spcPct val="100000"/>
                        </a:lnSpc>
                        <a:buFont typeface="Wingdings" panose="05000000000000000000" pitchFamily="2" charset="2"/>
                        <a:buChar char="§"/>
                      </a:pPr>
                      <a:r>
                        <a:rPr lang="ar-BH" sz="1400" b="0" dirty="0">
                          <a:latin typeface="Sakkal Majalla" panose="02000000000000000000" pitchFamily="2" charset="-78"/>
                          <a:cs typeface="Sakkal Majalla" panose="02000000000000000000" pitchFamily="2" charset="-78"/>
                        </a:rPr>
                        <a:t>الاكتشافات العلميّة والطبّية التي كان لها الأثر الكبير في الحد من أسباب الوفاة في العالم.</a:t>
                      </a:r>
                    </a:p>
                    <a:p>
                      <a:pPr marL="342900" marR="0" indent="-342900" algn="just" rtl="1">
                        <a:lnSpc>
                          <a:spcPct val="100000"/>
                        </a:lnSpc>
                        <a:spcBef>
                          <a:spcPts val="0"/>
                        </a:spcBef>
                        <a:spcAft>
                          <a:spcPts val="0"/>
                        </a:spcAft>
                        <a:buFont typeface="Wingdings" panose="05000000000000000000" pitchFamily="2" charset="2"/>
                        <a:buChar char="§"/>
                      </a:pPr>
                      <a:endParaRPr lang="en-US" sz="1400" b="0" dirty="0">
                        <a:latin typeface="Sakkal Majalla" panose="02000000000000000000" pitchFamily="2" charset="-78"/>
                        <a:ea typeface="Times New Roman"/>
                        <a:cs typeface="Sakkal Majalla" panose="02000000000000000000" pitchFamily="2" charset="-78"/>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indent="-342900" algn="just" rtl="1">
                        <a:buFont typeface="Wingdings" panose="05000000000000000000" pitchFamily="2" charset="2"/>
                        <a:buChar char="§"/>
                      </a:pPr>
                      <a:r>
                        <a:rPr lang="ar-BH" sz="1400" b="0" dirty="0">
                          <a:latin typeface="Sakkal Majalla" panose="02000000000000000000" pitchFamily="2" charset="-78"/>
                          <a:cs typeface="Sakkal Majalla" panose="02000000000000000000" pitchFamily="2" charset="-78"/>
                        </a:rPr>
                        <a:t>ارتفع عدد سكّان أمريكا الشمالية من مليون نسمة عام 1650م إلى 270 مليون عام 1960م.</a:t>
                      </a:r>
                      <a:r>
                        <a:rPr lang="ar-BH" sz="1400" b="0" dirty="0">
                          <a:solidFill>
                            <a:srgbClr val="FF0000"/>
                          </a:solidFill>
                          <a:latin typeface="Sakkal Majalla" panose="02000000000000000000" pitchFamily="2" charset="-78"/>
                          <a:cs typeface="Sakkal Majalla" panose="02000000000000000000" pitchFamily="2" charset="-78"/>
                        </a:rPr>
                        <a:t>  </a:t>
                      </a:r>
                    </a:p>
                    <a:p>
                      <a:pPr marL="342900" indent="-342900" algn="just" rtl="1">
                        <a:buFont typeface="Wingdings" panose="05000000000000000000" pitchFamily="2" charset="2"/>
                        <a:buChar char="§"/>
                      </a:pPr>
                      <a:r>
                        <a:rPr lang="ar-BH" sz="1400" b="0" dirty="0">
                          <a:latin typeface="Sakkal Majalla" panose="02000000000000000000" pitchFamily="2" charset="-78"/>
                          <a:cs typeface="Sakkal Majalla" panose="02000000000000000000" pitchFamily="2" charset="-78"/>
                        </a:rPr>
                        <a:t>قبيل 1920م تضاعف عدد سكّان أوروبا 6 مرات. أما القارات الأخرى فلم يتضاعف عدد سكّانها أكثر من 3 مرات.</a:t>
                      </a:r>
                    </a:p>
                    <a:p>
                      <a:pPr marL="342900" indent="-342900" algn="just" rtl="1">
                        <a:buFont typeface="Wingdings" panose="05000000000000000000" pitchFamily="2" charset="2"/>
                        <a:buChar char="§"/>
                      </a:pPr>
                      <a:r>
                        <a:rPr lang="ar-BH" sz="1400" b="0" dirty="0">
                          <a:latin typeface="Sakkal Majalla" panose="02000000000000000000" pitchFamily="2" charset="-78"/>
                          <a:cs typeface="Sakkal Majalla" panose="02000000000000000000" pitchFamily="2" charset="-78"/>
                        </a:rPr>
                        <a:t>كانت بلدان أفريقيا وآسيا، وغالبية بلدان أميركا اللاتينية، تتميز بمعدلات وفيات وولادات مرتفعة، ولم يطلها التقدم التقني إلا بشكل طفيف.</a:t>
                      </a:r>
                      <a:endParaRPr lang="ar-BH" sz="1400" b="0" dirty="0">
                        <a:solidFill>
                          <a:srgbClr val="FF0000"/>
                        </a:solidFill>
                        <a:latin typeface="Sakkal Majalla" panose="02000000000000000000" pitchFamily="2" charset="-78"/>
                        <a:cs typeface="Sakkal Majalla" panose="02000000000000000000" pitchFamily="2" charset="-78"/>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Rectangle 6">
            <a:extLst>
              <a:ext uri="{FF2B5EF4-FFF2-40B4-BE49-F238E27FC236}">
                <a16:creationId xmlns:a16="http://schemas.microsoft.com/office/drawing/2014/main" id="{8C47A437-89F3-480A-A40C-0E6AE107B365}"/>
              </a:ext>
            </a:extLst>
          </p:cNvPr>
          <p:cNvSpPr/>
          <p:nvPr/>
        </p:nvSpPr>
        <p:spPr>
          <a:xfrm>
            <a:off x="1374236" y="1167318"/>
            <a:ext cx="6395528" cy="553998"/>
          </a:xfrm>
          <a:prstGeom prst="rect">
            <a:avLst/>
          </a:prstGeom>
          <a:solidFill>
            <a:schemeClr val="accent2">
              <a:lumMod val="20000"/>
              <a:lumOff val="80000"/>
            </a:schemeClr>
          </a:solidFill>
        </p:spPr>
        <p:txBody>
          <a:bodyPr wrap="square">
            <a:spAutoFit/>
          </a:bodyPr>
          <a:lstStyle/>
          <a:p>
            <a:pPr algn="ctr" defTabSz="685800" rtl="1">
              <a:defRPr/>
            </a:pPr>
            <a:r>
              <a:rPr lang="ar-BH" sz="3000" b="1" dirty="0">
                <a:solidFill>
                  <a:srgbClr val="FF0000"/>
                </a:solidFill>
                <a:latin typeface="Sakkal Majalla" panose="02000000000000000000" pitchFamily="2" charset="-78"/>
                <a:cs typeface="Sakkal Majalla" panose="02000000000000000000" pitchFamily="2" charset="-78"/>
              </a:rPr>
              <a:t>الثّورات الدّيمغرافيّة الثّلاث </a:t>
            </a:r>
            <a:endParaRPr lang="ar-SA" sz="3000" b="1" dirty="0">
              <a:solidFill>
                <a:srgbClr val="FF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688931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33419" y="691332"/>
            <a:ext cx="2206053" cy="369332"/>
          </a:xfrm>
          <a:prstGeom prst="rect">
            <a:avLst/>
          </a:prstGeom>
          <a:solidFill>
            <a:schemeClr val="accent2">
              <a:lumMod val="20000"/>
              <a:lumOff val="80000"/>
            </a:schemeClr>
          </a:solidFill>
        </p:spPr>
        <p:txBody>
          <a:bodyPr wrap="none">
            <a:spAutoFit/>
          </a:bodyPr>
          <a:lstStyle/>
          <a:p>
            <a:r>
              <a:rPr lang="ar-BH" b="1" dirty="0">
                <a:solidFill>
                  <a:srgbClr val="0070C0"/>
                </a:solidFill>
                <a:latin typeface="Sakkal Majalla" panose="02000000000000000000" pitchFamily="2" charset="-78"/>
              </a:rPr>
              <a:t>نموذج التحوّل الديموغرافي</a:t>
            </a:r>
            <a:endParaRPr lang="en-US" dirty="0">
              <a:solidFill>
                <a:srgbClr val="0070C0"/>
              </a:solidFill>
              <a:latin typeface="Sakkal Majalla" panose="02000000000000000000" pitchFamily="2" charset="-78"/>
            </a:endParaRPr>
          </a:p>
        </p:txBody>
      </p:sp>
      <p:grpSp>
        <p:nvGrpSpPr>
          <p:cNvPr id="8" name="Group 7"/>
          <p:cNvGrpSpPr/>
          <p:nvPr/>
        </p:nvGrpSpPr>
        <p:grpSpPr>
          <a:xfrm>
            <a:off x="874643" y="1196128"/>
            <a:ext cx="7328209" cy="4970540"/>
            <a:chOff x="3203676" y="1601578"/>
            <a:chExt cx="8612949" cy="4234446"/>
          </a:xfrm>
        </p:grpSpPr>
        <p:pic>
          <p:nvPicPr>
            <p:cNvPr id="2" name="Picture 1"/>
            <p:cNvPicPr>
              <a:picLocks noChangeAspect="1"/>
            </p:cNvPicPr>
            <p:nvPr/>
          </p:nvPicPr>
          <p:blipFill>
            <a:blip r:embed="rId2"/>
            <a:stretch>
              <a:fillRect/>
            </a:stretch>
          </p:blipFill>
          <p:spPr>
            <a:xfrm>
              <a:off x="3203676" y="1601578"/>
              <a:ext cx="8612949" cy="4234446"/>
            </a:xfrm>
            <a:prstGeom prst="rect">
              <a:avLst/>
            </a:prstGeom>
          </p:spPr>
        </p:pic>
        <p:cxnSp>
          <p:nvCxnSpPr>
            <p:cNvPr id="5" name="Straight Connector 4"/>
            <p:cNvCxnSpPr/>
            <p:nvPr/>
          </p:nvCxnSpPr>
          <p:spPr>
            <a:xfrm flipH="1">
              <a:off x="8700247" y="2191871"/>
              <a:ext cx="1" cy="2931458"/>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211792" y="1689471"/>
          <a:ext cx="8733865" cy="4023360"/>
        </p:xfrm>
        <a:graphic>
          <a:graphicData uri="http://schemas.openxmlformats.org/drawingml/2006/table">
            <a:tbl>
              <a:tblPr firstRow="1" bandRow="1">
                <a:tableStyleId>{5940675A-B579-460E-94D1-54222C63F5DA}</a:tableStyleId>
              </a:tblPr>
              <a:tblGrid>
                <a:gridCol w="1635635">
                  <a:extLst>
                    <a:ext uri="{9D8B030D-6E8A-4147-A177-3AD203B41FA5}">
                      <a16:colId xmlns:a16="http://schemas.microsoft.com/office/drawing/2014/main" val="20000"/>
                    </a:ext>
                  </a:extLst>
                </a:gridCol>
                <a:gridCol w="1562240">
                  <a:extLst>
                    <a:ext uri="{9D8B030D-6E8A-4147-A177-3AD203B41FA5}">
                      <a16:colId xmlns:a16="http://schemas.microsoft.com/office/drawing/2014/main" val="20001"/>
                    </a:ext>
                  </a:extLst>
                </a:gridCol>
                <a:gridCol w="1394483">
                  <a:extLst>
                    <a:ext uri="{9D8B030D-6E8A-4147-A177-3AD203B41FA5}">
                      <a16:colId xmlns:a16="http://schemas.microsoft.com/office/drawing/2014/main" val="20002"/>
                    </a:ext>
                  </a:extLst>
                </a:gridCol>
                <a:gridCol w="1488847">
                  <a:extLst>
                    <a:ext uri="{9D8B030D-6E8A-4147-A177-3AD203B41FA5}">
                      <a16:colId xmlns:a16="http://schemas.microsoft.com/office/drawing/2014/main" val="20003"/>
                    </a:ext>
                  </a:extLst>
                </a:gridCol>
                <a:gridCol w="1404967">
                  <a:extLst>
                    <a:ext uri="{9D8B030D-6E8A-4147-A177-3AD203B41FA5}">
                      <a16:colId xmlns:a16="http://schemas.microsoft.com/office/drawing/2014/main" val="20004"/>
                    </a:ext>
                  </a:extLst>
                </a:gridCol>
                <a:gridCol w="1247693">
                  <a:extLst>
                    <a:ext uri="{9D8B030D-6E8A-4147-A177-3AD203B41FA5}">
                      <a16:colId xmlns:a16="http://schemas.microsoft.com/office/drawing/2014/main" val="20005"/>
                    </a:ext>
                  </a:extLst>
                </a:gridCol>
              </a:tblGrid>
              <a:tr h="320040">
                <a:tc rowSpan="2">
                  <a:txBody>
                    <a:bodyPr/>
                    <a:lstStyle/>
                    <a:p>
                      <a:pPr algn="ctr" rtl="1">
                        <a:lnSpc>
                          <a:spcPct val="100000"/>
                        </a:lnSpc>
                      </a:pPr>
                      <a:r>
                        <a:rPr lang="ar-BH" sz="1700" b="1" dirty="0">
                          <a:latin typeface="Sakkal Majalla" panose="02000000000000000000" pitchFamily="2" charset="-78"/>
                          <a:cs typeface="Sakkal Majalla" panose="02000000000000000000" pitchFamily="2" charset="-78"/>
                        </a:rPr>
                        <a:t>طور  النّظام الجديد</a:t>
                      </a:r>
                    </a:p>
                    <a:p>
                      <a:pPr algn="ctr" rtl="1">
                        <a:lnSpc>
                          <a:spcPct val="100000"/>
                        </a:lnSpc>
                      </a:pPr>
                      <a:r>
                        <a:rPr lang="ar-BH" sz="1700" b="1" dirty="0">
                          <a:latin typeface="Sakkal Majalla" panose="02000000000000000000" pitchFamily="2" charset="-78"/>
                          <a:cs typeface="Sakkal Majalla" panose="02000000000000000000" pitchFamily="2" charset="-78"/>
                        </a:rPr>
                        <a:t>(النّظام العصري أو الحديث)</a:t>
                      </a:r>
                      <a:endParaRPr lang="en-US" sz="1700" b="1" dirty="0">
                        <a:latin typeface="Sakkal Majalla" panose="02000000000000000000" pitchFamily="2" charset="-78"/>
                        <a:cs typeface="Sakkal Majalla" panose="02000000000000000000" pitchFamily="2" charset="-78"/>
                      </a:endParaRPr>
                    </a:p>
                  </a:txBody>
                  <a:tcPr marL="68580" marR="68580" marT="34290" marB="34290" anchor="ctr">
                    <a:solidFill>
                      <a:schemeClr val="accent6">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BH" sz="1700" b="1" dirty="0">
                          <a:latin typeface="Sakkal Majalla" panose="02000000000000000000" pitchFamily="2" charset="-78"/>
                          <a:cs typeface="Sakkal Majalla" panose="02000000000000000000" pitchFamily="2" charset="-78"/>
                        </a:rPr>
                        <a:t>طور الانتقال الدّيمغرافي</a:t>
                      </a:r>
                      <a:endParaRPr lang="en-US" sz="1700" b="1" dirty="0">
                        <a:latin typeface="Sakkal Majalla" panose="02000000000000000000" pitchFamily="2" charset="-78"/>
                        <a:cs typeface="Sakkal Majalla" panose="02000000000000000000" pitchFamily="2" charset="-78"/>
                      </a:endParaRPr>
                    </a:p>
                  </a:txBody>
                  <a:tcPr marL="68580" marR="68580" marT="34290" marB="34290" anchor="ctr">
                    <a:solidFill>
                      <a:schemeClr val="accent6">
                        <a:lumMod val="20000"/>
                        <a:lumOff val="80000"/>
                      </a:schemeClr>
                    </a:solidFill>
                  </a:tcPr>
                </a:tc>
                <a:tc hMerge="1">
                  <a:txBody>
                    <a:bodyPr/>
                    <a:lstStyle/>
                    <a:p>
                      <a:pPr algn="r"/>
                      <a:endParaRPr lang="en-US" dirty="0"/>
                    </a:p>
                  </a:txBody>
                  <a:tcPr/>
                </a:tc>
                <a:tc hMerge="1">
                  <a:txBody>
                    <a:bodyPr/>
                    <a:lstStyle/>
                    <a:p>
                      <a:pPr algn="r"/>
                      <a:endParaRPr lang="en-US" dirty="0"/>
                    </a:p>
                  </a:txBody>
                  <a:tcPr/>
                </a:tc>
                <a:tc rowSpan="2">
                  <a:txBody>
                    <a:bodyPr/>
                    <a:lstStyle/>
                    <a:p>
                      <a:pPr algn="ctr" rtl="1">
                        <a:lnSpc>
                          <a:spcPct val="100000"/>
                        </a:lnSpc>
                      </a:pPr>
                      <a:r>
                        <a:rPr lang="ar-BH" sz="1700" b="1" dirty="0">
                          <a:latin typeface="Sakkal Majalla" panose="02000000000000000000" pitchFamily="2" charset="-78"/>
                          <a:cs typeface="Sakkal Majalla" panose="02000000000000000000" pitchFamily="2" charset="-78"/>
                        </a:rPr>
                        <a:t>طور النّظام القديم </a:t>
                      </a:r>
                    </a:p>
                    <a:p>
                      <a:pPr algn="ctr" rtl="1">
                        <a:lnSpc>
                          <a:spcPct val="100000"/>
                        </a:lnSpc>
                      </a:pPr>
                      <a:r>
                        <a:rPr lang="ar-BH" sz="1700" b="1" dirty="0">
                          <a:latin typeface="Sakkal Majalla" panose="02000000000000000000" pitchFamily="2" charset="-78"/>
                          <a:cs typeface="Sakkal Majalla" panose="02000000000000000000" pitchFamily="2" charset="-78"/>
                        </a:rPr>
                        <a:t>(النّظام التّقليدي)</a:t>
                      </a:r>
                      <a:endParaRPr lang="en-US" sz="1700" b="1" dirty="0">
                        <a:latin typeface="Sakkal Majalla" panose="02000000000000000000" pitchFamily="2" charset="-78"/>
                        <a:cs typeface="Sakkal Majalla" panose="02000000000000000000" pitchFamily="2" charset="-78"/>
                      </a:endParaRPr>
                    </a:p>
                    <a:p>
                      <a:pPr algn="ctr"/>
                      <a:endParaRPr lang="en-US" sz="1700" b="1" dirty="0">
                        <a:latin typeface="Sakkal Majalla" panose="02000000000000000000" pitchFamily="2" charset="-78"/>
                        <a:cs typeface="Sakkal Majalla" panose="02000000000000000000" pitchFamily="2" charset="-78"/>
                      </a:endParaRPr>
                    </a:p>
                  </a:txBody>
                  <a:tcPr marL="68580" marR="68580" marT="34290" marB="34290" anchor="ctr">
                    <a:solidFill>
                      <a:schemeClr val="accent6">
                        <a:lumMod val="20000"/>
                        <a:lumOff val="80000"/>
                      </a:schemeClr>
                    </a:solidFill>
                  </a:tcPr>
                </a:tc>
                <a:tc rowSpan="2">
                  <a:txBody>
                    <a:bodyPr/>
                    <a:lstStyle/>
                    <a:p>
                      <a:pPr algn="r"/>
                      <a:endParaRPr lang="en-US" sz="1700" b="1" dirty="0">
                        <a:latin typeface="Sakkal Majalla" panose="02000000000000000000" pitchFamily="2" charset="-78"/>
                        <a:cs typeface="Sakkal Majalla" panose="02000000000000000000" pitchFamily="2" charset="-78"/>
                      </a:endParaRPr>
                    </a:p>
                  </a:txBody>
                  <a:tcPr marL="68580" marR="68580" marT="34290" marB="34290" anchor="ctr"/>
                </a:tc>
                <a:extLst>
                  <a:ext uri="{0D108BD9-81ED-4DB2-BD59-A6C34878D82A}">
                    <a16:rowId xmlns:a16="http://schemas.microsoft.com/office/drawing/2014/main" val="10000"/>
                  </a:ext>
                </a:extLst>
              </a:tr>
              <a:tr h="502920">
                <a:tc vMerge="1">
                  <a:txBody>
                    <a:bodyPr/>
                    <a:lstStyle/>
                    <a:p>
                      <a:pPr algn="r"/>
                      <a:endParaRPr lang="en-US" sz="2000" b="1" dirty="0">
                        <a:latin typeface="Sakkal Majalla" panose="02000000000000000000" pitchFamily="2" charset="-78"/>
                        <a:cs typeface="Sakkal Majalla" panose="02000000000000000000" pitchFamily="2" charset="-78"/>
                      </a:endParaRPr>
                    </a:p>
                  </a:txBody>
                  <a:tcPr/>
                </a:tc>
                <a:tc>
                  <a:txBody>
                    <a:bodyPr/>
                    <a:lstStyle/>
                    <a:p>
                      <a:pPr algn="ctr"/>
                      <a:r>
                        <a:rPr lang="ar-BH" sz="1700" b="1" dirty="0">
                          <a:latin typeface="Sakkal Majalla" panose="02000000000000000000" pitchFamily="2" charset="-78"/>
                          <a:cs typeface="Sakkal Majalla" panose="02000000000000000000" pitchFamily="2" charset="-78"/>
                        </a:rPr>
                        <a:t>الفترة الثالثة</a:t>
                      </a:r>
                      <a:endParaRPr lang="en-US" sz="1700" b="1" dirty="0">
                        <a:latin typeface="Sakkal Majalla" panose="02000000000000000000" pitchFamily="2" charset="-78"/>
                        <a:cs typeface="Sakkal Majalla" panose="02000000000000000000" pitchFamily="2" charset="-78"/>
                      </a:endParaRPr>
                    </a:p>
                  </a:txBody>
                  <a:tcPr marL="68580" marR="68580" marT="34290" marB="34290" anchor="ctr">
                    <a:solidFill>
                      <a:schemeClr val="accent6">
                        <a:lumMod val="20000"/>
                        <a:lumOff val="80000"/>
                      </a:schemeClr>
                    </a:solidFill>
                  </a:tcPr>
                </a:tc>
                <a:tc>
                  <a:txBody>
                    <a:bodyPr/>
                    <a:lstStyle/>
                    <a:p>
                      <a:pPr algn="ctr"/>
                      <a:r>
                        <a:rPr lang="ar-BH" sz="1700" b="1" dirty="0">
                          <a:latin typeface="Sakkal Majalla" panose="02000000000000000000" pitchFamily="2" charset="-78"/>
                          <a:cs typeface="Sakkal Majalla" panose="02000000000000000000" pitchFamily="2" charset="-78"/>
                        </a:rPr>
                        <a:t>الفترة الثانية</a:t>
                      </a:r>
                      <a:endParaRPr lang="en-US" sz="1700" b="1" dirty="0">
                        <a:latin typeface="Sakkal Majalla" panose="02000000000000000000" pitchFamily="2" charset="-78"/>
                        <a:cs typeface="Sakkal Majalla" panose="02000000000000000000" pitchFamily="2" charset="-78"/>
                      </a:endParaRPr>
                    </a:p>
                  </a:txBody>
                  <a:tcPr marL="68580" marR="68580" marT="34290" marB="34290" anchor="ctr">
                    <a:solidFill>
                      <a:schemeClr val="accent6">
                        <a:lumMod val="20000"/>
                        <a:lumOff val="80000"/>
                      </a:schemeClr>
                    </a:solidFill>
                  </a:tcPr>
                </a:tc>
                <a:tc>
                  <a:txBody>
                    <a:bodyPr/>
                    <a:lstStyle/>
                    <a:p>
                      <a:pPr algn="ctr"/>
                      <a:r>
                        <a:rPr lang="ar-BH" sz="1700" b="1" dirty="0">
                          <a:latin typeface="Sakkal Majalla" panose="02000000000000000000" pitchFamily="2" charset="-78"/>
                          <a:cs typeface="Sakkal Majalla" panose="02000000000000000000" pitchFamily="2" charset="-78"/>
                        </a:rPr>
                        <a:t>الفترة الأولى</a:t>
                      </a:r>
                      <a:endParaRPr lang="en-US" sz="1700" b="1" dirty="0">
                        <a:latin typeface="Sakkal Majalla" panose="02000000000000000000" pitchFamily="2" charset="-78"/>
                        <a:cs typeface="Sakkal Majalla" panose="02000000000000000000" pitchFamily="2" charset="-78"/>
                      </a:endParaRPr>
                    </a:p>
                  </a:txBody>
                  <a:tcPr marL="68580" marR="68580" marT="34290" marB="34290" anchor="ctr">
                    <a:solidFill>
                      <a:schemeClr val="accent6">
                        <a:lumMod val="20000"/>
                        <a:lumOff val="80000"/>
                      </a:schemeClr>
                    </a:solidFill>
                  </a:tcPr>
                </a:tc>
                <a:tc vMerge="1">
                  <a:txBody>
                    <a:bodyPr/>
                    <a:lstStyle/>
                    <a:p>
                      <a:pPr algn="r"/>
                      <a:endParaRPr lang="en-US" sz="2000" b="1" dirty="0">
                        <a:latin typeface="Sakkal Majalla" panose="02000000000000000000" pitchFamily="2" charset="-78"/>
                        <a:cs typeface="Sakkal Majalla" panose="02000000000000000000" pitchFamily="2" charset="-78"/>
                      </a:endParaRPr>
                    </a:p>
                  </a:txBody>
                  <a:tcPr/>
                </a:tc>
                <a:tc vMerge="1">
                  <a:txBody>
                    <a:bodyPr/>
                    <a:lstStyle/>
                    <a:p>
                      <a:endParaRPr lang="en-US" dirty="0"/>
                    </a:p>
                  </a:txBody>
                  <a:tcPr/>
                </a:tc>
                <a:extLst>
                  <a:ext uri="{0D108BD9-81ED-4DB2-BD59-A6C34878D82A}">
                    <a16:rowId xmlns:a16="http://schemas.microsoft.com/office/drawing/2014/main" val="10001"/>
                  </a:ext>
                </a:extLst>
              </a:tr>
              <a:tr h="754380">
                <a:tc>
                  <a:txBody>
                    <a:bodyPr/>
                    <a:lstStyle/>
                    <a:p>
                      <a:pPr marL="342900" indent="-342900" algn="r" rtl="1">
                        <a:buFont typeface="Wingdings" panose="05000000000000000000" pitchFamily="2" charset="2"/>
                        <a:buChar char="§"/>
                      </a:pPr>
                      <a:r>
                        <a:rPr lang="ar-BH" sz="1500" b="0" dirty="0">
                          <a:latin typeface="Sakkal Majalla" panose="02000000000000000000" pitchFamily="2" charset="-78"/>
                          <a:cs typeface="Sakkal Majalla" panose="02000000000000000000" pitchFamily="2" charset="-78"/>
                        </a:rPr>
                        <a:t>مستوى منخفض للولادات عكس النظام التقليدي</a:t>
                      </a:r>
                      <a:endParaRPr lang="en-US" sz="1500" b="0" dirty="0">
                        <a:latin typeface="Sakkal Majalla" panose="02000000000000000000" pitchFamily="2" charset="-78"/>
                        <a:cs typeface="Sakkal Majalla" panose="02000000000000000000" pitchFamily="2" charset="-78"/>
                      </a:endParaRPr>
                    </a:p>
                  </a:txBody>
                  <a:tcPr marL="68580" marR="68580" marT="34290" marB="34290" anchor="ctr"/>
                </a:tc>
                <a:tc>
                  <a:txBody>
                    <a:bodyPr/>
                    <a:lstStyle/>
                    <a:p>
                      <a:pPr marL="342900" indent="-342900" algn="r" rtl="1">
                        <a:buFont typeface="Wingdings" panose="05000000000000000000" pitchFamily="2" charset="2"/>
                        <a:buChar char="§"/>
                      </a:pPr>
                      <a:r>
                        <a:rPr lang="ar-SA" sz="1500" kern="1200" dirty="0">
                          <a:solidFill>
                            <a:schemeClr val="tx1"/>
                          </a:solidFill>
                          <a:effectLst/>
                          <a:latin typeface="Sakkal Majalla" panose="02000000000000000000" pitchFamily="2" charset="-78"/>
                          <a:ea typeface="+mn-ea"/>
                          <a:cs typeface="Sakkal Majalla" panose="02000000000000000000" pitchFamily="2" charset="-78"/>
                        </a:rPr>
                        <a:t>يستمرّ معدّل الولادات في الانخفاض</a:t>
                      </a:r>
                      <a:r>
                        <a:rPr lang="ar-BH" sz="1500" kern="1200" dirty="0">
                          <a:solidFill>
                            <a:schemeClr val="tx1"/>
                          </a:solidFill>
                          <a:effectLst/>
                          <a:latin typeface="Sakkal Majalla" panose="02000000000000000000" pitchFamily="2" charset="-78"/>
                          <a:ea typeface="+mn-ea"/>
                          <a:cs typeface="Sakkal Majalla" panose="02000000000000000000" pitchFamily="2" charset="-78"/>
                        </a:rPr>
                        <a:t> ليصل إلى حدود 18‰</a:t>
                      </a:r>
                      <a:r>
                        <a:rPr lang="ar-SA" sz="1500" kern="1200" dirty="0">
                          <a:solidFill>
                            <a:schemeClr val="tx1"/>
                          </a:solidFill>
                          <a:effectLst/>
                          <a:latin typeface="Sakkal Majalla" panose="02000000000000000000" pitchFamily="2" charset="-78"/>
                          <a:ea typeface="+mn-ea"/>
                          <a:cs typeface="Sakkal Majalla" panose="02000000000000000000" pitchFamily="2" charset="-78"/>
                        </a:rPr>
                        <a:t> </a:t>
                      </a:r>
                      <a:endParaRPr lang="en-US" sz="1500" b="0" dirty="0">
                        <a:latin typeface="Sakkal Majalla" panose="02000000000000000000" pitchFamily="2" charset="-78"/>
                        <a:cs typeface="Sakkal Majalla" panose="02000000000000000000" pitchFamily="2" charset="-78"/>
                      </a:endParaRPr>
                    </a:p>
                  </a:txBody>
                  <a:tcPr marL="68580" marR="68580" marT="34290" marB="34290" anchor="ctr"/>
                </a:tc>
                <a:tc>
                  <a:txBody>
                    <a:bodyPr/>
                    <a:lstStyle/>
                    <a:p>
                      <a:pPr marL="342900" indent="-342900" algn="r" rtl="1">
                        <a:buFont typeface="Wingdings" panose="05000000000000000000" pitchFamily="2" charset="2"/>
                        <a:buChar char="§"/>
                      </a:pPr>
                      <a:r>
                        <a:rPr lang="ar-SA" sz="1500" kern="1200" dirty="0">
                          <a:solidFill>
                            <a:schemeClr val="tx1"/>
                          </a:solidFill>
                          <a:effectLst/>
                          <a:latin typeface="Sakkal Majalla" panose="02000000000000000000" pitchFamily="2" charset="-78"/>
                          <a:ea typeface="+mn-ea"/>
                          <a:cs typeface="Sakkal Majalla" panose="02000000000000000000" pitchFamily="2" charset="-78"/>
                        </a:rPr>
                        <a:t>الولادات تبدأ في التّراجع</a:t>
                      </a:r>
                      <a:r>
                        <a:rPr lang="ar-BH" sz="1500" kern="1200" dirty="0">
                          <a:solidFill>
                            <a:schemeClr val="tx1"/>
                          </a:solidFill>
                          <a:effectLst/>
                          <a:latin typeface="Sakkal Majalla" panose="02000000000000000000" pitchFamily="2" charset="-78"/>
                          <a:ea typeface="+mn-ea"/>
                          <a:cs typeface="Sakkal Majalla" panose="02000000000000000000" pitchFamily="2" charset="-78"/>
                        </a:rPr>
                        <a:t> (من 40</a:t>
                      </a:r>
                      <a:r>
                        <a:rPr lang="ar-BH" sz="1500" kern="1200" baseline="0" dirty="0">
                          <a:solidFill>
                            <a:schemeClr val="tx1"/>
                          </a:solidFill>
                          <a:effectLst/>
                          <a:latin typeface="Sakkal Majalla" panose="02000000000000000000" pitchFamily="2" charset="-78"/>
                          <a:ea typeface="+mn-ea"/>
                          <a:cs typeface="Sakkal Majalla" panose="02000000000000000000" pitchFamily="2" charset="-78"/>
                        </a:rPr>
                        <a:t> ‰ إلى حدود 28 ‰)</a:t>
                      </a:r>
                      <a:r>
                        <a:rPr lang="ar-SA" sz="1500" kern="1200" dirty="0">
                          <a:solidFill>
                            <a:schemeClr val="tx1"/>
                          </a:solidFill>
                          <a:effectLst/>
                          <a:latin typeface="Sakkal Majalla" panose="02000000000000000000" pitchFamily="2" charset="-78"/>
                          <a:ea typeface="+mn-ea"/>
                          <a:cs typeface="Sakkal Majalla" panose="02000000000000000000" pitchFamily="2" charset="-78"/>
                        </a:rPr>
                        <a:t> </a:t>
                      </a:r>
                      <a:endParaRPr lang="en-US" sz="1500" b="0" dirty="0">
                        <a:latin typeface="Sakkal Majalla" panose="02000000000000000000" pitchFamily="2" charset="-78"/>
                        <a:cs typeface="Sakkal Majalla" panose="02000000000000000000" pitchFamily="2" charset="-78"/>
                      </a:endParaRPr>
                    </a:p>
                  </a:txBody>
                  <a:tcPr marL="68580" marR="68580" marT="34290" marB="34290" anchor="ctr"/>
                </a:tc>
                <a:tc>
                  <a:txBody>
                    <a:bodyPr/>
                    <a:lstStyle/>
                    <a:p>
                      <a:pPr marL="342900" indent="-342900" algn="r" rtl="1">
                        <a:buFont typeface="Wingdings" panose="05000000000000000000" pitchFamily="2" charset="2"/>
                        <a:buChar char="§"/>
                      </a:pPr>
                      <a:r>
                        <a:rPr lang="ar-SA" sz="1500" b="0" kern="1200" dirty="0">
                          <a:solidFill>
                            <a:schemeClr val="tx1"/>
                          </a:solidFill>
                          <a:effectLst/>
                          <a:latin typeface="Sakkal Majalla" panose="02000000000000000000" pitchFamily="2" charset="-78"/>
                          <a:ea typeface="+mn-ea"/>
                          <a:cs typeface="Sakkal Majalla" panose="02000000000000000000" pitchFamily="2" charset="-78"/>
                        </a:rPr>
                        <a:t>بقاء الولادات في مستوى مرتفع</a:t>
                      </a:r>
                      <a:r>
                        <a:rPr lang="ar-BH" sz="1500" b="0" kern="1200" dirty="0">
                          <a:solidFill>
                            <a:schemeClr val="tx1"/>
                          </a:solidFill>
                          <a:effectLst/>
                          <a:latin typeface="Sakkal Majalla" panose="02000000000000000000" pitchFamily="2" charset="-78"/>
                          <a:ea typeface="+mn-ea"/>
                          <a:cs typeface="Sakkal Majalla" panose="02000000000000000000" pitchFamily="2" charset="-78"/>
                        </a:rPr>
                        <a:t> (أكثر من 40 ‰)</a:t>
                      </a:r>
                      <a:endParaRPr lang="en-US" sz="1500" b="0" dirty="0">
                        <a:latin typeface="Sakkal Majalla" panose="02000000000000000000" pitchFamily="2" charset="-78"/>
                        <a:cs typeface="Sakkal Majalla" panose="02000000000000000000" pitchFamily="2" charset="-78"/>
                      </a:endParaRPr>
                    </a:p>
                  </a:txBody>
                  <a:tcPr marL="68580" marR="68580" marT="34290" marB="34290" anchor="ctr"/>
                </a:tc>
                <a:tc>
                  <a:txBody>
                    <a:bodyPr/>
                    <a:lstStyle/>
                    <a:p>
                      <a:pPr marL="285750" marR="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lang="ar-BH" sz="1500" b="0" dirty="0">
                          <a:latin typeface="Sakkal Majalla" panose="02000000000000000000" pitchFamily="2" charset="-78"/>
                          <a:cs typeface="Sakkal Majalla" panose="02000000000000000000" pitchFamily="2" charset="-78"/>
                        </a:rPr>
                        <a:t>ولادات مرتفعة (بين 40 و50 ‰)</a:t>
                      </a:r>
                      <a:endParaRPr lang="en-US" sz="1500" b="0" dirty="0">
                        <a:latin typeface="Sakkal Majalla" panose="02000000000000000000" pitchFamily="2" charset="-78"/>
                        <a:cs typeface="Sakkal Majalla" panose="02000000000000000000" pitchFamily="2" charset="-78"/>
                      </a:endParaRPr>
                    </a:p>
                    <a:p>
                      <a:pPr algn="r"/>
                      <a:endParaRPr lang="en-US" sz="1500" b="0" dirty="0">
                        <a:latin typeface="Sakkal Majalla" panose="02000000000000000000" pitchFamily="2" charset="-78"/>
                        <a:cs typeface="Sakkal Majalla" panose="02000000000000000000" pitchFamily="2" charset="-78"/>
                      </a:endParaRPr>
                    </a:p>
                  </a:txBody>
                  <a:tcPr marL="68580" marR="68580" marT="34290" marB="34290" anchor="ctr"/>
                </a:tc>
                <a:tc>
                  <a:txBody>
                    <a:bodyPr/>
                    <a:lstStyle/>
                    <a:p>
                      <a:pPr algn="ctr"/>
                      <a:r>
                        <a:rPr lang="ar-BH" sz="1700" b="1" dirty="0">
                          <a:latin typeface="Sakkal Majalla" panose="02000000000000000000" pitchFamily="2" charset="-78"/>
                          <a:cs typeface="Sakkal Majalla" panose="02000000000000000000" pitchFamily="2" charset="-78"/>
                        </a:rPr>
                        <a:t>مستوى الولادات</a:t>
                      </a:r>
                      <a:endParaRPr lang="en-US" sz="1700" b="1" dirty="0">
                        <a:latin typeface="Sakkal Majalla" panose="02000000000000000000" pitchFamily="2" charset="-78"/>
                        <a:cs typeface="Sakkal Majalla" panose="02000000000000000000" pitchFamily="2" charset="-78"/>
                      </a:endParaRPr>
                    </a:p>
                  </a:txBody>
                  <a:tcPr marL="68580" marR="68580" marT="34290" marB="34290" anchor="ctr">
                    <a:solidFill>
                      <a:schemeClr val="accent6">
                        <a:lumMod val="20000"/>
                        <a:lumOff val="80000"/>
                      </a:schemeClr>
                    </a:solidFill>
                  </a:tcPr>
                </a:tc>
                <a:extLst>
                  <a:ext uri="{0D108BD9-81ED-4DB2-BD59-A6C34878D82A}">
                    <a16:rowId xmlns:a16="http://schemas.microsoft.com/office/drawing/2014/main" val="10002"/>
                  </a:ext>
                </a:extLst>
              </a:tr>
              <a:tr h="982980">
                <a:tc>
                  <a:txBody>
                    <a:bodyPr/>
                    <a:lstStyle/>
                    <a:p>
                      <a:pPr marL="342900" marR="0" indent="-3429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lang="ar-BH" sz="1500" b="0" dirty="0">
                          <a:latin typeface="Sakkal Majalla" panose="02000000000000000000" pitchFamily="2" charset="-78"/>
                          <a:cs typeface="Sakkal Majalla" panose="02000000000000000000" pitchFamily="2" charset="-78"/>
                        </a:rPr>
                        <a:t>مستوى منخفض للوفيات عكس النظام التقليدي</a:t>
                      </a:r>
                      <a:endParaRPr lang="en-US" sz="1500" b="0" dirty="0">
                        <a:latin typeface="Sakkal Majalla" panose="02000000000000000000" pitchFamily="2" charset="-78"/>
                        <a:cs typeface="Sakkal Majalla" panose="02000000000000000000" pitchFamily="2" charset="-78"/>
                      </a:endParaRPr>
                    </a:p>
                    <a:p>
                      <a:pPr marL="342900" indent="-342900" algn="r" rtl="1">
                        <a:buFont typeface="Wingdings" panose="05000000000000000000" pitchFamily="2" charset="2"/>
                        <a:buChar char="§"/>
                      </a:pPr>
                      <a:endParaRPr lang="en-US" sz="1500" b="0" dirty="0">
                        <a:latin typeface="Sakkal Majalla" panose="02000000000000000000" pitchFamily="2" charset="-78"/>
                        <a:cs typeface="Sakkal Majalla" panose="02000000000000000000" pitchFamily="2" charset="-78"/>
                      </a:endParaRPr>
                    </a:p>
                  </a:txBody>
                  <a:tcPr marL="68580" marR="68580" marT="34290" marB="34290" anchor="ctr"/>
                </a:tc>
                <a:tc>
                  <a:txBody>
                    <a:bodyPr/>
                    <a:lstStyle/>
                    <a:p>
                      <a:pPr marL="342900" indent="-342900" algn="r" rtl="1">
                        <a:buFont typeface="Wingdings" panose="05000000000000000000" pitchFamily="2" charset="2"/>
                        <a:buChar char="§"/>
                      </a:pPr>
                      <a:r>
                        <a:rPr lang="ar-SA" sz="1500" kern="1200" dirty="0">
                          <a:solidFill>
                            <a:schemeClr val="tx1"/>
                          </a:solidFill>
                          <a:effectLst/>
                          <a:latin typeface="Sakkal Majalla" panose="02000000000000000000" pitchFamily="2" charset="-78"/>
                          <a:ea typeface="+mn-ea"/>
                          <a:cs typeface="Sakkal Majalla" panose="02000000000000000000" pitchFamily="2" charset="-78"/>
                        </a:rPr>
                        <a:t>يكون معدّل الوفيات في الوقت ذاته منخفضا</a:t>
                      </a:r>
                      <a:r>
                        <a:rPr lang="ar-BH" sz="1500" kern="1200" dirty="0">
                          <a:solidFill>
                            <a:schemeClr val="tx1"/>
                          </a:solidFill>
                          <a:effectLst/>
                          <a:latin typeface="Sakkal Majalla" panose="02000000000000000000" pitchFamily="2" charset="-78"/>
                          <a:ea typeface="+mn-ea"/>
                          <a:cs typeface="Sakkal Majalla" panose="02000000000000000000" pitchFamily="2" charset="-78"/>
                        </a:rPr>
                        <a:t> في حدود 6-8 ‰ </a:t>
                      </a:r>
                      <a:endParaRPr lang="en-US" sz="1500" b="0" dirty="0">
                        <a:latin typeface="Sakkal Majalla" panose="02000000000000000000" pitchFamily="2" charset="-78"/>
                        <a:cs typeface="Sakkal Majalla" panose="02000000000000000000" pitchFamily="2" charset="-78"/>
                      </a:endParaRPr>
                    </a:p>
                  </a:txBody>
                  <a:tcPr marL="68580" marR="68580" marT="34290" marB="34290" anchor="ctr"/>
                </a:tc>
                <a:tc>
                  <a:txBody>
                    <a:bodyPr/>
                    <a:lstStyle/>
                    <a:p>
                      <a:pPr marL="342900" indent="-342900" algn="r" rtl="1">
                        <a:buFont typeface="Wingdings" panose="05000000000000000000" pitchFamily="2" charset="2"/>
                        <a:buChar char="§"/>
                      </a:pPr>
                      <a:r>
                        <a:rPr lang="ar-SA" sz="1500" kern="1200" dirty="0">
                          <a:solidFill>
                            <a:schemeClr val="tx1"/>
                          </a:solidFill>
                          <a:effectLst/>
                          <a:latin typeface="Sakkal Majalla" panose="02000000000000000000" pitchFamily="2" charset="-78"/>
                          <a:ea typeface="+mn-ea"/>
                          <a:cs typeface="Sakkal Majalla" panose="02000000000000000000" pitchFamily="2" charset="-78"/>
                        </a:rPr>
                        <a:t>يتواصل فيها انخفاض الوفيات</a:t>
                      </a:r>
                      <a:r>
                        <a:rPr lang="ar-BH" sz="1500" kern="1200" dirty="0">
                          <a:solidFill>
                            <a:schemeClr val="tx1"/>
                          </a:solidFill>
                          <a:effectLst/>
                          <a:latin typeface="Sakkal Majalla" panose="02000000000000000000" pitchFamily="2" charset="-78"/>
                          <a:ea typeface="+mn-ea"/>
                          <a:cs typeface="Sakkal Majalla" panose="02000000000000000000" pitchFamily="2" charset="-78"/>
                        </a:rPr>
                        <a:t> (من 12 ‰ إلى 8 ‰ تقريبا)</a:t>
                      </a:r>
                      <a:r>
                        <a:rPr lang="ar-SA" sz="1500" kern="1200" dirty="0">
                          <a:solidFill>
                            <a:schemeClr val="tx1"/>
                          </a:solidFill>
                          <a:effectLst/>
                          <a:latin typeface="Sakkal Majalla" panose="02000000000000000000" pitchFamily="2" charset="-78"/>
                          <a:ea typeface="+mn-ea"/>
                          <a:cs typeface="Sakkal Majalla" panose="02000000000000000000" pitchFamily="2" charset="-78"/>
                        </a:rPr>
                        <a:t> </a:t>
                      </a:r>
                      <a:endParaRPr lang="en-US" sz="1500" b="0" dirty="0">
                        <a:latin typeface="Sakkal Majalla" panose="02000000000000000000" pitchFamily="2" charset="-78"/>
                        <a:cs typeface="Sakkal Majalla" panose="02000000000000000000" pitchFamily="2" charset="-78"/>
                      </a:endParaRPr>
                    </a:p>
                  </a:txBody>
                  <a:tcPr marL="68580" marR="68580" marT="34290" marB="34290" anchor="ctr"/>
                </a:tc>
                <a:tc>
                  <a:txBody>
                    <a:bodyPr/>
                    <a:lstStyle/>
                    <a:p>
                      <a:pPr marL="342900" indent="-342900" algn="r" rtl="1">
                        <a:buFont typeface="Wingdings" panose="05000000000000000000" pitchFamily="2" charset="2"/>
                        <a:buChar char="§"/>
                      </a:pPr>
                      <a:r>
                        <a:rPr lang="ar-BH" sz="1500" b="0" kern="1200" dirty="0">
                          <a:solidFill>
                            <a:schemeClr val="tx1"/>
                          </a:solidFill>
                          <a:effectLst/>
                          <a:latin typeface="Sakkal Majalla" panose="02000000000000000000" pitchFamily="2" charset="-78"/>
                          <a:ea typeface="+mn-ea"/>
                          <a:cs typeface="Sakkal Majalla" panose="02000000000000000000" pitchFamily="2" charset="-78"/>
                        </a:rPr>
                        <a:t>انخفاض ملحوظ للوفيات (من 45 ‰ إلى 12 ‰ تقريبا)</a:t>
                      </a:r>
                      <a:endParaRPr lang="en-US" sz="1500" b="0" dirty="0">
                        <a:latin typeface="Sakkal Majalla" panose="02000000000000000000" pitchFamily="2" charset="-78"/>
                        <a:cs typeface="Sakkal Majalla" panose="02000000000000000000" pitchFamily="2" charset="-78"/>
                      </a:endParaRPr>
                    </a:p>
                  </a:txBody>
                  <a:tcPr marL="68580" marR="68580" marT="34290" marB="34290" anchor="ctr"/>
                </a:tc>
                <a:tc>
                  <a:txBody>
                    <a:bodyPr/>
                    <a:lstStyle/>
                    <a:p>
                      <a:pPr marL="285750" marR="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lang="ar-BH" sz="1500" b="0" dirty="0">
                          <a:latin typeface="Sakkal Majalla" panose="02000000000000000000" pitchFamily="2" charset="-78"/>
                          <a:cs typeface="Sakkal Majalla" panose="02000000000000000000" pitchFamily="2" charset="-78"/>
                        </a:rPr>
                        <a:t>وفيات مرتفعة (بين 40 و50 ‰)</a:t>
                      </a:r>
                      <a:endParaRPr lang="en-US" sz="1500" b="0" dirty="0">
                        <a:latin typeface="Sakkal Majalla" panose="02000000000000000000" pitchFamily="2" charset="-78"/>
                        <a:cs typeface="Sakkal Majalla" panose="02000000000000000000" pitchFamily="2" charset="-78"/>
                      </a:endParaRPr>
                    </a:p>
                    <a:p>
                      <a:pPr algn="r"/>
                      <a:endParaRPr lang="en-US" sz="1500" b="0" dirty="0">
                        <a:latin typeface="Sakkal Majalla" panose="02000000000000000000" pitchFamily="2" charset="-78"/>
                        <a:cs typeface="Sakkal Majalla" panose="02000000000000000000" pitchFamily="2" charset="-78"/>
                      </a:endParaRPr>
                    </a:p>
                  </a:txBody>
                  <a:tcPr marL="68580" marR="68580" marT="34290" marB="34290" anchor="ctr"/>
                </a:tc>
                <a:tc>
                  <a:txBody>
                    <a:bodyPr/>
                    <a:lstStyle/>
                    <a:p>
                      <a:pPr algn="ctr" rtl="1"/>
                      <a:r>
                        <a:rPr lang="ar-BH" sz="1700" b="1" dirty="0">
                          <a:latin typeface="Sakkal Majalla" panose="02000000000000000000" pitchFamily="2" charset="-78"/>
                          <a:cs typeface="Sakkal Majalla" panose="02000000000000000000" pitchFamily="2" charset="-78"/>
                        </a:rPr>
                        <a:t>مستوى الوفيات</a:t>
                      </a:r>
                      <a:endParaRPr lang="en-US" sz="1700" b="1" dirty="0">
                        <a:latin typeface="Sakkal Majalla" panose="02000000000000000000" pitchFamily="2" charset="-78"/>
                        <a:cs typeface="Sakkal Majalla" panose="02000000000000000000" pitchFamily="2" charset="-78"/>
                      </a:endParaRPr>
                    </a:p>
                  </a:txBody>
                  <a:tcPr marL="68580" marR="68580" marT="34290" marB="34290" anchor="ctr">
                    <a:solidFill>
                      <a:schemeClr val="accent6">
                        <a:lumMod val="20000"/>
                        <a:lumOff val="80000"/>
                      </a:schemeClr>
                    </a:solidFill>
                  </a:tcPr>
                </a:tc>
                <a:extLst>
                  <a:ext uri="{0D108BD9-81ED-4DB2-BD59-A6C34878D82A}">
                    <a16:rowId xmlns:a16="http://schemas.microsoft.com/office/drawing/2014/main" val="10003"/>
                  </a:ext>
                </a:extLst>
              </a:tr>
              <a:tr h="982980">
                <a:tc>
                  <a:txBody>
                    <a:bodyPr/>
                    <a:lstStyle/>
                    <a:p>
                      <a:pPr marL="342900" indent="-342900" algn="r" rtl="1">
                        <a:buFont typeface="Wingdings" panose="05000000000000000000" pitchFamily="2" charset="2"/>
                        <a:buChar char="§"/>
                      </a:pPr>
                      <a:r>
                        <a:rPr lang="ar-SA" sz="1500" kern="1200" dirty="0">
                          <a:solidFill>
                            <a:schemeClr val="tx1"/>
                          </a:solidFill>
                          <a:effectLst/>
                          <a:latin typeface="Sakkal Majalla" panose="02000000000000000000" pitchFamily="2" charset="-78"/>
                          <a:ea typeface="+mn-ea"/>
                          <a:cs typeface="Sakkal Majalla" panose="02000000000000000000" pitchFamily="2" charset="-78"/>
                        </a:rPr>
                        <a:t>نموّ طبيعيّ منخفض جدّا وحتّى سلبيّ</a:t>
                      </a:r>
                      <a:r>
                        <a:rPr lang="ar-BH" sz="1500" kern="1200" dirty="0">
                          <a:solidFill>
                            <a:schemeClr val="tx1"/>
                          </a:solidFill>
                          <a:effectLst/>
                          <a:latin typeface="Sakkal Majalla" panose="02000000000000000000" pitchFamily="2" charset="-78"/>
                          <a:ea typeface="+mn-ea"/>
                          <a:cs typeface="Sakkal Majalla" panose="02000000000000000000" pitchFamily="2" charset="-78"/>
                        </a:rPr>
                        <a:t> في بعض الحالات</a:t>
                      </a:r>
                      <a:endParaRPr lang="en-US" sz="1500" b="0" dirty="0">
                        <a:latin typeface="Sakkal Majalla" panose="02000000000000000000" pitchFamily="2" charset="-78"/>
                        <a:cs typeface="Sakkal Majalla" panose="02000000000000000000" pitchFamily="2" charset="-78"/>
                      </a:endParaRPr>
                    </a:p>
                  </a:txBody>
                  <a:tcPr marL="68580" marR="68580" marT="34290" marB="34290" anchor="ctr"/>
                </a:tc>
                <a:tc>
                  <a:txBody>
                    <a:bodyPr/>
                    <a:lstStyle/>
                    <a:p>
                      <a:pPr marL="342900" indent="-342900" algn="r" rtl="1">
                        <a:buFont typeface="Wingdings" panose="05000000000000000000" pitchFamily="2" charset="2"/>
                        <a:buChar char="§"/>
                      </a:pPr>
                      <a:r>
                        <a:rPr lang="ar-SA" sz="1500" kern="1200" dirty="0">
                          <a:solidFill>
                            <a:schemeClr val="tx1"/>
                          </a:solidFill>
                          <a:effectLst/>
                          <a:latin typeface="Sakkal Majalla" panose="02000000000000000000" pitchFamily="2" charset="-78"/>
                          <a:ea typeface="+mn-ea"/>
                          <a:cs typeface="Sakkal Majalla" panose="02000000000000000000" pitchFamily="2" charset="-78"/>
                        </a:rPr>
                        <a:t>يبلغ معدّل النّمو الطّبيعي مستويات منخفضة </a:t>
                      </a:r>
                      <a:r>
                        <a:rPr lang="ar-BH" sz="1500" kern="1200" dirty="0">
                          <a:solidFill>
                            <a:schemeClr val="tx1"/>
                          </a:solidFill>
                          <a:effectLst/>
                          <a:latin typeface="Sakkal Majalla" panose="02000000000000000000" pitchFamily="2" charset="-78"/>
                          <a:ea typeface="+mn-ea"/>
                          <a:cs typeface="Sakkal Majalla" panose="02000000000000000000" pitchFamily="2" charset="-78"/>
                        </a:rPr>
                        <a:t>في حدود</a:t>
                      </a:r>
                      <a:r>
                        <a:rPr lang="ar-BH" sz="1500" kern="1200" baseline="0" dirty="0">
                          <a:solidFill>
                            <a:schemeClr val="tx1"/>
                          </a:solidFill>
                          <a:effectLst/>
                          <a:latin typeface="Sakkal Majalla" panose="02000000000000000000" pitchFamily="2" charset="-78"/>
                          <a:ea typeface="+mn-ea"/>
                          <a:cs typeface="Sakkal Majalla" panose="02000000000000000000" pitchFamily="2" charset="-78"/>
                        </a:rPr>
                        <a:t> 1%</a:t>
                      </a:r>
                      <a:endParaRPr lang="en-US" sz="1500" b="0" dirty="0">
                        <a:latin typeface="Sakkal Majalla" panose="02000000000000000000" pitchFamily="2" charset="-78"/>
                        <a:cs typeface="Sakkal Majalla" panose="02000000000000000000" pitchFamily="2" charset="-78"/>
                      </a:endParaRPr>
                    </a:p>
                  </a:txBody>
                  <a:tcPr marL="68580" marR="68580" marT="34290" marB="34290" anchor="ctr"/>
                </a:tc>
                <a:tc>
                  <a:txBody>
                    <a:bodyPr/>
                    <a:lstStyle/>
                    <a:p>
                      <a:pPr marL="342900" indent="-342900" algn="r" rtl="1">
                        <a:buFont typeface="Wingdings" panose="05000000000000000000" pitchFamily="2" charset="2"/>
                        <a:buChar char="§"/>
                      </a:pPr>
                      <a:r>
                        <a:rPr lang="ar-SA" sz="1500" kern="1200" dirty="0">
                          <a:solidFill>
                            <a:schemeClr val="tx1"/>
                          </a:solidFill>
                          <a:effectLst/>
                          <a:latin typeface="Sakkal Majalla" panose="02000000000000000000" pitchFamily="2" charset="-78"/>
                          <a:ea typeface="+mn-ea"/>
                          <a:cs typeface="Sakkal Majalla" panose="02000000000000000000" pitchFamily="2" charset="-78"/>
                        </a:rPr>
                        <a:t>بقاء نسبة النّمو الطّبيعي مرتفعة (بين 1 و2</a:t>
                      </a:r>
                      <a:r>
                        <a:rPr lang="ar-BH" sz="1500" kern="1200" dirty="0">
                          <a:solidFill>
                            <a:schemeClr val="tx1"/>
                          </a:solidFill>
                          <a:effectLst/>
                          <a:latin typeface="Sakkal Majalla" panose="02000000000000000000" pitchFamily="2" charset="-78"/>
                          <a:ea typeface="+mn-ea"/>
                          <a:cs typeface="Sakkal Majalla" panose="02000000000000000000" pitchFamily="2" charset="-78"/>
                        </a:rPr>
                        <a:t> </a:t>
                      </a:r>
                      <a:r>
                        <a:rPr lang="ar-SA" sz="1500" kern="1200" dirty="0">
                          <a:solidFill>
                            <a:schemeClr val="tx1"/>
                          </a:solidFill>
                          <a:effectLst/>
                          <a:latin typeface="Sakkal Majalla" panose="02000000000000000000" pitchFamily="2" charset="-78"/>
                          <a:ea typeface="+mn-ea"/>
                          <a:cs typeface="Sakkal Majalla" panose="02000000000000000000" pitchFamily="2" charset="-78"/>
                        </a:rPr>
                        <a:t>%) </a:t>
                      </a:r>
                      <a:endParaRPr lang="en-US" sz="1500" b="0" dirty="0">
                        <a:latin typeface="Sakkal Majalla" panose="02000000000000000000" pitchFamily="2" charset="-78"/>
                        <a:cs typeface="Sakkal Majalla" panose="02000000000000000000" pitchFamily="2" charset="-78"/>
                      </a:endParaRPr>
                    </a:p>
                  </a:txBody>
                  <a:tcPr marL="68580" marR="68580" marT="34290" marB="34290" anchor="ctr"/>
                </a:tc>
                <a:tc>
                  <a:txBody>
                    <a:bodyPr/>
                    <a:lstStyle/>
                    <a:p>
                      <a:pPr marL="342900" indent="-342900" algn="r" rtl="1">
                        <a:buFont typeface="Wingdings" panose="05000000000000000000" pitchFamily="2" charset="2"/>
                        <a:buChar char="§"/>
                      </a:pPr>
                      <a:r>
                        <a:rPr lang="ar-BH" sz="1500" b="0" dirty="0">
                          <a:latin typeface="Sakkal Majalla" panose="02000000000000000000" pitchFamily="2" charset="-78"/>
                          <a:cs typeface="Sakkal Majalla" panose="02000000000000000000" pitchFamily="2" charset="-78"/>
                        </a:rPr>
                        <a:t>نمو طبيعي مرتفع جدا (يفوق </a:t>
                      </a:r>
                      <a:r>
                        <a:rPr lang="ar-BH" sz="1500" b="0" baseline="0" dirty="0">
                          <a:latin typeface="Sakkal Majalla" panose="02000000000000000000" pitchFamily="2" charset="-78"/>
                          <a:cs typeface="Sakkal Majalla" panose="02000000000000000000" pitchFamily="2" charset="-78"/>
                        </a:rPr>
                        <a:t>2 %</a:t>
                      </a:r>
                      <a:r>
                        <a:rPr lang="ar-BH" sz="1500" b="0" dirty="0">
                          <a:latin typeface="Sakkal Majalla" panose="02000000000000000000" pitchFamily="2" charset="-78"/>
                          <a:cs typeface="Sakkal Majalla" panose="02000000000000000000" pitchFamily="2" charset="-78"/>
                        </a:rPr>
                        <a:t>)</a:t>
                      </a:r>
                      <a:endParaRPr lang="en-US" sz="1500" b="0" dirty="0">
                        <a:latin typeface="Sakkal Majalla" panose="02000000000000000000" pitchFamily="2" charset="-78"/>
                        <a:cs typeface="Sakkal Majalla" panose="02000000000000000000" pitchFamily="2" charset="-78"/>
                      </a:endParaRPr>
                    </a:p>
                  </a:txBody>
                  <a:tcPr marL="68580" marR="68580" marT="34290" marB="34290" anchor="ctr"/>
                </a:tc>
                <a:tc>
                  <a:txBody>
                    <a:bodyPr/>
                    <a:lstStyle/>
                    <a:p>
                      <a:pPr marL="285750" marR="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lang="ar-BH" sz="1500" b="0" dirty="0">
                          <a:latin typeface="Sakkal Majalla" panose="02000000000000000000" pitchFamily="2" charset="-78"/>
                          <a:cs typeface="Sakkal Majalla" panose="02000000000000000000" pitchFamily="2" charset="-78"/>
                        </a:rPr>
                        <a:t>نمو طبيعي منخفض </a:t>
                      </a:r>
                    </a:p>
                    <a:p>
                      <a:pPr marL="0" marR="0" indent="0" algn="ctr" defTabSz="914400" rtl="1" eaLnBrk="1" fontAlgn="auto" latinLnBrk="0" hangingPunct="1">
                        <a:lnSpc>
                          <a:spcPct val="100000"/>
                        </a:lnSpc>
                        <a:spcBef>
                          <a:spcPts val="0"/>
                        </a:spcBef>
                        <a:spcAft>
                          <a:spcPts val="0"/>
                        </a:spcAft>
                        <a:buClrTx/>
                        <a:buSzTx/>
                        <a:buFont typeface="Wingdings" panose="05000000000000000000" pitchFamily="2" charset="2"/>
                        <a:buNone/>
                        <a:tabLst/>
                        <a:defRPr/>
                      </a:pPr>
                      <a:r>
                        <a:rPr lang="ar-BH" sz="1500" b="0" dirty="0">
                          <a:latin typeface="Sakkal Majalla" panose="02000000000000000000" pitchFamily="2" charset="-78"/>
                          <a:cs typeface="Sakkal Majalla" panose="02000000000000000000" pitchFamily="2" charset="-78"/>
                        </a:rPr>
                        <a:t>(في</a:t>
                      </a:r>
                      <a:r>
                        <a:rPr lang="ar-BH" sz="1500" b="0" baseline="0" dirty="0">
                          <a:latin typeface="Sakkal Majalla" panose="02000000000000000000" pitchFamily="2" charset="-78"/>
                          <a:cs typeface="Sakkal Majalla" panose="02000000000000000000" pitchFamily="2" charset="-78"/>
                        </a:rPr>
                        <a:t> حدود 0,5 %)</a:t>
                      </a:r>
                      <a:endParaRPr lang="en-US" sz="1500" b="0" dirty="0">
                        <a:latin typeface="Sakkal Majalla" panose="02000000000000000000" pitchFamily="2" charset="-78"/>
                        <a:cs typeface="Sakkal Majalla" panose="02000000000000000000" pitchFamily="2" charset="-78"/>
                      </a:endParaRPr>
                    </a:p>
                    <a:p>
                      <a:pPr algn="r"/>
                      <a:endParaRPr lang="en-US" sz="1500" b="0" dirty="0">
                        <a:latin typeface="Sakkal Majalla" panose="02000000000000000000" pitchFamily="2" charset="-78"/>
                        <a:cs typeface="Sakkal Majalla" panose="02000000000000000000" pitchFamily="2" charset="-78"/>
                      </a:endParaRPr>
                    </a:p>
                  </a:txBody>
                  <a:tcPr marL="68580" marR="68580" marT="34290" marB="34290" anchor="ctr"/>
                </a:tc>
                <a:tc>
                  <a:txBody>
                    <a:bodyPr/>
                    <a:lstStyle/>
                    <a:p>
                      <a:pPr algn="ctr" rtl="1"/>
                      <a:r>
                        <a:rPr lang="ar-BH" sz="1700" b="1" dirty="0">
                          <a:latin typeface="Sakkal Majalla" panose="02000000000000000000" pitchFamily="2" charset="-78"/>
                          <a:cs typeface="Sakkal Majalla" panose="02000000000000000000" pitchFamily="2" charset="-78"/>
                        </a:rPr>
                        <a:t>مستوى النمو الطبيعي للسكان</a:t>
                      </a:r>
                      <a:endParaRPr lang="en-US" sz="1700" b="1" dirty="0">
                        <a:latin typeface="Sakkal Majalla" panose="02000000000000000000" pitchFamily="2" charset="-78"/>
                        <a:cs typeface="Sakkal Majalla" panose="02000000000000000000" pitchFamily="2" charset="-78"/>
                      </a:endParaRPr>
                    </a:p>
                  </a:txBody>
                  <a:tcPr marL="68580" marR="68580" marT="34290" marB="34290" anchor="ctr">
                    <a:solidFill>
                      <a:schemeClr val="accent6">
                        <a:lumMod val="20000"/>
                        <a:lumOff val="80000"/>
                      </a:schemeClr>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138668"/>
            <a:ext cx="8044070" cy="577850"/>
          </a:xfrm>
          <a:prstGeom prst="rect">
            <a:avLst/>
          </a:prstGeom>
          <a:solidFill>
            <a:schemeClr val="accent5">
              <a:lumMod val="50000"/>
            </a:schemeClr>
          </a:solidFill>
        </p:spPr>
        <p:txBody>
          <a:bodyPr wrap="square">
            <a:spAutoFit/>
          </a:bodyPr>
          <a:lstStyle/>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BH" sz="24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الدرس الثاني عشر</a:t>
            </a:r>
            <a:endParaRPr kumimoji="0" lang="ar-SA"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sp>
        <p:nvSpPr>
          <p:cNvPr id="3" name="Rectangle 2"/>
          <p:cNvSpPr/>
          <p:nvPr/>
        </p:nvSpPr>
        <p:spPr>
          <a:xfrm>
            <a:off x="4571999" y="737674"/>
            <a:ext cx="4572001" cy="2431435"/>
          </a:xfrm>
          <a:prstGeom prst="rect">
            <a:avLst/>
          </a:prstGeom>
          <a:solidFill>
            <a:schemeClr val="accent5">
              <a:lumMod val="40000"/>
              <a:lumOff val="60000"/>
            </a:schemeClr>
          </a:solidFill>
        </p:spPr>
        <p:txBody>
          <a:bodyPr wrap="square"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72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السياسات السكانية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8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rPr>
              <a:t> </a:t>
            </a:r>
          </a:p>
        </p:txBody>
      </p:sp>
      <p:pic>
        <p:nvPicPr>
          <p:cNvPr id="4" name="Picture 1"/>
          <p:cNvPicPr>
            <a:picLocks noChangeAspect="1" noChangeArrowheads="1"/>
          </p:cNvPicPr>
          <p:nvPr/>
        </p:nvPicPr>
        <p:blipFill>
          <a:blip r:embed="rId2"/>
          <a:srcRect l="27388" t="13873" r="41602" b="5389"/>
          <a:stretch>
            <a:fillRect/>
          </a:stretch>
        </p:blipFill>
        <p:spPr bwMode="auto">
          <a:xfrm>
            <a:off x="300190" y="737674"/>
            <a:ext cx="4087302" cy="5464343"/>
          </a:xfrm>
          <a:prstGeom prst="rect">
            <a:avLst/>
          </a:prstGeom>
          <a:noFill/>
          <a:ln w="19050">
            <a:solidFill>
              <a:srgbClr val="000000"/>
            </a:solidFill>
            <a:miter lim="800000"/>
            <a:headEnd/>
            <a:tailEnd/>
          </a:ln>
        </p:spPr>
      </p:pic>
    </p:spTree>
    <p:extLst>
      <p:ext uri="{BB962C8B-B14F-4D97-AF65-F5344CB8AC3E}">
        <p14:creationId xmlns:p14="http://schemas.microsoft.com/office/powerpoint/2010/main" val="33325829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90457" y="472746"/>
            <a:ext cx="7963086" cy="5803897"/>
          </a:xfrm>
          <a:prstGeom prst="rect">
            <a:avLst/>
          </a:prstGeom>
          <a:solidFill>
            <a:schemeClr val="accent1">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rtl="1">
              <a:lnSpc>
                <a:spcPct val="130000"/>
              </a:lnSpc>
            </a:pPr>
            <a:r>
              <a:rPr lang="ar-BH" sz="2400" b="1" dirty="0"/>
              <a:t>1- مفهوم </a:t>
            </a:r>
            <a:r>
              <a:rPr lang="ar-BH" sz="2400" b="1" dirty="0">
                <a:latin typeface="Simplified Arabic" panose="02020603050405020304" pitchFamily="18" charset="-78"/>
              </a:rPr>
              <a:t>السياسة السكانية</a:t>
            </a:r>
            <a:r>
              <a:rPr lang="ar-BH" sz="2400" b="1" dirty="0"/>
              <a:t>:</a:t>
            </a:r>
          </a:p>
          <a:p>
            <a:pPr algn="just" rtl="1">
              <a:lnSpc>
                <a:spcPct val="130000"/>
              </a:lnSpc>
            </a:pPr>
            <a:r>
              <a:rPr lang="ar-BH" sz="2400" b="1" dirty="0"/>
              <a:t> </a:t>
            </a:r>
            <a:r>
              <a:rPr lang="ar-BH" sz="2400" dirty="0">
                <a:solidFill>
                  <a:srgbClr val="FF0000"/>
                </a:solidFill>
                <a:latin typeface="Simplified Arabic" panose="02020603050405020304" pitchFamily="18" charset="-78"/>
              </a:rPr>
              <a:t>مجموعة الإجراءات التي تتخذها الدولة بهدف التأثير في تطور السكان. </a:t>
            </a:r>
          </a:p>
          <a:p>
            <a:pPr algn="just" rtl="1">
              <a:lnSpc>
                <a:spcPct val="130000"/>
              </a:lnSpc>
            </a:pPr>
            <a:endParaRPr lang="ar-BH" sz="2400" dirty="0">
              <a:solidFill>
                <a:srgbClr val="FF0000"/>
              </a:solidFill>
              <a:latin typeface="Simplified Arabic" panose="02020603050405020304" pitchFamily="18" charset="-78"/>
            </a:endParaRPr>
          </a:p>
          <a:p>
            <a:pPr algn="just" rtl="1">
              <a:lnSpc>
                <a:spcPct val="130000"/>
              </a:lnSpc>
            </a:pPr>
            <a:r>
              <a:rPr lang="ar-BH" sz="2400" b="1" dirty="0"/>
              <a:t>2- </a:t>
            </a:r>
            <a:r>
              <a:rPr lang="ar-BH" sz="2400" b="1" dirty="0">
                <a:latin typeface="Simplified Arabic" panose="02020603050405020304" pitchFamily="18" charset="-78"/>
              </a:rPr>
              <a:t>المجالات التي تتناولها السياسة السكانية: </a:t>
            </a:r>
          </a:p>
          <a:p>
            <a:pPr indent="-257175" algn="just" rtl="1">
              <a:lnSpc>
                <a:spcPct val="130000"/>
              </a:lnSpc>
              <a:buFontTx/>
              <a:buChar char="-"/>
            </a:pPr>
            <a:r>
              <a:rPr lang="ar-BH" sz="2400" dirty="0">
                <a:solidFill>
                  <a:srgbClr val="FF0000"/>
                </a:solidFill>
                <a:latin typeface="Simplified Arabic" panose="02020603050405020304" pitchFamily="18" charset="-78"/>
              </a:rPr>
              <a:t>القوانين والتشريعات المتعلقة بالعائلة والزواج ووسائل تنظيم الحمل والانجاب.</a:t>
            </a:r>
          </a:p>
          <a:p>
            <a:pPr indent="-257175" algn="just" rtl="1">
              <a:lnSpc>
                <a:spcPct val="130000"/>
              </a:lnSpc>
              <a:buFontTx/>
              <a:buChar char="-"/>
            </a:pPr>
            <a:r>
              <a:rPr lang="ar-BH" sz="2400" dirty="0">
                <a:solidFill>
                  <a:srgbClr val="FF0000"/>
                </a:solidFill>
                <a:latin typeface="Simplified Arabic" panose="02020603050405020304" pitchFamily="18" charset="-78"/>
              </a:rPr>
              <a:t>تنظم هجرات السكان بين الدول وداخل الدولة الواحدة.</a:t>
            </a:r>
          </a:p>
          <a:p>
            <a:pPr indent="-257175" algn="just" rtl="1">
              <a:lnSpc>
                <a:spcPct val="130000"/>
              </a:lnSpc>
              <a:buFontTx/>
              <a:buChar char="-"/>
            </a:pPr>
            <a:r>
              <a:rPr lang="ar-SA" sz="2400" dirty="0">
                <a:solidFill>
                  <a:srgbClr val="FF0000"/>
                </a:solidFill>
                <a:latin typeface="Simplified Arabic" panose="02020603050405020304" pitchFamily="18" charset="-78"/>
              </a:rPr>
              <a:t>تنظيم حركة وتوزع القوى العاملة ومساهمة المرأة في النشاط الاقتصادي</a:t>
            </a:r>
            <a:r>
              <a:rPr lang="ar-BH" sz="2400" dirty="0">
                <a:solidFill>
                  <a:srgbClr val="FF0000"/>
                </a:solidFill>
                <a:latin typeface="Simplified Arabic" panose="02020603050405020304" pitchFamily="18" charset="-78"/>
              </a:rPr>
              <a:t>.</a:t>
            </a:r>
          </a:p>
          <a:p>
            <a:pPr indent="-257175" algn="just" rtl="1">
              <a:lnSpc>
                <a:spcPct val="130000"/>
              </a:lnSpc>
              <a:buFontTx/>
              <a:buChar char="-"/>
            </a:pPr>
            <a:r>
              <a:rPr lang="ar-SA" sz="2400" dirty="0">
                <a:solidFill>
                  <a:srgbClr val="FF0000"/>
                </a:solidFill>
                <a:latin typeface="Simplified Arabic" panose="02020603050405020304" pitchFamily="18" charset="-78"/>
              </a:rPr>
              <a:t>تحسين مستوى معيشة السكان ورفاهيتهم </a:t>
            </a:r>
            <a:r>
              <a:rPr lang="ar-BH" sz="2400" dirty="0">
                <a:solidFill>
                  <a:srgbClr val="FF0000"/>
                </a:solidFill>
                <a:latin typeface="Simplified Arabic" panose="02020603050405020304" pitchFamily="18" charset="-78"/>
              </a:rPr>
              <a:t>.</a:t>
            </a:r>
          </a:p>
          <a:p>
            <a:pPr algn="just" rtl="1">
              <a:lnSpc>
                <a:spcPct val="130000"/>
              </a:lnSpc>
            </a:pPr>
            <a:endParaRPr lang="ar-BH" sz="2400" dirty="0">
              <a:solidFill>
                <a:srgbClr val="FF0000"/>
              </a:solidFill>
              <a:latin typeface="Simplified Arabic" panose="02020603050405020304" pitchFamily="18" charset="-78"/>
            </a:endParaRPr>
          </a:p>
          <a:p>
            <a:pPr algn="just" rtl="1">
              <a:lnSpc>
                <a:spcPct val="130000"/>
              </a:lnSpc>
            </a:pPr>
            <a:r>
              <a:rPr lang="ar-BH" sz="2400" b="1" dirty="0">
                <a:latin typeface="Simplified Arabic" panose="02020603050405020304" pitchFamily="18" charset="-78"/>
              </a:rPr>
              <a:t>3-أهداف السياسات السكانية:</a:t>
            </a:r>
          </a:p>
          <a:p>
            <a:pPr algn="just" rtl="1">
              <a:lnSpc>
                <a:spcPct val="130000"/>
              </a:lnSpc>
            </a:pPr>
            <a:r>
              <a:rPr lang="ar-BH" sz="2400" dirty="0">
                <a:solidFill>
                  <a:schemeClr val="tx1"/>
                </a:solidFill>
                <a:latin typeface="Simplified Arabic" panose="02020603050405020304" pitchFamily="18" charset="-78"/>
              </a:rPr>
              <a:t>الهدف الأول: </a:t>
            </a:r>
            <a:r>
              <a:rPr lang="ar-BH" sz="2400" dirty="0">
                <a:solidFill>
                  <a:srgbClr val="FF0000"/>
                </a:solidFill>
                <a:latin typeface="Simplified Arabic" panose="02020603050405020304" pitchFamily="18" charset="-78"/>
              </a:rPr>
              <a:t>التأثير سلبًا وايجابًا على النمو السكاني</a:t>
            </a:r>
          </a:p>
          <a:p>
            <a:pPr algn="just" rtl="1">
              <a:lnSpc>
                <a:spcPct val="130000"/>
              </a:lnSpc>
            </a:pPr>
            <a:r>
              <a:rPr lang="ar-BH" sz="2400" dirty="0">
                <a:solidFill>
                  <a:schemeClr val="tx1"/>
                </a:solidFill>
                <a:latin typeface="Simplified Arabic" panose="02020603050405020304" pitchFamily="18" charset="-78"/>
              </a:rPr>
              <a:t>الهدف الثاني: </a:t>
            </a:r>
            <a:r>
              <a:rPr lang="ar-BH" sz="2400" dirty="0">
                <a:solidFill>
                  <a:srgbClr val="FF0000"/>
                </a:solidFill>
                <a:latin typeface="Simplified Arabic" panose="02020603050405020304" pitchFamily="18" charset="-78"/>
              </a:rPr>
              <a:t>التصدي لمشكلة نقص الموارد الغذائية</a:t>
            </a:r>
          </a:p>
        </p:txBody>
      </p:sp>
    </p:spTree>
    <p:extLst>
      <p:ext uri="{BB962C8B-B14F-4D97-AF65-F5344CB8AC3E}">
        <p14:creationId xmlns:p14="http://schemas.microsoft.com/office/powerpoint/2010/main" val="26006170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9655" y="622024"/>
            <a:ext cx="4684690" cy="474278"/>
          </a:xfrm>
          <a:solidFill>
            <a:schemeClr val="accent2">
              <a:lumMod val="20000"/>
              <a:lumOff val="80000"/>
            </a:schemeClr>
          </a:solidFill>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BH" sz="3200" b="1" dirty="0">
                <a:ln w="11430">
                  <a:noFill/>
                </a:ln>
                <a:solidFill>
                  <a:sysClr val="windowText" lastClr="000000"/>
                </a:solidFill>
                <a:cs typeface="+mn-cs"/>
              </a:rPr>
              <a:t> أنواع السياسات السكانية</a:t>
            </a:r>
            <a:r>
              <a:rPr lang="en-US" sz="3200" b="1" dirty="0">
                <a:ln w="11430">
                  <a:noFill/>
                </a:ln>
                <a:solidFill>
                  <a:sysClr val="windowText" lastClr="000000"/>
                </a:solidFill>
                <a:cs typeface="+mn-cs"/>
              </a:rPr>
              <a:t> </a:t>
            </a:r>
            <a:r>
              <a:rPr lang="ar-BH" sz="3200" b="1" dirty="0">
                <a:ln w="11430">
                  <a:noFill/>
                </a:ln>
                <a:solidFill>
                  <a:sysClr val="windowText" lastClr="000000"/>
                </a:solidFill>
                <a:cs typeface="+mn-cs"/>
              </a:rPr>
              <a:t> </a:t>
            </a:r>
          </a:p>
        </p:txBody>
      </p:sp>
      <p:graphicFrame>
        <p:nvGraphicFramePr>
          <p:cNvPr id="3" name="Diagram 2"/>
          <p:cNvGraphicFramePr/>
          <p:nvPr/>
        </p:nvGraphicFramePr>
        <p:xfrm>
          <a:off x="1085850" y="1714500"/>
          <a:ext cx="6972300"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64714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68464" y="466432"/>
            <a:ext cx="5742407" cy="390525"/>
          </a:xfrm>
          <a:prstGeom prst="rect">
            <a:avLst/>
          </a:prstGeom>
          <a:solidFill>
            <a:schemeClr val="accent1">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spcAft>
                <a:spcPts val="600"/>
              </a:spcAft>
            </a:pPr>
            <a:r>
              <a:rPr lang="ar-BH" sz="2400" b="1" kern="0" dirty="0">
                <a:solidFill>
                  <a:schemeClr val="tx1"/>
                </a:solidFill>
              </a:rPr>
              <a:t>السياسات السكانية في البلدان الصناعية والبلدان النامية</a:t>
            </a:r>
            <a:endParaRPr lang="en-US" sz="2400" dirty="0">
              <a:solidFill>
                <a:srgbClr val="FF0000"/>
              </a:solidFill>
              <a:latin typeface="Simplified Arabic" panose="02020603050405020304" pitchFamily="18" charset="-78"/>
              <a:ea typeface="Calibri" panose="020F0502020204030204" pitchFamily="34" charset="0"/>
            </a:endParaRPr>
          </a:p>
        </p:txBody>
      </p:sp>
      <p:sp>
        <p:nvSpPr>
          <p:cNvPr id="7" name="Rectangle 6"/>
          <p:cNvSpPr/>
          <p:nvPr/>
        </p:nvSpPr>
        <p:spPr>
          <a:xfrm>
            <a:off x="5685183" y="1192696"/>
            <a:ext cx="3303151" cy="5300869"/>
          </a:xfrm>
          <a:prstGeom prst="rect">
            <a:avLst/>
          </a:prstGeom>
          <a:solidFill>
            <a:schemeClr val="accent1">
              <a:lumMod val="20000"/>
              <a:lumOff val="80000"/>
            </a:schemeClr>
          </a:solidFill>
          <a:ln/>
        </p:spPr>
        <p:style>
          <a:lnRef idx="2">
            <a:schemeClr val="accent2"/>
          </a:lnRef>
          <a:fillRef idx="1">
            <a:schemeClr val="lt1"/>
          </a:fillRef>
          <a:effectRef idx="0">
            <a:schemeClr val="accent2"/>
          </a:effectRef>
          <a:fontRef idx="minor">
            <a:schemeClr val="dk1"/>
          </a:fontRef>
        </p:style>
        <p:txBody>
          <a:bodyPr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r" rtl="1"/>
            <a:r>
              <a:rPr lang="ar-BH" sz="2200" b="1" kern="0" dirty="0">
                <a:solidFill>
                  <a:srgbClr val="FF0000"/>
                </a:solidFill>
              </a:rPr>
              <a:t>السياسات السكانية في البلدان الصناعية:</a:t>
            </a:r>
          </a:p>
          <a:p>
            <a:pPr lvl="0" algn="just" rtl="1"/>
            <a:r>
              <a:rPr lang="ar-BH" sz="2200" b="1" dirty="0">
                <a:solidFill>
                  <a:schemeClr val="tx1"/>
                </a:solidFill>
              </a:rPr>
              <a:t>- سعت لإيجاد حل لمشكلة تدني الخصوبة.</a:t>
            </a:r>
          </a:p>
          <a:p>
            <a:pPr lvl="0" algn="just" rtl="1"/>
            <a:r>
              <a:rPr lang="ar-BH" sz="2200" b="1" dirty="0">
                <a:solidFill>
                  <a:schemeClr val="tx1"/>
                </a:solidFill>
              </a:rPr>
              <a:t>- نتجت هذه السياسات من موقفين تشريعيين متعارضين: </a:t>
            </a:r>
          </a:p>
          <a:p>
            <a:pPr lvl="0" algn="just" rtl="1"/>
            <a:r>
              <a:rPr lang="ar-BH" sz="2200" b="1" dirty="0">
                <a:solidFill>
                  <a:schemeClr val="tx1"/>
                </a:solidFill>
              </a:rPr>
              <a:t>الأول:قوانين تنمي شعور المواطن بالاستقلال واللجوء للوسائل المانعة للحمل والولادة والطلاق (تحد من الانجاب).</a:t>
            </a:r>
          </a:p>
          <a:p>
            <a:pPr algn="just" rtl="1"/>
            <a:r>
              <a:rPr lang="ar-BH" sz="2200" b="1" dirty="0">
                <a:solidFill>
                  <a:schemeClr val="tx1"/>
                </a:solidFill>
              </a:rPr>
              <a:t>الثاني:قوانين شرعت المساعدات العائلية مثل إجازة الحمل والولادة، حدائق أطفال روضات (شجعت على الانجاب).</a:t>
            </a:r>
          </a:p>
        </p:txBody>
      </p:sp>
      <p:sp>
        <p:nvSpPr>
          <p:cNvPr id="8" name="Rectangle 7"/>
          <p:cNvSpPr/>
          <p:nvPr/>
        </p:nvSpPr>
        <p:spPr>
          <a:xfrm>
            <a:off x="295841" y="1192696"/>
            <a:ext cx="5264240" cy="5300869"/>
          </a:xfrm>
          <a:prstGeom prst="rect">
            <a:avLst/>
          </a:prstGeom>
          <a:solidFill>
            <a:schemeClr val="accent4">
              <a:lumMod val="20000"/>
              <a:lumOff val="80000"/>
            </a:schemeClr>
          </a:solidFill>
          <a:ln/>
        </p:spPr>
        <p:style>
          <a:lnRef idx="2">
            <a:schemeClr val="accent2"/>
          </a:lnRef>
          <a:fillRef idx="1">
            <a:schemeClr val="lt1"/>
          </a:fillRef>
          <a:effectRef idx="0">
            <a:schemeClr val="accent2"/>
          </a:effectRef>
          <a:fontRef idx="minor">
            <a:schemeClr val="dk1"/>
          </a:fontRef>
        </p:style>
        <p:txBody>
          <a:bodyPr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just" rtl="1">
              <a:lnSpc>
                <a:spcPct val="150000"/>
              </a:lnSpc>
            </a:pPr>
            <a:endParaRPr lang="ar-BH" sz="1900" b="1" kern="0" dirty="0">
              <a:solidFill>
                <a:schemeClr val="tx1"/>
              </a:solidFill>
            </a:endParaRPr>
          </a:p>
          <a:p>
            <a:pPr lvl="0" algn="just" rtl="1">
              <a:lnSpc>
                <a:spcPct val="150000"/>
              </a:lnSpc>
            </a:pPr>
            <a:r>
              <a:rPr lang="ar-BH" sz="1900" b="1" kern="0" dirty="0">
                <a:solidFill>
                  <a:srgbClr val="FF0000"/>
                </a:solidFill>
              </a:rPr>
              <a:t>السياسات السكانية في البلدان النامية:</a:t>
            </a:r>
          </a:p>
          <a:p>
            <a:pPr marL="257175" indent="-257175" algn="just" rtl="1">
              <a:lnSpc>
                <a:spcPct val="150000"/>
              </a:lnSpc>
              <a:buFontTx/>
              <a:buChar char="-"/>
            </a:pPr>
            <a:r>
              <a:rPr lang="ar-BH" sz="1900" b="1" dirty="0">
                <a:solidFill>
                  <a:schemeClr val="tx1"/>
                </a:solidFill>
              </a:rPr>
              <a:t>وافقت أكثر من 80 دولة على مشاريع تنظيم الأسرة، لكن المعتقدات الدينية والسياسية تنعكس على تحقيق هذه  الأهداف.</a:t>
            </a:r>
          </a:p>
          <a:p>
            <a:pPr marL="257175" indent="-257175" algn="just" rtl="1">
              <a:lnSpc>
                <a:spcPct val="150000"/>
              </a:lnSpc>
              <a:buFontTx/>
              <a:buChar char="-"/>
            </a:pPr>
            <a:r>
              <a:rPr lang="ar-BH" sz="1900" b="1" dirty="0">
                <a:solidFill>
                  <a:schemeClr val="tx1"/>
                </a:solidFill>
              </a:rPr>
              <a:t> من أبرز أهدافها:</a:t>
            </a:r>
          </a:p>
          <a:p>
            <a:pPr algn="just" rtl="1">
              <a:lnSpc>
                <a:spcPct val="150000"/>
              </a:lnSpc>
            </a:pPr>
            <a:r>
              <a:rPr lang="ar-BH" sz="1900" b="1" dirty="0">
                <a:solidFill>
                  <a:schemeClr val="tx1"/>
                </a:solidFill>
              </a:rPr>
              <a:t>1- تنظيم الولادات بغية تسهيل النمو الاقتصادي كتونس . </a:t>
            </a:r>
          </a:p>
          <a:p>
            <a:pPr algn="just" rtl="1">
              <a:lnSpc>
                <a:spcPct val="150000"/>
              </a:lnSpc>
            </a:pPr>
            <a:r>
              <a:rPr lang="ar-BH" sz="1900" b="1" dirty="0">
                <a:solidFill>
                  <a:schemeClr val="tx1"/>
                </a:solidFill>
              </a:rPr>
              <a:t>2- تنمية القدرات البشرية و تنشيط دور المرأة في المجتمع، وهذا ما حاولت تحقيقه الجزائر والصين والبرازيل.</a:t>
            </a:r>
          </a:p>
          <a:p>
            <a:pPr marL="257175" indent="-257175" algn="just" rtl="1">
              <a:lnSpc>
                <a:spcPct val="150000"/>
              </a:lnSpc>
              <a:buFontTx/>
              <a:buChar char="-"/>
            </a:pPr>
            <a:r>
              <a:rPr lang="ar-BH" sz="1900" b="1" dirty="0">
                <a:solidFill>
                  <a:schemeClr val="tx1"/>
                </a:solidFill>
              </a:rPr>
              <a:t>تختلف درجات الالتزام بسياسة الحد من التزايد السكاني من بلد لآخر، بعضها يدعم برامج خاصة كالجزائر، في حين يتبنى بعضها سياسة مرنة كما في تونس، ودول اعتمدت سياسة إجبار المواطنين على الحد من النسل كما في الهند وباكستان والصين.</a:t>
            </a:r>
          </a:p>
          <a:p>
            <a:pPr algn="just" rtl="1">
              <a:lnSpc>
                <a:spcPct val="150000"/>
              </a:lnSpc>
            </a:pPr>
            <a:endParaRPr lang="ar-BH" sz="1900" b="1" dirty="0">
              <a:solidFill>
                <a:schemeClr val="tx1"/>
              </a:solidFill>
            </a:endParaRPr>
          </a:p>
        </p:txBody>
      </p:sp>
    </p:spTree>
    <p:extLst>
      <p:ext uri="{BB962C8B-B14F-4D97-AF65-F5344CB8AC3E}">
        <p14:creationId xmlns:p14="http://schemas.microsoft.com/office/powerpoint/2010/main" val="27047222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138668"/>
            <a:ext cx="8044070" cy="577850"/>
          </a:xfrm>
          <a:prstGeom prst="rect">
            <a:avLst/>
          </a:prstGeom>
          <a:solidFill>
            <a:schemeClr val="accent5">
              <a:lumMod val="50000"/>
            </a:schemeClr>
          </a:solidFill>
        </p:spPr>
        <p:txBody>
          <a:bodyPr wrap="square">
            <a:spAutoFit/>
          </a:bodyPr>
          <a:lstStyle/>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BH" sz="24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الدرس الثالث عشر</a:t>
            </a:r>
            <a:endParaRPr kumimoji="0" lang="ar-SA"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sp>
        <p:nvSpPr>
          <p:cNvPr id="3" name="Rectangle 2"/>
          <p:cNvSpPr/>
          <p:nvPr/>
        </p:nvSpPr>
        <p:spPr>
          <a:xfrm>
            <a:off x="4571999" y="737674"/>
            <a:ext cx="4572001" cy="2431435"/>
          </a:xfrm>
          <a:prstGeom prst="rect">
            <a:avLst/>
          </a:prstGeom>
          <a:solidFill>
            <a:schemeClr val="accent5">
              <a:lumMod val="40000"/>
              <a:lumOff val="60000"/>
            </a:schemeClr>
          </a:solidFill>
        </p:spPr>
        <p:txBody>
          <a:bodyPr wrap="square"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72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الهجرات الداخلية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8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rPr>
              <a:t> </a:t>
            </a:r>
          </a:p>
        </p:txBody>
      </p:sp>
      <p:pic>
        <p:nvPicPr>
          <p:cNvPr id="4" name="Picture 1"/>
          <p:cNvPicPr>
            <a:picLocks noChangeAspect="1" noChangeArrowheads="1"/>
          </p:cNvPicPr>
          <p:nvPr/>
        </p:nvPicPr>
        <p:blipFill>
          <a:blip r:embed="rId2"/>
          <a:srcRect l="27388" t="13873" r="41602" b="5389"/>
          <a:stretch>
            <a:fillRect/>
          </a:stretch>
        </p:blipFill>
        <p:spPr bwMode="auto">
          <a:xfrm>
            <a:off x="300190" y="737674"/>
            <a:ext cx="4087302" cy="5464343"/>
          </a:xfrm>
          <a:prstGeom prst="rect">
            <a:avLst/>
          </a:prstGeom>
          <a:noFill/>
          <a:ln w="19050">
            <a:solidFill>
              <a:srgbClr val="000000"/>
            </a:solidFill>
            <a:miter lim="800000"/>
            <a:headEnd/>
            <a:tailEnd/>
          </a:ln>
        </p:spPr>
      </p:pic>
    </p:spTree>
    <p:extLst>
      <p:ext uri="{BB962C8B-B14F-4D97-AF65-F5344CB8AC3E}">
        <p14:creationId xmlns:p14="http://schemas.microsoft.com/office/powerpoint/2010/main" val="16902415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1071516699"/>
              </p:ext>
            </p:extLst>
          </p:nvPr>
        </p:nvGraphicFramePr>
        <p:xfrm>
          <a:off x="1118884" y="1339765"/>
          <a:ext cx="6906233" cy="4337495"/>
        </p:xfrm>
        <a:graphic>
          <a:graphicData uri="http://schemas.openxmlformats.org/drawingml/2006/table">
            <a:tbl>
              <a:tblPr firstRow="1" bandRow="1">
                <a:tableStyleId>{BC89EF96-8CEA-46FF-86C4-4CE0E7609802}</a:tableStyleId>
              </a:tblPr>
              <a:tblGrid>
                <a:gridCol w="3565407">
                  <a:extLst>
                    <a:ext uri="{9D8B030D-6E8A-4147-A177-3AD203B41FA5}">
                      <a16:colId xmlns:a16="http://schemas.microsoft.com/office/drawing/2014/main" val="1976189318"/>
                    </a:ext>
                  </a:extLst>
                </a:gridCol>
                <a:gridCol w="3340826">
                  <a:extLst>
                    <a:ext uri="{9D8B030D-6E8A-4147-A177-3AD203B41FA5}">
                      <a16:colId xmlns:a16="http://schemas.microsoft.com/office/drawing/2014/main" val="1841235864"/>
                    </a:ext>
                  </a:extLst>
                </a:gridCol>
              </a:tblGrid>
              <a:tr h="702755">
                <a:tc>
                  <a:txBody>
                    <a:bodyPr/>
                    <a:lstStyle/>
                    <a:p>
                      <a:pPr algn="just" rtl="1"/>
                      <a:r>
                        <a:rPr lang="ar-BH" sz="1700" b="1" dirty="0">
                          <a:latin typeface="Arial" panose="020B0604020202020204" pitchFamily="34" charset="0"/>
                          <a:cs typeface="+mn-cs"/>
                        </a:rPr>
                        <a:t>الهجرات المؤقتة</a:t>
                      </a:r>
                      <a:endParaRPr lang="en-US" sz="1700" b="1" dirty="0">
                        <a:latin typeface="Arial" panose="020B0604020202020204" pitchFamily="34" charset="0"/>
                        <a:cs typeface="+mn-cs"/>
                      </a:endParaRPr>
                    </a:p>
                  </a:txBody>
                  <a:tcPr marL="68580" marR="68580" marT="34290" marB="34290" anchor="ctr" anchorCtr="1"/>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1500" b="1" dirty="0">
                          <a:cs typeface="+mn-cs"/>
                        </a:rPr>
                        <a:t>الهجرة</a:t>
                      </a:r>
                      <a:r>
                        <a:rPr lang="ar-BH" sz="1500" b="1" baseline="0" dirty="0">
                          <a:cs typeface="+mn-cs"/>
                        </a:rPr>
                        <a:t> الموسمية</a:t>
                      </a:r>
                      <a:endParaRPr lang="en-US" sz="1500" b="1" dirty="0">
                        <a:latin typeface="Arial" panose="020B0604020202020204" pitchFamily="34" charset="0"/>
                        <a:cs typeface="+mn-cs"/>
                      </a:endParaRPr>
                    </a:p>
                  </a:txBody>
                  <a:tcPr marL="68580" marR="68580" marT="34290" marB="34290" anchor="ctr" anchorCtr="1"/>
                </a:tc>
                <a:extLst>
                  <a:ext uri="{0D108BD9-81ED-4DB2-BD59-A6C34878D82A}">
                    <a16:rowId xmlns:a16="http://schemas.microsoft.com/office/drawing/2014/main" val="4140458343"/>
                  </a:ext>
                </a:extLst>
              </a:tr>
              <a:tr h="3634740">
                <a:tc>
                  <a:txBody>
                    <a:bodyPr/>
                    <a:lstStyle/>
                    <a:p>
                      <a:pPr marL="342900" marR="0" lvl="0" indent="-342900" algn="just"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ar-BH" sz="1800" b="1" i="0" u="none" strike="noStrike" kern="1200" cap="none" spc="0" normalizeH="0" baseline="0" noProof="0" dirty="0">
                          <a:ln>
                            <a:noFill/>
                          </a:ln>
                          <a:solidFill>
                            <a:prstClr val="black"/>
                          </a:solidFill>
                          <a:effectLst/>
                          <a:uLnTx/>
                          <a:uFillTx/>
                          <a:latin typeface="+mn-lt"/>
                          <a:ea typeface="+mn-ea"/>
                          <a:cs typeface="+mn-cs"/>
                        </a:rPr>
                        <a:t>توجد في المجتمعات التي تشهد نموًا مدينيًا.</a:t>
                      </a:r>
                    </a:p>
                    <a:p>
                      <a:pPr marL="342900" marR="0" lvl="0" indent="-342900" algn="just"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ar-BH" sz="1800" b="1" i="0" u="none" strike="noStrike" kern="1200" cap="none" spc="0" normalizeH="0" baseline="0" noProof="0" dirty="0">
                          <a:ln>
                            <a:noFill/>
                          </a:ln>
                          <a:solidFill>
                            <a:prstClr val="black"/>
                          </a:solidFill>
                          <a:effectLst/>
                          <a:uLnTx/>
                          <a:uFillTx/>
                          <a:latin typeface="+mn-lt"/>
                          <a:ea typeface="+mn-ea"/>
                          <a:cs typeface="+mn-cs"/>
                        </a:rPr>
                        <a:t>تمثل هذه الهجرة حلًا يسمح بزيادة الموارد ويحول دون تفكك العائلة أو العلاقات الريفية.</a:t>
                      </a:r>
                    </a:p>
                    <a:p>
                      <a:pPr marL="342900" marR="0" lvl="0" indent="-342900" algn="just"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ar-BH" sz="1800" b="1" i="0" u="none" strike="noStrike" kern="1200" cap="none" spc="0" normalizeH="0" baseline="0" noProof="0" dirty="0">
                          <a:ln>
                            <a:noFill/>
                          </a:ln>
                          <a:solidFill>
                            <a:prstClr val="black"/>
                          </a:solidFill>
                          <a:effectLst/>
                          <a:uLnTx/>
                          <a:uFillTx/>
                          <a:latin typeface="+mn-lt"/>
                          <a:ea typeface="+mn-ea"/>
                          <a:cs typeface="+mn-cs"/>
                        </a:rPr>
                        <a:t>تنتشر هذه الهجرات إلى الآن بسبب التفاوت بين المناطق الريفية والمدن.</a:t>
                      </a:r>
                    </a:p>
                    <a:p>
                      <a:pPr marL="342900" indent="-342900" algn="just" rtl="1">
                        <a:buFont typeface="Wingdings" panose="05000000000000000000" pitchFamily="2" charset="2"/>
                        <a:buChar char="ü"/>
                      </a:pPr>
                      <a:r>
                        <a:rPr lang="ar-BH" sz="1800" b="1" dirty="0">
                          <a:cs typeface="+mn-cs"/>
                        </a:rPr>
                        <a:t>شهدت أوروبا هذا النوع من الهجرات في القرن 19م وبداية القرن 20م.</a:t>
                      </a:r>
                    </a:p>
                    <a:p>
                      <a:pPr marL="342900" indent="-342900" algn="just" rtl="1">
                        <a:buFont typeface="Wingdings" panose="05000000000000000000" pitchFamily="2" charset="2"/>
                        <a:buChar char="ü"/>
                      </a:pPr>
                      <a:r>
                        <a:rPr lang="ar-BH" sz="1800" b="1" dirty="0">
                          <a:cs typeface="+mn-cs"/>
                        </a:rPr>
                        <a:t>يهاجر الرجال بعد الانتهاء من الأعمال الزراعية إلى المدن بحثًا عن العمل تاركين نساءهم في القرى.</a:t>
                      </a:r>
                    </a:p>
                  </a:txBody>
                  <a:tcPr marL="68580" marR="68580" marT="34290" marB="34290"/>
                </a:tc>
                <a:tc>
                  <a:txBody>
                    <a:bodyPr/>
                    <a:lstStyle/>
                    <a:p>
                      <a:pPr marL="342900" indent="-342900" algn="just" rtl="1">
                        <a:lnSpc>
                          <a:spcPct val="150000"/>
                        </a:lnSpc>
                        <a:buFont typeface="Wingdings" panose="05000000000000000000" pitchFamily="2" charset="2"/>
                        <a:buChar char="ü"/>
                      </a:pPr>
                      <a:r>
                        <a:rPr lang="ar-BH" sz="1800" b="1" dirty="0">
                          <a:cs typeface="+mn-cs"/>
                        </a:rPr>
                        <a:t>تعد من مميزات المجتمعات الزراعية في الدول النامية.</a:t>
                      </a:r>
                    </a:p>
                    <a:p>
                      <a:pPr marL="342900" indent="-342900" algn="just" rtl="1">
                        <a:lnSpc>
                          <a:spcPct val="150000"/>
                        </a:lnSpc>
                        <a:buFont typeface="Wingdings" panose="05000000000000000000" pitchFamily="2" charset="2"/>
                        <a:buChar char="ü"/>
                      </a:pPr>
                      <a:r>
                        <a:rPr lang="ar-BH" sz="1800" b="1" dirty="0">
                          <a:cs typeface="+mn-cs"/>
                        </a:rPr>
                        <a:t> تتحدد بالتزامن مع المواسم الزراعية في المناطق المتجاورة.</a:t>
                      </a:r>
                    </a:p>
                    <a:p>
                      <a:pPr marL="342900" indent="-342900" algn="just" rtl="1">
                        <a:lnSpc>
                          <a:spcPct val="150000"/>
                        </a:lnSpc>
                        <a:buFont typeface="Wingdings" panose="05000000000000000000" pitchFamily="2" charset="2"/>
                        <a:buChar char="ü"/>
                      </a:pPr>
                      <a:r>
                        <a:rPr lang="ar-BH" sz="1800" b="1" dirty="0">
                          <a:cs typeface="+mn-cs"/>
                        </a:rPr>
                        <a:t>يغادر قسم</a:t>
                      </a:r>
                      <a:r>
                        <a:rPr lang="ar-BH" sz="1800" b="1" baseline="0" dirty="0">
                          <a:cs typeface="+mn-cs"/>
                        </a:rPr>
                        <a:t> مهم من السكان مناطق يهيمن فيها اقتصاد تقليدي إلى مناطق يلزمها المزيد من الأيدي العاملة في فترات معينة من السنة.</a:t>
                      </a:r>
                    </a:p>
                    <a:p>
                      <a:pPr marL="0" indent="0" algn="just" rtl="1">
                        <a:buFont typeface="Wingdings" panose="05000000000000000000" pitchFamily="2" charset="2"/>
                        <a:buNone/>
                      </a:pPr>
                      <a:endParaRPr lang="ar-BH" sz="1800" dirty="0">
                        <a:cs typeface="+mn-cs"/>
                      </a:endParaRPr>
                    </a:p>
                  </a:txBody>
                  <a:tcPr marL="68580" marR="68580" marT="34290" marB="34290"/>
                </a:tc>
                <a:extLst>
                  <a:ext uri="{0D108BD9-81ED-4DB2-BD59-A6C34878D82A}">
                    <a16:rowId xmlns:a16="http://schemas.microsoft.com/office/drawing/2014/main" val="1684229090"/>
                  </a:ext>
                </a:extLst>
              </a:tr>
            </a:tbl>
          </a:graphicData>
        </a:graphic>
      </p:graphicFrame>
    </p:spTree>
    <p:extLst>
      <p:ext uri="{BB962C8B-B14F-4D97-AF65-F5344CB8AC3E}">
        <p14:creationId xmlns:p14="http://schemas.microsoft.com/office/powerpoint/2010/main" val="18856762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nvGraphicFramePr>
        <p:xfrm>
          <a:off x="759634" y="1073639"/>
          <a:ext cx="7624732" cy="4552152"/>
        </p:xfrm>
        <a:graphic>
          <a:graphicData uri="http://schemas.openxmlformats.org/drawingml/2006/table">
            <a:tbl>
              <a:tblPr firstRow="1" bandRow="1">
                <a:tableStyleId>{BC89EF96-8CEA-46FF-86C4-4CE0E7609802}</a:tableStyleId>
              </a:tblPr>
              <a:tblGrid>
                <a:gridCol w="5676114">
                  <a:extLst>
                    <a:ext uri="{9D8B030D-6E8A-4147-A177-3AD203B41FA5}">
                      <a16:colId xmlns:a16="http://schemas.microsoft.com/office/drawing/2014/main" val="1841235864"/>
                    </a:ext>
                  </a:extLst>
                </a:gridCol>
                <a:gridCol w="987656">
                  <a:extLst>
                    <a:ext uri="{9D8B030D-6E8A-4147-A177-3AD203B41FA5}">
                      <a16:colId xmlns:a16="http://schemas.microsoft.com/office/drawing/2014/main" val="911563630"/>
                    </a:ext>
                  </a:extLst>
                </a:gridCol>
                <a:gridCol w="960962">
                  <a:extLst>
                    <a:ext uri="{9D8B030D-6E8A-4147-A177-3AD203B41FA5}">
                      <a16:colId xmlns:a16="http://schemas.microsoft.com/office/drawing/2014/main" val="3404954387"/>
                    </a:ext>
                  </a:extLst>
                </a:gridCol>
              </a:tblGrid>
              <a:tr h="617220">
                <a:tc>
                  <a:txBody>
                    <a:bodyPr/>
                    <a:lstStyle/>
                    <a:p>
                      <a:pPr algn="ctr" rtl="1"/>
                      <a:r>
                        <a:rPr lang="ar-BH" sz="1800" dirty="0"/>
                        <a:t>المميزات</a:t>
                      </a:r>
                      <a:endParaRPr lang="en-US" sz="1800" b="1" dirty="0">
                        <a:latin typeface="Arial" panose="020B0604020202020204" pitchFamily="34" charset="0"/>
                        <a:cs typeface="Arial" panose="020B0604020202020204" pitchFamily="34" charset="0"/>
                      </a:endParaRPr>
                    </a:p>
                  </a:txBody>
                  <a:tcPr marL="68580" marR="68580" marT="34290" marB="34290" anchor="ctr" anchorCtr="1"/>
                </a:tc>
                <a:tc>
                  <a:txBody>
                    <a:bodyPr/>
                    <a:lstStyle/>
                    <a:p>
                      <a:pPr algn="ctr" rtl="1"/>
                      <a:r>
                        <a:rPr lang="ar-BH" sz="1800" dirty="0"/>
                        <a:t>البلدان</a:t>
                      </a:r>
                      <a:endParaRPr lang="en-US" sz="1800" b="1" dirty="0">
                        <a:latin typeface="Arial" panose="020B0604020202020204" pitchFamily="34" charset="0"/>
                        <a:cs typeface="Arial" panose="020B0604020202020204" pitchFamily="34" charset="0"/>
                      </a:endParaRPr>
                    </a:p>
                  </a:txBody>
                  <a:tcPr marL="68580" marR="68580" marT="34290" marB="34290" anchor="ctr" anchorCtr="1"/>
                </a:tc>
                <a:tc>
                  <a:txBody>
                    <a:bodyPr/>
                    <a:lstStyle/>
                    <a:p>
                      <a:pPr algn="ctr" rtl="1"/>
                      <a:r>
                        <a:rPr lang="ar-BH" sz="1800" dirty="0"/>
                        <a:t>نوع الهجرة </a:t>
                      </a:r>
                      <a:endParaRPr lang="en-US" sz="1800" b="1" dirty="0">
                        <a:latin typeface="Arial" panose="020B0604020202020204" pitchFamily="34" charset="0"/>
                        <a:cs typeface="Arial" panose="020B0604020202020204" pitchFamily="34" charset="0"/>
                      </a:endParaRPr>
                    </a:p>
                  </a:txBody>
                  <a:tcPr marL="68580" marR="68580" marT="34290" marB="34290" anchor="ctr" anchorCtr="1"/>
                </a:tc>
                <a:extLst>
                  <a:ext uri="{0D108BD9-81ED-4DB2-BD59-A6C34878D82A}">
                    <a16:rowId xmlns:a16="http://schemas.microsoft.com/office/drawing/2014/main" val="4140458343"/>
                  </a:ext>
                </a:extLst>
              </a:tr>
              <a:tr h="1463556">
                <a:tc>
                  <a:txBody>
                    <a:bodyPr/>
                    <a:lstStyle/>
                    <a:p>
                      <a:pPr marL="342900" indent="-342900" algn="just" rtl="1">
                        <a:buFont typeface="Wingdings" panose="05000000000000000000" pitchFamily="2" charset="2"/>
                        <a:buChar char="ü"/>
                      </a:pPr>
                      <a:r>
                        <a:rPr lang="ar-BH" sz="1800" b="1" baseline="0" dirty="0"/>
                        <a:t>تتجه تيارات الهجرة  من الريف نحو المدن.</a:t>
                      </a:r>
                    </a:p>
                    <a:p>
                      <a:pPr marL="342900" indent="-342900" algn="just" rtl="1">
                        <a:buFont typeface="Wingdings" panose="05000000000000000000" pitchFamily="2" charset="2"/>
                        <a:buChar char="ü"/>
                      </a:pPr>
                      <a:r>
                        <a:rPr lang="ar-BH" sz="1800" b="1" baseline="0" dirty="0"/>
                        <a:t>تبلغ هذه الهجرات حدها الأقصى في الأرياف القريبة من المدن الكبرى.</a:t>
                      </a:r>
                    </a:p>
                    <a:p>
                      <a:pPr marL="342900" indent="-342900" algn="just" rtl="1">
                        <a:buFont typeface="Wingdings" panose="05000000000000000000" pitchFamily="2" charset="2"/>
                        <a:buChar char="ü"/>
                      </a:pPr>
                      <a:r>
                        <a:rPr lang="ar-BH" sz="1800" b="1" baseline="0" dirty="0"/>
                        <a:t>تجذب المدن الحيوية النازحين حيث تزدهر فيها ( الصناعة والخدمات).</a:t>
                      </a:r>
                    </a:p>
                  </a:txBody>
                  <a:tcPr marL="68580" marR="68580" marT="34290" marB="34290"/>
                </a:tc>
                <a:tc>
                  <a:txBody>
                    <a:bodyPr/>
                    <a:lstStyle/>
                    <a:p>
                      <a:pPr algn="just" rtl="1"/>
                      <a:r>
                        <a:rPr lang="ar-BH" sz="1800" b="1" dirty="0"/>
                        <a:t>البلدان </a:t>
                      </a:r>
                      <a:r>
                        <a:rPr lang="ar-BH" sz="1800" b="1" baseline="0" dirty="0"/>
                        <a:t> النامية</a:t>
                      </a:r>
                      <a:endParaRPr lang="en-US" sz="1800" b="1" dirty="0">
                        <a:latin typeface="Arial" panose="020B0604020202020204" pitchFamily="34" charset="0"/>
                        <a:cs typeface="Arial" panose="020B0604020202020204" pitchFamily="34" charset="0"/>
                      </a:endParaRPr>
                    </a:p>
                  </a:txBody>
                  <a:tcPr marL="68580" marR="68580" marT="34290" marB="34290" anchor="ctr" anchorCtr="1"/>
                </a:tc>
                <a:tc rowSpan="2">
                  <a:txBody>
                    <a:bodyPr/>
                    <a:lstStyle/>
                    <a:p>
                      <a:pPr algn="ctr" rtl="1"/>
                      <a:r>
                        <a:rPr lang="ar-BH" sz="1800" b="1" dirty="0"/>
                        <a:t>الهجرة</a:t>
                      </a:r>
                      <a:r>
                        <a:rPr lang="ar-BH" sz="1800" b="1" baseline="0" dirty="0"/>
                        <a:t> النهائية  </a:t>
                      </a:r>
                      <a:endParaRPr lang="en-US" sz="1800" b="1" dirty="0">
                        <a:latin typeface="Arial" panose="020B0604020202020204" pitchFamily="34" charset="0"/>
                        <a:cs typeface="Arial" panose="020B0604020202020204" pitchFamily="34" charset="0"/>
                      </a:endParaRPr>
                    </a:p>
                  </a:txBody>
                  <a:tcPr marL="68580" marR="68580" marT="34290" marB="34290" anchor="ctr" anchorCtr="1"/>
                </a:tc>
                <a:extLst>
                  <a:ext uri="{0D108BD9-81ED-4DB2-BD59-A6C34878D82A}">
                    <a16:rowId xmlns:a16="http://schemas.microsoft.com/office/drawing/2014/main" val="1684229090"/>
                  </a:ext>
                </a:extLst>
              </a:tr>
              <a:tr h="2471376">
                <a:tc>
                  <a:txBody>
                    <a:bodyPr/>
                    <a:lstStyle/>
                    <a:p>
                      <a:pPr marL="342900" indent="-342900" algn="just" rtl="1">
                        <a:buFont typeface="Wingdings" panose="05000000000000000000" pitchFamily="2" charset="2"/>
                        <a:buChar char="ü"/>
                      </a:pPr>
                      <a:r>
                        <a:rPr lang="ar-BH" sz="1800" b="1" dirty="0"/>
                        <a:t>شهدت</a:t>
                      </a:r>
                      <a:r>
                        <a:rPr lang="ar-BH" sz="1800" b="1" baseline="0" dirty="0"/>
                        <a:t> الهجرات الداخلية نموًا متسارعًا بسبب الثورة الصناعية والمدينية.</a:t>
                      </a:r>
                    </a:p>
                    <a:p>
                      <a:pPr marL="342900" indent="-342900" algn="just" rtl="1">
                        <a:buFont typeface="Wingdings" panose="05000000000000000000" pitchFamily="2" charset="2"/>
                        <a:buChar char="ü"/>
                      </a:pPr>
                      <a:r>
                        <a:rPr lang="ar-BH" sz="1800" b="1" baseline="0" dirty="0"/>
                        <a:t>اكتسبت الهجرات من الريف نحو المدن أهمية كبيرة في كل البلدان المتطورة لحقبة طويلة.</a:t>
                      </a:r>
                    </a:p>
                    <a:p>
                      <a:pPr marL="342900" indent="-342900" algn="just" rtl="1">
                        <a:buFont typeface="Wingdings" panose="05000000000000000000" pitchFamily="2" charset="2"/>
                        <a:buChar char="ü"/>
                      </a:pPr>
                      <a:r>
                        <a:rPr lang="ar-BH" sz="1800" b="1" baseline="0" dirty="0"/>
                        <a:t>تزداد أهمية الهجرات بين المدن، إذ ينزح السكان نحو المدن المزدهرة، ويهاجر سكان المدن الصغيرة والكبيرة نحو المدن المتوسطة ومدن أخرى كبيرة.</a:t>
                      </a:r>
                    </a:p>
                    <a:p>
                      <a:pPr marL="342900" indent="-342900" algn="just" rtl="1">
                        <a:buFont typeface="Wingdings" panose="05000000000000000000" pitchFamily="2" charset="2"/>
                        <a:buChar char="ü"/>
                      </a:pPr>
                      <a:r>
                        <a:rPr lang="ar-BH" sz="1800" b="1" baseline="0" dirty="0"/>
                        <a:t>تشهد حاليًا هجرات سكانية من المدن نحو مناطق ريفية. </a:t>
                      </a:r>
                    </a:p>
                  </a:txBody>
                  <a:tcPr marL="68580" marR="68580" marT="34290" marB="34290"/>
                </a:tc>
                <a:tc>
                  <a:txBody>
                    <a:bodyPr/>
                    <a:lstStyle/>
                    <a:p>
                      <a:pPr algn="ctr" rtl="1"/>
                      <a:r>
                        <a:rPr lang="ar-BH" sz="1800" b="1" dirty="0"/>
                        <a:t>البلدان</a:t>
                      </a:r>
                      <a:r>
                        <a:rPr lang="ar-BH" sz="1800" b="1" baseline="0" dirty="0"/>
                        <a:t> المتقدمة</a:t>
                      </a:r>
                      <a:endParaRPr lang="en-US" sz="1800" b="1" dirty="0">
                        <a:latin typeface="Arial" panose="020B0604020202020204" pitchFamily="34" charset="0"/>
                        <a:cs typeface="Arial" panose="020B0604020202020204" pitchFamily="34" charset="0"/>
                      </a:endParaRPr>
                    </a:p>
                  </a:txBody>
                  <a:tcPr marL="68580" marR="68580" marT="34290" marB="34290" anchor="ctr" anchorCtr="1"/>
                </a:tc>
                <a:tc vMerge="1">
                  <a:txBody>
                    <a:bodyPr/>
                    <a:lstStyle/>
                    <a:p>
                      <a:pPr algn="just" rtl="1"/>
                      <a:endParaRPr lang="en-US" sz="2400" b="1" dirty="0">
                        <a:latin typeface="Arial" panose="020B0604020202020204" pitchFamily="34" charset="0"/>
                        <a:cs typeface="Arial" panose="020B0604020202020204" pitchFamily="34" charset="0"/>
                      </a:endParaRPr>
                    </a:p>
                  </a:txBody>
                  <a:tcPr anchor="ctr" anchorCtr="1"/>
                </a:tc>
                <a:extLst>
                  <a:ext uri="{0D108BD9-81ED-4DB2-BD59-A6C34878D82A}">
                    <a16:rowId xmlns:a16="http://schemas.microsoft.com/office/drawing/2014/main" val="1320526592"/>
                  </a:ext>
                </a:extLst>
              </a:tr>
            </a:tbl>
          </a:graphicData>
        </a:graphic>
      </p:graphicFrame>
    </p:spTree>
    <p:extLst>
      <p:ext uri="{BB962C8B-B14F-4D97-AF65-F5344CB8AC3E}">
        <p14:creationId xmlns:p14="http://schemas.microsoft.com/office/powerpoint/2010/main" val="41213611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nvGraphicFramePr>
        <p:xfrm>
          <a:off x="333103" y="1433715"/>
          <a:ext cx="8494123" cy="4224276"/>
        </p:xfrm>
        <a:graphic>
          <a:graphicData uri="http://schemas.openxmlformats.org/drawingml/2006/table">
            <a:tbl>
              <a:tblPr firstRow="1" bandRow="1">
                <a:tableStyleId>{BC89EF96-8CEA-46FF-86C4-4CE0E7609802}</a:tableStyleId>
              </a:tblPr>
              <a:tblGrid>
                <a:gridCol w="4193177">
                  <a:extLst>
                    <a:ext uri="{9D8B030D-6E8A-4147-A177-3AD203B41FA5}">
                      <a16:colId xmlns:a16="http://schemas.microsoft.com/office/drawing/2014/main" val="1841235864"/>
                    </a:ext>
                  </a:extLst>
                </a:gridCol>
                <a:gridCol w="4300946">
                  <a:extLst>
                    <a:ext uri="{9D8B030D-6E8A-4147-A177-3AD203B41FA5}">
                      <a16:colId xmlns:a16="http://schemas.microsoft.com/office/drawing/2014/main" val="911563630"/>
                    </a:ext>
                  </a:extLst>
                </a:gridCol>
              </a:tblGrid>
              <a:tr h="457456">
                <a:tc gridSpan="2">
                  <a:txBody>
                    <a:bodyPr/>
                    <a:lstStyle/>
                    <a:p>
                      <a:pPr algn="ctr" rtl="1"/>
                      <a:r>
                        <a:rPr lang="ar-BH" sz="2400" b="1" dirty="0">
                          <a:solidFill>
                            <a:schemeClr val="accent1">
                              <a:lumMod val="75000"/>
                            </a:schemeClr>
                          </a:solidFill>
                          <a:latin typeface="Arial" panose="020B0604020202020204" pitchFamily="34" charset="0"/>
                          <a:cs typeface="Arial" panose="020B0604020202020204" pitchFamily="34" charset="0"/>
                        </a:rPr>
                        <a:t>نتائج</a:t>
                      </a:r>
                      <a:r>
                        <a:rPr lang="ar-BH" sz="2400" b="1" baseline="0" dirty="0">
                          <a:solidFill>
                            <a:schemeClr val="accent1">
                              <a:lumMod val="75000"/>
                            </a:schemeClr>
                          </a:solidFill>
                          <a:latin typeface="Arial" panose="020B0604020202020204" pitchFamily="34" charset="0"/>
                          <a:cs typeface="Arial" panose="020B0604020202020204" pitchFamily="34" charset="0"/>
                        </a:rPr>
                        <a:t> الهجرة الداخلية</a:t>
                      </a:r>
                      <a:endParaRPr lang="en-US" sz="2400" b="1" dirty="0">
                        <a:solidFill>
                          <a:schemeClr val="accent1">
                            <a:lumMod val="75000"/>
                          </a:schemeClr>
                        </a:solidFill>
                        <a:latin typeface="Arial" panose="020B0604020202020204" pitchFamily="34" charset="0"/>
                        <a:cs typeface="Arial" panose="020B0604020202020204" pitchFamily="34" charset="0"/>
                      </a:endParaRPr>
                    </a:p>
                  </a:txBody>
                  <a:tcPr marL="68580" marR="68580" marT="34290" marB="34290" anchor="ctr" anchorCtr="1"/>
                </a:tc>
                <a:tc hMerge="1">
                  <a:txBody>
                    <a:bodyPr/>
                    <a:lstStyle/>
                    <a:p>
                      <a:pPr algn="ctr" rtl="1"/>
                      <a:endParaRPr lang="en-US" sz="2400" b="1" dirty="0">
                        <a:latin typeface="Arial" panose="020B0604020202020204" pitchFamily="34" charset="0"/>
                        <a:cs typeface="Arial" panose="020B0604020202020204" pitchFamily="34" charset="0"/>
                      </a:endParaRPr>
                    </a:p>
                  </a:txBody>
                  <a:tcPr anchor="ctr" anchorCtr="1"/>
                </a:tc>
                <a:extLst>
                  <a:ext uri="{0D108BD9-81ED-4DB2-BD59-A6C34878D82A}">
                    <a16:rowId xmlns:a16="http://schemas.microsoft.com/office/drawing/2014/main" val="4140458343"/>
                  </a:ext>
                </a:extLst>
              </a:tr>
              <a:tr h="342900">
                <a:tc>
                  <a:txBody>
                    <a:bodyPr/>
                    <a:lstStyle/>
                    <a:p>
                      <a:pPr marL="0" marR="0" indent="0" algn="ctr" defTabSz="914400" rtl="1" eaLnBrk="1" fontAlgn="auto" latinLnBrk="0" hangingPunct="1">
                        <a:lnSpc>
                          <a:spcPct val="100000"/>
                        </a:lnSpc>
                        <a:spcBef>
                          <a:spcPts val="0"/>
                        </a:spcBef>
                        <a:spcAft>
                          <a:spcPts val="0"/>
                        </a:spcAft>
                        <a:buClrTx/>
                        <a:buSzTx/>
                        <a:buFont typeface="Wingdings" panose="05000000000000000000" pitchFamily="2" charset="2"/>
                        <a:buNone/>
                        <a:tabLst/>
                        <a:defRPr/>
                      </a:pPr>
                      <a:r>
                        <a:rPr lang="ar-BH" sz="1800" b="1" dirty="0">
                          <a:latin typeface="Arial" panose="020B0604020202020204" pitchFamily="34" charset="0"/>
                          <a:cs typeface="+mn-cs"/>
                        </a:rPr>
                        <a:t>مناطق</a:t>
                      </a:r>
                      <a:r>
                        <a:rPr lang="ar-BH" sz="1800" b="1" baseline="0" dirty="0">
                          <a:latin typeface="Arial" panose="020B0604020202020204" pitchFamily="34" charset="0"/>
                          <a:cs typeface="+mn-cs"/>
                        </a:rPr>
                        <a:t> </a:t>
                      </a:r>
                      <a:r>
                        <a:rPr lang="ar-BH" sz="1800" b="1" baseline="0" dirty="0">
                          <a:solidFill>
                            <a:srgbClr val="FF0000"/>
                          </a:solidFill>
                          <a:latin typeface="Arial" panose="020B0604020202020204" pitchFamily="34" charset="0"/>
                          <a:cs typeface="+mn-cs"/>
                        </a:rPr>
                        <a:t>الوفود</a:t>
                      </a:r>
                      <a:r>
                        <a:rPr lang="ar-BH" sz="1800" b="1" baseline="0" dirty="0">
                          <a:latin typeface="Arial" panose="020B0604020202020204" pitchFamily="34" charset="0"/>
                          <a:cs typeface="+mn-cs"/>
                        </a:rPr>
                        <a:t> ( الجاذبة  )</a:t>
                      </a:r>
                      <a:endParaRPr lang="en-US" sz="1800" b="1" dirty="0">
                        <a:latin typeface="Arial" panose="020B0604020202020204" pitchFamily="34" charset="0"/>
                        <a:cs typeface="Arial" panose="020B0604020202020204" pitchFamily="34" charset="0"/>
                      </a:endParaRPr>
                    </a:p>
                  </a:txBody>
                  <a:tcPr marL="68580" marR="68580" marT="34290" marB="34290" anchor="ctr" anchorCtr="1"/>
                </a:tc>
                <a:tc>
                  <a:txBody>
                    <a:bodyPr/>
                    <a:lstStyle/>
                    <a:p>
                      <a:pPr algn="just" rtl="1"/>
                      <a:r>
                        <a:rPr lang="ar-BH" sz="1800" b="1" dirty="0">
                          <a:latin typeface="Arial" panose="020B0604020202020204" pitchFamily="34" charset="0"/>
                          <a:cs typeface="Arial" panose="020B0604020202020204" pitchFamily="34" charset="0"/>
                        </a:rPr>
                        <a:t>مناطق</a:t>
                      </a:r>
                      <a:r>
                        <a:rPr lang="ar-BH" sz="1800" b="1" baseline="0" dirty="0">
                          <a:latin typeface="Arial" panose="020B0604020202020204" pitchFamily="34" charset="0"/>
                          <a:cs typeface="Arial" panose="020B0604020202020204" pitchFamily="34" charset="0"/>
                        </a:rPr>
                        <a:t> </a:t>
                      </a:r>
                      <a:r>
                        <a:rPr lang="ar-BH" sz="1800" b="1" baseline="0" dirty="0">
                          <a:solidFill>
                            <a:srgbClr val="FF0000"/>
                          </a:solidFill>
                          <a:latin typeface="Arial" panose="020B0604020202020204" pitchFamily="34" charset="0"/>
                          <a:cs typeface="Arial" panose="020B0604020202020204" pitchFamily="34" charset="0"/>
                        </a:rPr>
                        <a:t>النزوح</a:t>
                      </a:r>
                      <a:r>
                        <a:rPr lang="ar-BH" sz="1800" b="1" baseline="0" dirty="0">
                          <a:latin typeface="Arial" panose="020B0604020202020204" pitchFamily="34" charset="0"/>
                          <a:cs typeface="Arial" panose="020B0604020202020204" pitchFamily="34" charset="0"/>
                        </a:rPr>
                        <a:t> ( الطاردة ) </a:t>
                      </a:r>
                      <a:endParaRPr lang="en-US" sz="1800" b="1" dirty="0">
                        <a:latin typeface="Arial" panose="020B0604020202020204" pitchFamily="34" charset="0"/>
                        <a:cs typeface="Arial" panose="020B0604020202020204" pitchFamily="34" charset="0"/>
                      </a:endParaRPr>
                    </a:p>
                  </a:txBody>
                  <a:tcPr marL="68580" marR="68580" marT="34290" marB="34290" anchor="ctr" anchorCtr="1"/>
                </a:tc>
                <a:extLst>
                  <a:ext uri="{0D108BD9-81ED-4DB2-BD59-A6C34878D82A}">
                    <a16:rowId xmlns:a16="http://schemas.microsoft.com/office/drawing/2014/main" val="4125237789"/>
                  </a:ext>
                </a:extLst>
              </a:tr>
              <a:tr h="3412427">
                <a:tc>
                  <a:txBody>
                    <a:bodyPr/>
                    <a:lstStyle/>
                    <a:p>
                      <a:pPr marL="342900" indent="-342900" algn="just" rtl="1">
                        <a:buFont typeface="Wingdings" panose="05000000000000000000" pitchFamily="2" charset="2"/>
                        <a:buChar char="ü"/>
                      </a:pPr>
                      <a:r>
                        <a:rPr lang="ar-BH" sz="1800" b="1" baseline="0" dirty="0"/>
                        <a:t>يتجاوز عدد النازحين إمكانات سوق العمل المتوافرة في مناطق الوفود.</a:t>
                      </a:r>
                    </a:p>
                    <a:p>
                      <a:pPr marL="0" indent="0" algn="just" rtl="1">
                        <a:buFont typeface="Wingdings" panose="05000000000000000000" pitchFamily="2" charset="2"/>
                        <a:buNone/>
                      </a:pPr>
                      <a:endParaRPr lang="ar-BH" sz="1100" b="1" baseline="0" dirty="0"/>
                    </a:p>
                    <a:p>
                      <a:pPr marL="342900" indent="-342900" algn="just" rtl="1">
                        <a:lnSpc>
                          <a:spcPct val="150000"/>
                        </a:lnSpc>
                        <a:buFont typeface="Wingdings" panose="05000000000000000000" pitchFamily="2" charset="2"/>
                        <a:buChar char="ü"/>
                      </a:pPr>
                      <a:r>
                        <a:rPr lang="ar-BH" sz="1800" b="1" baseline="0" dirty="0"/>
                        <a:t>يسهم العدد المرتفع للباحثين عن العمل في تدني الأجور.</a:t>
                      </a:r>
                    </a:p>
                    <a:p>
                      <a:pPr marL="0" indent="0" algn="just" rtl="1">
                        <a:lnSpc>
                          <a:spcPct val="150000"/>
                        </a:lnSpc>
                        <a:buFont typeface="Wingdings" panose="05000000000000000000" pitchFamily="2" charset="2"/>
                        <a:buNone/>
                      </a:pPr>
                      <a:endParaRPr lang="ar-BH" sz="1100" b="1" baseline="0" dirty="0"/>
                    </a:p>
                    <a:p>
                      <a:pPr marL="342900" indent="-342900" algn="just" rtl="1">
                        <a:buFont typeface="Wingdings" panose="05000000000000000000" pitchFamily="2" charset="2"/>
                        <a:buChar char="ü"/>
                      </a:pPr>
                      <a:r>
                        <a:rPr lang="ar-BH" sz="1800" b="1" baseline="0" dirty="0"/>
                        <a:t>يقوم النازحون بتأدية الوظائف المتواضعة والخطرة كالعمل في مجال التنظيفات والبناء.</a:t>
                      </a:r>
                    </a:p>
                    <a:p>
                      <a:pPr marL="0" indent="0" algn="just" rtl="1">
                        <a:buFont typeface="Wingdings" panose="05000000000000000000" pitchFamily="2" charset="2"/>
                        <a:buNone/>
                      </a:pPr>
                      <a:endParaRPr lang="ar-BH" sz="1800" b="1" baseline="0" dirty="0"/>
                    </a:p>
                    <a:p>
                      <a:pPr marL="342900" indent="-342900" algn="just" rtl="1">
                        <a:buFont typeface="Wingdings" panose="05000000000000000000" pitchFamily="2" charset="2"/>
                        <a:buChar char="ü"/>
                      </a:pPr>
                      <a:r>
                        <a:rPr lang="ar-BH" sz="1800" b="1" baseline="0" dirty="0"/>
                        <a:t>تدهور ملحوظ لأوضاع النازحين السكنية والاجتماعية والاقتصادية والصحية.  </a:t>
                      </a:r>
                    </a:p>
                  </a:txBody>
                  <a:tcPr marL="68580" marR="68580" marT="34290" marB="34290"/>
                </a:tc>
                <a:tc>
                  <a:txBody>
                    <a:bodyPr/>
                    <a:lstStyle/>
                    <a:p>
                      <a:pPr marL="342900" marR="0" indent="-342900" algn="just" defTabSz="914400" rtl="1" eaLnBrk="1" fontAlgn="auto" latinLnBrk="0" hangingPunct="1">
                        <a:lnSpc>
                          <a:spcPct val="150000"/>
                        </a:lnSpc>
                        <a:spcBef>
                          <a:spcPts val="0"/>
                        </a:spcBef>
                        <a:spcAft>
                          <a:spcPts val="0"/>
                        </a:spcAft>
                        <a:buClrTx/>
                        <a:buSzTx/>
                        <a:buFont typeface="Wingdings" panose="05000000000000000000" pitchFamily="2" charset="2"/>
                        <a:buChar char="ü"/>
                        <a:tabLst/>
                        <a:defRPr/>
                      </a:pPr>
                      <a:r>
                        <a:rPr lang="ar-BH" sz="1800" b="1" baseline="0" dirty="0"/>
                        <a:t>تترك الهجرة أثارًا سلبية على مناطق النزوح.</a:t>
                      </a:r>
                    </a:p>
                    <a:p>
                      <a:pPr marL="0" marR="0" indent="0" algn="just" defTabSz="914400" rtl="1" eaLnBrk="1" fontAlgn="auto" latinLnBrk="0" hangingPunct="1">
                        <a:lnSpc>
                          <a:spcPct val="150000"/>
                        </a:lnSpc>
                        <a:spcBef>
                          <a:spcPts val="0"/>
                        </a:spcBef>
                        <a:spcAft>
                          <a:spcPts val="0"/>
                        </a:spcAft>
                        <a:buClrTx/>
                        <a:buSzTx/>
                        <a:buFont typeface="Wingdings" panose="05000000000000000000" pitchFamily="2" charset="2"/>
                        <a:buNone/>
                        <a:tabLst/>
                        <a:defRPr/>
                      </a:pPr>
                      <a:endParaRPr lang="ar-BH" sz="1200" b="1" baseline="0" dirty="0"/>
                    </a:p>
                    <a:p>
                      <a:pPr marL="342900" marR="0" indent="-342900" algn="just" defTabSz="914400" rtl="1" eaLnBrk="1" fontAlgn="auto" latinLnBrk="0" hangingPunct="1">
                        <a:lnSpc>
                          <a:spcPct val="150000"/>
                        </a:lnSpc>
                        <a:spcBef>
                          <a:spcPts val="0"/>
                        </a:spcBef>
                        <a:spcAft>
                          <a:spcPts val="0"/>
                        </a:spcAft>
                        <a:buClrTx/>
                        <a:buSzTx/>
                        <a:buFont typeface="Wingdings" panose="05000000000000000000" pitchFamily="2" charset="2"/>
                        <a:buChar char="ü"/>
                        <a:tabLst/>
                        <a:defRPr/>
                      </a:pPr>
                      <a:r>
                        <a:rPr lang="ar-BH" sz="1800" b="1" baseline="0" dirty="0"/>
                        <a:t>أسهم نزوح السكان في تخفيف الضغط السكاني من مناطقهم لكن في المقابل يضر هذه المناطق.</a:t>
                      </a:r>
                    </a:p>
                    <a:p>
                      <a:pPr marL="0" marR="0" indent="0" algn="just" defTabSz="914400" rtl="1" eaLnBrk="1" fontAlgn="auto" latinLnBrk="0" hangingPunct="1">
                        <a:lnSpc>
                          <a:spcPct val="150000"/>
                        </a:lnSpc>
                        <a:spcBef>
                          <a:spcPts val="0"/>
                        </a:spcBef>
                        <a:spcAft>
                          <a:spcPts val="0"/>
                        </a:spcAft>
                        <a:buClrTx/>
                        <a:buSzTx/>
                        <a:buFont typeface="Wingdings" panose="05000000000000000000" pitchFamily="2" charset="2"/>
                        <a:buNone/>
                        <a:tabLst/>
                        <a:defRPr/>
                      </a:pPr>
                      <a:endParaRPr lang="ar-BH" sz="1100" b="1" baseline="0" dirty="0"/>
                    </a:p>
                    <a:p>
                      <a:pPr marL="342900" marR="0" indent="-342900" algn="just" defTabSz="914400" rtl="1" eaLnBrk="1" fontAlgn="auto" latinLnBrk="0" hangingPunct="1">
                        <a:lnSpc>
                          <a:spcPct val="150000"/>
                        </a:lnSpc>
                        <a:spcBef>
                          <a:spcPts val="0"/>
                        </a:spcBef>
                        <a:spcAft>
                          <a:spcPts val="0"/>
                        </a:spcAft>
                        <a:buClrTx/>
                        <a:buSzTx/>
                        <a:buFont typeface="Wingdings" panose="05000000000000000000" pitchFamily="2" charset="2"/>
                        <a:buChar char="ü"/>
                        <a:tabLst/>
                        <a:defRPr/>
                      </a:pPr>
                      <a:r>
                        <a:rPr lang="ar-BH" sz="1800" b="1" baseline="0" dirty="0"/>
                        <a:t>ينتمي معظم النازحون إلى فئة الشباب المتعلمين والمؤهلين ورحليهم خسارة كبيرة لمناطقهم، ففي أفريقيا مثلًا يؤدي النزوح إلى تدهور ملحوظ للنشاط الزراعي. </a:t>
                      </a:r>
                    </a:p>
                  </a:txBody>
                  <a:tcPr marL="68580" marR="68580" marT="34290" marB="34290"/>
                </a:tc>
                <a:extLst>
                  <a:ext uri="{0D108BD9-81ED-4DB2-BD59-A6C34878D82A}">
                    <a16:rowId xmlns:a16="http://schemas.microsoft.com/office/drawing/2014/main" val="1684229090"/>
                  </a:ext>
                </a:extLst>
              </a:tr>
            </a:tbl>
          </a:graphicData>
        </a:graphic>
      </p:graphicFrame>
    </p:spTree>
    <p:extLst>
      <p:ext uri="{BB962C8B-B14F-4D97-AF65-F5344CB8AC3E}">
        <p14:creationId xmlns:p14="http://schemas.microsoft.com/office/powerpoint/2010/main" val="30213469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138668"/>
            <a:ext cx="8044070" cy="577850"/>
          </a:xfrm>
          <a:prstGeom prst="rect">
            <a:avLst/>
          </a:prstGeom>
          <a:solidFill>
            <a:schemeClr val="accent5">
              <a:lumMod val="50000"/>
            </a:schemeClr>
          </a:solidFill>
        </p:spPr>
        <p:txBody>
          <a:bodyPr wrap="square">
            <a:spAutoFit/>
          </a:bodyPr>
          <a:lstStyle/>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BH" sz="24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الدرس الرابع عشر</a:t>
            </a:r>
            <a:endParaRPr kumimoji="0" lang="ar-SA"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endParaRPr>
          </a:p>
        </p:txBody>
      </p:sp>
      <p:sp>
        <p:nvSpPr>
          <p:cNvPr id="3" name="Rectangle 2"/>
          <p:cNvSpPr/>
          <p:nvPr/>
        </p:nvSpPr>
        <p:spPr>
          <a:xfrm>
            <a:off x="4571999" y="737674"/>
            <a:ext cx="4572001" cy="2431435"/>
          </a:xfrm>
          <a:prstGeom prst="rect">
            <a:avLst/>
          </a:prstGeom>
          <a:solidFill>
            <a:schemeClr val="accent5">
              <a:lumMod val="40000"/>
              <a:lumOff val="60000"/>
            </a:schemeClr>
          </a:solidFill>
        </p:spPr>
        <p:txBody>
          <a:bodyPr wrap="square"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7200" b="1" i="0" u="none" strike="noStrike" kern="1200" cap="none" spc="0" normalizeH="0" baseline="0" noProof="0" dirty="0">
                <a:ln>
                  <a:noFill/>
                </a:ln>
                <a:solidFill>
                  <a:prstClr val="white"/>
                </a:solidFill>
                <a:effectLst/>
                <a:uLnTx/>
                <a:uFillTx/>
                <a:latin typeface="Sakkal Majalla" panose="02000000000000000000" pitchFamily="2" charset="-78"/>
                <a:ea typeface="Calibri" panose="020F0502020204030204" pitchFamily="34" charset="0"/>
                <a:cs typeface="Arial" panose="020B0604020202020204" pitchFamily="34" charset="0"/>
              </a:rPr>
              <a:t>الهجرات الدولية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8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Arial" panose="020B0604020202020204" pitchFamily="34" charset="0"/>
              </a:rPr>
              <a:t> </a:t>
            </a:r>
          </a:p>
        </p:txBody>
      </p:sp>
      <p:pic>
        <p:nvPicPr>
          <p:cNvPr id="4" name="Picture 1"/>
          <p:cNvPicPr>
            <a:picLocks noChangeAspect="1" noChangeArrowheads="1"/>
          </p:cNvPicPr>
          <p:nvPr/>
        </p:nvPicPr>
        <p:blipFill>
          <a:blip r:embed="rId2"/>
          <a:srcRect l="27388" t="13873" r="41602" b="5389"/>
          <a:stretch>
            <a:fillRect/>
          </a:stretch>
        </p:blipFill>
        <p:spPr bwMode="auto">
          <a:xfrm>
            <a:off x="300190" y="737674"/>
            <a:ext cx="4087302" cy="5464343"/>
          </a:xfrm>
          <a:prstGeom prst="rect">
            <a:avLst/>
          </a:prstGeom>
          <a:noFill/>
          <a:ln w="19050">
            <a:solidFill>
              <a:srgbClr val="000000"/>
            </a:solidFill>
            <a:miter lim="800000"/>
            <a:headEnd/>
            <a:tailEnd/>
          </a:ln>
        </p:spPr>
      </p:pic>
    </p:spTree>
    <p:extLst>
      <p:ext uri="{BB962C8B-B14F-4D97-AF65-F5344CB8AC3E}">
        <p14:creationId xmlns:p14="http://schemas.microsoft.com/office/powerpoint/2010/main" val="30477852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1140748" y="1170010"/>
            <a:ext cx="6725505" cy="461665"/>
          </a:xfrm>
          <a:prstGeom prst="rect">
            <a:avLst/>
          </a:prstGeom>
          <a:solidFill>
            <a:schemeClr val="accent1">
              <a:lumMod val="20000"/>
              <a:lumOff val="80000"/>
            </a:schemeClr>
          </a:solidFill>
          <a:ln w="19050">
            <a:noFill/>
          </a:ln>
        </p:spPr>
        <p:txBody>
          <a:bodyPr wrap="square">
            <a:spAutoFit/>
          </a:bodyPr>
          <a:lstStyle>
            <a:lvl1pPr algn="r" rtl="1">
              <a:lnSpc>
                <a:spcPct val="90000"/>
              </a:lnSpc>
              <a:spcBef>
                <a:spcPts val="750"/>
              </a:spcBef>
              <a:buFont typeface="Arial" panose="020B0604020202020204" pitchFamily="34" charset="0"/>
              <a:buChar char="•"/>
              <a:defRPr sz="21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375"/>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375"/>
              </a:spcBef>
              <a:buFont typeface="Arial" panose="020B0604020202020204" pitchFamily="34" charset="0"/>
              <a:buChar char="•"/>
              <a:defRPr sz="15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defRPr/>
            </a:pPr>
            <a:r>
              <a:rPr lang="ar-BH" sz="2400" b="1" dirty="0">
                <a:latin typeface="Arial" panose="020B0604020202020204" pitchFamily="34" charset="0"/>
              </a:rPr>
              <a:t>- أهم الصعوبات التي يواجهها المهاجرون</a:t>
            </a:r>
            <a:endParaRPr lang="en-US" altLang="ar-BH" sz="2400" b="1" dirty="0">
              <a:latin typeface="Arial" panose="020B0604020202020204" pitchFamily="34" charset="0"/>
            </a:endParaRPr>
          </a:p>
        </p:txBody>
      </p:sp>
      <p:sp>
        <p:nvSpPr>
          <p:cNvPr id="5" name="Rounded Rectangle 4"/>
          <p:cNvSpPr/>
          <p:nvPr/>
        </p:nvSpPr>
        <p:spPr>
          <a:xfrm>
            <a:off x="6217236" y="1818602"/>
            <a:ext cx="1649017" cy="81438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BH" b="1" dirty="0">
                <a:ln w="10160">
                  <a:prstDash val="solid"/>
                </a:ln>
                <a:solidFill>
                  <a:schemeClr val="tx1"/>
                </a:solidFill>
                <a:effectLst>
                  <a:outerShdw blurRad="38100" dist="32000" dir="5400000" algn="tl">
                    <a:srgbClr val="000000">
                      <a:alpha val="30000"/>
                    </a:srgbClr>
                  </a:outerShdw>
                </a:effectLst>
              </a:rPr>
              <a:t>اللغة</a:t>
            </a:r>
            <a:endParaRPr lang="en-US" dirty="0">
              <a:solidFill>
                <a:schemeClr val="tx1"/>
              </a:solidFill>
            </a:endParaRPr>
          </a:p>
        </p:txBody>
      </p:sp>
      <p:sp>
        <p:nvSpPr>
          <p:cNvPr id="8" name="Rounded Rectangle 7"/>
          <p:cNvSpPr/>
          <p:nvPr/>
        </p:nvSpPr>
        <p:spPr>
          <a:xfrm>
            <a:off x="4871831" y="2797298"/>
            <a:ext cx="2994422" cy="791765"/>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rtl="1">
              <a:lnSpc>
                <a:spcPct val="150000"/>
              </a:lnSpc>
              <a:defRPr/>
            </a:pPr>
            <a:r>
              <a:rPr lang="ar-BH" b="1" dirty="0">
                <a:ln w="10160">
                  <a:prstDash val="solid"/>
                </a:ln>
                <a:solidFill>
                  <a:schemeClr val="tx1"/>
                </a:solidFill>
                <a:effectLst>
                  <a:outerShdw blurRad="38100" dist="32000" dir="5400000" algn="tl">
                    <a:srgbClr val="000000">
                      <a:alpha val="30000"/>
                    </a:srgbClr>
                  </a:outerShdw>
                </a:effectLst>
              </a:rPr>
              <a:t>صعوبة انصهار المهاجرين في مجتمعات الغربة.</a:t>
            </a:r>
          </a:p>
        </p:txBody>
      </p:sp>
      <p:sp>
        <p:nvSpPr>
          <p:cNvPr id="9" name="Rounded Rectangle 8"/>
          <p:cNvSpPr/>
          <p:nvPr/>
        </p:nvSpPr>
        <p:spPr>
          <a:xfrm>
            <a:off x="4544408" y="1837652"/>
            <a:ext cx="1566863" cy="804863"/>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BH" sz="1350" b="1" dirty="0">
                <a:ln w="10160">
                  <a:prstDash val="solid"/>
                </a:ln>
                <a:solidFill>
                  <a:schemeClr val="tx1"/>
                </a:solidFill>
                <a:effectLst>
                  <a:outerShdw blurRad="38100" dist="32000" dir="5400000" algn="tl">
                    <a:srgbClr val="000000">
                      <a:alpha val="30000"/>
                    </a:srgbClr>
                  </a:outerShdw>
                </a:effectLst>
              </a:rPr>
              <a:t> </a:t>
            </a:r>
            <a:r>
              <a:rPr lang="ar-BH" b="1" dirty="0">
                <a:ln w="10160">
                  <a:prstDash val="solid"/>
                </a:ln>
                <a:solidFill>
                  <a:schemeClr val="tx1"/>
                </a:solidFill>
                <a:effectLst>
                  <a:outerShdw blurRad="38100" dist="32000" dir="5400000" algn="tl">
                    <a:srgbClr val="000000">
                      <a:alpha val="30000"/>
                    </a:srgbClr>
                  </a:outerShdw>
                </a:effectLst>
              </a:rPr>
              <a:t>نمط الحياة </a:t>
            </a:r>
          </a:p>
        </p:txBody>
      </p:sp>
      <p:sp>
        <p:nvSpPr>
          <p:cNvPr id="10" name="Rounded Rectangle 9"/>
          <p:cNvSpPr/>
          <p:nvPr/>
        </p:nvSpPr>
        <p:spPr>
          <a:xfrm>
            <a:off x="1158272" y="1837652"/>
            <a:ext cx="3301603" cy="804863"/>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rtl="1">
              <a:lnSpc>
                <a:spcPct val="150000"/>
              </a:lnSpc>
              <a:defRPr/>
            </a:pPr>
            <a:r>
              <a:rPr lang="ar-BH" b="1" dirty="0">
                <a:ln w="10160">
                  <a:prstDash val="solid"/>
                </a:ln>
                <a:solidFill>
                  <a:schemeClr val="tx1"/>
                </a:solidFill>
                <a:effectLst>
                  <a:outerShdw blurRad="38100" dist="32000" dir="5400000" algn="tl">
                    <a:srgbClr val="000000">
                      <a:alpha val="30000"/>
                    </a:srgbClr>
                  </a:outerShdw>
                </a:effectLst>
              </a:rPr>
              <a:t>صعوبة التنقل بين البلدان تفوق صعوبات التنقل داخل البلد نفسه.</a:t>
            </a:r>
            <a:endParaRPr lang="en-US" b="1" dirty="0">
              <a:ln w="10160">
                <a:prstDash val="solid"/>
              </a:ln>
              <a:solidFill>
                <a:schemeClr val="tx1"/>
              </a:solidFill>
              <a:effectLst>
                <a:outerShdw blurRad="38100" dist="32000" dir="5400000" algn="tl">
                  <a:srgbClr val="000000">
                    <a:alpha val="30000"/>
                  </a:srgbClr>
                </a:outerShdw>
              </a:effectLst>
            </a:endParaRPr>
          </a:p>
        </p:txBody>
      </p:sp>
      <p:sp>
        <p:nvSpPr>
          <p:cNvPr id="11" name="Rounded Rectangle 10"/>
          <p:cNvSpPr/>
          <p:nvPr/>
        </p:nvSpPr>
        <p:spPr>
          <a:xfrm>
            <a:off x="1158272" y="2806821"/>
            <a:ext cx="3564731" cy="79533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rtl="1">
              <a:lnSpc>
                <a:spcPct val="150000"/>
              </a:lnSpc>
              <a:defRPr/>
            </a:pPr>
            <a:r>
              <a:rPr lang="ar-BH" b="1" dirty="0">
                <a:ln w="10160">
                  <a:prstDash val="solid"/>
                </a:ln>
                <a:solidFill>
                  <a:schemeClr val="tx1"/>
                </a:solidFill>
                <a:effectLst>
                  <a:outerShdw blurRad="38100" dist="32000" dir="5400000" algn="tl">
                    <a:srgbClr val="000000">
                      <a:alpha val="30000"/>
                    </a:srgbClr>
                  </a:outerShdw>
                </a:effectLst>
              </a:rPr>
              <a:t>تيارات الهجرة بين البلدان تخضع لقوانين تتغير بتغير الأزمنة وطبيعة العلاقات. </a:t>
            </a:r>
            <a:endParaRPr lang="en-US" b="1" dirty="0">
              <a:ln w="10160">
                <a:prstDash val="solid"/>
              </a:ln>
              <a:solidFill>
                <a:schemeClr val="tx1"/>
              </a:solidFill>
              <a:effectLst>
                <a:outerShdw blurRad="38100" dist="32000" dir="5400000" algn="tl">
                  <a:srgbClr val="000000">
                    <a:alpha val="30000"/>
                  </a:srgbClr>
                </a:outerShdw>
              </a:effectLst>
            </a:endParaRPr>
          </a:p>
        </p:txBody>
      </p:sp>
      <p:sp>
        <p:nvSpPr>
          <p:cNvPr id="13" name="Text Box 3"/>
          <p:cNvSpPr txBox="1">
            <a:spLocks noChangeArrowheads="1"/>
          </p:cNvSpPr>
          <p:nvPr/>
        </p:nvSpPr>
        <p:spPr bwMode="auto">
          <a:xfrm>
            <a:off x="1158272" y="4302544"/>
            <a:ext cx="6707982" cy="461665"/>
          </a:xfrm>
          <a:prstGeom prst="rect">
            <a:avLst/>
          </a:prstGeom>
          <a:solidFill>
            <a:schemeClr val="accent1">
              <a:lumMod val="20000"/>
              <a:lumOff val="80000"/>
            </a:schemeClr>
          </a:solidFill>
          <a:ln w="19050">
            <a:noFill/>
          </a:ln>
        </p:spPr>
        <p:txBody>
          <a:bodyPr wrap="square">
            <a:spAutoFit/>
          </a:bodyPr>
          <a:lstStyle>
            <a:lvl1pPr algn="r" rtl="1">
              <a:lnSpc>
                <a:spcPct val="90000"/>
              </a:lnSpc>
              <a:spcBef>
                <a:spcPts val="750"/>
              </a:spcBef>
              <a:buFont typeface="Arial" panose="020B0604020202020204" pitchFamily="34" charset="0"/>
              <a:buChar char="•"/>
              <a:defRPr sz="21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375"/>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375"/>
              </a:spcBef>
              <a:buFont typeface="Arial" panose="020B0604020202020204" pitchFamily="34" charset="0"/>
              <a:buChar char="•"/>
              <a:defRPr sz="15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defRPr/>
            </a:pPr>
            <a:r>
              <a:rPr lang="ar-BH" altLang="ar-BH" sz="2400" b="1" dirty="0">
                <a:latin typeface="Arial" panose="020B0604020202020204" pitchFamily="34" charset="0"/>
              </a:rPr>
              <a:t>- </a:t>
            </a:r>
            <a:r>
              <a:rPr lang="ar-BH" sz="2400" b="1" dirty="0">
                <a:latin typeface="Arial" panose="020B0604020202020204" pitchFamily="34" charset="0"/>
              </a:rPr>
              <a:t>أنواع الهجرات الدولية</a:t>
            </a:r>
            <a:endParaRPr lang="en-US" altLang="ar-BH" sz="2400" b="1" dirty="0">
              <a:latin typeface="Arial" panose="020B0604020202020204" pitchFamily="34" charset="0"/>
            </a:endParaRPr>
          </a:p>
        </p:txBody>
      </p:sp>
      <p:sp>
        <p:nvSpPr>
          <p:cNvPr id="14" name="Rounded Rectangle 13"/>
          <p:cNvSpPr/>
          <p:nvPr/>
        </p:nvSpPr>
        <p:spPr>
          <a:xfrm>
            <a:off x="3760977" y="4984773"/>
            <a:ext cx="1566863" cy="79295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BH" b="1" dirty="0">
                <a:ln w="10160">
                  <a:prstDash val="solid"/>
                </a:ln>
                <a:solidFill>
                  <a:schemeClr val="tx1"/>
                </a:solidFill>
                <a:effectLst>
                  <a:outerShdw blurRad="38100" dist="32000" dir="5400000" algn="tl">
                    <a:srgbClr val="000000">
                      <a:alpha val="30000"/>
                    </a:srgbClr>
                  </a:outerShdw>
                </a:effectLst>
              </a:rPr>
              <a:t>هجرات العمالة</a:t>
            </a:r>
          </a:p>
        </p:txBody>
      </p:sp>
      <p:sp>
        <p:nvSpPr>
          <p:cNvPr id="15" name="Rounded Rectangle 14"/>
          <p:cNvSpPr/>
          <p:nvPr/>
        </p:nvSpPr>
        <p:spPr>
          <a:xfrm>
            <a:off x="5526675" y="4984773"/>
            <a:ext cx="2302669" cy="79295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BH" b="1" dirty="0">
                <a:ln w="10160">
                  <a:prstDash val="solid"/>
                </a:ln>
                <a:solidFill>
                  <a:schemeClr val="tx1"/>
                </a:solidFill>
                <a:effectLst>
                  <a:outerShdw blurRad="38100" dist="32000" dir="5400000" algn="tl">
                    <a:srgbClr val="000000">
                      <a:alpha val="30000"/>
                    </a:srgbClr>
                  </a:outerShdw>
                </a:effectLst>
              </a:rPr>
              <a:t>الهجرات الدولية في الماضي</a:t>
            </a:r>
          </a:p>
        </p:txBody>
      </p:sp>
      <p:sp>
        <p:nvSpPr>
          <p:cNvPr id="16" name="Rounded Rectangle 15"/>
          <p:cNvSpPr/>
          <p:nvPr/>
        </p:nvSpPr>
        <p:spPr>
          <a:xfrm>
            <a:off x="1158272" y="4984773"/>
            <a:ext cx="2403871" cy="79295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BH" b="1" dirty="0">
                <a:ln w="10160">
                  <a:prstDash val="solid"/>
                </a:ln>
                <a:solidFill>
                  <a:schemeClr val="tx1"/>
                </a:solidFill>
                <a:effectLst>
                  <a:outerShdw blurRad="38100" dist="32000" dir="5400000" algn="tl">
                    <a:srgbClr val="000000">
                      <a:alpha val="30000"/>
                    </a:srgbClr>
                  </a:outerShdw>
                </a:effectLst>
              </a:rPr>
              <a:t>أنماط أخرى من الهجرات</a:t>
            </a:r>
          </a:p>
        </p:txBody>
      </p:sp>
    </p:spTree>
    <p:extLst>
      <p:ext uri="{BB962C8B-B14F-4D97-AF65-F5344CB8AC3E}">
        <p14:creationId xmlns:p14="http://schemas.microsoft.com/office/powerpoint/2010/main" val="271165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2630587" y="553265"/>
            <a:ext cx="4436134" cy="461665"/>
          </a:xfrm>
          <a:prstGeom prst="rect">
            <a:avLst/>
          </a:prstGeom>
          <a:solidFill>
            <a:schemeClr val="accent1">
              <a:lumMod val="20000"/>
              <a:lumOff val="80000"/>
            </a:schemeClr>
          </a:solidFill>
          <a:ln w="28575">
            <a:noFill/>
          </a:ln>
        </p:spPr>
        <p:txBody>
          <a:bodyPr wrap="square">
            <a:spAutoFit/>
          </a:bodyPr>
          <a:lstStyle>
            <a:lvl1pPr algn="r" rtl="1">
              <a:lnSpc>
                <a:spcPct val="90000"/>
              </a:lnSpc>
              <a:spcBef>
                <a:spcPts val="750"/>
              </a:spcBef>
              <a:buFont typeface="Arial" panose="020B0604020202020204" pitchFamily="34" charset="0"/>
              <a:buChar char="•"/>
              <a:defRPr sz="21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375"/>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375"/>
              </a:spcBef>
              <a:buFont typeface="Arial" panose="020B0604020202020204" pitchFamily="34" charset="0"/>
              <a:buChar char="•"/>
              <a:defRPr sz="15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defRPr/>
            </a:pPr>
            <a:r>
              <a:rPr lang="ar-BH" altLang="ar-BH" sz="2400" b="1" dirty="0">
                <a:latin typeface="Arial" panose="020B0604020202020204" pitchFamily="34" charset="0"/>
              </a:rPr>
              <a:t>- </a:t>
            </a:r>
            <a:r>
              <a:rPr lang="ar-BH" sz="2400" b="1" dirty="0">
                <a:latin typeface="Arial" panose="020B0604020202020204" pitchFamily="34" charset="0"/>
              </a:rPr>
              <a:t>أهم تيارات الهجرات الدولية في الماضي </a:t>
            </a:r>
            <a:endParaRPr lang="en-US" altLang="ar-BH" sz="2400" b="1" dirty="0">
              <a:latin typeface="Arial" panose="020B0604020202020204" pitchFamily="34" charset="0"/>
            </a:endParaRPr>
          </a:p>
        </p:txBody>
      </p:sp>
      <p:sp>
        <p:nvSpPr>
          <p:cNvPr id="2" name="Rectangle 1"/>
          <p:cNvSpPr/>
          <p:nvPr/>
        </p:nvSpPr>
        <p:spPr>
          <a:xfrm>
            <a:off x="6281531" y="1510755"/>
            <a:ext cx="2574234" cy="475639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BH" b="1" u="sng" dirty="0">
                <a:solidFill>
                  <a:srgbClr val="FF0000"/>
                </a:solidFill>
              </a:rPr>
              <a:t>الهجرة إلى أوقيانيا </a:t>
            </a:r>
          </a:p>
          <a:p>
            <a:pPr marL="257175" indent="-257175" algn="r" rtl="1">
              <a:lnSpc>
                <a:spcPct val="150000"/>
              </a:lnSpc>
              <a:buFont typeface="Arial" panose="020B0604020202020204" pitchFamily="34" charset="0"/>
              <a:buChar char="•"/>
              <a:defRPr/>
            </a:pPr>
            <a:r>
              <a:rPr lang="ar-BH" b="1" dirty="0">
                <a:solidFill>
                  <a:schemeClr val="tx1"/>
                </a:solidFill>
                <a:latin typeface="Arial" panose="020B0604020202020204" pitchFamily="34" charset="0"/>
              </a:rPr>
              <a:t>شملت نحو 4 ملايين شخص استقروا في أستراليا ونيوزيلندا.</a:t>
            </a:r>
          </a:p>
          <a:p>
            <a:pPr marL="257175" indent="-257175" algn="r" rtl="1">
              <a:lnSpc>
                <a:spcPct val="150000"/>
              </a:lnSpc>
              <a:buFont typeface="Arial" panose="020B0604020202020204" pitchFamily="34" charset="0"/>
              <a:buChar char="•"/>
              <a:defRPr/>
            </a:pPr>
            <a:r>
              <a:rPr lang="ar-BH" b="1" dirty="0">
                <a:solidFill>
                  <a:schemeClr val="tx1"/>
                </a:solidFill>
                <a:latin typeface="Arial" panose="020B0604020202020204" pitchFamily="34" charset="0"/>
              </a:rPr>
              <a:t>أدت إلى تكوين البؤر السكانية في هذين البلدين.</a:t>
            </a:r>
          </a:p>
          <a:p>
            <a:pPr marL="257175" indent="-257175" algn="r" rtl="1">
              <a:lnSpc>
                <a:spcPct val="150000"/>
              </a:lnSpc>
              <a:buFont typeface="Arial" panose="020B0604020202020204" pitchFamily="34" charset="0"/>
              <a:buChar char="•"/>
              <a:defRPr/>
            </a:pPr>
            <a:r>
              <a:rPr lang="ar-BH" b="1" dirty="0">
                <a:solidFill>
                  <a:schemeClr val="tx1"/>
                </a:solidFill>
                <a:latin typeface="Arial" panose="020B0604020202020204" pitchFamily="34" charset="0"/>
              </a:rPr>
              <a:t> يشكل السكان الأصليون 8% من السكان في نيوزلندا.</a:t>
            </a:r>
          </a:p>
          <a:p>
            <a:pPr marL="257175" indent="-257175" algn="r" rtl="1">
              <a:lnSpc>
                <a:spcPct val="150000"/>
              </a:lnSpc>
              <a:buFont typeface="Arial" panose="020B0604020202020204" pitchFamily="34" charset="0"/>
              <a:buChar char="•"/>
              <a:defRPr/>
            </a:pPr>
            <a:r>
              <a:rPr lang="ar-BH" b="1" dirty="0">
                <a:solidFill>
                  <a:schemeClr val="tx1"/>
                </a:solidFill>
                <a:latin typeface="Arial" panose="020B0604020202020204" pitchFamily="34" charset="0"/>
              </a:rPr>
              <a:t> تتدنى هذه النسبة في أستراليا لتبلغ 0.5 %.</a:t>
            </a:r>
          </a:p>
        </p:txBody>
      </p:sp>
      <p:sp>
        <p:nvSpPr>
          <p:cNvPr id="7" name="Rectangle 6"/>
          <p:cNvSpPr/>
          <p:nvPr/>
        </p:nvSpPr>
        <p:spPr>
          <a:xfrm>
            <a:off x="3269973" y="1510755"/>
            <a:ext cx="2872225" cy="475639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rtl="1">
              <a:defRPr/>
            </a:pPr>
            <a:endParaRPr lang="ar-BH" b="1" dirty="0">
              <a:solidFill>
                <a:srgbClr val="FF0000"/>
              </a:solidFill>
            </a:endParaRPr>
          </a:p>
          <a:p>
            <a:pPr algn="ctr" rtl="1">
              <a:defRPr/>
            </a:pPr>
            <a:r>
              <a:rPr lang="ar-BH" b="1" u="sng" dirty="0">
                <a:solidFill>
                  <a:srgbClr val="FF0000"/>
                </a:solidFill>
              </a:rPr>
              <a:t>الهجرة إلى أمريكا الشمالية</a:t>
            </a:r>
          </a:p>
          <a:p>
            <a:pPr marL="257175" indent="-257175" algn="r" rtl="1">
              <a:lnSpc>
                <a:spcPct val="150000"/>
              </a:lnSpc>
              <a:buFont typeface="Arial" panose="020B0604020202020204" pitchFamily="34" charset="0"/>
              <a:buChar char="•"/>
              <a:defRPr/>
            </a:pPr>
            <a:r>
              <a:rPr lang="ar-BH" b="1" dirty="0">
                <a:solidFill>
                  <a:schemeClr val="tx1"/>
                </a:solidFill>
                <a:latin typeface="Arial" panose="020B0604020202020204" pitchFamily="34" charset="0"/>
              </a:rPr>
              <a:t>وفرت لها أكثرية سكانها.</a:t>
            </a:r>
          </a:p>
          <a:p>
            <a:pPr marL="257175" indent="-257175" algn="r" rtl="1">
              <a:lnSpc>
                <a:spcPct val="150000"/>
              </a:lnSpc>
              <a:buFont typeface="Arial" panose="020B0604020202020204" pitchFamily="34" charset="0"/>
              <a:buChar char="•"/>
              <a:defRPr/>
            </a:pPr>
            <a:r>
              <a:rPr lang="ar-BH" b="1" dirty="0">
                <a:solidFill>
                  <a:schemeClr val="tx1"/>
                </a:solidFill>
                <a:latin typeface="Arial" panose="020B0604020202020204" pitchFamily="34" charset="0"/>
              </a:rPr>
              <a:t>حدثت الهجرة الكثيفة خلال القرنين الماضيين خاصة.</a:t>
            </a:r>
          </a:p>
          <a:p>
            <a:pPr marL="257175" indent="-257175" algn="r" rtl="1">
              <a:lnSpc>
                <a:spcPct val="150000"/>
              </a:lnSpc>
              <a:buFont typeface="Arial" panose="020B0604020202020204" pitchFamily="34" charset="0"/>
              <a:buChar char="•"/>
              <a:defRPr/>
            </a:pPr>
            <a:r>
              <a:rPr lang="ar-BH" b="1" dirty="0">
                <a:solidFill>
                  <a:schemeClr val="tx1"/>
                </a:solidFill>
                <a:latin typeface="Arial" panose="020B0604020202020204" pitchFamily="34" charset="0"/>
              </a:rPr>
              <a:t>شملت تقريبًا 51 مليونًا.</a:t>
            </a:r>
          </a:p>
          <a:p>
            <a:pPr marL="257175" indent="-257175" algn="r" rtl="1">
              <a:lnSpc>
                <a:spcPct val="150000"/>
              </a:lnSpc>
              <a:buFont typeface="Arial" panose="020B0604020202020204" pitchFamily="34" charset="0"/>
              <a:buChar char="•"/>
              <a:defRPr/>
            </a:pPr>
            <a:r>
              <a:rPr lang="ar-BH" b="1" dirty="0">
                <a:solidFill>
                  <a:schemeClr val="tx1"/>
                </a:solidFill>
                <a:latin typeface="Arial" panose="020B0604020202020204" pitchFamily="34" charset="0"/>
              </a:rPr>
              <a:t>قدم هؤلاء من بريطانيا وإيرلندا وأوروبا الشمالية وألمانيا وأوروبا الوسطى والشرقية والجنوبية.</a:t>
            </a:r>
          </a:p>
          <a:p>
            <a:pPr marL="257175" indent="-257175" algn="r" rtl="1">
              <a:lnSpc>
                <a:spcPct val="150000"/>
              </a:lnSpc>
              <a:buFont typeface="Arial" panose="020B0604020202020204" pitchFamily="34" charset="0"/>
              <a:buChar char="•"/>
              <a:defRPr/>
            </a:pPr>
            <a:r>
              <a:rPr lang="ar-BH" b="1" dirty="0">
                <a:solidFill>
                  <a:schemeClr val="tx1"/>
                </a:solidFill>
                <a:latin typeface="Arial" panose="020B0604020202020204" pitchFamily="34" charset="0"/>
              </a:rPr>
              <a:t>واستقروا في كندا والولايات المتحدة.</a:t>
            </a:r>
            <a:endParaRPr lang="ar-BH" dirty="0"/>
          </a:p>
          <a:p>
            <a:pPr rtl="1">
              <a:defRPr/>
            </a:pPr>
            <a:endParaRPr lang="ar-BH" b="1" dirty="0">
              <a:solidFill>
                <a:srgbClr val="FF0000"/>
              </a:solidFill>
            </a:endParaRPr>
          </a:p>
        </p:txBody>
      </p:sp>
      <p:sp>
        <p:nvSpPr>
          <p:cNvPr id="9" name="Content Placeholder 3">
            <a:extLst>
              <a:ext uri="{FF2B5EF4-FFF2-40B4-BE49-F238E27FC236}">
                <a16:creationId xmlns:a16="http://schemas.microsoft.com/office/drawing/2014/main" id="{6C47E68D-B649-4B8F-A9B9-828AF1D5F08A}"/>
              </a:ext>
            </a:extLst>
          </p:cNvPr>
          <p:cNvSpPr txBox="1">
            <a:spLocks/>
          </p:cNvSpPr>
          <p:nvPr/>
        </p:nvSpPr>
        <p:spPr>
          <a:xfrm>
            <a:off x="496866" y="1510755"/>
            <a:ext cx="2623837" cy="4756392"/>
          </a:xfrm>
          <a:prstGeom prst="rect">
            <a:avLst/>
          </a:prstGeom>
          <a:solidFill>
            <a:schemeClr val="accent2">
              <a:lumMod val="20000"/>
              <a:lumOff val="80000"/>
            </a:schemeClr>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lIns="68580" tIns="34290" rIns="68580" bIns="34290" spcCol="0" rtlCol="0" fromWordArt="0" anchor="ctr" forceAA="0">
            <a:noAutofit/>
          </a:bodyPr>
          <a:lstStyle>
            <a:lvl1pPr marL="0" indent="0" algn="ctr" defTabSz="914400" rtl="1" eaLnBrk="1" latinLnBrk="0" hangingPunct="1">
              <a:lnSpc>
                <a:spcPct val="90000"/>
              </a:lnSpc>
              <a:spcBef>
                <a:spcPts val="1000"/>
              </a:spcBef>
              <a:buFont typeface="Arial" panose="020B0604020202020204" pitchFamily="34" charset="0"/>
              <a:buNone/>
              <a:defRPr sz="2400" kern="1200">
                <a:solidFill>
                  <a:schemeClr val="lt1"/>
                </a:solidFill>
                <a:latin typeface="+mn-lt"/>
                <a:ea typeface="+mn-ea"/>
                <a:cs typeface="+mn-cs"/>
              </a:defRPr>
            </a:lvl1pPr>
            <a:lvl2pPr marL="457200" indent="0" algn="ctr" defTabSz="914400" rtl="1" eaLnBrk="1" latinLnBrk="0" hangingPunct="1">
              <a:lnSpc>
                <a:spcPct val="90000"/>
              </a:lnSpc>
              <a:spcBef>
                <a:spcPts val="500"/>
              </a:spcBef>
              <a:buFont typeface="Arial" panose="020B0604020202020204" pitchFamily="34" charset="0"/>
              <a:buNone/>
              <a:defRPr sz="2000" kern="1200">
                <a:solidFill>
                  <a:schemeClr val="lt1"/>
                </a:solidFill>
                <a:latin typeface="+mn-lt"/>
                <a:ea typeface="+mn-ea"/>
                <a:cs typeface="+mn-cs"/>
              </a:defRPr>
            </a:lvl2pPr>
            <a:lvl3pPr marL="914400" indent="0" algn="ctr" defTabSz="914400" rtl="1" eaLnBrk="1" latinLnBrk="0" hangingPunct="1">
              <a:lnSpc>
                <a:spcPct val="90000"/>
              </a:lnSpc>
              <a:spcBef>
                <a:spcPts val="500"/>
              </a:spcBef>
              <a:buFont typeface="Arial" panose="020B0604020202020204" pitchFamily="34" charset="0"/>
              <a:buNone/>
              <a:defRPr sz="1800" kern="1200">
                <a:solidFill>
                  <a:schemeClr val="lt1"/>
                </a:solidFill>
                <a:latin typeface="+mn-lt"/>
                <a:ea typeface="+mn-ea"/>
                <a:cs typeface="+mn-cs"/>
              </a:defRPr>
            </a:lvl3pPr>
            <a:lvl4pPr marL="1371600" indent="0" algn="ctr" defTabSz="914400" rtl="1"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4pPr>
            <a:lvl5pPr marL="1828800" indent="0" algn="ctr" defTabSz="914400" rtl="1"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5pPr>
            <a:lvl6pPr marL="2286000" indent="0" algn="ctr" defTabSz="914400" rtl="1"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6pPr>
            <a:lvl7pPr marL="2743200" indent="0" algn="ctr" defTabSz="914400" rtl="1"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7pPr>
            <a:lvl8pPr marL="3200400" indent="0" algn="ctr" defTabSz="914400" rtl="1"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8pPr>
            <a:lvl9pPr marL="3657600" indent="0" algn="ctr" defTabSz="914400" rtl="1"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9pPr>
          </a:lstStyle>
          <a:p>
            <a:pPr>
              <a:lnSpc>
                <a:spcPct val="150000"/>
              </a:lnSpc>
              <a:spcBef>
                <a:spcPct val="0"/>
              </a:spcBef>
              <a:defRPr/>
            </a:pPr>
            <a:r>
              <a:rPr lang="ar-BH" sz="1800" b="1" u="sng" dirty="0">
                <a:solidFill>
                  <a:srgbClr val="FF0000"/>
                </a:solidFill>
                <a:latin typeface="Arial" panose="020B0604020202020204" pitchFamily="34" charset="0"/>
              </a:rPr>
              <a:t>الهجرة إلى أمريكا اللاتينية  </a:t>
            </a:r>
          </a:p>
          <a:p>
            <a:pPr indent="-342900" algn="r">
              <a:lnSpc>
                <a:spcPct val="150000"/>
              </a:lnSpc>
              <a:spcBef>
                <a:spcPct val="0"/>
              </a:spcBef>
              <a:defRPr/>
            </a:pPr>
            <a:r>
              <a:rPr lang="ar-BH" sz="1800" b="1" dirty="0">
                <a:solidFill>
                  <a:schemeClr val="tx1"/>
                </a:solidFill>
                <a:latin typeface="Arial" panose="020B0604020202020204" pitchFamily="34" charset="0"/>
              </a:rPr>
              <a:t>مدتها بثلثي سكانها الحاليين وأكثريتهم من البيض.</a:t>
            </a:r>
          </a:p>
          <a:p>
            <a:pPr indent="-342900" algn="r">
              <a:lnSpc>
                <a:spcPct val="150000"/>
              </a:lnSpc>
              <a:spcBef>
                <a:spcPct val="0"/>
              </a:spcBef>
              <a:defRPr/>
            </a:pPr>
            <a:r>
              <a:rPr lang="ar-BH" sz="1800" b="1" dirty="0">
                <a:solidFill>
                  <a:schemeClr val="tx1"/>
                </a:solidFill>
                <a:latin typeface="Arial" panose="020B0604020202020204" pitchFamily="34" charset="0"/>
              </a:rPr>
              <a:t> جاء معظمهم من أوروبا الجنوبية واستقروا في الأرجنتين والبرازيل.</a:t>
            </a:r>
          </a:p>
          <a:p>
            <a:pPr indent="-342900" algn="r">
              <a:lnSpc>
                <a:spcPct val="150000"/>
              </a:lnSpc>
              <a:spcBef>
                <a:spcPct val="0"/>
              </a:spcBef>
              <a:defRPr/>
            </a:pPr>
            <a:r>
              <a:rPr lang="ar-BH" sz="1800" b="1" dirty="0">
                <a:solidFill>
                  <a:schemeClr val="tx1"/>
                </a:solidFill>
                <a:latin typeface="Arial" panose="020B0604020202020204" pitchFamily="34" charset="0"/>
              </a:rPr>
              <a:t>وأما السكان الباقون فهم من السود الأفارقة نقلهم تجار الرقيق للبرازيل وجزر البحر الكاريبي</a:t>
            </a:r>
            <a:r>
              <a:rPr lang="ar-BH" sz="2100" b="1" dirty="0">
                <a:solidFill>
                  <a:schemeClr val="tx1"/>
                </a:solidFill>
                <a:latin typeface="Arial" panose="020B0604020202020204" pitchFamily="34" charset="0"/>
              </a:rPr>
              <a:t>.</a:t>
            </a:r>
          </a:p>
        </p:txBody>
      </p:sp>
    </p:spTree>
    <p:extLst>
      <p:ext uri="{BB962C8B-B14F-4D97-AF65-F5344CB8AC3E}">
        <p14:creationId xmlns:p14="http://schemas.microsoft.com/office/powerpoint/2010/main" val="12498807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3"/>
          <p:cNvSpPr txBox="1">
            <a:spLocks noChangeArrowheads="1"/>
          </p:cNvSpPr>
          <p:nvPr/>
        </p:nvSpPr>
        <p:spPr bwMode="auto">
          <a:xfrm>
            <a:off x="1700529" y="530034"/>
            <a:ext cx="5982418" cy="461665"/>
          </a:xfrm>
          <a:prstGeom prst="rect">
            <a:avLst/>
          </a:prstGeom>
          <a:solidFill>
            <a:schemeClr val="accent2">
              <a:lumMod val="20000"/>
              <a:lumOff val="80000"/>
            </a:schemeClr>
          </a:solidFill>
          <a:ln w="28575">
            <a:noFill/>
          </a:ln>
        </p:spPr>
        <p:txBody>
          <a:bodyPr wrap="square">
            <a:spAutoFit/>
          </a:bodyPr>
          <a:lstStyle>
            <a:lvl1pPr algn="r" rtl="1">
              <a:lnSpc>
                <a:spcPct val="90000"/>
              </a:lnSpc>
              <a:spcBef>
                <a:spcPts val="750"/>
              </a:spcBef>
              <a:buFont typeface="Arial" panose="020B0604020202020204" pitchFamily="34" charset="0"/>
              <a:buChar char="•"/>
              <a:defRPr sz="21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375"/>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375"/>
              </a:spcBef>
              <a:buFont typeface="Arial" panose="020B0604020202020204" pitchFamily="34" charset="0"/>
              <a:buChar char="•"/>
              <a:defRPr sz="15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defRPr/>
            </a:pPr>
            <a:r>
              <a:rPr lang="ar-BH" sz="2400" dirty="0">
                <a:ln w="0"/>
                <a:solidFill>
                  <a:srgbClr val="FF0000"/>
                </a:solidFill>
                <a:effectLst>
                  <a:outerShdw blurRad="38100" dist="19050" dir="2700000" algn="tl" rotWithShape="0">
                    <a:schemeClr val="dk1">
                      <a:alpha val="40000"/>
                    </a:schemeClr>
                  </a:outerShdw>
                </a:effectLst>
                <a:cs typeface="+mn-cs"/>
              </a:rPr>
              <a:t>عللي:  هجرة العمالة إلى بلدان أوروبا الغربية </a:t>
            </a:r>
            <a:endParaRPr lang="en-US" altLang="ar-BH" sz="2400" b="1" dirty="0">
              <a:solidFill>
                <a:srgbClr val="FF0000"/>
              </a:solidFill>
              <a:latin typeface="Arial" panose="020B0604020202020204" pitchFamily="34" charset="0"/>
              <a:cs typeface="+mn-cs"/>
            </a:endParaRPr>
          </a:p>
        </p:txBody>
      </p:sp>
      <p:sp>
        <p:nvSpPr>
          <p:cNvPr id="2" name="Rectangle 1"/>
          <p:cNvSpPr/>
          <p:nvPr/>
        </p:nvSpPr>
        <p:spPr>
          <a:xfrm>
            <a:off x="251791" y="1213299"/>
            <a:ext cx="8521148" cy="19937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57175" indent="-257175" algn="just" rtl="1">
              <a:buFontTx/>
              <a:buChar char="-"/>
              <a:defRPr/>
            </a:pPr>
            <a:r>
              <a:rPr lang="ar-BH" sz="2400" b="1" u="sng" dirty="0">
                <a:ln w="0"/>
                <a:solidFill>
                  <a:schemeClr val="tx1"/>
                </a:solidFill>
              </a:rPr>
              <a:t>أدى النمو الاقتصادي بعد الحرب العالمية الثانية لازدياد الطلب على الأيدي العاملة</a:t>
            </a:r>
            <a:r>
              <a:rPr lang="ar-BH" sz="2400" dirty="0">
                <a:ln w="0"/>
                <a:solidFill>
                  <a:schemeClr val="tx1"/>
                </a:solidFill>
              </a:rPr>
              <a:t>.</a:t>
            </a:r>
          </a:p>
          <a:p>
            <a:pPr marL="257175" indent="-257175" algn="just" rtl="1">
              <a:buFontTx/>
              <a:buChar char="-"/>
              <a:defRPr/>
            </a:pPr>
            <a:r>
              <a:rPr lang="ar-BH" sz="2400" dirty="0">
                <a:ln w="0"/>
                <a:solidFill>
                  <a:schemeClr val="tx1"/>
                </a:solidFill>
              </a:rPr>
              <a:t>ارتفاع الأجور دفع العمال المحليين للمهن التي تحتل قمة السلم المهني</a:t>
            </a:r>
            <a:r>
              <a:rPr lang="ar-BH" sz="2400" b="1" dirty="0">
                <a:ln w="0"/>
                <a:solidFill>
                  <a:schemeClr val="tx1"/>
                </a:solidFill>
              </a:rPr>
              <a:t>.</a:t>
            </a:r>
          </a:p>
          <a:p>
            <a:pPr marL="257175" indent="-257175" algn="just" rtl="1">
              <a:buFontTx/>
              <a:buChar char="-"/>
              <a:defRPr/>
            </a:pPr>
            <a:r>
              <a:rPr lang="ar-BH" sz="2400" dirty="0">
                <a:ln w="0"/>
                <a:solidFill>
                  <a:schemeClr val="tx1"/>
                </a:solidFill>
              </a:rPr>
              <a:t>العمالة الأجنبية تكتفي بأجور متدنية في البناء والأشغال العامة والصناعة والخدمات.</a:t>
            </a:r>
          </a:p>
          <a:p>
            <a:pPr marL="257175" indent="-257175" algn="just" rtl="1">
              <a:buFontTx/>
              <a:buChar char="-"/>
              <a:defRPr/>
            </a:pPr>
            <a:r>
              <a:rPr lang="ar-BH" sz="2400" dirty="0">
                <a:ln w="0"/>
                <a:solidFill>
                  <a:schemeClr val="tx1"/>
                </a:solidFill>
              </a:rPr>
              <a:t>ارتفاع المستوى التعليمي للسكان حال دون اختيارهم المهن التي تدرج أسفل السلم المهني.</a:t>
            </a:r>
          </a:p>
        </p:txBody>
      </p:sp>
      <p:sp>
        <p:nvSpPr>
          <p:cNvPr id="6" name="Text Box 3">
            <a:extLst>
              <a:ext uri="{FF2B5EF4-FFF2-40B4-BE49-F238E27FC236}">
                <a16:creationId xmlns:a16="http://schemas.microsoft.com/office/drawing/2014/main" id="{E4D9B711-AC45-4196-9847-77EE95CC621A}"/>
              </a:ext>
            </a:extLst>
          </p:cNvPr>
          <p:cNvSpPr txBox="1">
            <a:spLocks noChangeArrowheads="1"/>
          </p:cNvSpPr>
          <p:nvPr/>
        </p:nvSpPr>
        <p:spPr bwMode="auto">
          <a:xfrm>
            <a:off x="1624711" y="3849758"/>
            <a:ext cx="6058236" cy="461665"/>
          </a:xfrm>
          <a:prstGeom prst="rect">
            <a:avLst/>
          </a:prstGeom>
          <a:solidFill>
            <a:schemeClr val="accent2">
              <a:lumMod val="20000"/>
              <a:lumOff val="80000"/>
            </a:schemeClr>
          </a:solidFill>
          <a:ln w="28575">
            <a:noFill/>
          </a:ln>
        </p:spPr>
        <p:txBody>
          <a:bodyPr wrap="square">
            <a:spAutoFit/>
          </a:bodyPr>
          <a:lstStyle>
            <a:lvl1pPr algn="r" rtl="1">
              <a:lnSpc>
                <a:spcPct val="90000"/>
              </a:lnSpc>
              <a:spcBef>
                <a:spcPts val="750"/>
              </a:spcBef>
              <a:buFont typeface="Arial" panose="020B0604020202020204" pitchFamily="34" charset="0"/>
              <a:buChar char="•"/>
              <a:defRPr sz="21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375"/>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375"/>
              </a:spcBef>
              <a:buFont typeface="Arial" panose="020B0604020202020204" pitchFamily="34" charset="0"/>
              <a:buChar char="•"/>
              <a:defRPr sz="15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defRPr/>
            </a:pPr>
            <a:r>
              <a:rPr lang="ar-BH" sz="2400" dirty="0">
                <a:ln w="0"/>
                <a:solidFill>
                  <a:srgbClr val="FF0000"/>
                </a:solidFill>
                <a:effectLst>
                  <a:outerShdw blurRad="38100" dist="19050" dir="2700000" algn="tl" rotWithShape="0">
                    <a:schemeClr val="dk1">
                      <a:alpha val="40000"/>
                    </a:schemeClr>
                  </a:outerShdw>
                </a:effectLst>
                <a:cs typeface="+mn-cs"/>
              </a:rPr>
              <a:t>عللي: هجرة العمالة إلى البلدان العربية المنتجة للنفط </a:t>
            </a:r>
            <a:endParaRPr lang="en-US" altLang="ar-BH" sz="2400" dirty="0">
              <a:ln w="0"/>
              <a:solidFill>
                <a:srgbClr val="FF0000"/>
              </a:solidFill>
              <a:effectLst>
                <a:outerShdw blurRad="38100" dist="19050" dir="2700000" algn="tl" rotWithShape="0">
                  <a:schemeClr val="dk1">
                    <a:alpha val="40000"/>
                  </a:schemeClr>
                </a:outerShdw>
              </a:effectLst>
              <a:cs typeface="+mn-cs"/>
            </a:endParaRPr>
          </a:p>
        </p:txBody>
      </p:sp>
      <p:sp>
        <p:nvSpPr>
          <p:cNvPr id="7" name="Rectangle: Rounded Corners 4">
            <a:extLst>
              <a:ext uri="{FF2B5EF4-FFF2-40B4-BE49-F238E27FC236}">
                <a16:creationId xmlns:a16="http://schemas.microsoft.com/office/drawing/2014/main" id="{13C81D86-387C-40DE-AA9F-AA48AB02FC00}"/>
              </a:ext>
            </a:extLst>
          </p:cNvPr>
          <p:cNvSpPr txBox="1"/>
          <p:nvPr/>
        </p:nvSpPr>
        <p:spPr>
          <a:xfrm>
            <a:off x="265043" y="4442860"/>
            <a:ext cx="8613913" cy="1839397"/>
          </a:xfrm>
          <a:prstGeom prst="rect">
            <a:avLst/>
          </a:prstGeom>
          <a:solidFill>
            <a:schemeClr val="accent1">
              <a:lumMod val="20000"/>
              <a:lumOff val="80000"/>
            </a:schemeClr>
          </a:solidFill>
          <a:ln>
            <a:noFill/>
          </a:ln>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257175" indent="-257175" algn="just" defTabSz="800100" rtl="1" eaLnBrk="0" fontAlgn="base" hangingPunct="0">
              <a:spcBef>
                <a:spcPct val="0"/>
              </a:spcBef>
              <a:spcAft>
                <a:spcPct val="0"/>
              </a:spcAft>
              <a:buFont typeface="Arial" panose="020B0604020202020204" pitchFamily="34" charset="0"/>
              <a:buChar char="•"/>
            </a:pPr>
            <a:r>
              <a:rPr lang="ar-BH" sz="2400" b="1" u="sng" dirty="0">
                <a:ln w="0"/>
                <a:solidFill>
                  <a:schemeClr val="tx1"/>
                </a:solidFill>
              </a:rPr>
              <a:t>اكتشاف النفط أدى لازدياد الطلب على الأيدي العاملة الأجنبية</a:t>
            </a:r>
            <a:r>
              <a:rPr lang="ar-BH" sz="2400" dirty="0">
                <a:ln w="0"/>
                <a:solidFill>
                  <a:schemeClr val="tx1"/>
                </a:solidFill>
              </a:rPr>
              <a:t>.</a:t>
            </a:r>
            <a:endParaRPr lang="en-US" sz="2400" dirty="0">
              <a:ln w="0"/>
              <a:solidFill>
                <a:schemeClr val="tx1"/>
              </a:solidFill>
            </a:endParaRPr>
          </a:p>
          <a:p>
            <a:pPr marL="257175" indent="-257175" algn="just" defTabSz="800100" rtl="1" eaLnBrk="0" fontAlgn="base" hangingPunct="0">
              <a:spcBef>
                <a:spcPct val="0"/>
              </a:spcBef>
              <a:spcAft>
                <a:spcPct val="0"/>
              </a:spcAft>
              <a:buFont typeface="Arial" panose="020B0604020202020204" pitchFamily="34" charset="0"/>
              <a:buChar char="•"/>
            </a:pPr>
            <a:r>
              <a:rPr lang="ar-BH" sz="2400" dirty="0">
                <a:ln w="0"/>
                <a:solidFill>
                  <a:schemeClr val="tx1"/>
                </a:solidFill>
              </a:rPr>
              <a:t>دخول البلدان العربية النفطية في مرحلة التنمية الاقتصادية والاجتماعية.</a:t>
            </a:r>
          </a:p>
          <a:p>
            <a:pPr marL="257175" indent="-257175" algn="just" defTabSz="800100" rtl="1" eaLnBrk="0" fontAlgn="base" hangingPunct="0">
              <a:spcBef>
                <a:spcPct val="0"/>
              </a:spcBef>
              <a:spcAft>
                <a:spcPct val="0"/>
              </a:spcAft>
              <a:buFont typeface="Arial" panose="020B0604020202020204" pitchFamily="34" charset="0"/>
              <a:buChar char="•"/>
            </a:pPr>
            <a:r>
              <a:rPr lang="ar-BH" sz="2400" dirty="0">
                <a:ln w="0"/>
                <a:solidFill>
                  <a:schemeClr val="tx1"/>
                </a:solidFill>
              </a:rPr>
              <a:t>نالت تيارات الهجرة الاهتمام بعد تصحيح أسعار النفط عام 1973م، فقد تسارعت وتيرتها خلال فترة زمنية قصيرة، وارتفع حجم العمل في قوة العمل الوافدة.</a:t>
            </a:r>
            <a:endParaRPr lang="en-US" sz="2400" dirty="0">
              <a:ln w="0"/>
              <a:solidFill>
                <a:schemeClr val="tx1"/>
              </a:solidFill>
            </a:endParaRPr>
          </a:p>
        </p:txBody>
      </p:sp>
    </p:spTree>
    <p:extLst>
      <p:ext uri="{BB962C8B-B14F-4D97-AF65-F5344CB8AC3E}">
        <p14:creationId xmlns:p14="http://schemas.microsoft.com/office/powerpoint/2010/main" val="2654151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nip Diagonal Corner Rectangle 6"/>
          <p:cNvSpPr/>
          <p:nvPr/>
        </p:nvSpPr>
        <p:spPr>
          <a:xfrm>
            <a:off x="1222794" y="1777369"/>
            <a:ext cx="6631557" cy="1542303"/>
          </a:xfrm>
          <a:prstGeom prst="snip2DiagRect">
            <a:avLst>
              <a:gd name="adj1" fmla="val 0"/>
              <a:gd name="adj2" fmla="val 0"/>
            </a:avLst>
          </a:prstGeom>
          <a:solidFill>
            <a:schemeClr val="accent2">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ar-BH" sz="1350" u="sng" dirty="0">
              <a:ln w="0"/>
              <a:solidFill>
                <a:schemeClr val="tx1"/>
              </a:solidFill>
              <a:effectLst>
                <a:outerShdw blurRad="38100" dist="19050" dir="2700000" algn="tl" rotWithShape="0">
                  <a:schemeClr val="dk1">
                    <a:alpha val="40000"/>
                  </a:schemeClr>
                </a:outerShdw>
              </a:effectLst>
            </a:endParaRPr>
          </a:p>
          <a:p>
            <a:pPr algn="ctr" rtl="1">
              <a:defRPr/>
            </a:pPr>
            <a:endParaRPr lang="ar-BH" b="1" u="sng" dirty="0">
              <a:ln w="0"/>
              <a:solidFill>
                <a:schemeClr val="tx1"/>
              </a:solidFill>
              <a:effectLst>
                <a:outerShdw blurRad="38100" dist="19050" dir="2700000" algn="tl" rotWithShape="0">
                  <a:schemeClr val="dk1">
                    <a:alpha val="40000"/>
                  </a:schemeClr>
                </a:outerShdw>
              </a:effectLst>
            </a:endParaRPr>
          </a:p>
          <a:p>
            <a:pPr marL="257175" indent="-257175" algn="r" rtl="1">
              <a:buFont typeface="Arial" panose="020B0604020202020204" pitchFamily="34" charset="0"/>
              <a:buChar char="•"/>
              <a:defRPr/>
            </a:pPr>
            <a:r>
              <a:rPr lang="ar-BH" dirty="0">
                <a:ln w="0"/>
                <a:solidFill>
                  <a:schemeClr val="tx1"/>
                </a:solidFill>
                <a:effectLst>
                  <a:outerShdw blurRad="38100" dist="19050" dir="2700000" algn="tl" rotWithShape="0">
                    <a:schemeClr val="dk1">
                      <a:alpha val="40000"/>
                    </a:schemeClr>
                  </a:outerShdw>
                </a:effectLst>
              </a:rPr>
              <a:t>العمال الأجانب يرضون بشروط عمل صعبة وبأجور أدنى من أجور العمال المحليين.</a:t>
            </a:r>
          </a:p>
          <a:p>
            <a:pPr marL="257175" indent="-257175" algn="r" rtl="1">
              <a:buFont typeface="Arial" panose="020B0604020202020204" pitchFamily="34" charset="0"/>
              <a:buChar char="•"/>
              <a:defRPr/>
            </a:pPr>
            <a:r>
              <a:rPr lang="ar-BH" dirty="0">
                <a:ln w="0"/>
                <a:solidFill>
                  <a:schemeClr val="tx1"/>
                </a:solidFill>
                <a:effectLst>
                  <a:outerShdw blurRad="38100" dist="19050" dir="2700000" algn="tl" rotWithShape="0">
                    <a:schemeClr val="dk1">
                      <a:alpha val="40000"/>
                    </a:schemeClr>
                  </a:outerShdw>
                </a:effectLst>
              </a:rPr>
              <a:t>تسمح بتشغيل قطاعات عديدة بأقل قدر ممكن من التكاليف.</a:t>
            </a:r>
          </a:p>
          <a:p>
            <a:pPr marL="257175" indent="-257175" algn="r" rtl="1">
              <a:buFont typeface="Arial" panose="020B0604020202020204" pitchFamily="34" charset="0"/>
              <a:buChar char="•"/>
              <a:defRPr/>
            </a:pPr>
            <a:r>
              <a:rPr lang="ar-BH" dirty="0">
                <a:ln w="0"/>
                <a:solidFill>
                  <a:schemeClr val="tx1"/>
                </a:solidFill>
                <a:effectLst>
                  <a:outerShdw blurRad="38100" dist="19050" dir="2700000" algn="tl" rotWithShape="0">
                    <a:schemeClr val="dk1">
                      <a:alpha val="40000"/>
                    </a:schemeClr>
                  </a:outerShdw>
                </a:effectLst>
              </a:rPr>
              <a:t> يسهم تحويل أموال العمال المهاجرون إلى بلدانهم في الحد من التضحم النقدي.</a:t>
            </a:r>
          </a:p>
          <a:p>
            <a:pPr marL="257175" indent="-257175" algn="r" rtl="1">
              <a:buFont typeface="Arial" panose="020B0604020202020204" pitchFamily="34" charset="0"/>
              <a:buChar char="•"/>
              <a:defRPr/>
            </a:pPr>
            <a:r>
              <a:rPr lang="ar-BH" dirty="0">
                <a:ln w="0"/>
                <a:solidFill>
                  <a:schemeClr val="tx1"/>
                </a:solidFill>
                <a:effectLst>
                  <a:outerShdw blurRad="38100" dist="19050" dir="2700000" algn="tl" rotWithShape="0">
                    <a:schemeClr val="dk1">
                      <a:alpha val="40000"/>
                    </a:schemeClr>
                  </a:outerShdw>
                </a:effectLst>
              </a:rPr>
              <a:t>التكاليف التي تتحملها هذه البلدان في مجالي التعليم والصحة غير ذات أهمية مقارنة بالفوائد الجمة التي يوفرها هذا النمط من الهجرة. </a:t>
            </a:r>
            <a:endParaRPr lang="ar-BH" sz="1500" dirty="0">
              <a:ln w="0"/>
              <a:solidFill>
                <a:schemeClr val="tx1"/>
              </a:solidFill>
              <a:effectLst>
                <a:outerShdw blurRad="38100" dist="19050" dir="2700000" algn="tl" rotWithShape="0">
                  <a:schemeClr val="dk1">
                    <a:alpha val="40000"/>
                  </a:schemeClr>
                </a:outerShdw>
              </a:effectLst>
            </a:endParaRPr>
          </a:p>
          <a:p>
            <a:pPr algn="just" rtl="1">
              <a:defRPr/>
            </a:pPr>
            <a:endParaRPr lang="ar-BH" sz="1500" dirty="0">
              <a:ln w="0"/>
              <a:solidFill>
                <a:schemeClr val="tx1"/>
              </a:solidFill>
              <a:effectLst>
                <a:outerShdw blurRad="38100" dist="19050" dir="2700000" algn="tl" rotWithShape="0">
                  <a:schemeClr val="dk1">
                    <a:alpha val="40000"/>
                  </a:schemeClr>
                </a:outerShdw>
              </a:effectLst>
            </a:endParaRPr>
          </a:p>
          <a:p>
            <a:pPr marL="257175" indent="-257175" algn="just" rtl="1">
              <a:buFontTx/>
              <a:buChar char="-"/>
              <a:defRPr/>
            </a:pPr>
            <a:endParaRPr lang="en-US" sz="1500" dirty="0">
              <a:ln w="0"/>
              <a:solidFill>
                <a:schemeClr val="tx1"/>
              </a:solidFill>
              <a:effectLst>
                <a:outerShdw blurRad="38100" dist="19050" dir="2700000" algn="tl" rotWithShape="0">
                  <a:schemeClr val="dk1">
                    <a:alpha val="40000"/>
                  </a:schemeClr>
                </a:outerShdw>
              </a:effectLst>
            </a:endParaRPr>
          </a:p>
        </p:txBody>
      </p:sp>
      <p:sp>
        <p:nvSpPr>
          <p:cNvPr id="2" name="Rectangle 1"/>
          <p:cNvSpPr/>
          <p:nvPr/>
        </p:nvSpPr>
        <p:spPr>
          <a:xfrm>
            <a:off x="1222794" y="1198074"/>
            <a:ext cx="6631557" cy="461665"/>
          </a:xfrm>
          <a:prstGeom prst="rect">
            <a:avLst/>
          </a:prstGeom>
          <a:solidFill>
            <a:schemeClr val="accent3">
              <a:lumMod val="40000"/>
              <a:lumOff val="60000"/>
            </a:schemeClr>
          </a:solidFill>
          <a:ln>
            <a:solidFill>
              <a:schemeClr val="tx1"/>
            </a:solidFill>
          </a:ln>
        </p:spPr>
        <p:txBody>
          <a:bodyPr wrap="square">
            <a:spAutoFit/>
          </a:bodyPr>
          <a:lstStyle/>
          <a:p>
            <a:pPr algn="ctr">
              <a:defRPr/>
            </a:pPr>
            <a:r>
              <a:rPr lang="ar-BH" sz="2400" dirty="0">
                <a:ln w="0"/>
                <a:effectLst>
                  <a:outerShdw blurRad="38100" dist="19050" dir="2700000" algn="tl" rotWithShape="0">
                    <a:schemeClr val="dk1">
                      <a:alpha val="40000"/>
                    </a:schemeClr>
                  </a:outerShdw>
                </a:effectLst>
                <a:latin typeface="Calibri" panose="020F0502020204030204" pitchFamily="34" charset="0"/>
              </a:rPr>
              <a:t>نتائج هجرة العمالة في البلدان </a:t>
            </a:r>
            <a:r>
              <a:rPr lang="ar-BH" sz="2400" dirty="0">
                <a:ln w="0"/>
                <a:solidFill>
                  <a:srgbClr val="FF0000"/>
                </a:solidFill>
                <a:effectLst>
                  <a:outerShdw blurRad="38100" dist="19050" dir="2700000" algn="tl" rotWithShape="0">
                    <a:schemeClr val="dk1">
                      <a:alpha val="40000"/>
                    </a:schemeClr>
                  </a:outerShdw>
                </a:effectLst>
                <a:latin typeface="Calibri" panose="020F0502020204030204" pitchFamily="34" charset="0"/>
              </a:rPr>
              <a:t>المستقبلة</a:t>
            </a:r>
            <a:endParaRPr lang="en-US" sz="2400" dirty="0">
              <a:ln w="0"/>
              <a:solidFill>
                <a:srgbClr val="FF0000"/>
              </a:solidFill>
              <a:effectLst>
                <a:outerShdw blurRad="38100" dist="19050" dir="2700000" algn="tl" rotWithShape="0">
                  <a:schemeClr val="dk1">
                    <a:alpha val="40000"/>
                  </a:schemeClr>
                </a:outerShdw>
              </a:effectLst>
              <a:latin typeface="Calibri" panose="020F0502020204030204" pitchFamily="34" charset="0"/>
            </a:endParaRPr>
          </a:p>
        </p:txBody>
      </p:sp>
      <p:sp>
        <p:nvSpPr>
          <p:cNvPr id="6" name="Snip Diagonal Corner Rectangle 6">
            <a:extLst>
              <a:ext uri="{FF2B5EF4-FFF2-40B4-BE49-F238E27FC236}">
                <a16:creationId xmlns:a16="http://schemas.microsoft.com/office/drawing/2014/main" id="{412B2EFC-EE54-4CB0-B58B-2119CD54229A}"/>
              </a:ext>
            </a:extLst>
          </p:cNvPr>
          <p:cNvSpPr/>
          <p:nvPr/>
        </p:nvSpPr>
        <p:spPr>
          <a:xfrm>
            <a:off x="1222794" y="4039680"/>
            <a:ext cx="6631557" cy="1542303"/>
          </a:xfrm>
          <a:prstGeom prst="snip2DiagRect">
            <a:avLst>
              <a:gd name="adj1" fmla="val 0"/>
              <a:gd name="adj2" fmla="val 0"/>
            </a:avLst>
          </a:prstGeom>
          <a:solidFill>
            <a:schemeClr val="accent2">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ar-BH" sz="1350" u="sng" dirty="0">
              <a:ln w="0"/>
              <a:solidFill>
                <a:schemeClr val="tx1"/>
              </a:solidFill>
              <a:effectLst>
                <a:outerShdw blurRad="38100" dist="19050" dir="2700000" algn="tl" rotWithShape="0">
                  <a:schemeClr val="dk1">
                    <a:alpha val="40000"/>
                  </a:schemeClr>
                </a:outerShdw>
              </a:effectLst>
            </a:endParaRPr>
          </a:p>
          <a:p>
            <a:pPr algn="ctr" rtl="1">
              <a:defRPr/>
            </a:pPr>
            <a:endParaRPr lang="ar-BH" b="1" u="sng" dirty="0">
              <a:ln w="0"/>
              <a:solidFill>
                <a:schemeClr val="tx1"/>
              </a:solidFill>
              <a:effectLst>
                <a:outerShdw blurRad="38100" dist="19050" dir="2700000" algn="tl" rotWithShape="0">
                  <a:schemeClr val="dk1">
                    <a:alpha val="40000"/>
                  </a:schemeClr>
                </a:outerShdw>
              </a:effectLst>
            </a:endParaRPr>
          </a:p>
          <a:p>
            <a:pPr marL="257175" indent="-257175" algn="r" rtl="1">
              <a:buFont typeface="Arial" panose="020B0604020202020204" pitchFamily="34" charset="0"/>
              <a:buChar char="•"/>
              <a:defRPr/>
            </a:pPr>
            <a:r>
              <a:rPr lang="ar-BH" dirty="0">
                <a:ln w="0"/>
                <a:solidFill>
                  <a:schemeClr val="tx1"/>
                </a:solidFill>
                <a:effectLst>
                  <a:outerShdw blurRad="38100" dist="19050" dir="2700000" algn="tl" rotWithShape="0">
                    <a:schemeClr val="dk1">
                      <a:alpha val="40000"/>
                    </a:schemeClr>
                  </a:outerShdw>
                </a:effectLst>
              </a:rPr>
              <a:t>نتائج الهجرة غالبًا ما تكون معكوسة.</a:t>
            </a:r>
          </a:p>
          <a:p>
            <a:pPr marL="257175" indent="-257175" algn="r" rtl="1">
              <a:buFont typeface="Arial" panose="020B0604020202020204" pitchFamily="34" charset="0"/>
              <a:buChar char="•"/>
              <a:defRPr/>
            </a:pPr>
            <a:r>
              <a:rPr lang="ar-BH" dirty="0">
                <a:ln w="0"/>
                <a:solidFill>
                  <a:schemeClr val="tx1"/>
                </a:solidFill>
                <a:effectLst>
                  <a:outerShdw blurRad="38100" dist="19050" dir="2700000" algn="tl" rotWithShape="0">
                    <a:schemeClr val="dk1">
                      <a:alpha val="40000"/>
                    </a:schemeClr>
                  </a:outerShdw>
                </a:effectLst>
              </a:rPr>
              <a:t>الأموال التي يحولها العمال المهاجرون إلى بلدانهم تمثل دخلاً مهما يسمح بتأمين الحد الأدنى للعيش بالنسبة للكثيرين. </a:t>
            </a:r>
          </a:p>
          <a:p>
            <a:pPr marL="257175" indent="-257175" algn="r" rtl="1">
              <a:buFont typeface="Arial" panose="020B0604020202020204" pitchFamily="34" charset="0"/>
              <a:buChar char="•"/>
              <a:defRPr/>
            </a:pPr>
            <a:r>
              <a:rPr lang="ar-BH" dirty="0">
                <a:ln w="0"/>
                <a:solidFill>
                  <a:schemeClr val="tx1"/>
                </a:solidFill>
                <a:effectLst>
                  <a:outerShdw blurRad="38100" dist="19050" dir="2700000" algn="tl" rotWithShape="0">
                    <a:schemeClr val="dk1">
                      <a:alpha val="40000"/>
                    </a:schemeClr>
                  </a:outerShdw>
                </a:effectLst>
              </a:rPr>
              <a:t>نادرًا ما تستثمر الأموال المحولة في مشاريع إنتاجية، إذ انها تهدر في مجال الكماليات (بناء البيوت أو شراء السيارات). </a:t>
            </a:r>
          </a:p>
          <a:p>
            <a:pPr algn="just" rtl="1">
              <a:defRPr/>
            </a:pPr>
            <a:endParaRPr lang="ar-BH" sz="1500" dirty="0">
              <a:ln w="0"/>
              <a:solidFill>
                <a:schemeClr val="tx1"/>
              </a:solidFill>
              <a:effectLst>
                <a:outerShdw blurRad="38100" dist="19050" dir="2700000" algn="tl" rotWithShape="0">
                  <a:schemeClr val="dk1">
                    <a:alpha val="40000"/>
                  </a:schemeClr>
                </a:outerShdw>
              </a:effectLst>
            </a:endParaRPr>
          </a:p>
          <a:p>
            <a:pPr marL="257175" indent="-257175" algn="just" rtl="1">
              <a:buFontTx/>
              <a:buChar char="-"/>
              <a:defRPr/>
            </a:pPr>
            <a:endParaRPr lang="en-US" sz="1500" dirty="0">
              <a:ln w="0"/>
              <a:solidFill>
                <a:schemeClr val="tx1"/>
              </a:solidFill>
              <a:effectLst>
                <a:outerShdw blurRad="38100" dist="19050" dir="2700000" algn="tl" rotWithShape="0">
                  <a:schemeClr val="dk1">
                    <a:alpha val="40000"/>
                  </a:schemeClr>
                </a:outerShdw>
              </a:effectLst>
            </a:endParaRPr>
          </a:p>
        </p:txBody>
      </p:sp>
      <p:sp>
        <p:nvSpPr>
          <p:cNvPr id="8" name="Rectangle 7">
            <a:extLst>
              <a:ext uri="{FF2B5EF4-FFF2-40B4-BE49-F238E27FC236}">
                <a16:creationId xmlns:a16="http://schemas.microsoft.com/office/drawing/2014/main" id="{C8E72540-B42D-40F8-939E-49AB949072F6}"/>
              </a:ext>
            </a:extLst>
          </p:cNvPr>
          <p:cNvSpPr/>
          <p:nvPr/>
        </p:nvSpPr>
        <p:spPr>
          <a:xfrm>
            <a:off x="1222794" y="3460386"/>
            <a:ext cx="6631557" cy="461665"/>
          </a:xfrm>
          <a:prstGeom prst="rect">
            <a:avLst/>
          </a:prstGeom>
          <a:solidFill>
            <a:schemeClr val="accent3">
              <a:lumMod val="40000"/>
              <a:lumOff val="60000"/>
            </a:schemeClr>
          </a:solidFill>
          <a:ln>
            <a:solidFill>
              <a:schemeClr val="tx1"/>
            </a:solidFill>
          </a:ln>
        </p:spPr>
        <p:txBody>
          <a:bodyPr wrap="square">
            <a:spAutoFit/>
          </a:bodyPr>
          <a:lstStyle/>
          <a:p>
            <a:pPr algn="ctr">
              <a:defRPr/>
            </a:pPr>
            <a:r>
              <a:rPr lang="ar-BH" sz="2400" dirty="0">
                <a:ln w="0"/>
                <a:effectLst>
                  <a:outerShdw blurRad="38100" dist="19050" dir="2700000" algn="tl" rotWithShape="0">
                    <a:schemeClr val="dk1">
                      <a:alpha val="40000"/>
                    </a:schemeClr>
                  </a:outerShdw>
                </a:effectLst>
                <a:latin typeface="Calibri" panose="020F0502020204030204" pitchFamily="34" charset="0"/>
              </a:rPr>
              <a:t>نتائج هجرة العمالة في البلدان </a:t>
            </a:r>
            <a:r>
              <a:rPr lang="ar-BH" sz="2400" dirty="0">
                <a:ln w="0"/>
                <a:solidFill>
                  <a:srgbClr val="FF0000"/>
                </a:solidFill>
                <a:effectLst>
                  <a:outerShdw blurRad="38100" dist="19050" dir="2700000" algn="tl" rotWithShape="0">
                    <a:schemeClr val="dk1">
                      <a:alpha val="40000"/>
                    </a:schemeClr>
                  </a:outerShdw>
                </a:effectLst>
                <a:latin typeface="Calibri" panose="020F0502020204030204" pitchFamily="34" charset="0"/>
              </a:rPr>
              <a:t>المصدرة للعمالة</a:t>
            </a:r>
            <a:endParaRPr lang="en-US" sz="2400" dirty="0">
              <a:ln w="0"/>
              <a:solidFill>
                <a:srgbClr val="FF0000"/>
              </a:solidFill>
              <a:effectLst>
                <a:outerShdw blurRad="38100" dist="19050" dir="2700000" algn="tl" rotWithShape="0">
                  <a:schemeClr val="dk1">
                    <a:alpha val="40000"/>
                  </a:schemeClr>
                </a:outerShdw>
              </a:effectLst>
              <a:latin typeface="Calibri" panose="020F0502020204030204" pitchFamily="34" charset="0"/>
            </a:endParaRPr>
          </a:p>
        </p:txBody>
      </p:sp>
    </p:spTree>
    <p:extLst>
      <p:ext uri="{BB962C8B-B14F-4D97-AF65-F5344CB8AC3E}">
        <p14:creationId xmlns:p14="http://schemas.microsoft.com/office/powerpoint/2010/main" val="37735392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901344" y="831721"/>
            <a:ext cx="7341312" cy="461665"/>
          </a:xfrm>
          <a:prstGeom prst="rect">
            <a:avLst/>
          </a:prstGeom>
          <a:solidFill>
            <a:schemeClr val="accent2">
              <a:lumMod val="20000"/>
              <a:lumOff val="80000"/>
            </a:schemeClr>
          </a:solidFill>
          <a:ln w="28575">
            <a:noFill/>
          </a:ln>
        </p:spPr>
        <p:txBody>
          <a:bodyPr wrap="square">
            <a:spAutoFit/>
          </a:bodyPr>
          <a:lstStyle>
            <a:lvl1pPr algn="r" rtl="1">
              <a:lnSpc>
                <a:spcPct val="90000"/>
              </a:lnSpc>
              <a:spcBef>
                <a:spcPts val="750"/>
              </a:spcBef>
              <a:buFont typeface="Arial" panose="020B0604020202020204" pitchFamily="34" charset="0"/>
              <a:buChar char="•"/>
              <a:defRPr sz="21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375"/>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375"/>
              </a:spcBef>
              <a:buFont typeface="Arial" panose="020B0604020202020204" pitchFamily="34" charset="0"/>
              <a:buChar char="•"/>
              <a:defRPr sz="15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defRPr/>
            </a:pPr>
            <a:r>
              <a:rPr lang="ar-BH" altLang="ar-BH" sz="2400" b="1" dirty="0">
                <a:latin typeface="Arial" panose="020B0604020202020204" pitchFamily="34" charset="0"/>
              </a:rPr>
              <a:t> </a:t>
            </a:r>
            <a:r>
              <a:rPr lang="ar-BH" sz="2400" dirty="0">
                <a:ln w="0"/>
                <a:effectLst>
                  <a:outerShdw blurRad="38100" dist="19050" dir="2700000" algn="tl" rotWithShape="0">
                    <a:schemeClr val="dk1">
                      <a:alpha val="40000"/>
                    </a:schemeClr>
                  </a:outerShdw>
                </a:effectLst>
              </a:rPr>
              <a:t>أنماط الهجرات الأخرى التي شهدها النصف الثاني من القرن العشرين </a:t>
            </a:r>
            <a:endParaRPr lang="en-US" altLang="ar-BH" sz="2400" b="1" dirty="0">
              <a:latin typeface="Arial" panose="020B0604020202020204" pitchFamily="34" charset="0"/>
            </a:endParaRPr>
          </a:p>
        </p:txBody>
      </p:sp>
      <p:sp>
        <p:nvSpPr>
          <p:cNvPr id="6" name="Left Arrow 5"/>
          <p:cNvSpPr/>
          <p:nvPr/>
        </p:nvSpPr>
        <p:spPr>
          <a:xfrm flipH="1">
            <a:off x="5832421" y="1888505"/>
            <a:ext cx="2184752" cy="884634"/>
          </a:xfrm>
          <a:prstGeom prst="homePlate">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BH" sz="2000" b="1" dirty="0">
                <a:solidFill>
                  <a:schemeClr val="tx1"/>
                </a:solidFill>
                <a:latin typeface="Arial" panose="020B0604020202020204" pitchFamily="34" charset="0"/>
              </a:rPr>
              <a:t>الهجرات عبر المحيطات</a:t>
            </a:r>
          </a:p>
        </p:txBody>
      </p:sp>
      <p:sp>
        <p:nvSpPr>
          <p:cNvPr id="7" name="Rounded Rectangle 6"/>
          <p:cNvSpPr/>
          <p:nvPr/>
        </p:nvSpPr>
        <p:spPr>
          <a:xfrm>
            <a:off x="1195831" y="1832998"/>
            <a:ext cx="4636590" cy="995649"/>
          </a:xfrm>
          <a:prstGeom prst="homePlat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a:defRPr/>
            </a:pPr>
            <a:r>
              <a:rPr lang="ar-BH" b="1" dirty="0">
                <a:solidFill>
                  <a:schemeClr val="tx1"/>
                </a:solidFill>
                <a:latin typeface="Arial" panose="020B0604020202020204" pitchFamily="34" charset="0"/>
              </a:rPr>
              <a:t>عادت إلى الظهور بشكل محدود وأهمها الهجرات إلى أمريكا الشمالية وأستراليا وكندا.</a:t>
            </a:r>
          </a:p>
        </p:txBody>
      </p:sp>
      <p:sp>
        <p:nvSpPr>
          <p:cNvPr id="8" name="Left Arrow 7"/>
          <p:cNvSpPr/>
          <p:nvPr/>
        </p:nvSpPr>
        <p:spPr>
          <a:xfrm flipH="1">
            <a:off x="5799991" y="2871848"/>
            <a:ext cx="2238806" cy="1565672"/>
          </a:xfrm>
          <a:prstGeom prst="homePlate">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BH" sz="2000" b="1" dirty="0">
                <a:solidFill>
                  <a:schemeClr val="tx1"/>
                </a:solidFill>
                <a:latin typeface="Arial" panose="020B0604020202020204" pitchFamily="34" charset="0"/>
              </a:rPr>
              <a:t>هجرة أشخاص يتصفون بمستوى مهني رفيع نحو البلدان المتطورة </a:t>
            </a:r>
          </a:p>
        </p:txBody>
      </p:sp>
      <p:sp>
        <p:nvSpPr>
          <p:cNvPr id="9" name="Left Arrow 8"/>
          <p:cNvSpPr/>
          <p:nvPr/>
        </p:nvSpPr>
        <p:spPr>
          <a:xfrm flipH="1">
            <a:off x="5854045" y="4536228"/>
            <a:ext cx="2184752" cy="1028386"/>
          </a:xfrm>
          <a:prstGeom prst="homePlat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BH" sz="2000" b="1" dirty="0">
                <a:solidFill>
                  <a:schemeClr val="tx1"/>
                </a:solidFill>
                <a:latin typeface="Arial" panose="020B0604020202020204" pitchFamily="34" charset="0"/>
              </a:rPr>
              <a:t>هجرة اللاجئين</a:t>
            </a:r>
            <a:endParaRPr lang="en-US" sz="2000" b="1" dirty="0">
              <a:solidFill>
                <a:schemeClr val="tx1"/>
              </a:solidFill>
              <a:latin typeface="Arial" panose="020B0604020202020204" pitchFamily="34" charset="0"/>
            </a:endParaRPr>
          </a:p>
        </p:txBody>
      </p:sp>
      <p:sp>
        <p:nvSpPr>
          <p:cNvPr id="10" name="Rounded Rectangle 9"/>
          <p:cNvSpPr/>
          <p:nvPr/>
        </p:nvSpPr>
        <p:spPr>
          <a:xfrm>
            <a:off x="1170474" y="2927355"/>
            <a:ext cx="4629518" cy="1447800"/>
          </a:xfrm>
          <a:prstGeom prst="homePlat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rtl="1">
              <a:defRPr/>
            </a:pPr>
            <a:r>
              <a:rPr lang="ar-BH" b="1" dirty="0">
                <a:solidFill>
                  <a:schemeClr val="tx1"/>
                </a:solidFill>
                <a:latin typeface="Arial" panose="020B0604020202020204" pitchFamily="34" charset="0"/>
              </a:rPr>
              <a:t>كالأطباء والمهنيين والتقنيين الذين لم تتوافر لهم وظائف تناسب كفاءاتهم العلمية في بلادهم، وتشهد الولايات المتحدة وكندا هجرة أدمغة مصدرها أوروبا والبلدان النامية.</a:t>
            </a:r>
          </a:p>
        </p:txBody>
      </p:sp>
      <p:sp>
        <p:nvSpPr>
          <p:cNvPr id="11" name="Rounded Rectangle 10"/>
          <p:cNvSpPr/>
          <p:nvPr/>
        </p:nvSpPr>
        <p:spPr>
          <a:xfrm>
            <a:off x="1224528" y="4536229"/>
            <a:ext cx="4629518" cy="1040090"/>
          </a:xfrm>
          <a:prstGeom prst="homePlat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a:defRPr/>
            </a:pPr>
            <a:r>
              <a:rPr lang="ar-BH" b="1" dirty="0">
                <a:solidFill>
                  <a:schemeClr val="tx1"/>
                </a:solidFill>
                <a:latin typeface="Arial" panose="020B0604020202020204" pitchFamily="34" charset="0"/>
              </a:rPr>
              <a:t>طغى اللاجئون على حركات الهجرة الدولية في العقدين الثامن والتاسع من القرن العشرين مثل إفريقيا وجنوب آسيا والهند وأمريكا الوسطى. </a:t>
            </a:r>
          </a:p>
        </p:txBody>
      </p:sp>
    </p:spTree>
    <p:extLst>
      <p:ext uri="{BB962C8B-B14F-4D97-AF65-F5344CB8AC3E}">
        <p14:creationId xmlns:p14="http://schemas.microsoft.com/office/powerpoint/2010/main" val="14879295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1_قالب الدرو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TMPLT.potx</Template>
  <TotalTime>2444</TotalTime>
  <Words>4760</Words>
  <Application>Microsoft Office PowerPoint</Application>
  <PresentationFormat>On-screen Show (4:3)</PresentationFormat>
  <Paragraphs>604</Paragraphs>
  <Slides>60</Slides>
  <Notes>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60</vt:i4>
      </vt:variant>
    </vt:vector>
  </HeadingPairs>
  <TitlesOfParts>
    <vt:vector size="72" baseType="lpstr">
      <vt:lpstr>Arabic Typesetting</vt:lpstr>
      <vt:lpstr>Arial</vt:lpstr>
      <vt:lpstr>Calibri</vt:lpstr>
      <vt:lpstr>Calibri Light</vt:lpstr>
      <vt:lpstr>Franklin Gothic Medium</vt:lpstr>
      <vt:lpstr>Sakkal Majalla</vt:lpstr>
      <vt:lpstr>Simplified Arabic</vt:lpstr>
      <vt:lpstr>Times New Roman</vt:lpstr>
      <vt:lpstr>Traditional Arabic</vt:lpstr>
      <vt:lpstr>Wingdings</vt:lpstr>
      <vt:lpstr>Office Theme</vt:lpstr>
      <vt:lpstr>1_قالب الدروس</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الأقاليم الباردة: تشمل المناطق القطبية في النصف الشمالي من الكرة الأرضية، والأراضي المحيطة بالقطب الجنوبي، وأعالي الجبال في المناطق المعتدلة. تتميز ببرودة شديدة طيلة السنة تحد من النشاط البشري، تعيش فيها مجموعات بشرية قليلة.</vt:lpstr>
      <vt:lpstr>PowerPoint Presentation</vt:lpstr>
      <vt:lpstr>PowerPoint Presentation</vt:lpstr>
      <vt:lpstr>العوامل التاريخية المؤثرة في توزع السكان:</vt:lpstr>
      <vt:lpstr>العوامل الاقتصادية المؤثرة في توزع السكان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يتم تصنيف البلدان العربية بالنسبة لمعدلات الخصوبة على ثلاث مجموعات:</vt:lpstr>
      <vt:lpstr>PowerPoint Presentation</vt:lpstr>
      <vt:lpstr>PowerPoint Presentation</vt:lpstr>
      <vt:lpstr>أ- النمو السكاني في الماضي: - بطيئًا وغير منتظم. - يرتفع حينًا ويتدنى أحيانًا، بسبب الأوبئة والمجاعات والحروب. - يحتاج التضاعف السكاني مدة  طويلةً (حوالي خمسة عشر قرنًا). ب- النمو السكاني في الحاضر: - اتسم النمو السكاني بالسرعة. - قِصر المدة الزمنية لتضاعف السكان (40 سنة). - الحجم السكاني الكبير، فمن المتوقع أن يصل إلى 8206 مليون نسمة عام 2025م.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أنواع السياسات السكانية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Maryam Khaled Mohamed Ebrahim Busaad</dc:creator>
  <cp:lastModifiedBy>معصومة العالي</cp:lastModifiedBy>
  <cp:revision>278</cp:revision>
  <dcterms:created xsi:type="dcterms:W3CDTF">2020-03-04T10:47:58Z</dcterms:created>
  <dcterms:modified xsi:type="dcterms:W3CDTF">2021-01-12T20:15:30Z</dcterms:modified>
</cp:coreProperties>
</file>