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5" r:id="rId9"/>
    <p:sldId id="263" r:id="rId10"/>
    <p:sldId id="264" r:id="rId11"/>
    <p:sldId id="266" r:id="rId12"/>
    <p:sldId id="267" r:id="rId13"/>
    <p:sldId id="268" r:id="rId14"/>
    <p:sldId id="269" r:id="rId15"/>
    <p:sldId id="270" r:id="rId16"/>
    <p:sldId id="271" r:id="rId17"/>
    <p:sldId id="272" r:id="rId18"/>
    <p:sldId id="273" r:id="rId19"/>
    <p:sldId id="280" r:id="rId20"/>
    <p:sldId id="275" r:id="rId21"/>
    <p:sldId id="276" r:id="rId22"/>
    <p:sldId id="279" r:id="rId23"/>
    <p:sldId id="281" r:id="rId24"/>
    <p:sldId id="277" r:id="rId2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EEEEEE"/>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706" autoAdjust="0"/>
    <p:restoredTop sz="94660"/>
  </p:normalViewPr>
  <p:slideViewPr>
    <p:cSldViewPr snapToGrid="0">
      <p:cViewPr varScale="1">
        <p:scale>
          <a:sx n="74" d="100"/>
          <a:sy n="74" d="100"/>
        </p:scale>
        <p:origin x="58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D39C002-5B1D-40F2-A180-5B99E4483D2D}" type="doc">
      <dgm:prSet loTypeId="urn:microsoft.com/office/officeart/2005/8/layout/process4" loCatId="process" qsTypeId="urn:microsoft.com/office/officeart/2005/8/quickstyle/3d2" qsCatId="3D" csTypeId="urn:microsoft.com/office/officeart/2005/8/colors/colorful3" csCatId="colorful" phldr="1"/>
      <dgm:spPr/>
    </dgm:pt>
    <dgm:pt modelId="{6BC4DDDC-C1F8-4276-9C77-30DB599433C4}">
      <dgm:prSet phldrT="[Text]" custT="1"/>
      <dgm:spPr/>
      <dgm:t>
        <a:bodyPr/>
        <a:lstStyle/>
        <a:p>
          <a:pPr rtl="1"/>
          <a:r>
            <a:rPr lang="ar-SA" sz="2400" b="1" dirty="0" smtClean="0">
              <a:effectLst>
                <a:outerShdw blurRad="38100" dist="38100" dir="2700000" algn="tl">
                  <a:srgbClr val="000000">
                    <a:alpha val="43137"/>
                  </a:srgbClr>
                </a:outerShdw>
              </a:effectLst>
              <a:cs typeface="+mj-cs"/>
            </a:rPr>
            <a:t>نزار</a:t>
          </a:r>
          <a:r>
            <a:rPr lang="ar-SA" sz="2400" b="1" baseline="0" dirty="0" smtClean="0">
              <a:effectLst>
                <a:outerShdw blurRad="38100" dist="38100" dir="2700000" algn="tl">
                  <a:srgbClr val="000000">
                    <a:alpha val="43137"/>
                  </a:srgbClr>
                </a:outerShdw>
              </a:effectLst>
              <a:cs typeface="+mj-cs"/>
            </a:rPr>
            <a:t> بن</a:t>
          </a:r>
          <a:r>
            <a:rPr lang="ar-BH" sz="2400" b="1" baseline="0" dirty="0" smtClean="0">
              <a:effectLst>
                <a:outerShdw blurRad="38100" dist="38100" dir="2700000" algn="tl">
                  <a:srgbClr val="000000">
                    <a:alpha val="43137"/>
                  </a:srgbClr>
                </a:outerShdw>
              </a:effectLst>
              <a:cs typeface="+mj-cs"/>
            </a:rPr>
            <a:t> مَعد بن</a:t>
          </a:r>
          <a:r>
            <a:rPr lang="ar-SA" sz="2400" b="1" baseline="0" dirty="0" smtClean="0">
              <a:effectLst>
                <a:outerShdw blurRad="38100" dist="38100" dir="2700000" algn="tl">
                  <a:srgbClr val="000000">
                    <a:alpha val="43137"/>
                  </a:srgbClr>
                </a:outerShdw>
              </a:effectLst>
              <a:cs typeface="+mj-cs"/>
            </a:rPr>
            <a:t> عدنان </a:t>
          </a:r>
          <a:endParaRPr lang="ar-SA" sz="2400" b="1" dirty="0">
            <a:effectLst>
              <a:outerShdw blurRad="38100" dist="38100" dir="2700000" algn="tl">
                <a:srgbClr val="000000">
                  <a:alpha val="43137"/>
                </a:srgbClr>
              </a:outerShdw>
            </a:effectLst>
            <a:cs typeface="+mj-cs"/>
          </a:endParaRPr>
        </a:p>
      </dgm:t>
    </dgm:pt>
    <dgm:pt modelId="{00398FA6-674A-48BE-8A73-E7E5D9B56570}" type="parTrans" cxnId="{CC1430C2-A81F-470D-BCDF-1550B4D69905}">
      <dgm:prSet/>
      <dgm:spPr/>
      <dgm:t>
        <a:bodyPr/>
        <a:lstStyle/>
        <a:p>
          <a:pPr rtl="1"/>
          <a:endParaRPr lang="ar-SA"/>
        </a:p>
      </dgm:t>
    </dgm:pt>
    <dgm:pt modelId="{1ACCC4EF-A84B-4F09-B810-D6DA681636B8}" type="sibTrans" cxnId="{CC1430C2-A81F-470D-BCDF-1550B4D69905}">
      <dgm:prSet/>
      <dgm:spPr/>
      <dgm:t>
        <a:bodyPr/>
        <a:lstStyle/>
        <a:p>
          <a:pPr rtl="1"/>
          <a:endParaRPr lang="ar-SA"/>
        </a:p>
      </dgm:t>
    </dgm:pt>
    <dgm:pt modelId="{B033B9E3-71BF-4290-AEAA-868EBF7533B3}">
      <dgm:prSet phldrT="[Text]" custT="1"/>
      <dgm:spPr/>
      <dgm:t>
        <a:bodyPr/>
        <a:lstStyle/>
        <a:p>
          <a:pPr rtl="1"/>
          <a:r>
            <a:rPr lang="ar-SA" sz="2400" b="1" dirty="0" smtClean="0">
              <a:effectLst>
                <a:outerShdw blurRad="38100" dist="38100" dir="2700000" algn="tl">
                  <a:srgbClr val="000000">
                    <a:alpha val="43137"/>
                  </a:srgbClr>
                </a:outerShdw>
              </a:effectLst>
              <a:cs typeface="+mj-cs"/>
            </a:rPr>
            <a:t>أسد</a:t>
          </a:r>
          <a:r>
            <a:rPr lang="ar-SA" sz="2000" b="1" dirty="0" smtClean="0">
              <a:effectLst>
                <a:outerShdw blurRad="38100" dist="38100" dir="2700000" algn="tl">
                  <a:srgbClr val="000000">
                    <a:alpha val="43137"/>
                  </a:srgbClr>
                </a:outerShdw>
              </a:effectLst>
              <a:cs typeface="+mj-cs"/>
            </a:rPr>
            <a:t> بن ر</a:t>
          </a:r>
          <a:r>
            <a:rPr lang="ar-BH" sz="2000" b="1" dirty="0" smtClean="0">
              <a:effectLst>
                <a:outerShdw blurRad="38100" dist="38100" dir="2700000" algn="tl">
                  <a:srgbClr val="000000">
                    <a:alpha val="43137"/>
                  </a:srgbClr>
                </a:outerShdw>
              </a:effectLst>
              <a:cs typeface="+mj-cs"/>
            </a:rPr>
            <a:t>َ</a:t>
          </a:r>
          <a:r>
            <a:rPr lang="ar-SA" sz="2000" b="1" dirty="0" smtClean="0">
              <a:effectLst>
                <a:outerShdw blurRad="38100" dist="38100" dir="2700000" algn="tl">
                  <a:srgbClr val="000000">
                    <a:alpha val="43137"/>
                  </a:srgbClr>
                </a:outerShdw>
              </a:effectLst>
              <a:cs typeface="+mj-cs"/>
            </a:rPr>
            <a:t>بيعة </a:t>
          </a:r>
          <a:endParaRPr lang="ar-SA" sz="2000" b="1" dirty="0">
            <a:effectLst>
              <a:outerShdw blurRad="38100" dist="38100" dir="2700000" algn="tl">
                <a:srgbClr val="000000">
                  <a:alpha val="43137"/>
                </a:srgbClr>
              </a:outerShdw>
            </a:effectLst>
            <a:cs typeface="+mj-cs"/>
          </a:endParaRPr>
        </a:p>
      </dgm:t>
    </dgm:pt>
    <dgm:pt modelId="{1127B7CB-F44E-4597-8D8C-B47A09EAB664}" type="parTrans" cxnId="{7C6C9B54-6238-4D12-83B7-47BBCB5FA467}">
      <dgm:prSet/>
      <dgm:spPr/>
      <dgm:t>
        <a:bodyPr/>
        <a:lstStyle/>
        <a:p>
          <a:pPr rtl="1"/>
          <a:endParaRPr lang="ar-SA"/>
        </a:p>
      </dgm:t>
    </dgm:pt>
    <dgm:pt modelId="{C9E72DEF-6697-4B8B-9E4D-595FBF40A7EE}" type="sibTrans" cxnId="{7C6C9B54-6238-4D12-83B7-47BBCB5FA467}">
      <dgm:prSet/>
      <dgm:spPr/>
      <dgm:t>
        <a:bodyPr/>
        <a:lstStyle/>
        <a:p>
          <a:pPr rtl="1"/>
          <a:endParaRPr lang="ar-SA"/>
        </a:p>
      </dgm:t>
    </dgm:pt>
    <dgm:pt modelId="{5E70CC9F-FEC7-47C9-89A8-58AB65D23A45}">
      <dgm:prSet custT="1"/>
      <dgm:spPr/>
      <dgm:t>
        <a:bodyPr/>
        <a:lstStyle/>
        <a:p>
          <a:pPr rtl="1"/>
          <a:r>
            <a:rPr lang="ar-SA" sz="2400" b="1" dirty="0" smtClean="0">
              <a:effectLst>
                <a:outerShdw blurRad="38100" dist="38100" dir="2700000" algn="tl">
                  <a:srgbClr val="000000">
                    <a:alpha val="43137"/>
                  </a:srgbClr>
                </a:outerShdw>
              </a:effectLst>
              <a:cs typeface="+mj-cs"/>
            </a:rPr>
            <a:t>عنز</a:t>
          </a:r>
          <a:r>
            <a:rPr lang="ar-BH" sz="2400" b="1" dirty="0" smtClean="0">
              <a:effectLst>
                <a:outerShdw blurRad="38100" dist="38100" dir="2700000" algn="tl">
                  <a:srgbClr val="000000">
                    <a:alpha val="43137"/>
                  </a:srgbClr>
                </a:outerShdw>
              </a:effectLst>
              <a:cs typeface="+mj-cs"/>
            </a:rPr>
            <a:t>ِ</a:t>
          </a:r>
          <a:r>
            <a:rPr lang="ar-SA" sz="2400" b="1" dirty="0" smtClean="0">
              <a:effectLst>
                <a:outerShdw blurRad="38100" dist="38100" dir="2700000" algn="tl">
                  <a:srgbClr val="000000">
                    <a:alpha val="43137"/>
                  </a:srgbClr>
                </a:outerShdw>
              </a:effectLst>
              <a:cs typeface="+mj-cs"/>
            </a:rPr>
            <a:t>ة</a:t>
          </a:r>
          <a:endParaRPr lang="ar-SA" sz="2400" b="1" dirty="0">
            <a:effectLst>
              <a:outerShdw blurRad="38100" dist="38100" dir="2700000" algn="tl">
                <a:srgbClr val="000000">
                  <a:alpha val="43137"/>
                </a:srgbClr>
              </a:outerShdw>
            </a:effectLst>
            <a:cs typeface="+mj-cs"/>
          </a:endParaRPr>
        </a:p>
      </dgm:t>
    </dgm:pt>
    <dgm:pt modelId="{AB7EB1B2-3EC9-4D30-9EFE-ADEF1E9AE650}" type="parTrans" cxnId="{4CA83F13-22BD-44D9-98CC-4B06333C8D7E}">
      <dgm:prSet/>
      <dgm:spPr/>
      <dgm:t>
        <a:bodyPr/>
        <a:lstStyle/>
        <a:p>
          <a:pPr rtl="1"/>
          <a:endParaRPr lang="ar-SA"/>
        </a:p>
      </dgm:t>
    </dgm:pt>
    <dgm:pt modelId="{6C70FD27-B9EB-47C4-A361-12CD4CAED199}" type="sibTrans" cxnId="{4CA83F13-22BD-44D9-98CC-4B06333C8D7E}">
      <dgm:prSet/>
      <dgm:spPr/>
      <dgm:t>
        <a:bodyPr/>
        <a:lstStyle/>
        <a:p>
          <a:pPr rtl="1"/>
          <a:endParaRPr lang="ar-SA"/>
        </a:p>
      </dgm:t>
    </dgm:pt>
    <dgm:pt modelId="{FF35880A-F8D5-427B-96DA-3F8126643362}">
      <dgm:prSet custT="1"/>
      <dgm:spPr/>
      <dgm:t>
        <a:bodyPr/>
        <a:lstStyle/>
        <a:p>
          <a:pPr rtl="1"/>
          <a:r>
            <a:rPr lang="ar-SA" sz="2400" b="1" dirty="0" smtClean="0">
              <a:effectLst>
                <a:outerShdw blurRad="38100" dist="38100" dir="2700000" algn="tl">
                  <a:srgbClr val="000000">
                    <a:alpha val="43137"/>
                  </a:srgbClr>
                </a:outerShdw>
              </a:effectLst>
              <a:cs typeface="+mj-cs"/>
            </a:rPr>
            <a:t>بنو ع</a:t>
          </a:r>
          <a:r>
            <a:rPr lang="ar-BH" sz="2400" b="1" dirty="0" smtClean="0">
              <a:effectLst>
                <a:outerShdw blurRad="38100" dist="38100" dir="2700000" algn="tl">
                  <a:srgbClr val="000000">
                    <a:alpha val="43137"/>
                  </a:srgbClr>
                </a:outerShdw>
              </a:effectLst>
              <a:cs typeface="+mj-cs"/>
            </a:rPr>
            <a:t>ُ</a:t>
          </a:r>
          <a:r>
            <a:rPr lang="ar-SA" sz="2400" b="1" dirty="0" err="1" smtClean="0">
              <a:effectLst>
                <a:outerShdw blurRad="38100" dist="38100" dir="2700000" algn="tl">
                  <a:srgbClr val="000000">
                    <a:alpha val="43137"/>
                  </a:srgbClr>
                </a:outerShdw>
              </a:effectLst>
              <a:cs typeface="+mj-cs"/>
            </a:rPr>
            <a:t>تبة</a:t>
          </a:r>
          <a:endParaRPr lang="ar-SA" sz="2400" b="1" dirty="0">
            <a:effectLst>
              <a:outerShdw blurRad="38100" dist="38100" dir="2700000" algn="tl">
                <a:srgbClr val="000000">
                  <a:alpha val="43137"/>
                </a:srgbClr>
              </a:outerShdw>
            </a:effectLst>
            <a:cs typeface="+mj-cs"/>
          </a:endParaRPr>
        </a:p>
      </dgm:t>
    </dgm:pt>
    <dgm:pt modelId="{D19B6DA0-FACD-4A8A-B644-BE381ED5273A}" type="parTrans" cxnId="{702158D4-E1E6-4001-9C27-7C1BD411529C}">
      <dgm:prSet/>
      <dgm:spPr/>
      <dgm:t>
        <a:bodyPr/>
        <a:lstStyle/>
        <a:p>
          <a:pPr rtl="1"/>
          <a:endParaRPr lang="ar-SA"/>
        </a:p>
      </dgm:t>
    </dgm:pt>
    <dgm:pt modelId="{310E01E2-C80D-4B63-8BEA-F67546E7E33D}" type="sibTrans" cxnId="{702158D4-E1E6-4001-9C27-7C1BD411529C}">
      <dgm:prSet/>
      <dgm:spPr/>
      <dgm:t>
        <a:bodyPr/>
        <a:lstStyle/>
        <a:p>
          <a:pPr rtl="1"/>
          <a:endParaRPr lang="ar-SA"/>
        </a:p>
      </dgm:t>
    </dgm:pt>
    <dgm:pt modelId="{8DF3536F-C769-457B-98F0-8F0445F62F46}">
      <dgm:prSet custT="1"/>
      <dgm:spPr/>
      <dgm:t>
        <a:bodyPr/>
        <a:lstStyle/>
        <a:p>
          <a:pPr rtl="1"/>
          <a:r>
            <a:rPr lang="ar-SA" sz="2400" b="1" dirty="0" smtClean="0">
              <a:effectLst>
                <a:outerShdw blurRad="38100" dist="38100" dir="2700000" algn="tl">
                  <a:srgbClr val="000000">
                    <a:alpha val="43137"/>
                  </a:srgbClr>
                </a:outerShdw>
              </a:effectLst>
              <a:cs typeface="+mj-cs"/>
            </a:rPr>
            <a:t>جُميلة</a:t>
          </a:r>
          <a:endParaRPr lang="ar-SA" sz="2400" b="1" dirty="0">
            <a:effectLst>
              <a:outerShdw blurRad="38100" dist="38100" dir="2700000" algn="tl">
                <a:srgbClr val="000000">
                  <a:alpha val="43137"/>
                </a:srgbClr>
              </a:outerShdw>
            </a:effectLst>
            <a:cs typeface="+mj-cs"/>
          </a:endParaRPr>
        </a:p>
      </dgm:t>
    </dgm:pt>
    <dgm:pt modelId="{AD212144-F6DA-4792-9D39-91F96F1CECB0}" type="parTrans" cxnId="{B5B9AB2A-2A09-4C7E-AE36-6C8078DCF096}">
      <dgm:prSet/>
      <dgm:spPr/>
      <dgm:t>
        <a:bodyPr/>
        <a:lstStyle/>
        <a:p>
          <a:pPr rtl="1"/>
          <a:endParaRPr lang="ar-SA"/>
        </a:p>
      </dgm:t>
    </dgm:pt>
    <dgm:pt modelId="{3F8C72E0-D57A-40BF-A999-423F0737CFB3}" type="sibTrans" cxnId="{B5B9AB2A-2A09-4C7E-AE36-6C8078DCF096}">
      <dgm:prSet/>
      <dgm:spPr/>
      <dgm:t>
        <a:bodyPr/>
        <a:lstStyle/>
        <a:p>
          <a:pPr rtl="1"/>
          <a:endParaRPr lang="ar-SA"/>
        </a:p>
      </dgm:t>
    </dgm:pt>
    <dgm:pt modelId="{4E39AB5A-1F4E-4BD9-888D-23CAB13D141F}">
      <dgm:prSet custT="1"/>
      <dgm:spPr/>
      <dgm:t>
        <a:bodyPr/>
        <a:lstStyle/>
        <a:p>
          <a:pPr rtl="1"/>
          <a:r>
            <a:rPr lang="ar-SA" sz="2400" b="1" dirty="0" smtClean="0">
              <a:effectLst>
                <a:outerShdw blurRad="38100" dist="38100" dir="2700000" algn="tl">
                  <a:srgbClr val="000000">
                    <a:alpha val="43137"/>
                  </a:srgbClr>
                </a:outerShdw>
              </a:effectLst>
              <a:cs typeface="+mj-cs"/>
            </a:rPr>
            <a:t>تغلب بن </a:t>
          </a:r>
          <a:r>
            <a:rPr lang="ar-SA" sz="2400" b="1" dirty="0" err="1" smtClean="0">
              <a:effectLst>
                <a:outerShdw blurRad="38100" dist="38100" dir="2700000" algn="tl">
                  <a:srgbClr val="000000">
                    <a:alpha val="43137"/>
                  </a:srgbClr>
                </a:outerShdw>
              </a:effectLst>
              <a:cs typeface="+mj-cs"/>
            </a:rPr>
            <a:t>وائ</a:t>
          </a:r>
          <a:r>
            <a:rPr lang="ar-BH" sz="2400" b="1" dirty="0" smtClean="0">
              <a:effectLst>
                <a:outerShdw blurRad="38100" dist="38100" dir="2700000" algn="tl">
                  <a:srgbClr val="000000">
                    <a:alpha val="43137"/>
                  </a:srgbClr>
                </a:outerShdw>
              </a:effectLst>
              <a:cs typeface="+mj-cs"/>
            </a:rPr>
            <a:t>ِ</a:t>
          </a:r>
          <a:r>
            <a:rPr lang="ar-SA" sz="2400" b="1" dirty="0" smtClean="0">
              <a:effectLst>
                <a:outerShdw blurRad="38100" dist="38100" dir="2700000" algn="tl">
                  <a:srgbClr val="000000">
                    <a:alpha val="43137"/>
                  </a:srgbClr>
                </a:outerShdw>
              </a:effectLst>
              <a:cs typeface="+mj-cs"/>
            </a:rPr>
            <a:t>ل</a:t>
          </a:r>
          <a:endParaRPr lang="ar-SA" sz="2400" b="1" dirty="0">
            <a:effectLst>
              <a:outerShdw blurRad="38100" dist="38100" dir="2700000" algn="tl">
                <a:srgbClr val="000000">
                  <a:alpha val="43137"/>
                </a:srgbClr>
              </a:outerShdw>
            </a:effectLst>
            <a:cs typeface="+mj-cs"/>
          </a:endParaRPr>
        </a:p>
      </dgm:t>
    </dgm:pt>
    <dgm:pt modelId="{F42D16E7-0EC7-49E9-82FA-D6E1558DA30A}" type="parTrans" cxnId="{9EB5A5C0-F86B-464F-9AE3-431EEED79BA4}">
      <dgm:prSet/>
      <dgm:spPr/>
      <dgm:t>
        <a:bodyPr/>
        <a:lstStyle/>
        <a:p>
          <a:pPr rtl="1"/>
          <a:endParaRPr lang="ar-SA"/>
        </a:p>
      </dgm:t>
    </dgm:pt>
    <dgm:pt modelId="{694FE873-961F-497C-9495-97C9AFEC78F6}" type="sibTrans" cxnId="{9EB5A5C0-F86B-464F-9AE3-431EEED79BA4}">
      <dgm:prSet/>
      <dgm:spPr/>
      <dgm:t>
        <a:bodyPr/>
        <a:lstStyle/>
        <a:p>
          <a:pPr rtl="1"/>
          <a:endParaRPr lang="ar-SA"/>
        </a:p>
      </dgm:t>
    </dgm:pt>
    <dgm:pt modelId="{B6A9170B-7975-4322-84B8-BB2E1CFAC285}">
      <dgm:prSet custT="1"/>
      <dgm:spPr/>
      <dgm:t>
        <a:bodyPr/>
        <a:lstStyle/>
        <a:p>
          <a:pPr rtl="1"/>
          <a:r>
            <a:rPr lang="ar-SA" sz="2400" b="1" dirty="0" smtClean="0">
              <a:effectLst>
                <a:outerShdw blurRad="38100" dist="38100" dir="2700000" algn="tl">
                  <a:srgbClr val="000000">
                    <a:alpha val="43137"/>
                  </a:srgbClr>
                </a:outerShdw>
              </a:effectLst>
              <a:cs typeface="+mj-cs"/>
            </a:rPr>
            <a:t>آل خليفة</a:t>
          </a:r>
          <a:endParaRPr lang="ar-SA" sz="2400" b="1" dirty="0">
            <a:effectLst>
              <a:outerShdw blurRad="38100" dist="38100" dir="2700000" algn="tl">
                <a:srgbClr val="000000">
                  <a:alpha val="43137"/>
                </a:srgbClr>
              </a:outerShdw>
            </a:effectLst>
            <a:cs typeface="+mj-cs"/>
          </a:endParaRPr>
        </a:p>
      </dgm:t>
    </dgm:pt>
    <dgm:pt modelId="{D2B71D14-67D6-4A7D-9349-60BE86D9CE0B}" type="parTrans" cxnId="{F54D542E-8DC8-498F-9245-586BFB3E91C3}">
      <dgm:prSet/>
      <dgm:spPr/>
      <dgm:t>
        <a:bodyPr/>
        <a:lstStyle/>
        <a:p>
          <a:pPr rtl="1"/>
          <a:endParaRPr lang="ar-SA"/>
        </a:p>
      </dgm:t>
    </dgm:pt>
    <dgm:pt modelId="{44182102-143D-42A5-A1EC-60E0CF2807C2}" type="sibTrans" cxnId="{F54D542E-8DC8-498F-9245-586BFB3E91C3}">
      <dgm:prSet/>
      <dgm:spPr/>
      <dgm:t>
        <a:bodyPr/>
        <a:lstStyle/>
        <a:p>
          <a:pPr rtl="1"/>
          <a:endParaRPr lang="ar-SA"/>
        </a:p>
      </dgm:t>
    </dgm:pt>
    <dgm:pt modelId="{81342FC3-0DFA-4373-B371-CB62153B5E12}" type="pres">
      <dgm:prSet presAssocID="{1D39C002-5B1D-40F2-A180-5B99E4483D2D}" presName="Name0" presStyleCnt="0">
        <dgm:presLayoutVars>
          <dgm:dir/>
          <dgm:animLvl val="lvl"/>
          <dgm:resizeHandles val="exact"/>
        </dgm:presLayoutVars>
      </dgm:prSet>
      <dgm:spPr/>
    </dgm:pt>
    <dgm:pt modelId="{ACD13D33-3A49-4BE2-9D29-84AA4C401214}" type="pres">
      <dgm:prSet presAssocID="{B6A9170B-7975-4322-84B8-BB2E1CFAC285}" presName="boxAndChildren" presStyleCnt="0"/>
      <dgm:spPr/>
    </dgm:pt>
    <dgm:pt modelId="{D9C06ADC-E980-4BEB-A3CD-FBD188DDFE2E}" type="pres">
      <dgm:prSet presAssocID="{B6A9170B-7975-4322-84B8-BB2E1CFAC285}" presName="parentTextBox" presStyleLbl="node1" presStyleIdx="0" presStyleCnt="7" custLinFactNeighborX="1786" custLinFactNeighborY="-4794"/>
      <dgm:spPr/>
      <dgm:t>
        <a:bodyPr/>
        <a:lstStyle/>
        <a:p>
          <a:pPr rtl="1"/>
          <a:endParaRPr lang="ar-SA"/>
        </a:p>
      </dgm:t>
    </dgm:pt>
    <dgm:pt modelId="{93F9DE15-1EB0-418D-A8A4-4A80FDA0BA6E}" type="pres">
      <dgm:prSet presAssocID="{310E01E2-C80D-4B63-8BEA-F67546E7E33D}" presName="sp" presStyleCnt="0"/>
      <dgm:spPr/>
    </dgm:pt>
    <dgm:pt modelId="{68818404-C2AC-4F30-9920-969C773C5091}" type="pres">
      <dgm:prSet presAssocID="{FF35880A-F8D5-427B-96DA-3F8126643362}" presName="arrowAndChildren" presStyleCnt="0"/>
      <dgm:spPr/>
    </dgm:pt>
    <dgm:pt modelId="{8C3415AE-E1D8-435F-B4BC-7EBAE23F3950}" type="pres">
      <dgm:prSet presAssocID="{FF35880A-F8D5-427B-96DA-3F8126643362}" presName="parentTextArrow" presStyleLbl="node1" presStyleIdx="1" presStyleCnt="7"/>
      <dgm:spPr/>
      <dgm:t>
        <a:bodyPr/>
        <a:lstStyle/>
        <a:p>
          <a:pPr rtl="1"/>
          <a:endParaRPr lang="ar-BH"/>
        </a:p>
      </dgm:t>
    </dgm:pt>
    <dgm:pt modelId="{3DA7F5F6-1986-479C-A8C0-AA6C869A551E}" type="pres">
      <dgm:prSet presAssocID="{3F8C72E0-D57A-40BF-A999-423F0737CFB3}" presName="sp" presStyleCnt="0"/>
      <dgm:spPr/>
    </dgm:pt>
    <dgm:pt modelId="{E7283E13-D0D3-4ABB-A352-A156FABBB4A9}" type="pres">
      <dgm:prSet presAssocID="{8DF3536F-C769-457B-98F0-8F0445F62F46}" presName="arrowAndChildren" presStyleCnt="0"/>
      <dgm:spPr/>
    </dgm:pt>
    <dgm:pt modelId="{958B7237-75BE-4598-B79F-E0CA426BC651}" type="pres">
      <dgm:prSet presAssocID="{8DF3536F-C769-457B-98F0-8F0445F62F46}" presName="parentTextArrow" presStyleLbl="node1" presStyleIdx="2" presStyleCnt="7"/>
      <dgm:spPr/>
      <dgm:t>
        <a:bodyPr/>
        <a:lstStyle/>
        <a:p>
          <a:pPr rtl="1"/>
          <a:endParaRPr lang="ar-BH"/>
        </a:p>
      </dgm:t>
    </dgm:pt>
    <dgm:pt modelId="{4A80A22D-F559-4583-97AC-1A8B166AE3EC}" type="pres">
      <dgm:prSet presAssocID="{6C70FD27-B9EB-47C4-A361-12CD4CAED199}" presName="sp" presStyleCnt="0"/>
      <dgm:spPr/>
    </dgm:pt>
    <dgm:pt modelId="{83DBF80C-D398-46C5-8A1B-8F3DC7A0FFC7}" type="pres">
      <dgm:prSet presAssocID="{5E70CC9F-FEC7-47C9-89A8-58AB65D23A45}" presName="arrowAndChildren" presStyleCnt="0"/>
      <dgm:spPr/>
    </dgm:pt>
    <dgm:pt modelId="{FC5E840C-E329-40BF-98AE-0839957A0071}" type="pres">
      <dgm:prSet presAssocID="{5E70CC9F-FEC7-47C9-89A8-58AB65D23A45}" presName="parentTextArrow" presStyleLbl="node1" presStyleIdx="3" presStyleCnt="7"/>
      <dgm:spPr/>
      <dgm:t>
        <a:bodyPr/>
        <a:lstStyle/>
        <a:p>
          <a:pPr rtl="1"/>
          <a:endParaRPr lang="ar-BH"/>
        </a:p>
      </dgm:t>
    </dgm:pt>
    <dgm:pt modelId="{30B7FF73-A60F-4EBA-8E9D-24072DA67AFF}" type="pres">
      <dgm:prSet presAssocID="{694FE873-961F-497C-9495-97C9AFEC78F6}" presName="sp" presStyleCnt="0"/>
      <dgm:spPr/>
    </dgm:pt>
    <dgm:pt modelId="{CB5753EC-776F-4E44-8BF1-55078007CCFE}" type="pres">
      <dgm:prSet presAssocID="{4E39AB5A-1F4E-4BD9-888D-23CAB13D141F}" presName="arrowAndChildren" presStyleCnt="0"/>
      <dgm:spPr/>
    </dgm:pt>
    <dgm:pt modelId="{2383F068-18ED-4345-9DDD-78D135579C52}" type="pres">
      <dgm:prSet presAssocID="{4E39AB5A-1F4E-4BD9-888D-23CAB13D141F}" presName="parentTextArrow" presStyleLbl="node1" presStyleIdx="4" presStyleCnt="7"/>
      <dgm:spPr/>
      <dgm:t>
        <a:bodyPr/>
        <a:lstStyle/>
        <a:p>
          <a:pPr rtl="1"/>
          <a:endParaRPr lang="ar-BH"/>
        </a:p>
      </dgm:t>
    </dgm:pt>
    <dgm:pt modelId="{5D914333-AF23-4FB7-B396-96CCA2CCF118}" type="pres">
      <dgm:prSet presAssocID="{C9E72DEF-6697-4B8B-9E4D-595FBF40A7EE}" presName="sp" presStyleCnt="0"/>
      <dgm:spPr/>
    </dgm:pt>
    <dgm:pt modelId="{7B8AC767-67C5-4907-95C0-97255BF9E3FB}" type="pres">
      <dgm:prSet presAssocID="{B033B9E3-71BF-4290-AEAA-868EBF7533B3}" presName="arrowAndChildren" presStyleCnt="0"/>
      <dgm:spPr/>
    </dgm:pt>
    <dgm:pt modelId="{01DE4ADD-44FE-460E-BA74-9808E672866C}" type="pres">
      <dgm:prSet presAssocID="{B033B9E3-71BF-4290-AEAA-868EBF7533B3}" presName="parentTextArrow" presStyleLbl="node1" presStyleIdx="5" presStyleCnt="7"/>
      <dgm:spPr/>
      <dgm:t>
        <a:bodyPr/>
        <a:lstStyle/>
        <a:p>
          <a:pPr rtl="1"/>
          <a:endParaRPr lang="ar-BH"/>
        </a:p>
      </dgm:t>
    </dgm:pt>
    <dgm:pt modelId="{984C347B-7DB7-41DD-9D36-868FAF6107A7}" type="pres">
      <dgm:prSet presAssocID="{1ACCC4EF-A84B-4F09-B810-D6DA681636B8}" presName="sp" presStyleCnt="0"/>
      <dgm:spPr/>
    </dgm:pt>
    <dgm:pt modelId="{E62CEA80-2CEE-4234-8A32-31B8E50EC127}" type="pres">
      <dgm:prSet presAssocID="{6BC4DDDC-C1F8-4276-9C77-30DB599433C4}" presName="arrowAndChildren" presStyleCnt="0"/>
      <dgm:spPr/>
    </dgm:pt>
    <dgm:pt modelId="{87B1FC1A-C42C-47E6-846A-FE72A89458F0}" type="pres">
      <dgm:prSet presAssocID="{6BC4DDDC-C1F8-4276-9C77-30DB599433C4}" presName="parentTextArrow" presStyleLbl="node1" presStyleIdx="6" presStyleCnt="7"/>
      <dgm:spPr/>
      <dgm:t>
        <a:bodyPr/>
        <a:lstStyle/>
        <a:p>
          <a:pPr rtl="1"/>
          <a:endParaRPr lang="ar-BH"/>
        </a:p>
      </dgm:t>
    </dgm:pt>
  </dgm:ptLst>
  <dgm:cxnLst>
    <dgm:cxn modelId="{4CA83F13-22BD-44D9-98CC-4B06333C8D7E}" srcId="{1D39C002-5B1D-40F2-A180-5B99E4483D2D}" destId="{5E70CC9F-FEC7-47C9-89A8-58AB65D23A45}" srcOrd="3" destOrd="0" parTransId="{AB7EB1B2-3EC9-4D30-9EFE-ADEF1E9AE650}" sibTransId="{6C70FD27-B9EB-47C4-A361-12CD4CAED199}"/>
    <dgm:cxn modelId="{702158D4-E1E6-4001-9C27-7C1BD411529C}" srcId="{1D39C002-5B1D-40F2-A180-5B99E4483D2D}" destId="{FF35880A-F8D5-427B-96DA-3F8126643362}" srcOrd="5" destOrd="0" parTransId="{D19B6DA0-FACD-4A8A-B644-BE381ED5273A}" sibTransId="{310E01E2-C80D-4B63-8BEA-F67546E7E33D}"/>
    <dgm:cxn modelId="{465703B6-46AD-4BC7-8C8E-9443205AC371}" type="presOf" srcId="{6BC4DDDC-C1F8-4276-9C77-30DB599433C4}" destId="{87B1FC1A-C42C-47E6-846A-FE72A89458F0}" srcOrd="0" destOrd="0" presId="urn:microsoft.com/office/officeart/2005/8/layout/process4"/>
    <dgm:cxn modelId="{AA4FFBDC-B3AA-4E12-82DE-8D80AC155FC1}" type="presOf" srcId="{B6A9170B-7975-4322-84B8-BB2E1CFAC285}" destId="{D9C06ADC-E980-4BEB-A3CD-FBD188DDFE2E}" srcOrd="0" destOrd="0" presId="urn:microsoft.com/office/officeart/2005/8/layout/process4"/>
    <dgm:cxn modelId="{CC1430C2-A81F-470D-BCDF-1550B4D69905}" srcId="{1D39C002-5B1D-40F2-A180-5B99E4483D2D}" destId="{6BC4DDDC-C1F8-4276-9C77-30DB599433C4}" srcOrd="0" destOrd="0" parTransId="{00398FA6-674A-48BE-8A73-E7E5D9B56570}" sibTransId="{1ACCC4EF-A84B-4F09-B810-D6DA681636B8}"/>
    <dgm:cxn modelId="{9EB5A5C0-F86B-464F-9AE3-431EEED79BA4}" srcId="{1D39C002-5B1D-40F2-A180-5B99E4483D2D}" destId="{4E39AB5A-1F4E-4BD9-888D-23CAB13D141F}" srcOrd="2" destOrd="0" parTransId="{F42D16E7-0EC7-49E9-82FA-D6E1558DA30A}" sibTransId="{694FE873-961F-497C-9495-97C9AFEC78F6}"/>
    <dgm:cxn modelId="{011F2002-9958-45FF-B061-CED6F7E591E2}" type="presOf" srcId="{B033B9E3-71BF-4290-AEAA-868EBF7533B3}" destId="{01DE4ADD-44FE-460E-BA74-9808E672866C}" srcOrd="0" destOrd="0" presId="urn:microsoft.com/office/officeart/2005/8/layout/process4"/>
    <dgm:cxn modelId="{B5B9AB2A-2A09-4C7E-AE36-6C8078DCF096}" srcId="{1D39C002-5B1D-40F2-A180-5B99E4483D2D}" destId="{8DF3536F-C769-457B-98F0-8F0445F62F46}" srcOrd="4" destOrd="0" parTransId="{AD212144-F6DA-4792-9D39-91F96F1CECB0}" sibTransId="{3F8C72E0-D57A-40BF-A999-423F0737CFB3}"/>
    <dgm:cxn modelId="{AD7121FE-80C6-4C49-BF93-6933E65E2C74}" type="presOf" srcId="{4E39AB5A-1F4E-4BD9-888D-23CAB13D141F}" destId="{2383F068-18ED-4345-9DDD-78D135579C52}" srcOrd="0" destOrd="0" presId="urn:microsoft.com/office/officeart/2005/8/layout/process4"/>
    <dgm:cxn modelId="{7C6C9B54-6238-4D12-83B7-47BBCB5FA467}" srcId="{1D39C002-5B1D-40F2-A180-5B99E4483D2D}" destId="{B033B9E3-71BF-4290-AEAA-868EBF7533B3}" srcOrd="1" destOrd="0" parTransId="{1127B7CB-F44E-4597-8D8C-B47A09EAB664}" sibTransId="{C9E72DEF-6697-4B8B-9E4D-595FBF40A7EE}"/>
    <dgm:cxn modelId="{F54D542E-8DC8-498F-9245-586BFB3E91C3}" srcId="{1D39C002-5B1D-40F2-A180-5B99E4483D2D}" destId="{B6A9170B-7975-4322-84B8-BB2E1CFAC285}" srcOrd="6" destOrd="0" parTransId="{D2B71D14-67D6-4A7D-9349-60BE86D9CE0B}" sibTransId="{44182102-143D-42A5-A1EC-60E0CF2807C2}"/>
    <dgm:cxn modelId="{3F766915-0F2C-4F8B-B2B4-EBDCA877B61D}" type="presOf" srcId="{1D39C002-5B1D-40F2-A180-5B99E4483D2D}" destId="{81342FC3-0DFA-4373-B371-CB62153B5E12}" srcOrd="0" destOrd="0" presId="urn:microsoft.com/office/officeart/2005/8/layout/process4"/>
    <dgm:cxn modelId="{45A0D577-8BC1-4E28-89FF-80BFD31C8C09}" type="presOf" srcId="{FF35880A-F8D5-427B-96DA-3F8126643362}" destId="{8C3415AE-E1D8-435F-B4BC-7EBAE23F3950}" srcOrd="0" destOrd="0" presId="urn:microsoft.com/office/officeart/2005/8/layout/process4"/>
    <dgm:cxn modelId="{C373F2CD-5C30-4CBC-B62D-B8B37CDD01A1}" type="presOf" srcId="{8DF3536F-C769-457B-98F0-8F0445F62F46}" destId="{958B7237-75BE-4598-B79F-E0CA426BC651}" srcOrd="0" destOrd="0" presId="urn:microsoft.com/office/officeart/2005/8/layout/process4"/>
    <dgm:cxn modelId="{7C750465-2181-47B1-8586-6E1E67828EB5}" type="presOf" srcId="{5E70CC9F-FEC7-47C9-89A8-58AB65D23A45}" destId="{FC5E840C-E329-40BF-98AE-0839957A0071}" srcOrd="0" destOrd="0" presId="urn:microsoft.com/office/officeart/2005/8/layout/process4"/>
    <dgm:cxn modelId="{4D2B4D77-A81D-4B1C-AEC6-DA36125EB7B4}" type="presParOf" srcId="{81342FC3-0DFA-4373-B371-CB62153B5E12}" destId="{ACD13D33-3A49-4BE2-9D29-84AA4C401214}" srcOrd="0" destOrd="0" presId="urn:microsoft.com/office/officeart/2005/8/layout/process4"/>
    <dgm:cxn modelId="{221F0DCA-2AD3-45FD-8DDB-58A5A43439FB}" type="presParOf" srcId="{ACD13D33-3A49-4BE2-9D29-84AA4C401214}" destId="{D9C06ADC-E980-4BEB-A3CD-FBD188DDFE2E}" srcOrd="0" destOrd="0" presId="urn:microsoft.com/office/officeart/2005/8/layout/process4"/>
    <dgm:cxn modelId="{06802A8B-58E9-4FF0-A3B2-0C1768F98CDF}" type="presParOf" srcId="{81342FC3-0DFA-4373-B371-CB62153B5E12}" destId="{93F9DE15-1EB0-418D-A8A4-4A80FDA0BA6E}" srcOrd="1" destOrd="0" presId="urn:microsoft.com/office/officeart/2005/8/layout/process4"/>
    <dgm:cxn modelId="{119C3B62-BC29-4CAB-BB6A-0801BAB263B1}" type="presParOf" srcId="{81342FC3-0DFA-4373-B371-CB62153B5E12}" destId="{68818404-C2AC-4F30-9920-969C773C5091}" srcOrd="2" destOrd="0" presId="urn:microsoft.com/office/officeart/2005/8/layout/process4"/>
    <dgm:cxn modelId="{21A9DB28-4BFA-4BB2-8766-C68F0057D6C8}" type="presParOf" srcId="{68818404-C2AC-4F30-9920-969C773C5091}" destId="{8C3415AE-E1D8-435F-B4BC-7EBAE23F3950}" srcOrd="0" destOrd="0" presId="urn:microsoft.com/office/officeart/2005/8/layout/process4"/>
    <dgm:cxn modelId="{CD847E63-9057-4631-AB9E-6052771CD301}" type="presParOf" srcId="{81342FC3-0DFA-4373-B371-CB62153B5E12}" destId="{3DA7F5F6-1986-479C-A8C0-AA6C869A551E}" srcOrd="3" destOrd="0" presId="urn:microsoft.com/office/officeart/2005/8/layout/process4"/>
    <dgm:cxn modelId="{3721C8E8-9CEF-4C82-9B4E-132EF2D25F31}" type="presParOf" srcId="{81342FC3-0DFA-4373-B371-CB62153B5E12}" destId="{E7283E13-D0D3-4ABB-A352-A156FABBB4A9}" srcOrd="4" destOrd="0" presId="urn:microsoft.com/office/officeart/2005/8/layout/process4"/>
    <dgm:cxn modelId="{AEEE47B7-721E-4FED-93B4-17A505C32702}" type="presParOf" srcId="{E7283E13-D0D3-4ABB-A352-A156FABBB4A9}" destId="{958B7237-75BE-4598-B79F-E0CA426BC651}" srcOrd="0" destOrd="0" presId="urn:microsoft.com/office/officeart/2005/8/layout/process4"/>
    <dgm:cxn modelId="{D3434943-761C-4EF0-AE06-B7DFDF714579}" type="presParOf" srcId="{81342FC3-0DFA-4373-B371-CB62153B5E12}" destId="{4A80A22D-F559-4583-97AC-1A8B166AE3EC}" srcOrd="5" destOrd="0" presId="urn:microsoft.com/office/officeart/2005/8/layout/process4"/>
    <dgm:cxn modelId="{490CCDFF-2192-4A0F-B6A1-265C231414DF}" type="presParOf" srcId="{81342FC3-0DFA-4373-B371-CB62153B5E12}" destId="{83DBF80C-D398-46C5-8A1B-8F3DC7A0FFC7}" srcOrd="6" destOrd="0" presId="urn:microsoft.com/office/officeart/2005/8/layout/process4"/>
    <dgm:cxn modelId="{AC5DBEE7-477A-4F55-ACE3-9BD00A0242AF}" type="presParOf" srcId="{83DBF80C-D398-46C5-8A1B-8F3DC7A0FFC7}" destId="{FC5E840C-E329-40BF-98AE-0839957A0071}" srcOrd="0" destOrd="0" presId="urn:microsoft.com/office/officeart/2005/8/layout/process4"/>
    <dgm:cxn modelId="{DE5850D0-EDB7-4942-BB57-BBF7E58A2B36}" type="presParOf" srcId="{81342FC3-0DFA-4373-B371-CB62153B5E12}" destId="{30B7FF73-A60F-4EBA-8E9D-24072DA67AFF}" srcOrd="7" destOrd="0" presId="urn:microsoft.com/office/officeart/2005/8/layout/process4"/>
    <dgm:cxn modelId="{1A7640A0-EA34-4446-8DD7-F64DE5592497}" type="presParOf" srcId="{81342FC3-0DFA-4373-B371-CB62153B5E12}" destId="{CB5753EC-776F-4E44-8BF1-55078007CCFE}" srcOrd="8" destOrd="0" presId="urn:microsoft.com/office/officeart/2005/8/layout/process4"/>
    <dgm:cxn modelId="{1C7DE6B1-9E5F-4268-A961-4394D36F2F9B}" type="presParOf" srcId="{CB5753EC-776F-4E44-8BF1-55078007CCFE}" destId="{2383F068-18ED-4345-9DDD-78D135579C52}" srcOrd="0" destOrd="0" presId="urn:microsoft.com/office/officeart/2005/8/layout/process4"/>
    <dgm:cxn modelId="{7BA79E18-45DD-4261-91B9-79224C89D9F1}" type="presParOf" srcId="{81342FC3-0DFA-4373-B371-CB62153B5E12}" destId="{5D914333-AF23-4FB7-B396-96CCA2CCF118}" srcOrd="9" destOrd="0" presId="urn:microsoft.com/office/officeart/2005/8/layout/process4"/>
    <dgm:cxn modelId="{28C04541-E1E7-4A47-8CBE-B05238D262F8}" type="presParOf" srcId="{81342FC3-0DFA-4373-B371-CB62153B5E12}" destId="{7B8AC767-67C5-4907-95C0-97255BF9E3FB}" srcOrd="10" destOrd="0" presId="urn:microsoft.com/office/officeart/2005/8/layout/process4"/>
    <dgm:cxn modelId="{B6AF6342-F564-490F-B8FD-C2F41791EE58}" type="presParOf" srcId="{7B8AC767-67C5-4907-95C0-97255BF9E3FB}" destId="{01DE4ADD-44FE-460E-BA74-9808E672866C}" srcOrd="0" destOrd="0" presId="urn:microsoft.com/office/officeart/2005/8/layout/process4"/>
    <dgm:cxn modelId="{20240743-77B1-41EF-8CE6-B49112D79EF2}" type="presParOf" srcId="{81342FC3-0DFA-4373-B371-CB62153B5E12}" destId="{984C347B-7DB7-41DD-9D36-868FAF6107A7}" srcOrd="11" destOrd="0" presId="urn:microsoft.com/office/officeart/2005/8/layout/process4"/>
    <dgm:cxn modelId="{A510EEDA-B520-4552-B1DA-C1429184DCE2}" type="presParOf" srcId="{81342FC3-0DFA-4373-B371-CB62153B5E12}" destId="{E62CEA80-2CEE-4234-8A32-31B8E50EC127}" srcOrd="12" destOrd="0" presId="urn:microsoft.com/office/officeart/2005/8/layout/process4"/>
    <dgm:cxn modelId="{6B9E9BAE-AC0A-4A7B-9AD2-207632893FA7}" type="presParOf" srcId="{E62CEA80-2CEE-4234-8A32-31B8E50EC127}" destId="{87B1FC1A-C42C-47E6-846A-FE72A89458F0}"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82A5801-D664-487F-99E5-039C71BA6FC8}" type="doc">
      <dgm:prSet loTypeId="urn:microsoft.com/office/officeart/2005/8/layout/hProcess9" loCatId="process" qsTypeId="urn:microsoft.com/office/officeart/2005/8/quickstyle/3d2" qsCatId="3D" csTypeId="urn:microsoft.com/office/officeart/2005/8/colors/colorful3" csCatId="colorful" phldr="1"/>
      <dgm:spPr/>
    </dgm:pt>
    <dgm:pt modelId="{C2D3D1CE-2825-496A-9304-7A2D02375329}">
      <dgm:prSet phldrT="[Text]"/>
      <dgm:spPr/>
      <dgm:t>
        <a:bodyPr/>
        <a:lstStyle/>
        <a:p>
          <a:pPr rtl="1"/>
          <a:r>
            <a:rPr lang="ar-SA" b="1" dirty="0" smtClean="0">
              <a:cs typeface="+mj-cs"/>
            </a:rPr>
            <a:t>الهدار</a:t>
          </a:r>
          <a:r>
            <a:rPr lang="ar-BH" b="1" dirty="0" smtClean="0">
              <a:cs typeface="+mj-cs"/>
            </a:rPr>
            <a:t> </a:t>
          </a:r>
        </a:p>
        <a:p>
          <a:pPr rtl="1"/>
          <a:r>
            <a:rPr lang="ar-BH" b="1" dirty="0" smtClean="0">
              <a:cs typeface="+mj-cs"/>
            </a:rPr>
            <a:t>(هضبة نجد)</a:t>
          </a:r>
          <a:r>
            <a:rPr lang="ar-SA" b="1" dirty="0" smtClean="0">
              <a:cs typeface="+mj-cs"/>
            </a:rPr>
            <a:t> </a:t>
          </a:r>
          <a:endParaRPr lang="ar-SA" b="1" dirty="0">
            <a:cs typeface="+mj-cs"/>
          </a:endParaRPr>
        </a:p>
      </dgm:t>
    </dgm:pt>
    <dgm:pt modelId="{FD8E3E35-0E6C-4ADB-A235-0647A5A31FBB}" type="parTrans" cxnId="{E4DFBDB6-8A32-40DE-A711-09EC1FF72CD2}">
      <dgm:prSet/>
      <dgm:spPr/>
      <dgm:t>
        <a:bodyPr/>
        <a:lstStyle/>
        <a:p>
          <a:pPr rtl="1"/>
          <a:endParaRPr lang="ar-SA"/>
        </a:p>
      </dgm:t>
    </dgm:pt>
    <dgm:pt modelId="{E60B253D-BCFB-4050-8411-23C4EBD5F4D9}" type="sibTrans" cxnId="{E4DFBDB6-8A32-40DE-A711-09EC1FF72CD2}">
      <dgm:prSet/>
      <dgm:spPr/>
      <dgm:t>
        <a:bodyPr/>
        <a:lstStyle/>
        <a:p>
          <a:pPr rtl="1"/>
          <a:endParaRPr lang="ar-SA"/>
        </a:p>
      </dgm:t>
    </dgm:pt>
    <dgm:pt modelId="{F485C3D7-13E6-4916-9963-C30BAF767574}">
      <dgm:prSet phldrT="[Text]"/>
      <dgm:spPr/>
      <dgm:t>
        <a:bodyPr/>
        <a:lstStyle/>
        <a:p>
          <a:pPr rtl="1"/>
          <a:r>
            <a:rPr lang="ar-BH" b="1" dirty="0" smtClean="0">
              <a:cs typeface="+mj-cs"/>
            </a:rPr>
            <a:t>فريحة</a:t>
          </a:r>
        </a:p>
        <a:p>
          <a:pPr rtl="1"/>
          <a:r>
            <a:rPr lang="ar-BH" b="1" dirty="0" smtClean="0">
              <a:cs typeface="+mj-cs"/>
            </a:rPr>
            <a:t>(شمال غرب قطر</a:t>
          </a:r>
          <a:r>
            <a:rPr lang="ar-BH" dirty="0" smtClean="0"/>
            <a:t>)</a:t>
          </a:r>
          <a:r>
            <a:rPr lang="ar-SA" dirty="0" smtClean="0"/>
            <a:t> </a:t>
          </a:r>
          <a:endParaRPr lang="ar-SA" dirty="0"/>
        </a:p>
      </dgm:t>
    </dgm:pt>
    <dgm:pt modelId="{5006CFFB-FBD7-4EE5-9DAC-96318074ADBD}" type="parTrans" cxnId="{03475AB7-8B1C-4D7B-B3F0-28A4AAE95E67}">
      <dgm:prSet/>
      <dgm:spPr/>
      <dgm:t>
        <a:bodyPr/>
        <a:lstStyle/>
        <a:p>
          <a:pPr rtl="1"/>
          <a:endParaRPr lang="ar-SA"/>
        </a:p>
      </dgm:t>
    </dgm:pt>
    <dgm:pt modelId="{FCCB7D2D-7742-40A1-BD8B-848CABAB57B2}" type="sibTrans" cxnId="{03475AB7-8B1C-4D7B-B3F0-28A4AAE95E67}">
      <dgm:prSet/>
      <dgm:spPr/>
      <dgm:t>
        <a:bodyPr/>
        <a:lstStyle/>
        <a:p>
          <a:pPr rtl="1"/>
          <a:endParaRPr lang="ar-SA"/>
        </a:p>
      </dgm:t>
    </dgm:pt>
    <dgm:pt modelId="{FF0EF34E-022D-489F-B950-D35D8000E55B}">
      <dgm:prSet phldrT="[Text]"/>
      <dgm:spPr/>
      <dgm:t>
        <a:bodyPr/>
        <a:lstStyle/>
        <a:p>
          <a:pPr rtl="1"/>
          <a:r>
            <a:rPr lang="ar-SA" b="1" dirty="0" smtClean="0">
              <a:cs typeface="+mj-cs"/>
            </a:rPr>
            <a:t>الزبارة</a:t>
          </a:r>
          <a:r>
            <a:rPr lang="ar-SA" dirty="0" smtClean="0"/>
            <a:t>  </a:t>
          </a:r>
          <a:endParaRPr lang="ar-SA" dirty="0"/>
        </a:p>
      </dgm:t>
    </dgm:pt>
    <dgm:pt modelId="{55F08218-4C58-43BB-8615-18B4DCC88D21}" type="parTrans" cxnId="{0E40A25B-51B8-401B-BBCC-9561153C207A}">
      <dgm:prSet/>
      <dgm:spPr/>
      <dgm:t>
        <a:bodyPr/>
        <a:lstStyle/>
        <a:p>
          <a:pPr rtl="1"/>
          <a:endParaRPr lang="ar-SA"/>
        </a:p>
      </dgm:t>
    </dgm:pt>
    <dgm:pt modelId="{1D77F097-1A36-4C42-8292-C4BE90F613B3}" type="sibTrans" cxnId="{0E40A25B-51B8-401B-BBCC-9561153C207A}">
      <dgm:prSet/>
      <dgm:spPr/>
      <dgm:t>
        <a:bodyPr/>
        <a:lstStyle/>
        <a:p>
          <a:pPr rtl="1"/>
          <a:endParaRPr lang="ar-SA"/>
        </a:p>
      </dgm:t>
    </dgm:pt>
    <dgm:pt modelId="{AFB403B2-62F7-4618-BE73-477546EA422C}">
      <dgm:prSet/>
      <dgm:spPr/>
      <dgm:t>
        <a:bodyPr/>
        <a:lstStyle/>
        <a:p>
          <a:pPr rtl="1"/>
          <a:r>
            <a:rPr lang="ar-SA" b="1" dirty="0" smtClean="0">
              <a:cs typeface="+mj-cs"/>
            </a:rPr>
            <a:t>الكويت</a:t>
          </a:r>
          <a:r>
            <a:rPr lang="ar-SA" dirty="0" smtClean="0"/>
            <a:t> </a:t>
          </a:r>
          <a:endParaRPr lang="ar-BH" dirty="0" smtClean="0"/>
        </a:p>
        <a:p>
          <a:pPr rtl="1"/>
          <a:r>
            <a:rPr lang="ar-BH" b="1" dirty="0" smtClean="0">
              <a:cs typeface="+mj-cs"/>
            </a:rPr>
            <a:t>(القرين</a:t>
          </a:r>
          <a:r>
            <a:rPr lang="ar-BH" dirty="0" smtClean="0"/>
            <a:t>)</a:t>
          </a:r>
          <a:endParaRPr lang="ar-SA" dirty="0"/>
        </a:p>
      </dgm:t>
    </dgm:pt>
    <dgm:pt modelId="{635A02BE-1096-4018-9040-676B8E078197}" type="parTrans" cxnId="{B077ADB0-937C-4F7D-B25C-DC76D5D05280}">
      <dgm:prSet/>
      <dgm:spPr/>
      <dgm:t>
        <a:bodyPr/>
        <a:lstStyle/>
        <a:p>
          <a:pPr rtl="1"/>
          <a:endParaRPr lang="ar-SA"/>
        </a:p>
      </dgm:t>
    </dgm:pt>
    <dgm:pt modelId="{2A825465-FE54-4177-9890-C49EC1E22A56}" type="sibTrans" cxnId="{B077ADB0-937C-4F7D-B25C-DC76D5D05280}">
      <dgm:prSet/>
      <dgm:spPr/>
      <dgm:t>
        <a:bodyPr/>
        <a:lstStyle/>
        <a:p>
          <a:pPr rtl="1"/>
          <a:endParaRPr lang="ar-SA"/>
        </a:p>
      </dgm:t>
    </dgm:pt>
    <dgm:pt modelId="{5C79BC36-6EB4-4F2C-A158-BB01F42166FF}" type="pres">
      <dgm:prSet presAssocID="{682A5801-D664-487F-99E5-039C71BA6FC8}" presName="CompostProcess" presStyleCnt="0">
        <dgm:presLayoutVars>
          <dgm:dir val="rev"/>
          <dgm:resizeHandles val="exact"/>
        </dgm:presLayoutVars>
      </dgm:prSet>
      <dgm:spPr/>
    </dgm:pt>
    <dgm:pt modelId="{55DC9EF0-8C14-44E3-81F2-E68D82F57828}" type="pres">
      <dgm:prSet presAssocID="{682A5801-D664-487F-99E5-039C71BA6FC8}" presName="arrow" presStyleLbl="bgShp" presStyleIdx="0" presStyleCnt="1" custLinFactNeighborX="63832" custLinFactNeighborY="-629"/>
      <dgm:spPr/>
      <dgm:t>
        <a:bodyPr/>
        <a:lstStyle/>
        <a:p>
          <a:pPr rtl="1"/>
          <a:endParaRPr lang="ar-BH"/>
        </a:p>
      </dgm:t>
    </dgm:pt>
    <dgm:pt modelId="{365AF90D-82DD-409B-82B7-E8724397AE18}" type="pres">
      <dgm:prSet presAssocID="{682A5801-D664-487F-99E5-039C71BA6FC8}" presName="linearProcess" presStyleCnt="0"/>
      <dgm:spPr/>
    </dgm:pt>
    <dgm:pt modelId="{2DF1718B-C268-4563-A4DE-9AE6B586D5BC}" type="pres">
      <dgm:prSet presAssocID="{C2D3D1CE-2825-496A-9304-7A2D02375329}" presName="textNode" presStyleLbl="node1" presStyleIdx="0" presStyleCnt="4">
        <dgm:presLayoutVars>
          <dgm:bulletEnabled val="1"/>
        </dgm:presLayoutVars>
      </dgm:prSet>
      <dgm:spPr/>
      <dgm:t>
        <a:bodyPr/>
        <a:lstStyle/>
        <a:p>
          <a:pPr rtl="1"/>
          <a:endParaRPr lang="ar-SA"/>
        </a:p>
      </dgm:t>
    </dgm:pt>
    <dgm:pt modelId="{CBAD6BE8-E1C5-4524-8CB0-F54E25578EE2}" type="pres">
      <dgm:prSet presAssocID="{E60B253D-BCFB-4050-8411-23C4EBD5F4D9}" presName="sibTrans" presStyleCnt="0"/>
      <dgm:spPr/>
    </dgm:pt>
    <dgm:pt modelId="{7FC08223-AE79-4BDB-9BC0-9A20DB4BCEFF}" type="pres">
      <dgm:prSet presAssocID="{F485C3D7-13E6-4916-9963-C30BAF767574}" presName="textNode" presStyleLbl="node1" presStyleIdx="1" presStyleCnt="4" custLinFactNeighborX="5972" custLinFactNeighborY="-210">
        <dgm:presLayoutVars>
          <dgm:bulletEnabled val="1"/>
        </dgm:presLayoutVars>
      </dgm:prSet>
      <dgm:spPr/>
      <dgm:t>
        <a:bodyPr/>
        <a:lstStyle/>
        <a:p>
          <a:pPr rtl="1"/>
          <a:endParaRPr lang="ar-SA"/>
        </a:p>
      </dgm:t>
    </dgm:pt>
    <dgm:pt modelId="{7688F3FD-C057-4EE6-9CB3-B1093B5E471A}" type="pres">
      <dgm:prSet presAssocID="{FCCB7D2D-7742-40A1-BD8B-848CABAB57B2}" presName="sibTrans" presStyleCnt="0"/>
      <dgm:spPr/>
    </dgm:pt>
    <dgm:pt modelId="{D8E39699-42C7-419F-B6FF-994DE32DCAD3}" type="pres">
      <dgm:prSet presAssocID="{AFB403B2-62F7-4618-BE73-477546EA422C}" presName="textNode" presStyleLbl="node1" presStyleIdx="2" presStyleCnt="4">
        <dgm:presLayoutVars>
          <dgm:bulletEnabled val="1"/>
        </dgm:presLayoutVars>
      </dgm:prSet>
      <dgm:spPr/>
      <dgm:t>
        <a:bodyPr/>
        <a:lstStyle/>
        <a:p>
          <a:pPr rtl="1"/>
          <a:endParaRPr lang="ar-SA"/>
        </a:p>
      </dgm:t>
    </dgm:pt>
    <dgm:pt modelId="{20CBCB82-814B-4175-A65A-7E394696932B}" type="pres">
      <dgm:prSet presAssocID="{2A825465-FE54-4177-9890-C49EC1E22A56}" presName="sibTrans" presStyleCnt="0"/>
      <dgm:spPr/>
    </dgm:pt>
    <dgm:pt modelId="{BE48DA78-FFFE-4E1F-A982-5D69CFA99581}" type="pres">
      <dgm:prSet presAssocID="{FF0EF34E-022D-489F-B950-D35D8000E55B}" presName="textNode" presStyleLbl="node1" presStyleIdx="3" presStyleCnt="4">
        <dgm:presLayoutVars>
          <dgm:bulletEnabled val="1"/>
        </dgm:presLayoutVars>
      </dgm:prSet>
      <dgm:spPr/>
      <dgm:t>
        <a:bodyPr/>
        <a:lstStyle/>
        <a:p>
          <a:pPr rtl="1"/>
          <a:endParaRPr lang="ar-SA"/>
        </a:p>
      </dgm:t>
    </dgm:pt>
  </dgm:ptLst>
  <dgm:cxnLst>
    <dgm:cxn modelId="{A8F91301-550F-4B8B-ACED-62B3E54C4D2B}" type="presOf" srcId="{AFB403B2-62F7-4618-BE73-477546EA422C}" destId="{D8E39699-42C7-419F-B6FF-994DE32DCAD3}" srcOrd="0" destOrd="0" presId="urn:microsoft.com/office/officeart/2005/8/layout/hProcess9"/>
    <dgm:cxn modelId="{03475AB7-8B1C-4D7B-B3F0-28A4AAE95E67}" srcId="{682A5801-D664-487F-99E5-039C71BA6FC8}" destId="{F485C3D7-13E6-4916-9963-C30BAF767574}" srcOrd="1" destOrd="0" parTransId="{5006CFFB-FBD7-4EE5-9DAC-96318074ADBD}" sibTransId="{FCCB7D2D-7742-40A1-BD8B-848CABAB57B2}"/>
    <dgm:cxn modelId="{B077ADB0-937C-4F7D-B25C-DC76D5D05280}" srcId="{682A5801-D664-487F-99E5-039C71BA6FC8}" destId="{AFB403B2-62F7-4618-BE73-477546EA422C}" srcOrd="2" destOrd="0" parTransId="{635A02BE-1096-4018-9040-676B8E078197}" sibTransId="{2A825465-FE54-4177-9890-C49EC1E22A56}"/>
    <dgm:cxn modelId="{D2B67FBE-C961-4F7E-8253-07576F6DF84F}" type="presOf" srcId="{682A5801-D664-487F-99E5-039C71BA6FC8}" destId="{5C79BC36-6EB4-4F2C-A158-BB01F42166FF}" srcOrd="0" destOrd="0" presId="urn:microsoft.com/office/officeart/2005/8/layout/hProcess9"/>
    <dgm:cxn modelId="{870BB3AB-96F3-4EF5-A78D-611F757ED680}" type="presOf" srcId="{FF0EF34E-022D-489F-B950-D35D8000E55B}" destId="{BE48DA78-FFFE-4E1F-A982-5D69CFA99581}" srcOrd="0" destOrd="0" presId="urn:microsoft.com/office/officeart/2005/8/layout/hProcess9"/>
    <dgm:cxn modelId="{1C697F04-1D3F-4430-9C0E-7446755C3018}" type="presOf" srcId="{F485C3D7-13E6-4916-9963-C30BAF767574}" destId="{7FC08223-AE79-4BDB-9BC0-9A20DB4BCEFF}" srcOrd="0" destOrd="0" presId="urn:microsoft.com/office/officeart/2005/8/layout/hProcess9"/>
    <dgm:cxn modelId="{E4DFBDB6-8A32-40DE-A711-09EC1FF72CD2}" srcId="{682A5801-D664-487F-99E5-039C71BA6FC8}" destId="{C2D3D1CE-2825-496A-9304-7A2D02375329}" srcOrd="0" destOrd="0" parTransId="{FD8E3E35-0E6C-4ADB-A235-0647A5A31FBB}" sibTransId="{E60B253D-BCFB-4050-8411-23C4EBD5F4D9}"/>
    <dgm:cxn modelId="{0E40A25B-51B8-401B-BBCC-9561153C207A}" srcId="{682A5801-D664-487F-99E5-039C71BA6FC8}" destId="{FF0EF34E-022D-489F-B950-D35D8000E55B}" srcOrd="3" destOrd="0" parTransId="{55F08218-4C58-43BB-8615-18B4DCC88D21}" sibTransId="{1D77F097-1A36-4C42-8292-C4BE90F613B3}"/>
    <dgm:cxn modelId="{83E9C523-4DEB-4514-97B4-2352814EFD8A}" type="presOf" srcId="{C2D3D1CE-2825-496A-9304-7A2D02375329}" destId="{2DF1718B-C268-4563-A4DE-9AE6B586D5BC}" srcOrd="0" destOrd="0" presId="urn:microsoft.com/office/officeart/2005/8/layout/hProcess9"/>
    <dgm:cxn modelId="{46D09CAE-35D2-4D84-8497-E451E00AF4A8}" type="presParOf" srcId="{5C79BC36-6EB4-4F2C-A158-BB01F42166FF}" destId="{55DC9EF0-8C14-44E3-81F2-E68D82F57828}" srcOrd="0" destOrd="0" presId="urn:microsoft.com/office/officeart/2005/8/layout/hProcess9"/>
    <dgm:cxn modelId="{97191954-D00A-4EC6-A12D-2DCDECF76299}" type="presParOf" srcId="{5C79BC36-6EB4-4F2C-A158-BB01F42166FF}" destId="{365AF90D-82DD-409B-82B7-E8724397AE18}" srcOrd="1" destOrd="0" presId="urn:microsoft.com/office/officeart/2005/8/layout/hProcess9"/>
    <dgm:cxn modelId="{FE3D153D-2F21-4674-874C-27DD2294DBE4}" type="presParOf" srcId="{365AF90D-82DD-409B-82B7-E8724397AE18}" destId="{2DF1718B-C268-4563-A4DE-9AE6B586D5BC}" srcOrd="0" destOrd="0" presId="urn:microsoft.com/office/officeart/2005/8/layout/hProcess9"/>
    <dgm:cxn modelId="{5C68E5AF-C866-4B41-8230-2F0D6D5452C1}" type="presParOf" srcId="{365AF90D-82DD-409B-82B7-E8724397AE18}" destId="{CBAD6BE8-E1C5-4524-8CB0-F54E25578EE2}" srcOrd="1" destOrd="0" presId="urn:microsoft.com/office/officeart/2005/8/layout/hProcess9"/>
    <dgm:cxn modelId="{1AD9093F-1A01-4879-9A24-028489454ED2}" type="presParOf" srcId="{365AF90D-82DD-409B-82B7-E8724397AE18}" destId="{7FC08223-AE79-4BDB-9BC0-9A20DB4BCEFF}" srcOrd="2" destOrd="0" presId="urn:microsoft.com/office/officeart/2005/8/layout/hProcess9"/>
    <dgm:cxn modelId="{B906EC7A-97B3-4431-B7E2-9CE7BD892D57}" type="presParOf" srcId="{365AF90D-82DD-409B-82B7-E8724397AE18}" destId="{7688F3FD-C057-4EE6-9CB3-B1093B5E471A}" srcOrd="3" destOrd="0" presId="urn:microsoft.com/office/officeart/2005/8/layout/hProcess9"/>
    <dgm:cxn modelId="{58D9BBF2-C0F5-450A-9504-B8BFBCC684B9}" type="presParOf" srcId="{365AF90D-82DD-409B-82B7-E8724397AE18}" destId="{D8E39699-42C7-419F-B6FF-994DE32DCAD3}" srcOrd="4" destOrd="0" presId="urn:microsoft.com/office/officeart/2005/8/layout/hProcess9"/>
    <dgm:cxn modelId="{12BEB790-BF35-407B-B455-9881339F04C4}" type="presParOf" srcId="{365AF90D-82DD-409B-82B7-E8724397AE18}" destId="{20CBCB82-814B-4175-A65A-7E394696932B}" srcOrd="5" destOrd="0" presId="urn:microsoft.com/office/officeart/2005/8/layout/hProcess9"/>
    <dgm:cxn modelId="{894CCCBE-2B71-4F7F-9951-E540F3446C9F}" type="presParOf" srcId="{365AF90D-82DD-409B-82B7-E8724397AE18}" destId="{BE48DA78-FFFE-4E1F-A982-5D69CFA99581}" srcOrd="6"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290B9E6-DBE5-4D76-9A55-0944F02B0635}" type="doc">
      <dgm:prSet loTypeId="urn:microsoft.com/office/officeart/2005/8/layout/hierarchy1" loCatId="hierarchy" qsTypeId="urn:microsoft.com/office/officeart/2005/8/quickstyle/3d4" qsCatId="3D" csTypeId="urn:microsoft.com/office/officeart/2005/8/colors/colorful3" csCatId="colorful" phldr="1"/>
      <dgm:spPr/>
      <dgm:t>
        <a:bodyPr/>
        <a:lstStyle/>
        <a:p>
          <a:pPr rtl="1"/>
          <a:endParaRPr lang="ar-SA"/>
        </a:p>
      </dgm:t>
    </dgm:pt>
    <dgm:pt modelId="{968BA8F1-FC7A-4D36-B86B-C811E6C0F0E2}">
      <dgm:prSet phldrT="[Text]" custT="1"/>
      <dgm:spPr/>
      <dgm:t>
        <a:bodyPr/>
        <a:lstStyle/>
        <a:p>
          <a:pPr rtl="1"/>
          <a:r>
            <a:rPr lang="ar-SA" sz="2400" b="1" dirty="0" smtClean="0">
              <a:latin typeface="Sakkal Majalla" panose="02000000000000000000" pitchFamily="2" charset="-78"/>
              <a:cs typeface="Sakkal Majalla" panose="02000000000000000000" pitchFamily="2" charset="-78"/>
            </a:rPr>
            <a:t>تراجع نفوذ الدولة العثمانية بسبب  ضعفها </a:t>
          </a:r>
          <a:r>
            <a:rPr lang="ar-BH" sz="2400" b="1" dirty="0" smtClean="0">
              <a:latin typeface="Sakkal Majalla" panose="02000000000000000000" pitchFamily="2" charset="-78"/>
              <a:cs typeface="Sakkal Majalla" panose="02000000000000000000" pitchFamily="2" charset="-78"/>
            </a:rPr>
            <a:t>و</a:t>
          </a:r>
          <a:r>
            <a:rPr lang="ar-SA" sz="2400" b="1" dirty="0" err="1" smtClean="0">
              <a:latin typeface="Sakkal Majalla" panose="02000000000000000000" pitchFamily="2" charset="-78"/>
              <a:cs typeface="Sakkal Majalla" panose="02000000000000000000" pitchFamily="2" charset="-78"/>
            </a:rPr>
            <a:t>انشغ</a:t>
          </a:r>
          <a:r>
            <a:rPr lang="ar-BH" sz="2400" b="1" dirty="0" smtClean="0">
              <a:latin typeface="Sakkal Majalla" panose="02000000000000000000" pitchFamily="2" charset="-78"/>
              <a:cs typeface="Sakkal Majalla" panose="02000000000000000000" pitchFamily="2" charset="-78"/>
            </a:rPr>
            <a:t>ا</a:t>
          </a:r>
          <a:r>
            <a:rPr lang="ar-SA" sz="2400" b="1" dirty="0" smtClean="0">
              <a:latin typeface="Sakkal Majalla" panose="02000000000000000000" pitchFamily="2" charset="-78"/>
              <a:cs typeface="Sakkal Majalla" panose="02000000000000000000" pitchFamily="2" charset="-78"/>
            </a:rPr>
            <a:t>لها ب</a:t>
          </a:r>
          <a:r>
            <a:rPr lang="ar-BH" sz="2400" b="1" dirty="0" smtClean="0">
              <a:latin typeface="Sakkal Majalla" panose="02000000000000000000" pitchFamily="2" charset="-78"/>
              <a:cs typeface="Sakkal Majalla" panose="02000000000000000000" pitchFamily="2" charset="-78"/>
            </a:rPr>
            <a:t>أوضاعها</a:t>
          </a:r>
          <a:r>
            <a:rPr lang="ar-SA" sz="2400" b="1" dirty="0" smtClean="0">
              <a:latin typeface="Sakkal Majalla" panose="02000000000000000000" pitchFamily="2" charset="-78"/>
              <a:cs typeface="Sakkal Majalla" panose="02000000000000000000" pitchFamily="2" charset="-78"/>
            </a:rPr>
            <a:t> </a:t>
          </a:r>
          <a:r>
            <a:rPr lang="ar-BH" sz="2400" b="1" dirty="0" smtClean="0">
              <a:latin typeface="Sakkal Majalla" panose="02000000000000000000" pitchFamily="2" charset="-78"/>
              <a:cs typeface="Sakkal Majalla" panose="02000000000000000000" pitchFamily="2" charset="-78"/>
            </a:rPr>
            <a:t>ال</a:t>
          </a:r>
          <a:r>
            <a:rPr lang="ar-SA" sz="2400" b="1" dirty="0" smtClean="0">
              <a:latin typeface="Sakkal Majalla" panose="02000000000000000000" pitchFamily="2" charset="-78"/>
              <a:cs typeface="Sakkal Majalla" panose="02000000000000000000" pitchFamily="2" charset="-78"/>
            </a:rPr>
            <a:t>داخلية و </a:t>
          </a:r>
          <a:r>
            <a:rPr lang="ar-BH" sz="2400" b="1" dirty="0" smtClean="0">
              <a:latin typeface="Sakkal Majalla" panose="02000000000000000000" pitchFamily="2" charset="-78"/>
              <a:cs typeface="Sakkal Majalla" panose="02000000000000000000" pitchFamily="2" charset="-78"/>
            </a:rPr>
            <a:t>ح</a:t>
          </a:r>
          <a:r>
            <a:rPr lang="ar-SA" sz="2400" b="1" dirty="0" smtClean="0">
              <a:latin typeface="Sakkal Majalla" panose="02000000000000000000" pitchFamily="2" charset="-78"/>
              <a:cs typeface="Sakkal Majalla" panose="02000000000000000000" pitchFamily="2" charset="-78"/>
            </a:rPr>
            <a:t>روب</a:t>
          </a:r>
          <a:r>
            <a:rPr lang="ar-BH" sz="2400" b="1" dirty="0" smtClean="0">
              <a:latin typeface="Sakkal Majalla" panose="02000000000000000000" pitchFamily="2" charset="-78"/>
              <a:cs typeface="Sakkal Majalla" panose="02000000000000000000" pitchFamily="2" charset="-78"/>
            </a:rPr>
            <a:t>ها</a:t>
          </a:r>
          <a:r>
            <a:rPr lang="ar-SA" sz="2400" b="1" dirty="0" smtClean="0">
              <a:latin typeface="Sakkal Majalla" panose="02000000000000000000" pitchFamily="2" charset="-78"/>
              <a:cs typeface="Sakkal Majalla" panose="02000000000000000000" pitchFamily="2" charset="-78"/>
            </a:rPr>
            <a:t> خارجية.</a:t>
          </a:r>
          <a:endParaRPr lang="ar-SA" sz="2400" b="1" dirty="0">
            <a:latin typeface="Sakkal Majalla" panose="02000000000000000000" pitchFamily="2" charset="-78"/>
            <a:cs typeface="Sakkal Majalla" panose="02000000000000000000" pitchFamily="2" charset="-78"/>
          </a:endParaRPr>
        </a:p>
      </dgm:t>
    </dgm:pt>
    <dgm:pt modelId="{3ECAD901-AF61-4335-8744-0AF7FB16E4B8}" type="parTrans" cxnId="{434B6BF8-26E2-4740-BF59-39CD995EFC62}">
      <dgm:prSet/>
      <dgm:spPr/>
      <dgm:t>
        <a:bodyPr/>
        <a:lstStyle/>
        <a:p>
          <a:pPr rtl="1"/>
          <a:endParaRPr lang="ar-SA"/>
        </a:p>
      </dgm:t>
    </dgm:pt>
    <dgm:pt modelId="{808D2A29-7EEC-4FFD-A8E6-F3E2880B597F}" type="sibTrans" cxnId="{434B6BF8-26E2-4740-BF59-39CD995EFC62}">
      <dgm:prSet/>
      <dgm:spPr/>
      <dgm:t>
        <a:bodyPr/>
        <a:lstStyle/>
        <a:p>
          <a:pPr rtl="1"/>
          <a:endParaRPr lang="ar-SA"/>
        </a:p>
      </dgm:t>
    </dgm:pt>
    <dgm:pt modelId="{238A3807-77E8-4E73-9573-F92BDDA13AAF}">
      <dgm:prSet phldrT="[Text]" custT="1"/>
      <dgm:spPr/>
      <dgm:t>
        <a:bodyPr/>
        <a:lstStyle/>
        <a:p>
          <a:pPr rtl="1"/>
          <a:r>
            <a:rPr lang="ar-SA" sz="2400" b="1" dirty="0" smtClean="0">
              <a:latin typeface="Sakkal Majalla" panose="02000000000000000000" pitchFamily="2" charset="-78"/>
              <a:cs typeface="Sakkal Majalla" panose="02000000000000000000" pitchFamily="2" charset="-78"/>
            </a:rPr>
            <a:t>المشاركة مع القبائل العربية في مواجهة البرتغال</a:t>
          </a:r>
          <a:r>
            <a:rPr lang="ar-BH" sz="2400" b="1" dirty="0" smtClean="0">
              <a:latin typeface="Sakkal Majalla" panose="02000000000000000000" pitchFamily="2" charset="-78"/>
              <a:cs typeface="Sakkal Majalla" panose="02000000000000000000" pitchFamily="2" charset="-78"/>
            </a:rPr>
            <a:t>ي</a:t>
          </a:r>
          <a:r>
            <a:rPr lang="ar-SA" sz="2400" b="1" dirty="0" smtClean="0">
              <a:latin typeface="Sakkal Majalla" panose="02000000000000000000" pitchFamily="2" charset="-78"/>
              <a:cs typeface="Sakkal Majalla" panose="02000000000000000000" pitchFamily="2" charset="-78"/>
            </a:rPr>
            <a:t>ين و</a:t>
          </a:r>
          <a:r>
            <a:rPr lang="ar-BH" sz="2400" b="1" dirty="0" smtClean="0">
              <a:latin typeface="Sakkal Majalla" panose="02000000000000000000" pitchFamily="2" charset="-78"/>
              <a:cs typeface="Sakkal Majalla" panose="02000000000000000000" pitchFamily="2" charset="-78"/>
            </a:rPr>
            <a:t>إخراجهم</a:t>
          </a:r>
          <a:r>
            <a:rPr lang="ar-SA" sz="2400" b="1" dirty="0" smtClean="0">
              <a:latin typeface="Sakkal Majalla" panose="02000000000000000000" pitchFamily="2" charset="-78"/>
              <a:cs typeface="Sakkal Majalla" panose="02000000000000000000" pitchFamily="2" charset="-78"/>
            </a:rPr>
            <a:t> من الخليج العربي.</a:t>
          </a:r>
          <a:endParaRPr lang="ar-SA" sz="2400" b="1" dirty="0">
            <a:latin typeface="Sakkal Majalla" panose="02000000000000000000" pitchFamily="2" charset="-78"/>
            <a:cs typeface="Sakkal Majalla" panose="02000000000000000000" pitchFamily="2" charset="-78"/>
          </a:endParaRPr>
        </a:p>
      </dgm:t>
    </dgm:pt>
    <dgm:pt modelId="{491D7DF9-3425-4D62-A61E-9613253B630C}" type="parTrans" cxnId="{28B663A0-1FAF-434E-B983-6729FEA7E2AB}">
      <dgm:prSet/>
      <dgm:spPr/>
      <dgm:t>
        <a:bodyPr/>
        <a:lstStyle/>
        <a:p>
          <a:pPr rtl="1"/>
          <a:endParaRPr lang="ar-SA"/>
        </a:p>
      </dgm:t>
    </dgm:pt>
    <dgm:pt modelId="{767F5552-AC66-4936-9245-858B6CC238A5}" type="sibTrans" cxnId="{28B663A0-1FAF-434E-B983-6729FEA7E2AB}">
      <dgm:prSet/>
      <dgm:spPr/>
      <dgm:t>
        <a:bodyPr/>
        <a:lstStyle/>
        <a:p>
          <a:pPr rtl="1"/>
          <a:endParaRPr lang="ar-SA"/>
        </a:p>
      </dgm:t>
    </dgm:pt>
    <dgm:pt modelId="{639C3B3B-6D0F-4F1F-8262-0C2D9313FD87}">
      <dgm:prSet custT="1"/>
      <dgm:spPr/>
      <dgm:t>
        <a:bodyPr/>
        <a:lstStyle/>
        <a:p>
          <a:pPr rtl="1"/>
          <a:r>
            <a:rPr lang="ar-BH" sz="2400" b="1" dirty="0" smtClean="0">
              <a:latin typeface="Sakkal Majalla" panose="02000000000000000000" pitchFamily="2" charset="-78"/>
              <a:cs typeface="Sakkal Majalla" panose="02000000000000000000" pitchFamily="2" charset="-78"/>
            </a:rPr>
            <a:t>سعي آل خليفة ضمن تحالف العتوب إلى مساندة بني خالد في بسط نفوذهم على مناطق واسعة.</a:t>
          </a:r>
          <a:endParaRPr lang="ar-SA" sz="2400" b="1" dirty="0">
            <a:latin typeface="Sakkal Majalla" panose="02000000000000000000" pitchFamily="2" charset="-78"/>
            <a:cs typeface="Sakkal Majalla" panose="02000000000000000000" pitchFamily="2" charset="-78"/>
          </a:endParaRPr>
        </a:p>
      </dgm:t>
    </dgm:pt>
    <dgm:pt modelId="{5F3AB591-8BCE-4BEA-A0D3-2A6A16DBE078}" type="parTrans" cxnId="{2EBC7703-F3D8-4E06-BB93-007B5DE7017C}">
      <dgm:prSet/>
      <dgm:spPr/>
      <dgm:t>
        <a:bodyPr/>
        <a:lstStyle/>
        <a:p>
          <a:pPr rtl="1"/>
          <a:endParaRPr lang="ar-SA"/>
        </a:p>
      </dgm:t>
    </dgm:pt>
    <dgm:pt modelId="{B4F9E38F-C696-48B2-9448-86FC2D5A4090}" type="sibTrans" cxnId="{2EBC7703-F3D8-4E06-BB93-007B5DE7017C}">
      <dgm:prSet/>
      <dgm:spPr/>
      <dgm:t>
        <a:bodyPr/>
        <a:lstStyle/>
        <a:p>
          <a:pPr rtl="1"/>
          <a:endParaRPr lang="ar-SA"/>
        </a:p>
      </dgm:t>
    </dgm:pt>
    <dgm:pt modelId="{E73942DF-561F-4199-8B25-14F55F307D8B}">
      <dgm:prSet custT="1"/>
      <dgm:spPr/>
      <dgm:t>
        <a:bodyPr/>
        <a:lstStyle/>
        <a:p>
          <a:pPr rtl="1"/>
          <a:r>
            <a:rPr lang="ar-SA" sz="2400" b="1" dirty="0" smtClean="0">
              <a:latin typeface="Sakkal Majalla" panose="02000000000000000000" pitchFamily="2" charset="-78"/>
              <a:cs typeface="Sakkal Majalla" panose="02000000000000000000" pitchFamily="2" charset="-78"/>
            </a:rPr>
            <a:t>القحط الشديد في نجد ومواطن (عنزة)</a:t>
          </a:r>
          <a:r>
            <a:rPr lang="ar-BH" sz="2400" b="1" dirty="0" smtClean="0">
              <a:latin typeface="Sakkal Majalla" panose="02000000000000000000" pitchFamily="2" charset="-78"/>
              <a:cs typeface="Sakkal Majalla" panose="02000000000000000000" pitchFamily="2" charset="-78"/>
            </a:rPr>
            <a:t>خلال القرن 17م.</a:t>
          </a:r>
          <a:endParaRPr lang="ar-SA" sz="2400" b="1" dirty="0">
            <a:latin typeface="Sakkal Majalla" panose="02000000000000000000" pitchFamily="2" charset="-78"/>
            <a:cs typeface="Sakkal Majalla" panose="02000000000000000000" pitchFamily="2" charset="-78"/>
          </a:endParaRPr>
        </a:p>
      </dgm:t>
    </dgm:pt>
    <dgm:pt modelId="{FF69B80D-0453-4526-89B4-1AD5037481D9}" type="parTrans" cxnId="{4AE60C8A-FAE1-4E75-BC99-6912A77E1C43}">
      <dgm:prSet/>
      <dgm:spPr/>
      <dgm:t>
        <a:bodyPr/>
        <a:lstStyle/>
        <a:p>
          <a:pPr rtl="1"/>
          <a:endParaRPr lang="ar-SA"/>
        </a:p>
      </dgm:t>
    </dgm:pt>
    <dgm:pt modelId="{4E30A78C-3B1E-4CE0-AC7E-66A5AA1AC067}" type="sibTrans" cxnId="{4AE60C8A-FAE1-4E75-BC99-6912A77E1C43}">
      <dgm:prSet/>
      <dgm:spPr/>
      <dgm:t>
        <a:bodyPr/>
        <a:lstStyle/>
        <a:p>
          <a:pPr rtl="1"/>
          <a:endParaRPr lang="ar-SA"/>
        </a:p>
      </dgm:t>
    </dgm:pt>
    <dgm:pt modelId="{DEF8D9AE-B0B2-4002-ADBB-1712E446A5CA}">
      <dgm:prSet custT="1"/>
      <dgm:spPr/>
      <dgm:t>
        <a:bodyPr/>
        <a:lstStyle/>
        <a:p>
          <a:pPr rtl="1"/>
          <a:r>
            <a:rPr lang="ar-SA" sz="2400" b="1" dirty="0" smtClean="0">
              <a:latin typeface="Sakkal Majalla" panose="02000000000000000000" pitchFamily="2" charset="-78"/>
              <a:cs typeface="Sakkal Majalla" panose="02000000000000000000" pitchFamily="2" charset="-78"/>
            </a:rPr>
            <a:t>رغبة القبائل العربية في الاستقرار والعمل في صيد البحر والتجارة. </a:t>
          </a:r>
          <a:endParaRPr lang="ar-SA" sz="2400" b="1" dirty="0">
            <a:latin typeface="Sakkal Majalla" panose="02000000000000000000" pitchFamily="2" charset="-78"/>
            <a:cs typeface="Sakkal Majalla" panose="02000000000000000000" pitchFamily="2" charset="-78"/>
          </a:endParaRPr>
        </a:p>
      </dgm:t>
    </dgm:pt>
    <dgm:pt modelId="{046EBEDA-0BB5-4A2B-A157-3B70F4257F61}" type="parTrans" cxnId="{9628FD5C-1C7C-4C5F-A445-862729BB03E7}">
      <dgm:prSet/>
      <dgm:spPr/>
      <dgm:t>
        <a:bodyPr/>
        <a:lstStyle/>
        <a:p>
          <a:pPr rtl="1"/>
          <a:endParaRPr lang="ar-SA"/>
        </a:p>
      </dgm:t>
    </dgm:pt>
    <dgm:pt modelId="{F1D422BE-3030-4CDE-BA0A-266026266A88}" type="sibTrans" cxnId="{9628FD5C-1C7C-4C5F-A445-862729BB03E7}">
      <dgm:prSet/>
      <dgm:spPr/>
      <dgm:t>
        <a:bodyPr/>
        <a:lstStyle/>
        <a:p>
          <a:pPr rtl="1"/>
          <a:endParaRPr lang="ar-SA"/>
        </a:p>
      </dgm:t>
    </dgm:pt>
    <dgm:pt modelId="{F9E0B716-C4AC-43B2-A4DD-18E3BF41B78A}">
      <dgm:prSet phldrT="[Text]" custT="1"/>
      <dgm:spPr/>
      <dgm:t>
        <a:bodyPr/>
        <a:lstStyle/>
        <a:p>
          <a:pPr rtl="1"/>
          <a:r>
            <a:rPr lang="ar-BH" sz="2800" b="1" u="none" dirty="0" smtClean="0">
              <a:solidFill>
                <a:schemeClr val="accent2">
                  <a:lumMod val="75000"/>
                </a:schemeClr>
              </a:solidFill>
              <a:latin typeface="Sakkal Majalla" panose="02000000000000000000" pitchFamily="2" charset="-78"/>
              <a:cs typeface="Sakkal Majalla" panose="02000000000000000000" pitchFamily="2" charset="-78"/>
            </a:rPr>
            <a:t>العوامل الداخلية والخارجية التي أدت إلى تحرك آل خليفة </a:t>
          </a:r>
          <a:r>
            <a:rPr lang="ar-SA" sz="2800" b="1" u="none" dirty="0" smtClean="0">
              <a:solidFill>
                <a:schemeClr val="accent2">
                  <a:lumMod val="75000"/>
                </a:schemeClr>
              </a:solidFill>
              <a:latin typeface="Sakkal Majalla" panose="02000000000000000000" pitchFamily="2" charset="-78"/>
              <a:cs typeface="Sakkal Majalla" panose="02000000000000000000" pitchFamily="2" charset="-78"/>
            </a:rPr>
            <a:t>إلى سواحل الخليج العربي </a:t>
          </a:r>
          <a:endParaRPr lang="ar-SA" sz="2800" b="1" dirty="0">
            <a:solidFill>
              <a:schemeClr val="accent2">
                <a:lumMod val="75000"/>
              </a:schemeClr>
            </a:solidFill>
            <a:latin typeface="Sakkal Majalla" panose="02000000000000000000" pitchFamily="2" charset="-78"/>
            <a:cs typeface="Sakkal Majalla" panose="02000000000000000000" pitchFamily="2" charset="-78"/>
          </a:endParaRPr>
        </a:p>
      </dgm:t>
    </dgm:pt>
    <dgm:pt modelId="{D7FF7321-4BBE-49DA-BDD5-737CD5506048}" type="sibTrans" cxnId="{DC86BCD9-B3B2-4E0B-98EE-450026A17C3D}">
      <dgm:prSet/>
      <dgm:spPr/>
      <dgm:t>
        <a:bodyPr/>
        <a:lstStyle/>
        <a:p>
          <a:pPr rtl="1"/>
          <a:endParaRPr lang="ar-SA"/>
        </a:p>
      </dgm:t>
    </dgm:pt>
    <dgm:pt modelId="{13EEF84E-44CF-479A-AD18-F2FE208C5701}" type="parTrans" cxnId="{DC86BCD9-B3B2-4E0B-98EE-450026A17C3D}">
      <dgm:prSet/>
      <dgm:spPr/>
      <dgm:t>
        <a:bodyPr/>
        <a:lstStyle/>
        <a:p>
          <a:pPr rtl="1"/>
          <a:endParaRPr lang="ar-SA"/>
        </a:p>
      </dgm:t>
    </dgm:pt>
    <dgm:pt modelId="{9D899BF8-03CD-4A77-AFB8-9ABD089B71C9}" type="pres">
      <dgm:prSet presAssocID="{7290B9E6-DBE5-4D76-9A55-0944F02B0635}" presName="hierChild1" presStyleCnt="0">
        <dgm:presLayoutVars>
          <dgm:chPref val="1"/>
          <dgm:dir/>
          <dgm:animOne val="branch"/>
          <dgm:animLvl val="lvl"/>
          <dgm:resizeHandles/>
        </dgm:presLayoutVars>
      </dgm:prSet>
      <dgm:spPr/>
      <dgm:t>
        <a:bodyPr/>
        <a:lstStyle/>
        <a:p>
          <a:pPr rtl="1"/>
          <a:endParaRPr lang="ar-SA"/>
        </a:p>
      </dgm:t>
    </dgm:pt>
    <dgm:pt modelId="{DD77DD3D-4967-4DBE-8321-CB249DC4B799}" type="pres">
      <dgm:prSet presAssocID="{F9E0B716-C4AC-43B2-A4DD-18E3BF41B78A}" presName="hierRoot1" presStyleCnt="0"/>
      <dgm:spPr/>
      <dgm:t>
        <a:bodyPr/>
        <a:lstStyle/>
        <a:p>
          <a:pPr rtl="1"/>
          <a:endParaRPr lang="ar-BH"/>
        </a:p>
      </dgm:t>
    </dgm:pt>
    <dgm:pt modelId="{A1419CB4-39FA-49F2-B194-B60972907894}" type="pres">
      <dgm:prSet presAssocID="{F9E0B716-C4AC-43B2-A4DD-18E3BF41B78A}" presName="composite" presStyleCnt="0"/>
      <dgm:spPr/>
      <dgm:t>
        <a:bodyPr/>
        <a:lstStyle/>
        <a:p>
          <a:pPr rtl="1"/>
          <a:endParaRPr lang="ar-BH"/>
        </a:p>
      </dgm:t>
    </dgm:pt>
    <dgm:pt modelId="{86E6D7C5-80BE-4640-BA0F-8AB4056B5E9F}" type="pres">
      <dgm:prSet presAssocID="{F9E0B716-C4AC-43B2-A4DD-18E3BF41B78A}" presName="background" presStyleLbl="node0" presStyleIdx="0" presStyleCnt="1"/>
      <dgm:spPr/>
      <dgm:t>
        <a:bodyPr/>
        <a:lstStyle/>
        <a:p>
          <a:pPr rtl="1"/>
          <a:endParaRPr lang="ar-BH"/>
        </a:p>
      </dgm:t>
    </dgm:pt>
    <dgm:pt modelId="{9A4470F5-5DC1-4168-8338-3E5E8D30E050}" type="pres">
      <dgm:prSet presAssocID="{F9E0B716-C4AC-43B2-A4DD-18E3BF41B78A}" presName="text" presStyleLbl="fgAcc0" presStyleIdx="0" presStyleCnt="1" custScaleX="462660" custLinFactNeighborX="-2441" custLinFactNeighborY="-45316">
        <dgm:presLayoutVars>
          <dgm:chPref val="3"/>
        </dgm:presLayoutVars>
      </dgm:prSet>
      <dgm:spPr/>
      <dgm:t>
        <a:bodyPr/>
        <a:lstStyle/>
        <a:p>
          <a:pPr rtl="1"/>
          <a:endParaRPr lang="ar-SA"/>
        </a:p>
      </dgm:t>
    </dgm:pt>
    <dgm:pt modelId="{070F6E42-AA9C-46D3-8F44-E7E422DDE260}" type="pres">
      <dgm:prSet presAssocID="{F9E0B716-C4AC-43B2-A4DD-18E3BF41B78A}" presName="hierChild2" presStyleCnt="0"/>
      <dgm:spPr/>
      <dgm:t>
        <a:bodyPr/>
        <a:lstStyle/>
        <a:p>
          <a:pPr rtl="1"/>
          <a:endParaRPr lang="ar-BH"/>
        </a:p>
      </dgm:t>
    </dgm:pt>
    <dgm:pt modelId="{DBF6879D-F239-44FC-86E8-7CA57FE19A97}" type="pres">
      <dgm:prSet presAssocID="{3ECAD901-AF61-4335-8744-0AF7FB16E4B8}" presName="Name10" presStyleLbl="parChTrans1D2" presStyleIdx="0" presStyleCnt="5"/>
      <dgm:spPr/>
      <dgm:t>
        <a:bodyPr/>
        <a:lstStyle/>
        <a:p>
          <a:pPr rtl="1"/>
          <a:endParaRPr lang="ar-SA"/>
        </a:p>
      </dgm:t>
    </dgm:pt>
    <dgm:pt modelId="{D4D96B3B-6642-4928-93E4-62F231D362C1}" type="pres">
      <dgm:prSet presAssocID="{968BA8F1-FC7A-4D36-B86B-C811E6C0F0E2}" presName="hierRoot2" presStyleCnt="0"/>
      <dgm:spPr/>
      <dgm:t>
        <a:bodyPr/>
        <a:lstStyle/>
        <a:p>
          <a:pPr rtl="1"/>
          <a:endParaRPr lang="ar-BH"/>
        </a:p>
      </dgm:t>
    </dgm:pt>
    <dgm:pt modelId="{FCCCE026-0F76-4FA0-A665-FC99896A61AA}" type="pres">
      <dgm:prSet presAssocID="{968BA8F1-FC7A-4D36-B86B-C811E6C0F0E2}" presName="composite2" presStyleCnt="0"/>
      <dgm:spPr/>
      <dgm:t>
        <a:bodyPr/>
        <a:lstStyle/>
        <a:p>
          <a:pPr rtl="1"/>
          <a:endParaRPr lang="ar-BH"/>
        </a:p>
      </dgm:t>
    </dgm:pt>
    <dgm:pt modelId="{D1F49AAF-0AB5-4F87-8617-CE8C8CCDBDA6}" type="pres">
      <dgm:prSet presAssocID="{968BA8F1-FC7A-4D36-B86B-C811E6C0F0E2}" presName="background2" presStyleLbl="node2" presStyleIdx="0" presStyleCnt="5"/>
      <dgm:spPr/>
      <dgm:t>
        <a:bodyPr/>
        <a:lstStyle/>
        <a:p>
          <a:pPr rtl="1"/>
          <a:endParaRPr lang="ar-BH"/>
        </a:p>
      </dgm:t>
    </dgm:pt>
    <dgm:pt modelId="{100CAE4B-6E06-448B-8395-B0F2D3EA3DFB}" type="pres">
      <dgm:prSet presAssocID="{968BA8F1-FC7A-4D36-B86B-C811E6C0F0E2}" presName="text2" presStyleLbl="fgAcc2" presStyleIdx="0" presStyleCnt="5" custScaleX="111378" custScaleY="239570" custLinFactNeighborX="3958" custLinFactNeighborY="-41392">
        <dgm:presLayoutVars>
          <dgm:chPref val="3"/>
        </dgm:presLayoutVars>
      </dgm:prSet>
      <dgm:spPr/>
      <dgm:t>
        <a:bodyPr/>
        <a:lstStyle/>
        <a:p>
          <a:pPr rtl="1"/>
          <a:endParaRPr lang="ar-SA"/>
        </a:p>
      </dgm:t>
    </dgm:pt>
    <dgm:pt modelId="{5C1CAA4C-B751-43F9-B47E-B42E8147D912}" type="pres">
      <dgm:prSet presAssocID="{968BA8F1-FC7A-4D36-B86B-C811E6C0F0E2}" presName="hierChild3" presStyleCnt="0"/>
      <dgm:spPr/>
      <dgm:t>
        <a:bodyPr/>
        <a:lstStyle/>
        <a:p>
          <a:pPr rtl="1"/>
          <a:endParaRPr lang="ar-BH"/>
        </a:p>
      </dgm:t>
    </dgm:pt>
    <dgm:pt modelId="{53FF86F1-B5FB-449E-84B9-CC6C01BAABB5}" type="pres">
      <dgm:prSet presAssocID="{491D7DF9-3425-4D62-A61E-9613253B630C}" presName="Name10" presStyleLbl="parChTrans1D2" presStyleIdx="1" presStyleCnt="5"/>
      <dgm:spPr/>
      <dgm:t>
        <a:bodyPr/>
        <a:lstStyle/>
        <a:p>
          <a:pPr rtl="1"/>
          <a:endParaRPr lang="ar-SA"/>
        </a:p>
      </dgm:t>
    </dgm:pt>
    <dgm:pt modelId="{8CCBF1F4-394B-4BBA-A90E-AAEC13BEC5E7}" type="pres">
      <dgm:prSet presAssocID="{238A3807-77E8-4E73-9573-F92BDDA13AAF}" presName="hierRoot2" presStyleCnt="0"/>
      <dgm:spPr/>
      <dgm:t>
        <a:bodyPr/>
        <a:lstStyle/>
        <a:p>
          <a:pPr rtl="1"/>
          <a:endParaRPr lang="ar-BH"/>
        </a:p>
      </dgm:t>
    </dgm:pt>
    <dgm:pt modelId="{2D75D347-2AD0-4A61-A958-E6B81301E931}" type="pres">
      <dgm:prSet presAssocID="{238A3807-77E8-4E73-9573-F92BDDA13AAF}" presName="composite2" presStyleCnt="0"/>
      <dgm:spPr/>
      <dgm:t>
        <a:bodyPr/>
        <a:lstStyle/>
        <a:p>
          <a:pPr rtl="1"/>
          <a:endParaRPr lang="ar-BH"/>
        </a:p>
      </dgm:t>
    </dgm:pt>
    <dgm:pt modelId="{6DE5700D-AD15-45A2-B8DA-FEBEC062B970}" type="pres">
      <dgm:prSet presAssocID="{238A3807-77E8-4E73-9573-F92BDDA13AAF}" presName="background2" presStyleLbl="node2" presStyleIdx="1" presStyleCnt="5"/>
      <dgm:spPr/>
      <dgm:t>
        <a:bodyPr/>
        <a:lstStyle/>
        <a:p>
          <a:pPr rtl="1"/>
          <a:endParaRPr lang="ar-BH"/>
        </a:p>
      </dgm:t>
    </dgm:pt>
    <dgm:pt modelId="{51F4228F-C36E-4A88-AC1A-E99E79187ABE}" type="pres">
      <dgm:prSet presAssocID="{238A3807-77E8-4E73-9573-F92BDDA13AAF}" presName="text2" presStyleLbl="fgAcc2" presStyleIdx="1" presStyleCnt="5" custScaleX="101865" custScaleY="232383" custLinFactNeighborY="-35877">
        <dgm:presLayoutVars>
          <dgm:chPref val="3"/>
        </dgm:presLayoutVars>
      </dgm:prSet>
      <dgm:spPr/>
      <dgm:t>
        <a:bodyPr/>
        <a:lstStyle/>
        <a:p>
          <a:pPr rtl="1"/>
          <a:endParaRPr lang="ar-SA"/>
        </a:p>
      </dgm:t>
    </dgm:pt>
    <dgm:pt modelId="{922CCED9-D80E-4A59-B6A8-7056B290A605}" type="pres">
      <dgm:prSet presAssocID="{238A3807-77E8-4E73-9573-F92BDDA13AAF}" presName="hierChild3" presStyleCnt="0"/>
      <dgm:spPr/>
      <dgm:t>
        <a:bodyPr/>
        <a:lstStyle/>
        <a:p>
          <a:pPr rtl="1"/>
          <a:endParaRPr lang="ar-BH"/>
        </a:p>
      </dgm:t>
    </dgm:pt>
    <dgm:pt modelId="{155EEB82-C2EE-4CAF-9854-B55F3DE0299C}" type="pres">
      <dgm:prSet presAssocID="{5F3AB591-8BCE-4BEA-A0D3-2A6A16DBE078}" presName="Name10" presStyleLbl="parChTrans1D2" presStyleIdx="2" presStyleCnt="5"/>
      <dgm:spPr/>
      <dgm:t>
        <a:bodyPr/>
        <a:lstStyle/>
        <a:p>
          <a:pPr rtl="1"/>
          <a:endParaRPr lang="ar-SA"/>
        </a:p>
      </dgm:t>
    </dgm:pt>
    <dgm:pt modelId="{47BFCDC3-70CC-40A6-9DAD-27342ADB6C08}" type="pres">
      <dgm:prSet presAssocID="{639C3B3B-6D0F-4F1F-8262-0C2D9313FD87}" presName="hierRoot2" presStyleCnt="0"/>
      <dgm:spPr/>
      <dgm:t>
        <a:bodyPr/>
        <a:lstStyle/>
        <a:p>
          <a:pPr rtl="1"/>
          <a:endParaRPr lang="ar-BH"/>
        </a:p>
      </dgm:t>
    </dgm:pt>
    <dgm:pt modelId="{5DFF6FC5-5755-4BEC-8259-CEFE31E867AD}" type="pres">
      <dgm:prSet presAssocID="{639C3B3B-6D0F-4F1F-8262-0C2D9313FD87}" presName="composite2" presStyleCnt="0"/>
      <dgm:spPr/>
      <dgm:t>
        <a:bodyPr/>
        <a:lstStyle/>
        <a:p>
          <a:pPr rtl="1"/>
          <a:endParaRPr lang="ar-BH"/>
        </a:p>
      </dgm:t>
    </dgm:pt>
    <dgm:pt modelId="{60FEC311-D566-41FD-9263-0C5A05624106}" type="pres">
      <dgm:prSet presAssocID="{639C3B3B-6D0F-4F1F-8262-0C2D9313FD87}" presName="background2" presStyleLbl="node2" presStyleIdx="2" presStyleCnt="5"/>
      <dgm:spPr/>
      <dgm:t>
        <a:bodyPr/>
        <a:lstStyle/>
        <a:p>
          <a:pPr rtl="1"/>
          <a:endParaRPr lang="ar-BH"/>
        </a:p>
      </dgm:t>
    </dgm:pt>
    <dgm:pt modelId="{95AEA2BA-B0CA-4FF9-8C8C-2CA61B5491F2}" type="pres">
      <dgm:prSet presAssocID="{639C3B3B-6D0F-4F1F-8262-0C2D9313FD87}" presName="text2" presStyleLbl="fgAcc2" presStyleIdx="2" presStyleCnt="5" custScaleX="116043" custScaleY="222611" custLinFactNeighborY="-29470">
        <dgm:presLayoutVars>
          <dgm:chPref val="3"/>
        </dgm:presLayoutVars>
      </dgm:prSet>
      <dgm:spPr/>
      <dgm:t>
        <a:bodyPr/>
        <a:lstStyle/>
        <a:p>
          <a:pPr rtl="1"/>
          <a:endParaRPr lang="ar-SA"/>
        </a:p>
      </dgm:t>
    </dgm:pt>
    <dgm:pt modelId="{037CA274-0AE8-4B8D-8C6F-79582C467EA2}" type="pres">
      <dgm:prSet presAssocID="{639C3B3B-6D0F-4F1F-8262-0C2D9313FD87}" presName="hierChild3" presStyleCnt="0"/>
      <dgm:spPr/>
      <dgm:t>
        <a:bodyPr/>
        <a:lstStyle/>
        <a:p>
          <a:pPr rtl="1"/>
          <a:endParaRPr lang="ar-BH"/>
        </a:p>
      </dgm:t>
    </dgm:pt>
    <dgm:pt modelId="{CFDEA7D8-4C4C-4EA5-B5F0-FB7383B88BE5}" type="pres">
      <dgm:prSet presAssocID="{046EBEDA-0BB5-4A2B-A157-3B70F4257F61}" presName="Name10" presStyleLbl="parChTrans1D2" presStyleIdx="3" presStyleCnt="5"/>
      <dgm:spPr/>
      <dgm:t>
        <a:bodyPr/>
        <a:lstStyle/>
        <a:p>
          <a:pPr rtl="1"/>
          <a:endParaRPr lang="ar-SA"/>
        </a:p>
      </dgm:t>
    </dgm:pt>
    <dgm:pt modelId="{2117123F-FAFE-4746-8941-AB8238347AEB}" type="pres">
      <dgm:prSet presAssocID="{DEF8D9AE-B0B2-4002-ADBB-1712E446A5CA}" presName="hierRoot2" presStyleCnt="0"/>
      <dgm:spPr/>
      <dgm:t>
        <a:bodyPr/>
        <a:lstStyle/>
        <a:p>
          <a:pPr rtl="1"/>
          <a:endParaRPr lang="ar-BH"/>
        </a:p>
      </dgm:t>
    </dgm:pt>
    <dgm:pt modelId="{51266A85-46C2-4A3E-BC22-80E26E2C53D5}" type="pres">
      <dgm:prSet presAssocID="{DEF8D9AE-B0B2-4002-ADBB-1712E446A5CA}" presName="composite2" presStyleCnt="0"/>
      <dgm:spPr/>
      <dgm:t>
        <a:bodyPr/>
        <a:lstStyle/>
        <a:p>
          <a:pPr rtl="1"/>
          <a:endParaRPr lang="ar-BH"/>
        </a:p>
      </dgm:t>
    </dgm:pt>
    <dgm:pt modelId="{E3B6BD8E-C7BB-427A-B9DA-5B2B9ADCAB28}" type="pres">
      <dgm:prSet presAssocID="{DEF8D9AE-B0B2-4002-ADBB-1712E446A5CA}" presName="background2" presStyleLbl="node2" presStyleIdx="3" presStyleCnt="5"/>
      <dgm:spPr/>
      <dgm:t>
        <a:bodyPr/>
        <a:lstStyle/>
        <a:p>
          <a:pPr rtl="1"/>
          <a:endParaRPr lang="ar-BH"/>
        </a:p>
      </dgm:t>
    </dgm:pt>
    <dgm:pt modelId="{A309D936-ADAC-47EF-963C-B50EADA1E6CB}" type="pres">
      <dgm:prSet presAssocID="{DEF8D9AE-B0B2-4002-ADBB-1712E446A5CA}" presName="text2" presStyleLbl="fgAcc2" presStyleIdx="3" presStyleCnt="5" custScaleX="101865" custScaleY="219069" custLinFactNeighborY="-23064">
        <dgm:presLayoutVars>
          <dgm:chPref val="3"/>
        </dgm:presLayoutVars>
      </dgm:prSet>
      <dgm:spPr/>
      <dgm:t>
        <a:bodyPr/>
        <a:lstStyle/>
        <a:p>
          <a:pPr rtl="1"/>
          <a:endParaRPr lang="ar-SA"/>
        </a:p>
      </dgm:t>
    </dgm:pt>
    <dgm:pt modelId="{34DF960C-DE5D-4F50-AE65-95C56C64701A}" type="pres">
      <dgm:prSet presAssocID="{DEF8D9AE-B0B2-4002-ADBB-1712E446A5CA}" presName="hierChild3" presStyleCnt="0"/>
      <dgm:spPr/>
      <dgm:t>
        <a:bodyPr/>
        <a:lstStyle/>
        <a:p>
          <a:pPr rtl="1"/>
          <a:endParaRPr lang="ar-BH"/>
        </a:p>
      </dgm:t>
    </dgm:pt>
    <dgm:pt modelId="{54AD616A-6DB9-4D1E-8450-A66A6EF7880E}" type="pres">
      <dgm:prSet presAssocID="{FF69B80D-0453-4526-89B4-1AD5037481D9}" presName="Name10" presStyleLbl="parChTrans1D2" presStyleIdx="4" presStyleCnt="5"/>
      <dgm:spPr/>
      <dgm:t>
        <a:bodyPr/>
        <a:lstStyle/>
        <a:p>
          <a:pPr rtl="1"/>
          <a:endParaRPr lang="ar-SA"/>
        </a:p>
      </dgm:t>
    </dgm:pt>
    <dgm:pt modelId="{BBB17BCB-9A2B-4CF2-A094-22A0F54031E2}" type="pres">
      <dgm:prSet presAssocID="{E73942DF-561F-4199-8B25-14F55F307D8B}" presName="hierRoot2" presStyleCnt="0"/>
      <dgm:spPr/>
      <dgm:t>
        <a:bodyPr/>
        <a:lstStyle/>
        <a:p>
          <a:pPr rtl="1"/>
          <a:endParaRPr lang="ar-BH"/>
        </a:p>
      </dgm:t>
    </dgm:pt>
    <dgm:pt modelId="{63D91218-D3C7-4471-936B-A4866BEB7A1C}" type="pres">
      <dgm:prSet presAssocID="{E73942DF-561F-4199-8B25-14F55F307D8B}" presName="composite2" presStyleCnt="0"/>
      <dgm:spPr/>
      <dgm:t>
        <a:bodyPr/>
        <a:lstStyle/>
        <a:p>
          <a:pPr rtl="1"/>
          <a:endParaRPr lang="ar-BH"/>
        </a:p>
      </dgm:t>
    </dgm:pt>
    <dgm:pt modelId="{5F8EC5F9-E27F-47BE-AFA6-65CE8C9CD049}" type="pres">
      <dgm:prSet presAssocID="{E73942DF-561F-4199-8B25-14F55F307D8B}" presName="background2" presStyleLbl="node2" presStyleIdx="4" presStyleCnt="5"/>
      <dgm:spPr/>
      <dgm:t>
        <a:bodyPr/>
        <a:lstStyle/>
        <a:p>
          <a:pPr rtl="1"/>
          <a:endParaRPr lang="ar-BH"/>
        </a:p>
      </dgm:t>
    </dgm:pt>
    <dgm:pt modelId="{9D8B2542-4225-49A9-8EBB-DED0A5D78F09}" type="pres">
      <dgm:prSet presAssocID="{E73942DF-561F-4199-8B25-14F55F307D8B}" presName="text2" presStyleLbl="fgAcc2" presStyleIdx="4" presStyleCnt="5" custScaleX="101865" custScaleY="215402" custLinFactNeighborY="-23064">
        <dgm:presLayoutVars>
          <dgm:chPref val="3"/>
        </dgm:presLayoutVars>
      </dgm:prSet>
      <dgm:spPr/>
      <dgm:t>
        <a:bodyPr/>
        <a:lstStyle/>
        <a:p>
          <a:pPr rtl="1"/>
          <a:endParaRPr lang="ar-SA"/>
        </a:p>
      </dgm:t>
    </dgm:pt>
    <dgm:pt modelId="{D276224F-1C4A-48C9-85FF-8413220CCBF3}" type="pres">
      <dgm:prSet presAssocID="{E73942DF-561F-4199-8B25-14F55F307D8B}" presName="hierChild3" presStyleCnt="0"/>
      <dgm:spPr/>
      <dgm:t>
        <a:bodyPr/>
        <a:lstStyle/>
        <a:p>
          <a:pPr rtl="1"/>
          <a:endParaRPr lang="ar-BH"/>
        </a:p>
      </dgm:t>
    </dgm:pt>
  </dgm:ptLst>
  <dgm:cxnLst>
    <dgm:cxn modelId="{7570229B-E567-443C-BF15-EB165BA321AD}" type="presOf" srcId="{968BA8F1-FC7A-4D36-B86B-C811E6C0F0E2}" destId="{100CAE4B-6E06-448B-8395-B0F2D3EA3DFB}" srcOrd="0" destOrd="0" presId="urn:microsoft.com/office/officeart/2005/8/layout/hierarchy1"/>
    <dgm:cxn modelId="{434B6BF8-26E2-4740-BF59-39CD995EFC62}" srcId="{F9E0B716-C4AC-43B2-A4DD-18E3BF41B78A}" destId="{968BA8F1-FC7A-4D36-B86B-C811E6C0F0E2}" srcOrd="0" destOrd="0" parTransId="{3ECAD901-AF61-4335-8744-0AF7FB16E4B8}" sibTransId="{808D2A29-7EEC-4FFD-A8E6-F3E2880B597F}"/>
    <dgm:cxn modelId="{DC86BCD9-B3B2-4E0B-98EE-450026A17C3D}" srcId="{7290B9E6-DBE5-4D76-9A55-0944F02B0635}" destId="{F9E0B716-C4AC-43B2-A4DD-18E3BF41B78A}" srcOrd="0" destOrd="0" parTransId="{13EEF84E-44CF-479A-AD18-F2FE208C5701}" sibTransId="{D7FF7321-4BBE-49DA-BDD5-737CD5506048}"/>
    <dgm:cxn modelId="{9C01A27E-7DF0-449F-8EE2-D7A81C3EEDEB}" type="presOf" srcId="{5F3AB591-8BCE-4BEA-A0D3-2A6A16DBE078}" destId="{155EEB82-C2EE-4CAF-9854-B55F3DE0299C}" srcOrd="0" destOrd="0" presId="urn:microsoft.com/office/officeart/2005/8/layout/hierarchy1"/>
    <dgm:cxn modelId="{4AE60C8A-FAE1-4E75-BC99-6912A77E1C43}" srcId="{F9E0B716-C4AC-43B2-A4DD-18E3BF41B78A}" destId="{E73942DF-561F-4199-8B25-14F55F307D8B}" srcOrd="4" destOrd="0" parTransId="{FF69B80D-0453-4526-89B4-1AD5037481D9}" sibTransId="{4E30A78C-3B1E-4CE0-AC7E-66A5AA1AC067}"/>
    <dgm:cxn modelId="{6352EBC5-43EF-482D-9005-AC202962B2C9}" type="presOf" srcId="{491D7DF9-3425-4D62-A61E-9613253B630C}" destId="{53FF86F1-B5FB-449E-84B9-CC6C01BAABB5}" srcOrd="0" destOrd="0" presId="urn:microsoft.com/office/officeart/2005/8/layout/hierarchy1"/>
    <dgm:cxn modelId="{462D126F-1F82-46DD-9602-AA70A3F7EFFA}" type="presOf" srcId="{046EBEDA-0BB5-4A2B-A157-3B70F4257F61}" destId="{CFDEA7D8-4C4C-4EA5-B5F0-FB7383B88BE5}" srcOrd="0" destOrd="0" presId="urn:microsoft.com/office/officeart/2005/8/layout/hierarchy1"/>
    <dgm:cxn modelId="{7C8FAE3C-6934-4647-8D83-AFF0A2CD0AF9}" type="presOf" srcId="{F9E0B716-C4AC-43B2-A4DD-18E3BF41B78A}" destId="{9A4470F5-5DC1-4168-8338-3E5E8D30E050}" srcOrd="0" destOrd="0" presId="urn:microsoft.com/office/officeart/2005/8/layout/hierarchy1"/>
    <dgm:cxn modelId="{28B663A0-1FAF-434E-B983-6729FEA7E2AB}" srcId="{F9E0B716-C4AC-43B2-A4DD-18E3BF41B78A}" destId="{238A3807-77E8-4E73-9573-F92BDDA13AAF}" srcOrd="1" destOrd="0" parTransId="{491D7DF9-3425-4D62-A61E-9613253B630C}" sibTransId="{767F5552-AC66-4936-9245-858B6CC238A5}"/>
    <dgm:cxn modelId="{D6E9B7DD-7F53-418D-8329-B84C42B68B94}" type="presOf" srcId="{FF69B80D-0453-4526-89B4-1AD5037481D9}" destId="{54AD616A-6DB9-4D1E-8450-A66A6EF7880E}" srcOrd="0" destOrd="0" presId="urn:microsoft.com/office/officeart/2005/8/layout/hierarchy1"/>
    <dgm:cxn modelId="{2EBC7703-F3D8-4E06-BB93-007B5DE7017C}" srcId="{F9E0B716-C4AC-43B2-A4DD-18E3BF41B78A}" destId="{639C3B3B-6D0F-4F1F-8262-0C2D9313FD87}" srcOrd="2" destOrd="0" parTransId="{5F3AB591-8BCE-4BEA-A0D3-2A6A16DBE078}" sibTransId="{B4F9E38F-C696-48B2-9448-86FC2D5A4090}"/>
    <dgm:cxn modelId="{EB2EC491-0CF2-4AA7-862D-1E5D18A810E8}" type="presOf" srcId="{639C3B3B-6D0F-4F1F-8262-0C2D9313FD87}" destId="{95AEA2BA-B0CA-4FF9-8C8C-2CA61B5491F2}" srcOrd="0" destOrd="0" presId="urn:microsoft.com/office/officeart/2005/8/layout/hierarchy1"/>
    <dgm:cxn modelId="{31E77F00-19E2-46E2-8028-0E0C46F05A6E}" type="presOf" srcId="{E73942DF-561F-4199-8B25-14F55F307D8B}" destId="{9D8B2542-4225-49A9-8EBB-DED0A5D78F09}" srcOrd="0" destOrd="0" presId="urn:microsoft.com/office/officeart/2005/8/layout/hierarchy1"/>
    <dgm:cxn modelId="{9628FD5C-1C7C-4C5F-A445-862729BB03E7}" srcId="{F9E0B716-C4AC-43B2-A4DD-18E3BF41B78A}" destId="{DEF8D9AE-B0B2-4002-ADBB-1712E446A5CA}" srcOrd="3" destOrd="0" parTransId="{046EBEDA-0BB5-4A2B-A157-3B70F4257F61}" sibTransId="{F1D422BE-3030-4CDE-BA0A-266026266A88}"/>
    <dgm:cxn modelId="{791404BC-0738-40BE-A4A8-BCAA9EF0E9B3}" type="presOf" srcId="{3ECAD901-AF61-4335-8744-0AF7FB16E4B8}" destId="{DBF6879D-F239-44FC-86E8-7CA57FE19A97}" srcOrd="0" destOrd="0" presId="urn:microsoft.com/office/officeart/2005/8/layout/hierarchy1"/>
    <dgm:cxn modelId="{180421D6-EA9C-4869-9B03-44027294C977}" type="presOf" srcId="{238A3807-77E8-4E73-9573-F92BDDA13AAF}" destId="{51F4228F-C36E-4A88-AC1A-E99E79187ABE}" srcOrd="0" destOrd="0" presId="urn:microsoft.com/office/officeart/2005/8/layout/hierarchy1"/>
    <dgm:cxn modelId="{F42239B4-46A5-41D9-B426-0264B6E7FB6C}" type="presOf" srcId="{DEF8D9AE-B0B2-4002-ADBB-1712E446A5CA}" destId="{A309D936-ADAC-47EF-963C-B50EADA1E6CB}" srcOrd="0" destOrd="0" presId="urn:microsoft.com/office/officeart/2005/8/layout/hierarchy1"/>
    <dgm:cxn modelId="{AF4E0EE7-0AC6-4411-922C-360C2E8C6716}" type="presOf" srcId="{7290B9E6-DBE5-4D76-9A55-0944F02B0635}" destId="{9D899BF8-03CD-4A77-AFB8-9ABD089B71C9}" srcOrd="0" destOrd="0" presId="urn:microsoft.com/office/officeart/2005/8/layout/hierarchy1"/>
    <dgm:cxn modelId="{E815734E-5094-4347-BCB8-956CD402850F}" type="presParOf" srcId="{9D899BF8-03CD-4A77-AFB8-9ABD089B71C9}" destId="{DD77DD3D-4967-4DBE-8321-CB249DC4B799}" srcOrd="0" destOrd="0" presId="urn:microsoft.com/office/officeart/2005/8/layout/hierarchy1"/>
    <dgm:cxn modelId="{05370323-6D76-488C-B898-8DCC8094D6AF}" type="presParOf" srcId="{DD77DD3D-4967-4DBE-8321-CB249DC4B799}" destId="{A1419CB4-39FA-49F2-B194-B60972907894}" srcOrd="0" destOrd="0" presId="urn:microsoft.com/office/officeart/2005/8/layout/hierarchy1"/>
    <dgm:cxn modelId="{8A59D6E7-DFC6-4CB2-95DA-F914831ECBE4}" type="presParOf" srcId="{A1419CB4-39FA-49F2-B194-B60972907894}" destId="{86E6D7C5-80BE-4640-BA0F-8AB4056B5E9F}" srcOrd="0" destOrd="0" presId="urn:microsoft.com/office/officeart/2005/8/layout/hierarchy1"/>
    <dgm:cxn modelId="{8C9DD0FF-7139-48D6-B730-07EB2A306270}" type="presParOf" srcId="{A1419CB4-39FA-49F2-B194-B60972907894}" destId="{9A4470F5-5DC1-4168-8338-3E5E8D30E050}" srcOrd="1" destOrd="0" presId="urn:microsoft.com/office/officeart/2005/8/layout/hierarchy1"/>
    <dgm:cxn modelId="{57BBDE74-8F3F-4403-9E59-B4BEE12363EB}" type="presParOf" srcId="{DD77DD3D-4967-4DBE-8321-CB249DC4B799}" destId="{070F6E42-AA9C-46D3-8F44-E7E422DDE260}" srcOrd="1" destOrd="0" presId="urn:microsoft.com/office/officeart/2005/8/layout/hierarchy1"/>
    <dgm:cxn modelId="{06782F1C-2B6D-4E34-84A9-735772315C36}" type="presParOf" srcId="{070F6E42-AA9C-46D3-8F44-E7E422DDE260}" destId="{DBF6879D-F239-44FC-86E8-7CA57FE19A97}" srcOrd="0" destOrd="0" presId="urn:microsoft.com/office/officeart/2005/8/layout/hierarchy1"/>
    <dgm:cxn modelId="{5FF787CC-168F-42EA-8641-5D287A51335B}" type="presParOf" srcId="{070F6E42-AA9C-46D3-8F44-E7E422DDE260}" destId="{D4D96B3B-6642-4928-93E4-62F231D362C1}" srcOrd="1" destOrd="0" presId="urn:microsoft.com/office/officeart/2005/8/layout/hierarchy1"/>
    <dgm:cxn modelId="{A927C764-5059-4DBF-B8C0-B1A374A09401}" type="presParOf" srcId="{D4D96B3B-6642-4928-93E4-62F231D362C1}" destId="{FCCCE026-0F76-4FA0-A665-FC99896A61AA}" srcOrd="0" destOrd="0" presId="urn:microsoft.com/office/officeart/2005/8/layout/hierarchy1"/>
    <dgm:cxn modelId="{028E4BB1-F58D-453B-9CDB-42B59633170C}" type="presParOf" srcId="{FCCCE026-0F76-4FA0-A665-FC99896A61AA}" destId="{D1F49AAF-0AB5-4F87-8617-CE8C8CCDBDA6}" srcOrd="0" destOrd="0" presId="urn:microsoft.com/office/officeart/2005/8/layout/hierarchy1"/>
    <dgm:cxn modelId="{9EA20511-6DDB-4542-B0B9-0945E04A3E4C}" type="presParOf" srcId="{FCCCE026-0F76-4FA0-A665-FC99896A61AA}" destId="{100CAE4B-6E06-448B-8395-B0F2D3EA3DFB}" srcOrd="1" destOrd="0" presId="urn:microsoft.com/office/officeart/2005/8/layout/hierarchy1"/>
    <dgm:cxn modelId="{7D2A7BCA-49D0-4E4C-96A5-04E8BB681084}" type="presParOf" srcId="{D4D96B3B-6642-4928-93E4-62F231D362C1}" destId="{5C1CAA4C-B751-43F9-B47E-B42E8147D912}" srcOrd="1" destOrd="0" presId="urn:microsoft.com/office/officeart/2005/8/layout/hierarchy1"/>
    <dgm:cxn modelId="{3AA571AB-28A4-4AC8-840E-29997AA2CDCE}" type="presParOf" srcId="{070F6E42-AA9C-46D3-8F44-E7E422DDE260}" destId="{53FF86F1-B5FB-449E-84B9-CC6C01BAABB5}" srcOrd="2" destOrd="0" presId="urn:microsoft.com/office/officeart/2005/8/layout/hierarchy1"/>
    <dgm:cxn modelId="{4E5EEBF1-65A7-43CC-ABE4-5683ABD14F96}" type="presParOf" srcId="{070F6E42-AA9C-46D3-8F44-E7E422DDE260}" destId="{8CCBF1F4-394B-4BBA-A90E-AAEC13BEC5E7}" srcOrd="3" destOrd="0" presId="urn:microsoft.com/office/officeart/2005/8/layout/hierarchy1"/>
    <dgm:cxn modelId="{20E1DF6B-5BF6-496C-8CF2-597129424D28}" type="presParOf" srcId="{8CCBF1F4-394B-4BBA-A90E-AAEC13BEC5E7}" destId="{2D75D347-2AD0-4A61-A958-E6B81301E931}" srcOrd="0" destOrd="0" presId="urn:microsoft.com/office/officeart/2005/8/layout/hierarchy1"/>
    <dgm:cxn modelId="{C751892A-E0E5-45D8-AC10-99CB2BBF018E}" type="presParOf" srcId="{2D75D347-2AD0-4A61-A958-E6B81301E931}" destId="{6DE5700D-AD15-45A2-B8DA-FEBEC062B970}" srcOrd="0" destOrd="0" presId="urn:microsoft.com/office/officeart/2005/8/layout/hierarchy1"/>
    <dgm:cxn modelId="{4626BCED-2806-42E0-B8DE-0A8F1D1847C5}" type="presParOf" srcId="{2D75D347-2AD0-4A61-A958-E6B81301E931}" destId="{51F4228F-C36E-4A88-AC1A-E99E79187ABE}" srcOrd="1" destOrd="0" presId="urn:microsoft.com/office/officeart/2005/8/layout/hierarchy1"/>
    <dgm:cxn modelId="{36CACD04-EA37-4825-BB60-54E33AD97EDE}" type="presParOf" srcId="{8CCBF1F4-394B-4BBA-A90E-AAEC13BEC5E7}" destId="{922CCED9-D80E-4A59-B6A8-7056B290A605}" srcOrd="1" destOrd="0" presId="urn:microsoft.com/office/officeart/2005/8/layout/hierarchy1"/>
    <dgm:cxn modelId="{D509F61E-1A0D-4C79-8677-30E83FA0E2DF}" type="presParOf" srcId="{070F6E42-AA9C-46D3-8F44-E7E422DDE260}" destId="{155EEB82-C2EE-4CAF-9854-B55F3DE0299C}" srcOrd="4" destOrd="0" presId="urn:microsoft.com/office/officeart/2005/8/layout/hierarchy1"/>
    <dgm:cxn modelId="{7BC980AB-4CF7-41B4-8005-239046A9D4EA}" type="presParOf" srcId="{070F6E42-AA9C-46D3-8F44-E7E422DDE260}" destId="{47BFCDC3-70CC-40A6-9DAD-27342ADB6C08}" srcOrd="5" destOrd="0" presId="urn:microsoft.com/office/officeart/2005/8/layout/hierarchy1"/>
    <dgm:cxn modelId="{7D22BA0F-0C4A-487F-8067-C1B44C64C16D}" type="presParOf" srcId="{47BFCDC3-70CC-40A6-9DAD-27342ADB6C08}" destId="{5DFF6FC5-5755-4BEC-8259-CEFE31E867AD}" srcOrd="0" destOrd="0" presId="urn:microsoft.com/office/officeart/2005/8/layout/hierarchy1"/>
    <dgm:cxn modelId="{68ACFA67-DE4A-499B-AA32-2FF7FC96B5AA}" type="presParOf" srcId="{5DFF6FC5-5755-4BEC-8259-CEFE31E867AD}" destId="{60FEC311-D566-41FD-9263-0C5A05624106}" srcOrd="0" destOrd="0" presId="urn:microsoft.com/office/officeart/2005/8/layout/hierarchy1"/>
    <dgm:cxn modelId="{2E870ED9-AB63-424E-91A8-2893052D47B7}" type="presParOf" srcId="{5DFF6FC5-5755-4BEC-8259-CEFE31E867AD}" destId="{95AEA2BA-B0CA-4FF9-8C8C-2CA61B5491F2}" srcOrd="1" destOrd="0" presId="urn:microsoft.com/office/officeart/2005/8/layout/hierarchy1"/>
    <dgm:cxn modelId="{D9724FA3-1881-4E2C-A02C-A6062FEAEE0B}" type="presParOf" srcId="{47BFCDC3-70CC-40A6-9DAD-27342ADB6C08}" destId="{037CA274-0AE8-4B8D-8C6F-79582C467EA2}" srcOrd="1" destOrd="0" presId="urn:microsoft.com/office/officeart/2005/8/layout/hierarchy1"/>
    <dgm:cxn modelId="{3ADE64FA-61F1-4175-AA2B-A7A985CE911B}" type="presParOf" srcId="{070F6E42-AA9C-46D3-8F44-E7E422DDE260}" destId="{CFDEA7D8-4C4C-4EA5-B5F0-FB7383B88BE5}" srcOrd="6" destOrd="0" presId="urn:microsoft.com/office/officeart/2005/8/layout/hierarchy1"/>
    <dgm:cxn modelId="{EA01CFBA-0400-406A-A6E1-F3D5DF2C5D11}" type="presParOf" srcId="{070F6E42-AA9C-46D3-8F44-E7E422DDE260}" destId="{2117123F-FAFE-4746-8941-AB8238347AEB}" srcOrd="7" destOrd="0" presId="urn:microsoft.com/office/officeart/2005/8/layout/hierarchy1"/>
    <dgm:cxn modelId="{1C3F069A-770D-4E4D-A864-86FA3FEBFF4C}" type="presParOf" srcId="{2117123F-FAFE-4746-8941-AB8238347AEB}" destId="{51266A85-46C2-4A3E-BC22-80E26E2C53D5}" srcOrd="0" destOrd="0" presId="urn:microsoft.com/office/officeart/2005/8/layout/hierarchy1"/>
    <dgm:cxn modelId="{0444DE57-4952-4241-A51F-D80C027F38BF}" type="presParOf" srcId="{51266A85-46C2-4A3E-BC22-80E26E2C53D5}" destId="{E3B6BD8E-C7BB-427A-B9DA-5B2B9ADCAB28}" srcOrd="0" destOrd="0" presId="urn:microsoft.com/office/officeart/2005/8/layout/hierarchy1"/>
    <dgm:cxn modelId="{8673892A-4205-4877-8F17-386F77C26CE9}" type="presParOf" srcId="{51266A85-46C2-4A3E-BC22-80E26E2C53D5}" destId="{A309D936-ADAC-47EF-963C-B50EADA1E6CB}" srcOrd="1" destOrd="0" presId="urn:microsoft.com/office/officeart/2005/8/layout/hierarchy1"/>
    <dgm:cxn modelId="{E905E870-ECC3-44FC-BB39-EC2148DF7E16}" type="presParOf" srcId="{2117123F-FAFE-4746-8941-AB8238347AEB}" destId="{34DF960C-DE5D-4F50-AE65-95C56C64701A}" srcOrd="1" destOrd="0" presId="urn:microsoft.com/office/officeart/2005/8/layout/hierarchy1"/>
    <dgm:cxn modelId="{98FA32E2-752A-4B59-8ECC-EE706A54BCFB}" type="presParOf" srcId="{070F6E42-AA9C-46D3-8F44-E7E422DDE260}" destId="{54AD616A-6DB9-4D1E-8450-A66A6EF7880E}" srcOrd="8" destOrd="0" presId="urn:microsoft.com/office/officeart/2005/8/layout/hierarchy1"/>
    <dgm:cxn modelId="{67926E53-B8B5-414B-9412-99E4A9161B82}" type="presParOf" srcId="{070F6E42-AA9C-46D3-8F44-E7E422DDE260}" destId="{BBB17BCB-9A2B-4CF2-A094-22A0F54031E2}" srcOrd="9" destOrd="0" presId="urn:microsoft.com/office/officeart/2005/8/layout/hierarchy1"/>
    <dgm:cxn modelId="{B26C3BB8-C104-4DC9-983A-398DAF9757DB}" type="presParOf" srcId="{BBB17BCB-9A2B-4CF2-A094-22A0F54031E2}" destId="{63D91218-D3C7-4471-936B-A4866BEB7A1C}" srcOrd="0" destOrd="0" presId="urn:microsoft.com/office/officeart/2005/8/layout/hierarchy1"/>
    <dgm:cxn modelId="{5D558DF0-E54D-4F36-92E7-C798F36DE6F0}" type="presParOf" srcId="{63D91218-D3C7-4471-936B-A4866BEB7A1C}" destId="{5F8EC5F9-E27F-47BE-AFA6-65CE8C9CD049}" srcOrd="0" destOrd="0" presId="urn:microsoft.com/office/officeart/2005/8/layout/hierarchy1"/>
    <dgm:cxn modelId="{7E9EB3AF-BC1F-42CB-A034-06ED62F92ACC}" type="presParOf" srcId="{63D91218-D3C7-4471-936B-A4866BEB7A1C}" destId="{9D8B2542-4225-49A9-8EBB-DED0A5D78F09}" srcOrd="1" destOrd="0" presId="urn:microsoft.com/office/officeart/2005/8/layout/hierarchy1"/>
    <dgm:cxn modelId="{913D3FEC-7CDE-4295-82CA-39C66AEFE305}" type="presParOf" srcId="{BBB17BCB-9A2B-4CF2-A094-22A0F54031E2}" destId="{D276224F-1C4A-48C9-85FF-8413220CCBF3}"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C06ADC-E980-4BEB-A3CD-FBD188DDFE2E}">
      <dsp:nvSpPr>
        <dsp:cNvPr id="0" name=""/>
        <dsp:cNvSpPr/>
      </dsp:nvSpPr>
      <dsp:spPr>
        <a:xfrm>
          <a:off x="0" y="3830117"/>
          <a:ext cx="3102660" cy="421338"/>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rtl="1">
            <a:lnSpc>
              <a:spcPct val="90000"/>
            </a:lnSpc>
            <a:spcBef>
              <a:spcPct val="0"/>
            </a:spcBef>
            <a:spcAft>
              <a:spcPct val="35000"/>
            </a:spcAft>
          </a:pPr>
          <a:r>
            <a:rPr lang="ar-SA" sz="2400" b="1" kern="1200" dirty="0" smtClean="0">
              <a:effectLst>
                <a:outerShdw blurRad="38100" dist="38100" dir="2700000" algn="tl">
                  <a:srgbClr val="000000">
                    <a:alpha val="43137"/>
                  </a:srgbClr>
                </a:outerShdw>
              </a:effectLst>
              <a:cs typeface="+mj-cs"/>
            </a:rPr>
            <a:t>آل خليفة</a:t>
          </a:r>
          <a:endParaRPr lang="ar-SA" sz="2400" b="1" kern="1200" dirty="0">
            <a:effectLst>
              <a:outerShdw blurRad="38100" dist="38100" dir="2700000" algn="tl">
                <a:srgbClr val="000000">
                  <a:alpha val="43137"/>
                </a:srgbClr>
              </a:outerShdw>
            </a:effectLst>
            <a:cs typeface="+mj-cs"/>
          </a:endParaRPr>
        </a:p>
      </dsp:txBody>
      <dsp:txXfrm>
        <a:off x="0" y="3830117"/>
        <a:ext cx="3102660" cy="421338"/>
      </dsp:txXfrm>
    </dsp:sp>
    <dsp:sp modelId="{8C3415AE-E1D8-435F-B4BC-7EBAE23F3950}">
      <dsp:nvSpPr>
        <dsp:cNvPr id="0" name=""/>
        <dsp:cNvSpPr/>
      </dsp:nvSpPr>
      <dsp:spPr>
        <a:xfrm rot="10800000">
          <a:off x="0" y="3208618"/>
          <a:ext cx="3102660" cy="648017"/>
        </a:xfrm>
        <a:prstGeom prst="upArrowCallout">
          <a:avLst/>
        </a:prstGeom>
        <a:gradFill rotWithShape="0">
          <a:gsLst>
            <a:gs pos="0">
              <a:schemeClr val="accent3">
                <a:hueOff val="451767"/>
                <a:satOff val="16667"/>
                <a:lumOff val="-2451"/>
                <a:alphaOff val="0"/>
                <a:satMod val="103000"/>
                <a:lumMod val="102000"/>
                <a:tint val="94000"/>
              </a:schemeClr>
            </a:gs>
            <a:gs pos="50000">
              <a:schemeClr val="accent3">
                <a:hueOff val="451767"/>
                <a:satOff val="16667"/>
                <a:lumOff val="-2451"/>
                <a:alphaOff val="0"/>
                <a:satMod val="110000"/>
                <a:lumMod val="100000"/>
                <a:shade val="100000"/>
              </a:schemeClr>
            </a:gs>
            <a:gs pos="100000">
              <a:schemeClr val="accent3">
                <a:hueOff val="451767"/>
                <a:satOff val="16667"/>
                <a:lumOff val="-2451"/>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rtl="1">
            <a:lnSpc>
              <a:spcPct val="90000"/>
            </a:lnSpc>
            <a:spcBef>
              <a:spcPct val="0"/>
            </a:spcBef>
            <a:spcAft>
              <a:spcPct val="35000"/>
            </a:spcAft>
          </a:pPr>
          <a:r>
            <a:rPr lang="ar-SA" sz="2400" b="1" kern="1200" dirty="0" smtClean="0">
              <a:effectLst>
                <a:outerShdw blurRad="38100" dist="38100" dir="2700000" algn="tl">
                  <a:srgbClr val="000000">
                    <a:alpha val="43137"/>
                  </a:srgbClr>
                </a:outerShdw>
              </a:effectLst>
              <a:cs typeface="+mj-cs"/>
            </a:rPr>
            <a:t>بنو ع</a:t>
          </a:r>
          <a:r>
            <a:rPr lang="ar-BH" sz="2400" b="1" kern="1200" dirty="0" smtClean="0">
              <a:effectLst>
                <a:outerShdw blurRad="38100" dist="38100" dir="2700000" algn="tl">
                  <a:srgbClr val="000000">
                    <a:alpha val="43137"/>
                  </a:srgbClr>
                </a:outerShdw>
              </a:effectLst>
              <a:cs typeface="+mj-cs"/>
            </a:rPr>
            <a:t>ُ</a:t>
          </a:r>
          <a:r>
            <a:rPr lang="ar-SA" sz="2400" b="1" kern="1200" dirty="0" err="1" smtClean="0">
              <a:effectLst>
                <a:outerShdw blurRad="38100" dist="38100" dir="2700000" algn="tl">
                  <a:srgbClr val="000000">
                    <a:alpha val="43137"/>
                  </a:srgbClr>
                </a:outerShdw>
              </a:effectLst>
              <a:cs typeface="+mj-cs"/>
            </a:rPr>
            <a:t>تبة</a:t>
          </a:r>
          <a:endParaRPr lang="ar-SA" sz="2400" b="1" kern="1200" dirty="0">
            <a:effectLst>
              <a:outerShdw blurRad="38100" dist="38100" dir="2700000" algn="tl">
                <a:srgbClr val="000000">
                  <a:alpha val="43137"/>
                </a:srgbClr>
              </a:outerShdw>
            </a:effectLst>
            <a:cs typeface="+mj-cs"/>
          </a:endParaRPr>
        </a:p>
      </dsp:txBody>
      <dsp:txXfrm rot="10800000">
        <a:off x="0" y="3208618"/>
        <a:ext cx="3102660" cy="421062"/>
      </dsp:txXfrm>
    </dsp:sp>
    <dsp:sp modelId="{958B7237-75BE-4598-B79F-E0CA426BC651}">
      <dsp:nvSpPr>
        <dsp:cNvPr id="0" name=""/>
        <dsp:cNvSpPr/>
      </dsp:nvSpPr>
      <dsp:spPr>
        <a:xfrm rot="10800000">
          <a:off x="0" y="2566920"/>
          <a:ext cx="3102660" cy="648017"/>
        </a:xfrm>
        <a:prstGeom prst="upArrowCallout">
          <a:avLst/>
        </a:prstGeom>
        <a:gradFill rotWithShape="0">
          <a:gsLst>
            <a:gs pos="0">
              <a:schemeClr val="accent3">
                <a:hueOff val="903533"/>
                <a:satOff val="33333"/>
                <a:lumOff val="-4902"/>
                <a:alphaOff val="0"/>
                <a:satMod val="103000"/>
                <a:lumMod val="102000"/>
                <a:tint val="94000"/>
              </a:schemeClr>
            </a:gs>
            <a:gs pos="50000">
              <a:schemeClr val="accent3">
                <a:hueOff val="903533"/>
                <a:satOff val="33333"/>
                <a:lumOff val="-4902"/>
                <a:alphaOff val="0"/>
                <a:satMod val="110000"/>
                <a:lumMod val="100000"/>
                <a:shade val="100000"/>
              </a:schemeClr>
            </a:gs>
            <a:gs pos="100000">
              <a:schemeClr val="accent3">
                <a:hueOff val="903533"/>
                <a:satOff val="33333"/>
                <a:lumOff val="-4902"/>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rtl="1">
            <a:lnSpc>
              <a:spcPct val="90000"/>
            </a:lnSpc>
            <a:spcBef>
              <a:spcPct val="0"/>
            </a:spcBef>
            <a:spcAft>
              <a:spcPct val="35000"/>
            </a:spcAft>
          </a:pPr>
          <a:r>
            <a:rPr lang="ar-SA" sz="2400" b="1" kern="1200" dirty="0" smtClean="0">
              <a:effectLst>
                <a:outerShdw blurRad="38100" dist="38100" dir="2700000" algn="tl">
                  <a:srgbClr val="000000">
                    <a:alpha val="43137"/>
                  </a:srgbClr>
                </a:outerShdw>
              </a:effectLst>
              <a:cs typeface="+mj-cs"/>
            </a:rPr>
            <a:t>جُميلة</a:t>
          </a:r>
          <a:endParaRPr lang="ar-SA" sz="2400" b="1" kern="1200" dirty="0">
            <a:effectLst>
              <a:outerShdw blurRad="38100" dist="38100" dir="2700000" algn="tl">
                <a:srgbClr val="000000">
                  <a:alpha val="43137"/>
                </a:srgbClr>
              </a:outerShdw>
            </a:effectLst>
            <a:cs typeface="+mj-cs"/>
          </a:endParaRPr>
        </a:p>
      </dsp:txBody>
      <dsp:txXfrm rot="10800000">
        <a:off x="0" y="2566920"/>
        <a:ext cx="3102660" cy="421062"/>
      </dsp:txXfrm>
    </dsp:sp>
    <dsp:sp modelId="{FC5E840C-E329-40BF-98AE-0839957A0071}">
      <dsp:nvSpPr>
        <dsp:cNvPr id="0" name=""/>
        <dsp:cNvSpPr/>
      </dsp:nvSpPr>
      <dsp:spPr>
        <a:xfrm rot="10800000">
          <a:off x="0" y="1925222"/>
          <a:ext cx="3102660" cy="648017"/>
        </a:xfrm>
        <a:prstGeom prst="upArrowCallout">
          <a:avLst/>
        </a:prstGeom>
        <a:gradFill rotWithShape="0">
          <a:gsLst>
            <a:gs pos="0">
              <a:schemeClr val="accent3">
                <a:hueOff val="1355300"/>
                <a:satOff val="50000"/>
                <a:lumOff val="-7353"/>
                <a:alphaOff val="0"/>
                <a:satMod val="103000"/>
                <a:lumMod val="102000"/>
                <a:tint val="94000"/>
              </a:schemeClr>
            </a:gs>
            <a:gs pos="50000">
              <a:schemeClr val="accent3">
                <a:hueOff val="1355300"/>
                <a:satOff val="50000"/>
                <a:lumOff val="-7353"/>
                <a:alphaOff val="0"/>
                <a:satMod val="110000"/>
                <a:lumMod val="100000"/>
                <a:shade val="100000"/>
              </a:schemeClr>
            </a:gs>
            <a:gs pos="100000">
              <a:schemeClr val="accent3">
                <a:hueOff val="1355300"/>
                <a:satOff val="50000"/>
                <a:lumOff val="-7353"/>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rtl="1">
            <a:lnSpc>
              <a:spcPct val="90000"/>
            </a:lnSpc>
            <a:spcBef>
              <a:spcPct val="0"/>
            </a:spcBef>
            <a:spcAft>
              <a:spcPct val="35000"/>
            </a:spcAft>
          </a:pPr>
          <a:r>
            <a:rPr lang="ar-SA" sz="2400" b="1" kern="1200" dirty="0" smtClean="0">
              <a:effectLst>
                <a:outerShdw blurRad="38100" dist="38100" dir="2700000" algn="tl">
                  <a:srgbClr val="000000">
                    <a:alpha val="43137"/>
                  </a:srgbClr>
                </a:outerShdw>
              </a:effectLst>
              <a:cs typeface="+mj-cs"/>
            </a:rPr>
            <a:t>عنز</a:t>
          </a:r>
          <a:r>
            <a:rPr lang="ar-BH" sz="2400" b="1" kern="1200" dirty="0" smtClean="0">
              <a:effectLst>
                <a:outerShdw blurRad="38100" dist="38100" dir="2700000" algn="tl">
                  <a:srgbClr val="000000">
                    <a:alpha val="43137"/>
                  </a:srgbClr>
                </a:outerShdw>
              </a:effectLst>
              <a:cs typeface="+mj-cs"/>
            </a:rPr>
            <a:t>ِ</a:t>
          </a:r>
          <a:r>
            <a:rPr lang="ar-SA" sz="2400" b="1" kern="1200" dirty="0" smtClean="0">
              <a:effectLst>
                <a:outerShdw blurRad="38100" dist="38100" dir="2700000" algn="tl">
                  <a:srgbClr val="000000">
                    <a:alpha val="43137"/>
                  </a:srgbClr>
                </a:outerShdw>
              </a:effectLst>
              <a:cs typeface="+mj-cs"/>
            </a:rPr>
            <a:t>ة</a:t>
          </a:r>
          <a:endParaRPr lang="ar-SA" sz="2400" b="1" kern="1200" dirty="0">
            <a:effectLst>
              <a:outerShdw blurRad="38100" dist="38100" dir="2700000" algn="tl">
                <a:srgbClr val="000000">
                  <a:alpha val="43137"/>
                </a:srgbClr>
              </a:outerShdw>
            </a:effectLst>
            <a:cs typeface="+mj-cs"/>
          </a:endParaRPr>
        </a:p>
      </dsp:txBody>
      <dsp:txXfrm rot="10800000">
        <a:off x="0" y="1925222"/>
        <a:ext cx="3102660" cy="421062"/>
      </dsp:txXfrm>
    </dsp:sp>
    <dsp:sp modelId="{2383F068-18ED-4345-9DDD-78D135579C52}">
      <dsp:nvSpPr>
        <dsp:cNvPr id="0" name=""/>
        <dsp:cNvSpPr/>
      </dsp:nvSpPr>
      <dsp:spPr>
        <a:xfrm rot="10800000">
          <a:off x="0" y="1283525"/>
          <a:ext cx="3102660" cy="648017"/>
        </a:xfrm>
        <a:prstGeom prst="upArrowCallout">
          <a:avLst/>
        </a:prstGeom>
        <a:gradFill rotWithShape="0">
          <a:gsLst>
            <a:gs pos="0">
              <a:schemeClr val="accent3">
                <a:hueOff val="1807066"/>
                <a:satOff val="66667"/>
                <a:lumOff val="-9804"/>
                <a:alphaOff val="0"/>
                <a:satMod val="103000"/>
                <a:lumMod val="102000"/>
                <a:tint val="94000"/>
              </a:schemeClr>
            </a:gs>
            <a:gs pos="50000">
              <a:schemeClr val="accent3">
                <a:hueOff val="1807066"/>
                <a:satOff val="66667"/>
                <a:lumOff val="-9804"/>
                <a:alphaOff val="0"/>
                <a:satMod val="110000"/>
                <a:lumMod val="100000"/>
                <a:shade val="100000"/>
              </a:schemeClr>
            </a:gs>
            <a:gs pos="100000">
              <a:schemeClr val="accent3">
                <a:hueOff val="1807066"/>
                <a:satOff val="66667"/>
                <a:lumOff val="-9804"/>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rtl="1">
            <a:lnSpc>
              <a:spcPct val="90000"/>
            </a:lnSpc>
            <a:spcBef>
              <a:spcPct val="0"/>
            </a:spcBef>
            <a:spcAft>
              <a:spcPct val="35000"/>
            </a:spcAft>
          </a:pPr>
          <a:r>
            <a:rPr lang="ar-SA" sz="2400" b="1" kern="1200" dirty="0" smtClean="0">
              <a:effectLst>
                <a:outerShdw blurRad="38100" dist="38100" dir="2700000" algn="tl">
                  <a:srgbClr val="000000">
                    <a:alpha val="43137"/>
                  </a:srgbClr>
                </a:outerShdw>
              </a:effectLst>
              <a:cs typeface="+mj-cs"/>
            </a:rPr>
            <a:t>تغلب بن </a:t>
          </a:r>
          <a:r>
            <a:rPr lang="ar-SA" sz="2400" b="1" kern="1200" dirty="0" err="1" smtClean="0">
              <a:effectLst>
                <a:outerShdw blurRad="38100" dist="38100" dir="2700000" algn="tl">
                  <a:srgbClr val="000000">
                    <a:alpha val="43137"/>
                  </a:srgbClr>
                </a:outerShdw>
              </a:effectLst>
              <a:cs typeface="+mj-cs"/>
            </a:rPr>
            <a:t>وائ</a:t>
          </a:r>
          <a:r>
            <a:rPr lang="ar-BH" sz="2400" b="1" kern="1200" dirty="0" smtClean="0">
              <a:effectLst>
                <a:outerShdw blurRad="38100" dist="38100" dir="2700000" algn="tl">
                  <a:srgbClr val="000000">
                    <a:alpha val="43137"/>
                  </a:srgbClr>
                </a:outerShdw>
              </a:effectLst>
              <a:cs typeface="+mj-cs"/>
            </a:rPr>
            <a:t>ِ</a:t>
          </a:r>
          <a:r>
            <a:rPr lang="ar-SA" sz="2400" b="1" kern="1200" dirty="0" smtClean="0">
              <a:effectLst>
                <a:outerShdw blurRad="38100" dist="38100" dir="2700000" algn="tl">
                  <a:srgbClr val="000000">
                    <a:alpha val="43137"/>
                  </a:srgbClr>
                </a:outerShdw>
              </a:effectLst>
              <a:cs typeface="+mj-cs"/>
            </a:rPr>
            <a:t>ل</a:t>
          </a:r>
          <a:endParaRPr lang="ar-SA" sz="2400" b="1" kern="1200" dirty="0">
            <a:effectLst>
              <a:outerShdw blurRad="38100" dist="38100" dir="2700000" algn="tl">
                <a:srgbClr val="000000">
                  <a:alpha val="43137"/>
                </a:srgbClr>
              </a:outerShdw>
            </a:effectLst>
            <a:cs typeface="+mj-cs"/>
          </a:endParaRPr>
        </a:p>
      </dsp:txBody>
      <dsp:txXfrm rot="10800000">
        <a:off x="0" y="1283525"/>
        <a:ext cx="3102660" cy="421062"/>
      </dsp:txXfrm>
    </dsp:sp>
    <dsp:sp modelId="{01DE4ADD-44FE-460E-BA74-9808E672866C}">
      <dsp:nvSpPr>
        <dsp:cNvPr id="0" name=""/>
        <dsp:cNvSpPr/>
      </dsp:nvSpPr>
      <dsp:spPr>
        <a:xfrm rot="10800000">
          <a:off x="0" y="641827"/>
          <a:ext cx="3102660" cy="648017"/>
        </a:xfrm>
        <a:prstGeom prst="upArrowCallout">
          <a:avLst/>
        </a:prstGeom>
        <a:gradFill rotWithShape="0">
          <a:gsLst>
            <a:gs pos="0">
              <a:schemeClr val="accent3">
                <a:hueOff val="2258833"/>
                <a:satOff val="83333"/>
                <a:lumOff val="-12255"/>
                <a:alphaOff val="0"/>
                <a:satMod val="103000"/>
                <a:lumMod val="102000"/>
                <a:tint val="94000"/>
              </a:schemeClr>
            </a:gs>
            <a:gs pos="50000">
              <a:schemeClr val="accent3">
                <a:hueOff val="2258833"/>
                <a:satOff val="83333"/>
                <a:lumOff val="-12255"/>
                <a:alphaOff val="0"/>
                <a:satMod val="110000"/>
                <a:lumMod val="100000"/>
                <a:shade val="100000"/>
              </a:schemeClr>
            </a:gs>
            <a:gs pos="100000">
              <a:schemeClr val="accent3">
                <a:hueOff val="2258833"/>
                <a:satOff val="83333"/>
                <a:lumOff val="-12255"/>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rtl="1">
            <a:lnSpc>
              <a:spcPct val="90000"/>
            </a:lnSpc>
            <a:spcBef>
              <a:spcPct val="0"/>
            </a:spcBef>
            <a:spcAft>
              <a:spcPct val="35000"/>
            </a:spcAft>
          </a:pPr>
          <a:r>
            <a:rPr lang="ar-SA" sz="2400" b="1" kern="1200" dirty="0" smtClean="0">
              <a:effectLst>
                <a:outerShdw blurRad="38100" dist="38100" dir="2700000" algn="tl">
                  <a:srgbClr val="000000">
                    <a:alpha val="43137"/>
                  </a:srgbClr>
                </a:outerShdw>
              </a:effectLst>
              <a:cs typeface="+mj-cs"/>
            </a:rPr>
            <a:t>أسد</a:t>
          </a:r>
          <a:r>
            <a:rPr lang="ar-SA" sz="2000" b="1" kern="1200" dirty="0" smtClean="0">
              <a:effectLst>
                <a:outerShdw blurRad="38100" dist="38100" dir="2700000" algn="tl">
                  <a:srgbClr val="000000">
                    <a:alpha val="43137"/>
                  </a:srgbClr>
                </a:outerShdw>
              </a:effectLst>
              <a:cs typeface="+mj-cs"/>
            </a:rPr>
            <a:t> بن ر</a:t>
          </a:r>
          <a:r>
            <a:rPr lang="ar-BH" sz="2000" b="1" kern="1200" dirty="0" smtClean="0">
              <a:effectLst>
                <a:outerShdw blurRad="38100" dist="38100" dir="2700000" algn="tl">
                  <a:srgbClr val="000000">
                    <a:alpha val="43137"/>
                  </a:srgbClr>
                </a:outerShdw>
              </a:effectLst>
              <a:cs typeface="+mj-cs"/>
            </a:rPr>
            <a:t>َ</a:t>
          </a:r>
          <a:r>
            <a:rPr lang="ar-SA" sz="2000" b="1" kern="1200" dirty="0" smtClean="0">
              <a:effectLst>
                <a:outerShdw blurRad="38100" dist="38100" dir="2700000" algn="tl">
                  <a:srgbClr val="000000">
                    <a:alpha val="43137"/>
                  </a:srgbClr>
                </a:outerShdw>
              </a:effectLst>
              <a:cs typeface="+mj-cs"/>
            </a:rPr>
            <a:t>بيعة </a:t>
          </a:r>
          <a:endParaRPr lang="ar-SA" sz="2000" b="1" kern="1200" dirty="0">
            <a:effectLst>
              <a:outerShdw blurRad="38100" dist="38100" dir="2700000" algn="tl">
                <a:srgbClr val="000000">
                  <a:alpha val="43137"/>
                </a:srgbClr>
              </a:outerShdw>
            </a:effectLst>
            <a:cs typeface="+mj-cs"/>
          </a:endParaRPr>
        </a:p>
      </dsp:txBody>
      <dsp:txXfrm rot="10800000">
        <a:off x="0" y="641827"/>
        <a:ext cx="3102660" cy="421062"/>
      </dsp:txXfrm>
    </dsp:sp>
    <dsp:sp modelId="{87B1FC1A-C42C-47E6-846A-FE72A89458F0}">
      <dsp:nvSpPr>
        <dsp:cNvPr id="0" name=""/>
        <dsp:cNvSpPr/>
      </dsp:nvSpPr>
      <dsp:spPr>
        <a:xfrm rot="10800000">
          <a:off x="0" y="129"/>
          <a:ext cx="3102660" cy="648017"/>
        </a:xfrm>
        <a:prstGeom prst="upArrowCallout">
          <a:avLst/>
        </a:prstGeom>
        <a:gradFill rotWithShape="0">
          <a:gsLst>
            <a:gs pos="0">
              <a:schemeClr val="accent3">
                <a:hueOff val="2710599"/>
                <a:satOff val="100000"/>
                <a:lumOff val="-14706"/>
                <a:alphaOff val="0"/>
                <a:satMod val="103000"/>
                <a:lumMod val="102000"/>
                <a:tint val="94000"/>
              </a:schemeClr>
            </a:gs>
            <a:gs pos="50000">
              <a:schemeClr val="accent3">
                <a:hueOff val="2710599"/>
                <a:satOff val="100000"/>
                <a:lumOff val="-14706"/>
                <a:alphaOff val="0"/>
                <a:satMod val="110000"/>
                <a:lumMod val="100000"/>
                <a:shade val="100000"/>
              </a:schemeClr>
            </a:gs>
            <a:gs pos="100000">
              <a:schemeClr val="accent3">
                <a:hueOff val="2710599"/>
                <a:satOff val="100000"/>
                <a:lumOff val="-14706"/>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rtl="1">
            <a:lnSpc>
              <a:spcPct val="90000"/>
            </a:lnSpc>
            <a:spcBef>
              <a:spcPct val="0"/>
            </a:spcBef>
            <a:spcAft>
              <a:spcPct val="35000"/>
            </a:spcAft>
          </a:pPr>
          <a:r>
            <a:rPr lang="ar-SA" sz="2400" b="1" kern="1200" dirty="0" smtClean="0">
              <a:effectLst>
                <a:outerShdw blurRad="38100" dist="38100" dir="2700000" algn="tl">
                  <a:srgbClr val="000000">
                    <a:alpha val="43137"/>
                  </a:srgbClr>
                </a:outerShdw>
              </a:effectLst>
              <a:cs typeface="+mj-cs"/>
            </a:rPr>
            <a:t>نزار</a:t>
          </a:r>
          <a:r>
            <a:rPr lang="ar-SA" sz="2400" b="1" kern="1200" baseline="0" dirty="0" smtClean="0">
              <a:effectLst>
                <a:outerShdw blurRad="38100" dist="38100" dir="2700000" algn="tl">
                  <a:srgbClr val="000000">
                    <a:alpha val="43137"/>
                  </a:srgbClr>
                </a:outerShdw>
              </a:effectLst>
              <a:cs typeface="+mj-cs"/>
            </a:rPr>
            <a:t> بن</a:t>
          </a:r>
          <a:r>
            <a:rPr lang="ar-BH" sz="2400" b="1" kern="1200" baseline="0" dirty="0" smtClean="0">
              <a:effectLst>
                <a:outerShdw blurRad="38100" dist="38100" dir="2700000" algn="tl">
                  <a:srgbClr val="000000">
                    <a:alpha val="43137"/>
                  </a:srgbClr>
                </a:outerShdw>
              </a:effectLst>
              <a:cs typeface="+mj-cs"/>
            </a:rPr>
            <a:t> مَعد بن</a:t>
          </a:r>
          <a:r>
            <a:rPr lang="ar-SA" sz="2400" b="1" kern="1200" baseline="0" dirty="0" smtClean="0">
              <a:effectLst>
                <a:outerShdw blurRad="38100" dist="38100" dir="2700000" algn="tl">
                  <a:srgbClr val="000000">
                    <a:alpha val="43137"/>
                  </a:srgbClr>
                </a:outerShdw>
              </a:effectLst>
              <a:cs typeface="+mj-cs"/>
            </a:rPr>
            <a:t> عدنان </a:t>
          </a:r>
          <a:endParaRPr lang="ar-SA" sz="2400" b="1" kern="1200" dirty="0">
            <a:effectLst>
              <a:outerShdw blurRad="38100" dist="38100" dir="2700000" algn="tl">
                <a:srgbClr val="000000">
                  <a:alpha val="43137"/>
                </a:srgbClr>
              </a:outerShdw>
            </a:effectLst>
            <a:cs typeface="+mj-cs"/>
          </a:endParaRPr>
        </a:p>
      </dsp:txBody>
      <dsp:txXfrm rot="10800000">
        <a:off x="0" y="129"/>
        <a:ext cx="3102660" cy="4210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DC9EF0-8C14-44E3-81F2-E68D82F57828}">
      <dsp:nvSpPr>
        <dsp:cNvPr id="0" name=""/>
        <dsp:cNvSpPr/>
      </dsp:nvSpPr>
      <dsp:spPr>
        <a:xfrm>
          <a:off x="863518" y="0"/>
          <a:ext cx="4893271" cy="2292422"/>
        </a:xfrm>
        <a:prstGeom prst="leftArrow">
          <a:avLst/>
        </a:prstGeom>
        <a:gradFill rotWithShape="0">
          <a:gsLst>
            <a:gs pos="0">
              <a:schemeClr val="accent3">
                <a:tint val="40000"/>
                <a:hueOff val="0"/>
                <a:satOff val="0"/>
                <a:lumOff val="0"/>
                <a:alphaOff val="0"/>
                <a:satMod val="103000"/>
                <a:lumMod val="102000"/>
                <a:tint val="94000"/>
              </a:schemeClr>
            </a:gs>
            <a:gs pos="50000">
              <a:schemeClr val="accent3">
                <a:tint val="40000"/>
                <a:hueOff val="0"/>
                <a:satOff val="0"/>
                <a:lumOff val="0"/>
                <a:alphaOff val="0"/>
                <a:satMod val="110000"/>
                <a:lumMod val="100000"/>
                <a:shade val="100000"/>
              </a:schemeClr>
            </a:gs>
            <a:gs pos="100000">
              <a:schemeClr val="accent3">
                <a:tint val="4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2DF1718B-C268-4563-A4DE-9AE6B586D5BC}">
      <dsp:nvSpPr>
        <dsp:cNvPr id="0" name=""/>
        <dsp:cNvSpPr/>
      </dsp:nvSpPr>
      <dsp:spPr>
        <a:xfrm>
          <a:off x="4391028" y="687726"/>
          <a:ext cx="1365059" cy="916968"/>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rtl="1">
            <a:lnSpc>
              <a:spcPct val="90000"/>
            </a:lnSpc>
            <a:spcBef>
              <a:spcPct val="0"/>
            </a:spcBef>
            <a:spcAft>
              <a:spcPct val="35000"/>
            </a:spcAft>
          </a:pPr>
          <a:r>
            <a:rPr lang="ar-SA" sz="1500" b="1" kern="1200" dirty="0" smtClean="0">
              <a:cs typeface="+mj-cs"/>
            </a:rPr>
            <a:t>الهدار</a:t>
          </a:r>
          <a:r>
            <a:rPr lang="ar-BH" sz="1500" b="1" kern="1200" dirty="0" smtClean="0">
              <a:cs typeface="+mj-cs"/>
            </a:rPr>
            <a:t> </a:t>
          </a:r>
        </a:p>
        <a:p>
          <a:pPr lvl="0" algn="ctr" defTabSz="666750" rtl="1">
            <a:lnSpc>
              <a:spcPct val="90000"/>
            </a:lnSpc>
            <a:spcBef>
              <a:spcPct val="0"/>
            </a:spcBef>
            <a:spcAft>
              <a:spcPct val="35000"/>
            </a:spcAft>
          </a:pPr>
          <a:r>
            <a:rPr lang="ar-BH" sz="1500" b="1" kern="1200" dirty="0" smtClean="0">
              <a:cs typeface="+mj-cs"/>
            </a:rPr>
            <a:t>(هضبة نجد)</a:t>
          </a:r>
          <a:r>
            <a:rPr lang="ar-SA" sz="1500" b="1" kern="1200" dirty="0" smtClean="0">
              <a:cs typeface="+mj-cs"/>
            </a:rPr>
            <a:t> </a:t>
          </a:r>
          <a:endParaRPr lang="ar-SA" sz="1500" b="1" kern="1200" dirty="0">
            <a:cs typeface="+mj-cs"/>
          </a:endParaRPr>
        </a:p>
      </dsp:txBody>
      <dsp:txXfrm>
        <a:off x="4435791" y="732489"/>
        <a:ext cx="1275533" cy="827442"/>
      </dsp:txXfrm>
    </dsp:sp>
    <dsp:sp modelId="{7FC08223-AE79-4BDB-9BC0-9A20DB4BCEFF}">
      <dsp:nvSpPr>
        <dsp:cNvPr id="0" name=""/>
        <dsp:cNvSpPr/>
      </dsp:nvSpPr>
      <dsp:spPr>
        <a:xfrm>
          <a:off x="2933461" y="685800"/>
          <a:ext cx="1365059" cy="916968"/>
        </a:xfrm>
        <a:prstGeom prst="roundRect">
          <a:avLst/>
        </a:prstGeom>
        <a:gradFill rotWithShape="0">
          <a:gsLst>
            <a:gs pos="0">
              <a:schemeClr val="accent3">
                <a:hueOff val="903533"/>
                <a:satOff val="33333"/>
                <a:lumOff val="-4902"/>
                <a:alphaOff val="0"/>
                <a:satMod val="103000"/>
                <a:lumMod val="102000"/>
                <a:tint val="94000"/>
              </a:schemeClr>
            </a:gs>
            <a:gs pos="50000">
              <a:schemeClr val="accent3">
                <a:hueOff val="903533"/>
                <a:satOff val="33333"/>
                <a:lumOff val="-4902"/>
                <a:alphaOff val="0"/>
                <a:satMod val="110000"/>
                <a:lumMod val="100000"/>
                <a:shade val="100000"/>
              </a:schemeClr>
            </a:gs>
            <a:gs pos="100000">
              <a:schemeClr val="accent3">
                <a:hueOff val="903533"/>
                <a:satOff val="33333"/>
                <a:lumOff val="-4902"/>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rtl="1">
            <a:lnSpc>
              <a:spcPct val="90000"/>
            </a:lnSpc>
            <a:spcBef>
              <a:spcPct val="0"/>
            </a:spcBef>
            <a:spcAft>
              <a:spcPct val="35000"/>
            </a:spcAft>
          </a:pPr>
          <a:r>
            <a:rPr lang="ar-BH" sz="1500" b="1" kern="1200" dirty="0" smtClean="0">
              <a:cs typeface="+mj-cs"/>
            </a:rPr>
            <a:t>فريحة</a:t>
          </a:r>
        </a:p>
        <a:p>
          <a:pPr lvl="0" algn="ctr" defTabSz="666750" rtl="1">
            <a:lnSpc>
              <a:spcPct val="90000"/>
            </a:lnSpc>
            <a:spcBef>
              <a:spcPct val="0"/>
            </a:spcBef>
            <a:spcAft>
              <a:spcPct val="35000"/>
            </a:spcAft>
          </a:pPr>
          <a:r>
            <a:rPr lang="ar-BH" sz="1500" b="1" kern="1200" dirty="0" smtClean="0">
              <a:cs typeface="+mj-cs"/>
            </a:rPr>
            <a:t>(شمال غرب قطر</a:t>
          </a:r>
          <a:r>
            <a:rPr lang="ar-BH" sz="1500" kern="1200" dirty="0" smtClean="0"/>
            <a:t>)</a:t>
          </a:r>
          <a:r>
            <a:rPr lang="ar-SA" sz="1500" kern="1200" dirty="0" smtClean="0"/>
            <a:t> </a:t>
          </a:r>
          <a:endParaRPr lang="ar-SA" sz="1500" kern="1200" dirty="0"/>
        </a:p>
      </dsp:txBody>
      <dsp:txXfrm>
        <a:off x="2978224" y="730563"/>
        <a:ext cx="1275533" cy="827442"/>
      </dsp:txXfrm>
    </dsp:sp>
    <dsp:sp modelId="{D8E39699-42C7-419F-B6FF-994DE32DCAD3}">
      <dsp:nvSpPr>
        <dsp:cNvPr id="0" name=""/>
        <dsp:cNvSpPr/>
      </dsp:nvSpPr>
      <dsp:spPr>
        <a:xfrm>
          <a:off x="1464144" y="687726"/>
          <a:ext cx="1365059" cy="916968"/>
        </a:xfrm>
        <a:prstGeom prst="roundRect">
          <a:avLst/>
        </a:prstGeom>
        <a:gradFill rotWithShape="0">
          <a:gsLst>
            <a:gs pos="0">
              <a:schemeClr val="accent3">
                <a:hueOff val="1807066"/>
                <a:satOff val="66667"/>
                <a:lumOff val="-9804"/>
                <a:alphaOff val="0"/>
                <a:satMod val="103000"/>
                <a:lumMod val="102000"/>
                <a:tint val="94000"/>
              </a:schemeClr>
            </a:gs>
            <a:gs pos="50000">
              <a:schemeClr val="accent3">
                <a:hueOff val="1807066"/>
                <a:satOff val="66667"/>
                <a:lumOff val="-9804"/>
                <a:alphaOff val="0"/>
                <a:satMod val="110000"/>
                <a:lumMod val="100000"/>
                <a:shade val="100000"/>
              </a:schemeClr>
            </a:gs>
            <a:gs pos="100000">
              <a:schemeClr val="accent3">
                <a:hueOff val="1807066"/>
                <a:satOff val="66667"/>
                <a:lumOff val="-9804"/>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rtl="1">
            <a:lnSpc>
              <a:spcPct val="90000"/>
            </a:lnSpc>
            <a:spcBef>
              <a:spcPct val="0"/>
            </a:spcBef>
            <a:spcAft>
              <a:spcPct val="35000"/>
            </a:spcAft>
          </a:pPr>
          <a:r>
            <a:rPr lang="ar-SA" sz="1500" b="1" kern="1200" dirty="0" smtClean="0">
              <a:cs typeface="+mj-cs"/>
            </a:rPr>
            <a:t>الكويت</a:t>
          </a:r>
          <a:r>
            <a:rPr lang="ar-SA" sz="1500" kern="1200" dirty="0" smtClean="0"/>
            <a:t> </a:t>
          </a:r>
          <a:endParaRPr lang="ar-BH" sz="1500" kern="1200" dirty="0" smtClean="0"/>
        </a:p>
        <a:p>
          <a:pPr lvl="0" algn="ctr" defTabSz="666750" rtl="1">
            <a:lnSpc>
              <a:spcPct val="90000"/>
            </a:lnSpc>
            <a:spcBef>
              <a:spcPct val="0"/>
            </a:spcBef>
            <a:spcAft>
              <a:spcPct val="35000"/>
            </a:spcAft>
          </a:pPr>
          <a:r>
            <a:rPr lang="ar-BH" sz="1500" b="1" kern="1200" dirty="0" smtClean="0">
              <a:cs typeface="+mj-cs"/>
            </a:rPr>
            <a:t>(القرين</a:t>
          </a:r>
          <a:r>
            <a:rPr lang="ar-BH" sz="1500" kern="1200" dirty="0" smtClean="0"/>
            <a:t>)</a:t>
          </a:r>
          <a:endParaRPr lang="ar-SA" sz="1500" kern="1200" dirty="0"/>
        </a:p>
      </dsp:txBody>
      <dsp:txXfrm>
        <a:off x="1508907" y="732489"/>
        <a:ext cx="1275533" cy="827442"/>
      </dsp:txXfrm>
    </dsp:sp>
    <dsp:sp modelId="{BE48DA78-FFFE-4E1F-A982-5D69CFA99581}">
      <dsp:nvSpPr>
        <dsp:cNvPr id="0" name=""/>
        <dsp:cNvSpPr/>
      </dsp:nvSpPr>
      <dsp:spPr>
        <a:xfrm>
          <a:off x="702" y="687726"/>
          <a:ext cx="1365059" cy="916968"/>
        </a:xfrm>
        <a:prstGeom prst="roundRect">
          <a:avLst/>
        </a:prstGeom>
        <a:gradFill rotWithShape="0">
          <a:gsLst>
            <a:gs pos="0">
              <a:schemeClr val="accent3">
                <a:hueOff val="2710599"/>
                <a:satOff val="100000"/>
                <a:lumOff val="-14706"/>
                <a:alphaOff val="0"/>
                <a:satMod val="103000"/>
                <a:lumMod val="102000"/>
                <a:tint val="94000"/>
              </a:schemeClr>
            </a:gs>
            <a:gs pos="50000">
              <a:schemeClr val="accent3">
                <a:hueOff val="2710599"/>
                <a:satOff val="100000"/>
                <a:lumOff val="-14706"/>
                <a:alphaOff val="0"/>
                <a:satMod val="110000"/>
                <a:lumMod val="100000"/>
                <a:shade val="100000"/>
              </a:schemeClr>
            </a:gs>
            <a:gs pos="100000">
              <a:schemeClr val="accent3">
                <a:hueOff val="2710599"/>
                <a:satOff val="100000"/>
                <a:lumOff val="-14706"/>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rtl="1">
            <a:lnSpc>
              <a:spcPct val="90000"/>
            </a:lnSpc>
            <a:spcBef>
              <a:spcPct val="0"/>
            </a:spcBef>
            <a:spcAft>
              <a:spcPct val="35000"/>
            </a:spcAft>
          </a:pPr>
          <a:r>
            <a:rPr lang="ar-SA" sz="1500" b="1" kern="1200" dirty="0" smtClean="0">
              <a:cs typeface="+mj-cs"/>
            </a:rPr>
            <a:t>الزبارة</a:t>
          </a:r>
          <a:r>
            <a:rPr lang="ar-SA" sz="1500" kern="1200" dirty="0" smtClean="0"/>
            <a:t>  </a:t>
          </a:r>
          <a:endParaRPr lang="ar-SA" sz="1500" kern="1200" dirty="0"/>
        </a:p>
      </dsp:txBody>
      <dsp:txXfrm>
        <a:off x="45465" y="732489"/>
        <a:ext cx="1275533" cy="82744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AD616A-6DB9-4D1E-8450-A66A6EF7880E}">
      <dsp:nvSpPr>
        <dsp:cNvPr id="0" name=""/>
        <dsp:cNvSpPr/>
      </dsp:nvSpPr>
      <dsp:spPr>
        <a:xfrm>
          <a:off x="5221307" y="1108650"/>
          <a:ext cx="4435876" cy="730352"/>
        </a:xfrm>
        <a:custGeom>
          <a:avLst/>
          <a:gdLst/>
          <a:ahLst/>
          <a:cxnLst/>
          <a:rect l="0" t="0" r="0" b="0"/>
          <a:pathLst>
            <a:path>
              <a:moveTo>
                <a:pt x="0" y="0"/>
              </a:moveTo>
              <a:lnTo>
                <a:pt x="0" y="573782"/>
              </a:lnTo>
              <a:lnTo>
                <a:pt x="4435876" y="573782"/>
              </a:lnTo>
              <a:lnTo>
                <a:pt x="4435876" y="730352"/>
              </a:lnTo>
            </a:path>
          </a:pathLst>
        </a:custGeom>
        <a:noFill/>
        <a:ln w="12700" cap="flat" cmpd="sng" algn="ctr">
          <a:solidFill>
            <a:schemeClr val="accent4">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CFDEA7D8-4C4C-4EA5-B5F0-FB7383B88BE5}">
      <dsp:nvSpPr>
        <dsp:cNvPr id="0" name=""/>
        <dsp:cNvSpPr/>
      </dsp:nvSpPr>
      <dsp:spPr>
        <a:xfrm>
          <a:off x="5221307" y="1108650"/>
          <a:ext cx="2338666" cy="730352"/>
        </a:xfrm>
        <a:custGeom>
          <a:avLst/>
          <a:gdLst/>
          <a:ahLst/>
          <a:cxnLst/>
          <a:rect l="0" t="0" r="0" b="0"/>
          <a:pathLst>
            <a:path>
              <a:moveTo>
                <a:pt x="0" y="0"/>
              </a:moveTo>
              <a:lnTo>
                <a:pt x="0" y="573782"/>
              </a:lnTo>
              <a:lnTo>
                <a:pt x="2338666" y="573782"/>
              </a:lnTo>
              <a:lnTo>
                <a:pt x="2338666" y="730352"/>
              </a:lnTo>
            </a:path>
          </a:pathLst>
        </a:custGeom>
        <a:noFill/>
        <a:ln w="12700" cap="flat" cmpd="sng" algn="ctr">
          <a:solidFill>
            <a:schemeClr val="accent4">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155EEB82-C2EE-4CAF-9854-B55F3DE0299C}">
      <dsp:nvSpPr>
        <dsp:cNvPr id="0" name=""/>
        <dsp:cNvSpPr/>
      </dsp:nvSpPr>
      <dsp:spPr>
        <a:xfrm>
          <a:off x="5221307" y="1108650"/>
          <a:ext cx="121645" cy="661602"/>
        </a:xfrm>
        <a:custGeom>
          <a:avLst/>
          <a:gdLst/>
          <a:ahLst/>
          <a:cxnLst/>
          <a:rect l="0" t="0" r="0" b="0"/>
          <a:pathLst>
            <a:path>
              <a:moveTo>
                <a:pt x="0" y="0"/>
              </a:moveTo>
              <a:lnTo>
                <a:pt x="0" y="505032"/>
              </a:lnTo>
              <a:lnTo>
                <a:pt x="121645" y="505032"/>
              </a:lnTo>
              <a:lnTo>
                <a:pt x="121645" y="661602"/>
              </a:lnTo>
            </a:path>
          </a:pathLst>
        </a:custGeom>
        <a:noFill/>
        <a:ln w="12700" cap="flat" cmpd="sng" algn="ctr">
          <a:solidFill>
            <a:schemeClr val="accent4">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53FF86F1-B5FB-449E-84B9-CC6C01BAABB5}">
      <dsp:nvSpPr>
        <dsp:cNvPr id="0" name=""/>
        <dsp:cNvSpPr/>
      </dsp:nvSpPr>
      <dsp:spPr>
        <a:xfrm>
          <a:off x="3125932" y="1108650"/>
          <a:ext cx="2095375" cy="592841"/>
        </a:xfrm>
        <a:custGeom>
          <a:avLst/>
          <a:gdLst/>
          <a:ahLst/>
          <a:cxnLst/>
          <a:rect l="0" t="0" r="0" b="0"/>
          <a:pathLst>
            <a:path>
              <a:moveTo>
                <a:pt x="2095375" y="0"/>
              </a:moveTo>
              <a:lnTo>
                <a:pt x="2095375" y="436271"/>
              </a:lnTo>
              <a:lnTo>
                <a:pt x="0" y="436271"/>
              </a:lnTo>
              <a:lnTo>
                <a:pt x="0" y="592841"/>
              </a:lnTo>
            </a:path>
          </a:pathLst>
        </a:custGeom>
        <a:noFill/>
        <a:ln w="12700" cap="flat" cmpd="sng" algn="ctr">
          <a:solidFill>
            <a:schemeClr val="accent4">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DBF6879D-F239-44FC-86E8-7CA57FE19A97}">
      <dsp:nvSpPr>
        <dsp:cNvPr id="0" name=""/>
        <dsp:cNvSpPr/>
      </dsp:nvSpPr>
      <dsp:spPr>
        <a:xfrm>
          <a:off x="1015227" y="1108650"/>
          <a:ext cx="4206080" cy="533653"/>
        </a:xfrm>
        <a:custGeom>
          <a:avLst/>
          <a:gdLst/>
          <a:ahLst/>
          <a:cxnLst/>
          <a:rect l="0" t="0" r="0" b="0"/>
          <a:pathLst>
            <a:path>
              <a:moveTo>
                <a:pt x="4206080" y="0"/>
              </a:moveTo>
              <a:lnTo>
                <a:pt x="4206080" y="377083"/>
              </a:lnTo>
              <a:lnTo>
                <a:pt x="0" y="377083"/>
              </a:lnTo>
              <a:lnTo>
                <a:pt x="0" y="533653"/>
              </a:lnTo>
            </a:path>
          </a:pathLst>
        </a:custGeom>
        <a:noFill/>
        <a:ln w="12700" cap="flat" cmpd="sng" algn="ctr">
          <a:solidFill>
            <a:schemeClr val="accent4">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86E6D7C5-80BE-4640-BA0F-8AB4056B5E9F}">
      <dsp:nvSpPr>
        <dsp:cNvPr id="0" name=""/>
        <dsp:cNvSpPr/>
      </dsp:nvSpPr>
      <dsp:spPr>
        <a:xfrm>
          <a:off x="1311578" y="35430"/>
          <a:ext cx="7819458" cy="1073219"/>
        </a:xfrm>
        <a:prstGeom prst="roundRect">
          <a:avLst>
            <a:gd name="adj" fmla="val 10000"/>
          </a:avLst>
        </a:prstGeom>
        <a:solidFill>
          <a:schemeClr val="accent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9A4470F5-5DC1-4168-8338-3E5E8D30E050}">
      <dsp:nvSpPr>
        <dsp:cNvPr id="0" name=""/>
        <dsp:cNvSpPr/>
      </dsp:nvSpPr>
      <dsp:spPr>
        <a:xfrm>
          <a:off x="1499368" y="213831"/>
          <a:ext cx="7819458" cy="1073219"/>
        </a:xfrm>
        <a:prstGeom prst="roundRect">
          <a:avLst>
            <a:gd name="adj" fmla="val 10000"/>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BH" sz="2800" b="1" u="none" kern="1200" dirty="0" smtClean="0">
              <a:solidFill>
                <a:schemeClr val="accent2">
                  <a:lumMod val="75000"/>
                </a:schemeClr>
              </a:solidFill>
              <a:latin typeface="Sakkal Majalla" panose="02000000000000000000" pitchFamily="2" charset="-78"/>
              <a:cs typeface="Sakkal Majalla" panose="02000000000000000000" pitchFamily="2" charset="-78"/>
            </a:rPr>
            <a:t>العوامل الداخلية والخارجية التي أدت إلى تحرك آل خليفة </a:t>
          </a:r>
          <a:r>
            <a:rPr lang="ar-SA" sz="2800" b="1" u="none" kern="1200" dirty="0" smtClean="0">
              <a:solidFill>
                <a:schemeClr val="accent2">
                  <a:lumMod val="75000"/>
                </a:schemeClr>
              </a:solidFill>
              <a:latin typeface="Sakkal Majalla" panose="02000000000000000000" pitchFamily="2" charset="-78"/>
              <a:cs typeface="Sakkal Majalla" panose="02000000000000000000" pitchFamily="2" charset="-78"/>
            </a:rPr>
            <a:t>إلى سواحل الخليج العربي </a:t>
          </a:r>
          <a:endParaRPr lang="ar-SA" sz="2800" b="1" kern="1200" dirty="0">
            <a:solidFill>
              <a:schemeClr val="accent2">
                <a:lumMod val="75000"/>
              </a:schemeClr>
            </a:solidFill>
            <a:latin typeface="Sakkal Majalla" panose="02000000000000000000" pitchFamily="2" charset="-78"/>
            <a:cs typeface="Sakkal Majalla" panose="02000000000000000000" pitchFamily="2" charset="-78"/>
          </a:endParaRPr>
        </a:p>
      </dsp:txBody>
      <dsp:txXfrm>
        <a:off x="1530802" y="245265"/>
        <a:ext cx="7756590" cy="1010351"/>
      </dsp:txXfrm>
    </dsp:sp>
    <dsp:sp modelId="{D1F49AAF-0AB5-4F87-8617-CE8C8CCDBDA6}">
      <dsp:nvSpPr>
        <dsp:cNvPr id="0" name=""/>
        <dsp:cNvSpPr/>
      </dsp:nvSpPr>
      <dsp:spPr>
        <a:xfrm>
          <a:off x="74022" y="1642303"/>
          <a:ext cx="1882409" cy="2571111"/>
        </a:xfrm>
        <a:prstGeom prst="roundRect">
          <a:avLst>
            <a:gd name="adj" fmla="val 10000"/>
          </a:avLst>
        </a:prstGeom>
        <a:solidFill>
          <a:schemeClr val="accent4">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100CAE4B-6E06-448B-8395-B0F2D3EA3DFB}">
      <dsp:nvSpPr>
        <dsp:cNvPr id="0" name=""/>
        <dsp:cNvSpPr/>
      </dsp:nvSpPr>
      <dsp:spPr>
        <a:xfrm>
          <a:off x="261812" y="1820703"/>
          <a:ext cx="1882409" cy="2571111"/>
        </a:xfrm>
        <a:prstGeom prst="roundRect">
          <a:avLst>
            <a:gd name="adj" fmla="val 10000"/>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b="1" kern="1200" dirty="0" smtClean="0">
              <a:latin typeface="Sakkal Majalla" panose="02000000000000000000" pitchFamily="2" charset="-78"/>
              <a:cs typeface="Sakkal Majalla" panose="02000000000000000000" pitchFamily="2" charset="-78"/>
            </a:rPr>
            <a:t>تراجع نفوذ الدولة العثمانية بسبب  ضعفها </a:t>
          </a:r>
          <a:r>
            <a:rPr lang="ar-BH" sz="2400" b="1" kern="1200" dirty="0" smtClean="0">
              <a:latin typeface="Sakkal Majalla" panose="02000000000000000000" pitchFamily="2" charset="-78"/>
              <a:cs typeface="Sakkal Majalla" panose="02000000000000000000" pitchFamily="2" charset="-78"/>
            </a:rPr>
            <a:t>و</a:t>
          </a:r>
          <a:r>
            <a:rPr lang="ar-SA" sz="2400" b="1" kern="1200" dirty="0" err="1" smtClean="0">
              <a:latin typeface="Sakkal Majalla" panose="02000000000000000000" pitchFamily="2" charset="-78"/>
              <a:cs typeface="Sakkal Majalla" panose="02000000000000000000" pitchFamily="2" charset="-78"/>
            </a:rPr>
            <a:t>انشغ</a:t>
          </a:r>
          <a:r>
            <a:rPr lang="ar-BH" sz="2400" b="1" kern="1200" dirty="0" smtClean="0">
              <a:latin typeface="Sakkal Majalla" panose="02000000000000000000" pitchFamily="2" charset="-78"/>
              <a:cs typeface="Sakkal Majalla" panose="02000000000000000000" pitchFamily="2" charset="-78"/>
            </a:rPr>
            <a:t>ا</a:t>
          </a:r>
          <a:r>
            <a:rPr lang="ar-SA" sz="2400" b="1" kern="1200" dirty="0" smtClean="0">
              <a:latin typeface="Sakkal Majalla" panose="02000000000000000000" pitchFamily="2" charset="-78"/>
              <a:cs typeface="Sakkal Majalla" panose="02000000000000000000" pitchFamily="2" charset="-78"/>
            </a:rPr>
            <a:t>لها ب</a:t>
          </a:r>
          <a:r>
            <a:rPr lang="ar-BH" sz="2400" b="1" kern="1200" dirty="0" smtClean="0">
              <a:latin typeface="Sakkal Majalla" panose="02000000000000000000" pitchFamily="2" charset="-78"/>
              <a:cs typeface="Sakkal Majalla" panose="02000000000000000000" pitchFamily="2" charset="-78"/>
            </a:rPr>
            <a:t>أوضاعها</a:t>
          </a:r>
          <a:r>
            <a:rPr lang="ar-SA" sz="2400" b="1" kern="1200" dirty="0" smtClean="0">
              <a:latin typeface="Sakkal Majalla" panose="02000000000000000000" pitchFamily="2" charset="-78"/>
              <a:cs typeface="Sakkal Majalla" panose="02000000000000000000" pitchFamily="2" charset="-78"/>
            </a:rPr>
            <a:t> </a:t>
          </a:r>
          <a:r>
            <a:rPr lang="ar-BH" sz="2400" b="1" kern="1200" dirty="0" smtClean="0">
              <a:latin typeface="Sakkal Majalla" panose="02000000000000000000" pitchFamily="2" charset="-78"/>
              <a:cs typeface="Sakkal Majalla" panose="02000000000000000000" pitchFamily="2" charset="-78"/>
            </a:rPr>
            <a:t>ال</a:t>
          </a:r>
          <a:r>
            <a:rPr lang="ar-SA" sz="2400" b="1" kern="1200" dirty="0" smtClean="0">
              <a:latin typeface="Sakkal Majalla" panose="02000000000000000000" pitchFamily="2" charset="-78"/>
              <a:cs typeface="Sakkal Majalla" panose="02000000000000000000" pitchFamily="2" charset="-78"/>
            </a:rPr>
            <a:t>داخلية و </a:t>
          </a:r>
          <a:r>
            <a:rPr lang="ar-BH" sz="2400" b="1" kern="1200" dirty="0" smtClean="0">
              <a:latin typeface="Sakkal Majalla" panose="02000000000000000000" pitchFamily="2" charset="-78"/>
              <a:cs typeface="Sakkal Majalla" panose="02000000000000000000" pitchFamily="2" charset="-78"/>
            </a:rPr>
            <a:t>ح</a:t>
          </a:r>
          <a:r>
            <a:rPr lang="ar-SA" sz="2400" b="1" kern="1200" dirty="0" smtClean="0">
              <a:latin typeface="Sakkal Majalla" panose="02000000000000000000" pitchFamily="2" charset="-78"/>
              <a:cs typeface="Sakkal Majalla" panose="02000000000000000000" pitchFamily="2" charset="-78"/>
            </a:rPr>
            <a:t>روب</a:t>
          </a:r>
          <a:r>
            <a:rPr lang="ar-BH" sz="2400" b="1" kern="1200" dirty="0" smtClean="0">
              <a:latin typeface="Sakkal Majalla" panose="02000000000000000000" pitchFamily="2" charset="-78"/>
              <a:cs typeface="Sakkal Majalla" panose="02000000000000000000" pitchFamily="2" charset="-78"/>
            </a:rPr>
            <a:t>ها</a:t>
          </a:r>
          <a:r>
            <a:rPr lang="ar-SA" sz="2400" b="1" kern="1200" dirty="0" smtClean="0">
              <a:latin typeface="Sakkal Majalla" panose="02000000000000000000" pitchFamily="2" charset="-78"/>
              <a:cs typeface="Sakkal Majalla" panose="02000000000000000000" pitchFamily="2" charset="-78"/>
            </a:rPr>
            <a:t> خارجية.</a:t>
          </a:r>
          <a:endParaRPr lang="ar-SA" sz="2400" b="1" kern="1200" dirty="0">
            <a:latin typeface="Sakkal Majalla" panose="02000000000000000000" pitchFamily="2" charset="-78"/>
            <a:cs typeface="Sakkal Majalla" panose="02000000000000000000" pitchFamily="2" charset="-78"/>
          </a:endParaRPr>
        </a:p>
      </dsp:txBody>
      <dsp:txXfrm>
        <a:off x="316946" y="1875837"/>
        <a:ext cx="1772141" cy="2460843"/>
      </dsp:txXfrm>
    </dsp:sp>
    <dsp:sp modelId="{6DE5700D-AD15-45A2-B8DA-FEBEC062B970}">
      <dsp:nvSpPr>
        <dsp:cNvPr id="0" name=""/>
        <dsp:cNvSpPr/>
      </dsp:nvSpPr>
      <dsp:spPr>
        <a:xfrm>
          <a:off x="2265117" y="1701491"/>
          <a:ext cx="1721629" cy="2493979"/>
        </a:xfrm>
        <a:prstGeom prst="roundRect">
          <a:avLst>
            <a:gd name="adj" fmla="val 10000"/>
          </a:avLst>
        </a:prstGeom>
        <a:solidFill>
          <a:schemeClr val="accent4">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51F4228F-C36E-4A88-AC1A-E99E79187ABE}">
      <dsp:nvSpPr>
        <dsp:cNvPr id="0" name=""/>
        <dsp:cNvSpPr/>
      </dsp:nvSpPr>
      <dsp:spPr>
        <a:xfrm>
          <a:off x="2452907" y="1879891"/>
          <a:ext cx="1721629" cy="2493979"/>
        </a:xfrm>
        <a:prstGeom prst="roundRect">
          <a:avLst>
            <a:gd name="adj" fmla="val 10000"/>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b="1" kern="1200" dirty="0" smtClean="0">
              <a:latin typeface="Sakkal Majalla" panose="02000000000000000000" pitchFamily="2" charset="-78"/>
              <a:cs typeface="Sakkal Majalla" panose="02000000000000000000" pitchFamily="2" charset="-78"/>
            </a:rPr>
            <a:t>المشاركة مع القبائل العربية في مواجهة البرتغال</a:t>
          </a:r>
          <a:r>
            <a:rPr lang="ar-BH" sz="2400" b="1" kern="1200" dirty="0" smtClean="0">
              <a:latin typeface="Sakkal Majalla" panose="02000000000000000000" pitchFamily="2" charset="-78"/>
              <a:cs typeface="Sakkal Majalla" panose="02000000000000000000" pitchFamily="2" charset="-78"/>
            </a:rPr>
            <a:t>ي</a:t>
          </a:r>
          <a:r>
            <a:rPr lang="ar-SA" sz="2400" b="1" kern="1200" dirty="0" smtClean="0">
              <a:latin typeface="Sakkal Majalla" panose="02000000000000000000" pitchFamily="2" charset="-78"/>
              <a:cs typeface="Sakkal Majalla" panose="02000000000000000000" pitchFamily="2" charset="-78"/>
            </a:rPr>
            <a:t>ين و</a:t>
          </a:r>
          <a:r>
            <a:rPr lang="ar-BH" sz="2400" b="1" kern="1200" dirty="0" smtClean="0">
              <a:latin typeface="Sakkal Majalla" panose="02000000000000000000" pitchFamily="2" charset="-78"/>
              <a:cs typeface="Sakkal Majalla" panose="02000000000000000000" pitchFamily="2" charset="-78"/>
            </a:rPr>
            <a:t>إخراجهم</a:t>
          </a:r>
          <a:r>
            <a:rPr lang="ar-SA" sz="2400" b="1" kern="1200" dirty="0" smtClean="0">
              <a:latin typeface="Sakkal Majalla" panose="02000000000000000000" pitchFamily="2" charset="-78"/>
              <a:cs typeface="Sakkal Majalla" panose="02000000000000000000" pitchFamily="2" charset="-78"/>
            </a:rPr>
            <a:t> من الخليج العربي.</a:t>
          </a:r>
          <a:endParaRPr lang="ar-SA" sz="2400" b="1" kern="1200" dirty="0">
            <a:latin typeface="Sakkal Majalla" panose="02000000000000000000" pitchFamily="2" charset="-78"/>
            <a:cs typeface="Sakkal Majalla" panose="02000000000000000000" pitchFamily="2" charset="-78"/>
          </a:endParaRPr>
        </a:p>
      </dsp:txBody>
      <dsp:txXfrm>
        <a:off x="2503332" y="1930316"/>
        <a:ext cx="1620779" cy="2393129"/>
      </dsp:txXfrm>
    </dsp:sp>
    <dsp:sp modelId="{60FEC311-D566-41FD-9263-0C5A05624106}">
      <dsp:nvSpPr>
        <dsp:cNvPr id="0" name=""/>
        <dsp:cNvSpPr/>
      </dsp:nvSpPr>
      <dsp:spPr>
        <a:xfrm>
          <a:off x="4362326" y="1770252"/>
          <a:ext cx="1961253" cy="2389104"/>
        </a:xfrm>
        <a:prstGeom prst="roundRect">
          <a:avLst>
            <a:gd name="adj" fmla="val 10000"/>
          </a:avLst>
        </a:prstGeom>
        <a:solidFill>
          <a:schemeClr val="accent4">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95AEA2BA-B0CA-4FF9-8C8C-2CA61B5491F2}">
      <dsp:nvSpPr>
        <dsp:cNvPr id="0" name=""/>
        <dsp:cNvSpPr/>
      </dsp:nvSpPr>
      <dsp:spPr>
        <a:xfrm>
          <a:off x="4550116" y="1948652"/>
          <a:ext cx="1961253" cy="2389104"/>
        </a:xfrm>
        <a:prstGeom prst="roundRect">
          <a:avLst>
            <a:gd name="adj" fmla="val 10000"/>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BH" sz="2400" b="1" kern="1200" dirty="0" smtClean="0">
              <a:latin typeface="Sakkal Majalla" panose="02000000000000000000" pitchFamily="2" charset="-78"/>
              <a:cs typeface="Sakkal Majalla" panose="02000000000000000000" pitchFamily="2" charset="-78"/>
            </a:rPr>
            <a:t>سعي آل خليفة ضمن تحالف العتوب إلى مساندة بني خالد في بسط نفوذهم على مناطق واسعة.</a:t>
          </a:r>
          <a:endParaRPr lang="ar-SA" sz="2400" b="1" kern="1200" dirty="0">
            <a:latin typeface="Sakkal Majalla" panose="02000000000000000000" pitchFamily="2" charset="-78"/>
            <a:cs typeface="Sakkal Majalla" panose="02000000000000000000" pitchFamily="2" charset="-78"/>
          </a:endParaRPr>
        </a:p>
      </dsp:txBody>
      <dsp:txXfrm>
        <a:off x="4607559" y="2006095"/>
        <a:ext cx="1846367" cy="2274218"/>
      </dsp:txXfrm>
    </dsp:sp>
    <dsp:sp modelId="{E3B6BD8E-C7BB-427A-B9DA-5B2B9ADCAB28}">
      <dsp:nvSpPr>
        <dsp:cNvPr id="0" name=""/>
        <dsp:cNvSpPr/>
      </dsp:nvSpPr>
      <dsp:spPr>
        <a:xfrm>
          <a:off x="6699160" y="1839002"/>
          <a:ext cx="1721629" cy="2351090"/>
        </a:xfrm>
        <a:prstGeom prst="roundRect">
          <a:avLst>
            <a:gd name="adj" fmla="val 10000"/>
          </a:avLst>
        </a:prstGeom>
        <a:solidFill>
          <a:schemeClr val="accent4">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A309D936-ADAC-47EF-963C-B50EADA1E6CB}">
      <dsp:nvSpPr>
        <dsp:cNvPr id="0" name=""/>
        <dsp:cNvSpPr/>
      </dsp:nvSpPr>
      <dsp:spPr>
        <a:xfrm>
          <a:off x="6886949" y="2017403"/>
          <a:ext cx="1721629" cy="2351090"/>
        </a:xfrm>
        <a:prstGeom prst="roundRect">
          <a:avLst>
            <a:gd name="adj" fmla="val 10000"/>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b="1" kern="1200" dirty="0" smtClean="0">
              <a:latin typeface="Sakkal Majalla" panose="02000000000000000000" pitchFamily="2" charset="-78"/>
              <a:cs typeface="Sakkal Majalla" panose="02000000000000000000" pitchFamily="2" charset="-78"/>
            </a:rPr>
            <a:t>رغبة القبائل العربية في الاستقرار والعمل في صيد البحر والتجارة. </a:t>
          </a:r>
          <a:endParaRPr lang="ar-SA" sz="2400" b="1" kern="1200" dirty="0">
            <a:latin typeface="Sakkal Majalla" panose="02000000000000000000" pitchFamily="2" charset="-78"/>
            <a:cs typeface="Sakkal Majalla" panose="02000000000000000000" pitchFamily="2" charset="-78"/>
          </a:endParaRPr>
        </a:p>
      </dsp:txBody>
      <dsp:txXfrm>
        <a:off x="6937374" y="2067828"/>
        <a:ext cx="1620779" cy="2250240"/>
      </dsp:txXfrm>
    </dsp:sp>
    <dsp:sp modelId="{5F8EC5F9-E27F-47BE-AFA6-65CE8C9CD049}">
      <dsp:nvSpPr>
        <dsp:cNvPr id="0" name=""/>
        <dsp:cNvSpPr/>
      </dsp:nvSpPr>
      <dsp:spPr>
        <a:xfrm>
          <a:off x="8796369" y="1839002"/>
          <a:ext cx="1721629" cy="2311735"/>
        </a:xfrm>
        <a:prstGeom prst="roundRect">
          <a:avLst>
            <a:gd name="adj" fmla="val 10000"/>
          </a:avLst>
        </a:prstGeom>
        <a:solidFill>
          <a:schemeClr val="accent4">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9D8B2542-4225-49A9-8EBB-DED0A5D78F09}">
      <dsp:nvSpPr>
        <dsp:cNvPr id="0" name=""/>
        <dsp:cNvSpPr/>
      </dsp:nvSpPr>
      <dsp:spPr>
        <a:xfrm>
          <a:off x="8984159" y="2017403"/>
          <a:ext cx="1721629" cy="2311735"/>
        </a:xfrm>
        <a:prstGeom prst="roundRect">
          <a:avLst>
            <a:gd name="adj" fmla="val 10000"/>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b="1" kern="1200" dirty="0" smtClean="0">
              <a:latin typeface="Sakkal Majalla" panose="02000000000000000000" pitchFamily="2" charset="-78"/>
              <a:cs typeface="Sakkal Majalla" panose="02000000000000000000" pitchFamily="2" charset="-78"/>
            </a:rPr>
            <a:t>القحط الشديد في نجد ومواطن (عنزة)</a:t>
          </a:r>
          <a:r>
            <a:rPr lang="ar-BH" sz="2400" b="1" kern="1200" dirty="0" smtClean="0">
              <a:latin typeface="Sakkal Majalla" panose="02000000000000000000" pitchFamily="2" charset="-78"/>
              <a:cs typeface="Sakkal Majalla" panose="02000000000000000000" pitchFamily="2" charset="-78"/>
            </a:rPr>
            <a:t>خلال القرن 17م.</a:t>
          </a:r>
          <a:endParaRPr lang="ar-SA" sz="2400" b="1" kern="1200" dirty="0">
            <a:latin typeface="Sakkal Majalla" panose="02000000000000000000" pitchFamily="2" charset="-78"/>
            <a:cs typeface="Sakkal Majalla" panose="02000000000000000000" pitchFamily="2" charset="-78"/>
          </a:endParaRPr>
        </a:p>
      </dsp:txBody>
      <dsp:txXfrm>
        <a:off x="9034584" y="2067828"/>
        <a:ext cx="1620779" cy="2210885"/>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5BB54EE-DF0D-4FA1-B48F-C292469C25C4}" type="datetimeFigureOut">
              <a:rPr lang="en-US" smtClean="0"/>
              <a:t>9/15/2021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905636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BB54EE-DF0D-4FA1-B48F-C292469C25C4}" type="datetimeFigureOut">
              <a:rPr lang="en-US" smtClean="0"/>
              <a:t>9/15/2021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4107749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5BB54EE-DF0D-4FA1-B48F-C292469C25C4}" type="datetimeFigureOut">
              <a:rPr lang="en-US" smtClean="0"/>
              <a:t>9/15/2021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58170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5BB54EE-DF0D-4FA1-B48F-C292469C25C4}" type="datetimeFigureOut">
              <a:rPr lang="en-US" smtClean="0"/>
              <a:t>9/15/2021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934561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5BB54EE-DF0D-4FA1-B48F-C292469C25C4}" type="datetimeFigureOut">
              <a:rPr lang="en-US" smtClean="0"/>
              <a:t>9/15/2021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922307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5BB54EE-DF0D-4FA1-B48F-C292469C25C4}" type="datetimeFigureOut">
              <a:rPr lang="en-US" smtClean="0"/>
              <a:t>9/15/2021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095030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BB54EE-DF0D-4FA1-B48F-C292469C25C4}" type="datetimeFigureOut">
              <a:rPr lang="en-US" smtClean="0"/>
              <a:t>9/15/2021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215593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9/15/2021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2810518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9/15/2021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805427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BB54EE-DF0D-4FA1-B48F-C292469C25C4}" type="datetimeFigureOut">
              <a:rPr lang="en-US" smtClean="0"/>
              <a:t>9/15/2021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3495067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BB54EE-DF0D-4FA1-B48F-C292469C25C4}" type="datetimeFigureOut">
              <a:rPr lang="en-US" smtClean="0"/>
              <a:t>9/15/2021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a:p>
        </p:txBody>
      </p:sp>
    </p:spTree>
    <p:extLst>
      <p:ext uri="{BB962C8B-B14F-4D97-AF65-F5344CB8AC3E}">
        <p14:creationId xmlns:p14="http://schemas.microsoft.com/office/powerpoint/2010/main" val="11042296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78000">
              <a:srgbClr val="ECECEC"/>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BB54EE-DF0D-4FA1-B48F-C292469C25C4}" type="datetimeFigureOut">
              <a:rPr lang="en-US" smtClean="0"/>
              <a:t>9/15/2021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F20112-F681-4D23-BAD6-386DBC2EFDE9}" type="slidenum">
              <a:rPr lang="en-US" smtClean="0"/>
              <a:t>‹#›</a:t>
            </a:fld>
            <a:endParaRPr lang="en-US"/>
          </a:p>
        </p:txBody>
      </p:sp>
    </p:spTree>
    <p:extLst>
      <p:ext uri="{BB962C8B-B14F-4D97-AF65-F5344CB8AC3E}">
        <p14:creationId xmlns:p14="http://schemas.microsoft.com/office/powerpoint/2010/main" val="42807650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5.emf"/><Relationship Id="rId7" Type="http://schemas.openxmlformats.org/officeDocument/2006/relationships/diagramColors" Target="../diagrams/colors2.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46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clrChange>
              <a:clrFrom>
                <a:srgbClr val="FDFDFD"/>
              </a:clrFrom>
              <a:clrTo>
                <a:srgbClr val="FDFDFD">
                  <a:alpha val="0"/>
                </a:srgbClr>
              </a:clrTo>
            </a:clrChange>
            <a:extLst>
              <a:ext uri="{28A0092B-C50C-407E-A947-70E740481C1C}">
                <a14:useLocalDpi xmlns:a14="http://schemas.microsoft.com/office/drawing/2010/main" val="0"/>
              </a:ext>
            </a:extLst>
          </a:blip>
          <a:srcRect l="6723" t="25076" r="6723" b="21638"/>
          <a:stretch/>
        </p:blipFill>
        <p:spPr>
          <a:xfrm>
            <a:off x="2438400" y="381000"/>
            <a:ext cx="7162800" cy="1182210"/>
          </a:xfrm>
          <a:prstGeom prst="rect">
            <a:avLst/>
          </a:prstGeom>
        </p:spPr>
      </p:pic>
      <p:cxnSp>
        <p:nvCxnSpPr>
          <p:cNvPr id="3" name="Straight Connector 2"/>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Rectangle 5"/>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a:t>
            </a:r>
            <a:r>
              <a:rPr lang="ar-BH" sz="1400" b="1" dirty="0" smtClean="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الأول 2021-2022م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1" name="مستطيل 6"/>
          <p:cNvSpPr/>
          <p:nvPr/>
        </p:nvSpPr>
        <p:spPr>
          <a:xfrm>
            <a:off x="119733" y="1704772"/>
            <a:ext cx="11886431" cy="4417831"/>
          </a:xfrm>
          <a:prstGeom prst="rect">
            <a:avLst/>
          </a:prstGeom>
          <a:solidFill>
            <a:schemeClr val="accent4">
              <a:lumMod val="20000"/>
              <a:lumOff val="80000"/>
            </a:schemeClr>
          </a:solidFill>
          <a:ln w="9525">
            <a:solidFill>
              <a:srgbClr val="FF000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700" b="1" i="0" u="none" strike="noStrike" kern="1200" cap="none" spc="0" normalizeH="0" baseline="0" noProof="0">
              <a:ln>
                <a:noFill/>
              </a:ln>
              <a:solidFill>
                <a:srgbClr val="E7E6E6">
                  <a:lumMod val="10000"/>
                </a:srgbClr>
              </a:solidFill>
              <a:effectLst/>
              <a:uLnTx/>
              <a:uFillTx/>
              <a:latin typeface="Calibri"/>
              <a:ea typeface="+mn-ea"/>
              <a:cs typeface="+mn-cs"/>
            </a:endParaRPr>
          </a:p>
        </p:txBody>
      </p:sp>
      <p:sp>
        <p:nvSpPr>
          <p:cNvPr id="14" name="مستطيل 10"/>
          <p:cNvSpPr/>
          <p:nvPr/>
        </p:nvSpPr>
        <p:spPr>
          <a:xfrm>
            <a:off x="3999123" y="1846872"/>
            <a:ext cx="7849524" cy="1316502"/>
          </a:xfrm>
          <a:prstGeom prst="rect">
            <a:avLst/>
          </a:prstGeom>
          <a:solidFill>
            <a:schemeClr val="bg2"/>
          </a:solidFill>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rtl="1"/>
            <a:r>
              <a:rPr lang="ar-BH" sz="4400" b="1" dirty="0" smtClean="0">
                <a:solidFill>
                  <a:prstClr val="black"/>
                </a:solidFill>
                <a:ea typeface="Calibri" panose="020F0502020204030204" pitchFamily="34" charset="0"/>
                <a:cs typeface="Sakkal Majalla" panose="02000000000000000000" pitchFamily="2" charset="-78"/>
              </a:rPr>
              <a:t>تاريخ البحرين الحديث والمعاصر</a:t>
            </a:r>
            <a:endParaRPr lang="en-US" sz="4400" b="1" dirty="0">
              <a:solidFill>
                <a:prstClr val="black"/>
              </a:solidFill>
              <a:ea typeface="Calibri" panose="020F0502020204030204" pitchFamily="34" charset="0"/>
              <a:cs typeface="Sakkal Majalla" panose="02000000000000000000" pitchFamily="2" charset="-78"/>
            </a:endParaRPr>
          </a:p>
        </p:txBody>
      </p:sp>
      <p:sp>
        <p:nvSpPr>
          <p:cNvPr id="17" name="مستطيل 16"/>
          <p:cNvSpPr/>
          <p:nvPr/>
        </p:nvSpPr>
        <p:spPr>
          <a:xfrm>
            <a:off x="3999123" y="3273503"/>
            <a:ext cx="7557571" cy="2609662"/>
          </a:xfrm>
          <a:prstGeom prst="rect">
            <a:avLst/>
          </a:prstGeom>
          <a:solidFill>
            <a:schemeClr val="bg2"/>
          </a:solidFill>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BH" sz="4400" b="1" dirty="0" smtClean="0">
                <a:solidFill>
                  <a:prstClr val="black"/>
                </a:solidFill>
                <a:ea typeface="Calibri" panose="020F0502020204030204" pitchFamily="34" charset="0"/>
                <a:cs typeface="Sakkal Majalla" panose="02000000000000000000" pitchFamily="2" charset="-78"/>
              </a:rPr>
              <a:t>الوحدة الأولى</a:t>
            </a:r>
            <a:endParaRPr lang="ar-SA" sz="4400" b="1" dirty="0">
              <a:solidFill>
                <a:prstClr val="black"/>
              </a:solidFill>
              <a:ea typeface="Calibri" panose="020F0502020204030204" pitchFamily="34" charset="0"/>
              <a:cs typeface="Sakkal Majalla" panose="02000000000000000000" pitchFamily="2" charset="-78"/>
            </a:endParaRPr>
          </a:p>
          <a:p>
            <a:pPr algn="r" rtl="1"/>
            <a:r>
              <a:rPr lang="ar-BH" sz="4400" b="1" smtClean="0">
                <a:solidFill>
                  <a:prstClr val="black"/>
                </a:solidFill>
                <a:ea typeface="Calibri" panose="020F0502020204030204" pitchFamily="34" charset="0"/>
                <a:cs typeface="Sakkal Majalla" panose="02000000000000000000" pitchFamily="2" charset="-78"/>
              </a:rPr>
              <a:t>الدّرس الأول</a:t>
            </a:r>
            <a:r>
              <a:rPr lang="ar-SA" sz="4400" b="1" smtClean="0">
                <a:solidFill>
                  <a:prstClr val="black"/>
                </a:solidFill>
                <a:ea typeface="Calibri" panose="020F0502020204030204" pitchFamily="34" charset="0"/>
                <a:cs typeface="Sakkal Majalla" panose="02000000000000000000" pitchFamily="2" charset="-78"/>
              </a:rPr>
              <a:t>:</a:t>
            </a:r>
            <a:endParaRPr lang="ar-SA" sz="4400" b="1" dirty="0">
              <a:solidFill>
                <a:prstClr val="black"/>
              </a:solidFill>
              <a:ea typeface="Calibri" panose="020F0502020204030204" pitchFamily="34" charset="0"/>
              <a:cs typeface="Sakkal Majalla" panose="02000000000000000000" pitchFamily="2" charset="-78"/>
            </a:endParaRPr>
          </a:p>
          <a:p>
            <a:pPr algn="r" rtl="1"/>
            <a:endParaRPr lang="ar-SA" sz="1000" b="1" dirty="0">
              <a:solidFill>
                <a:prstClr val="black"/>
              </a:solidFill>
              <a:ea typeface="Calibri" panose="020F0502020204030204" pitchFamily="34" charset="0"/>
              <a:cs typeface="Sakkal Majalla" panose="02000000000000000000" pitchFamily="2" charset="-78"/>
            </a:endParaRPr>
          </a:p>
          <a:p>
            <a:pPr algn="r" rtl="1"/>
            <a:r>
              <a:rPr lang="ar-BH" sz="4400" b="1" dirty="0" smtClean="0">
                <a:solidFill>
                  <a:srgbClr val="FF0000"/>
                </a:solidFill>
                <a:ea typeface="Calibri" panose="020F0502020204030204" pitchFamily="34" charset="0"/>
                <a:cs typeface="Sakkal Majalla" panose="02000000000000000000" pitchFamily="2" charset="-78"/>
              </a:rPr>
              <a:t>البحرين من معركة الزبارة إلى الفتح الخليفي</a:t>
            </a:r>
            <a:endParaRPr lang="en-US" sz="4400" b="1" dirty="0">
              <a:solidFill>
                <a:srgbClr val="FF0000"/>
              </a:solidFill>
              <a:ea typeface="Calibri" panose="020F0502020204030204" pitchFamily="34" charset="0"/>
              <a:cs typeface="Sakkal Majalla" panose="02000000000000000000" pitchFamily="2" charset="-78"/>
            </a:endParaRPr>
          </a:p>
        </p:txBody>
      </p:sp>
      <p:sp>
        <p:nvSpPr>
          <p:cNvPr id="18" name="مستطيل 2"/>
          <p:cNvSpPr/>
          <p:nvPr/>
        </p:nvSpPr>
        <p:spPr>
          <a:xfrm>
            <a:off x="4586827" y="3498409"/>
            <a:ext cx="3189144" cy="598612"/>
          </a:xfrm>
          <a:prstGeom prst="rect">
            <a:avLst/>
          </a:prstGeom>
          <a:solidFill>
            <a:schemeClr val="accent4">
              <a:lumMod val="40000"/>
              <a:lumOff val="60000"/>
            </a:schemeClr>
          </a:solidFill>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3600" b="1" dirty="0" smtClean="0">
                <a:solidFill>
                  <a:schemeClr val="tx1"/>
                </a:solidFill>
                <a:ea typeface="Calibri" panose="020F0502020204030204" pitchFamily="34" charset="0"/>
                <a:cs typeface="Sakkal Majalla" panose="02000000000000000000" pitchFamily="2" charset="-78"/>
              </a:rPr>
              <a:t>المستوى الثاني الثانوي</a:t>
            </a:r>
            <a:endParaRPr lang="en-US" sz="3600" b="1" dirty="0">
              <a:solidFill>
                <a:schemeClr val="tx1"/>
              </a:solidFill>
              <a:ea typeface="Calibri" panose="020F0502020204030204" pitchFamily="34" charset="0"/>
              <a:cs typeface="Sakkal Majalla" panose="02000000000000000000" pitchFamily="2" charset="-78"/>
            </a:endParaRPr>
          </a:p>
        </p:txBody>
      </p:sp>
      <p:sp>
        <p:nvSpPr>
          <p:cNvPr id="19" name="مستطيل 2"/>
          <p:cNvSpPr/>
          <p:nvPr/>
        </p:nvSpPr>
        <p:spPr>
          <a:xfrm>
            <a:off x="4586827" y="2181907"/>
            <a:ext cx="1432972" cy="598612"/>
          </a:xfrm>
          <a:prstGeom prst="rect">
            <a:avLst/>
          </a:prstGeom>
          <a:solidFill>
            <a:schemeClr val="accent4">
              <a:lumMod val="40000"/>
              <a:lumOff val="60000"/>
            </a:schemeClr>
          </a:solidFill>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3600" b="1" dirty="0" smtClean="0">
                <a:solidFill>
                  <a:schemeClr val="tx1"/>
                </a:solidFill>
                <a:ea typeface="Calibri" panose="020F0502020204030204" pitchFamily="34" charset="0"/>
                <a:cs typeface="Sakkal Majalla" panose="02000000000000000000" pitchFamily="2" charset="-78"/>
              </a:rPr>
              <a:t>أجا 203</a:t>
            </a:r>
            <a:endParaRPr lang="en-US" sz="3600" b="1" dirty="0">
              <a:solidFill>
                <a:schemeClr val="tx1"/>
              </a:solidFill>
              <a:ea typeface="Calibri" panose="020F0502020204030204" pitchFamily="34" charset="0"/>
              <a:cs typeface="Sakkal Majalla" panose="02000000000000000000" pitchFamily="2" charset="-78"/>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4470" y="1846872"/>
            <a:ext cx="3690650" cy="4036293"/>
          </a:xfrm>
          <a:prstGeom prst="rect">
            <a:avLst/>
          </a:prstGeom>
        </p:spPr>
      </p:pic>
    </p:spTree>
    <p:extLst>
      <p:ext uri="{BB962C8B-B14F-4D97-AF65-F5344CB8AC3E}">
        <p14:creationId xmlns:p14="http://schemas.microsoft.com/office/powerpoint/2010/main" val="3255457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circle(in)">
                                      <p:cBhvr>
                                        <p:cTn id="7" dur="20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circle(in)">
                                      <p:cBhvr>
                                        <p:cTn id="12" dur="20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circle(in)">
                                      <p:cBhvr>
                                        <p:cTn id="17" dur="20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circle(in)">
                                      <p:cBhvr>
                                        <p:cTn id="22"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7" grpId="0" animBg="1"/>
      <p:bldP spid="18" grpId="0" animBg="1"/>
      <p:bldP spid="1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5" name="Straight Connector 4"/>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7" name="Rectangle 6"/>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1" name="Rectangle 3"/>
          <p:cNvSpPr/>
          <p:nvPr/>
        </p:nvSpPr>
        <p:spPr>
          <a:xfrm>
            <a:off x="348343" y="224377"/>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smtClean="0"/>
              <a:t>البحرين من معركة الزبارة إلى الفتح الخليفي- أجا203</a:t>
            </a:r>
            <a:endParaRPr lang="en-US" sz="1600" dirty="0"/>
          </a:p>
        </p:txBody>
      </p:sp>
      <p:grpSp>
        <p:nvGrpSpPr>
          <p:cNvPr id="8" name="Group 7"/>
          <p:cNvGrpSpPr/>
          <p:nvPr/>
        </p:nvGrpSpPr>
        <p:grpSpPr>
          <a:xfrm>
            <a:off x="437037" y="1936023"/>
            <a:ext cx="9302745" cy="747108"/>
            <a:chOff x="437037" y="1936023"/>
            <a:chExt cx="9302745" cy="747108"/>
          </a:xfrm>
        </p:grpSpPr>
        <p:grpSp>
          <p:nvGrpSpPr>
            <p:cNvPr id="10" name="مجموعة 10"/>
            <p:cNvGrpSpPr/>
            <p:nvPr/>
          </p:nvGrpSpPr>
          <p:grpSpPr>
            <a:xfrm>
              <a:off x="437037" y="1936023"/>
              <a:ext cx="9302745" cy="747108"/>
              <a:chOff x="115910" y="1256651"/>
              <a:chExt cx="8369351" cy="825157"/>
            </a:xfrm>
            <a:solidFill>
              <a:schemeClr val="tx2">
                <a:lumMod val="20000"/>
                <a:lumOff val="80000"/>
              </a:schemeClr>
            </a:solidFill>
            <a:scene3d>
              <a:camera prst="orthographicFront">
                <a:rot lat="0" lon="0" rev="0"/>
              </a:camera>
              <a:lightRig rig="balanced" dir="t">
                <a:rot lat="0" lon="0" rev="8700000"/>
              </a:lightRig>
            </a:scene3d>
          </p:grpSpPr>
          <p:sp>
            <p:nvSpPr>
              <p:cNvPr id="14" name="Rounded Rectangle 13"/>
              <p:cNvSpPr/>
              <p:nvPr/>
            </p:nvSpPr>
            <p:spPr bwMode="auto">
              <a:xfrm>
                <a:off x="115910" y="1256651"/>
                <a:ext cx="7493911" cy="825157"/>
              </a:xfrm>
              <a:prstGeom prst="roundRect">
                <a:avLst/>
              </a:prstGeom>
              <a:grpFill/>
              <a:ln>
                <a:noFill/>
              </a:ln>
              <a:effectLst>
                <a:outerShdw blurRad="44450" dist="27940" dir="5400000" algn="ctr">
                  <a:srgbClr val="000000">
                    <a:alpha val="32000"/>
                  </a:srgbClr>
                </a:outerShdw>
              </a:effectLst>
              <a:sp3d>
                <a:bevelT w="190500" h="38100"/>
              </a:sp3d>
            </p:spPr>
            <p:style>
              <a:lnRef idx="1">
                <a:schemeClr val="accent1"/>
              </a:lnRef>
              <a:fillRef idx="2">
                <a:schemeClr val="accent1"/>
              </a:fillRef>
              <a:effectRef idx="1">
                <a:schemeClr val="accent1"/>
              </a:effectRef>
              <a:fontRef idx="minor">
                <a:schemeClr val="dk1"/>
              </a:fontRef>
            </p:style>
            <p:txBody>
              <a:bodyPr lIns="93287" tIns="46644" rIns="93287" bIns="46644" rtlCol="1"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r" defTabSz="932962" rtl="1" fontAlgn="base">
                  <a:spcBef>
                    <a:spcPct val="0"/>
                  </a:spcBef>
                  <a:spcAft>
                    <a:spcPct val="0"/>
                  </a:spcAft>
                  <a:defRPr/>
                </a:pPr>
                <a:endParaRPr lang="ar-BH" sz="4000" b="1" dirty="0">
                  <a:ln w="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sp>
            <p:nvSpPr>
              <p:cNvPr id="15" name="مستطيل 12"/>
              <p:cNvSpPr/>
              <p:nvPr/>
            </p:nvSpPr>
            <p:spPr>
              <a:xfrm>
                <a:off x="7712528" y="1256651"/>
                <a:ext cx="772733" cy="758549"/>
              </a:xfrm>
              <a:prstGeom prst="rect">
                <a:avLst/>
              </a:prstGeom>
              <a:grpFill/>
              <a:ln>
                <a:noFill/>
              </a:ln>
              <a:effectLst>
                <a:outerShdw blurRad="44450" dist="27940" dir="5400000" algn="ctr">
                  <a:srgbClr val="000000">
                    <a:alpha val="32000"/>
                  </a:srgbClr>
                </a:outerShdw>
              </a:effectLst>
              <a:sp3d>
                <a:bevelT w="190500" h="38100"/>
              </a:sp3d>
            </p:spPr>
            <p:style>
              <a:lnRef idx="1">
                <a:schemeClr val="accent1"/>
              </a:lnRef>
              <a:fillRef idx="2">
                <a:schemeClr val="accent1"/>
              </a:fillRef>
              <a:effectRef idx="1">
                <a:schemeClr val="accent1"/>
              </a:effectRef>
              <a:fontRef idx="minor">
                <a:schemeClr val="dk1"/>
              </a:fontRef>
            </p:style>
            <p:txBody>
              <a:bodyPr lIns="93287" tIns="46644" rIns="93287" bIns="46644" rtlCol="1"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defTabSz="932962" rtl="1" fontAlgn="base">
                  <a:spcBef>
                    <a:spcPct val="0"/>
                  </a:spcBef>
                  <a:spcAft>
                    <a:spcPct val="0"/>
                  </a:spcAft>
                  <a:defRPr/>
                </a:pPr>
                <a:r>
                  <a:rPr lang="ar-SA" sz="4000" b="1" dirty="0">
                    <a:ln w="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1</a:t>
                </a:r>
                <a:endParaRPr lang="en-US" sz="4000" b="1" dirty="0">
                  <a:ln w="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grpSp>
        <p:sp>
          <p:nvSpPr>
            <p:cNvPr id="2" name="Rectangle 1"/>
            <p:cNvSpPr/>
            <p:nvPr/>
          </p:nvSpPr>
          <p:spPr>
            <a:xfrm>
              <a:off x="5864123" y="2150470"/>
              <a:ext cx="2765501" cy="461665"/>
            </a:xfrm>
            <a:prstGeom prst="rect">
              <a:avLst/>
            </a:prstGeom>
          </p:spPr>
          <p:txBody>
            <a:bodyPr wrap="none">
              <a:spAutoFit/>
            </a:bodyPr>
            <a:lstStyle/>
            <a:p>
              <a:r>
                <a:rPr lang="ar-BH" sz="2400" b="1" dirty="0" smtClean="0">
                  <a:latin typeface="Sakkal Majalla" panose="02000000000000000000" pitchFamily="2" charset="-78"/>
                  <a:cs typeface="Sakkal Majalla" panose="02000000000000000000" pitchFamily="2" charset="-78"/>
                </a:rPr>
                <a:t>يحدد </a:t>
              </a:r>
              <a:r>
                <a:rPr lang="ar-SA" sz="2400" b="1" dirty="0" smtClean="0">
                  <a:latin typeface="Sakkal Majalla" panose="02000000000000000000" pitchFamily="2" charset="-78"/>
                  <a:cs typeface="Sakkal Majalla" panose="02000000000000000000" pitchFamily="2" charset="-78"/>
                </a:rPr>
                <a:t>نسب </a:t>
              </a:r>
              <a:r>
                <a:rPr lang="ar-SA" sz="2400" b="1" dirty="0">
                  <a:latin typeface="Sakkal Majalla" panose="02000000000000000000" pitchFamily="2" charset="-78"/>
                  <a:cs typeface="Sakkal Majalla" panose="02000000000000000000" pitchFamily="2" charset="-78"/>
                </a:rPr>
                <a:t>آل </a:t>
              </a:r>
              <a:r>
                <a:rPr lang="ar-SA" sz="2400" b="1" dirty="0" smtClean="0">
                  <a:latin typeface="Sakkal Majalla" panose="02000000000000000000" pitchFamily="2" charset="-78"/>
                  <a:cs typeface="Sakkal Majalla" panose="02000000000000000000" pitchFamily="2" charset="-78"/>
                </a:rPr>
                <a:t>خليفة</a:t>
              </a:r>
              <a:r>
                <a:rPr lang="ar-BH" sz="2400" b="1" dirty="0" smtClean="0">
                  <a:latin typeface="Sakkal Majalla" panose="02000000000000000000" pitchFamily="2" charset="-78"/>
                  <a:cs typeface="Sakkal Majalla" panose="02000000000000000000" pitchFamily="2" charset="-78"/>
                </a:rPr>
                <a:t> الكرام. </a:t>
              </a:r>
              <a:endParaRPr lang="ar-BH" sz="2400" b="1" dirty="0">
                <a:latin typeface="Sakkal Majalla" panose="02000000000000000000" pitchFamily="2" charset="-78"/>
                <a:cs typeface="Sakkal Majalla" panose="02000000000000000000" pitchFamily="2" charset="-78"/>
              </a:endParaRPr>
            </a:p>
          </p:txBody>
        </p:sp>
      </p:grpSp>
      <p:grpSp>
        <p:nvGrpSpPr>
          <p:cNvPr id="9" name="Group 8"/>
          <p:cNvGrpSpPr/>
          <p:nvPr/>
        </p:nvGrpSpPr>
        <p:grpSpPr>
          <a:xfrm>
            <a:off x="422611" y="2809341"/>
            <a:ext cx="9298785" cy="806390"/>
            <a:chOff x="422611" y="2809341"/>
            <a:chExt cx="9298785" cy="806390"/>
          </a:xfrm>
        </p:grpSpPr>
        <p:grpSp>
          <p:nvGrpSpPr>
            <p:cNvPr id="16" name="مجموعة 10"/>
            <p:cNvGrpSpPr/>
            <p:nvPr/>
          </p:nvGrpSpPr>
          <p:grpSpPr>
            <a:xfrm>
              <a:off x="422611" y="2809341"/>
              <a:ext cx="9298785" cy="806390"/>
              <a:chOff x="115910" y="1256651"/>
              <a:chExt cx="8369351" cy="825157"/>
            </a:xfrm>
            <a:solidFill>
              <a:schemeClr val="tx2">
                <a:lumMod val="20000"/>
                <a:lumOff val="80000"/>
              </a:schemeClr>
            </a:solidFill>
            <a:scene3d>
              <a:camera prst="orthographicFront">
                <a:rot lat="0" lon="0" rev="0"/>
              </a:camera>
              <a:lightRig rig="balanced" dir="t">
                <a:rot lat="0" lon="0" rev="8700000"/>
              </a:lightRig>
            </a:scene3d>
          </p:grpSpPr>
          <p:sp>
            <p:nvSpPr>
              <p:cNvPr id="17" name="Rounded Rectangle 16"/>
              <p:cNvSpPr/>
              <p:nvPr/>
            </p:nvSpPr>
            <p:spPr bwMode="auto">
              <a:xfrm>
                <a:off x="115910" y="1256651"/>
                <a:ext cx="7493911" cy="825157"/>
              </a:xfrm>
              <a:prstGeom prst="roundRect">
                <a:avLst/>
              </a:prstGeom>
              <a:grpFill/>
              <a:ln>
                <a:noFill/>
              </a:ln>
              <a:effectLst>
                <a:outerShdw blurRad="44450" dist="27940" dir="5400000" algn="ctr">
                  <a:srgbClr val="000000">
                    <a:alpha val="32000"/>
                  </a:srgbClr>
                </a:outerShdw>
              </a:effectLst>
              <a:sp3d>
                <a:bevelT w="190500" h="38100"/>
              </a:sp3d>
            </p:spPr>
            <p:style>
              <a:lnRef idx="1">
                <a:schemeClr val="accent1"/>
              </a:lnRef>
              <a:fillRef idx="2">
                <a:schemeClr val="accent1"/>
              </a:fillRef>
              <a:effectRef idx="1">
                <a:schemeClr val="accent1"/>
              </a:effectRef>
              <a:fontRef idx="minor">
                <a:schemeClr val="dk1"/>
              </a:fontRef>
            </p:style>
            <p:txBody>
              <a:bodyPr lIns="93287" tIns="46644" rIns="93287" bIns="46644" rtlCol="1"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r" defTabSz="932962" rtl="1" fontAlgn="base">
                  <a:spcBef>
                    <a:spcPct val="0"/>
                  </a:spcBef>
                  <a:spcAft>
                    <a:spcPct val="0"/>
                  </a:spcAft>
                  <a:defRPr/>
                </a:pPr>
                <a:endParaRPr lang="ar-BH" sz="4000" b="1" dirty="0">
                  <a:ln w="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sp>
            <p:nvSpPr>
              <p:cNvPr id="18" name="مستطيل 12"/>
              <p:cNvSpPr/>
              <p:nvPr/>
            </p:nvSpPr>
            <p:spPr>
              <a:xfrm>
                <a:off x="7712528" y="1256651"/>
                <a:ext cx="772733" cy="758549"/>
              </a:xfrm>
              <a:prstGeom prst="rect">
                <a:avLst/>
              </a:prstGeom>
              <a:grpFill/>
              <a:ln>
                <a:noFill/>
              </a:ln>
              <a:effectLst>
                <a:outerShdw blurRad="44450" dist="27940" dir="5400000" algn="ctr">
                  <a:srgbClr val="000000">
                    <a:alpha val="32000"/>
                  </a:srgbClr>
                </a:outerShdw>
              </a:effectLst>
              <a:sp3d>
                <a:bevelT w="190500" h="38100"/>
              </a:sp3d>
            </p:spPr>
            <p:style>
              <a:lnRef idx="1">
                <a:schemeClr val="accent1"/>
              </a:lnRef>
              <a:fillRef idx="2">
                <a:schemeClr val="accent1"/>
              </a:fillRef>
              <a:effectRef idx="1">
                <a:schemeClr val="accent1"/>
              </a:effectRef>
              <a:fontRef idx="minor">
                <a:schemeClr val="dk1"/>
              </a:fontRef>
            </p:style>
            <p:txBody>
              <a:bodyPr lIns="93287" tIns="46644" rIns="93287" bIns="46644" rtlCol="1"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defTabSz="932962" rtl="1" fontAlgn="base">
                  <a:spcBef>
                    <a:spcPct val="0"/>
                  </a:spcBef>
                  <a:spcAft>
                    <a:spcPct val="0"/>
                  </a:spcAft>
                  <a:defRPr/>
                </a:pPr>
                <a:r>
                  <a:rPr lang="ar-BH" sz="4000" b="1" dirty="0" smtClean="0">
                    <a:ln w="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2</a:t>
                </a:r>
                <a:endParaRPr lang="en-US" sz="4000" b="1" dirty="0">
                  <a:ln w="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grpSp>
        <p:sp>
          <p:nvSpPr>
            <p:cNvPr id="3" name="Rectangle 2"/>
            <p:cNvSpPr/>
            <p:nvPr/>
          </p:nvSpPr>
          <p:spPr>
            <a:xfrm>
              <a:off x="2302251" y="2993135"/>
              <a:ext cx="6327373" cy="461665"/>
            </a:xfrm>
            <a:prstGeom prst="rect">
              <a:avLst/>
            </a:prstGeom>
          </p:spPr>
          <p:txBody>
            <a:bodyPr wrap="none">
              <a:spAutoFit/>
            </a:bodyPr>
            <a:lstStyle/>
            <a:p>
              <a:r>
                <a:rPr lang="ar-BH" sz="2400" b="1" dirty="0" smtClean="0">
                  <a:latin typeface="Sakkal Majalla" panose="02000000000000000000" pitchFamily="2" charset="-78"/>
                  <a:cs typeface="Sakkal Majalla" panose="02000000000000000000" pitchFamily="2" charset="-78"/>
                </a:rPr>
                <a:t>يتبيّن أسباب </a:t>
              </a:r>
              <a:r>
                <a:rPr lang="ar-BH" sz="2400" b="1" dirty="0">
                  <a:latin typeface="Sakkal Majalla" panose="02000000000000000000" pitchFamily="2" charset="-78"/>
                  <a:cs typeface="Sakkal Majalla" panose="02000000000000000000" pitchFamily="2" charset="-78"/>
                </a:rPr>
                <a:t>تحرك آل خليفة إلى سواحل الخليج العربي وأبرز </a:t>
              </a:r>
              <a:r>
                <a:rPr lang="ar-BH" sz="2400" b="1" dirty="0" smtClean="0">
                  <a:latin typeface="Sakkal Majalla" panose="02000000000000000000" pitchFamily="2" charset="-78"/>
                  <a:cs typeface="Sakkal Majalla" panose="02000000000000000000" pitchFamily="2" charset="-78"/>
                </a:rPr>
                <a:t>محطاته.</a:t>
              </a:r>
              <a:endParaRPr lang="en-US" sz="2400" b="1" dirty="0">
                <a:latin typeface="Sakkal Majalla" panose="02000000000000000000" pitchFamily="2" charset="-78"/>
                <a:cs typeface="Sakkal Majalla" panose="02000000000000000000" pitchFamily="2" charset="-78"/>
              </a:endParaRPr>
            </a:p>
          </p:txBody>
        </p:sp>
      </p:grpSp>
      <p:grpSp>
        <p:nvGrpSpPr>
          <p:cNvPr id="19" name="Group 18"/>
          <p:cNvGrpSpPr/>
          <p:nvPr/>
        </p:nvGrpSpPr>
        <p:grpSpPr>
          <a:xfrm>
            <a:off x="451556" y="3825027"/>
            <a:ext cx="9298785" cy="684248"/>
            <a:chOff x="451556" y="3825027"/>
            <a:chExt cx="9298785" cy="684248"/>
          </a:xfrm>
        </p:grpSpPr>
        <p:grpSp>
          <p:nvGrpSpPr>
            <p:cNvPr id="22" name="مجموعة 10"/>
            <p:cNvGrpSpPr/>
            <p:nvPr/>
          </p:nvGrpSpPr>
          <p:grpSpPr>
            <a:xfrm>
              <a:off x="451556" y="3825027"/>
              <a:ext cx="9298785" cy="684248"/>
              <a:chOff x="115910" y="1256651"/>
              <a:chExt cx="8369351" cy="825157"/>
            </a:xfrm>
            <a:solidFill>
              <a:schemeClr val="tx2">
                <a:lumMod val="20000"/>
                <a:lumOff val="80000"/>
              </a:schemeClr>
            </a:solidFill>
            <a:scene3d>
              <a:camera prst="orthographicFront">
                <a:rot lat="0" lon="0" rev="0"/>
              </a:camera>
              <a:lightRig rig="balanced" dir="t">
                <a:rot lat="0" lon="0" rev="8700000"/>
              </a:lightRig>
            </a:scene3d>
          </p:grpSpPr>
          <p:sp>
            <p:nvSpPr>
              <p:cNvPr id="23" name="Rounded Rectangle 22"/>
              <p:cNvSpPr/>
              <p:nvPr/>
            </p:nvSpPr>
            <p:spPr bwMode="auto">
              <a:xfrm>
                <a:off x="115910" y="1256651"/>
                <a:ext cx="7493911" cy="825157"/>
              </a:xfrm>
              <a:prstGeom prst="roundRect">
                <a:avLst/>
              </a:prstGeom>
              <a:grpFill/>
              <a:ln>
                <a:noFill/>
              </a:ln>
              <a:effectLst>
                <a:outerShdw blurRad="44450" dist="27940" dir="5400000" algn="ctr">
                  <a:srgbClr val="000000">
                    <a:alpha val="32000"/>
                  </a:srgbClr>
                </a:outerShdw>
              </a:effectLst>
              <a:sp3d>
                <a:bevelT w="190500" h="38100"/>
              </a:sp3d>
            </p:spPr>
            <p:style>
              <a:lnRef idx="1">
                <a:schemeClr val="accent1"/>
              </a:lnRef>
              <a:fillRef idx="2">
                <a:schemeClr val="accent1"/>
              </a:fillRef>
              <a:effectRef idx="1">
                <a:schemeClr val="accent1"/>
              </a:effectRef>
              <a:fontRef idx="minor">
                <a:schemeClr val="dk1"/>
              </a:fontRef>
            </p:style>
            <p:txBody>
              <a:bodyPr lIns="93287" tIns="46644" rIns="93287" bIns="46644" rtlCol="1"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r" defTabSz="932962" rtl="1" fontAlgn="base">
                  <a:spcBef>
                    <a:spcPct val="0"/>
                  </a:spcBef>
                  <a:spcAft>
                    <a:spcPct val="0"/>
                  </a:spcAft>
                  <a:defRPr/>
                </a:pPr>
                <a:endParaRPr lang="ar-BH" sz="4000" b="1" dirty="0">
                  <a:ln w="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sp>
            <p:nvSpPr>
              <p:cNvPr id="24" name="مستطيل 12"/>
              <p:cNvSpPr/>
              <p:nvPr/>
            </p:nvSpPr>
            <p:spPr>
              <a:xfrm>
                <a:off x="7712528" y="1256651"/>
                <a:ext cx="772733" cy="758549"/>
              </a:xfrm>
              <a:prstGeom prst="rect">
                <a:avLst/>
              </a:prstGeom>
              <a:grpFill/>
              <a:ln>
                <a:noFill/>
              </a:ln>
              <a:effectLst>
                <a:outerShdw blurRad="44450" dist="27940" dir="5400000" algn="ctr">
                  <a:srgbClr val="000000">
                    <a:alpha val="32000"/>
                  </a:srgbClr>
                </a:outerShdw>
              </a:effectLst>
              <a:sp3d>
                <a:bevelT w="190500" h="38100"/>
              </a:sp3d>
            </p:spPr>
            <p:style>
              <a:lnRef idx="1">
                <a:schemeClr val="accent1"/>
              </a:lnRef>
              <a:fillRef idx="2">
                <a:schemeClr val="accent1"/>
              </a:fillRef>
              <a:effectRef idx="1">
                <a:schemeClr val="accent1"/>
              </a:effectRef>
              <a:fontRef idx="minor">
                <a:schemeClr val="dk1"/>
              </a:fontRef>
            </p:style>
            <p:txBody>
              <a:bodyPr lIns="93287" tIns="46644" rIns="93287" bIns="46644" rtlCol="1"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defTabSz="932962" rtl="1" fontAlgn="base">
                  <a:spcBef>
                    <a:spcPct val="0"/>
                  </a:spcBef>
                  <a:spcAft>
                    <a:spcPct val="0"/>
                  </a:spcAft>
                  <a:defRPr/>
                </a:pPr>
                <a:r>
                  <a:rPr lang="en-US" sz="4000" b="1" dirty="0" smtClean="0">
                    <a:ln w="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3</a:t>
                </a:r>
                <a:endParaRPr lang="en-US" sz="4000" b="1" dirty="0">
                  <a:ln w="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grpSp>
        <p:sp>
          <p:nvSpPr>
            <p:cNvPr id="4" name="Rectangle 3"/>
            <p:cNvSpPr/>
            <p:nvPr/>
          </p:nvSpPr>
          <p:spPr>
            <a:xfrm>
              <a:off x="2917804" y="3971441"/>
              <a:ext cx="5711820" cy="461665"/>
            </a:xfrm>
            <a:prstGeom prst="rect">
              <a:avLst/>
            </a:prstGeom>
          </p:spPr>
          <p:txBody>
            <a:bodyPr wrap="none">
              <a:spAutoFit/>
            </a:bodyPr>
            <a:lstStyle/>
            <a:p>
              <a:r>
                <a:rPr lang="ar-SA" sz="2400" b="1" dirty="0">
                  <a:latin typeface="Sakkal Majalla" panose="02000000000000000000" pitchFamily="2" charset="-78"/>
                  <a:cs typeface="Sakkal Majalla" panose="02000000000000000000" pitchFamily="2" charset="-78"/>
                </a:rPr>
                <a:t>أن </a:t>
              </a:r>
              <a:r>
                <a:rPr lang="ar-BH" sz="2400" b="1" dirty="0" smtClean="0">
                  <a:latin typeface="Sakkal Majalla" panose="02000000000000000000" pitchFamily="2" charset="-78"/>
                  <a:cs typeface="Sakkal Majalla" panose="02000000000000000000" pitchFamily="2" charset="-78"/>
                </a:rPr>
                <a:t>يتبيّن دور آل خليفة في تأسيس إمارة الزبارة ونموها وازدهارها.</a:t>
              </a:r>
              <a:endParaRPr lang="en-US" sz="2400" dirty="0">
                <a:latin typeface="Sakkal Majalla" panose="02000000000000000000" pitchFamily="2" charset="-78"/>
                <a:cs typeface="Sakkal Majalla" panose="02000000000000000000" pitchFamily="2" charset="-78"/>
              </a:endParaRPr>
            </a:p>
          </p:txBody>
        </p:sp>
      </p:grpSp>
      <p:grpSp>
        <p:nvGrpSpPr>
          <p:cNvPr id="20" name="Group 19"/>
          <p:cNvGrpSpPr/>
          <p:nvPr/>
        </p:nvGrpSpPr>
        <p:grpSpPr>
          <a:xfrm>
            <a:off x="422611" y="4836668"/>
            <a:ext cx="9327730" cy="709006"/>
            <a:chOff x="422611" y="4836668"/>
            <a:chExt cx="9327730" cy="709006"/>
          </a:xfrm>
        </p:grpSpPr>
        <p:grpSp>
          <p:nvGrpSpPr>
            <p:cNvPr id="32" name="مجموعة 10"/>
            <p:cNvGrpSpPr/>
            <p:nvPr/>
          </p:nvGrpSpPr>
          <p:grpSpPr>
            <a:xfrm>
              <a:off x="422611" y="4836668"/>
              <a:ext cx="9327730" cy="709006"/>
              <a:chOff x="115910" y="1256651"/>
              <a:chExt cx="8369351" cy="825157"/>
            </a:xfrm>
            <a:solidFill>
              <a:schemeClr val="tx2">
                <a:lumMod val="20000"/>
                <a:lumOff val="80000"/>
              </a:schemeClr>
            </a:solidFill>
            <a:scene3d>
              <a:camera prst="orthographicFront">
                <a:rot lat="0" lon="0" rev="0"/>
              </a:camera>
              <a:lightRig rig="balanced" dir="t">
                <a:rot lat="0" lon="0" rev="8700000"/>
              </a:lightRig>
            </a:scene3d>
          </p:grpSpPr>
          <p:sp>
            <p:nvSpPr>
              <p:cNvPr id="33" name="Rounded Rectangle 32"/>
              <p:cNvSpPr/>
              <p:nvPr/>
            </p:nvSpPr>
            <p:spPr bwMode="auto">
              <a:xfrm>
                <a:off x="115910" y="1256651"/>
                <a:ext cx="7493911" cy="825157"/>
              </a:xfrm>
              <a:prstGeom prst="roundRect">
                <a:avLst/>
              </a:prstGeom>
              <a:grpFill/>
              <a:ln>
                <a:noFill/>
              </a:ln>
              <a:effectLst>
                <a:outerShdw blurRad="44450" dist="27940" dir="5400000" algn="ctr">
                  <a:srgbClr val="000000">
                    <a:alpha val="32000"/>
                  </a:srgbClr>
                </a:outerShdw>
              </a:effectLst>
              <a:sp3d>
                <a:bevelT w="190500" h="38100"/>
              </a:sp3d>
            </p:spPr>
            <p:style>
              <a:lnRef idx="1">
                <a:schemeClr val="accent1"/>
              </a:lnRef>
              <a:fillRef idx="2">
                <a:schemeClr val="accent1"/>
              </a:fillRef>
              <a:effectRef idx="1">
                <a:schemeClr val="accent1"/>
              </a:effectRef>
              <a:fontRef idx="minor">
                <a:schemeClr val="dk1"/>
              </a:fontRef>
            </p:style>
            <p:txBody>
              <a:bodyPr lIns="93287" tIns="46644" rIns="93287" bIns="46644" rtlCol="1"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r" defTabSz="932962" rtl="1" fontAlgn="base">
                  <a:spcBef>
                    <a:spcPct val="0"/>
                  </a:spcBef>
                  <a:spcAft>
                    <a:spcPct val="0"/>
                  </a:spcAft>
                  <a:defRPr/>
                </a:pPr>
                <a:endParaRPr lang="ar-BH" sz="4000" b="1" dirty="0">
                  <a:ln w="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sp>
            <p:nvSpPr>
              <p:cNvPr id="34" name="مستطيل 12"/>
              <p:cNvSpPr/>
              <p:nvPr/>
            </p:nvSpPr>
            <p:spPr>
              <a:xfrm>
                <a:off x="7712528" y="1256651"/>
                <a:ext cx="772733" cy="758549"/>
              </a:xfrm>
              <a:prstGeom prst="rect">
                <a:avLst/>
              </a:prstGeom>
              <a:grpFill/>
              <a:ln>
                <a:noFill/>
              </a:ln>
              <a:effectLst>
                <a:outerShdw blurRad="44450" dist="27940" dir="5400000" algn="ctr">
                  <a:srgbClr val="000000">
                    <a:alpha val="32000"/>
                  </a:srgbClr>
                </a:outerShdw>
              </a:effectLst>
              <a:sp3d>
                <a:bevelT w="190500" h="38100"/>
              </a:sp3d>
            </p:spPr>
            <p:style>
              <a:lnRef idx="1">
                <a:schemeClr val="accent1"/>
              </a:lnRef>
              <a:fillRef idx="2">
                <a:schemeClr val="accent1"/>
              </a:fillRef>
              <a:effectRef idx="1">
                <a:schemeClr val="accent1"/>
              </a:effectRef>
              <a:fontRef idx="minor">
                <a:schemeClr val="dk1"/>
              </a:fontRef>
            </p:style>
            <p:txBody>
              <a:bodyPr lIns="93287" tIns="46644" rIns="93287" bIns="46644" rtlCol="1"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defTabSz="932962" rtl="1" fontAlgn="base">
                  <a:spcBef>
                    <a:spcPct val="0"/>
                  </a:spcBef>
                  <a:spcAft>
                    <a:spcPct val="0"/>
                  </a:spcAft>
                  <a:defRPr/>
                </a:pPr>
                <a:r>
                  <a:rPr lang="ar-BH" sz="4000" b="1" dirty="0" smtClean="0">
                    <a:ln w="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4</a:t>
                </a:r>
                <a:endParaRPr lang="en-US" sz="4000" b="1" dirty="0">
                  <a:ln w="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grpSp>
        <p:sp>
          <p:nvSpPr>
            <p:cNvPr id="35" name="Rectangle 34"/>
            <p:cNvSpPr/>
            <p:nvPr/>
          </p:nvSpPr>
          <p:spPr>
            <a:xfrm>
              <a:off x="451556" y="5009039"/>
              <a:ext cx="8768236" cy="461665"/>
            </a:xfrm>
            <a:prstGeom prst="rect">
              <a:avLst/>
            </a:prstGeom>
          </p:spPr>
          <p:txBody>
            <a:bodyPr wrap="square">
              <a:spAutoFit/>
            </a:bodyPr>
            <a:lstStyle/>
            <a:p>
              <a:r>
                <a:rPr lang="ar-BH" sz="2400" b="1" dirty="0" smtClean="0">
                  <a:latin typeface="Sakkal Majalla" panose="02000000000000000000" pitchFamily="2" charset="-78"/>
                  <a:cs typeface="Sakkal Majalla" panose="02000000000000000000" pitchFamily="2" charset="-78"/>
                </a:rPr>
                <a:t>أن يعتز بدور آل خليفة في الدفاع عن الزبارة وفتح البحرين ووضعها على طريق النهضة الحديثة.</a:t>
              </a:r>
              <a:endParaRPr lang="en-US" sz="2400" dirty="0">
                <a:latin typeface="Sakkal Majalla" panose="02000000000000000000" pitchFamily="2" charset="-78"/>
                <a:cs typeface="Sakkal Majalla" panose="02000000000000000000" pitchFamily="2" charset="-78"/>
              </a:endParaRPr>
            </a:p>
          </p:txBody>
        </p:sp>
      </p:grpSp>
      <p:grpSp>
        <p:nvGrpSpPr>
          <p:cNvPr id="29" name="Group 28"/>
          <p:cNvGrpSpPr/>
          <p:nvPr/>
        </p:nvGrpSpPr>
        <p:grpSpPr>
          <a:xfrm>
            <a:off x="803350" y="1100145"/>
            <a:ext cx="10965608" cy="624350"/>
            <a:chOff x="803350" y="1100144"/>
            <a:chExt cx="10965608" cy="778493"/>
          </a:xfrm>
        </p:grpSpPr>
        <p:sp>
          <p:nvSpPr>
            <p:cNvPr id="30" name="عنصر نائب للمحتوى 2"/>
            <p:cNvSpPr txBox="1">
              <a:spLocks/>
            </p:cNvSpPr>
            <p:nvPr/>
          </p:nvSpPr>
          <p:spPr bwMode="auto">
            <a:xfrm>
              <a:off x="803350" y="1128350"/>
              <a:ext cx="7243609" cy="735074"/>
            </a:xfrm>
            <a:prstGeom prst="rect">
              <a:avLst/>
            </a:prstGeom>
            <a:solidFill>
              <a:schemeClr val="bg2"/>
            </a:solidFill>
            <a:ln w="9525">
              <a:solidFill>
                <a:srgbClr val="FF000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algn="ctr">
                <a:defRPr sz="1700" b="1">
                  <a:solidFill>
                    <a:srgbClr val="E7E6E6">
                      <a:lumMod val="10000"/>
                    </a:srgbClr>
                  </a:solidFill>
                  <a:latin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ar-BH" sz="3600" dirty="0" smtClean="0">
                  <a:solidFill>
                    <a:srgbClr val="FF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يتوقّع من الطالب في نهاية الدّرس أن:</a:t>
              </a:r>
              <a:r>
                <a:rPr lang="en-US" sz="3600" dirty="0" smtClean="0">
                  <a:solidFill>
                    <a:srgbClr val="FF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 </a:t>
              </a:r>
              <a:endParaRPr lang="ar-BH" sz="3600" dirty="0">
                <a:solidFill>
                  <a:srgbClr val="FF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pic>
          <p:nvPicPr>
            <p:cNvPr id="31"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6959" y="1100144"/>
              <a:ext cx="3721999" cy="778493"/>
            </a:xfrm>
            <a:prstGeom prst="rect">
              <a:avLst/>
            </a:prstGeom>
          </p:spPr>
        </p:pic>
      </p:grpSp>
    </p:spTree>
    <p:extLst>
      <p:ext uri="{BB962C8B-B14F-4D97-AF65-F5344CB8AC3E}">
        <p14:creationId xmlns:p14="http://schemas.microsoft.com/office/powerpoint/2010/main" val="1056518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1000"/>
                                        <p:tgtEl>
                                          <p:spTgt spid="9"/>
                                        </p:tgtEl>
                                      </p:cBhvr>
                                    </p:animEffect>
                                    <p:anim calcmode="lin" valueType="num">
                                      <p:cBhvr>
                                        <p:cTn id="19" dur="1000" fill="hold"/>
                                        <p:tgtEl>
                                          <p:spTgt spid="9"/>
                                        </p:tgtEl>
                                        <p:attrNameLst>
                                          <p:attrName>ppt_x</p:attrName>
                                        </p:attrNameLst>
                                      </p:cBhvr>
                                      <p:tavLst>
                                        <p:tav tm="0">
                                          <p:val>
                                            <p:strVal val="#ppt_x"/>
                                          </p:val>
                                        </p:tav>
                                        <p:tav tm="100000">
                                          <p:val>
                                            <p:strVal val="#ppt_x"/>
                                          </p:val>
                                        </p:tav>
                                      </p:tavLst>
                                    </p:anim>
                                    <p:anim calcmode="lin" valueType="num">
                                      <p:cBhvr>
                                        <p:cTn id="2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1000"/>
                                        <p:tgtEl>
                                          <p:spTgt spid="19"/>
                                        </p:tgtEl>
                                      </p:cBhvr>
                                    </p:animEffect>
                                    <p:anim calcmode="lin" valueType="num">
                                      <p:cBhvr>
                                        <p:cTn id="26" dur="1000" fill="hold"/>
                                        <p:tgtEl>
                                          <p:spTgt spid="19"/>
                                        </p:tgtEl>
                                        <p:attrNameLst>
                                          <p:attrName>ppt_x</p:attrName>
                                        </p:attrNameLst>
                                      </p:cBhvr>
                                      <p:tavLst>
                                        <p:tav tm="0">
                                          <p:val>
                                            <p:strVal val="#ppt_x"/>
                                          </p:val>
                                        </p:tav>
                                        <p:tav tm="100000">
                                          <p:val>
                                            <p:strVal val="#ppt_x"/>
                                          </p:val>
                                        </p:tav>
                                      </p:tavLst>
                                    </p:anim>
                                    <p:anim calcmode="lin" valueType="num">
                                      <p:cBhvr>
                                        <p:cTn id="27"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1000"/>
                                        <p:tgtEl>
                                          <p:spTgt spid="20"/>
                                        </p:tgtEl>
                                      </p:cBhvr>
                                    </p:animEffect>
                                    <p:anim calcmode="lin" valueType="num">
                                      <p:cBhvr>
                                        <p:cTn id="33" dur="1000" fill="hold"/>
                                        <p:tgtEl>
                                          <p:spTgt spid="20"/>
                                        </p:tgtEl>
                                        <p:attrNameLst>
                                          <p:attrName>ppt_x</p:attrName>
                                        </p:attrNameLst>
                                      </p:cBhvr>
                                      <p:tavLst>
                                        <p:tav tm="0">
                                          <p:val>
                                            <p:strVal val="#ppt_x"/>
                                          </p:val>
                                        </p:tav>
                                        <p:tav tm="100000">
                                          <p:val>
                                            <p:strVal val="#ppt_x"/>
                                          </p:val>
                                        </p:tav>
                                      </p:tavLst>
                                    </p:anim>
                                    <p:anim calcmode="lin" valueType="num">
                                      <p:cBhvr>
                                        <p:cTn id="34"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alpha val="56000"/>
              </a:srgbClr>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sp>
        <p:nvSpPr>
          <p:cNvPr id="6" name="Rectangle 5"/>
          <p:cNvSpPr/>
          <p:nvPr/>
        </p:nvSpPr>
        <p:spPr>
          <a:xfrm>
            <a:off x="348343" y="1268067"/>
            <a:ext cx="11432439" cy="5379475"/>
          </a:xfrm>
          <a:prstGeom prst="rect">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2" name="Content Placeholder 2"/>
          <p:cNvSpPr>
            <a:spLocks noGrp="1"/>
          </p:cNvSpPr>
          <p:nvPr>
            <p:ph idx="1"/>
          </p:nvPr>
        </p:nvSpPr>
        <p:spPr>
          <a:xfrm>
            <a:off x="348343" y="1825625"/>
            <a:ext cx="11420615" cy="4398875"/>
          </a:xfrm>
          <a:solidFill>
            <a:schemeClr val="accent1">
              <a:lumMod val="20000"/>
              <a:lumOff val="80000"/>
            </a:schemeClr>
          </a:solidFill>
        </p:spPr>
        <p:txBody>
          <a:bodyPr>
            <a:normAutofit/>
          </a:bodyPr>
          <a:lstStyle/>
          <a:p>
            <a:pPr algn="r" rtl="1">
              <a:lnSpc>
                <a:spcPct val="150000"/>
              </a:lnSpc>
            </a:pPr>
            <a:r>
              <a:rPr lang="ar-SA" b="1" dirty="0">
                <a:latin typeface="Sakkal Majalla" panose="02000000000000000000" pitchFamily="2" charset="-78"/>
                <a:cs typeface="Sakkal Majalla" panose="02000000000000000000" pitchFamily="2" charset="-78"/>
              </a:rPr>
              <a:t>شكل انتقال آل خليفة إلى سواحل الخليج العربي</a:t>
            </a:r>
            <a:r>
              <a:rPr lang="ar-BH" b="1" dirty="0">
                <a:latin typeface="Sakkal Majalla" panose="02000000000000000000" pitchFamily="2" charset="-78"/>
                <a:cs typeface="Sakkal Majalla" panose="02000000000000000000" pitchFamily="2" charset="-78"/>
              </a:rPr>
              <a:t>، </a:t>
            </a:r>
            <a:r>
              <a:rPr lang="ar-SA" b="1" dirty="0">
                <a:latin typeface="Sakkal Majalla" panose="02000000000000000000" pitchFamily="2" charset="-78"/>
                <a:cs typeface="Sakkal Majalla" panose="02000000000000000000" pitchFamily="2" charset="-78"/>
              </a:rPr>
              <a:t>ضمن تحالف قبائل العتوب</a:t>
            </a:r>
            <a:r>
              <a:rPr lang="ar-BH" b="1" dirty="0">
                <a:latin typeface="Sakkal Majalla" panose="02000000000000000000" pitchFamily="2" charset="-78"/>
                <a:cs typeface="Sakkal Majalla" panose="02000000000000000000" pitchFamily="2" charset="-78"/>
              </a:rPr>
              <a:t> </a:t>
            </a:r>
            <a:r>
              <a:rPr lang="ar-SA" b="1" dirty="0">
                <a:latin typeface="Sakkal Majalla" panose="02000000000000000000" pitchFamily="2" charset="-78"/>
                <a:cs typeface="Sakkal Majalla" panose="02000000000000000000" pitchFamily="2" charset="-78"/>
              </a:rPr>
              <a:t>العربية</a:t>
            </a:r>
            <a:r>
              <a:rPr lang="ar-BH" b="1" dirty="0">
                <a:latin typeface="Sakkal Majalla" panose="02000000000000000000" pitchFamily="2" charset="-78"/>
                <a:cs typeface="Sakkal Majalla" panose="02000000000000000000" pitchFamily="2" charset="-78"/>
              </a:rPr>
              <a:t>، </a:t>
            </a:r>
            <a:r>
              <a:rPr lang="ar-SA" b="1" dirty="0">
                <a:latin typeface="Sakkal Majalla" panose="02000000000000000000" pitchFamily="2" charset="-78"/>
                <a:cs typeface="Sakkal Majalla" panose="02000000000000000000" pitchFamily="2" charset="-78"/>
              </a:rPr>
              <a:t>بداية حقبة جديدة في تاريخ المنطقة</a:t>
            </a:r>
            <a:r>
              <a:rPr lang="ar-BH" b="1" dirty="0">
                <a:latin typeface="Sakkal Majalla" panose="02000000000000000000" pitchFamily="2" charset="-78"/>
                <a:cs typeface="Sakkal Majalla" panose="02000000000000000000" pitchFamily="2" charset="-78"/>
              </a:rPr>
              <a:t>،</a:t>
            </a:r>
            <a:r>
              <a:rPr lang="ar-SA" b="1" dirty="0">
                <a:latin typeface="Sakkal Majalla" panose="02000000000000000000" pitchFamily="2" charset="-78"/>
                <a:cs typeface="Sakkal Majalla" panose="02000000000000000000" pitchFamily="2" charset="-78"/>
              </a:rPr>
              <a:t> وأسهموا في إحداث تغيرات كبيرة </a:t>
            </a:r>
            <a:r>
              <a:rPr lang="ar-BH" b="1" dirty="0" smtClean="0">
                <a:latin typeface="Sakkal Majalla" panose="02000000000000000000" pitchFamily="2" charset="-78"/>
                <a:cs typeface="Sakkal Majalla" panose="02000000000000000000" pitchFamily="2" charset="-78"/>
              </a:rPr>
              <a:t>في الثلث الأخير من القرن الثامن عشر الميلادي</a:t>
            </a:r>
            <a:r>
              <a:rPr lang="ar-SA" b="1" dirty="0" smtClean="0">
                <a:latin typeface="Sakkal Majalla" panose="02000000000000000000" pitchFamily="2" charset="-78"/>
                <a:cs typeface="Sakkal Majalla" panose="02000000000000000000" pitchFamily="2" charset="-78"/>
              </a:rPr>
              <a:t>؛</a:t>
            </a:r>
            <a:r>
              <a:rPr lang="ar-BH" b="1" dirty="0" smtClean="0">
                <a:latin typeface="Sakkal Majalla" panose="02000000000000000000" pitchFamily="2" charset="-78"/>
                <a:cs typeface="Sakkal Majalla" panose="02000000000000000000" pitchFamily="2" charset="-78"/>
              </a:rPr>
              <a:t> </a:t>
            </a:r>
            <a:r>
              <a:rPr lang="ar-SA" b="1" dirty="0">
                <a:latin typeface="Sakkal Majalla" panose="02000000000000000000" pitchFamily="2" charset="-78"/>
                <a:cs typeface="Sakkal Majalla" panose="02000000000000000000" pitchFamily="2" charset="-78"/>
              </a:rPr>
              <a:t>أدت إل</a:t>
            </a:r>
            <a:r>
              <a:rPr lang="ar-BH" b="1" dirty="0">
                <a:latin typeface="Sakkal Majalla" panose="02000000000000000000" pitchFamily="2" charset="-78"/>
                <a:cs typeface="Sakkal Majalla" panose="02000000000000000000" pitchFamily="2" charset="-78"/>
              </a:rPr>
              <a:t>ى</a:t>
            </a:r>
            <a:r>
              <a:rPr lang="ar-SA" b="1" dirty="0">
                <a:latin typeface="Sakkal Majalla" panose="02000000000000000000" pitchFamily="2" charset="-78"/>
                <a:cs typeface="Sakkal Majalla" panose="02000000000000000000" pitchFamily="2" charset="-78"/>
              </a:rPr>
              <a:t> تأسيس دول مستقرة ذات سيادة ونظم سياسية واقتصادية وإدارية</a:t>
            </a:r>
            <a:r>
              <a:rPr lang="ar-BH" b="1" dirty="0">
                <a:latin typeface="Sakkal Majalla" panose="02000000000000000000" pitchFamily="2" charset="-78"/>
                <a:cs typeface="Sakkal Majalla" panose="02000000000000000000" pitchFamily="2" charset="-78"/>
              </a:rPr>
              <a:t>. </a:t>
            </a:r>
            <a:endParaRPr lang="en-US" b="1" dirty="0">
              <a:latin typeface="Sakkal Majalla" panose="02000000000000000000" pitchFamily="2" charset="-78"/>
              <a:cs typeface="Sakkal Majalla" panose="02000000000000000000" pitchFamily="2" charset="-78"/>
            </a:endParaRPr>
          </a:p>
          <a:p>
            <a:pPr algn="r" rtl="1">
              <a:lnSpc>
                <a:spcPct val="150000"/>
              </a:lnSpc>
            </a:pPr>
            <a:endParaRPr lang="en-US" sz="900" b="1" dirty="0">
              <a:latin typeface="Sakkal Majalla" panose="02000000000000000000" pitchFamily="2" charset="-78"/>
              <a:cs typeface="Sakkal Majalla" panose="02000000000000000000" pitchFamily="2" charset="-78"/>
            </a:endParaRPr>
          </a:p>
          <a:p>
            <a:pPr algn="r" rtl="1">
              <a:lnSpc>
                <a:spcPct val="150000"/>
              </a:lnSpc>
            </a:pPr>
            <a:r>
              <a:rPr lang="ar-SA" b="1" dirty="0">
                <a:solidFill>
                  <a:srgbClr val="C00000"/>
                </a:solidFill>
                <a:latin typeface="Sakkal Majalla" panose="02000000000000000000" pitchFamily="2" charset="-78"/>
                <a:cs typeface="Sakkal Majalla" panose="02000000000000000000" pitchFamily="2" charset="-78"/>
              </a:rPr>
              <a:t>فلماذا انتقل آل خليفة</a:t>
            </a:r>
            <a:r>
              <a:rPr lang="ar-BH" b="1" dirty="0">
                <a:solidFill>
                  <a:srgbClr val="C00000"/>
                </a:solidFill>
                <a:latin typeface="Sakkal Majalla" panose="02000000000000000000" pitchFamily="2" charset="-78"/>
                <a:cs typeface="Sakkal Majalla" panose="02000000000000000000" pitchFamily="2" charset="-78"/>
              </a:rPr>
              <a:t> </a:t>
            </a:r>
            <a:r>
              <a:rPr lang="ar-SA" b="1" dirty="0">
                <a:solidFill>
                  <a:srgbClr val="C00000"/>
                </a:solidFill>
                <a:latin typeface="Sakkal Majalla" panose="02000000000000000000" pitchFamily="2" charset="-78"/>
                <a:cs typeface="Sakkal Majalla" panose="02000000000000000000" pitchFamily="2" charset="-78"/>
              </a:rPr>
              <a:t>إل</a:t>
            </a:r>
            <a:r>
              <a:rPr lang="ar-BH" b="1" dirty="0">
                <a:solidFill>
                  <a:srgbClr val="C00000"/>
                </a:solidFill>
                <a:latin typeface="Sakkal Majalla" panose="02000000000000000000" pitchFamily="2" charset="-78"/>
                <a:cs typeface="Sakkal Majalla" panose="02000000000000000000" pitchFamily="2" charset="-78"/>
              </a:rPr>
              <a:t>ى</a:t>
            </a:r>
            <a:r>
              <a:rPr lang="ar-SA" b="1" dirty="0">
                <a:solidFill>
                  <a:srgbClr val="C00000"/>
                </a:solidFill>
                <a:latin typeface="Sakkal Majalla" panose="02000000000000000000" pitchFamily="2" charset="-78"/>
                <a:cs typeface="Sakkal Majalla" panose="02000000000000000000" pitchFamily="2" charset="-78"/>
              </a:rPr>
              <a:t> سواحل الخليج العربي</a:t>
            </a:r>
            <a:r>
              <a:rPr lang="ar-BH" b="1" dirty="0">
                <a:solidFill>
                  <a:srgbClr val="C00000"/>
                </a:solidFill>
                <a:latin typeface="Sakkal Majalla" panose="02000000000000000000" pitchFamily="2" charset="-78"/>
                <a:cs typeface="Sakkal Majalla" panose="02000000000000000000" pitchFamily="2" charset="-78"/>
              </a:rPr>
              <a:t>؟</a:t>
            </a:r>
            <a:r>
              <a:rPr lang="ar-SA" b="1" dirty="0">
                <a:solidFill>
                  <a:srgbClr val="C00000"/>
                </a:solidFill>
                <a:latin typeface="Sakkal Majalla" panose="02000000000000000000" pitchFamily="2" charset="-78"/>
                <a:cs typeface="Sakkal Majalla" panose="02000000000000000000" pitchFamily="2" charset="-78"/>
              </a:rPr>
              <a:t> وما أبرز محطات </a:t>
            </a:r>
            <a:r>
              <a:rPr lang="ar-SA" b="1" dirty="0" smtClean="0">
                <a:solidFill>
                  <a:srgbClr val="C00000"/>
                </a:solidFill>
                <a:latin typeface="Sakkal Majalla" panose="02000000000000000000" pitchFamily="2" charset="-78"/>
                <a:cs typeface="Sakkal Majalla" panose="02000000000000000000" pitchFamily="2" charset="-78"/>
              </a:rPr>
              <a:t>تحر</a:t>
            </a:r>
            <a:r>
              <a:rPr lang="ar-BH" b="1" dirty="0" smtClean="0">
                <a:solidFill>
                  <a:srgbClr val="C00000"/>
                </a:solidFill>
                <a:latin typeface="Sakkal Majalla" panose="02000000000000000000" pitchFamily="2" charset="-78"/>
                <a:cs typeface="Sakkal Majalla" panose="02000000000000000000" pitchFamily="2" charset="-78"/>
              </a:rPr>
              <a:t>ّ</a:t>
            </a:r>
            <a:r>
              <a:rPr lang="ar-SA" b="1" dirty="0" smtClean="0">
                <a:solidFill>
                  <a:srgbClr val="C00000"/>
                </a:solidFill>
                <a:latin typeface="Sakkal Majalla" panose="02000000000000000000" pitchFamily="2" charset="-78"/>
                <a:cs typeface="Sakkal Majalla" panose="02000000000000000000" pitchFamily="2" charset="-78"/>
              </a:rPr>
              <a:t>كهم </a:t>
            </a:r>
            <a:r>
              <a:rPr lang="ar-SA" b="1" dirty="0">
                <a:solidFill>
                  <a:srgbClr val="C00000"/>
                </a:solidFill>
                <a:latin typeface="Sakkal Majalla" panose="02000000000000000000" pitchFamily="2" charset="-78"/>
                <a:cs typeface="Sakkal Majalla" panose="02000000000000000000" pitchFamily="2" charset="-78"/>
              </a:rPr>
              <a:t>فيها؟ وما دورهم في تأسيس الزبارة وازدهارها؟ وكيف تمكنوا من الانتصار في معركة الزبارة وفتح </a:t>
            </a:r>
            <a:r>
              <a:rPr lang="ar-SA" b="1" dirty="0" smtClean="0">
                <a:solidFill>
                  <a:srgbClr val="C00000"/>
                </a:solidFill>
                <a:latin typeface="Sakkal Majalla" panose="02000000000000000000" pitchFamily="2" charset="-78"/>
                <a:cs typeface="Sakkal Majalla" panose="02000000000000000000" pitchFamily="2" charset="-78"/>
              </a:rPr>
              <a:t>البحرين</a:t>
            </a:r>
            <a:r>
              <a:rPr lang="ar-SA" b="1" dirty="0">
                <a:solidFill>
                  <a:srgbClr val="C00000"/>
                </a:solidFill>
                <a:latin typeface="Sakkal Majalla" panose="02000000000000000000" pitchFamily="2" charset="-78"/>
                <a:cs typeface="Sakkal Majalla" panose="02000000000000000000" pitchFamily="2" charset="-78"/>
              </a:rPr>
              <a:t>؟ </a:t>
            </a:r>
          </a:p>
        </p:txBody>
      </p:sp>
      <p:sp>
        <p:nvSpPr>
          <p:cNvPr id="13" name="مستطيل 2"/>
          <p:cNvSpPr/>
          <p:nvPr/>
        </p:nvSpPr>
        <p:spPr>
          <a:xfrm>
            <a:off x="2897242" y="1174985"/>
            <a:ext cx="6322816" cy="598612"/>
          </a:xfrm>
          <a:prstGeom prst="rect">
            <a:avLst/>
          </a:prstGeom>
          <a:solidFill>
            <a:schemeClr val="accent4">
              <a:lumMod val="20000"/>
              <a:lumOff val="80000"/>
            </a:schemeClr>
          </a:solidFill>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3600" b="1" dirty="0" smtClean="0">
                <a:solidFill>
                  <a:srgbClr val="FF3300"/>
                </a:solidFill>
                <a:latin typeface="Sakkal Majalla" panose="02000000000000000000" pitchFamily="2" charset="-78"/>
                <a:cs typeface="Sakkal Majalla" panose="02000000000000000000" pitchFamily="2" charset="-78"/>
              </a:rPr>
              <a:t>المقدمة</a:t>
            </a:r>
            <a:endParaRPr lang="en-US" sz="3600" b="1" dirty="0">
              <a:solidFill>
                <a:srgbClr val="FF3300"/>
              </a:solidFill>
              <a:latin typeface="Sakkal Majalla" panose="02000000000000000000" pitchFamily="2" charset="-78"/>
              <a:cs typeface="Sakkal Majalla" panose="02000000000000000000" pitchFamily="2" charset="-78"/>
            </a:endParaRPr>
          </a:p>
        </p:txBody>
      </p:sp>
      <p:sp>
        <p:nvSpPr>
          <p:cNvPr id="9" name="Rectangle 3"/>
          <p:cNvSpPr/>
          <p:nvPr/>
        </p:nvSpPr>
        <p:spPr>
          <a:xfrm>
            <a:off x="348343" y="224377"/>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smtClean="0"/>
              <a:t>البحرين من معركة الزبارة إلى الفتح الخليفي- أجا203</a:t>
            </a:r>
            <a:endParaRPr lang="en-US" sz="1600" dirty="0"/>
          </a:p>
        </p:txBody>
      </p:sp>
    </p:spTree>
    <p:extLst>
      <p:ext uri="{BB962C8B-B14F-4D97-AF65-F5344CB8AC3E}">
        <p14:creationId xmlns:p14="http://schemas.microsoft.com/office/powerpoint/2010/main" val="2818966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ircle(in)">
                                      <p:cBhvr>
                                        <p:cTn id="7" dur="20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2">
                                            <p:bg/>
                                          </p:spTgt>
                                        </p:tgtEl>
                                        <p:attrNameLst>
                                          <p:attrName>style.visibility</p:attrName>
                                        </p:attrNameLst>
                                      </p:cBhvr>
                                      <p:to>
                                        <p:strVal val="visible"/>
                                      </p:to>
                                    </p:set>
                                    <p:animEffect transition="in" filter="circle(in)">
                                      <p:cBhvr>
                                        <p:cTn id="12" dur="2000"/>
                                        <p:tgtEl>
                                          <p:spTgt spid="12">
                                            <p:bg/>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12">
                                            <p:txEl>
                                              <p:pRg st="0" end="0"/>
                                            </p:txEl>
                                          </p:spTgt>
                                        </p:tgtEl>
                                        <p:attrNameLst>
                                          <p:attrName>style.visibility</p:attrName>
                                        </p:attrNameLst>
                                      </p:cBhvr>
                                      <p:to>
                                        <p:strVal val="visible"/>
                                      </p:to>
                                    </p:set>
                                    <p:animEffect transition="in" filter="circle(in)">
                                      <p:cBhvr>
                                        <p:cTn id="17" dur="2000"/>
                                        <p:tgtEl>
                                          <p:spTgt spid="12">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12">
                                            <p:txEl>
                                              <p:pRg st="2" end="2"/>
                                            </p:txEl>
                                          </p:spTgt>
                                        </p:tgtEl>
                                        <p:attrNameLst>
                                          <p:attrName>style.visibility</p:attrName>
                                        </p:attrNameLst>
                                      </p:cBhvr>
                                      <p:to>
                                        <p:strVal val="visible"/>
                                      </p:to>
                                    </p:set>
                                    <p:animEffect transition="in" filter="circle(in)">
                                      <p:cBhvr>
                                        <p:cTn id="22" dur="2000"/>
                                        <p:tgtEl>
                                          <p:spTgt spid="1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animBg="1"/>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2" name="مستطيل مستدير الزوايا 3"/>
          <p:cNvSpPr/>
          <p:nvPr/>
        </p:nvSpPr>
        <p:spPr>
          <a:xfrm>
            <a:off x="683046" y="1092775"/>
            <a:ext cx="10807547" cy="587084"/>
          </a:xfrm>
          <a:prstGeom prst="roundRect">
            <a:avLst/>
          </a:prstGeom>
          <a:solidFill>
            <a:schemeClr val="bg1"/>
          </a:solidFill>
          <a:ln w="19050">
            <a:solidFill>
              <a:srgbClr val="FF3300"/>
            </a:solidFill>
          </a:ln>
          <a:effectLst>
            <a:glow rad="63500">
              <a:schemeClr val="accent4">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ar-BH" sz="4400" b="1" dirty="0" smtClean="0">
                <a:solidFill>
                  <a:srgbClr val="FF0000"/>
                </a:solidFill>
                <a:latin typeface="Sakkal Majalla" panose="02000000000000000000" pitchFamily="2" charset="-78"/>
                <a:cs typeface="Sakkal Majalla" panose="02000000000000000000" pitchFamily="2" charset="-78"/>
              </a:rPr>
              <a:t>أولًا:</a:t>
            </a:r>
            <a:r>
              <a:rPr lang="ar-SA" sz="4400" b="1" dirty="0">
                <a:solidFill>
                  <a:srgbClr val="FF0000"/>
                </a:solidFill>
                <a:latin typeface="Sakkal Majalla" panose="02000000000000000000" pitchFamily="2" charset="-78"/>
                <a:cs typeface="Sakkal Majalla" panose="02000000000000000000" pitchFamily="2" charset="-78"/>
              </a:rPr>
              <a:t> آل خليفة  في سواحل الخليج </a:t>
            </a:r>
            <a:r>
              <a:rPr lang="ar-SA" sz="4400" b="1" dirty="0" smtClean="0">
                <a:solidFill>
                  <a:srgbClr val="FF0000"/>
                </a:solidFill>
                <a:latin typeface="Sakkal Majalla" panose="02000000000000000000" pitchFamily="2" charset="-78"/>
                <a:cs typeface="Sakkal Majalla" panose="02000000000000000000" pitchFamily="2" charset="-78"/>
              </a:rPr>
              <a:t>العربي </a:t>
            </a:r>
            <a:endParaRPr lang="en-US" sz="4400" b="1" dirty="0">
              <a:solidFill>
                <a:srgbClr val="FF0000"/>
              </a:solidFill>
              <a:latin typeface="Sakkal Majalla" panose="02000000000000000000" pitchFamily="2" charset="-78"/>
              <a:cs typeface="Sakkal Majalla" panose="02000000000000000000" pitchFamily="2" charset="-78"/>
            </a:endParaRPr>
          </a:p>
        </p:txBody>
      </p:sp>
      <p:sp>
        <p:nvSpPr>
          <p:cNvPr id="14" name="Rounded Rectangle 13"/>
          <p:cNvSpPr/>
          <p:nvPr/>
        </p:nvSpPr>
        <p:spPr>
          <a:xfrm>
            <a:off x="4567279" y="2123423"/>
            <a:ext cx="6923314" cy="3474430"/>
          </a:xfrm>
          <a:prstGeom prst="roundRect">
            <a:avLst/>
          </a:prstGeom>
        </p:spPr>
        <p:style>
          <a:lnRef idx="2">
            <a:schemeClr val="accent4"/>
          </a:lnRef>
          <a:fillRef idx="1">
            <a:schemeClr val="lt1"/>
          </a:fillRef>
          <a:effectRef idx="0">
            <a:schemeClr val="accent4"/>
          </a:effectRef>
          <a:fontRef idx="minor">
            <a:schemeClr val="dk1"/>
          </a:fontRef>
        </p:style>
        <p:txBody>
          <a:bodyPr rtlCol="1" anchor="ctr"/>
          <a:lstStyle/>
          <a:p>
            <a:pPr marL="285750" indent="-285750" algn="just" rtl="1">
              <a:lnSpc>
                <a:spcPct val="150000"/>
              </a:lnSpc>
              <a:buFont typeface="Arial" panose="020B0604020202020204" pitchFamily="34" charset="0"/>
              <a:buChar char="•"/>
            </a:pPr>
            <a:r>
              <a:rPr lang="ar-SA" sz="2400" b="1" dirty="0" smtClean="0">
                <a:solidFill>
                  <a:schemeClr val="tx1">
                    <a:lumMod val="85000"/>
                    <a:lumOff val="15000"/>
                  </a:schemeClr>
                </a:solidFill>
                <a:cs typeface="+mj-cs"/>
              </a:rPr>
              <a:t>من الرسم التوضيحي التالي يتضح أن نسب و</a:t>
            </a:r>
            <a:r>
              <a:rPr lang="ar-BH" sz="2400" b="1" dirty="0" smtClean="0">
                <a:solidFill>
                  <a:schemeClr val="tx1">
                    <a:lumMod val="85000"/>
                    <a:lumOff val="15000"/>
                  </a:schemeClr>
                </a:solidFill>
                <a:cs typeface="+mj-cs"/>
              </a:rPr>
              <a:t>أ</a:t>
            </a:r>
            <a:r>
              <a:rPr lang="ar-SA" sz="2400" b="1" dirty="0" smtClean="0">
                <a:solidFill>
                  <a:schemeClr val="tx1">
                    <a:lumMod val="85000"/>
                    <a:lumOff val="15000"/>
                  </a:schemeClr>
                </a:solidFill>
                <a:cs typeface="+mj-cs"/>
              </a:rPr>
              <a:t>صول آل خليفة الكرام  ترجع إلى قبيلة تغلب العربية.</a:t>
            </a:r>
          </a:p>
          <a:p>
            <a:pPr marL="285750" indent="-285750" algn="just" rtl="1">
              <a:lnSpc>
                <a:spcPct val="150000"/>
              </a:lnSpc>
              <a:buFont typeface="Arial" panose="020B0604020202020204" pitchFamily="34" charset="0"/>
              <a:buChar char="•"/>
            </a:pPr>
            <a:r>
              <a:rPr lang="ar-SA" sz="2400" b="1" dirty="0" smtClean="0">
                <a:solidFill>
                  <a:schemeClr val="tx1">
                    <a:lumMod val="85000"/>
                    <a:lumOff val="15000"/>
                  </a:schemeClr>
                </a:solidFill>
                <a:cs typeface="+mj-cs"/>
              </a:rPr>
              <a:t>آل خليفة الكرام أشهر وأشرف عشائر بنو ع</a:t>
            </a:r>
            <a:r>
              <a:rPr lang="ar-BH" sz="2400" b="1" dirty="0" smtClean="0">
                <a:solidFill>
                  <a:schemeClr val="tx1">
                    <a:lumMod val="85000"/>
                    <a:lumOff val="15000"/>
                  </a:schemeClr>
                </a:solidFill>
                <a:cs typeface="+mj-cs"/>
              </a:rPr>
              <a:t>ُ</a:t>
            </a:r>
            <a:r>
              <a:rPr lang="ar-SA" sz="2400" b="1" dirty="0" err="1" smtClean="0">
                <a:solidFill>
                  <a:schemeClr val="tx1">
                    <a:lumMod val="85000"/>
                    <a:lumOff val="15000"/>
                  </a:schemeClr>
                </a:solidFill>
                <a:cs typeface="+mj-cs"/>
              </a:rPr>
              <a:t>تبة</a:t>
            </a:r>
            <a:r>
              <a:rPr lang="ar-BH" sz="2400" b="1" dirty="0" smtClean="0">
                <a:solidFill>
                  <a:schemeClr val="tx1">
                    <a:lumMod val="85000"/>
                    <a:lumOff val="15000"/>
                  </a:schemeClr>
                </a:solidFill>
                <a:cs typeface="+mj-cs"/>
              </a:rPr>
              <a:t>، </a:t>
            </a:r>
            <a:r>
              <a:rPr lang="ar-SA" sz="2400" b="1" dirty="0" smtClean="0">
                <a:solidFill>
                  <a:schemeClr val="tx1">
                    <a:lumMod val="85000"/>
                    <a:lumOff val="15000"/>
                  </a:schemeClr>
                </a:solidFill>
                <a:cs typeface="+mj-cs"/>
              </a:rPr>
              <a:t>وبنو ع</a:t>
            </a:r>
            <a:r>
              <a:rPr lang="ar-BH" sz="2400" b="1" dirty="0" smtClean="0">
                <a:solidFill>
                  <a:schemeClr val="tx1">
                    <a:lumMod val="85000"/>
                    <a:lumOff val="15000"/>
                  </a:schemeClr>
                </a:solidFill>
                <a:cs typeface="+mj-cs"/>
              </a:rPr>
              <a:t>ُ</a:t>
            </a:r>
            <a:r>
              <a:rPr lang="ar-SA" sz="2400" b="1" dirty="0" err="1" smtClean="0">
                <a:solidFill>
                  <a:schemeClr val="tx1">
                    <a:lumMod val="85000"/>
                    <a:lumOff val="15000"/>
                  </a:schemeClr>
                </a:solidFill>
                <a:cs typeface="+mj-cs"/>
              </a:rPr>
              <a:t>تبة</a:t>
            </a:r>
            <a:r>
              <a:rPr lang="ar-SA" sz="2400" b="1" dirty="0" smtClean="0">
                <a:solidFill>
                  <a:schemeClr val="tx1">
                    <a:lumMod val="85000"/>
                    <a:lumOff val="15000"/>
                  </a:schemeClr>
                </a:solidFill>
                <a:cs typeface="+mj-cs"/>
              </a:rPr>
              <a:t> أشهر فصائل جُميلة</a:t>
            </a:r>
            <a:r>
              <a:rPr lang="ar-BH" sz="2400" b="1" dirty="0" smtClean="0">
                <a:solidFill>
                  <a:schemeClr val="tx1">
                    <a:lumMod val="85000"/>
                    <a:lumOff val="15000"/>
                  </a:schemeClr>
                </a:solidFill>
                <a:cs typeface="+mj-cs"/>
              </a:rPr>
              <a:t>، </a:t>
            </a:r>
            <a:r>
              <a:rPr lang="ar-SA" sz="2400" b="1" dirty="0" smtClean="0">
                <a:solidFill>
                  <a:schemeClr val="tx1">
                    <a:lumMod val="85000"/>
                    <a:lumOff val="15000"/>
                  </a:schemeClr>
                </a:solidFill>
                <a:cs typeface="+mj-cs"/>
              </a:rPr>
              <a:t>و جُميلة أكبر أفخاذ عنزة</a:t>
            </a:r>
            <a:r>
              <a:rPr lang="ar-BH" sz="2400" b="1" dirty="0" smtClean="0">
                <a:solidFill>
                  <a:schemeClr val="tx1">
                    <a:lumMod val="85000"/>
                    <a:lumOff val="15000"/>
                  </a:schemeClr>
                </a:solidFill>
                <a:cs typeface="+mj-cs"/>
              </a:rPr>
              <a:t>، </a:t>
            </a:r>
            <a:r>
              <a:rPr lang="ar-SA" sz="2400" b="1" dirty="0" smtClean="0">
                <a:solidFill>
                  <a:schemeClr val="tx1">
                    <a:lumMod val="85000"/>
                    <a:lumOff val="15000"/>
                  </a:schemeClr>
                </a:solidFill>
                <a:cs typeface="+mj-cs"/>
              </a:rPr>
              <a:t>التي تعود إلى قبيلة تغلب بن وائل  بن أسد بن ربيعة بن نزار بن عدنان.</a:t>
            </a:r>
          </a:p>
        </p:txBody>
      </p:sp>
      <p:graphicFrame>
        <p:nvGraphicFramePr>
          <p:cNvPr id="16" name="Diagram 15"/>
          <p:cNvGraphicFramePr/>
          <p:nvPr>
            <p:extLst>
              <p:ext uri="{D42A27DB-BD31-4B8C-83A1-F6EECF244321}">
                <p14:modId xmlns:p14="http://schemas.microsoft.com/office/powerpoint/2010/main" val="1444796542"/>
              </p:ext>
            </p:extLst>
          </p:nvPr>
        </p:nvGraphicFramePr>
        <p:xfrm>
          <a:off x="792553" y="1836120"/>
          <a:ext cx="3102660" cy="42717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Rectangle 3"/>
          <p:cNvSpPr/>
          <p:nvPr/>
        </p:nvSpPr>
        <p:spPr>
          <a:xfrm>
            <a:off x="0" y="227364"/>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smtClean="0"/>
              <a:t>البحرين من معركة الزبارة إلى الفتح الخليفي- أجا203</a:t>
            </a:r>
            <a:endParaRPr lang="en-US" sz="1600" dirty="0"/>
          </a:p>
        </p:txBody>
      </p:sp>
    </p:spTree>
    <p:extLst>
      <p:ext uri="{BB962C8B-B14F-4D97-AF65-F5344CB8AC3E}">
        <p14:creationId xmlns:p14="http://schemas.microsoft.com/office/powerpoint/2010/main" val="2689482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ircle(in)">
                                      <p:cBhvr>
                                        <p:cTn id="7" dur="2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1000"/>
                                        <p:tgtEl>
                                          <p:spTgt spid="16"/>
                                        </p:tgtEl>
                                      </p:cBhvr>
                                    </p:animEffect>
                                    <p:anim calcmode="lin" valueType="num">
                                      <p:cBhvr>
                                        <p:cTn id="20" dur="1000" fill="hold"/>
                                        <p:tgtEl>
                                          <p:spTgt spid="16"/>
                                        </p:tgtEl>
                                        <p:attrNameLst>
                                          <p:attrName>ppt_x</p:attrName>
                                        </p:attrNameLst>
                                      </p:cBhvr>
                                      <p:tavLst>
                                        <p:tav tm="0">
                                          <p:val>
                                            <p:strVal val="#ppt_x"/>
                                          </p:val>
                                        </p:tav>
                                        <p:tav tm="100000">
                                          <p:val>
                                            <p:strVal val="#ppt_x"/>
                                          </p:val>
                                        </p:tav>
                                      </p:tavLst>
                                    </p:anim>
                                    <p:anim calcmode="lin" valueType="num">
                                      <p:cBhvr>
                                        <p:cTn id="2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Graphic spid="16"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sp>
        <p:nvSpPr>
          <p:cNvPr id="6" name="Rectangle 5"/>
          <p:cNvSpPr/>
          <p:nvPr/>
        </p:nvSpPr>
        <p:spPr>
          <a:xfrm>
            <a:off x="348343" y="1268067"/>
            <a:ext cx="11432439" cy="5379475"/>
          </a:xfrm>
          <a:prstGeom prst="rect">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1" name="مستطيل 2"/>
          <p:cNvSpPr/>
          <p:nvPr/>
        </p:nvSpPr>
        <p:spPr>
          <a:xfrm>
            <a:off x="1575412" y="1328708"/>
            <a:ext cx="10096084" cy="568801"/>
          </a:xfrm>
          <a:prstGeom prst="rect">
            <a:avLst/>
          </a:prstGeom>
          <a:solidFill>
            <a:schemeClr val="bg1"/>
          </a:solidFill>
          <a:ln w="28575">
            <a:solidFill>
              <a:srgbClr val="FF000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lnSpc>
                <a:spcPct val="150000"/>
              </a:lnSpc>
            </a:pPr>
            <a:r>
              <a:rPr lang="ar-BH" sz="2400" b="1" dirty="0" smtClean="0">
                <a:solidFill>
                  <a:srgbClr val="00B0F0"/>
                </a:solidFill>
                <a:latin typeface="Sakkal Majalla" panose="02000000000000000000" pitchFamily="2" charset="-78"/>
                <a:cs typeface="Sakkal Majalla" panose="02000000000000000000" pitchFamily="2" charset="-78"/>
              </a:rPr>
              <a:t>نشاط 1: </a:t>
            </a:r>
            <a:r>
              <a:rPr lang="ar-BH" sz="2400" b="1" dirty="0" smtClean="0">
                <a:solidFill>
                  <a:schemeClr val="tx1"/>
                </a:solidFill>
                <a:latin typeface="Sakkal Majalla" panose="02000000000000000000" pitchFamily="2" charset="-78"/>
                <a:cs typeface="Sakkal Majalla" panose="02000000000000000000" pitchFamily="2" charset="-78"/>
              </a:rPr>
              <a:t>من </a:t>
            </a:r>
            <a:r>
              <a:rPr lang="ar-BH" sz="2400" b="1" dirty="0">
                <a:solidFill>
                  <a:schemeClr val="tx1"/>
                </a:solidFill>
                <a:latin typeface="Sakkal Majalla" panose="02000000000000000000" pitchFamily="2" charset="-78"/>
                <a:cs typeface="Sakkal Majalla" panose="02000000000000000000" pitchFamily="2" charset="-78"/>
              </a:rPr>
              <a:t>خلال الخريطة، </a:t>
            </a:r>
            <a:r>
              <a:rPr lang="ar-SA" sz="2400" b="1" dirty="0">
                <a:solidFill>
                  <a:schemeClr val="tx1"/>
                </a:solidFill>
                <a:latin typeface="Sakkal Majalla" panose="02000000000000000000" pitchFamily="2" charset="-78"/>
                <a:cs typeface="Sakkal Majalla" panose="02000000000000000000" pitchFamily="2" charset="-78"/>
              </a:rPr>
              <a:t>تتبع خط تحرك قبائل العتوب (آل خليفة) نحو سواحل الخليج العربي</a:t>
            </a:r>
            <a:r>
              <a:rPr lang="ar-SA" sz="2400" dirty="0">
                <a:solidFill>
                  <a:schemeClr val="tx1"/>
                </a:solidFill>
                <a:latin typeface="Sakkal Majalla" panose="02000000000000000000" pitchFamily="2" charset="-78"/>
                <a:cs typeface="Sakkal Majalla" panose="02000000000000000000" pitchFamily="2" charset="-78"/>
              </a:rPr>
              <a:t>.</a:t>
            </a:r>
          </a:p>
        </p:txBody>
      </p:sp>
      <p:pic>
        <p:nvPicPr>
          <p:cNvPr id="12" name="Picture 11"/>
          <p:cNvPicPr>
            <a:picLocks noChangeAspect="1"/>
          </p:cNvPicPr>
          <p:nvPr/>
        </p:nvPicPr>
        <p:blipFill rotWithShape="1">
          <a:blip r:embed="rId3"/>
          <a:srcRect l="2507" t="4003" r="2214" b="6339"/>
          <a:stretch/>
        </p:blipFill>
        <p:spPr>
          <a:xfrm>
            <a:off x="672273" y="2083308"/>
            <a:ext cx="4060372" cy="3995057"/>
          </a:xfrm>
          <a:prstGeom prst="rect">
            <a:avLst/>
          </a:prstGeom>
          <a:ln>
            <a:noFill/>
          </a:ln>
          <a:effectLst>
            <a:outerShdw blurRad="292100" dist="139700" dir="2700000" algn="tl" rotWithShape="0">
              <a:srgbClr val="333333">
                <a:alpha val="65000"/>
              </a:srgbClr>
            </a:outerShdw>
          </a:effectLst>
        </p:spPr>
      </p:pic>
      <p:graphicFrame>
        <p:nvGraphicFramePr>
          <p:cNvPr id="18" name="Diagram 17"/>
          <p:cNvGraphicFramePr/>
          <p:nvPr>
            <p:extLst>
              <p:ext uri="{D42A27DB-BD31-4B8C-83A1-F6EECF244321}">
                <p14:modId xmlns:p14="http://schemas.microsoft.com/office/powerpoint/2010/main" val="895837693"/>
              </p:ext>
            </p:extLst>
          </p:nvPr>
        </p:nvGraphicFramePr>
        <p:xfrm>
          <a:off x="5378318" y="2846553"/>
          <a:ext cx="5756790" cy="229242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3" name="Rectangle 3"/>
          <p:cNvSpPr/>
          <p:nvPr/>
        </p:nvSpPr>
        <p:spPr>
          <a:xfrm>
            <a:off x="0" y="212187"/>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smtClean="0"/>
              <a:t>البحرين من معركة الزبارة إلى الفتح الخليفي- أجا203</a:t>
            </a:r>
            <a:endParaRPr lang="en-US" sz="1600" dirty="0"/>
          </a:p>
        </p:txBody>
      </p:sp>
    </p:spTree>
    <p:extLst>
      <p:ext uri="{BB962C8B-B14F-4D97-AF65-F5344CB8AC3E}">
        <p14:creationId xmlns:p14="http://schemas.microsoft.com/office/powerpoint/2010/main" val="3906703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ircle(in)">
                                      <p:cBhvr>
                                        <p:cTn id="7" dur="2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ppt_x"/>
                                          </p:val>
                                        </p:tav>
                                        <p:tav tm="100000">
                                          <p:val>
                                            <p:strVal val="#ppt_x"/>
                                          </p:val>
                                        </p:tav>
                                      </p:tavLst>
                                    </p:anim>
                                    <p:anim calcmode="lin" valueType="num">
                                      <p:cBhvr additive="base">
                                        <p:cTn id="1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18">
                                            <p:graphicEl>
                                              <a:dgm id="{55DC9EF0-8C14-44E3-81F2-E68D82F57828}"/>
                                            </p:graphicEl>
                                          </p:spTgt>
                                        </p:tgtEl>
                                        <p:attrNameLst>
                                          <p:attrName>style.visibility</p:attrName>
                                        </p:attrNameLst>
                                      </p:cBhvr>
                                      <p:to>
                                        <p:strVal val="visible"/>
                                      </p:to>
                                    </p:set>
                                    <p:animEffect transition="in" filter="fade">
                                      <p:cBhvr>
                                        <p:cTn id="18" dur="1000"/>
                                        <p:tgtEl>
                                          <p:spTgt spid="18">
                                            <p:graphicEl>
                                              <a:dgm id="{55DC9EF0-8C14-44E3-81F2-E68D82F57828}"/>
                                            </p:graphicEl>
                                          </p:spTgt>
                                        </p:tgtEl>
                                      </p:cBhvr>
                                    </p:animEffect>
                                    <p:anim calcmode="lin" valueType="num">
                                      <p:cBhvr>
                                        <p:cTn id="19" dur="1000" fill="hold"/>
                                        <p:tgtEl>
                                          <p:spTgt spid="18">
                                            <p:graphicEl>
                                              <a:dgm id="{55DC9EF0-8C14-44E3-81F2-E68D82F57828}"/>
                                            </p:graphicEl>
                                          </p:spTgt>
                                        </p:tgtEl>
                                        <p:attrNameLst>
                                          <p:attrName>ppt_x</p:attrName>
                                        </p:attrNameLst>
                                      </p:cBhvr>
                                      <p:tavLst>
                                        <p:tav tm="0">
                                          <p:val>
                                            <p:strVal val="#ppt_x"/>
                                          </p:val>
                                        </p:tav>
                                        <p:tav tm="100000">
                                          <p:val>
                                            <p:strVal val="#ppt_x"/>
                                          </p:val>
                                        </p:tav>
                                      </p:tavLst>
                                    </p:anim>
                                    <p:anim calcmode="lin" valueType="num">
                                      <p:cBhvr>
                                        <p:cTn id="20" dur="1000" fill="hold"/>
                                        <p:tgtEl>
                                          <p:spTgt spid="18">
                                            <p:graphicEl>
                                              <a:dgm id="{55DC9EF0-8C14-44E3-81F2-E68D82F57828}"/>
                                            </p:graphic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18">
                                            <p:graphicEl>
                                              <a:dgm id="{2DF1718B-C268-4563-A4DE-9AE6B586D5BC}"/>
                                            </p:graphicEl>
                                          </p:spTgt>
                                        </p:tgtEl>
                                        <p:attrNameLst>
                                          <p:attrName>style.visibility</p:attrName>
                                        </p:attrNameLst>
                                      </p:cBhvr>
                                      <p:to>
                                        <p:strVal val="visible"/>
                                      </p:to>
                                    </p:set>
                                    <p:animEffect transition="in" filter="fade">
                                      <p:cBhvr>
                                        <p:cTn id="25" dur="1000"/>
                                        <p:tgtEl>
                                          <p:spTgt spid="18">
                                            <p:graphicEl>
                                              <a:dgm id="{2DF1718B-C268-4563-A4DE-9AE6B586D5BC}"/>
                                            </p:graphicEl>
                                          </p:spTgt>
                                        </p:tgtEl>
                                      </p:cBhvr>
                                    </p:animEffect>
                                    <p:anim calcmode="lin" valueType="num">
                                      <p:cBhvr>
                                        <p:cTn id="26" dur="1000" fill="hold"/>
                                        <p:tgtEl>
                                          <p:spTgt spid="18">
                                            <p:graphicEl>
                                              <a:dgm id="{2DF1718B-C268-4563-A4DE-9AE6B586D5BC}"/>
                                            </p:graphicEl>
                                          </p:spTgt>
                                        </p:tgtEl>
                                        <p:attrNameLst>
                                          <p:attrName>ppt_x</p:attrName>
                                        </p:attrNameLst>
                                      </p:cBhvr>
                                      <p:tavLst>
                                        <p:tav tm="0">
                                          <p:val>
                                            <p:strVal val="#ppt_x"/>
                                          </p:val>
                                        </p:tav>
                                        <p:tav tm="100000">
                                          <p:val>
                                            <p:strVal val="#ppt_x"/>
                                          </p:val>
                                        </p:tav>
                                      </p:tavLst>
                                    </p:anim>
                                    <p:anim calcmode="lin" valueType="num">
                                      <p:cBhvr>
                                        <p:cTn id="27" dur="1000" fill="hold"/>
                                        <p:tgtEl>
                                          <p:spTgt spid="18">
                                            <p:graphicEl>
                                              <a:dgm id="{2DF1718B-C268-4563-A4DE-9AE6B586D5BC}"/>
                                            </p:graphic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18">
                                            <p:graphicEl>
                                              <a:dgm id="{7FC08223-AE79-4BDB-9BC0-9A20DB4BCEFF}"/>
                                            </p:graphicEl>
                                          </p:spTgt>
                                        </p:tgtEl>
                                        <p:attrNameLst>
                                          <p:attrName>style.visibility</p:attrName>
                                        </p:attrNameLst>
                                      </p:cBhvr>
                                      <p:to>
                                        <p:strVal val="visible"/>
                                      </p:to>
                                    </p:set>
                                    <p:animEffect transition="in" filter="fade">
                                      <p:cBhvr>
                                        <p:cTn id="32" dur="1000"/>
                                        <p:tgtEl>
                                          <p:spTgt spid="18">
                                            <p:graphicEl>
                                              <a:dgm id="{7FC08223-AE79-4BDB-9BC0-9A20DB4BCEFF}"/>
                                            </p:graphicEl>
                                          </p:spTgt>
                                        </p:tgtEl>
                                      </p:cBhvr>
                                    </p:animEffect>
                                    <p:anim calcmode="lin" valueType="num">
                                      <p:cBhvr>
                                        <p:cTn id="33" dur="1000" fill="hold"/>
                                        <p:tgtEl>
                                          <p:spTgt spid="18">
                                            <p:graphicEl>
                                              <a:dgm id="{7FC08223-AE79-4BDB-9BC0-9A20DB4BCEFF}"/>
                                            </p:graphicEl>
                                          </p:spTgt>
                                        </p:tgtEl>
                                        <p:attrNameLst>
                                          <p:attrName>ppt_x</p:attrName>
                                        </p:attrNameLst>
                                      </p:cBhvr>
                                      <p:tavLst>
                                        <p:tav tm="0">
                                          <p:val>
                                            <p:strVal val="#ppt_x"/>
                                          </p:val>
                                        </p:tav>
                                        <p:tav tm="100000">
                                          <p:val>
                                            <p:strVal val="#ppt_x"/>
                                          </p:val>
                                        </p:tav>
                                      </p:tavLst>
                                    </p:anim>
                                    <p:anim calcmode="lin" valueType="num">
                                      <p:cBhvr>
                                        <p:cTn id="34" dur="1000" fill="hold"/>
                                        <p:tgtEl>
                                          <p:spTgt spid="18">
                                            <p:graphicEl>
                                              <a:dgm id="{7FC08223-AE79-4BDB-9BC0-9A20DB4BCEFF}"/>
                                            </p:graphic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18">
                                            <p:graphicEl>
                                              <a:dgm id="{D8E39699-42C7-419F-B6FF-994DE32DCAD3}"/>
                                            </p:graphicEl>
                                          </p:spTgt>
                                        </p:tgtEl>
                                        <p:attrNameLst>
                                          <p:attrName>style.visibility</p:attrName>
                                        </p:attrNameLst>
                                      </p:cBhvr>
                                      <p:to>
                                        <p:strVal val="visible"/>
                                      </p:to>
                                    </p:set>
                                    <p:animEffect transition="in" filter="fade">
                                      <p:cBhvr>
                                        <p:cTn id="39" dur="1000"/>
                                        <p:tgtEl>
                                          <p:spTgt spid="18">
                                            <p:graphicEl>
                                              <a:dgm id="{D8E39699-42C7-419F-B6FF-994DE32DCAD3}"/>
                                            </p:graphicEl>
                                          </p:spTgt>
                                        </p:tgtEl>
                                      </p:cBhvr>
                                    </p:animEffect>
                                    <p:anim calcmode="lin" valueType="num">
                                      <p:cBhvr>
                                        <p:cTn id="40" dur="1000" fill="hold"/>
                                        <p:tgtEl>
                                          <p:spTgt spid="18">
                                            <p:graphicEl>
                                              <a:dgm id="{D8E39699-42C7-419F-B6FF-994DE32DCAD3}"/>
                                            </p:graphicEl>
                                          </p:spTgt>
                                        </p:tgtEl>
                                        <p:attrNameLst>
                                          <p:attrName>ppt_x</p:attrName>
                                        </p:attrNameLst>
                                      </p:cBhvr>
                                      <p:tavLst>
                                        <p:tav tm="0">
                                          <p:val>
                                            <p:strVal val="#ppt_x"/>
                                          </p:val>
                                        </p:tav>
                                        <p:tav tm="100000">
                                          <p:val>
                                            <p:strVal val="#ppt_x"/>
                                          </p:val>
                                        </p:tav>
                                      </p:tavLst>
                                    </p:anim>
                                    <p:anim calcmode="lin" valueType="num">
                                      <p:cBhvr>
                                        <p:cTn id="41" dur="1000" fill="hold"/>
                                        <p:tgtEl>
                                          <p:spTgt spid="18">
                                            <p:graphicEl>
                                              <a:dgm id="{D8E39699-42C7-419F-B6FF-994DE32DCAD3}"/>
                                            </p:graphic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18">
                                            <p:graphicEl>
                                              <a:dgm id="{BE48DA78-FFFE-4E1F-A982-5D69CFA99581}"/>
                                            </p:graphicEl>
                                          </p:spTgt>
                                        </p:tgtEl>
                                        <p:attrNameLst>
                                          <p:attrName>style.visibility</p:attrName>
                                        </p:attrNameLst>
                                      </p:cBhvr>
                                      <p:to>
                                        <p:strVal val="visible"/>
                                      </p:to>
                                    </p:set>
                                    <p:animEffect transition="in" filter="fade">
                                      <p:cBhvr>
                                        <p:cTn id="46" dur="1000"/>
                                        <p:tgtEl>
                                          <p:spTgt spid="18">
                                            <p:graphicEl>
                                              <a:dgm id="{BE48DA78-FFFE-4E1F-A982-5D69CFA99581}"/>
                                            </p:graphicEl>
                                          </p:spTgt>
                                        </p:tgtEl>
                                      </p:cBhvr>
                                    </p:animEffect>
                                    <p:anim calcmode="lin" valueType="num">
                                      <p:cBhvr>
                                        <p:cTn id="47" dur="1000" fill="hold"/>
                                        <p:tgtEl>
                                          <p:spTgt spid="18">
                                            <p:graphicEl>
                                              <a:dgm id="{BE48DA78-FFFE-4E1F-A982-5D69CFA99581}"/>
                                            </p:graphicEl>
                                          </p:spTgt>
                                        </p:tgtEl>
                                        <p:attrNameLst>
                                          <p:attrName>ppt_x</p:attrName>
                                        </p:attrNameLst>
                                      </p:cBhvr>
                                      <p:tavLst>
                                        <p:tav tm="0">
                                          <p:val>
                                            <p:strVal val="#ppt_x"/>
                                          </p:val>
                                        </p:tav>
                                        <p:tav tm="100000">
                                          <p:val>
                                            <p:strVal val="#ppt_x"/>
                                          </p:val>
                                        </p:tav>
                                      </p:tavLst>
                                    </p:anim>
                                    <p:anim calcmode="lin" valueType="num">
                                      <p:cBhvr>
                                        <p:cTn id="48" dur="1000" fill="hold"/>
                                        <p:tgtEl>
                                          <p:spTgt spid="18">
                                            <p:graphicEl>
                                              <a:dgm id="{BE48DA78-FFFE-4E1F-A982-5D69CFA99581}"/>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Graphic spid="18" grpId="0">
        <p:bldSub>
          <a:bldDgm bld="on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sp>
        <p:nvSpPr>
          <p:cNvPr id="6" name="Rectangle 5"/>
          <p:cNvSpPr/>
          <p:nvPr/>
        </p:nvSpPr>
        <p:spPr>
          <a:xfrm>
            <a:off x="348343" y="1268067"/>
            <a:ext cx="11432439" cy="5379475"/>
          </a:xfrm>
          <a:prstGeom prst="rect">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2" name="Rounded Rectangle 11"/>
          <p:cNvSpPr/>
          <p:nvPr/>
        </p:nvSpPr>
        <p:spPr>
          <a:xfrm>
            <a:off x="8031472" y="1409391"/>
            <a:ext cx="3564023" cy="4537758"/>
          </a:xfrm>
          <a:prstGeom prst="roundRect">
            <a:avLst/>
          </a:prstGeom>
          <a:ln w="57150"/>
        </p:spPr>
        <p:style>
          <a:lnRef idx="2">
            <a:schemeClr val="accent4"/>
          </a:lnRef>
          <a:fillRef idx="1">
            <a:schemeClr val="lt1"/>
          </a:fillRef>
          <a:effectRef idx="0">
            <a:schemeClr val="accent4"/>
          </a:effectRef>
          <a:fontRef idx="minor">
            <a:schemeClr val="dk1"/>
          </a:fontRef>
        </p:style>
        <p:txBody>
          <a:bodyPr rtlCol="1" anchor="ctr"/>
          <a:lstStyle/>
          <a:p>
            <a:pPr algn="ctr"/>
            <a:endParaRPr lang="ar-SA" b="1" dirty="0" smtClean="0">
              <a:solidFill>
                <a:schemeClr val="tx1"/>
              </a:solidFill>
            </a:endParaRPr>
          </a:p>
          <a:p>
            <a:pPr algn="ctr"/>
            <a:r>
              <a:rPr lang="ar-SA" sz="2400" b="1" u="sng" dirty="0" smtClean="0">
                <a:solidFill>
                  <a:srgbClr val="C00000"/>
                </a:solidFill>
                <a:latin typeface="Sakkal Majalla" panose="02000000000000000000" pitchFamily="2" charset="-78"/>
                <a:cs typeface="Sakkal Majalla" panose="02000000000000000000" pitchFamily="2" charset="-78"/>
              </a:rPr>
              <a:t>الهجرة إلى شب</a:t>
            </a:r>
            <a:r>
              <a:rPr lang="ar-BH" sz="2400" b="1" u="sng" dirty="0" smtClean="0">
                <a:solidFill>
                  <a:srgbClr val="C00000"/>
                </a:solidFill>
                <a:latin typeface="Sakkal Majalla" panose="02000000000000000000" pitchFamily="2" charset="-78"/>
                <a:cs typeface="Sakkal Majalla" panose="02000000000000000000" pitchFamily="2" charset="-78"/>
              </a:rPr>
              <a:t>ه</a:t>
            </a:r>
            <a:r>
              <a:rPr lang="ar-SA" sz="2400" b="1" u="sng" dirty="0" smtClean="0">
                <a:solidFill>
                  <a:srgbClr val="C00000"/>
                </a:solidFill>
                <a:latin typeface="Sakkal Majalla" panose="02000000000000000000" pitchFamily="2" charset="-78"/>
                <a:cs typeface="Sakkal Majalla" panose="02000000000000000000" pitchFamily="2" charset="-78"/>
              </a:rPr>
              <a:t> جزير</a:t>
            </a:r>
            <a:r>
              <a:rPr lang="ar-BH" sz="2400" b="1" u="sng" dirty="0">
                <a:solidFill>
                  <a:srgbClr val="C00000"/>
                </a:solidFill>
                <a:latin typeface="Sakkal Majalla" panose="02000000000000000000" pitchFamily="2" charset="-78"/>
                <a:cs typeface="Sakkal Majalla" panose="02000000000000000000" pitchFamily="2" charset="-78"/>
              </a:rPr>
              <a:t>ة</a:t>
            </a:r>
            <a:r>
              <a:rPr lang="ar-SA" sz="2400" b="1" u="sng" dirty="0" smtClean="0">
                <a:solidFill>
                  <a:srgbClr val="C00000"/>
                </a:solidFill>
                <a:latin typeface="Sakkal Majalla" panose="02000000000000000000" pitchFamily="2" charset="-78"/>
                <a:cs typeface="Sakkal Majalla" panose="02000000000000000000" pitchFamily="2" charset="-78"/>
              </a:rPr>
              <a:t> قطر</a:t>
            </a:r>
            <a:endParaRPr lang="en-US" sz="2400" b="1" u="sng" dirty="0" smtClean="0">
              <a:solidFill>
                <a:srgbClr val="C00000"/>
              </a:solidFill>
              <a:latin typeface="Sakkal Majalla" panose="02000000000000000000" pitchFamily="2" charset="-78"/>
              <a:cs typeface="Sakkal Majalla" panose="02000000000000000000" pitchFamily="2" charset="-78"/>
            </a:endParaRPr>
          </a:p>
          <a:p>
            <a:pPr algn="just"/>
            <a:r>
              <a:rPr lang="ar-SA" b="1" u="sng" dirty="0" smtClean="0">
                <a:solidFill>
                  <a:srgbClr val="C00000"/>
                </a:solidFill>
                <a:latin typeface="Sakkal Majalla" panose="02000000000000000000" pitchFamily="2" charset="-78"/>
                <a:cs typeface="Sakkal Majalla" panose="02000000000000000000" pitchFamily="2" charset="-78"/>
              </a:rPr>
              <a:t> </a:t>
            </a:r>
            <a:endParaRPr lang="ar-SA" b="1" u="sng" dirty="0">
              <a:solidFill>
                <a:srgbClr val="C00000"/>
              </a:solidFill>
              <a:latin typeface="Sakkal Majalla" panose="02000000000000000000" pitchFamily="2" charset="-78"/>
              <a:cs typeface="Sakkal Majalla" panose="02000000000000000000" pitchFamily="2" charset="-78"/>
            </a:endParaRPr>
          </a:p>
          <a:p>
            <a:pPr marL="285750" indent="-285750" algn="just" rtl="1">
              <a:buFont typeface="Arial" panose="020B0604020202020204" pitchFamily="34" charset="0"/>
              <a:buChar char="•"/>
            </a:pPr>
            <a:r>
              <a:rPr lang="ar-SA" sz="2400" b="1" dirty="0" smtClean="0">
                <a:solidFill>
                  <a:schemeClr val="tx1"/>
                </a:solidFill>
                <a:latin typeface="Sakkal Majalla" panose="02000000000000000000" pitchFamily="2" charset="-78"/>
                <a:cs typeface="Sakkal Majalla" panose="02000000000000000000" pitchFamily="2" charset="-78"/>
              </a:rPr>
              <a:t>انتقل </a:t>
            </a:r>
            <a:r>
              <a:rPr lang="ar-SA" sz="2400" b="1" dirty="0">
                <a:solidFill>
                  <a:schemeClr val="tx1"/>
                </a:solidFill>
                <a:latin typeface="Sakkal Majalla" panose="02000000000000000000" pitchFamily="2" charset="-78"/>
                <a:cs typeface="Sakkal Majalla" panose="02000000000000000000" pitchFamily="2" charset="-78"/>
              </a:rPr>
              <a:t>آل خليفة في أواخر القرن السابع </a:t>
            </a:r>
            <a:r>
              <a:rPr lang="ar-SA" sz="2400" b="1" dirty="0" smtClean="0">
                <a:solidFill>
                  <a:schemeClr val="tx1"/>
                </a:solidFill>
                <a:latin typeface="Sakkal Majalla" panose="02000000000000000000" pitchFamily="2" charset="-78"/>
                <a:cs typeface="Sakkal Majalla" panose="02000000000000000000" pitchFamily="2" charset="-78"/>
              </a:rPr>
              <a:t>عشر</a:t>
            </a:r>
            <a:r>
              <a:rPr lang="ar-BH" sz="2400" b="1" dirty="0" smtClean="0">
                <a:solidFill>
                  <a:schemeClr val="tx1"/>
                </a:solidFill>
                <a:latin typeface="Sakkal Majalla" panose="02000000000000000000" pitchFamily="2" charset="-78"/>
                <a:cs typeface="Sakkal Majalla" panose="02000000000000000000" pitchFamily="2" charset="-78"/>
              </a:rPr>
              <a:t>، </a:t>
            </a:r>
            <a:r>
              <a:rPr lang="ar-SA" sz="2400" b="1" dirty="0" smtClean="0">
                <a:solidFill>
                  <a:schemeClr val="tx1"/>
                </a:solidFill>
                <a:latin typeface="Sakkal Majalla" panose="02000000000000000000" pitchFamily="2" charset="-78"/>
                <a:cs typeface="Sakkal Majalla" panose="02000000000000000000" pitchFamily="2" charset="-78"/>
              </a:rPr>
              <a:t>ضمن </a:t>
            </a:r>
            <a:r>
              <a:rPr lang="ar-SA" sz="2400" b="1" dirty="0">
                <a:solidFill>
                  <a:schemeClr val="tx1"/>
                </a:solidFill>
                <a:latin typeface="Sakkal Majalla" panose="02000000000000000000" pitchFamily="2" charset="-78"/>
                <a:cs typeface="Sakkal Majalla" panose="02000000000000000000" pitchFamily="2" charset="-78"/>
              </a:rPr>
              <a:t>تحالف العتوب من </a:t>
            </a:r>
            <a:r>
              <a:rPr lang="ar-SA" sz="2400" b="1" dirty="0" smtClean="0">
                <a:solidFill>
                  <a:schemeClr val="tx1"/>
                </a:solidFill>
                <a:latin typeface="Sakkal Majalla" panose="02000000000000000000" pitchFamily="2" charset="-78"/>
                <a:cs typeface="Sakkal Majalla" panose="02000000000000000000" pitchFamily="2" charset="-78"/>
              </a:rPr>
              <a:t>الهد</a:t>
            </a:r>
            <a:r>
              <a:rPr lang="ar-BH" sz="2400" b="1" dirty="0" smtClean="0">
                <a:solidFill>
                  <a:schemeClr val="tx1"/>
                </a:solidFill>
                <a:latin typeface="Sakkal Majalla" panose="02000000000000000000" pitchFamily="2" charset="-78"/>
                <a:cs typeface="Sakkal Majalla" panose="02000000000000000000" pitchFamily="2" charset="-78"/>
              </a:rPr>
              <a:t>ّ</a:t>
            </a:r>
            <a:r>
              <a:rPr lang="ar-SA" sz="2400" b="1" dirty="0" smtClean="0">
                <a:solidFill>
                  <a:schemeClr val="tx1"/>
                </a:solidFill>
                <a:latin typeface="Sakkal Majalla" panose="02000000000000000000" pitchFamily="2" charset="-78"/>
                <a:cs typeface="Sakkal Majalla" panose="02000000000000000000" pitchFamily="2" charset="-78"/>
              </a:rPr>
              <a:t>ار </a:t>
            </a:r>
            <a:r>
              <a:rPr lang="ar-SA" sz="2400" b="1" dirty="0">
                <a:solidFill>
                  <a:schemeClr val="tx1"/>
                </a:solidFill>
                <a:latin typeface="Sakkal Majalla" panose="02000000000000000000" pitchFamily="2" charset="-78"/>
                <a:cs typeface="Sakkal Majalla" panose="02000000000000000000" pitchFamily="2" charset="-78"/>
              </a:rPr>
              <a:t>في منطقة </a:t>
            </a:r>
            <a:r>
              <a:rPr lang="ar-SA" sz="2400" b="1" dirty="0" smtClean="0">
                <a:solidFill>
                  <a:schemeClr val="tx1"/>
                </a:solidFill>
                <a:latin typeface="Sakkal Majalla" panose="02000000000000000000" pitchFamily="2" charset="-78"/>
                <a:cs typeface="Sakkal Majalla" panose="02000000000000000000" pitchFamily="2" charset="-78"/>
              </a:rPr>
              <a:t>الأفلاج </a:t>
            </a:r>
            <a:r>
              <a:rPr lang="ar-SA" sz="2400" b="1" dirty="0">
                <a:solidFill>
                  <a:schemeClr val="tx1"/>
                </a:solidFill>
                <a:latin typeface="Sakkal Majalla" panose="02000000000000000000" pitchFamily="2" charset="-78"/>
                <a:cs typeface="Sakkal Majalla" panose="02000000000000000000" pitchFamily="2" charset="-78"/>
              </a:rPr>
              <a:t>في هضبة نجد </a:t>
            </a:r>
            <a:r>
              <a:rPr lang="ar-SA" sz="2400" b="1" dirty="0" smtClean="0">
                <a:solidFill>
                  <a:schemeClr val="tx1"/>
                </a:solidFill>
                <a:latin typeface="Sakkal Majalla" panose="02000000000000000000" pitchFamily="2" charset="-78"/>
                <a:cs typeface="Sakkal Majalla" panose="02000000000000000000" pitchFamily="2" charset="-78"/>
              </a:rPr>
              <a:t>إلى </a:t>
            </a:r>
            <a:r>
              <a:rPr lang="ar-SA" sz="2400" b="1" dirty="0">
                <a:solidFill>
                  <a:schemeClr val="tx1"/>
                </a:solidFill>
                <a:latin typeface="Sakkal Majalla" panose="02000000000000000000" pitchFamily="2" charset="-78"/>
                <a:cs typeface="Sakkal Majalla" panose="02000000000000000000" pitchFamily="2" charset="-78"/>
              </a:rPr>
              <a:t>منطقة فريحة في </a:t>
            </a:r>
            <a:r>
              <a:rPr lang="ar-SA" sz="2400" b="1" dirty="0" smtClean="0">
                <a:solidFill>
                  <a:schemeClr val="tx1"/>
                </a:solidFill>
                <a:latin typeface="Sakkal Majalla" panose="02000000000000000000" pitchFamily="2" charset="-78"/>
                <a:cs typeface="Sakkal Majalla" panose="02000000000000000000" pitchFamily="2" charset="-78"/>
              </a:rPr>
              <a:t>قطر</a:t>
            </a:r>
            <a:r>
              <a:rPr lang="ar-BH" sz="2400" b="1" dirty="0" smtClean="0">
                <a:solidFill>
                  <a:schemeClr val="tx1"/>
                </a:solidFill>
                <a:latin typeface="Sakkal Majalla" panose="02000000000000000000" pitchFamily="2" charset="-78"/>
                <a:cs typeface="Sakkal Majalla" panose="02000000000000000000" pitchFamily="2" charset="-78"/>
              </a:rPr>
              <a:t>، تدربوا فيها على ركوب البحر وبرعوا فيه وكونوا أسطولًا قويًا نافس القوة المجاورة، فأحدث ذلك خلافات معها.</a:t>
            </a:r>
            <a:endParaRPr lang="ar-SA" sz="2400" b="1" dirty="0" smtClean="0">
              <a:solidFill>
                <a:schemeClr val="tx1"/>
              </a:solidFill>
              <a:latin typeface="Sakkal Majalla" panose="02000000000000000000" pitchFamily="2" charset="-78"/>
              <a:cs typeface="Sakkal Majalla" panose="02000000000000000000" pitchFamily="2" charset="-78"/>
            </a:endParaRPr>
          </a:p>
        </p:txBody>
      </p:sp>
      <p:sp>
        <p:nvSpPr>
          <p:cNvPr id="13" name="Rounded Rectangle 12"/>
          <p:cNvSpPr/>
          <p:nvPr/>
        </p:nvSpPr>
        <p:spPr>
          <a:xfrm>
            <a:off x="4417205" y="1409512"/>
            <a:ext cx="3428980" cy="4605292"/>
          </a:xfrm>
          <a:prstGeom prst="roundRect">
            <a:avLst/>
          </a:prstGeom>
          <a:ln w="57150"/>
        </p:spPr>
        <p:style>
          <a:lnRef idx="2">
            <a:schemeClr val="accent2"/>
          </a:lnRef>
          <a:fillRef idx="1">
            <a:schemeClr val="lt1"/>
          </a:fillRef>
          <a:effectRef idx="0">
            <a:schemeClr val="accent2"/>
          </a:effectRef>
          <a:fontRef idx="minor">
            <a:schemeClr val="dk1"/>
          </a:fontRef>
        </p:style>
        <p:txBody>
          <a:bodyPr rtlCol="1" anchor="ctr"/>
          <a:lstStyle/>
          <a:p>
            <a:pPr algn="just" rtl="1"/>
            <a:endParaRPr lang="ar-SA" b="1" dirty="0" smtClean="0">
              <a:solidFill>
                <a:schemeClr val="tx1"/>
              </a:solidFill>
              <a:latin typeface="Sakkal Majalla" panose="02000000000000000000" pitchFamily="2" charset="-78"/>
              <a:cs typeface="Sakkal Majalla" panose="02000000000000000000" pitchFamily="2" charset="-78"/>
            </a:endParaRPr>
          </a:p>
          <a:p>
            <a:pPr algn="ctr" rtl="1"/>
            <a:r>
              <a:rPr lang="ar-SA" sz="2400" b="1" u="sng" dirty="0" smtClean="0">
                <a:solidFill>
                  <a:srgbClr val="C00000"/>
                </a:solidFill>
                <a:latin typeface="Sakkal Majalla" panose="02000000000000000000" pitchFamily="2" charset="-78"/>
                <a:cs typeface="Sakkal Majalla" panose="02000000000000000000" pitchFamily="2" charset="-78"/>
              </a:rPr>
              <a:t>الهجرة إلى الكويت </a:t>
            </a:r>
            <a:endParaRPr lang="en-US" sz="2400" b="1" u="sng" dirty="0" smtClean="0">
              <a:solidFill>
                <a:srgbClr val="C00000"/>
              </a:solidFill>
              <a:latin typeface="Sakkal Majalla" panose="02000000000000000000" pitchFamily="2" charset="-78"/>
              <a:cs typeface="Sakkal Majalla" panose="02000000000000000000" pitchFamily="2" charset="-78"/>
            </a:endParaRPr>
          </a:p>
          <a:p>
            <a:pPr algn="just" rtl="1"/>
            <a:endParaRPr lang="ar-SA" b="1" u="sng" dirty="0">
              <a:solidFill>
                <a:srgbClr val="C00000"/>
              </a:solidFill>
              <a:latin typeface="Sakkal Majalla" panose="02000000000000000000" pitchFamily="2" charset="-78"/>
              <a:cs typeface="Sakkal Majalla" panose="02000000000000000000" pitchFamily="2" charset="-78"/>
            </a:endParaRPr>
          </a:p>
          <a:p>
            <a:pPr marL="285750" indent="-285750" algn="just" rtl="1">
              <a:buFont typeface="Arial" panose="020B0604020202020204" pitchFamily="34" charset="0"/>
              <a:buChar char="•"/>
            </a:pPr>
            <a:r>
              <a:rPr lang="ar-SA" sz="2400" b="1" dirty="0" smtClean="0">
                <a:solidFill>
                  <a:schemeClr val="tx1"/>
                </a:solidFill>
                <a:latin typeface="Sakkal Majalla" panose="02000000000000000000" pitchFamily="2" charset="-78"/>
                <a:cs typeface="Sakkal Majalla" panose="02000000000000000000" pitchFamily="2" charset="-78"/>
              </a:rPr>
              <a:t>انتقل </a:t>
            </a:r>
            <a:r>
              <a:rPr lang="ar-SA" sz="2400" b="1" dirty="0">
                <a:solidFill>
                  <a:schemeClr val="tx1"/>
                </a:solidFill>
                <a:latin typeface="Sakkal Majalla" panose="02000000000000000000" pitchFamily="2" charset="-78"/>
                <a:cs typeface="Sakkal Majalla" panose="02000000000000000000" pitchFamily="2" charset="-78"/>
              </a:rPr>
              <a:t>آل خليفة مع العتوب </a:t>
            </a:r>
            <a:r>
              <a:rPr lang="ar-BH" sz="2400" b="1" dirty="0" smtClean="0">
                <a:solidFill>
                  <a:schemeClr val="tx1"/>
                </a:solidFill>
                <a:latin typeface="Sakkal Majalla" panose="02000000000000000000" pitchFamily="2" charset="-78"/>
                <a:cs typeface="Sakkal Majalla" panose="02000000000000000000" pitchFamily="2" charset="-78"/>
              </a:rPr>
              <a:t>إلى القرين في الكويت بمساعدة بني خالد.</a:t>
            </a:r>
            <a:endParaRPr lang="ar-SA" sz="2400" b="1" dirty="0" smtClean="0">
              <a:solidFill>
                <a:schemeClr val="tx1"/>
              </a:solidFill>
              <a:latin typeface="Sakkal Majalla" panose="02000000000000000000" pitchFamily="2" charset="-78"/>
              <a:cs typeface="Sakkal Majalla" panose="02000000000000000000" pitchFamily="2" charset="-78"/>
            </a:endParaRPr>
          </a:p>
          <a:p>
            <a:pPr marL="285750" indent="-285750" algn="just" rtl="1">
              <a:buFont typeface="Arial" panose="020B0604020202020204" pitchFamily="34" charset="0"/>
              <a:buChar char="•"/>
            </a:pPr>
            <a:r>
              <a:rPr lang="ar-SA" sz="2400" b="1" dirty="0" smtClean="0">
                <a:solidFill>
                  <a:schemeClr val="tx1"/>
                </a:solidFill>
                <a:latin typeface="Sakkal Majalla" panose="02000000000000000000" pitchFamily="2" charset="-78"/>
                <a:cs typeface="Sakkal Majalla" panose="02000000000000000000" pitchFamily="2" charset="-78"/>
              </a:rPr>
              <a:t>أسهم</a:t>
            </a:r>
            <a:r>
              <a:rPr lang="ar-BH" sz="2400" b="1" dirty="0" smtClean="0">
                <a:solidFill>
                  <a:schemeClr val="tx1"/>
                </a:solidFill>
                <a:latin typeface="Sakkal Majalla" panose="02000000000000000000" pitchFamily="2" charset="-78"/>
                <a:cs typeface="Sakkal Majalla" panose="02000000000000000000" pitchFamily="2" charset="-78"/>
              </a:rPr>
              <a:t> آل  خليفة</a:t>
            </a:r>
            <a:r>
              <a:rPr lang="ar-SA" sz="2400" b="1" dirty="0" smtClean="0">
                <a:solidFill>
                  <a:schemeClr val="tx1"/>
                </a:solidFill>
                <a:latin typeface="Sakkal Majalla" panose="02000000000000000000" pitchFamily="2" charset="-78"/>
                <a:cs typeface="Sakkal Majalla" panose="02000000000000000000" pitchFamily="2" charset="-78"/>
              </a:rPr>
              <a:t> </a:t>
            </a:r>
            <a:r>
              <a:rPr lang="ar-SA" sz="2400" b="1" dirty="0">
                <a:solidFill>
                  <a:schemeClr val="tx1"/>
                </a:solidFill>
                <a:latin typeface="Sakkal Majalla" panose="02000000000000000000" pitchFamily="2" charset="-78"/>
                <a:cs typeface="Sakkal Majalla" panose="02000000000000000000" pitchFamily="2" charset="-78"/>
              </a:rPr>
              <a:t>مع آل صباح في تأسيس </a:t>
            </a:r>
            <a:r>
              <a:rPr lang="ar-SA" sz="2400" b="1" dirty="0" smtClean="0">
                <a:solidFill>
                  <a:schemeClr val="tx1"/>
                </a:solidFill>
                <a:latin typeface="Sakkal Majalla" panose="02000000000000000000" pitchFamily="2" charset="-78"/>
                <a:cs typeface="Sakkal Majalla" panose="02000000000000000000" pitchFamily="2" charset="-78"/>
              </a:rPr>
              <a:t>الكويت.</a:t>
            </a:r>
          </a:p>
          <a:p>
            <a:pPr marL="285750" indent="-285750" algn="just" rtl="1">
              <a:buFont typeface="Arial" panose="020B0604020202020204" pitchFamily="34" charset="0"/>
              <a:buChar char="•"/>
            </a:pPr>
            <a:r>
              <a:rPr lang="ar-SA" sz="2400" b="1" dirty="0" smtClean="0">
                <a:solidFill>
                  <a:schemeClr val="tx1"/>
                </a:solidFill>
                <a:latin typeface="Sakkal Majalla" panose="02000000000000000000" pitchFamily="2" charset="-78"/>
                <a:cs typeface="Sakkal Majalla" panose="02000000000000000000" pitchFamily="2" charset="-78"/>
              </a:rPr>
              <a:t>ازدهرت الكويت بفضل موقعها على طرق التجارة وحسن إدارة تحالف </a:t>
            </a:r>
            <a:r>
              <a:rPr lang="ar-SA" sz="2400" b="1" dirty="0">
                <a:solidFill>
                  <a:schemeClr val="tx1"/>
                </a:solidFill>
                <a:latin typeface="Sakkal Majalla" panose="02000000000000000000" pitchFamily="2" charset="-78"/>
                <a:cs typeface="Sakkal Majalla" panose="02000000000000000000" pitchFamily="2" charset="-78"/>
              </a:rPr>
              <a:t>العتوب</a:t>
            </a:r>
            <a:r>
              <a:rPr lang="ar-SA" sz="2400" b="1" dirty="0" smtClean="0">
                <a:solidFill>
                  <a:schemeClr val="tx1"/>
                </a:solidFill>
                <a:latin typeface="Sakkal Majalla" panose="02000000000000000000" pitchFamily="2" charset="-78"/>
                <a:cs typeface="Sakkal Majalla" panose="02000000000000000000" pitchFamily="2" charset="-78"/>
              </a:rPr>
              <a:t>. </a:t>
            </a:r>
            <a:endParaRPr lang="ar-SA" sz="2400" b="1" dirty="0">
              <a:solidFill>
                <a:schemeClr val="tx1"/>
              </a:solidFill>
              <a:latin typeface="Sakkal Majalla" panose="02000000000000000000" pitchFamily="2" charset="-78"/>
              <a:cs typeface="Sakkal Majalla" panose="02000000000000000000" pitchFamily="2" charset="-78"/>
            </a:endParaRPr>
          </a:p>
        </p:txBody>
      </p:sp>
      <p:sp>
        <p:nvSpPr>
          <p:cNvPr id="14" name="Rounded Rectangle 13"/>
          <p:cNvSpPr/>
          <p:nvPr/>
        </p:nvSpPr>
        <p:spPr>
          <a:xfrm>
            <a:off x="348344" y="1409513"/>
            <a:ext cx="3807604" cy="4605291"/>
          </a:xfrm>
          <a:prstGeom prst="roundRect">
            <a:avLst/>
          </a:prstGeom>
          <a:ln w="57150"/>
        </p:spPr>
        <p:style>
          <a:lnRef idx="2">
            <a:schemeClr val="accent1"/>
          </a:lnRef>
          <a:fillRef idx="1">
            <a:schemeClr val="lt1"/>
          </a:fillRef>
          <a:effectRef idx="0">
            <a:schemeClr val="accent1"/>
          </a:effectRef>
          <a:fontRef idx="minor">
            <a:schemeClr val="dk1"/>
          </a:fontRef>
        </p:style>
        <p:txBody>
          <a:bodyPr rtlCol="1" anchor="ctr"/>
          <a:lstStyle/>
          <a:p>
            <a:pPr algn="ctr" rtl="1"/>
            <a:r>
              <a:rPr lang="ar-SA" sz="2400" b="1" u="sng" dirty="0" smtClean="0">
                <a:solidFill>
                  <a:srgbClr val="C00000"/>
                </a:solidFill>
                <a:latin typeface="Sakkal Majalla" panose="02000000000000000000" pitchFamily="2" charset="-78"/>
                <a:cs typeface="Sakkal Majalla" panose="02000000000000000000" pitchFamily="2" charset="-78"/>
              </a:rPr>
              <a:t>العودة إلى  شب</a:t>
            </a:r>
            <a:r>
              <a:rPr lang="ar-BH" sz="2400" b="1" u="sng" dirty="0" smtClean="0">
                <a:solidFill>
                  <a:srgbClr val="C00000"/>
                </a:solidFill>
                <a:latin typeface="Sakkal Majalla" panose="02000000000000000000" pitchFamily="2" charset="-78"/>
                <a:cs typeface="Sakkal Majalla" panose="02000000000000000000" pitchFamily="2" charset="-78"/>
              </a:rPr>
              <a:t>ه</a:t>
            </a:r>
            <a:r>
              <a:rPr lang="ar-SA" sz="2400" b="1" u="sng" dirty="0" smtClean="0">
                <a:solidFill>
                  <a:srgbClr val="C00000"/>
                </a:solidFill>
                <a:latin typeface="Sakkal Majalla" panose="02000000000000000000" pitchFamily="2" charset="-78"/>
                <a:cs typeface="Sakkal Majalla" panose="02000000000000000000" pitchFamily="2" charset="-78"/>
              </a:rPr>
              <a:t> جزيرة</a:t>
            </a:r>
            <a:r>
              <a:rPr lang="ar-BH" sz="2400" b="1" u="sng" dirty="0" smtClean="0">
                <a:solidFill>
                  <a:srgbClr val="C00000"/>
                </a:solidFill>
                <a:latin typeface="Sakkal Majalla" panose="02000000000000000000" pitchFamily="2" charset="-78"/>
                <a:cs typeface="Sakkal Majalla" panose="02000000000000000000" pitchFamily="2" charset="-78"/>
              </a:rPr>
              <a:t> </a:t>
            </a:r>
            <a:r>
              <a:rPr lang="ar-SA" sz="2400" b="1" u="sng" dirty="0" smtClean="0">
                <a:solidFill>
                  <a:srgbClr val="C00000"/>
                </a:solidFill>
                <a:latin typeface="Sakkal Majalla" panose="02000000000000000000" pitchFamily="2" charset="-78"/>
                <a:cs typeface="Sakkal Majalla" panose="02000000000000000000" pitchFamily="2" charset="-78"/>
              </a:rPr>
              <a:t>قطر  </a:t>
            </a:r>
            <a:endParaRPr lang="en-US" sz="2400" b="1" u="sng" dirty="0" smtClean="0">
              <a:solidFill>
                <a:srgbClr val="C00000"/>
              </a:solidFill>
              <a:latin typeface="Sakkal Majalla" panose="02000000000000000000" pitchFamily="2" charset="-78"/>
              <a:cs typeface="Sakkal Majalla" panose="02000000000000000000" pitchFamily="2" charset="-78"/>
            </a:endParaRPr>
          </a:p>
          <a:p>
            <a:pPr algn="ctr" rtl="1"/>
            <a:endParaRPr lang="ar-SA" sz="2400" b="1" u="sng" dirty="0">
              <a:solidFill>
                <a:srgbClr val="C00000"/>
              </a:solidFill>
              <a:latin typeface="Sakkal Majalla" panose="02000000000000000000" pitchFamily="2" charset="-78"/>
              <a:cs typeface="Sakkal Majalla" panose="02000000000000000000" pitchFamily="2" charset="-78"/>
            </a:endParaRPr>
          </a:p>
          <a:p>
            <a:pPr marL="285750" indent="-285750" algn="just" rtl="1">
              <a:buFont typeface="Arial" panose="020B0604020202020204" pitchFamily="34" charset="0"/>
              <a:buChar char="•"/>
            </a:pPr>
            <a:r>
              <a:rPr lang="ar-BH" sz="2400" b="1" dirty="0" smtClean="0">
                <a:solidFill>
                  <a:schemeClr val="tx1"/>
                </a:solidFill>
                <a:latin typeface="Sakkal Majalla" panose="02000000000000000000" pitchFamily="2" charset="-78"/>
                <a:cs typeface="Sakkal Majalla" panose="02000000000000000000" pitchFamily="2" charset="-78"/>
              </a:rPr>
              <a:t>آثر آل خليفة ترك الكويت لأبناء عمومتهم آل الصباح.</a:t>
            </a:r>
            <a:endParaRPr lang="ar-SA" sz="2400" b="1" dirty="0" smtClean="0">
              <a:solidFill>
                <a:schemeClr val="tx1"/>
              </a:solidFill>
              <a:latin typeface="Sakkal Majalla" panose="02000000000000000000" pitchFamily="2" charset="-78"/>
              <a:cs typeface="Sakkal Majalla" panose="02000000000000000000" pitchFamily="2" charset="-78"/>
            </a:endParaRPr>
          </a:p>
          <a:p>
            <a:pPr marL="285750" indent="-285750" algn="just" rtl="1">
              <a:buFont typeface="Arial" panose="020B0604020202020204" pitchFamily="34" charset="0"/>
              <a:buChar char="•"/>
            </a:pPr>
            <a:r>
              <a:rPr lang="ar-SA" sz="2400" b="1" dirty="0" smtClean="0">
                <a:solidFill>
                  <a:schemeClr val="tx1"/>
                </a:solidFill>
                <a:latin typeface="Sakkal Majalla" panose="02000000000000000000" pitchFamily="2" charset="-78"/>
                <a:cs typeface="Sakkal Majalla" panose="02000000000000000000" pitchFamily="2" charset="-78"/>
              </a:rPr>
              <a:t> </a:t>
            </a:r>
            <a:r>
              <a:rPr lang="ar-BH" sz="2400" b="1" dirty="0" smtClean="0">
                <a:solidFill>
                  <a:schemeClr val="tx1"/>
                </a:solidFill>
                <a:latin typeface="Sakkal Majalla" panose="02000000000000000000" pitchFamily="2" charset="-78"/>
                <a:cs typeface="Sakkal Majalla" panose="02000000000000000000" pitchFamily="2" charset="-78"/>
              </a:rPr>
              <a:t>عاد آل خليفة إلى شبه جزيرة قطر حيث أسسوا إمارة الزبارة.</a:t>
            </a:r>
            <a:endParaRPr lang="ar-SA" sz="2400" b="1" dirty="0" smtClean="0">
              <a:solidFill>
                <a:schemeClr val="tx1"/>
              </a:solidFill>
              <a:latin typeface="Sakkal Majalla" panose="02000000000000000000" pitchFamily="2" charset="-78"/>
              <a:cs typeface="Sakkal Majalla" panose="02000000000000000000" pitchFamily="2" charset="-78"/>
            </a:endParaRPr>
          </a:p>
          <a:p>
            <a:pPr marL="285750" indent="-285750" algn="just" rtl="1">
              <a:buFont typeface="Arial" panose="020B0604020202020204" pitchFamily="34" charset="0"/>
              <a:buChar char="•"/>
            </a:pPr>
            <a:r>
              <a:rPr lang="ar-BH" sz="2400" b="1" dirty="0" smtClean="0">
                <a:solidFill>
                  <a:schemeClr val="tx1"/>
                </a:solidFill>
                <a:latin typeface="Sakkal Majalla" panose="02000000000000000000" pitchFamily="2" charset="-78"/>
                <a:cs typeface="Sakkal Majalla" panose="02000000000000000000" pitchFamily="2" charset="-78"/>
              </a:rPr>
              <a:t>انطلق آل خليفة من الزبارة إلى فتح البحرين والاستقرار فيها وتأسيس دولتها الحديثة.</a:t>
            </a:r>
            <a:endParaRPr lang="ar-SA" sz="2400" b="1" dirty="0">
              <a:solidFill>
                <a:schemeClr val="tx1"/>
              </a:solidFill>
              <a:latin typeface="Sakkal Majalla" panose="02000000000000000000" pitchFamily="2" charset="-78"/>
              <a:cs typeface="Sakkal Majalla" panose="02000000000000000000" pitchFamily="2" charset="-78"/>
            </a:endParaRPr>
          </a:p>
        </p:txBody>
      </p:sp>
      <p:sp>
        <p:nvSpPr>
          <p:cNvPr id="15" name="Rectangle 3"/>
          <p:cNvSpPr/>
          <p:nvPr/>
        </p:nvSpPr>
        <p:spPr>
          <a:xfrm>
            <a:off x="0" y="382854"/>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smtClean="0"/>
              <a:t>البحرين من معركة الزبارة إلى الفتح الخليفي- أجا203</a:t>
            </a:r>
            <a:endParaRPr lang="en-US" sz="1600" dirty="0"/>
          </a:p>
        </p:txBody>
      </p:sp>
    </p:spTree>
    <p:extLst>
      <p:ext uri="{BB962C8B-B14F-4D97-AF65-F5344CB8AC3E}">
        <p14:creationId xmlns:p14="http://schemas.microsoft.com/office/powerpoint/2010/main" val="3063508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circle(in)">
                                      <p:cBhvr>
                                        <p:cTn id="12" dur="20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circle(in)">
                                      <p:cBhvr>
                                        <p:cTn id="17" dur="20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circle(in)">
                                      <p:cBhvr>
                                        <p:cTn id="22"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P spid="13" grpId="0" animBg="1"/>
      <p:bldP spid="1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12" name="Diagram 11"/>
          <p:cNvGraphicFramePr/>
          <p:nvPr>
            <p:extLst>
              <p:ext uri="{D42A27DB-BD31-4B8C-83A1-F6EECF244321}">
                <p14:modId xmlns:p14="http://schemas.microsoft.com/office/powerpoint/2010/main" val="3913200686"/>
              </p:ext>
            </p:extLst>
          </p:nvPr>
        </p:nvGraphicFramePr>
        <p:xfrm>
          <a:off x="691611" y="1268068"/>
          <a:ext cx="10712917" cy="53578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ectangle 3"/>
          <p:cNvSpPr/>
          <p:nvPr/>
        </p:nvSpPr>
        <p:spPr>
          <a:xfrm>
            <a:off x="0" y="247442"/>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smtClean="0"/>
              <a:t>البحرين من معركة الزبارة إلى الفتح الخليفي- أجا203</a:t>
            </a:r>
            <a:endParaRPr lang="en-US" sz="1600" dirty="0"/>
          </a:p>
        </p:txBody>
      </p:sp>
    </p:spTree>
    <p:extLst>
      <p:ext uri="{BB962C8B-B14F-4D97-AF65-F5344CB8AC3E}">
        <p14:creationId xmlns:p14="http://schemas.microsoft.com/office/powerpoint/2010/main" val="2325396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7" name="مستطيل 2"/>
          <p:cNvSpPr>
            <a:spLocks noGrp="1"/>
          </p:cNvSpPr>
          <p:nvPr>
            <p:ph type="title"/>
          </p:nvPr>
        </p:nvSpPr>
        <p:spPr>
          <a:xfrm>
            <a:off x="3107162" y="1838681"/>
            <a:ext cx="5242321" cy="532338"/>
          </a:xfrm>
          <a:prstGeom prst="rect">
            <a:avLst/>
          </a:prstGeom>
          <a:solidFill>
            <a:schemeClr val="accent4">
              <a:lumMod val="20000"/>
              <a:lumOff val="80000"/>
            </a:schemeClr>
          </a:solidFill>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0000"/>
          </a:bodyPr>
          <a:lstStyle/>
          <a:p>
            <a:pPr algn="ctr" rtl="1"/>
            <a:r>
              <a:rPr lang="ar-BH" sz="3600" dirty="0" smtClean="0">
                <a:solidFill>
                  <a:schemeClr val="accent1">
                    <a:lumMod val="50000"/>
                  </a:schemeClr>
                </a:solidFill>
                <a:latin typeface="Sakkal Majalla" panose="02000000000000000000" pitchFamily="2" charset="-78"/>
                <a:cs typeface="Sakkal Majalla" panose="02000000000000000000" pitchFamily="2" charset="-78"/>
              </a:rPr>
              <a:t>1. تأسيس الزبارة (1176هـ/1762م)</a:t>
            </a:r>
            <a:endParaRPr lang="en-US" sz="3600" dirty="0">
              <a:solidFill>
                <a:schemeClr val="accent1">
                  <a:lumMod val="50000"/>
                </a:schemeClr>
              </a:solidFill>
              <a:latin typeface="Sakkal Majalla" panose="02000000000000000000" pitchFamily="2" charset="-78"/>
              <a:cs typeface="Sakkal Majalla" panose="02000000000000000000" pitchFamily="2" charset="-78"/>
            </a:endParaRPr>
          </a:p>
        </p:txBody>
      </p:sp>
      <p:sp>
        <p:nvSpPr>
          <p:cNvPr id="12" name="مستطيل مستدير الزوايا 3"/>
          <p:cNvSpPr/>
          <p:nvPr/>
        </p:nvSpPr>
        <p:spPr>
          <a:xfrm>
            <a:off x="411401" y="1143782"/>
            <a:ext cx="10807547" cy="587084"/>
          </a:xfrm>
          <a:prstGeom prst="roundRect">
            <a:avLst/>
          </a:prstGeom>
          <a:solidFill>
            <a:schemeClr val="bg1"/>
          </a:solidFill>
          <a:ln w="19050">
            <a:solidFill>
              <a:srgbClr val="FF3300"/>
            </a:solidFill>
          </a:ln>
          <a:effectLst>
            <a:glow rad="63500">
              <a:schemeClr val="accent4">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ar-BH" sz="4400" b="1" dirty="0" smtClean="0">
                <a:solidFill>
                  <a:srgbClr val="FF0000"/>
                </a:solidFill>
                <a:latin typeface="Sakkal Majalla" panose="02000000000000000000" pitchFamily="2" charset="-78"/>
                <a:cs typeface="Sakkal Majalla" panose="02000000000000000000" pitchFamily="2" charset="-78"/>
              </a:rPr>
              <a:t>ثانيًا: دور آل خليفة في تأسيس الزبارة</a:t>
            </a:r>
            <a:endParaRPr lang="en-US" sz="4400" b="1" dirty="0">
              <a:solidFill>
                <a:srgbClr val="FF0000"/>
              </a:solidFill>
              <a:latin typeface="Sakkal Majalla" panose="02000000000000000000" pitchFamily="2" charset="-78"/>
              <a:cs typeface="Sakkal Majalla" panose="02000000000000000000" pitchFamily="2" charset="-78"/>
            </a:endParaRPr>
          </a:p>
        </p:txBody>
      </p:sp>
      <p:sp>
        <p:nvSpPr>
          <p:cNvPr id="16" name="Rounded Rectangle 15"/>
          <p:cNvSpPr/>
          <p:nvPr/>
        </p:nvSpPr>
        <p:spPr>
          <a:xfrm>
            <a:off x="8284366" y="2478834"/>
            <a:ext cx="3549708" cy="3662117"/>
          </a:xfrm>
          <a:prstGeom prst="roundRect">
            <a:avLst/>
          </a:prstGeom>
        </p:spPr>
        <p:style>
          <a:lnRef idx="1">
            <a:schemeClr val="accent3"/>
          </a:lnRef>
          <a:fillRef idx="2">
            <a:schemeClr val="accent3"/>
          </a:fillRef>
          <a:effectRef idx="1">
            <a:schemeClr val="accent3"/>
          </a:effectRef>
          <a:fontRef idx="minor">
            <a:schemeClr val="dk1"/>
          </a:fontRef>
        </p:style>
        <p:txBody>
          <a:bodyPr rtlCol="1" anchor="ctr"/>
          <a:lstStyle/>
          <a:p>
            <a:pPr algn="ctr" rtl="1"/>
            <a:r>
              <a:rPr lang="ar-SA" sz="2400" b="1" u="sng" dirty="0" smtClean="0">
                <a:solidFill>
                  <a:schemeClr val="tx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الموقع والمعنى </a:t>
            </a:r>
          </a:p>
          <a:p>
            <a:pPr marL="342900" indent="-342900" algn="r" rtl="1">
              <a:buFont typeface="Arial" panose="020B0604020202020204" pitchFamily="34" charset="0"/>
              <a:buChar char="•"/>
            </a:pPr>
            <a:r>
              <a:rPr lang="ar-SA" sz="2400" b="1" dirty="0">
                <a:solidFill>
                  <a:schemeClr val="tx1"/>
                </a:solidFill>
                <a:latin typeface="Sakkal Majalla" panose="02000000000000000000" pitchFamily="2" charset="-78"/>
                <a:cs typeface="Sakkal Majalla" panose="02000000000000000000" pitchFamily="2" charset="-78"/>
              </a:rPr>
              <a:t> </a:t>
            </a:r>
            <a:r>
              <a:rPr lang="ar-SA" sz="2400" dirty="0">
                <a:solidFill>
                  <a:schemeClr val="tx1"/>
                </a:solidFill>
                <a:latin typeface="Sakkal Majalla" panose="02000000000000000000" pitchFamily="2" charset="-78"/>
                <a:cs typeface="Sakkal Majalla" panose="02000000000000000000" pitchFamily="2" charset="-78"/>
              </a:rPr>
              <a:t>تقع مدينة الزبارة على الساحل الشمالي الغربي </a:t>
            </a:r>
            <a:r>
              <a:rPr lang="ar-SA" sz="2400" dirty="0" smtClean="0">
                <a:solidFill>
                  <a:schemeClr val="tx1"/>
                </a:solidFill>
                <a:latin typeface="Sakkal Majalla" panose="02000000000000000000" pitchFamily="2" charset="-78"/>
                <a:cs typeface="Sakkal Majalla" panose="02000000000000000000" pitchFamily="2" charset="-78"/>
              </a:rPr>
              <a:t>لشب</a:t>
            </a:r>
            <a:r>
              <a:rPr lang="ar-BH" sz="2400" dirty="0" smtClean="0">
                <a:solidFill>
                  <a:schemeClr val="tx1"/>
                </a:solidFill>
                <a:latin typeface="Sakkal Majalla" panose="02000000000000000000" pitchFamily="2" charset="-78"/>
                <a:cs typeface="Sakkal Majalla" panose="02000000000000000000" pitchFamily="2" charset="-78"/>
              </a:rPr>
              <a:t>ه</a:t>
            </a:r>
            <a:r>
              <a:rPr lang="ar-SA" sz="2400" dirty="0" smtClean="0">
                <a:solidFill>
                  <a:schemeClr val="tx1"/>
                </a:solidFill>
                <a:latin typeface="Sakkal Majalla" panose="02000000000000000000" pitchFamily="2" charset="-78"/>
                <a:cs typeface="Sakkal Majalla" panose="02000000000000000000" pitchFamily="2" charset="-78"/>
              </a:rPr>
              <a:t> </a:t>
            </a:r>
            <a:r>
              <a:rPr lang="ar-SA" sz="2400" dirty="0">
                <a:solidFill>
                  <a:schemeClr val="tx1"/>
                </a:solidFill>
                <a:latin typeface="Sakkal Majalla" panose="02000000000000000000" pitchFamily="2" charset="-78"/>
                <a:cs typeface="Sakkal Majalla" panose="02000000000000000000" pitchFamily="2" charset="-78"/>
              </a:rPr>
              <a:t>جزيرة قطر. </a:t>
            </a:r>
          </a:p>
          <a:p>
            <a:pPr marL="342900" indent="-342900" algn="r" rtl="1">
              <a:buFont typeface="Arial" panose="020B0604020202020204" pitchFamily="34" charset="0"/>
              <a:buChar char="•"/>
            </a:pPr>
            <a:r>
              <a:rPr lang="ar-SA" sz="2400" dirty="0">
                <a:solidFill>
                  <a:schemeClr val="tx1"/>
                </a:solidFill>
                <a:latin typeface="Sakkal Majalla" panose="02000000000000000000" pitchFamily="2" charset="-78"/>
                <a:cs typeface="Sakkal Majalla" panose="02000000000000000000" pitchFamily="2" charset="-78"/>
              </a:rPr>
              <a:t> </a:t>
            </a:r>
            <a:r>
              <a:rPr lang="ar-BH" sz="2400" dirty="0" smtClean="0">
                <a:solidFill>
                  <a:schemeClr val="tx1"/>
                </a:solidFill>
                <a:latin typeface="Sakkal Majalla" panose="02000000000000000000" pitchFamily="2" charset="-78"/>
                <a:cs typeface="Sakkal Majalla" panose="02000000000000000000" pitchFamily="2" charset="-78"/>
              </a:rPr>
              <a:t>معنى «الزبارة» وضع البنيان أو الحجارة فوق بعضها البعض وعند أهل الخليج العربي تعنى التلة الصغيرة.</a:t>
            </a:r>
            <a:endParaRPr lang="ar-SA" sz="2400" dirty="0">
              <a:solidFill>
                <a:schemeClr val="tx1"/>
              </a:solidFill>
              <a:latin typeface="Sakkal Majalla" panose="02000000000000000000" pitchFamily="2" charset="-78"/>
              <a:cs typeface="Sakkal Majalla" panose="02000000000000000000" pitchFamily="2" charset="-78"/>
            </a:endParaRPr>
          </a:p>
          <a:p>
            <a:endParaRPr lang="ar-SA" sz="2000" b="1" dirty="0" smtClean="0">
              <a:solidFill>
                <a:schemeClr val="tx1"/>
              </a:solidFill>
              <a:cs typeface="+mj-cs"/>
            </a:endParaRPr>
          </a:p>
        </p:txBody>
      </p:sp>
      <p:sp>
        <p:nvSpPr>
          <p:cNvPr id="19" name="Rounded Rectangle 18"/>
          <p:cNvSpPr/>
          <p:nvPr/>
        </p:nvSpPr>
        <p:spPr>
          <a:xfrm>
            <a:off x="4431252" y="2494233"/>
            <a:ext cx="3740571" cy="3708325"/>
          </a:xfrm>
          <a:prstGeom prst="roundRect">
            <a:avLst/>
          </a:prstGeom>
          <a:solidFill>
            <a:schemeClr val="bg2">
              <a:lumMod val="90000"/>
            </a:schemeClr>
          </a:solidFill>
        </p:spPr>
        <p:style>
          <a:lnRef idx="1">
            <a:schemeClr val="accent2"/>
          </a:lnRef>
          <a:fillRef idx="2">
            <a:schemeClr val="accent2"/>
          </a:fillRef>
          <a:effectRef idx="1">
            <a:schemeClr val="accent2"/>
          </a:effectRef>
          <a:fontRef idx="minor">
            <a:schemeClr val="dk1"/>
          </a:fontRef>
        </p:style>
        <p:txBody>
          <a:bodyPr rtlCol="1" anchor="ctr"/>
          <a:lstStyle/>
          <a:p>
            <a:pPr algn="ctr" rtl="1"/>
            <a:r>
              <a:rPr lang="ar-SA" sz="2400" b="1" u="sng" dirty="0" smtClean="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أسباب اختيار </a:t>
            </a:r>
            <a:r>
              <a:rPr lang="ar-BH" sz="2400" b="1" u="sng"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ا</a:t>
            </a:r>
            <a:r>
              <a:rPr lang="ar-BH" sz="2400" b="1" u="sng" dirty="0" smtClean="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ل</a:t>
            </a:r>
            <a:r>
              <a:rPr lang="ar-SA" sz="2400" b="1" u="sng" dirty="0" smtClean="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زبارة</a:t>
            </a:r>
            <a:r>
              <a:rPr lang="ar-BH" sz="2400" b="1" u="sng" dirty="0" smtClean="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 </a:t>
            </a:r>
          </a:p>
          <a:p>
            <a:pPr marL="342900" indent="-342900" algn="r" rtl="1">
              <a:buFont typeface="Arial" panose="020B0604020202020204" pitchFamily="34" charset="0"/>
              <a:buChar char="•"/>
            </a:pPr>
            <a:r>
              <a:rPr lang="ar-SA" sz="2400" dirty="0" smtClean="0">
                <a:latin typeface="Sakkal Majalla" panose="02000000000000000000" pitchFamily="2" charset="-78"/>
                <a:cs typeface="Sakkal Majalla" panose="02000000000000000000" pitchFamily="2" charset="-78"/>
              </a:rPr>
              <a:t>منطقة مرتفعة تسيطر على الساحل.</a:t>
            </a:r>
          </a:p>
          <a:p>
            <a:pPr marL="342900" indent="-342900" algn="r" rtl="1">
              <a:buFont typeface="Arial" panose="020B0604020202020204" pitchFamily="34" charset="0"/>
              <a:buChar char="•"/>
            </a:pPr>
            <a:r>
              <a:rPr lang="ar-SA" sz="2400" dirty="0" smtClean="0">
                <a:latin typeface="Sakkal Majalla" panose="02000000000000000000" pitchFamily="2" charset="-78"/>
                <a:cs typeface="Sakkal Majalla" panose="02000000000000000000" pitchFamily="2" charset="-78"/>
              </a:rPr>
              <a:t>قريبة من مصائد اللؤلؤ.</a:t>
            </a:r>
          </a:p>
          <a:p>
            <a:pPr marL="342900" indent="-342900" algn="r" rtl="1">
              <a:buFont typeface="Arial" panose="020B0604020202020204" pitchFamily="34" charset="0"/>
              <a:buChar char="•"/>
            </a:pPr>
            <a:r>
              <a:rPr lang="ar-SA" sz="2400" dirty="0" smtClean="0">
                <a:latin typeface="Sakkal Majalla" panose="02000000000000000000" pitchFamily="2" charset="-78"/>
                <a:cs typeface="Sakkal Majalla" panose="02000000000000000000" pitchFamily="2" charset="-78"/>
              </a:rPr>
              <a:t>صلاحية مي</a:t>
            </a:r>
            <a:r>
              <a:rPr lang="ar-BH" sz="2400" dirty="0" smtClean="0">
                <a:latin typeface="Sakkal Majalla" panose="02000000000000000000" pitchFamily="2" charset="-78"/>
                <a:cs typeface="Sakkal Majalla" panose="02000000000000000000" pitchFamily="2" charset="-78"/>
              </a:rPr>
              <a:t>نائها</a:t>
            </a:r>
            <a:r>
              <a:rPr lang="ar-SA" sz="2400" dirty="0" smtClean="0">
                <a:latin typeface="Sakkal Majalla" panose="02000000000000000000" pitchFamily="2" charset="-78"/>
                <a:cs typeface="Sakkal Majalla" panose="02000000000000000000" pitchFamily="2" charset="-78"/>
              </a:rPr>
              <a:t> لرسو السفن.</a:t>
            </a:r>
          </a:p>
          <a:p>
            <a:pPr marL="342900" indent="-342900" algn="r" rtl="1">
              <a:buFont typeface="Arial" panose="020B0604020202020204" pitchFamily="34" charset="0"/>
              <a:buChar char="•"/>
            </a:pPr>
            <a:r>
              <a:rPr lang="ar-SA" sz="2400" dirty="0" smtClean="0">
                <a:latin typeface="Sakkal Majalla" panose="02000000000000000000" pitchFamily="2" charset="-78"/>
                <a:cs typeface="Sakkal Majalla" panose="02000000000000000000" pitchFamily="2" charset="-78"/>
              </a:rPr>
              <a:t>وفرة مياهها. </a:t>
            </a:r>
          </a:p>
        </p:txBody>
      </p:sp>
      <p:sp>
        <p:nvSpPr>
          <p:cNvPr id="20" name="Rounded Rectangle 19"/>
          <p:cNvSpPr/>
          <p:nvPr/>
        </p:nvSpPr>
        <p:spPr>
          <a:xfrm>
            <a:off x="411401" y="2432627"/>
            <a:ext cx="3650099" cy="3769932"/>
          </a:xfrm>
          <a:prstGeom prst="roundRect">
            <a:avLst/>
          </a:prstGeom>
          <a:solidFill>
            <a:schemeClr val="bg2">
              <a:lumMod val="90000"/>
            </a:schemeClr>
          </a:solidFill>
        </p:spPr>
        <p:style>
          <a:lnRef idx="1">
            <a:schemeClr val="accent5"/>
          </a:lnRef>
          <a:fillRef idx="2">
            <a:schemeClr val="accent5"/>
          </a:fillRef>
          <a:effectRef idx="1">
            <a:schemeClr val="accent5"/>
          </a:effectRef>
          <a:fontRef idx="minor">
            <a:schemeClr val="dk1"/>
          </a:fontRef>
        </p:style>
        <p:txBody>
          <a:bodyPr rtlCol="1" anchor="ctr"/>
          <a:lstStyle/>
          <a:p>
            <a:pPr algn="ctr" rtl="1"/>
            <a:r>
              <a:rPr lang="ar-SA" sz="2400" b="1" u="sng" dirty="0" smtClean="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أعمال</a:t>
            </a:r>
            <a:r>
              <a:rPr lang="ar-BH" sz="2400" b="1" u="sng" dirty="0" smtClean="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 القائد محمد بن خليفة:</a:t>
            </a:r>
            <a:r>
              <a:rPr lang="ar-SA" sz="2400" b="1" u="sng" dirty="0" smtClean="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 </a:t>
            </a:r>
            <a:endParaRPr lang="en-US" sz="2400" b="1" u="sng"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a:p>
            <a:pPr algn="ctr" rtl="1"/>
            <a:endParaRPr lang="ar-SA" sz="2400" b="1" u="sng" dirty="0" smtClean="0">
              <a:latin typeface="Sakkal Majalla" panose="02000000000000000000" pitchFamily="2" charset="-78"/>
              <a:cs typeface="Sakkal Majalla" panose="02000000000000000000" pitchFamily="2" charset="-78"/>
            </a:endParaRPr>
          </a:p>
          <a:p>
            <a:pPr marL="342900" indent="-342900" algn="r" rtl="1">
              <a:buFont typeface="Arial" panose="020B0604020202020204" pitchFamily="34" charset="0"/>
              <a:buChar char="•"/>
            </a:pPr>
            <a:r>
              <a:rPr lang="ar-BH" sz="2400" dirty="0">
                <a:latin typeface="Sakkal Majalla" panose="02000000000000000000" pitchFamily="2" charset="-78"/>
                <a:cs typeface="Sakkal Majalla" panose="02000000000000000000" pitchFamily="2" charset="-78"/>
              </a:rPr>
              <a:t>إ</a:t>
            </a:r>
            <a:r>
              <a:rPr lang="ar-SA" sz="2400" dirty="0" smtClean="0">
                <a:latin typeface="Sakkal Majalla" panose="02000000000000000000" pitchFamily="2" charset="-78"/>
                <a:cs typeface="Sakkal Majalla" panose="02000000000000000000" pitchFamily="2" charset="-78"/>
              </a:rPr>
              <a:t>هتم </a:t>
            </a:r>
            <a:r>
              <a:rPr lang="ar-SA" sz="2400" dirty="0">
                <a:latin typeface="Sakkal Majalla" panose="02000000000000000000" pitchFamily="2" charset="-78"/>
                <a:cs typeface="Sakkal Majalla" panose="02000000000000000000" pitchFamily="2" charset="-78"/>
              </a:rPr>
              <a:t>بتحصين الزبارة </a:t>
            </a:r>
            <a:r>
              <a:rPr lang="ar-BH" sz="2400" dirty="0" smtClean="0">
                <a:latin typeface="Sakkal Majalla" panose="02000000000000000000" pitchFamily="2" charset="-78"/>
                <a:cs typeface="Sakkal Majalla" panose="02000000000000000000" pitchFamily="2" charset="-78"/>
              </a:rPr>
              <a:t>وحمايتها</a:t>
            </a:r>
            <a:r>
              <a:rPr lang="ar-SA" sz="2400" dirty="0" smtClean="0">
                <a:latin typeface="Sakkal Majalla" panose="02000000000000000000" pitchFamily="2" charset="-78"/>
                <a:cs typeface="Sakkal Majalla" panose="02000000000000000000" pitchFamily="2" charset="-78"/>
              </a:rPr>
              <a:t>.</a:t>
            </a:r>
            <a:endParaRPr lang="ar-SA" sz="2400" dirty="0">
              <a:latin typeface="Sakkal Majalla" panose="02000000000000000000" pitchFamily="2" charset="-78"/>
              <a:cs typeface="Sakkal Majalla" panose="02000000000000000000" pitchFamily="2" charset="-78"/>
            </a:endParaRPr>
          </a:p>
          <a:p>
            <a:pPr marL="342900" indent="-342900" algn="r" rtl="1">
              <a:buFont typeface="Arial" panose="020B0604020202020204" pitchFamily="34" charset="0"/>
              <a:buChar char="•"/>
            </a:pPr>
            <a:r>
              <a:rPr lang="ar-SA" sz="2400" dirty="0">
                <a:latin typeface="Sakkal Majalla" panose="02000000000000000000" pitchFamily="2" charset="-78"/>
                <a:cs typeface="Sakkal Majalla" panose="02000000000000000000" pitchFamily="2" charset="-78"/>
              </a:rPr>
              <a:t>زاد عدد السفن  العاملة في التجارة </a:t>
            </a:r>
            <a:r>
              <a:rPr lang="ar-SA" sz="2400" dirty="0" smtClean="0">
                <a:latin typeface="Sakkal Majalla" panose="02000000000000000000" pitchFamily="2" charset="-78"/>
                <a:cs typeface="Sakkal Majalla" panose="02000000000000000000" pitchFamily="2" charset="-78"/>
              </a:rPr>
              <a:t>والغوص.</a:t>
            </a:r>
            <a:r>
              <a:rPr lang="ar-BH" sz="2400" dirty="0" smtClean="0">
                <a:latin typeface="Sakkal Majalla" panose="02000000000000000000" pitchFamily="2" charset="-78"/>
                <a:cs typeface="Sakkal Majalla" panose="02000000000000000000" pitchFamily="2" charset="-78"/>
              </a:rPr>
              <a:t> </a:t>
            </a:r>
          </a:p>
          <a:p>
            <a:pPr marL="342900" indent="-342900">
              <a:buFont typeface="Arial" panose="020B0604020202020204" pitchFamily="34" charset="0"/>
              <a:buChar char="•"/>
            </a:pPr>
            <a:endParaRPr lang="ar-BH" sz="2400" dirty="0"/>
          </a:p>
          <a:p>
            <a:pPr marL="342900" indent="-342900">
              <a:buFont typeface="Arial" panose="020B0604020202020204" pitchFamily="34" charset="0"/>
              <a:buChar char="•"/>
            </a:pPr>
            <a:endParaRPr lang="ar-SA" sz="2000" dirty="0">
              <a:cs typeface="+mj-cs"/>
            </a:endParaRPr>
          </a:p>
        </p:txBody>
      </p:sp>
      <p:sp>
        <p:nvSpPr>
          <p:cNvPr id="14" name="Rectangle 3"/>
          <p:cNvSpPr/>
          <p:nvPr/>
        </p:nvSpPr>
        <p:spPr>
          <a:xfrm>
            <a:off x="0" y="247442"/>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smtClean="0"/>
              <a:t>البحرين من معركة الزبارة إلى الفتح الخليفي- أجا203</a:t>
            </a:r>
            <a:endParaRPr lang="en-US" sz="1600" dirty="0"/>
          </a:p>
        </p:txBody>
      </p:sp>
    </p:spTree>
    <p:extLst>
      <p:ext uri="{BB962C8B-B14F-4D97-AF65-F5344CB8AC3E}">
        <p14:creationId xmlns:p14="http://schemas.microsoft.com/office/powerpoint/2010/main" val="763801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down)">
                                      <p:cBhvr>
                                        <p:cTn id="13" dur="500"/>
                                        <p:tgtEl>
                                          <p:spTgt spid="17"/>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1000"/>
                                        <p:tgtEl>
                                          <p:spTgt spid="16"/>
                                        </p:tgtEl>
                                      </p:cBhvr>
                                    </p:animEffect>
                                    <p:anim calcmode="lin" valueType="num">
                                      <p:cBhvr>
                                        <p:cTn id="19" dur="1000" fill="hold"/>
                                        <p:tgtEl>
                                          <p:spTgt spid="16"/>
                                        </p:tgtEl>
                                        <p:attrNameLst>
                                          <p:attrName>ppt_x</p:attrName>
                                        </p:attrNameLst>
                                      </p:cBhvr>
                                      <p:tavLst>
                                        <p:tav tm="0">
                                          <p:val>
                                            <p:strVal val="#ppt_x"/>
                                          </p:val>
                                        </p:tav>
                                        <p:tav tm="100000">
                                          <p:val>
                                            <p:strVal val="#ppt_x"/>
                                          </p:val>
                                        </p:tav>
                                      </p:tavLst>
                                    </p:anim>
                                    <p:anim calcmode="lin" valueType="num">
                                      <p:cBhvr>
                                        <p:cTn id="2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1000"/>
                                        <p:tgtEl>
                                          <p:spTgt spid="19"/>
                                        </p:tgtEl>
                                      </p:cBhvr>
                                    </p:animEffect>
                                    <p:anim calcmode="lin" valueType="num">
                                      <p:cBhvr>
                                        <p:cTn id="26" dur="1000" fill="hold"/>
                                        <p:tgtEl>
                                          <p:spTgt spid="19"/>
                                        </p:tgtEl>
                                        <p:attrNameLst>
                                          <p:attrName>ppt_x</p:attrName>
                                        </p:attrNameLst>
                                      </p:cBhvr>
                                      <p:tavLst>
                                        <p:tav tm="0">
                                          <p:val>
                                            <p:strVal val="#ppt_x"/>
                                          </p:val>
                                        </p:tav>
                                        <p:tav tm="100000">
                                          <p:val>
                                            <p:strVal val="#ppt_x"/>
                                          </p:val>
                                        </p:tav>
                                      </p:tavLst>
                                    </p:anim>
                                    <p:anim calcmode="lin" valueType="num">
                                      <p:cBhvr>
                                        <p:cTn id="27"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1000"/>
                                        <p:tgtEl>
                                          <p:spTgt spid="20"/>
                                        </p:tgtEl>
                                      </p:cBhvr>
                                    </p:animEffect>
                                    <p:anim calcmode="lin" valueType="num">
                                      <p:cBhvr>
                                        <p:cTn id="33" dur="1000" fill="hold"/>
                                        <p:tgtEl>
                                          <p:spTgt spid="20"/>
                                        </p:tgtEl>
                                        <p:attrNameLst>
                                          <p:attrName>ppt_x</p:attrName>
                                        </p:attrNameLst>
                                      </p:cBhvr>
                                      <p:tavLst>
                                        <p:tav tm="0">
                                          <p:val>
                                            <p:strVal val="#ppt_x"/>
                                          </p:val>
                                        </p:tav>
                                        <p:tav tm="100000">
                                          <p:val>
                                            <p:strVal val="#ppt_x"/>
                                          </p:val>
                                        </p:tav>
                                      </p:tavLst>
                                    </p:anim>
                                    <p:anim calcmode="lin" valueType="num">
                                      <p:cBhvr>
                                        <p:cTn id="34"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2" grpId="0" animBg="1"/>
      <p:bldP spid="16" grpId="0" animBg="1"/>
      <p:bldP spid="19" grpId="0" animBg="1"/>
      <p:bldP spid="2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5" name="Title 1"/>
          <p:cNvSpPr txBox="1">
            <a:spLocks/>
          </p:cNvSpPr>
          <p:nvPr/>
        </p:nvSpPr>
        <p:spPr>
          <a:xfrm>
            <a:off x="138720" y="1157905"/>
            <a:ext cx="11762158" cy="5106260"/>
          </a:xfrm>
          <a:prstGeom prst="rect">
            <a:avLst/>
          </a:prstGeom>
          <a:solidFill>
            <a:schemeClr val="accent3">
              <a:lumMod val="40000"/>
              <a:lumOff val="60000"/>
            </a:schemeClr>
          </a:solid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lgn="r" rtl="1">
              <a:buFontTx/>
              <a:buChar char="-"/>
            </a:pPr>
            <a:endParaRPr lang="ar-BH" sz="3200" dirty="0" smtClean="0">
              <a:latin typeface="Sakkal Majalla" panose="02000000000000000000" pitchFamily="2" charset="-78"/>
              <a:cs typeface="Sakkal Majalla" panose="02000000000000000000" pitchFamily="2" charset="-78"/>
            </a:endParaRPr>
          </a:p>
        </p:txBody>
      </p:sp>
      <p:sp>
        <p:nvSpPr>
          <p:cNvPr id="9" name="مستطيل 2"/>
          <p:cNvSpPr>
            <a:spLocks noGrp="1"/>
          </p:cNvSpPr>
          <p:nvPr>
            <p:ph type="title"/>
          </p:nvPr>
        </p:nvSpPr>
        <p:spPr>
          <a:xfrm>
            <a:off x="3286387" y="1249203"/>
            <a:ext cx="5242321" cy="532338"/>
          </a:xfrm>
          <a:prstGeom prst="rect">
            <a:avLst/>
          </a:prstGeom>
          <a:solidFill>
            <a:schemeClr val="accent4">
              <a:lumMod val="20000"/>
              <a:lumOff val="80000"/>
            </a:schemeClr>
          </a:solidFill>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0000"/>
          </a:bodyPr>
          <a:lstStyle/>
          <a:p>
            <a:pPr algn="ctr" rtl="1"/>
            <a:r>
              <a:rPr lang="ar-BH" sz="3600" dirty="0" smtClean="0">
                <a:solidFill>
                  <a:schemeClr val="accent1">
                    <a:lumMod val="50000"/>
                  </a:schemeClr>
                </a:solidFill>
                <a:latin typeface="Sakkal Majalla" panose="02000000000000000000" pitchFamily="2" charset="-78"/>
                <a:cs typeface="Sakkal Majalla" panose="02000000000000000000" pitchFamily="2" charset="-78"/>
              </a:rPr>
              <a:t>2. نمو الزبارة واتساع عمرانها</a:t>
            </a:r>
            <a:endParaRPr lang="en-US" sz="3600" dirty="0">
              <a:solidFill>
                <a:schemeClr val="accent1">
                  <a:lumMod val="50000"/>
                </a:schemeClr>
              </a:solidFill>
              <a:latin typeface="Sakkal Majalla" panose="02000000000000000000" pitchFamily="2" charset="-78"/>
              <a:cs typeface="Sakkal Majalla" panose="02000000000000000000" pitchFamily="2" charset="-78"/>
            </a:endParaRPr>
          </a:p>
        </p:txBody>
      </p:sp>
      <p:sp>
        <p:nvSpPr>
          <p:cNvPr id="11" name="مستطيل 2"/>
          <p:cNvSpPr/>
          <p:nvPr/>
        </p:nvSpPr>
        <p:spPr>
          <a:xfrm>
            <a:off x="417688" y="2132301"/>
            <a:ext cx="11351269" cy="568801"/>
          </a:xfrm>
          <a:prstGeom prst="rect">
            <a:avLst/>
          </a:prstGeom>
          <a:solidFill>
            <a:schemeClr val="bg1"/>
          </a:solidFill>
          <a:ln w="28575">
            <a:solidFill>
              <a:srgbClr val="FF000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lnSpc>
                <a:spcPct val="150000"/>
              </a:lnSpc>
            </a:pPr>
            <a:r>
              <a:rPr lang="ar-BH" sz="2400" b="1" dirty="0" smtClean="0">
                <a:solidFill>
                  <a:srgbClr val="00B0F0"/>
                </a:solidFill>
                <a:latin typeface="Sakkal Majalla" panose="02000000000000000000" pitchFamily="2" charset="-78"/>
                <a:cs typeface="Sakkal Majalla" panose="02000000000000000000" pitchFamily="2" charset="-78"/>
              </a:rPr>
              <a:t>نشاط 2: ما العوامل التي ساعدت الزبارة على تحقيق مكانة متقدمة بين مثيلاتها من مدن الخليج العربي في القرن 18م؟</a:t>
            </a:r>
            <a:endParaRPr lang="ar-SA" sz="2400" dirty="0">
              <a:solidFill>
                <a:schemeClr val="tx1"/>
              </a:solidFill>
              <a:latin typeface="Sakkal Majalla" panose="02000000000000000000" pitchFamily="2" charset="-78"/>
              <a:cs typeface="Sakkal Majalla" panose="02000000000000000000" pitchFamily="2" charset="-78"/>
            </a:endParaRPr>
          </a:p>
        </p:txBody>
      </p:sp>
      <p:sp>
        <p:nvSpPr>
          <p:cNvPr id="12" name="مستطيل 4"/>
          <p:cNvSpPr/>
          <p:nvPr/>
        </p:nvSpPr>
        <p:spPr>
          <a:xfrm>
            <a:off x="417689" y="3082102"/>
            <a:ext cx="11351269" cy="707903"/>
          </a:xfrm>
          <a:prstGeom prst="rect">
            <a:avLst/>
          </a:prstGeom>
          <a:gradFill flip="none" rotWithShape="1">
            <a:gsLst>
              <a:gs pos="0">
                <a:schemeClr val="accent2">
                  <a:lumMod val="60000"/>
                  <a:lumOff val="40000"/>
                  <a:shade val="30000"/>
                  <a:satMod val="115000"/>
                </a:schemeClr>
              </a:gs>
              <a:gs pos="50000">
                <a:schemeClr val="accent2">
                  <a:lumMod val="60000"/>
                  <a:lumOff val="40000"/>
                  <a:shade val="67500"/>
                  <a:satMod val="115000"/>
                </a:schemeClr>
              </a:gs>
              <a:gs pos="100000">
                <a:schemeClr val="accent2">
                  <a:lumMod val="60000"/>
                  <a:lumOff val="40000"/>
                  <a:shade val="100000"/>
                  <a:satMod val="115000"/>
                </a:schemeClr>
              </a:gs>
            </a:gsLst>
            <a:lin ang="8100000" scaled="1"/>
            <a:tileRect/>
          </a:gradFill>
          <a:ln w="28575">
            <a:solidFill>
              <a:schemeClr val="accent1">
                <a:lumMod val="7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lnSpc>
                <a:spcPct val="100000"/>
              </a:lnSpc>
            </a:pPr>
            <a:r>
              <a:rPr lang="ar-SA" sz="2400" b="1" dirty="0">
                <a:latin typeface="Sakkal Majalla" panose="02000000000000000000" pitchFamily="2" charset="-78"/>
                <a:cs typeface="Sakkal Majalla" panose="02000000000000000000" pitchFamily="2" charset="-78"/>
              </a:rPr>
              <a:t>حنكة مؤسسها وحكامها</a:t>
            </a:r>
            <a:r>
              <a:rPr lang="ar-BH" sz="2400" b="1" dirty="0">
                <a:latin typeface="Sakkal Majalla" panose="02000000000000000000" pitchFamily="2" charset="-78"/>
                <a:cs typeface="Sakkal Majalla" panose="02000000000000000000" pitchFamily="2" charset="-78"/>
              </a:rPr>
              <a:t> </a:t>
            </a:r>
            <a:r>
              <a:rPr lang="ar-SA" sz="2400" b="1" dirty="0">
                <a:latin typeface="Sakkal Majalla" panose="02000000000000000000" pitchFamily="2" charset="-78"/>
                <a:cs typeface="Sakkal Majalla" panose="02000000000000000000" pitchFamily="2" charset="-78"/>
              </a:rPr>
              <a:t>من آل خليفة وحسن إدارتهم</a:t>
            </a:r>
            <a:r>
              <a:rPr lang="ar-BH" sz="2400" b="1" dirty="0">
                <a:latin typeface="Sakkal Majalla" panose="02000000000000000000" pitchFamily="2" charset="-78"/>
                <a:cs typeface="Sakkal Majalla" panose="02000000000000000000" pitchFamily="2" charset="-78"/>
              </a:rPr>
              <a:t>، </a:t>
            </a:r>
            <a:r>
              <a:rPr lang="ar-SA" sz="2400" b="1" dirty="0">
                <a:latin typeface="Sakkal Majalla" panose="02000000000000000000" pitchFamily="2" charset="-78"/>
                <a:cs typeface="Sakkal Majalla" panose="02000000000000000000" pitchFamily="2" charset="-78"/>
              </a:rPr>
              <a:t>وأخلاقهم الحميدة؛</a:t>
            </a:r>
            <a:r>
              <a:rPr lang="ar-BH" sz="2400" b="1" dirty="0">
                <a:latin typeface="Sakkal Majalla" panose="02000000000000000000" pitchFamily="2" charset="-78"/>
                <a:cs typeface="Sakkal Majalla" panose="02000000000000000000" pitchFamily="2" charset="-78"/>
              </a:rPr>
              <a:t> </a:t>
            </a:r>
            <a:r>
              <a:rPr lang="ar-SA" sz="2400" b="1" dirty="0">
                <a:latin typeface="Sakkal Majalla" panose="02000000000000000000" pitchFamily="2" charset="-78"/>
                <a:cs typeface="Sakkal Majalla" panose="02000000000000000000" pitchFamily="2" charset="-78"/>
              </a:rPr>
              <a:t>جعلت سكانها يجمعون على محبتهم وولاءهم والتضحية لأجلهم.</a:t>
            </a:r>
            <a:endParaRPr lang="ar-BH" sz="2400" b="1" dirty="0">
              <a:latin typeface="Sakkal Majalla" panose="02000000000000000000" pitchFamily="2" charset="-78"/>
              <a:cs typeface="Sakkal Majalla" panose="02000000000000000000" pitchFamily="2" charset="-78"/>
            </a:endParaRPr>
          </a:p>
        </p:txBody>
      </p:sp>
      <p:sp>
        <p:nvSpPr>
          <p:cNvPr id="13" name="مستطيل 4"/>
          <p:cNvSpPr/>
          <p:nvPr/>
        </p:nvSpPr>
        <p:spPr>
          <a:xfrm>
            <a:off x="417689" y="4032926"/>
            <a:ext cx="11351269" cy="707903"/>
          </a:xfrm>
          <a:prstGeom prst="rect">
            <a:avLst/>
          </a:prstGeom>
          <a:gradFill flip="none" rotWithShape="1">
            <a:gsLst>
              <a:gs pos="0">
                <a:schemeClr val="accent2">
                  <a:lumMod val="60000"/>
                  <a:lumOff val="40000"/>
                  <a:shade val="30000"/>
                  <a:satMod val="115000"/>
                </a:schemeClr>
              </a:gs>
              <a:gs pos="50000">
                <a:schemeClr val="accent2">
                  <a:lumMod val="60000"/>
                  <a:lumOff val="40000"/>
                  <a:shade val="67500"/>
                  <a:satMod val="115000"/>
                </a:schemeClr>
              </a:gs>
              <a:gs pos="100000">
                <a:schemeClr val="accent2">
                  <a:lumMod val="60000"/>
                  <a:lumOff val="40000"/>
                  <a:shade val="100000"/>
                  <a:satMod val="115000"/>
                </a:schemeClr>
              </a:gs>
            </a:gsLst>
            <a:lin ang="8100000" scaled="1"/>
            <a:tileRect/>
          </a:gradFill>
          <a:ln w="28575">
            <a:solidFill>
              <a:schemeClr val="accent1">
                <a:lumMod val="7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lnSpc>
                <a:spcPct val="100000"/>
              </a:lnSpc>
            </a:pPr>
            <a:r>
              <a:rPr lang="ar-SA" sz="2400" b="1" dirty="0">
                <a:latin typeface="Sakkal Majalla" panose="02000000000000000000" pitchFamily="2" charset="-78"/>
                <a:cs typeface="Sakkal Majalla" panose="02000000000000000000" pitchFamily="2" charset="-78"/>
              </a:rPr>
              <a:t>الموقع الجغرافي ال</a:t>
            </a:r>
            <a:r>
              <a:rPr lang="ar-BH" sz="2400" b="1" dirty="0">
                <a:latin typeface="Sakkal Majalla" panose="02000000000000000000" pitchFamily="2" charset="-78"/>
                <a:cs typeface="Sakkal Majalla" panose="02000000000000000000" pitchFamily="2" charset="-78"/>
              </a:rPr>
              <a:t>متميز</a:t>
            </a:r>
            <a:r>
              <a:rPr lang="ar-SA" sz="2400" b="1" dirty="0">
                <a:latin typeface="Sakkal Majalla" panose="02000000000000000000" pitchFamily="2" charset="-78"/>
                <a:cs typeface="Sakkal Majalla" panose="02000000000000000000" pitchFamily="2" charset="-78"/>
              </a:rPr>
              <a:t> على </a:t>
            </a:r>
            <a:r>
              <a:rPr lang="ar-BH" sz="2400" b="1" dirty="0">
                <a:latin typeface="Sakkal Majalla" panose="02000000000000000000" pitchFamily="2" charset="-78"/>
                <a:cs typeface="Sakkal Majalla" panose="02000000000000000000" pitchFamily="2" charset="-78"/>
              </a:rPr>
              <a:t>ملتقى </a:t>
            </a:r>
            <a:r>
              <a:rPr lang="ar-SA" sz="2400" b="1" dirty="0">
                <a:latin typeface="Sakkal Majalla" panose="02000000000000000000" pitchFamily="2" charset="-78"/>
                <a:cs typeface="Sakkal Majalla" panose="02000000000000000000" pitchFamily="2" charset="-78"/>
              </a:rPr>
              <a:t>طرق التجارة البحرية</a:t>
            </a:r>
            <a:r>
              <a:rPr lang="ar-BH" sz="2400" b="1" dirty="0">
                <a:latin typeface="Sakkal Majalla" panose="02000000000000000000" pitchFamily="2" charset="-78"/>
                <a:cs typeface="Sakkal Majalla" panose="02000000000000000000" pitchFamily="2" charset="-78"/>
              </a:rPr>
              <a:t> </a:t>
            </a:r>
            <a:r>
              <a:rPr lang="ar-SA" sz="2400" b="1" dirty="0">
                <a:latin typeface="Sakkal Majalla" panose="02000000000000000000" pitchFamily="2" charset="-78"/>
                <a:cs typeface="Sakkal Majalla" panose="02000000000000000000" pitchFamily="2" charset="-78"/>
              </a:rPr>
              <a:t>والبرية في الخليج العربي</a:t>
            </a:r>
            <a:r>
              <a:rPr lang="ar-BH" sz="2400" b="1" dirty="0">
                <a:latin typeface="Sakkal Majalla" panose="02000000000000000000" pitchFamily="2" charset="-78"/>
                <a:cs typeface="Sakkal Majalla" panose="02000000000000000000" pitchFamily="2" charset="-78"/>
              </a:rPr>
              <a:t>، </a:t>
            </a:r>
            <a:r>
              <a:rPr lang="ar-SA" sz="2400" b="1" dirty="0">
                <a:latin typeface="Sakkal Majalla" panose="02000000000000000000" pitchFamily="2" charset="-78"/>
                <a:cs typeface="Sakkal Majalla" panose="02000000000000000000" pitchFamily="2" charset="-78"/>
              </a:rPr>
              <a:t>وقربها من مراكز الصيد والغوص.</a:t>
            </a:r>
            <a:endParaRPr lang="ar-BH" sz="2400" b="1" dirty="0">
              <a:latin typeface="Sakkal Majalla" panose="02000000000000000000" pitchFamily="2" charset="-78"/>
              <a:cs typeface="Sakkal Majalla" panose="02000000000000000000" pitchFamily="2" charset="-78"/>
            </a:endParaRPr>
          </a:p>
        </p:txBody>
      </p:sp>
      <p:sp>
        <p:nvSpPr>
          <p:cNvPr id="14" name="مستطيل 4"/>
          <p:cNvSpPr/>
          <p:nvPr/>
        </p:nvSpPr>
        <p:spPr>
          <a:xfrm>
            <a:off x="434575" y="5111206"/>
            <a:ext cx="11351269" cy="707903"/>
          </a:xfrm>
          <a:prstGeom prst="rect">
            <a:avLst/>
          </a:prstGeom>
          <a:gradFill flip="none" rotWithShape="1">
            <a:gsLst>
              <a:gs pos="0">
                <a:schemeClr val="accent2">
                  <a:lumMod val="60000"/>
                  <a:lumOff val="40000"/>
                  <a:shade val="30000"/>
                  <a:satMod val="115000"/>
                </a:schemeClr>
              </a:gs>
              <a:gs pos="50000">
                <a:schemeClr val="accent2">
                  <a:lumMod val="60000"/>
                  <a:lumOff val="40000"/>
                  <a:shade val="67500"/>
                  <a:satMod val="115000"/>
                </a:schemeClr>
              </a:gs>
              <a:gs pos="100000">
                <a:schemeClr val="accent2">
                  <a:lumMod val="60000"/>
                  <a:lumOff val="40000"/>
                  <a:shade val="100000"/>
                  <a:satMod val="115000"/>
                </a:schemeClr>
              </a:gs>
            </a:gsLst>
            <a:lin ang="8100000" scaled="1"/>
            <a:tileRect/>
          </a:gradFill>
          <a:ln w="28575">
            <a:solidFill>
              <a:schemeClr val="accent1">
                <a:lumMod val="7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lnSpc>
                <a:spcPct val="100000"/>
              </a:lnSpc>
            </a:pPr>
            <a:r>
              <a:rPr lang="ar-SA" sz="2400" b="1" dirty="0">
                <a:latin typeface="Sakkal Majalla" panose="02000000000000000000" pitchFamily="2" charset="-78"/>
                <a:cs typeface="Sakkal Majalla" panose="02000000000000000000" pitchFamily="2" charset="-78"/>
              </a:rPr>
              <a:t>سياسة الإعفاء الضريبي التي </a:t>
            </a:r>
            <a:r>
              <a:rPr lang="ar-BH" sz="2400" b="1" dirty="0">
                <a:latin typeface="Sakkal Majalla" panose="02000000000000000000" pitchFamily="2" charset="-78"/>
                <a:cs typeface="Sakkal Majalla" panose="02000000000000000000" pitchFamily="2" charset="-78"/>
              </a:rPr>
              <a:t>ا</a:t>
            </a:r>
            <a:r>
              <a:rPr lang="ar-SA" sz="2400" b="1" dirty="0" err="1">
                <a:latin typeface="Sakkal Majalla" panose="02000000000000000000" pitchFamily="2" charset="-78"/>
                <a:cs typeface="Sakkal Majalla" panose="02000000000000000000" pitchFamily="2" charset="-78"/>
              </a:rPr>
              <a:t>نتهجها</a:t>
            </a:r>
            <a:r>
              <a:rPr lang="ar-SA" sz="2400" b="1" dirty="0">
                <a:latin typeface="Sakkal Majalla" panose="02000000000000000000" pitchFamily="2" charset="-78"/>
                <a:cs typeface="Sakkal Majalla" panose="02000000000000000000" pitchFamily="2" charset="-78"/>
              </a:rPr>
              <a:t> حكام آل </a:t>
            </a:r>
            <a:r>
              <a:rPr lang="ar-SA" sz="2400" b="1" dirty="0" smtClean="0">
                <a:latin typeface="Sakkal Majalla" panose="02000000000000000000" pitchFamily="2" charset="-78"/>
                <a:cs typeface="Sakkal Majalla" panose="02000000000000000000" pitchFamily="2" charset="-78"/>
              </a:rPr>
              <a:t>خليفة </a:t>
            </a:r>
            <a:r>
              <a:rPr lang="ar-BH" sz="2400" b="1" dirty="0">
                <a:latin typeface="Sakkal Majalla" panose="02000000000000000000" pitchFamily="2" charset="-78"/>
                <a:cs typeface="Sakkal Majalla" panose="02000000000000000000" pitchFamily="2" charset="-78"/>
              </a:rPr>
              <a:t>في سياستهم الاقتصادية </a:t>
            </a:r>
            <a:r>
              <a:rPr lang="ar-SA" sz="2400" b="1" dirty="0">
                <a:latin typeface="Sakkal Majalla" panose="02000000000000000000" pitchFamily="2" charset="-78"/>
                <a:cs typeface="Sakkal Majalla" panose="02000000000000000000" pitchFamily="2" charset="-78"/>
              </a:rPr>
              <a:t>مع </a:t>
            </a:r>
            <a:r>
              <a:rPr lang="ar-SA" sz="2400" b="1" dirty="0" smtClean="0">
                <a:latin typeface="Sakkal Majalla" panose="02000000000000000000" pitchFamily="2" charset="-78"/>
                <a:cs typeface="Sakkal Majalla" panose="02000000000000000000" pitchFamily="2" charset="-78"/>
              </a:rPr>
              <a:t>الت</a:t>
            </a:r>
            <a:r>
              <a:rPr lang="ar-BH" sz="2400" b="1" dirty="0" smtClean="0">
                <a:latin typeface="Sakkal Majalla" panose="02000000000000000000" pitchFamily="2" charset="-78"/>
                <a:cs typeface="Sakkal Majalla" panose="02000000000000000000" pitchFamily="2" charset="-78"/>
              </a:rPr>
              <a:t>جار</a:t>
            </a:r>
            <a:r>
              <a:rPr lang="ar-SA" sz="2000" b="1" dirty="0" smtClean="0">
                <a:latin typeface="Arial (Bodyti"/>
              </a:rPr>
              <a:t>.</a:t>
            </a:r>
            <a:endParaRPr lang="ar-BH" sz="2000" b="1" dirty="0">
              <a:latin typeface="Arial (Bodyti"/>
            </a:endParaRPr>
          </a:p>
        </p:txBody>
      </p:sp>
      <p:sp>
        <p:nvSpPr>
          <p:cNvPr id="16" name="Rectangle 3"/>
          <p:cNvSpPr/>
          <p:nvPr/>
        </p:nvSpPr>
        <p:spPr>
          <a:xfrm>
            <a:off x="0" y="247442"/>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smtClean="0"/>
              <a:t>البحرين من معركة الزبارة إلى الفتح الخليفي- أجا203</a:t>
            </a:r>
            <a:endParaRPr lang="en-US" sz="1600" dirty="0"/>
          </a:p>
        </p:txBody>
      </p:sp>
    </p:spTree>
    <p:extLst>
      <p:ext uri="{BB962C8B-B14F-4D97-AF65-F5344CB8AC3E}">
        <p14:creationId xmlns:p14="http://schemas.microsoft.com/office/powerpoint/2010/main" val="3237944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circle(in)">
                                      <p:cBhvr>
                                        <p:cTn id="7" dur="20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circle(in)">
                                      <p:cBhvr>
                                        <p:cTn id="17" dur="20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right)">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right)">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right)">
                                      <p:cBhvr>
                                        <p:cTn id="3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9" grpId="0" animBg="1"/>
      <p:bldP spid="11" grpId="0" animBg="1"/>
      <p:bldP spid="12" grpId="0" animBg="1"/>
      <p:bldP spid="13" grpId="0" animBg="1"/>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5" name="Title 1"/>
          <p:cNvSpPr txBox="1">
            <a:spLocks/>
          </p:cNvSpPr>
          <p:nvPr/>
        </p:nvSpPr>
        <p:spPr>
          <a:xfrm>
            <a:off x="6800" y="1185389"/>
            <a:ext cx="11762158" cy="5161456"/>
          </a:xfrm>
          <a:prstGeom prst="rect">
            <a:avLst/>
          </a:prstGeom>
          <a:solidFill>
            <a:schemeClr val="accent3">
              <a:lumMod val="40000"/>
              <a:lumOff val="60000"/>
            </a:schemeClr>
          </a:solid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endParaRPr lang="en-US" sz="2800" dirty="0">
              <a:latin typeface="Sakkal Majalla" panose="02000000000000000000" pitchFamily="2" charset="-78"/>
              <a:cs typeface="Sakkal Majalla" panose="02000000000000000000" pitchFamily="2" charset="-78"/>
            </a:endParaRPr>
          </a:p>
        </p:txBody>
      </p:sp>
      <p:sp>
        <p:nvSpPr>
          <p:cNvPr id="9" name="مستطيل 4"/>
          <p:cNvSpPr/>
          <p:nvPr/>
        </p:nvSpPr>
        <p:spPr>
          <a:xfrm>
            <a:off x="211799" y="4544085"/>
            <a:ext cx="11351269" cy="707903"/>
          </a:xfrm>
          <a:prstGeom prst="rect">
            <a:avLst/>
          </a:prstGeom>
          <a:gradFill flip="none" rotWithShape="1">
            <a:gsLst>
              <a:gs pos="0">
                <a:schemeClr val="accent2">
                  <a:lumMod val="60000"/>
                  <a:lumOff val="40000"/>
                  <a:shade val="30000"/>
                  <a:satMod val="115000"/>
                </a:schemeClr>
              </a:gs>
              <a:gs pos="50000">
                <a:schemeClr val="accent2">
                  <a:lumMod val="60000"/>
                  <a:lumOff val="40000"/>
                  <a:shade val="67500"/>
                  <a:satMod val="115000"/>
                </a:schemeClr>
              </a:gs>
              <a:gs pos="100000">
                <a:schemeClr val="accent2">
                  <a:lumMod val="60000"/>
                  <a:lumOff val="40000"/>
                  <a:shade val="100000"/>
                  <a:satMod val="115000"/>
                </a:schemeClr>
              </a:gs>
            </a:gsLst>
            <a:lin ang="8100000" scaled="1"/>
            <a:tileRect/>
          </a:gradFill>
          <a:ln w="28575">
            <a:solidFill>
              <a:schemeClr val="accent1">
                <a:lumMod val="7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lnSpc>
                <a:spcPct val="100000"/>
              </a:lnSpc>
            </a:pPr>
            <a:r>
              <a:rPr lang="ar-SA" sz="2400" b="1" dirty="0">
                <a:latin typeface="Sakkal Majalla" panose="02000000000000000000" pitchFamily="2" charset="-78"/>
                <a:cs typeface="Sakkal Majalla" panose="02000000000000000000" pitchFamily="2" charset="-78"/>
              </a:rPr>
              <a:t>تشجيع آل خليفة للحركة العلمية والأدبية ببناء المدارس والمساجد فاستقطب العلماء الأدباء الذين ساهموا</a:t>
            </a:r>
            <a:r>
              <a:rPr lang="ar-BH" sz="2400" b="1" dirty="0">
                <a:latin typeface="Sakkal Majalla" panose="02000000000000000000" pitchFamily="2" charset="-78"/>
                <a:cs typeface="Sakkal Majalla" panose="02000000000000000000" pitchFamily="2" charset="-78"/>
              </a:rPr>
              <a:t> </a:t>
            </a:r>
            <a:r>
              <a:rPr lang="ar-SA" sz="2400" b="1" dirty="0">
                <a:latin typeface="Sakkal Majalla" panose="02000000000000000000" pitchFamily="2" charset="-78"/>
                <a:cs typeface="Sakkal Majalla" panose="02000000000000000000" pitchFamily="2" charset="-78"/>
              </a:rPr>
              <a:t>بتطوير</a:t>
            </a:r>
            <a:r>
              <a:rPr lang="ar-BH" sz="2400" b="1" dirty="0">
                <a:latin typeface="Sakkal Majalla" panose="02000000000000000000" pitchFamily="2" charset="-78"/>
                <a:cs typeface="Sakkal Majalla" panose="02000000000000000000" pitchFamily="2" charset="-78"/>
              </a:rPr>
              <a:t> </a:t>
            </a:r>
            <a:r>
              <a:rPr lang="ar-SA" sz="2400" b="1" dirty="0">
                <a:latin typeface="Sakkal Majalla" panose="02000000000000000000" pitchFamily="2" charset="-78"/>
                <a:cs typeface="Sakkal Majalla" panose="02000000000000000000" pitchFamily="2" charset="-78"/>
              </a:rPr>
              <a:t>الزبارة</a:t>
            </a:r>
            <a:r>
              <a:rPr lang="ar-SA" sz="2400" b="1" dirty="0">
                <a:latin typeface="Arial (Bodyti"/>
              </a:rPr>
              <a:t>.</a:t>
            </a:r>
          </a:p>
        </p:txBody>
      </p:sp>
      <p:sp>
        <p:nvSpPr>
          <p:cNvPr id="11" name="مستطيل 4"/>
          <p:cNvSpPr/>
          <p:nvPr/>
        </p:nvSpPr>
        <p:spPr>
          <a:xfrm>
            <a:off x="211798" y="3304189"/>
            <a:ext cx="11351269" cy="707903"/>
          </a:xfrm>
          <a:prstGeom prst="rect">
            <a:avLst/>
          </a:prstGeom>
          <a:gradFill flip="none" rotWithShape="1">
            <a:gsLst>
              <a:gs pos="0">
                <a:schemeClr val="accent2">
                  <a:lumMod val="60000"/>
                  <a:lumOff val="40000"/>
                  <a:shade val="30000"/>
                  <a:satMod val="115000"/>
                </a:schemeClr>
              </a:gs>
              <a:gs pos="50000">
                <a:schemeClr val="accent2">
                  <a:lumMod val="60000"/>
                  <a:lumOff val="40000"/>
                  <a:shade val="67500"/>
                  <a:satMod val="115000"/>
                </a:schemeClr>
              </a:gs>
              <a:gs pos="100000">
                <a:schemeClr val="accent2">
                  <a:lumMod val="60000"/>
                  <a:lumOff val="40000"/>
                  <a:shade val="100000"/>
                  <a:satMod val="115000"/>
                </a:schemeClr>
              </a:gs>
            </a:gsLst>
            <a:lin ang="8100000" scaled="1"/>
            <a:tileRect/>
          </a:gradFill>
          <a:ln w="28575">
            <a:solidFill>
              <a:schemeClr val="accent1">
                <a:lumMod val="7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lnSpc>
                <a:spcPct val="100000"/>
              </a:lnSpc>
            </a:pPr>
            <a:r>
              <a:rPr lang="ar-BH" sz="2400" b="1" dirty="0">
                <a:latin typeface="Sakkal Majalla" panose="02000000000000000000" pitchFamily="2" charset="-78"/>
                <a:cs typeface="Sakkal Majalla" panose="02000000000000000000" pitchFamily="2" charset="-78"/>
              </a:rPr>
              <a:t>خراب البصرة وتراجع مكانتها الاقتصادية بسبب انتشار وباء الطاعون بين سكانها عام 1772م، واحتلال الفرس لها عام 1776م، وهو ما دفع سكانها وعلمائها وتجارها إلى الانتقال للزبارة.</a:t>
            </a:r>
          </a:p>
        </p:txBody>
      </p:sp>
      <p:sp>
        <p:nvSpPr>
          <p:cNvPr id="12" name="مستطيل 4"/>
          <p:cNvSpPr/>
          <p:nvPr/>
        </p:nvSpPr>
        <p:spPr>
          <a:xfrm>
            <a:off x="270641" y="1976338"/>
            <a:ext cx="11351269" cy="707903"/>
          </a:xfrm>
          <a:prstGeom prst="rect">
            <a:avLst/>
          </a:prstGeom>
          <a:gradFill flip="none" rotWithShape="1">
            <a:gsLst>
              <a:gs pos="0">
                <a:schemeClr val="accent2">
                  <a:lumMod val="60000"/>
                  <a:lumOff val="40000"/>
                  <a:shade val="30000"/>
                  <a:satMod val="115000"/>
                </a:schemeClr>
              </a:gs>
              <a:gs pos="50000">
                <a:schemeClr val="accent2">
                  <a:lumMod val="60000"/>
                  <a:lumOff val="40000"/>
                  <a:shade val="67500"/>
                  <a:satMod val="115000"/>
                </a:schemeClr>
              </a:gs>
              <a:gs pos="100000">
                <a:schemeClr val="accent2">
                  <a:lumMod val="60000"/>
                  <a:lumOff val="40000"/>
                  <a:shade val="100000"/>
                  <a:satMod val="115000"/>
                </a:schemeClr>
              </a:gs>
            </a:gsLst>
            <a:lin ang="8100000" scaled="1"/>
            <a:tileRect/>
          </a:gradFill>
          <a:ln w="28575">
            <a:solidFill>
              <a:schemeClr val="accent1">
                <a:lumMod val="7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lnSpc>
                <a:spcPct val="100000"/>
              </a:lnSpc>
            </a:pPr>
            <a:r>
              <a:rPr lang="ar-BH" sz="2400" b="1" dirty="0">
                <a:latin typeface="Sakkal Majalla" panose="02000000000000000000" pitchFamily="2" charset="-78"/>
                <a:cs typeface="Sakkal Majalla" panose="02000000000000000000" pitchFamily="2" charset="-78"/>
              </a:rPr>
              <a:t>انتقال</a:t>
            </a:r>
            <a:r>
              <a:rPr lang="ar-BH" sz="2400" b="1" dirty="0">
                <a:latin typeface="Arial (Bodyti"/>
              </a:rPr>
              <a:t> </a:t>
            </a:r>
            <a:r>
              <a:rPr lang="ar-BH" sz="2400" b="1" dirty="0">
                <a:latin typeface="Sakkal Majalla" panose="02000000000000000000" pitchFamily="2" charset="-78"/>
                <a:cs typeface="Sakkal Majalla" panose="02000000000000000000" pitchFamily="2" charset="-78"/>
              </a:rPr>
              <a:t>الكثير من سكان المناطق المجاورة إلى الزبارة في ظل حكم آل خليفة؛ بسبب ما تمتعت به من أمن واستقرار على النقيض من منطقة الخليج العربي التي شهدت اضطرابات سياسية واقتصادية</a:t>
            </a:r>
            <a:r>
              <a:rPr lang="ar-SA" sz="2400" b="1" dirty="0">
                <a:latin typeface="Sakkal Majalla" panose="02000000000000000000" pitchFamily="2" charset="-78"/>
                <a:cs typeface="Sakkal Majalla" panose="02000000000000000000" pitchFamily="2" charset="-78"/>
              </a:rPr>
              <a:t>. </a:t>
            </a:r>
            <a:endParaRPr lang="ar-BH" sz="2400" b="1" dirty="0">
              <a:latin typeface="Sakkal Majalla" panose="02000000000000000000" pitchFamily="2" charset="-78"/>
              <a:cs typeface="Sakkal Majalla" panose="02000000000000000000" pitchFamily="2" charset="-78"/>
            </a:endParaRPr>
          </a:p>
        </p:txBody>
      </p:sp>
      <p:sp>
        <p:nvSpPr>
          <p:cNvPr id="14" name="Rectangle 3"/>
          <p:cNvSpPr/>
          <p:nvPr/>
        </p:nvSpPr>
        <p:spPr>
          <a:xfrm>
            <a:off x="0" y="247442"/>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smtClean="0"/>
              <a:t>البحرين من معركة الزبارة إلى الفتح الخليفي- أجا203</a:t>
            </a:r>
            <a:endParaRPr lang="en-US" sz="1600" dirty="0"/>
          </a:p>
        </p:txBody>
      </p:sp>
    </p:spTree>
    <p:extLst>
      <p:ext uri="{BB962C8B-B14F-4D97-AF65-F5344CB8AC3E}">
        <p14:creationId xmlns:p14="http://schemas.microsoft.com/office/powerpoint/2010/main" val="255325571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circle(in)">
                                      <p:cBhvr>
                                        <p:cTn id="10" dur="20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circle(in)">
                                      <p:cBhvr>
                                        <p:cTn id="15" dur="20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nodeType="clickEffect" nodePh="1">
                                  <p:stCondLst>
                                    <p:cond delay="0"/>
                                  </p:stCondLst>
                                  <p:endCondLst>
                                    <p:cond evt="begin" delay="0">
                                      <p:tn val="18"/>
                                    </p:cond>
                                  </p:endCondLst>
                                  <p:childTnLst>
                                    <p:set>
                                      <p:cBhvr>
                                        <p:cTn id="19" dur="1" fill="hold">
                                          <p:stCondLst>
                                            <p:cond delay="0"/>
                                          </p:stCondLst>
                                        </p:cTn>
                                        <p:tgtEl>
                                          <p:spTgt spid="15">
                                            <p:txEl>
                                              <p:pRg st="0" end="0"/>
                                            </p:txEl>
                                          </p:spTgt>
                                        </p:tgtEl>
                                        <p:attrNameLst>
                                          <p:attrName>style.visibility</p:attrName>
                                        </p:attrNameLst>
                                      </p:cBhvr>
                                      <p:to>
                                        <p:strVal val="visible"/>
                                      </p:to>
                                    </p:set>
                                    <p:animEffect transition="in" filter="circle(in)">
                                      <p:cBhvr>
                                        <p:cTn id="20" dur="20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1" name="مستطيل 26"/>
          <p:cNvSpPr/>
          <p:nvPr/>
        </p:nvSpPr>
        <p:spPr>
          <a:xfrm>
            <a:off x="270641" y="1310110"/>
            <a:ext cx="11498317" cy="4827932"/>
          </a:xfrm>
          <a:prstGeom prst="rect">
            <a:avLst/>
          </a:prstGeom>
          <a:solidFill>
            <a:schemeClr val="bg2"/>
          </a:solidFill>
          <a:ln w="28575">
            <a:solidFill>
              <a:schemeClr val="accent1">
                <a:lumMod val="7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BH" sz="3200" b="1" dirty="0" smtClean="0">
                <a:ln w="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                                                                  نتائج ازدهار الزبارة</a:t>
            </a:r>
            <a:endParaRPr lang="ar-BH" sz="3200" b="1" dirty="0">
              <a:ln w="0"/>
              <a:solidFill>
                <a:schemeClr val="bg2">
                  <a:lumMod val="10000"/>
                </a:schemeClr>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a:p>
            <a:pPr algn="r" rtl="1"/>
            <a:endParaRPr lang="ar-BH" sz="2800" b="1" dirty="0">
              <a:ln w="0"/>
              <a:solidFill>
                <a:schemeClr val="bg2">
                  <a:lumMod val="10000"/>
                </a:schemeClr>
              </a:solidFill>
              <a:latin typeface="Sakkal Majalla" panose="02000000000000000000" pitchFamily="2" charset="-78"/>
              <a:cs typeface="Sakkal Majalla" panose="02000000000000000000" pitchFamily="2" charset="-78"/>
            </a:endParaRPr>
          </a:p>
          <a:p>
            <a:pPr algn="r" rtl="1"/>
            <a:endParaRPr lang="ar-BH" sz="2800" b="1" dirty="0" smtClean="0">
              <a:ln w="0"/>
              <a:solidFill>
                <a:schemeClr val="bg2">
                  <a:lumMod val="10000"/>
                </a:schemeClr>
              </a:solidFill>
              <a:latin typeface="Sakkal Majalla" panose="02000000000000000000" pitchFamily="2" charset="-78"/>
              <a:cs typeface="Sakkal Majalla" panose="02000000000000000000" pitchFamily="2" charset="-78"/>
            </a:endParaRPr>
          </a:p>
          <a:p>
            <a:pPr algn="r" rtl="1"/>
            <a:endParaRPr lang="ar-SA" sz="2800" b="1" dirty="0">
              <a:ln w="0"/>
              <a:solidFill>
                <a:schemeClr val="bg2">
                  <a:lumMod val="10000"/>
                </a:schemeClr>
              </a:solidFill>
              <a:latin typeface="Sakkal Majalla" panose="02000000000000000000" pitchFamily="2" charset="-78"/>
              <a:cs typeface="Sakkal Majalla" panose="02000000000000000000" pitchFamily="2" charset="-78"/>
            </a:endParaRPr>
          </a:p>
        </p:txBody>
      </p:sp>
      <p:sp>
        <p:nvSpPr>
          <p:cNvPr id="12" name="مستطيل 17"/>
          <p:cNvSpPr/>
          <p:nvPr/>
        </p:nvSpPr>
        <p:spPr>
          <a:xfrm>
            <a:off x="8173156" y="1478102"/>
            <a:ext cx="3295349" cy="550302"/>
          </a:xfrm>
          <a:prstGeom prst="rect">
            <a:avLst/>
          </a:prstGeom>
          <a:gradFill flip="none" rotWithShape="1">
            <a:gsLst>
              <a:gs pos="0">
                <a:schemeClr val="accent4">
                  <a:lumMod val="5000"/>
                  <a:lumOff val="95000"/>
                </a:schemeClr>
              </a:gs>
              <a:gs pos="20000">
                <a:schemeClr val="accent4">
                  <a:lumMod val="45000"/>
                  <a:lumOff val="55000"/>
                </a:schemeClr>
              </a:gs>
              <a:gs pos="41000">
                <a:schemeClr val="bg2"/>
              </a:gs>
              <a:gs pos="100000">
                <a:schemeClr val="accent4">
                  <a:lumMod val="30000"/>
                  <a:lumOff val="70000"/>
                </a:schemeClr>
              </a:gs>
            </a:gsLst>
            <a:lin ang="5400000" scaled="1"/>
            <a:tileRect/>
          </a:gradFill>
          <a:ln w="28575">
            <a:solidFill>
              <a:schemeClr val="accent1">
                <a:lumMod val="7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2400" b="1" dirty="0" smtClean="0">
                <a:solidFill>
                  <a:schemeClr val="tx1"/>
                </a:solidFill>
                <a:latin typeface="Sakkal Majalla" panose="02000000000000000000" pitchFamily="2" charset="-78"/>
                <a:cs typeface="Sakkal Majalla" panose="02000000000000000000" pitchFamily="2" charset="-78"/>
              </a:rPr>
              <a:t>تطور </a:t>
            </a:r>
            <a:r>
              <a:rPr lang="ar-BH" sz="2400" b="1" dirty="0">
                <a:solidFill>
                  <a:schemeClr val="tx1"/>
                </a:solidFill>
                <a:latin typeface="Sakkal Majalla" panose="02000000000000000000" pitchFamily="2" charset="-78"/>
                <a:cs typeface="Sakkal Majalla" panose="02000000000000000000" pitchFamily="2" charset="-78"/>
              </a:rPr>
              <a:t>الزبارة </a:t>
            </a:r>
            <a:r>
              <a:rPr lang="ar-SA" sz="2400" b="1" dirty="0">
                <a:solidFill>
                  <a:schemeClr val="tx1"/>
                </a:solidFill>
                <a:latin typeface="Sakkal Majalla" panose="02000000000000000000" pitchFamily="2" charset="-78"/>
                <a:cs typeface="Sakkal Majalla" panose="02000000000000000000" pitchFamily="2" charset="-78"/>
              </a:rPr>
              <a:t>اقتصاديا وثقافيا</a:t>
            </a:r>
            <a:r>
              <a:rPr lang="ar-SA" sz="2400" b="1" dirty="0" smtClean="0">
                <a:solidFill>
                  <a:schemeClr val="tx1"/>
                </a:solidFill>
                <a:latin typeface="Sakkal Majalla" panose="02000000000000000000" pitchFamily="2" charset="-78"/>
                <a:cs typeface="Sakkal Majalla" panose="02000000000000000000" pitchFamily="2" charset="-78"/>
              </a:rPr>
              <a:t>.</a:t>
            </a:r>
            <a:endParaRPr lang="ar-SA" sz="2400" b="1" dirty="0">
              <a:solidFill>
                <a:schemeClr val="tx1"/>
              </a:solidFill>
              <a:latin typeface="Sakkal Majalla" panose="02000000000000000000" pitchFamily="2" charset="-78"/>
              <a:cs typeface="Sakkal Majalla" panose="02000000000000000000" pitchFamily="2" charset="-78"/>
            </a:endParaRPr>
          </a:p>
        </p:txBody>
      </p:sp>
      <p:sp>
        <p:nvSpPr>
          <p:cNvPr id="14" name="مستطيل 17"/>
          <p:cNvSpPr/>
          <p:nvPr/>
        </p:nvSpPr>
        <p:spPr>
          <a:xfrm>
            <a:off x="8173156" y="2352031"/>
            <a:ext cx="3295348" cy="788277"/>
          </a:xfrm>
          <a:prstGeom prst="rect">
            <a:avLst/>
          </a:prstGeom>
          <a:gradFill flip="none" rotWithShape="1">
            <a:gsLst>
              <a:gs pos="0">
                <a:schemeClr val="accent4">
                  <a:lumMod val="5000"/>
                  <a:lumOff val="95000"/>
                </a:schemeClr>
              </a:gs>
              <a:gs pos="20000">
                <a:schemeClr val="accent4">
                  <a:lumMod val="45000"/>
                  <a:lumOff val="55000"/>
                </a:schemeClr>
              </a:gs>
              <a:gs pos="41000">
                <a:schemeClr val="bg2"/>
              </a:gs>
              <a:gs pos="100000">
                <a:schemeClr val="accent4">
                  <a:lumMod val="30000"/>
                  <a:lumOff val="70000"/>
                </a:schemeClr>
              </a:gs>
            </a:gsLst>
            <a:lin ang="5400000" scaled="1"/>
            <a:tileRect/>
          </a:gradFill>
          <a:ln w="28575">
            <a:solidFill>
              <a:schemeClr val="accent1">
                <a:lumMod val="7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chemeClr val="tx1"/>
                </a:solidFill>
                <a:latin typeface="Sakkal Majalla" panose="02000000000000000000" pitchFamily="2" charset="-78"/>
                <a:cs typeface="Sakkal Majalla" panose="02000000000000000000" pitchFamily="2" charset="-78"/>
              </a:rPr>
              <a:t>أصبحت مقصد</a:t>
            </a:r>
            <a:r>
              <a:rPr lang="ar-BH" sz="2400" b="1" dirty="0">
                <a:solidFill>
                  <a:schemeClr val="tx1"/>
                </a:solidFill>
                <a:latin typeface="Sakkal Majalla" panose="02000000000000000000" pitchFamily="2" charset="-78"/>
                <a:cs typeface="Sakkal Majalla" panose="02000000000000000000" pitchFamily="2" charset="-78"/>
              </a:rPr>
              <a:t>ًا</a:t>
            </a:r>
            <a:r>
              <a:rPr lang="ar-SA" sz="2400" b="1" dirty="0">
                <a:solidFill>
                  <a:schemeClr val="tx1"/>
                </a:solidFill>
                <a:latin typeface="Sakkal Majalla" panose="02000000000000000000" pitchFamily="2" charset="-78"/>
                <a:cs typeface="Sakkal Majalla" panose="02000000000000000000" pitchFamily="2" charset="-78"/>
              </a:rPr>
              <a:t> للتجار والأدباء والعلماء</a:t>
            </a:r>
            <a:r>
              <a:rPr lang="ar-BH" sz="2400" b="1" dirty="0">
                <a:solidFill>
                  <a:schemeClr val="tx1"/>
                </a:solidFill>
                <a:latin typeface="Sakkal Majalla" panose="02000000000000000000" pitchFamily="2" charset="-78"/>
                <a:cs typeface="Sakkal Majalla" panose="02000000000000000000" pitchFamily="2" charset="-78"/>
              </a:rPr>
              <a:t> </a:t>
            </a:r>
            <a:r>
              <a:rPr lang="ar-SA" sz="2400" b="1" dirty="0" err="1" smtClean="0">
                <a:solidFill>
                  <a:schemeClr val="tx1"/>
                </a:solidFill>
                <a:latin typeface="Sakkal Majalla" panose="02000000000000000000" pitchFamily="2" charset="-78"/>
                <a:cs typeface="Sakkal Majalla" panose="02000000000000000000" pitchFamily="2" charset="-78"/>
              </a:rPr>
              <a:t>والحرفيي</a:t>
            </a:r>
            <a:r>
              <a:rPr lang="ar-BH" sz="2400" b="1" dirty="0" smtClean="0">
                <a:solidFill>
                  <a:schemeClr val="tx1"/>
                </a:solidFill>
                <a:latin typeface="Sakkal Majalla" panose="02000000000000000000" pitchFamily="2" charset="-78"/>
                <a:cs typeface="Sakkal Majalla" panose="02000000000000000000" pitchFamily="2" charset="-78"/>
              </a:rPr>
              <a:t>ن.</a:t>
            </a:r>
            <a:endParaRPr lang="ar-SA" sz="2400" b="1" dirty="0">
              <a:solidFill>
                <a:schemeClr val="tx1"/>
              </a:solidFill>
              <a:latin typeface="Sakkal Majalla" panose="02000000000000000000" pitchFamily="2" charset="-78"/>
              <a:cs typeface="Sakkal Majalla" panose="02000000000000000000" pitchFamily="2" charset="-78"/>
            </a:endParaRPr>
          </a:p>
        </p:txBody>
      </p:sp>
      <p:sp>
        <p:nvSpPr>
          <p:cNvPr id="18" name="مستطيل 17"/>
          <p:cNvSpPr/>
          <p:nvPr/>
        </p:nvSpPr>
        <p:spPr>
          <a:xfrm>
            <a:off x="8173156" y="3498643"/>
            <a:ext cx="3295348" cy="788277"/>
          </a:xfrm>
          <a:prstGeom prst="rect">
            <a:avLst/>
          </a:prstGeom>
          <a:gradFill flip="none" rotWithShape="1">
            <a:gsLst>
              <a:gs pos="0">
                <a:schemeClr val="accent4">
                  <a:lumMod val="5000"/>
                  <a:lumOff val="95000"/>
                </a:schemeClr>
              </a:gs>
              <a:gs pos="20000">
                <a:schemeClr val="accent4">
                  <a:lumMod val="45000"/>
                  <a:lumOff val="55000"/>
                </a:schemeClr>
              </a:gs>
              <a:gs pos="41000">
                <a:schemeClr val="bg2"/>
              </a:gs>
              <a:gs pos="100000">
                <a:schemeClr val="accent4">
                  <a:lumMod val="30000"/>
                  <a:lumOff val="70000"/>
                </a:schemeClr>
              </a:gs>
            </a:gsLst>
            <a:lin ang="5400000" scaled="1"/>
            <a:tileRect/>
          </a:gradFill>
          <a:ln w="28575">
            <a:solidFill>
              <a:schemeClr val="accent1">
                <a:lumMod val="7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2400" b="1" dirty="0">
                <a:solidFill>
                  <a:schemeClr val="tx1"/>
                </a:solidFill>
                <a:latin typeface="Sakkal Majalla" panose="02000000000000000000" pitchFamily="2" charset="-78"/>
                <a:cs typeface="Sakkal Majalla" panose="02000000000000000000" pitchFamily="2" charset="-78"/>
              </a:rPr>
              <a:t>ب</a:t>
            </a:r>
            <a:r>
              <a:rPr lang="ar-SA" sz="2400" b="1" dirty="0">
                <a:solidFill>
                  <a:schemeClr val="tx1"/>
                </a:solidFill>
                <a:latin typeface="Sakkal Majalla" panose="02000000000000000000" pitchFamily="2" charset="-78"/>
                <a:cs typeface="Sakkal Majalla" panose="02000000000000000000" pitchFamily="2" charset="-78"/>
              </a:rPr>
              <a:t>ناء المدارس والمساجد</a:t>
            </a:r>
            <a:r>
              <a:rPr lang="en-US" sz="2400" b="1" dirty="0">
                <a:solidFill>
                  <a:schemeClr val="tx1"/>
                </a:solidFill>
                <a:latin typeface="Sakkal Majalla" panose="02000000000000000000" pitchFamily="2" charset="-78"/>
                <a:cs typeface="Sakkal Majalla" panose="02000000000000000000" pitchFamily="2" charset="-78"/>
              </a:rPr>
              <a:t> </a:t>
            </a:r>
            <a:r>
              <a:rPr lang="ar-BH" sz="2400" b="1" dirty="0">
                <a:solidFill>
                  <a:schemeClr val="tx1"/>
                </a:solidFill>
                <a:latin typeface="Sakkal Majalla" panose="02000000000000000000" pitchFamily="2" charset="-78"/>
                <a:cs typeface="Sakkal Majalla" panose="02000000000000000000" pitchFamily="2" charset="-78"/>
              </a:rPr>
              <a:t>وتوسيعها</a:t>
            </a:r>
            <a:endParaRPr lang="ar-SA" sz="2400" b="1" dirty="0">
              <a:solidFill>
                <a:schemeClr val="tx1"/>
              </a:solidFill>
              <a:latin typeface="Sakkal Majalla" panose="02000000000000000000" pitchFamily="2" charset="-78"/>
              <a:cs typeface="Sakkal Majalla" panose="02000000000000000000" pitchFamily="2" charset="-78"/>
            </a:endParaRPr>
          </a:p>
        </p:txBody>
      </p:sp>
      <p:sp>
        <p:nvSpPr>
          <p:cNvPr id="19" name="مستطيل 17"/>
          <p:cNvSpPr/>
          <p:nvPr/>
        </p:nvSpPr>
        <p:spPr>
          <a:xfrm>
            <a:off x="8173156" y="4804453"/>
            <a:ext cx="3295348" cy="788277"/>
          </a:xfrm>
          <a:prstGeom prst="rect">
            <a:avLst/>
          </a:prstGeom>
          <a:gradFill flip="none" rotWithShape="1">
            <a:gsLst>
              <a:gs pos="0">
                <a:schemeClr val="accent4">
                  <a:lumMod val="5000"/>
                  <a:lumOff val="95000"/>
                </a:schemeClr>
              </a:gs>
              <a:gs pos="20000">
                <a:schemeClr val="accent4">
                  <a:lumMod val="45000"/>
                  <a:lumOff val="55000"/>
                </a:schemeClr>
              </a:gs>
              <a:gs pos="41000">
                <a:schemeClr val="bg2"/>
              </a:gs>
              <a:gs pos="100000">
                <a:schemeClr val="accent4">
                  <a:lumMod val="30000"/>
                  <a:lumOff val="70000"/>
                </a:schemeClr>
              </a:gs>
            </a:gsLst>
            <a:lin ang="5400000" scaled="1"/>
            <a:tileRect/>
          </a:gradFill>
          <a:ln w="28575">
            <a:solidFill>
              <a:schemeClr val="accent1">
                <a:lumMod val="7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chemeClr val="tx1"/>
                </a:solidFill>
                <a:latin typeface="Sakkal Majalla" panose="02000000000000000000" pitchFamily="2" charset="-78"/>
                <a:cs typeface="Sakkal Majalla" panose="02000000000000000000" pitchFamily="2" charset="-78"/>
              </a:rPr>
              <a:t>توفير مختلف الخدمات </a:t>
            </a:r>
            <a:r>
              <a:rPr lang="ar-BH" sz="2400" b="1" dirty="0">
                <a:solidFill>
                  <a:schemeClr val="tx1"/>
                </a:solidFill>
                <a:latin typeface="Sakkal Majalla" panose="02000000000000000000" pitchFamily="2" charset="-78"/>
                <a:cs typeface="Sakkal Majalla" panose="02000000000000000000" pitchFamily="2" charset="-78"/>
              </a:rPr>
              <a:t>للسكان</a:t>
            </a:r>
            <a:endParaRPr lang="ar-SA" sz="2400" b="1" dirty="0">
              <a:solidFill>
                <a:schemeClr val="tx1"/>
              </a:solidFill>
              <a:latin typeface="Sakkal Majalla" panose="02000000000000000000" pitchFamily="2" charset="-78"/>
              <a:cs typeface="Sakkal Majalla" panose="02000000000000000000" pitchFamily="2" charset="-78"/>
            </a:endParaRPr>
          </a:p>
        </p:txBody>
      </p:sp>
      <p:sp>
        <p:nvSpPr>
          <p:cNvPr id="20" name="مستطيل 17"/>
          <p:cNvSpPr/>
          <p:nvPr/>
        </p:nvSpPr>
        <p:spPr>
          <a:xfrm>
            <a:off x="516825" y="1478102"/>
            <a:ext cx="4310152" cy="4273306"/>
          </a:xfrm>
          <a:prstGeom prst="rect">
            <a:avLst/>
          </a:prstGeom>
          <a:gradFill flip="none" rotWithShape="1">
            <a:gsLst>
              <a:gs pos="0">
                <a:schemeClr val="accent4">
                  <a:lumMod val="5000"/>
                  <a:lumOff val="95000"/>
                </a:schemeClr>
              </a:gs>
              <a:gs pos="20000">
                <a:schemeClr val="accent4">
                  <a:lumMod val="45000"/>
                  <a:lumOff val="55000"/>
                </a:schemeClr>
              </a:gs>
              <a:gs pos="41000">
                <a:schemeClr val="bg2"/>
              </a:gs>
              <a:gs pos="100000">
                <a:schemeClr val="accent4">
                  <a:lumMod val="30000"/>
                  <a:lumOff val="70000"/>
                </a:schemeClr>
              </a:gs>
            </a:gsLst>
            <a:lin ang="5400000" scaled="1"/>
            <a:tileRect/>
          </a:gradFill>
          <a:ln w="28575">
            <a:solidFill>
              <a:schemeClr val="accent1">
                <a:lumMod val="7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2400" b="1" dirty="0" smtClean="0">
                <a:solidFill>
                  <a:schemeClr val="tx1"/>
                </a:solidFill>
                <a:latin typeface="Sakkal Majalla" panose="02000000000000000000" pitchFamily="2" charset="-78"/>
                <a:cs typeface="Sakkal Majalla" panose="02000000000000000000" pitchFamily="2" charset="-78"/>
              </a:rPr>
              <a:t>تحصين الزبارة عن طريق: </a:t>
            </a:r>
          </a:p>
          <a:p>
            <a:pPr marL="342900" indent="-342900" algn="just" rtl="1">
              <a:buFontTx/>
              <a:buChar char="-"/>
            </a:pPr>
            <a:r>
              <a:rPr lang="ar-BH" sz="2400" b="1" dirty="0" smtClean="0">
                <a:solidFill>
                  <a:schemeClr val="tx1"/>
                </a:solidFill>
                <a:latin typeface="Sakkal Majalla" panose="02000000000000000000" pitchFamily="2" charset="-78"/>
                <a:cs typeface="Sakkal Majalla" panose="02000000000000000000" pitchFamily="2" charset="-78"/>
              </a:rPr>
              <a:t>بناء قلعة «مرير» الحصينة المكونة من ثلاثة أبراج، ومزودة بالماء العذب، ومطلة على محيطها، وأُرخ ذلك بجملة "تمت بعز وعون الله حاميها".  </a:t>
            </a:r>
          </a:p>
          <a:p>
            <a:pPr marL="342900" indent="-342900" algn="just" rtl="1">
              <a:buFontTx/>
              <a:buChar char="-"/>
            </a:pPr>
            <a:r>
              <a:rPr lang="ar-BH" sz="2400" b="1" dirty="0" smtClean="0">
                <a:solidFill>
                  <a:schemeClr val="tx1"/>
                </a:solidFill>
                <a:latin typeface="Sakkal Majalla" panose="02000000000000000000" pitchFamily="2" charset="-78"/>
                <a:cs typeface="Sakkal Majalla" panose="02000000000000000000" pitchFamily="2" charset="-78"/>
              </a:rPr>
              <a:t>ربط القلعة بالزبارة بطريق محمي بسورين أحدهما من الشمال والآخر من الجنوب. </a:t>
            </a:r>
          </a:p>
          <a:p>
            <a:pPr marL="342900" indent="-342900" algn="just" rtl="1">
              <a:buFontTx/>
              <a:buChar char="-"/>
            </a:pPr>
            <a:r>
              <a:rPr lang="ar-BH" sz="2400" b="1" dirty="0">
                <a:solidFill>
                  <a:schemeClr val="tx1"/>
                </a:solidFill>
                <a:latin typeface="Sakkal Majalla" panose="02000000000000000000" pitchFamily="2" charset="-78"/>
                <a:cs typeface="Sakkal Majalla" panose="02000000000000000000" pitchFamily="2" charset="-78"/>
              </a:rPr>
              <a:t>إحاطة المدينة بسور مرتفع لحمايتها من أي عدوان </a:t>
            </a:r>
            <a:r>
              <a:rPr lang="ar-BH" sz="2400" b="1" dirty="0" smtClean="0">
                <a:solidFill>
                  <a:schemeClr val="tx1"/>
                </a:solidFill>
                <a:latin typeface="Sakkal Majalla" panose="02000000000000000000" pitchFamily="2" charset="-78"/>
                <a:cs typeface="Sakkal Majalla" panose="02000000000000000000" pitchFamily="2" charset="-78"/>
              </a:rPr>
              <a:t>خارجي.</a:t>
            </a:r>
            <a:endParaRPr lang="ar-SA" sz="2400" b="1" dirty="0">
              <a:solidFill>
                <a:schemeClr val="tx1"/>
              </a:solidFill>
              <a:latin typeface="Sakkal Majalla" panose="02000000000000000000" pitchFamily="2" charset="-78"/>
              <a:cs typeface="Sakkal Majalla" panose="02000000000000000000" pitchFamily="2" charset="-78"/>
            </a:endParaRPr>
          </a:p>
        </p:txBody>
      </p:sp>
      <p:sp>
        <p:nvSpPr>
          <p:cNvPr id="13" name="Rectangle 3"/>
          <p:cNvSpPr/>
          <p:nvPr/>
        </p:nvSpPr>
        <p:spPr>
          <a:xfrm>
            <a:off x="0" y="247442"/>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smtClean="0"/>
              <a:t>البحرين من معركة الزبارة إلى الفتح الخليفي- أجا203</a:t>
            </a:r>
            <a:endParaRPr lang="en-US" sz="1600" dirty="0"/>
          </a:p>
        </p:txBody>
      </p:sp>
    </p:spTree>
    <p:extLst>
      <p:ext uri="{BB962C8B-B14F-4D97-AF65-F5344CB8AC3E}">
        <p14:creationId xmlns:p14="http://schemas.microsoft.com/office/powerpoint/2010/main" val="3896657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right)">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right)">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right)">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right)">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grpId="0"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right)">
                                      <p:cBhvr>
                                        <p:cTn id="32" dur="500"/>
                                        <p:tgtEl>
                                          <p:spTgt spid="1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2"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wipe(right)">
                                      <p:cBhvr>
                                        <p:cTn id="3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4" grpId="0" animBg="1"/>
      <p:bldP spid="18" grpId="0" animBg="1"/>
      <p:bldP spid="19" grpId="0" animBg="1"/>
      <p:bldP spid="2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5" name="Title 1"/>
          <p:cNvSpPr txBox="1">
            <a:spLocks/>
          </p:cNvSpPr>
          <p:nvPr/>
        </p:nvSpPr>
        <p:spPr>
          <a:xfrm>
            <a:off x="207949" y="1119853"/>
            <a:ext cx="11762158" cy="4763312"/>
          </a:xfrm>
          <a:prstGeom prst="rect">
            <a:avLst/>
          </a:prstGeom>
          <a:solidFill>
            <a:schemeClr val="accent3">
              <a:lumMod val="40000"/>
              <a:lumOff val="60000"/>
            </a:schemeClr>
          </a:solid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endParaRPr lang="en-US" sz="3200" dirty="0">
              <a:latin typeface="Sakkal Majalla" panose="02000000000000000000" pitchFamily="2" charset="-78"/>
              <a:cs typeface="Sakkal Majalla" panose="02000000000000000000" pitchFamily="2" charset="-78"/>
            </a:endParaRPr>
          </a:p>
        </p:txBody>
      </p:sp>
      <p:sp>
        <p:nvSpPr>
          <p:cNvPr id="11" name="مستطيل 4"/>
          <p:cNvSpPr/>
          <p:nvPr/>
        </p:nvSpPr>
        <p:spPr>
          <a:xfrm>
            <a:off x="413393" y="1900130"/>
            <a:ext cx="11351269" cy="1238181"/>
          </a:xfrm>
          <a:prstGeom prst="rect">
            <a:avLst/>
          </a:prstGeom>
          <a:solidFill>
            <a:schemeClr val="bg2"/>
          </a:solidFill>
          <a:ln w="28575">
            <a:solidFill>
              <a:schemeClr val="accent1">
                <a:lumMod val="7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lnSpc>
                <a:spcPct val="100000"/>
              </a:lnSpc>
            </a:pPr>
            <a:r>
              <a:rPr lang="ar-BH" sz="2800" dirty="0">
                <a:solidFill>
                  <a:schemeClr val="tx1"/>
                </a:solidFill>
                <a:latin typeface="Sakkal Majalla" panose="02000000000000000000" pitchFamily="2" charset="-78"/>
                <a:cs typeface="Sakkal Majalla" panose="02000000000000000000" pitchFamily="2" charset="-78"/>
              </a:rPr>
              <a:t>بعد وفاة الشيخ محمد بن خليفة عام </a:t>
            </a:r>
            <a:r>
              <a:rPr lang="ar-BH" sz="2800" dirty="0" smtClean="0">
                <a:solidFill>
                  <a:schemeClr val="tx1"/>
                </a:solidFill>
                <a:latin typeface="Sakkal Majalla" panose="02000000000000000000" pitchFamily="2" charset="-78"/>
                <a:cs typeface="Sakkal Majalla" panose="02000000000000000000" pitchFamily="2" charset="-78"/>
              </a:rPr>
              <a:t>1772م</a:t>
            </a:r>
            <a:r>
              <a:rPr lang="ar-BH" sz="2800" dirty="0">
                <a:solidFill>
                  <a:schemeClr val="tx1"/>
                </a:solidFill>
                <a:latin typeface="Sakkal Majalla" panose="02000000000000000000" pitchFamily="2" charset="-78"/>
                <a:cs typeface="Sakkal Majalla" panose="02000000000000000000" pitchFamily="2" charset="-78"/>
              </a:rPr>
              <a:t>، </a:t>
            </a:r>
            <a:r>
              <a:rPr lang="ar-SA" sz="2800" dirty="0">
                <a:solidFill>
                  <a:schemeClr val="tx1"/>
                </a:solidFill>
                <a:latin typeface="Sakkal Majalla" panose="02000000000000000000" pitchFamily="2" charset="-78"/>
                <a:cs typeface="Sakkal Majalla" panose="02000000000000000000" pitchFamily="2" charset="-78"/>
              </a:rPr>
              <a:t>تول</a:t>
            </a:r>
            <a:r>
              <a:rPr lang="ar-BH" sz="2800" dirty="0">
                <a:solidFill>
                  <a:schemeClr val="tx1"/>
                </a:solidFill>
                <a:latin typeface="Sakkal Majalla" panose="02000000000000000000" pitchFamily="2" charset="-78"/>
                <a:cs typeface="Sakkal Majalla" panose="02000000000000000000" pitchFamily="2" charset="-78"/>
              </a:rPr>
              <a:t>ّ</a:t>
            </a:r>
            <a:r>
              <a:rPr lang="ar-SA" sz="2800" dirty="0">
                <a:solidFill>
                  <a:schemeClr val="tx1"/>
                </a:solidFill>
                <a:latin typeface="Sakkal Majalla" panose="02000000000000000000" pitchFamily="2" charset="-78"/>
                <a:cs typeface="Sakkal Majalla" panose="02000000000000000000" pitchFamily="2" charset="-78"/>
              </a:rPr>
              <a:t>ى الحكم ابنه الشيخ خليفة بن محمد</a:t>
            </a:r>
            <a:r>
              <a:rPr lang="ar-BH" sz="2800" dirty="0">
                <a:solidFill>
                  <a:schemeClr val="tx1"/>
                </a:solidFill>
                <a:latin typeface="Sakkal Majalla" panose="02000000000000000000" pitchFamily="2" charset="-78"/>
                <a:cs typeface="Sakkal Majalla" panose="02000000000000000000" pitchFamily="2" charset="-78"/>
              </a:rPr>
              <a:t>، </a:t>
            </a:r>
            <a:r>
              <a:rPr lang="ar-SA" sz="2800" dirty="0">
                <a:solidFill>
                  <a:schemeClr val="tx1"/>
                </a:solidFill>
                <a:latin typeface="Sakkal Majalla" panose="02000000000000000000" pitchFamily="2" charset="-78"/>
                <a:cs typeface="Sakkal Majalla" panose="02000000000000000000" pitchFamily="2" charset="-78"/>
              </a:rPr>
              <a:t>الذي كان أديب</a:t>
            </a:r>
            <a:r>
              <a:rPr lang="ar-BH" sz="2800" dirty="0">
                <a:solidFill>
                  <a:schemeClr val="tx1"/>
                </a:solidFill>
                <a:latin typeface="Sakkal Majalla" panose="02000000000000000000" pitchFamily="2" charset="-78"/>
                <a:cs typeface="Sakkal Majalla" panose="02000000000000000000" pitchFamily="2" charset="-78"/>
              </a:rPr>
              <a:t>ًا </a:t>
            </a:r>
            <a:r>
              <a:rPr lang="ar-SA" sz="2800" dirty="0">
                <a:solidFill>
                  <a:schemeClr val="tx1"/>
                </a:solidFill>
                <a:latin typeface="Sakkal Majalla" panose="02000000000000000000" pitchFamily="2" charset="-78"/>
                <a:cs typeface="Sakkal Majalla" panose="02000000000000000000" pitchFamily="2" charset="-78"/>
              </a:rPr>
              <a:t>وتقي</a:t>
            </a:r>
            <a:r>
              <a:rPr lang="ar-BH" sz="2800" dirty="0">
                <a:solidFill>
                  <a:schemeClr val="tx1"/>
                </a:solidFill>
                <a:latin typeface="Sakkal Majalla" panose="02000000000000000000" pitchFamily="2" charset="-78"/>
                <a:cs typeface="Sakkal Majalla" panose="02000000000000000000" pitchFamily="2" charset="-78"/>
              </a:rPr>
              <a:t>ًا وشاعرًا، فتقدمت الزبارة في عهده ونعمت بخيرات وفيرة، وعمرت اقتصاديَا، </a:t>
            </a:r>
            <a:r>
              <a:rPr lang="ar-SA" sz="2800" dirty="0">
                <a:solidFill>
                  <a:schemeClr val="tx1"/>
                </a:solidFill>
                <a:latin typeface="Sakkal Majalla" panose="02000000000000000000" pitchFamily="2" charset="-78"/>
                <a:cs typeface="Sakkal Majalla" panose="02000000000000000000" pitchFamily="2" charset="-78"/>
              </a:rPr>
              <a:t>وأصبحت مركز</a:t>
            </a:r>
            <a:r>
              <a:rPr lang="ar-BH" sz="2800" dirty="0">
                <a:solidFill>
                  <a:schemeClr val="tx1"/>
                </a:solidFill>
                <a:latin typeface="Sakkal Majalla" panose="02000000000000000000" pitchFamily="2" charset="-78"/>
                <a:cs typeface="Sakkal Majalla" panose="02000000000000000000" pitchFamily="2" charset="-78"/>
              </a:rPr>
              <a:t>ًا</a:t>
            </a:r>
            <a:r>
              <a:rPr lang="ar-SA" sz="2800" dirty="0">
                <a:solidFill>
                  <a:schemeClr val="tx1"/>
                </a:solidFill>
                <a:latin typeface="Sakkal Majalla" panose="02000000000000000000" pitchFamily="2" charset="-78"/>
                <a:cs typeface="Sakkal Majalla" panose="02000000000000000000" pitchFamily="2" charset="-78"/>
              </a:rPr>
              <a:t> هامًا</a:t>
            </a:r>
            <a:r>
              <a:rPr lang="ar-BH" sz="2800" dirty="0">
                <a:solidFill>
                  <a:schemeClr val="tx1"/>
                </a:solidFill>
                <a:latin typeface="Sakkal Majalla" panose="02000000000000000000" pitchFamily="2" charset="-78"/>
                <a:cs typeface="Sakkal Majalla" panose="02000000000000000000" pitchFamily="2" charset="-78"/>
              </a:rPr>
              <a:t>، </a:t>
            </a:r>
            <a:r>
              <a:rPr lang="ar-SA" sz="2800" dirty="0">
                <a:solidFill>
                  <a:schemeClr val="tx1"/>
                </a:solidFill>
                <a:latin typeface="Sakkal Majalla" panose="02000000000000000000" pitchFamily="2" charset="-78"/>
                <a:cs typeface="Sakkal Majalla" panose="02000000000000000000" pitchFamily="2" charset="-78"/>
              </a:rPr>
              <a:t>ومقصد</a:t>
            </a:r>
            <a:r>
              <a:rPr lang="ar-BH" sz="2800" dirty="0">
                <a:solidFill>
                  <a:schemeClr val="tx1"/>
                </a:solidFill>
                <a:latin typeface="Sakkal Majalla" panose="02000000000000000000" pitchFamily="2" charset="-78"/>
                <a:cs typeface="Sakkal Majalla" panose="02000000000000000000" pitchFamily="2" charset="-78"/>
              </a:rPr>
              <a:t>ًا </a:t>
            </a:r>
            <a:r>
              <a:rPr lang="ar-SA" sz="2800" dirty="0">
                <a:solidFill>
                  <a:schemeClr val="tx1"/>
                </a:solidFill>
                <a:latin typeface="Sakkal Majalla" panose="02000000000000000000" pitchFamily="2" charset="-78"/>
                <a:cs typeface="Sakkal Majalla" panose="02000000000000000000" pitchFamily="2" charset="-78"/>
              </a:rPr>
              <a:t> </a:t>
            </a:r>
            <a:r>
              <a:rPr lang="ar-BH" sz="2800" dirty="0" err="1">
                <a:solidFill>
                  <a:schemeClr val="tx1"/>
                </a:solidFill>
                <a:latin typeface="Sakkal Majalla" panose="02000000000000000000" pitchFamily="2" charset="-78"/>
                <a:cs typeface="Sakkal Majalla" panose="02000000000000000000" pitchFamily="2" charset="-78"/>
              </a:rPr>
              <a:t>لل</a:t>
            </a:r>
            <a:r>
              <a:rPr lang="ar-SA" sz="2800" dirty="0">
                <a:solidFill>
                  <a:schemeClr val="tx1"/>
                </a:solidFill>
                <a:latin typeface="Sakkal Majalla" panose="02000000000000000000" pitchFamily="2" charset="-78"/>
                <a:cs typeface="Sakkal Majalla" panose="02000000000000000000" pitchFamily="2" charset="-78"/>
              </a:rPr>
              <a:t>تجار؛ لعدم فرض الضرائب على السلع التجارية وقربها من مصائد </a:t>
            </a:r>
            <a:r>
              <a:rPr lang="ar-SA" sz="2800" dirty="0" smtClean="0">
                <a:solidFill>
                  <a:schemeClr val="tx1"/>
                </a:solidFill>
                <a:latin typeface="Sakkal Majalla" panose="02000000000000000000" pitchFamily="2" charset="-78"/>
                <a:cs typeface="Sakkal Majalla" panose="02000000000000000000" pitchFamily="2" charset="-78"/>
              </a:rPr>
              <a:t>اللؤلؤ</a:t>
            </a:r>
            <a:r>
              <a:rPr lang="ar-BH" sz="2800" dirty="0" smtClean="0">
                <a:solidFill>
                  <a:schemeClr val="tx1"/>
                </a:solidFill>
                <a:latin typeface="Sakkal Majalla" panose="02000000000000000000" pitchFamily="2" charset="-78"/>
                <a:cs typeface="Sakkal Majalla" panose="02000000000000000000" pitchFamily="2" charset="-78"/>
              </a:rPr>
              <a:t>.</a:t>
            </a:r>
            <a:endParaRPr lang="ar-BH" sz="2800" dirty="0">
              <a:solidFill>
                <a:schemeClr val="tx1"/>
              </a:solidFill>
              <a:latin typeface="Sakkal Majalla" panose="02000000000000000000" pitchFamily="2" charset="-78"/>
              <a:cs typeface="Sakkal Majalla" panose="02000000000000000000" pitchFamily="2" charset="-78"/>
            </a:endParaRPr>
          </a:p>
        </p:txBody>
      </p:sp>
      <p:sp>
        <p:nvSpPr>
          <p:cNvPr id="12" name="مستطيل 4"/>
          <p:cNvSpPr/>
          <p:nvPr/>
        </p:nvSpPr>
        <p:spPr>
          <a:xfrm>
            <a:off x="413392" y="3770373"/>
            <a:ext cx="11351269" cy="1102716"/>
          </a:xfrm>
          <a:prstGeom prst="rect">
            <a:avLst/>
          </a:prstGeom>
          <a:solidFill>
            <a:schemeClr val="bg2"/>
          </a:solidFill>
          <a:ln w="28575">
            <a:solidFill>
              <a:schemeClr val="accent1">
                <a:lumMod val="7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lnSpc>
                <a:spcPct val="100000"/>
              </a:lnSpc>
            </a:pPr>
            <a:r>
              <a:rPr lang="ar-BH" sz="2800" dirty="0">
                <a:solidFill>
                  <a:schemeClr val="tx1"/>
                </a:solidFill>
                <a:latin typeface="Sakkal Majalla" panose="02000000000000000000" pitchFamily="2" charset="-78"/>
                <a:cs typeface="Sakkal Majalla" panose="02000000000000000000" pitchFamily="2" charset="-78"/>
              </a:rPr>
              <a:t>توفى الشيخ خليفة بن محمد عام 1782م بعد أن أدى فريضة الحج ودفن في مكة، وخلفه على حكم الزبارة أخوه الشيخ أحمد بن محمد بن خليفة.</a:t>
            </a:r>
          </a:p>
        </p:txBody>
      </p:sp>
      <p:sp>
        <p:nvSpPr>
          <p:cNvPr id="13" name="Rectangle 3"/>
          <p:cNvSpPr/>
          <p:nvPr/>
        </p:nvSpPr>
        <p:spPr>
          <a:xfrm>
            <a:off x="0" y="247442"/>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smtClean="0"/>
              <a:t>البحرين من معركة الزبارة إلى الفتح الخليفي- أجا203</a:t>
            </a:r>
            <a:endParaRPr lang="en-US" sz="1600" dirty="0"/>
          </a:p>
        </p:txBody>
      </p:sp>
    </p:spTree>
    <p:extLst>
      <p:ext uri="{BB962C8B-B14F-4D97-AF65-F5344CB8AC3E}">
        <p14:creationId xmlns:p14="http://schemas.microsoft.com/office/powerpoint/2010/main" val="3192322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circle(in)">
                                      <p:cBhvr>
                                        <p:cTn id="7" dur="20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nodePh="1">
                                  <p:stCondLst>
                                    <p:cond delay="0"/>
                                  </p:stCondLst>
                                  <p:endCondLst>
                                    <p:cond evt="begin" delay="0">
                                      <p:tn val="10"/>
                                    </p:cond>
                                  </p:endCondLst>
                                  <p:childTnLst>
                                    <p:set>
                                      <p:cBhvr>
                                        <p:cTn id="11" dur="1" fill="hold">
                                          <p:stCondLst>
                                            <p:cond delay="0"/>
                                          </p:stCondLst>
                                        </p:cTn>
                                        <p:tgtEl>
                                          <p:spTgt spid="15">
                                            <p:txEl>
                                              <p:pRg st="0" end="0"/>
                                            </p:txEl>
                                          </p:spTgt>
                                        </p:tgtEl>
                                        <p:attrNameLst>
                                          <p:attrName>style.visibility</p:attrName>
                                        </p:attrNameLst>
                                      </p:cBhvr>
                                      <p:to>
                                        <p:strVal val="visible"/>
                                      </p:to>
                                    </p:set>
                                    <p:animEffect transition="in" filter="fade">
                                      <p:cBhvr>
                                        <p:cTn id="12" dur="1000"/>
                                        <p:tgtEl>
                                          <p:spTgt spid="15">
                                            <p:txEl>
                                              <p:pRg st="0" end="0"/>
                                            </p:txEl>
                                          </p:spTgt>
                                        </p:tgtEl>
                                      </p:cBhvr>
                                    </p:animEffect>
                                    <p:anim calcmode="lin" valueType="num">
                                      <p:cBhvr>
                                        <p:cTn id="13"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2"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right)">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2"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right)">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1" grpId="0" animBg="1"/>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rgbClr val="ECECEC"/>
            </a:gs>
            <a:gs pos="39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5" name="Title 1"/>
          <p:cNvSpPr txBox="1">
            <a:spLocks/>
          </p:cNvSpPr>
          <p:nvPr/>
        </p:nvSpPr>
        <p:spPr>
          <a:xfrm>
            <a:off x="270641" y="1268067"/>
            <a:ext cx="11771398" cy="4996097"/>
          </a:xfrm>
          <a:prstGeom prst="rect">
            <a:avLst/>
          </a:prstGeom>
          <a:solidFill>
            <a:schemeClr val="accent3">
              <a:lumMod val="40000"/>
              <a:lumOff val="60000"/>
            </a:schemeClr>
          </a:solid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lgn="r" rtl="1">
              <a:lnSpc>
                <a:spcPct val="150000"/>
              </a:lnSpc>
              <a:buFont typeface="Arial" panose="020B0604020202020204" pitchFamily="34" charset="0"/>
              <a:buChar char="•"/>
            </a:pPr>
            <a:endParaRPr lang="ar-BH" sz="2800" dirty="0" smtClean="0">
              <a:latin typeface="Sakkal Majalla" panose="02000000000000000000" pitchFamily="2" charset="-78"/>
              <a:cs typeface="Sakkal Majalla" panose="02000000000000000000" pitchFamily="2" charset="-78"/>
            </a:endParaRPr>
          </a:p>
        </p:txBody>
      </p:sp>
      <p:sp>
        <p:nvSpPr>
          <p:cNvPr id="8" name="مستطيل مستدير الزوايا 3"/>
          <p:cNvSpPr/>
          <p:nvPr/>
        </p:nvSpPr>
        <p:spPr>
          <a:xfrm>
            <a:off x="616025" y="1291446"/>
            <a:ext cx="10807547" cy="587084"/>
          </a:xfrm>
          <a:prstGeom prst="roundRect">
            <a:avLst/>
          </a:prstGeom>
          <a:solidFill>
            <a:schemeClr val="bg1"/>
          </a:solidFill>
          <a:ln w="19050">
            <a:solidFill>
              <a:srgbClr val="FF3300"/>
            </a:solidFill>
          </a:ln>
          <a:effectLst>
            <a:glow rad="63500">
              <a:schemeClr val="accent4">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ar-BH" sz="4400" b="1" dirty="0" smtClean="0">
                <a:solidFill>
                  <a:srgbClr val="FF0000"/>
                </a:solidFill>
                <a:latin typeface="Sakkal Majalla" panose="02000000000000000000" pitchFamily="2" charset="-78"/>
                <a:cs typeface="Sakkal Majalla" panose="02000000000000000000" pitchFamily="2" charset="-78"/>
              </a:rPr>
              <a:t>ثالثًا: معركة الزبارة وفتح البحرين</a:t>
            </a:r>
            <a:endParaRPr lang="en-US" sz="4400" b="1" dirty="0">
              <a:solidFill>
                <a:srgbClr val="FF0000"/>
              </a:solidFill>
              <a:latin typeface="Sakkal Majalla" panose="02000000000000000000" pitchFamily="2" charset="-78"/>
              <a:cs typeface="Sakkal Majalla" panose="02000000000000000000" pitchFamily="2" charset="-78"/>
            </a:endParaRPr>
          </a:p>
        </p:txBody>
      </p:sp>
      <p:sp>
        <p:nvSpPr>
          <p:cNvPr id="9" name="مستطيل 6"/>
          <p:cNvSpPr/>
          <p:nvPr/>
        </p:nvSpPr>
        <p:spPr>
          <a:xfrm>
            <a:off x="512998" y="2591790"/>
            <a:ext cx="8913221" cy="806540"/>
          </a:xfrm>
          <a:prstGeom prst="rect">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w="28575">
            <a:solidFill>
              <a:srgbClr val="FF000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2400" dirty="0" smtClean="0">
                <a:solidFill>
                  <a:schemeClr val="tx1"/>
                </a:solidFill>
                <a:ea typeface="Calibri" panose="020F0502020204030204" pitchFamily="34" charset="0"/>
                <a:cs typeface="Sakkal Majalla" panose="02000000000000000000" pitchFamily="2" charset="-78"/>
              </a:rPr>
              <a:t>رغبة حاكم بوشهر والبحرين-آنذاك-  نصر بن مذكور وحلفائه في القضاء على الزبارة وخاصة بعد ما حققته من ازدهار وانتعاش تجارتها ومزاحمتها لهم على موارد الخليج العربي الاقتصادية.</a:t>
            </a:r>
            <a:endParaRPr lang="en-US" sz="2400" dirty="0">
              <a:solidFill>
                <a:schemeClr val="tx1"/>
              </a:solidFill>
              <a:ea typeface="Calibri" panose="020F0502020204030204" pitchFamily="34" charset="0"/>
              <a:cs typeface="Sakkal Majalla" panose="02000000000000000000" pitchFamily="2" charset="-78"/>
            </a:endParaRPr>
          </a:p>
        </p:txBody>
      </p:sp>
      <p:sp>
        <p:nvSpPr>
          <p:cNvPr id="11" name="مستطيل 4"/>
          <p:cNvSpPr/>
          <p:nvPr/>
        </p:nvSpPr>
        <p:spPr>
          <a:xfrm>
            <a:off x="9537551" y="3766115"/>
            <a:ext cx="2231407" cy="707903"/>
          </a:xfrm>
          <a:prstGeom prst="rect">
            <a:avLst/>
          </a:prstGeom>
          <a:gradFill flip="none" rotWithShape="1">
            <a:gsLst>
              <a:gs pos="0">
                <a:schemeClr val="accent6">
                  <a:lumMod val="60000"/>
                  <a:lumOff val="40000"/>
                  <a:shade val="30000"/>
                  <a:satMod val="115000"/>
                </a:schemeClr>
              </a:gs>
              <a:gs pos="50000">
                <a:schemeClr val="accent6">
                  <a:lumMod val="60000"/>
                  <a:lumOff val="40000"/>
                  <a:shade val="67500"/>
                  <a:satMod val="115000"/>
                </a:schemeClr>
              </a:gs>
              <a:gs pos="100000">
                <a:schemeClr val="accent6">
                  <a:lumMod val="60000"/>
                  <a:lumOff val="40000"/>
                  <a:shade val="100000"/>
                  <a:satMod val="115000"/>
                </a:schemeClr>
              </a:gs>
            </a:gsLst>
            <a:lin ang="8100000" scaled="1"/>
            <a:tileRect/>
          </a:gradFill>
          <a:ln w="28575">
            <a:solidFill>
              <a:schemeClr val="accent1">
                <a:lumMod val="7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3600" b="1" dirty="0" smtClean="0">
                <a:solidFill>
                  <a:schemeClr val="bg2">
                    <a:lumMod val="10000"/>
                  </a:schemeClr>
                </a:solidFill>
                <a:ea typeface="Calibri" panose="020F0502020204030204" pitchFamily="34" charset="0"/>
                <a:cs typeface="Sakkal Majalla" panose="02000000000000000000" pitchFamily="2" charset="-78"/>
              </a:rPr>
              <a:t>أسباب المعركة</a:t>
            </a:r>
            <a:r>
              <a:rPr lang="ar-SA" sz="3600" b="1" dirty="0" smtClean="0">
                <a:solidFill>
                  <a:schemeClr val="bg2">
                    <a:lumMod val="10000"/>
                  </a:schemeClr>
                </a:solidFill>
                <a:ea typeface="Calibri" panose="020F0502020204030204" pitchFamily="34" charset="0"/>
                <a:cs typeface="Sakkal Majalla" panose="02000000000000000000" pitchFamily="2" charset="-78"/>
              </a:rPr>
              <a:t> </a:t>
            </a:r>
            <a:endParaRPr lang="ar-BH" sz="3600" b="1" dirty="0">
              <a:solidFill>
                <a:schemeClr val="bg2">
                  <a:lumMod val="10000"/>
                </a:schemeClr>
              </a:solidFill>
              <a:ea typeface="Calibri" panose="020F0502020204030204" pitchFamily="34" charset="0"/>
              <a:cs typeface="Sakkal Majalla" panose="02000000000000000000" pitchFamily="2" charset="-78"/>
            </a:endParaRPr>
          </a:p>
        </p:txBody>
      </p:sp>
      <p:sp>
        <p:nvSpPr>
          <p:cNvPr id="12" name="مستطيل 2"/>
          <p:cNvSpPr>
            <a:spLocks noGrp="1"/>
          </p:cNvSpPr>
          <p:nvPr>
            <p:ph type="title"/>
          </p:nvPr>
        </p:nvSpPr>
        <p:spPr>
          <a:xfrm>
            <a:off x="6799718" y="1961841"/>
            <a:ext cx="5242321" cy="532338"/>
          </a:xfrm>
          <a:prstGeom prst="rect">
            <a:avLst/>
          </a:prstGeom>
          <a:solidFill>
            <a:schemeClr val="accent4">
              <a:lumMod val="20000"/>
              <a:lumOff val="80000"/>
            </a:schemeClr>
          </a:solidFill>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0000"/>
          </a:bodyPr>
          <a:lstStyle/>
          <a:p>
            <a:pPr algn="ctr" rtl="1"/>
            <a:r>
              <a:rPr lang="ar-BH" sz="3600" dirty="0" smtClean="0">
                <a:solidFill>
                  <a:schemeClr val="accent1">
                    <a:lumMod val="50000"/>
                  </a:schemeClr>
                </a:solidFill>
                <a:latin typeface="Sakkal Majalla" panose="02000000000000000000" pitchFamily="2" charset="-78"/>
                <a:cs typeface="Sakkal Majalla" panose="02000000000000000000" pitchFamily="2" charset="-78"/>
              </a:rPr>
              <a:t>1. معركة الزبارة</a:t>
            </a:r>
            <a:endParaRPr lang="en-US" sz="3600" dirty="0">
              <a:solidFill>
                <a:schemeClr val="accent1">
                  <a:lumMod val="50000"/>
                </a:schemeClr>
              </a:solidFill>
              <a:latin typeface="Sakkal Majalla" panose="02000000000000000000" pitchFamily="2" charset="-78"/>
              <a:cs typeface="Sakkal Majalla" panose="02000000000000000000" pitchFamily="2" charset="-78"/>
            </a:endParaRPr>
          </a:p>
        </p:txBody>
      </p:sp>
      <p:sp>
        <p:nvSpPr>
          <p:cNvPr id="14" name="مستطيل 6"/>
          <p:cNvSpPr/>
          <p:nvPr/>
        </p:nvSpPr>
        <p:spPr>
          <a:xfrm>
            <a:off x="512998" y="4861241"/>
            <a:ext cx="8913221" cy="806540"/>
          </a:xfrm>
          <a:prstGeom prst="rect">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w="28575">
            <a:solidFill>
              <a:srgbClr val="FF000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2400" dirty="0">
                <a:solidFill>
                  <a:schemeClr val="tx1"/>
                </a:solidFill>
                <a:ea typeface="Calibri" panose="020F0502020204030204" pitchFamily="34" charset="0"/>
                <a:cs typeface="Sakkal Majalla" panose="02000000000000000000" pitchFamily="2" charset="-78"/>
              </a:rPr>
              <a:t>توتر </a:t>
            </a:r>
            <a:r>
              <a:rPr lang="ar-BH" sz="2400" dirty="0" smtClean="0">
                <a:solidFill>
                  <a:schemeClr val="tx1"/>
                </a:solidFill>
                <a:ea typeface="Calibri" panose="020F0502020204030204" pitchFamily="34" charset="0"/>
                <a:cs typeface="Sakkal Majalla" panose="02000000000000000000" pitchFamily="2" charset="-78"/>
              </a:rPr>
              <a:t>العلاقات بين أطراف المعركة والذي تجلى في شن غارات متبادلة منذ منتصف 1777م، والتي كانت الغلبة فيها لمصلحة آل خليفة.</a:t>
            </a:r>
            <a:endParaRPr lang="en-US" sz="2400" dirty="0">
              <a:solidFill>
                <a:schemeClr val="tx1"/>
              </a:solidFill>
              <a:ea typeface="Calibri" panose="020F0502020204030204" pitchFamily="34" charset="0"/>
              <a:cs typeface="Sakkal Majalla" panose="02000000000000000000" pitchFamily="2" charset="-78"/>
            </a:endParaRPr>
          </a:p>
        </p:txBody>
      </p:sp>
      <p:sp>
        <p:nvSpPr>
          <p:cNvPr id="16" name="مستطيل 6"/>
          <p:cNvSpPr/>
          <p:nvPr/>
        </p:nvSpPr>
        <p:spPr>
          <a:xfrm>
            <a:off x="512998" y="3766115"/>
            <a:ext cx="8913221" cy="806540"/>
          </a:xfrm>
          <a:prstGeom prst="rect">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w="28575">
            <a:solidFill>
              <a:srgbClr val="FF000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2400" dirty="0">
                <a:solidFill>
                  <a:schemeClr val="tx1"/>
                </a:solidFill>
                <a:ea typeface="Calibri" panose="020F0502020204030204" pitchFamily="34" charset="0"/>
                <a:cs typeface="Sakkal Majalla" panose="02000000000000000000" pitchFamily="2" charset="-78"/>
              </a:rPr>
              <a:t>رغبة حكام الساحل الشرقي للخليج العربي في القضاء على قوة العتوب الناشئة في الزبارة </a:t>
            </a:r>
            <a:r>
              <a:rPr lang="ar-BH" sz="2400" dirty="0" smtClean="0">
                <a:solidFill>
                  <a:schemeClr val="tx1"/>
                </a:solidFill>
                <a:ea typeface="Calibri" panose="020F0502020204030204" pitchFamily="34" charset="0"/>
                <a:cs typeface="Sakkal Majalla" panose="02000000000000000000" pitchFamily="2" charset="-78"/>
              </a:rPr>
              <a:t>والكويت.</a:t>
            </a:r>
            <a:endParaRPr lang="en-US" sz="4000" b="1" dirty="0">
              <a:solidFill>
                <a:srgbClr val="FF0000"/>
              </a:solidFill>
              <a:ea typeface="Calibri" panose="020F0502020204030204" pitchFamily="34" charset="0"/>
              <a:cs typeface="Sakkal Majalla" panose="02000000000000000000" pitchFamily="2" charset="-78"/>
            </a:endParaRPr>
          </a:p>
        </p:txBody>
      </p:sp>
      <p:sp>
        <p:nvSpPr>
          <p:cNvPr id="18" name="Rectangle 3"/>
          <p:cNvSpPr/>
          <p:nvPr/>
        </p:nvSpPr>
        <p:spPr>
          <a:xfrm>
            <a:off x="0" y="247442"/>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smtClean="0"/>
              <a:t>البحرين من معركة الزبارة إلى الفتح الخليفي- أجا203</a:t>
            </a:r>
            <a:endParaRPr lang="en-US" sz="1600" dirty="0"/>
          </a:p>
        </p:txBody>
      </p:sp>
    </p:spTree>
    <p:extLst>
      <p:ext uri="{BB962C8B-B14F-4D97-AF65-F5344CB8AC3E}">
        <p14:creationId xmlns:p14="http://schemas.microsoft.com/office/powerpoint/2010/main" val="362631616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circle(in)">
                                      <p:cBhvr>
                                        <p:cTn id="7" dur="20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nodePh="1">
                                  <p:stCondLst>
                                    <p:cond delay="0"/>
                                  </p:stCondLst>
                                  <p:endCondLst>
                                    <p:cond evt="begin" delay="0">
                                      <p:tn val="10"/>
                                    </p:cond>
                                  </p:endCondLst>
                                  <p:childTnLst>
                                    <p:set>
                                      <p:cBhvr>
                                        <p:cTn id="11" dur="1" fill="hold">
                                          <p:stCondLst>
                                            <p:cond delay="0"/>
                                          </p:stCondLst>
                                        </p:cTn>
                                        <p:tgtEl>
                                          <p:spTgt spid="15">
                                            <p:txEl>
                                              <p:pRg st="0" end="0"/>
                                            </p:txEl>
                                          </p:spTgt>
                                        </p:tgtEl>
                                        <p:attrNameLst>
                                          <p:attrName>style.visibility</p:attrName>
                                        </p:attrNameLst>
                                      </p:cBhvr>
                                      <p:to>
                                        <p:strVal val="visible"/>
                                      </p:to>
                                    </p:set>
                                    <p:animEffect transition="in" filter="fade">
                                      <p:cBhvr>
                                        <p:cTn id="12" dur="1000"/>
                                        <p:tgtEl>
                                          <p:spTgt spid="15">
                                            <p:txEl>
                                              <p:pRg st="0" end="0"/>
                                            </p:txEl>
                                          </p:spTgt>
                                        </p:tgtEl>
                                      </p:cBhvr>
                                    </p:animEffect>
                                    <p:anim calcmode="lin" valueType="num">
                                      <p:cBhvr>
                                        <p:cTn id="13"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down)">
                                      <p:cBhvr>
                                        <p:cTn id="25" dur="500"/>
                                        <p:tgtEl>
                                          <p:spTgt spid="12"/>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2"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right)">
                                      <p:cBhvr>
                                        <p:cTn id="30" dur="500"/>
                                        <p:tgtEl>
                                          <p:spTgt spid="11"/>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left)">
                                      <p:cBhvr>
                                        <p:cTn id="35" dur="500"/>
                                        <p:tgtEl>
                                          <p:spTgt spid="9"/>
                                        </p:tgtEl>
                                      </p:cBhvr>
                                    </p:animEffect>
                                  </p:childTnLst>
                                </p:cTn>
                              </p:par>
                            </p:childTnLst>
                          </p:cTn>
                        </p:par>
                      </p:childTnLst>
                    </p:cTn>
                  </p:par>
                  <p:par>
                    <p:cTn id="36" fill="hold">
                      <p:stCondLst>
                        <p:cond delay="indefinite"/>
                      </p:stCondLst>
                      <p:childTnLst>
                        <p:par>
                          <p:cTn id="37" fill="hold">
                            <p:stCondLst>
                              <p:cond delay="0"/>
                            </p:stCondLst>
                            <p:childTnLst>
                              <p:par>
                                <p:cTn id="38" presetID="41" presetClass="entr" presetSubtype="0" fill="hold" nodeType="clickEffect">
                                  <p:stCondLst>
                                    <p:cond delay="0"/>
                                  </p:stCondLst>
                                  <p:iterate type="lt">
                                    <p:tmPct val="10000"/>
                                  </p:iterate>
                                  <p:childTnLst>
                                    <p:set>
                                      <p:cBhvr>
                                        <p:cTn id="39" dur="1" fill="hold">
                                          <p:stCondLst>
                                            <p:cond delay="0"/>
                                          </p:stCondLst>
                                        </p:cTn>
                                        <p:tgtEl>
                                          <p:spTgt spid="9">
                                            <p:txEl>
                                              <p:pRg st="0" end="0"/>
                                            </p:txEl>
                                          </p:spTgt>
                                        </p:tgtEl>
                                        <p:attrNameLst>
                                          <p:attrName>style.visibility</p:attrName>
                                        </p:attrNameLst>
                                      </p:cBhvr>
                                      <p:to>
                                        <p:strVal val="visible"/>
                                      </p:to>
                                    </p:set>
                                    <p:anim calcmode="lin" valueType="num">
                                      <p:cBhvr>
                                        <p:cTn id="40" dur="500" fill="hold"/>
                                        <p:tgtEl>
                                          <p:spTgt spid="9">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9">
                                            <p:txEl>
                                              <p:pRg st="0" end="0"/>
                                            </p:txEl>
                                          </p:spTgt>
                                        </p:tgtEl>
                                        <p:attrNameLst>
                                          <p:attrName>ppt_y</p:attrName>
                                        </p:attrNameLst>
                                      </p:cBhvr>
                                      <p:tavLst>
                                        <p:tav tm="0">
                                          <p:val>
                                            <p:strVal val="#ppt_y"/>
                                          </p:val>
                                        </p:tav>
                                        <p:tav tm="100000">
                                          <p:val>
                                            <p:strVal val="#ppt_y"/>
                                          </p:val>
                                        </p:tav>
                                      </p:tavLst>
                                    </p:anim>
                                    <p:anim calcmode="lin" valueType="num">
                                      <p:cBhvr>
                                        <p:cTn id="42" dur="500" fill="hold"/>
                                        <p:tgtEl>
                                          <p:spTgt spid="9">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9">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9">
                                            <p:txEl>
                                              <p:pRg st="0" end="0"/>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wipe(left)">
                                      <p:cBhvr>
                                        <p:cTn id="49" dur="500"/>
                                        <p:tgtEl>
                                          <p:spTgt spid="16"/>
                                        </p:tgtEl>
                                      </p:cBhvr>
                                    </p:animEffect>
                                  </p:childTnLst>
                                </p:cTn>
                              </p:par>
                            </p:childTnLst>
                          </p:cTn>
                        </p:par>
                      </p:childTnLst>
                    </p:cTn>
                  </p:par>
                  <p:par>
                    <p:cTn id="50" fill="hold">
                      <p:stCondLst>
                        <p:cond delay="indefinite"/>
                      </p:stCondLst>
                      <p:childTnLst>
                        <p:par>
                          <p:cTn id="51" fill="hold">
                            <p:stCondLst>
                              <p:cond delay="0"/>
                            </p:stCondLst>
                            <p:childTnLst>
                              <p:par>
                                <p:cTn id="52" presetID="41" presetClass="entr" presetSubtype="0" fill="hold" nodeType="clickEffect">
                                  <p:stCondLst>
                                    <p:cond delay="0"/>
                                  </p:stCondLst>
                                  <p:iterate type="lt">
                                    <p:tmPct val="10000"/>
                                  </p:iterate>
                                  <p:childTnLst>
                                    <p:set>
                                      <p:cBhvr>
                                        <p:cTn id="53" dur="1" fill="hold">
                                          <p:stCondLst>
                                            <p:cond delay="0"/>
                                          </p:stCondLst>
                                        </p:cTn>
                                        <p:tgtEl>
                                          <p:spTgt spid="16">
                                            <p:txEl>
                                              <p:pRg st="0" end="0"/>
                                            </p:txEl>
                                          </p:spTgt>
                                        </p:tgtEl>
                                        <p:attrNameLst>
                                          <p:attrName>style.visibility</p:attrName>
                                        </p:attrNameLst>
                                      </p:cBhvr>
                                      <p:to>
                                        <p:strVal val="visible"/>
                                      </p:to>
                                    </p:set>
                                    <p:anim calcmode="lin" valueType="num">
                                      <p:cBhvr>
                                        <p:cTn id="54" dur="500" fill="hold"/>
                                        <p:tgtEl>
                                          <p:spTgt spid="16">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16">
                                            <p:txEl>
                                              <p:pRg st="0" end="0"/>
                                            </p:txEl>
                                          </p:spTgt>
                                        </p:tgtEl>
                                        <p:attrNameLst>
                                          <p:attrName>ppt_y</p:attrName>
                                        </p:attrNameLst>
                                      </p:cBhvr>
                                      <p:tavLst>
                                        <p:tav tm="0">
                                          <p:val>
                                            <p:strVal val="#ppt_y"/>
                                          </p:val>
                                        </p:tav>
                                        <p:tav tm="100000">
                                          <p:val>
                                            <p:strVal val="#ppt_y"/>
                                          </p:val>
                                        </p:tav>
                                      </p:tavLst>
                                    </p:anim>
                                    <p:anim calcmode="lin" valueType="num">
                                      <p:cBhvr>
                                        <p:cTn id="56" dur="500" fill="hold"/>
                                        <p:tgtEl>
                                          <p:spTgt spid="16">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16">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tmFilter="0,0; .5, 1; 1, 1"/>
                                        <p:tgtEl>
                                          <p:spTgt spid="16">
                                            <p:txEl>
                                              <p:pRg st="0" end="0"/>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wipe(left)">
                                      <p:cBhvr>
                                        <p:cTn id="63" dur="500"/>
                                        <p:tgtEl>
                                          <p:spTgt spid="14"/>
                                        </p:tgtEl>
                                      </p:cBhvr>
                                    </p:animEffect>
                                  </p:childTnLst>
                                </p:cTn>
                              </p:par>
                            </p:childTnLst>
                          </p:cTn>
                        </p:par>
                      </p:childTnLst>
                    </p:cTn>
                  </p:par>
                  <p:par>
                    <p:cTn id="64" fill="hold">
                      <p:stCondLst>
                        <p:cond delay="indefinite"/>
                      </p:stCondLst>
                      <p:childTnLst>
                        <p:par>
                          <p:cTn id="65" fill="hold">
                            <p:stCondLst>
                              <p:cond delay="0"/>
                            </p:stCondLst>
                            <p:childTnLst>
                              <p:par>
                                <p:cTn id="66" presetID="41" presetClass="entr" presetSubtype="0" fill="hold" nodeType="clickEffect">
                                  <p:stCondLst>
                                    <p:cond delay="0"/>
                                  </p:stCondLst>
                                  <p:iterate type="lt">
                                    <p:tmPct val="10000"/>
                                  </p:iterate>
                                  <p:childTnLst>
                                    <p:set>
                                      <p:cBhvr>
                                        <p:cTn id="67" dur="1" fill="hold">
                                          <p:stCondLst>
                                            <p:cond delay="0"/>
                                          </p:stCondLst>
                                        </p:cTn>
                                        <p:tgtEl>
                                          <p:spTgt spid="14">
                                            <p:txEl>
                                              <p:pRg st="0" end="0"/>
                                            </p:txEl>
                                          </p:spTgt>
                                        </p:tgtEl>
                                        <p:attrNameLst>
                                          <p:attrName>style.visibility</p:attrName>
                                        </p:attrNameLst>
                                      </p:cBhvr>
                                      <p:to>
                                        <p:strVal val="visible"/>
                                      </p:to>
                                    </p:set>
                                    <p:anim calcmode="lin" valueType="num">
                                      <p:cBhvr>
                                        <p:cTn id="68" dur="500" fill="hold"/>
                                        <p:tgtEl>
                                          <p:spTgt spid="14">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69" dur="500" fill="hold"/>
                                        <p:tgtEl>
                                          <p:spTgt spid="14">
                                            <p:txEl>
                                              <p:pRg st="0" end="0"/>
                                            </p:txEl>
                                          </p:spTgt>
                                        </p:tgtEl>
                                        <p:attrNameLst>
                                          <p:attrName>ppt_y</p:attrName>
                                        </p:attrNameLst>
                                      </p:cBhvr>
                                      <p:tavLst>
                                        <p:tav tm="0">
                                          <p:val>
                                            <p:strVal val="#ppt_y"/>
                                          </p:val>
                                        </p:tav>
                                        <p:tav tm="100000">
                                          <p:val>
                                            <p:strVal val="#ppt_y"/>
                                          </p:val>
                                        </p:tav>
                                      </p:tavLst>
                                    </p:anim>
                                    <p:anim calcmode="lin" valueType="num">
                                      <p:cBhvr>
                                        <p:cTn id="70" dur="500" fill="hold"/>
                                        <p:tgtEl>
                                          <p:spTgt spid="14">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71" dur="500" fill="hold"/>
                                        <p:tgtEl>
                                          <p:spTgt spid="14">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72" dur="500" tmFilter="0,0; .5, 1; 1, 1"/>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8" grpId="0" animBg="1"/>
      <p:bldP spid="9" grpId="0" animBg="1"/>
      <p:bldP spid="11" grpId="0" animBg="1"/>
      <p:bldP spid="12" grpId="0" animBg="1"/>
      <p:bldP spid="14" grpId="0" animBg="1"/>
      <p:bldP spid="1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5" name="Title 1"/>
          <p:cNvSpPr txBox="1">
            <a:spLocks/>
          </p:cNvSpPr>
          <p:nvPr/>
        </p:nvSpPr>
        <p:spPr>
          <a:xfrm>
            <a:off x="270641" y="1093384"/>
            <a:ext cx="11498317" cy="5149760"/>
          </a:xfrm>
          <a:prstGeom prst="rect">
            <a:avLst/>
          </a:prstGeom>
          <a:solidFill>
            <a:schemeClr val="accent3">
              <a:lumMod val="40000"/>
              <a:lumOff val="60000"/>
            </a:schemeClr>
          </a:solid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endParaRPr lang="en-US" sz="2800" dirty="0">
              <a:latin typeface="Sakkal Majalla" panose="02000000000000000000" pitchFamily="2" charset="-78"/>
              <a:cs typeface="Sakkal Majalla" panose="02000000000000000000" pitchFamily="2" charset="-78"/>
            </a:endParaRPr>
          </a:p>
        </p:txBody>
      </p:sp>
      <p:sp>
        <p:nvSpPr>
          <p:cNvPr id="8" name="Rectangle 3"/>
          <p:cNvSpPr/>
          <p:nvPr/>
        </p:nvSpPr>
        <p:spPr>
          <a:xfrm>
            <a:off x="270641" y="321218"/>
            <a:ext cx="4325257" cy="461665"/>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smtClean="0"/>
              <a:t>البحرين من عام 1762 حتى العام 1869م- أجا203</a:t>
            </a:r>
            <a:endParaRPr lang="en-US" sz="1600" dirty="0"/>
          </a:p>
        </p:txBody>
      </p:sp>
      <p:sp>
        <p:nvSpPr>
          <p:cNvPr id="11" name="مستطيل 4"/>
          <p:cNvSpPr/>
          <p:nvPr/>
        </p:nvSpPr>
        <p:spPr>
          <a:xfrm>
            <a:off x="3984977" y="1168364"/>
            <a:ext cx="3640959" cy="707903"/>
          </a:xfrm>
          <a:prstGeom prst="rect">
            <a:avLst/>
          </a:prstGeom>
          <a:gradFill flip="none" rotWithShape="1">
            <a:gsLst>
              <a:gs pos="0">
                <a:schemeClr val="accent6">
                  <a:lumMod val="60000"/>
                  <a:lumOff val="40000"/>
                  <a:shade val="30000"/>
                  <a:satMod val="115000"/>
                </a:schemeClr>
              </a:gs>
              <a:gs pos="50000">
                <a:schemeClr val="accent6">
                  <a:lumMod val="60000"/>
                  <a:lumOff val="40000"/>
                  <a:shade val="67500"/>
                  <a:satMod val="115000"/>
                </a:schemeClr>
              </a:gs>
              <a:gs pos="100000">
                <a:schemeClr val="accent6">
                  <a:lumMod val="60000"/>
                  <a:lumOff val="40000"/>
                  <a:shade val="100000"/>
                  <a:satMod val="115000"/>
                </a:schemeClr>
              </a:gs>
            </a:gsLst>
            <a:lin ang="8100000" scaled="1"/>
            <a:tileRect/>
          </a:gradFill>
          <a:ln w="28575">
            <a:solidFill>
              <a:schemeClr val="accent1">
                <a:lumMod val="7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3600" b="1" dirty="0" smtClean="0">
                <a:solidFill>
                  <a:schemeClr val="bg2">
                    <a:lumMod val="10000"/>
                  </a:schemeClr>
                </a:solidFill>
                <a:ea typeface="Calibri" panose="020F0502020204030204" pitchFamily="34" charset="0"/>
                <a:cs typeface="Sakkal Majalla" panose="02000000000000000000" pitchFamily="2" charset="-78"/>
              </a:rPr>
              <a:t>أطراف المعركة</a:t>
            </a:r>
            <a:endParaRPr lang="ar-BH" sz="3600" b="1" dirty="0">
              <a:solidFill>
                <a:schemeClr val="bg2">
                  <a:lumMod val="10000"/>
                </a:schemeClr>
              </a:solidFill>
              <a:ea typeface="Calibri" panose="020F0502020204030204" pitchFamily="34" charset="0"/>
              <a:cs typeface="Sakkal Majalla" panose="02000000000000000000" pitchFamily="2" charset="-78"/>
            </a:endParaRPr>
          </a:p>
        </p:txBody>
      </p:sp>
      <p:sp>
        <p:nvSpPr>
          <p:cNvPr id="12" name="سهم مخطط إلى اليمين 8"/>
          <p:cNvSpPr/>
          <p:nvPr/>
        </p:nvSpPr>
        <p:spPr>
          <a:xfrm rot="5400000">
            <a:off x="7626337" y="1940707"/>
            <a:ext cx="491319" cy="492122"/>
          </a:xfrm>
          <a:prstGeom prst="stripedRightArrow">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rtlCol="1" anchor="ctr"/>
          <a:lstStyle/>
          <a:p>
            <a:pPr algn="ctr"/>
            <a:endParaRPr lang="ar-BH" dirty="0"/>
          </a:p>
        </p:txBody>
      </p:sp>
      <p:sp>
        <p:nvSpPr>
          <p:cNvPr id="13" name="مستطيل 24"/>
          <p:cNvSpPr/>
          <p:nvPr/>
        </p:nvSpPr>
        <p:spPr>
          <a:xfrm>
            <a:off x="406400" y="2479950"/>
            <a:ext cx="5565422" cy="2184168"/>
          </a:xfrm>
          <a:prstGeom prst="rect">
            <a:avLst/>
          </a:prstGeom>
          <a:gradFill flip="none" rotWithShape="1">
            <a:gsLst>
              <a:gs pos="0">
                <a:schemeClr val="accent2">
                  <a:lumMod val="60000"/>
                  <a:lumOff val="40000"/>
                  <a:shade val="30000"/>
                  <a:satMod val="115000"/>
                </a:schemeClr>
              </a:gs>
              <a:gs pos="50000">
                <a:schemeClr val="accent2">
                  <a:lumMod val="60000"/>
                  <a:lumOff val="40000"/>
                  <a:shade val="67500"/>
                  <a:satMod val="115000"/>
                </a:schemeClr>
              </a:gs>
              <a:gs pos="100000">
                <a:schemeClr val="accent2">
                  <a:lumMod val="60000"/>
                  <a:lumOff val="40000"/>
                  <a:shade val="100000"/>
                  <a:satMod val="115000"/>
                </a:schemeClr>
              </a:gs>
            </a:gsLst>
            <a:lin ang="8100000" scaled="1"/>
            <a:tileRect/>
          </a:gradFill>
          <a:ln w="28575">
            <a:solidFill>
              <a:schemeClr val="accent1">
                <a:lumMod val="7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3600" b="1" dirty="0" smtClean="0">
                <a:solidFill>
                  <a:schemeClr val="bg2">
                    <a:lumMod val="10000"/>
                  </a:schemeClr>
                </a:solidFill>
                <a:ea typeface="Calibri" panose="020F0502020204030204" pitchFamily="34" charset="0"/>
                <a:cs typeface="Sakkal Majalla" panose="02000000000000000000" pitchFamily="2" charset="-78"/>
              </a:rPr>
              <a:t>نصر بن مذكور وحلفائه من حكام مناطق الساحل الشرقي للخليج العربي (أصفهان، بوشهر، شيراز، بندر ريق، جناته، </a:t>
            </a:r>
            <a:r>
              <a:rPr lang="ar-BH" sz="3600" b="1" dirty="0" err="1" smtClean="0">
                <a:solidFill>
                  <a:schemeClr val="bg2">
                    <a:lumMod val="10000"/>
                  </a:schemeClr>
                </a:solidFill>
                <a:ea typeface="Calibri" panose="020F0502020204030204" pitchFamily="34" charset="0"/>
                <a:cs typeface="Sakkal Majalla" panose="02000000000000000000" pitchFamily="2" charset="-78"/>
              </a:rPr>
              <a:t>ودشستان</a:t>
            </a:r>
            <a:r>
              <a:rPr lang="ar-BH" sz="3600" b="1" dirty="0" smtClean="0">
                <a:solidFill>
                  <a:schemeClr val="bg2">
                    <a:lumMod val="10000"/>
                  </a:schemeClr>
                </a:solidFill>
                <a:ea typeface="Calibri" panose="020F0502020204030204" pitchFamily="34" charset="0"/>
                <a:cs typeface="Sakkal Majalla" panose="02000000000000000000" pitchFamily="2" charset="-78"/>
              </a:rPr>
              <a:t>).</a:t>
            </a:r>
            <a:r>
              <a:rPr lang="ar-SA" sz="3600" b="1" dirty="0" smtClean="0">
                <a:solidFill>
                  <a:schemeClr val="bg2">
                    <a:lumMod val="10000"/>
                  </a:schemeClr>
                </a:solidFill>
                <a:ea typeface="Calibri" panose="020F0502020204030204" pitchFamily="34" charset="0"/>
                <a:cs typeface="Sakkal Majalla" panose="02000000000000000000" pitchFamily="2" charset="-78"/>
              </a:rPr>
              <a:t> </a:t>
            </a:r>
            <a:endParaRPr lang="ar-BH" sz="3600" b="1" dirty="0">
              <a:solidFill>
                <a:schemeClr val="bg2">
                  <a:lumMod val="10000"/>
                </a:schemeClr>
              </a:solidFill>
              <a:ea typeface="Calibri" panose="020F0502020204030204" pitchFamily="34" charset="0"/>
              <a:cs typeface="Sakkal Majalla" panose="02000000000000000000" pitchFamily="2" charset="-78"/>
            </a:endParaRPr>
          </a:p>
        </p:txBody>
      </p:sp>
      <p:sp>
        <p:nvSpPr>
          <p:cNvPr id="14" name="مستطيل 24"/>
          <p:cNvSpPr/>
          <p:nvPr/>
        </p:nvSpPr>
        <p:spPr>
          <a:xfrm>
            <a:off x="6468533" y="2484798"/>
            <a:ext cx="5300425" cy="2179320"/>
          </a:xfrm>
          <a:prstGeom prst="rect">
            <a:avLst/>
          </a:prstGeom>
          <a:gradFill flip="none" rotWithShape="1">
            <a:gsLst>
              <a:gs pos="0">
                <a:schemeClr val="accent2">
                  <a:lumMod val="60000"/>
                  <a:lumOff val="40000"/>
                  <a:shade val="30000"/>
                  <a:satMod val="115000"/>
                </a:schemeClr>
              </a:gs>
              <a:gs pos="50000">
                <a:schemeClr val="accent2">
                  <a:lumMod val="60000"/>
                  <a:lumOff val="40000"/>
                  <a:shade val="67500"/>
                  <a:satMod val="115000"/>
                </a:schemeClr>
              </a:gs>
              <a:gs pos="100000">
                <a:schemeClr val="accent2">
                  <a:lumMod val="60000"/>
                  <a:lumOff val="40000"/>
                  <a:shade val="100000"/>
                  <a:satMod val="115000"/>
                </a:schemeClr>
              </a:gs>
            </a:gsLst>
            <a:lin ang="8100000" scaled="1"/>
            <a:tileRect/>
          </a:gradFill>
          <a:ln w="28575">
            <a:solidFill>
              <a:schemeClr val="accent1">
                <a:lumMod val="7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3600" b="1" dirty="0" smtClean="0">
                <a:solidFill>
                  <a:schemeClr val="bg2">
                    <a:lumMod val="10000"/>
                  </a:schemeClr>
                </a:solidFill>
                <a:ea typeface="Calibri" panose="020F0502020204030204" pitchFamily="34" charset="0"/>
                <a:cs typeface="Sakkal Majalla" panose="02000000000000000000" pitchFamily="2" charset="-78"/>
              </a:rPr>
              <a:t>آل خليفة بقيادة الشيخ أحمد بن محمد ومن تحالف معهم من قبائل شبه جزيرة قطر</a:t>
            </a:r>
            <a:r>
              <a:rPr lang="ar-SA" sz="3600" b="1" dirty="0" smtClean="0">
                <a:solidFill>
                  <a:schemeClr val="bg2">
                    <a:lumMod val="10000"/>
                  </a:schemeClr>
                </a:solidFill>
                <a:ea typeface="Calibri" panose="020F0502020204030204" pitchFamily="34" charset="0"/>
                <a:cs typeface="Sakkal Majalla" panose="02000000000000000000" pitchFamily="2" charset="-78"/>
              </a:rPr>
              <a:t> </a:t>
            </a:r>
            <a:endParaRPr lang="ar-BH" sz="3600" b="1" dirty="0">
              <a:solidFill>
                <a:schemeClr val="bg2">
                  <a:lumMod val="10000"/>
                </a:schemeClr>
              </a:solidFill>
              <a:ea typeface="Calibri" panose="020F0502020204030204" pitchFamily="34" charset="0"/>
              <a:cs typeface="Sakkal Majalla" panose="02000000000000000000" pitchFamily="2" charset="-78"/>
            </a:endParaRPr>
          </a:p>
        </p:txBody>
      </p:sp>
      <p:sp>
        <p:nvSpPr>
          <p:cNvPr id="17" name="سهم مخطط إلى اليمين 8"/>
          <p:cNvSpPr/>
          <p:nvPr/>
        </p:nvSpPr>
        <p:spPr>
          <a:xfrm rot="5400000">
            <a:off x="3317206" y="1940707"/>
            <a:ext cx="491319" cy="492122"/>
          </a:xfrm>
          <a:prstGeom prst="stripedRightArrow">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rtlCol="1" anchor="ctr"/>
          <a:lstStyle/>
          <a:p>
            <a:pPr algn="ctr"/>
            <a:endParaRPr lang="ar-BH" dirty="0"/>
          </a:p>
        </p:txBody>
      </p:sp>
    </p:spTree>
    <p:extLst>
      <p:ext uri="{BB962C8B-B14F-4D97-AF65-F5344CB8AC3E}">
        <p14:creationId xmlns:p14="http://schemas.microsoft.com/office/powerpoint/2010/main" val="2106682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circle(in)">
                                      <p:cBhvr>
                                        <p:cTn id="10" dur="20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1000"/>
                                        <p:tgtEl>
                                          <p:spTgt spid="15"/>
                                        </p:tgtEl>
                                      </p:cBhvr>
                                    </p:animEffect>
                                    <p:anim calcmode="lin" valueType="num">
                                      <p:cBhvr>
                                        <p:cTn id="16" dur="1000" fill="hold"/>
                                        <p:tgtEl>
                                          <p:spTgt spid="15"/>
                                        </p:tgtEl>
                                        <p:attrNameLst>
                                          <p:attrName>ppt_x</p:attrName>
                                        </p:attrNameLst>
                                      </p:cBhvr>
                                      <p:tavLst>
                                        <p:tav tm="0">
                                          <p:val>
                                            <p:strVal val="#ppt_x"/>
                                          </p:val>
                                        </p:tav>
                                        <p:tav tm="100000">
                                          <p:val>
                                            <p:strVal val="#ppt_x"/>
                                          </p:val>
                                        </p:tav>
                                      </p:tavLst>
                                    </p:anim>
                                    <p:anim calcmode="lin" valueType="num">
                                      <p:cBhvr>
                                        <p:cTn id="17"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right)">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500" fill="hold"/>
                                        <p:tgtEl>
                                          <p:spTgt spid="17"/>
                                        </p:tgtEl>
                                        <p:attrNameLst>
                                          <p:attrName>ppt_x</p:attrName>
                                        </p:attrNameLst>
                                      </p:cBhvr>
                                      <p:tavLst>
                                        <p:tav tm="0">
                                          <p:val>
                                            <p:strVal val="#ppt_x"/>
                                          </p:val>
                                        </p:tav>
                                        <p:tav tm="100000">
                                          <p:val>
                                            <p:strVal val="#ppt_x"/>
                                          </p:val>
                                        </p:tav>
                                      </p:tavLst>
                                    </p:anim>
                                    <p:anim calcmode="lin" valueType="num">
                                      <p:cBhvr additive="base">
                                        <p:cTn id="3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5" grpId="0" animBg="1"/>
      <p:bldP spid="11" grpId="0" animBg="1"/>
      <p:bldP spid="12" grpId="0" animBg="1"/>
      <p:bldP spid="13" grpId="0" animBg="1"/>
      <p:bldP spid="14" grpId="0" animBg="1"/>
      <p:bldP spid="1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5" name="Title 1"/>
          <p:cNvSpPr txBox="1">
            <a:spLocks/>
          </p:cNvSpPr>
          <p:nvPr/>
        </p:nvSpPr>
        <p:spPr>
          <a:xfrm>
            <a:off x="270640" y="1796701"/>
            <a:ext cx="11771400" cy="4467464"/>
          </a:xfrm>
          <a:prstGeom prst="rect">
            <a:avLst/>
          </a:prstGeom>
          <a:solidFill>
            <a:schemeClr val="accent3">
              <a:lumMod val="40000"/>
              <a:lumOff val="60000"/>
            </a:schemeClr>
          </a:solid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63538" indent="-363538" algn="just" rtl="1">
              <a:lnSpc>
                <a:spcPct val="150000"/>
              </a:lnSpc>
            </a:pPr>
            <a:endParaRPr lang="ar-BH" sz="3200" dirty="0" smtClean="0">
              <a:latin typeface="Sakkal Majalla" panose="02000000000000000000" pitchFamily="2" charset="-78"/>
              <a:cs typeface="Sakkal Majalla" panose="02000000000000000000" pitchFamily="2" charset="-78"/>
            </a:endParaRPr>
          </a:p>
        </p:txBody>
      </p:sp>
      <p:sp>
        <p:nvSpPr>
          <p:cNvPr id="9" name="مستطيل 6"/>
          <p:cNvSpPr/>
          <p:nvPr/>
        </p:nvSpPr>
        <p:spPr>
          <a:xfrm>
            <a:off x="3024778" y="2101333"/>
            <a:ext cx="8913221" cy="1537067"/>
          </a:xfrm>
          <a:prstGeom prst="rect">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w="28575">
            <a:solidFill>
              <a:srgbClr val="FF000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BH" sz="2400" dirty="0" smtClean="0">
              <a:solidFill>
                <a:schemeClr val="tx1"/>
              </a:solidFill>
              <a:ea typeface="Calibri" panose="020F0502020204030204" pitchFamily="34" charset="0"/>
              <a:cs typeface="Sakkal Majalla" panose="02000000000000000000" pitchFamily="2" charset="-78"/>
            </a:endParaRPr>
          </a:p>
          <a:p>
            <a:pPr algn="ctr"/>
            <a:endParaRPr lang="ar-BH" sz="2400" dirty="0">
              <a:solidFill>
                <a:schemeClr val="tx1"/>
              </a:solidFill>
              <a:ea typeface="Calibri" panose="020F0502020204030204" pitchFamily="34" charset="0"/>
              <a:cs typeface="Sakkal Majalla" panose="02000000000000000000" pitchFamily="2" charset="-78"/>
            </a:endParaRPr>
          </a:p>
          <a:p>
            <a:pPr algn="r"/>
            <a:r>
              <a:rPr lang="ar-BH" sz="2400" dirty="0" smtClean="0">
                <a:solidFill>
                  <a:schemeClr val="tx1"/>
                </a:solidFill>
                <a:ea typeface="Calibri" panose="020F0502020204030204" pitchFamily="34" charset="0"/>
                <a:cs typeface="Sakkal Majalla" panose="02000000000000000000" pitchFamily="2" charset="-78"/>
              </a:rPr>
              <a:t>تمكن من تكوين تحالف عرب بوشهر وأخذ يتحين الفرصة للهجوم على الزبارة بين أعوام 1777م-1782م، وبدعم من القوى الفارسية قام بهجوم على الزبارة وحاصرها.</a:t>
            </a:r>
            <a:endParaRPr lang="en-US" sz="2400" dirty="0">
              <a:solidFill>
                <a:schemeClr val="tx1"/>
              </a:solidFill>
              <a:ea typeface="Calibri" panose="020F0502020204030204" pitchFamily="34" charset="0"/>
              <a:cs typeface="Sakkal Majalla" panose="02000000000000000000" pitchFamily="2" charset="-78"/>
            </a:endParaRPr>
          </a:p>
        </p:txBody>
      </p:sp>
      <p:sp>
        <p:nvSpPr>
          <p:cNvPr id="11" name="مستطيل 6"/>
          <p:cNvSpPr/>
          <p:nvPr/>
        </p:nvSpPr>
        <p:spPr>
          <a:xfrm>
            <a:off x="446663" y="3943033"/>
            <a:ext cx="9047293" cy="2016676"/>
          </a:xfrm>
          <a:prstGeom prst="rect">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w="28575">
            <a:solidFill>
              <a:srgbClr val="FF000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BH" sz="2400" dirty="0">
              <a:solidFill>
                <a:schemeClr val="tx1"/>
              </a:solidFill>
              <a:ea typeface="Calibri" panose="020F0502020204030204" pitchFamily="34" charset="0"/>
              <a:cs typeface="Sakkal Majalla" panose="02000000000000000000" pitchFamily="2" charset="-78"/>
            </a:endParaRPr>
          </a:p>
          <a:p>
            <a:pPr algn="r"/>
            <a:r>
              <a:rPr lang="ar-BH" sz="2400" dirty="0" smtClean="0">
                <a:solidFill>
                  <a:schemeClr val="tx1"/>
                </a:solidFill>
                <a:ea typeface="Calibri" panose="020F0502020204030204" pitchFamily="34" charset="0"/>
                <a:cs typeface="Sakkal Majalla" panose="02000000000000000000" pitchFamily="2" charset="-78"/>
              </a:rPr>
              <a:t>وصلته </a:t>
            </a:r>
            <a:r>
              <a:rPr lang="ar-BH" sz="2400" dirty="0">
                <a:solidFill>
                  <a:schemeClr val="tx1"/>
                </a:solidFill>
                <a:ea typeface="Calibri" panose="020F0502020204030204" pitchFamily="34" charset="0"/>
                <a:cs typeface="Sakkal Majalla" panose="02000000000000000000" pitchFamily="2" charset="-78"/>
              </a:rPr>
              <a:t>أخبار عرب بوشهر قبل انطلاقهم من ميناء بوشهر، فوضع خطة محكمة لمواجهتهم تقوم على الصمود أطول فترة ممكنة، ورفع معنويات جنوده وحمسهم وأعلمهم أن هذه المعركة هي معركة بقاء أو فناء، فتكاتفوا واستماتوا لتحقيق الانتصار.</a:t>
            </a:r>
            <a:endParaRPr lang="en-US" sz="2400" dirty="0">
              <a:solidFill>
                <a:schemeClr val="tx1"/>
              </a:solidFill>
              <a:ea typeface="Calibri" panose="020F0502020204030204" pitchFamily="34" charset="0"/>
              <a:cs typeface="Sakkal Majalla" panose="02000000000000000000" pitchFamily="2" charset="-78"/>
            </a:endParaRPr>
          </a:p>
        </p:txBody>
      </p:sp>
      <p:sp>
        <p:nvSpPr>
          <p:cNvPr id="13" name="مستطيل 4"/>
          <p:cNvSpPr/>
          <p:nvPr/>
        </p:nvSpPr>
        <p:spPr>
          <a:xfrm>
            <a:off x="3984977" y="1168364"/>
            <a:ext cx="3640959" cy="707903"/>
          </a:xfrm>
          <a:prstGeom prst="rect">
            <a:avLst/>
          </a:prstGeom>
          <a:gradFill flip="none" rotWithShape="1">
            <a:gsLst>
              <a:gs pos="0">
                <a:schemeClr val="accent6">
                  <a:lumMod val="60000"/>
                  <a:lumOff val="40000"/>
                  <a:shade val="30000"/>
                  <a:satMod val="115000"/>
                </a:schemeClr>
              </a:gs>
              <a:gs pos="50000">
                <a:schemeClr val="accent6">
                  <a:lumMod val="60000"/>
                  <a:lumOff val="40000"/>
                  <a:shade val="67500"/>
                  <a:satMod val="115000"/>
                </a:schemeClr>
              </a:gs>
              <a:gs pos="100000">
                <a:schemeClr val="accent6">
                  <a:lumMod val="60000"/>
                  <a:lumOff val="40000"/>
                  <a:shade val="100000"/>
                  <a:satMod val="115000"/>
                </a:schemeClr>
              </a:gs>
            </a:gsLst>
            <a:lin ang="8100000" scaled="1"/>
            <a:tileRect/>
          </a:gradFill>
          <a:ln w="28575">
            <a:solidFill>
              <a:schemeClr val="accent1">
                <a:lumMod val="7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3600" b="1" dirty="0" smtClean="0">
                <a:solidFill>
                  <a:schemeClr val="bg2">
                    <a:lumMod val="10000"/>
                  </a:schemeClr>
                </a:solidFill>
                <a:ea typeface="Calibri" panose="020F0502020204030204" pitchFamily="34" charset="0"/>
                <a:cs typeface="Sakkal Majalla" panose="02000000000000000000" pitchFamily="2" charset="-78"/>
              </a:rPr>
              <a:t>الاستعداد للمعركة</a:t>
            </a:r>
            <a:endParaRPr lang="ar-BH" sz="3600" b="1" dirty="0">
              <a:solidFill>
                <a:schemeClr val="bg2">
                  <a:lumMod val="10000"/>
                </a:schemeClr>
              </a:solidFill>
              <a:ea typeface="Calibri" panose="020F0502020204030204" pitchFamily="34" charset="0"/>
              <a:cs typeface="Sakkal Majalla" panose="02000000000000000000" pitchFamily="2" charset="-78"/>
            </a:endParaRPr>
          </a:p>
        </p:txBody>
      </p:sp>
      <p:sp>
        <p:nvSpPr>
          <p:cNvPr id="14" name="مستطيل مستدير الزوايا 1"/>
          <p:cNvSpPr/>
          <p:nvPr/>
        </p:nvSpPr>
        <p:spPr>
          <a:xfrm>
            <a:off x="10059220" y="2281886"/>
            <a:ext cx="1668998" cy="487360"/>
          </a:xfrm>
          <a:prstGeom prst="roundRect">
            <a:avLst>
              <a:gd name="adj" fmla="val 0"/>
            </a:avLst>
          </a:prstGeom>
          <a:gradFill flip="none" rotWithShape="1">
            <a:gsLst>
              <a:gs pos="0">
                <a:schemeClr val="accent1">
                  <a:lumMod val="20000"/>
                  <a:lumOff val="80000"/>
                  <a:shade val="30000"/>
                  <a:satMod val="115000"/>
                </a:schemeClr>
              </a:gs>
              <a:gs pos="50000">
                <a:schemeClr val="accent1">
                  <a:lumMod val="20000"/>
                  <a:lumOff val="80000"/>
                  <a:shade val="67500"/>
                  <a:satMod val="115000"/>
                </a:schemeClr>
              </a:gs>
              <a:gs pos="100000">
                <a:schemeClr val="accent1">
                  <a:lumMod val="20000"/>
                  <a:lumOff val="80000"/>
                  <a:shade val="100000"/>
                  <a:satMod val="115000"/>
                </a:schemeClr>
              </a:gs>
            </a:gsLst>
            <a:lin ang="8100000" scaled="1"/>
            <a:tileRect/>
          </a:gra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rtlCol="1" anchor="ctr"/>
          <a:lstStyle/>
          <a:p>
            <a:pPr algn="ctr"/>
            <a:r>
              <a:rPr lang="ar-BH" b="1" dirty="0" smtClean="0">
                <a:solidFill>
                  <a:schemeClr val="bg2">
                    <a:lumMod val="10000"/>
                  </a:schemeClr>
                </a:solidFill>
              </a:rPr>
              <a:t>نصر بن مذكور</a:t>
            </a:r>
            <a:endParaRPr lang="ar-BH" b="1" dirty="0">
              <a:solidFill>
                <a:schemeClr val="bg2">
                  <a:lumMod val="10000"/>
                </a:schemeClr>
              </a:solidFill>
            </a:endParaRPr>
          </a:p>
        </p:txBody>
      </p:sp>
      <p:sp>
        <p:nvSpPr>
          <p:cNvPr id="16" name="مستطيل مستدير الزوايا 1"/>
          <p:cNvSpPr/>
          <p:nvPr/>
        </p:nvSpPr>
        <p:spPr>
          <a:xfrm>
            <a:off x="6671735" y="4023057"/>
            <a:ext cx="2636426" cy="487360"/>
          </a:xfrm>
          <a:prstGeom prst="roundRect">
            <a:avLst>
              <a:gd name="adj" fmla="val 0"/>
            </a:avLst>
          </a:prstGeom>
          <a:gradFill flip="none" rotWithShape="1">
            <a:gsLst>
              <a:gs pos="0">
                <a:schemeClr val="accent1">
                  <a:lumMod val="20000"/>
                  <a:lumOff val="80000"/>
                  <a:shade val="30000"/>
                  <a:satMod val="115000"/>
                </a:schemeClr>
              </a:gs>
              <a:gs pos="50000">
                <a:schemeClr val="accent1">
                  <a:lumMod val="20000"/>
                  <a:lumOff val="80000"/>
                  <a:shade val="67500"/>
                  <a:satMod val="115000"/>
                </a:schemeClr>
              </a:gs>
              <a:gs pos="100000">
                <a:schemeClr val="accent1">
                  <a:lumMod val="20000"/>
                  <a:lumOff val="80000"/>
                  <a:shade val="100000"/>
                  <a:satMod val="115000"/>
                </a:schemeClr>
              </a:gs>
            </a:gsLst>
            <a:lin ang="8100000" scaled="1"/>
            <a:tileRect/>
          </a:gra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rtlCol="1" anchor="ctr"/>
          <a:lstStyle/>
          <a:p>
            <a:pPr algn="ctr"/>
            <a:r>
              <a:rPr lang="ar-BH" b="1" dirty="0" smtClean="0">
                <a:solidFill>
                  <a:schemeClr val="bg2">
                    <a:lumMod val="10000"/>
                  </a:schemeClr>
                </a:solidFill>
              </a:rPr>
              <a:t>الشيخ أحمد بن محمد آل خليفة</a:t>
            </a:r>
            <a:endParaRPr lang="ar-BH" b="1" dirty="0">
              <a:solidFill>
                <a:schemeClr val="bg2">
                  <a:lumMod val="10000"/>
                </a:schemeClr>
              </a:solidFill>
            </a:endParaRPr>
          </a:p>
        </p:txBody>
      </p:sp>
      <p:sp>
        <p:nvSpPr>
          <p:cNvPr id="17" name="Rectangle 3"/>
          <p:cNvSpPr/>
          <p:nvPr/>
        </p:nvSpPr>
        <p:spPr>
          <a:xfrm>
            <a:off x="0" y="247442"/>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smtClean="0"/>
              <a:t>البحرين من معركة الزبارة إلى الفتح الخليفي- أجا203</a:t>
            </a:r>
            <a:endParaRPr lang="en-US" sz="1600" dirty="0"/>
          </a:p>
        </p:txBody>
      </p:sp>
    </p:spTree>
    <p:extLst>
      <p:ext uri="{BB962C8B-B14F-4D97-AF65-F5344CB8AC3E}">
        <p14:creationId xmlns:p14="http://schemas.microsoft.com/office/powerpoint/2010/main" val="3151675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circle(in)">
                                      <p:cBhvr>
                                        <p:cTn id="7" dur="20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nodePh="1">
                                  <p:stCondLst>
                                    <p:cond delay="0"/>
                                  </p:stCondLst>
                                  <p:endCondLst>
                                    <p:cond evt="begin" delay="0">
                                      <p:tn val="10"/>
                                    </p:cond>
                                  </p:endCondLst>
                                  <p:childTnLst>
                                    <p:set>
                                      <p:cBhvr>
                                        <p:cTn id="11" dur="1" fill="hold">
                                          <p:stCondLst>
                                            <p:cond delay="0"/>
                                          </p:stCondLst>
                                        </p:cTn>
                                        <p:tgtEl>
                                          <p:spTgt spid="15">
                                            <p:txEl>
                                              <p:pRg st="0" end="0"/>
                                            </p:txEl>
                                          </p:spTgt>
                                        </p:tgtEl>
                                        <p:attrNameLst>
                                          <p:attrName>style.visibility</p:attrName>
                                        </p:attrNameLst>
                                      </p:cBhvr>
                                      <p:to>
                                        <p:strVal val="visible"/>
                                      </p:to>
                                    </p:set>
                                    <p:animEffect transition="in" filter="circle(in)">
                                      <p:cBhvr>
                                        <p:cTn id="12" dur="2000"/>
                                        <p:tgtEl>
                                          <p:spTgt spid="1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9" grpId="0" animBg="1"/>
      <p:bldP spid="11" grpId="0" animBg="1"/>
      <p:bldP spid="13" grpId="0" animBg="1"/>
      <p:bldP spid="14" grpId="0" animBg="1"/>
      <p:bldP spid="1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5" name="Title 1"/>
          <p:cNvSpPr txBox="1">
            <a:spLocks/>
          </p:cNvSpPr>
          <p:nvPr/>
        </p:nvSpPr>
        <p:spPr>
          <a:xfrm>
            <a:off x="270640" y="1143001"/>
            <a:ext cx="11498318" cy="5121164"/>
          </a:xfrm>
          <a:prstGeom prst="rect">
            <a:avLst/>
          </a:prstGeom>
          <a:solidFill>
            <a:schemeClr val="accent3">
              <a:lumMod val="40000"/>
              <a:lumOff val="60000"/>
            </a:schemeClr>
          </a:solid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lnSpc>
                <a:spcPct val="150000"/>
              </a:lnSpc>
            </a:pPr>
            <a:r>
              <a:rPr lang="ar-BH" sz="2800" dirty="0">
                <a:latin typeface="Sakkal Majalla" panose="02000000000000000000" pitchFamily="2" charset="-78"/>
                <a:cs typeface="Sakkal Majalla" panose="02000000000000000000" pitchFamily="2" charset="-78"/>
              </a:rPr>
              <a:t>-</a:t>
            </a:r>
            <a:r>
              <a:rPr lang="ar-BH" sz="2800" dirty="0" smtClean="0">
                <a:latin typeface="Sakkal Majalla" panose="02000000000000000000" pitchFamily="2" charset="-78"/>
                <a:cs typeface="Sakkal Majalla" panose="02000000000000000000" pitchFamily="2" charset="-78"/>
              </a:rPr>
              <a:t>انطلقت حملة التحالف المعادي من ميناء بوشهر على الساحل الشرقي للخليج العربي بقيادة محمد ابن شقيق نصر بن مذكور، وفرض أسطول الغُزاة حصارًا مشددًا على الزبارة، استعرض قوته في خليج البحرين. </a:t>
            </a:r>
          </a:p>
          <a:p>
            <a:pPr algn="r" rtl="1">
              <a:lnSpc>
                <a:spcPct val="150000"/>
              </a:lnSpc>
            </a:pPr>
            <a:r>
              <a:rPr lang="ar-BH" sz="2800" dirty="0" smtClean="0">
                <a:latin typeface="Sakkal Majalla" panose="02000000000000000000" pitchFamily="2" charset="-78"/>
                <a:cs typeface="Sakkal Majalla" panose="02000000000000000000" pitchFamily="2" charset="-78"/>
              </a:rPr>
              <a:t>-اقتحام </a:t>
            </a:r>
            <a:r>
              <a:rPr lang="ar-BH" sz="2800" dirty="0" smtClean="0">
                <a:latin typeface="Sakkal Majalla" panose="02000000000000000000" pitchFamily="2" charset="-78"/>
                <a:cs typeface="Sakkal Majalla" panose="02000000000000000000" pitchFamily="2" charset="-78"/>
              </a:rPr>
              <a:t>عرب بوشهر الزبارة محاولين مباغته آل خليفة من خلال شن الهجوم وقت صلاة الجمعة، لكن هذه الخدعة لم تنطلِ على سكان الزبارة الذين هبوا لمواجهتهم وساندهم في ذلك أهالي فريحة</a:t>
            </a:r>
            <a:r>
              <a:rPr lang="ar-BH" sz="2800" dirty="0">
                <a:latin typeface="Sakkal Majalla" panose="02000000000000000000" pitchFamily="2" charset="-78"/>
                <a:cs typeface="Sakkal Majalla" panose="02000000000000000000" pitchFamily="2" charset="-78"/>
              </a:rPr>
              <a:t>.</a:t>
            </a:r>
            <a:endParaRPr lang="ar-BH" sz="2800" dirty="0" smtClean="0">
              <a:latin typeface="Sakkal Majalla" panose="02000000000000000000" pitchFamily="2" charset="-78"/>
              <a:cs typeface="Sakkal Majalla" panose="02000000000000000000" pitchFamily="2" charset="-78"/>
            </a:endParaRPr>
          </a:p>
        </p:txBody>
      </p:sp>
      <p:sp>
        <p:nvSpPr>
          <p:cNvPr id="6" name="مستطيل 4"/>
          <p:cNvSpPr/>
          <p:nvPr/>
        </p:nvSpPr>
        <p:spPr>
          <a:xfrm>
            <a:off x="3984977" y="1168364"/>
            <a:ext cx="3640959" cy="707903"/>
          </a:xfrm>
          <a:prstGeom prst="rect">
            <a:avLst/>
          </a:prstGeom>
          <a:gradFill flip="none" rotWithShape="1">
            <a:gsLst>
              <a:gs pos="0">
                <a:schemeClr val="accent6">
                  <a:lumMod val="60000"/>
                  <a:lumOff val="40000"/>
                  <a:shade val="30000"/>
                  <a:satMod val="115000"/>
                </a:schemeClr>
              </a:gs>
              <a:gs pos="50000">
                <a:schemeClr val="accent6">
                  <a:lumMod val="60000"/>
                  <a:lumOff val="40000"/>
                  <a:shade val="67500"/>
                  <a:satMod val="115000"/>
                </a:schemeClr>
              </a:gs>
              <a:gs pos="100000">
                <a:schemeClr val="accent6">
                  <a:lumMod val="60000"/>
                  <a:lumOff val="40000"/>
                  <a:shade val="100000"/>
                  <a:satMod val="115000"/>
                </a:schemeClr>
              </a:gs>
            </a:gsLst>
            <a:lin ang="8100000" scaled="1"/>
            <a:tileRect/>
          </a:gradFill>
          <a:ln w="28575">
            <a:solidFill>
              <a:schemeClr val="accent1">
                <a:lumMod val="7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3600" b="1" dirty="0" smtClean="0">
                <a:solidFill>
                  <a:schemeClr val="bg2">
                    <a:lumMod val="10000"/>
                  </a:schemeClr>
                </a:solidFill>
                <a:ea typeface="Calibri" panose="020F0502020204030204" pitchFamily="34" charset="0"/>
                <a:cs typeface="Sakkal Majalla" panose="02000000000000000000" pitchFamily="2" charset="-78"/>
              </a:rPr>
              <a:t>مجريات المعركة ونتائجها</a:t>
            </a:r>
            <a:endParaRPr lang="ar-BH" sz="3600" b="1" dirty="0">
              <a:solidFill>
                <a:schemeClr val="bg2">
                  <a:lumMod val="10000"/>
                </a:schemeClr>
              </a:solidFill>
              <a:ea typeface="Calibri" panose="020F0502020204030204" pitchFamily="34" charset="0"/>
              <a:cs typeface="Sakkal Majalla" panose="02000000000000000000" pitchFamily="2" charset="-78"/>
            </a:endParaRPr>
          </a:p>
        </p:txBody>
      </p:sp>
      <p:sp>
        <p:nvSpPr>
          <p:cNvPr id="9" name="Rectangle 3"/>
          <p:cNvSpPr/>
          <p:nvPr/>
        </p:nvSpPr>
        <p:spPr>
          <a:xfrm>
            <a:off x="0" y="247442"/>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smtClean="0"/>
              <a:t>البحرين من معركة الزبارة إلى الفتح الخليفي- أجا203</a:t>
            </a:r>
            <a:endParaRPr lang="en-US" sz="1600" dirty="0"/>
          </a:p>
        </p:txBody>
      </p:sp>
    </p:spTree>
    <p:extLst>
      <p:ext uri="{BB962C8B-B14F-4D97-AF65-F5344CB8AC3E}">
        <p14:creationId xmlns:p14="http://schemas.microsoft.com/office/powerpoint/2010/main" val="2455447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circle(in)">
                                      <p:cBhvr>
                                        <p:cTn id="7" dur="20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9" name="Rounded Rectangle 8"/>
          <p:cNvSpPr/>
          <p:nvPr/>
        </p:nvSpPr>
        <p:spPr>
          <a:xfrm>
            <a:off x="7525571" y="1697275"/>
            <a:ext cx="4243387" cy="4131934"/>
          </a:xfrm>
          <a:prstGeom prst="roundRect">
            <a:avLst/>
          </a:prstGeom>
          <a:solidFill>
            <a:schemeClr val="accent4">
              <a:lumMod val="40000"/>
              <a:lumOff val="60000"/>
            </a:schemeClr>
          </a:solidFill>
        </p:spPr>
        <p:style>
          <a:lnRef idx="0">
            <a:schemeClr val="accent2"/>
          </a:lnRef>
          <a:fillRef idx="3">
            <a:schemeClr val="accent2"/>
          </a:fillRef>
          <a:effectRef idx="3">
            <a:schemeClr val="accent2"/>
          </a:effectRef>
          <a:fontRef idx="minor">
            <a:schemeClr val="lt1"/>
          </a:fontRef>
        </p:style>
        <p:txBody>
          <a:bodyPr rtlCol="1" anchor="ctr"/>
          <a:lstStyle/>
          <a:p>
            <a:pPr algn="ctr" rtl="1"/>
            <a:r>
              <a:rPr lang="ar-BH" sz="2000" b="1" u="sng" dirty="0">
                <a:solidFill>
                  <a:srgbClr val="FF0000"/>
                </a:solidFill>
                <a:latin typeface="Sakkal Majalla" panose="02000000000000000000" pitchFamily="2" charset="-78"/>
                <a:cs typeface="Sakkal Majalla" panose="02000000000000000000" pitchFamily="2" charset="-78"/>
              </a:rPr>
              <a:t>نتائج معركة الزبارة</a:t>
            </a:r>
            <a:r>
              <a:rPr lang="ar-SA" sz="2000" b="1" u="sng" dirty="0">
                <a:solidFill>
                  <a:srgbClr val="FF0000"/>
                </a:solidFill>
                <a:latin typeface="Sakkal Majalla" panose="02000000000000000000" pitchFamily="2" charset="-78"/>
                <a:cs typeface="Sakkal Majalla" panose="02000000000000000000" pitchFamily="2" charset="-78"/>
              </a:rPr>
              <a:t> </a:t>
            </a:r>
            <a:endParaRPr lang="en-US" sz="2000" b="1" u="sng" dirty="0">
              <a:solidFill>
                <a:srgbClr val="FF0000"/>
              </a:solidFill>
              <a:latin typeface="Sakkal Majalla" panose="02000000000000000000" pitchFamily="2" charset="-78"/>
              <a:cs typeface="Sakkal Majalla" panose="02000000000000000000" pitchFamily="2" charset="-78"/>
            </a:endParaRPr>
          </a:p>
          <a:p>
            <a:pPr algn="r" rtl="1"/>
            <a:endParaRPr lang="ar-SA" sz="2000" b="1" u="sng" dirty="0">
              <a:solidFill>
                <a:schemeClr val="tx1"/>
              </a:solidFill>
              <a:latin typeface="Sakkal Majalla" panose="02000000000000000000" pitchFamily="2" charset="-78"/>
              <a:cs typeface="Sakkal Majalla" panose="02000000000000000000" pitchFamily="2" charset="-78"/>
            </a:endParaRPr>
          </a:p>
          <a:p>
            <a:pPr marL="285750" indent="-285750" algn="r" rtl="1">
              <a:buFont typeface="Arial" panose="020B0604020202020204" pitchFamily="34" charset="0"/>
              <a:buChar char="•"/>
            </a:pPr>
            <a:r>
              <a:rPr lang="ar-SA" sz="2000" b="1" dirty="0">
                <a:solidFill>
                  <a:schemeClr val="tx1"/>
                </a:solidFill>
                <a:latin typeface="Sakkal Majalla" panose="02000000000000000000" pitchFamily="2" charset="-78"/>
                <a:cs typeface="Sakkal Majalla" panose="02000000000000000000" pitchFamily="2" charset="-78"/>
              </a:rPr>
              <a:t>هزيمة </a:t>
            </a:r>
            <a:r>
              <a:rPr lang="ar-SA" sz="2000" b="1" dirty="0" smtClean="0">
                <a:solidFill>
                  <a:schemeClr val="tx1"/>
                </a:solidFill>
                <a:latin typeface="Sakkal Majalla" panose="02000000000000000000" pitchFamily="2" charset="-78"/>
                <a:cs typeface="Sakkal Majalla" panose="02000000000000000000" pitchFamily="2" charset="-78"/>
              </a:rPr>
              <a:t>الأعداء</a:t>
            </a:r>
            <a:r>
              <a:rPr lang="ar-BH" sz="2000" b="1" dirty="0" smtClean="0">
                <a:solidFill>
                  <a:schemeClr val="tx1"/>
                </a:solidFill>
                <a:latin typeface="Sakkal Majalla" panose="02000000000000000000" pitchFamily="2" charset="-78"/>
                <a:cs typeface="Sakkal Majalla" panose="02000000000000000000" pitchFamily="2" charset="-78"/>
              </a:rPr>
              <a:t> </a:t>
            </a:r>
            <a:r>
              <a:rPr lang="ar-SA" sz="2000" b="1" dirty="0" smtClean="0">
                <a:solidFill>
                  <a:schemeClr val="tx1"/>
                </a:solidFill>
                <a:latin typeface="Sakkal Majalla" panose="02000000000000000000" pitchFamily="2" charset="-78"/>
                <a:cs typeface="Sakkal Majalla" panose="02000000000000000000" pitchFamily="2" charset="-78"/>
              </a:rPr>
              <a:t>وقتل </a:t>
            </a:r>
            <a:r>
              <a:rPr lang="ar-SA" sz="2000" b="1" dirty="0">
                <a:solidFill>
                  <a:schemeClr val="tx1"/>
                </a:solidFill>
                <a:latin typeface="Sakkal Majalla" panose="02000000000000000000" pitchFamily="2" charset="-78"/>
                <a:cs typeface="Sakkal Majalla" panose="02000000000000000000" pitchFamily="2" charset="-78"/>
              </a:rPr>
              <a:t>عدد كبير منهم  </a:t>
            </a:r>
            <a:r>
              <a:rPr lang="ar-SA" sz="2000" b="1" dirty="0" smtClean="0">
                <a:solidFill>
                  <a:schemeClr val="tx1"/>
                </a:solidFill>
                <a:latin typeface="Sakkal Majalla" panose="02000000000000000000" pitchFamily="2" charset="-78"/>
                <a:cs typeface="Sakkal Majalla" panose="02000000000000000000" pitchFamily="2" charset="-78"/>
              </a:rPr>
              <a:t>وفر </a:t>
            </a:r>
            <a:r>
              <a:rPr lang="ar-SA" sz="2000" b="1" dirty="0">
                <a:solidFill>
                  <a:schemeClr val="tx1"/>
                </a:solidFill>
                <a:latin typeface="Sakkal Majalla" panose="02000000000000000000" pitchFamily="2" charset="-78"/>
                <a:cs typeface="Sakkal Majalla" panose="02000000000000000000" pitchFamily="2" charset="-78"/>
              </a:rPr>
              <a:t>البقية إلى </a:t>
            </a:r>
            <a:r>
              <a:rPr lang="ar-SA" sz="2000" b="1" dirty="0" smtClean="0">
                <a:solidFill>
                  <a:schemeClr val="tx1"/>
                </a:solidFill>
                <a:latin typeface="Sakkal Majalla" panose="02000000000000000000" pitchFamily="2" charset="-78"/>
                <a:cs typeface="Sakkal Majalla" panose="02000000000000000000" pitchFamily="2" charset="-78"/>
              </a:rPr>
              <a:t>بوشهر.</a:t>
            </a:r>
            <a:endParaRPr lang="ar-SA" sz="2000" b="1" dirty="0">
              <a:solidFill>
                <a:schemeClr val="tx1"/>
              </a:solidFill>
              <a:latin typeface="Sakkal Majalla" panose="02000000000000000000" pitchFamily="2" charset="-78"/>
              <a:cs typeface="Sakkal Majalla" panose="02000000000000000000" pitchFamily="2" charset="-78"/>
            </a:endParaRPr>
          </a:p>
          <a:p>
            <a:pPr marL="285750" indent="-285750" algn="r" rtl="1">
              <a:buFont typeface="Arial" panose="020B0604020202020204" pitchFamily="34" charset="0"/>
              <a:buChar char="•"/>
            </a:pPr>
            <a:r>
              <a:rPr lang="ar-SA" sz="2000" b="1" dirty="0">
                <a:solidFill>
                  <a:schemeClr val="tx1"/>
                </a:solidFill>
                <a:latin typeface="Sakkal Majalla" panose="02000000000000000000" pitchFamily="2" charset="-78"/>
                <a:cs typeface="Sakkal Majalla" panose="02000000000000000000" pitchFamily="2" charset="-78"/>
              </a:rPr>
              <a:t>انتصار كاسح لأهالي </a:t>
            </a:r>
            <a:r>
              <a:rPr lang="ar-SA" sz="2000" b="1" dirty="0" smtClean="0">
                <a:solidFill>
                  <a:schemeClr val="tx1"/>
                </a:solidFill>
                <a:latin typeface="Sakkal Majalla" panose="02000000000000000000" pitchFamily="2" charset="-78"/>
                <a:cs typeface="Sakkal Majalla" panose="02000000000000000000" pitchFamily="2" charset="-78"/>
              </a:rPr>
              <a:t>الزبارة ولآل </a:t>
            </a:r>
            <a:r>
              <a:rPr lang="ar-SA" sz="2000" b="1" dirty="0">
                <a:solidFill>
                  <a:schemeClr val="tx1"/>
                </a:solidFill>
                <a:latin typeface="Sakkal Majalla" panose="02000000000000000000" pitchFamily="2" charset="-78"/>
                <a:cs typeface="Sakkal Majalla" panose="02000000000000000000" pitchFamily="2" charset="-78"/>
              </a:rPr>
              <a:t>خليفة.</a:t>
            </a:r>
          </a:p>
          <a:p>
            <a:pPr marL="285750" indent="-285750" algn="r" rtl="1">
              <a:buFont typeface="Arial" panose="020B0604020202020204" pitchFamily="34" charset="0"/>
              <a:buChar char="•"/>
            </a:pPr>
            <a:r>
              <a:rPr lang="ar-SA" sz="2000" b="1" dirty="0">
                <a:solidFill>
                  <a:schemeClr val="tx1"/>
                </a:solidFill>
                <a:latin typeface="Sakkal Majalla" panose="02000000000000000000" pitchFamily="2" charset="-78"/>
                <a:cs typeface="Sakkal Majalla" panose="02000000000000000000" pitchFamily="2" charset="-78"/>
              </a:rPr>
              <a:t>مهد هذا الانتصار لفتح </a:t>
            </a:r>
            <a:r>
              <a:rPr lang="ar-SA" sz="2000" b="1" dirty="0" smtClean="0">
                <a:solidFill>
                  <a:schemeClr val="tx1"/>
                </a:solidFill>
                <a:latin typeface="Sakkal Majalla" panose="02000000000000000000" pitchFamily="2" charset="-78"/>
                <a:cs typeface="Sakkal Majalla" panose="02000000000000000000" pitchFamily="2" charset="-78"/>
              </a:rPr>
              <a:t>البحرين.</a:t>
            </a:r>
            <a:endParaRPr lang="ar-SA" sz="2000" b="1" dirty="0">
              <a:solidFill>
                <a:schemeClr val="tx1"/>
              </a:solidFill>
              <a:latin typeface="Sakkal Majalla" panose="02000000000000000000" pitchFamily="2" charset="-78"/>
              <a:cs typeface="Sakkal Majalla" panose="02000000000000000000" pitchFamily="2" charset="-78"/>
            </a:endParaRPr>
          </a:p>
          <a:p>
            <a:pPr algn="r" rtl="1"/>
            <a:endParaRPr lang="ar-SA" b="1" dirty="0">
              <a:solidFill>
                <a:schemeClr val="bg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sp>
        <p:nvSpPr>
          <p:cNvPr id="11" name="Left Arrow 10"/>
          <p:cNvSpPr/>
          <p:nvPr/>
        </p:nvSpPr>
        <p:spPr>
          <a:xfrm>
            <a:off x="6953805" y="3382242"/>
            <a:ext cx="571766" cy="381000"/>
          </a:xfrm>
          <a:prstGeom prst="leftArrow">
            <a:avLst/>
          </a:prstGeom>
        </p:spPr>
        <p:style>
          <a:lnRef idx="0">
            <a:schemeClr val="accent6"/>
          </a:lnRef>
          <a:fillRef idx="3">
            <a:schemeClr val="accent6"/>
          </a:fillRef>
          <a:effectRef idx="3">
            <a:schemeClr val="accent6"/>
          </a:effectRef>
          <a:fontRef idx="minor">
            <a:schemeClr val="lt1"/>
          </a:fontRef>
        </p:style>
        <p:txBody>
          <a:bodyPr rtlCol="1" anchor="ctr"/>
          <a:lstStyle/>
          <a:p>
            <a:pPr algn="ctr"/>
            <a:endParaRPr lang="ar-BH"/>
          </a:p>
        </p:txBody>
      </p:sp>
      <p:sp>
        <p:nvSpPr>
          <p:cNvPr id="12" name="Rounded Rectangle 11"/>
          <p:cNvSpPr/>
          <p:nvPr/>
        </p:nvSpPr>
        <p:spPr>
          <a:xfrm>
            <a:off x="615071" y="694063"/>
            <a:ext cx="6338734" cy="5352624"/>
          </a:xfrm>
          <a:prstGeom prst="roundRect">
            <a:avLst/>
          </a:prstGeom>
          <a:solidFill>
            <a:schemeClr val="bg1">
              <a:lumMod val="85000"/>
            </a:schemeClr>
          </a:solidFill>
        </p:spPr>
        <p:style>
          <a:lnRef idx="0">
            <a:schemeClr val="accent3"/>
          </a:lnRef>
          <a:fillRef idx="3">
            <a:schemeClr val="accent3"/>
          </a:fillRef>
          <a:effectRef idx="3">
            <a:schemeClr val="accent3"/>
          </a:effectRef>
          <a:fontRef idx="minor">
            <a:schemeClr val="lt1"/>
          </a:fontRef>
        </p:style>
        <p:txBody>
          <a:bodyPr rtlCol="1" anchor="ctr"/>
          <a:lstStyle/>
          <a:p>
            <a:pPr algn="ctr" rtl="1"/>
            <a:r>
              <a:rPr lang="ar-SA" sz="2000" b="1" u="sng" dirty="0" smtClean="0">
                <a:solidFill>
                  <a:srgbClr val="FF0000"/>
                </a:solidFill>
                <a:latin typeface="Sakkal Majalla" panose="02000000000000000000" pitchFamily="2" charset="-78"/>
                <a:cs typeface="Sakkal Majalla" panose="02000000000000000000" pitchFamily="2" charset="-78"/>
              </a:rPr>
              <a:t>أسباب انتصار آل خليفة في معركة الزبارة </a:t>
            </a:r>
            <a:endParaRPr lang="en-US" sz="2000" b="1" u="sng" dirty="0">
              <a:solidFill>
                <a:srgbClr val="FF0000"/>
              </a:solidFill>
              <a:latin typeface="Sakkal Majalla" panose="02000000000000000000" pitchFamily="2" charset="-78"/>
              <a:cs typeface="Sakkal Majalla" panose="02000000000000000000" pitchFamily="2" charset="-78"/>
            </a:endParaRPr>
          </a:p>
          <a:p>
            <a:pPr algn="ctr" rtl="1"/>
            <a:endParaRPr lang="ar-SA" sz="2000" b="1" u="sng" dirty="0" smtClean="0">
              <a:solidFill>
                <a:schemeClr val="tx1"/>
              </a:solidFill>
              <a:latin typeface="Sakkal Majalla" panose="02000000000000000000" pitchFamily="2" charset="-78"/>
              <a:cs typeface="Sakkal Majalla" panose="02000000000000000000" pitchFamily="2" charset="-78"/>
            </a:endParaRPr>
          </a:p>
          <a:p>
            <a:pPr marL="457200" indent="-457200" algn="r" rtl="1">
              <a:buFont typeface="+mj-lt"/>
              <a:buAutoNum type="arabicPeriod"/>
            </a:pPr>
            <a:r>
              <a:rPr lang="ar-SA" sz="2000" b="1" dirty="0" smtClean="0">
                <a:solidFill>
                  <a:schemeClr val="tx1"/>
                </a:solidFill>
                <a:latin typeface="Sakkal Majalla" panose="02000000000000000000" pitchFamily="2" charset="-78"/>
                <a:cs typeface="Sakkal Majalla" panose="02000000000000000000" pitchFamily="2" charset="-78"/>
              </a:rPr>
              <a:t>ما </a:t>
            </a:r>
            <a:r>
              <a:rPr lang="ar-BH" sz="2000" b="1" dirty="0" smtClean="0">
                <a:solidFill>
                  <a:schemeClr val="tx1"/>
                </a:solidFill>
                <a:latin typeface="Sakkal Majalla" panose="02000000000000000000" pitchFamily="2" charset="-78"/>
                <a:cs typeface="Sakkal Majalla" panose="02000000000000000000" pitchFamily="2" charset="-78"/>
              </a:rPr>
              <a:t>تميزت به قيادة </a:t>
            </a:r>
            <a:r>
              <a:rPr lang="ar-SA" sz="2000" b="1" dirty="0" smtClean="0">
                <a:solidFill>
                  <a:schemeClr val="tx1"/>
                </a:solidFill>
                <a:latin typeface="Sakkal Majalla" panose="02000000000000000000" pitchFamily="2" charset="-78"/>
                <a:cs typeface="Sakkal Majalla" panose="02000000000000000000" pitchFamily="2" charset="-78"/>
              </a:rPr>
              <a:t>الشيخ أحمد  </a:t>
            </a:r>
            <a:r>
              <a:rPr lang="ar-BH" sz="2000" b="1" dirty="0" smtClean="0">
                <a:solidFill>
                  <a:schemeClr val="tx1"/>
                </a:solidFill>
                <a:latin typeface="Sakkal Majalla" panose="02000000000000000000" pitchFamily="2" charset="-78"/>
                <a:cs typeface="Sakkal Majalla" panose="02000000000000000000" pitchFamily="2" charset="-78"/>
              </a:rPr>
              <a:t>بن محمد </a:t>
            </a:r>
            <a:r>
              <a:rPr lang="ar-SA" sz="2000" b="1" dirty="0" smtClean="0">
                <a:solidFill>
                  <a:schemeClr val="tx1"/>
                </a:solidFill>
                <a:latin typeface="Sakkal Majalla" panose="02000000000000000000" pitchFamily="2" charset="-78"/>
                <a:cs typeface="Sakkal Majalla" panose="02000000000000000000" pitchFamily="2" charset="-78"/>
              </a:rPr>
              <a:t>آل خليفة من عزيمة</a:t>
            </a:r>
            <a:r>
              <a:rPr lang="ar-BH" sz="2000" b="1" dirty="0" smtClean="0">
                <a:solidFill>
                  <a:schemeClr val="tx1"/>
                </a:solidFill>
                <a:latin typeface="Sakkal Majalla" panose="02000000000000000000" pitchFamily="2" charset="-78"/>
                <a:cs typeface="Sakkal Majalla" panose="02000000000000000000" pitchFamily="2" charset="-78"/>
              </a:rPr>
              <a:t> </a:t>
            </a:r>
            <a:r>
              <a:rPr lang="ar-SA" sz="2000" b="1" dirty="0" smtClean="0">
                <a:solidFill>
                  <a:schemeClr val="tx1"/>
                </a:solidFill>
                <a:latin typeface="Sakkal Majalla" panose="02000000000000000000" pitchFamily="2" charset="-78"/>
                <a:cs typeface="Sakkal Majalla" panose="02000000000000000000" pitchFamily="2" charset="-78"/>
              </a:rPr>
              <a:t>وإصرار فى مواجهة الأعداء</a:t>
            </a:r>
            <a:r>
              <a:rPr lang="ar-BH" sz="2000" b="1" dirty="0" smtClean="0">
                <a:solidFill>
                  <a:schemeClr val="tx1"/>
                </a:solidFill>
                <a:latin typeface="Sakkal Majalla" panose="02000000000000000000" pitchFamily="2" charset="-78"/>
                <a:cs typeface="Sakkal Majalla" panose="02000000000000000000" pitchFamily="2" charset="-78"/>
              </a:rPr>
              <a:t>، </a:t>
            </a:r>
            <a:r>
              <a:rPr lang="ar-SA" sz="2000" b="1" dirty="0" smtClean="0">
                <a:solidFill>
                  <a:schemeClr val="tx1"/>
                </a:solidFill>
                <a:latin typeface="Sakkal Majalla" panose="02000000000000000000" pitchFamily="2" charset="-78"/>
                <a:cs typeface="Sakkal Majalla" panose="02000000000000000000" pitchFamily="2" charset="-78"/>
              </a:rPr>
              <a:t>وحنك</a:t>
            </a:r>
            <a:r>
              <a:rPr lang="ar-BH" sz="2000" b="1" dirty="0" smtClean="0">
                <a:solidFill>
                  <a:schemeClr val="tx1"/>
                </a:solidFill>
                <a:latin typeface="Sakkal Majalla" panose="02000000000000000000" pitchFamily="2" charset="-78"/>
                <a:cs typeface="Sakkal Majalla" panose="02000000000000000000" pitchFamily="2" charset="-78"/>
              </a:rPr>
              <a:t>ة</a:t>
            </a:r>
            <a:r>
              <a:rPr lang="ar-SA" sz="2000" b="1" dirty="0" smtClean="0">
                <a:solidFill>
                  <a:schemeClr val="tx1"/>
                </a:solidFill>
                <a:latin typeface="Sakkal Majalla" panose="02000000000000000000" pitchFamily="2" charset="-78"/>
                <a:cs typeface="Sakkal Majalla" panose="02000000000000000000" pitchFamily="2" charset="-78"/>
              </a:rPr>
              <a:t> وذكا</a:t>
            </a:r>
            <a:r>
              <a:rPr lang="ar-BH" sz="2000" b="1" dirty="0" smtClean="0">
                <a:solidFill>
                  <a:schemeClr val="tx1"/>
                </a:solidFill>
                <a:latin typeface="Sakkal Majalla" panose="02000000000000000000" pitchFamily="2" charset="-78"/>
                <a:cs typeface="Sakkal Majalla" panose="02000000000000000000" pitchFamily="2" charset="-78"/>
              </a:rPr>
              <a:t>ء</a:t>
            </a:r>
            <a:r>
              <a:rPr lang="ar-SA" sz="2000" b="1" dirty="0" smtClean="0">
                <a:solidFill>
                  <a:schemeClr val="tx1"/>
                </a:solidFill>
                <a:latin typeface="Sakkal Majalla" panose="02000000000000000000" pitchFamily="2" charset="-78"/>
                <a:cs typeface="Sakkal Majalla" panose="02000000000000000000" pitchFamily="2" charset="-78"/>
              </a:rPr>
              <a:t> في التخطيط</a:t>
            </a:r>
            <a:r>
              <a:rPr lang="ar-BH" sz="2000" b="1" dirty="0" smtClean="0">
                <a:solidFill>
                  <a:schemeClr val="tx1"/>
                </a:solidFill>
                <a:latin typeface="Sakkal Majalla" panose="02000000000000000000" pitchFamily="2" charset="-78"/>
                <a:cs typeface="Sakkal Majalla" panose="02000000000000000000" pitchFamily="2" charset="-78"/>
              </a:rPr>
              <a:t> </a:t>
            </a:r>
            <a:r>
              <a:rPr lang="ar-SA" sz="2000" b="1" dirty="0" smtClean="0">
                <a:solidFill>
                  <a:schemeClr val="tx1"/>
                </a:solidFill>
                <a:latin typeface="Sakkal Majalla" panose="02000000000000000000" pitchFamily="2" charset="-78"/>
                <a:cs typeface="Sakkal Majalla" panose="02000000000000000000" pitchFamily="2" charset="-78"/>
              </a:rPr>
              <a:t> للمعركة حيث اختر</a:t>
            </a:r>
            <a:r>
              <a:rPr lang="ar-BH" sz="2000" b="1" dirty="0" smtClean="0">
                <a:solidFill>
                  <a:schemeClr val="tx1"/>
                </a:solidFill>
                <a:latin typeface="Sakkal Majalla" panose="02000000000000000000" pitchFamily="2" charset="-78"/>
                <a:cs typeface="Sakkal Majalla" panose="02000000000000000000" pitchFamily="2" charset="-78"/>
              </a:rPr>
              <a:t>ق</a:t>
            </a:r>
            <a:r>
              <a:rPr lang="ar-SA" sz="2000" b="1" dirty="0" smtClean="0">
                <a:solidFill>
                  <a:schemeClr val="tx1"/>
                </a:solidFill>
                <a:latin typeface="Sakkal Majalla" panose="02000000000000000000" pitchFamily="2" charset="-78"/>
                <a:cs typeface="Sakkal Majalla" panose="02000000000000000000" pitchFamily="2" charset="-78"/>
              </a:rPr>
              <a:t> خط العدو للحصول على معلومات عن قرب الهجوم</a:t>
            </a:r>
            <a:r>
              <a:rPr lang="ar-BH" sz="2000" b="1" dirty="0">
                <a:solidFill>
                  <a:schemeClr val="tx1"/>
                </a:solidFill>
                <a:latin typeface="Sakkal Majalla" panose="02000000000000000000" pitchFamily="2" charset="-78"/>
                <a:cs typeface="Sakkal Majalla" panose="02000000000000000000" pitchFamily="2" charset="-78"/>
              </a:rPr>
              <a:t> </a:t>
            </a:r>
            <a:r>
              <a:rPr lang="ar-BH" sz="2000" b="1" dirty="0" smtClean="0">
                <a:solidFill>
                  <a:schemeClr val="tx1"/>
                </a:solidFill>
                <a:latin typeface="Sakkal Majalla" panose="02000000000000000000" pitchFamily="2" charset="-78"/>
                <a:cs typeface="Sakkal Majalla" panose="02000000000000000000" pitchFamily="2" charset="-78"/>
              </a:rPr>
              <a:t>على الزبارة.</a:t>
            </a:r>
            <a:endParaRPr lang="ar-BH" sz="2000" b="1" dirty="0">
              <a:solidFill>
                <a:schemeClr val="tx1"/>
              </a:solidFill>
              <a:latin typeface="Sakkal Majalla" panose="02000000000000000000" pitchFamily="2" charset="-78"/>
              <a:cs typeface="Sakkal Majalla" panose="02000000000000000000" pitchFamily="2" charset="-78"/>
            </a:endParaRPr>
          </a:p>
          <a:p>
            <a:pPr marL="457200" indent="-457200" algn="r" rtl="1">
              <a:buFont typeface="+mj-lt"/>
              <a:buAutoNum type="arabicPeriod"/>
            </a:pPr>
            <a:r>
              <a:rPr lang="ar-BH" sz="2000" b="1" dirty="0" smtClean="0">
                <a:solidFill>
                  <a:schemeClr val="tx1"/>
                </a:solidFill>
                <a:latin typeface="Sakkal Majalla" panose="02000000000000000000" pitchFamily="2" charset="-78"/>
                <a:cs typeface="Sakkal Majalla" panose="02000000000000000000" pitchFamily="2" charset="-78"/>
              </a:rPr>
              <a:t>تحصين آل خليفة الزبارة ببناء قلعة مرير وعدد من التحصينات الأخرى، واستعدادهم للمعركة بتأمين كل ما يحقق الصمود والنصر، واستبسالهم بالدفاع عن مدينتهم وملاحقتهم الأعداء.</a:t>
            </a:r>
          </a:p>
          <a:p>
            <a:pPr marL="457200" indent="-457200" algn="r" rtl="1">
              <a:buFont typeface="+mj-lt"/>
              <a:buAutoNum type="arabicPeriod"/>
            </a:pPr>
            <a:r>
              <a:rPr lang="ar-BH" sz="2000" b="1" dirty="0" smtClean="0">
                <a:solidFill>
                  <a:schemeClr val="tx1"/>
                </a:solidFill>
                <a:latin typeface="Sakkal Majalla" panose="02000000000000000000" pitchFamily="2" charset="-78"/>
                <a:cs typeface="Sakkal Majalla" panose="02000000000000000000" pitchFamily="2" charset="-78"/>
              </a:rPr>
              <a:t>قوة إرادة القتال عند </a:t>
            </a:r>
            <a:r>
              <a:rPr lang="ar-BH" sz="2000" b="1" dirty="0">
                <a:solidFill>
                  <a:schemeClr val="tx1"/>
                </a:solidFill>
                <a:latin typeface="Sakkal Majalla" panose="02000000000000000000" pitchFamily="2" charset="-78"/>
                <a:cs typeface="Sakkal Majalla" panose="02000000000000000000" pitchFamily="2" charset="-78"/>
              </a:rPr>
              <a:t>أهل </a:t>
            </a:r>
            <a:r>
              <a:rPr lang="ar-BH" sz="2000" b="1" dirty="0" smtClean="0">
                <a:solidFill>
                  <a:schemeClr val="tx1"/>
                </a:solidFill>
                <a:latin typeface="Sakkal Majalla" panose="02000000000000000000" pitchFamily="2" charset="-78"/>
                <a:cs typeface="Sakkal Majalla" panose="02000000000000000000" pitchFamily="2" charset="-78"/>
              </a:rPr>
              <a:t>الزبارة  وارتفاع معنوياتهم للدفاع عن أرضهم ومواجهة الأعداء؛ وذلك نتيجة التوافق بين حكام الزبارة من آل خليفة والأهالي نتيجة ما حصلوا عليه من رخاء في عهدهم.</a:t>
            </a:r>
          </a:p>
          <a:p>
            <a:pPr algn="r" rtl="1"/>
            <a:r>
              <a:rPr lang="ar-BH" sz="2000" b="1" dirty="0" smtClean="0">
                <a:solidFill>
                  <a:schemeClr val="tx1"/>
                </a:solidFill>
                <a:latin typeface="Sakkal Majalla" panose="02000000000000000000" pitchFamily="2" charset="-78"/>
                <a:cs typeface="Sakkal Majalla" panose="02000000000000000000" pitchFamily="2" charset="-78"/>
              </a:rPr>
              <a:t>5</a:t>
            </a:r>
            <a:r>
              <a:rPr lang="ar-SA" sz="2000" b="1" dirty="0" smtClean="0">
                <a:solidFill>
                  <a:schemeClr val="tx1"/>
                </a:solidFill>
                <a:latin typeface="Sakkal Majalla" panose="02000000000000000000" pitchFamily="2" charset="-78"/>
                <a:cs typeface="Sakkal Majalla" panose="02000000000000000000" pitchFamily="2" charset="-78"/>
              </a:rPr>
              <a:t>- </a:t>
            </a:r>
            <a:r>
              <a:rPr lang="ar-SA" sz="2000" b="1" dirty="0">
                <a:solidFill>
                  <a:schemeClr val="tx1"/>
                </a:solidFill>
                <a:latin typeface="Sakkal Majalla" panose="02000000000000000000" pitchFamily="2" charset="-78"/>
                <a:cs typeface="Sakkal Majalla" panose="02000000000000000000" pitchFamily="2" charset="-78"/>
              </a:rPr>
              <a:t>ضعف معنويات الغزاة </a:t>
            </a:r>
            <a:r>
              <a:rPr lang="ar-SA" sz="2000" b="1" dirty="0" smtClean="0">
                <a:solidFill>
                  <a:schemeClr val="tx1"/>
                </a:solidFill>
                <a:latin typeface="Sakkal Majalla" panose="02000000000000000000" pitchFamily="2" charset="-78"/>
                <a:cs typeface="Sakkal Majalla" panose="02000000000000000000" pitchFamily="2" charset="-78"/>
              </a:rPr>
              <a:t>بسبب: </a:t>
            </a:r>
            <a:endParaRPr lang="ar-SA" sz="2000" b="1" dirty="0">
              <a:solidFill>
                <a:schemeClr val="tx1"/>
              </a:solidFill>
              <a:latin typeface="Sakkal Majalla" panose="02000000000000000000" pitchFamily="2" charset="-78"/>
              <a:cs typeface="Sakkal Majalla" panose="02000000000000000000" pitchFamily="2" charset="-78"/>
            </a:endParaRPr>
          </a:p>
          <a:p>
            <a:pPr marL="342900" indent="-342900" algn="r" rtl="1">
              <a:buFont typeface="+mj-cs"/>
              <a:buAutoNum type="arabic2Minus"/>
            </a:pPr>
            <a:r>
              <a:rPr lang="ar-SA" sz="2000" b="1" dirty="0" smtClean="0">
                <a:solidFill>
                  <a:schemeClr val="tx1"/>
                </a:solidFill>
                <a:latin typeface="Sakkal Majalla" panose="02000000000000000000" pitchFamily="2" charset="-78"/>
                <a:cs typeface="Sakkal Majalla" panose="02000000000000000000" pitchFamily="2" charset="-78"/>
              </a:rPr>
              <a:t>طول </a:t>
            </a:r>
            <a:r>
              <a:rPr lang="ar-BH" sz="2000" b="1" dirty="0" smtClean="0">
                <a:solidFill>
                  <a:schemeClr val="tx1"/>
                </a:solidFill>
                <a:latin typeface="Sakkal Majalla" panose="02000000000000000000" pitchFamily="2" charset="-78"/>
                <a:cs typeface="Sakkal Majalla" panose="02000000000000000000" pitchFamily="2" charset="-78"/>
              </a:rPr>
              <a:t>أمد</a:t>
            </a:r>
            <a:r>
              <a:rPr lang="ar-SA" sz="2000" b="1" dirty="0" smtClean="0">
                <a:solidFill>
                  <a:schemeClr val="tx1"/>
                </a:solidFill>
                <a:latin typeface="Sakkal Majalla" panose="02000000000000000000" pitchFamily="2" charset="-78"/>
                <a:cs typeface="Sakkal Majalla" panose="02000000000000000000" pitchFamily="2" charset="-78"/>
              </a:rPr>
              <a:t> </a:t>
            </a:r>
            <a:r>
              <a:rPr lang="ar-SA" sz="2000" b="1" dirty="0">
                <a:solidFill>
                  <a:schemeClr val="tx1"/>
                </a:solidFill>
                <a:latin typeface="Sakkal Majalla" panose="02000000000000000000" pitchFamily="2" charset="-78"/>
                <a:cs typeface="Sakkal Majalla" panose="02000000000000000000" pitchFamily="2" charset="-78"/>
              </a:rPr>
              <a:t>الحصار </a:t>
            </a:r>
            <a:r>
              <a:rPr lang="ar-SA" sz="2000" b="1" dirty="0" smtClean="0">
                <a:solidFill>
                  <a:schemeClr val="tx1"/>
                </a:solidFill>
                <a:latin typeface="Sakkal Majalla" panose="02000000000000000000" pitchFamily="2" charset="-78"/>
                <a:cs typeface="Sakkal Majalla" panose="02000000000000000000" pitchFamily="2" charset="-78"/>
              </a:rPr>
              <a:t>وبعدهم </a:t>
            </a:r>
            <a:r>
              <a:rPr lang="ar-SA" sz="2000" b="1" dirty="0">
                <a:solidFill>
                  <a:schemeClr val="tx1"/>
                </a:solidFill>
                <a:latin typeface="Sakkal Majalla" panose="02000000000000000000" pitchFamily="2" charset="-78"/>
                <a:cs typeface="Sakkal Majalla" panose="02000000000000000000" pitchFamily="2" charset="-78"/>
              </a:rPr>
              <a:t>عن مصادر </a:t>
            </a:r>
            <a:r>
              <a:rPr lang="ar-SA" sz="2000" b="1" dirty="0" smtClean="0">
                <a:solidFill>
                  <a:schemeClr val="tx1"/>
                </a:solidFill>
                <a:latin typeface="Sakkal Majalla" panose="02000000000000000000" pitchFamily="2" charset="-78"/>
                <a:cs typeface="Sakkal Majalla" panose="02000000000000000000" pitchFamily="2" charset="-78"/>
              </a:rPr>
              <a:t>تموينهم</a:t>
            </a:r>
            <a:r>
              <a:rPr lang="ar-BH" sz="2000" b="1" dirty="0" smtClean="0">
                <a:solidFill>
                  <a:schemeClr val="tx1"/>
                </a:solidFill>
                <a:latin typeface="Sakkal Majalla" panose="02000000000000000000" pitchFamily="2" charset="-78"/>
                <a:cs typeface="Sakkal Majalla" panose="02000000000000000000" pitchFamily="2" charset="-78"/>
              </a:rPr>
              <a:t> في بوشهر وبندر ريق.</a:t>
            </a:r>
            <a:endParaRPr lang="ar-SA" sz="2000" b="1" dirty="0">
              <a:solidFill>
                <a:schemeClr val="tx1"/>
              </a:solidFill>
              <a:latin typeface="Sakkal Majalla" panose="02000000000000000000" pitchFamily="2" charset="-78"/>
              <a:cs typeface="Sakkal Majalla" panose="02000000000000000000" pitchFamily="2" charset="-78"/>
            </a:endParaRPr>
          </a:p>
          <a:p>
            <a:pPr marL="342900" indent="-342900" algn="r" rtl="1">
              <a:buFont typeface="+mj-cs"/>
              <a:buAutoNum type="arabic2Minus"/>
            </a:pPr>
            <a:r>
              <a:rPr lang="ar-BH" sz="2000" b="1" dirty="0" smtClean="0">
                <a:solidFill>
                  <a:schemeClr val="tx1"/>
                </a:solidFill>
                <a:latin typeface="Sakkal Majalla" panose="02000000000000000000" pitchFamily="2" charset="-78"/>
                <a:cs typeface="Sakkal Majalla" panose="02000000000000000000" pitchFamily="2" charset="-78"/>
              </a:rPr>
              <a:t>تعرض قواتهم لهجومين أحدهما مضاد من الزبارة، والآخر شنه عليهم أهل فريحة؛ فوقعوا بين نارين فاضطربت صفوفهم وتقهقروا وتراجعوا. </a:t>
            </a:r>
            <a:endParaRPr lang="ar-SA" sz="2000" b="1" dirty="0">
              <a:solidFill>
                <a:schemeClr val="tx1"/>
              </a:solidFill>
              <a:latin typeface="Sakkal Majalla" panose="02000000000000000000" pitchFamily="2" charset="-78"/>
              <a:cs typeface="Sakkal Majalla" panose="02000000000000000000" pitchFamily="2" charset="-78"/>
            </a:endParaRPr>
          </a:p>
          <a:p>
            <a:pPr marL="342900" indent="-342900" algn="r" rtl="1">
              <a:buFont typeface="+mj-cs"/>
              <a:buAutoNum type="arabic2Minus"/>
            </a:pPr>
            <a:r>
              <a:rPr lang="ar-SA" sz="2000" b="1" dirty="0" smtClean="0">
                <a:solidFill>
                  <a:schemeClr val="tx1"/>
                </a:solidFill>
                <a:latin typeface="Sakkal Majalla" panose="02000000000000000000" pitchFamily="2" charset="-78"/>
                <a:cs typeface="Sakkal Majalla" panose="02000000000000000000" pitchFamily="2" charset="-78"/>
              </a:rPr>
              <a:t> </a:t>
            </a:r>
            <a:r>
              <a:rPr lang="ar-SA" sz="2000" b="1" dirty="0">
                <a:solidFill>
                  <a:schemeClr val="tx1"/>
                </a:solidFill>
                <a:latin typeface="Sakkal Majalla" panose="02000000000000000000" pitchFamily="2" charset="-78"/>
                <a:cs typeface="Sakkal Majalla" panose="02000000000000000000" pitchFamily="2" charset="-78"/>
              </a:rPr>
              <a:t>ملاحقتهم </a:t>
            </a:r>
            <a:r>
              <a:rPr lang="ar-SA" sz="2000" b="1" dirty="0" smtClean="0">
                <a:solidFill>
                  <a:schemeClr val="tx1"/>
                </a:solidFill>
                <a:latin typeface="Sakkal Majalla" panose="02000000000000000000" pitchFamily="2" charset="-78"/>
                <a:cs typeface="Sakkal Majalla" panose="02000000000000000000" pitchFamily="2" charset="-78"/>
              </a:rPr>
              <a:t>و</a:t>
            </a:r>
            <a:r>
              <a:rPr lang="ar-BH" sz="2000" b="1" dirty="0" smtClean="0">
                <a:solidFill>
                  <a:schemeClr val="tx1"/>
                </a:solidFill>
                <a:latin typeface="Sakkal Majalla" panose="02000000000000000000" pitchFamily="2" charset="-78"/>
                <a:cs typeface="Sakkal Majalla" panose="02000000000000000000" pitchFamily="2" charset="-78"/>
              </a:rPr>
              <a:t>قتل قائدهم وإيقاع الخسائر بهم.</a:t>
            </a:r>
            <a:endParaRPr lang="ar-SA" sz="2000" b="1" dirty="0">
              <a:solidFill>
                <a:schemeClr val="tx1"/>
              </a:solidFill>
              <a:latin typeface="Sakkal Majalla" panose="02000000000000000000" pitchFamily="2" charset="-78"/>
              <a:cs typeface="Sakkal Majalla" panose="02000000000000000000" pitchFamily="2" charset="-78"/>
            </a:endParaRPr>
          </a:p>
        </p:txBody>
      </p:sp>
      <p:sp>
        <p:nvSpPr>
          <p:cNvPr id="14" name="Rectangle 3"/>
          <p:cNvSpPr/>
          <p:nvPr/>
        </p:nvSpPr>
        <p:spPr>
          <a:xfrm>
            <a:off x="0" y="247442"/>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smtClean="0"/>
              <a:t>البحرين من معركة الزبارة إلى الفتح الخليفي- أجا203</a:t>
            </a:r>
            <a:endParaRPr lang="en-US" sz="1600" dirty="0"/>
          </a:p>
        </p:txBody>
      </p:sp>
    </p:spTree>
    <p:extLst>
      <p:ext uri="{BB962C8B-B14F-4D97-AF65-F5344CB8AC3E}">
        <p14:creationId xmlns:p14="http://schemas.microsoft.com/office/powerpoint/2010/main" val="2630128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circle(in)">
                                      <p:cBhvr>
                                        <p:cTn id="19"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330840"/>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5" name="Title 1"/>
          <p:cNvSpPr txBox="1">
            <a:spLocks/>
          </p:cNvSpPr>
          <p:nvPr/>
        </p:nvSpPr>
        <p:spPr>
          <a:xfrm>
            <a:off x="582758" y="1466195"/>
            <a:ext cx="11269916" cy="4729928"/>
          </a:xfrm>
          <a:prstGeom prst="rect">
            <a:avLst/>
          </a:prstGeom>
          <a:solidFill>
            <a:schemeClr val="accent3">
              <a:lumMod val="40000"/>
              <a:lumOff val="6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defTabSz="179388" rtl="1"/>
            <a:endParaRPr lang="ar-BH" sz="2800" dirty="0">
              <a:solidFill>
                <a:srgbClr val="0070C0"/>
              </a:solidFill>
              <a:latin typeface="Sakkal Majalla" panose="02000000000000000000" pitchFamily="2" charset="-78"/>
              <a:cs typeface="Sakkal Majalla" panose="02000000000000000000" pitchFamily="2" charset="-78"/>
            </a:endParaRPr>
          </a:p>
        </p:txBody>
      </p:sp>
      <p:sp>
        <p:nvSpPr>
          <p:cNvPr id="8" name="مستطيل 2"/>
          <p:cNvSpPr txBox="1">
            <a:spLocks/>
          </p:cNvSpPr>
          <p:nvPr/>
        </p:nvSpPr>
        <p:spPr>
          <a:xfrm>
            <a:off x="3398638" y="747874"/>
            <a:ext cx="5242321" cy="532338"/>
          </a:xfrm>
          <a:prstGeom prst="rect">
            <a:avLst/>
          </a:prstGeom>
          <a:solidFill>
            <a:schemeClr val="accent4">
              <a:lumMod val="20000"/>
              <a:lumOff val="80000"/>
            </a:schemeClr>
          </a:solidFill>
          <a:ln w="28575" cap="flat" cmpd="sng" algn="ctr">
            <a:noFill/>
            <a:prstDash val="solid"/>
            <a:miter lim="800000"/>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rtl="1"/>
            <a:r>
              <a:rPr lang="ar-BH" sz="3600" dirty="0" smtClean="0">
                <a:solidFill>
                  <a:schemeClr val="accent1">
                    <a:lumMod val="50000"/>
                  </a:schemeClr>
                </a:solidFill>
                <a:latin typeface="Sakkal Majalla" panose="02000000000000000000" pitchFamily="2" charset="-78"/>
                <a:cs typeface="Sakkal Majalla" panose="02000000000000000000" pitchFamily="2" charset="-78"/>
              </a:rPr>
              <a:t>2. فتح البحرين</a:t>
            </a:r>
            <a:endParaRPr lang="en-US" sz="3600" dirty="0">
              <a:solidFill>
                <a:schemeClr val="accent1">
                  <a:lumMod val="50000"/>
                </a:schemeClr>
              </a:solidFill>
              <a:latin typeface="Sakkal Majalla" panose="02000000000000000000" pitchFamily="2" charset="-78"/>
              <a:cs typeface="Sakkal Majalla" panose="02000000000000000000" pitchFamily="2" charset="-78"/>
            </a:endParaRPr>
          </a:p>
        </p:txBody>
      </p:sp>
      <p:sp>
        <p:nvSpPr>
          <p:cNvPr id="12" name="Rectangle 3"/>
          <p:cNvSpPr/>
          <p:nvPr/>
        </p:nvSpPr>
        <p:spPr>
          <a:xfrm>
            <a:off x="0" y="247442"/>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smtClean="0"/>
              <a:t>البحرين من معركة الزبارة إلى الفتح الخليفي- أجا203</a:t>
            </a:r>
            <a:endParaRPr lang="en-US" sz="1600" dirty="0"/>
          </a:p>
        </p:txBody>
      </p:sp>
      <p:sp>
        <p:nvSpPr>
          <p:cNvPr id="3" name="Rectangle 2"/>
          <p:cNvSpPr/>
          <p:nvPr/>
        </p:nvSpPr>
        <p:spPr>
          <a:xfrm>
            <a:off x="876934" y="1363495"/>
            <a:ext cx="10892024" cy="1200329"/>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r" rtl="1">
              <a:lnSpc>
                <a:spcPct val="150000"/>
              </a:lnSpc>
            </a:pPr>
            <a:r>
              <a:rPr lang="ar-BH" sz="2400" b="1" dirty="0">
                <a:solidFill>
                  <a:schemeClr val="accent1">
                    <a:lumMod val="50000"/>
                  </a:schemeClr>
                </a:solidFill>
                <a:latin typeface="Sakkal Majalla" panose="02000000000000000000" pitchFamily="2" charset="-78"/>
                <a:cs typeface="Sakkal Majalla" panose="02000000000000000000" pitchFamily="2" charset="-78"/>
              </a:rPr>
              <a:t>عاشت البحرين قبيل الفتح الخليفي حالة من عدم الاستقرار، إلى أن بادر الشيخ أحمد بن محمد آل خليفة للتقدم بقواته نحو البحرين وفتحها وضمها إلى حُكمه، نتيجة عدد من </a:t>
            </a:r>
            <a:r>
              <a:rPr lang="ar-BH" sz="2400" b="1" dirty="0" smtClean="0">
                <a:solidFill>
                  <a:schemeClr val="accent1">
                    <a:lumMod val="50000"/>
                  </a:schemeClr>
                </a:solidFill>
                <a:latin typeface="Sakkal Majalla" panose="02000000000000000000" pitchFamily="2" charset="-78"/>
                <a:cs typeface="Sakkal Majalla" panose="02000000000000000000" pitchFamily="2" charset="-78"/>
              </a:rPr>
              <a:t>العوامل تتلخص في:</a:t>
            </a:r>
            <a:endParaRPr lang="ar-BH" sz="2400" b="1" dirty="0">
              <a:solidFill>
                <a:schemeClr val="accent1">
                  <a:lumMod val="50000"/>
                </a:schemeClr>
              </a:solidFill>
              <a:latin typeface="Sakkal Majalla" panose="02000000000000000000" pitchFamily="2" charset="-78"/>
              <a:cs typeface="Sakkal Majalla" panose="02000000000000000000" pitchFamily="2" charset="-78"/>
            </a:endParaRPr>
          </a:p>
        </p:txBody>
      </p:sp>
      <p:grpSp>
        <p:nvGrpSpPr>
          <p:cNvPr id="14" name="مجموعة 47"/>
          <p:cNvGrpSpPr/>
          <p:nvPr/>
        </p:nvGrpSpPr>
        <p:grpSpPr>
          <a:xfrm>
            <a:off x="876934" y="3808579"/>
            <a:ext cx="11141161" cy="987945"/>
            <a:chOff x="627797" y="1819264"/>
            <a:chExt cx="10927762" cy="928142"/>
          </a:xfrm>
        </p:grpSpPr>
        <p:sp>
          <p:nvSpPr>
            <p:cNvPr id="16" name="한쪽 모서리가 둥근 사각형 45"/>
            <p:cNvSpPr/>
            <p:nvPr/>
          </p:nvSpPr>
          <p:spPr>
            <a:xfrm>
              <a:off x="627797" y="2010189"/>
              <a:ext cx="10734730" cy="737217"/>
            </a:xfrm>
            <a:prstGeom prst="round1Rect">
              <a:avLst/>
            </a:prstGeom>
            <a:gradFill flip="none" rotWithShape="1">
              <a:gsLst>
                <a:gs pos="0">
                  <a:schemeClr val="bg1"/>
                </a:gs>
                <a:gs pos="100000">
                  <a:schemeClr val="bg1">
                    <a:lumMod val="85000"/>
                  </a:schemeClr>
                </a:gs>
                <a:gs pos="100000">
                  <a:schemeClr val="bg1"/>
                </a:gs>
              </a:gsLst>
              <a:lin ang="2700000" scaled="1"/>
              <a:tileRect/>
            </a:gradFill>
            <a:ln w="12700">
              <a:solidFill>
                <a:schemeClr val="bg1">
                  <a:lumMod val="75000"/>
                </a:schemeClr>
              </a:solidFill>
            </a:ln>
            <a:scene3d>
              <a:camera prst="orthographicFront"/>
              <a:lightRig rig="threePt" dir="t"/>
            </a:scene3d>
            <a:sp3d>
              <a:bevelT w="190500" h="38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17" name="모서리가 둥근 직사각형 70"/>
            <p:cNvSpPr/>
            <p:nvPr/>
          </p:nvSpPr>
          <p:spPr>
            <a:xfrm>
              <a:off x="10563367" y="1819264"/>
              <a:ext cx="992192" cy="500066"/>
            </a:xfrm>
            <a:prstGeom prst="roundRect">
              <a:avLst/>
            </a:prstGeom>
            <a:solidFill>
              <a:srgbClr val="00B0F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18" name="TextBox 76"/>
            <p:cNvSpPr txBox="1"/>
            <p:nvPr/>
          </p:nvSpPr>
          <p:spPr>
            <a:xfrm>
              <a:off x="9047560" y="1859958"/>
              <a:ext cx="2166221" cy="318060"/>
            </a:xfrm>
            <a:prstGeom prst="rect">
              <a:avLst/>
            </a:prstGeom>
            <a:noFill/>
          </p:spPr>
          <p:txBody>
            <a:bodyPr wrap="square" rtlCol="0">
              <a:spAutoFit/>
            </a:bodyPr>
            <a:lstStyle/>
            <a:p>
              <a:pPr lvl="0" algn="r" fontAlgn="base">
                <a:spcBef>
                  <a:spcPct val="0"/>
                </a:spcBef>
                <a:spcAft>
                  <a:spcPct val="0"/>
                </a:spcAft>
              </a:pPr>
              <a:r>
                <a:rPr kumimoji="1" lang="en-US" altLang="ko-KR" sz="1600" b="1" dirty="0">
                  <a:latin typeface="Arial" pitchFamily="34" charset="0"/>
                  <a:ea typeface="HY헤드라인M" pitchFamily="18" charset="-127"/>
                  <a:cs typeface="Arial" pitchFamily="34" charset="0"/>
                </a:rPr>
                <a:t>2</a:t>
              </a:r>
              <a:endParaRPr kumimoji="1" lang="ko-KR" altLang="ko-KR" sz="1600" b="1" dirty="0">
                <a:latin typeface="Arial" pitchFamily="34" charset="0"/>
                <a:ea typeface="HY헤드라인M" pitchFamily="18" charset="-127"/>
                <a:cs typeface="Arial" pitchFamily="34" charset="0"/>
              </a:endParaRPr>
            </a:p>
          </p:txBody>
        </p:sp>
      </p:grpSp>
      <p:grpSp>
        <p:nvGrpSpPr>
          <p:cNvPr id="19" name="مجموعة 53"/>
          <p:cNvGrpSpPr/>
          <p:nvPr/>
        </p:nvGrpSpPr>
        <p:grpSpPr>
          <a:xfrm>
            <a:off x="885223" y="4922294"/>
            <a:ext cx="11132873" cy="987945"/>
            <a:chOff x="627797" y="1819264"/>
            <a:chExt cx="10919633" cy="928142"/>
          </a:xfrm>
        </p:grpSpPr>
        <p:sp>
          <p:nvSpPr>
            <p:cNvPr id="20" name="한쪽 모서리가 둥근 사각형 45"/>
            <p:cNvSpPr/>
            <p:nvPr/>
          </p:nvSpPr>
          <p:spPr>
            <a:xfrm>
              <a:off x="627797" y="2010189"/>
              <a:ext cx="10734730" cy="737217"/>
            </a:xfrm>
            <a:prstGeom prst="round1Rect">
              <a:avLst/>
            </a:prstGeom>
            <a:gradFill flip="none" rotWithShape="1">
              <a:gsLst>
                <a:gs pos="0">
                  <a:schemeClr val="bg1"/>
                </a:gs>
                <a:gs pos="100000">
                  <a:schemeClr val="bg1">
                    <a:lumMod val="85000"/>
                  </a:schemeClr>
                </a:gs>
                <a:gs pos="100000">
                  <a:schemeClr val="bg1"/>
                </a:gs>
              </a:gsLst>
              <a:lin ang="2700000" scaled="1"/>
              <a:tileRect/>
            </a:gradFill>
            <a:ln w="12700">
              <a:solidFill>
                <a:schemeClr val="bg1">
                  <a:lumMod val="75000"/>
                </a:schemeClr>
              </a:solidFill>
            </a:ln>
            <a:scene3d>
              <a:camera prst="orthographicFront"/>
              <a:lightRig rig="threePt" dir="t"/>
            </a:scene3d>
            <a:sp3d>
              <a:bevelT w="190500" h="38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21" name="모서리가 둥근 직사각형 70"/>
            <p:cNvSpPr/>
            <p:nvPr/>
          </p:nvSpPr>
          <p:spPr>
            <a:xfrm>
              <a:off x="10555238" y="1819264"/>
              <a:ext cx="992192" cy="500066"/>
            </a:xfrm>
            <a:prstGeom prst="roundRect">
              <a:avLst/>
            </a:prstGeo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22" name="TextBox 76"/>
            <p:cNvSpPr txBox="1"/>
            <p:nvPr/>
          </p:nvSpPr>
          <p:spPr>
            <a:xfrm>
              <a:off x="8973214" y="1859128"/>
              <a:ext cx="2195529" cy="318060"/>
            </a:xfrm>
            <a:prstGeom prst="rect">
              <a:avLst/>
            </a:prstGeom>
            <a:noFill/>
          </p:spPr>
          <p:txBody>
            <a:bodyPr wrap="square" rtlCol="0">
              <a:spAutoFit/>
            </a:bodyPr>
            <a:lstStyle/>
            <a:p>
              <a:pPr lvl="0" algn="r" fontAlgn="base">
                <a:spcBef>
                  <a:spcPct val="0"/>
                </a:spcBef>
                <a:spcAft>
                  <a:spcPct val="0"/>
                </a:spcAft>
              </a:pPr>
              <a:r>
                <a:rPr kumimoji="1" lang="en-US" altLang="ko-KR" sz="1600" b="1" dirty="0">
                  <a:latin typeface="Arial" pitchFamily="34" charset="0"/>
                  <a:ea typeface="HY헤드라인M" pitchFamily="18" charset="-127"/>
                  <a:cs typeface="Arial" pitchFamily="34" charset="0"/>
                </a:rPr>
                <a:t>3</a:t>
              </a:r>
              <a:endParaRPr kumimoji="1" lang="ko-KR" altLang="ko-KR" sz="1600" b="1" dirty="0">
                <a:latin typeface="Arial" pitchFamily="34" charset="0"/>
                <a:ea typeface="HY헤드라인M" pitchFamily="18" charset="-127"/>
                <a:cs typeface="Arial" pitchFamily="34" charset="0"/>
              </a:endParaRPr>
            </a:p>
          </p:txBody>
        </p:sp>
      </p:grpSp>
      <p:grpSp>
        <p:nvGrpSpPr>
          <p:cNvPr id="27" name="مجموعة 2"/>
          <p:cNvGrpSpPr/>
          <p:nvPr/>
        </p:nvGrpSpPr>
        <p:grpSpPr>
          <a:xfrm>
            <a:off x="876934" y="2703158"/>
            <a:ext cx="11099930" cy="987945"/>
            <a:chOff x="627797" y="1819264"/>
            <a:chExt cx="10927762" cy="928142"/>
          </a:xfrm>
        </p:grpSpPr>
        <p:sp>
          <p:nvSpPr>
            <p:cNvPr id="28" name="한쪽 모서리가 둥근 사각형 45"/>
            <p:cNvSpPr/>
            <p:nvPr/>
          </p:nvSpPr>
          <p:spPr>
            <a:xfrm>
              <a:off x="627797" y="2010189"/>
              <a:ext cx="10734730" cy="737217"/>
            </a:xfrm>
            <a:prstGeom prst="round1Rect">
              <a:avLst/>
            </a:prstGeom>
            <a:gradFill flip="none" rotWithShape="1">
              <a:gsLst>
                <a:gs pos="0">
                  <a:schemeClr val="bg1"/>
                </a:gs>
                <a:gs pos="100000">
                  <a:schemeClr val="bg1">
                    <a:lumMod val="85000"/>
                  </a:schemeClr>
                </a:gs>
                <a:gs pos="100000">
                  <a:schemeClr val="bg1"/>
                </a:gs>
              </a:gsLst>
              <a:lin ang="2700000" scaled="1"/>
              <a:tileRect/>
            </a:gradFill>
            <a:ln w="12700">
              <a:solidFill>
                <a:schemeClr val="bg1">
                  <a:lumMod val="75000"/>
                </a:schemeClr>
              </a:solidFill>
            </a:ln>
            <a:scene3d>
              <a:camera prst="orthographicFront"/>
              <a:lightRig rig="threePt" dir="t"/>
            </a:scene3d>
            <a:sp3d>
              <a:bevelT w="190500" h="38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29" name="모서리가 둥근 직사각형 70"/>
            <p:cNvSpPr/>
            <p:nvPr/>
          </p:nvSpPr>
          <p:spPr>
            <a:xfrm>
              <a:off x="10563367" y="1819264"/>
              <a:ext cx="992192" cy="500066"/>
            </a:xfrm>
            <a:prstGeom prst="roundRect">
              <a:avLst/>
            </a:prstGeom>
            <a:solidFill>
              <a:srgbClr val="FFC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30" name="TextBox 76"/>
            <p:cNvSpPr txBox="1"/>
            <p:nvPr/>
          </p:nvSpPr>
          <p:spPr>
            <a:xfrm>
              <a:off x="8991745" y="1887783"/>
              <a:ext cx="2195529" cy="318060"/>
            </a:xfrm>
            <a:prstGeom prst="rect">
              <a:avLst/>
            </a:prstGeom>
            <a:noFill/>
          </p:spPr>
          <p:txBody>
            <a:bodyPr wrap="square" rtlCol="0">
              <a:spAutoFit/>
            </a:bodyPr>
            <a:lstStyle/>
            <a:p>
              <a:pPr lvl="0" algn="r" fontAlgn="base">
                <a:spcBef>
                  <a:spcPct val="0"/>
                </a:spcBef>
                <a:spcAft>
                  <a:spcPct val="0"/>
                </a:spcAft>
              </a:pPr>
              <a:r>
                <a:rPr kumimoji="1" lang="en-US" altLang="ko-KR" sz="1600" b="1" dirty="0">
                  <a:latin typeface="Arial" pitchFamily="34" charset="0"/>
                  <a:ea typeface="HY헤드라인M" pitchFamily="18" charset="-127"/>
                  <a:cs typeface="Arial" pitchFamily="34" charset="0"/>
                </a:rPr>
                <a:t>1</a:t>
              </a:r>
              <a:endParaRPr kumimoji="1" lang="ko-KR" altLang="ko-KR" sz="1600" b="1" dirty="0">
                <a:latin typeface="Arial" pitchFamily="34" charset="0"/>
                <a:ea typeface="HY헤드라인M" pitchFamily="18" charset="-127"/>
                <a:cs typeface="Arial" pitchFamily="34" charset="0"/>
              </a:endParaRPr>
            </a:p>
          </p:txBody>
        </p:sp>
      </p:grpSp>
      <p:sp>
        <p:nvSpPr>
          <p:cNvPr id="31" name="Rectangle 30">
            <a:extLst>
              <a:ext uri="{FF2B5EF4-FFF2-40B4-BE49-F238E27FC236}">
                <a16:creationId xmlns:a16="http://schemas.microsoft.com/office/drawing/2014/main" xmlns="" id="{FAE61914-0277-4ADD-AE68-672E411939E9}"/>
              </a:ext>
            </a:extLst>
          </p:cNvPr>
          <p:cNvSpPr/>
          <p:nvPr/>
        </p:nvSpPr>
        <p:spPr>
          <a:xfrm>
            <a:off x="951787" y="5178242"/>
            <a:ext cx="9773414" cy="400110"/>
          </a:xfrm>
          <a:prstGeom prst="rect">
            <a:avLst/>
          </a:prstGeom>
          <a:noFill/>
          <a:ln>
            <a:noFill/>
          </a:ln>
        </p:spPr>
        <p:style>
          <a:lnRef idx="0">
            <a:scrgbClr r="0" g="0" b="0"/>
          </a:lnRef>
          <a:fillRef idx="0">
            <a:scrgbClr r="0" g="0" b="0"/>
          </a:fillRef>
          <a:effectRef idx="0">
            <a:scrgbClr r="0" g="0" b="0"/>
          </a:effectRef>
          <a:fontRef idx="minor">
            <a:schemeClr val="accent1"/>
          </a:fontRef>
        </p:style>
        <p:txBody>
          <a:bodyPr wrap="square">
            <a:spAutoFit/>
          </a:bodyPr>
          <a:lstStyle/>
          <a:p>
            <a:pPr algn="r">
              <a:lnSpc>
                <a:spcPct val="100000"/>
              </a:lnSpc>
            </a:pPr>
            <a:r>
              <a:rPr lang="ar-BH" sz="2000" b="1" dirty="0">
                <a:solidFill>
                  <a:schemeClr val="accent1">
                    <a:lumMod val="50000"/>
                  </a:schemeClr>
                </a:solidFill>
                <a:latin typeface="Sakkal Majalla" panose="02000000000000000000" pitchFamily="2" charset="-78"/>
                <a:cs typeface="Sakkal Majalla" panose="02000000000000000000" pitchFamily="2" charset="-78"/>
              </a:rPr>
              <a:t>ارتفاع معنويات جنود الشيخ أحمد بن محمد آل خليفة وضعف أعدائه.</a:t>
            </a:r>
          </a:p>
        </p:txBody>
      </p:sp>
      <p:sp>
        <p:nvSpPr>
          <p:cNvPr id="33" name="Rectangle 32">
            <a:extLst>
              <a:ext uri="{FF2B5EF4-FFF2-40B4-BE49-F238E27FC236}">
                <a16:creationId xmlns:a16="http://schemas.microsoft.com/office/drawing/2014/main" xmlns="" id="{FAE61914-0277-4ADD-AE68-672E411939E9}"/>
              </a:ext>
            </a:extLst>
          </p:cNvPr>
          <p:cNvSpPr/>
          <p:nvPr/>
        </p:nvSpPr>
        <p:spPr>
          <a:xfrm>
            <a:off x="980064" y="3042934"/>
            <a:ext cx="9743470" cy="400110"/>
          </a:xfrm>
          <a:prstGeom prst="rect">
            <a:avLst/>
          </a:prstGeom>
          <a:noFill/>
          <a:ln>
            <a:noFill/>
          </a:ln>
        </p:spPr>
        <p:style>
          <a:lnRef idx="0">
            <a:scrgbClr r="0" g="0" b="0"/>
          </a:lnRef>
          <a:fillRef idx="0">
            <a:scrgbClr r="0" g="0" b="0"/>
          </a:fillRef>
          <a:effectRef idx="0">
            <a:scrgbClr r="0" g="0" b="0"/>
          </a:effectRef>
          <a:fontRef idx="minor">
            <a:schemeClr val="accent1"/>
          </a:fontRef>
        </p:style>
        <p:txBody>
          <a:bodyPr wrap="square">
            <a:spAutoFit/>
          </a:bodyPr>
          <a:lstStyle/>
          <a:p>
            <a:pPr algn="r">
              <a:lnSpc>
                <a:spcPct val="100000"/>
              </a:lnSpc>
            </a:pPr>
            <a:r>
              <a:rPr lang="ar-BH" sz="2000" b="1" dirty="0">
                <a:solidFill>
                  <a:schemeClr val="accent1">
                    <a:lumMod val="50000"/>
                  </a:schemeClr>
                </a:solidFill>
                <a:latin typeface="Sakkal Majalla" panose="02000000000000000000" pitchFamily="2" charset="-78"/>
                <a:cs typeface="Sakkal Majalla" panose="02000000000000000000" pitchFamily="2" charset="-78"/>
              </a:rPr>
              <a:t>ازدهار الزبارة وانتصار آل خليفة في المعركة، إذ برزت قوة آل خليفة وقدرتهم على فتح البحرين.</a:t>
            </a:r>
          </a:p>
        </p:txBody>
      </p:sp>
      <p:sp>
        <p:nvSpPr>
          <p:cNvPr id="34" name="Rectangle 33">
            <a:extLst>
              <a:ext uri="{FF2B5EF4-FFF2-40B4-BE49-F238E27FC236}">
                <a16:creationId xmlns:a16="http://schemas.microsoft.com/office/drawing/2014/main" xmlns="" id="{FAE61914-0277-4ADD-AE68-672E411939E9}"/>
              </a:ext>
            </a:extLst>
          </p:cNvPr>
          <p:cNvSpPr/>
          <p:nvPr/>
        </p:nvSpPr>
        <p:spPr>
          <a:xfrm>
            <a:off x="706218" y="4186204"/>
            <a:ext cx="10231634" cy="561692"/>
          </a:xfrm>
          <a:prstGeom prst="rect">
            <a:avLst/>
          </a:prstGeom>
          <a:noFill/>
          <a:ln>
            <a:noFill/>
          </a:ln>
        </p:spPr>
        <p:style>
          <a:lnRef idx="0">
            <a:scrgbClr r="0" g="0" b="0"/>
          </a:lnRef>
          <a:fillRef idx="0">
            <a:scrgbClr r="0" g="0" b="0"/>
          </a:fillRef>
          <a:effectRef idx="0">
            <a:scrgbClr r="0" g="0" b="0"/>
          </a:effectRef>
          <a:fontRef idx="minor">
            <a:schemeClr val="accent1"/>
          </a:fontRef>
        </p:style>
        <p:txBody>
          <a:bodyPr wrap="square">
            <a:spAutoFit/>
          </a:bodyPr>
          <a:lstStyle/>
          <a:p>
            <a:pPr algn="r">
              <a:lnSpc>
                <a:spcPct val="100000"/>
              </a:lnSpc>
            </a:pPr>
            <a:r>
              <a:rPr lang="ar-BH" sz="2000" b="1" dirty="0">
                <a:solidFill>
                  <a:schemeClr val="accent1">
                    <a:lumMod val="50000"/>
                  </a:schemeClr>
                </a:solidFill>
                <a:latin typeface="Sakkal Majalla" panose="02000000000000000000" pitchFamily="2" charset="-78"/>
                <a:cs typeface="Sakkal Majalla" panose="02000000000000000000" pitchFamily="2" charset="-78"/>
              </a:rPr>
              <a:t>طموح سكان البحرين إلى التخلص من السيطرة الأجنبية، فبدأت أوضاعهم تضطرب وظهر ميلهم إلى الانشقاق على حكم آل مذكور. </a:t>
            </a:r>
          </a:p>
          <a:p>
            <a:pPr lvl="0" algn="r"/>
            <a:r>
              <a:rPr lang="ar-BH" sz="1000" b="1" dirty="0" smtClean="0">
                <a:solidFill>
                  <a:schemeClr val="tx1"/>
                </a:solidFill>
              </a:rPr>
              <a:t> </a:t>
            </a:r>
            <a:endParaRPr lang="ar-BH" sz="1000" b="1" dirty="0">
              <a:solidFill>
                <a:schemeClr val="tx1"/>
              </a:solidFill>
            </a:endParaRPr>
          </a:p>
        </p:txBody>
      </p:sp>
    </p:spTree>
    <p:extLst>
      <p:ext uri="{BB962C8B-B14F-4D97-AF65-F5344CB8AC3E}">
        <p14:creationId xmlns:p14="http://schemas.microsoft.com/office/powerpoint/2010/main" val="698155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circle(in)">
                                      <p:cBhvr>
                                        <p:cTn id="7" dur="20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nodePh="1">
                                  <p:stCondLst>
                                    <p:cond delay="0"/>
                                  </p:stCondLst>
                                  <p:endCondLst>
                                    <p:cond evt="begin" delay="0">
                                      <p:tn val="20"/>
                                    </p:cond>
                                  </p:endCondLst>
                                  <p:childTnLst>
                                    <p:set>
                                      <p:cBhvr>
                                        <p:cTn id="21" dur="1" fill="hold">
                                          <p:stCondLst>
                                            <p:cond delay="0"/>
                                          </p:stCondLst>
                                        </p:cTn>
                                        <p:tgtEl>
                                          <p:spTgt spid="15">
                                            <p:txEl>
                                              <p:pRg st="0" end="0"/>
                                            </p:txEl>
                                          </p:spTgt>
                                        </p:tgtEl>
                                        <p:attrNameLst>
                                          <p:attrName>style.visibility</p:attrName>
                                        </p:attrNameLst>
                                      </p:cBhvr>
                                      <p:to>
                                        <p:strVal val="visible"/>
                                      </p:to>
                                    </p:set>
                                    <p:animEffect transition="in" filter="fade">
                                      <p:cBhvr>
                                        <p:cTn id="22" dur="1000"/>
                                        <p:tgtEl>
                                          <p:spTgt spid="15">
                                            <p:txEl>
                                              <p:pRg st="0" end="0"/>
                                            </p:txEl>
                                          </p:spTgt>
                                        </p:tgtEl>
                                      </p:cBhvr>
                                    </p:animEffect>
                                    <p:anim calcmode="lin" valueType="num">
                                      <p:cBhvr>
                                        <p:cTn id="23"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24" dur="1000" fill="hold"/>
                                        <p:tgtEl>
                                          <p:spTgt spid="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wipe(down)">
                                      <p:cBhvr>
                                        <p:cTn id="29" dur="500"/>
                                        <p:tgtEl>
                                          <p:spTgt spid="27"/>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wipe(down)">
                                      <p:cBhvr>
                                        <p:cTn id="32" dur="500"/>
                                        <p:tgtEl>
                                          <p:spTgt spid="33"/>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down)">
                                      <p:cBhvr>
                                        <p:cTn id="37" dur="500"/>
                                        <p:tgtEl>
                                          <p:spTgt spid="14"/>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wipe(down)">
                                      <p:cBhvr>
                                        <p:cTn id="40" dur="500"/>
                                        <p:tgtEl>
                                          <p:spTgt spid="34"/>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nodeType="click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wipe(down)">
                                      <p:cBhvr>
                                        <p:cTn id="45" dur="500"/>
                                        <p:tgtEl>
                                          <p:spTgt spid="19"/>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31"/>
                                        </p:tgtEl>
                                        <p:attrNameLst>
                                          <p:attrName>style.visibility</p:attrName>
                                        </p:attrNameLst>
                                      </p:cBhvr>
                                      <p:to>
                                        <p:strVal val="visible"/>
                                      </p:to>
                                    </p:set>
                                    <p:animEffect transition="in" filter="wipe(down)">
                                      <p:cBhvr>
                                        <p:cTn id="4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8" grpId="0" animBg="1"/>
      <p:bldP spid="3" grpId="0" animBg="1"/>
      <p:bldP spid="31" grpId="0"/>
      <p:bldP spid="33" grpId="0"/>
      <p:bldP spid="3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5" name="Title 1"/>
          <p:cNvSpPr txBox="1">
            <a:spLocks/>
          </p:cNvSpPr>
          <p:nvPr/>
        </p:nvSpPr>
        <p:spPr>
          <a:xfrm>
            <a:off x="348343" y="1534238"/>
            <a:ext cx="11269916" cy="4729928"/>
          </a:xfrm>
          <a:prstGeom prst="rect">
            <a:avLst/>
          </a:prstGeom>
          <a:solidFill>
            <a:schemeClr val="accent3">
              <a:lumMod val="40000"/>
              <a:lumOff val="6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defTabSz="179388" rtl="1"/>
            <a:r>
              <a:rPr lang="ar-BH" sz="2800" dirty="0" smtClean="0">
                <a:solidFill>
                  <a:srgbClr val="FF0000"/>
                </a:solidFill>
                <a:latin typeface="Sakkal Majalla" panose="02000000000000000000" pitchFamily="2" charset="-78"/>
                <a:cs typeface="Sakkal Majalla" panose="02000000000000000000" pitchFamily="2" charset="-78"/>
              </a:rPr>
              <a:t>1.ما هي القلاع التي تمكنت قوات آل خليفة من فتحها؟ </a:t>
            </a:r>
          </a:p>
          <a:p>
            <a:pPr algn="just" defTabSz="179388" rtl="1"/>
            <a:r>
              <a:rPr lang="ar-BH" sz="2800" dirty="0" smtClean="0">
                <a:solidFill>
                  <a:srgbClr val="0070C0"/>
                </a:solidFill>
                <a:latin typeface="Sakkal Majalla" panose="02000000000000000000" pitchFamily="2" charset="-78"/>
                <a:cs typeface="Sakkal Majalla" panose="02000000000000000000" pitchFamily="2" charset="-78"/>
              </a:rPr>
              <a:t>قلعة البحرين. </a:t>
            </a:r>
          </a:p>
          <a:p>
            <a:pPr algn="just" defTabSz="179388" rtl="1"/>
            <a:r>
              <a:rPr lang="ar-BH" sz="2800" dirty="0" smtClean="0">
                <a:solidFill>
                  <a:srgbClr val="0070C0"/>
                </a:solidFill>
                <a:latin typeface="Sakkal Majalla" panose="02000000000000000000" pitchFamily="2" charset="-78"/>
                <a:cs typeface="Sakkal Majalla" panose="02000000000000000000" pitchFamily="2" charset="-78"/>
              </a:rPr>
              <a:t>قلعة الديوان. </a:t>
            </a:r>
            <a:endParaRPr lang="ar-BH" sz="2800" dirty="0">
              <a:solidFill>
                <a:srgbClr val="0070C0"/>
              </a:solidFill>
              <a:latin typeface="Sakkal Majalla" panose="02000000000000000000" pitchFamily="2" charset="-78"/>
              <a:cs typeface="Sakkal Majalla" panose="02000000000000000000" pitchFamily="2" charset="-78"/>
            </a:endParaRPr>
          </a:p>
          <a:p>
            <a:pPr algn="just" defTabSz="179388" rtl="1"/>
            <a:r>
              <a:rPr lang="ar-BH" sz="2800" dirty="0" smtClean="0">
                <a:solidFill>
                  <a:srgbClr val="FF0000"/>
                </a:solidFill>
                <a:latin typeface="Sakkal Majalla" panose="02000000000000000000" pitchFamily="2" charset="-78"/>
                <a:cs typeface="Sakkal Majalla" panose="02000000000000000000" pitchFamily="2" charset="-78"/>
              </a:rPr>
              <a:t>2. علام يدل تصرف الشيخ محمد بن خليفة آل خليفة</a:t>
            </a:r>
          </a:p>
          <a:p>
            <a:pPr algn="just" defTabSz="179388" rtl="1"/>
            <a:r>
              <a:rPr lang="ar-BH" sz="2800" dirty="0" smtClean="0">
                <a:solidFill>
                  <a:srgbClr val="FF0000"/>
                </a:solidFill>
                <a:latin typeface="Sakkal Majalla" panose="02000000000000000000" pitchFamily="2" charset="-78"/>
                <a:cs typeface="Sakkal Majalla" panose="02000000000000000000" pitchFamily="2" charset="-78"/>
              </a:rPr>
              <a:t> مع عائلة نصر بن مذكور؟</a:t>
            </a:r>
          </a:p>
          <a:p>
            <a:pPr algn="just" defTabSz="179388" rtl="1"/>
            <a:r>
              <a:rPr lang="ar-BH" sz="2800" dirty="0" smtClean="0">
                <a:solidFill>
                  <a:srgbClr val="0070C0"/>
                </a:solidFill>
                <a:latin typeface="Sakkal Majalla" panose="02000000000000000000" pitchFamily="2" charset="-78"/>
                <a:cs typeface="Sakkal Majalla" panose="02000000000000000000" pitchFamily="2" charset="-78"/>
              </a:rPr>
              <a:t>يدل على سعة حلم آل خليفة ومكارم أخلاقهم العربية</a:t>
            </a:r>
          </a:p>
          <a:p>
            <a:pPr algn="just" defTabSz="179388" rtl="1"/>
            <a:r>
              <a:rPr lang="ar-BH" sz="2800" dirty="0" smtClean="0">
                <a:solidFill>
                  <a:srgbClr val="0070C0"/>
                </a:solidFill>
                <a:latin typeface="Sakkal Majalla" panose="02000000000000000000" pitchFamily="2" charset="-78"/>
                <a:cs typeface="Sakkal Majalla" panose="02000000000000000000" pitchFamily="2" charset="-78"/>
              </a:rPr>
              <a:t> والإسلامية حيث أنهم لم ينتقموا من عدوهم ولم يهينوا</a:t>
            </a:r>
          </a:p>
          <a:p>
            <a:pPr algn="just" defTabSz="179388" rtl="1"/>
            <a:r>
              <a:rPr lang="ar-BH" sz="2800" dirty="0" smtClean="0">
                <a:solidFill>
                  <a:srgbClr val="0070C0"/>
                </a:solidFill>
                <a:latin typeface="Sakkal Majalla" panose="02000000000000000000" pitchFamily="2" charset="-78"/>
                <a:cs typeface="Sakkal Majalla" panose="02000000000000000000" pitchFamily="2" charset="-78"/>
              </a:rPr>
              <a:t> أسرته.</a:t>
            </a:r>
            <a:endParaRPr lang="ar-BH" sz="2800" dirty="0">
              <a:solidFill>
                <a:srgbClr val="0070C0"/>
              </a:solidFill>
              <a:latin typeface="Sakkal Majalla" panose="02000000000000000000" pitchFamily="2" charset="-78"/>
              <a:cs typeface="Sakkal Majalla" panose="02000000000000000000" pitchFamily="2" charset="-78"/>
            </a:endParaRPr>
          </a:p>
        </p:txBody>
      </p:sp>
      <p:sp>
        <p:nvSpPr>
          <p:cNvPr id="8" name="مستطيل 2"/>
          <p:cNvSpPr txBox="1">
            <a:spLocks/>
          </p:cNvSpPr>
          <p:nvPr/>
        </p:nvSpPr>
        <p:spPr>
          <a:xfrm>
            <a:off x="3398638" y="948206"/>
            <a:ext cx="5242321" cy="532338"/>
          </a:xfrm>
          <a:prstGeom prst="rect">
            <a:avLst/>
          </a:prstGeom>
          <a:solidFill>
            <a:schemeClr val="accent4">
              <a:lumMod val="20000"/>
              <a:lumOff val="80000"/>
            </a:schemeClr>
          </a:solidFill>
          <a:ln w="28575" cap="flat" cmpd="sng" algn="ctr">
            <a:noFill/>
            <a:prstDash val="solid"/>
            <a:miter lim="800000"/>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rtl="1"/>
            <a:r>
              <a:rPr lang="ar-BH" sz="3600" dirty="0" smtClean="0">
                <a:solidFill>
                  <a:schemeClr val="accent1">
                    <a:lumMod val="50000"/>
                  </a:schemeClr>
                </a:solidFill>
                <a:latin typeface="Sakkal Majalla" panose="02000000000000000000" pitchFamily="2" charset="-78"/>
                <a:cs typeface="Sakkal Majalla" panose="02000000000000000000" pitchFamily="2" charset="-78"/>
              </a:rPr>
              <a:t>2. فتح البحرين</a:t>
            </a:r>
            <a:endParaRPr lang="en-US" sz="3600" dirty="0">
              <a:solidFill>
                <a:schemeClr val="accent1">
                  <a:lumMod val="50000"/>
                </a:schemeClr>
              </a:solidFill>
              <a:latin typeface="Sakkal Majalla" panose="02000000000000000000" pitchFamily="2" charset="-78"/>
              <a:cs typeface="Sakkal Majalla" panose="02000000000000000000" pitchFamily="2" charset="-78"/>
            </a:endParaRPr>
          </a:p>
        </p:txBody>
      </p:sp>
      <p:sp>
        <p:nvSpPr>
          <p:cNvPr id="9" name="مستطيل 2"/>
          <p:cNvSpPr/>
          <p:nvPr/>
        </p:nvSpPr>
        <p:spPr>
          <a:xfrm>
            <a:off x="1522175" y="1583925"/>
            <a:ext cx="10096084" cy="389430"/>
          </a:xfrm>
          <a:prstGeom prst="rect">
            <a:avLst/>
          </a:prstGeom>
          <a:solidFill>
            <a:schemeClr val="bg1"/>
          </a:solidFill>
          <a:ln w="28575">
            <a:solidFill>
              <a:srgbClr val="FF000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lnSpc>
                <a:spcPct val="150000"/>
              </a:lnSpc>
            </a:pPr>
            <a:r>
              <a:rPr lang="ar-BH" sz="2400" b="1" dirty="0" smtClean="0">
                <a:solidFill>
                  <a:srgbClr val="00B0F0"/>
                </a:solidFill>
                <a:latin typeface="Sakkal Majalla" panose="02000000000000000000" pitchFamily="2" charset="-78"/>
                <a:cs typeface="Sakkal Majalla" panose="02000000000000000000" pitchFamily="2" charset="-78"/>
              </a:rPr>
              <a:t>نشاط 3:</a:t>
            </a:r>
            <a:r>
              <a:rPr lang="ar-BH" sz="2400" b="1" dirty="0">
                <a:solidFill>
                  <a:schemeClr val="tx1"/>
                </a:solidFill>
                <a:latin typeface="Sakkal Majalla" panose="02000000000000000000" pitchFamily="2" charset="-78"/>
                <a:cs typeface="Sakkal Majalla" panose="02000000000000000000" pitchFamily="2" charset="-78"/>
              </a:rPr>
              <a:t> </a:t>
            </a:r>
            <a:r>
              <a:rPr lang="ar-BH" sz="2400" b="1" dirty="0" smtClean="0">
                <a:solidFill>
                  <a:schemeClr val="tx1"/>
                </a:solidFill>
                <a:latin typeface="Sakkal Majalla" panose="02000000000000000000" pitchFamily="2" charset="-78"/>
                <a:cs typeface="Sakkal Majalla" panose="02000000000000000000" pitchFamily="2" charset="-78"/>
              </a:rPr>
              <a:t>أقرأ المستند الذي امامك ثم أجب عن الأسئلة التالية: </a:t>
            </a:r>
            <a:endParaRPr lang="ar-SA" sz="2400" b="1" dirty="0">
              <a:solidFill>
                <a:schemeClr val="tx1"/>
              </a:solidFill>
              <a:latin typeface="Sakkal Majalla" panose="02000000000000000000" pitchFamily="2" charset="-78"/>
              <a:cs typeface="Sakkal Majalla" panose="02000000000000000000" pitchFamily="2" charset="-78"/>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8343" y="2119453"/>
            <a:ext cx="5644833" cy="4102671"/>
          </a:xfrm>
          <a:prstGeom prst="rect">
            <a:avLst/>
          </a:prstGeom>
        </p:spPr>
      </p:pic>
      <p:sp>
        <p:nvSpPr>
          <p:cNvPr id="12" name="Rectangle 3"/>
          <p:cNvSpPr/>
          <p:nvPr/>
        </p:nvSpPr>
        <p:spPr>
          <a:xfrm>
            <a:off x="0" y="247442"/>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smtClean="0"/>
              <a:t>البحرين من معركة الزبارة إلى الفتح الخليفي- أجا203</a:t>
            </a:r>
            <a:endParaRPr lang="en-US" sz="1600" dirty="0"/>
          </a:p>
        </p:txBody>
      </p:sp>
    </p:spTree>
    <p:extLst>
      <p:ext uri="{BB962C8B-B14F-4D97-AF65-F5344CB8AC3E}">
        <p14:creationId xmlns:p14="http://schemas.microsoft.com/office/powerpoint/2010/main" val="2766063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circle(in)">
                                      <p:cBhvr>
                                        <p:cTn id="7" dur="20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circle(in)">
                                      <p:cBhvr>
                                        <p:cTn id="17" dur="20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15">
                                            <p:txEl>
                                              <p:pRg st="0" end="0"/>
                                            </p:txEl>
                                          </p:spTgt>
                                        </p:tgtEl>
                                        <p:attrNameLst>
                                          <p:attrName>style.visibility</p:attrName>
                                        </p:attrNameLst>
                                      </p:cBhvr>
                                      <p:to>
                                        <p:strVal val="visible"/>
                                      </p:to>
                                    </p:set>
                                    <p:animEffect transition="in" filter="fade">
                                      <p:cBhvr>
                                        <p:cTn id="26" dur="1000"/>
                                        <p:tgtEl>
                                          <p:spTgt spid="15">
                                            <p:txEl>
                                              <p:pRg st="0" end="0"/>
                                            </p:txEl>
                                          </p:spTgt>
                                        </p:tgtEl>
                                      </p:cBhvr>
                                    </p:animEffect>
                                    <p:anim calcmode="lin" valueType="num">
                                      <p:cBhvr>
                                        <p:cTn id="27"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15">
                                            <p:txEl>
                                              <p:pRg st="3" end="3"/>
                                            </p:txEl>
                                          </p:spTgt>
                                        </p:tgtEl>
                                        <p:attrNameLst>
                                          <p:attrName>style.visibility</p:attrName>
                                        </p:attrNameLst>
                                      </p:cBhvr>
                                      <p:to>
                                        <p:strVal val="visible"/>
                                      </p:to>
                                    </p:set>
                                    <p:animEffect transition="in" filter="fade">
                                      <p:cBhvr>
                                        <p:cTn id="33" dur="1000"/>
                                        <p:tgtEl>
                                          <p:spTgt spid="15">
                                            <p:txEl>
                                              <p:pRg st="3" end="3"/>
                                            </p:txEl>
                                          </p:spTgt>
                                        </p:tgtEl>
                                      </p:cBhvr>
                                    </p:animEffect>
                                    <p:anim calcmode="lin" valueType="num">
                                      <p:cBhvr>
                                        <p:cTn id="34" dur="1000" fill="hold"/>
                                        <p:tgtEl>
                                          <p:spTgt spid="15">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15">
                                            <p:txEl>
                                              <p:pRg st="3" end="3"/>
                                            </p:txEl>
                                          </p:spTgt>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15">
                                            <p:txEl>
                                              <p:pRg st="4" end="4"/>
                                            </p:txEl>
                                          </p:spTgt>
                                        </p:tgtEl>
                                        <p:attrNameLst>
                                          <p:attrName>style.visibility</p:attrName>
                                        </p:attrNameLst>
                                      </p:cBhvr>
                                      <p:to>
                                        <p:strVal val="visible"/>
                                      </p:to>
                                    </p:set>
                                    <p:animEffect transition="in" filter="fade">
                                      <p:cBhvr>
                                        <p:cTn id="38" dur="1000"/>
                                        <p:tgtEl>
                                          <p:spTgt spid="15">
                                            <p:txEl>
                                              <p:pRg st="4" end="4"/>
                                            </p:txEl>
                                          </p:spTgt>
                                        </p:tgtEl>
                                      </p:cBhvr>
                                    </p:animEffect>
                                    <p:anim calcmode="lin" valueType="num">
                                      <p:cBhvr>
                                        <p:cTn id="39" dur="1000" fill="hold"/>
                                        <p:tgtEl>
                                          <p:spTgt spid="15">
                                            <p:txEl>
                                              <p:pRg st="4" end="4"/>
                                            </p:txEl>
                                          </p:spTgt>
                                        </p:tgtEl>
                                        <p:attrNameLst>
                                          <p:attrName>ppt_x</p:attrName>
                                        </p:attrNameLst>
                                      </p:cBhvr>
                                      <p:tavLst>
                                        <p:tav tm="0">
                                          <p:val>
                                            <p:strVal val="#ppt_x"/>
                                          </p:val>
                                        </p:tav>
                                        <p:tav tm="100000">
                                          <p:val>
                                            <p:strVal val="#ppt_x"/>
                                          </p:val>
                                        </p:tav>
                                      </p:tavLst>
                                    </p:anim>
                                    <p:anim calcmode="lin" valueType="num">
                                      <p:cBhvr>
                                        <p:cTn id="40" dur="1000" fill="hold"/>
                                        <p:tgtEl>
                                          <p:spTgt spid="1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5">
                                            <p:txEl>
                                              <p:pRg st="5" end="5"/>
                                            </p:txEl>
                                          </p:spTgt>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5">
                                            <p:txEl>
                                              <p:pRg st="6" end="6"/>
                                            </p:txEl>
                                          </p:spTgt>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1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8" grpId="0" animBg="1"/>
      <p:bldP spid="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5" name="Title 1"/>
          <p:cNvSpPr txBox="1">
            <a:spLocks/>
          </p:cNvSpPr>
          <p:nvPr/>
        </p:nvSpPr>
        <p:spPr>
          <a:xfrm>
            <a:off x="270641" y="1083734"/>
            <a:ext cx="11498317" cy="5180432"/>
          </a:xfrm>
          <a:prstGeom prst="rect">
            <a:avLst/>
          </a:prstGeom>
          <a:solidFill>
            <a:schemeClr val="accent3">
              <a:lumMod val="40000"/>
              <a:lumOff val="60000"/>
            </a:schemeClr>
          </a:solid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endParaRPr lang="en-US" sz="2800" dirty="0">
              <a:latin typeface="Sakkal Majalla" panose="02000000000000000000" pitchFamily="2" charset="-78"/>
              <a:cs typeface="Sakkal Majalla" panose="02000000000000000000" pitchFamily="2" charset="-78"/>
            </a:endParaRPr>
          </a:p>
        </p:txBody>
      </p:sp>
      <p:sp>
        <p:nvSpPr>
          <p:cNvPr id="6" name="مستطيل 2"/>
          <p:cNvSpPr/>
          <p:nvPr/>
        </p:nvSpPr>
        <p:spPr>
          <a:xfrm>
            <a:off x="1509743" y="1391845"/>
            <a:ext cx="10096084" cy="443890"/>
          </a:xfrm>
          <a:prstGeom prst="rect">
            <a:avLst/>
          </a:prstGeom>
          <a:solidFill>
            <a:schemeClr val="bg1"/>
          </a:solidFill>
          <a:ln w="28575">
            <a:solidFill>
              <a:srgbClr val="FF000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lnSpc>
                <a:spcPct val="150000"/>
              </a:lnSpc>
            </a:pPr>
            <a:r>
              <a:rPr lang="ar-BH" sz="2400" b="1" dirty="0" smtClean="0">
                <a:solidFill>
                  <a:srgbClr val="00B0F0"/>
                </a:solidFill>
                <a:latin typeface="Sakkal Majalla" panose="02000000000000000000" pitchFamily="2" charset="-78"/>
                <a:cs typeface="Sakkal Majalla" panose="02000000000000000000" pitchFamily="2" charset="-78"/>
              </a:rPr>
              <a:t>نشاط 3:</a:t>
            </a:r>
            <a:r>
              <a:rPr lang="ar-BH" sz="2400" b="1" dirty="0">
                <a:solidFill>
                  <a:schemeClr val="tx1"/>
                </a:solidFill>
                <a:latin typeface="Sakkal Majalla" panose="02000000000000000000" pitchFamily="2" charset="-78"/>
                <a:cs typeface="Sakkal Majalla" panose="02000000000000000000" pitchFamily="2" charset="-78"/>
              </a:rPr>
              <a:t> </a:t>
            </a:r>
            <a:r>
              <a:rPr lang="ar-BH" sz="2400" b="1" dirty="0" smtClean="0">
                <a:solidFill>
                  <a:schemeClr val="tx1"/>
                </a:solidFill>
                <a:latin typeface="Sakkal Majalla" panose="02000000000000000000" pitchFamily="2" charset="-78"/>
                <a:cs typeface="Sakkal Majalla" panose="02000000000000000000" pitchFamily="2" charset="-78"/>
              </a:rPr>
              <a:t>عدد العوامل التي شجعت الشيخ أحمد بن محمد آل خليفة على فتح البحرين؟</a:t>
            </a:r>
            <a:endParaRPr lang="ar-SA" sz="2400" b="1" dirty="0">
              <a:solidFill>
                <a:schemeClr val="tx1"/>
              </a:solidFill>
              <a:latin typeface="Sakkal Majalla" panose="02000000000000000000" pitchFamily="2" charset="-78"/>
              <a:cs typeface="Sakkal Majalla" panose="02000000000000000000" pitchFamily="2" charset="-78"/>
            </a:endParaRPr>
          </a:p>
        </p:txBody>
      </p:sp>
      <p:sp>
        <p:nvSpPr>
          <p:cNvPr id="8" name="مستطيل 4"/>
          <p:cNvSpPr/>
          <p:nvPr/>
        </p:nvSpPr>
        <p:spPr>
          <a:xfrm>
            <a:off x="433771" y="2248031"/>
            <a:ext cx="11172056" cy="674650"/>
          </a:xfrm>
          <a:prstGeom prst="rect">
            <a:avLst/>
          </a:prstGeom>
          <a:solidFill>
            <a:schemeClr val="accent1">
              <a:lumMod val="20000"/>
              <a:lumOff val="80000"/>
            </a:schemeClr>
          </a:solidFill>
          <a:ln w="28575">
            <a:solidFill>
              <a:schemeClr val="accent1">
                <a:lumMod val="7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lnSpc>
                <a:spcPct val="100000"/>
              </a:lnSpc>
            </a:pPr>
            <a:r>
              <a:rPr lang="ar-BH" sz="2400" b="1" dirty="0" smtClean="0">
                <a:solidFill>
                  <a:schemeClr val="accent1">
                    <a:lumMod val="50000"/>
                  </a:schemeClr>
                </a:solidFill>
                <a:latin typeface="Sakkal Majalla" panose="02000000000000000000" pitchFamily="2" charset="-78"/>
                <a:cs typeface="Sakkal Majalla" panose="02000000000000000000" pitchFamily="2" charset="-78"/>
              </a:rPr>
              <a:t>طموح سكان البحرين إلى التخلص من السيطرة الأجنبية، فبدأت أوضاعهم تضطرب وظهر ميلهم إلى الانشقاق على حكم آل مذكور. </a:t>
            </a:r>
            <a:endParaRPr lang="ar-BH" sz="2400" b="1" dirty="0">
              <a:solidFill>
                <a:schemeClr val="accent1">
                  <a:lumMod val="50000"/>
                </a:schemeClr>
              </a:solidFill>
              <a:latin typeface="Sakkal Majalla" panose="02000000000000000000" pitchFamily="2" charset="-78"/>
              <a:cs typeface="Sakkal Majalla" panose="02000000000000000000" pitchFamily="2" charset="-78"/>
            </a:endParaRPr>
          </a:p>
        </p:txBody>
      </p:sp>
      <p:sp>
        <p:nvSpPr>
          <p:cNvPr id="9" name="مستطيل 4"/>
          <p:cNvSpPr/>
          <p:nvPr/>
        </p:nvSpPr>
        <p:spPr>
          <a:xfrm>
            <a:off x="433771" y="3412328"/>
            <a:ext cx="11172056" cy="674650"/>
          </a:xfrm>
          <a:prstGeom prst="rect">
            <a:avLst/>
          </a:prstGeom>
          <a:solidFill>
            <a:schemeClr val="accent1">
              <a:lumMod val="20000"/>
              <a:lumOff val="80000"/>
            </a:schemeClr>
          </a:solidFill>
          <a:ln w="28575">
            <a:solidFill>
              <a:schemeClr val="accent1">
                <a:lumMod val="7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lnSpc>
                <a:spcPct val="100000"/>
              </a:lnSpc>
            </a:pPr>
            <a:r>
              <a:rPr lang="ar-BH" sz="2400" b="1" dirty="0" smtClean="0">
                <a:solidFill>
                  <a:schemeClr val="accent1">
                    <a:lumMod val="50000"/>
                  </a:schemeClr>
                </a:solidFill>
                <a:latin typeface="Sakkal Majalla" panose="02000000000000000000" pitchFamily="2" charset="-78"/>
                <a:cs typeface="Sakkal Majalla" panose="02000000000000000000" pitchFamily="2" charset="-78"/>
              </a:rPr>
              <a:t>ازدهار الزبارة وانتصار آل خليفة في المعركة، إذ برزت قوة آل خليفة على فتح البحرين.</a:t>
            </a:r>
            <a:endParaRPr lang="ar-BH" sz="2400" b="1" dirty="0">
              <a:solidFill>
                <a:schemeClr val="accent1">
                  <a:lumMod val="50000"/>
                </a:schemeClr>
              </a:solidFill>
              <a:latin typeface="Sakkal Majalla" panose="02000000000000000000" pitchFamily="2" charset="-78"/>
              <a:cs typeface="Sakkal Majalla" panose="02000000000000000000" pitchFamily="2" charset="-78"/>
            </a:endParaRPr>
          </a:p>
        </p:txBody>
      </p:sp>
      <p:sp>
        <p:nvSpPr>
          <p:cNvPr id="11" name="مستطيل 4"/>
          <p:cNvSpPr/>
          <p:nvPr/>
        </p:nvSpPr>
        <p:spPr>
          <a:xfrm>
            <a:off x="433771" y="4669204"/>
            <a:ext cx="11172056" cy="674650"/>
          </a:xfrm>
          <a:prstGeom prst="rect">
            <a:avLst/>
          </a:prstGeom>
          <a:solidFill>
            <a:schemeClr val="accent1">
              <a:lumMod val="20000"/>
              <a:lumOff val="80000"/>
            </a:schemeClr>
          </a:solidFill>
          <a:ln w="28575">
            <a:solidFill>
              <a:schemeClr val="accent1">
                <a:lumMod val="7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lnSpc>
                <a:spcPct val="100000"/>
              </a:lnSpc>
            </a:pPr>
            <a:r>
              <a:rPr lang="ar-BH" sz="2400" b="1" dirty="0" smtClean="0">
                <a:solidFill>
                  <a:schemeClr val="accent1">
                    <a:lumMod val="50000"/>
                  </a:schemeClr>
                </a:solidFill>
                <a:latin typeface="Sakkal Majalla" panose="02000000000000000000" pitchFamily="2" charset="-78"/>
                <a:cs typeface="Sakkal Majalla" panose="02000000000000000000" pitchFamily="2" charset="-78"/>
              </a:rPr>
              <a:t>ارتفاع معنويات جنود الشيخ أحمد بن محمد آل خليفة وضعف أعدائه.</a:t>
            </a:r>
            <a:endParaRPr lang="ar-BH" sz="2400" b="1" dirty="0">
              <a:solidFill>
                <a:schemeClr val="accent1">
                  <a:lumMod val="50000"/>
                </a:schemeClr>
              </a:solidFill>
              <a:latin typeface="Sakkal Majalla" panose="02000000000000000000" pitchFamily="2" charset="-78"/>
              <a:cs typeface="Sakkal Majalla" panose="02000000000000000000" pitchFamily="2" charset="-78"/>
            </a:endParaRPr>
          </a:p>
        </p:txBody>
      </p:sp>
      <p:sp>
        <p:nvSpPr>
          <p:cNvPr id="16" name="Rectangle 3"/>
          <p:cNvSpPr/>
          <p:nvPr/>
        </p:nvSpPr>
        <p:spPr>
          <a:xfrm>
            <a:off x="0" y="247442"/>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smtClean="0"/>
              <a:t>البحرين من معركة الزبارة إلى الفتح الخليفي- أجا203</a:t>
            </a:r>
            <a:endParaRPr lang="en-US" sz="1600" dirty="0"/>
          </a:p>
        </p:txBody>
      </p:sp>
    </p:spTree>
    <p:extLst>
      <p:ext uri="{BB962C8B-B14F-4D97-AF65-F5344CB8AC3E}">
        <p14:creationId xmlns:p14="http://schemas.microsoft.com/office/powerpoint/2010/main" val="2709663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circle(in)">
                                      <p:cBhvr>
                                        <p:cTn id="11" dur="20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2"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right)">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2"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right)">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2"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right)">
                                      <p:cBhvr>
                                        <p:cTn id="2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4927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468132"/>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5" name="Title 1"/>
          <p:cNvSpPr txBox="1">
            <a:spLocks/>
          </p:cNvSpPr>
          <p:nvPr/>
        </p:nvSpPr>
        <p:spPr>
          <a:xfrm>
            <a:off x="246149" y="1206084"/>
            <a:ext cx="11762158" cy="3727633"/>
          </a:xfrm>
          <a:prstGeom prst="rect">
            <a:avLst/>
          </a:prstGeom>
          <a:solidFill>
            <a:schemeClr val="accent3">
              <a:lumMod val="40000"/>
              <a:lumOff val="60000"/>
            </a:schemeClr>
          </a:solid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rtl="1"/>
            <a:endParaRPr lang="en-US" sz="2800" dirty="0">
              <a:latin typeface="Sakkal Majalla" panose="02000000000000000000" pitchFamily="2" charset="-78"/>
              <a:cs typeface="Sakkal Majalla" panose="02000000000000000000" pitchFamily="2" charset="-78"/>
            </a:endParaRPr>
          </a:p>
        </p:txBody>
      </p:sp>
      <p:sp>
        <p:nvSpPr>
          <p:cNvPr id="8" name="مستطيل 4"/>
          <p:cNvSpPr/>
          <p:nvPr/>
        </p:nvSpPr>
        <p:spPr>
          <a:xfrm>
            <a:off x="7116896" y="478300"/>
            <a:ext cx="3278961" cy="707903"/>
          </a:xfrm>
          <a:prstGeom prst="rect">
            <a:avLst/>
          </a:prstGeom>
          <a:gradFill flip="none" rotWithShape="1">
            <a:gsLst>
              <a:gs pos="0">
                <a:schemeClr val="accent6">
                  <a:lumMod val="60000"/>
                  <a:lumOff val="40000"/>
                  <a:shade val="30000"/>
                  <a:satMod val="115000"/>
                </a:schemeClr>
              </a:gs>
              <a:gs pos="50000">
                <a:schemeClr val="accent6">
                  <a:lumMod val="60000"/>
                  <a:lumOff val="40000"/>
                  <a:shade val="67500"/>
                  <a:satMod val="115000"/>
                </a:schemeClr>
              </a:gs>
              <a:gs pos="100000">
                <a:schemeClr val="accent6">
                  <a:lumMod val="60000"/>
                  <a:lumOff val="40000"/>
                  <a:shade val="100000"/>
                  <a:satMod val="115000"/>
                </a:schemeClr>
              </a:gs>
            </a:gsLst>
            <a:lin ang="8100000" scaled="1"/>
            <a:tileRect/>
          </a:gradFill>
          <a:ln w="28575">
            <a:solidFill>
              <a:schemeClr val="accent1">
                <a:lumMod val="7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3600" b="1" dirty="0" smtClean="0">
                <a:solidFill>
                  <a:schemeClr val="bg2">
                    <a:lumMod val="10000"/>
                  </a:schemeClr>
                </a:solidFill>
                <a:ea typeface="Calibri" panose="020F0502020204030204" pitchFamily="34" charset="0"/>
                <a:cs typeface="Sakkal Majalla" panose="02000000000000000000" pitchFamily="2" charset="-78"/>
              </a:rPr>
              <a:t>مجريات فتح البحرين</a:t>
            </a:r>
            <a:endParaRPr lang="ar-BH" sz="3600" b="1" dirty="0">
              <a:solidFill>
                <a:schemeClr val="bg2">
                  <a:lumMod val="10000"/>
                </a:schemeClr>
              </a:solidFill>
              <a:ea typeface="Calibri" panose="020F0502020204030204" pitchFamily="34" charset="0"/>
              <a:cs typeface="Sakkal Majalla" panose="02000000000000000000" pitchFamily="2" charset="-78"/>
            </a:endParaRPr>
          </a:p>
        </p:txBody>
      </p:sp>
      <p:sp>
        <p:nvSpPr>
          <p:cNvPr id="3" name="Rounded Rectangle 2"/>
          <p:cNvSpPr/>
          <p:nvPr/>
        </p:nvSpPr>
        <p:spPr>
          <a:xfrm>
            <a:off x="8641965" y="1979708"/>
            <a:ext cx="2247441" cy="1018863"/>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b="1" dirty="0" smtClean="0">
                <a:solidFill>
                  <a:srgbClr val="0070C0"/>
                </a:solidFill>
              </a:rPr>
              <a:t>محاصرة قلعة الديوان وقلعة البحرين.</a:t>
            </a:r>
            <a:endParaRPr lang="en-US" b="1" dirty="0">
              <a:solidFill>
                <a:srgbClr val="0070C0"/>
              </a:solidFill>
            </a:endParaRPr>
          </a:p>
        </p:txBody>
      </p:sp>
      <p:sp>
        <p:nvSpPr>
          <p:cNvPr id="12" name="Rounded Rectangle 11"/>
          <p:cNvSpPr/>
          <p:nvPr/>
        </p:nvSpPr>
        <p:spPr>
          <a:xfrm>
            <a:off x="1242186" y="4169135"/>
            <a:ext cx="9915342" cy="668705"/>
          </a:xfrm>
          <a:prstGeom prst="round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b="1" dirty="0" smtClean="0">
                <a:solidFill>
                  <a:schemeClr val="accent1">
                    <a:lumMod val="50000"/>
                  </a:schemeClr>
                </a:solidFill>
              </a:rPr>
              <a:t>نتيجة لهذه الحملة الجريئة والسريعة على البحرين أُطلق على الشيخ «أحمد بن محمد آل خليفة» لقب (الفاتح)، وقد أرخ أحدهم هذا الفتح بقوله ( أحمد صار في أُوال خليفة)</a:t>
            </a:r>
            <a:endParaRPr lang="en-US" b="1" dirty="0">
              <a:solidFill>
                <a:schemeClr val="accent1">
                  <a:lumMod val="50000"/>
                </a:schemeClr>
              </a:solidFill>
            </a:endParaRPr>
          </a:p>
        </p:txBody>
      </p:sp>
      <p:sp>
        <p:nvSpPr>
          <p:cNvPr id="13" name="Rounded Rectangle 12"/>
          <p:cNvSpPr/>
          <p:nvPr/>
        </p:nvSpPr>
        <p:spPr>
          <a:xfrm>
            <a:off x="3952416" y="1969759"/>
            <a:ext cx="2247441" cy="991393"/>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b="1" dirty="0">
                <a:solidFill>
                  <a:srgbClr val="0070C0"/>
                </a:solidFill>
              </a:rPr>
              <a:t>استسلام</a:t>
            </a:r>
            <a:r>
              <a:rPr lang="ar-BH" b="1" dirty="0" smtClean="0"/>
              <a:t> </a:t>
            </a:r>
            <a:r>
              <a:rPr lang="ar-BH" b="1" dirty="0" smtClean="0">
                <a:solidFill>
                  <a:srgbClr val="0070C0"/>
                </a:solidFill>
              </a:rPr>
              <a:t>قلعة الديوان ثم تلتها بفترة وجيزة من نفس الشهر قلعة البحرين.</a:t>
            </a:r>
            <a:endParaRPr lang="en-US" b="1" dirty="0">
              <a:solidFill>
                <a:srgbClr val="0070C0"/>
              </a:solidFill>
            </a:endParaRPr>
          </a:p>
        </p:txBody>
      </p:sp>
      <p:sp>
        <p:nvSpPr>
          <p:cNvPr id="14" name="Rounded Rectangle 13"/>
          <p:cNvSpPr/>
          <p:nvPr/>
        </p:nvSpPr>
        <p:spPr>
          <a:xfrm>
            <a:off x="6280115" y="1976592"/>
            <a:ext cx="2247441" cy="1021979"/>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b="1" dirty="0" smtClean="0">
                <a:solidFill>
                  <a:srgbClr val="0070C0"/>
                </a:solidFill>
              </a:rPr>
              <a:t>اقتحام قلعة الديوان مستثمر عنصري المباغتة والسرعة.</a:t>
            </a:r>
            <a:endParaRPr lang="en-US" b="1" dirty="0">
              <a:solidFill>
                <a:srgbClr val="0070C0"/>
              </a:solidFill>
            </a:endParaRPr>
          </a:p>
        </p:txBody>
      </p:sp>
      <p:sp>
        <p:nvSpPr>
          <p:cNvPr id="6" name="Rectangle 5"/>
          <p:cNvSpPr/>
          <p:nvPr/>
        </p:nvSpPr>
        <p:spPr>
          <a:xfrm>
            <a:off x="618342" y="1278405"/>
            <a:ext cx="11163030" cy="6120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r>
              <a:rPr lang="ar-BH" sz="2400" b="1" dirty="0">
                <a:solidFill>
                  <a:schemeClr val="tx1"/>
                </a:solidFill>
                <a:latin typeface="Sakkal Majalla" panose="02000000000000000000" pitchFamily="2" charset="-78"/>
                <a:cs typeface="Sakkal Majalla" panose="02000000000000000000" pitchFamily="2" charset="-78"/>
              </a:rPr>
              <a:t>تقدم الشيخ أحمد بن محمد آل خليفة </a:t>
            </a:r>
            <a:r>
              <a:rPr lang="ar-BH" sz="2400" b="1" dirty="0" smtClean="0">
                <a:solidFill>
                  <a:schemeClr val="tx1"/>
                </a:solidFill>
                <a:latin typeface="Sakkal Majalla" panose="02000000000000000000" pitchFamily="2" charset="-78"/>
                <a:cs typeface="Sakkal Majalla" panose="02000000000000000000" pitchFamily="2" charset="-78"/>
              </a:rPr>
              <a:t>بقواته نحو </a:t>
            </a:r>
            <a:r>
              <a:rPr lang="ar-BH" sz="2400" b="1" dirty="0">
                <a:solidFill>
                  <a:schemeClr val="tx1"/>
                </a:solidFill>
                <a:latin typeface="Sakkal Majalla" panose="02000000000000000000" pitchFamily="2" charset="-78"/>
                <a:cs typeface="Sakkal Majalla" panose="02000000000000000000" pitchFamily="2" charset="-78"/>
              </a:rPr>
              <a:t>البحرين شهر شعبان 1197هـ/ أواسط يوليو 1783م، </a:t>
            </a:r>
            <a:r>
              <a:rPr lang="ar-BH" sz="2400" b="1" dirty="0" smtClean="0">
                <a:solidFill>
                  <a:schemeClr val="tx1"/>
                </a:solidFill>
                <a:latin typeface="Sakkal Majalla" panose="02000000000000000000" pitchFamily="2" charset="-78"/>
                <a:cs typeface="Sakkal Majalla" panose="02000000000000000000" pitchFamily="2" charset="-78"/>
              </a:rPr>
              <a:t>وجرت الأحداث كالآتي:</a:t>
            </a:r>
            <a:endParaRPr lang="en-US" sz="2400" b="1" dirty="0">
              <a:solidFill>
                <a:schemeClr val="tx1"/>
              </a:solidFill>
              <a:latin typeface="Sakkal Majalla" panose="02000000000000000000" pitchFamily="2" charset="-78"/>
              <a:cs typeface="Sakkal Majalla" panose="02000000000000000000" pitchFamily="2" charset="-78"/>
            </a:endParaRPr>
          </a:p>
        </p:txBody>
      </p:sp>
      <p:sp>
        <p:nvSpPr>
          <p:cNvPr id="16" name="Rounded Rectangle 15"/>
          <p:cNvSpPr/>
          <p:nvPr/>
        </p:nvSpPr>
        <p:spPr>
          <a:xfrm>
            <a:off x="1624717" y="1980775"/>
            <a:ext cx="2247441" cy="969359"/>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b="1" dirty="0" smtClean="0">
                <a:solidFill>
                  <a:srgbClr val="0070C0"/>
                </a:solidFill>
              </a:rPr>
              <a:t>أمر الشيخ أحمد آل خليفة بحماية عائلة نصر وتأمين سلامة نقلهم إلى بوشهر.</a:t>
            </a:r>
            <a:endParaRPr lang="en-US" b="1" dirty="0">
              <a:solidFill>
                <a:srgbClr val="0070C0"/>
              </a:solidFill>
            </a:endParaRPr>
          </a:p>
        </p:txBody>
      </p:sp>
      <p:sp>
        <p:nvSpPr>
          <p:cNvPr id="17" name="Rounded Rectangle 16"/>
          <p:cNvSpPr/>
          <p:nvPr/>
        </p:nvSpPr>
        <p:spPr>
          <a:xfrm>
            <a:off x="8621368" y="3050780"/>
            <a:ext cx="2247441" cy="1044542"/>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b="1" dirty="0" smtClean="0">
                <a:solidFill>
                  <a:srgbClr val="0070C0"/>
                </a:solidFill>
              </a:rPr>
              <a:t>استقبال أهل البحرين للشيخ أحمد عام 1783م بالحفاوة والترحيب.</a:t>
            </a:r>
            <a:endParaRPr lang="en-US" b="1" dirty="0">
              <a:solidFill>
                <a:srgbClr val="0070C0"/>
              </a:solidFill>
            </a:endParaRPr>
          </a:p>
        </p:txBody>
      </p:sp>
      <p:sp>
        <p:nvSpPr>
          <p:cNvPr id="18" name="Rounded Rectangle 17"/>
          <p:cNvSpPr/>
          <p:nvPr/>
        </p:nvSpPr>
        <p:spPr>
          <a:xfrm>
            <a:off x="3952416" y="3050780"/>
            <a:ext cx="2226843" cy="1045097"/>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b="1" dirty="0" smtClean="0">
                <a:solidFill>
                  <a:srgbClr val="0070C0"/>
                </a:solidFill>
              </a:rPr>
              <a:t>ترتيب أمور البحرين ووضع قواعد الإدارة الجديدة القائمة على العدل والمساواة.</a:t>
            </a:r>
            <a:endParaRPr lang="en-US" b="1" dirty="0">
              <a:solidFill>
                <a:srgbClr val="0070C0"/>
              </a:solidFill>
            </a:endParaRPr>
          </a:p>
        </p:txBody>
      </p:sp>
      <p:sp>
        <p:nvSpPr>
          <p:cNvPr id="19" name="Rounded Rectangle 18"/>
          <p:cNvSpPr/>
          <p:nvPr/>
        </p:nvSpPr>
        <p:spPr>
          <a:xfrm>
            <a:off x="6285366" y="3047358"/>
            <a:ext cx="2242190" cy="1047964"/>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b="1" dirty="0" smtClean="0">
                <a:solidFill>
                  <a:srgbClr val="0070C0"/>
                </a:solidFill>
              </a:rPr>
              <a:t>انضمام أهل البحرين تحت لواء الشيخ أحمد ليبنوا البحرين الحديثة.</a:t>
            </a:r>
            <a:endParaRPr lang="en-US" b="1" dirty="0">
              <a:solidFill>
                <a:srgbClr val="0070C0"/>
              </a:solidFill>
            </a:endParaRPr>
          </a:p>
        </p:txBody>
      </p:sp>
      <p:sp>
        <p:nvSpPr>
          <p:cNvPr id="20" name="Rounded Rectangle 19"/>
          <p:cNvSpPr/>
          <p:nvPr/>
        </p:nvSpPr>
        <p:spPr>
          <a:xfrm>
            <a:off x="1624716" y="3047642"/>
            <a:ext cx="2247441" cy="1080640"/>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b="1" dirty="0" smtClean="0">
                <a:solidFill>
                  <a:srgbClr val="0070C0"/>
                </a:solidFill>
              </a:rPr>
              <a:t>عيّن أمير على البحرين وعاد إلى الزبارة.</a:t>
            </a:r>
            <a:endParaRPr lang="en-US" b="1" dirty="0">
              <a:solidFill>
                <a:srgbClr val="0070C0"/>
              </a:solidFill>
            </a:endParaRPr>
          </a:p>
        </p:txBody>
      </p:sp>
      <p:sp>
        <p:nvSpPr>
          <p:cNvPr id="21" name="Rounded Rectangle 20"/>
          <p:cNvSpPr/>
          <p:nvPr/>
        </p:nvSpPr>
        <p:spPr>
          <a:xfrm>
            <a:off x="5528582" y="4997371"/>
            <a:ext cx="5628945" cy="1400149"/>
          </a:xfrm>
          <a:prstGeom prst="round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r>
              <a:rPr lang="ar-BH" b="1" dirty="0" smtClean="0">
                <a:solidFill>
                  <a:schemeClr val="accent1">
                    <a:lumMod val="50000"/>
                  </a:schemeClr>
                </a:solidFill>
              </a:rPr>
              <a:t>بعد وفاة الشيخ أحمد بن محمد الفاتح عام 1795م، دفن في المنامة، وخلفه في الحكم ابنه الشيخ «سلمان بن أحمد آل خليفة» الذي اختار مدينة الرفاع في البحرين مقرًا لإقامته، وبذلك بدأت مرحلة جديدة اتسمت بالاستقرار والازدهار في ظل حكم آل خليفة الكرام.</a:t>
            </a:r>
            <a:endParaRPr lang="en-US" b="1" dirty="0">
              <a:solidFill>
                <a:schemeClr val="accent1">
                  <a:lumMod val="50000"/>
                </a:schemeClr>
              </a:solidFill>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57502" y="4964066"/>
            <a:ext cx="1924050" cy="1528699"/>
          </a:xfrm>
          <a:prstGeom prst="rect">
            <a:avLst/>
          </a:prstGeom>
        </p:spPr>
      </p:pic>
      <p:sp>
        <p:nvSpPr>
          <p:cNvPr id="23" name="Rectangle 3"/>
          <p:cNvSpPr/>
          <p:nvPr/>
        </p:nvSpPr>
        <p:spPr>
          <a:xfrm>
            <a:off x="0" y="247442"/>
            <a:ext cx="4325257" cy="421847"/>
          </a:xfrm>
          <a:prstGeom prst="rect">
            <a:avLst/>
          </a:prstGeom>
          <a:solidFill>
            <a:srgbClr val="FF00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ar-BH" sz="1600" dirty="0" smtClean="0"/>
              <a:t>البحرين من معركة الزبارة إلى الفتح الخليفي- أجا203</a:t>
            </a:r>
            <a:endParaRPr lang="en-US" sz="1600" dirty="0"/>
          </a:p>
        </p:txBody>
      </p:sp>
    </p:spTree>
    <p:extLst>
      <p:ext uri="{BB962C8B-B14F-4D97-AF65-F5344CB8AC3E}">
        <p14:creationId xmlns:p14="http://schemas.microsoft.com/office/powerpoint/2010/main" val="1277350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circle(in)">
                                      <p:cBhvr>
                                        <p:cTn id="22" dur="20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circle(in)">
                                      <p:cBhvr>
                                        <p:cTn id="27" dur="20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circle(in)">
                                      <p:cBhvr>
                                        <p:cTn id="32" dur="20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circle(in)">
                                      <p:cBhvr>
                                        <p:cTn id="37" dur="2000"/>
                                        <p:tgtEl>
                                          <p:spTgt spid="16"/>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circle(in)">
                                      <p:cBhvr>
                                        <p:cTn id="42" dur="2000"/>
                                        <p:tgtEl>
                                          <p:spTgt spid="17"/>
                                        </p:tgtEl>
                                      </p:cBhvr>
                                    </p:animEffect>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circle(in)">
                                      <p:cBhvr>
                                        <p:cTn id="47" dur="2000"/>
                                        <p:tgtEl>
                                          <p:spTgt spid="19"/>
                                        </p:tgtEl>
                                      </p:cBhvr>
                                    </p:animEffect>
                                  </p:childTnLst>
                                </p:cTn>
                              </p:par>
                            </p:childTnLst>
                          </p:cTn>
                        </p:par>
                      </p:childTnLst>
                    </p:cTn>
                  </p:par>
                  <p:par>
                    <p:cTn id="48" fill="hold">
                      <p:stCondLst>
                        <p:cond delay="indefinite"/>
                      </p:stCondLst>
                      <p:childTnLst>
                        <p:par>
                          <p:cTn id="49" fill="hold">
                            <p:stCondLst>
                              <p:cond delay="0"/>
                            </p:stCondLst>
                            <p:childTnLst>
                              <p:par>
                                <p:cTn id="50" presetID="6" presetClass="entr" presetSubtype="16" fill="hold" grpId="0" nodeType="click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circle(in)">
                                      <p:cBhvr>
                                        <p:cTn id="52" dur="2000"/>
                                        <p:tgtEl>
                                          <p:spTgt spid="18"/>
                                        </p:tgtEl>
                                      </p:cBhvr>
                                    </p:animEffect>
                                  </p:childTnLst>
                                </p:cTn>
                              </p:par>
                            </p:childTnLst>
                          </p:cTn>
                        </p:par>
                      </p:childTnLst>
                    </p:cTn>
                  </p:par>
                  <p:par>
                    <p:cTn id="53" fill="hold">
                      <p:stCondLst>
                        <p:cond delay="indefinite"/>
                      </p:stCondLst>
                      <p:childTnLst>
                        <p:par>
                          <p:cTn id="54" fill="hold">
                            <p:stCondLst>
                              <p:cond delay="0"/>
                            </p:stCondLst>
                            <p:childTnLst>
                              <p:par>
                                <p:cTn id="55" presetID="6" presetClass="entr" presetSubtype="16" fill="hold" grpId="0" nodeType="click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circle(in)">
                                      <p:cBhvr>
                                        <p:cTn id="57" dur="2000"/>
                                        <p:tgtEl>
                                          <p:spTgt spid="20"/>
                                        </p:tgtEl>
                                      </p:cBhvr>
                                    </p:animEffect>
                                  </p:childTnLst>
                                </p:cTn>
                              </p:par>
                            </p:childTnLst>
                          </p:cTn>
                        </p:par>
                      </p:childTnLst>
                    </p:cTn>
                  </p:par>
                  <p:par>
                    <p:cTn id="58" fill="hold">
                      <p:stCondLst>
                        <p:cond delay="indefinite"/>
                      </p:stCondLst>
                      <p:childTnLst>
                        <p:par>
                          <p:cTn id="59" fill="hold">
                            <p:stCondLst>
                              <p:cond delay="0"/>
                            </p:stCondLst>
                            <p:childTnLst>
                              <p:par>
                                <p:cTn id="60" presetID="6" presetClass="entr" presetSubtype="16" fill="hold" grpId="0" nodeType="click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circle(in)">
                                      <p:cBhvr>
                                        <p:cTn id="62" dur="2000"/>
                                        <p:tgtEl>
                                          <p:spTgt spid="12"/>
                                        </p:tgtEl>
                                      </p:cBhvr>
                                    </p:animEffect>
                                  </p:childTnLst>
                                </p:cTn>
                              </p:par>
                            </p:childTnLst>
                          </p:cTn>
                        </p:par>
                      </p:childTnLst>
                    </p:cTn>
                  </p:par>
                  <p:par>
                    <p:cTn id="63" fill="hold">
                      <p:stCondLst>
                        <p:cond delay="indefinite"/>
                      </p:stCondLst>
                      <p:childTnLst>
                        <p:par>
                          <p:cTn id="64" fill="hold">
                            <p:stCondLst>
                              <p:cond delay="0"/>
                            </p:stCondLst>
                            <p:childTnLst>
                              <p:par>
                                <p:cTn id="65" presetID="6" presetClass="entr" presetSubtype="16" fill="hold" grpId="0" nodeType="click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circle(in)">
                                      <p:cBhvr>
                                        <p:cTn id="67" dur="2000"/>
                                        <p:tgtEl>
                                          <p:spTgt spid="21"/>
                                        </p:tgtEl>
                                      </p:cBhvr>
                                    </p:animEffect>
                                  </p:childTnLst>
                                </p:cTn>
                              </p:par>
                            </p:childTnLst>
                          </p:cTn>
                        </p:par>
                      </p:childTnLst>
                    </p:cTn>
                  </p:par>
                  <p:par>
                    <p:cTn id="68" fill="hold">
                      <p:stCondLst>
                        <p:cond delay="indefinite"/>
                      </p:stCondLst>
                      <p:childTnLst>
                        <p:par>
                          <p:cTn id="69" fill="hold">
                            <p:stCondLst>
                              <p:cond delay="0"/>
                            </p:stCondLst>
                            <p:childTnLst>
                              <p:par>
                                <p:cTn id="70" presetID="42" presetClass="entr" presetSubtype="0" fill="hold" nodeType="clickEffect">
                                  <p:stCondLst>
                                    <p:cond delay="0"/>
                                  </p:stCondLst>
                                  <p:childTnLst>
                                    <p:set>
                                      <p:cBhvr>
                                        <p:cTn id="71" dur="1" fill="hold">
                                          <p:stCondLst>
                                            <p:cond delay="0"/>
                                          </p:stCondLst>
                                        </p:cTn>
                                        <p:tgtEl>
                                          <p:spTgt spid="9"/>
                                        </p:tgtEl>
                                        <p:attrNameLst>
                                          <p:attrName>style.visibility</p:attrName>
                                        </p:attrNameLst>
                                      </p:cBhvr>
                                      <p:to>
                                        <p:strVal val="visible"/>
                                      </p:to>
                                    </p:set>
                                    <p:animEffect transition="in" filter="fade">
                                      <p:cBhvr>
                                        <p:cTn id="72" dur="1000"/>
                                        <p:tgtEl>
                                          <p:spTgt spid="9"/>
                                        </p:tgtEl>
                                      </p:cBhvr>
                                    </p:animEffect>
                                    <p:anim calcmode="lin" valueType="num">
                                      <p:cBhvr>
                                        <p:cTn id="73" dur="1000" fill="hold"/>
                                        <p:tgtEl>
                                          <p:spTgt spid="9"/>
                                        </p:tgtEl>
                                        <p:attrNameLst>
                                          <p:attrName>ppt_x</p:attrName>
                                        </p:attrNameLst>
                                      </p:cBhvr>
                                      <p:tavLst>
                                        <p:tav tm="0">
                                          <p:val>
                                            <p:strVal val="#ppt_x"/>
                                          </p:val>
                                        </p:tav>
                                        <p:tav tm="100000">
                                          <p:val>
                                            <p:strVal val="#ppt_x"/>
                                          </p:val>
                                        </p:tav>
                                      </p:tavLst>
                                    </p:anim>
                                    <p:anim calcmode="lin" valueType="num">
                                      <p:cBhvr>
                                        <p:cTn id="7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8" grpId="0" animBg="1"/>
      <p:bldP spid="3" grpId="0" animBg="1"/>
      <p:bldP spid="12" grpId="0" animBg="1"/>
      <p:bldP spid="13" grpId="0" animBg="1"/>
      <p:bldP spid="14" grpId="0" animBg="1"/>
      <p:bldP spid="6" grpId="0" animBg="1"/>
      <p:bldP spid="16" grpId="0" animBg="1"/>
      <p:bldP spid="17" grpId="0" animBg="1"/>
      <p:bldP spid="18" grpId="0" animBg="1"/>
      <p:bldP spid="19" grpId="0" animBg="1"/>
      <p:bldP spid="20" grpId="0" animBg="1"/>
      <p:bldP spid="2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1" name="Title 1"/>
          <p:cNvSpPr>
            <a:spLocks noGrp="1"/>
          </p:cNvSpPr>
          <p:nvPr>
            <p:ph type="title"/>
          </p:nvPr>
        </p:nvSpPr>
        <p:spPr>
          <a:xfrm>
            <a:off x="456987" y="1809427"/>
            <a:ext cx="10873165" cy="597223"/>
          </a:xfrm>
          <a:solidFill>
            <a:schemeClr val="accent4">
              <a:lumMod val="20000"/>
              <a:lumOff val="80000"/>
            </a:schemeClr>
          </a:solidFill>
        </p:spPr>
        <p:txBody>
          <a:bodyPr>
            <a:normAutofit fontScale="90000"/>
          </a:bodyPr>
          <a:lstStyle/>
          <a:p>
            <a:pPr algn="ctr" rtl="1"/>
            <a:r>
              <a:rPr lang="ar-BH" dirty="0" smtClean="0">
                <a:solidFill>
                  <a:srgbClr val="FF0000"/>
                </a:solidFill>
              </a:rPr>
              <a:t>خاتمة </a:t>
            </a:r>
            <a:endParaRPr lang="en-US" dirty="0">
              <a:solidFill>
                <a:srgbClr val="FF0000"/>
              </a:solidFill>
            </a:endParaRPr>
          </a:p>
        </p:txBody>
      </p:sp>
      <p:sp>
        <p:nvSpPr>
          <p:cNvPr id="15" name="Title 1"/>
          <p:cNvSpPr txBox="1">
            <a:spLocks/>
          </p:cNvSpPr>
          <p:nvPr/>
        </p:nvSpPr>
        <p:spPr>
          <a:xfrm>
            <a:off x="456987" y="2427671"/>
            <a:ext cx="10873165" cy="2677729"/>
          </a:xfrm>
          <a:prstGeom prst="rect">
            <a:avLst/>
          </a:prstGeom>
          <a:solidFill>
            <a:schemeClr val="accent3">
              <a:lumMod val="40000"/>
              <a:lumOff val="60000"/>
            </a:schemeClr>
          </a:solid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rtl="1"/>
            <a:r>
              <a:rPr lang="ar-BH" sz="2800" dirty="0" smtClean="0">
                <a:latin typeface="Sakkal Majalla" panose="02000000000000000000" pitchFamily="2" charset="-78"/>
                <a:cs typeface="Sakkal Majalla" panose="02000000000000000000" pitchFamily="2" charset="-78"/>
              </a:rPr>
              <a:t>	تضافرت عدة عوامل داخلية وخارجية أدت إلى انتقال آل خليفة ضمن تحالف العتوب من نجد إلى سواحل الخليج العربي في القرن السابع عشر الميلادي، وقد استطاعت هذه القبائل من فرض وجودها إذ أسست إمارات مستقرة وقوية في كل من الكويت والزبارة ثم البحرين، هذا الانتصار الكبير الذي تحقق بفضل خطة محكمة وقائد فذ عام 1783م. وقد شهدت البحرين بعد هذا الفتح مرحلة جديدة اتسمت بالاستقرار وانتشار الأمن  وشكلت أساس نموها وازدهارها وهيأت نواة نهضتها الحديثة.</a:t>
            </a:r>
            <a:endParaRPr lang="en-US" sz="2800"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679299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ircle(in)">
                                      <p:cBhvr>
                                        <p:cTn id="7" dur="2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circle(in)">
                                      <p:cBhvr>
                                        <p:cTn id="12" dur="20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15">
                                            <p:txEl>
                                              <p:pRg st="0" end="0"/>
                                            </p:txEl>
                                          </p:spTgt>
                                        </p:tgtEl>
                                        <p:attrNameLst>
                                          <p:attrName>style.visibility</p:attrName>
                                        </p:attrNameLst>
                                      </p:cBhvr>
                                      <p:to>
                                        <p:strVal val="visible"/>
                                      </p:to>
                                    </p:set>
                                    <p:animEffect transition="in" filter="circle(in)">
                                      <p:cBhvr>
                                        <p:cTn id="17" dur="20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27842235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5857" y="0"/>
            <a:ext cx="1646183" cy="1268068"/>
          </a:xfrm>
          <a:prstGeom prst="rect">
            <a:avLst/>
          </a:prstGeom>
        </p:spPr>
      </p:pic>
      <p:cxnSp>
        <p:nvCxnSpPr>
          <p:cNvPr id="7" name="Straight Connector 6"/>
          <p:cNvCxnSpPr/>
          <p:nvPr/>
        </p:nvCxnSpPr>
        <p:spPr>
          <a:xfrm flipV="1">
            <a:off x="270641" y="6264165"/>
            <a:ext cx="11498317" cy="4204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p:cNvSpPr>
          <p:nvPr/>
        </p:nvSpPr>
        <p:spPr>
          <a:xfrm>
            <a:off x="8349483" y="6306207"/>
            <a:ext cx="3419475" cy="38100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6000"/>
              </a:lnSpc>
              <a:spcBef>
                <a:spcPts val="0"/>
              </a:spcBef>
              <a:spcAft>
                <a:spcPts val="800"/>
              </a:spcAft>
            </a:pPr>
            <a:r>
              <a:rPr lang="ar-BH" sz="1400" b="1" dirty="0">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وزارة التربية والتعليم –الفصل الدراسي الثاني 2020-2021م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6" name="Picture 5"/>
          <p:cNvPicPr>
            <a:picLocks noChangeAspect="1"/>
          </p:cNvPicPr>
          <p:nvPr/>
        </p:nvPicPr>
        <p:blipFill>
          <a:blip r:embed="rId3"/>
          <a:stretch>
            <a:fillRect/>
          </a:stretch>
        </p:blipFill>
        <p:spPr>
          <a:xfrm rot="16200000">
            <a:off x="5771973" y="-618050"/>
            <a:ext cx="523875" cy="5588000"/>
          </a:xfrm>
          <a:prstGeom prst="rect">
            <a:avLst/>
          </a:prstGeom>
        </p:spPr>
      </p:pic>
      <p:pic>
        <p:nvPicPr>
          <p:cNvPr id="8" name="Picture 7"/>
          <p:cNvPicPr>
            <a:picLocks noChangeAspect="1"/>
          </p:cNvPicPr>
          <p:nvPr/>
        </p:nvPicPr>
        <p:blipFill>
          <a:blip r:embed="rId3"/>
          <a:stretch>
            <a:fillRect/>
          </a:stretch>
        </p:blipFill>
        <p:spPr>
          <a:xfrm rot="16200000">
            <a:off x="5771973" y="1476568"/>
            <a:ext cx="523875" cy="5588000"/>
          </a:xfrm>
          <a:prstGeom prst="rect">
            <a:avLst/>
          </a:prstGeom>
        </p:spPr>
      </p:pic>
      <p:sp>
        <p:nvSpPr>
          <p:cNvPr id="9" name="Title 1"/>
          <p:cNvSpPr>
            <a:spLocks noGrp="1"/>
          </p:cNvSpPr>
          <p:nvPr>
            <p:ph type="title"/>
          </p:nvPr>
        </p:nvSpPr>
        <p:spPr>
          <a:xfrm>
            <a:off x="3239910" y="2175950"/>
            <a:ext cx="5391362" cy="2036271"/>
          </a:xfrm>
        </p:spPr>
        <p:txBody>
          <a:bodyPr>
            <a:noAutofit/>
          </a:bodyPr>
          <a:lstStyle/>
          <a:p>
            <a:pPr algn="ctr" rtl="1"/>
            <a:r>
              <a:rPr lang="ar-BH" sz="3600" b="1" dirty="0" smtClean="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انتهى الدرس</a:t>
            </a:r>
            <a:endParaRPr lang="en-US" sz="3600" b="1"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444808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par>
                                <p:cTn id="8" presetID="14" presetClass="entr" presetSubtype="1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par>
                                <p:cTn id="11" presetID="14" presetClass="entr" presetSubtype="1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randombar(horizontal)">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9B6F7093-7B83-4D0A-BC1F-683D122F6A48}" vid="{1FAA4335-E554-4125-ACCC-D1CCCAA2166B}"/>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1601</TotalTime>
  <Words>2174</Words>
  <Application>Microsoft Office PowerPoint</Application>
  <PresentationFormat>Widescreen</PresentationFormat>
  <Paragraphs>208</Paragraphs>
  <Slides>24</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24</vt:i4>
      </vt:variant>
    </vt:vector>
  </HeadingPairs>
  <TitlesOfParts>
    <vt:vector size="33" baseType="lpstr">
      <vt:lpstr>맑은 고딕</vt:lpstr>
      <vt:lpstr>Arial</vt:lpstr>
      <vt:lpstr>Arial (Bodyti</vt:lpstr>
      <vt:lpstr>Calibri</vt:lpstr>
      <vt:lpstr>Calibri Light</vt:lpstr>
      <vt:lpstr>HY헤드라인M</vt:lpstr>
      <vt:lpstr>Sakkal Majalla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 تأسيس الزبارة (1176هـ/1762م)</vt:lpstr>
      <vt:lpstr>2. نمو الزبارة واتساع عمرانها</vt:lpstr>
      <vt:lpstr>PowerPoint Presentation</vt:lpstr>
      <vt:lpstr>PowerPoint Presentation</vt:lpstr>
      <vt:lpstr>PowerPoint Presentation</vt:lpstr>
      <vt:lpstr>1. معركة الزبارة</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خاتمة </vt:lpstr>
      <vt:lpstr>PowerPoint Presentation</vt:lpstr>
      <vt:lpstr>انتهى الدرس</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AYSHA ALTHABET</dc:creator>
  <cp:lastModifiedBy>Shaima Abdulwahab Mohammed Alamer</cp:lastModifiedBy>
  <cp:revision>193</cp:revision>
  <cp:lastPrinted>2021-01-17T11:49:49Z</cp:lastPrinted>
  <dcterms:created xsi:type="dcterms:W3CDTF">2020-03-04T10:47:58Z</dcterms:created>
  <dcterms:modified xsi:type="dcterms:W3CDTF">2021-09-15T09:02:18Z</dcterms:modified>
</cp:coreProperties>
</file>