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489" r:id="rId4"/>
    <p:sldId id="408" r:id="rId5"/>
    <p:sldId id="438" r:id="rId6"/>
    <p:sldId id="439" r:id="rId7"/>
    <p:sldId id="437" r:id="rId8"/>
    <p:sldId id="440" r:id="rId9"/>
    <p:sldId id="441" r:id="rId10"/>
    <p:sldId id="442" r:id="rId11"/>
    <p:sldId id="443" r:id="rId12"/>
    <p:sldId id="444" r:id="rId13"/>
    <p:sldId id="486" r:id="rId14"/>
    <p:sldId id="400" r:id="rId15"/>
    <p:sldId id="482" r:id="rId16"/>
    <p:sldId id="488" r:id="rId17"/>
    <p:sldId id="490" r:id="rId18"/>
    <p:sldId id="485" r:id="rId19"/>
    <p:sldId id="356" r:id="rId20"/>
    <p:sldId id="496" r:id="rId21"/>
    <p:sldId id="497" r:id="rId22"/>
    <p:sldId id="361" r:id="rId23"/>
  </p:sldIdLst>
  <p:sldSz cx="12192000" cy="6858000"/>
  <p:notesSz cx="6858000" cy="9144000"/>
  <p:defaultTextStyle>
    <a:defPPr>
      <a:defRPr lang="en-B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832"/>
    <p:restoredTop sz="94658"/>
  </p:normalViewPr>
  <p:slideViewPr>
    <p:cSldViewPr snapToGrid="0">
      <p:cViewPr varScale="1">
        <p:scale>
          <a:sx n="66" d="100"/>
          <a:sy n="66" d="100"/>
        </p:scale>
        <p:origin x="216" y="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06EA7-30C1-9175-181D-4A86E1FA57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7EA566-3C54-9459-28FA-9AE2DB1F06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628631-EFC5-FD8E-B43F-7C6FE1DAB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C540-5EBE-234D-8E87-850B04BDCA81}" type="datetimeFigureOut">
              <a:rPr lang="en-BH" smtClean="0"/>
              <a:t>15/10/2026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0EC84-C64F-5ABA-4FE0-18B61BA49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92613-C71E-C47F-29BC-115DE0915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908EC-692C-2448-9C34-6B4DF91E168E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3489254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05286-3F55-6453-A679-3BAA616CD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5C508-EB8A-88AA-753E-AB8008651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92EA4-8ED3-075C-7C09-4F30F09DA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C540-5EBE-234D-8E87-850B04BDCA81}" type="datetimeFigureOut">
              <a:rPr lang="en-BH" smtClean="0"/>
              <a:t>15/10/2026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8F4E2-2337-AC57-A4A7-C2C133B08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36DE2-33DA-2339-83AD-568B3FF92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908EC-692C-2448-9C34-6B4DF91E168E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3184306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FED6E-6FE2-8C56-FCFB-6D005EC9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7EB54-294C-2D8E-379A-E7A1F52D3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86142-A527-BEAD-8018-5E023B543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C540-5EBE-234D-8E87-850B04BDCA81}" type="datetimeFigureOut">
              <a:rPr lang="en-BH" smtClean="0"/>
              <a:t>15/10/2026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DC4D8-22E8-3065-8490-EF59D5698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8565E-9F12-873C-F418-5AA917F0B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908EC-692C-2448-9C34-6B4DF91E168E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2819205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B80C8-D369-0895-CADA-487D023D3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1C5B4-02EE-A9EC-6A36-EF7C23A91A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CE404C-0B25-07CE-68C9-9FFE3065E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1D63D4-E4BC-73B9-FC73-66832CB17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C540-5EBE-234D-8E87-850B04BDCA81}" type="datetimeFigureOut">
              <a:rPr lang="en-BH" smtClean="0"/>
              <a:t>15/10/2026</a:t>
            </a:fld>
            <a:endParaRPr lang="en-B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ECE868-5633-ABAF-A806-91B1E6246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6ABED-72E4-23EF-0728-AFBE0EAD9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908EC-692C-2448-9C34-6B4DF91E168E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1955881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C5B5A-3200-7C2F-E906-79039E3DF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564B6-E069-18FB-438E-1C7D4BC39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1B06D6-ED6A-4D91-3E16-15578E9063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46AEBA-69D3-3446-DF8B-5C2E580A6D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E2CCE0-2E45-FE9E-CE10-781F3F7288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BB7E49-1198-44E9-156C-115821DD3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C540-5EBE-234D-8E87-850B04BDCA81}" type="datetimeFigureOut">
              <a:rPr lang="en-BH" smtClean="0"/>
              <a:t>15/10/2026</a:t>
            </a:fld>
            <a:endParaRPr lang="en-B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C8AF58-A1FD-B57A-7581-B8E5CEB65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D71A1D-2F19-8A5E-1BD4-043054C81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908EC-692C-2448-9C34-6B4DF91E168E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3885108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44352-B923-334F-CA6C-BEE5A4681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344B3B-72AA-8BC2-2F6D-2713BC07B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C540-5EBE-234D-8E87-850B04BDCA81}" type="datetimeFigureOut">
              <a:rPr lang="en-BH" smtClean="0"/>
              <a:t>15/10/2026</a:t>
            </a:fld>
            <a:endParaRPr lang="en-B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7D362-A31B-C7D9-83B1-3AA376DE8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610A6-12CB-3929-31D7-C6D819720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908EC-692C-2448-9C34-6B4DF91E168E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574016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80908B-22A9-2ADC-91BE-53B550635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C540-5EBE-234D-8E87-850B04BDCA81}" type="datetimeFigureOut">
              <a:rPr lang="en-BH" smtClean="0"/>
              <a:t>15/10/2026</a:t>
            </a:fld>
            <a:endParaRPr lang="en-B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19BCBD-FA41-CBE9-22B4-2A47F0B9A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8860E6-29A5-9018-C12A-AC75C1EB4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908EC-692C-2448-9C34-6B4DF91E168E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1686841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AEAD-FBC1-8851-D19D-294049D6C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6D553-E025-1921-1582-0C13B3F16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C0BF4B-F713-9AEE-61A7-AA48DF34A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ECCDCD-0D7A-19D4-438C-965291A79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C540-5EBE-234D-8E87-850B04BDCA81}" type="datetimeFigureOut">
              <a:rPr lang="en-BH" smtClean="0"/>
              <a:t>15/10/2026</a:t>
            </a:fld>
            <a:endParaRPr lang="en-B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69C9F-AD27-4430-FE2A-B1FBA1E52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E07C9C-2F16-4841-2C5C-6D99E56A9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908EC-692C-2448-9C34-6B4DF91E168E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629743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07816-089B-865A-935F-8FDD1FD6E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852523-362E-7CE6-ABBA-2F5435B890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08245-6D8B-EDF3-3638-7B1BEC055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FACD92-F3FF-16E4-EE37-CD7C68F90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C540-5EBE-234D-8E87-850B04BDCA81}" type="datetimeFigureOut">
              <a:rPr lang="en-BH" smtClean="0"/>
              <a:t>15/10/2026</a:t>
            </a:fld>
            <a:endParaRPr lang="en-B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509002-AA78-309C-8BDD-A73D847D0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C63A78-1B5D-2D27-D937-DB72F1813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908EC-692C-2448-9C34-6B4DF91E168E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2754200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51349-319C-5310-90AF-355C302F1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A36EB2-1D40-5709-70C4-8F6D2CF1C7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AC2F9-7D98-1D52-474A-8A9D44A8B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C540-5EBE-234D-8E87-850B04BDCA81}" type="datetimeFigureOut">
              <a:rPr lang="en-BH" smtClean="0"/>
              <a:t>15/10/2026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F021C-215C-9907-CDE4-8D8640F5A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60345-F442-A258-FCD6-771D462A4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908EC-692C-2448-9C34-6B4DF91E168E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1524997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1D1169-4774-442E-A9E4-A5741A4459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385638-DF2E-B48B-0556-F6199FA82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CEAF04-5AC1-E18D-F7CE-2238D55C5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C540-5EBE-234D-8E87-850B04BDCA81}" type="datetimeFigureOut">
              <a:rPr lang="en-BH" smtClean="0"/>
              <a:t>15/10/2026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A7E6C-0962-3759-18D2-04080DD2C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36218-C33B-6DDA-8052-BF04E93DB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908EC-692C-2448-9C34-6B4DF91E168E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2885116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710D68-F1BD-606C-FBE5-172940F65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1B2E7-6468-565D-4B29-E0A626D60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DCA91-4194-DB3E-2189-A5FEFA0DF1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34C540-5EBE-234D-8E87-850B04BDCA81}" type="datetimeFigureOut">
              <a:rPr lang="en-BH" smtClean="0"/>
              <a:t>15/10/2026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6F3D4-3B09-298F-E04C-F53C243303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589E7-07D6-40AB-2A6C-DB4062053E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C908EC-692C-2448-9C34-6B4DF91E168E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937758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0.png"/><Relationship Id="rId4" Type="http://schemas.openxmlformats.org/officeDocument/2006/relationships/image" Target="../media/image1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7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5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14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9.gif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9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DDE19A-165D-8E10-41E2-8B71A51045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CEC"/>
          </a:solidFill>
          <a:ln>
            <a:solidFill>
              <a:srgbClr val="FFEC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BC8EC8-C266-7BF9-A002-240E9217AA12}"/>
              </a:ext>
            </a:extLst>
          </p:cNvPr>
          <p:cNvSpPr txBox="1"/>
          <p:nvPr/>
        </p:nvSpPr>
        <p:spPr>
          <a:xfrm>
            <a:off x="3536795" y="1905506"/>
            <a:ext cx="51184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H" sz="9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Revision</a:t>
            </a:r>
          </a:p>
          <a:p>
            <a:pPr algn="ctr"/>
            <a:r>
              <a:rPr lang="en-BH" sz="9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301</a:t>
            </a:r>
          </a:p>
        </p:txBody>
      </p:sp>
    </p:spTree>
    <p:extLst>
      <p:ext uri="{BB962C8B-B14F-4D97-AF65-F5344CB8AC3E}">
        <p14:creationId xmlns:p14="http://schemas.microsoft.com/office/powerpoint/2010/main" val="3579021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D882E9-71A5-1CCB-02A8-EACC347CD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16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56597-3191-D86A-27FE-E6024B2CA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725FB45-3631-C587-6FB6-F5DADBCE414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CEC"/>
          </a:solidFill>
          <a:ln>
            <a:solidFill>
              <a:srgbClr val="FFEC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928C0A-C31F-6ADD-48E2-930F56386A48}"/>
              </a:ext>
            </a:extLst>
          </p:cNvPr>
          <p:cNvSpPr txBox="1"/>
          <p:nvPr/>
        </p:nvSpPr>
        <p:spPr>
          <a:xfrm>
            <a:off x="2864380" y="2644170"/>
            <a:ext cx="64632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H" sz="9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Vocabulary</a:t>
            </a:r>
          </a:p>
        </p:txBody>
      </p:sp>
    </p:spTree>
    <p:extLst>
      <p:ext uri="{BB962C8B-B14F-4D97-AF65-F5344CB8AC3E}">
        <p14:creationId xmlns:p14="http://schemas.microsoft.com/office/powerpoint/2010/main" val="2290620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C13516-5DF6-0148-9BC2-93DE09B37901}"/>
              </a:ext>
            </a:extLst>
          </p:cNvPr>
          <p:cNvSpPr txBox="1"/>
          <p:nvPr/>
        </p:nvSpPr>
        <p:spPr>
          <a:xfrm>
            <a:off x="4944103" y="438411"/>
            <a:ext cx="2303836" cy="769441"/>
          </a:xfrm>
          <a:prstGeom prst="rect">
            <a:avLst/>
          </a:prstGeom>
          <a:solidFill>
            <a:srgbClr val="F5C3FF"/>
          </a:solidFill>
        </p:spPr>
        <p:txBody>
          <a:bodyPr wrap="none" rtlCol="0">
            <a:spAutoFit/>
          </a:bodyPr>
          <a:lstStyle/>
          <a:p>
            <a:pPr marL="0" algn="ctr" defTabSz="914400" rtl="1" eaLnBrk="1" latinLnBrk="0" hangingPunct="1"/>
            <a:r>
              <a:rPr lang="en-US" sz="4400" dirty="0"/>
              <a:t>Elements</a:t>
            </a:r>
            <a:endParaRPr lang="en-BH" sz="4400" u="sng" dirty="0"/>
          </a:p>
        </p:txBody>
      </p:sp>
      <p:pic>
        <p:nvPicPr>
          <p:cNvPr id="3" name="Picture 2" descr="A picture containing shirt&#10;&#10;Description automatically generated">
            <a:extLst>
              <a:ext uri="{FF2B5EF4-FFF2-40B4-BE49-F238E27FC236}">
                <a16:creationId xmlns:a16="http://schemas.microsoft.com/office/drawing/2014/main" id="{B9C6D758-8282-C648-BC69-9A273457D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8993" y="182879"/>
            <a:ext cx="786363" cy="7863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EE2E52-844D-FD4D-9E41-18FD8AB48DBB}"/>
              </a:ext>
            </a:extLst>
          </p:cNvPr>
          <p:cNvSpPr txBox="1"/>
          <p:nvPr/>
        </p:nvSpPr>
        <p:spPr>
          <a:xfrm>
            <a:off x="128945" y="153553"/>
            <a:ext cx="1004249" cy="461665"/>
          </a:xfrm>
          <a:prstGeom prst="rect">
            <a:avLst/>
          </a:prstGeom>
          <a:solidFill>
            <a:srgbClr val="F3DDA9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Page 4</a:t>
            </a:r>
            <a:endParaRPr lang="en-BH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D62740-23F1-544B-9ED4-D0E2DE883F39}"/>
              </a:ext>
            </a:extLst>
          </p:cNvPr>
          <p:cNvSpPr txBox="1"/>
          <p:nvPr/>
        </p:nvSpPr>
        <p:spPr>
          <a:xfrm>
            <a:off x="631069" y="2521059"/>
            <a:ext cx="57884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2">
                    <a:lumMod val="50000"/>
                  </a:schemeClr>
                </a:solidFill>
              </a:rPr>
              <a:t>Parts that make up a whole.</a:t>
            </a:r>
            <a:endParaRPr lang="en-BH" sz="3200" b="1" i="1" dirty="0">
              <a:solidFill>
                <a:schemeClr val="bg2">
                  <a:lumMod val="50000"/>
                </a:schemeClr>
              </a:solidFill>
            </a:endParaRPr>
          </a:p>
          <a:p>
            <a:endParaRPr lang="en-BH" sz="32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BH" sz="3200" b="1" dirty="0">
                <a:solidFill>
                  <a:srgbClr val="C00000"/>
                </a:solidFill>
              </a:rPr>
              <a:t>Ex: 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The recipe needs many </a:t>
            </a:r>
            <a:r>
              <a:rPr lang="en-BH" sz="3200" b="1" i="1" dirty="0">
                <a:solidFill>
                  <a:srgbClr val="002060"/>
                </a:solidFill>
              </a:rPr>
              <a:t>elements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 to taste good.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6F1CE8-6D97-21D6-EAC1-0E6638F0E566}"/>
              </a:ext>
            </a:extLst>
          </p:cNvPr>
          <p:cNvSpPr txBox="1"/>
          <p:nvPr/>
        </p:nvSpPr>
        <p:spPr>
          <a:xfrm>
            <a:off x="1024140" y="5896369"/>
            <a:ext cx="11306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accent1"/>
                </a:solidFill>
              </a:rPr>
              <a:t>Q</a:t>
            </a:r>
            <a:r>
              <a:rPr lang="en-BH" sz="2800" i="1" dirty="0">
                <a:solidFill>
                  <a:schemeClr val="accent1"/>
                </a:solidFill>
              </a:rPr>
              <a:t>uestion: </a:t>
            </a:r>
            <a:r>
              <a:rPr lang="en-BH" sz="2800" dirty="0">
                <a:solidFill>
                  <a:srgbClr val="944869"/>
                </a:solidFill>
              </a:rPr>
              <a:t>What are the main elements of your favorite pizza?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1527E05A-5569-AE2D-E763-9C6E46F80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64" y="5697078"/>
            <a:ext cx="707630" cy="9541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533462-8C8F-49B9-0E39-70755ECF0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9851" y="1573744"/>
            <a:ext cx="3956733" cy="395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7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C13516-5DF6-0148-9BC2-93DE09B37901}"/>
              </a:ext>
            </a:extLst>
          </p:cNvPr>
          <p:cNvSpPr txBox="1"/>
          <p:nvPr/>
        </p:nvSpPr>
        <p:spPr>
          <a:xfrm>
            <a:off x="4803875" y="438411"/>
            <a:ext cx="2584297" cy="769441"/>
          </a:xfrm>
          <a:prstGeom prst="rect">
            <a:avLst/>
          </a:prstGeom>
          <a:solidFill>
            <a:srgbClr val="F5C3FF"/>
          </a:solidFill>
        </p:spPr>
        <p:txBody>
          <a:bodyPr wrap="none" rtlCol="0">
            <a:spAutoFit/>
          </a:bodyPr>
          <a:lstStyle/>
          <a:p>
            <a:pPr marL="0" algn="ctr" defTabSz="914400" rtl="1" eaLnBrk="1" latinLnBrk="0" hangingPunct="1"/>
            <a:r>
              <a:rPr lang="en-US" sz="4400" dirty="0"/>
              <a:t>Encourage</a:t>
            </a:r>
            <a:endParaRPr lang="en-BH" sz="4400" u="sng" dirty="0"/>
          </a:p>
        </p:txBody>
      </p:sp>
      <p:pic>
        <p:nvPicPr>
          <p:cNvPr id="3" name="Picture 2" descr="A picture containing shirt&#10;&#10;Description automatically generated">
            <a:extLst>
              <a:ext uri="{FF2B5EF4-FFF2-40B4-BE49-F238E27FC236}">
                <a16:creationId xmlns:a16="http://schemas.microsoft.com/office/drawing/2014/main" id="{B9C6D758-8282-C648-BC69-9A273457D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8993" y="182879"/>
            <a:ext cx="786363" cy="786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D62740-23F1-544B-9ED4-D0E2DE883F39}"/>
              </a:ext>
            </a:extLst>
          </p:cNvPr>
          <p:cNvSpPr txBox="1"/>
          <p:nvPr/>
        </p:nvSpPr>
        <p:spPr>
          <a:xfrm>
            <a:off x="569826" y="2151727"/>
            <a:ext cx="60661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2">
                    <a:lumMod val="50000"/>
                  </a:schemeClr>
                </a:solidFill>
              </a:rPr>
              <a:t>To give support or hope to someone.</a:t>
            </a:r>
            <a:endParaRPr lang="en-BH" sz="3200" b="1" i="1" dirty="0">
              <a:solidFill>
                <a:schemeClr val="bg2">
                  <a:lumMod val="50000"/>
                </a:schemeClr>
              </a:solidFill>
            </a:endParaRPr>
          </a:p>
          <a:p>
            <a:endParaRPr lang="en-BH" sz="32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BH" sz="3200" b="1" dirty="0">
                <a:solidFill>
                  <a:srgbClr val="C00000"/>
                </a:solidFill>
              </a:rPr>
              <a:t>Ex: 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My mom </a:t>
            </a:r>
            <a:r>
              <a:rPr lang="en-BH" sz="3200" b="1" i="1" dirty="0">
                <a:solidFill>
                  <a:srgbClr val="002060"/>
                </a:solidFill>
              </a:rPr>
              <a:t>encourages 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me to study.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6F1CE8-6D97-21D6-EAC1-0E6638F0E566}"/>
              </a:ext>
            </a:extLst>
          </p:cNvPr>
          <p:cNvSpPr txBox="1"/>
          <p:nvPr/>
        </p:nvSpPr>
        <p:spPr>
          <a:xfrm>
            <a:off x="1024140" y="5896369"/>
            <a:ext cx="11306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accent1"/>
                </a:solidFill>
              </a:rPr>
              <a:t>Q</a:t>
            </a:r>
            <a:r>
              <a:rPr lang="en-BH" sz="2800" i="1" dirty="0">
                <a:solidFill>
                  <a:schemeClr val="accent1"/>
                </a:solidFill>
              </a:rPr>
              <a:t>uestion: </a:t>
            </a:r>
            <a:r>
              <a:rPr lang="en-BH" sz="2800" dirty="0">
                <a:solidFill>
                  <a:srgbClr val="944869"/>
                </a:solidFill>
              </a:rPr>
              <a:t>Who encourages you most in life?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1527E05A-5569-AE2D-E763-9C6E46F80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64" y="5697078"/>
            <a:ext cx="707630" cy="954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DF2442-A5EC-97AA-DEBF-6830E88DC2D2}"/>
              </a:ext>
            </a:extLst>
          </p:cNvPr>
          <p:cNvSpPr txBox="1"/>
          <p:nvPr/>
        </p:nvSpPr>
        <p:spPr>
          <a:xfrm>
            <a:off x="128945" y="153553"/>
            <a:ext cx="1004249" cy="461665"/>
          </a:xfrm>
          <a:prstGeom prst="rect">
            <a:avLst/>
          </a:prstGeom>
          <a:solidFill>
            <a:srgbClr val="F3DDA9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Page 4</a:t>
            </a:r>
            <a:endParaRPr lang="en-BH" sz="2400" dirty="0"/>
          </a:p>
        </p:txBody>
      </p:sp>
      <p:pic>
        <p:nvPicPr>
          <p:cNvPr id="7" name="Picture 6" descr="A cartoon of a person touching a child's neck&#10;&#10;AI-generated content may be incorrect.">
            <a:extLst>
              <a:ext uri="{FF2B5EF4-FFF2-40B4-BE49-F238E27FC236}">
                <a16:creationId xmlns:a16="http://schemas.microsoft.com/office/drawing/2014/main" id="{475C7F19-7EA5-484A-86CF-3547A28F8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8172" y="1838839"/>
            <a:ext cx="3462482" cy="346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2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C13516-5DF6-0148-9BC2-93DE09B37901}"/>
              </a:ext>
            </a:extLst>
          </p:cNvPr>
          <p:cNvSpPr txBox="1"/>
          <p:nvPr/>
        </p:nvSpPr>
        <p:spPr>
          <a:xfrm>
            <a:off x="4927947" y="438411"/>
            <a:ext cx="2336152" cy="769441"/>
          </a:xfrm>
          <a:prstGeom prst="rect">
            <a:avLst/>
          </a:prstGeom>
          <a:solidFill>
            <a:srgbClr val="F5C3FF"/>
          </a:solidFill>
        </p:spPr>
        <p:txBody>
          <a:bodyPr wrap="none" rtlCol="0">
            <a:spAutoFit/>
          </a:bodyPr>
          <a:lstStyle/>
          <a:p>
            <a:pPr marL="0" algn="ctr" defTabSz="914400" rtl="1" eaLnBrk="1" latinLnBrk="0" hangingPunct="1"/>
            <a:r>
              <a:rPr lang="en-US" sz="4400" dirty="0"/>
              <a:t>Exchange</a:t>
            </a:r>
            <a:endParaRPr lang="en-BH" sz="4400" u="sng" dirty="0"/>
          </a:p>
        </p:txBody>
      </p:sp>
      <p:pic>
        <p:nvPicPr>
          <p:cNvPr id="3" name="Picture 2" descr="A picture containing shirt&#10;&#10;Description automatically generated">
            <a:extLst>
              <a:ext uri="{FF2B5EF4-FFF2-40B4-BE49-F238E27FC236}">
                <a16:creationId xmlns:a16="http://schemas.microsoft.com/office/drawing/2014/main" id="{B9C6D758-8282-C648-BC69-9A273457D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8993" y="182879"/>
            <a:ext cx="786363" cy="786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D62740-23F1-544B-9ED4-D0E2DE883F39}"/>
              </a:ext>
            </a:extLst>
          </p:cNvPr>
          <p:cNvSpPr txBox="1"/>
          <p:nvPr/>
        </p:nvSpPr>
        <p:spPr>
          <a:xfrm>
            <a:off x="569826" y="2151727"/>
            <a:ext cx="52923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2">
                    <a:lumMod val="50000"/>
                  </a:schemeClr>
                </a:solidFill>
              </a:rPr>
              <a:t>To give something &amp; receive something</a:t>
            </a:r>
            <a:endParaRPr lang="en-BH" sz="3200" b="1" i="1" dirty="0">
              <a:solidFill>
                <a:schemeClr val="bg2">
                  <a:lumMod val="50000"/>
                </a:schemeClr>
              </a:solidFill>
            </a:endParaRPr>
          </a:p>
          <a:p>
            <a:endParaRPr lang="en-BH" sz="32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BH" sz="3200" b="1" dirty="0">
                <a:solidFill>
                  <a:srgbClr val="C00000"/>
                </a:solidFill>
              </a:rPr>
              <a:t>Ex: 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My friends and </a:t>
            </a:r>
            <a:r>
              <a:rPr lang="en-US" sz="32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BH" sz="3200" b="1" i="1" dirty="0">
                <a:solidFill>
                  <a:srgbClr val="002060"/>
                </a:solidFill>
              </a:rPr>
              <a:t>exchanged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 gifts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6F1CE8-6D97-21D6-EAC1-0E6638F0E566}"/>
              </a:ext>
            </a:extLst>
          </p:cNvPr>
          <p:cNvSpPr txBox="1"/>
          <p:nvPr/>
        </p:nvSpPr>
        <p:spPr>
          <a:xfrm>
            <a:off x="1024140" y="5896369"/>
            <a:ext cx="11306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accent1"/>
                </a:solidFill>
              </a:rPr>
              <a:t>Q</a:t>
            </a:r>
            <a:r>
              <a:rPr lang="en-BH" sz="2800" i="1" dirty="0">
                <a:solidFill>
                  <a:schemeClr val="accent1"/>
                </a:solidFill>
              </a:rPr>
              <a:t>uestion: </a:t>
            </a:r>
            <a:r>
              <a:rPr lang="en-BH" sz="2800" dirty="0">
                <a:solidFill>
                  <a:srgbClr val="944869"/>
                </a:solidFill>
              </a:rPr>
              <a:t>Which year was money (coins) exchanged for goods? </a:t>
            </a:r>
            <a:r>
              <a:rPr lang="en-US" sz="2800" dirty="0">
                <a:solidFill>
                  <a:srgbClr val="944869"/>
                </a:solidFill>
              </a:rPr>
              <a:t>W</a:t>
            </a:r>
            <a:r>
              <a:rPr lang="en-BH" sz="2800" dirty="0">
                <a:solidFill>
                  <a:srgbClr val="944869"/>
                </a:solidFill>
              </a:rPr>
              <a:t>here?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82AFBB-71E3-1598-1279-63A9C5DE282C}"/>
              </a:ext>
            </a:extLst>
          </p:cNvPr>
          <p:cNvSpPr txBox="1"/>
          <p:nvPr/>
        </p:nvSpPr>
        <p:spPr>
          <a:xfrm>
            <a:off x="2101415" y="6419589"/>
            <a:ext cx="2426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A</a:t>
            </a:r>
            <a:r>
              <a:rPr lang="en-BH" dirty="0">
                <a:highlight>
                  <a:srgbClr val="FFFF00"/>
                </a:highlight>
              </a:rPr>
              <a:t>nswer: 600BC</a:t>
            </a:r>
            <a:r>
              <a:rPr lang="en-BH">
                <a:highlight>
                  <a:srgbClr val="FFFF00"/>
                </a:highlight>
              </a:rPr>
              <a:t>, Turkey.</a:t>
            </a:r>
            <a:endParaRPr lang="en-BH" dirty="0">
              <a:highlight>
                <a:srgbClr val="FFFF00"/>
              </a:highlight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1527E05A-5569-AE2D-E763-9C6E46F80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64" y="5697078"/>
            <a:ext cx="707630" cy="954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6CE880-E9BD-FC00-B61E-34B3B67F0A3D}"/>
              </a:ext>
            </a:extLst>
          </p:cNvPr>
          <p:cNvSpPr txBox="1"/>
          <p:nvPr/>
        </p:nvSpPr>
        <p:spPr>
          <a:xfrm>
            <a:off x="128945" y="153553"/>
            <a:ext cx="1004249" cy="461665"/>
          </a:xfrm>
          <a:prstGeom prst="rect">
            <a:avLst/>
          </a:prstGeom>
          <a:solidFill>
            <a:srgbClr val="F3DDA9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Page 4</a:t>
            </a:r>
            <a:endParaRPr lang="en-BH" sz="2400" dirty="0"/>
          </a:p>
        </p:txBody>
      </p:sp>
      <p:pic>
        <p:nvPicPr>
          <p:cNvPr id="10" name="Picture 9" descr="A hand holding money&#10;&#10;AI-generated content may be incorrect.">
            <a:extLst>
              <a:ext uri="{FF2B5EF4-FFF2-40B4-BE49-F238E27FC236}">
                <a16:creationId xmlns:a16="http://schemas.microsoft.com/office/drawing/2014/main" id="{BAC9EADE-A774-F4A2-D137-7F02FEDA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581" y="2151727"/>
            <a:ext cx="4394777" cy="309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3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C13516-5DF6-0148-9BC2-93DE09B37901}"/>
              </a:ext>
            </a:extLst>
          </p:cNvPr>
          <p:cNvSpPr txBox="1"/>
          <p:nvPr/>
        </p:nvSpPr>
        <p:spPr>
          <a:xfrm>
            <a:off x="4825899" y="438411"/>
            <a:ext cx="2540246" cy="769441"/>
          </a:xfrm>
          <a:prstGeom prst="rect">
            <a:avLst/>
          </a:prstGeom>
          <a:solidFill>
            <a:srgbClr val="F5C3FF"/>
          </a:solidFill>
        </p:spPr>
        <p:txBody>
          <a:bodyPr wrap="none" rtlCol="0">
            <a:spAutoFit/>
          </a:bodyPr>
          <a:lstStyle/>
          <a:p>
            <a:pPr marL="0" algn="ctr" defTabSz="914400" rtl="1" eaLnBrk="1" latinLnBrk="0" hangingPunct="1"/>
            <a:r>
              <a:rPr lang="en-US" sz="4400" dirty="0"/>
              <a:t>Overcome</a:t>
            </a:r>
            <a:endParaRPr lang="en-BH" sz="4400" u="sng" dirty="0"/>
          </a:p>
        </p:txBody>
      </p:sp>
      <p:pic>
        <p:nvPicPr>
          <p:cNvPr id="3" name="Picture 2" descr="A picture containing shirt&#10;&#10;Description automatically generated">
            <a:extLst>
              <a:ext uri="{FF2B5EF4-FFF2-40B4-BE49-F238E27FC236}">
                <a16:creationId xmlns:a16="http://schemas.microsoft.com/office/drawing/2014/main" id="{B9C6D758-8282-C648-BC69-9A273457D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8993" y="182879"/>
            <a:ext cx="786363" cy="786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D62740-23F1-544B-9ED4-D0E2DE883F39}"/>
              </a:ext>
            </a:extLst>
          </p:cNvPr>
          <p:cNvSpPr txBox="1"/>
          <p:nvPr/>
        </p:nvSpPr>
        <p:spPr>
          <a:xfrm>
            <a:off x="631069" y="1956242"/>
            <a:ext cx="646892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2">
                    <a:lumMod val="50000"/>
                  </a:schemeClr>
                </a:solidFill>
              </a:rPr>
              <a:t>To deal with a difficult situation in a good way.</a:t>
            </a:r>
            <a:endParaRPr lang="en-BH" sz="3200" b="1" i="1" dirty="0">
              <a:solidFill>
                <a:schemeClr val="bg2">
                  <a:lumMod val="50000"/>
                </a:schemeClr>
              </a:solidFill>
            </a:endParaRPr>
          </a:p>
          <a:p>
            <a:endParaRPr lang="en-BH" sz="32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BH" sz="3200" b="1" dirty="0">
                <a:solidFill>
                  <a:srgbClr val="C00000"/>
                </a:solidFill>
              </a:rPr>
              <a:t>Ex: 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He worked hard to </a:t>
            </a:r>
            <a:r>
              <a:rPr lang="en-BH" sz="3200" b="1" i="1" dirty="0">
                <a:solidFill>
                  <a:srgbClr val="002060"/>
                </a:solidFill>
              </a:rPr>
              <a:t>overcome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 his struggles.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6F1CE8-6D97-21D6-EAC1-0E6638F0E566}"/>
              </a:ext>
            </a:extLst>
          </p:cNvPr>
          <p:cNvSpPr txBox="1"/>
          <p:nvPr/>
        </p:nvSpPr>
        <p:spPr>
          <a:xfrm>
            <a:off x="1024140" y="5896369"/>
            <a:ext cx="11306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accent1"/>
                </a:solidFill>
              </a:rPr>
              <a:t>Q</a:t>
            </a:r>
            <a:r>
              <a:rPr lang="en-BH" sz="2800" i="1" dirty="0">
                <a:solidFill>
                  <a:schemeClr val="accent1"/>
                </a:solidFill>
              </a:rPr>
              <a:t>uestion: </a:t>
            </a:r>
            <a:r>
              <a:rPr lang="en-BH" sz="2800" dirty="0">
                <a:solidFill>
                  <a:srgbClr val="944869"/>
                </a:solidFill>
              </a:rPr>
              <a:t>Who finds it easier to overcome struggles, men or women?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82AFBB-71E3-1598-1279-63A9C5DE282C}"/>
              </a:ext>
            </a:extLst>
          </p:cNvPr>
          <p:cNvSpPr txBox="1"/>
          <p:nvPr/>
        </p:nvSpPr>
        <p:spPr>
          <a:xfrm>
            <a:off x="2101415" y="6419589"/>
            <a:ext cx="428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A</a:t>
            </a:r>
            <a:r>
              <a:rPr lang="en-BH" dirty="0">
                <a:highlight>
                  <a:srgbClr val="FFFF00"/>
                </a:highlight>
              </a:rPr>
              <a:t>nswer: Depends on individual experience.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1527E05A-5569-AE2D-E763-9C6E46F80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64" y="5697078"/>
            <a:ext cx="707630" cy="954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569700-309E-B899-58AB-F4480045C355}"/>
              </a:ext>
            </a:extLst>
          </p:cNvPr>
          <p:cNvSpPr txBox="1"/>
          <p:nvPr/>
        </p:nvSpPr>
        <p:spPr>
          <a:xfrm>
            <a:off x="128945" y="153553"/>
            <a:ext cx="1004249" cy="461665"/>
          </a:xfrm>
          <a:prstGeom prst="rect">
            <a:avLst/>
          </a:prstGeom>
          <a:solidFill>
            <a:srgbClr val="F3DDA9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Page 4</a:t>
            </a:r>
            <a:endParaRPr lang="en-BH" sz="2400" dirty="0"/>
          </a:p>
        </p:txBody>
      </p:sp>
      <p:pic>
        <p:nvPicPr>
          <p:cNvPr id="10" name="Picture 9" descr="A person jumping over obstacles&#10;&#10;AI-generated content may be incorrect.">
            <a:extLst>
              <a:ext uri="{FF2B5EF4-FFF2-40B4-BE49-F238E27FC236}">
                <a16:creationId xmlns:a16="http://schemas.microsoft.com/office/drawing/2014/main" id="{DA6C2BD0-C2BE-C646-4660-D307B2014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6145" y="1931786"/>
            <a:ext cx="3917094" cy="276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94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C13516-5DF6-0148-9BC2-93DE09B37901}"/>
              </a:ext>
            </a:extLst>
          </p:cNvPr>
          <p:cNvSpPr txBox="1"/>
          <p:nvPr/>
        </p:nvSpPr>
        <p:spPr>
          <a:xfrm>
            <a:off x="5420806" y="438411"/>
            <a:ext cx="1350433" cy="769441"/>
          </a:xfrm>
          <a:prstGeom prst="rect">
            <a:avLst/>
          </a:prstGeom>
          <a:solidFill>
            <a:srgbClr val="F5C3FF"/>
          </a:solidFill>
        </p:spPr>
        <p:txBody>
          <a:bodyPr wrap="none" rtlCol="0">
            <a:spAutoFit/>
          </a:bodyPr>
          <a:lstStyle/>
          <a:p>
            <a:pPr marL="0" algn="ctr" defTabSz="914400" rtl="1" eaLnBrk="1" latinLnBrk="0" hangingPunct="1"/>
            <a:r>
              <a:rPr lang="en-US" sz="4400" dirty="0"/>
              <a:t>Treat</a:t>
            </a:r>
            <a:endParaRPr lang="en-BH" sz="4400" u="sng" dirty="0"/>
          </a:p>
        </p:txBody>
      </p:sp>
      <p:pic>
        <p:nvPicPr>
          <p:cNvPr id="3" name="Picture 2" descr="A picture containing shirt&#10;&#10;Description automatically generated">
            <a:extLst>
              <a:ext uri="{FF2B5EF4-FFF2-40B4-BE49-F238E27FC236}">
                <a16:creationId xmlns:a16="http://schemas.microsoft.com/office/drawing/2014/main" id="{B9C6D758-8282-C648-BC69-9A273457D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8993" y="182879"/>
            <a:ext cx="786363" cy="786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D62740-23F1-544B-9ED4-D0E2DE883F39}"/>
              </a:ext>
            </a:extLst>
          </p:cNvPr>
          <p:cNvSpPr txBox="1"/>
          <p:nvPr/>
        </p:nvSpPr>
        <p:spPr>
          <a:xfrm>
            <a:off x="569825" y="2151727"/>
            <a:ext cx="55261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2">
                    <a:lumMod val="50000"/>
                  </a:schemeClr>
                </a:solidFill>
              </a:rPr>
              <a:t>The way you deal with someone.</a:t>
            </a:r>
            <a:endParaRPr lang="en-BH" sz="3200" b="1" i="1" dirty="0">
              <a:solidFill>
                <a:schemeClr val="bg2">
                  <a:lumMod val="50000"/>
                </a:schemeClr>
              </a:solidFill>
            </a:endParaRPr>
          </a:p>
          <a:p>
            <a:endParaRPr lang="en-BH" sz="32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BH" sz="3200" b="1" dirty="0">
                <a:solidFill>
                  <a:srgbClr val="C00000"/>
                </a:solidFill>
              </a:rPr>
              <a:t>Ex: </a:t>
            </a:r>
            <a:r>
              <a:rPr lang="en-US" sz="3200" b="1" dirty="0">
                <a:solidFill>
                  <a:schemeClr val="bg2">
                    <a:lumMod val="50000"/>
                  </a:schemeClr>
                </a:solidFill>
              </a:rPr>
              <a:t>You should </a:t>
            </a:r>
            <a:r>
              <a:rPr lang="en-BH" sz="3200" b="1" i="1" dirty="0">
                <a:solidFill>
                  <a:srgbClr val="002060"/>
                </a:solidFill>
              </a:rPr>
              <a:t>treat 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each other kindly.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6F1CE8-6D97-21D6-EAC1-0E6638F0E566}"/>
              </a:ext>
            </a:extLst>
          </p:cNvPr>
          <p:cNvSpPr txBox="1"/>
          <p:nvPr/>
        </p:nvSpPr>
        <p:spPr>
          <a:xfrm>
            <a:off x="1024140" y="5896369"/>
            <a:ext cx="113064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accent1"/>
                </a:solidFill>
              </a:rPr>
              <a:t>Q</a:t>
            </a:r>
            <a:r>
              <a:rPr lang="en-BH" sz="2800" i="1" dirty="0">
                <a:solidFill>
                  <a:schemeClr val="accent1"/>
                </a:solidFill>
              </a:rPr>
              <a:t>uestion: </a:t>
            </a:r>
            <a:r>
              <a:rPr lang="en-BH" sz="2800" dirty="0">
                <a:solidFill>
                  <a:srgbClr val="944869"/>
                </a:solidFill>
              </a:rPr>
              <a:t>What does ”treat” mean in this sentence “The doctor treated his patient with medication”?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82AFBB-71E3-1598-1279-63A9C5DE282C}"/>
              </a:ext>
            </a:extLst>
          </p:cNvPr>
          <p:cNvSpPr txBox="1"/>
          <p:nvPr/>
        </p:nvSpPr>
        <p:spPr>
          <a:xfrm>
            <a:off x="5067640" y="6373422"/>
            <a:ext cx="1497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A</a:t>
            </a:r>
            <a:r>
              <a:rPr lang="en-BH" dirty="0">
                <a:highlight>
                  <a:srgbClr val="FFFF00"/>
                </a:highlight>
              </a:rPr>
              <a:t>nswer: Cure.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1527E05A-5569-AE2D-E763-9C6E46F80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64" y="5697078"/>
            <a:ext cx="707630" cy="954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81ADCF-9A05-6ED2-3732-275253D8A9CD}"/>
              </a:ext>
            </a:extLst>
          </p:cNvPr>
          <p:cNvSpPr txBox="1"/>
          <p:nvPr/>
        </p:nvSpPr>
        <p:spPr>
          <a:xfrm>
            <a:off x="128945" y="153553"/>
            <a:ext cx="1005403" cy="461665"/>
          </a:xfrm>
          <a:prstGeom prst="rect">
            <a:avLst/>
          </a:prstGeom>
          <a:solidFill>
            <a:srgbClr val="F3DDA9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Page 4</a:t>
            </a:r>
            <a:endParaRPr lang="en-BH" sz="2400" dirty="0"/>
          </a:p>
        </p:txBody>
      </p:sp>
      <p:pic>
        <p:nvPicPr>
          <p:cNvPr id="10" name="Picture 9" descr="A cartoon of a child running with a stick&#10;&#10;AI-generated content may be incorrect.">
            <a:extLst>
              <a:ext uri="{FF2B5EF4-FFF2-40B4-BE49-F238E27FC236}">
                <a16:creationId xmlns:a16="http://schemas.microsoft.com/office/drawing/2014/main" id="{FDEC79DC-5AC7-8B76-B786-A410E7B5D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5358" y="2346644"/>
            <a:ext cx="5389317" cy="216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07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C13516-5DF6-0148-9BC2-93DE09B37901}"/>
              </a:ext>
            </a:extLst>
          </p:cNvPr>
          <p:cNvSpPr txBox="1"/>
          <p:nvPr/>
        </p:nvSpPr>
        <p:spPr>
          <a:xfrm>
            <a:off x="5486944" y="438411"/>
            <a:ext cx="1218155" cy="769441"/>
          </a:xfrm>
          <a:prstGeom prst="rect">
            <a:avLst/>
          </a:prstGeom>
          <a:solidFill>
            <a:srgbClr val="F5C3FF"/>
          </a:solidFill>
        </p:spPr>
        <p:txBody>
          <a:bodyPr wrap="none" rtlCol="0">
            <a:spAutoFit/>
          </a:bodyPr>
          <a:lstStyle/>
          <a:p>
            <a:pPr marL="0" algn="ctr" defTabSz="914400" rtl="1" eaLnBrk="1" latinLnBrk="0" hangingPunct="1"/>
            <a:r>
              <a:rPr lang="en-US" sz="4400" dirty="0"/>
              <a:t>Vital</a:t>
            </a:r>
            <a:endParaRPr lang="en-BH" sz="4400" u="sng" dirty="0"/>
          </a:p>
        </p:txBody>
      </p:sp>
      <p:pic>
        <p:nvPicPr>
          <p:cNvPr id="3" name="Picture 2" descr="A picture containing shirt&#10;&#10;Description automatically generated">
            <a:extLst>
              <a:ext uri="{FF2B5EF4-FFF2-40B4-BE49-F238E27FC236}">
                <a16:creationId xmlns:a16="http://schemas.microsoft.com/office/drawing/2014/main" id="{B9C6D758-8282-C648-BC69-9A273457D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8993" y="182879"/>
            <a:ext cx="786363" cy="786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D62740-23F1-544B-9ED4-D0E2DE883F39}"/>
              </a:ext>
            </a:extLst>
          </p:cNvPr>
          <p:cNvSpPr txBox="1"/>
          <p:nvPr/>
        </p:nvSpPr>
        <p:spPr>
          <a:xfrm>
            <a:off x="426108" y="2644170"/>
            <a:ext cx="58309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2">
                    <a:lumMod val="50000"/>
                  </a:schemeClr>
                </a:solidFill>
              </a:rPr>
              <a:t>Very important for life or success.</a:t>
            </a:r>
            <a:endParaRPr lang="en-BH" sz="3200" b="1" i="1" dirty="0">
              <a:solidFill>
                <a:schemeClr val="bg2">
                  <a:lumMod val="50000"/>
                </a:schemeClr>
              </a:solidFill>
            </a:endParaRPr>
          </a:p>
          <a:p>
            <a:endParaRPr lang="en-BH" sz="32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BH" sz="3200" b="1" dirty="0">
                <a:solidFill>
                  <a:srgbClr val="C00000"/>
                </a:solidFill>
              </a:rPr>
              <a:t>Ex: 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Water is </a:t>
            </a:r>
            <a:r>
              <a:rPr lang="en-BH" sz="3200" b="1" i="1" dirty="0">
                <a:solidFill>
                  <a:srgbClr val="002060"/>
                </a:solidFill>
              </a:rPr>
              <a:t>vital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 for survival.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6F1CE8-6D97-21D6-EAC1-0E6638F0E566}"/>
              </a:ext>
            </a:extLst>
          </p:cNvPr>
          <p:cNvSpPr txBox="1"/>
          <p:nvPr/>
        </p:nvSpPr>
        <p:spPr>
          <a:xfrm>
            <a:off x="1024140" y="5896369"/>
            <a:ext cx="11306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accent1"/>
                </a:solidFill>
              </a:rPr>
              <a:t>Q</a:t>
            </a:r>
            <a:r>
              <a:rPr lang="en-BH" sz="2800" i="1" dirty="0">
                <a:solidFill>
                  <a:schemeClr val="accent1"/>
                </a:solidFill>
              </a:rPr>
              <a:t>uestion: </a:t>
            </a:r>
            <a:r>
              <a:rPr lang="en-BH" sz="2800" dirty="0">
                <a:solidFill>
                  <a:srgbClr val="944869"/>
                </a:solidFill>
              </a:rPr>
              <a:t>What is something that’s vital for your happiness?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1527E05A-5569-AE2D-E763-9C6E46F80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64" y="5697078"/>
            <a:ext cx="707630" cy="954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64FAC6-018A-7D55-A4EF-10BE8D88274E}"/>
              </a:ext>
            </a:extLst>
          </p:cNvPr>
          <p:cNvSpPr txBox="1"/>
          <p:nvPr/>
        </p:nvSpPr>
        <p:spPr>
          <a:xfrm>
            <a:off x="128945" y="153553"/>
            <a:ext cx="1004249" cy="461665"/>
          </a:xfrm>
          <a:prstGeom prst="rect">
            <a:avLst/>
          </a:prstGeom>
          <a:solidFill>
            <a:srgbClr val="F3DDA9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Page 4</a:t>
            </a:r>
            <a:endParaRPr lang="en-BH" sz="2400" dirty="0"/>
          </a:p>
        </p:txBody>
      </p:sp>
      <p:pic>
        <p:nvPicPr>
          <p:cNvPr id="7" name="Picture 6" descr="A heart with a pulse line&#10;&#10;AI-generated content may be incorrect.">
            <a:extLst>
              <a:ext uri="{FF2B5EF4-FFF2-40B4-BE49-F238E27FC236}">
                <a16:creationId xmlns:a16="http://schemas.microsoft.com/office/drawing/2014/main" id="{E35821B0-9A62-83FA-44E7-6188AD790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5942" y="1540714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10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C13516-5DF6-0148-9BC2-93DE09B37901}"/>
              </a:ext>
            </a:extLst>
          </p:cNvPr>
          <p:cNvSpPr txBox="1"/>
          <p:nvPr/>
        </p:nvSpPr>
        <p:spPr>
          <a:xfrm>
            <a:off x="5596206" y="438411"/>
            <a:ext cx="999633" cy="769441"/>
          </a:xfrm>
          <a:prstGeom prst="rect">
            <a:avLst/>
          </a:prstGeom>
          <a:solidFill>
            <a:srgbClr val="F5C3FF"/>
          </a:solidFill>
        </p:spPr>
        <p:txBody>
          <a:bodyPr wrap="none" rtlCol="0">
            <a:spAutoFit/>
          </a:bodyPr>
          <a:lstStyle/>
          <a:p>
            <a:pPr marL="0" algn="ctr" defTabSz="914400" rtl="1" eaLnBrk="1" latinLnBrk="0" hangingPunct="1"/>
            <a:r>
              <a:rPr lang="en-US" sz="4400" dirty="0"/>
              <a:t>Key</a:t>
            </a:r>
            <a:endParaRPr lang="en-BH" sz="4400" u="sng" dirty="0"/>
          </a:p>
        </p:txBody>
      </p:sp>
      <p:pic>
        <p:nvPicPr>
          <p:cNvPr id="3" name="Picture 2" descr="A picture containing shirt&#10;&#10;Description automatically generated">
            <a:extLst>
              <a:ext uri="{FF2B5EF4-FFF2-40B4-BE49-F238E27FC236}">
                <a16:creationId xmlns:a16="http://schemas.microsoft.com/office/drawing/2014/main" id="{B9C6D758-8282-C648-BC69-9A273457D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8993" y="182879"/>
            <a:ext cx="786363" cy="786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D62740-23F1-544B-9ED4-D0E2DE883F39}"/>
              </a:ext>
            </a:extLst>
          </p:cNvPr>
          <p:cNvSpPr txBox="1"/>
          <p:nvPr/>
        </p:nvSpPr>
        <p:spPr>
          <a:xfrm>
            <a:off x="569825" y="2151727"/>
            <a:ext cx="580970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2">
                    <a:lumMod val="50000"/>
                  </a:schemeClr>
                </a:solidFill>
              </a:rPr>
              <a:t>Very important.</a:t>
            </a:r>
            <a:endParaRPr lang="en-BH" sz="3200" b="1" i="1" dirty="0">
              <a:solidFill>
                <a:schemeClr val="bg2">
                  <a:lumMod val="50000"/>
                </a:schemeClr>
              </a:solidFill>
            </a:endParaRPr>
          </a:p>
          <a:p>
            <a:endParaRPr lang="en-BH" sz="32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BH" sz="3200" b="1" dirty="0">
                <a:solidFill>
                  <a:srgbClr val="C00000"/>
                </a:solidFill>
              </a:rPr>
              <a:t>Ex: 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Respect is a </a:t>
            </a:r>
            <a:r>
              <a:rPr lang="en-BH" sz="3200" b="1" i="1" dirty="0">
                <a:solidFill>
                  <a:srgbClr val="002060"/>
                </a:solidFill>
              </a:rPr>
              <a:t>key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 element in school.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6F1CE8-6D97-21D6-EAC1-0E6638F0E566}"/>
              </a:ext>
            </a:extLst>
          </p:cNvPr>
          <p:cNvSpPr txBox="1"/>
          <p:nvPr/>
        </p:nvSpPr>
        <p:spPr>
          <a:xfrm>
            <a:off x="1024140" y="5896369"/>
            <a:ext cx="11306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accent1"/>
                </a:solidFill>
              </a:rPr>
              <a:t>Q</a:t>
            </a:r>
            <a:r>
              <a:rPr lang="en-BH" sz="2800" i="1" dirty="0">
                <a:solidFill>
                  <a:schemeClr val="accent1"/>
                </a:solidFill>
              </a:rPr>
              <a:t>uestion: </a:t>
            </a:r>
            <a:r>
              <a:rPr lang="en-BH" sz="2800" dirty="0">
                <a:solidFill>
                  <a:srgbClr val="944869"/>
                </a:solidFill>
              </a:rPr>
              <a:t>What is a key part of a good friendship?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1527E05A-5569-AE2D-E763-9C6E46F80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64" y="5697078"/>
            <a:ext cx="707630" cy="954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163006-436C-EE71-381F-A7F4FBB7FB16}"/>
              </a:ext>
            </a:extLst>
          </p:cNvPr>
          <p:cNvSpPr txBox="1"/>
          <p:nvPr/>
        </p:nvSpPr>
        <p:spPr>
          <a:xfrm>
            <a:off x="128945" y="153553"/>
            <a:ext cx="1004249" cy="461665"/>
          </a:xfrm>
          <a:prstGeom prst="rect">
            <a:avLst/>
          </a:prstGeom>
          <a:solidFill>
            <a:srgbClr val="F3DDA9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Page 4</a:t>
            </a:r>
            <a:endParaRPr lang="en-BH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77C670-3829-36BF-BAA9-4569D1697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377" y="1322421"/>
            <a:ext cx="4204616" cy="420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4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C13516-5DF6-0148-9BC2-93DE09B37901}"/>
              </a:ext>
            </a:extLst>
          </p:cNvPr>
          <p:cNvSpPr txBox="1"/>
          <p:nvPr/>
        </p:nvSpPr>
        <p:spPr>
          <a:xfrm>
            <a:off x="5295899" y="438411"/>
            <a:ext cx="1600246" cy="769441"/>
          </a:xfrm>
          <a:prstGeom prst="rect">
            <a:avLst/>
          </a:prstGeom>
          <a:solidFill>
            <a:srgbClr val="F5C3FF"/>
          </a:solidFill>
        </p:spPr>
        <p:txBody>
          <a:bodyPr wrap="none" rtlCol="0">
            <a:spAutoFit/>
          </a:bodyPr>
          <a:lstStyle/>
          <a:p>
            <a:pPr marL="0" algn="ctr" defTabSz="914400" rtl="1" eaLnBrk="1" latinLnBrk="0" hangingPunct="1"/>
            <a:r>
              <a:rPr lang="en-US" sz="4400" dirty="0"/>
              <a:t>Range</a:t>
            </a:r>
            <a:endParaRPr lang="en-BH" sz="4400" u="sng" dirty="0"/>
          </a:p>
        </p:txBody>
      </p:sp>
      <p:pic>
        <p:nvPicPr>
          <p:cNvPr id="3" name="Picture 2" descr="A picture containing shirt&#10;&#10;Description automatically generated">
            <a:extLst>
              <a:ext uri="{FF2B5EF4-FFF2-40B4-BE49-F238E27FC236}">
                <a16:creationId xmlns:a16="http://schemas.microsoft.com/office/drawing/2014/main" id="{B9C6D758-8282-C648-BC69-9A273457D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8993" y="182879"/>
            <a:ext cx="786363" cy="786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D62740-23F1-544B-9ED4-D0E2DE883F39}"/>
              </a:ext>
            </a:extLst>
          </p:cNvPr>
          <p:cNvSpPr txBox="1"/>
          <p:nvPr/>
        </p:nvSpPr>
        <p:spPr>
          <a:xfrm>
            <a:off x="569826" y="2151727"/>
            <a:ext cx="529235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2">
                    <a:lumMod val="50000"/>
                  </a:schemeClr>
                </a:solidFill>
              </a:rPr>
              <a:t>A variety of different things.</a:t>
            </a:r>
            <a:endParaRPr lang="en-BH" sz="3200" b="1" i="1" dirty="0">
              <a:solidFill>
                <a:schemeClr val="bg2">
                  <a:lumMod val="50000"/>
                </a:schemeClr>
              </a:solidFill>
            </a:endParaRPr>
          </a:p>
          <a:p>
            <a:endParaRPr lang="en-BH" sz="32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BH" sz="3200" b="1" dirty="0">
                <a:solidFill>
                  <a:srgbClr val="C00000"/>
                </a:solidFill>
              </a:rPr>
              <a:t>Ex:    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There’s a wide </a:t>
            </a:r>
            <a:r>
              <a:rPr lang="en-BH" sz="3200" b="1" i="1" dirty="0">
                <a:solidFill>
                  <a:srgbClr val="002060"/>
                </a:solidFill>
              </a:rPr>
              <a:t>range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 of t-shirts in the store.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6F1CE8-6D97-21D6-EAC1-0E6638F0E566}"/>
              </a:ext>
            </a:extLst>
          </p:cNvPr>
          <p:cNvSpPr txBox="1"/>
          <p:nvPr/>
        </p:nvSpPr>
        <p:spPr>
          <a:xfrm>
            <a:off x="1024140" y="5896369"/>
            <a:ext cx="11306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accent1"/>
                </a:solidFill>
              </a:rPr>
              <a:t>Q</a:t>
            </a:r>
            <a:r>
              <a:rPr lang="en-BH" sz="2800" i="1" dirty="0">
                <a:solidFill>
                  <a:schemeClr val="accent1"/>
                </a:solidFill>
              </a:rPr>
              <a:t>uestion: </a:t>
            </a:r>
            <a:r>
              <a:rPr lang="en-BH" sz="2800" dirty="0">
                <a:solidFill>
                  <a:srgbClr val="944869"/>
                </a:solidFill>
              </a:rPr>
              <a:t>Do size range change from country to another?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1527E05A-5569-AE2D-E763-9C6E46F80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64" y="5697078"/>
            <a:ext cx="707630" cy="954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F494E9-F505-3B2B-A7F2-D29D11A46A1D}"/>
              </a:ext>
            </a:extLst>
          </p:cNvPr>
          <p:cNvSpPr txBox="1"/>
          <p:nvPr/>
        </p:nvSpPr>
        <p:spPr>
          <a:xfrm>
            <a:off x="128945" y="153553"/>
            <a:ext cx="1004249" cy="461665"/>
          </a:xfrm>
          <a:prstGeom prst="rect">
            <a:avLst/>
          </a:prstGeom>
          <a:solidFill>
            <a:srgbClr val="F3DDA9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Page 4</a:t>
            </a:r>
            <a:endParaRPr lang="en-BH" sz="2400" dirty="0"/>
          </a:p>
        </p:txBody>
      </p:sp>
      <p:pic>
        <p:nvPicPr>
          <p:cNvPr id="7" name="Picture 6" descr="A group of different colored t-shirts&#10;&#10;AI-generated content may be incorrect.">
            <a:extLst>
              <a:ext uri="{FF2B5EF4-FFF2-40B4-BE49-F238E27FC236}">
                <a16:creationId xmlns:a16="http://schemas.microsoft.com/office/drawing/2014/main" id="{C91469DB-6EFE-2F5D-2CC2-9AC588A20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0401" y="1887494"/>
            <a:ext cx="4098592" cy="30830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BFA854-C58D-25AB-217F-CE6BC49EFCDF}"/>
              </a:ext>
            </a:extLst>
          </p:cNvPr>
          <p:cNvSpPr txBox="1"/>
          <p:nvPr/>
        </p:nvSpPr>
        <p:spPr>
          <a:xfrm>
            <a:off x="5067640" y="6373422"/>
            <a:ext cx="1360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A</a:t>
            </a:r>
            <a:r>
              <a:rPr lang="en-BH" dirty="0">
                <a:highlight>
                  <a:srgbClr val="FFFF00"/>
                </a:highlight>
              </a:rPr>
              <a:t>nswer: Yes.</a:t>
            </a:r>
          </a:p>
        </p:txBody>
      </p:sp>
    </p:spTree>
    <p:extLst>
      <p:ext uri="{BB962C8B-B14F-4D97-AF65-F5344CB8AC3E}">
        <p14:creationId xmlns:p14="http://schemas.microsoft.com/office/powerpoint/2010/main" val="126363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C13516-5DF6-0148-9BC2-93DE09B37901}"/>
              </a:ext>
            </a:extLst>
          </p:cNvPr>
          <p:cNvSpPr txBox="1"/>
          <p:nvPr/>
        </p:nvSpPr>
        <p:spPr>
          <a:xfrm>
            <a:off x="4770406" y="438411"/>
            <a:ext cx="2651239" cy="769441"/>
          </a:xfrm>
          <a:prstGeom prst="rect">
            <a:avLst/>
          </a:prstGeom>
          <a:solidFill>
            <a:srgbClr val="F5C3FF"/>
          </a:solidFill>
        </p:spPr>
        <p:txBody>
          <a:bodyPr wrap="none" rtlCol="0">
            <a:spAutoFit/>
          </a:bodyPr>
          <a:lstStyle/>
          <a:p>
            <a:pPr marL="0" algn="ctr" defTabSz="914400" rtl="1" eaLnBrk="1" latinLnBrk="0" hangingPunct="1"/>
            <a:r>
              <a:rPr lang="en-US" sz="4400" dirty="0"/>
              <a:t>Unsuitable</a:t>
            </a:r>
            <a:endParaRPr lang="en-BH" sz="4400" u="sng" dirty="0"/>
          </a:p>
        </p:txBody>
      </p:sp>
      <p:pic>
        <p:nvPicPr>
          <p:cNvPr id="3" name="Picture 2" descr="A picture containing shirt&#10;&#10;Description automatically generated">
            <a:extLst>
              <a:ext uri="{FF2B5EF4-FFF2-40B4-BE49-F238E27FC236}">
                <a16:creationId xmlns:a16="http://schemas.microsoft.com/office/drawing/2014/main" id="{B9C6D758-8282-C648-BC69-9A273457D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8993" y="182879"/>
            <a:ext cx="786363" cy="786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D62740-23F1-544B-9ED4-D0E2DE883F39}"/>
              </a:ext>
            </a:extLst>
          </p:cNvPr>
          <p:cNvSpPr txBox="1"/>
          <p:nvPr/>
        </p:nvSpPr>
        <p:spPr>
          <a:xfrm>
            <a:off x="809116" y="2703569"/>
            <a:ext cx="68304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2">
                    <a:lumMod val="50000"/>
                  </a:schemeClr>
                </a:solidFill>
              </a:rPr>
              <a:t>Not fitting for a particular purpose</a:t>
            </a:r>
            <a:endParaRPr lang="en-BH" sz="3200" b="1" i="1" dirty="0">
              <a:solidFill>
                <a:schemeClr val="bg2">
                  <a:lumMod val="50000"/>
                </a:schemeClr>
              </a:solidFill>
            </a:endParaRPr>
          </a:p>
          <a:p>
            <a:endParaRPr lang="en-BH" sz="32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BH" sz="3200" b="1" dirty="0">
                <a:solidFill>
                  <a:srgbClr val="C00000"/>
                </a:solidFill>
              </a:rPr>
              <a:t>Ex: 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This dress is </a:t>
            </a:r>
            <a:r>
              <a:rPr lang="en-BH" sz="3200" b="1" i="1" dirty="0">
                <a:solidFill>
                  <a:srgbClr val="002060"/>
                </a:solidFill>
              </a:rPr>
              <a:t>unsuitable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 for work.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6F1CE8-6D97-21D6-EAC1-0E6638F0E566}"/>
              </a:ext>
            </a:extLst>
          </p:cNvPr>
          <p:cNvSpPr txBox="1"/>
          <p:nvPr/>
        </p:nvSpPr>
        <p:spPr>
          <a:xfrm>
            <a:off x="1024140" y="5896369"/>
            <a:ext cx="11306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accent1"/>
                </a:solidFill>
              </a:rPr>
              <a:t>Q</a:t>
            </a:r>
            <a:r>
              <a:rPr lang="en-BH" sz="2800" i="1" dirty="0">
                <a:solidFill>
                  <a:schemeClr val="accent1"/>
                </a:solidFill>
              </a:rPr>
              <a:t>uestion: </a:t>
            </a:r>
            <a:r>
              <a:rPr lang="en-BH" sz="2800" dirty="0">
                <a:solidFill>
                  <a:srgbClr val="944869"/>
                </a:solidFill>
              </a:rPr>
              <a:t>Can you give an example of unsuitable clothing for workplace?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1527E05A-5569-AE2D-E763-9C6E46F80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64" y="5697078"/>
            <a:ext cx="707630" cy="954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7D56858-A6B7-0623-0E76-07A07C8266C2}"/>
              </a:ext>
            </a:extLst>
          </p:cNvPr>
          <p:cNvSpPr txBox="1"/>
          <p:nvPr/>
        </p:nvSpPr>
        <p:spPr>
          <a:xfrm>
            <a:off x="128945" y="153553"/>
            <a:ext cx="1004249" cy="461665"/>
          </a:xfrm>
          <a:prstGeom prst="rect">
            <a:avLst/>
          </a:prstGeom>
          <a:solidFill>
            <a:srgbClr val="F3DDA9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Page 4</a:t>
            </a:r>
            <a:endParaRPr lang="en-BH" sz="2400" dirty="0"/>
          </a:p>
        </p:txBody>
      </p:sp>
      <p:pic>
        <p:nvPicPr>
          <p:cNvPr id="7" name="Picture 6" descr="A couple of puzzle pieces&#10;&#10;AI-generated content may be incorrect.">
            <a:extLst>
              <a:ext uri="{FF2B5EF4-FFF2-40B4-BE49-F238E27FC236}">
                <a16:creationId xmlns:a16="http://schemas.microsoft.com/office/drawing/2014/main" id="{F7CC8832-2073-9A15-6BE1-EC00FFC21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7581" y="1599074"/>
            <a:ext cx="3715303" cy="365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1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A8BC5-11B3-869A-E9C3-EB4159984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571F9C-35EE-F9C4-1B8D-D83B980F6BBC}"/>
              </a:ext>
            </a:extLst>
          </p:cNvPr>
          <p:cNvSpPr txBox="1"/>
          <p:nvPr/>
        </p:nvSpPr>
        <p:spPr>
          <a:xfrm>
            <a:off x="4655729" y="438411"/>
            <a:ext cx="2880596" cy="769441"/>
          </a:xfrm>
          <a:prstGeom prst="rect">
            <a:avLst/>
          </a:prstGeom>
          <a:solidFill>
            <a:srgbClr val="F5C3FF"/>
          </a:solidFill>
        </p:spPr>
        <p:txBody>
          <a:bodyPr wrap="none" rtlCol="0">
            <a:spAutoFit/>
          </a:bodyPr>
          <a:lstStyle/>
          <a:p>
            <a:pPr marL="0" algn="ctr" defTabSz="914400" rtl="1" eaLnBrk="1" latinLnBrk="0" hangingPunct="1"/>
            <a:r>
              <a:rPr lang="en-US" sz="4400" dirty="0"/>
              <a:t>Worthwhile</a:t>
            </a:r>
            <a:endParaRPr lang="en-BH" sz="4400" u="sng" dirty="0"/>
          </a:p>
        </p:txBody>
      </p:sp>
      <p:pic>
        <p:nvPicPr>
          <p:cNvPr id="3" name="Picture 2" descr="A picture containing shirt&#10;&#10;Description automatically generated">
            <a:extLst>
              <a:ext uri="{FF2B5EF4-FFF2-40B4-BE49-F238E27FC236}">
                <a16:creationId xmlns:a16="http://schemas.microsoft.com/office/drawing/2014/main" id="{8DB125FA-B934-7CB2-8B9B-63BBDB874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8993" y="182879"/>
            <a:ext cx="786363" cy="786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56B731-CA72-65F9-9936-B19F287B379C}"/>
              </a:ext>
            </a:extLst>
          </p:cNvPr>
          <p:cNvSpPr txBox="1"/>
          <p:nvPr/>
        </p:nvSpPr>
        <p:spPr>
          <a:xfrm>
            <a:off x="569826" y="2151727"/>
            <a:ext cx="68304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2">
                    <a:lumMod val="50000"/>
                  </a:schemeClr>
                </a:solidFill>
              </a:rPr>
              <a:t>Worth the time, valuable</a:t>
            </a:r>
            <a:endParaRPr lang="en-BH" sz="3200" b="1" i="1" dirty="0">
              <a:solidFill>
                <a:schemeClr val="bg2">
                  <a:lumMod val="50000"/>
                </a:schemeClr>
              </a:solidFill>
            </a:endParaRPr>
          </a:p>
          <a:p>
            <a:endParaRPr lang="en-BH" sz="32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BH" sz="3200" b="1" dirty="0">
                <a:solidFill>
                  <a:srgbClr val="C00000"/>
                </a:solidFill>
              </a:rPr>
              <a:t>Ex:</a:t>
            </a:r>
            <a:r>
              <a:rPr lang="en-BH" sz="3200" b="1" dirty="0">
                <a:solidFill>
                  <a:schemeClr val="bg2">
                    <a:lumMod val="50000"/>
                  </a:schemeClr>
                </a:solidFill>
              </a:rPr>
              <a:t>Learning a new language is hard, but it is </a:t>
            </a:r>
            <a:r>
              <a:rPr lang="en-BH" sz="3200" b="1" i="1" dirty="0">
                <a:solidFill>
                  <a:srgbClr val="002060"/>
                </a:solidFill>
              </a:rPr>
              <a:t>worthwhile</a:t>
            </a:r>
            <a:endParaRPr lang="en-BH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4A0BF8-D678-45AD-CDA5-BCE1B8842533}"/>
              </a:ext>
            </a:extLst>
          </p:cNvPr>
          <p:cNvSpPr txBox="1"/>
          <p:nvPr/>
        </p:nvSpPr>
        <p:spPr>
          <a:xfrm>
            <a:off x="1024140" y="5896369"/>
            <a:ext cx="11306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accent1"/>
                </a:solidFill>
              </a:rPr>
              <a:t>Q</a:t>
            </a:r>
            <a:r>
              <a:rPr lang="en-BH" sz="2800" i="1" dirty="0">
                <a:solidFill>
                  <a:schemeClr val="accent1"/>
                </a:solidFill>
              </a:rPr>
              <a:t>uestion: </a:t>
            </a:r>
            <a:r>
              <a:rPr lang="en-BH" sz="2800" dirty="0">
                <a:solidFill>
                  <a:srgbClr val="944869"/>
                </a:solidFill>
              </a:rPr>
              <a:t>What is something that is hard but worthwhile?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89397C60-E6C6-FEC9-4B63-04649D082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64" y="5697078"/>
            <a:ext cx="707630" cy="954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490788-D4D4-4A99-6CCC-2115DE8019F6}"/>
              </a:ext>
            </a:extLst>
          </p:cNvPr>
          <p:cNvSpPr txBox="1"/>
          <p:nvPr/>
        </p:nvSpPr>
        <p:spPr>
          <a:xfrm>
            <a:off x="128945" y="153553"/>
            <a:ext cx="1004249" cy="461665"/>
          </a:xfrm>
          <a:prstGeom prst="rect">
            <a:avLst/>
          </a:prstGeom>
          <a:solidFill>
            <a:srgbClr val="F3DDA9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Page 4</a:t>
            </a:r>
            <a:endParaRPr lang="en-BH" sz="2400" dirty="0"/>
          </a:p>
        </p:txBody>
      </p:sp>
      <p:pic>
        <p:nvPicPr>
          <p:cNvPr id="11" name="Picture 10" descr="A balance of food and coins&#10;&#10;AI-generated content may be incorrect.">
            <a:extLst>
              <a:ext uri="{FF2B5EF4-FFF2-40B4-BE49-F238E27FC236}">
                <a16:creationId xmlns:a16="http://schemas.microsoft.com/office/drawing/2014/main" id="{E7783FA2-4DF9-D3AA-B471-BC5A33465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0260" y="1406782"/>
            <a:ext cx="4044435" cy="404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9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hirt&#10;&#10;Description automatically generated">
            <a:extLst>
              <a:ext uri="{FF2B5EF4-FFF2-40B4-BE49-F238E27FC236}">
                <a16:creationId xmlns:a16="http://schemas.microsoft.com/office/drawing/2014/main" id="{60E4FBCB-29A9-016C-11D2-B63E0EFB3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0750" y="133989"/>
            <a:ext cx="936815" cy="9368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C9BDDC-9AF3-EE0D-5D4C-890BF848F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7320" y="5781320"/>
            <a:ext cx="1785712" cy="11160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61B403-E559-1403-7573-BF6593327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9650" y="92095"/>
            <a:ext cx="869950" cy="7959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D2F8E60-94BA-60A8-8676-E680E8EBEACF}"/>
              </a:ext>
            </a:extLst>
          </p:cNvPr>
          <p:cNvSpPr txBox="1"/>
          <p:nvPr/>
        </p:nvSpPr>
        <p:spPr>
          <a:xfrm>
            <a:off x="9499600" y="305385"/>
            <a:ext cx="1115113" cy="369332"/>
          </a:xfrm>
          <a:prstGeom prst="rect">
            <a:avLst/>
          </a:prstGeom>
          <a:solidFill>
            <a:srgbClr val="FFDBDA"/>
          </a:solidFill>
        </p:spPr>
        <p:txBody>
          <a:bodyPr wrap="none" rtlCol="0">
            <a:spAutoFit/>
          </a:bodyPr>
          <a:lstStyle/>
          <a:p>
            <a:r>
              <a:rPr lang="en-BH" dirty="0"/>
              <a:t>4 minutes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6F4E845-3DCF-DBBA-6F9C-28800AFB5788}"/>
              </a:ext>
            </a:extLst>
          </p:cNvPr>
          <p:cNvSpPr txBox="1"/>
          <p:nvPr/>
        </p:nvSpPr>
        <p:spPr>
          <a:xfrm>
            <a:off x="0" y="6509169"/>
            <a:ext cx="2529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D1E1"/>
                </a:highlight>
              </a:rPr>
              <a:t>Strategy: C</a:t>
            </a:r>
            <a:r>
              <a:rPr lang="en-BH" dirty="0">
                <a:highlight>
                  <a:srgbClr val="FFD1E1"/>
                </a:highlight>
              </a:rPr>
              <a:t>ritical thinking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C803F40-3528-C423-47AF-04266C64925A}"/>
              </a:ext>
            </a:extLst>
          </p:cNvPr>
          <p:cNvSpPr txBox="1"/>
          <p:nvPr/>
        </p:nvSpPr>
        <p:spPr>
          <a:xfrm>
            <a:off x="186599" y="111969"/>
            <a:ext cx="1348446" cy="584775"/>
          </a:xfrm>
          <a:prstGeom prst="rect">
            <a:avLst/>
          </a:prstGeom>
          <a:solidFill>
            <a:srgbClr val="FFD6E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Assessment</a:t>
            </a:r>
          </a:p>
          <a:p>
            <a:r>
              <a:rPr lang="en-US" sz="1600" dirty="0"/>
              <a:t>Book – Page 4</a:t>
            </a:r>
            <a:endParaRPr lang="en-BH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8622F1-105B-09DA-E30F-882F43538E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364" y="888007"/>
            <a:ext cx="7493000" cy="723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66F919-EED7-9710-D01E-893E875472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99" y="1851058"/>
            <a:ext cx="11628743" cy="1116070"/>
          </a:xfrm>
          <a:prstGeom prst="rect">
            <a:avLst/>
          </a:prstGeom>
        </p:spPr>
      </p:pic>
      <p:pic>
        <p:nvPicPr>
          <p:cNvPr id="17" name="Picture 16" descr="A white sheet with black text&#10;&#10;AI-generated content may be incorrect.">
            <a:extLst>
              <a:ext uri="{FF2B5EF4-FFF2-40B4-BE49-F238E27FC236}">
                <a16:creationId xmlns:a16="http://schemas.microsoft.com/office/drawing/2014/main" id="{69D35693-8276-F6DE-CA80-45DD6B8796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099" y="3206280"/>
            <a:ext cx="11427553" cy="235974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6715A78-737E-F91C-96CD-238ED31892F3}"/>
              </a:ext>
            </a:extLst>
          </p:cNvPr>
          <p:cNvSpPr txBox="1"/>
          <p:nvPr/>
        </p:nvSpPr>
        <p:spPr>
          <a:xfrm>
            <a:off x="2139565" y="4544862"/>
            <a:ext cx="1067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V</a:t>
            </a:r>
            <a:r>
              <a:rPr lang="en-BH" sz="3600" b="1" dirty="0">
                <a:solidFill>
                  <a:srgbClr val="C0A0AF"/>
                </a:solidFill>
              </a:rPr>
              <a:t>ital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277098C-E487-17FC-7C70-3E483ED59585}"/>
              </a:ext>
            </a:extLst>
          </p:cNvPr>
          <p:cNvSpPr txBox="1"/>
          <p:nvPr/>
        </p:nvSpPr>
        <p:spPr>
          <a:xfrm>
            <a:off x="1995834" y="3538119"/>
            <a:ext cx="22522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O</a:t>
            </a:r>
            <a:r>
              <a:rPr lang="en-BH" sz="3600" b="1" dirty="0">
                <a:solidFill>
                  <a:srgbClr val="C0A0AF"/>
                </a:solidFill>
              </a:rPr>
              <a:t>vercome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8ABEEE3-AA50-2EA5-E923-F8E07F6E1580}"/>
              </a:ext>
            </a:extLst>
          </p:cNvPr>
          <p:cNvSpPr txBox="1"/>
          <p:nvPr/>
        </p:nvSpPr>
        <p:spPr>
          <a:xfrm>
            <a:off x="2077850" y="4069211"/>
            <a:ext cx="19516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Elements</a:t>
            </a:r>
            <a:endParaRPr lang="en-BH" sz="3600" b="1" dirty="0">
              <a:solidFill>
                <a:srgbClr val="C0A0AF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E787BD-1BB4-A6FB-D746-855E4566F9F1}"/>
              </a:ext>
            </a:extLst>
          </p:cNvPr>
          <p:cNvSpPr txBox="1"/>
          <p:nvPr/>
        </p:nvSpPr>
        <p:spPr>
          <a:xfrm>
            <a:off x="2077850" y="5021776"/>
            <a:ext cx="2259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Unsuitable</a:t>
            </a:r>
            <a:endParaRPr lang="en-BH" sz="3600" b="1" dirty="0">
              <a:solidFill>
                <a:srgbClr val="C0A0AF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0D2439-2F70-B84B-CDF5-1BF30A8D2AE9}"/>
              </a:ext>
            </a:extLst>
          </p:cNvPr>
          <p:cNvSpPr txBox="1"/>
          <p:nvPr/>
        </p:nvSpPr>
        <p:spPr>
          <a:xfrm>
            <a:off x="8272931" y="3101051"/>
            <a:ext cx="1975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Exchange</a:t>
            </a:r>
            <a:endParaRPr lang="en-BH" sz="3600" b="1" dirty="0">
              <a:solidFill>
                <a:srgbClr val="C0A0AF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0FFFBB6-955F-26C3-FEBA-635E10F49AF5}"/>
              </a:ext>
            </a:extLst>
          </p:cNvPr>
          <p:cNvSpPr txBox="1"/>
          <p:nvPr/>
        </p:nvSpPr>
        <p:spPr>
          <a:xfrm>
            <a:off x="8274175" y="3562628"/>
            <a:ext cx="21743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Encourage</a:t>
            </a:r>
            <a:endParaRPr lang="en-BH" sz="3600" b="1" dirty="0">
              <a:solidFill>
                <a:srgbClr val="C0A0AF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1C627BB-D85E-ECB8-D101-136B9D128B4C}"/>
              </a:ext>
            </a:extLst>
          </p:cNvPr>
          <p:cNvSpPr txBox="1"/>
          <p:nvPr/>
        </p:nvSpPr>
        <p:spPr>
          <a:xfrm>
            <a:off x="8274175" y="4084067"/>
            <a:ext cx="1366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Range</a:t>
            </a:r>
            <a:endParaRPr lang="en-BH" sz="3600" b="1" dirty="0">
              <a:solidFill>
                <a:srgbClr val="C0A0AF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08D68A0-B122-E577-B6E7-8FF7FB3A6A23}"/>
              </a:ext>
            </a:extLst>
          </p:cNvPr>
          <p:cNvSpPr txBox="1"/>
          <p:nvPr/>
        </p:nvSpPr>
        <p:spPr>
          <a:xfrm>
            <a:off x="8304588" y="4531646"/>
            <a:ext cx="1164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Treat</a:t>
            </a:r>
            <a:endParaRPr lang="en-BH" sz="3600" b="1" dirty="0">
              <a:solidFill>
                <a:srgbClr val="C0A0AF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1BA720-4D69-B9F3-4556-49EF9D7D6EC4}"/>
              </a:ext>
            </a:extLst>
          </p:cNvPr>
          <p:cNvSpPr txBox="1"/>
          <p:nvPr/>
        </p:nvSpPr>
        <p:spPr>
          <a:xfrm>
            <a:off x="8272931" y="5034937"/>
            <a:ext cx="2454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Worthwhile</a:t>
            </a:r>
            <a:endParaRPr lang="en-BH" sz="3600" b="1" dirty="0">
              <a:solidFill>
                <a:srgbClr val="C0A0AF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DDB185B-F2A2-F989-9A71-7864A7E0C37C}"/>
              </a:ext>
            </a:extLst>
          </p:cNvPr>
          <p:cNvSpPr txBox="1"/>
          <p:nvPr/>
        </p:nvSpPr>
        <p:spPr>
          <a:xfrm>
            <a:off x="2077850" y="3061837"/>
            <a:ext cx="8757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Key</a:t>
            </a:r>
            <a:endParaRPr lang="en-BH" sz="3600" b="1" dirty="0">
              <a:solidFill>
                <a:srgbClr val="C0A0AF"/>
              </a:solidFill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AEB6A09-7B85-9F3C-47FD-D706F3D14644}"/>
              </a:ext>
            </a:extLst>
          </p:cNvPr>
          <p:cNvCxnSpPr/>
          <p:nvPr/>
        </p:nvCxnSpPr>
        <p:spPr>
          <a:xfrm>
            <a:off x="860822" y="2226365"/>
            <a:ext cx="1246723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F8BE54D-7B3F-0853-927D-1F67B4EB992E}"/>
              </a:ext>
            </a:extLst>
          </p:cNvPr>
          <p:cNvCxnSpPr>
            <a:cxnSpLocks/>
          </p:cNvCxnSpPr>
          <p:nvPr/>
        </p:nvCxnSpPr>
        <p:spPr>
          <a:xfrm>
            <a:off x="911683" y="2670313"/>
            <a:ext cx="1348262" cy="13252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6F6730F-6CA3-DC0C-A9AF-3CD17E2B716E}"/>
              </a:ext>
            </a:extLst>
          </p:cNvPr>
          <p:cNvCxnSpPr>
            <a:cxnSpLocks/>
          </p:cNvCxnSpPr>
          <p:nvPr/>
        </p:nvCxnSpPr>
        <p:spPr>
          <a:xfrm>
            <a:off x="9864027" y="2683565"/>
            <a:ext cx="1715130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CFE70B5-EC9B-3CB8-81FC-28528052ABA0}"/>
              </a:ext>
            </a:extLst>
          </p:cNvPr>
          <p:cNvCxnSpPr>
            <a:cxnSpLocks/>
          </p:cNvCxnSpPr>
          <p:nvPr/>
        </p:nvCxnSpPr>
        <p:spPr>
          <a:xfrm>
            <a:off x="9825126" y="2226365"/>
            <a:ext cx="1112194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5FB0938-3E81-2C53-A882-0BDCE0667FE8}"/>
              </a:ext>
            </a:extLst>
          </p:cNvPr>
          <p:cNvCxnSpPr>
            <a:cxnSpLocks/>
          </p:cNvCxnSpPr>
          <p:nvPr/>
        </p:nvCxnSpPr>
        <p:spPr>
          <a:xfrm>
            <a:off x="7382927" y="2670313"/>
            <a:ext cx="1681698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A134B4F-9FD7-61A7-BD13-D7A60DFD6FD3}"/>
              </a:ext>
            </a:extLst>
          </p:cNvPr>
          <p:cNvCxnSpPr>
            <a:cxnSpLocks/>
          </p:cNvCxnSpPr>
          <p:nvPr/>
        </p:nvCxnSpPr>
        <p:spPr>
          <a:xfrm>
            <a:off x="7382927" y="2226365"/>
            <a:ext cx="921661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A195702-1AA6-D887-C1D8-26059F0AC3F7}"/>
              </a:ext>
            </a:extLst>
          </p:cNvPr>
          <p:cNvCxnSpPr>
            <a:cxnSpLocks/>
          </p:cNvCxnSpPr>
          <p:nvPr/>
        </p:nvCxnSpPr>
        <p:spPr>
          <a:xfrm>
            <a:off x="5472638" y="2676939"/>
            <a:ext cx="884832" cy="6626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925A108-06EF-436C-5DA8-34D391FD0F13}"/>
              </a:ext>
            </a:extLst>
          </p:cNvPr>
          <p:cNvCxnSpPr/>
          <p:nvPr/>
        </p:nvCxnSpPr>
        <p:spPr>
          <a:xfrm>
            <a:off x="5472638" y="2226365"/>
            <a:ext cx="1246723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F1FF662-961B-A8D2-7C8B-8B2C317B19B2}"/>
              </a:ext>
            </a:extLst>
          </p:cNvPr>
          <p:cNvCxnSpPr>
            <a:cxnSpLocks/>
          </p:cNvCxnSpPr>
          <p:nvPr/>
        </p:nvCxnSpPr>
        <p:spPr>
          <a:xfrm>
            <a:off x="3624754" y="2683565"/>
            <a:ext cx="712369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135F0C1-9D1A-1D1C-B3FD-B8AA0A38E1F5}"/>
              </a:ext>
            </a:extLst>
          </p:cNvPr>
          <p:cNvCxnSpPr/>
          <p:nvPr/>
        </p:nvCxnSpPr>
        <p:spPr>
          <a:xfrm>
            <a:off x="3624755" y="2226365"/>
            <a:ext cx="1246723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29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hirt&#10;&#10;Description automatically generated">
            <a:extLst>
              <a:ext uri="{FF2B5EF4-FFF2-40B4-BE49-F238E27FC236}">
                <a16:creationId xmlns:a16="http://schemas.microsoft.com/office/drawing/2014/main" id="{65107830-D6E7-3C9D-5433-49AFB4A09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5859" y="54409"/>
            <a:ext cx="786363" cy="7863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B87B0C-8591-1B52-1966-C9AFF79EE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7408" y="5729673"/>
            <a:ext cx="1704814" cy="11720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D66524F-AE3B-71B4-8BE9-C0B9E2D95331}"/>
              </a:ext>
            </a:extLst>
          </p:cNvPr>
          <p:cNvSpPr txBox="1"/>
          <p:nvPr/>
        </p:nvSpPr>
        <p:spPr>
          <a:xfrm>
            <a:off x="0" y="6509169"/>
            <a:ext cx="2529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D1E1"/>
                </a:highlight>
              </a:rPr>
              <a:t>Strategy: C</a:t>
            </a:r>
            <a:r>
              <a:rPr lang="en-BH" dirty="0">
                <a:highlight>
                  <a:srgbClr val="FFD1E1"/>
                </a:highlight>
              </a:rPr>
              <a:t>ritical thinking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52FB0F-18E3-BF51-5C95-2844C4757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3201" y="452029"/>
            <a:ext cx="869950" cy="7959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99C11E0-94C7-BF79-98AF-2AC6C82905C5}"/>
              </a:ext>
            </a:extLst>
          </p:cNvPr>
          <p:cNvSpPr txBox="1"/>
          <p:nvPr/>
        </p:nvSpPr>
        <p:spPr>
          <a:xfrm>
            <a:off x="9943151" y="665319"/>
            <a:ext cx="1115113" cy="369332"/>
          </a:xfrm>
          <a:prstGeom prst="rect">
            <a:avLst/>
          </a:prstGeom>
          <a:solidFill>
            <a:srgbClr val="FFDBDA"/>
          </a:solidFill>
        </p:spPr>
        <p:txBody>
          <a:bodyPr wrap="none" rtlCol="0">
            <a:spAutoFit/>
          </a:bodyPr>
          <a:lstStyle/>
          <a:p>
            <a:r>
              <a:rPr lang="en-BH" dirty="0"/>
              <a:t>3 minutes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1AB67C-A6B9-6C6F-24A8-EC6085B251B9}"/>
              </a:ext>
            </a:extLst>
          </p:cNvPr>
          <p:cNvSpPr txBox="1"/>
          <p:nvPr/>
        </p:nvSpPr>
        <p:spPr>
          <a:xfrm>
            <a:off x="186599" y="111969"/>
            <a:ext cx="1790875" cy="584775"/>
          </a:xfrm>
          <a:prstGeom prst="rect">
            <a:avLst/>
          </a:prstGeom>
          <a:solidFill>
            <a:srgbClr val="FFD6E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Assessment</a:t>
            </a:r>
          </a:p>
          <a:p>
            <a:r>
              <a:rPr lang="en-US" sz="1600" dirty="0"/>
              <a:t>Workbook – Page 4</a:t>
            </a:r>
            <a:endParaRPr lang="en-BH" sz="1600" dirty="0"/>
          </a:p>
        </p:txBody>
      </p:sp>
      <p:pic>
        <p:nvPicPr>
          <p:cNvPr id="18" name="Picture 17" descr="A blank form with black text&#10;&#10;AI-generated content may be incorrect.">
            <a:extLst>
              <a:ext uri="{FF2B5EF4-FFF2-40B4-BE49-F238E27FC236}">
                <a16:creationId xmlns:a16="http://schemas.microsoft.com/office/drawing/2014/main" id="{EB1F51BB-9669-591A-72F5-ECDBB5F038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669" y="2469811"/>
            <a:ext cx="11340662" cy="33836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4AF05AE-FDB8-F7B8-AA5C-9253921AB5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479" y="1247941"/>
            <a:ext cx="11628743" cy="1116070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439E3E-E3F3-8D2F-615F-476383235060}"/>
              </a:ext>
            </a:extLst>
          </p:cNvPr>
          <p:cNvCxnSpPr>
            <a:cxnSpLocks/>
          </p:cNvCxnSpPr>
          <p:nvPr/>
        </p:nvCxnSpPr>
        <p:spPr>
          <a:xfrm>
            <a:off x="9733866" y="1610252"/>
            <a:ext cx="1029384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7ADDB38-95C4-20CF-DBE8-3899268E0CA9}"/>
              </a:ext>
            </a:extLst>
          </p:cNvPr>
          <p:cNvCxnSpPr>
            <a:cxnSpLocks/>
          </p:cNvCxnSpPr>
          <p:nvPr/>
        </p:nvCxnSpPr>
        <p:spPr>
          <a:xfrm flipV="1">
            <a:off x="7467513" y="2040477"/>
            <a:ext cx="1605688" cy="35912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4E2B98A-A010-CE6D-4443-E691FA86944F}"/>
              </a:ext>
            </a:extLst>
          </p:cNvPr>
          <p:cNvCxnSpPr>
            <a:cxnSpLocks/>
          </p:cNvCxnSpPr>
          <p:nvPr/>
        </p:nvCxnSpPr>
        <p:spPr>
          <a:xfrm>
            <a:off x="7386701" y="1610252"/>
            <a:ext cx="921661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B6AAF50-87A1-4559-BD23-79B1C707C5CC}"/>
              </a:ext>
            </a:extLst>
          </p:cNvPr>
          <p:cNvCxnSpPr/>
          <p:nvPr/>
        </p:nvCxnSpPr>
        <p:spPr>
          <a:xfrm>
            <a:off x="5343062" y="1610252"/>
            <a:ext cx="1246723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E78D342-5D30-E0A2-D564-1425B985CDE1}"/>
              </a:ext>
            </a:extLst>
          </p:cNvPr>
          <p:cNvCxnSpPr/>
          <p:nvPr/>
        </p:nvCxnSpPr>
        <p:spPr>
          <a:xfrm>
            <a:off x="3584185" y="1610252"/>
            <a:ext cx="1246723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1418E35-B43B-8186-24C0-B3B69CB39284}"/>
              </a:ext>
            </a:extLst>
          </p:cNvPr>
          <p:cNvSpPr txBox="1"/>
          <p:nvPr/>
        </p:nvSpPr>
        <p:spPr>
          <a:xfrm>
            <a:off x="5865434" y="4599409"/>
            <a:ext cx="2334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overcome</a:t>
            </a:r>
            <a:endParaRPr lang="en-BH" sz="3600" b="1" dirty="0">
              <a:solidFill>
                <a:srgbClr val="C0A0AF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FE5A3B6-E9CE-FF2D-C6F1-F22C28F0B745}"/>
              </a:ext>
            </a:extLst>
          </p:cNvPr>
          <p:cNvSpPr txBox="1"/>
          <p:nvPr/>
        </p:nvSpPr>
        <p:spPr>
          <a:xfrm>
            <a:off x="4417917" y="4095956"/>
            <a:ext cx="1013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vital</a:t>
            </a:r>
            <a:endParaRPr lang="en-BH" sz="3600" b="1" dirty="0">
              <a:solidFill>
                <a:srgbClr val="C0A0AF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535DE20-DCE9-3BAC-FB27-B7CE56CC4D39}"/>
              </a:ext>
            </a:extLst>
          </p:cNvPr>
          <p:cNvSpPr txBox="1"/>
          <p:nvPr/>
        </p:nvSpPr>
        <p:spPr>
          <a:xfrm>
            <a:off x="3034379" y="5182625"/>
            <a:ext cx="1976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exchange</a:t>
            </a:r>
            <a:endParaRPr lang="en-BH" sz="3600" b="1" dirty="0">
              <a:solidFill>
                <a:srgbClr val="C0A0AF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243BF52-147D-1FDF-3B46-BDBB4EF8403B}"/>
              </a:ext>
            </a:extLst>
          </p:cNvPr>
          <p:cNvSpPr txBox="1"/>
          <p:nvPr/>
        </p:nvSpPr>
        <p:spPr>
          <a:xfrm>
            <a:off x="5668496" y="3534610"/>
            <a:ext cx="1119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treat</a:t>
            </a:r>
            <a:endParaRPr lang="en-BH" sz="3600" b="1" dirty="0">
              <a:solidFill>
                <a:srgbClr val="C0A0AF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D583D20-5B08-FF47-7995-163567806D94}"/>
              </a:ext>
            </a:extLst>
          </p:cNvPr>
          <p:cNvSpPr txBox="1"/>
          <p:nvPr/>
        </p:nvSpPr>
        <p:spPr>
          <a:xfrm>
            <a:off x="4207545" y="3047728"/>
            <a:ext cx="2206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unsuitable</a:t>
            </a:r>
            <a:endParaRPr lang="en-BH" sz="3600" b="1" dirty="0">
              <a:solidFill>
                <a:srgbClr val="C0A0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09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F58DC-5469-DA0C-6BB2-6CFE72CA1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hirt&#10;&#10;Description automatically generated">
            <a:extLst>
              <a:ext uri="{FF2B5EF4-FFF2-40B4-BE49-F238E27FC236}">
                <a16:creationId xmlns:a16="http://schemas.microsoft.com/office/drawing/2014/main" id="{62047CD8-D797-F982-9C0D-4DF7979AE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5859" y="54409"/>
            <a:ext cx="786363" cy="7863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875C80-0037-5246-4DDE-16631CBFF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7408" y="5729673"/>
            <a:ext cx="1704814" cy="11720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CB7000-4426-E830-FB49-0B1042F93547}"/>
              </a:ext>
            </a:extLst>
          </p:cNvPr>
          <p:cNvSpPr txBox="1"/>
          <p:nvPr/>
        </p:nvSpPr>
        <p:spPr>
          <a:xfrm>
            <a:off x="0" y="6509169"/>
            <a:ext cx="2529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D1E1"/>
                </a:highlight>
              </a:rPr>
              <a:t>Strategy: C</a:t>
            </a:r>
            <a:r>
              <a:rPr lang="en-BH" dirty="0">
                <a:highlight>
                  <a:srgbClr val="FFD1E1"/>
                </a:highlight>
              </a:rPr>
              <a:t>ritical thinking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A93312-7B0F-195C-2D12-D64130BF9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3201" y="230865"/>
            <a:ext cx="869950" cy="7959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3AE1FB-058E-0E33-2D49-D18D122F7402}"/>
              </a:ext>
            </a:extLst>
          </p:cNvPr>
          <p:cNvSpPr txBox="1"/>
          <p:nvPr/>
        </p:nvSpPr>
        <p:spPr>
          <a:xfrm>
            <a:off x="9943151" y="582377"/>
            <a:ext cx="1115113" cy="369332"/>
          </a:xfrm>
          <a:prstGeom prst="rect">
            <a:avLst/>
          </a:prstGeom>
          <a:solidFill>
            <a:srgbClr val="FFDBDA"/>
          </a:solidFill>
        </p:spPr>
        <p:txBody>
          <a:bodyPr wrap="none" rtlCol="0">
            <a:spAutoFit/>
          </a:bodyPr>
          <a:lstStyle/>
          <a:p>
            <a:r>
              <a:rPr lang="en-BH" dirty="0"/>
              <a:t>3 minutes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E26EE4-A1FC-FAB9-2B94-C0DC7D301C43}"/>
              </a:ext>
            </a:extLst>
          </p:cNvPr>
          <p:cNvSpPr txBox="1"/>
          <p:nvPr/>
        </p:nvSpPr>
        <p:spPr>
          <a:xfrm>
            <a:off x="186599" y="111969"/>
            <a:ext cx="1790875" cy="584775"/>
          </a:xfrm>
          <a:prstGeom prst="rect">
            <a:avLst/>
          </a:prstGeom>
          <a:solidFill>
            <a:srgbClr val="FFD6E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Assessment</a:t>
            </a:r>
          </a:p>
          <a:p>
            <a:r>
              <a:rPr lang="en-US" sz="1600" dirty="0"/>
              <a:t>Workbook – Page 4</a:t>
            </a:r>
            <a:endParaRPr lang="en-BH" sz="1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2A24BCA-B415-3B9D-99E4-89EE323486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43" y="2147753"/>
            <a:ext cx="8401458" cy="614141"/>
          </a:xfrm>
          <a:prstGeom prst="rect">
            <a:avLst/>
          </a:prstGeom>
        </p:spPr>
      </p:pic>
      <p:pic>
        <p:nvPicPr>
          <p:cNvPr id="5" name="Picture 4" descr="A close-up of a list of words&#10;&#10;AI-generated content may be incorrect.">
            <a:extLst>
              <a:ext uri="{FF2B5EF4-FFF2-40B4-BE49-F238E27FC236}">
                <a16:creationId xmlns:a16="http://schemas.microsoft.com/office/drawing/2014/main" id="{1200EF41-F81D-28EC-0497-9CA339E973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759" y="2598852"/>
            <a:ext cx="11046482" cy="31308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D79C82-4A86-6105-CD8F-361FAFB7B3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79" y="1062646"/>
            <a:ext cx="11628743" cy="111607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8E29FF-110E-14E3-A1AA-EE3E7556E257}"/>
              </a:ext>
            </a:extLst>
          </p:cNvPr>
          <p:cNvCxnSpPr/>
          <p:nvPr/>
        </p:nvCxnSpPr>
        <p:spPr>
          <a:xfrm>
            <a:off x="784622" y="1450842"/>
            <a:ext cx="1246723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27336A1-0EBF-3610-B213-BCFF4DDBED39}"/>
              </a:ext>
            </a:extLst>
          </p:cNvPr>
          <p:cNvCxnSpPr>
            <a:cxnSpLocks/>
          </p:cNvCxnSpPr>
          <p:nvPr/>
        </p:nvCxnSpPr>
        <p:spPr>
          <a:xfrm>
            <a:off x="835483" y="1894790"/>
            <a:ext cx="1348262" cy="13252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6872FE7-F407-685D-2AF7-5FC7B1FAD297}"/>
              </a:ext>
            </a:extLst>
          </p:cNvPr>
          <p:cNvCxnSpPr>
            <a:cxnSpLocks/>
          </p:cNvCxnSpPr>
          <p:nvPr/>
        </p:nvCxnSpPr>
        <p:spPr>
          <a:xfrm>
            <a:off x="9787827" y="1908042"/>
            <a:ext cx="1715130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49584BC-DE71-A996-54B0-3E797430A5BE}"/>
              </a:ext>
            </a:extLst>
          </p:cNvPr>
          <p:cNvCxnSpPr>
            <a:cxnSpLocks/>
          </p:cNvCxnSpPr>
          <p:nvPr/>
        </p:nvCxnSpPr>
        <p:spPr>
          <a:xfrm>
            <a:off x="9748926" y="1450842"/>
            <a:ext cx="1112194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18619E1-78D7-F1D5-FDAA-A4DD92C7A92E}"/>
              </a:ext>
            </a:extLst>
          </p:cNvPr>
          <p:cNvCxnSpPr>
            <a:cxnSpLocks/>
          </p:cNvCxnSpPr>
          <p:nvPr/>
        </p:nvCxnSpPr>
        <p:spPr>
          <a:xfrm>
            <a:off x="7306727" y="1894790"/>
            <a:ext cx="1681698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56E67C9-1181-70CE-2EA2-A585B19312A8}"/>
              </a:ext>
            </a:extLst>
          </p:cNvPr>
          <p:cNvCxnSpPr>
            <a:cxnSpLocks/>
          </p:cNvCxnSpPr>
          <p:nvPr/>
        </p:nvCxnSpPr>
        <p:spPr>
          <a:xfrm>
            <a:off x="7306727" y="1450842"/>
            <a:ext cx="921661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0DCD616-47D2-B1D3-9F40-F7C4451EC22F}"/>
              </a:ext>
            </a:extLst>
          </p:cNvPr>
          <p:cNvCxnSpPr>
            <a:cxnSpLocks/>
          </p:cNvCxnSpPr>
          <p:nvPr/>
        </p:nvCxnSpPr>
        <p:spPr>
          <a:xfrm>
            <a:off x="5396438" y="1901416"/>
            <a:ext cx="884832" cy="6626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BE38CF4-4595-885B-00FC-C51869406F69}"/>
              </a:ext>
            </a:extLst>
          </p:cNvPr>
          <p:cNvCxnSpPr/>
          <p:nvPr/>
        </p:nvCxnSpPr>
        <p:spPr>
          <a:xfrm>
            <a:off x="5396438" y="1450842"/>
            <a:ext cx="1246723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505142-D512-C7DB-A53F-1A47D52A82C6}"/>
              </a:ext>
            </a:extLst>
          </p:cNvPr>
          <p:cNvCxnSpPr>
            <a:cxnSpLocks/>
          </p:cNvCxnSpPr>
          <p:nvPr/>
        </p:nvCxnSpPr>
        <p:spPr>
          <a:xfrm>
            <a:off x="3548554" y="1908042"/>
            <a:ext cx="712369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4B08ADA-4EBD-DCB5-B6EB-BB89F2AA883C}"/>
              </a:ext>
            </a:extLst>
          </p:cNvPr>
          <p:cNvCxnSpPr/>
          <p:nvPr/>
        </p:nvCxnSpPr>
        <p:spPr>
          <a:xfrm>
            <a:off x="3548555" y="1450842"/>
            <a:ext cx="1246723" cy="0"/>
          </a:xfrm>
          <a:prstGeom prst="line">
            <a:avLst/>
          </a:prstGeom>
          <a:ln w="60325">
            <a:solidFill>
              <a:srgbClr val="C0A0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5506EF1-23D0-B062-3AE7-59F635C07934}"/>
              </a:ext>
            </a:extLst>
          </p:cNvPr>
          <p:cNvSpPr txBox="1"/>
          <p:nvPr/>
        </p:nvSpPr>
        <p:spPr>
          <a:xfrm>
            <a:off x="6484851" y="3757830"/>
            <a:ext cx="2395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worthwhile</a:t>
            </a:r>
            <a:endParaRPr lang="en-BH" sz="3600" b="1" dirty="0">
              <a:solidFill>
                <a:srgbClr val="C0A0AF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7062AB-A45F-3824-424B-69A22FC9FEDA}"/>
              </a:ext>
            </a:extLst>
          </p:cNvPr>
          <p:cNvSpPr txBox="1"/>
          <p:nvPr/>
        </p:nvSpPr>
        <p:spPr>
          <a:xfrm>
            <a:off x="3904738" y="4324342"/>
            <a:ext cx="21823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encourage</a:t>
            </a:r>
            <a:endParaRPr lang="en-BH" sz="3600" b="1" dirty="0">
              <a:solidFill>
                <a:srgbClr val="C0A0AF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5719D9-CAB5-A776-AC11-E6CF2F305CA4}"/>
              </a:ext>
            </a:extLst>
          </p:cNvPr>
          <p:cNvSpPr txBox="1"/>
          <p:nvPr/>
        </p:nvSpPr>
        <p:spPr>
          <a:xfrm>
            <a:off x="4171916" y="4943306"/>
            <a:ext cx="839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key</a:t>
            </a:r>
            <a:endParaRPr lang="en-BH" sz="3600" b="1" dirty="0">
              <a:solidFill>
                <a:srgbClr val="C0A0AF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6DED437-AB98-71D9-B3CB-556AA967B724}"/>
              </a:ext>
            </a:extLst>
          </p:cNvPr>
          <p:cNvSpPr txBox="1"/>
          <p:nvPr/>
        </p:nvSpPr>
        <p:spPr>
          <a:xfrm>
            <a:off x="4105269" y="3185876"/>
            <a:ext cx="12612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range</a:t>
            </a:r>
            <a:endParaRPr lang="en-BH" sz="3600" b="1" dirty="0">
              <a:solidFill>
                <a:srgbClr val="C0A0AF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896A40-75CC-D1C3-D5B8-B96D387D2217}"/>
              </a:ext>
            </a:extLst>
          </p:cNvPr>
          <p:cNvSpPr txBox="1"/>
          <p:nvPr/>
        </p:nvSpPr>
        <p:spPr>
          <a:xfrm>
            <a:off x="4525147" y="2597811"/>
            <a:ext cx="1959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A0AF"/>
                </a:solidFill>
              </a:rPr>
              <a:t>elements</a:t>
            </a:r>
            <a:endParaRPr lang="en-BH" sz="3600" b="1" dirty="0">
              <a:solidFill>
                <a:srgbClr val="C0A0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49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4EB9C-A5EA-085F-C590-CAE9B5290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6EAFB1-7CE1-788F-276D-8A35E194529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CEC"/>
          </a:solidFill>
          <a:ln>
            <a:solidFill>
              <a:srgbClr val="FFEC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2E6894-322F-B13C-3E3C-62EC42CB4E09}"/>
              </a:ext>
            </a:extLst>
          </p:cNvPr>
          <p:cNvSpPr txBox="1"/>
          <p:nvPr/>
        </p:nvSpPr>
        <p:spPr>
          <a:xfrm>
            <a:off x="3389674" y="2644170"/>
            <a:ext cx="54126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H" sz="9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Grammar</a:t>
            </a:r>
          </a:p>
        </p:txBody>
      </p:sp>
    </p:spTree>
    <p:extLst>
      <p:ext uri="{BB962C8B-B14F-4D97-AF65-F5344CB8AC3E}">
        <p14:creationId xmlns:p14="http://schemas.microsoft.com/office/powerpoint/2010/main" val="812115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hirt&#10;&#10;Description automatically generated">
            <a:extLst>
              <a:ext uri="{FF2B5EF4-FFF2-40B4-BE49-F238E27FC236}">
                <a16:creationId xmlns:a16="http://schemas.microsoft.com/office/drawing/2014/main" id="{FE06FB2A-BA4E-9B47-9D94-9DB29D290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8539" y="218250"/>
            <a:ext cx="1261076" cy="12610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11FF1A-44B1-E092-B356-DCFAB5927217}"/>
              </a:ext>
            </a:extLst>
          </p:cNvPr>
          <p:cNvSpPr txBox="1"/>
          <p:nvPr/>
        </p:nvSpPr>
        <p:spPr>
          <a:xfrm>
            <a:off x="3866931" y="274887"/>
            <a:ext cx="3765774" cy="769441"/>
          </a:xfrm>
          <a:prstGeom prst="rect">
            <a:avLst/>
          </a:prstGeom>
          <a:solidFill>
            <a:srgbClr val="FFE1F0"/>
          </a:solidFill>
        </p:spPr>
        <p:txBody>
          <a:bodyPr wrap="none" rtlCol="0">
            <a:spAutoFit/>
          </a:bodyPr>
          <a:lstStyle/>
          <a:p>
            <a:r>
              <a:rPr lang="en-US" sz="4400" dirty="0"/>
              <a:t>Noun Modifiers</a:t>
            </a:r>
            <a:endParaRPr lang="en-BH" sz="4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DEC9A-DE26-D170-AFD5-11C1029C59D2}"/>
              </a:ext>
            </a:extLst>
          </p:cNvPr>
          <p:cNvSpPr txBox="1"/>
          <p:nvPr/>
        </p:nvSpPr>
        <p:spPr>
          <a:xfrm>
            <a:off x="212271" y="1473438"/>
            <a:ext cx="119797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H" sz="3600" i="1" dirty="0">
                <a:solidFill>
                  <a:srgbClr val="0070C0"/>
                </a:solidFill>
              </a:rPr>
              <a:t>Noun Modifiers </a:t>
            </a:r>
            <a:r>
              <a:rPr lang="en-BH" sz="3600" dirty="0">
                <a:solidFill>
                  <a:srgbClr val="941651"/>
                </a:solidFill>
              </a:rPr>
              <a:t>are words or phrases that describe a noun or provide more detail about the noun.</a:t>
            </a:r>
          </a:p>
          <a:p>
            <a:endParaRPr lang="en-BH" sz="36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en-BH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A7C11D-5A6B-B2D7-5CD6-08CB793D483A}"/>
              </a:ext>
            </a:extLst>
          </p:cNvPr>
          <p:cNvSpPr txBox="1"/>
          <p:nvPr/>
        </p:nvSpPr>
        <p:spPr>
          <a:xfrm>
            <a:off x="128945" y="153553"/>
            <a:ext cx="1159741" cy="461665"/>
          </a:xfrm>
          <a:prstGeom prst="rect">
            <a:avLst/>
          </a:prstGeom>
          <a:solidFill>
            <a:srgbClr val="F3DDA9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Page 18</a:t>
            </a:r>
            <a:endParaRPr lang="en-BH" sz="2400" dirty="0"/>
          </a:p>
        </p:txBody>
      </p:sp>
      <p:pic>
        <p:nvPicPr>
          <p:cNvPr id="3" name="Picture 2" descr="A green and white rectangular sign with words&#10;&#10;AI-generated content may be incorrect.">
            <a:extLst>
              <a:ext uri="{FF2B5EF4-FFF2-40B4-BE49-F238E27FC236}">
                <a16:creationId xmlns:a16="http://schemas.microsoft.com/office/drawing/2014/main" id="{10BBA697-E5DA-A9D4-77C0-A7A267FFA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894" y="2873298"/>
            <a:ext cx="5587316" cy="3533367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15644ED-4A1B-F9D7-58FD-59B252829E37}"/>
              </a:ext>
            </a:extLst>
          </p:cNvPr>
          <p:cNvSpPr/>
          <p:nvPr/>
        </p:nvSpPr>
        <p:spPr>
          <a:xfrm>
            <a:off x="3597965" y="2971800"/>
            <a:ext cx="4472609" cy="809962"/>
          </a:xfrm>
          <a:prstGeom prst="roundRect">
            <a:avLst/>
          </a:prstGeom>
          <a:solidFill>
            <a:srgbClr val="00BE61"/>
          </a:solidFill>
          <a:ln>
            <a:solidFill>
              <a:srgbClr val="00BE6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94F756-613A-663A-A2BE-85572D4600B5}"/>
              </a:ext>
            </a:extLst>
          </p:cNvPr>
          <p:cNvSpPr txBox="1"/>
          <p:nvPr/>
        </p:nvSpPr>
        <p:spPr>
          <a:xfrm>
            <a:off x="3363430" y="3053615"/>
            <a:ext cx="5118244" cy="646331"/>
          </a:xfrm>
          <a:prstGeom prst="rect">
            <a:avLst/>
          </a:prstGeom>
          <a:solidFill>
            <a:srgbClr val="00BE61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N</a:t>
            </a:r>
            <a:r>
              <a:rPr lang="en-BH" sz="3600" b="1" dirty="0">
                <a:solidFill>
                  <a:schemeClr val="bg1">
                    <a:lumMod val="95000"/>
                  </a:schemeClr>
                </a:solidFill>
              </a:rPr>
              <a:t>oun Modifiers Examples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09E5FB-9907-D896-FF58-6067EFE1A551}"/>
              </a:ext>
            </a:extLst>
          </p:cNvPr>
          <p:cNvSpPr/>
          <p:nvPr/>
        </p:nvSpPr>
        <p:spPr>
          <a:xfrm>
            <a:off x="8704626" y="2873298"/>
            <a:ext cx="128852" cy="36857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1374737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hirt&#10;&#10;Description automatically generated">
            <a:extLst>
              <a:ext uri="{FF2B5EF4-FFF2-40B4-BE49-F238E27FC236}">
                <a16:creationId xmlns:a16="http://schemas.microsoft.com/office/drawing/2014/main" id="{28A87CCE-7865-2345-898F-8A8F23C39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1259" y="58833"/>
            <a:ext cx="936815" cy="9368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F28BA4-0289-52BC-CBE0-29F18ADC4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0801" y="470582"/>
            <a:ext cx="869950" cy="7959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8FBD3D-F87D-6E5F-BD10-167A382E1493}"/>
              </a:ext>
            </a:extLst>
          </p:cNvPr>
          <p:cNvSpPr txBox="1"/>
          <p:nvPr/>
        </p:nvSpPr>
        <p:spPr>
          <a:xfrm>
            <a:off x="9800751" y="683872"/>
            <a:ext cx="1115113" cy="369332"/>
          </a:xfrm>
          <a:prstGeom prst="rect">
            <a:avLst/>
          </a:prstGeom>
          <a:solidFill>
            <a:srgbClr val="FFDBDA"/>
          </a:solidFill>
        </p:spPr>
        <p:txBody>
          <a:bodyPr wrap="none" rtlCol="0">
            <a:spAutoFit/>
          </a:bodyPr>
          <a:lstStyle/>
          <a:p>
            <a:r>
              <a:rPr lang="en-BH" dirty="0"/>
              <a:t>2 minutes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5ACEC5-2B3A-8455-A9CB-B52E2C90DAB2}"/>
              </a:ext>
            </a:extLst>
          </p:cNvPr>
          <p:cNvSpPr txBox="1"/>
          <p:nvPr/>
        </p:nvSpPr>
        <p:spPr>
          <a:xfrm>
            <a:off x="0" y="6509169"/>
            <a:ext cx="2529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D1E1"/>
                </a:highlight>
              </a:rPr>
              <a:t>Strategy: C</a:t>
            </a:r>
            <a:r>
              <a:rPr lang="en-BH" dirty="0">
                <a:highlight>
                  <a:srgbClr val="FFD1E1"/>
                </a:highlight>
              </a:rPr>
              <a:t>ritical thinking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591452-0C15-C7C9-E2E5-76FB3BE4C7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7320" y="5781320"/>
            <a:ext cx="1785712" cy="1116070"/>
          </a:xfrm>
          <a:prstGeom prst="rect">
            <a:avLst/>
          </a:prstGeom>
        </p:spPr>
      </p:pic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021EEEF-1D57-35FB-D272-1A218D020E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01147"/>
            <a:ext cx="12007060" cy="3203619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A566111-45F6-8290-24C8-B6FE70F86294}"/>
              </a:ext>
            </a:extLst>
          </p:cNvPr>
          <p:cNvCxnSpPr>
            <a:cxnSpLocks/>
          </p:cNvCxnSpPr>
          <p:nvPr/>
        </p:nvCxnSpPr>
        <p:spPr>
          <a:xfrm>
            <a:off x="3155593" y="3606020"/>
            <a:ext cx="519592" cy="0"/>
          </a:xfrm>
          <a:prstGeom prst="line">
            <a:avLst/>
          </a:prstGeom>
          <a:ln w="53975">
            <a:solidFill>
              <a:srgbClr val="B75E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C4F65F3D-7808-DCD1-C3F6-83EEA2A60A0C}"/>
              </a:ext>
            </a:extLst>
          </p:cNvPr>
          <p:cNvSpPr/>
          <p:nvPr/>
        </p:nvSpPr>
        <p:spPr>
          <a:xfrm>
            <a:off x="2014780" y="3251980"/>
            <a:ext cx="1140813" cy="396245"/>
          </a:xfrm>
          <a:prstGeom prst="ellipse">
            <a:avLst/>
          </a:prstGeom>
          <a:noFill/>
          <a:ln>
            <a:solidFill>
              <a:srgbClr val="914C5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03A698-DA8C-2F1C-511A-C690D4A74DC2}"/>
              </a:ext>
            </a:extLst>
          </p:cNvPr>
          <p:cNvSpPr txBox="1"/>
          <p:nvPr/>
        </p:nvSpPr>
        <p:spPr>
          <a:xfrm>
            <a:off x="186599" y="111969"/>
            <a:ext cx="1452642" cy="584775"/>
          </a:xfrm>
          <a:prstGeom prst="rect">
            <a:avLst/>
          </a:prstGeom>
          <a:solidFill>
            <a:srgbClr val="FFD6E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Assessment</a:t>
            </a:r>
          </a:p>
          <a:p>
            <a:r>
              <a:rPr lang="en-US" sz="1600" dirty="0"/>
              <a:t>Book – Page 18</a:t>
            </a:r>
            <a:endParaRPr lang="en-BH" sz="16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D21AEF4-58E7-7B0C-3243-3C6C63CBEA69}"/>
              </a:ext>
            </a:extLst>
          </p:cNvPr>
          <p:cNvCxnSpPr>
            <a:cxnSpLocks/>
          </p:cNvCxnSpPr>
          <p:nvPr/>
        </p:nvCxnSpPr>
        <p:spPr>
          <a:xfrm>
            <a:off x="2145323" y="4074943"/>
            <a:ext cx="861646" cy="0"/>
          </a:xfrm>
          <a:prstGeom prst="line">
            <a:avLst/>
          </a:prstGeom>
          <a:ln w="53975">
            <a:solidFill>
              <a:srgbClr val="B75E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A1E8000-23EC-9091-F0D8-5C15F6861189}"/>
              </a:ext>
            </a:extLst>
          </p:cNvPr>
          <p:cNvCxnSpPr>
            <a:cxnSpLocks/>
          </p:cNvCxnSpPr>
          <p:nvPr/>
        </p:nvCxnSpPr>
        <p:spPr>
          <a:xfrm>
            <a:off x="4415824" y="4567312"/>
            <a:ext cx="947484" cy="0"/>
          </a:xfrm>
          <a:prstGeom prst="line">
            <a:avLst/>
          </a:prstGeom>
          <a:ln w="53975">
            <a:solidFill>
              <a:srgbClr val="B75E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7A44919-F9A7-317D-ABE9-52009C7097DA}"/>
              </a:ext>
            </a:extLst>
          </p:cNvPr>
          <p:cNvCxnSpPr>
            <a:cxnSpLocks/>
          </p:cNvCxnSpPr>
          <p:nvPr/>
        </p:nvCxnSpPr>
        <p:spPr>
          <a:xfrm>
            <a:off x="4415824" y="5043173"/>
            <a:ext cx="519592" cy="0"/>
          </a:xfrm>
          <a:prstGeom prst="line">
            <a:avLst/>
          </a:prstGeom>
          <a:ln w="53975">
            <a:solidFill>
              <a:srgbClr val="B75E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95703A4B-E40A-6124-42CC-939C13FD1D16}"/>
              </a:ext>
            </a:extLst>
          </p:cNvPr>
          <p:cNvSpPr/>
          <p:nvPr/>
        </p:nvSpPr>
        <p:spPr>
          <a:xfrm>
            <a:off x="3606237" y="3730613"/>
            <a:ext cx="1546055" cy="395861"/>
          </a:xfrm>
          <a:prstGeom prst="ellipse">
            <a:avLst/>
          </a:prstGeom>
          <a:noFill/>
          <a:ln>
            <a:solidFill>
              <a:srgbClr val="914C5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B7BB070-9F00-9AE1-171F-C9DB02F05B90}"/>
              </a:ext>
            </a:extLst>
          </p:cNvPr>
          <p:cNvSpPr/>
          <p:nvPr/>
        </p:nvSpPr>
        <p:spPr>
          <a:xfrm>
            <a:off x="2274576" y="4207118"/>
            <a:ext cx="1140813" cy="438444"/>
          </a:xfrm>
          <a:prstGeom prst="ellipse">
            <a:avLst/>
          </a:prstGeom>
          <a:noFill/>
          <a:ln>
            <a:solidFill>
              <a:srgbClr val="914C5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A6E9C9C-CE3D-6C07-E1DD-2C95BE3B897F}"/>
              </a:ext>
            </a:extLst>
          </p:cNvPr>
          <p:cNvSpPr/>
          <p:nvPr/>
        </p:nvSpPr>
        <p:spPr>
          <a:xfrm>
            <a:off x="3440324" y="4251066"/>
            <a:ext cx="947485" cy="373396"/>
          </a:xfrm>
          <a:prstGeom prst="ellipse">
            <a:avLst/>
          </a:prstGeom>
          <a:noFill/>
          <a:ln>
            <a:solidFill>
              <a:srgbClr val="914C5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C3B2118-FED2-5915-9BB6-8DFBF8D4F1C0}"/>
              </a:ext>
            </a:extLst>
          </p:cNvPr>
          <p:cNvSpPr/>
          <p:nvPr/>
        </p:nvSpPr>
        <p:spPr>
          <a:xfrm>
            <a:off x="3176756" y="4707474"/>
            <a:ext cx="1140813" cy="396245"/>
          </a:xfrm>
          <a:prstGeom prst="ellipse">
            <a:avLst/>
          </a:prstGeom>
          <a:noFill/>
          <a:ln>
            <a:solidFill>
              <a:srgbClr val="914C5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163242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EC944-C6E4-F7A2-D160-41A64A94B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hirt&#10;&#10;Description automatically generated">
            <a:extLst>
              <a:ext uri="{FF2B5EF4-FFF2-40B4-BE49-F238E27FC236}">
                <a16:creationId xmlns:a16="http://schemas.microsoft.com/office/drawing/2014/main" id="{9B9FE2CD-3BA9-A7C8-2F87-4A661B71B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0750" y="133989"/>
            <a:ext cx="936815" cy="9368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4EB7F7E-3AFB-859B-4200-CC80D76C8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9650" y="92095"/>
            <a:ext cx="869950" cy="7959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7D9B7B3-4994-4BC2-421E-EC3A55E84AE0}"/>
              </a:ext>
            </a:extLst>
          </p:cNvPr>
          <p:cNvSpPr txBox="1"/>
          <p:nvPr/>
        </p:nvSpPr>
        <p:spPr>
          <a:xfrm>
            <a:off x="9499600" y="305385"/>
            <a:ext cx="1115113" cy="369332"/>
          </a:xfrm>
          <a:prstGeom prst="rect">
            <a:avLst/>
          </a:prstGeom>
          <a:solidFill>
            <a:srgbClr val="FFDBDA"/>
          </a:solidFill>
        </p:spPr>
        <p:txBody>
          <a:bodyPr wrap="none" rtlCol="0">
            <a:spAutoFit/>
          </a:bodyPr>
          <a:lstStyle/>
          <a:p>
            <a:r>
              <a:rPr lang="en-BH" dirty="0"/>
              <a:t>4 minutes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65F3AC-6561-73F8-C272-97164CA04851}"/>
              </a:ext>
            </a:extLst>
          </p:cNvPr>
          <p:cNvSpPr txBox="1"/>
          <p:nvPr/>
        </p:nvSpPr>
        <p:spPr>
          <a:xfrm>
            <a:off x="0" y="6509169"/>
            <a:ext cx="2529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D1E1"/>
                </a:highlight>
              </a:rPr>
              <a:t>Strategy: C</a:t>
            </a:r>
            <a:r>
              <a:rPr lang="en-BH" dirty="0">
                <a:highlight>
                  <a:srgbClr val="FFD1E1"/>
                </a:highlight>
              </a:rPr>
              <a:t>ritical thinking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0EFD3D3-1A31-612F-68DE-5AFF5A183FBC}"/>
              </a:ext>
            </a:extLst>
          </p:cNvPr>
          <p:cNvSpPr txBox="1"/>
          <p:nvPr/>
        </p:nvSpPr>
        <p:spPr>
          <a:xfrm>
            <a:off x="186599" y="111969"/>
            <a:ext cx="1897955" cy="584775"/>
          </a:xfrm>
          <a:prstGeom prst="rect">
            <a:avLst/>
          </a:prstGeom>
          <a:solidFill>
            <a:srgbClr val="FFD6E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Assessment</a:t>
            </a:r>
          </a:p>
          <a:p>
            <a:r>
              <a:rPr lang="en-US" sz="1600" dirty="0"/>
              <a:t>Workbook – Page 17</a:t>
            </a:r>
            <a:endParaRPr lang="en-BH" sz="1600" dirty="0"/>
          </a:p>
        </p:txBody>
      </p:sp>
      <p:pic>
        <p:nvPicPr>
          <p:cNvPr id="3" name="Picture 2" descr="A close-up of a text&#10;&#10;AI-generated content may be incorrect.">
            <a:extLst>
              <a:ext uri="{FF2B5EF4-FFF2-40B4-BE49-F238E27FC236}">
                <a16:creationId xmlns:a16="http://schemas.microsoft.com/office/drawing/2014/main" id="{7CFCE8EC-9BAB-36C3-CA78-DBF797775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370" y="910034"/>
            <a:ext cx="10309110" cy="53408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1E2A5E-AA42-E4E6-2BBC-E5AE65FBA3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3443" y="5726019"/>
            <a:ext cx="1704814" cy="11720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0F6A19-EB3B-FD05-21DC-79307C1C70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0809" y="1173017"/>
            <a:ext cx="912719" cy="9127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179EB0-1DAE-894F-163C-DECCF6CE7C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0806" y="2933285"/>
            <a:ext cx="912719" cy="912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950ECD-535C-0DCE-3F0A-F62E09609D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0806" y="3518780"/>
            <a:ext cx="912719" cy="9127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591AFA-8137-611E-0D59-3CABB2026F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0806" y="4666816"/>
            <a:ext cx="912719" cy="91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6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hirt&#10;&#10;Description automatically generated">
            <a:extLst>
              <a:ext uri="{FF2B5EF4-FFF2-40B4-BE49-F238E27FC236}">
                <a16:creationId xmlns:a16="http://schemas.microsoft.com/office/drawing/2014/main" id="{60E4FBCB-29A9-016C-11D2-B63E0EFB3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0750" y="133989"/>
            <a:ext cx="936815" cy="9368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61B403-E559-1403-7573-BF6593327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9650" y="92095"/>
            <a:ext cx="869950" cy="7959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D2F8E60-94BA-60A8-8676-E680E8EBEACF}"/>
              </a:ext>
            </a:extLst>
          </p:cNvPr>
          <p:cNvSpPr txBox="1"/>
          <p:nvPr/>
        </p:nvSpPr>
        <p:spPr>
          <a:xfrm>
            <a:off x="9499600" y="305385"/>
            <a:ext cx="1115113" cy="369332"/>
          </a:xfrm>
          <a:prstGeom prst="rect">
            <a:avLst/>
          </a:prstGeom>
          <a:solidFill>
            <a:srgbClr val="FFDBDA"/>
          </a:solidFill>
        </p:spPr>
        <p:txBody>
          <a:bodyPr wrap="none" rtlCol="0">
            <a:spAutoFit/>
          </a:bodyPr>
          <a:lstStyle/>
          <a:p>
            <a:r>
              <a:rPr lang="en-BH" dirty="0"/>
              <a:t>4 minutes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6F4E845-3DCF-DBBA-6F9C-28800AFB5788}"/>
              </a:ext>
            </a:extLst>
          </p:cNvPr>
          <p:cNvSpPr txBox="1"/>
          <p:nvPr/>
        </p:nvSpPr>
        <p:spPr>
          <a:xfrm>
            <a:off x="0" y="6509169"/>
            <a:ext cx="2529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D1E1"/>
                </a:highlight>
              </a:rPr>
              <a:t>Strategy: C</a:t>
            </a:r>
            <a:r>
              <a:rPr lang="en-BH" dirty="0">
                <a:highlight>
                  <a:srgbClr val="FFD1E1"/>
                </a:highlight>
              </a:rPr>
              <a:t>ritical thinking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C803F40-3528-C423-47AF-04266C64925A}"/>
              </a:ext>
            </a:extLst>
          </p:cNvPr>
          <p:cNvSpPr txBox="1"/>
          <p:nvPr/>
        </p:nvSpPr>
        <p:spPr>
          <a:xfrm>
            <a:off x="186599" y="111969"/>
            <a:ext cx="1897955" cy="584775"/>
          </a:xfrm>
          <a:prstGeom prst="rect">
            <a:avLst/>
          </a:prstGeom>
          <a:solidFill>
            <a:srgbClr val="FFD6E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Assessment</a:t>
            </a:r>
          </a:p>
          <a:p>
            <a:r>
              <a:rPr lang="en-US" sz="1600" dirty="0"/>
              <a:t>Workbook – Page 17</a:t>
            </a:r>
            <a:endParaRPr lang="en-BH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FD3075-C8DA-495E-2F22-2AC12C5F92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443" y="5726019"/>
            <a:ext cx="1704814" cy="11720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4AE9A6-A0A5-DB50-3BB8-8B6738F637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4107" y="694562"/>
            <a:ext cx="4702566" cy="584775"/>
          </a:xfrm>
          <a:prstGeom prst="rect">
            <a:avLst/>
          </a:prstGeom>
        </p:spPr>
      </p:pic>
      <p:pic>
        <p:nvPicPr>
          <p:cNvPr id="8" name="Picture 7" descr="A close-up of a text&#10;&#10;AI-generated content may be incorrect.">
            <a:extLst>
              <a:ext uri="{FF2B5EF4-FFF2-40B4-BE49-F238E27FC236}">
                <a16:creationId xmlns:a16="http://schemas.microsoft.com/office/drawing/2014/main" id="{E2DDB5E5-6D11-1207-F0AF-8E85F17B15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804" y="1277154"/>
            <a:ext cx="11611537" cy="44488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C947959-7C0A-3F13-1151-3C64706420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577" y="1473910"/>
            <a:ext cx="912719" cy="912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7D0FB1-779F-5362-2AAF-1320A65608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739" y="2005499"/>
            <a:ext cx="912719" cy="9127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F1AF61-A3CC-DAD8-DE07-3E669F27B5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482" y="3569151"/>
            <a:ext cx="912719" cy="9127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1AD365-A9FC-966C-9EE6-E4D0EDD5B8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482" y="4151744"/>
            <a:ext cx="912719" cy="91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3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hirt&#10;&#10;Description automatically generated">
            <a:extLst>
              <a:ext uri="{FF2B5EF4-FFF2-40B4-BE49-F238E27FC236}">
                <a16:creationId xmlns:a16="http://schemas.microsoft.com/office/drawing/2014/main" id="{28A87CCE-7865-2345-898F-8A8F23C39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1259" y="58833"/>
            <a:ext cx="936815" cy="9368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682F0B-4D24-6FF5-CB70-D5281A569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3420" y="5817204"/>
            <a:ext cx="2358579" cy="10407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B079996-96D1-E6B3-E741-31BC31EB3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5707" y="802675"/>
            <a:ext cx="869950" cy="79591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DD7F532-C347-76D5-2925-49E03869CD88}"/>
              </a:ext>
            </a:extLst>
          </p:cNvPr>
          <p:cNvSpPr txBox="1"/>
          <p:nvPr/>
        </p:nvSpPr>
        <p:spPr>
          <a:xfrm>
            <a:off x="9775657" y="1015965"/>
            <a:ext cx="1115113" cy="369332"/>
          </a:xfrm>
          <a:prstGeom prst="rect">
            <a:avLst/>
          </a:prstGeom>
          <a:solidFill>
            <a:srgbClr val="FFDBDA"/>
          </a:solidFill>
        </p:spPr>
        <p:txBody>
          <a:bodyPr wrap="none" rtlCol="0">
            <a:spAutoFit/>
          </a:bodyPr>
          <a:lstStyle/>
          <a:p>
            <a:r>
              <a:rPr lang="en-BH" dirty="0"/>
              <a:t>4 minutes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E3814C-5F81-42F4-8232-3907B3C4D1C2}"/>
              </a:ext>
            </a:extLst>
          </p:cNvPr>
          <p:cNvSpPr txBox="1"/>
          <p:nvPr/>
        </p:nvSpPr>
        <p:spPr>
          <a:xfrm>
            <a:off x="0" y="6509169"/>
            <a:ext cx="2529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D1E1"/>
                </a:highlight>
              </a:rPr>
              <a:t>Strategy: C</a:t>
            </a:r>
            <a:r>
              <a:rPr lang="en-BH" dirty="0">
                <a:highlight>
                  <a:srgbClr val="FFD1E1"/>
                </a:highlight>
              </a:rPr>
              <a:t>ritical thinking</a:t>
            </a:r>
          </a:p>
        </p:txBody>
      </p:sp>
      <p:pic>
        <p:nvPicPr>
          <p:cNvPr id="15" name="Picture 14" descr="A close-up of a form&#10;&#10;AI-generated content may be incorrect.">
            <a:extLst>
              <a:ext uri="{FF2B5EF4-FFF2-40B4-BE49-F238E27FC236}">
                <a16:creationId xmlns:a16="http://schemas.microsoft.com/office/drawing/2014/main" id="{4DB150EE-41F6-750E-19BE-1A2361053A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85992"/>
            <a:ext cx="11746869" cy="423051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BD2E1D1-6052-6B74-B918-A75135719A7B}"/>
              </a:ext>
            </a:extLst>
          </p:cNvPr>
          <p:cNvSpPr txBox="1"/>
          <p:nvPr/>
        </p:nvSpPr>
        <p:spPr>
          <a:xfrm>
            <a:off x="186599" y="111969"/>
            <a:ext cx="1897955" cy="584775"/>
          </a:xfrm>
          <a:prstGeom prst="rect">
            <a:avLst/>
          </a:prstGeom>
          <a:solidFill>
            <a:srgbClr val="FFD6E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Assessment</a:t>
            </a:r>
          </a:p>
          <a:p>
            <a:r>
              <a:rPr lang="en-US" sz="1600" dirty="0"/>
              <a:t>Workbook – Page 17</a:t>
            </a:r>
            <a:endParaRPr lang="en-BH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F9FE3E-E87B-DAA5-BF07-2719DCD73FCD}"/>
              </a:ext>
            </a:extLst>
          </p:cNvPr>
          <p:cNvSpPr txBox="1"/>
          <p:nvPr/>
        </p:nvSpPr>
        <p:spPr>
          <a:xfrm>
            <a:off x="5516917" y="2986818"/>
            <a:ext cx="1874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914C5D"/>
                </a:solidFill>
              </a:rPr>
              <a:t>healthier</a:t>
            </a:r>
            <a:endParaRPr lang="en-BH" dirty="0">
              <a:solidFill>
                <a:srgbClr val="914C5D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8B3C0E-481B-3F52-36F5-AC6503AA3C64}"/>
              </a:ext>
            </a:extLst>
          </p:cNvPr>
          <p:cNvSpPr txBox="1"/>
          <p:nvPr/>
        </p:nvSpPr>
        <p:spPr>
          <a:xfrm>
            <a:off x="5216432" y="3489456"/>
            <a:ext cx="1998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914C5D"/>
                </a:solidFill>
              </a:rPr>
              <a:t>beneficial</a:t>
            </a:r>
            <a:endParaRPr lang="en-BH" dirty="0">
              <a:solidFill>
                <a:srgbClr val="914C5D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A2EF9-AC2D-1BF2-736A-2FAC4EE2EF1D}"/>
              </a:ext>
            </a:extLst>
          </p:cNvPr>
          <p:cNvSpPr txBox="1"/>
          <p:nvPr/>
        </p:nvSpPr>
        <p:spPr>
          <a:xfrm>
            <a:off x="1096850" y="3954333"/>
            <a:ext cx="16770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914C5D"/>
                </a:solidFill>
              </a:rPr>
              <a:t>another</a:t>
            </a:r>
            <a:endParaRPr lang="en-BH" dirty="0">
              <a:solidFill>
                <a:srgbClr val="914C5D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4882C2-CE3E-6842-A3FF-2E62BA2C3FC0}"/>
              </a:ext>
            </a:extLst>
          </p:cNvPr>
          <p:cNvSpPr txBox="1"/>
          <p:nvPr/>
        </p:nvSpPr>
        <p:spPr>
          <a:xfrm>
            <a:off x="1204986" y="4456971"/>
            <a:ext cx="1109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914C5D"/>
                </a:solidFill>
              </a:rPr>
              <a:t>large</a:t>
            </a:r>
            <a:endParaRPr lang="en-BH" dirty="0">
              <a:solidFill>
                <a:srgbClr val="914C5D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D047BD-AF8F-2694-6BBC-A030CB6DF069}"/>
              </a:ext>
            </a:extLst>
          </p:cNvPr>
          <p:cNvSpPr txBox="1"/>
          <p:nvPr/>
        </p:nvSpPr>
        <p:spPr>
          <a:xfrm>
            <a:off x="3615546" y="4941879"/>
            <a:ext cx="11769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914C5D"/>
                </a:solidFill>
              </a:rPr>
              <a:t>usual</a:t>
            </a:r>
            <a:endParaRPr lang="en-BH" dirty="0">
              <a:solidFill>
                <a:srgbClr val="914C5D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028349-DEBE-5AB3-F425-B31D7BF6E3A9}"/>
              </a:ext>
            </a:extLst>
          </p:cNvPr>
          <p:cNvSpPr txBox="1"/>
          <p:nvPr/>
        </p:nvSpPr>
        <p:spPr>
          <a:xfrm>
            <a:off x="6616870" y="2544932"/>
            <a:ext cx="17591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914C5D"/>
                </a:solidFill>
              </a:rPr>
              <a:t>low-cost</a:t>
            </a:r>
            <a:endParaRPr lang="en-BH" dirty="0">
              <a:solidFill>
                <a:srgbClr val="914C5D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8D5AC08-19D1-5441-B97A-039422DA45B1}"/>
              </a:ext>
            </a:extLst>
          </p:cNvPr>
          <p:cNvCxnSpPr>
            <a:cxnSpLocks/>
          </p:cNvCxnSpPr>
          <p:nvPr/>
        </p:nvCxnSpPr>
        <p:spPr>
          <a:xfrm>
            <a:off x="666027" y="2291863"/>
            <a:ext cx="861646" cy="0"/>
          </a:xfrm>
          <a:prstGeom prst="line">
            <a:avLst/>
          </a:prstGeom>
          <a:ln w="53975">
            <a:solidFill>
              <a:srgbClr val="B75E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B0878E3-DC42-09F5-F595-F7B6FB717413}"/>
              </a:ext>
            </a:extLst>
          </p:cNvPr>
          <p:cNvCxnSpPr>
            <a:cxnSpLocks/>
          </p:cNvCxnSpPr>
          <p:nvPr/>
        </p:nvCxnSpPr>
        <p:spPr>
          <a:xfrm>
            <a:off x="4538003" y="2291863"/>
            <a:ext cx="861646" cy="0"/>
          </a:xfrm>
          <a:prstGeom prst="line">
            <a:avLst/>
          </a:prstGeom>
          <a:ln w="53975">
            <a:solidFill>
              <a:srgbClr val="B75E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D8F2F24-C2C4-3BA4-EA8B-4B15E5EE1543}"/>
              </a:ext>
            </a:extLst>
          </p:cNvPr>
          <p:cNvCxnSpPr>
            <a:cxnSpLocks/>
          </p:cNvCxnSpPr>
          <p:nvPr/>
        </p:nvCxnSpPr>
        <p:spPr>
          <a:xfrm>
            <a:off x="2529795" y="2291863"/>
            <a:ext cx="934374" cy="0"/>
          </a:xfrm>
          <a:prstGeom prst="line">
            <a:avLst/>
          </a:prstGeom>
          <a:ln w="53975">
            <a:solidFill>
              <a:srgbClr val="B75E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64FD6E8-422B-C5AF-B8DB-AC9685E93A61}"/>
              </a:ext>
            </a:extLst>
          </p:cNvPr>
          <p:cNvCxnSpPr>
            <a:cxnSpLocks/>
          </p:cNvCxnSpPr>
          <p:nvPr/>
        </p:nvCxnSpPr>
        <p:spPr>
          <a:xfrm>
            <a:off x="6353218" y="2297726"/>
            <a:ext cx="702902" cy="0"/>
          </a:xfrm>
          <a:prstGeom prst="line">
            <a:avLst/>
          </a:prstGeom>
          <a:ln w="53975">
            <a:solidFill>
              <a:srgbClr val="B75E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83D9112-88D1-E7C0-1A3C-140E4B4C80BD}"/>
              </a:ext>
            </a:extLst>
          </p:cNvPr>
          <p:cNvCxnSpPr>
            <a:cxnSpLocks/>
          </p:cNvCxnSpPr>
          <p:nvPr/>
        </p:nvCxnSpPr>
        <p:spPr>
          <a:xfrm>
            <a:off x="7900049" y="2291863"/>
            <a:ext cx="861646" cy="0"/>
          </a:xfrm>
          <a:prstGeom prst="line">
            <a:avLst/>
          </a:prstGeom>
          <a:ln w="53975">
            <a:solidFill>
              <a:srgbClr val="B75E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C4976A7-A6BB-3F39-4398-C626F51A16D9}"/>
              </a:ext>
            </a:extLst>
          </p:cNvPr>
          <p:cNvCxnSpPr>
            <a:cxnSpLocks/>
          </p:cNvCxnSpPr>
          <p:nvPr/>
        </p:nvCxnSpPr>
        <p:spPr>
          <a:xfrm>
            <a:off x="9775657" y="2282486"/>
            <a:ext cx="633263" cy="0"/>
          </a:xfrm>
          <a:prstGeom prst="line">
            <a:avLst/>
          </a:prstGeom>
          <a:ln w="53975">
            <a:solidFill>
              <a:srgbClr val="B75E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036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501</Words>
  <Application>Microsoft Macintosh PowerPoint</Application>
  <PresentationFormat>Widescreen</PresentationFormat>
  <Paragraphs>126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Marah Suleiman Abdulhamid Suleiman</dc:creator>
  <cp:lastModifiedBy>Marah Suleiman Abdulhamid Suleiman</cp:lastModifiedBy>
  <cp:revision>1</cp:revision>
  <dcterms:created xsi:type="dcterms:W3CDTF">2026-10-15T11:39:43Z</dcterms:created>
  <dcterms:modified xsi:type="dcterms:W3CDTF">2026-10-15T11:43:16Z</dcterms:modified>
</cp:coreProperties>
</file>