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89" r:id="rId3"/>
    <p:sldId id="286" r:id="rId4"/>
    <p:sldId id="361" r:id="rId5"/>
    <p:sldId id="383" r:id="rId6"/>
    <p:sldId id="357" r:id="rId7"/>
    <p:sldId id="388" r:id="rId8"/>
    <p:sldId id="276" r:id="rId9"/>
    <p:sldId id="335" r:id="rId10"/>
    <p:sldId id="390" r:id="rId11"/>
    <p:sldId id="391" r:id="rId12"/>
    <p:sldId id="392" r:id="rId13"/>
    <p:sldId id="369" r:id="rId14"/>
    <p:sldId id="373" r:id="rId15"/>
    <p:sldId id="372" r:id="rId16"/>
    <p:sldId id="395" r:id="rId17"/>
    <p:sldId id="374" r:id="rId18"/>
    <p:sldId id="384" r:id="rId19"/>
    <p:sldId id="399" r:id="rId20"/>
    <p:sldId id="375" r:id="rId21"/>
    <p:sldId id="401" r:id="rId22"/>
    <p:sldId id="400" r:id="rId23"/>
    <p:sldId id="402" r:id="rId24"/>
    <p:sldId id="393" r:id="rId25"/>
    <p:sldId id="403" r:id="rId26"/>
    <p:sldId id="396" r:id="rId27"/>
    <p:sldId id="397" r:id="rId28"/>
    <p:sldId id="398" r:id="rId29"/>
    <p:sldId id="405" r:id="rId30"/>
    <p:sldId id="407" r:id="rId31"/>
    <p:sldId id="408" r:id="rId32"/>
    <p:sldId id="406" r:id="rId33"/>
    <p:sldId id="410" r:id="rId34"/>
    <p:sldId id="411" r:id="rId35"/>
    <p:sldId id="412" r:id="rId36"/>
    <p:sldId id="413" r:id="rId37"/>
    <p:sldId id="414" r:id="rId38"/>
    <p:sldId id="415" r:id="rId39"/>
    <p:sldId id="385" r:id="rId40"/>
    <p:sldId id="379" r:id="rId41"/>
    <p:sldId id="387" r:id="rId42"/>
    <p:sldId id="386" r:id="rId43"/>
    <p:sldId id="417" r:id="rId44"/>
    <p:sldId id="418" r:id="rId45"/>
    <p:sldId id="419" r:id="rId46"/>
    <p:sldId id="409" r:id="rId47"/>
    <p:sldId id="420" r:id="rId48"/>
    <p:sldId id="421" r:id="rId49"/>
    <p:sldId id="422" r:id="rId50"/>
    <p:sldId id="423" r:id="rId51"/>
    <p:sldId id="426" r:id="rId52"/>
    <p:sldId id="425" r:id="rId53"/>
    <p:sldId id="424" r:id="rId54"/>
    <p:sldId id="27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WAHAB BEN HAMZA" initials="AB" lastIdx="2" clrIdx="0">
    <p:extLst>
      <p:ext uri="{19B8F6BF-5375-455C-9EA6-DF929625EA0E}">
        <p15:presenceInfo xmlns:p15="http://schemas.microsoft.com/office/powerpoint/2012/main" userId="S::721022421@moe.bh::c3228afb-073f-412c-80f4-687a18e806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BC971"/>
    <a:srgbClr val="009EDE"/>
    <a:srgbClr val="009D32"/>
    <a:srgbClr val="FFD9D9"/>
    <a:srgbClr val="5F198D"/>
    <a:srgbClr val="360059"/>
    <a:srgbClr val="EBF8FF"/>
    <a:srgbClr val="008ECD"/>
    <a:srgbClr val="0092D2"/>
    <a:srgbClr val="0093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65518F-9E77-42AD-8F8F-CB539456A209}" type="datetimeFigureOut">
              <a:rPr lang="en-US" smtClean="0"/>
              <a:t>4/25/2026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47FE04-B2C7-4144-B93B-181E2ECB6080}" type="slidenum">
              <a:rPr lang="en-US" smtClean="0"/>
              <a:t>‹#›</a:t>
            </a:fld>
            <a:endParaRPr lang="en-US"/>
          </a:p>
        </p:txBody>
      </p:sp>
    </p:spTree>
    <p:extLst>
      <p:ext uri="{BB962C8B-B14F-4D97-AF65-F5344CB8AC3E}">
        <p14:creationId xmlns:p14="http://schemas.microsoft.com/office/powerpoint/2010/main" val="1280535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47FE04-B2C7-4144-B93B-181E2ECB6080}" type="slidenum">
              <a:rPr lang="en-US" smtClean="0"/>
              <a:t>45</a:t>
            </a:fld>
            <a:endParaRPr lang="en-US"/>
          </a:p>
        </p:txBody>
      </p:sp>
    </p:spTree>
    <p:extLst>
      <p:ext uri="{BB962C8B-B14F-4D97-AF65-F5344CB8AC3E}">
        <p14:creationId xmlns:p14="http://schemas.microsoft.com/office/powerpoint/2010/main" val="200006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144D223-0858-4CAE-A53C-93DE95527DC2}" type="datetimeFigureOut">
              <a:rPr lang="en-US" smtClean="0"/>
              <a:t>4/25/2026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4039275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44D223-0858-4CAE-A53C-93DE95527DC2}" type="datetimeFigureOut">
              <a:rPr lang="en-US" smtClean="0"/>
              <a:t>4/25/2026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54274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44D223-0858-4CAE-A53C-93DE95527DC2}" type="datetimeFigureOut">
              <a:rPr lang="en-US" smtClean="0"/>
              <a:t>4/25/2026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581401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44D223-0858-4CAE-A53C-93DE95527DC2}" type="datetimeFigureOut">
              <a:rPr lang="en-US" smtClean="0"/>
              <a:t>4/25/2026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51465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44D223-0858-4CAE-A53C-93DE95527DC2}" type="datetimeFigureOut">
              <a:rPr lang="en-US" smtClean="0"/>
              <a:t>4/25/2026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212849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44D223-0858-4CAE-A53C-93DE95527DC2}" type="datetimeFigureOut">
              <a:rPr lang="en-US" smtClean="0"/>
              <a:t>4/25/2026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1097471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4D223-0858-4CAE-A53C-93DE95527DC2}" type="datetimeFigureOut">
              <a:rPr lang="en-US" smtClean="0"/>
              <a:t>4/25/2026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284351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44D223-0858-4CAE-A53C-93DE95527DC2}" type="datetimeFigureOut">
              <a:rPr lang="en-US" smtClean="0"/>
              <a:t>4/25/2026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17416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44D223-0858-4CAE-A53C-93DE95527DC2}" type="datetimeFigureOut">
              <a:rPr lang="en-US" smtClean="0"/>
              <a:t>4/25/2026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266944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44D223-0858-4CAE-A53C-93DE95527DC2}" type="datetimeFigureOut">
              <a:rPr lang="en-US" smtClean="0"/>
              <a:t>4/25/2026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1597634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44D223-0858-4CAE-A53C-93DE95527DC2}" type="datetimeFigureOut">
              <a:rPr lang="en-US" smtClean="0"/>
              <a:t>4/25/2026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F1239-03C1-4544-BBA5-29D15C49BD7E}" type="slidenum">
              <a:rPr lang="en-US" smtClean="0"/>
              <a:t>‹#›</a:t>
            </a:fld>
            <a:endParaRPr lang="en-US"/>
          </a:p>
        </p:txBody>
      </p:sp>
    </p:spTree>
    <p:extLst>
      <p:ext uri="{BB962C8B-B14F-4D97-AF65-F5344CB8AC3E}">
        <p14:creationId xmlns:p14="http://schemas.microsoft.com/office/powerpoint/2010/main" val="763139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4D223-0858-4CAE-A53C-93DE95527DC2}" type="datetimeFigureOut">
              <a:rPr lang="en-US" smtClean="0"/>
              <a:t>4/25/2026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F1239-03C1-4544-BBA5-29D15C49BD7E}" type="slidenum">
              <a:rPr lang="en-US" smtClean="0"/>
              <a:t>‹#›</a:t>
            </a:fld>
            <a:endParaRPr lang="en-US"/>
          </a:p>
        </p:txBody>
      </p:sp>
    </p:spTree>
    <p:extLst>
      <p:ext uri="{BB962C8B-B14F-4D97-AF65-F5344CB8AC3E}">
        <p14:creationId xmlns:p14="http://schemas.microsoft.com/office/powerpoint/2010/main" val="190545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615304" y="595763"/>
            <a:ext cx="10528663" cy="5029200"/>
          </a:xfrm>
          <a:prstGeom prst="rect">
            <a:avLst/>
          </a:prstGeom>
          <a:solidFill>
            <a:schemeClr val="accent6">
              <a:lumMod val="20000"/>
              <a:lumOff val="80000"/>
            </a:schemeClr>
          </a:solidFill>
          <a:ln>
            <a:solidFill>
              <a:schemeClr val="accent4">
                <a:lumMod val="50000"/>
              </a:schemeClr>
            </a:solidFill>
          </a:ln>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4000" b="1" dirty="0">
              <a:solidFill>
                <a:srgbClr val="C00000"/>
              </a:solidFill>
              <a:latin typeface="Century Gothic" panose="020B0502020202090204" pitchFamily="34" charset="0"/>
            </a:endParaRPr>
          </a:p>
          <a:p>
            <a:pPr algn="ctr"/>
            <a:endParaRPr lang="en-US" sz="4000" b="1" dirty="0">
              <a:solidFill>
                <a:srgbClr val="C00000"/>
              </a:solidFill>
              <a:latin typeface="Century Gothic" panose="020B0502020202090204" pitchFamily="34" charset="0"/>
            </a:endParaRPr>
          </a:p>
          <a:p>
            <a:pPr algn="ctr"/>
            <a:endParaRPr lang="en-US" sz="4000" b="1" dirty="0">
              <a:solidFill>
                <a:srgbClr val="C00000"/>
              </a:solidFill>
              <a:latin typeface="Century Gothic" panose="020B0502020202090204" pitchFamily="34" charset="0"/>
            </a:endParaRPr>
          </a:p>
          <a:p>
            <a:pPr algn="ctr"/>
            <a:r>
              <a:rPr lang="en-US" sz="4000" b="1" dirty="0">
                <a:solidFill>
                  <a:srgbClr val="C00000"/>
                </a:solidFill>
                <a:latin typeface="Century Gothic" panose="020B0502020202090204" pitchFamily="34" charset="0"/>
              </a:rPr>
              <a:t>Eng.302</a:t>
            </a:r>
          </a:p>
          <a:p>
            <a:pPr algn="ctr"/>
            <a:br>
              <a:rPr lang="en-US" sz="4000" b="1" dirty="0">
                <a:latin typeface="Century Gothic" panose="020B0502020202090204" pitchFamily="34" charset="0"/>
              </a:rPr>
            </a:br>
            <a:r>
              <a:rPr lang="en-US" sz="4000" b="1" dirty="0">
                <a:latin typeface="Century Gothic" panose="020B0502020202090204" pitchFamily="34" charset="0"/>
              </a:rPr>
              <a:t> </a:t>
            </a:r>
            <a:r>
              <a:rPr lang="en-US" sz="4000" b="1" dirty="0">
                <a:solidFill>
                  <a:schemeClr val="accent5">
                    <a:lumMod val="50000"/>
                  </a:schemeClr>
                </a:solidFill>
                <a:latin typeface="Century Gothic" panose="020B0502020202090204" pitchFamily="34" charset="0"/>
              </a:rPr>
              <a:t>Reflect 12: </a:t>
            </a:r>
            <a:r>
              <a:rPr lang="en-US" sz="3600" b="1" dirty="0">
                <a:solidFill>
                  <a:srgbClr val="C00000"/>
                </a:solidFill>
                <a:latin typeface="Century Gothic" panose="020B0502020202090204" pitchFamily="34" charset="0"/>
              </a:rPr>
              <a:t>Grade 12</a:t>
            </a:r>
          </a:p>
          <a:p>
            <a:pPr algn="ctr"/>
            <a:endParaRPr lang="en-US" sz="3600" b="1" dirty="0">
              <a:solidFill>
                <a:srgbClr val="C00000"/>
              </a:solidFill>
              <a:latin typeface="Century Gothic" panose="020B0502020202090204" pitchFamily="34" charset="0"/>
            </a:endParaRPr>
          </a:p>
          <a:p>
            <a:pPr algn="ctr"/>
            <a:r>
              <a:rPr lang="en-US" sz="8000" b="1" dirty="0">
                <a:solidFill>
                  <a:srgbClr val="C00000"/>
                </a:solidFill>
                <a:latin typeface="Century Gothic" panose="020B0502020202090204" pitchFamily="34" charset="0"/>
              </a:rPr>
              <a:t>Revision    </a:t>
            </a:r>
            <a:br>
              <a:rPr lang="en-US" sz="8000" b="1" dirty="0">
                <a:solidFill>
                  <a:srgbClr val="C00000"/>
                </a:solidFill>
                <a:latin typeface="Century Gothic" panose="020B0502020202090204" pitchFamily="34" charset="0"/>
              </a:rPr>
            </a:br>
            <a:br>
              <a:rPr lang="en-US" sz="8000" b="1" dirty="0">
                <a:solidFill>
                  <a:srgbClr val="C00000"/>
                </a:solidFill>
                <a:latin typeface="Century Gothic" panose="020B0502020202090204" pitchFamily="34" charset="0"/>
              </a:rPr>
            </a:br>
            <a:r>
              <a:rPr lang="en-US" sz="8000" b="1" dirty="0">
                <a:solidFill>
                  <a:srgbClr val="C00000"/>
                </a:solidFill>
                <a:latin typeface="Century Gothic" panose="020B0502020202090204" pitchFamily="34" charset="0"/>
              </a:rPr>
              <a:t>   </a:t>
            </a:r>
            <a:endParaRPr lang="en-US" sz="7200" b="1" dirty="0">
              <a:solidFill>
                <a:schemeClr val="accent5">
                  <a:lumMod val="50000"/>
                </a:schemeClr>
              </a:solidFill>
              <a:latin typeface="Century Gothic" panose="020B0502020202090204" pitchFamily="34" charset="0"/>
            </a:endParaRPr>
          </a:p>
        </p:txBody>
      </p:sp>
    </p:spTree>
    <p:extLst>
      <p:ext uri="{BB962C8B-B14F-4D97-AF65-F5344CB8AC3E}">
        <p14:creationId xmlns:p14="http://schemas.microsoft.com/office/powerpoint/2010/main" val="2288822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0B48C5-D2E5-D73B-6B49-62E58579FA89}"/>
              </a:ext>
            </a:extLst>
          </p:cNvPr>
          <p:cNvPicPr>
            <a:picLocks noChangeAspect="1"/>
          </p:cNvPicPr>
          <p:nvPr/>
        </p:nvPicPr>
        <p:blipFill>
          <a:blip r:embed="rId2"/>
          <a:srcRect l="17705" t="13974" r="851" b="3675"/>
          <a:stretch>
            <a:fillRect/>
          </a:stretch>
        </p:blipFill>
        <p:spPr>
          <a:xfrm>
            <a:off x="2757947" y="147481"/>
            <a:ext cx="9269215" cy="6356557"/>
          </a:xfrm>
          <a:prstGeom prst="rect">
            <a:avLst/>
          </a:prstGeom>
        </p:spPr>
      </p:pic>
      <p:sp>
        <p:nvSpPr>
          <p:cNvPr id="4" name="Rectangle 3">
            <a:extLst>
              <a:ext uri="{FF2B5EF4-FFF2-40B4-BE49-F238E27FC236}">
                <a16:creationId xmlns:a16="http://schemas.microsoft.com/office/drawing/2014/main" id="{18638CFA-5046-6E4D-35AD-06BC6456421E}"/>
              </a:ext>
            </a:extLst>
          </p:cNvPr>
          <p:cNvSpPr/>
          <p:nvPr/>
        </p:nvSpPr>
        <p:spPr>
          <a:xfrm>
            <a:off x="250724" y="1400921"/>
            <a:ext cx="2359742" cy="3890809"/>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lnSpc>
                <a:spcPct val="200000"/>
              </a:lnSpc>
            </a:pPr>
            <a:r>
              <a:rPr lang="en-GB" sz="3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Lessons to revise for the final exam</a:t>
            </a:r>
            <a:endParaRPr lang="en-US" sz="32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46078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EEB1-CDFD-F8DF-0866-0EA70C00577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B0C857-4382-9A5B-F9BE-980294576B39}"/>
              </a:ext>
            </a:extLst>
          </p:cNvPr>
          <p:cNvSpPr/>
          <p:nvPr/>
        </p:nvSpPr>
        <p:spPr>
          <a:xfrm>
            <a:off x="3894272" y="679687"/>
            <a:ext cx="2321469" cy="1015663"/>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6000" b="1" dirty="0">
                <a:ln w="0"/>
                <a:solidFill>
                  <a:srgbClr val="0070C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5</a:t>
            </a:r>
            <a:endParaRPr lang="en-US" sz="6000" b="1" cap="none" spc="0"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endParaRPr>
          </a:p>
        </p:txBody>
      </p:sp>
      <p:sp>
        <p:nvSpPr>
          <p:cNvPr id="3" name="Rectangle 2">
            <a:extLst>
              <a:ext uri="{FF2B5EF4-FFF2-40B4-BE49-F238E27FC236}">
                <a16:creationId xmlns:a16="http://schemas.microsoft.com/office/drawing/2014/main" id="{351CBF24-A026-238D-37AE-B58A9A3DE059}"/>
              </a:ext>
            </a:extLst>
          </p:cNvPr>
          <p:cNvSpPr/>
          <p:nvPr/>
        </p:nvSpPr>
        <p:spPr>
          <a:xfrm>
            <a:off x="803723" y="3096985"/>
            <a:ext cx="9285684" cy="1815882"/>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80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Attracting Tourists</a:t>
            </a:r>
          </a:p>
          <a:p>
            <a:pPr algn="ctr"/>
            <a:r>
              <a:rPr lang="en-GB" sz="3200" b="1" cap="none" spc="0" dirty="0">
                <a:ln w="0"/>
                <a:solidFill>
                  <a:srgbClr val="008ECD"/>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Grammar only: </a:t>
            </a:r>
            <a:r>
              <a:rPr lang="en-GB" sz="3200" b="1" cap="none" spc="0"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Lessons </a:t>
            </a:r>
            <a:r>
              <a:rPr lang="en-GB" sz="3200" b="1" cap="none" spc="0"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a:t>
            </a:r>
            <a:r>
              <a:rPr lang="en-GB" sz="3200" b="1" cap="none" spc="0"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&amp; </a:t>
            </a:r>
            <a:r>
              <a:rPr lang="en-GB" sz="3200" b="1" cap="none" spc="0"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8</a:t>
            </a:r>
            <a:endParaRPr lang="en-US" sz="3200" b="1" cap="none" spc="0" dirty="0">
              <a:ln w="9525">
                <a:solidFill>
                  <a:schemeClr val="bg1"/>
                </a:solidFill>
                <a:prstDash val="solid"/>
              </a:ln>
              <a:solidFill>
                <a:srgbClr val="009D32"/>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83013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9272588-B1BC-BB58-1600-E4DBB10E511C}"/>
              </a:ext>
            </a:extLst>
          </p:cNvPr>
          <p:cNvGraphicFramePr>
            <a:graphicFrameLocks noGrp="1"/>
          </p:cNvGraphicFramePr>
          <p:nvPr/>
        </p:nvGraphicFramePr>
        <p:xfrm>
          <a:off x="170481" y="750663"/>
          <a:ext cx="12021519" cy="5425440"/>
        </p:xfrm>
        <a:graphic>
          <a:graphicData uri="http://schemas.openxmlformats.org/drawingml/2006/table">
            <a:tbl>
              <a:tblPr firstRow="1" bandRow="1">
                <a:tableStyleId>{5C22544A-7EE6-4342-B048-85BDC9FD1C3A}</a:tableStyleId>
              </a:tblPr>
              <a:tblGrid>
                <a:gridCol w="1875295">
                  <a:extLst>
                    <a:ext uri="{9D8B030D-6E8A-4147-A177-3AD203B41FA5}">
                      <a16:colId xmlns:a16="http://schemas.microsoft.com/office/drawing/2014/main" val="847608813"/>
                    </a:ext>
                  </a:extLst>
                </a:gridCol>
                <a:gridCol w="4076055">
                  <a:extLst>
                    <a:ext uri="{9D8B030D-6E8A-4147-A177-3AD203B41FA5}">
                      <a16:colId xmlns:a16="http://schemas.microsoft.com/office/drawing/2014/main" val="700176612"/>
                    </a:ext>
                  </a:extLst>
                </a:gridCol>
                <a:gridCol w="6070169">
                  <a:extLst>
                    <a:ext uri="{9D8B030D-6E8A-4147-A177-3AD203B41FA5}">
                      <a16:colId xmlns:a16="http://schemas.microsoft.com/office/drawing/2014/main" val="1059788733"/>
                    </a:ext>
                  </a:extLst>
                </a:gridCol>
              </a:tblGrid>
              <a:tr h="370840">
                <a:tc>
                  <a:txBody>
                    <a:bodyPr/>
                    <a:lstStyle/>
                    <a:p>
                      <a:pPr algn="ctr"/>
                      <a:r>
                        <a:rPr lang="en-US" sz="2800" dirty="0">
                          <a:solidFill>
                            <a:srgbClr val="C00000"/>
                          </a:solidFill>
                        </a:rPr>
                        <a:t>Tense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dirty="0">
                          <a:solidFill>
                            <a:srgbClr val="C00000"/>
                          </a:solidFill>
                        </a:rPr>
                        <a:t>Form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dirty="0">
                          <a:solidFill>
                            <a:srgbClr val="C00000"/>
                          </a:solidFill>
                        </a:rPr>
                        <a:t>Usage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2828386"/>
                  </a:ext>
                </a:extLst>
              </a:tr>
              <a:tr h="370840">
                <a:tc>
                  <a:txBody>
                    <a:bodyPr/>
                    <a:lstStyle/>
                    <a:p>
                      <a:pPr algn="ctr"/>
                      <a:r>
                        <a:rPr lang="en-US" sz="2000" b="1" dirty="0">
                          <a:solidFill>
                            <a:schemeClr val="tx1"/>
                          </a:solidFill>
                        </a:rPr>
                        <a:t>Present simple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7030A0"/>
                          </a:solidFill>
                        </a:rPr>
                        <a:t>Am-Is-Are</a:t>
                      </a:r>
                      <a:r>
                        <a:rPr lang="en-US" sz="2000" b="1" dirty="0">
                          <a:solidFill>
                            <a:srgbClr val="C00000"/>
                          </a:solidFill>
                        </a:rPr>
                        <a:t>/</a:t>
                      </a:r>
                      <a:r>
                        <a:rPr lang="en-US" sz="2000" b="1" dirty="0">
                          <a:solidFill>
                            <a:srgbClr val="7030A0"/>
                          </a:solidFill>
                        </a:rPr>
                        <a:t>Has-have</a:t>
                      </a:r>
                      <a:r>
                        <a:rPr lang="en-US" sz="2000" b="1" dirty="0">
                          <a:solidFill>
                            <a:srgbClr val="C00000"/>
                          </a:solidFill>
                        </a:rPr>
                        <a:t>/</a:t>
                      </a:r>
                      <a:r>
                        <a:rPr lang="en-US" sz="2000" b="1" dirty="0">
                          <a:solidFill>
                            <a:srgbClr val="7030A0"/>
                          </a:solidFill>
                        </a:rPr>
                        <a:t> Do-does</a:t>
                      </a:r>
                    </a:p>
                    <a:p>
                      <a:pPr>
                        <a:lnSpc>
                          <a:spcPct val="100000"/>
                        </a:lnSpc>
                      </a:pPr>
                      <a:r>
                        <a:rPr lang="en-US" sz="2000" b="1" dirty="0">
                          <a:solidFill>
                            <a:srgbClr val="7030A0"/>
                          </a:solidFill>
                        </a:rPr>
                        <a:t>Like/ Like</a:t>
                      </a:r>
                      <a:r>
                        <a:rPr lang="en-US" sz="2000" b="1" dirty="0">
                          <a:solidFill>
                            <a:srgbClr val="FF0000"/>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002060"/>
                          </a:solidFill>
                        </a:rPr>
                        <a:t>It describes habitual actions or general truths.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19705457"/>
                  </a:ext>
                </a:extLst>
              </a:tr>
              <a:tr h="370840">
                <a:tc>
                  <a:txBody>
                    <a:bodyPr/>
                    <a:lstStyle/>
                    <a:p>
                      <a:pPr algn="ctr"/>
                      <a:r>
                        <a:rPr lang="en-US" sz="2000" b="1" dirty="0">
                          <a:solidFill>
                            <a:schemeClr val="tx1"/>
                          </a:solidFill>
                        </a:rPr>
                        <a:t>Present continuous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200000"/>
                        </a:lnSpc>
                      </a:pPr>
                      <a:r>
                        <a:rPr lang="en-US" sz="2000" b="1" dirty="0">
                          <a:solidFill>
                            <a:srgbClr val="7030A0"/>
                          </a:solidFill>
                        </a:rPr>
                        <a:t>Am/is/are+ </a:t>
                      </a:r>
                      <a:r>
                        <a:rPr lang="en-US" sz="2000" b="1" dirty="0" err="1">
                          <a:solidFill>
                            <a:srgbClr val="7030A0"/>
                          </a:solidFill>
                        </a:rPr>
                        <a:t>Verb+</a:t>
                      </a:r>
                      <a:r>
                        <a:rPr lang="en-US" sz="2000" b="1" dirty="0" err="1">
                          <a:solidFill>
                            <a:srgbClr val="FF0000"/>
                          </a:solidFill>
                        </a:rPr>
                        <a:t>ing</a:t>
                      </a:r>
                      <a:r>
                        <a:rPr lang="en-US" sz="2000" b="1" dirty="0">
                          <a:solidFill>
                            <a:srgbClr val="FF0000"/>
                          </a:solidFill>
                        </a:rPr>
                        <a:t> </a:t>
                      </a:r>
                      <a:r>
                        <a:rPr lang="en-US" sz="2000" b="1" dirty="0">
                          <a:solidFill>
                            <a:schemeClr val="accent5"/>
                          </a:solidFill>
                        </a:rPr>
                        <a:t>(I </a:t>
                      </a:r>
                      <a:r>
                        <a:rPr lang="en-US" sz="2000" b="1" dirty="0">
                          <a:solidFill>
                            <a:srgbClr val="FF0000"/>
                          </a:solidFill>
                        </a:rPr>
                        <a:t>am</a:t>
                      </a:r>
                      <a:r>
                        <a:rPr lang="en-US" sz="2000" b="1" dirty="0">
                          <a:solidFill>
                            <a:schemeClr val="accent5"/>
                          </a:solidFill>
                        </a:rPr>
                        <a:t> study</a:t>
                      </a:r>
                      <a:r>
                        <a:rPr lang="en-US" sz="2000" b="1" dirty="0">
                          <a:solidFill>
                            <a:srgbClr val="FF0000"/>
                          </a:solidFill>
                        </a:rPr>
                        <a:t>ing</a:t>
                      </a:r>
                      <a:r>
                        <a:rPr lang="en-US" sz="2000" b="1" dirty="0">
                          <a:solidFill>
                            <a:schemeClr val="accent5"/>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002060"/>
                          </a:solidFill>
                        </a:rPr>
                        <a:t>It describes actions happening now or around the current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73535323"/>
                  </a:ext>
                </a:extLst>
              </a:tr>
              <a:tr h="370840">
                <a:tc>
                  <a:txBody>
                    <a:bodyPr/>
                    <a:lstStyle/>
                    <a:p>
                      <a:pPr algn="ctr"/>
                      <a:r>
                        <a:rPr lang="en-US" sz="2000" b="1" dirty="0">
                          <a:solidFill>
                            <a:schemeClr val="tx1"/>
                          </a:solidFill>
                        </a:rPr>
                        <a:t>Present perfect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7030A0"/>
                          </a:solidFill>
                        </a:rPr>
                        <a:t>Has/have+ past participle </a:t>
                      </a:r>
                      <a:r>
                        <a:rPr lang="en-US" sz="2000" b="1" dirty="0">
                          <a:solidFill>
                            <a:schemeClr val="accent5"/>
                          </a:solidFill>
                        </a:rPr>
                        <a:t>(I have </a:t>
                      </a:r>
                      <a:r>
                        <a:rPr lang="en-US" sz="2000" b="1" dirty="0">
                          <a:solidFill>
                            <a:srgbClr val="C00000"/>
                          </a:solidFill>
                        </a:rPr>
                        <a:t>done</a:t>
                      </a:r>
                      <a:r>
                        <a:rPr lang="en-US" sz="2000" b="1" dirty="0">
                          <a:solidFill>
                            <a:schemeClr val="accent5"/>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002060"/>
                          </a:solidFill>
                        </a:rPr>
                        <a:t>It refers to actions </a:t>
                      </a:r>
                      <a:r>
                        <a:rPr lang="en-US" sz="2000" b="1" u="sng" dirty="0">
                          <a:solidFill>
                            <a:srgbClr val="C00000"/>
                          </a:solidFill>
                        </a:rPr>
                        <a:t>completed</a:t>
                      </a:r>
                      <a:r>
                        <a:rPr lang="en-US" sz="2000" b="1" dirty="0">
                          <a:solidFill>
                            <a:srgbClr val="002060"/>
                          </a:solidFill>
                        </a:rPr>
                        <a:t> at an </a:t>
                      </a:r>
                      <a:r>
                        <a:rPr lang="en-US" sz="2000" b="1" u="sng" dirty="0">
                          <a:solidFill>
                            <a:srgbClr val="C00000"/>
                          </a:solidFill>
                        </a:rPr>
                        <a:t>unspecified</a:t>
                      </a:r>
                      <a:r>
                        <a:rPr lang="en-US" sz="2000" b="1" dirty="0">
                          <a:solidFill>
                            <a:srgbClr val="002060"/>
                          </a:solidFill>
                        </a:rPr>
                        <a:t> time in the past, often with relevance to the present.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890793938"/>
                  </a:ext>
                </a:extLst>
              </a:tr>
              <a:tr h="370840">
                <a:tc>
                  <a:txBody>
                    <a:bodyPr/>
                    <a:lstStyle/>
                    <a:p>
                      <a:pPr algn="ctr"/>
                      <a:r>
                        <a:rPr lang="en-US" sz="2000" b="1" dirty="0">
                          <a:solidFill>
                            <a:schemeClr val="tx1"/>
                          </a:solidFill>
                        </a:rPr>
                        <a:t>Past simple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200000"/>
                        </a:lnSpc>
                      </a:pPr>
                      <a:r>
                        <a:rPr lang="en-US" sz="2000" b="1" dirty="0">
                          <a:solidFill>
                            <a:srgbClr val="C00000"/>
                          </a:solidFill>
                        </a:rPr>
                        <a:t>Regular: </a:t>
                      </a:r>
                      <a:r>
                        <a:rPr lang="en-US" sz="2000" b="1" dirty="0" err="1">
                          <a:solidFill>
                            <a:srgbClr val="7030A0"/>
                          </a:solidFill>
                        </a:rPr>
                        <a:t>Verb+ed</a:t>
                      </a:r>
                      <a:r>
                        <a:rPr lang="en-US" sz="2000" b="1" dirty="0">
                          <a:solidFill>
                            <a:srgbClr val="7030A0"/>
                          </a:solidFill>
                        </a:rPr>
                        <a:t>/ </a:t>
                      </a:r>
                      <a:r>
                        <a:rPr lang="en-US" sz="2000" b="1" dirty="0">
                          <a:solidFill>
                            <a:srgbClr val="C00000"/>
                          </a:solidFill>
                        </a:rPr>
                        <a:t>Irregular: </a:t>
                      </a:r>
                      <a:r>
                        <a:rPr lang="en-US" sz="2000" b="1" dirty="0">
                          <a:solidFill>
                            <a:srgbClr val="7030A0"/>
                          </a:solidFill>
                        </a:rPr>
                        <a:t>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002060"/>
                          </a:solidFill>
                        </a:rPr>
                        <a:t>It refers to </a:t>
                      </a:r>
                      <a:r>
                        <a:rPr lang="en-US" sz="2000" b="1" u="sng" dirty="0">
                          <a:solidFill>
                            <a:srgbClr val="C00000"/>
                          </a:solidFill>
                        </a:rPr>
                        <a:t>completed</a:t>
                      </a:r>
                      <a:r>
                        <a:rPr lang="en-US" sz="2000" b="1" dirty="0">
                          <a:solidFill>
                            <a:srgbClr val="002060"/>
                          </a:solidFill>
                        </a:rPr>
                        <a:t> actions at a </a:t>
                      </a:r>
                      <a:r>
                        <a:rPr lang="en-US" sz="2000" b="1" u="sng" dirty="0">
                          <a:solidFill>
                            <a:srgbClr val="C00000"/>
                          </a:solidFill>
                        </a:rPr>
                        <a:t>specific</a:t>
                      </a:r>
                      <a:r>
                        <a:rPr lang="en-US" sz="2000" b="1" dirty="0">
                          <a:solidFill>
                            <a:srgbClr val="002060"/>
                          </a:solidFill>
                        </a:rPr>
                        <a:t> time in the past.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44473340"/>
                  </a:ext>
                </a:extLst>
              </a:tr>
              <a:tr h="370840">
                <a:tc>
                  <a:txBody>
                    <a:bodyPr/>
                    <a:lstStyle/>
                    <a:p>
                      <a:pPr algn="ctr"/>
                      <a:r>
                        <a:rPr lang="en-US" sz="2000" b="1" dirty="0">
                          <a:solidFill>
                            <a:schemeClr val="tx1"/>
                          </a:solidFill>
                        </a:rPr>
                        <a:t>Past continuous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7030A0"/>
                          </a:solidFill>
                        </a:rPr>
                        <a:t>Was/were+ </a:t>
                      </a:r>
                      <a:r>
                        <a:rPr lang="en-US" sz="2000" b="1" dirty="0" err="1">
                          <a:solidFill>
                            <a:srgbClr val="7030A0"/>
                          </a:solidFill>
                        </a:rPr>
                        <a:t>Verb+</a:t>
                      </a:r>
                      <a:r>
                        <a:rPr lang="en-US" sz="2000" b="1" dirty="0" err="1">
                          <a:solidFill>
                            <a:srgbClr val="C00000"/>
                          </a:solidFill>
                        </a:rPr>
                        <a:t>ing</a:t>
                      </a:r>
                      <a:r>
                        <a:rPr lang="en-US" sz="2000" b="1" dirty="0">
                          <a:solidFill>
                            <a:srgbClr val="7030A0"/>
                          </a:solidFill>
                        </a:rPr>
                        <a:t> </a:t>
                      </a:r>
                      <a:r>
                        <a:rPr lang="en-US" sz="2000" b="1" dirty="0">
                          <a:solidFill>
                            <a:schemeClr val="accent5"/>
                          </a:solidFill>
                        </a:rPr>
                        <a:t>(He </a:t>
                      </a:r>
                      <a:r>
                        <a:rPr lang="en-US" sz="2000" b="1" dirty="0">
                          <a:solidFill>
                            <a:srgbClr val="C00000"/>
                          </a:solidFill>
                        </a:rPr>
                        <a:t>was</a:t>
                      </a:r>
                      <a:r>
                        <a:rPr lang="en-US" sz="2000" b="1" dirty="0">
                          <a:solidFill>
                            <a:schemeClr val="accent5"/>
                          </a:solidFill>
                        </a:rPr>
                        <a:t> read</a:t>
                      </a:r>
                      <a:r>
                        <a:rPr lang="en-US" sz="2000" b="1" dirty="0">
                          <a:solidFill>
                            <a:srgbClr val="C00000"/>
                          </a:solidFill>
                        </a:rPr>
                        <a:t>ing</a:t>
                      </a:r>
                      <a:r>
                        <a:rPr lang="en-US" sz="2000" b="1" dirty="0">
                          <a:solidFill>
                            <a:schemeClr val="accent5"/>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002060"/>
                          </a:solidFill>
                        </a:rPr>
                        <a:t>It describes an ongoing action in the past, often interrupted by another. </a:t>
                      </a:r>
                      <a:r>
                        <a:rPr lang="en-US" sz="2000" b="1" i="1" dirty="0">
                          <a:solidFill>
                            <a:srgbClr val="C00000"/>
                          </a:solidFill>
                        </a:rPr>
                        <a:t>(I was reading when he came)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44210605"/>
                  </a:ext>
                </a:extLst>
              </a:tr>
              <a:tr h="370840">
                <a:tc>
                  <a:txBody>
                    <a:bodyPr/>
                    <a:lstStyle/>
                    <a:p>
                      <a:pPr algn="ctr"/>
                      <a:r>
                        <a:rPr lang="en-US" sz="2000" b="1" dirty="0">
                          <a:solidFill>
                            <a:schemeClr val="tx1"/>
                          </a:solidFill>
                        </a:rPr>
                        <a:t>Past perfect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200000"/>
                        </a:lnSpc>
                      </a:pPr>
                      <a:r>
                        <a:rPr lang="en-US" sz="2000" b="1" dirty="0" err="1">
                          <a:solidFill>
                            <a:srgbClr val="7030A0"/>
                          </a:solidFill>
                        </a:rPr>
                        <a:t>Had+past</a:t>
                      </a:r>
                      <a:r>
                        <a:rPr lang="en-US" sz="2000" b="1" dirty="0">
                          <a:solidFill>
                            <a:srgbClr val="7030A0"/>
                          </a:solidFill>
                        </a:rPr>
                        <a:t> participle </a:t>
                      </a:r>
                      <a:r>
                        <a:rPr lang="en-US" sz="2000" b="1" dirty="0">
                          <a:solidFill>
                            <a:schemeClr val="accent5"/>
                          </a:solidFill>
                        </a:rPr>
                        <a:t>(Had </a:t>
                      </a:r>
                      <a:r>
                        <a:rPr lang="en-US" sz="2000" b="1" dirty="0">
                          <a:solidFill>
                            <a:srgbClr val="FF0000"/>
                          </a:solidFill>
                        </a:rPr>
                        <a:t>taken</a:t>
                      </a:r>
                      <a:r>
                        <a:rPr lang="en-US" sz="2000" b="1" dirty="0">
                          <a:solidFill>
                            <a:schemeClr val="accent5"/>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002060"/>
                          </a:solidFill>
                        </a:rPr>
                        <a:t> It emphasizes that an action happened before another in the past. </a:t>
                      </a:r>
                      <a:r>
                        <a:rPr lang="en-US" sz="2000" b="1" i="1" dirty="0">
                          <a:solidFill>
                            <a:srgbClr val="FF0000"/>
                          </a:solidFill>
                        </a:rPr>
                        <a:t>(I </a:t>
                      </a:r>
                      <a:r>
                        <a:rPr lang="en-US" sz="2000" b="1" i="1" dirty="0">
                          <a:solidFill>
                            <a:schemeClr val="accent5"/>
                          </a:solidFill>
                        </a:rPr>
                        <a:t>had played </a:t>
                      </a:r>
                      <a:r>
                        <a:rPr lang="en-US" sz="2000" b="1" i="1" dirty="0">
                          <a:solidFill>
                            <a:srgbClr val="FF0000"/>
                          </a:solidFill>
                        </a:rPr>
                        <a:t>before I went to bed.)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10497581"/>
                  </a:ext>
                </a:extLst>
              </a:tr>
              <a:tr h="370840">
                <a:tc>
                  <a:txBody>
                    <a:bodyPr/>
                    <a:lstStyle/>
                    <a:p>
                      <a:pPr algn="ctr"/>
                      <a:r>
                        <a:rPr lang="en-US" sz="2000" b="1" dirty="0">
                          <a:solidFill>
                            <a:schemeClr val="tx1"/>
                          </a:solidFill>
                        </a:rPr>
                        <a:t>Future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00000"/>
                        </a:lnSpc>
                      </a:pPr>
                      <a:r>
                        <a:rPr lang="en-US" sz="2000" b="1" dirty="0">
                          <a:solidFill>
                            <a:srgbClr val="7030A0"/>
                          </a:solidFill>
                        </a:rPr>
                        <a:t>Will+ infinitive </a:t>
                      </a:r>
                      <a:r>
                        <a:rPr lang="en-US" sz="2000" b="1" dirty="0">
                          <a:solidFill>
                            <a:schemeClr val="accent5"/>
                          </a:solidFill>
                        </a:rPr>
                        <a:t>(I </a:t>
                      </a:r>
                      <a:r>
                        <a:rPr lang="en-US" sz="2000" b="1" dirty="0">
                          <a:solidFill>
                            <a:srgbClr val="FF0000"/>
                          </a:solidFill>
                        </a:rPr>
                        <a:t>will travel </a:t>
                      </a:r>
                      <a:r>
                        <a:rPr lang="en-US" sz="2000" b="1" dirty="0">
                          <a:solidFill>
                            <a:schemeClr val="accent5"/>
                          </a:solidFill>
                        </a:rPr>
                        <a:t>next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200000"/>
                        </a:lnSpc>
                      </a:pPr>
                      <a:r>
                        <a:rPr lang="en-US" sz="2000" b="1" dirty="0">
                          <a:solidFill>
                            <a:srgbClr val="002060"/>
                          </a:solidFill>
                        </a:rPr>
                        <a:t>It describes actions that will happen at a future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07272153"/>
                  </a:ext>
                </a:extLst>
              </a:tr>
            </a:tbl>
          </a:graphicData>
        </a:graphic>
      </p:graphicFrame>
      <p:sp>
        <p:nvSpPr>
          <p:cNvPr id="3" name="TextBox 2">
            <a:extLst>
              <a:ext uri="{FF2B5EF4-FFF2-40B4-BE49-F238E27FC236}">
                <a16:creationId xmlns:a16="http://schemas.microsoft.com/office/drawing/2014/main" id="{A25E45B0-CCC8-BE55-FDF0-E5171AD92355}"/>
              </a:ext>
            </a:extLst>
          </p:cNvPr>
          <p:cNvSpPr txBox="1"/>
          <p:nvPr/>
        </p:nvSpPr>
        <p:spPr>
          <a:xfrm>
            <a:off x="6794717" y="112238"/>
            <a:ext cx="2606039" cy="523220"/>
          </a:xfrm>
          <a:prstGeom prst="rect">
            <a:avLst/>
          </a:prstGeom>
          <a:solidFill>
            <a:schemeClr val="bg1"/>
          </a:solidFill>
        </p:spPr>
        <p:txBody>
          <a:bodyPr wrap="square">
            <a:spAutoFit/>
          </a:bodyPr>
          <a:lstStyle/>
          <a:p>
            <a:pPr algn="ctr"/>
            <a:r>
              <a:rPr lang="en-US" sz="2800" b="1" i="0" dirty="0">
                <a:solidFill>
                  <a:schemeClr val="accent5"/>
                </a:solidFill>
                <a:effectLst>
                  <a:outerShdw blurRad="38100" dist="38100" dir="2700000" algn="tl">
                    <a:srgbClr val="000000">
                      <a:alpha val="43137"/>
                    </a:srgbClr>
                  </a:outerShdw>
                </a:effectLst>
                <a:latin typeface="Google Sans"/>
              </a:rPr>
              <a:t>Verb Forms  </a:t>
            </a:r>
            <a:endParaRPr lang="en-US" sz="2800" b="1" dirty="0">
              <a:solidFill>
                <a:schemeClr val="accent5"/>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C1108250-7FCC-1350-FC25-16E669CEC820}"/>
              </a:ext>
            </a:extLst>
          </p:cNvPr>
          <p:cNvSpPr/>
          <p:nvPr/>
        </p:nvSpPr>
        <p:spPr>
          <a:xfrm>
            <a:off x="1864104" y="117986"/>
            <a:ext cx="4185761"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1:</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665429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952F0D-B5B0-DF14-D2EF-C3CE40B9EBB8}"/>
              </a:ext>
            </a:extLst>
          </p:cNvPr>
          <p:cNvSpPr txBox="1"/>
          <p:nvPr/>
        </p:nvSpPr>
        <p:spPr>
          <a:xfrm>
            <a:off x="191728" y="687098"/>
            <a:ext cx="11887201" cy="5414431"/>
          </a:xfrm>
          <a:prstGeom prst="rect">
            <a:avLst/>
          </a:prstGeom>
          <a:solidFill>
            <a:schemeClr val="tx2">
              <a:lumMod val="20000"/>
              <a:lumOff val="80000"/>
            </a:schemeClr>
          </a:solidFill>
        </p:spPr>
        <p:txBody>
          <a:bodyPr wrap="square">
            <a:spAutoFit/>
          </a:bodyPr>
          <a:lstStyle/>
          <a:p>
            <a:pPr>
              <a:lnSpc>
                <a:spcPct val="200000"/>
              </a:lnSpc>
            </a:pPr>
            <a:r>
              <a:rPr lang="en-US" sz="2200" b="1" dirty="0">
                <a:solidFill>
                  <a:srgbClr val="FF0000"/>
                </a:solidFill>
              </a:rPr>
              <a:t>1) </a:t>
            </a:r>
            <a:r>
              <a:rPr lang="en-US" sz="2200" b="1" dirty="0"/>
              <a:t>By the time the police arrived, the thief _______ away ten minutes earlier.</a:t>
            </a:r>
          </a:p>
          <a:p>
            <a:pPr algn="ctr">
              <a:lnSpc>
                <a:spcPct val="200000"/>
              </a:lnSpc>
            </a:pPr>
            <a:r>
              <a:rPr lang="en-US" sz="2200" b="1" dirty="0">
                <a:solidFill>
                  <a:srgbClr val="009B2E"/>
                </a:solidFill>
              </a:rPr>
              <a:t>A) had run B) runs C) was running</a:t>
            </a:r>
          </a:p>
          <a:p>
            <a:pPr>
              <a:lnSpc>
                <a:spcPct val="200000"/>
              </a:lnSpc>
            </a:pPr>
            <a:r>
              <a:rPr lang="en-US" sz="2200" b="1" dirty="0">
                <a:solidFill>
                  <a:srgbClr val="FF0000"/>
                </a:solidFill>
              </a:rPr>
              <a:t>2) </a:t>
            </a:r>
            <a:r>
              <a:rPr lang="en-US" sz="2200" b="1" dirty="0"/>
              <a:t>I _______ that movie three times already this year.  </a:t>
            </a:r>
            <a:r>
              <a:rPr lang="en-US" sz="2200" b="1" dirty="0">
                <a:solidFill>
                  <a:srgbClr val="009B2E"/>
                </a:solidFill>
              </a:rPr>
              <a:t>A) have seen B) saw C) am seeing</a:t>
            </a:r>
          </a:p>
          <a:p>
            <a:pPr>
              <a:lnSpc>
                <a:spcPct val="200000"/>
              </a:lnSpc>
            </a:pPr>
            <a:r>
              <a:rPr lang="en-US" sz="2200" b="1" dirty="0">
                <a:solidFill>
                  <a:srgbClr val="FF0000"/>
                </a:solidFill>
              </a:rPr>
              <a:t>3) </a:t>
            </a:r>
            <a:r>
              <a:rPr lang="en-US" sz="2200" b="1" dirty="0"/>
              <a:t>Every morning, my father _______ coffee before he goes to work. </a:t>
            </a:r>
            <a:r>
              <a:rPr lang="en-US" sz="2200" b="1" dirty="0">
                <a:solidFill>
                  <a:srgbClr val="009B2E"/>
                </a:solidFill>
              </a:rPr>
              <a:t>A) drink B) drinks C) is drinking</a:t>
            </a:r>
          </a:p>
          <a:p>
            <a:pPr>
              <a:lnSpc>
                <a:spcPct val="200000"/>
              </a:lnSpc>
            </a:pPr>
            <a:r>
              <a:rPr lang="en-US" sz="2200" b="1" dirty="0">
                <a:solidFill>
                  <a:srgbClr val="FF0000"/>
                </a:solidFill>
              </a:rPr>
              <a:t>4) </a:t>
            </a:r>
            <a:r>
              <a:rPr lang="en-US" sz="2200" b="1" dirty="0"/>
              <a:t>We _______ to Paris for our summer vacation next month. </a:t>
            </a:r>
            <a:r>
              <a:rPr lang="en-US" sz="2200" b="1" dirty="0">
                <a:solidFill>
                  <a:srgbClr val="009B2E"/>
                </a:solidFill>
              </a:rPr>
              <a:t>A) travel B) will travel C) traveled</a:t>
            </a:r>
          </a:p>
          <a:p>
            <a:pPr>
              <a:lnSpc>
                <a:spcPct val="200000"/>
              </a:lnSpc>
            </a:pPr>
            <a:r>
              <a:rPr lang="en-US" sz="2200" b="1" dirty="0">
                <a:solidFill>
                  <a:srgbClr val="FF0000"/>
                </a:solidFill>
              </a:rPr>
              <a:t>5) </a:t>
            </a:r>
            <a:r>
              <a:rPr lang="en-US" sz="2200" b="1" dirty="0"/>
              <a:t>They ______dinner when the phone rang yesterday evening. </a:t>
            </a:r>
            <a:r>
              <a:rPr lang="en-US" sz="2200" b="1" dirty="0">
                <a:solidFill>
                  <a:srgbClr val="009B2E"/>
                </a:solidFill>
              </a:rPr>
              <a:t>(A) are having B) had C) were having ) </a:t>
            </a:r>
          </a:p>
          <a:p>
            <a:pPr>
              <a:lnSpc>
                <a:spcPct val="200000"/>
              </a:lnSpc>
            </a:pPr>
            <a:r>
              <a:rPr lang="en-US" sz="2200" b="1" dirty="0">
                <a:solidFill>
                  <a:srgbClr val="FF0000"/>
                </a:solidFill>
              </a:rPr>
              <a:t>6) </a:t>
            </a:r>
            <a:r>
              <a:rPr lang="en-US" sz="2200" b="1" dirty="0"/>
              <a:t>Be quiet! The baby ______in the nursery right now. (</a:t>
            </a:r>
            <a:r>
              <a:rPr lang="en-US" sz="2200" b="1" dirty="0">
                <a:solidFill>
                  <a:srgbClr val="009B2E"/>
                </a:solidFill>
              </a:rPr>
              <a:t>A) sleeps B) is sleeping C) has slept) </a:t>
            </a:r>
          </a:p>
          <a:p>
            <a:pPr>
              <a:lnSpc>
                <a:spcPct val="200000"/>
              </a:lnSpc>
            </a:pPr>
            <a:r>
              <a:rPr lang="en-US" sz="2200" b="1" dirty="0">
                <a:solidFill>
                  <a:srgbClr val="FF0000"/>
                </a:solidFill>
              </a:rPr>
              <a:t>7) </a:t>
            </a:r>
            <a:r>
              <a:rPr lang="en-US" sz="2200" b="1" dirty="0"/>
              <a:t>She _____a delicious cake for her friend's birthday last night. </a:t>
            </a:r>
            <a:r>
              <a:rPr lang="en-US" sz="2200" b="1" dirty="0">
                <a:solidFill>
                  <a:srgbClr val="009B2E"/>
                </a:solidFill>
              </a:rPr>
              <a:t>(A) bakes B) has baked C) baked </a:t>
            </a:r>
          </a:p>
        </p:txBody>
      </p:sp>
      <p:sp>
        <p:nvSpPr>
          <p:cNvPr id="6" name="TextBox 5">
            <a:extLst>
              <a:ext uri="{FF2B5EF4-FFF2-40B4-BE49-F238E27FC236}">
                <a16:creationId xmlns:a16="http://schemas.microsoft.com/office/drawing/2014/main" id="{2B3A3EE9-AB23-C0D8-06F3-5C2610C5E91C}"/>
              </a:ext>
            </a:extLst>
          </p:cNvPr>
          <p:cNvSpPr txBox="1"/>
          <p:nvPr/>
        </p:nvSpPr>
        <p:spPr>
          <a:xfrm>
            <a:off x="4670949" y="185980"/>
            <a:ext cx="4989245" cy="523220"/>
          </a:xfrm>
          <a:prstGeom prst="rect">
            <a:avLst/>
          </a:prstGeom>
          <a:solidFill>
            <a:schemeClr val="bg1"/>
          </a:solidFill>
        </p:spPr>
        <p:txBody>
          <a:bodyPr wrap="square">
            <a:spAutoFit/>
          </a:bodyPr>
          <a:lstStyle/>
          <a:p>
            <a:pPr algn="ctr"/>
            <a:r>
              <a:rPr lang="en-US" sz="2800" b="1" i="0" dirty="0">
                <a:solidFill>
                  <a:srgbClr val="C00000"/>
                </a:solidFill>
                <a:effectLst>
                  <a:outerShdw blurRad="38100" dist="38100" dir="2700000" algn="tl">
                    <a:srgbClr val="000000">
                      <a:alpha val="43137"/>
                    </a:srgbClr>
                  </a:outerShdw>
                </a:effectLst>
                <a:latin typeface="Google Sans"/>
              </a:rPr>
              <a:t>Choose the correct options</a:t>
            </a:r>
            <a:endParaRPr lang="en-US" sz="2800" b="1" dirty="0">
              <a:solidFill>
                <a:srgbClr val="C00000"/>
              </a:solidFill>
              <a:effectLst>
                <a:outerShdw blurRad="38100" dist="38100" dir="2700000" algn="tl">
                  <a:srgbClr val="000000">
                    <a:alpha val="43137"/>
                  </a:srgbClr>
                </a:outerShdw>
              </a:effectLst>
            </a:endParaRPr>
          </a:p>
        </p:txBody>
      </p:sp>
      <p:sp>
        <p:nvSpPr>
          <p:cNvPr id="7" name="Minus Sign 6">
            <a:extLst>
              <a:ext uri="{FF2B5EF4-FFF2-40B4-BE49-F238E27FC236}">
                <a16:creationId xmlns:a16="http://schemas.microsoft.com/office/drawing/2014/main" id="{3AD1C7A2-D2ED-9CB2-1E9D-6FCBBF942416}"/>
              </a:ext>
            </a:extLst>
          </p:cNvPr>
          <p:cNvSpPr/>
          <p:nvPr/>
        </p:nvSpPr>
        <p:spPr>
          <a:xfrm>
            <a:off x="4494258" y="1875545"/>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Sign 7">
            <a:extLst>
              <a:ext uri="{FF2B5EF4-FFF2-40B4-BE49-F238E27FC236}">
                <a16:creationId xmlns:a16="http://schemas.microsoft.com/office/drawing/2014/main" id="{435DF200-D44D-B011-AB6B-AC61BACDE04B}"/>
              </a:ext>
            </a:extLst>
          </p:cNvPr>
          <p:cNvSpPr/>
          <p:nvPr/>
        </p:nvSpPr>
        <p:spPr>
          <a:xfrm>
            <a:off x="6603278" y="2568718"/>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0845B48E-8E6D-981F-BA43-37950A167A8A}"/>
              </a:ext>
            </a:extLst>
          </p:cNvPr>
          <p:cNvSpPr/>
          <p:nvPr/>
        </p:nvSpPr>
        <p:spPr>
          <a:xfrm>
            <a:off x="9272736" y="3276641"/>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63383857-D9BD-3968-053C-265E937781E1}"/>
              </a:ext>
            </a:extLst>
          </p:cNvPr>
          <p:cNvSpPr/>
          <p:nvPr/>
        </p:nvSpPr>
        <p:spPr>
          <a:xfrm>
            <a:off x="8786039" y="3910822"/>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72EE5144-9E1D-0286-60AF-B88B3DFBA9F4}"/>
              </a:ext>
            </a:extLst>
          </p:cNvPr>
          <p:cNvSpPr/>
          <p:nvPr/>
        </p:nvSpPr>
        <p:spPr>
          <a:xfrm>
            <a:off x="10349368" y="4603996"/>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Sign 11">
            <a:extLst>
              <a:ext uri="{FF2B5EF4-FFF2-40B4-BE49-F238E27FC236}">
                <a16:creationId xmlns:a16="http://schemas.microsoft.com/office/drawing/2014/main" id="{72F05C85-A1DF-3E40-E74A-51696586BEDB}"/>
              </a:ext>
            </a:extLst>
          </p:cNvPr>
          <p:cNvSpPr/>
          <p:nvPr/>
        </p:nvSpPr>
        <p:spPr>
          <a:xfrm>
            <a:off x="8019122" y="5267674"/>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Sign 12">
            <a:extLst>
              <a:ext uri="{FF2B5EF4-FFF2-40B4-BE49-F238E27FC236}">
                <a16:creationId xmlns:a16="http://schemas.microsoft.com/office/drawing/2014/main" id="{A0F5E48F-A06F-83DE-AD49-19378B418282}"/>
              </a:ext>
            </a:extLst>
          </p:cNvPr>
          <p:cNvSpPr/>
          <p:nvPr/>
        </p:nvSpPr>
        <p:spPr>
          <a:xfrm>
            <a:off x="10378865" y="5975596"/>
            <a:ext cx="1208867" cy="170481"/>
          </a:xfrm>
          <a:prstGeom prst="mathMin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97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544A7-6CDA-43A6-2977-46C1F07323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22E37E-7326-FABD-D03F-AF7536A43C00}"/>
              </a:ext>
            </a:extLst>
          </p:cNvPr>
          <p:cNvPicPr>
            <a:picLocks noChangeAspect="1"/>
          </p:cNvPicPr>
          <p:nvPr/>
        </p:nvPicPr>
        <p:blipFill>
          <a:blip r:embed="rId2"/>
          <a:srcRect l="3234" t="11533" r="3369" b="2971"/>
          <a:stretch>
            <a:fillRect/>
          </a:stretch>
        </p:blipFill>
        <p:spPr>
          <a:xfrm>
            <a:off x="-1" y="1007389"/>
            <a:ext cx="12032115" cy="5052447"/>
          </a:xfrm>
          <a:prstGeom prst="rect">
            <a:avLst/>
          </a:prstGeom>
        </p:spPr>
      </p:pic>
      <p:sp>
        <p:nvSpPr>
          <p:cNvPr id="4" name="TextBox 3">
            <a:extLst>
              <a:ext uri="{FF2B5EF4-FFF2-40B4-BE49-F238E27FC236}">
                <a16:creationId xmlns:a16="http://schemas.microsoft.com/office/drawing/2014/main" id="{E4472DDD-3D6F-F567-D66C-F6D91718F8C2}"/>
              </a:ext>
            </a:extLst>
          </p:cNvPr>
          <p:cNvSpPr txBox="1"/>
          <p:nvPr/>
        </p:nvSpPr>
        <p:spPr>
          <a:xfrm>
            <a:off x="2495227" y="232473"/>
            <a:ext cx="9696773" cy="446276"/>
          </a:xfrm>
          <a:prstGeom prst="rect">
            <a:avLst/>
          </a:prstGeom>
          <a:solidFill>
            <a:schemeClr val="accent6">
              <a:lumMod val="20000"/>
              <a:lumOff val="80000"/>
            </a:schemeClr>
          </a:solidFill>
        </p:spPr>
        <p:txBody>
          <a:bodyPr wrap="square" rtlCol="0">
            <a:spAutoFit/>
          </a:bodyPr>
          <a:lstStyle/>
          <a:p>
            <a:pPr algn="ctr"/>
            <a:r>
              <a:rPr lang="en-US" sz="2300" b="1" dirty="0">
                <a:solidFill>
                  <a:srgbClr val="5F198D"/>
                </a:solidFill>
              </a:rPr>
              <a:t>Complete each sentences with the correct form of the verbs in parentheses.</a:t>
            </a:r>
          </a:p>
        </p:txBody>
      </p:sp>
      <p:sp>
        <p:nvSpPr>
          <p:cNvPr id="8" name="TextBox 7">
            <a:extLst>
              <a:ext uri="{FF2B5EF4-FFF2-40B4-BE49-F238E27FC236}">
                <a16:creationId xmlns:a16="http://schemas.microsoft.com/office/drawing/2014/main" id="{F340F4E2-3398-13D9-7128-3D5EFD8AEA2F}"/>
              </a:ext>
            </a:extLst>
          </p:cNvPr>
          <p:cNvSpPr txBox="1"/>
          <p:nvPr/>
        </p:nvSpPr>
        <p:spPr>
          <a:xfrm>
            <a:off x="6412424" y="923462"/>
            <a:ext cx="1801678" cy="707886"/>
          </a:xfrm>
          <a:prstGeom prst="rect">
            <a:avLst/>
          </a:prstGeom>
          <a:noFill/>
        </p:spPr>
        <p:txBody>
          <a:bodyPr wrap="square">
            <a:spAutoFit/>
          </a:bodyPr>
          <a:lstStyle/>
          <a:p>
            <a:r>
              <a:rPr lang="en-US" sz="2000" b="1" i="1" dirty="0">
                <a:solidFill>
                  <a:srgbClr val="C00000"/>
                </a:solidFill>
              </a:rPr>
              <a:t>had already welcomed</a:t>
            </a:r>
            <a:endParaRPr lang="en-US" sz="2000" i="1" dirty="0">
              <a:solidFill>
                <a:srgbClr val="C00000"/>
              </a:solidFill>
            </a:endParaRPr>
          </a:p>
        </p:txBody>
      </p:sp>
      <p:sp>
        <p:nvSpPr>
          <p:cNvPr id="9" name="TextBox 8">
            <a:extLst>
              <a:ext uri="{FF2B5EF4-FFF2-40B4-BE49-F238E27FC236}">
                <a16:creationId xmlns:a16="http://schemas.microsoft.com/office/drawing/2014/main" id="{9E2EC1DA-BDBC-4650-0206-359A2B4E55F7}"/>
              </a:ext>
            </a:extLst>
          </p:cNvPr>
          <p:cNvSpPr txBox="1"/>
          <p:nvPr/>
        </p:nvSpPr>
        <p:spPr>
          <a:xfrm>
            <a:off x="4847095" y="1791367"/>
            <a:ext cx="1987657" cy="400110"/>
          </a:xfrm>
          <a:prstGeom prst="rect">
            <a:avLst/>
          </a:prstGeom>
          <a:noFill/>
        </p:spPr>
        <p:txBody>
          <a:bodyPr wrap="square">
            <a:spAutoFit/>
          </a:bodyPr>
          <a:lstStyle/>
          <a:p>
            <a:r>
              <a:rPr lang="en-US" sz="2000" b="1" i="1" dirty="0">
                <a:solidFill>
                  <a:srgbClr val="C00000"/>
                </a:solidFill>
              </a:rPr>
              <a:t>is implementing</a:t>
            </a:r>
            <a:endParaRPr lang="en-US" sz="2000" i="1" dirty="0">
              <a:solidFill>
                <a:srgbClr val="C00000"/>
              </a:solidFill>
            </a:endParaRPr>
          </a:p>
        </p:txBody>
      </p:sp>
      <p:sp>
        <p:nvSpPr>
          <p:cNvPr id="10" name="TextBox 9">
            <a:extLst>
              <a:ext uri="{FF2B5EF4-FFF2-40B4-BE49-F238E27FC236}">
                <a16:creationId xmlns:a16="http://schemas.microsoft.com/office/drawing/2014/main" id="{CFF9A813-5622-E3C7-021A-D8BBBA6BA34F}"/>
              </a:ext>
            </a:extLst>
          </p:cNvPr>
          <p:cNvSpPr txBox="1"/>
          <p:nvPr/>
        </p:nvSpPr>
        <p:spPr>
          <a:xfrm>
            <a:off x="8024248" y="2504289"/>
            <a:ext cx="1274735" cy="409391"/>
          </a:xfrm>
          <a:prstGeom prst="rect">
            <a:avLst/>
          </a:prstGeom>
          <a:noFill/>
        </p:spPr>
        <p:txBody>
          <a:bodyPr wrap="square">
            <a:spAutoFit/>
          </a:bodyPr>
          <a:lstStyle/>
          <a:p>
            <a:r>
              <a:rPr lang="en-US" sz="2000" b="1" i="1" dirty="0">
                <a:solidFill>
                  <a:srgbClr val="C00000"/>
                </a:solidFill>
              </a:rPr>
              <a:t>benefited</a:t>
            </a:r>
            <a:endParaRPr lang="en-US" sz="2000" i="1" dirty="0">
              <a:solidFill>
                <a:srgbClr val="C00000"/>
              </a:solidFill>
            </a:endParaRPr>
          </a:p>
        </p:txBody>
      </p:sp>
      <p:sp>
        <p:nvSpPr>
          <p:cNvPr id="11" name="TextBox 10">
            <a:extLst>
              <a:ext uri="{FF2B5EF4-FFF2-40B4-BE49-F238E27FC236}">
                <a16:creationId xmlns:a16="http://schemas.microsoft.com/office/drawing/2014/main" id="{449D966D-8D2C-3452-DC85-E750B6427041}"/>
              </a:ext>
            </a:extLst>
          </p:cNvPr>
          <p:cNvSpPr txBox="1"/>
          <p:nvPr/>
        </p:nvSpPr>
        <p:spPr>
          <a:xfrm>
            <a:off x="4258160" y="3294703"/>
            <a:ext cx="1522708" cy="400110"/>
          </a:xfrm>
          <a:prstGeom prst="rect">
            <a:avLst/>
          </a:prstGeom>
          <a:noFill/>
        </p:spPr>
        <p:txBody>
          <a:bodyPr wrap="square">
            <a:spAutoFit/>
          </a:bodyPr>
          <a:lstStyle/>
          <a:p>
            <a:r>
              <a:rPr lang="en-US" sz="2000" b="1" i="1" dirty="0">
                <a:solidFill>
                  <a:srgbClr val="C00000"/>
                </a:solidFill>
              </a:rPr>
              <a:t>contributes</a:t>
            </a:r>
            <a:endParaRPr lang="en-US" sz="2000" i="1" dirty="0">
              <a:solidFill>
                <a:srgbClr val="C00000"/>
              </a:solidFill>
            </a:endParaRPr>
          </a:p>
        </p:txBody>
      </p:sp>
      <p:sp>
        <p:nvSpPr>
          <p:cNvPr id="12" name="TextBox 11">
            <a:extLst>
              <a:ext uri="{FF2B5EF4-FFF2-40B4-BE49-F238E27FC236}">
                <a16:creationId xmlns:a16="http://schemas.microsoft.com/office/drawing/2014/main" id="{E7E46E9E-DD9A-8271-61AB-1E721DD1A776}"/>
              </a:ext>
            </a:extLst>
          </p:cNvPr>
          <p:cNvSpPr txBox="1"/>
          <p:nvPr/>
        </p:nvSpPr>
        <p:spPr>
          <a:xfrm>
            <a:off x="3529739" y="4069617"/>
            <a:ext cx="1491711" cy="400110"/>
          </a:xfrm>
          <a:prstGeom prst="rect">
            <a:avLst/>
          </a:prstGeom>
          <a:noFill/>
        </p:spPr>
        <p:txBody>
          <a:bodyPr wrap="square">
            <a:spAutoFit/>
          </a:bodyPr>
          <a:lstStyle/>
          <a:p>
            <a:r>
              <a:rPr lang="en-US" sz="2000" b="1" i="1" dirty="0">
                <a:solidFill>
                  <a:srgbClr val="C00000"/>
                </a:solidFill>
              </a:rPr>
              <a:t>has helped</a:t>
            </a:r>
            <a:endParaRPr lang="en-US" sz="2000" i="1" dirty="0">
              <a:solidFill>
                <a:srgbClr val="C00000"/>
              </a:solidFill>
            </a:endParaRPr>
          </a:p>
        </p:txBody>
      </p:sp>
      <p:sp>
        <p:nvSpPr>
          <p:cNvPr id="13" name="TextBox 12">
            <a:extLst>
              <a:ext uri="{FF2B5EF4-FFF2-40B4-BE49-F238E27FC236}">
                <a16:creationId xmlns:a16="http://schemas.microsoft.com/office/drawing/2014/main" id="{11891DDA-F054-77A0-7041-94B5889B367F}"/>
              </a:ext>
            </a:extLst>
          </p:cNvPr>
          <p:cNvSpPr txBox="1"/>
          <p:nvPr/>
        </p:nvSpPr>
        <p:spPr>
          <a:xfrm>
            <a:off x="4180668" y="4550066"/>
            <a:ext cx="1662193" cy="400110"/>
          </a:xfrm>
          <a:prstGeom prst="rect">
            <a:avLst/>
          </a:prstGeom>
          <a:noFill/>
        </p:spPr>
        <p:txBody>
          <a:bodyPr wrap="square">
            <a:spAutoFit/>
          </a:bodyPr>
          <a:lstStyle/>
          <a:p>
            <a:r>
              <a:rPr lang="en-US" sz="2000" b="1" i="1" dirty="0">
                <a:solidFill>
                  <a:srgbClr val="C00000"/>
                </a:solidFill>
              </a:rPr>
              <a:t>will promote</a:t>
            </a:r>
            <a:endParaRPr lang="en-US" sz="2000" i="1" dirty="0">
              <a:solidFill>
                <a:srgbClr val="C00000"/>
              </a:solidFill>
            </a:endParaRPr>
          </a:p>
        </p:txBody>
      </p:sp>
      <p:sp>
        <p:nvSpPr>
          <p:cNvPr id="14" name="TextBox 13">
            <a:extLst>
              <a:ext uri="{FF2B5EF4-FFF2-40B4-BE49-F238E27FC236}">
                <a16:creationId xmlns:a16="http://schemas.microsoft.com/office/drawing/2014/main" id="{223D62C2-1E48-6786-AC04-2CF199DB3EF4}"/>
              </a:ext>
            </a:extLst>
          </p:cNvPr>
          <p:cNvSpPr txBox="1"/>
          <p:nvPr/>
        </p:nvSpPr>
        <p:spPr>
          <a:xfrm>
            <a:off x="6939366" y="5278486"/>
            <a:ext cx="1274735" cy="409391"/>
          </a:xfrm>
          <a:prstGeom prst="rect">
            <a:avLst/>
          </a:prstGeom>
          <a:noFill/>
        </p:spPr>
        <p:txBody>
          <a:bodyPr wrap="square">
            <a:spAutoFit/>
          </a:bodyPr>
          <a:lstStyle/>
          <a:p>
            <a:r>
              <a:rPr lang="en-US" sz="2000" b="1" i="1" dirty="0">
                <a:solidFill>
                  <a:srgbClr val="C00000"/>
                </a:solidFill>
              </a:rPr>
              <a:t>attracted</a:t>
            </a:r>
            <a:endParaRPr lang="en-US" sz="2000" i="1" dirty="0">
              <a:solidFill>
                <a:srgbClr val="C00000"/>
              </a:solidFill>
            </a:endParaRPr>
          </a:p>
        </p:txBody>
      </p:sp>
    </p:spTree>
    <p:extLst>
      <p:ext uri="{BB962C8B-B14F-4D97-AF65-F5344CB8AC3E}">
        <p14:creationId xmlns:p14="http://schemas.microsoft.com/office/powerpoint/2010/main" val="119919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BCAE5C9-465E-4A57-BC96-E1F98A161048}"/>
              </a:ext>
            </a:extLst>
          </p:cNvPr>
          <p:cNvGraphicFramePr>
            <a:graphicFrameLocks noGrp="1"/>
          </p:cNvGraphicFramePr>
          <p:nvPr>
            <p:extLst>
              <p:ext uri="{D42A27DB-BD31-4B8C-83A1-F6EECF244321}">
                <p14:modId xmlns:p14="http://schemas.microsoft.com/office/powerpoint/2010/main" val="2415434738"/>
              </p:ext>
            </p:extLst>
          </p:nvPr>
        </p:nvGraphicFramePr>
        <p:xfrm>
          <a:off x="162231" y="530943"/>
          <a:ext cx="11798709" cy="6085455"/>
        </p:xfrm>
        <a:graphic>
          <a:graphicData uri="http://schemas.openxmlformats.org/drawingml/2006/table">
            <a:tbl>
              <a:tblPr firstRow="1" firstCol="1" bandRow="1">
                <a:tableStyleId>{5C22544A-7EE6-4342-B048-85BDC9FD1C3A}</a:tableStyleId>
              </a:tblPr>
              <a:tblGrid>
                <a:gridCol w="1472809">
                  <a:extLst>
                    <a:ext uri="{9D8B030D-6E8A-4147-A177-3AD203B41FA5}">
                      <a16:colId xmlns:a16="http://schemas.microsoft.com/office/drawing/2014/main" val="1063661546"/>
                    </a:ext>
                  </a:extLst>
                </a:gridCol>
                <a:gridCol w="5444185">
                  <a:extLst>
                    <a:ext uri="{9D8B030D-6E8A-4147-A177-3AD203B41FA5}">
                      <a16:colId xmlns:a16="http://schemas.microsoft.com/office/drawing/2014/main" val="2878244613"/>
                    </a:ext>
                  </a:extLst>
                </a:gridCol>
                <a:gridCol w="4881715">
                  <a:extLst>
                    <a:ext uri="{9D8B030D-6E8A-4147-A177-3AD203B41FA5}">
                      <a16:colId xmlns:a16="http://schemas.microsoft.com/office/drawing/2014/main" val="559771014"/>
                    </a:ext>
                  </a:extLst>
                </a:gridCol>
              </a:tblGrid>
              <a:tr h="197601">
                <a:tc>
                  <a:txBody>
                    <a:bodyPr/>
                    <a:lstStyle/>
                    <a:p>
                      <a:pPr marL="0" marR="0">
                        <a:lnSpc>
                          <a:spcPct val="115000"/>
                        </a:lnSpc>
                        <a:spcAft>
                          <a:spcPts val="800"/>
                        </a:spcAft>
                        <a:buNone/>
                      </a:pPr>
                      <a:r>
                        <a:rPr lang="en-US" sz="1800" kern="100">
                          <a:solidFill>
                            <a:schemeClr val="tx1"/>
                          </a:solidFill>
                          <a:effectLst/>
                        </a:rPr>
                        <a:t> </a:t>
                      </a:r>
                      <a:endParaRPr lang="en-US" sz="1800" kern="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ctr">
                        <a:lnSpc>
                          <a:spcPct val="115000"/>
                        </a:lnSpc>
                        <a:spcAft>
                          <a:spcPts val="800"/>
                        </a:spcAft>
                        <a:buNone/>
                      </a:pPr>
                      <a:r>
                        <a:rPr lang="en-US" sz="1800" kern="100" dirty="0">
                          <a:solidFill>
                            <a:srgbClr val="C00000"/>
                          </a:solidFill>
                          <a:effectLst/>
                        </a:rPr>
                        <a:t>Usage</a:t>
                      </a:r>
                      <a:endParaRPr lang="en-US" sz="1800"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ctr">
                        <a:lnSpc>
                          <a:spcPct val="115000"/>
                        </a:lnSpc>
                        <a:spcAft>
                          <a:spcPts val="800"/>
                        </a:spcAft>
                        <a:buNone/>
                      </a:pPr>
                      <a:r>
                        <a:rPr lang="en-US" sz="1800" kern="100" dirty="0">
                          <a:solidFill>
                            <a:srgbClr val="C00000"/>
                          </a:solidFill>
                          <a:effectLst/>
                        </a:rPr>
                        <a:t>Examples</a:t>
                      </a:r>
                      <a:endParaRPr lang="en-US" sz="1800"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5538382"/>
                  </a:ext>
                </a:extLst>
              </a:tr>
              <a:tr h="2041568">
                <a:tc>
                  <a:txBody>
                    <a:bodyPr/>
                    <a:lstStyle/>
                    <a:p>
                      <a:pPr marL="0" marR="0">
                        <a:lnSpc>
                          <a:spcPct val="115000"/>
                        </a:lnSpc>
                        <a:spcAft>
                          <a:spcPts val="800"/>
                        </a:spcAft>
                        <a:buNone/>
                      </a:pPr>
                      <a:r>
                        <a:rPr lang="en-US" sz="1800" kern="100" dirty="0">
                          <a:solidFill>
                            <a:srgbClr val="C00000"/>
                          </a:solidFill>
                          <a:effectLst/>
                        </a:rPr>
                        <a:t>Definite Article “The”</a:t>
                      </a:r>
                      <a:endParaRPr lang="en-US" sz="1800"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nSpc>
                          <a:spcPct val="115000"/>
                        </a:lnSpc>
                        <a:spcAft>
                          <a:spcPts val="800"/>
                        </a:spcAft>
                        <a:buNone/>
                      </a:pPr>
                      <a:r>
                        <a:rPr lang="en-US" sz="1800" b="1" kern="100" dirty="0">
                          <a:solidFill>
                            <a:srgbClr val="00A23A"/>
                          </a:solidFill>
                          <a:effectLst/>
                        </a:rPr>
                        <a:t>1</a:t>
                      </a:r>
                      <a:r>
                        <a:rPr lang="en-US" sz="1800" kern="100" dirty="0">
                          <a:solidFill>
                            <a:schemeClr val="tx1"/>
                          </a:solidFill>
                          <a:effectLst/>
                        </a:rPr>
                        <a:t>-Something mentioned before.</a:t>
                      </a:r>
                    </a:p>
                    <a:p>
                      <a:pPr marL="0" marR="0">
                        <a:lnSpc>
                          <a:spcPct val="115000"/>
                        </a:lnSpc>
                        <a:spcAft>
                          <a:spcPts val="800"/>
                        </a:spcAft>
                        <a:buNone/>
                      </a:pPr>
                      <a:r>
                        <a:rPr lang="en-US" sz="1800" b="1" kern="100" dirty="0">
                          <a:solidFill>
                            <a:srgbClr val="00A23A"/>
                          </a:solidFill>
                          <a:effectLst/>
                        </a:rPr>
                        <a:t>2-</a:t>
                      </a:r>
                      <a:r>
                        <a:rPr lang="en-US" sz="1800" kern="100" dirty="0">
                          <a:solidFill>
                            <a:schemeClr val="tx1"/>
                          </a:solidFill>
                          <a:effectLst/>
                        </a:rPr>
                        <a:t> Before adjectives to refer to a whole group of people.</a:t>
                      </a:r>
                    </a:p>
                    <a:p>
                      <a:pPr marL="0" marR="0">
                        <a:lnSpc>
                          <a:spcPct val="115000"/>
                        </a:lnSpc>
                        <a:spcAft>
                          <a:spcPts val="800"/>
                        </a:spcAft>
                        <a:buNone/>
                      </a:pPr>
                      <a:r>
                        <a:rPr lang="en-US" sz="1800" b="1" kern="100" dirty="0">
                          <a:solidFill>
                            <a:srgbClr val="00A23A"/>
                          </a:solidFill>
                          <a:effectLst/>
                        </a:rPr>
                        <a:t>3-</a:t>
                      </a:r>
                      <a:r>
                        <a:rPr lang="en-US" sz="1800" kern="100" dirty="0">
                          <a:solidFill>
                            <a:schemeClr val="tx1"/>
                          </a:solidFill>
                          <a:effectLst/>
                        </a:rPr>
                        <a:t> with superlatives</a:t>
                      </a:r>
                    </a:p>
                    <a:p>
                      <a:pPr marL="0" marR="0">
                        <a:lnSpc>
                          <a:spcPct val="115000"/>
                        </a:lnSpc>
                        <a:spcAft>
                          <a:spcPts val="800"/>
                        </a:spcAft>
                        <a:buNone/>
                      </a:pPr>
                      <a:r>
                        <a:rPr lang="en-US" sz="1800" b="1" kern="100" dirty="0">
                          <a:solidFill>
                            <a:srgbClr val="00A23A"/>
                          </a:solidFill>
                          <a:effectLst/>
                        </a:rPr>
                        <a:t>4-</a:t>
                      </a:r>
                      <a:r>
                        <a:rPr lang="en-US" sz="1800" kern="100" dirty="0">
                          <a:solidFill>
                            <a:schemeClr val="tx1"/>
                          </a:solidFill>
                          <a:effectLst/>
                        </a:rPr>
                        <a:t> Before the names of geographical areas.</a:t>
                      </a:r>
                    </a:p>
                    <a:p>
                      <a:pPr marL="0" marR="0">
                        <a:lnSpc>
                          <a:spcPct val="115000"/>
                        </a:lnSpc>
                        <a:spcAft>
                          <a:spcPts val="800"/>
                        </a:spcAft>
                        <a:buNone/>
                      </a:pPr>
                      <a:r>
                        <a:rPr lang="en-US" sz="1800" b="1" kern="100" dirty="0">
                          <a:solidFill>
                            <a:srgbClr val="00A23A"/>
                          </a:solidFill>
                          <a:effectLst/>
                        </a:rPr>
                        <a:t>5-</a:t>
                      </a:r>
                      <a:r>
                        <a:rPr lang="en-US" sz="1800" kern="100" dirty="0">
                          <a:solidFill>
                            <a:schemeClr val="tx1"/>
                          </a:solidFill>
                          <a:effectLst/>
                        </a:rPr>
                        <a:t> With Some countries/ Names of countries containing Republic/ Kingdom </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nSpc>
                          <a:spcPct val="115000"/>
                        </a:lnSpc>
                        <a:spcAft>
                          <a:spcPts val="800"/>
                        </a:spcAft>
                        <a:buNone/>
                      </a:pPr>
                      <a:r>
                        <a:rPr lang="es-MX" sz="1800" b="1" kern="100" dirty="0">
                          <a:solidFill>
                            <a:srgbClr val="00A23A"/>
                          </a:solidFill>
                          <a:effectLst/>
                        </a:rPr>
                        <a:t>1-</a:t>
                      </a:r>
                      <a:r>
                        <a:rPr lang="es-MX" sz="1800" kern="100" dirty="0">
                          <a:solidFill>
                            <a:schemeClr val="tx1"/>
                          </a:solidFill>
                          <a:effectLst/>
                        </a:rPr>
                        <a:t>I </a:t>
                      </a:r>
                      <a:r>
                        <a:rPr lang="es-MX" sz="1800" kern="100" dirty="0" err="1">
                          <a:solidFill>
                            <a:schemeClr val="tx1"/>
                          </a:solidFill>
                          <a:effectLst/>
                        </a:rPr>
                        <a:t>met</a:t>
                      </a:r>
                      <a:r>
                        <a:rPr lang="es-MX" sz="1800" kern="100" dirty="0">
                          <a:solidFill>
                            <a:schemeClr val="tx1"/>
                          </a:solidFill>
                          <a:effectLst/>
                        </a:rPr>
                        <a:t> a </a:t>
                      </a:r>
                      <a:r>
                        <a:rPr lang="es-MX" sz="1800" kern="100" dirty="0" err="1">
                          <a:solidFill>
                            <a:schemeClr val="tx1"/>
                          </a:solidFill>
                          <a:effectLst/>
                        </a:rPr>
                        <a:t>boy</a:t>
                      </a:r>
                      <a:r>
                        <a:rPr lang="es-MX" sz="1800" kern="100" dirty="0">
                          <a:solidFill>
                            <a:schemeClr val="tx1"/>
                          </a:solidFill>
                          <a:effectLst/>
                        </a:rPr>
                        <a:t>. </a:t>
                      </a:r>
                      <a:r>
                        <a:rPr lang="es-MX" sz="1800" u="sng" kern="100" dirty="0" err="1">
                          <a:solidFill>
                            <a:schemeClr val="tx1"/>
                          </a:solidFill>
                          <a:effectLst/>
                        </a:rPr>
                        <a:t>The</a:t>
                      </a:r>
                      <a:r>
                        <a:rPr lang="es-MX" sz="1800" kern="100" dirty="0">
                          <a:solidFill>
                            <a:schemeClr val="tx1"/>
                          </a:solidFill>
                          <a:effectLst/>
                        </a:rPr>
                        <a:t> </a:t>
                      </a:r>
                      <a:r>
                        <a:rPr lang="es-MX" sz="1800" kern="100" dirty="0" err="1">
                          <a:solidFill>
                            <a:schemeClr val="tx1"/>
                          </a:solidFill>
                          <a:effectLst/>
                        </a:rPr>
                        <a:t>boy</a:t>
                      </a:r>
                      <a:r>
                        <a:rPr lang="es-MX" sz="1800" kern="100" dirty="0">
                          <a:solidFill>
                            <a:schemeClr val="tx1"/>
                          </a:solidFill>
                          <a:effectLst/>
                        </a:rPr>
                        <a:t> </a:t>
                      </a:r>
                      <a:r>
                        <a:rPr lang="es-MX" sz="1800" kern="100" dirty="0" err="1">
                          <a:solidFill>
                            <a:schemeClr val="tx1"/>
                          </a:solidFill>
                          <a:effectLst/>
                        </a:rPr>
                        <a:t>is</a:t>
                      </a:r>
                      <a:r>
                        <a:rPr lang="es-MX" sz="1800" kern="100" dirty="0">
                          <a:solidFill>
                            <a:schemeClr val="tx1"/>
                          </a:solidFill>
                          <a:effectLst/>
                        </a:rPr>
                        <a:t> 15.</a:t>
                      </a:r>
                      <a:endParaRPr lang="en-US" sz="1800" kern="100" dirty="0">
                        <a:solidFill>
                          <a:schemeClr val="tx1"/>
                        </a:solidFill>
                        <a:effectLst/>
                      </a:endParaRPr>
                    </a:p>
                    <a:p>
                      <a:pPr marL="0" marR="0">
                        <a:lnSpc>
                          <a:spcPct val="115000"/>
                        </a:lnSpc>
                        <a:spcAft>
                          <a:spcPts val="800"/>
                        </a:spcAft>
                        <a:buNone/>
                      </a:pPr>
                      <a:r>
                        <a:rPr lang="en-US" sz="1800" b="1" kern="100" dirty="0">
                          <a:solidFill>
                            <a:srgbClr val="00A23A"/>
                          </a:solidFill>
                          <a:effectLst/>
                        </a:rPr>
                        <a:t>2-</a:t>
                      </a:r>
                      <a:r>
                        <a:rPr lang="en-US" sz="1800" kern="100" dirty="0">
                          <a:solidFill>
                            <a:schemeClr val="tx1"/>
                          </a:solidFill>
                          <a:effectLst/>
                        </a:rPr>
                        <a:t> </a:t>
                      </a:r>
                      <a:r>
                        <a:rPr lang="en-US" sz="1800" u="sng" kern="100" dirty="0">
                          <a:solidFill>
                            <a:schemeClr val="tx1"/>
                          </a:solidFill>
                          <a:effectLst/>
                        </a:rPr>
                        <a:t>The</a:t>
                      </a:r>
                      <a:r>
                        <a:rPr lang="en-US" sz="1800" kern="100" dirty="0">
                          <a:solidFill>
                            <a:schemeClr val="tx1"/>
                          </a:solidFill>
                          <a:effectLst/>
                        </a:rPr>
                        <a:t> elderly/ </a:t>
                      </a:r>
                      <a:r>
                        <a:rPr lang="en-US" sz="1800" u="sng" kern="100" dirty="0">
                          <a:solidFill>
                            <a:schemeClr val="tx1"/>
                          </a:solidFill>
                          <a:effectLst/>
                        </a:rPr>
                        <a:t>The</a:t>
                      </a:r>
                      <a:r>
                        <a:rPr lang="en-US" sz="1800" kern="100" dirty="0">
                          <a:solidFill>
                            <a:schemeClr val="tx1"/>
                          </a:solidFill>
                          <a:effectLst/>
                        </a:rPr>
                        <a:t> poor/ The French </a:t>
                      </a:r>
                    </a:p>
                    <a:p>
                      <a:pPr marL="0" marR="0">
                        <a:lnSpc>
                          <a:spcPct val="115000"/>
                        </a:lnSpc>
                        <a:spcAft>
                          <a:spcPts val="800"/>
                        </a:spcAft>
                        <a:buNone/>
                      </a:pPr>
                      <a:r>
                        <a:rPr lang="en-US" sz="1800" b="1" kern="100" dirty="0">
                          <a:solidFill>
                            <a:srgbClr val="00A23A"/>
                          </a:solidFill>
                          <a:effectLst/>
                        </a:rPr>
                        <a:t>3-</a:t>
                      </a:r>
                      <a:r>
                        <a:rPr lang="en-US" sz="1800" kern="100" dirty="0">
                          <a:solidFill>
                            <a:schemeClr val="tx1"/>
                          </a:solidFill>
                          <a:effectLst/>
                        </a:rPr>
                        <a:t> The longest/ the best </a:t>
                      </a:r>
                    </a:p>
                    <a:p>
                      <a:pPr marL="0" marR="0">
                        <a:lnSpc>
                          <a:spcPct val="115000"/>
                        </a:lnSpc>
                        <a:spcAft>
                          <a:spcPts val="800"/>
                        </a:spcAft>
                        <a:buNone/>
                      </a:pPr>
                      <a:r>
                        <a:rPr lang="en-US" sz="1800" b="1" kern="100" dirty="0">
                          <a:solidFill>
                            <a:srgbClr val="00A23A"/>
                          </a:solidFill>
                          <a:effectLst/>
                        </a:rPr>
                        <a:t>4- </a:t>
                      </a:r>
                      <a:r>
                        <a:rPr lang="en-US" sz="1800" kern="100" dirty="0">
                          <a:solidFill>
                            <a:schemeClr val="tx1"/>
                          </a:solidFill>
                          <a:effectLst/>
                        </a:rPr>
                        <a:t>The Nile Rive/ The Himalayas </a:t>
                      </a:r>
                    </a:p>
                    <a:p>
                      <a:pPr marL="0" marR="0">
                        <a:lnSpc>
                          <a:spcPct val="115000"/>
                        </a:lnSpc>
                        <a:spcAft>
                          <a:spcPts val="800"/>
                        </a:spcAft>
                        <a:buNone/>
                      </a:pPr>
                      <a:r>
                        <a:rPr lang="en-US" sz="1800" b="1" kern="100" dirty="0">
                          <a:solidFill>
                            <a:srgbClr val="00A23A"/>
                          </a:solidFill>
                          <a:effectLst/>
                        </a:rPr>
                        <a:t>5-</a:t>
                      </a:r>
                      <a:r>
                        <a:rPr lang="en-US" sz="1800" kern="100" dirty="0">
                          <a:solidFill>
                            <a:schemeClr val="tx1"/>
                          </a:solidFill>
                          <a:effectLst/>
                        </a:rPr>
                        <a:t> The USA/ The Philippines/ The Kingdom of Bahrain/ The French Republic </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273180303"/>
                  </a:ext>
                </a:extLst>
              </a:tr>
              <a:tr h="1055239">
                <a:tc>
                  <a:txBody>
                    <a:bodyPr/>
                    <a:lstStyle/>
                    <a:p>
                      <a:pPr marL="0" marR="0">
                        <a:lnSpc>
                          <a:spcPct val="115000"/>
                        </a:lnSpc>
                        <a:spcAft>
                          <a:spcPts val="800"/>
                        </a:spcAft>
                        <a:buNone/>
                      </a:pPr>
                      <a:r>
                        <a:rPr lang="en-US" sz="1800" kern="100">
                          <a:solidFill>
                            <a:srgbClr val="C00000"/>
                          </a:solidFill>
                          <a:effectLst/>
                        </a:rPr>
                        <a:t>Indefinite Articles “A” “An”</a:t>
                      </a:r>
                      <a:endParaRPr lang="en-US" sz="1800" kern="10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nSpc>
                          <a:spcPct val="115000"/>
                        </a:lnSpc>
                        <a:spcAft>
                          <a:spcPts val="800"/>
                        </a:spcAft>
                        <a:buNone/>
                      </a:pPr>
                      <a:r>
                        <a:rPr lang="en-US" sz="1800" kern="100" dirty="0">
                          <a:solidFill>
                            <a:schemeClr val="tx1"/>
                          </a:solidFill>
                          <a:effectLst/>
                        </a:rPr>
                        <a:t>Used before non-specific countable nouns</a:t>
                      </a:r>
                    </a:p>
                    <a:p>
                      <a:pPr marL="0" marR="0" lvl="0" indent="0">
                        <a:lnSpc>
                          <a:spcPct val="115000"/>
                        </a:lnSpc>
                        <a:buFont typeface="+mj-lt"/>
                        <a:buNone/>
                      </a:pPr>
                      <a:r>
                        <a:rPr lang="en-US" sz="1800" b="1" kern="100" dirty="0">
                          <a:solidFill>
                            <a:srgbClr val="00A23A"/>
                          </a:solidFill>
                          <a:effectLst/>
                        </a:rPr>
                        <a:t>1-</a:t>
                      </a:r>
                      <a:r>
                        <a:rPr lang="en-US" sz="1800" kern="100" dirty="0">
                          <a:solidFill>
                            <a:schemeClr val="tx1"/>
                          </a:solidFill>
                          <a:effectLst/>
                        </a:rPr>
                        <a:t> “a”: before nouns beginning with consonants  </a:t>
                      </a:r>
                    </a:p>
                    <a:p>
                      <a:pPr marL="0" marR="0" lvl="0" indent="0">
                        <a:lnSpc>
                          <a:spcPct val="115000"/>
                        </a:lnSpc>
                        <a:spcAft>
                          <a:spcPts val="800"/>
                        </a:spcAft>
                        <a:buFont typeface="+mj-lt"/>
                        <a:buNone/>
                      </a:pPr>
                      <a:r>
                        <a:rPr lang="en-US" sz="1800" b="1" kern="100" dirty="0">
                          <a:solidFill>
                            <a:srgbClr val="00A23A"/>
                          </a:solidFill>
                          <a:effectLst/>
                        </a:rPr>
                        <a:t>2- </a:t>
                      </a:r>
                      <a:r>
                        <a:rPr lang="en-US" sz="1800" kern="100" dirty="0">
                          <a:solidFill>
                            <a:schemeClr val="tx1"/>
                          </a:solidFill>
                          <a:effectLst/>
                        </a:rPr>
                        <a:t>“an” before nouns beginning with vowels:</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nSpc>
                          <a:spcPct val="115000"/>
                        </a:lnSpc>
                        <a:spcAft>
                          <a:spcPts val="800"/>
                        </a:spcAft>
                        <a:buNone/>
                      </a:pPr>
                      <a:r>
                        <a:rPr lang="en-US" sz="1800" kern="100" dirty="0">
                          <a:solidFill>
                            <a:schemeClr val="tx1"/>
                          </a:solidFill>
                          <a:effectLst/>
                        </a:rPr>
                        <a:t> </a:t>
                      </a:r>
                    </a:p>
                    <a:p>
                      <a:pPr marL="0" marR="0" lvl="0" indent="0">
                        <a:lnSpc>
                          <a:spcPct val="115000"/>
                        </a:lnSpc>
                        <a:buFont typeface="+mj-lt"/>
                        <a:buNone/>
                      </a:pPr>
                      <a:r>
                        <a:rPr lang="en-US" sz="1800" b="1" kern="100" dirty="0">
                          <a:solidFill>
                            <a:srgbClr val="00A23A"/>
                          </a:solidFill>
                          <a:effectLst/>
                        </a:rPr>
                        <a:t>1- </a:t>
                      </a:r>
                      <a:r>
                        <a:rPr lang="en-US" sz="1800" kern="100" dirty="0">
                          <a:solidFill>
                            <a:schemeClr val="tx1"/>
                          </a:solidFill>
                          <a:effectLst/>
                        </a:rPr>
                        <a:t>A book/ a laptop.</a:t>
                      </a:r>
                    </a:p>
                    <a:p>
                      <a:pPr marL="0" marR="0" lvl="0" indent="0">
                        <a:lnSpc>
                          <a:spcPct val="115000"/>
                        </a:lnSpc>
                        <a:spcAft>
                          <a:spcPts val="800"/>
                        </a:spcAft>
                        <a:buFont typeface="+mj-lt"/>
                        <a:buNone/>
                      </a:pPr>
                      <a:r>
                        <a:rPr lang="en-US" sz="1800" b="1" kern="100" dirty="0">
                          <a:solidFill>
                            <a:srgbClr val="00A23A"/>
                          </a:solidFill>
                          <a:effectLst/>
                        </a:rPr>
                        <a:t>2-</a:t>
                      </a:r>
                      <a:r>
                        <a:rPr lang="en-US" sz="1800" kern="100" dirty="0">
                          <a:solidFill>
                            <a:schemeClr val="tx1"/>
                          </a:solidFill>
                          <a:effectLst/>
                        </a:rPr>
                        <a:t> An apple/ an article </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594461403"/>
                  </a:ext>
                </a:extLst>
              </a:tr>
              <a:tr h="2156341">
                <a:tc>
                  <a:txBody>
                    <a:bodyPr/>
                    <a:lstStyle/>
                    <a:p>
                      <a:pPr marL="0" marR="0">
                        <a:lnSpc>
                          <a:spcPct val="115000"/>
                        </a:lnSpc>
                        <a:spcAft>
                          <a:spcPts val="800"/>
                        </a:spcAft>
                        <a:buNone/>
                      </a:pPr>
                      <a:r>
                        <a:rPr lang="en-US" sz="1800" kern="100" dirty="0">
                          <a:solidFill>
                            <a:srgbClr val="C00000"/>
                          </a:solidFill>
                          <a:effectLst/>
                        </a:rPr>
                        <a:t> </a:t>
                      </a:r>
                    </a:p>
                    <a:p>
                      <a:pPr marL="0" marR="0">
                        <a:lnSpc>
                          <a:spcPct val="115000"/>
                        </a:lnSpc>
                        <a:spcAft>
                          <a:spcPts val="800"/>
                        </a:spcAft>
                        <a:buNone/>
                      </a:pPr>
                      <a:r>
                        <a:rPr lang="en-US" sz="1800" kern="100" dirty="0">
                          <a:solidFill>
                            <a:srgbClr val="C00000"/>
                          </a:solidFill>
                          <a:effectLst/>
                        </a:rPr>
                        <a:t>No article (Ø)</a:t>
                      </a:r>
                      <a:endParaRPr lang="en-US" sz="1800"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nSpc>
                          <a:spcPct val="115000"/>
                        </a:lnSpc>
                        <a:spcAft>
                          <a:spcPts val="800"/>
                        </a:spcAft>
                        <a:buNone/>
                      </a:pPr>
                      <a:r>
                        <a:rPr lang="en-US" sz="1800" kern="100" dirty="0">
                          <a:solidFill>
                            <a:schemeClr val="tx1"/>
                          </a:solidFill>
                          <a:effectLst/>
                        </a:rPr>
                        <a:t>We do not need any articles before some nouns:</a:t>
                      </a:r>
                    </a:p>
                    <a:p>
                      <a:pPr marL="0" marR="0" lvl="0" indent="0">
                        <a:lnSpc>
                          <a:spcPct val="115000"/>
                        </a:lnSpc>
                        <a:buFont typeface="+mj-lt"/>
                        <a:buNone/>
                      </a:pPr>
                      <a:r>
                        <a:rPr lang="en-US" sz="1800" b="1" kern="100" dirty="0">
                          <a:solidFill>
                            <a:srgbClr val="00A23A"/>
                          </a:solidFill>
                          <a:effectLst/>
                        </a:rPr>
                        <a:t>1-</a:t>
                      </a:r>
                      <a:r>
                        <a:rPr lang="en-US" sz="1800" kern="100" dirty="0">
                          <a:solidFill>
                            <a:schemeClr val="tx1"/>
                          </a:solidFill>
                          <a:effectLst/>
                        </a:rPr>
                        <a:t> Plural nouns </a:t>
                      </a:r>
                    </a:p>
                    <a:p>
                      <a:pPr marL="0" marR="0" lvl="0" indent="0">
                        <a:lnSpc>
                          <a:spcPct val="115000"/>
                        </a:lnSpc>
                        <a:buFont typeface="+mj-lt"/>
                        <a:buNone/>
                      </a:pPr>
                      <a:r>
                        <a:rPr lang="en-US" sz="1800" b="1" kern="100" dirty="0">
                          <a:solidFill>
                            <a:srgbClr val="00A23A"/>
                          </a:solidFill>
                          <a:effectLst/>
                        </a:rPr>
                        <a:t>2-</a:t>
                      </a:r>
                      <a:r>
                        <a:rPr lang="en-US" sz="1800" kern="100" dirty="0">
                          <a:solidFill>
                            <a:schemeClr val="tx1"/>
                          </a:solidFill>
                          <a:effectLst/>
                        </a:rPr>
                        <a:t> Abstract nouns </a:t>
                      </a:r>
                    </a:p>
                    <a:p>
                      <a:pPr marL="0" marR="0" lvl="0" indent="0">
                        <a:lnSpc>
                          <a:spcPct val="115000"/>
                        </a:lnSpc>
                        <a:buFont typeface="+mj-lt"/>
                        <a:buNone/>
                      </a:pPr>
                      <a:r>
                        <a:rPr lang="en-US" sz="1800" b="1" kern="100" dirty="0">
                          <a:solidFill>
                            <a:srgbClr val="00A23A"/>
                          </a:solidFill>
                          <a:effectLst/>
                        </a:rPr>
                        <a:t>3- </a:t>
                      </a:r>
                      <a:r>
                        <a:rPr lang="en-US" sz="1800" kern="100" dirty="0">
                          <a:solidFill>
                            <a:schemeClr val="tx1"/>
                          </a:solidFill>
                          <a:effectLst/>
                        </a:rPr>
                        <a:t>Uncountable nouns </a:t>
                      </a:r>
                    </a:p>
                    <a:p>
                      <a:pPr marL="0" marR="0" lvl="0" indent="0">
                        <a:lnSpc>
                          <a:spcPct val="115000"/>
                        </a:lnSpc>
                        <a:buFont typeface="+mj-lt"/>
                        <a:buNone/>
                      </a:pPr>
                      <a:r>
                        <a:rPr lang="en-US" sz="1800" b="1" kern="100" dirty="0">
                          <a:solidFill>
                            <a:srgbClr val="00A23A"/>
                          </a:solidFill>
                          <a:effectLst/>
                        </a:rPr>
                        <a:t>4-</a:t>
                      </a:r>
                      <a:r>
                        <a:rPr lang="en-US" sz="1800" kern="100" dirty="0">
                          <a:solidFill>
                            <a:schemeClr val="tx1"/>
                          </a:solidFill>
                          <a:effectLst/>
                        </a:rPr>
                        <a:t> Names of streets , towns ,cities, countries:</a:t>
                      </a:r>
                    </a:p>
                    <a:p>
                      <a:pPr marL="0" marR="0" lvl="0" indent="0">
                        <a:lnSpc>
                          <a:spcPct val="115000"/>
                        </a:lnSpc>
                        <a:buFont typeface="+mj-lt"/>
                        <a:buNone/>
                      </a:pPr>
                      <a:r>
                        <a:rPr lang="en-US" sz="1800" b="1" kern="100" dirty="0">
                          <a:solidFill>
                            <a:srgbClr val="00A23A"/>
                          </a:solidFill>
                          <a:effectLst/>
                        </a:rPr>
                        <a:t>5-</a:t>
                      </a:r>
                      <a:r>
                        <a:rPr lang="en-US" sz="1800" kern="100" dirty="0">
                          <a:solidFill>
                            <a:schemeClr val="tx1"/>
                          </a:solidFill>
                          <a:effectLst/>
                        </a:rPr>
                        <a:t> Many common expressions”</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rtl="0">
                        <a:lnSpc>
                          <a:spcPct val="115000"/>
                        </a:lnSpc>
                        <a:buFont typeface="+mj-lt"/>
                        <a:buNone/>
                      </a:pPr>
                      <a:r>
                        <a:rPr lang="en-US" sz="1800" b="1" kern="100" dirty="0">
                          <a:solidFill>
                            <a:srgbClr val="00A23A"/>
                          </a:solidFill>
                          <a:effectLst/>
                        </a:rPr>
                        <a:t>1-</a:t>
                      </a:r>
                      <a:r>
                        <a:rPr lang="en-US" sz="1800" kern="100" dirty="0">
                          <a:solidFill>
                            <a:schemeClr val="tx1"/>
                          </a:solidFill>
                          <a:effectLst/>
                        </a:rPr>
                        <a:t> Ø children/ Ø books</a:t>
                      </a:r>
                    </a:p>
                    <a:p>
                      <a:pPr marL="0" marR="0" lvl="0" indent="0">
                        <a:lnSpc>
                          <a:spcPct val="115000"/>
                        </a:lnSpc>
                        <a:buFont typeface="+mj-lt"/>
                        <a:buNone/>
                      </a:pPr>
                      <a:r>
                        <a:rPr lang="en-US" sz="1800" b="1" kern="100" dirty="0">
                          <a:solidFill>
                            <a:srgbClr val="00A23A"/>
                          </a:solidFill>
                          <a:effectLst/>
                        </a:rPr>
                        <a:t>2-</a:t>
                      </a:r>
                      <a:r>
                        <a:rPr lang="en-US" sz="1800" kern="100" dirty="0">
                          <a:solidFill>
                            <a:schemeClr val="tx1"/>
                          </a:solidFill>
                          <a:effectLst/>
                        </a:rPr>
                        <a:t> Ø peace/ Ø beauty</a:t>
                      </a:r>
                    </a:p>
                    <a:p>
                      <a:pPr marL="0" marR="0" lvl="0" indent="0">
                        <a:lnSpc>
                          <a:spcPct val="115000"/>
                        </a:lnSpc>
                        <a:buFont typeface="+mj-lt"/>
                        <a:buNone/>
                      </a:pPr>
                      <a:r>
                        <a:rPr lang="en-US" sz="1800" b="1" kern="100" dirty="0">
                          <a:solidFill>
                            <a:srgbClr val="00A23A"/>
                          </a:solidFill>
                          <a:effectLst/>
                        </a:rPr>
                        <a:t>3- </a:t>
                      </a:r>
                      <a:r>
                        <a:rPr lang="en-US" sz="1800" kern="100" dirty="0">
                          <a:solidFill>
                            <a:schemeClr val="tx1"/>
                          </a:solidFill>
                          <a:effectLst/>
                        </a:rPr>
                        <a:t>Ø milk/ Ø sugar</a:t>
                      </a:r>
                    </a:p>
                    <a:p>
                      <a:pPr marL="0" marR="0" lvl="0" indent="0">
                        <a:lnSpc>
                          <a:spcPct val="115000"/>
                        </a:lnSpc>
                        <a:buFont typeface="+mj-lt"/>
                        <a:buNone/>
                      </a:pPr>
                      <a:r>
                        <a:rPr lang="en-US" sz="1800" b="1" kern="100" dirty="0">
                          <a:solidFill>
                            <a:srgbClr val="00A23A"/>
                          </a:solidFill>
                          <a:effectLst/>
                        </a:rPr>
                        <a:t>4-</a:t>
                      </a:r>
                      <a:r>
                        <a:rPr lang="en-US" sz="1800" kern="100" dirty="0">
                          <a:solidFill>
                            <a:schemeClr val="tx1"/>
                          </a:solidFill>
                          <a:effectLst/>
                        </a:rPr>
                        <a:t> I live in Ø Manama.</a:t>
                      </a:r>
                    </a:p>
                    <a:p>
                      <a:pPr marL="0" marR="0" lvl="0" indent="0">
                        <a:lnSpc>
                          <a:spcPct val="115000"/>
                        </a:lnSpc>
                        <a:spcAft>
                          <a:spcPts val="800"/>
                        </a:spcAft>
                        <a:buFont typeface="+mj-lt"/>
                        <a:buNone/>
                      </a:pPr>
                      <a:r>
                        <a:rPr lang="es-MX" sz="1700" b="1" kern="100" dirty="0">
                          <a:solidFill>
                            <a:srgbClr val="00A23A"/>
                          </a:solidFill>
                          <a:effectLst/>
                        </a:rPr>
                        <a:t>5-</a:t>
                      </a:r>
                      <a:r>
                        <a:rPr lang="es-MX" sz="1700" kern="100" dirty="0">
                          <a:solidFill>
                            <a:schemeClr val="tx1"/>
                          </a:solidFill>
                          <a:effectLst/>
                        </a:rPr>
                        <a:t> </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go</a:t>
                      </a:r>
                      <a:r>
                        <a:rPr lang="es-MX" sz="1700" kern="100" dirty="0">
                          <a:solidFill>
                            <a:schemeClr val="tx1"/>
                          </a:solidFill>
                          <a:effectLst/>
                        </a:rPr>
                        <a:t> </a:t>
                      </a:r>
                      <a:r>
                        <a:rPr lang="en-US" sz="1700" kern="100" dirty="0">
                          <a:solidFill>
                            <a:schemeClr val="tx1"/>
                          </a:solidFill>
                          <a:effectLst/>
                        </a:rPr>
                        <a:t>Ø </a:t>
                      </a:r>
                      <a:r>
                        <a:rPr lang="es-MX" sz="1700" kern="100" dirty="0">
                          <a:solidFill>
                            <a:schemeClr val="tx1"/>
                          </a:solidFill>
                          <a:effectLst/>
                        </a:rPr>
                        <a:t>home/ </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school</a:t>
                      </a:r>
                      <a:r>
                        <a:rPr lang="es-MX" sz="1700" kern="100" dirty="0">
                          <a:solidFill>
                            <a:schemeClr val="tx1"/>
                          </a:solidFill>
                          <a:effectLst/>
                        </a:rPr>
                        <a:t>/ </a:t>
                      </a:r>
                      <a:r>
                        <a:rPr lang="es-MX" sz="1700" kern="100" dirty="0" err="1">
                          <a:solidFill>
                            <a:schemeClr val="tx1"/>
                          </a:solidFill>
                          <a:effectLst/>
                        </a:rPr>
                        <a:t>to</a:t>
                      </a:r>
                      <a:r>
                        <a:rPr lang="es-MX" sz="1700" kern="100" dirty="0">
                          <a:solidFill>
                            <a:schemeClr val="tx1"/>
                          </a:solidFill>
                          <a:effectLst/>
                        </a:rPr>
                        <a:t> hospital/ </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bed</a:t>
                      </a:r>
                      <a:r>
                        <a:rPr lang="es-MX" sz="1700" kern="100" dirty="0">
                          <a:solidFill>
                            <a:schemeClr val="tx1"/>
                          </a:solidFill>
                          <a:effectLst/>
                        </a:rPr>
                        <a:t>/.</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go</a:t>
                      </a:r>
                      <a:r>
                        <a:rPr lang="es-MX" sz="1700" kern="100" dirty="0">
                          <a:solidFill>
                            <a:schemeClr val="tx1"/>
                          </a:solidFill>
                          <a:effectLst/>
                        </a:rPr>
                        <a:t> </a:t>
                      </a:r>
                      <a:r>
                        <a:rPr lang="es-MX" sz="1700" kern="100" dirty="0" err="1">
                          <a:solidFill>
                            <a:schemeClr val="tx1"/>
                          </a:solidFill>
                          <a:effectLst/>
                        </a:rPr>
                        <a:t>on</a:t>
                      </a:r>
                      <a:r>
                        <a:rPr lang="es-MX" sz="1700" kern="100" dirty="0">
                          <a:solidFill>
                            <a:schemeClr val="tx1"/>
                          </a:solidFill>
                          <a:effectLst/>
                        </a:rPr>
                        <a:t> </a:t>
                      </a:r>
                      <a:r>
                        <a:rPr lang="en-US" sz="1700" kern="100" dirty="0">
                          <a:solidFill>
                            <a:schemeClr val="tx1"/>
                          </a:solidFill>
                          <a:effectLst/>
                        </a:rPr>
                        <a:t>Ø </a:t>
                      </a:r>
                      <a:r>
                        <a:rPr lang="es-MX" sz="1700" kern="100" dirty="0" err="1">
                          <a:solidFill>
                            <a:schemeClr val="tx1"/>
                          </a:solidFill>
                          <a:effectLst/>
                        </a:rPr>
                        <a:t>holiday</a:t>
                      </a:r>
                      <a:r>
                        <a:rPr lang="es-MX" sz="1700" kern="100" dirty="0">
                          <a:solidFill>
                            <a:schemeClr val="tx1"/>
                          </a:solidFill>
                          <a:effectLst/>
                        </a:rPr>
                        <a:t>/ </a:t>
                      </a:r>
                      <a:r>
                        <a:rPr lang="es-MX" sz="1700" kern="100" dirty="0" err="1">
                          <a:solidFill>
                            <a:schemeClr val="tx1"/>
                          </a:solidFill>
                          <a:effectLst/>
                        </a:rPr>
                        <a:t>To</a:t>
                      </a:r>
                      <a:r>
                        <a:rPr lang="es-MX" sz="1700" kern="100" dirty="0">
                          <a:solidFill>
                            <a:schemeClr val="tx1"/>
                          </a:solidFill>
                          <a:effectLst/>
                        </a:rPr>
                        <a:t> be at </a:t>
                      </a:r>
                      <a:r>
                        <a:rPr lang="en-US" sz="1700" kern="100" dirty="0">
                          <a:solidFill>
                            <a:schemeClr val="tx1"/>
                          </a:solidFill>
                          <a:effectLst/>
                        </a:rPr>
                        <a:t>Ø </a:t>
                      </a:r>
                      <a:r>
                        <a:rPr lang="es-MX" sz="1700" kern="100" dirty="0">
                          <a:solidFill>
                            <a:schemeClr val="tx1"/>
                          </a:solidFill>
                          <a:effectLst/>
                        </a:rPr>
                        <a:t>home/ </a:t>
                      </a:r>
                      <a:r>
                        <a:rPr lang="es-MX" sz="1700" kern="100" dirty="0" err="1">
                          <a:solidFill>
                            <a:schemeClr val="tx1"/>
                          </a:solidFill>
                          <a:effectLst/>
                        </a:rPr>
                        <a:t>work</a:t>
                      </a:r>
                      <a:r>
                        <a:rPr lang="es-MX" sz="1700" kern="100" dirty="0">
                          <a:solidFill>
                            <a:schemeClr val="tx1"/>
                          </a:solidFill>
                          <a:effectLst/>
                        </a:rPr>
                        <a:t>/ </a:t>
                      </a:r>
                      <a:r>
                        <a:rPr lang="es-MX" sz="1700" kern="100" dirty="0" err="1">
                          <a:solidFill>
                            <a:schemeClr val="tx1"/>
                          </a:solidFill>
                          <a:effectLst/>
                        </a:rPr>
                        <a:t>school</a:t>
                      </a:r>
                      <a:r>
                        <a:rPr lang="es-MX" sz="1700" kern="100" dirty="0">
                          <a:solidFill>
                            <a:schemeClr val="tx1"/>
                          </a:solidFill>
                          <a:effectLst/>
                        </a:rPr>
                        <a:t>/ </a:t>
                      </a:r>
                      <a:r>
                        <a:rPr lang="es-MX" sz="1700" kern="100" dirty="0" err="1">
                          <a:solidFill>
                            <a:schemeClr val="tx1"/>
                          </a:solidFill>
                          <a:effectLst/>
                        </a:rPr>
                        <a:t>university</a:t>
                      </a:r>
                      <a:r>
                        <a:rPr lang="es-MX" sz="1700" kern="100" dirty="0">
                          <a:solidFill>
                            <a:schemeClr val="tx1"/>
                          </a:solidFill>
                          <a:effectLst/>
                        </a:rPr>
                        <a:t>/ </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go</a:t>
                      </a:r>
                      <a:r>
                        <a:rPr lang="es-MX" sz="1700" kern="100" dirty="0">
                          <a:solidFill>
                            <a:schemeClr val="tx1"/>
                          </a:solidFill>
                          <a:effectLst/>
                        </a:rPr>
                        <a:t> </a:t>
                      </a:r>
                      <a:r>
                        <a:rPr lang="es-MX" sz="1700" kern="100" dirty="0" err="1">
                          <a:solidFill>
                            <a:schemeClr val="tx1"/>
                          </a:solidFill>
                          <a:effectLst/>
                        </a:rPr>
                        <a:t>by</a:t>
                      </a:r>
                      <a:r>
                        <a:rPr lang="es-MX" sz="1700" kern="100" dirty="0">
                          <a:solidFill>
                            <a:schemeClr val="tx1"/>
                          </a:solidFill>
                          <a:effectLst/>
                        </a:rPr>
                        <a:t> </a:t>
                      </a:r>
                      <a:r>
                        <a:rPr lang="en-US" sz="1700" kern="100" dirty="0">
                          <a:solidFill>
                            <a:schemeClr val="tx1"/>
                          </a:solidFill>
                          <a:effectLst/>
                        </a:rPr>
                        <a:t>Ø </a:t>
                      </a:r>
                      <a:r>
                        <a:rPr lang="es-MX" sz="1700" kern="100" dirty="0">
                          <a:solidFill>
                            <a:schemeClr val="tx1"/>
                          </a:solidFill>
                          <a:effectLst/>
                        </a:rPr>
                        <a:t>car/ bus/</a:t>
                      </a:r>
                      <a:r>
                        <a:rPr lang="es-MX" sz="1700" kern="100" dirty="0" err="1">
                          <a:solidFill>
                            <a:schemeClr val="tx1"/>
                          </a:solidFill>
                          <a:effectLst/>
                        </a:rPr>
                        <a:t>train</a:t>
                      </a:r>
                      <a:r>
                        <a:rPr lang="es-MX" sz="1700" kern="100" dirty="0">
                          <a:solidFill>
                            <a:schemeClr val="tx1"/>
                          </a:solidFill>
                          <a:effectLst/>
                        </a:rPr>
                        <a:t>/ plane./ </a:t>
                      </a:r>
                      <a:r>
                        <a:rPr lang="es-MX" sz="1700" kern="100" dirty="0" err="1">
                          <a:solidFill>
                            <a:schemeClr val="tx1"/>
                          </a:solidFill>
                          <a:effectLst/>
                        </a:rPr>
                        <a:t>To</a:t>
                      </a:r>
                      <a:r>
                        <a:rPr lang="es-MX" sz="1700" kern="100" dirty="0">
                          <a:solidFill>
                            <a:schemeClr val="tx1"/>
                          </a:solidFill>
                          <a:effectLst/>
                        </a:rPr>
                        <a:t> </a:t>
                      </a:r>
                      <a:r>
                        <a:rPr lang="es-MX" sz="1700" kern="100" dirty="0" err="1">
                          <a:solidFill>
                            <a:schemeClr val="tx1"/>
                          </a:solidFill>
                          <a:effectLst/>
                        </a:rPr>
                        <a:t>have</a:t>
                      </a:r>
                      <a:r>
                        <a:rPr lang="es-MX" sz="1700" kern="100" dirty="0">
                          <a:solidFill>
                            <a:schemeClr val="tx1"/>
                          </a:solidFill>
                          <a:effectLst/>
                        </a:rPr>
                        <a:t> </a:t>
                      </a:r>
                      <a:r>
                        <a:rPr lang="en-US" sz="1700" kern="100" dirty="0">
                          <a:solidFill>
                            <a:schemeClr val="tx1"/>
                          </a:solidFill>
                          <a:effectLst/>
                        </a:rPr>
                        <a:t>Ø </a:t>
                      </a:r>
                      <a:r>
                        <a:rPr lang="es-MX" sz="1700" kern="100" dirty="0" err="1">
                          <a:solidFill>
                            <a:schemeClr val="tx1"/>
                          </a:solidFill>
                          <a:effectLst/>
                        </a:rPr>
                        <a:t>breakfast</a:t>
                      </a:r>
                      <a:r>
                        <a:rPr lang="es-MX" sz="1700" kern="100" dirty="0">
                          <a:solidFill>
                            <a:schemeClr val="tx1"/>
                          </a:solidFill>
                          <a:effectLst/>
                        </a:rPr>
                        <a:t>/lunch/ </a:t>
                      </a:r>
                      <a:r>
                        <a:rPr lang="es-MX" sz="1700" kern="100" dirty="0" err="1">
                          <a:solidFill>
                            <a:schemeClr val="tx1"/>
                          </a:solidFill>
                          <a:effectLst/>
                        </a:rPr>
                        <a:t>dinner</a:t>
                      </a:r>
                      <a:r>
                        <a:rPr lang="es-MX" sz="1800" kern="100" dirty="0">
                          <a:solidFill>
                            <a:schemeClr val="tx1"/>
                          </a:solidFill>
                          <a:effectLst/>
                        </a:rPr>
                        <a:t>.</a:t>
                      </a:r>
                      <a:endParaRPr lang="en-US" sz="18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55792" marR="557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352409791"/>
                  </a:ext>
                </a:extLst>
              </a:tr>
            </a:tbl>
          </a:graphicData>
        </a:graphic>
      </p:graphicFrame>
      <p:sp>
        <p:nvSpPr>
          <p:cNvPr id="4" name="TextBox 3">
            <a:extLst>
              <a:ext uri="{FF2B5EF4-FFF2-40B4-BE49-F238E27FC236}">
                <a16:creationId xmlns:a16="http://schemas.microsoft.com/office/drawing/2014/main" id="{1192C63F-C800-2051-E794-44C5819E8607}"/>
              </a:ext>
            </a:extLst>
          </p:cNvPr>
          <p:cNvSpPr txBox="1"/>
          <p:nvPr/>
        </p:nvSpPr>
        <p:spPr>
          <a:xfrm>
            <a:off x="6794717" y="112238"/>
            <a:ext cx="2606039" cy="461665"/>
          </a:xfrm>
          <a:prstGeom prst="rect">
            <a:avLst/>
          </a:prstGeom>
          <a:solidFill>
            <a:schemeClr val="bg1"/>
          </a:solidFill>
        </p:spPr>
        <p:txBody>
          <a:bodyPr wrap="square">
            <a:spAutoFit/>
          </a:bodyPr>
          <a:lstStyle/>
          <a:p>
            <a:pPr algn="ctr"/>
            <a:r>
              <a:rPr lang="en-US" sz="2400" b="1" i="0" dirty="0">
                <a:solidFill>
                  <a:schemeClr val="accent5"/>
                </a:solidFill>
                <a:effectLst>
                  <a:outerShdw blurRad="38100" dist="38100" dir="2700000" algn="tl">
                    <a:srgbClr val="000000">
                      <a:alpha val="43137"/>
                    </a:srgbClr>
                  </a:outerShdw>
                </a:effectLst>
                <a:latin typeface="Google Sans"/>
              </a:rPr>
              <a:t>Articles</a:t>
            </a:r>
            <a:endParaRPr lang="en-US" sz="2400" b="1" dirty="0">
              <a:solidFill>
                <a:schemeClr val="accent5"/>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B186121C-3164-E959-A353-2E816A2C0C5D}"/>
              </a:ext>
            </a:extLst>
          </p:cNvPr>
          <p:cNvSpPr/>
          <p:nvPr/>
        </p:nvSpPr>
        <p:spPr>
          <a:xfrm>
            <a:off x="2530151" y="117986"/>
            <a:ext cx="2853665" cy="461665"/>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24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a:t>
            </a: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2:</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386294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04967" y="635252"/>
            <a:ext cx="9827286" cy="6093976"/>
          </a:xfrm>
          <a:prstGeom prst="rect">
            <a:avLst/>
          </a:prstGeom>
          <a:solidFill>
            <a:schemeClr val="bg1"/>
          </a:solidFill>
        </p:spPr>
        <p:txBody>
          <a:bodyPr wrap="square">
            <a:spAutoFit/>
          </a:bodyPr>
          <a:lstStyle/>
          <a:p>
            <a:pPr>
              <a:lnSpc>
                <a:spcPct val="150000"/>
              </a:lnSpc>
            </a:pPr>
            <a:r>
              <a:rPr lang="en-US" sz="2000" b="1" dirty="0">
                <a:solidFill>
                  <a:srgbClr val="C00000"/>
                </a:solidFill>
              </a:rPr>
              <a:t>1. </a:t>
            </a:r>
            <a:r>
              <a:rPr lang="en-US" sz="2000" dirty="0"/>
              <a:t>There is ………  cat. ………  cat is white. </a:t>
            </a:r>
          </a:p>
          <a:p>
            <a:pPr>
              <a:lnSpc>
                <a:spcPct val="150000"/>
              </a:lnSpc>
            </a:pPr>
            <a:r>
              <a:rPr lang="en-US" sz="2000" b="1" dirty="0">
                <a:solidFill>
                  <a:srgbClr val="C00000"/>
                </a:solidFill>
              </a:rPr>
              <a:t>2. </a:t>
            </a:r>
            <a:r>
              <a:rPr lang="en-US" sz="2000" dirty="0"/>
              <a:t>There is ………   accident. ………   accident is very bad. </a:t>
            </a:r>
          </a:p>
          <a:p>
            <a:pPr>
              <a:lnSpc>
                <a:spcPct val="150000"/>
              </a:lnSpc>
            </a:pPr>
            <a:r>
              <a:rPr lang="en-US" sz="2000" b="1" dirty="0">
                <a:solidFill>
                  <a:srgbClr val="C00000"/>
                </a:solidFill>
              </a:rPr>
              <a:t>3. </a:t>
            </a:r>
            <a:r>
              <a:rPr lang="en-US" sz="2000" dirty="0"/>
              <a:t>We have ………   match today. When is ………    match? </a:t>
            </a:r>
          </a:p>
          <a:p>
            <a:pPr>
              <a:lnSpc>
                <a:spcPct val="150000"/>
              </a:lnSpc>
            </a:pPr>
            <a:r>
              <a:rPr lang="en-US" sz="2000" b="1" dirty="0">
                <a:solidFill>
                  <a:srgbClr val="C00000"/>
                </a:solidFill>
              </a:rPr>
              <a:t>4. </a:t>
            </a:r>
            <a:r>
              <a:rPr lang="en-US" sz="2000" dirty="0"/>
              <a:t>Give me ………   paper. It's my report. </a:t>
            </a:r>
          </a:p>
          <a:p>
            <a:pPr>
              <a:lnSpc>
                <a:spcPct val="150000"/>
              </a:lnSpc>
            </a:pPr>
            <a:r>
              <a:rPr lang="en-US" sz="2000" b="1" dirty="0">
                <a:solidFill>
                  <a:srgbClr val="C00000"/>
                </a:solidFill>
              </a:rPr>
              <a:t>5</a:t>
            </a:r>
            <a:r>
              <a:rPr lang="en-US" sz="2000" dirty="0"/>
              <a:t>. ………   meeting was so useful. Thank you all for attending. </a:t>
            </a:r>
          </a:p>
          <a:p>
            <a:pPr>
              <a:lnSpc>
                <a:spcPct val="150000"/>
              </a:lnSpc>
            </a:pPr>
            <a:r>
              <a:rPr lang="en-US" sz="2000" b="1" dirty="0">
                <a:solidFill>
                  <a:srgbClr val="C00000"/>
                </a:solidFill>
              </a:rPr>
              <a:t>6</a:t>
            </a:r>
            <a:r>
              <a:rPr lang="en-US" sz="2000" dirty="0"/>
              <a:t>. ………   movie was very interesting. </a:t>
            </a:r>
          </a:p>
          <a:p>
            <a:pPr>
              <a:lnSpc>
                <a:spcPct val="150000"/>
              </a:lnSpc>
            </a:pPr>
            <a:r>
              <a:rPr lang="en-US" sz="2000" b="1" dirty="0">
                <a:solidFill>
                  <a:srgbClr val="C00000"/>
                </a:solidFill>
              </a:rPr>
              <a:t>7. </a:t>
            </a:r>
            <a:r>
              <a:rPr lang="en-US" sz="2000" dirty="0"/>
              <a:t>I didn't fix it, the repairman fixed ………   door. </a:t>
            </a:r>
          </a:p>
          <a:p>
            <a:pPr>
              <a:lnSpc>
                <a:spcPct val="150000"/>
              </a:lnSpc>
            </a:pPr>
            <a:r>
              <a:rPr lang="en-US" sz="2000" b="1" dirty="0">
                <a:solidFill>
                  <a:srgbClr val="C00000"/>
                </a:solidFill>
              </a:rPr>
              <a:t>8. </a:t>
            </a:r>
            <a:r>
              <a:rPr lang="en-US" sz="2000" dirty="0"/>
              <a:t>He is a  famous ……..actor. </a:t>
            </a:r>
          </a:p>
          <a:p>
            <a:pPr>
              <a:lnSpc>
                <a:spcPct val="150000"/>
              </a:lnSpc>
            </a:pPr>
            <a:r>
              <a:rPr lang="en-US" sz="2000" b="1" dirty="0">
                <a:solidFill>
                  <a:srgbClr val="C00000"/>
                </a:solidFill>
              </a:rPr>
              <a:t>9. </a:t>
            </a:r>
            <a:r>
              <a:rPr lang="en-US" sz="2000" dirty="0"/>
              <a:t>………   museums are closed today. </a:t>
            </a:r>
          </a:p>
          <a:p>
            <a:pPr>
              <a:lnSpc>
                <a:spcPct val="150000"/>
              </a:lnSpc>
            </a:pPr>
            <a:r>
              <a:rPr lang="en-US" sz="2000" b="1" dirty="0">
                <a:solidFill>
                  <a:srgbClr val="C00000"/>
                </a:solidFill>
              </a:rPr>
              <a:t>10. </a:t>
            </a:r>
            <a:r>
              <a:rPr lang="en-US" sz="2000" dirty="0"/>
              <a:t>………   computer is broken down. </a:t>
            </a:r>
          </a:p>
          <a:p>
            <a:pPr>
              <a:lnSpc>
                <a:spcPct val="150000"/>
              </a:lnSpc>
            </a:pPr>
            <a:r>
              <a:rPr lang="en-US" sz="2000" b="1" dirty="0">
                <a:solidFill>
                  <a:srgbClr val="C00000"/>
                </a:solidFill>
              </a:rPr>
              <a:t>11. </a:t>
            </a:r>
            <a:r>
              <a:rPr lang="en-US" sz="2000" dirty="0"/>
              <a:t>Have you got ………  computer? </a:t>
            </a:r>
          </a:p>
          <a:p>
            <a:pPr>
              <a:lnSpc>
                <a:spcPct val="150000"/>
              </a:lnSpc>
            </a:pPr>
            <a:r>
              <a:rPr lang="en-US" sz="2000" b="1" dirty="0">
                <a:solidFill>
                  <a:srgbClr val="C00000"/>
                </a:solidFill>
              </a:rPr>
              <a:t>12. </a:t>
            </a:r>
            <a:r>
              <a:rPr lang="en-US" sz="2000" dirty="0"/>
              <a:t>My mother is ………   teacher. </a:t>
            </a:r>
          </a:p>
          <a:p>
            <a:pPr>
              <a:lnSpc>
                <a:spcPct val="150000"/>
              </a:lnSpc>
            </a:pPr>
            <a:r>
              <a:rPr lang="en-US" sz="2000" b="1" dirty="0">
                <a:solidFill>
                  <a:srgbClr val="C00000"/>
                </a:solidFill>
              </a:rPr>
              <a:t>13</a:t>
            </a:r>
            <a:r>
              <a:rPr lang="en-US" sz="2000" dirty="0"/>
              <a:t>. ………. Canada is ……….. largest country in ……………..world.</a:t>
            </a:r>
          </a:p>
        </p:txBody>
      </p:sp>
      <p:sp>
        <p:nvSpPr>
          <p:cNvPr id="3" name="Rectangle 2"/>
          <p:cNvSpPr/>
          <p:nvPr/>
        </p:nvSpPr>
        <p:spPr>
          <a:xfrm>
            <a:off x="353621" y="173587"/>
            <a:ext cx="2000548" cy="461665"/>
          </a:xfrm>
          <a:prstGeom prst="rect">
            <a:avLst/>
          </a:prstGeom>
          <a:solidFill>
            <a:schemeClr val="bg2"/>
          </a:solidFill>
        </p:spPr>
        <p:txBody>
          <a:bodyPr wrap="none">
            <a:spAutoFit/>
          </a:bodyPr>
          <a:lstStyle/>
          <a:p>
            <a:r>
              <a:rPr lang="en-US" sz="2400" b="1" dirty="0">
                <a:solidFill>
                  <a:srgbClr val="7030A0"/>
                </a:solidFill>
              </a:rPr>
              <a:t>Practice Time!</a:t>
            </a:r>
          </a:p>
        </p:txBody>
      </p:sp>
      <p:sp>
        <p:nvSpPr>
          <p:cNvPr id="4" name="Rectangle 3"/>
          <p:cNvSpPr/>
          <p:nvPr/>
        </p:nvSpPr>
        <p:spPr>
          <a:xfrm>
            <a:off x="3991098" y="156957"/>
            <a:ext cx="5648847" cy="461665"/>
          </a:xfrm>
          <a:prstGeom prst="rect">
            <a:avLst/>
          </a:prstGeom>
          <a:solidFill>
            <a:schemeClr val="bg2"/>
          </a:solidFill>
        </p:spPr>
        <p:txBody>
          <a:bodyPr wrap="square">
            <a:spAutoFit/>
          </a:bodyPr>
          <a:lstStyle/>
          <a:p>
            <a:r>
              <a:rPr lang="en-US" sz="2400" b="1" dirty="0">
                <a:solidFill>
                  <a:srgbClr val="00B0F0"/>
                </a:solidFill>
                <a:latin typeface="Noto Sans"/>
              </a:rPr>
              <a:t>Fill in the blanks with: </a:t>
            </a:r>
            <a:r>
              <a:rPr lang="en-US" sz="2400" b="1" dirty="0">
                <a:solidFill>
                  <a:srgbClr val="C00000"/>
                </a:solidFill>
                <a:latin typeface="Noto Sans"/>
              </a:rPr>
              <a:t>a/an/the/Ø</a:t>
            </a:r>
            <a:endParaRPr lang="en-US" sz="2400" b="1" dirty="0"/>
          </a:p>
        </p:txBody>
      </p:sp>
      <p:sp>
        <p:nvSpPr>
          <p:cNvPr id="5" name="Rounded Rectangle 4"/>
          <p:cNvSpPr/>
          <p:nvPr/>
        </p:nvSpPr>
        <p:spPr>
          <a:xfrm>
            <a:off x="2353249" y="5355135"/>
            <a:ext cx="559557" cy="31178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a:t>
            </a:r>
          </a:p>
        </p:txBody>
      </p:sp>
      <p:sp>
        <p:nvSpPr>
          <p:cNvPr id="6" name="Rounded Rectangle 5"/>
          <p:cNvSpPr/>
          <p:nvPr/>
        </p:nvSpPr>
        <p:spPr>
          <a:xfrm>
            <a:off x="1680950" y="768502"/>
            <a:ext cx="559557" cy="31178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a:t>
            </a:r>
          </a:p>
        </p:txBody>
      </p:sp>
      <p:sp>
        <p:nvSpPr>
          <p:cNvPr id="7" name="Rounded Rectangle 6"/>
          <p:cNvSpPr/>
          <p:nvPr/>
        </p:nvSpPr>
        <p:spPr>
          <a:xfrm>
            <a:off x="2739101" y="768501"/>
            <a:ext cx="677389" cy="31178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8" name="Rounded Rectangle 7"/>
          <p:cNvSpPr/>
          <p:nvPr/>
        </p:nvSpPr>
        <p:spPr>
          <a:xfrm>
            <a:off x="1680950" y="1230167"/>
            <a:ext cx="559557" cy="31178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an</a:t>
            </a:r>
          </a:p>
        </p:txBody>
      </p:sp>
      <p:sp>
        <p:nvSpPr>
          <p:cNvPr id="9" name="Rounded Rectangle 8"/>
          <p:cNvSpPr/>
          <p:nvPr/>
        </p:nvSpPr>
        <p:spPr>
          <a:xfrm>
            <a:off x="3416490" y="1185750"/>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10" name="Rounded Rectangle 9"/>
          <p:cNvSpPr/>
          <p:nvPr/>
        </p:nvSpPr>
        <p:spPr>
          <a:xfrm>
            <a:off x="1794612" y="1677939"/>
            <a:ext cx="559557" cy="31178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a:t>
            </a:r>
          </a:p>
        </p:txBody>
      </p:sp>
      <p:sp>
        <p:nvSpPr>
          <p:cNvPr id="11" name="Rounded Rectangle 10"/>
          <p:cNvSpPr/>
          <p:nvPr/>
        </p:nvSpPr>
        <p:spPr>
          <a:xfrm>
            <a:off x="4779442" y="1680459"/>
            <a:ext cx="734703" cy="30926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 </a:t>
            </a:r>
          </a:p>
        </p:txBody>
      </p:sp>
      <p:sp>
        <p:nvSpPr>
          <p:cNvPr id="12" name="Rounded Rectangle 11"/>
          <p:cNvSpPr/>
          <p:nvPr/>
        </p:nvSpPr>
        <p:spPr>
          <a:xfrm>
            <a:off x="1725225" y="2080050"/>
            <a:ext cx="698329" cy="37133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13" name="Rounded Rectangle 12"/>
          <p:cNvSpPr/>
          <p:nvPr/>
        </p:nvSpPr>
        <p:spPr>
          <a:xfrm>
            <a:off x="755567" y="2552801"/>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14" name="Rounded Rectangle 13"/>
          <p:cNvSpPr/>
          <p:nvPr/>
        </p:nvSpPr>
        <p:spPr>
          <a:xfrm>
            <a:off x="791961" y="3014466"/>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15" name="Rounded Rectangle 14"/>
          <p:cNvSpPr/>
          <p:nvPr/>
        </p:nvSpPr>
        <p:spPr>
          <a:xfrm>
            <a:off x="4278573" y="3511085"/>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16" name="Rounded Rectangle 15"/>
          <p:cNvSpPr/>
          <p:nvPr/>
        </p:nvSpPr>
        <p:spPr>
          <a:xfrm>
            <a:off x="2423554" y="3929441"/>
            <a:ext cx="418948"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C00000"/>
                </a:solidFill>
                <a:latin typeface="Noto Sans"/>
              </a:rPr>
              <a:t>Ø</a:t>
            </a:r>
            <a:endParaRPr lang="en-US" sz="2000" dirty="0"/>
          </a:p>
        </p:txBody>
      </p:sp>
      <p:sp>
        <p:nvSpPr>
          <p:cNvPr id="17" name="Rounded Rectangle 16"/>
          <p:cNvSpPr/>
          <p:nvPr/>
        </p:nvSpPr>
        <p:spPr>
          <a:xfrm>
            <a:off x="1002196" y="4372222"/>
            <a:ext cx="418948"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C00000"/>
                </a:solidFill>
                <a:latin typeface="Noto Sans"/>
              </a:rPr>
              <a:t>Ø</a:t>
            </a:r>
            <a:endParaRPr lang="en-US" sz="2000" dirty="0"/>
          </a:p>
        </p:txBody>
      </p:sp>
      <p:sp>
        <p:nvSpPr>
          <p:cNvPr id="18" name="Rounded Rectangle 17"/>
          <p:cNvSpPr/>
          <p:nvPr/>
        </p:nvSpPr>
        <p:spPr>
          <a:xfrm>
            <a:off x="1077157" y="6239438"/>
            <a:ext cx="418948"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C00000"/>
                </a:solidFill>
                <a:latin typeface="Noto Sans"/>
              </a:rPr>
              <a:t>Ø</a:t>
            </a:r>
            <a:endParaRPr lang="en-US" sz="2000" dirty="0"/>
          </a:p>
        </p:txBody>
      </p:sp>
      <p:sp>
        <p:nvSpPr>
          <p:cNvPr id="19" name="Rounded Rectangle 18"/>
          <p:cNvSpPr/>
          <p:nvPr/>
        </p:nvSpPr>
        <p:spPr>
          <a:xfrm>
            <a:off x="1002196" y="4790302"/>
            <a:ext cx="678753"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C00000"/>
                </a:solidFill>
                <a:latin typeface="Noto Sans"/>
              </a:rPr>
              <a:t>The</a:t>
            </a:r>
            <a:endParaRPr lang="en-US" sz="2000" dirty="0"/>
          </a:p>
        </p:txBody>
      </p:sp>
      <p:sp>
        <p:nvSpPr>
          <p:cNvPr id="20" name="Rounded Rectangle 19"/>
          <p:cNvSpPr/>
          <p:nvPr/>
        </p:nvSpPr>
        <p:spPr>
          <a:xfrm>
            <a:off x="2436211" y="5816800"/>
            <a:ext cx="559557" cy="31178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a</a:t>
            </a:r>
          </a:p>
        </p:txBody>
      </p:sp>
      <p:sp>
        <p:nvSpPr>
          <p:cNvPr id="21" name="Rounded Rectangle 20"/>
          <p:cNvSpPr/>
          <p:nvPr/>
        </p:nvSpPr>
        <p:spPr>
          <a:xfrm>
            <a:off x="2650025" y="6239437"/>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
        <p:nvSpPr>
          <p:cNvPr id="22" name="Rounded Rectangle 21"/>
          <p:cNvSpPr/>
          <p:nvPr/>
        </p:nvSpPr>
        <p:spPr>
          <a:xfrm>
            <a:off x="5222693" y="6239436"/>
            <a:ext cx="691486" cy="34230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C00000"/>
                </a:solidFill>
              </a:rPr>
              <a:t>the</a:t>
            </a:r>
          </a:p>
        </p:txBody>
      </p:sp>
    </p:spTree>
    <p:extLst>
      <p:ext uri="{BB962C8B-B14F-4D97-AF65-F5344CB8AC3E}">
        <p14:creationId xmlns:p14="http://schemas.microsoft.com/office/powerpoint/2010/main" val="16747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ppt_x"/>
                                          </p:val>
                                        </p:tav>
                                        <p:tav tm="100000">
                                          <p:val>
                                            <p:strVal val="#ppt_x"/>
                                          </p:val>
                                        </p:tav>
                                      </p:tavLst>
                                    </p:anim>
                                    <p:anim calcmode="lin" valueType="num">
                                      <p:cBhvr additive="base">
                                        <p:cTn id="7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fill="hold"/>
                                        <p:tgtEl>
                                          <p:spTgt spid="17"/>
                                        </p:tgtEl>
                                        <p:attrNameLst>
                                          <p:attrName>ppt_x</p:attrName>
                                        </p:attrNameLst>
                                      </p:cBhvr>
                                      <p:tavLst>
                                        <p:tav tm="0">
                                          <p:val>
                                            <p:strVal val="#ppt_x"/>
                                          </p:val>
                                        </p:tav>
                                        <p:tav tm="100000">
                                          <p:val>
                                            <p:strVal val="#ppt_x"/>
                                          </p:val>
                                        </p:tav>
                                      </p:tavLst>
                                    </p:anim>
                                    <p:anim calcmode="lin" valueType="num">
                                      <p:cBhvr additive="base">
                                        <p:cTn id="8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 calcmode="lin" valueType="num">
                                      <p:cBhvr additive="base">
                                        <p:cTn id="86" dur="500" fill="hold"/>
                                        <p:tgtEl>
                                          <p:spTgt spid="19"/>
                                        </p:tgtEl>
                                        <p:attrNameLst>
                                          <p:attrName>ppt_x</p:attrName>
                                        </p:attrNameLst>
                                      </p:cBhvr>
                                      <p:tavLst>
                                        <p:tav tm="0">
                                          <p:val>
                                            <p:strVal val="#ppt_x"/>
                                          </p:val>
                                        </p:tav>
                                        <p:tav tm="100000">
                                          <p:val>
                                            <p:strVal val="#ppt_x"/>
                                          </p:val>
                                        </p:tav>
                                      </p:tavLst>
                                    </p:anim>
                                    <p:anim calcmode="lin" valueType="num">
                                      <p:cBhvr additive="base">
                                        <p:cTn id="8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additive="base">
                                        <p:cTn id="92" dur="500" fill="hold"/>
                                        <p:tgtEl>
                                          <p:spTgt spid="5"/>
                                        </p:tgtEl>
                                        <p:attrNameLst>
                                          <p:attrName>ppt_x</p:attrName>
                                        </p:attrNameLst>
                                      </p:cBhvr>
                                      <p:tavLst>
                                        <p:tav tm="0">
                                          <p:val>
                                            <p:strVal val="#ppt_x"/>
                                          </p:val>
                                        </p:tav>
                                        <p:tav tm="100000">
                                          <p:val>
                                            <p:strVal val="#ppt_x"/>
                                          </p:val>
                                        </p:tav>
                                      </p:tavLst>
                                    </p:anim>
                                    <p:anim calcmode="lin" valueType="num">
                                      <p:cBhvr additive="base">
                                        <p:cTn id="9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additive="base">
                                        <p:cTn id="98" dur="500" fill="hold"/>
                                        <p:tgtEl>
                                          <p:spTgt spid="20"/>
                                        </p:tgtEl>
                                        <p:attrNameLst>
                                          <p:attrName>ppt_x</p:attrName>
                                        </p:attrNameLst>
                                      </p:cBhvr>
                                      <p:tavLst>
                                        <p:tav tm="0">
                                          <p:val>
                                            <p:strVal val="#ppt_x"/>
                                          </p:val>
                                        </p:tav>
                                        <p:tav tm="100000">
                                          <p:val>
                                            <p:strVal val="#ppt_x"/>
                                          </p:val>
                                        </p:tav>
                                      </p:tavLst>
                                    </p:anim>
                                    <p:anim calcmode="lin" valueType="num">
                                      <p:cBhvr additive="base">
                                        <p:cTn id="9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additive="base">
                                        <p:cTn id="104" dur="500" fill="hold"/>
                                        <p:tgtEl>
                                          <p:spTgt spid="18"/>
                                        </p:tgtEl>
                                        <p:attrNameLst>
                                          <p:attrName>ppt_x</p:attrName>
                                        </p:attrNameLst>
                                      </p:cBhvr>
                                      <p:tavLst>
                                        <p:tav tm="0">
                                          <p:val>
                                            <p:strVal val="#ppt_x"/>
                                          </p:val>
                                        </p:tav>
                                        <p:tav tm="100000">
                                          <p:val>
                                            <p:strVal val="#ppt_x"/>
                                          </p:val>
                                        </p:tav>
                                      </p:tavLst>
                                    </p:anim>
                                    <p:anim calcmode="lin" valueType="num">
                                      <p:cBhvr additive="base">
                                        <p:cTn id="10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4" fill="hold" grpId="0" nodeType="click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500" fill="hold"/>
                                        <p:tgtEl>
                                          <p:spTgt spid="22"/>
                                        </p:tgtEl>
                                        <p:attrNameLst>
                                          <p:attrName>ppt_x</p:attrName>
                                        </p:attrNameLst>
                                      </p:cBhvr>
                                      <p:tavLst>
                                        <p:tav tm="0">
                                          <p:val>
                                            <p:strVal val="#ppt_x"/>
                                          </p:val>
                                        </p:tav>
                                        <p:tav tm="100000">
                                          <p:val>
                                            <p:strVal val="#ppt_x"/>
                                          </p:val>
                                        </p:tav>
                                      </p:tavLst>
                                    </p:anim>
                                    <p:anim calcmode="lin" valueType="num">
                                      <p:cBhvr additive="base">
                                        <p:cTn id="11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48AD-4819-A852-E52B-373C915E3D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08C70C-3613-737C-8E4D-990B8488EF70}"/>
              </a:ext>
            </a:extLst>
          </p:cNvPr>
          <p:cNvSpPr/>
          <p:nvPr/>
        </p:nvSpPr>
        <p:spPr>
          <a:xfrm>
            <a:off x="3894272" y="679687"/>
            <a:ext cx="2321469" cy="1015663"/>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6000" b="1" dirty="0">
                <a:ln w="0"/>
                <a:solidFill>
                  <a:srgbClr val="0070C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6</a:t>
            </a:r>
            <a:endParaRPr lang="en-US" sz="6000" b="1" cap="none" spc="0"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endParaRPr>
          </a:p>
        </p:txBody>
      </p:sp>
      <p:sp>
        <p:nvSpPr>
          <p:cNvPr id="3" name="Rectangle 2">
            <a:extLst>
              <a:ext uri="{FF2B5EF4-FFF2-40B4-BE49-F238E27FC236}">
                <a16:creationId xmlns:a16="http://schemas.microsoft.com/office/drawing/2014/main" id="{48E5E1CE-C7EA-48EB-2B01-2C32DED561C2}"/>
              </a:ext>
            </a:extLst>
          </p:cNvPr>
          <p:cNvSpPr/>
          <p:nvPr/>
        </p:nvSpPr>
        <p:spPr>
          <a:xfrm>
            <a:off x="686929" y="2684030"/>
            <a:ext cx="9430787" cy="1877437"/>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US" sz="8000" b="1" cap="none" spc="0"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Breaking Records</a:t>
            </a:r>
          </a:p>
          <a:p>
            <a:pPr algn="ctr"/>
            <a:r>
              <a:rPr lang="en-GB" sz="3600" b="1" dirty="0">
                <a:ln w="0"/>
                <a:solidFill>
                  <a:srgbClr val="008ECD"/>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Lessons</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36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1, 2, 4, 5, 6, 7</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&amp; </a:t>
            </a:r>
            <a:r>
              <a:rPr lang="en-GB" sz="36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8 </a:t>
            </a:r>
            <a:r>
              <a:rPr lang="en-GB" sz="2400" b="1" dirty="0">
                <a:ln w="0"/>
                <a:solidFill>
                  <a:srgbClr val="5F198D"/>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 3 not included)</a:t>
            </a:r>
            <a:endParaRPr lang="en-US" sz="2400" b="1" cap="none" spc="0" dirty="0">
              <a:ln w="9525">
                <a:solidFill>
                  <a:schemeClr val="bg1"/>
                </a:solidFill>
                <a:prstDash val="solid"/>
              </a:ln>
              <a:solidFill>
                <a:srgbClr val="5F198D"/>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1954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47DC05-810A-2E13-AF71-2D6F1CC65F68}"/>
              </a:ext>
            </a:extLst>
          </p:cNvPr>
          <p:cNvSpPr/>
          <p:nvPr/>
        </p:nvSpPr>
        <p:spPr>
          <a:xfrm>
            <a:off x="3082892" y="176981"/>
            <a:ext cx="4048929"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Vocabulary</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4" name="TextBox 3">
            <a:extLst>
              <a:ext uri="{FF2B5EF4-FFF2-40B4-BE49-F238E27FC236}">
                <a16:creationId xmlns:a16="http://schemas.microsoft.com/office/drawing/2014/main" id="{33881EE1-8B12-AC31-A84F-6266538B7E0E}"/>
              </a:ext>
            </a:extLst>
          </p:cNvPr>
          <p:cNvSpPr txBox="1"/>
          <p:nvPr/>
        </p:nvSpPr>
        <p:spPr>
          <a:xfrm>
            <a:off x="147486" y="1076632"/>
            <a:ext cx="11739716" cy="5447645"/>
          </a:xfrm>
          <a:prstGeom prst="rect">
            <a:avLst/>
          </a:prstGeom>
          <a:solidFill>
            <a:schemeClr val="bg1"/>
          </a:solidFill>
        </p:spPr>
        <p:txBody>
          <a:bodyPr wrap="square" rtlCol="0">
            <a:spAutoFit/>
          </a:bodyPr>
          <a:lstStyle/>
          <a:p>
            <a:pPr>
              <a:lnSpc>
                <a:spcPct val="150000"/>
              </a:lnSpc>
            </a:pPr>
            <a:r>
              <a:rPr lang="pt-BR" sz="2400" b="1" dirty="0">
                <a:solidFill>
                  <a:srgbClr val="FF0000"/>
                </a:solidFill>
              </a:rPr>
              <a:t>Unit 6- Lesson 1: </a:t>
            </a:r>
          </a:p>
          <a:p>
            <a:pPr>
              <a:lnSpc>
                <a:spcPct val="150000"/>
              </a:lnSpc>
            </a:pPr>
            <a:r>
              <a:rPr lang="pt-BR" sz="2400" b="1" dirty="0">
                <a:solidFill>
                  <a:srgbClr val="002060"/>
                </a:solidFill>
              </a:rPr>
              <a:t>absorb (v), crucial (adj), distribution (n), dominate (v), endurance (n), explosive (adj), peak (n), profile (n), resistanceUnit 6- Lesson 1:  (n), stimulate (v)</a:t>
            </a:r>
          </a:p>
          <a:p>
            <a:pPr>
              <a:lnSpc>
                <a:spcPct val="150000"/>
              </a:lnSpc>
            </a:pPr>
            <a:r>
              <a:rPr lang="pt-BR" sz="2400" b="1" dirty="0">
                <a:solidFill>
                  <a:srgbClr val="FF0000"/>
                </a:solidFill>
              </a:rPr>
              <a:t>Unit 6- Lesson 2:</a:t>
            </a:r>
          </a:p>
          <a:p>
            <a:pPr>
              <a:lnSpc>
                <a:spcPct val="150000"/>
              </a:lnSpc>
            </a:pPr>
            <a:r>
              <a:rPr lang="en-US" sz="2400" b="1" dirty="0">
                <a:solidFill>
                  <a:srgbClr val="002060"/>
                </a:solidFill>
              </a:rPr>
              <a:t> anxiety (n), bonus (n), consequently (adv), consistent (adj), coordinate (v), doubt (v), </a:t>
            </a:r>
          </a:p>
          <a:p>
            <a:pPr>
              <a:lnSpc>
                <a:spcPct val="150000"/>
              </a:lnSpc>
            </a:pPr>
            <a:r>
              <a:rPr lang="en-US" sz="2400" b="1" dirty="0">
                <a:solidFill>
                  <a:srgbClr val="002060"/>
                </a:solidFill>
              </a:rPr>
              <a:t>overwhelming (adj), </a:t>
            </a:r>
            <a:r>
              <a:rPr lang="en-US" sz="2400" b="1" dirty="0" err="1">
                <a:solidFill>
                  <a:srgbClr val="002060"/>
                </a:solidFill>
              </a:rPr>
              <a:t>paralysed</a:t>
            </a:r>
            <a:r>
              <a:rPr lang="en-US" sz="2400" b="1" dirty="0">
                <a:solidFill>
                  <a:srgbClr val="002060"/>
                </a:solidFill>
              </a:rPr>
              <a:t> (adj), pressure (n), state (n)</a:t>
            </a:r>
          </a:p>
          <a:p>
            <a:pPr>
              <a:lnSpc>
                <a:spcPct val="150000"/>
              </a:lnSpc>
            </a:pPr>
            <a:r>
              <a:rPr lang="pt-BR" sz="2400" b="1" dirty="0">
                <a:solidFill>
                  <a:srgbClr val="FF0000"/>
                </a:solidFill>
              </a:rPr>
              <a:t>Unit 6- Lesson 6:</a:t>
            </a:r>
          </a:p>
          <a:p>
            <a:pPr>
              <a:lnSpc>
                <a:spcPct val="150000"/>
              </a:lnSpc>
            </a:pPr>
            <a:r>
              <a:rPr lang="pt-BR" sz="2400" b="1" dirty="0">
                <a:solidFill>
                  <a:srgbClr val="002060"/>
                </a:solidFill>
              </a:rPr>
              <a:t> apparel (n), bounce (v), dimensions (n), drain (v), elite (adj), frontier (n), have to do with (v phr), indicator (n), momentum (n), monitor (v)</a:t>
            </a:r>
          </a:p>
          <a:p>
            <a:endParaRPr lang="en-US" sz="2400" b="1" dirty="0">
              <a:solidFill>
                <a:srgbClr val="002060"/>
              </a:solidFill>
            </a:endParaRPr>
          </a:p>
        </p:txBody>
      </p:sp>
    </p:spTree>
    <p:extLst>
      <p:ext uri="{BB962C8B-B14F-4D97-AF65-F5344CB8AC3E}">
        <p14:creationId xmlns:p14="http://schemas.microsoft.com/office/powerpoint/2010/main" val="585061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5C8CCD-32EF-AC60-7CDC-EF5C544AEA2D}"/>
              </a:ext>
            </a:extLst>
          </p:cNvPr>
          <p:cNvSpPr/>
          <p:nvPr/>
        </p:nvSpPr>
        <p:spPr>
          <a:xfrm>
            <a:off x="575011" y="162233"/>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4" name="TextBox 3">
            <a:extLst>
              <a:ext uri="{FF2B5EF4-FFF2-40B4-BE49-F238E27FC236}">
                <a16:creationId xmlns:a16="http://schemas.microsoft.com/office/drawing/2014/main" id="{773205D4-996B-C491-3BBF-FA26E03B2A71}"/>
              </a:ext>
            </a:extLst>
          </p:cNvPr>
          <p:cNvSpPr txBox="1"/>
          <p:nvPr/>
        </p:nvSpPr>
        <p:spPr>
          <a:xfrm>
            <a:off x="3156155" y="229899"/>
            <a:ext cx="8804787" cy="400110"/>
          </a:xfrm>
          <a:prstGeom prst="rect">
            <a:avLst/>
          </a:prstGeom>
          <a:solidFill>
            <a:schemeClr val="accent4">
              <a:lumMod val="40000"/>
              <a:lumOff val="60000"/>
            </a:schemeClr>
          </a:solidFill>
        </p:spPr>
        <p:txBody>
          <a:bodyPr wrap="square">
            <a:spAutoFit/>
          </a:bodyPr>
          <a:lstStyle/>
          <a:p>
            <a:r>
              <a:rPr lang="en-US" sz="2000" b="1" dirty="0">
                <a:solidFill>
                  <a:schemeClr val="accent5"/>
                </a:solidFill>
              </a:rPr>
              <a:t>Fill in the blanks using the words from the list below. There are two extra ones.</a:t>
            </a:r>
          </a:p>
        </p:txBody>
      </p:sp>
      <p:sp>
        <p:nvSpPr>
          <p:cNvPr id="5" name="TextBox 4">
            <a:extLst>
              <a:ext uri="{FF2B5EF4-FFF2-40B4-BE49-F238E27FC236}">
                <a16:creationId xmlns:a16="http://schemas.microsoft.com/office/drawing/2014/main" id="{AA024435-C4B5-6919-D8F6-BD9717E7F08A}"/>
              </a:ext>
            </a:extLst>
          </p:cNvPr>
          <p:cNvSpPr txBox="1"/>
          <p:nvPr/>
        </p:nvSpPr>
        <p:spPr>
          <a:xfrm>
            <a:off x="265471" y="707922"/>
            <a:ext cx="11562736" cy="830997"/>
          </a:xfrm>
          <a:prstGeom prst="rect">
            <a:avLst/>
          </a:prstGeom>
          <a:solidFill>
            <a:schemeClr val="tx2">
              <a:lumMod val="20000"/>
              <a:lumOff val="80000"/>
            </a:schemeClr>
          </a:solidFill>
        </p:spPr>
        <p:txBody>
          <a:bodyPr wrap="square" rtlCol="0">
            <a:spAutoFit/>
          </a:bodyPr>
          <a:lstStyle/>
          <a:p>
            <a:r>
              <a:rPr lang="en-US" sz="2400" b="1" dirty="0">
                <a:solidFill>
                  <a:srgbClr val="7030A0"/>
                </a:solidFill>
              </a:rPr>
              <a:t>absorb, crucial, dominate, endurance, explosive, peak, resistance, stimulate, consistent, overwhelming, momentum, elite</a:t>
            </a:r>
          </a:p>
        </p:txBody>
      </p:sp>
      <p:sp>
        <p:nvSpPr>
          <p:cNvPr id="8" name="Rectangle 1">
            <a:extLst>
              <a:ext uri="{FF2B5EF4-FFF2-40B4-BE49-F238E27FC236}">
                <a16:creationId xmlns:a16="http://schemas.microsoft.com/office/drawing/2014/main" id="{BDFFC43E-EFDA-EDAB-83F0-38F9EF2ADFB7}"/>
              </a:ext>
            </a:extLst>
          </p:cNvPr>
          <p:cNvSpPr>
            <a:spLocks noChangeArrowheads="1"/>
          </p:cNvSpPr>
          <p:nvPr/>
        </p:nvSpPr>
        <p:spPr bwMode="auto">
          <a:xfrm>
            <a:off x="176981" y="1559926"/>
            <a:ext cx="11901948" cy="477053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900" b="1" i="0" u="none" strike="noStrike" cap="none" normalizeH="0" baseline="0" dirty="0">
                <a:ln>
                  <a:noFill/>
                </a:ln>
                <a:solidFill>
                  <a:schemeClr val="accent5"/>
                </a:solidFill>
                <a:effectLst/>
                <a:latin typeface="Arial" panose="020B0604020202020204" pitchFamily="34" charset="0"/>
              </a:rPr>
              <a:t>1) </a:t>
            </a:r>
            <a:r>
              <a:rPr kumimoji="0" lang="en-US" altLang="en-US" sz="1900" b="1" i="0" u="none" strike="noStrike" cap="none" normalizeH="0" baseline="0" dirty="0">
                <a:ln>
                  <a:noFill/>
                </a:ln>
                <a:solidFill>
                  <a:srgbClr val="4F4F00"/>
                </a:solidFill>
                <a:effectLst/>
                <a:latin typeface="Arial" panose="020B0604020202020204" pitchFamily="34" charset="0"/>
              </a:rPr>
              <a:t>To break the marathon record, the runner needed incredible physical __________ to maintain a fast pace for over two hours.</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2) </a:t>
            </a:r>
            <a:r>
              <a:rPr kumimoji="0" lang="en-US" altLang="en-US" sz="1900" b="1" i="0" u="none" strike="noStrike" cap="none" normalizeH="0" baseline="0" dirty="0">
                <a:ln>
                  <a:noFill/>
                </a:ln>
                <a:solidFill>
                  <a:srgbClr val="4F4F00"/>
                </a:solidFill>
                <a:effectLst/>
                <a:latin typeface="Arial" panose="020B0604020202020204" pitchFamily="34" charset="0"/>
              </a:rPr>
              <a:t>The sprinter’s start was so __________ that he gained a significant lead over his competitors in the first ten meters.</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3) </a:t>
            </a:r>
            <a:r>
              <a:rPr kumimoji="0" lang="en-US" altLang="en-US" sz="1900" b="1" i="0" u="none" strike="noStrike" cap="none" normalizeH="0" baseline="0" dirty="0">
                <a:ln>
                  <a:noFill/>
                </a:ln>
                <a:solidFill>
                  <a:srgbClr val="4F4F00"/>
                </a:solidFill>
                <a:effectLst/>
                <a:latin typeface="Arial" panose="020B0604020202020204" pitchFamily="34" charset="0"/>
              </a:rPr>
              <a:t>After years of training, the young athlete finally reached the __________ of her career by winning the Olympic gold medal.</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4) </a:t>
            </a:r>
            <a:r>
              <a:rPr kumimoji="0" lang="en-US" altLang="en-US" sz="1900" b="1" i="0" u="none" strike="noStrike" cap="none" normalizeH="0" baseline="0" dirty="0">
                <a:ln>
                  <a:noFill/>
                </a:ln>
                <a:solidFill>
                  <a:srgbClr val="4F4F00"/>
                </a:solidFill>
                <a:effectLst/>
                <a:latin typeface="Arial" panose="020B0604020202020204" pitchFamily="34" charset="0"/>
              </a:rPr>
              <a:t>Nutritionists advise athletes to __________ carbohydrates efficiently before a race to ensure they have enough fuel.</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5) </a:t>
            </a:r>
            <a:r>
              <a:rPr kumimoji="0" lang="en-US" altLang="en-US" sz="1900" b="1" i="0" u="none" strike="noStrike" cap="none" normalizeH="0" baseline="0" dirty="0">
                <a:ln>
                  <a:noFill/>
                </a:ln>
                <a:solidFill>
                  <a:srgbClr val="4F4F00"/>
                </a:solidFill>
                <a:effectLst/>
                <a:latin typeface="Arial" panose="020B0604020202020204" pitchFamily="34" charset="0"/>
              </a:rPr>
              <a:t>Even when trailing by twenty points, the basketball team refused to quit, showing amazing mental __________ against the odds.</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6) </a:t>
            </a:r>
            <a:r>
              <a:rPr kumimoji="0" lang="en-US" altLang="en-US" sz="1900" b="1" i="0" u="none" strike="noStrike" cap="none" normalizeH="0" baseline="0" dirty="0">
                <a:ln>
                  <a:noFill/>
                </a:ln>
                <a:solidFill>
                  <a:srgbClr val="4F4F00"/>
                </a:solidFill>
                <a:effectLst/>
                <a:latin typeface="Arial" panose="020B0604020202020204" pitchFamily="34" charset="0"/>
              </a:rPr>
              <a:t>It is __________ that a long-distance swimmer maintains proper hydration levels to avoid exhaustion during the race.</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7) </a:t>
            </a:r>
            <a:r>
              <a:rPr kumimoji="0" lang="en-US" altLang="en-US" sz="1900" b="1" i="0" u="none" strike="noStrike" cap="none" normalizeH="0" baseline="0" dirty="0">
                <a:ln>
                  <a:noFill/>
                </a:ln>
                <a:solidFill>
                  <a:srgbClr val="4F4F00"/>
                </a:solidFill>
                <a:effectLst/>
                <a:latin typeface="Arial" panose="020B0604020202020204" pitchFamily="34" charset="0"/>
              </a:rPr>
              <a:t>The heavyweight champion managed to __________ the entire match, rarely letting his opponent make a single offensive move.</a:t>
            </a:r>
          </a:p>
          <a:p>
            <a:pPr lvl="0" eaLnBrk="0" fontAlgn="base" hangingPunct="0">
              <a:spcBef>
                <a:spcPct val="0"/>
              </a:spcBef>
              <a:spcAft>
                <a:spcPct val="0"/>
              </a:spcAft>
            </a:pPr>
            <a:r>
              <a:rPr lang="en-US" altLang="en-US" sz="1900" b="1" dirty="0">
                <a:solidFill>
                  <a:schemeClr val="accent5"/>
                </a:solidFill>
                <a:latin typeface="Arial" panose="020B0604020202020204" pitchFamily="34" charset="0"/>
              </a:rPr>
              <a:t>8) </a:t>
            </a:r>
            <a:r>
              <a:rPr kumimoji="0" lang="en-US" altLang="en-US" sz="1900" b="1" i="0" u="none" strike="noStrike" cap="none" normalizeH="0" baseline="0" dirty="0">
                <a:ln>
                  <a:noFill/>
                </a:ln>
                <a:solidFill>
                  <a:srgbClr val="4F4F00"/>
                </a:solidFill>
                <a:effectLst/>
                <a:latin typeface="Arial" panose="020B0604020202020204" pitchFamily="34" charset="0"/>
              </a:rPr>
              <a:t>By staying __________ in his training routine, the athlete saw his performance times drop steadily every single month.</a:t>
            </a:r>
          </a:p>
        </p:txBody>
      </p:sp>
      <p:sp>
        <p:nvSpPr>
          <p:cNvPr id="10" name="TextBox 9">
            <a:extLst>
              <a:ext uri="{FF2B5EF4-FFF2-40B4-BE49-F238E27FC236}">
                <a16:creationId xmlns:a16="http://schemas.microsoft.com/office/drawing/2014/main" id="{3BEECB47-5287-8344-E0B8-837A5B597B1A}"/>
              </a:ext>
            </a:extLst>
          </p:cNvPr>
          <p:cNvSpPr txBox="1"/>
          <p:nvPr/>
        </p:nvSpPr>
        <p:spPr>
          <a:xfrm>
            <a:off x="8520881" y="1548269"/>
            <a:ext cx="1331041" cy="384721"/>
          </a:xfrm>
          <a:prstGeom prst="rect">
            <a:avLst/>
          </a:prstGeom>
          <a:noFill/>
        </p:spPr>
        <p:txBody>
          <a:bodyPr wrap="square">
            <a:spAutoFit/>
          </a:bodyPr>
          <a:lstStyle/>
          <a:p>
            <a:pPr algn="ctr"/>
            <a:r>
              <a:rPr lang="en-US" sz="1900" b="1" dirty="0">
                <a:solidFill>
                  <a:srgbClr val="C00000"/>
                </a:solidFill>
              </a:rPr>
              <a:t>endurance</a:t>
            </a:r>
            <a:endParaRPr lang="en-US" sz="1900" dirty="0">
              <a:solidFill>
                <a:srgbClr val="C00000"/>
              </a:solidFill>
            </a:endParaRPr>
          </a:p>
        </p:txBody>
      </p:sp>
      <p:sp>
        <p:nvSpPr>
          <p:cNvPr id="11" name="TextBox 10">
            <a:extLst>
              <a:ext uri="{FF2B5EF4-FFF2-40B4-BE49-F238E27FC236}">
                <a16:creationId xmlns:a16="http://schemas.microsoft.com/office/drawing/2014/main" id="{7E4C4ED7-BEE7-0A2E-2627-D55E0168966E}"/>
              </a:ext>
            </a:extLst>
          </p:cNvPr>
          <p:cNvSpPr txBox="1"/>
          <p:nvPr/>
        </p:nvSpPr>
        <p:spPr>
          <a:xfrm>
            <a:off x="3668662" y="2138205"/>
            <a:ext cx="1331041" cy="384721"/>
          </a:xfrm>
          <a:prstGeom prst="rect">
            <a:avLst/>
          </a:prstGeom>
          <a:noFill/>
        </p:spPr>
        <p:txBody>
          <a:bodyPr wrap="square">
            <a:spAutoFit/>
          </a:bodyPr>
          <a:lstStyle/>
          <a:p>
            <a:pPr algn="ctr"/>
            <a:r>
              <a:rPr lang="en-US" sz="1900" b="1" dirty="0">
                <a:solidFill>
                  <a:srgbClr val="C00000"/>
                </a:solidFill>
              </a:rPr>
              <a:t>explosive</a:t>
            </a:r>
            <a:endParaRPr lang="en-US" sz="1900" dirty="0">
              <a:solidFill>
                <a:srgbClr val="C00000"/>
              </a:solidFill>
            </a:endParaRPr>
          </a:p>
        </p:txBody>
      </p:sp>
      <p:sp>
        <p:nvSpPr>
          <p:cNvPr id="12" name="TextBox 11">
            <a:extLst>
              <a:ext uri="{FF2B5EF4-FFF2-40B4-BE49-F238E27FC236}">
                <a16:creationId xmlns:a16="http://schemas.microsoft.com/office/drawing/2014/main" id="{51158986-1FC1-18CE-ACA4-EF8EA96827B9}"/>
              </a:ext>
            </a:extLst>
          </p:cNvPr>
          <p:cNvSpPr txBox="1"/>
          <p:nvPr/>
        </p:nvSpPr>
        <p:spPr>
          <a:xfrm>
            <a:off x="7444249" y="2713392"/>
            <a:ext cx="1331041" cy="384721"/>
          </a:xfrm>
          <a:prstGeom prst="rect">
            <a:avLst/>
          </a:prstGeom>
          <a:noFill/>
        </p:spPr>
        <p:txBody>
          <a:bodyPr wrap="square">
            <a:spAutoFit/>
          </a:bodyPr>
          <a:lstStyle/>
          <a:p>
            <a:pPr algn="ctr"/>
            <a:r>
              <a:rPr lang="en-US" sz="1900" b="1" dirty="0">
                <a:solidFill>
                  <a:srgbClr val="C00000"/>
                </a:solidFill>
              </a:rPr>
              <a:t>peak</a:t>
            </a:r>
            <a:endParaRPr lang="en-US" sz="1900" dirty="0">
              <a:solidFill>
                <a:srgbClr val="C00000"/>
              </a:solidFill>
            </a:endParaRPr>
          </a:p>
        </p:txBody>
      </p:sp>
      <p:sp>
        <p:nvSpPr>
          <p:cNvPr id="13" name="TextBox 12">
            <a:extLst>
              <a:ext uri="{FF2B5EF4-FFF2-40B4-BE49-F238E27FC236}">
                <a16:creationId xmlns:a16="http://schemas.microsoft.com/office/drawing/2014/main" id="{B37B5F48-1AA5-EA4D-46B3-8C65D0EA50BF}"/>
              </a:ext>
            </a:extLst>
          </p:cNvPr>
          <p:cNvSpPr txBox="1"/>
          <p:nvPr/>
        </p:nvSpPr>
        <p:spPr>
          <a:xfrm>
            <a:off x="4022623" y="3332825"/>
            <a:ext cx="1331041" cy="384721"/>
          </a:xfrm>
          <a:prstGeom prst="rect">
            <a:avLst/>
          </a:prstGeom>
          <a:noFill/>
        </p:spPr>
        <p:txBody>
          <a:bodyPr wrap="square">
            <a:spAutoFit/>
          </a:bodyPr>
          <a:lstStyle/>
          <a:p>
            <a:pPr algn="ctr"/>
            <a:r>
              <a:rPr lang="en-US" sz="1900" b="1" dirty="0">
                <a:solidFill>
                  <a:srgbClr val="C00000"/>
                </a:solidFill>
              </a:rPr>
              <a:t>absorb</a:t>
            </a:r>
            <a:endParaRPr lang="en-US" sz="1900" dirty="0">
              <a:solidFill>
                <a:srgbClr val="C00000"/>
              </a:solidFill>
            </a:endParaRPr>
          </a:p>
        </p:txBody>
      </p:sp>
      <p:sp>
        <p:nvSpPr>
          <p:cNvPr id="14" name="TextBox 13">
            <a:extLst>
              <a:ext uri="{FF2B5EF4-FFF2-40B4-BE49-F238E27FC236}">
                <a16:creationId xmlns:a16="http://schemas.microsoft.com/office/drawing/2014/main" id="{6C3B7FFD-05E7-AF88-ECEC-9B67AA8BEC66}"/>
              </a:ext>
            </a:extLst>
          </p:cNvPr>
          <p:cNvSpPr txBox="1"/>
          <p:nvPr/>
        </p:nvSpPr>
        <p:spPr>
          <a:xfrm>
            <a:off x="320778" y="4173482"/>
            <a:ext cx="1331041" cy="384721"/>
          </a:xfrm>
          <a:prstGeom prst="rect">
            <a:avLst/>
          </a:prstGeom>
          <a:noFill/>
        </p:spPr>
        <p:txBody>
          <a:bodyPr wrap="square">
            <a:spAutoFit/>
          </a:bodyPr>
          <a:lstStyle/>
          <a:p>
            <a:pPr algn="ctr"/>
            <a:r>
              <a:rPr lang="en-US" sz="1900" b="1" dirty="0">
                <a:solidFill>
                  <a:srgbClr val="C00000"/>
                </a:solidFill>
              </a:rPr>
              <a:t>resistance </a:t>
            </a:r>
            <a:endParaRPr lang="en-US" sz="1900" dirty="0">
              <a:solidFill>
                <a:srgbClr val="C00000"/>
              </a:solidFill>
            </a:endParaRPr>
          </a:p>
        </p:txBody>
      </p:sp>
      <p:sp>
        <p:nvSpPr>
          <p:cNvPr id="15" name="TextBox 14">
            <a:extLst>
              <a:ext uri="{FF2B5EF4-FFF2-40B4-BE49-F238E27FC236}">
                <a16:creationId xmlns:a16="http://schemas.microsoft.com/office/drawing/2014/main" id="{91285931-4A9C-81A9-B301-0AD390DB9F34}"/>
              </a:ext>
            </a:extLst>
          </p:cNvPr>
          <p:cNvSpPr txBox="1"/>
          <p:nvPr/>
        </p:nvSpPr>
        <p:spPr>
          <a:xfrm>
            <a:off x="1161436" y="4483198"/>
            <a:ext cx="1331041" cy="384721"/>
          </a:xfrm>
          <a:prstGeom prst="rect">
            <a:avLst/>
          </a:prstGeom>
          <a:noFill/>
        </p:spPr>
        <p:txBody>
          <a:bodyPr wrap="square">
            <a:spAutoFit/>
          </a:bodyPr>
          <a:lstStyle/>
          <a:p>
            <a:pPr algn="ctr"/>
            <a:r>
              <a:rPr lang="en-US" sz="1900" b="1" dirty="0">
                <a:solidFill>
                  <a:srgbClr val="C00000"/>
                </a:solidFill>
              </a:rPr>
              <a:t>crucial</a:t>
            </a:r>
            <a:endParaRPr lang="en-US" sz="1900" dirty="0">
              <a:solidFill>
                <a:srgbClr val="C00000"/>
              </a:solidFill>
            </a:endParaRPr>
          </a:p>
        </p:txBody>
      </p:sp>
      <p:sp>
        <p:nvSpPr>
          <p:cNvPr id="16" name="TextBox 15">
            <a:extLst>
              <a:ext uri="{FF2B5EF4-FFF2-40B4-BE49-F238E27FC236}">
                <a16:creationId xmlns:a16="http://schemas.microsoft.com/office/drawing/2014/main" id="{2B420ACD-1932-728B-E962-8260FD16DD18}"/>
              </a:ext>
            </a:extLst>
          </p:cNvPr>
          <p:cNvSpPr txBox="1"/>
          <p:nvPr/>
        </p:nvSpPr>
        <p:spPr>
          <a:xfrm>
            <a:off x="5187746" y="5014140"/>
            <a:ext cx="1331041" cy="384721"/>
          </a:xfrm>
          <a:prstGeom prst="rect">
            <a:avLst/>
          </a:prstGeom>
          <a:noFill/>
        </p:spPr>
        <p:txBody>
          <a:bodyPr wrap="square">
            <a:spAutoFit/>
          </a:bodyPr>
          <a:lstStyle/>
          <a:p>
            <a:pPr algn="ctr"/>
            <a:r>
              <a:rPr lang="en-US" sz="1900" b="1" dirty="0">
                <a:solidFill>
                  <a:srgbClr val="C00000"/>
                </a:solidFill>
              </a:rPr>
              <a:t>dominate</a:t>
            </a:r>
            <a:endParaRPr lang="en-US" sz="1900" dirty="0">
              <a:solidFill>
                <a:srgbClr val="C00000"/>
              </a:solidFill>
            </a:endParaRPr>
          </a:p>
        </p:txBody>
      </p:sp>
      <p:sp>
        <p:nvSpPr>
          <p:cNvPr id="17" name="TextBox 16">
            <a:extLst>
              <a:ext uri="{FF2B5EF4-FFF2-40B4-BE49-F238E27FC236}">
                <a16:creationId xmlns:a16="http://schemas.microsoft.com/office/drawing/2014/main" id="{B8D55AE7-EC5B-7E1B-113D-E24C4CD529E1}"/>
              </a:ext>
            </a:extLst>
          </p:cNvPr>
          <p:cNvSpPr txBox="1"/>
          <p:nvPr/>
        </p:nvSpPr>
        <p:spPr>
          <a:xfrm>
            <a:off x="1987345" y="5618824"/>
            <a:ext cx="1331041" cy="384721"/>
          </a:xfrm>
          <a:prstGeom prst="rect">
            <a:avLst/>
          </a:prstGeom>
          <a:noFill/>
        </p:spPr>
        <p:txBody>
          <a:bodyPr wrap="square">
            <a:spAutoFit/>
          </a:bodyPr>
          <a:lstStyle/>
          <a:p>
            <a:pPr algn="ctr"/>
            <a:r>
              <a:rPr lang="en-US" sz="1900" b="1" dirty="0">
                <a:solidFill>
                  <a:srgbClr val="C00000"/>
                </a:solidFill>
              </a:rPr>
              <a:t>consistent</a:t>
            </a:r>
            <a:endParaRPr lang="en-US" sz="1900" dirty="0">
              <a:solidFill>
                <a:srgbClr val="C00000"/>
              </a:solidFill>
            </a:endParaRPr>
          </a:p>
        </p:txBody>
      </p:sp>
    </p:spTree>
    <p:extLst>
      <p:ext uri="{BB962C8B-B14F-4D97-AF65-F5344CB8AC3E}">
        <p14:creationId xmlns:p14="http://schemas.microsoft.com/office/powerpoint/2010/main" val="403215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CAF7FA-BFD5-C7C3-7BB0-8A38ADAF33C4}"/>
              </a:ext>
            </a:extLst>
          </p:cNvPr>
          <p:cNvSpPr/>
          <p:nvPr/>
        </p:nvSpPr>
        <p:spPr>
          <a:xfrm>
            <a:off x="560263" y="0"/>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TextBox 2">
            <a:extLst>
              <a:ext uri="{FF2B5EF4-FFF2-40B4-BE49-F238E27FC236}">
                <a16:creationId xmlns:a16="http://schemas.microsoft.com/office/drawing/2014/main" id="{A763C0EC-EE2C-6329-D452-EB87E6276103}"/>
              </a:ext>
            </a:extLst>
          </p:cNvPr>
          <p:cNvSpPr txBox="1"/>
          <p:nvPr/>
        </p:nvSpPr>
        <p:spPr>
          <a:xfrm>
            <a:off x="3156155" y="126660"/>
            <a:ext cx="8804787" cy="400110"/>
          </a:xfrm>
          <a:prstGeom prst="rect">
            <a:avLst/>
          </a:prstGeom>
          <a:solidFill>
            <a:schemeClr val="accent4">
              <a:lumMod val="40000"/>
              <a:lumOff val="60000"/>
            </a:schemeClr>
          </a:solidFill>
        </p:spPr>
        <p:txBody>
          <a:bodyPr wrap="square">
            <a:spAutoFit/>
          </a:bodyPr>
          <a:lstStyle/>
          <a:p>
            <a:r>
              <a:rPr lang="en-US" sz="2000" b="1" dirty="0">
                <a:solidFill>
                  <a:schemeClr val="accent5"/>
                </a:solidFill>
              </a:rPr>
              <a:t>Choose the correct meaning for each </a:t>
            </a:r>
            <a:r>
              <a:rPr lang="en-US" sz="2000" b="1" u="sng" dirty="0">
                <a:solidFill>
                  <a:schemeClr val="accent5"/>
                </a:solidFill>
              </a:rPr>
              <a:t>underlined</a:t>
            </a:r>
            <a:r>
              <a:rPr lang="en-US" sz="2000" b="1" dirty="0">
                <a:solidFill>
                  <a:schemeClr val="accent5"/>
                </a:solidFill>
              </a:rPr>
              <a:t> word.</a:t>
            </a:r>
          </a:p>
        </p:txBody>
      </p:sp>
      <p:sp>
        <p:nvSpPr>
          <p:cNvPr id="5" name="TextBox 4">
            <a:extLst>
              <a:ext uri="{FF2B5EF4-FFF2-40B4-BE49-F238E27FC236}">
                <a16:creationId xmlns:a16="http://schemas.microsoft.com/office/drawing/2014/main" id="{6E1EC9DB-5A76-6165-8368-97D7044666D1}"/>
              </a:ext>
            </a:extLst>
          </p:cNvPr>
          <p:cNvSpPr txBox="1"/>
          <p:nvPr/>
        </p:nvSpPr>
        <p:spPr>
          <a:xfrm>
            <a:off x="221226" y="548599"/>
            <a:ext cx="11970774" cy="5632311"/>
          </a:xfrm>
          <a:prstGeom prst="rect">
            <a:avLst/>
          </a:prstGeom>
          <a:solidFill>
            <a:schemeClr val="bg1"/>
          </a:solidFill>
        </p:spPr>
        <p:txBody>
          <a:bodyPr wrap="square">
            <a:spAutoFit/>
          </a:bodyPr>
          <a:lstStyle/>
          <a:p>
            <a:r>
              <a:rPr lang="en-US" sz="2000" b="1" dirty="0">
                <a:solidFill>
                  <a:srgbClr val="FF0000"/>
                </a:solidFill>
              </a:rPr>
              <a:t>1) </a:t>
            </a:r>
            <a:r>
              <a:rPr lang="en-US" sz="2000" b="1" dirty="0"/>
              <a:t>The sudden burst of speed was a clear </a:t>
            </a:r>
            <a:r>
              <a:rPr lang="en-US" sz="2000" b="1" u="sng" dirty="0"/>
              <a:t>i</a:t>
            </a:r>
            <a:r>
              <a:rPr lang="en-US" sz="2000" b="1" u="sng" dirty="0">
                <a:solidFill>
                  <a:srgbClr val="C00000"/>
                </a:solidFill>
              </a:rPr>
              <a:t>ndicator</a:t>
            </a:r>
            <a:r>
              <a:rPr lang="en-US" sz="2000" b="1" dirty="0"/>
              <a:t> that the cyclist was going to set a new world record.</a:t>
            </a:r>
          </a:p>
          <a:p>
            <a:pPr algn="ctr"/>
            <a:r>
              <a:rPr lang="en-US" sz="2000" b="1" dirty="0">
                <a:solidFill>
                  <a:srgbClr val="7030A0"/>
                </a:solidFill>
              </a:rPr>
              <a:t> </a:t>
            </a:r>
            <a:r>
              <a:rPr lang="en-US" sz="2000" b="1" dirty="0">
                <a:solidFill>
                  <a:srgbClr val="00AA48"/>
                </a:solidFill>
              </a:rPr>
              <a:t>a)</a:t>
            </a:r>
            <a:r>
              <a:rPr lang="en-US" sz="2000" b="1" dirty="0">
                <a:solidFill>
                  <a:srgbClr val="7030A0"/>
                </a:solidFill>
              </a:rPr>
              <a:t> A sign or signal   </a:t>
            </a:r>
            <a:r>
              <a:rPr lang="en-US" sz="2000" b="1" dirty="0">
                <a:solidFill>
                  <a:srgbClr val="00AA48"/>
                </a:solidFill>
              </a:rPr>
              <a:t>b)</a:t>
            </a:r>
            <a:r>
              <a:rPr lang="en-US" sz="2000" b="1" dirty="0">
                <a:solidFill>
                  <a:srgbClr val="7030A0"/>
                </a:solidFill>
              </a:rPr>
              <a:t> A type of bicycle </a:t>
            </a:r>
            <a:r>
              <a:rPr lang="en-US" sz="2000" b="1" dirty="0">
                <a:solidFill>
                  <a:srgbClr val="00AA48"/>
                </a:solidFill>
              </a:rPr>
              <a:t>c)</a:t>
            </a:r>
            <a:r>
              <a:rPr lang="en-US" sz="2000" b="1" dirty="0">
                <a:solidFill>
                  <a:srgbClr val="7030A0"/>
                </a:solidFill>
              </a:rPr>
              <a:t> A physical injury</a:t>
            </a:r>
          </a:p>
          <a:p>
            <a:r>
              <a:rPr lang="en-US" sz="2000" b="1" dirty="0">
                <a:solidFill>
                  <a:srgbClr val="FF0000"/>
                </a:solidFill>
              </a:rPr>
              <a:t>2) </a:t>
            </a:r>
            <a:r>
              <a:rPr lang="en-US" sz="2000" b="1" dirty="0"/>
              <a:t>T</a:t>
            </a:r>
            <a:r>
              <a:rPr lang="en-US" sz="1900" b="1" dirty="0"/>
              <a:t>he marathon runner felt the </a:t>
            </a:r>
            <a:r>
              <a:rPr lang="en-US" sz="1900" b="1" u="sng" dirty="0">
                <a:solidFill>
                  <a:srgbClr val="C00000"/>
                </a:solidFill>
              </a:rPr>
              <a:t>pressure</a:t>
            </a:r>
            <a:r>
              <a:rPr lang="en-US" sz="1900" b="1" dirty="0"/>
              <a:t> of the crowd watching him as he approached the final stretch of the race. </a:t>
            </a:r>
          </a:p>
          <a:p>
            <a:pPr algn="ctr"/>
            <a:r>
              <a:rPr lang="en-US" sz="2000" b="1" dirty="0">
                <a:solidFill>
                  <a:srgbClr val="00AA48"/>
                </a:solidFill>
              </a:rPr>
              <a:t>a)</a:t>
            </a:r>
            <a:r>
              <a:rPr lang="en-US" sz="2000" b="1" dirty="0">
                <a:solidFill>
                  <a:srgbClr val="7030A0"/>
                </a:solidFill>
              </a:rPr>
              <a:t> The speed of the wind   </a:t>
            </a:r>
            <a:r>
              <a:rPr lang="en-US" sz="2000" b="1" dirty="0">
                <a:solidFill>
                  <a:srgbClr val="00AA48"/>
                </a:solidFill>
              </a:rPr>
              <a:t>b) </a:t>
            </a:r>
            <a:r>
              <a:rPr lang="en-US" sz="2000" b="1" dirty="0">
                <a:solidFill>
                  <a:srgbClr val="7030A0"/>
                </a:solidFill>
              </a:rPr>
              <a:t>A feeling of stress or demand  </a:t>
            </a:r>
            <a:r>
              <a:rPr lang="en-US" sz="2000" b="1" dirty="0">
                <a:solidFill>
                  <a:srgbClr val="00AA48"/>
                </a:solidFill>
              </a:rPr>
              <a:t>c)</a:t>
            </a:r>
            <a:r>
              <a:rPr lang="en-US" sz="2000" b="1" dirty="0">
                <a:solidFill>
                  <a:srgbClr val="7030A0"/>
                </a:solidFill>
              </a:rPr>
              <a:t> The weight of his shoes</a:t>
            </a:r>
          </a:p>
          <a:p>
            <a:r>
              <a:rPr lang="en-US" sz="2000" b="1" dirty="0">
                <a:solidFill>
                  <a:srgbClr val="FF0000"/>
                </a:solidFill>
              </a:rPr>
              <a:t>3) </a:t>
            </a:r>
            <a:r>
              <a:rPr lang="en-US" sz="2000" b="1" dirty="0"/>
              <a:t>After the intense training session, the athletes felt a total </a:t>
            </a:r>
            <a:r>
              <a:rPr lang="en-US" sz="2000" b="1" u="sng" dirty="0">
                <a:solidFill>
                  <a:srgbClr val="C00000"/>
                </a:solidFill>
              </a:rPr>
              <a:t>drain</a:t>
            </a:r>
            <a:r>
              <a:rPr lang="en-US" sz="2000" b="1" dirty="0"/>
              <a:t> on their energy levels. </a:t>
            </a:r>
          </a:p>
          <a:p>
            <a:pPr algn="ctr"/>
            <a:r>
              <a:rPr lang="en-US" sz="2000" b="1" dirty="0">
                <a:solidFill>
                  <a:srgbClr val="00AA48"/>
                </a:solidFill>
              </a:rPr>
              <a:t>a)</a:t>
            </a:r>
            <a:r>
              <a:rPr lang="en-US" sz="2000" b="1" dirty="0">
                <a:solidFill>
                  <a:srgbClr val="7030A0"/>
                </a:solidFill>
              </a:rPr>
              <a:t> An increase in power </a:t>
            </a:r>
            <a:r>
              <a:rPr lang="en-US" sz="2000" b="1" dirty="0">
                <a:solidFill>
                  <a:srgbClr val="00AA48"/>
                </a:solidFill>
              </a:rPr>
              <a:t>b) </a:t>
            </a:r>
            <a:r>
              <a:rPr lang="en-US" sz="2000" b="1" dirty="0">
                <a:solidFill>
                  <a:srgbClr val="7030A0"/>
                </a:solidFill>
              </a:rPr>
              <a:t>A source of motivation   </a:t>
            </a:r>
            <a:r>
              <a:rPr lang="en-US" sz="2000" b="1" dirty="0">
                <a:solidFill>
                  <a:srgbClr val="00AA48"/>
                </a:solidFill>
              </a:rPr>
              <a:t>c)</a:t>
            </a:r>
            <a:r>
              <a:rPr lang="en-US" sz="2000" b="1" dirty="0">
                <a:solidFill>
                  <a:srgbClr val="7030A0"/>
                </a:solidFill>
              </a:rPr>
              <a:t> A loss of strength or energy</a:t>
            </a:r>
          </a:p>
          <a:p>
            <a:r>
              <a:rPr lang="en-US" sz="2000" b="1" dirty="0">
                <a:solidFill>
                  <a:srgbClr val="FF0000"/>
                </a:solidFill>
              </a:rPr>
              <a:t>4) </a:t>
            </a:r>
            <a:r>
              <a:rPr lang="en-US" sz="2000" b="1" dirty="0"/>
              <a:t>Many </a:t>
            </a:r>
            <a:r>
              <a:rPr lang="en-US" sz="2000" b="1" u="sng" dirty="0">
                <a:solidFill>
                  <a:srgbClr val="C00000"/>
                </a:solidFill>
              </a:rPr>
              <a:t>elite</a:t>
            </a:r>
            <a:r>
              <a:rPr lang="en-US" sz="2000" b="1" dirty="0"/>
              <a:t> athletes rely on advanced technology to monitor their heart rates and recovery times. </a:t>
            </a:r>
          </a:p>
          <a:p>
            <a:pPr algn="ctr"/>
            <a:r>
              <a:rPr lang="en-US" sz="2000" b="1" dirty="0">
                <a:solidFill>
                  <a:srgbClr val="00AA48"/>
                </a:solidFill>
              </a:rPr>
              <a:t>a)</a:t>
            </a:r>
            <a:r>
              <a:rPr lang="en-US" sz="2000" b="1" dirty="0">
                <a:solidFill>
                  <a:srgbClr val="7030A0"/>
                </a:solidFill>
              </a:rPr>
              <a:t> Superior or best-in-class  </a:t>
            </a:r>
            <a:r>
              <a:rPr lang="en-US" sz="2000" b="1" dirty="0">
                <a:solidFill>
                  <a:srgbClr val="00AA48"/>
                </a:solidFill>
              </a:rPr>
              <a:t>b)</a:t>
            </a:r>
            <a:r>
              <a:rPr lang="en-US" sz="2000" b="1" dirty="0">
                <a:solidFill>
                  <a:srgbClr val="7030A0"/>
                </a:solidFill>
              </a:rPr>
              <a:t> Very young or inexperienced  </a:t>
            </a:r>
            <a:r>
              <a:rPr lang="en-US" sz="2000" b="1" dirty="0">
                <a:solidFill>
                  <a:srgbClr val="00AA48"/>
                </a:solidFill>
              </a:rPr>
              <a:t>c)</a:t>
            </a:r>
            <a:r>
              <a:rPr lang="en-US" sz="2000" b="1" dirty="0">
                <a:solidFill>
                  <a:srgbClr val="7030A0"/>
                </a:solidFill>
              </a:rPr>
              <a:t> Part-time or hobbyist</a:t>
            </a:r>
          </a:p>
          <a:p>
            <a:r>
              <a:rPr lang="en-US" sz="2000" b="1" dirty="0">
                <a:solidFill>
                  <a:srgbClr val="FF0000"/>
                </a:solidFill>
              </a:rPr>
              <a:t>5) </a:t>
            </a:r>
            <a:r>
              <a:rPr lang="en-US" sz="2000" b="1" dirty="0"/>
              <a:t>The team used the cheering of the fans to</a:t>
            </a:r>
            <a:r>
              <a:rPr lang="en-US" sz="2000" b="1" u="sng" dirty="0"/>
              <a:t> </a:t>
            </a:r>
            <a:r>
              <a:rPr lang="en-US" sz="2000" b="1" u="sng" dirty="0">
                <a:solidFill>
                  <a:srgbClr val="C00000"/>
                </a:solidFill>
              </a:rPr>
              <a:t>stimulate</a:t>
            </a:r>
            <a:r>
              <a:rPr lang="en-US" sz="2000" b="1" u="sng" dirty="0"/>
              <a:t> </a:t>
            </a:r>
            <a:r>
              <a:rPr lang="en-US" sz="2000" b="1" dirty="0"/>
              <a:t>their performance in the final minutes of the championship.</a:t>
            </a:r>
          </a:p>
          <a:p>
            <a:pPr algn="ctr"/>
            <a:r>
              <a:rPr lang="en-US" sz="2000" b="1" dirty="0">
                <a:solidFill>
                  <a:srgbClr val="00AA48"/>
                </a:solidFill>
              </a:rPr>
              <a:t>a) </a:t>
            </a:r>
            <a:r>
              <a:rPr lang="en-US" sz="2000" b="1" dirty="0">
                <a:solidFill>
                  <a:srgbClr val="7030A0"/>
                </a:solidFill>
              </a:rPr>
              <a:t>To slow down  </a:t>
            </a:r>
            <a:r>
              <a:rPr lang="en-US" sz="2000" b="1" dirty="0">
                <a:solidFill>
                  <a:srgbClr val="00AA48"/>
                </a:solidFill>
              </a:rPr>
              <a:t>b)</a:t>
            </a:r>
            <a:r>
              <a:rPr lang="en-US" sz="2000" b="1" dirty="0">
                <a:solidFill>
                  <a:srgbClr val="7030A0"/>
                </a:solidFill>
              </a:rPr>
              <a:t> To excite or encourage activity  </a:t>
            </a:r>
            <a:r>
              <a:rPr lang="en-US" sz="2000" b="1" dirty="0">
                <a:solidFill>
                  <a:srgbClr val="00AA48"/>
                </a:solidFill>
              </a:rPr>
              <a:t>c)</a:t>
            </a:r>
            <a:r>
              <a:rPr lang="en-US" sz="2000" b="1" dirty="0">
                <a:solidFill>
                  <a:srgbClr val="7030A0"/>
                </a:solidFill>
              </a:rPr>
              <a:t> To ignore completely</a:t>
            </a:r>
          </a:p>
          <a:p>
            <a:r>
              <a:rPr lang="en-US" sz="2000" b="1" dirty="0">
                <a:solidFill>
                  <a:srgbClr val="FF0000"/>
                </a:solidFill>
              </a:rPr>
              <a:t>6) </a:t>
            </a:r>
            <a:r>
              <a:rPr lang="en-US" sz="2000" b="1" dirty="0"/>
              <a:t>The new specialized running shoes have unique </a:t>
            </a:r>
            <a:r>
              <a:rPr lang="en-US" sz="2000" b="1" u="sng" dirty="0">
                <a:solidFill>
                  <a:srgbClr val="C00000"/>
                </a:solidFill>
              </a:rPr>
              <a:t>dimensions</a:t>
            </a:r>
            <a:r>
              <a:rPr lang="en-US" sz="2000" b="1" dirty="0">
                <a:solidFill>
                  <a:srgbClr val="C00000"/>
                </a:solidFill>
              </a:rPr>
              <a:t> </a:t>
            </a:r>
            <a:r>
              <a:rPr lang="en-US" sz="2000" b="1" dirty="0"/>
              <a:t>designed to improve aerodynamics.</a:t>
            </a:r>
          </a:p>
          <a:p>
            <a:pPr algn="ctr"/>
            <a:r>
              <a:rPr lang="en-US" sz="2000" b="1" dirty="0">
                <a:solidFill>
                  <a:srgbClr val="00AA48"/>
                </a:solidFill>
              </a:rPr>
              <a:t>a)</a:t>
            </a:r>
            <a:r>
              <a:rPr lang="en-US" sz="2000" b="1" dirty="0">
                <a:solidFill>
                  <a:srgbClr val="7030A0"/>
                </a:solidFill>
              </a:rPr>
              <a:t> Costs and prices  </a:t>
            </a:r>
            <a:r>
              <a:rPr lang="en-US" sz="2000" b="1" dirty="0">
                <a:solidFill>
                  <a:srgbClr val="00AA48"/>
                </a:solidFill>
              </a:rPr>
              <a:t>b)</a:t>
            </a:r>
            <a:r>
              <a:rPr lang="en-US" sz="2000" b="1" dirty="0">
                <a:solidFill>
                  <a:srgbClr val="7030A0"/>
                </a:solidFill>
              </a:rPr>
              <a:t> Measurements or size  </a:t>
            </a:r>
            <a:r>
              <a:rPr lang="en-US" sz="2000" b="1" dirty="0">
                <a:solidFill>
                  <a:srgbClr val="00AA48"/>
                </a:solidFill>
              </a:rPr>
              <a:t>c)</a:t>
            </a:r>
            <a:r>
              <a:rPr lang="en-US" sz="2000" b="1" dirty="0">
                <a:solidFill>
                  <a:srgbClr val="7030A0"/>
                </a:solidFill>
              </a:rPr>
              <a:t> Colors and patterns</a:t>
            </a:r>
          </a:p>
          <a:p>
            <a:r>
              <a:rPr lang="en-US" sz="2000" b="1" dirty="0">
                <a:solidFill>
                  <a:srgbClr val="FF0000"/>
                </a:solidFill>
              </a:rPr>
              <a:t>7) </a:t>
            </a:r>
            <a:r>
              <a:rPr lang="en-US" sz="2000" b="1" dirty="0"/>
              <a:t>Heavy rain during the competition caused the athletes to feel </a:t>
            </a:r>
            <a:r>
              <a:rPr lang="en-US" sz="2000" b="1" u="sng" dirty="0">
                <a:solidFill>
                  <a:srgbClr val="C00000"/>
                </a:solidFill>
              </a:rPr>
              <a:t>anxiety</a:t>
            </a:r>
            <a:r>
              <a:rPr lang="en-US" sz="2000" b="1" dirty="0"/>
              <a:t> about their safety on the track.</a:t>
            </a:r>
          </a:p>
          <a:p>
            <a:pPr algn="ctr"/>
            <a:r>
              <a:rPr lang="en-US" sz="2000" b="1" dirty="0">
                <a:solidFill>
                  <a:srgbClr val="00AA48"/>
                </a:solidFill>
              </a:rPr>
              <a:t>a)</a:t>
            </a:r>
            <a:r>
              <a:rPr lang="en-US" sz="2000" b="1" dirty="0">
                <a:solidFill>
                  <a:srgbClr val="7030A0"/>
                </a:solidFill>
              </a:rPr>
              <a:t> Excitement and joy  </a:t>
            </a:r>
            <a:r>
              <a:rPr lang="en-US" sz="2000" b="1" dirty="0">
                <a:solidFill>
                  <a:srgbClr val="00AA48"/>
                </a:solidFill>
              </a:rPr>
              <a:t>b) </a:t>
            </a:r>
            <a:r>
              <a:rPr lang="en-US" sz="2000" b="1" dirty="0">
                <a:solidFill>
                  <a:srgbClr val="7030A0"/>
                </a:solidFill>
              </a:rPr>
              <a:t>A sense of worry or unease  </a:t>
            </a:r>
            <a:r>
              <a:rPr lang="en-US" sz="2000" b="1" dirty="0">
                <a:solidFill>
                  <a:srgbClr val="00AA48"/>
                </a:solidFill>
              </a:rPr>
              <a:t>c)</a:t>
            </a:r>
            <a:r>
              <a:rPr lang="en-US" sz="2000" b="1" dirty="0">
                <a:solidFill>
                  <a:srgbClr val="7030A0"/>
                </a:solidFill>
              </a:rPr>
              <a:t> A feeling of relaxation</a:t>
            </a:r>
          </a:p>
          <a:p>
            <a:r>
              <a:rPr lang="en-US" sz="2000" b="1" dirty="0">
                <a:solidFill>
                  <a:srgbClr val="FF0000"/>
                </a:solidFill>
              </a:rPr>
              <a:t>8) </a:t>
            </a:r>
            <a:r>
              <a:rPr lang="en-US" sz="2000" b="1" dirty="0"/>
              <a:t>The skier struggled to maintain </a:t>
            </a:r>
            <a:r>
              <a:rPr lang="en-US" sz="2000" b="1" u="sng" dirty="0">
                <a:solidFill>
                  <a:srgbClr val="C00000"/>
                </a:solidFill>
              </a:rPr>
              <a:t>momentum</a:t>
            </a:r>
            <a:r>
              <a:rPr lang="en-US" sz="2000" b="1" u="sng" dirty="0"/>
              <a:t> </a:t>
            </a:r>
            <a:r>
              <a:rPr lang="en-US" sz="2000" b="1" dirty="0"/>
              <a:t>as the slope began to flatten out near the finish line.</a:t>
            </a:r>
          </a:p>
          <a:p>
            <a:pPr algn="ctr"/>
            <a:r>
              <a:rPr lang="en-US" sz="2000" b="1" dirty="0">
                <a:solidFill>
                  <a:srgbClr val="00AA48"/>
                </a:solidFill>
              </a:rPr>
              <a:t>a)</a:t>
            </a:r>
            <a:r>
              <a:rPr lang="en-US" sz="2000" b="1" dirty="0">
                <a:solidFill>
                  <a:srgbClr val="7030A0"/>
                </a:solidFill>
              </a:rPr>
              <a:t> The force or speed of movement  </a:t>
            </a:r>
            <a:r>
              <a:rPr lang="en-US" sz="2000" b="1" dirty="0">
                <a:solidFill>
                  <a:srgbClr val="00AA48"/>
                </a:solidFill>
              </a:rPr>
              <a:t>b) </a:t>
            </a:r>
            <a:r>
              <a:rPr lang="en-US" sz="2000" b="1" dirty="0">
                <a:solidFill>
                  <a:srgbClr val="7030A0"/>
                </a:solidFill>
              </a:rPr>
              <a:t>The quality of the equipment </a:t>
            </a:r>
            <a:r>
              <a:rPr lang="en-US" sz="2000" b="1" dirty="0">
                <a:solidFill>
                  <a:srgbClr val="00AA48"/>
                </a:solidFill>
              </a:rPr>
              <a:t>c)</a:t>
            </a:r>
            <a:r>
              <a:rPr lang="en-US" sz="2000" b="1" dirty="0">
                <a:solidFill>
                  <a:srgbClr val="7030A0"/>
                </a:solidFill>
              </a:rPr>
              <a:t> The desire to quit the race</a:t>
            </a:r>
          </a:p>
          <a:p>
            <a:endParaRPr lang="en-US" sz="2000" b="1" dirty="0"/>
          </a:p>
        </p:txBody>
      </p:sp>
      <p:pic>
        <p:nvPicPr>
          <p:cNvPr id="7" name="Picture 6">
            <a:extLst>
              <a:ext uri="{FF2B5EF4-FFF2-40B4-BE49-F238E27FC236}">
                <a16:creationId xmlns:a16="http://schemas.microsoft.com/office/drawing/2014/main" id="{F4DC0C4B-2E49-6584-8743-05FF78AD263E}"/>
              </a:ext>
            </a:extLst>
          </p:cNvPr>
          <p:cNvPicPr>
            <a:picLocks noChangeAspect="1"/>
          </p:cNvPicPr>
          <p:nvPr/>
        </p:nvPicPr>
        <p:blipFill>
          <a:blip r:embed="rId2"/>
          <a:stretch>
            <a:fillRect/>
          </a:stretch>
        </p:blipFill>
        <p:spPr>
          <a:xfrm>
            <a:off x="11091969" y="1896811"/>
            <a:ext cx="685896" cy="2857899"/>
          </a:xfrm>
          <a:prstGeom prst="rect">
            <a:avLst/>
          </a:prstGeom>
        </p:spPr>
      </p:pic>
      <p:sp>
        <p:nvSpPr>
          <p:cNvPr id="6" name="TextBox 5">
            <a:extLst>
              <a:ext uri="{FF2B5EF4-FFF2-40B4-BE49-F238E27FC236}">
                <a16:creationId xmlns:a16="http://schemas.microsoft.com/office/drawing/2014/main" id="{70031B2B-43CA-E55F-178C-8B9EEAA2BB05}"/>
              </a:ext>
            </a:extLst>
          </p:cNvPr>
          <p:cNvSpPr txBox="1"/>
          <p:nvPr/>
        </p:nvSpPr>
        <p:spPr>
          <a:xfrm>
            <a:off x="2931241" y="781354"/>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8" name="TextBox 7">
            <a:extLst>
              <a:ext uri="{FF2B5EF4-FFF2-40B4-BE49-F238E27FC236}">
                <a16:creationId xmlns:a16="http://schemas.microsoft.com/office/drawing/2014/main" id="{B1DF156F-5ED2-AE19-48C9-3E0B8D36A35E}"/>
              </a:ext>
            </a:extLst>
          </p:cNvPr>
          <p:cNvSpPr txBox="1"/>
          <p:nvPr/>
        </p:nvSpPr>
        <p:spPr>
          <a:xfrm>
            <a:off x="4288093" y="1400785"/>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9" name="TextBox 8">
            <a:extLst>
              <a:ext uri="{FF2B5EF4-FFF2-40B4-BE49-F238E27FC236}">
                <a16:creationId xmlns:a16="http://schemas.microsoft.com/office/drawing/2014/main" id="{C283D0EF-C32E-0DFF-8821-0B9EB7220C84}"/>
              </a:ext>
            </a:extLst>
          </p:cNvPr>
          <p:cNvSpPr txBox="1"/>
          <p:nvPr/>
        </p:nvSpPr>
        <p:spPr>
          <a:xfrm>
            <a:off x="7105035" y="2005470"/>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10" name="TextBox 9">
            <a:extLst>
              <a:ext uri="{FF2B5EF4-FFF2-40B4-BE49-F238E27FC236}">
                <a16:creationId xmlns:a16="http://schemas.microsoft.com/office/drawing/2014/main" id="{D4B0C56F-0205-981E-D4EE-E78DCF324F04}"/>
              </a:ext>
            </a:extLst>
          </p:cNvPr>
          <p:cNvSpPr txBox="1"/>
          <p:nvPr/>
        </p:nvSpPr>
        <p:spPr>
          <a:xfrm>
            <a:off x="1530145" y="2624902"/>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11" name="TextBox 10">
            <a:extLst>
              <a:ext uri="{FF2B5EF4-FFF2-40B4-BE49-F238E27FC236}">
                <a16:creationId xmlns:a16="http://schemas.microsoft.com/office/drawing/2014/main" id="{83464D2A-CD63-4001-8104-13E6FEEDB55F}"/>
              </a:ext>
            </a:extLst>
          </p:cNvPr>
          <p:cNvSpPr txBox="1"/>
          <p:nvPr/>
        </p:nvSpPr>
        <p:spPr>
          <a:xfrm>
            <a:off x="3875139" y="3524554"/>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12" name="TextBox 11">
            <a:extLst>
              <a:ext uri="{FF2B5EF4-FFF2-40B4-BE49-F238E27FC236}">
                <a16:creationId xmlns:a16="http://schemas.microsoft.com/office/drawing/2014/main" id="{D74A06B5-BE2B-AE62-BC6F-5F462CBD26E5}"/>
              </a:ext>
            </a:extLst>
          </p:cNvPr>
          <p:cNvSpPr txBox="1"/>
          <p:nvPr/>
        </p:nvSpPr>
        <p:spPr>
          <a:xfrm>
            <a:off x="4509319" y="4099741"/>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13" name="TextBox 12">
            <a:extLst>
              <a:ext uri="{FF2B5EF4-FFF2-40B4-BE49-F238E27FC236}">
                <a16:creationId xmlns:a16="http://schemas.microsoft.com/office/drawing/2014/main" id="{2BEDD97C-89F0-1BD6-EB19-339886BA97F6}"/>
              </a:ext>
            </a:extLst>
          </p:cNvPr>
          <p:cNvSpPr txBox="1"/>
          <p:nvPr/>
        </p:nvSpPr>
        <p:spPr>
          <a:xfrm>
            <a:off x="4243848" y="4733921"/>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
        <p:nvSpPr>
          <p:cNvPr id="14" name="TextBox 13">
            <a:extLst>
              <a:ext uri="{FF2B5EF4-FFF2-40B4-BE49-F238E27FC236}">
                <a16:creationId xmlns:a16="http://schemas.microsoft.com/office/drawing/2014/main" id="{6D90EE9E-8F43-092B-D5F5-8716CD1F0DF2}"/>
              </a:ext>
            </a:extLst>
          </p:cNvPr>
          <p:cNvSpPr txBox="1"/>
          <p:nvPr/>
        </p:nvSpPr>
        <p:spPr>
          <a:xfrm>
            <a:off x="718983" y="5382850"/>
            <a:ext cx="357649" cy="461665"/>
          </a:xfrm>
          <a:prstGeom prst="rect">
            <a:avLst/>
          </a:prstGeom>
          <a:noFill/>
        </p:spPr>
        <p:txBody>
          <a:bodyPr wrap="square">
            <a:spAutoFit/>
          </a:bodyPr>
          <a:lstStyle/>
          <a:p>
            <a:pPr algn="ctr"/>
            <a:r>
              <a:rPr lang="en-US" sz="2400" b="1" dirty="0">
                <a:solidFill>
                  <a:srgbClr val="C00000"/>
                </a:solidFill>
              </a:rPr>
              <a:t>√</a:t>
            </a:r>
            <a:endParaRPr lang="en-US" sz="2400" dirty="0">
              <a:solidFill>
                <a:srgbClr val="C00000"/>
              </a:solidFill>
            </a:endParaRPr>
          </a:p>
        </p:txBody>
      </p:sp>
    </p:spTree>
    <p:extLst>
      <p:ext uri="{BB962C8B-B14F-4D97-AF65-F5344CB8AC3E}">
        <p14:creationId xmlns:p14="http://schemas.microsoft.com/office/powerpoint/2010/main" val="28685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58EF97-9F0A-74BF-2E88-D50FFFE92E10}"/>
              </a:ext>
            </a:extLst>
          </p:cNvPr>
          <p:cNvPicPr>
            <a:picLocks noChangeAspect="1"/>
          </p:cNvPicPr>
          <p:nvPr/>
        </p:nvPicPr>
        <p:blipFill>
          <a:blip r:embed="rId2"/>
          <a:stretch>
            <a:fillRect/>
          </a:stretch>
        </p:blipFill>
        <p:spPr>
          <a:xfrm>
            <a:off x="1" y="697423"/>
            <a:ext cx="8390450" cy="5114442"/>
          </a:xfrm>
          <a:prstGeom prst="rect">
            <a:avLst/>
          </a:prstGeom>
        </p:spPr>
      </p:pic>
      <p:sp>
        <p:nvSpPr>
          <p:cNvPr id="2" name="Rectangle 1">
            <a:extLst>
              <a:ext uri="{FF2B5EF4-FFF2-40B4-BE49-F238E27FC236}">
                <a16:creationId xmlns:a16="http://schemas.microsoft.com/office/drawing/2014/main" id="{B0C7739E-5A7C-09F0-51F3-48737E2CBCFC}"/>
              </a:ext>
            </a:extLst>
          </p:cNvPr>
          <p:cNvSpPr/>
          <p:nvPr/>
        </p:nvSpPr>
        <p:spPr>
          <a:xfrm>
            <a:off x="9150231" y="766093"/>
            <a:ext cx="1295547" cy="461665"/>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Subject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3241B8A-E5DD-CBB7-552C-01AFD864C14C}"/>
              </a:ext>
            </a:extLst>
          </p:cNvPr>
          <p:cNvSpPr/>
          <p:nvPr/>
        </p:nvSpPr>
        <p:spPr>
          <a:xfrm>
            <a:off x="8402579" y="1987877"/>
            <a:ext cx="3467617" cy="461665"/>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Direct Object of a verb</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CB5F5FF-156B-571B-1212-4148C1272D4E}"/>
              </a:ext>
            </a:extLst>
          </p:cNvPr>
          <p:cNvSpPr/>
          <p:nvPr/>
        </p:nvSpPr>
        <p:spPr>
          <a:xfrm>
            <a:off x="8464296" y="3491212"/>
            <a:ext cx="3344185" cy="430887"/>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Object  of a preposition</a:t>
            </a:r>
            <a:endParaRPr lang="en-US" sz="22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7DFB4117-6994-42A7-E24C-1D6964C560A3}"/>
              </a:ext>
            </a:extLst>
          </p:cNvPr>
          <p:cNvSpPr/>
          <p:nvPr/>
        </p:nvSpPr>
        <p:spPr>
          <a:xfrm>
            <a:off x="8369155" y="4777571"/>
            <a:ext cx="3193503" cy="461665"/>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Subject complement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03A1AD0-420D-7B06-B3F6-7D20CFAD8BF2}"/>
              </a:ext>
            </a:extLst>
          </p:cNvPr>
          <p:cNvSpPr txBox="1"/>
          <p:nvPr/>
        </p:nvSpPr>
        <p:spPr>
          <a:xfrm>
            <a:off x="8400081" y="1193370"/>
            <a:ext cx="3791919" cy="814069"/>
          </a:xfrm>
          <a:prstGeom prst="rect">
            <a:avLst/>
          </a:prstGeom>
          <a:solidFill>
            <a:schemeClr val="tx2">
              <a:lumMod val="20000"/>
              <a:lumOff val="80000"/>
            </a:schemeClr>
          </a:solidFill>
        </p:spPr>
        <p:txBody>
          <a:bodyPr wrap="square" rtlCol="0">
            <a:spAutoFit/>
          </a:bodyPr>
          <a:lstStyle/>
          <a:p>
            <a:r>
              <a:rPr lang="en-US" sz="2000" b="1" u="sng" dirty="0">
                <a:solidFill>
                  <a:srgbClr val="C00000"/>
                </a:solidFill>
              </a:rPr>
              <a:t>Travelling</a:t>
            </a:r>
            <a:r>
              <a:rPr lang="en-US" sz="2000" b="1" dirty="0"/>
              <a:t> is very important.</a:t>
            </a:r>
          </a:p>
          <a:p>
            <a:pPr>
              <a:lnSpc>
                <a:spcPct val="150000"/>
              </a:lnSpc>
            </a:pPr>
            <a:r>
              <a:rPr lang="en-US" sz="2000" b="1" u="sng" dirty="0">
                <a:solidFill>
                  <a:srgbClr val="C00000"/>
                </a:solidFill>
              </a:rPr>
              <a:t>To study </a:t>
            </a:r>
            <a:r>
              <a:rPr lang="en-US" sz="2000" b="1" dirty="0"/>
              <a:t>and work is challenging.</a:t>
            </a:r>
          </a:p>
        </p:txBody>
      </p:sp>
      <p:sp>
        <p:nvSpPr>
          <p:cNvPr id="11" name="TextBox 10">
            <a:extLst>
              <a:ext uri="{FF2B5EF4-FFF2-40B4-BE49-F238E27FC236}">
                <a16:creationId xmlns:a16="http://schemas.microsoft.com/office/drawing/2014/main" id="{4D192291-6AED-F7A6-5C61-3562658F875B}"/>
              </a:ext>
            </a:extLst>
          </p:cNvPr>
          <p:cNvSpPr txBox="1"/>
          <p:nvPr/>
        </p:nvSpPr>
        <p:spPr>
          <a:xfrm>
            <a:off x="8400081" y="2477147"/>
            <a:ext cx="3791919" cy="967957"/>
          </a:xfrm>
          <a:prstGeom prst="rect">
            <a:avLst/>
          </a:prstGeom>
          <a:solidFill>
            <a:schemeClr val="tx2">
              <a:lumMod val="20000"/>
              <a:lumOff val="80000"/>
            </a:schemeClr>
          </a:solidFill>
        </p:spPr>
        <p:txBody>
          <a:bodyPr wrap="square" rtlCol="0">
            <a:spAutoFit/>
          </a:bodyPr>
          <a:lstStyle/>
          <a:p>
            <a:pPr>
              <a:lnSpc>
                <a:spcPct val="150000"/>
              </a:lnSpc>
            </a:pPr>
            <a:r>
              <a:rPr lang="en-US" sz="2000" b="1" dirty="0"/>
              <a:t>He loves </a:t>
            </a:r>
            <a:r>
              <a:rPr lang="en-US" sz="2000" b="1" u="sng" dirty="0">
                <a:solidFill>
                  <a:srgbClr val="C00000"/>
                </a:solidFill>
              </a:rPr>
              <a:t>reading</a:t>
            </a:r>
            <a:r>
              <a:rPr lang="en-US" sz="2000" b="1" dirty="0"/>
              <a:t> books.</a:t>
            </a:r>
          </a:p>
          <a:p>
            <a:pPr>
              <a:lnSpc>
                <a:spcPct val="150000"/>
              </a:lnSpc>
            </a:pPr>
            <a:r>
              <a:rPr lang="en-US" sz="2000" b="1" dirty="0"/>
              <a:t>I want </a:t>
            </a:r>
            <a:r>
              <a:rPr lang="en-US" sz="2000" b="1" u="sng" dirty="0">
                <a:solidFill>
                  <a:srgbClr val="C00000"/>
                </a:solidFill>
              </a:rPr>
              <a:t>to visit </a:t>
            </a:r>
            <a:r>
              <a:rPr lang="en-US" sz="2000" b="1" dirty="0"/>
              <a:t>many countries.</a:t>
            </a:r>
          </a:p>
        </p:txBody>
      </p:sp>
      <p:sp>
        <p:nvSpPr>
          <p:cNvPr id="12" name="TextBox 11">
            <a:extLst>
              <a:ext uri="{FF2B5EF4-FFF2-40B4-BE49-F238E27FC236}">
                <a16:creationId xmlns:a16="http://schemas.microsoft.com/office/drawing/2014/main" id="{6229569E-65DC-3FFB-CE2C-6D8CD091414A}"/>
              </a:ext>
            </a:extLst>
          </p:cNvPr>
          <p:cNvSpPr txBox="1"/>
          <p:nvPr/>
        </p:nvSpPr>
        <p:spPr>
          <a:xfrm>
            <a:off x="8059119" y="3962400"/>
            <a:ext cx="4132881" cy="692497"/>
          </a:xfrm>
          <a:prstGeom prst="rect">
            <a:avLst/>
          </a:prstGeom>
          <a:solidFill>
            <a:schemeClr val="tx2">
              <a:lumMod val="20000"/>
              <a:lumOff val="80000"/>
            </a:schemeClr>
          </a:solidFill>
        </p:spPr>
        <p:txBody>
          <a:bodyPr wrap="square" rtlCol="0">
            <a:spAutoFit/>
          </a:bodyPr>
          <a:lstStyle/>
          <a:p>
            <a:r>
              <a:rPr lang="en-US" sz="2000" b="1" dirty="0"/>
              <a:t>I look forward </a:t>
            </a:r>
            <a:r>
              <a:rPr lang="en-US" sz="2000" b="1" dirty="0">
                <a:solidFill>
                  <a:schemeClr val="accent5"/>
                </a:solidFill>
              </a:rPr>
              <a:t>to</a:t>
            </a:r>
            <a:r>
              <a:rPr lang="en-US" sz="2000" b="1" dirty="0"/>
              <a:t> </a:t>
            </a:r>
            <a:r>
              <a:rPr lang="en-US" sz="2000" b="1" u="sng" dirty="0">
                <a:solidFill>
                  <a:srgbClr val="C00000"/>
                </a:solidFill>
              </a:rPr>
              <a:t>meeting</a:t>
            </a:r>
            <a:r>
              <a:rPr lang="en-US" sz="2000" b="1" dirty="0"/>
              <a:t> you.</a:t>
            </a:r>
          </a:p>
          <a:p>
            <a:r>
              <a:rPr lang="en-US" sz="1900" b="1" dirty="0"/>
              <a:t>It is necessary </a:t>
            </a:r>
            <a:r>
              <a:rPr lang="en-US" sz="1900" b="1" u="sng" dirty="0">
                <a:solidFill>
                  <a:srgbClr val="F90000"/>
                </a:solidFill>
              </a:rPr>
              <a:t>to work </a:t>
            </a:r>
            <a:r>
              <a:rPr lang="en-US" sz="1900" b="1" dirty="0"/>
              <a:t>hard.(</a:t>
            </a:r>
            <a:r>
              <a:rPr lang="en-US" sz="1900" b="1" dirty="0">
                <a:solidFill>
                  <a:srgbClr val="F90000"/>
                </a:solidFill>
              </a:rPr>
              <a:t>After Adj</a:t>
            </a:r>
            <a:r>
              <a:rPr lang="en-US" sz="1900" b="1" dirty="0"/>
              <a:t>)</a:t>
            </a:r>
          </a:p>
        </p:txBody>
      </p:sp>
      <p:sp>
        <p:nvSpPr>
          <p:cNvPr id="13" name="TextBox 12">
            <a:extLst>
              <a:ext uri="{FF2B5EF4-FFF2-40B4-BE49-F238E27FC236}">
                <a16:creationId xmlns:a16="http://schemas.microsoft.com/office/drawing/2014/main" id="{81F0DEF7-57EC-F643-0A6C-6CEC9D6727B2}"/>
              </a:ext>
            </a:extLst>
          </p:cNvPr>
          <p:cNvSpPr txBox="1"/>
          <p:nvPr/>
        </p:nvSpPr>
        <p:spPr>
          <a:xfrm>
            <a:off x="8472406" y="5326252"/>
            <a:ext cx="3791919" cy="967957"/>
          </a:xfrm>
          <a:prstGeom prst="rect">
            <a:avLst/>
          </a:prstGeom>
          <a:solidFill>
            <a:schemeClr val="tx2">
              <a:lumMod val="20000"/>
              <a:lumOff val="80000"/>
            </a:schemeClr>
          </a:solidFill>
        </p:spPr>
        <p:txBody>
          <a:bodyPr wrap="square" rtlCol="0">
            <a:spAutoFit/>
          </a:bodyPr>
          <a:lstStyle/>
          <a:p>
            <a:pPr>
              <a:lnSpc>
                <a:spcPct val="150000"/>
              </a:lnSpc>
            </a:pPr>
            <a:r>
              <a:rPr lang="en-US" sz="2000" b="1" dirty="0"/>
              <a:t>The aim is </a:t>
            </a:r>
            <a:r>
              <a:rPr lang="en-US" sz="2000" b="1" dirty="0">
                <a:solidFill>
                  <a:srgbClr val="F90000"/>
                </a:solidFill>
              </a:rPr>
              <a:t>to become </a:t>
            </a:r>
            <a:r>
              <a:rPr lang="en-US" sz="2000" b="1" dirty="0"/>
              <a:t>an expert.</a:t>
            </a:r>
          </a:p>
          <a:p>
            <a:pPr>
              <a:lnSpc>
                <a:spcPct val="150000"/>
              </a:lnSpc>
            </a:pPr>
            <a:r>
              <a:rPr lang="en-US" sz="2000" b="1" dirty="0"/>
              <a:t>His hobby is </a:t>
            </a:r>
            <a:r>
              <a:rPr lang="en-US" sz="2000" b="1" dirty="0">
                <a:solidFill>
                  <a:srgbClr val="FF0000"/>
                </a:solidFill>
              </a:rPr>
              <a:t>painting</a:t>
            </a:r>
            <a:r>
              <a:rPr lang="en-US" sz="2000" b="1" dirty="0"/>
              <a:t>.</a:t>
            </a:r>
          </a:p>
        </p:txBody>
      </p:sp>
      <p:sp>
        <p:nvSpPr>
          <p:cNvPr id="7" name="TextBox 6">
            <a:extLst>
              <a:ext uri="{FF2B5EF4-FFF2-40B4-BE49-F238E27FC236}">
                <a16:creationId xmlns:a16="http://schemas.microsoft.com/office/drawing/2014/main" id="{F3393DB6-1A7A-C81D-F750-C6D51E6603A2}"/>
              </a:ext>
            </a:extLst>
          </p:cNvPr>
          <p:cNvSpPr txBox="1"/>
          <p:nvPr/>
        </p:nvSpPr>
        <p:spPr>
          <a:xfrm>
            <a:off x="6794717" y="112238"/>
            <a:ext cx="3956857" cy="523220"/>
          </a:xfrm>
          <a:prstGeom prst="rect">
            <a:avLst/>
          </a:prstGeom>
          <a:solidFill>
            <a:schemeClr val="bg1"/>
          </a:solidFill>
        </p:spPr>
        <p:txBody>
          <a:bodyPr wrap="square">
            <a:spAutoFit/>
          </a:bodyPr>
          <a:lstStyle/>
          <a:p>
            <a:pPr algn="ctr"/>
            <a:r>
              <a:rPr lang="en-US" sz="2800" b="1" i="0" dirty="0">
                <a:solidFill>
                  <a:schemeClr val="accent5"/>
                </a:solidFill>
                <a:effectLst>
                  <a:outerShdw blurRad="38100" dist="38100" dir="2700000" algn="tl">
                    <a:srgbClr val="000000">
                      <a:alpha val="43137"/>
                    </a:srgbClr>
                  </a:outerShdw>
                </a:effectLst>
                <a:latin typeface="Google Sans"/>
              </a:rPr>
              <a:t>Gerunds and Infinitives </a:t>
            </a:r>
            <a:endParaRPr lang="en-US" sz="2800" b="1" dirty="0">
              <a:solidFill>
                <a:schemeClr val="accent5"/>
              </a:solidFill>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F44B2B3D-05EA-99CC-A681-D9B25DA590FA}"/>
              </a:ext>
            </a:extLst>
          </p:cNvPr>
          <p:cNvSpPr/>
          <p:nvPr/>
        </p:nvSpPr>
        <p:spPr>
          <a:xfrm>
            <a:off x="1864104" y="117986"/>
            <a:ext cx="4185761"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a:t>
            </a:r>
            <a:r>
              <a:rPr lang="en-GB" sz="3600" b="1" dirty="0">
                <a:ln w="0"/>
                <a:solidFill>
                  <a:srgbClr val="6F2F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76134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1A157FBB-F6D6-2E84-73F0-E6E48A4BBC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97" y="365985"/>
            <a:ext cx="5909537" cy="59095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6F4D1D0-9C90-A7F2-7485-D97536637224}"/>
              </a:ext>
            </a:extLst>
          </p:cNvPr>
          <p:cNvPicPr>
            <a:picLocks noChangeAspect="1"/>
          </p:cNvPicPr>
          <p:nvPr/>
        </p:nvPicPr>
        <p:blipFill>
          <a:blip r:embed="rId3"/>
          <a:stretch>
            <a:fillRect/>
          </a:stretch>
        </p:blipFill>
        <p:spPr>
          <a:xfrm>
            <a:off x="6317501" y="925976"/>
            <a:ext cx="5725324" cy="2991267"/>
          </a:xfrm>
          <a:prstGeom prst="rect">
            <a:avLst/>
          </a:prstGeom>
        </p:spPr>
      </p:pic>
      <p:pic>
        <p:nvPicPr>
          <p:cNvPr id="5" name="Picture 4">
            <a:extLst>
              <a:ext uri="{FF2B5EF4-FFF2-40B4-BE49-F238E27FC236}">
                <a16:creationId xmlns:a16="http://schemas.microsoft.com/office/drawing/2014/main" id="{589B3BE0-67C2-2DC7-9673-6E3755FFB97F}"/>
              </a:ext>
            </a:extLst>
          </p:cNvPr>
          <p:cNvPicPr>
            <a:picLocks noChangeAspect="1"/>
          </p:cNvPicPr>
          <p:nvPr/>
        </p:nvPicPr>
        <p:blipFill>
          <a:blip r:embed="rId4"/>
          <a:stretch>
            <a:fillRect/>
          </a:stretch>
        </p:blipFill>
        <p:spPr>
          <a:xfrm>
            <a:off x="6195859" y="4159350"/>
            <a:ext cx="5658640" cy="1267002"/>
          </a:xfrm>
          <a:prstGeom prst="rect">
            <a:avLst/>
          </a:prstGeom>
        </p:spPr>
      </p:pic>
    </p:spTree>
    <p:extLst>
      <p:ext uri="{BB962C8B-B14F-4D97-AF65-F5344CB8AC3E}">
        <p14:creationId xmlns:p14="http://schemas.microsoft.com/office/powerpoint/2010/main" val="1336146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72086E-0186-86EC-655C-91DDF2E056F7}"/>
              </a:ext>
            </a:extLst>
          </p:cNvPr>
          <p:cNvPicPr>
            <a:picLocks noChangeAspect="1"/>
          </p:cNvPicPr>
          <p:nvPr/>
        </p:nvPicPr>
        <p:blipFill>
          <a:blip r:embed="rId2"/>
          <a:srcRect l="2282" t="10644" r="2425"/>
          <a:stretch>
            <a:fillRect/>
          </a:stretch>
        </p:blipFill>
        <p:spPr>
          <a:xfrm>
            <a:off x="371960" y="867905"/>
            <a:ext cx="11717045" cy="5300420"/>
          </a:xfrm>
          <a:prstGeom prst="rect">
            <a:avLst/>
          </a:prstGeom>
        </p:spPr>
      </p:pic>
      <p:sp>
        <p:nvSpPr>
          <p:cNvPr id="2" name="Rectangle 1">
            <a:extLst>
              <a:ext uri="{FF2B5EF4-FFF2-40B4-BE49-F238E27FC236}">
                <a16:creationId xmlns:a16="http://schemas.microsoft.com/office/drawing/2014/main" id="{3CDF8C08-B199-268D-233C-192F3904DDB3}"/>
              </a:ext>
            </a:extLst>
          </p:cNvPr>
          <p:cNvSpPr/>
          <p:nvPr/>
        </p:nvSpPr>
        <p:spPr>
          <a:xfrm>
            <a:off x="2704923" y="208154"/>
            <a:ext cx="8792792" cy="523220"/>
          </a:xfrm>
          <a:prstGeom prst="rect">
            <a:avLst/>
          </a:prstGeom>
          <a:solidFill>
            <a:srgbClr val="E4FFB5"/>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Put the </a:t>
            </a:r>
            <a:r>
              <a:rPr lang="en-GB" sz="2800" b="1" u="sng"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underlined </a:t>
            </a:r>
            <a:r>
              <a:rPr lang="en-GB" sz="2800" b="1" dirty="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phrases in the correct column</a:t>
            </a:r>
            <a:endParaRPr lang="en-US" sz="2800" b="1" dirty="0">
              <a:ln w="9525">
                <a:solidFill>
                  <a:schemeClr val="bg1"/>
                </a:solidFill>
                <a:prstDash val="solid"/>
              </a:ln>
              <a:solidFill>
                <a:srgbClr val="00206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C16ECF2-A62C-FEE0-700E-899810565FEE}"/>
              </a:ext>
            </a:extLst>
          </p:cNvPr>
          <p:cNvSpPr/>
          <p:nvPr/>
        </p:nvSpPr>
        <p:spPr>
          <a:xfrm>
            <a:off x="1662640" y="4831006"/>
            <a:ext cx="805029" cy="523220"/>
          </a:xfrm>
          <a:prstGeom prst="rect">
            <a:avLst/>
          </a:prstGeom>
          <a:solidFill>
            <a:schemeClr val="bg2"/>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3- 6</a:t>
            </a:r>
            <a:endParaRPr lang="en-US" sz="28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524FD95-B5E6-DD61-19C9-DA0713E479BA}"/>
              </a:ext>
            </a:extLst>
          </p:cNvPr>
          <p:cNvSpPr/>
          <p:nvPr/>
        </p:nvSpPr>
        <p:spPr>
          <a:xfrm>
            <a:off x="4476349" y="4784511"/>
            <a:ext cx="385041" cy="523220"/>
          </a:xfrm>
          <a:prstGeom prst="rect">
            <a:avLst/>
          </a:prstGeom>
          <a:solidFill>
            <a:schemeClr val="bg2"/>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a:t>
            </a:r>
            <a:endParaRPr lang="en-US" sz="28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390BB06-9E2A-460E-88B9-9CC9C90200BE}"/>
              </a:ext>
            </a:extLst>
          </p:cNvPr>
          <p:cNvSpPr/>
          <p:nvPr/>
        </p:nvSpPr>
        <p:spPr>
          <a:xfrm>
            <a:off x="7281541" y="4753514"/>
            <a:ext cx="385042" cy="523220"/>
          </a:xfrm>
          <a:prstGeom prst="rect">
            <a:avLst/>
          </a:prstGeom>
          <a:solidFill>
            <a:schemeClr val="bg2"/>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a:t>
            </a:r>
            <a:endParaRPr lang="en-US" sz="28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4F80488-A18D-E546-2CF9-F4580F7AFB2B}"/>
              </a:ext>
            </a:extLst>
          </p:cNvPr>
          <p:cNvSpPr/>
          <p:nvPr/>
        </p:nvSpPr>
        <p:spPr>
          <a:xfrm>
            <a:off x="9892240" y="4800010"/>
            <a:ext cx="805029" cy="523220"/>
          </a:xfrm>
          <a:prstGeom prst="rect">
            <a:avLst/>
          </a:prstGeom>
          <a:solidFill>
            <a:schemeClr val="bg2"/>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1- 4</a:t>
            </a:r>
            <a:endParaRPr lang="en-US" sz="28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CCB8CA85-FAA1-925D-62E5-E2C7A602C24C}"/>
              </a:ext>
            </a:extLst>
          </p:cNvPr>
          <p:cNvSpPr/>
          <p:nvPr/>
        </p:nvSpPr>
        <p:spPr>
          <a:xfrm>
            <a:off x="575011" y="162233"/>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66443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B76CA9-AC75-8655-8D91-920226B23F13}"/>
              </a:ext>
            </a:extLst>
          </p:cNvPr>
          <p:cNvSpPr/>
          <p:nvPr/>
        </p:nvSpPr>
        <p:spPr>
          <a:xfrm>
            <a:off x="575011" y="162233"/>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TextBox 2">
            <a:extLst>
              <a:ext uri="{FF2B5EF4-FFF2-40B4-BE49-F238E27FC236}">
                <a16:creationId xmlns:a16="http://schemas.microsoft.com/office/drawing/2014/main" id="{BC28E725-6915-6E5C-F6EE-B517B5F2635F}"/>
              </a:ext>
            </a:extLst>
          </p:cNvPr>
          <p:cNvSpPr txBox="1"/>
          <p:nvPr/>
        </p:nvSpPr>
        <p:spPr>
          <a:xfrm>
            <a:off x="3156155" y="111911"/>
            <a:ext cx="8804787" cy="523220"/>
          </a:xfrm>
          <a:prstGeom prst="rect">
            <a:avLst/>
          </a:prstGeom>
          <a:solidFill>
            <a:schemeClr val="bg1"/>
          </a:solidFill>
        </p:spPr>
        <p:txBody>
          <a:bodyPr wrap="square">
            <a:spAutoFit/>
          </a:bodyPr>
          <a:lstStyle/>
          <a:p>
            <a:r>
              <a:rPr lang="en-US" sz="2800" b="1" dirty="0">
                <a:solidFill>
                  <a:srgbClr val="5C1589"/>
                </a:solidFill>
              </a:rPr>
              <a:t>Choose the correct option to complete each sentence.</a:t>
            </a:r>
          </a:p>
        </p:txBody>
      </p:sp>
      <p:sp>
        <p:nvSpPr>
          <p:cNvPr id="4" name="TextBox 3">
            <a:extLst>
              <a:ext uri="{FF2B5EF4-FFF2-40B4-BE49-F238E27FC236}">
                <a16:creationId xmlns:a16="http://schemas.microsoft.com/office/drawing/2014/main" id="{D20C1E94-DFC3-F2AB-9AE7-B8E2053D6DCC}"/>
              </a:ext>
            </a:extLst>
          </p:cNvPr>
          <p:cNvSpPr txBox="1"/>
          <p:nvPr/>
        </p:nvSpPr>
        <p:spPr>
          <a:xfrm>
            <a:off x="117987" y="826477"/>
            <a:ext cx="6032090" cy="5122941"/>
          </a:xfrm>
          <a:prstGeom prst="rect">
            <a:avLst/>
          </a:prstGeom>
          <a:solidFill>
            <a:schemeClr val="bg2">
              <a:lumMod val="90000"/>
            </a:schemeClr>
          </a:solidFill>
        </p:spPr>
        <p:txBody>
          <a:bodyPr wrap="square" rtlCol="0">
            <a:spAutoFit/>
          </a:bodyPr>
          <a:lstStyle/>
          <a:p>
            <a:pPr>
              <a:lnSpc>
                <a:spcPct val="150000"/>
              </a:lnSpc>
            </a:pPr>
            <a:r>
              <a:rPr lang="en-US" sz="2000" b="1" dirty="0">
                <a:solidFill>
                  <a:srgbClr val="FF0000"/>
                </a:solidFill>
              </a:rPr>
              <a:t>1) </a:t>
            </a:r>
            <a:r>
              <a:rPr lang="en-US" sz="2000" b="1" dirty="0"/>
              <a:t>_______ data helps you identify trends. </a:t>
            </a:r>
          </a:p>
          <a:p>
            <a:pPr algn="ctr">
              <a:lnSpc>
                <a:spcPct val="150000"/>
              </a:lnSpc>
            </a:pPr>
            <a:r>
              <a:rPr lang="en-US" sz="2000" b="1" dirty="0">
                <a:solidFill>
                  <a:srgbClr val="0093D2"/>
                </a:solidFill>
              </a:rPr>
              <a:t>a) </a:t>
            </a:r>
            <a:r>
              <a:rPr lang="en-US" sz="2000" b="1" dirty="0" err="1">
                <a:solidFill>
                  <a:srgbClr val="0093D2"/>
                </a:solidFill>
              </a:rPr>
              <a:t>Analyse</a:t>
            </a:r>
            <a:r>
              <a:rPr lang="en-US" sz="2000" b="1" dirty="0">
                <a:solidFill>
                  <a:srgbClr val="0093D2"/>
                </a:solidFill>
              </a:rPr>
              <a:t>  b) </a:t>
            </a:r>
            <a:r>
              <a:rPr lang="en-US" sz="2000" b="1" dirty="0" err="1">
                <a:solidFill>
                  <a:srgbClr val="0093D2"/>
                </a:solidFill>
              </a:rPr>
              <a:t>Analysing</a:t>
            </a:r>
            <a:r>
              <a:rPr lang="en-US" sz="2000" b="1" dirty="0">
                <a:solidFill>
                  <a:srgbClr val="0093D2"/>
                </a:solidFill>
              </a:rPr>
              <a:t>  c) To </a:t>
            </a:r>
            <a:r>
              <a:rPr lang="en-US" sz="2000" b="1" dirty="0" err="1">
                <a:solidFill>
                  <a:srgbClr val="0093D2"/>
                </a:solidFill>
              </a:rPr>
              <a:t>analyse</a:t>
            </a:r>
            <a:endParaRPr lang="en-US" sz="2000" b="1" dirty="0">
              <a:solidFill>
                <a:srgbClr val="0093D2"/>
              </a:solidFill>
            </a:endParaRPr>
          </a:p>
          <a:p>
            <a:pPr>
              <a:lnSpc>
                <a:spcPct val="150000"/>
              </a:lnSpc>
            </a:pPr>
            <a:r>
              <a:rPr lang="en-US" sz="2000" b="1" dirty="0">
                <a:solidFill>
                  <a:srgbClr val="FF0000"/>
                </a:solidFill>
              </a:rPr>
              <a:t>2) </a:t>
            </a:r>
            <a:r>
              <a:rPr lang="en-US" sz="2000" b="1" dirty="0"/>
              <a:t>The team decided _______ the new software. </a:t>
            </a:r>
          </a:p>
          <a:p>
            <a:pPr algn="ctr">
              <a:lnSpc>
                <a:spcPct val="150000"/>
              </a:lnSpc>
            </a:pPr>
            <a:r>
              <a:rPr lang="en-US" sz="2000" b="1" dirty="0">
                <a:solidFill>
                  <a:srgbClr val="0070C0"/>
                </a:solidFill>
              </a:rPr>
              <a:t>a) testing  b) to test  c) test</a:t>
            </a:r>
          </a:p>
          <a:p>
            <a:pPr>
              <a:lnSpc>
                <a:spcPct val="150000"/>
              </a:lnSpc>
            </a:pPr>
            <a:r>
              <a:rPr lang="en-US" sz="2000" b="1" dirty="0">
                <a:solidFill>
                  <a:srgbClr val="FF0000"/>
                </a:solidFill>
              </a:rPr>
              <a:t>3) </a:t>
            </a:r>
            <a:r>
              <a:rPr lang="en-US" sz="2000" b="1" dirty="0"/>
              <a:t>He is interested in _______ about machine learning.</a:t>
            </a:r>
          </a:p>
          <a:p>
            <a:pPr algn="ctr">
              <a:lnSpc>
                <a:spcPct val="150000"/>
              </a:lnSpc>
            </a:pPr>
            <a:r>
              <a:rPr lang="en-US" sz="2000" b="1" dirty="0">
                <a:solidFill>
                  <a:srgbClr val="0070C0"/>
                </a:solidFill>
              </a:rPr>
              <a:t> a) learn  b) to learn  c) learning</a:t>
            </a:r>
          </a:p>
          <a:p>
            <a:pPr>
              <a:lnSpc>
                <a:spcPct val="150000"/>
              </a:lnSpc>
            </a:pPr>
            <a:r>
              <a:rPr lang="en-US" sz="2000" b="1" dirty="0">
                <a:solidFill>
                  <a:srgbClr val="FF0000"/>
                </a:solidFill>
              </a:rPr>
              <a:t>4) </a:t>
            </a:r>
            <a:r>
              <a:rPr lang="en-US" sz="2000" b="1" dirty="0"/>
              <a:t>It is essential _______ your data before making decisions. </a:t>
            </a:r>
          </a:p>
          <a:p>
            <a:pPr algn="ctr">
              <a:lnSpc>
                <a:spcPct val="150000"/>
              </a:lnSpc>
            </a:pPr>
            <a:r>
              <a:rPr lang="en-US" sz="2000" b="1" dirty="0">
                <a:solidFill>
                  <a:srgbClr val="0070C0"/>
                </a:solidFill>
              </a:rPr>
              <a:t>a) Cleaning  b) to clean  c) clean</a:t>
            </a:r>
          </a:p>
          <a:p>
            <a:pPr>
              <a:lnSpc>
                <a:spcPct val="150000"/>
              </a:lnSpc>
            </a:pPr>
            <a:r>
              <a:rPr lang="en-US" sz="1900" b="1" dirty="0">
                <a:solidFill>
                  <a:srgbClr val="FF0000"/>
                </a:solidFill>
              </a:rPr>
              <a:t>5) </a:t>
            </a:r>
            <a:r>
              <a:rPr lang="en-US" sz="1900" b="1" dirty="0"/>
              <a:t>_______ code is a fundamental skill for programmers. </a:t>
            </a:r>
          </a:p>
          <a:p>
            <a:pPr algn="ctr">
              <a:lnSpc>
                <a:spcPct val="150000"/>
              </a:lnSpc>
            </a:pPr>
            <a:r>
              <a:rPr lang="en-US" sz="2000" b="1" dirty="0">
                <a:solidFill>
                  <a:srgbClr val="0070C0"/>
                </a:solidFill>
              </a:rPr>
              <a:t>a) Writing  b) To write  c) Write</a:t>
            </a:r>
          </a:p>
        </p:txBody>
      </p:sp>
      <p:sp>
        <p:nvSpPr>
          <p:cNvPr id="5" name="TextBox 4">
            <a:extLst>
              <a:ext uri="{FF2B5EF4-FFF2-40B4-BE49-F238E27FC236}">
                <a16:creationId xmlns:a16="http://schemas.microsoft.com/office/drawing/2014/main" id="{585DFA68-29E0-63E9-FF07-99F32B5ACD4E}"/>
              </a:ext>
            </a:extLst>
          </p:cNvPr>
          <p:cNvSpPr txBox="1"/>
          <p:nvPr/>
        </p:nvSpPr>
        <p:spPr>
          <a:xfrm>
            <a:off x="6194323" y="860323"/>
            <a:ext cx="5894438" cy="5310043"/>
          </a:xfrm>
          <a:prstGeom prst="rect">
            <a:avLst/>
          </a:prstGeom>
          <a:solidFill>
            <a:schemeClr val="bg2">
              <a:lumMod val="90000"/>
            </a:schemeClr>
          </a:solidFill>
        </p:spPr>
        <p:txBody>
          <a:bodyPr wrap="square" rtlCol="0">
            <a:spAutoFit/>
          </a:bodyPr>
          <a:lstStyle/>
          <a:p>
            <a:pPr>
              <a:lnSpc>
                <a:spcPct val="150000"/>
              </a:lnSpc>
            </a:pPr>
            <a:r>
              <a:rPr lang="en-US" sz="1900" b="1" dirty="0">
                <a:solidFill>
                  <a:srgbClr val="FF0000"/>
                </a:solidFill>
              </a:rPr>
              <a:t>6) </a:t>
            </a:r>
            <a:r>
              <a:rPr lang="en-US" sz="1900" b="1" dirty="0"/>
              <a:t>We avoid _______ bias in our reports.</a:t>
            </a:r>
          </a:p>
          <a:p>
            <a:pPr algn="ctr">
              <a:lnSpc>
                <a:spcPct val="150000"/>
              </a:lnSpc>
            </a:pPr>
            <a:r>
              <a:rPr lang="en-US" sz="1900" b="1" dirty="0">
                <a:solidFill>
                  <a:srgbClr val="0070C0"/>
                </a:solidFill>
              </a:rPr>
              <a:t>a) to ignore    b) ignore    c) ignoring</a:t>
            </a:r>
          </a:p>
          <a:p>
            <a:pPr>
              <a:lnSpc>
                <a:spcPct val="150000"/>
              </a:lnSpc>
            </a:pPr>
            <a:r>
              <a:rPr lang="en-US" sz="1900" b="1" dirty="0">
                <a:solidFill>
                  <a:srgbClr val="FF0000"/>
                </a:solidFill>
              </a:rPr>
              <a:t>7) </a:t>
            </a:r>
            <a:r>
              <a:rPr lang="en-US" sz="1900" b="1" dirty="0"/>
              <a:t>My current project involves _______ customer feedback.  </a:t>
            </a:r>
          </a:p>
          <a:p>
            <a:pPr algn="ctr">
              <a:lnSpc>
                <a:spcPct val="150000"/>
              </a:lnSpc>
            </a:pPr>
            <a:r>
              <a:rPr lang="en-US" sz="1900" b="1" dirty="0">
                <a:solidFill>
                  <a:srgbClr val="0070C0"/>
                </a:solidFill>
              </a:rPr>
              <a:t>a) to process    b) processing    c) process</a:t>
            </a:r>
          </a:p>
          <a:p>
            <a:pPr>
              <a:lnSpc>
                <a:spcPct val="150000"/>
              </a:lnSpc>
            </a:pPr>
            <a:r>
              <a:rPr lang="en-US" sz="1900" b="1" dirty="0">
                <a:solidFill>
                  <a:srgbClr val="FF0000"/>
                </a:solidFill>
              </a:rPr>
              <a:t>8) </a:t>
            </a:r>
            <a:r>
              <a:rPr lang="en-US" sz="1900" b="1" dirty="0"/>
              <a:t>They are planning _______ a dashboard for the marketing team.</a:t>
            </a:r>
          </a:p>
          <a:p>
            <a:pPr algn="ctr">
              <a:lnSpc>
                <a:spcPct val="150000"/>
              </a:lnSpc>
            </a:pPr>
            <a:r>
              <a:rPr lang="en-US" sz="1900" b="1" dirty="0">
                <a:solidFill>
                  <a:srgbClr val="0070C0"/>
                </a:solidFill>
              </a:rPr>
              <a:t>a) Creating    b) to create    c) create</a:t>
            </a:r>
          </a:p>
          <a:p>
            <a:pPr>
              <a:lnSpc>
                <a:spcPct val="150000"/>
              </a:lnSpc>
            </a:pPr>
            <a:r>
              <a:rPr lang="en-US" sz="1900" b="1" dirty="0">
                <a:solidFill>
                  <a:srgbClr val="FF0000"/>
                </a:solidFill>
              </a:rPr>
              <a:t>9)</a:t>
            </a:r>
            <a:r>
              <a:rPr lang="en-US" sz="1900" b="1" dirty="0"/>
              <a:t> It is difficult _______ a perfect model on the first try. </a:t>
            </a:r>
          </a:p>
          <a:p>
            <a:pPr algn="ctr">
              <a:lnSpc>
                <a:spcPct val="150000"/>
              </a:lnSpc>
            </a:pPr>
            <a:r>
              <a:rPr lang="en-US" sz="1900" b="1" dirty="0">
                <a:solidFill>
                  <a:srgbClr val="0070C0"/>
                </a:solidFill>
              </a:rPr>
              <a:t>a) Building    b) to build     c) build</a:t>
            </a:r>
          </a:p>
          <a:p>
            <a:pPr>
              <a:lnSpc>
                <a:spcPct val="150000"/>
              </a:lnSpc>
            </a:pPr>
            <a:r>
              <a:rPr lang="en-US" sz="1900" b="1" dirty="0">
                <a:solidFill>
                  <a:srgbClr val="FF0000"/>
                </a:solidFill>
              </a:rPr>
              <a:t>10)</a:t>
            </a:r>
            <a:r>
              <a:rPr lang="en-US" sz="1900" b="1" dirty="0"/>
              <a:t> Her primary job is _______ the servers.</a:t>
            </a:r>
          </a:p>
          <a:p>
            <a:pPr>
              <a:lnSpc>
                <a:spcPct val="150000"/>
              </a:lnSpc>
            </a:pPr>
            <a:r>
              <a:rPr lang="en-US" sz="1900" b="1" dirty="0">
                <a:solidFill>
                  <a:srgbClr val="0070C0"/>
                </a:solidFill>
              </a:rPr>
              <a:t>a) Maintaining b) to maintain  c) Both a and b are correct</a:t>
            </a:r>
          </a:p>
        </p:txBody>
      </p:sp>
      <p:sp>
        <p:nvSpPr>
          <p:cNvPr id="6" name="Oval 5">
            <a:extLst>
              <a:ext uri="{FF2B5EF4-FFF2-40B4-BE49-F238E27FC236}">
                <a16:creationId xmlns:a16="http://schemas.microsoft.com/office/drawing/2014/main" id="{843B9920-3CBB-43FA-34AA-1FBBBC56F344}"/>
              </a:ext>
            </a:extLst>
          </p:cNvPr>
          <p:cNvSpPr/>
          <p:nvPr/>
        </p:nvSpPr>
        <p:spPr>
          <a:xfrm>
            <a:off x="2163554" y="1316543"/>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1" name="Oval 10">
            <a:extLst>
              <a:ext uri="{FF2B5EF4-FFF2-40B4-BE49-F238E27FC236}">
                <a16:creationId xmlns:a16="http://schemas.microsoft.com/office/drawing/2014/main" id="{C8AC458D-640F-1F29-9010-574620A301B4}"/>
              </a:ext>
            </a:extLst>
          </p:cNvPr>
          <p:cNvSpPr/>
          <p:nvPr/>
        </p:nvSpPr>
        <p:spPr>
          <a:xfrm>
            <a:off x="2694497" y="2260439"/>
            <a:ext cx="1154833" cy="52700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2" name="Oval 11">
            <a:extLst>
              <a:ext uri="{FF2B5EF4-FFF2-40B4-BE49-F238E27FC236}">
                <a16:creationId xmlns:a16="http://schemas.microsoft.com/office/drawing/2014/main" id="{C68FFDD0-E0AD-D2BE-8FF8-21E421E5EE59}"/>
              </a:ext>
            </a:extLst>
          </p:cNvPr>
          <p:cNvSpPr/>
          <p:nvPr/>
        </p:nvSpPr>
        <p:spPr>
          <a:xfrm>
            <a:off x="3579400" y="3160092"/>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3" name="Oval 12">
            <a:extLst>
              <a:ext uri="{FF2B5EF4-FFF2-40B4-BE49-F238E27FC236}">
                <a16:creationId xmlns:a16="http://schemas.microsoft.com/office/drawing/2014/main" id="{0080E3C9-ABCA-209C-A97A-6AF7E51B2716}"/>
              </a:ext>
            </a:extLst>
          </p:cNvPr>
          <p:cNvSpPr/>
          <p:nvPr/>
        </p:nvSpPr>
        <p:spPr>
          <a:xfrm>
            <a:off x="2694496" y="4502196"/>
            <a:ext cx="1184330"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4" name="Oval 13">
            <a:extLst>
              <a:ext uri="{FF2B5EF4-FFF2-40B4-BE49-F238E27FC236}">
                <a16:creationId xmlns:a16="http://schemas.microsoft.com/office/drawing/2014/main" id="{0193BFC8-FA05-B4B4-AD38-17102A853777}"/>
              </a:ext>
            </a:extLst>
          </p:cNvPr>
          <p:cNvSpPr/>
          <p:nvPr/>
        </p:nvSpPr>
        <p:spPr>
          <a:xfrm>
            <a:off x="1219657" y="5460841"/>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5" name="Oval 14">
            <a:extLst>
              <a:ext uri="{FF2B5EF4-FFF2-40B4-BE49-F238E27FC236}">
                <a16:creationId xmlns:a16="http://schemas.microsoft.com/office/drawing/2014/main" id="{6542E27F-5913-B778-8AC3-4F9A268A7C13}"/>
              </a:ext>
            </a:extLst>
          </p:cNvPr>
          <p:cNvSpPr/>
          <p:nvPr/>
        </p:nvSpPr>
        <p:spPr>
          <a:xfrm>
            <a:off x="9699980" y="1346040"/>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6" name="Oval 15">
            <a:extLst>
              <a:ext uri="{FF2B5EF4-FFF2-40B4-BE49-F238E27FC236}">
                <a16:creationId xmlns:a16="http://schemas.microsoft.com/office/drawing/2014/main" id="{31CD3F48-204C-B6BD-CBC3-94AA7C7EFDA0}"/>
              </a:ext>
            </a:extLst>
          </p:cNvPr>
          <p:cNvSpPr/>
          <p:nvPr/>
        </p:nvSpPr>
        <p:spPr>
          <a:xfrm>
            <a:off x="8564354" y="2658648"/>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7" name="Oval 16">
            <a:extLst>
              <a:ext uri="{FF2B5EF4-FFF2-40B4-BE49-F238E27FC236}">
                <a16:creationId xmlns:a16="http://schemas.microsoft.com/office/drawing/2014/main" id="{04A977D2-1481-6BCF-1CE0-EAE47A8A955B}"/>
              </a:ext>
            </a:extLst>
          </p:cNvPr>
          <p:cNvSpPr/>
          <p:nvPr/>
        </p:nvSpPr>
        <p:spPr>
          <a:xfrm>
            <a:off x="8534858" y="3941757"/>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8" name="Oval 17">
            <a:extLst>
              <a:ext uri="{FF2B5EF4-FFF2-40B4-BE49-F238E27FC236}">
                <a16:creationId xmlns:a16="http://schemas.microsoft.com/office/drawing/2014/main" id="{74F7B5FF-C78F-0A53-514E-F00EC8D1BB83}"/>
              </a:ext>
            </a:extLst>
          </p:cNvPr>
          <p:cNvSpPr/>
          <p:nvPr/>
        </p:nvSpPr>
        <p:spPr>
          <a:xfrm>
            <a:off x="8549606" y="4767666"/>
            <a:ext cx="1451801"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19" name="Oval 18">
            <a:extLst>
              <a:ext uri="{FF2B5EF4-FFF2-40B4-BE49-F238E27FC236}">
                <a16:creationId xmlns:a16="http://schemas.microsoft.com/office/drawing/2014/main" id="{91950E2A-BFD2-D98C-5E1B-EFCCD2063CFE}"/>
              </a:ext>
            </a:extLst>
          </p:cNvPr>
          <p:cNvSpPr/>
          <p:nvPr/>
        </p:nvSpPr>
        <p:spPr>
          <a:xfrm>
            <a:off x="9272277" y="5652569"/>
            <a:ext cx="2919723" cy="5240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p:txBody>
      </p:sp>
    </p:spTree>
    <p:extLst>
      <p:ext uri="{BB962C8B-B14F-4D97-AF65-F5344CB8AC3E}">
        <p14:creationId xmlns:p14="http://schemas.microsoft.com/office/powerpoint/2010/main" val="113502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3E8036-71E4-0CAA-0476-B941697E82B3}"/>
              </a:ext>
            </a:extLst>
          </p:cNvPr>
          <p:cNvPicPr>
            <a:picLocks noChangeAspect="1"/>
          </p:cNvPicPr>
          <p:nvPr/>
        </p:nvPicPr>
        <p:blipFill>
          <a:blip r:embed="rId2"/>
          <a:srcRect l="2542" r="3287"/>
          <a:stretch>
            <a:fillRect/>
          </a:stretch>
        </p:blipFill>
        <p:spPr>
          <a:xfrm>
            <a:off x="123986" y="658809"/>
            <a:ext cx="9039771" cy="4951577"/>
          </a:xfrm>
          <a:prstGeom prst="rect">
            <a:avLst/>
          </a:prstGeom>
        </p:spPr>
      </p:pic>
      <p:sp>
        <p:nvSpPr>
          <p:cNvPr id="5" name="TextBox 4">
            <a:extLst>
              <a:ext uri="{FF2B5EF4-FFF2-40B4-BE49-F238E27FC236}">
                <a16:creationId xmlns:a16="http://schemas.microsoft.com/office/drawing/2014/main" id="{51FF21B0-0546-F300-3C22-029C15964F39}"/>
              </a:ext>
            </a:extLst>
          </p:cNvPr>
          <p:cNvSpPr txBox="1"/>
          <p:nvPr/>
        </p:nvSpPr>
        <p:spPr>
          <a:xfrm>
            <a:off x="9190496" y="495946"/>
            <a:ext cx="2836190" cy="1938992"/>
          </a:xfrm>
          <a:prstGeom prst="rect">
            <a:avLst/>
          </a:prstGeom>
          <a:solidFill>
            <a:schemeClr val="bg1"/>
          </a:solidFill>
        </p:spPr>
        <p:txBody>
          <a:bodyPr wrap="square" rtlCol="0">
            <a:spAutoFit/>
          </a:bodyPr>
          <a:lstStyle/>
          <a:p>
            <a:r>
              <a:rPr lang="en-US" sz="2000" b="1" dirty="0"/>
              <a:t>  </a:t>
            </a:r>
            <a:r>
              <a:rPr lang="en-US" sz="2000" b="1" dirty="0">
                <a:solidFill>
                  <a:schemeClr val="accent5"/>
                </a:solidFill>
              </a:rPr>
              <a:t>❶</a:t>
            </a:r>
            <a:r>
              <a:rPr lang="en-US" sz="2000" b="1" dirty="0"/>
              <a:t>   Modals and phrasal modals are combined to express </a:t>
            </a:r>
            <a:r>
              <a:rPr lang="en-US" sz="2000" b="1" dirty="0">
                <a:solidFill>
                  <a:srgbClr val="FF0000"/>
                </a:solidFill>
              </a:rPr>
              <a:t>more complex ideas </a:t>
            </a:r>
            <a:r>
              <a:rPr lang="en-US" sz="2000" b="1" dirty="0"/>
              <a:t>and </a:t>
            </a:r>
            <a:r>
              <a:rPr lang="en-US" sz="2000" b="1" dirty="0">
                <a:solidFill>
                  <a:srgbClr val="FF0000"/>
                </a:solidFill>
              </a:rPr>
              <a:t>add variety </a:t>
            </a:r>
            <a:r>
              <a:rPr lang="en-US" sz="2000" b="1" dirty="0"/>
              <a:t>to the writing.</a:t>
            </a:r>
          </a:p>
        </p:txBody>
      </p:sp>
      <p:sp>
        <p:nvSpPr>
          <p:cNvPr id="6" name="TextBox 5">
            <a:extLst>
              <a:ext uri="{FF2B5EF4-FFF2-40B4-BE49-F238E27FC236}">
                <a16:creationId xmlns:a16="http://schemas.microsoft.com/office/drawing/2014/main" id="{BC64B2F0-B21F-CE17-6FE0-32C510DF1DC0}"/>
              </a:ext>
            </a:extLst>
          </p:cNvPr>
          <p:cNvSpPr txBox="1"/>
          <p:nvPr/>
        </p:nvSpPr>
        <p:spPr>
          <a:xfrm>
            <a:off x="9156916" y="2477146"/>
            <a:ext cx="3035084" cy="1323439"/>
          </a:xfrm>
          <a:prstGeom prst="rect">
            <a:avLst/>
          </a:prstGeom>
          <a:solidFill>
            <a:schemeClr val="accent4">
              <a:lumMod val="40000"/>
              <a:lumOff val="60000"/>
            </a:schemeClr>
          </a:solidFill>
        </p:spPr>
        <p:txBody>
          <a:bodyPr wrap="square" rtlCol="0">
            <a:spAutoFit/>
          </a:bodyPr>
          <a:lstStyle/>
          <a:p>
            <a:r>
              <a:rPr lang="en-US" sz="2000" b="1" dirty="0">
                <a:solidFill>
                  <a:srgbClr val="002060"/>
                </a:solidFill>
              </a:rPr>
              <a:t>  </a:t>
            </a:r>
            <a:r>
              <a:rPr lang="en-US" sz="2000" b="1" dirty="0">
                <a:solidFill>
                  <a:srgbClr val="B87700"/>
                </a:solidFill>
              </a:rPr>
              <a:t>❷</a:t>
            </a:r>
            <a:r>
              <a:rPr lang="en-US" sz="2000" b="1" dirty="0">
                <a:solidFill>
                  <a:srgbClr val="002060"/>
                </a:solidFill>
              </a:rPr>
              <a:t>  Phrasal verbs can be combined with a model verb </a:t>
            </a:r>
            <a:r>
              <a:rPr lang="en-US" sz="2000" b="1" u="sng" dirty="0">
                <a:solidFill>
                  <a:srgbClr val="FF0000"/>
                </a:solidFill>
              </a:rPr>
              <a:t>(Modal verb comes first)</a:t>
            </a:r>
          </a:p>
        </p:txBody>
      </p:sp>
      <p:sp>
        <p:nvSpPr>
          <p:cNvPr id="7" name="TextBox 6">
            <a:extLst>
              <a:ext uri="{FF2B5EF4-FFF2-40B4-BE49-F238E27FC236}">
                <a16:creationId xmlns:a16="http://schemas.microsoft.com/office/drawing/2014/main" id="{679ACC8C-E653-2712-41A3-082DC0830529}"/>
              </a:ext>
            </a:extLst>
          </p:cNvPr>
          <p:cNvSpPr txBox="1"/>
          <p:nvPr/>
        </p:nvSpPr>
        <p:spPr>
          <a:xfrm>
            <a:off x="9203411" y="3856497"/>
            <a:ext cx="2836190" cy="1323439"/>
          </a:xfrm>
          <a:prstGeom prst="rect">
            <a:avLst/>
          </a:prstGeom>
          <a:solidFill>
            <a:schemeClr val="accent4">
              <a:lumMod val="20000"/>
              <a:lumOff val="80000"/>
            </a:schemeClr>
          </a:solidFill>
        </p:spPr>
        <p:txBody>
          <a:bodyPr wrap="square" rtlCol="0">
            <a:spAutoFit/>
          </a:bodyPr>
          <a:lstStyle/>
          <a:p>
            <a:r>
              <a:rPr lang="en-US" sz="2000" b="1" dirty="0">
                <a:solidFill>
                  <a:srgbClr val="7030A0"/>
                </a:solidFill>
              </a:rPr>
              <a:t>  </a:t>
            </a:r>
            <a:r>
              <a:rPr lang="en-US" sz="2000" b="1" dirty="0">
                <a:solidFill>
                  <a:srgbClr val="00A23A"/>
                </a:solidFill>
              </a:rPr>
              <a:t>❸</a:t>
            </a:r>
            <a:r>
              <a:rPr lang="en-US" sz="2000" b="1" dirty="0">
                <a:solidFill>
                  <a:srgbClr val="7030A0"/>
                </a:solidFill>
              </a:rPr>
              <a:t>Some phrasal modals can be combined with other phrasal modals.</a:t>
            </a:r>
          </a:p>
        </p:txBody>
      </p:sp>
      <p:sp>
        <p:nvSpPr>
          <p:cNvPr id="8" name="TextBox 7">
            <a:extLst>
              <a:ext uri="{FF2B5EF4-FFF2-40B4-BE49-F238E27FC236}">
                <a16:creationId xmlns:a16="http://schemas.microsoft.com/office/drawing/2014/main" id="{E10EA3F6-70DE-64FD-DC73-D6489996E503}"/>
              </a:ext>
            </a:extLst>
          </p:cNvPr>
          <p:cNvSpPr txBox="1"/>
          <p:nvPr/>
        </p:nvSpPr>
        <p:spPr>
          <a:xfrm>
            <a:off x="9172415" y="5235843"/>
            <a:ext cx="2836190" cy="1015663"/>
          </a:xfrm>
          <a:prstGeom prst="rect">
            <a:avLst/>
          </a:prstGeom>
          <a:solidFill>
            <a:schemeClr val="accent2">
              <a:lumMod val="40000"/>
              <a:lumOff val="60000"/>
            </a:schemeClr>
          </a:solidFill>
        </p:spPr>
        <p:txBody>
          <a:bodyPr wrap="square" rtlCol="0">
            <a:spAutoFit/>
          </a:bodyPr>
          <a:lstStyle/>
          <a:p>
            <a:r>
              <a:rPr lang="en-US" sz="2000" b="1" dirty="0">
                <a:solidFill>
                  <a:srgbClr val="ED0000"/>
                </a:solidFill>
              </a:rPr>
              <a:t>❹</a:t>
            </a:r>
            <a:r>
              <a:rPr lang="en-US" sz="2000" b="1" dirty="0">
                <a:solidFill>
                  <a:schemeClr val="accent5"/>
                </a:solidFill>
              </a:rPr>
              <a:t>A modal verb cannot be combined with another modal verb.</a:t>
            </a:r>
          </a:p>
        </p:txBody>
      </p:sp>
      <p:sp>
        <p:nvSpPr>
          <p:cNvPr id="10" name="TextBox 9">
            <a:extLst>
              <a:ext uri="{FF2B5EF4-FFF2-40B4-BE49-F238E27FC236}">
                <a16:creationId xmlns:a16="http://schemas.microsoft.com/office/drawing/2014/main" id="{D5973E43-36A8-DD61-2FFD-F4132291C72C}"/>
              </a:ext>
            </a:extLst>
          </p:cNvPr>
          <p:cNvSpPr txBox="1"/>
          <p:nvPr/>
        </p:nvSpPr>
        <p:spPr>
          <a:xfrm>
            <a:off x="2801319" y="1783618"/>
            <a:ext cx="530816" cy="400110"/>
          </a:xfrm>
          <a:prstGeom prst="rect">
            <a:avLst/>
          </a:prstGeom>
          <a:noFill/>
        </p:spPr>
        <p:txBody>
          <a:bodyPr wrap="square">
            <a:spAutoFit/>
          </a:bodyPr>
          <a:lstStyle/>
          <a:p>
            <a:r>
              <a:rPr lang="en-US" sz="2000" b="1" dirty="0">
                <a:solidFill>
                  <a:schemeClr val="accent5"/>
                </a:solidFill>
              </a:rPr>
              <a:t>❶</a:t>
            </a:r>
            <a:endParaRPr lang="en-US" sz="2000" dirty="0"/>
          </a:p>
        </p:txBody>
      </p:sp>
      <p:sp>
        <p:nvSpPr>
          <p:cNvPr id="12" name="TextBox 11">
            <a:extLst>
              <a:ext uri="{FF2B5EF4-FFF2-40B4-BE49-F238E27FC236}">
                <a16:creationId xmlns:a16="http://schemas.microsoft.com/office/drawing/2014/main" id="{482879EE-D4AE-9743-5B4F-9F771B907A87}"/>
              </a:ext>
            </a:extLst>
          </p:cNvPr>
          <p:cNvSpPr txBox="1"/>
          <p:nvPr/>
        </p:nvSpPr>
        <p:spPr>
          <a:xfrm>
            <a:off x="4521631" y="2651523"/>
            <a:ext cx="499820" cy="370646"/>
          </a:xfrm>
          <a:prstGeom prst="rect">
            <a:avLst/>
          </a:prstGeom>
          <a:noFill/>
        </p:spPr>
        <p:txBody>
          <a:bodyPr wrap="square">
            <a:spAutoFit/>
          </a:bodyPr>
          <a:lstStyle/>
          <a:p>
            <a:r>
              <a:rPr lang="en-US" sz="1800" b="1" dirty="0">
                <a:solidFill>
                  <a:srgbClr val="B87700"/>
                </a:solidFill>
              </a:rPr>
              <a:t>❷</a:t>
            </a:r>
            <a:endParaRPr lang="en-US" dirty="0">
              <a:solidFill>
                <a:srgbClr val="B87700"/>
              </a:solidFill>
            </a:endParaRPr>
          </a:p>
        </p:txBody>
      </p:sp>
      <p:sp>
        <p:nvSpPr>
          <p:cNvPr id="14" name="TextBox 13">
            <a:extLst>
              <a:ext uri="{FF2B5EF4-FFF2-40B4-BE49-F238E27FC236}">
                <a16:creationId xmlns:a16="http://schemas.microsoft.com/office/drawing/2014/main" id="{18F905FE-78EE-7EB5-08DD-2FA8FFFB2031}"/>
              </a:ext>
            </a:extLst>
          </p:cNvPr>
          <p:cNvSpPr txBox="1"/>
          <p:nvPr/>
        </p:nvSpPr>
        <p:spPr>
          <a:xfrm>
            <a:off x="5637509" y="4216852"/>
            <a:ext cx="422328" cy="400110"/>
          </a:xfrm>
          <a:prstGeom prst="rect">
            <a:avLst/>
          </a:prstGeom>
          <a:noFill/>
        </p:spPr>
        <p:txBody>
          <a:bodyPr wrap="square">
            <a:spAutoFit/>
          </a:bodyPr>
          <a:lstStyle/>
          <a:p>
            <a:r>
              <a:rPr lang="en-US" sz="2000" b="1" dirty="0">
                <a:solidFill>
                  <a:srgbClr val="00A23A"/>
                </a:solidFill>
              </a:rPr>
              <a:t>❸</a:t>
            </a:r>
            <a:endParaRPr lang="en-US" sz="2000" dirty="0">
              <a:solidFill>
                <a:srgbClr val="00A23A"/>
              </a:solidFill>
            </a:endParaRPr>
          </a:p>
        </p:txBody>
      </p:sp>
      <p:sp>
        <p:nvSpPr>
          <p:cNvPr id="16" name="TextBox 15">
            <a:extLst>
              <a:ext uri="{FF2B5EF4-FFF2-40B4-BE49-F238E27FC236}">
                <a16:creationId xmlns:a16="http://schemas.microsoft.com/office/drawing/2014/main" id="{2308C2AC-03FE-9DA0-BD8F-370594A2C0EC}"/>
              </a:ext>
            </a:extLst>
          </p:cNvPr>
          <p:cNvSpPr txBox="1"/>
          <p:nvPr/>
        </p:nvSpPr>
        <p:spPr>
          <a:xfrm>
            <a:off x="4599122" y="5022764"/>
            <a:ext cx="499820" cy="400110"/>
          </a:xfrm>
          <a:prstGeom prst="rect">
            <a:avLst/>
          </a:prstGeom>
          <a:noFill/>
        </p:spPr>
        <p:txBody>
          <a:bodyPr wrap="square">
            <a:spAutoFit/>
          </a:bodyPr>
          <a:lstStyle/>
          <a:p>
            <a:r>
              <a:rPr lang="en-US" sz="2000" b="1" dirty="0">
                <a:solidFill>
                  <a:srgbClr val="ED0000"/>
                </a:solidFill>
              </a:rPr>
              <a:t>❹</a:t>
            </a:r>
            <a:endParaRPr lang="en-US" sz="2000" dirty="0">
              <a:solidFill>
                <a:srgbClr val="ED0000"/>
              </a:solidFill>
            </a:endParaRPr>
          </a:p>
        </p:txBody>
      </p:sp>
      <p:sp>
        <p:nvSpPr>
          <p:cNvPr id="17" name="Arrow: Left-Right 16">
            <a:extLst>
              <a:ext uri="{FF2B5EF4-FFF2-40B4-BE49-F238E27FC236}">
                <a16:creationId xmlns:a16="http://schemas.microsoft.com/office/drawing/2014/main" id="{452CE3EB-6A03-6BBF-5DC7-B102682FA1FB}"/>
              </a:ext>
            </a:extLst>
          </p:cNvPr>
          <p:cNvSpPr/>
          <p:nvPr/>
        </p:nvSpPr>
        <p:spPr>
          <a:xfrm>
            <a:off x="1828802" y="4246536"/>
            <a:ext cx="1053884" cy="139484"/>
          </a:xfrm>
          <a:prstGeom prst="lef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Left-Right 17">
            <a:extLst>
              <a:ext uri="{FF2B5EF4-FFF2-40B4-BE49-F238E27FC236}">
                <a16:creationId xmlns:a16="http://schemas.microsoft.com/office/drawing/2014/main" id="{6543C833-33B7-D41B-7EFC-7FA181F1F25B}"/>
              </a:ext>
            </a:extLst>
          </p:cNvPr>
          <p:cNvSpPr/>
          <p:nvPr/>
        </p:nvSpPr>
        <p:spPr>
          <a:xfrm>
            <a:off x="3022170" y="4215539"/>
            <a:ext cx="805911" cy="154983"/>
          </a:xfrm>
          <a:prstGeom prst="lef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Left-Right 18">
            <a:extLst>
              <a:ext uri="{FF2B5EF4-FFF2-40B4-BE49-F238E27FC236}">
                <a16:creationId xmlns:a16="http://schemas.microsoft.com/office/drawing/2014/main" id="{84CC19F8-035A-8E62-2976-81A5F8D9354B}"/>
              </a:ext>
            </a:extLst>
          </p:cNvPr>
          <p:cNvSpPr/>
          <p:nvPr/>
        </p:nvSpPr>
        <p:spPr>
          <a:xfrm>
            <a:off x="1162375" y="4556502"/>
            <a:ext cx="867904" cy="154984"/>
          </a:xfrm>
          <a:prstGeom prst="lef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Right 19">
            <a:extLst>
              <a:ext uri="{FF2B5EF4-FFF2-40B4-BE49-F238E27FC236}">
                <a16:creationId xmlns:a16="http://schemas.microsoft.com/office/drawing/2014/main" id="{1FBBA296-9FD0-9625-3D18-2803AE6D8636}"/>
              </a:ext>
            </a:extLst>
          </p:cNvPr>
          <p:cNvSpPr/>
          <p:nvPr/>
        </p:nvSpPr>
        <p:spPr>
          <a:xfrm>
            <a:off x="2045778" y="4572000"/>
            <a:ext cx="945396" cy="201478"/>
          </a:xfrm>
          <a:prstGeom prst="lef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2F8DE92-1672-16BE-5A38-2809134530EB}"/>
              </a:ext>
            </a:extLst>
          </p:cNvPr>
          <p:cNvSpPr txBox="1"/>
          <p:nvPr/>
        </p:nvSpPr>
        <p:spPr>
          <a:xfrm>
            <a:off x="5408369" y="141735"/>
            <a:ext cx="3956857" cy="523220"/>
          </a:xfrm>
          <a:prstGeom prst="rect">
            <a:avLst/>
          </a:prstGeom>
          <a:solidFill>
            <a:schemeClr val="bg1"/>
          </a:solidFill>
        </p:spPr>
        <p:txBody>
          <a:bodyPr wrap="square">
            <a:spAutoFit/>
          </a:bodyPr>
          <a:lstStyle/>
          <a:p>
            <a:pPr algn="ctr"/>
            <a:r>
              <a:rPr lang="en-US" sz="2800" b="1" i="0" dirty="0">
                <a:solidFill>
                  <a:schemeClr val="accent5"/>
                </a:solidFill>
                <a:effectLst>
                  <a:outerShdw blurRad="38100" dist="38100" dir="2700000" algn="tl">
                    <a:srgbClr val="000000">
                      <a:alpha val="43137"/>
                    </a:srgbClr>
                  </a:outerShdw>
                </a:effectLst>
                <a:latin typeface="Google Sans"/>
              </a:rPr>
              <a:t>Combining Modals </a:t>
            </a:r>
            <a:endParaRPr lang="en-US" sz="2800" b="1" dirty="0">
              <a:solidFill>
                <a:schemeClr val="accent5"/>
              </a:solidFill>
              <a:effectLst>
                <a:outerShdw blurRad="38100" dist="38100" dir="2700000" algn="tl">
                  <a:srgbClr val="000000">
                    <a:alpha val="43137"/>
                  </a:srgbClr>
                </a:outerShdw>
              </a:effectLst>
            </a:endParaRPr>
          </a:p>
        </p:txBody>
      </p:sp>
      <p:sp>
        <p:nvSpPr>
          <p:cNvPr id="11" name="Rectangle 10">
            <a:extLst>
              <a:ext uri="{FF2B5EF4-FFF2-40B4-BE49-F238E27FC236}">
                <a16:creationId xmlns:a16="http://schemas.microsoft.com/office/drawing/2014/main" id="{554AC700-8C90-45D5-6070-811959549A1B}"/>
              </a:ext>
            </a:extLst>
          </p:cNvPr>
          <p:cNvSpPr/>
          <p:nvPr/>
        </p:nvSpPr>
        <p:spPr>
          <a:xfrm>
            <a:off x="477756" y="147483"/>
            <a:ext cx="4185761"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a:t>
            </a:r>
            <a:r>
              <a:rPr lang="en-GB" sz="3600" b="1" dirty="0">
                <a:ln w="0"/>
                <a:solidFill>
                  <a:srgbClr val="6F2F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60344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arn(inVertical)">
                                      <p:cBhvr>
                                        <p:cTn id="47" dur="500"/>
                                        <p:tgtEl>
                                          <p:spTgt spid="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6" grpId="0"/>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6B489C1-B9DB-2552-CA3A-43E3D540BEDE}"/>
              </a:ext>
            </a:extLst>
          </p:cNvPr>
          <p:cNvGraphicFramePr>
            <a:graphicFrameLocks noGrp="1"/>
          </p:cNvGraphicFramePr>
          <p:nvPr/>
        </p:nvGraphicFramePr>
        <p:xfrm>
          <a:off x="143255" y="1132420"/>
          <a:ext cx="11885479" cy="5182937"/>
        </p:xfrm>
        <a:graphic>
          <a:graphicData uri="http://schemas.openxmlformats.org/drawingml/2006/table">
            <a:tbl>
              <a:tblPr firstRow="1" bandRow="1">
                <a:tableStyleId>{5C22544A-7EE6-4342-B048-85BDC9FD1C3A}</a:tableStyleId>
              </a:tblPr>
              <a:tblGrid>
                <a:gridCol w="2035939">
                  <a:extLst>
                    <a:ext uri="{9D8B030D-6E8A-4147-A177-3AD203B41FA5}">
                      <a16:colId xmlns:a16="http://schemas.microsoft.com/office/drawing/2014/main" val="2092088971"/>
                    </a:ext>
                  </a:extLst>
                </a:gridCol>
                <a:gridCol w="2053894">
                  <a:extLst>
                    <a:ext uri="{9D8B030D-6E8A-4147-A177-3AD203B41FA5}">
                      <a16:colId xmlns:a16="http://schemas.microsoft.com/office/drawing/2014/main" val="33613245"/>
                    </a:ext>
                  </a:extLst>
                </a:gridCol>
                <a:gridCol w="4091553">
                  <a:extLst>
                    <a:ext uri="{9D8B030D-6E8A-4147-A177-3AD203B41FA5}">
                      <a16:colId xmlns:a16="http://schemas.microsoft.com/office/drawing/2014/main" val="3552686132"/>
                    </a:ext>
                  </a:extLst>
                </a:gridCol>
                <a:gridCol w="3704093">
                  <a:extLst>
                    <a:ext uri="{9D8B030D-6E8A-4147-A177-3AD203B41FA5}">
                      <a16:colId xmlns:a16="http://schemas.microsoft.com/office/drawing/2014/main" val="404421915"/>
                    </a:ext>
                  </a:extLst>
                </a:gridCol>
              </a:tblGrid>
              <a:tr h="566035">
                <a:tc>
                  <a:txBody>
                    <a:bodyPr/>
                    <a:lstStyle/>
                    <a:p>
                      <a:pPr algn="ctr"/>
                      <a:r>
                        <a:rPr lang="en-US" sz="2000" dirty="0">
                          <a:solidFill>
                            <a:srgbClr val="C00000"/>
                          </a:solidFill>
                        </a:rPr>
                        <a:t>Function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000" dirty="0">
                          <a:solidFill>
                            <a:srgbClr val="C00000"/>
                          </a:solidFill>
                        </a:rPr>
                        <a:t>Modal Verbs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000" dirty="0">
                          <a:solidFill>
                            <a:srgbClr val="C00000"/>
                          </a:solidFill>
                        </a:rPr>
                        <a:t>Phrasal Modals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000" dirty="0">
                          <a:solidFill>
                            <a:srgbClr val="C00000"/>
                          </a:solidFill>
                        </a:rPr>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13304959"/>
                  </a:ext>
                </a:extLst>
              </a:tr>
              <a:tr h="566035">
                <a:tc>
                  <a:txBody>
                    <a:bodyPr/>
                    <a:lstStyle/>
                    <a:p>
                      <a:r>
                        <a:rPr lang="en-US" sz="1900" b="1" dirty="0">
                          <a:solidFill>
                            <a:schemeClr val="tx1"/>
                          </a:solidFill>
                        </a:rPr>
                        <a:t>Ability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Can/ Could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2000" dirty="0">
                          <a:solidFill>
                            <a:schemeClr val="tx1"/>
                          </a:solidFill>
                        </a:rPr>
                        <a:t>Be able to/ </a:t>
                      </a:r>
                      <a:r>
                        <a:rPr lang="en-US" sz="1800" b="1" i="0" kern="1200" dirty="0">
                          <a:solidFill>
                            <a:schemeClr val="dk1"/>
                          </a:solidFill>
                          <a:effectLst/>
                          <a:latin typeface="+mn-lt"/>
                          <a:ea typeface="+mn-ea"/>
                          <a:cs typeface="+mn-cs"/>
                        </a:rPr>
                        <a:t>Be capable of</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US" sz="1800" b="0" i="0" kern="1200" dirty="0">
                          <a:solidFill>
                            <a:schemeClr val="dk1"/>
                          </a:solidFill>
                          <a:effectLst/>
                          <a:latin typeface="+mn-lt"/>
                          <a:ea typeface="+mn-ea"/>
                          <a:cs typeface="+mn-cs"/>
                        </a:rPr>
                        <a:t>He </a:t>
                      </a:r>
                      <a:r>
                        <a:rPr lang="en-US" sz="1800" b="1" i="0" kern="1200" dirty="0">
                          <a:solidFill>
                            <a:schemeClr val="dk1"/>
                          </a:solidFill>
                          <a:effectLst/>
                          <a:latin typeface="+mn-lt"/>
                          <a:ea typeface="+mn-ea"/>
                          <a:cs typeface="+mn-cs"/>
                        </a:rPr>
                        <a:t>can</a:t>
                      </a:r>
                      <a:r>
                        <a:rPr lang="en-US" sz="1800" b="0" i="0" kern="1200" dirty="0">
                          <a:solidFill>
                            <a:schemeClr val="dk1"/>
                          </a:solidFill>
                          <a:effectLst/>
                          <a:latin typeface="+mn-lt"/>
                          <a:ea typeface="+mn-ea"/>
                          <a:cs typeface="+mn-cs"/>
                        </a:rPr>
                        <a:t> swim.</a:t>
                      </a:r>
                    </a:p>
                    <a:p>
                      <a:pPr marL="342900" indent="-342900">
                        <a:buFontTx/>
                        <a:buChar char="-"/>
                      </a:pPr>
                      <a:r>
                        <a:rPr lang="en-US" sz="1800" b="1" i="0" kern="1200" dirty="0">
                          <a:solidFill>
                            <a:schemeClr val="dk1"/>
                          </a:solidFill>
                          <a:effectLst/>
                          <a:latin typeface="+mn-lt"/>
                          <a:ea typeface="+mn-ea"/>
                          <a:cs typeface="+mn-cs"/>
                        </a:rPr>
                        <a:t>He is able to</a:t>
                      </a:r>
                      <a:r>
                        <a:rPr lang="en-US" sz="1800" b="0" i="0" kern="1200" dirty="0">
                          <a:solidFill>
                            <a:schemeClr val="dk1"/>
                          </a:solidFill>
                          <a:effectLst/>
                          <a:latin typeface="+mn-lt"/>
                          <a:ea typeface="+mn-ea"/>
                          <a:cs typeface="+mn-cs"/>
                        </a:rPr>
                        <a:t> swim.</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4583310"/>
                  </a:ext>
                </a:extLst>
              </a:tr>
              <a:tr h="566035">
                <a:tc>
                  <a:txBody>
                    <a:bodyPr/>
                    <a:lstStyle/>
                    <a:p>
                      <a:r>
                        <a:rPr lang="en-US" sz="1900" b="1" dirty="0">
                          <a:solidFill>
                            <a:schemeClr val="tx1"/>
                          </a:solidFill>
                        </a:rPr>
                        <a:t>Obligation &amp; Necessity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Must/ Should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i="0" kern="1200" dirty="0">
                          <a:solidFill>
                            <a:schemeClr val="dk1"/>
                          </a:solidFill>
                          <a:effectLst/>
                          <a:latin typeface="+mn-lt"/>
                          <a:ea typeface="+mn-ea"/>
                          <a:cs typeface="+mn-cs"/>
                        </a:rPr>
                        <a:t>Have to/ Have got to/ Be obligated to/Be to/ Need to/ Be supposed to</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kern="1200" dirty="0">
                          <a:solidFill>
                            <a:schemeClr val="dk1"/>
                          </a:solidFill>
                          <a:effectLst/>
                          <a:latin typeface="+mn-lt"/>
                          <a:ea typeface="+mn-ea"/>
                          <a:cs typeface="+mn-cs"/>
                        </a:rPr>
                        <a:t>--You </a:t>
                      </a:r>
                      <a:r>
                        <a:rPr lang="en-US" sz="1800" b="1" i="0" kern="1200" dirty="0">
                          <a:solidFill>
                            <a:schemeClr val="dk1"/>
                          </a:solidFill>
                          <a:effectLst/>
                          <a:latin typeface="+mn-lt"/>
                          <a:ea typeface="+mn-ea"/>
                          <a:cs typeface="+mn-cs"/>
                        </a:rPr>
                        <a:t>must</a:t>
                      </a:r>
                      <a:r>
                        <a:rPr lang="en-US" sz="1800" b="0" i="0" kern="1200" dirty="0">
                          <a:solidFill>
                            <a:schemeClr val="dk1"/>
                          </a:solidFill>
                          <a:effectLst/>
                          <a:latin typeface="+mn-lt"/>
                          <a:ea typeface="+mn-ea"/>
                          <a:cs typeface="+mn-cs"/>
                        </a:rPr>
                        <a:t> stop.</a:t>
                      </a:r>
                    </a:p>
                    <a:p>
                      <a:pPr marL="0" indent="0">
                        <a:buFontTx/>
                        <a:buNone/>
                      </a:pPr>
                      <a:r>
                        <a:rPr lang="en-US" sz="2000" dirty="0">
                          <a:solidFill>
                            <a:schemeClr val="tx1"/>
                          </a:solidFill>
                        </a:rPr>
                        <a:t>-You </a:t>
                      </a:r>
                      <a:r>
                        <a:rPr lang="en-US" sz="2000" b="1" dirty="0">
                          <a:solidFill>
                            <a:schemeClr val="tx1"/>
                          </a:solidFill>
                        </a:rPr>
                        <a:t>have to </a:t>
                      </a:r>
                      <a:r>
                        <a:rPr lang="en-US" sz="2000" dirty="0">
                          <a:solidFill>
                            <a:schemeClr val="tx1"/>
                          </a:solidFill>
                        </a:rPr>
                        <a:t>stop.</a:t>
                      </a:r>
                    </a:p>
                    <a:p>
                      <a:pPr marL="0" indent="0">
                        <a:buFontTx/>
                        <a:buNone/>
                      </a:pPr>
                      <a:r>
                        <a:rPr lang="en-US" sz="2000" dirty="0">
                          <a:solidFill>
                            <a:schemeClr val="tx1"/>
                          </a:solidFill>
                        </a:rPr>
                        <a:t>-You </a:t>
                      </a:r>
                      <a:r>
                        <a:rPr lang="en-US" sz="2000" b="1" dirty="0">
                          <a:solidFill>
                            <a:schemeClr val="tx1"/>
                          </a:solidFill>
                        </a:rPr>
                        <a:t>are to </a:t>
                      </a:r>
                      <a:r>
                        <a:rPr lang="en-US" sz="2000" dirty="0">
                          <a:solidFill>
                            <a:schemeClr val="tx1"/>
                          </a:solidFill>
                        </a:rPr>
                        <a:t>report to the office.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64349369"/>
                  </a:ext>
                </a:extLst>
              </a:tr>
              <a:tr h="566035">
                <a:tc>
                  <a:txBody>
                    <a:bodyPr/>
                    <a:lstStyle/>
                    <a:p>
                      <a:r>
                        <a:rPr lang="en-US" sz="1900" b="1" dirty="0">
                          <a:solidFill>
                            <a:schemeClr val="tx1"/>
                          </a:solidFill>
                        </a:rPr>
                        <a:t>Permission: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May/ Can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i="0" kern="1200" dirty="0">
                          <a:solidFill>
                            <a:schemeClr val="dk1"/>
                          </a:solidFill>
                          <a:effectLst/>
                          <a:latin typeface="+mn-lt"/>
                          <a:ea typeface="+mn-ea"/>
                          <a:cs typeface="+mn-cs"/>
                        </a:rPr>
                        <a:t>Be allowed to/ Be permitted to</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US" sz="1800" b="1" i="0" kern="1200" dirty="0">
                          <a:solidFill>
                            <a:schemeClr val="dk1"/>
                          </a:solidFill>
                          <a:effectLst/>
                          <a:latin typeface="+mn-lt"/>
                          <a:ea typeface="+mn-ea"/>
                          <a:cs typeface="+mn-cs"/>
                        </a:rPr>
                        <a:t>May</a:t>
                      </a:r>
                      <a:r>
                        <a:rPr lang="en-US" sz="1800" b="0" i="0" kern="1200" dirty="0">
                          <a:solidFill>
                            <a:schemeClr val="dk1"/>
                          </a:solidFill>
                          <a:effectLst/>
                          <a:latin typeface="+mn-lt"/>
                          <a:ea typeface="+mn-ea"/>
                          <a:cs typeface="+mn-cs"/>
                        </a:rPr>
                        <a:t> I leave?</a:t>
                      </a:r>
                    </a:p>
                    <a:p>
                      <a:pPr marL="342900" indent="-342900">
                        <a:buFontTx/>
                        <a:buChar char="-"/>
                      </a:pPr>
                      <a:r>
                        <a:rPr lang="en-US" sz="1800" b="0" i="0" kern="1200" dirty="0">
                          <a:solidFill>
                            <a:schemeClr val="dk1"/>
                          </a:solidFill>
                          <a:effectLst/>
                          <a:latin typeface="+mn-lt"/>
                          <a:ea typeface="+mn-ea"/>
                          <a:cs typeface="+mn-cs"/>
                        </a:rPr>
                        <a:t>You </a:t>
                      </a:r>
                      <a:r>
                        <a:rPr lang="en-US" sz="1800" b="1" i="0" kern="1200" dirty="0">
                          <a:solidFill>
                            <a:schemeClr val="dk1"/>
                          </a:solidFill>
                          <a:effectLst/>
                          <a:latin typeface="+mn-lt"/>
                          <a:ea typeface="+mn-ea"/>
                          <a:cs typeface="+mn-cs"/>
                        </a:rPr>
                        <a:t>are allowed to</a:t>
                      </a:r>
                      <a:r>
                        <a:rPr lang="en-US" sz="1800" b="0" i="0" kern="1200" dirty="0">
                          <a:solidFill>
                            <a:schemeClr val="dk1"/>
                          </a:solidFill>
                          <a:effectLst/>
                          <a:latin typeface="+mn-lt"/>
                          <a:ea typeface="+mn-ea"/>
                          <a:cs typeface="+mn-cs"/>
                        </a:rPr>
                        <a:t> leave.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3591959"/>
                  </a:ext>
                </a:extLst>
              </a:tr>
              <a:tr h="693011">
                <a:tc>
                  <a:txBody>
                    <a:bodyPr/>
                    <a:lstStyle/>
                    <a:p>
                      <a:r>
                        <a:rPr lang="en-US" sz="1900" b="1" dirty="0">
                          <a:solidFill>
                            <a:schemeClr val="tx1"/>
                          </a:solidFill>
                        </a:rPr>
                        <a:t>Possibility &amp; Probability: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 Might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i="0" kern="1200" dirty="0">
                          <a:solidFill>
                            <a:schemeClr val="dk1"/>
                          </a:solidFill>
                          <a:effectLst/>
                          <a:latin typeface="+mn-lt"/>
                          <a:ea typeface="+mn-ea"/>
                          <a:cs typeface="+mn-cs"/>
                        </a:rPr>
                        <a:t>Be going to/ Be likely to/ Be about to</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US" sz="1800" b="0" i="0" kern="1200" dirty="0">
                          <a:solidFill>
                            <a:schemeClr val="dk1"/>
                          </a:solidFill>
                          <a:effectLst/>
                          <a:latin typeface="+mn-lt"/>
                          <a:ea typeface="+mn-ea"/>
                          <a:cs typeface="+mn-cs"/>
                        </a:rPr>
                        <a:t>It </a:t>
                      </a:r>
                      <a:r>
                        <a:rPr lang="en-US" sz="1800" b="1" i="0" kern="1200" dirty="0">
                          <a:solidFill>
                            <a:schemeClr val="dk1"/>
                          </a:solidFill>
                          <a:effectLst/>
                          <a:latin typeface="+mn-lt"/>
                          <a:ea typeface="+mn-ea"/>
                          <a:cs typeface="+mn-cs"/>
                        </a:rPr>
                        <a:t>might</a:t>
                      </a:r>
                      <a:r>
                        <a:rPr lang="en-US" sz="1800" b="0" i="0" kern="1200" dirty="0">
                          <a:solidFill>
                            <a:schemeClr val="dk1"/>
                          </a:solidFill>
                          <a:effectLst/>
                          <a:latin typeface="+mn-lt"/>
                          <a:ea typeface="+mn-ea"/>
                          <a:cs typeface="+mn-cs"/>
                        </a:rPr>
                        <a:t> rain.</a:t>
                      </a:r>
                    </a:p>
                    <a:p>
                      <a:pPr marL="342900" indent="-342900">
                        <a:buFontTx/>
                        <a:buChar char="-"/>
                      </a:pPr>
                      <a:r>
                        <a:rPr lang="en-US" sz="1800" b="0" i="0" kern="1200" dirty="0">
                          <a:solidFill>
                            <a:schemeClr val="dk1"/>
                          </a:solidFill>
                          <a:effectLst/>
                          <a:latin typeface="+mn-lt"/>
                          <a:ea typeface="+mn-ea"/>
                          <a:cs typeface="+mn-cs"/>
                        </a:rPr>
                        <a:t>It </a:t>
                      </a:r>
                      <a:r>
                        <a:rPr lang="en-US" sz="1800" b="1" i="0" kern="1200" dirty="0">
                          <a:solidFill>
                            <a:schemeClr val="dk1"/>
                          </a:solidFill>
                          <a:effectLst/>
                          <a:latin typeface="+mn-lt"/>
                          <a:ea typeface="+mn-ea"/>
                          <a:cs typeface="+mn-cs"/>
                        </a:rPr>
                        <a:t>is going to</a:t>
                      </a:r>
                      <a:r>
                        <a:rPr lang="en-US" sz="1800" b="0" i="0" kern="1200" dirty="0">
                          <a:solidFill>
                            <a:schemeClr val="dk1"/>
                          </a:solidFill>
                          <a:effectLst/>
                          <a:latin typeface="+mn-lt"/>
                          <a:ea typeface="+mn-ea"/>
                          <a:cs typeface="+mn-cs"/>
                        </a:rPr>
                        <a:t> rain.</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6078174"/>
                  </a:ext>
                </a:extLst>
              </a:tr>
              <a:tr h="566035">
                <a:tc>
                  <a:txBody>
                    <a:bodyPr/>
                    <a:lstStyle/>
                    <a:p>
                      <a:r>
                        <a:rPr lang="en-US" sz="1900" b="1" dirty="0">
                          <a:solidFill>
                            <a:schemeClr val="tx1"/>
                          </a:solidFill>
                        </a:rPr>
                        <a:t>Advice &amp; Suggestions: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 Should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i="0" kern="1200" dirty="0">
                          <a:solidFill>
                            <a:schemeClr val="dk1"/>
                          </a:solidFill>
                          <a:effectLst/>
                          <a:latin typeface="+mn-lt"/>
                          <a:ea typeface="+mn-ea"/>
                          <a:cs typeface="+mn-cs"/>
                        </a:rPr>
                        <a:t>Be supposed to/ Ought to/Had better/Would rather (preference)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US" sz="1800" b="0" i="0" kern="1200" dirty="0">
                          <a:solidFill>
                            <a:schemeClr val="dk1"/>
                          </a:solidFill>
                          <a:effectLst/>
                          <a:latin typeface="+mn-lt"/>
                          <a:ea typeface="+mn-ea"/>
                          <a:cs typeface="+mn-cs"/>
                        </a:rPr>
                        <a:t>You </a:t>
                      </a:r>
                      <a:r>
                        <a:rPr lang="en-US" sz="1800" b="1" i="0" kern="1200" dirty="0">
                          <a:solidFill>
                            <a:schemeClr val="dk1"/>
                          </a:solidFill>
                          <a:effectLst/>
                          <a:latin typeface="+mn-lt"/>
                          <a:ea typeface="+mn-ea"/>
                          <a:cs typeface="+mn-cs"/>
                        </a:rPr>
                        <a:t>should</a:t>
                      </a:r>
                      <a:r>
                        <a:rPr lang="en-US" sz="1800" b="0" i="0" kern="1200" dirty="0">
                          <a:solidFill>
                            <a:schemeClr val="dk1"/>
                          </a:solidFill>
                          <a:effectLst/>
                          <a:latin typeface="+mn-lt"/>
                          <a:ea typeface="+mn-ea"/>
                          <a:cs typeface="+mn-cs"/>
                        </a:rPr>
                        <a:t> eat healthier.</a:t>
                      </a:r>
                    </a:p>
                    <a:p>
                      <a:pPr marL="342900" indent="-342900">
                        <a:buFontTx/>
                        <a:buChar char="-"/>
                      </a:pPr>
                      <a:r>
                        <a:rPr lang="en-US" sz="2000" dirty="0">
                          <a:solidFill>
                            <a:schemeClr val="tx1"/>
                          </a:solidFill>
                        </a:rPr>
                        <a:t>You </a:t>
                      </a:r>
                      <a:r>
                        <a:rPr lang="en-US" sz="2000" b="1" dirty="0">
                          <a:solidFill>
                            <a:schemeClr val="tx1"/>
                          </a:solidFill>
                        </a:rPr>
                        <a:t>had better </a:t>
                      </a:r>
                      <a:r>
                        <a:rPr lang="en-US" sz="2000" dirty="0">
                          <a:solidFill>
                            <a:schemeClr val="tx1"/>
                          </a:solidFill>
                        </a:rPr>
                        <a:t>leave now [or you will be late]"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1969831"/>
                  </a:ext>
                </a:extLst>
              </a:tr>
              <a:tr h="693011">
                <a:tc>
                  <a:txBody>
                    <a:bodyPr/>
                    <a:lstStyle/>
                    <a:p>
                      <a:r>
                        <a:rPr lang="en-US" sz="1900" b="1" dirty="0">
                          <a:solidFill>
                            <a:schemeClr val="tx1"/>
                          </a:solidFill>
                        </a:rPr>
                        <a:t>Prediction/Future Action/ Intention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rgbClr val="FF0000"/>
                          </a:solidFill>
                        </a:rPr>
                        <a:t>Will/ Shall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kern="1200" dirty="0">
                          <a:solidFill>
                            <a:schemeClr val="dk1"/>
                          </a:solidFill>
                          <a:effectLst/>
                          <a:latin typeface="+mn-lt"/>
                          <a:ea typeface="+mn-ea"/>
                          <a:cs typeface="+mn-cs"/>
                        </a:rPr>
                        <a:t>Be going to/ Be likely to/ Be about to</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Tx/>
                        <a:buChar char="-"/>
                      </a:pPr>
                      <a:r>
                        <a:rPr lang="en-US" sz="1800" b="0" i="0" kern="1200" dirty="0">
                          <a:solidFill>
                            <a:schemeClr val="dk1"/>
                          </a:solidFill>
                          <a:effectLst/>
                          <a:latin typeface="+mn-lt"/>
                          <a:ea typeface="+mn-ea"/>
                          <a:cs typeface="+mn-cs"/>
                        </a:rPr>
                        <a:t>I </a:t>
                      </a:r>
                      <a:r>
                        <a:rPr lang="en-US" sz="1800" b="1" i="0" kern="1200" dirty="0">
                          <a:solidFill>
                            <a:schemeClr val="dk1"/>
                          </a:solidFill>
                          <a:effectLst/>
                          <a:latin typeface="+mn-lt"/>
                          <a:ea typeface="+mn-ea"/>
                          <a:cs typeface="+mn-cs"/>
                        </a:rPr>
                        <a:t>will</a:t>
                      </a:r>
                      <a:r>
                        <a:rPr lang="en-US" sz="1800" b="0" i="0" kern="1200" dirty="0">
                          <a:solidFill>
                            <a:schemeClr val="dk1"/>
                          </a:solidFill>
                          <a:effectLst/>
                          <a:latin typeface="+mn-lt"/>
                          <a:ea typeface="+mn-ea"/>
                          <a:cs typeface="+mn-cs"/>
                        </a:rPr>
                        <a:t> call later.</a:t>
                      </a:r>
                    </a:p>
                    <a:p>
                      <a:pPr marL="342900" indent="-342900">
                        <a:buFontTx/>
                        <a:buChar char="-"/>
                      </a:pPr>
                      <a:r>
                        <a:rPr lang="en-US" sz="1800" b="0" i="0" kern="1200" dirty="0">
                          <a:solidFill>
                            <a:schemeClr val="dk1"/>
                          </a:solidFill>
                          <a:effectLst/>
                          <a:latin typeface="+mn-lt"/>
                          <a:ea typeface="+mn-ea"/>
                          <a:cs typeface="+mn-cs"/>
                        </a:rPr>
                        <a:t>I </a:t>
                      </a:r>
                      <a:r>
                        <a:rPr lang="en-US" sz="1800" b="1" i="0" kern="1200" dirty="0">
                          <a:solidFill>
                            <a:schemeClr val="dk1"/>
                          </a:solidFill>
                          <a:effectLst/>
                          <a:latin typeface="+mn-lt"/>
                          <a:ea typeface="+mn-ea"/>
                          <a:cs typeface="+mn-cs"/>
                        </a:rPr>
                        <a:t>am going to</a:t>
                      </a:r>
                      <a:r>
                        <a:rPr lang="en-US" sz="1800" b="0" i="0" kern="1200" dirty="0">
                          <a:solidFill>
                            <a:schemeClr val="dk1"/>
                          </a:solidFill>
                          <a:effectLst/>
                          <a:latin typeface="+mn-lt"/>
                          <a:ea typeface="+mn-ea"/>
                          <a:cs typeface="+mn-cs"/>
                        </a:rPr>
                        <a:t> call later.</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5413375"/>
                  </a:ext>
                </a:extLst>
              </a:tr>
            </a:tbl>
          </a:graphicData>
        </a:graphic>
      </p:graphicFrame>
      <p:sp>
        <p:nvSpPr>
          <p:cNvPr id="3" name="TextBox 2">
            <a:extLst>
              <a:ext uri="{FF2B5EF4-FFF2-40B4-BE49-F238E27FC236}">
                <a16:creationId xmlns:a16="http://schemas.microsoft.com/office/drawing/2014/main" id="{3C44B7EC-E8B9-41BD-4A21-BA33E452AE90}"/>
              </a:ext>
            </a:extLst>
          </p:cNvPr>
          <p:cNvSpPr txBox="1"/>
          <p:nvPr/>
        </p:nvSpPr>
        <p:spPr>
          <a:xfrm>
            <a:off x="2898182" y="268941"/>
            <a:ext cx="5176434" cy="523220"/>
          </a:xfrm>
          <a:prstGeom prst="rect">
            <a:avLst/>
          </a:prstGeom>
          <a:solidFill>
            <a:schemeClr val="accent4"/>
          </a:solidFill>
        </p:spPr>
        <p:txBody>
          <a:bodyPr wrap="square">
            <a:spAutoFit/>
          </a:bodyPr>
          <a:lstStyle/>
          <a:p>
            <a:pPr algn="ctr"/>
            <a:r>
              <a:rPr lang="en-US" sz="2800" b="1" dirty="0">
                <a:solidFill>
                  <a:srgbClr val="C00000"/>
                </a:solidFill>
                <a:effectLst>
                  <a:outerShdw blurRad="38100" dist="38100" dir="2700000" algn="tl">
                    <a:srgbClr val="000000">
                      <a:alpha val="43137"/>
                    </a:srgbClr>
                  </a:outerShdw>
                </a:effectLst>
                <a:latin typeface="Google Sans"/>
              </a:rPr>
              <a:t>Modal Verbs/ Phrasal Modals</a:t>
            </a:r>
            <a:endParaRPr lang="en-US" sz="2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6353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23EDB1-DFD1-770F-97D9-07E238947C79}"/>
              </a:ext>
            </a:extLst>
          </p:cNvPr>
          <p:cNvSpPr txBox="1"/>
          <p:nvPr/>
        </p:nvSpPr>
        <p:spPr>
          <a:xfrm>
            <a:off x="176980" y="560438"/>
            <a:ext cx="5928852" cy="5632311"/>
          </a:xfrm>
          <a:prstGeom prst="rect">
            <a:avLst/>
          </a:prstGeom>
          <a:solidFill>
            <a:schemeClr val="bg1">
              <a:lumMod val="95000"/>
            </a:schemeClr>
          </a:solidFill>
        </p:spPr>
        <p:txBody>
          <a:bodyPr wrap="square" rtlCol="0">
            <a:spAutoFit/>
          </a:bodyPr>
          <a:lstStyle/>
          <a:p>
            <a:pPr marL="342900" indent="-342900">
              <a:buAutoNum type="arabicPeriod"/>
            </a:pPr>
            <a:r>
              <a:rPr lang="en-US" sz="1900" b="1" dirty="0">
                <a:solidFill>
                  <a:srgbClr val="C00000"/>
                </a:solidFill>
              </a:rPr>
              <a:t>Choose the correct sentence:</a:t>
            </a:r>
            <a:r>
              <a:rPr lang="en-US" sz="1900" dirty="0">
                <a:solidFill>
                  <a:srgbClr val="C00000"/>
                </a:solidFill>
              </a:rPr>
              <a:t> </a:t>
            </a:r>
          </a:p>
          <a:p>
            <a:r>
              <a:rPr lang="en-US" sz="1900" dirty="0"/>
              <a:t>    </a:t>
            </a:r>
            <a:r>
              <a:rPr lang="en-US" sz="1900" b="1" dirty="0">
                <a:solidFill>
                  <a:srgbClr val="0093D2"/>
                </a:solidFill>
              </a:rPr>
              <a:t>A</a:t>
            </a:r>
            <a:r>
              <a:rPr lang="en-US" sz="1900" dirty="0">
                <a:solidFill>
                  <a:srgbClr val="0093D2"/>
                </a:solidFill>
              </a:rPr>
              <a:t>)</a:t>
            </a:r>
            <a:r>
              <a:rPr lang="en-US" sz="1900" dirty="0"/>
              <a:t> All students must can attend the meeting. </a:t>
            </a:r>
          </a:p>
          <a:p>
            <a:r>
              <a:rPr lang="en-US" sz="1900" dirty="0"/>
              <a:t>    </a:t>
            </a:r>
            <a:r>
              <a:rPr lang="en-US" sz="1900" b="1" dirty="0">
                <a:solidFill>
                  <a:srgbClr val="0093D2"/>
                </a:solidFill>
              </a:rPr>
              <a:t>B)</a:t>
            </a:r>
            <a:r>
              <a:rPr lang="en-US" sz="1900" b="1" dirty="0">
                <a:solidFill>
                  <a:srgbClr val="00A13A"/>
                </a:solidFill>
              </a:rPr>
              <a:t> </a:t>
            </a:r>
            <a:r>
              <a:rPr lang="en-US" sz="1900" dirty="0"/>
              <a:t>All students will need to attend the meeting. </a:t>
            </a:r>
          </a:p>
          <a:p>
            <a:r>
              <a:rPr lang="en-US" sz="1900" dirty="0"/>
              <a:t>    </a:t>
            </a:r>
            <a:r>
              <a:rPr lang="en-US" sz="1900" b="1" dirty="0">
                <a:solidFill>
                  <a:srgbClr val="0093D2"/>
                </a:solidFill>
              </a:rPr>
              <a:t>C)</a:t>
            </a:r>
            <a:r>
              <a:rPr lang="en-US" sz="1900" b="1" dirty="0">
                <a:solidFill>
                  <a:srgbClr val="00A13A"/>
                </a:solidFill>
              </a:rPr>
              <a:t> </a:t>
            </a:r>
            <a:r>
              <a:rPr lang="en-US" sz="1900" dirty="0"/>
              <a:t>All students need to will attend the meeting.</a:t>
            </a:r>
          </a:p>
          <a:p>
            <a:r>
              <a:rPr lang="en-US" sz="1900" b="1" dirty="0">
                <a:solidFill>
                  <a:srgbClr val="C00000"/>
                </a:solidFill>
              </a:rPr>
              <a:t>2. Select the grammatically correct option:</a:t>
            </a:r>
            <a:r>
              <a:rPr lang="en-US" sz="1900" dirty="0">
                <a:solidFill>
                  <a:srgbClr val="C00000"/>
                </a:solidFill>
              </a:rPr>
              <a:t> </a:t>
            </a:r>
          </a:p>
          <a:p>
            <a:r>
              <a:rPr lang="en-US" dirty="0"/>
              <a:t>     </a:t>
            </a:r>
            <a:r>
              <a:rPr lang="en-US" b="1" dirty="0">
                <a:solidFill>
                  <a:srgbClr val="0093D2"/>
                </a:solidFill>
              </a:rPr>
              <a:t>A)</a:t>
            </a:r>
            <a:r>
              <a:rPr lang="en-US" b="1" dirty="0">
                <a:solidFill>
                  <a:srgbClr val="00A13A"/>
                </a:solidFill>
              </a:rPr>
              <a:t> </a:t>
            </a:r>
            <a:r>
              <a:rPr lang="en-US" dirty="0"/>
              <a:t>They are going to have to finish the project by Friday. </a:t>
            </a:r>
          </a:p>
          <a:p>
            <a:r>
              <a:rPr lang="en-US" sz="1900" dirty="0"/>
              <a:t>    </a:t>
            </a:r>
            <a:r>
              <a:rPr lang="en-US" sz="1900" b="1" dirty="0">
                <a:solidFill>
                  <a:srgbClr val="00A13A"/>
                </a:solidFill>
              </a:rPr>
              <a:t> </a:t>
            </a:r>
            <a:r>
              <a:rPr lang="en-US" sz="1900" b="1" dirty="0">
                <a:solidFill>
                  <a:srgbClr val="0093D2"/>
                </a:solidFill>
              </a:rPr>
              <a:t>B)</a:t>
            </a:r>
            <a:r>
              <a:rPr lang="en-US" sz="1900" b="1" dirty="0">
                <a:solidFill>
                  <a:srgbClr val="00A13A"/>
                </a:solidFill>
              </a:rPr>
              <a:t> </a:t>
            </a:r>
            <a:r>
              <a:rPr lang="en-US" sz="1900" dirty="0"/>
              <a:t>They have to are going to finish the project by Friday. </a:t>
            </a:r>
          </a:p>
          <a:p>
            <a:r>
              <a:rPr lang="en-US" sz="1900" dirty="0">
                <a:solidFill>
                  <a:srgbClr val="0093D2"/>
                </a:solidFill>
              </a:rPr>
              <a:t>   </a:t>
            </a:r>
            <a:r>
              <a:rPr lang="en-US" sz="1900" b="1" dirty="0">
                <a:solidFill>
                  <a:srgbClr val="0093D2"/>
                </a:solidFill>
              </a:rPr>
              <a:t>  C)</a:t>
            </a:r>
            <a:r>
              <a:rPr lang="en-US" sz="1900" b="1" dirty="0">
                <a:solidFill>
                  <a:srgbClr val="00A13A"/>
                </a:solidFill>
              </a:rPr>
              <a:t> </a:t>
            </a:r>
            <a:r>
              <a:rPr lang="en-US" sz="1900" dirty="0"/>
              <a:t>They will must finish the project by Friday.</a:t>
            </a:r>
          </a:p>
          <a:p>
            <a:r>
              <a:rPr lang="en-US" sz="1900" b="1" dirty="0">
                <a:solidFill>
                  <a:srgbClr val="C00000"/>
                </a:solidFill>
              </a:rPr>
              <a:t>3. Which sentence is correct? </a:t>
            </a:r>
          </a:p>
          <a:p>
            <a:r>
              <a:rPr lang="en-US" sz="1900" dirty="0"/>
              <a:t>    </a:t>
            </a:r>
            <a:r>
              <a:rPr lang="en-US" sz="1900" b="1" dirty="0">
                <a:solidFill>
                  <a:srgbClr val="0093D2"/>
                </a:solidFill>
              </a:rPr>
              <a:t>A)</a:t>
            </a:r>
            <a:r>
              <a:rPr lang="en-US" sz="1900" b="1" dirty="0">
                <a:solidFill>
                  <a:srgbClr val="00A13A"/>
                </a:solidFill>
              </a:rPr>
              <a:t> </a:t>
            </a:r>
            <a:r>
              <a:rPr lang="en-US" sz="1900" dirty="0"/>
              <a:t>You will should study harder for the exam. </a:t>
            </a:r>
          </a:p>
          <a:p>
            <a:r>
              <a:rPr lang="en-US" sz="1900" dirty="0"/>
              <a:t>    </a:t>
            </a:r>
            <a:r>
              <a:rPr lang="en-US" sz="1900" b="1" dirty="0">
                <a:solidFill>
                  <a:srgbClr val="0093D2"/>
                </a:solidFill>
              </a:rPr>
              <a:t>B)</a:t>
            </a:r>
            <a:r>
              <a:rPr lang="en-US" sz="1900" b="1" dirty="0">
                <a:solidFill>
                  <a:srgbClr val="00A13A"/>
                </a:solidFill>
              </a:rPr>
              <a:t> </a:t>
            </a:r>
            <a:r>
              <a:rPr lang="en-US" sz="1900" dirty="0"/>
              <a:t>You have to be able to study harder for the exam.</a:t>
            </a:r>
          </a:p>
          <a:p>
            <a:r>
              <a:rPr lang="en-US" sz="1900" dirty="0"/>
              <a:t>    </a:t>
            </a:r>
            <a:r>
              <a:rPr lang="en-US" sz="1900" b="1" dirty="0">
                <a:solidFill>
                  <a:srgbClr val="0093D2"/>
                </a:solidFill>
              </a:rPr>
              <a:t>C)</a:t>
            </a:r>
            <a:r>
              <a:rPr lang="en-US" sz="1900" b="1" dirty="0">
                <a:solidFill>
                  <a:srgbClr val="00A13A"/>
                </a:solidFill>
              </a:rPr>
              <a:t> </a:t>
            </a:r>
            <a:r>
              <a:rPr lang="en-US" sz="1900" dirty="0"/>
              <a:t>You can must study harder for the exam.</a:t>
            </a:r>
          </a:p>
          <a:p>
            <a:r>
              <a:rPr lang="en-US" sz="1900" b="1" dirty="0">
                <a:solidFill>
                  <a:srgbClr val="FF0000"/>
                </a:solidFill>
              </a:rPr>
              <a:t>4. </a:t>
            </a:r>
            <a:r>
              <a:rPr lang="en-US" sz="1900" b="1" dirty="0">
                <a:solidFill>
                  <a:srgbClr val="C00000"/>
                </a:solidFill>
              </a:rPr>
              <a:t>Complete the sentence: </a:t>
            </a:r>
            <a:r>
              <a:rPr lang="en-US" sz="1900" b="1" dirty="0"/>
              <a:t>"Due to the new rules, all employees ________ work on weekends."</a:t>
            </a:r>
            <a:r>
              <a:rPr lang="en-US" sz="1900" dirty="0"/>
              <a:t> </a:t>
            </a:r>
          </a:p>
          <a:p>
            <a:r>
              <a:rPr lang="en-US" sz="1900" dirty="0"/>
              <a:t>   </a:t>
            </a:r>
            <a:r>
              <a:rPr lang="en-US" sz="1900" b="1" dirty="0">
                <a:solidFill>
                  <a:srgbClr val="0092D2"/>
                </a:solidFill>
              </a:rPr>
              <a:t>A)</a:t>
            </a:r>
            <a:r>
              <a:rPr lang="en-US" sz="1900" b="1" dirty="0">
                <a:solidFill>
                  <a:srgbClr val="00A13A"/>
                </a:solidFill>
              </a:rPr>
              <a:t> </a:t>
            </a:r>
            <a:r>
              <a:rPr lang="en-US" sz="1900" dirty="0"/>
              <a:t>will have to </a:t>
            </a:r>
            <a:r>
              <a:rPr lang="en-US" sz="1900" b="1" dirty="0">
                <a:solidFill>
                  <a:srgbClr val="0092D2"/>
                </a:solidFill>
              </a:rPr>
              <a:t>B) </a:t>
            </a:r>
            <a:r>
              <a:rPr lang="en-US" sz="1900" dirty="0"/>
              <a:t>have to will </a:t>
            </a:r>
            <a:r>
              <a:rPr lang="en-US" sz="1900" b="1" dirty="0">
                <a:solidFill>
                  <a:srgbClr val="0092D2"/>
                </a:solidFill>
              </a:rPr>
              <a:t>C)</a:t>
            </a:r>
            <a:r>
              <a:rPr lang="en-US" sz="1900" b="1" dirty="0">
                <a:solidFill>
                  <a:srgbClr val="00A13A"/>
                </a:solidFill>
              </a:rPr>
              <a:t> </a:t>
            </a:r>
            <a:r>
              <a:rPr lang="en-US" sz="1900" dirty="0"/>
              <a:t>must will</a:t>
            </a:r>
          </a:p>
          <a:p>
            <a:r>
              <a:rPr lang="en-US" sz="1900" b="1" dirty="0">
                <a:solidFill>
                  <a:srgbClr val="C00000"/>
                </a:solidFill>
              </a:rPr>
              <a:t>5. Identify the correct combination: </a:t>
            </a:r>
          </a:p>
          <a:p>
            <a:r>
              <a:rPr lang="en-US" sz="1900" dirty="0"/>
              <a:t>    </a:t>
            </a:r>
            <a:r>
              <a:rPr lang="en-US" sz="1900" b="1" dirty="0">
                <a:solidFill>
                  <a:srgbClr val="0092D2"/>
                </a:solidFill>
              </a:rPr>
              <a:t>A)</a:t>
            </a:r>
            <a:r>
              <a:rPr lang="en-US" sz="1900" b="1" dirty="0">
                <a:solidFill>
                  <a:srgbClr val="00A13A"/>
                </a:solidFill>
              </a:rPr>
              <a:t> </a:t>
            </a:r>
            <a:r>
              <a:rPr lang="en-US" sz="1900" dirty="0"/>
              <a:t>She might can help us later. </a:t>
            </a:r>
          </a:p>
          <a:p>
            <a:r>
              <a:rPr lang="en-US" sz="1900" dirty="0"/>
              <a:t>    </a:t>
            </a:r>
            <a:r>
              <a:rPr lang="en-US" sz="1900" b="1" dirty="0">
                <a:solidFill>
                  <a:srgbClr val="0092D2"/>
                </a:solidFill>
              </a:rPr>
              <a:t>B)</a:t>
            </a:r>
            <a:r>
              <a:rPr lang="en-US" sz="1900" b="1" dirty="0">
                <a:solidFill>
                  <a:srgbClr val="00A13A"/>
                </a:solidFill>
              </a:rPr>
              <a:t> </a:t>
            </a:r>
            <a:r>
              <a:rPr lang="en-US" sz="1900" dirty="0"/>
              <a:t>She will be able to help us later. </a:t>
            </a:r>
          </a:p>
          <a:p>
            <a:r>
              <a:rPr lang="en-US" sz="1900" dirty="0"/>
              <a:t>    </a:t>
            </a:r>
            <a:r>
              <a:rPr lang="en-US" sz="1900" b="1" dirty="0">
                <a:solidFill>
                  <a:srgbClr val="0092D2"/>
                </a:solidFill>
              </a:rPr>
              <a:t>C) </a:t>
            </a:r>
            <a:r>
              <a:rPr lang="en-US" sz="1900" dirty="0"/>
              <a:t>She be able to will help us later.</a:t>
            </a:r>
          </a:p>
        </p:txBody>
      </p:sp>
      <p:sp>
        <p:nvSpPr>
          <p:cNvPr id="3" name="TextBox 2">
            <a:extLst>
              <a:ext uri="{FF2B5EF4-FFF2-40B4-BE49-F238E27FC236}">
                <a16:creationId xmlns:a16="http://schemas.microsoft.com/office/drawing/2014/main" id="{EB2B751B-DDCE-8AB3-3B62-B277EEEE09AD}"/>
              </a:ext>
            </a:extLst>
          </p:cNvPr>
          <p:cNvSpPr txBox="1"/>
          <p:nvPr/>
        </p:nvSpPr>
        <p:spPr>
          <a:xfrm>
            <a:off x="6140245" y="580102"/>
            <a:ext cx="5928852" cy="5355312"/>
          </a:xfrm>
          <a:prstGeom prst="rect">
            <a:avLst/>
          </a:prstGeom>
          <a:solidFill>
            <a:schemeClr val="bg1">
              <a:lumMod val="95000"/>
            </a:schemeClr>
          </a:solidFill>
        </p:spPr>
        <p:txBody>
          <a:bodyPr wrap="square" rtlCol="0">
            <a:spAutoFit/>
          </a:bodyPr>
          <a:lstStyle/>
          <a:p>
            <a:r>
              <a:rPr lang="en-US" sz="1900" b="1" dirty="0">
                <a:solidFill>
                  <a:srgbClr val="C00000"/>
                </a:solidFill>
              </a:rPr>
              <a:t>6. Which of the following is INCORRECT?</a:t>
            </a:r>
            <a:r>
              <a:rPr lang="en-US" sz="1900" dirty="0">
                <a:solidFill>
                  <a:srgbClr val="C00000"/>
                </a:solidFill>
              </a:rPr>
              <a:t> </a:t>
            </a:r>
          </a:p>
          <a:p>
            <a:pPr marL="176213" indent="-176213"/>
            <a:r>
              <a:rPr lang="en-US" sz="1900" dirty="0"/>
              <a:t>    </a:t>
            </a:r>
            <a:r>
              <a:rPr lang="en-US" sz="1900" b="1" dirty="0">
                <a:solidFill>
                  <a:srgbClr val="0092D2"/>
                </a:solidFill>
              </a:rPr>
              <a:t>A)</a:t>
            </a:r>
            <a:r>
              <a:rPr lang="en-US" sz="1900" dirty="0"/>
              <a:t> We are going to have to leave early.</a:t>
            </a:r>
          </a:p>
          <a:p>
            <a:pPr marL="176213" indent="-176213"/>
            <a:r>
              <a:rPr lang="en-US" sz="1900" b="1" dirty="0">
                <a:solidFill>
                  <a:srgbClr val="00A13A"/>
                </a:solidFill>
              </a:rPr>
              <a:t>    </a:t>
            </a:r>
            <a:r>
              <a:rPr lang="en-US" sz="1900" b="1" dirty="0">
                <a:solidFill>
                  <a:srgbClr val="0092D2"/>
                </a:solidFill>
              </a:rPr>
              <a:t>B)</a:t>
            </a:r>
            <a:r>
              <a:rPr lang="en-US" sz="1900" dirty="0"/>
              <a:t> Athletes have to be able to train every day. </a:t>
            </a:r>
          </a:p>
          <a:p>
            <a:pPr marL="176213" indent="-176213"/>
            <a:r>
              <a:rPr lang="en-US" sz="1900" dirty="0"/>
              <a:t>    </a:t>
            </a:r>
            <a:r>
              <a:rPr lang="en-US" sz="1900" b="1" dirty="0">
                <a:solidFill>
                  <a:srgbClr val="0092D2"/>
                </a:solidFill>
              </a:rPr>
              <a:t>C)</a:t>
            </a:r>
            <a:r>
              <a:rPr lang="en-US" sz="1900" dirty="0">
                <a:solidFill>
                  <a:srgbClr val="0092D2"/>
                </a:solidFill>
              </a:rPr>
              <a:t> </a:t>
            </a:r>
            <a:r>
              <a:rPr lang="en-US" sz="1900" dirty="0"/>
              <a:t>They will must arrive on time.</a:t>
            </a:r>
          </a:p>
          <a:p>
            <a:r>
              <a:rPr lang="en-US" sz="1900" b="1" dirty="0">
                <a:solidFill>
                  <a:srgbClr val="C00000"/>
                </a:solidFill>
              </a:rPr>
              <a:t>7. Choose the best way to combine these ideas:</a:t>
            </a:r>
            <a:r>
              <a:rPr lang="en-US" sz="1900" dirty="0">
                <a:solidFill>
                  <a:srgbClr val="C00000"/>
                </a:solidFill>
              </a:rPr>
              <a:t> </a:t>
            </a:r>
          </a:p>
          <a:p>
            <a:r>
              <a:rPr lang="en-US" sz="1900" dirty="0"/>
              <a:t>    </a:t>
            </a:r>
            <a:r>
              <a:rPr lang="en-US" sz="1900" b="1" dirty="0">
                <a:solidFill>
                  <a:srgbClr val="0092D2"/>
                </a:solidFill>
              </a:rPr>
              <a:t>A)</a:t>
            </a:r>
            <a:r>
              <a:rPr lang="en-US" sz="1900" dirty="0"/>
              <a:t> He might have to pay a fine. </a:t>
            </a:r>
          </a:p>
          <a:p>
            <a:r>
              <a:rPr lang="en-US" sz="1900" dirty="0"/>
              <a:t>    </a:t>
            </a:r>
            <a:r>
              <a:rPr lang="en-US" sz="1900" b="1" dirty="0">
                <a:solidFill>
                  <a:srgbClr val="0092D2"/>
                </a:solidFill>
              </a:rPr>
              <a:t>B)</a:t>
            </a:r>
            <a:r>
              <a:rPr lang="en-US" sz="1900" dirty="0"/>
              <a:t> He has to might pay a fine. </a:t>
            </a:r>
          </a:p>
          <a:p>
            <a:r>
              <a:rPr lang="en-US" sz="1900" dirty="0"/>
              <a:t>    </a:t>
            </a:r>
            <a:r>
              <a:rPr lang="en-US" sz="1900" b="1" dirty="0">
                <a:solidFill>
                  <a:srgbClr val="0092D2"/>
                </a:solidFill>
              </a:rPr>
              <a:t>C)</a:t>
            </a:r>
            <a:r>
              <a:rPr lang="en-US" sz="1900" b="1" dirty="0">
                <a:solidFill>
                  <a:srgbClr val="00A13A"/>
                </a:solidFill>
              </a:rPr>
              <a:t> </a:t>
            </a:r>
            <a:r>
              <a:rPr lang="en-US" sz="1900" dirty="0"/>
              <a:t>He must will pay a fine.</a:t>
            </a:r>
          </a:p>
          <a:p>
            <a:r>
              <a:rPr lang="en-US" sz="1900" b="1" dirty="0">
                <a:solidFill>
                  <a:srgbClr val="C00000"/>
                </a:solidFill>
              </a:rPr>
              <a:t>8. "If it rains, we ________ change our plans.“</a:t>
            </a:r>
          </a:p>
          <a:p>
            <a:pPr algn="ctr"/>
            <a:r>
              <a:rPr lang="en-US" sz="1900" dirty="0"/>
              <a:t> </a:t>
            </a:r>
            <a:r>
              <a:rPr lang="en-US" sz="1900" b="1" dirty="0">
                <a:solidFill>
                  <a:srgbClr val="0092D2"/>
                </a:solidFill>
              </a:rPr>
              <a:t>A)</a:t>
            </a:r>
            <a:r>
              <a:rPr lang="en-US" sz="1900" dirty="0"/>
              <a:t> will have to    </a:t>
            </a:r>
            <a:r>
              <a:rPr lang="en-US" sz="1900" b="1" dirty="0">
                <a:solidFill>
                  <a:srgbClr val="0092D2"/>
                </a:solidFill>
              </a:rPr>
              <a:t>B)</a:t>
            </a:r>
            <a:r>
              <a:rPr lang="en-US" sz="1900" dirty="0"/>
              <a:t> have to will    </a:t>
            </a:r>
            <a:r>
              <a:rPr lang="en-US" sz="1900" b="1" dirty="0">
                <a:solidFill>
                  <a:srgbClr val="0092D2"/>
                </a:solidFill>
              </a:rPr>
              <a:t>C)</a:t>
            </a:r>
            <a:r>
              <a:rPr lang="en-US" sz="1900" b="1" dirty="0">
                <a:solidFill>
                  <a:srgbClr val="00A13A"/>
                </a:solidFill>
              </a:rPr>
              <a:t> </a:t>
            </a:r>
            <a:r>
              <a:rPr lang="en-US" sz="1900" dirty="0"/>
              <a:t>must can</a:t>
            </a:r>
          </a:p>
          <a:p>
            <a:r>
              <a:rPr lang="en-US" sz="1900" b="1" dirty="0">
                <a:solidFill>
                  <a:srgbClr val="C00000"/>
                </a:solidFill>
              </a:rPr>
              <a:t>9. Select the sentence that follows the rules:</a:t>
            </a:r>
            <a:r>
              <a:rPr lang="en-US" sz="1900" dirty="0">
                <a:solidFill>
                  <a:srgbClr val="C00000"/>
                </a:solidFill>
              </a:rPr>
              <a:t> </a:t>
            </a:r>
          </a:p>
          <a:p>
            <a:r>
              <a:rPr lang="en-US" sz="1900" dirty="0"/>
              <a:t>    </a:t>
            </a:r>
            <a:r>
              <a:rPr lang="en-US" sz="1900" b="1" dirty="0">
                <a:solidFill>
                  <a:srgbClr val="0092D2"/>
                </a:solidFill>
              </a:rPr>
              <a:t>A)</a:t>
            </a:r>
            <a:r>
              <a:rPr lang="en-US" sz="1900" dirty="0"/>
              <a:t> Participants will can register online. </a:t>
            </a:r>
          </a:p>
          <a:p>
            <a:r>
              <a:rPr lang="en-US" sz="1900" dirty="0"/>
              <a:t>    </a:t>
            </a:r>
            <a:r>
              <a:rPr lang="en-US" sz="1900" b="1" dirty="0">
                <a:solidFill>
                  <a:srgbClr val="0092D2"/>
                </a:solidFill>
              </a:rPr>
              <a:t>B)</a:t>
            </a:r>
            <a:r>
              <a:rPr lang="en-US" sz="1900" b="1" dirty="0">
                <a:solidFill>
                  <a:srgbClr val="00A13A"/>
                </a:solidFill>
              </a:rPr>
              <a:t> </a:t>
            </a:r>
            <a:r>
              <a:rPr lang="en-US" sz="1900" dirty="0"/>
              <a:t>Participants need to be able to register online. </a:t>
            </a:r>
          </a:p>
          <a:p>
            <a:r>
              <a:rPr lang="en-US" sz="1900" dirty="0"/>
              <a:t>    </a:t>
            </a:r>
            <a:r>
              <a:rPr lang="en-US" sz="1900" b="1" dirty="0">
                <a:solidFill>
                  <a:srgbClr val="0092D2"/>
                </a:solidFill>
              </a:rPr>
              <a:t>C)</a:t>
            </a:r>
            <a:r>
              <a:rPr lang="en-US" sz="1900" dirty="0"/>
              <a:t> Participants can need to register online.</a:t>
            </a:r>
          </a:p>
          <a:p>
            <a:r>
              <a:rPr lang="en-US" sz="1900" b="1" dirty="0">
                <a:solidFill>
                  <a:srgbClr val="C00000"/>
                </a:solidFill>
              </a:rPr>
              <a:t>10. Which sentence is grammatically correct?</a:t>
            </a:r>
            <a:r>
              <a:rPr lang="en-US" sz="1900" dirty="0">
                <a:solidFill>
                  <a:srgbClr val="C00000"/>
                </a:solidFill>
              </a:rPr>
              <a:t> </a:t>
            </a:r>
          </a:p>
          <a:p>
            <a:r>
              <a:rPr lang="en-US" sz="1900" dirty="0"/>
              <a:t>    </a:t>
            </a:r>
            <a:r>
              <a:rPr lang="en-US" sz="1900" b="1" dirty="0">
                <a:solidFill>
                  <a:srgbClr val="0092D2"/>
                </a:solidFill>
              </a:rPr>
              <a:t>A)</a:t>
            </a:r>
            <a:r>
              <a:rPr lang="en-US" sz="1900" dirty="0"/>
              <a:t> I will have to be able to drive to get there. </a:t>
            </a:r>
          </a:p>
          <a:p>
            <a:r>
              <a:rPr lang="en-US" sz="1900" dirty="0"/>
              <a:t>    </a:t>
            </a:r>
            <a:r>
              <a:rPr lang="en-US" sz="1900" b="1" dirty="0">
                <a:solidFill>
                  <a:srgbClr val="0092D2"/>
                </a:solidFill>
              </a:rPr>
              <a:t>B)</a:t>
            </a:r>
            <a:r>
              <a:rPr lang="en-US" sz="1900" dirty="0"/>
              <a:t> I have to will be able to drive to get there. </a:t>
            </a:r>
          </a:p>
          <a:p>
            <a:r>
              <a:rPr lang="en-US" sz="1900" dirty="0"/>
              <a:t>    </a:t>
            </a:r>
            <a:r>
              <a:rPr lang="en-US" sz="1900" b="1" dirty="0">
                <a:solidFill>
                  <a:srgbClr val="0092D2"/>
                </a:solidFill>
              </a:rPr>
              <a:t>C)</a:t>
            </a:r>
            <a:r>
              <a:rPr lang="en-US" sz="1900" dirty="0"/>
              <a:t> I must can be able to drive to get there.</a:t>
            </a:r>
          </a:p>
        </p:txBody>
      </p:sp>
      <p:pic>
        <p:nvPicPr>
          <p:cNvPr id="4"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82AD74FD-1999-596A-8137-4EBD3539BB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5178047" y="1147450"/>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63167085-E4F1-1BEF-4708-99CF9AF002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5620500" y="1973360"/>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35329756-1005-F167-3610-C9F1C1743D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5664744" y="3462947"/>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8BE5B76A-863A-8713-8171-20D191E067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148847" y="4613321"/>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C0BBB8D0-443F-30ED-7103-3F5543550A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3983428" y="5424483"/>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F2282CEC-9E8E-5874-D7A5-2D47B74F92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9764796" y="1471915"/>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D0688447-5742-CCCA-675E-599EE64F1B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9514074" y="1988109"/>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A765EFBE-8FFC-6704-9A63-54A136D217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6564396" y="3167979"/>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9D470E90-CDEC-58C5-AEC2-B51CB2D9C6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11328125" y="4038134"/>
            <a:ext cx="379826" cy="29947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reen Check Mark And Red Cross Icon Set. Circle And Square. Tick Symbol In  Green Color, Vector Illustration Royalty Free SVG, Cliparts, Vectors, and  Stock Illustration. Image 121772152.">
            <a:extLst>
              <a:ext uri="{FF2B5EF4-FFF2-40B4-BE49-F238E27FC236}">
                <a16:creationId xmlns:a16="http://schemas.microsoft.com/office/drawing/2014/main" id="{5B380213-617F-9DDF-0743-28C45AF6E5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19" t="64614" r="63271" b="26975"/>
          <a:stretch/>
        </p:blipFill>
        <p:spPr bwMode="auto">
          <a:xfrm>
            <a:off x="10900422" y="4893541"/>
            <a:ext cx="379826" cy="29947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3B4ED3EC-53C5-EC7B-090F-07B1CCC989AD}"/>
              </a:ext>
            </a:extLst>
          </p:cNvPr>
          <p:cNvSpPr/>
          <p:nvPr/>
        </p:nvSpPr>
        <p:spPr>
          <a:xfrm>
            <a:off x="4008123" y="117987"/>
            <a:ext cx="4269117" cy="461665"/>
          </a:xfrm>
          <a:prstGeom prst="rect">
            <a:avLst/>
          </a:prstGeom>
          <a:solidFill>
            <a:srgbClr val="E4FFB5"/>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Choose the correct options.</a:t>
            </a:r>
            <a:endParaRPr lang="en-US" sz="2400" b="1" dirty="0">
              <a:ln w="9525">
                <a:solidFill>
                  <a:schemeClr val="bg1"/>
                </a:solidFill>
                <a:prstDash val="solid"/>
              </a:ln>
              <a:solidFill>
                <a:srgbClr val="00206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AEF89499-E514-8B48-2E8A-34CD6E2EA469}"/>
              </a:ext>
            </a:extLst>
          </p:cNvPr>
          <p:cNvSpPr/>
          <p:nvPr/>
        </p:nvSpPr>
        <p:spPr>
          <a:xfrm>
            <a:off x="712869"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14858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E75AA3-0231-6F2C-CD3F-D1E7884B8111}"/>
              </a:ext>
            </a:extLst>
          </p:cNvPr>
          <p:cNvPicPr>
            <a:picLocks noChangeAspect="1"/>
          </p:cNvPicPr>
          <p:nvPr/>
        </p:nvPicPr>
        <p:blipFill>
          <a:blip r:embed="rId2"/>
          <a:srcRect l="4000" t="13697" r="4297"/>
          <a:stretch>
            <a:fillRect/>
          </a:stretch>
        </p:blipFill>
        <p:spPr>
          <a:xfrm>
            <a:off x="278970" y="1007390"/>
            <a:ext cx="10678332" cy="5502546"/>
          </a:xfrm>
          <a:prstGeom prst="rect">
            <a:avLst/>
          </a:prstGeom>
        </p:spPr>
      </p:pic>
      <p:sp>
        <p:nvSpPr>
          <p:cNvPr id="4" name="TextBox 3">
            <a:extLst>
              <a:ext uri="{FF2B5EF4-FFF2-40B4-BE49-F238E27FC236}">
                <a16:creationId xmlns:a16="http://schemas.microsoft.com/office/drawing/2014/main" id="{5B65C332-122C-15BB-A586-70F945824996}"/>
              </a:ext>
            </a:extLst>
          </p:cNvPr>
          <p:cNvSpPr txBox="1"/>
          <p:nvPr/>
        </p:nvSpPr>
        <p:spPr>
          <a:xfrm>
            <a:off x="2727702" y="185979"/>
            <a:ext cx="8849532" cy="830997"/>
          </a:xfrm>
          <a:prstGeom prst="rect">
            <a:avLst/>
          </a:prstGeom>
          <a:solidFill>
            <a:schemeClr val="accent2">
              <a:lumMod val="20000"/>
              <a:lumOff val="80000"/>
            </a:schemeClr>
          </a:solidFill>
        </p:spPr>
        <p:txBody>
          <a:bodyPr wrap="square" rtlCol="0">
            <a:spAutoFit/>
          </a:bodyPr>
          <a:lstStyle/>
          <a:p>
            <a:r>
              <a:rPr lang="en-US" sz="2400" b="1" dirty="0">
                <a:solidFill>
                  <a:srgbClr val="5D178B"/>
                </a:solidFill>
              </a:rPr>
              <a:t>Complete the sentences with the correct form of a phrasal modal in the box. </a:t>
            </a:r>
            <a:r>
              <a:rPr lang="en-US" sz="2400" b="1" u="sng" dirty="0"/>
              <a:t>Some sentences have more than one correct answer. </a:t>
            </a:r>
          </a:p>
        </p:txBody>
      </p:sp>
      <p:sp>
        <p:nvSpPr>
          <p:cNvPr id="5" name="TextBox 4">
            <a:extLst>
              <a:ext uri="{FF2B5EF4-FFF2-40B4-BE49-F238E27FC236}">
                <a16:creationId xmlns:a16="http://schemas.microsoft.com/office/drawing/2014/main" id="{51E3CA57-56AE-3952-5D3F-E73A8E9BA06E}"/>
              </a:ext>
            </a:extLst>
          </p:cNvPr>
          <p:cNvSpPr txBox="1"/>
          <p:nvPr/>
        </p:nvSpPr>
        <p:spPr>
          <a:xfrm>
            <a:off x="1906291" y="1684632"/>
            <a:ext cx="2836189" cy="707886"/>
          </a:xfrm>
          <a:prstGeom prst="rect">
            <a:avLst/>
          </a:prstGeom>
          <a:noFill/>
        </p:spPr>
        <p:txBody>
          <a:bodyPr wrap="square">
            <a:spAutoFit/>
          </a:bodyPr>
          <a:lstStyle/>
          <a:p>
            <a:pPr algn="ctr"/>
            <a:r>
              <a:rPr lang="en-US" sz="2000" b="1" i="1" dirty="0">
                <a:solidFill>
                  <a:srgbClr val="FF0000"/>
                </a:solidFill>
                <a:effectLst>
                  <a:outerShdw blurRad="38100" dist="38100" dir="2700000" algn="tl">
                    <a:srgbClr val="000000">
                      <a:alpha val="43137"/>
                    </a:srgbClr>
                  </a:outerShdw>
                </a:effectLst>
                <a:latin typeface="Google Sans"/>
              </a:rPr>
              <a:t>be able to/ be allowed to .</a:t>
            </a:r>
            <a:endParaRPr lang="en-US" sz="2000" i="1" dirty="0">
              <a:solidFill>
                <a:srgbClr val="FF0000"/>
              </a:solidFill>
            </a:endParaRPr>
          </a:p>
        </p:txBody>
      </p:sp>
      <p:sp>
        <p:nvSpPr>
          <p:cNvPr id="6" name="TextBox 5">
            <a:extLst>
              <a:ext uri="{FF2B5EF4-FFF2-40B4-BE49-F238E27FC236}">
                <a16:creationId xmlns:a16="http://schemas.microsoft.com/office/drawing/2014/main" id="{80CA9A43-6E82-7780-DD75-07D4BC755D34}"/>
              </a:ext>
            </a:extLst>
          </p:cNvPr>
          <p:cNvSpPr txBox="1"/>
          <p:nvPr/>
        </p:nvSpPr>
        <p:spPr>
          <a:xfrm>
            <a:off x="4382145" y="2165079"/>
            <a:ext cx="2731576" cy="430887"/>
          </a:xfrm>
          <a:prstGeom prst="rect">
            <a:avLst/>
          </a:prstGeom>
          <a:noFill/>
        </p:spPr>
        <p:txBody>
          <a:bodyPr wrap="square">
            <a:spAutoFit/>
          </a:bodyPr>
          <a:lstStyle/>
          <a:p>
            <a:pPr algn="ctr"/>
            <a:r>
              <a:rPr lang="en-US" sz="2200" b="1" i="1" dirty="0">
                <a:solidFill>
                  <a:srgbClr val="FF0000"/>
                </a:solidFill>
                <a:effectLst>
                  <a:outerShdw blurRad="38100" dist="38100" dir="2700000" algn="tl">
                    <a:srgbClr val="000000">
                      <a:alpha val="43137"/>
                    </a:srgbClr>
                  </a:outerShdw>
                </a:effectLst>
                <a:latin typeface="Google Sans"/>
              </a:rPr>
              <a:t>are going to</a:t>
            </a:r>
            <a:endParaRPr lang="en-US" sz="2200" i="1" dirty="0">
              <a:solidFill>
                <a:srgbClr val="FF0000"/>
              </a:solidFill>
            </a:endParaRPr>
          </a:p>
        </p:txBody>
      </p:sp>
      <p:sp>
        <p:nvSpPr>
          <p:cNvPr id="7" name="TextBox 6">
            <a:extLst>
              <a:ext uri="{FF2B5EF4-FFF2-40B4-BE49-F238E27FC236}">
                <a16:creationId xmlns:a16="http://schemas.microsoft.com/office/drawing/2014/main" id="{88FE3869-D14D-C339-7E30-A5B60625F788}"/>
              </a:ext>
            </a:extLst>
          </p:cNvPr>
          <p:cNvSpPr txBox="1"/>
          <p:nvPr/>
        </p:nvSpPr>
        <p:spPr>
          <a:xfrm>
            <a:off x="2785820" y="2908998"/>
            <a:ext cx="2731576" cy="384721"/>
          </a:xfrm>
          <a:prstGeom prst="rect">
            <a:avLst/>
          </a:prstGeom>
          <a:noFill/>
        </p:spPr>
        <p:txBody>
          <a:bodyPr wrap="square">
            <a:spAutoFit/>
          </a:bodyPr>
          <a:lstStyle/>
          <a:p>
            <a:pPr algn="ctr"/>
            <a:r>
              <a:rPr lang="en-US" sz="1900" b="1" i="1" dirty="0">
                <a:solidFill>
                  <a:srgbClr val="FF0000"/>
                </a:solidFill>
                <a:effectLst>
                  <a:outerShdw blurRad="38100" dist="38100" dir="2700000" algn="tl">
                    <a:srgbClr val="000000">
                      <a:alpha val="43137"/>
                    </a:srgbClr>
                  </a:outerShdw>
                </a:effectLst>
                <a:latin typeface="Google Sans"/>
              </a:rPr>
              <a:t>be able to/ be allowed to</a:t>
            </a:r>
            <a:endParaRPr lang="en-US" sz="1900" i="1" dirty="0">
              <a:solidFill>
                <a:srgbClr val="FF0000"/>
              </a:solidFill>
            </a:endParaRPr>
          </a:p>
        </p:txBody>
      </p:sp>
      <p:sp>
        <p:nvSpPr>
          <p:cNvPr id="8" name="TextBox 7">
            <a:extLst>
              <a:ext uri="{FF2B5EF4-FFF2-40B4-BE49-F238E27FC236}">
                <a16:creationId xmlns:a16="http://schemas.microsoft.com/office/drawing/2014/main" id="{E27267F6-A439-D421-6671-B6D1623664F5}"/>
              </a:ext>
            </a:extLst>
          </p:cNvPr>
          <p:cNvSpPr txBox="1"/>
          <p:nvPr/>
        </p:nvSpPr>
        <p:spPr>
          <a:xfrm>
            <a:off x="4211664" y="3389445"/>
            <a:ext cx="2731576" cy="430887"/>
          </a:xfrm>
          <a:prstGeom prst="rect">
            <a:avLst/>
          </a:prstGeom>
          <a:noFill/>
        </p:spPr>
        <p:txBody>
          <a:bodyPr wrap="square">
            <a:spAutoFit/>
          </a:bodyPr>
          <a:lstStyle/>
          <a:p>
            <a:pPr algn="ctr"/>
            <a:r>
              <a:rPr lang="en-US" sz="2200" b="1" i="1" dirty="0">
                <a:solidFill>
                  <a:srgbClr val="FF0000"/>
                </a:solidFill>
                <a:effectLst>
                  <a:outerShdw blurRad="38100" dist="38100" dir="2700000" algn="tl">
                    <a:srgbClr val="000000">
                      <a:alpha val="43137"/>
                    </a:srgbClr>
                  </a:outerShdw>
                </a:effectLst>
                <a:latin typeface="Google Sans"/>
              </a:rPr>
              <a:t>be able to</a:t>
            </a:r>
            <a:endParaRPr lang="en-US" sz="2200" i="1" dirty="0">
              <a:solidFill>
                <a:srgbClr val="FF0000"/>
              </a:solidFill>
            </a:endParaRPr>
          </a:p>
        </p:txBody>
      </p:sp>
      <p:sp>
        <p:nvSpPr>
          <p:cNvPr id="9" name="TextBox 8">
            <a:extLst>
              <a:ext uri="{FF2B5EF4-FFF2-40B4-BE49-F238E27FC236}">
                <a16:creationId xmlns:a16="http://schemas.microsoft.com/office/drawing/2014/main" id="{B4CB39DD-EAEE-93B3-99B3-64C499A9A419}"/>
              </a:ext>
            </a:extLst>
          </p:cNvPr>
          <p:cNvSpPr txBox="1"/>
          <p:nvPr/>
        </p:nvSpPr>
        <p:spPr>
          <a:xfrm>
            <a:off x="817535" y="4148862"/>
            <a:ext cx="2731576" cy="430887"/>
          </a:xfrm>
          <a:prstGeom prst="rect">
            <a:avLst/>
          </a:prstGeom>
          <a:noFill/>
        </p:spPr>
        <p:txBody>
          <a:bodyPr wrap="square">
            <a:spAutoFit/>
          </a:bodyPr>
          <a:lstStyle/>
          <a:p>
            <a:pPr algn="ctr"/>
            <a:r>
              <a:rPr lang="en-US" sz="2200" b="1" i="1" dirty="0">
                <a:solidFill>
                  <a:srgbClr val="FF0000"/>
                </a:solidFill>
                <a:effectLst>
                  <a:outerShdw blurRad="38100" dist="38100" dir="2700000" algn="tl">
                    <a:srgbClr val="000000">
                      <a:alpha val="43137"/>
                    </a:srgbClr>
                  </a:outerShdw>
                </a:effectLst>
                <a:latin typeface="Google Sans"/>
              </a:rPr>
              <a:t>am going to</a:t>
            </a:r>
            <a:endParaRPr lang="en-US" sz="2200" i="1" dirty="0">
              <a:solidFill>
                <a:srgbClr val="FF0000"/>
              </a:solidFill>
            </a:endParaRPr>
          </a:p>
        </p:txBody>
      </p:sp>
      <p:sp>
        <p:nvSpPr>
          <p:cNvPr id="10" name="TextBox 9">
            <a:extLst>
              <a:ext uri="{FF2B5EF4-FFF2-40B4-BE49-F238E27FC236}">
                <a16:creationId xmlns:a16="http://schemas.microsoft.com/office/drawing/2014/main" id="{6E31971F-3431-C592-C695-1E0C39A9D858}"/>
              </a:ext>
            </a:extLst>
          </p:cNvPr>
          <p:cNvSpPr txBox="1"/>
          <p:nvPr/>
        </p:nvSpPr>
        <p:spPr>
          <a:xfrm>
            <a:off x="1855922" y="4567317"/>
            <a:ext cx="2731576" cy="430887"/>
          </a:xfrm>
          <a:prstGeom prst="rect">
            <a:avLst/>
          </a:prstGeom>
          <a:noFill/>
        </p:spPr>
        <p:txBody>
          <a:bodyPr wrap="square">
            <a:spAutoFit/>
          </a:bodyPr>
          <a:lstStyle/>
          <a:p>
            <a:pPr algn="ctr"/>
            <a:r>
              <a:rPr lang="en-US" sz="2200" b="1" i="1" dirty="0">
                <a:solidFill>
                  <a:srgbClr val="FF0000"/>
                </a:solidFill>
                <a:effectLst>
                  <a:outerShdw blurRad="38100" dist="38100" dir="2700000" algn="tl">
                    <a:srgbClr val="000000">
                      <a:alpha val="43137"/>
                    </a:srgbClr>
                  </a:outerShdw>
                </a:effectLst>
                <a:latin typeface="Google Sans"/>
              </a:rPr>
              <a:t>be able to</a:t>
            </a:r>
            <a:endParaRPr lang="en-US" sz="2200" i="1" dirty="0">
              <a:solidFill>
                <a:srgbClr val="FF0000"/>
              </a:solidFill>
            </a:endParaRPr>
          </a:p>
        </p:txBody>
      </p:sp>
      <p:sp>
        <p:nvSpPr>
          <p:cNvPr id="11" name="TextBox 10">
            <a:extLst>
              <a:ext uri="{FF2B5EF4-FFF2-40B4-BE49-F238E27FC236}">
                <a16:creationId xmlns:a16="http://schemas.microsoft.com/office/drawing/2014/main" id="{9B2B004B-98C0-4312-7665-5DBABB494944}"/>
              </a:ext>
            </a:extLst>
          </p:cNvPr>
          <p:cNvSpPr txBox="1"/>
          <p:nvPr/>
        </p:nvSpPr>
        <p:spPr>
          <a:xfrm>
            <a:off x="2076773" y="5125256"/>
            <a:ext cx="3378630" cy="384721"/>
          </a:xfrm>
          <a:prstGeom prst="rect">
            <a:avLst/>
          </a:prstGeom>
          <a:noFill/>
        </p:spPr>
        <p:txBody>
          <a:bodyPr wrap="square">
            <a:spAutoFit/>
          </a:bodyPr>
          <a:lstStyle/>
          <a:p>
            <a:pPr algn="ctr"/>
            <a:r>
              <a:rPr lang="en-US" sz="1900" b="1" i="1" dirty="0">
                <a:solidFill>
                  <a:srgbClr val="FF0000"/>
                </a:solidFill>
                <a:effectLst>
                  <a:outerShdw blurRad="38100" dist="38100" dir="2700000" algn="tl">
                    <a:srgbClr val="000000">
                      <a:alpha val="43137"/>
                    </a:srgbClr>
                  </a:outerShdw>
                </a:effectLst>
                <a:latin typeface="Google Sans"/>
              </a:rPr>
              <a:t>are going to</a:t>
            </a:r>
            <a:endParaRPr lang="en-US" sz="1900" i="1" dirty="0">
              <a:solidFill>
                <a:srgbClr val="FF0000"/>
              </a:solidFill>
            </a:endParaRPr>
          </a:p>
        </p:txBody>
      </p:sp>
      <p:sp>
        <p:nvSpPr>
          <p:cNvPr id="12" name="TextBox 11">
            <a:extLst>
              <a:ext uri="{FF2B5EF4-FFF2-40B4-BE49-F238E27FC236}">
                <a16:creationId xmlns:a16="http://schemas.microsoft.com/office/drawing/2014/main" id="{F2A3CC55-8294-C356-8098-F7B24F2380F6}"/>
              </a:ext>
            </a:extLst>
          </p:cNvPr>
          <p:cNvSpPr txBox="1"/>
          <p:nvPr/>
        </p:nvSpPr>
        <p:spPr>
          <a:xfrm>
            <a:off x="569563" y="5466218"/>
            <a:ext cx="2731576" cy="430887"/>
          </a:xfrm>
          <a:prstGeom prst="rect">
            <a:avLst/>
          </a:prstGeom>
          <a:noFill/>
        </p:spPr>
        <p:txBody>
          <a:bodyPr wrap="square">
            <a:spAutoFit/>
          </a:bodyPr>
          <a:lstStyle/>
          <a:p>
            <a:pPr algn="ctr"/>
            <a:r>
              <a:rPr lang="en-US" sz="2200" b="1" i="1" dirty="0">
                <a:solidFill>
                  <a:srgbClr val="FF0000"/>
                </a:solidFill>
                <a:effectLst>
                  <a:outerShdw blurRad="38100" dist="38100" dir="2700000" algn="tl">
                    <a:srgbClr val="000000">
                      <a:alpha val="43137"/>
                    </a:srgbClr>
                  </a:outerShdw>
                </a:effectLst>
                <a:latin typeface="Google Sans"/>
              </a:rPr>
              <a:t>have to/ need to</a:t>
            </a:r>
            <a:endParaRPr lang="en-US" sz="2200" i="1" dirty="0">
              <a:solidFill>
                <a:srgbClr val="FF0000"/>
              </a:solidFill>
            </a:endParaRPr>
          </a:p>
        </p:txBody>
      </p:sp>
      <p:sp>
        <p:nvSpPr>
          <p:cNvPr id="13" name="TextBox 12">
            <a:extLst>
              <a:ext uri="{FF2B5EF4-FFF2-40B4-BE49-F238E27FC236}">
                <a16:creationId xmlns:a16="http://schemas.microsoft.com/office/drawing/2014/main" id="{AF1DC13C-FF0B-0D86-F070-E0E05FB0E087}"/>
              </a:ext>
            </a:extLst>
          </p:cNvPr>
          <p:cNvSpPr txBox="1"/>
          <p:nvPr/>
        </p:nvSpPr>
        <p:spPr>
          <a:xfrm>
            <a:off x="1964409" y="5842337"/>
            <a:ext cx="2902058" cy="677108"/>
          </a:xfrm>
          <a:prstGeom prst="rect">
            <a:avLst/>
          </a:prstGeom>
          <a:solidFill>
            <a:srgbClr val="FFFF00"/>
          </a:solidFill>
        </p:spPr>
        <p:txBody>
          <a:bodyPr wrap="square">
            <a:spAutoFit/>
          </a:bodyPr>
          <a:lstStyle/>
          <a:p>
            <a:pPr algn="ctr"/>
            <a:r>
              <a:rPr lang="en-US" sz="1900" b="1" i="1" dirty="0">
                <a:solidFill>
                  <a:srgbClr val="FF0000"/>
                </a:solidFill>
                <a:effectLst>
                  <a:outerShdw blurRad="38100" dist="38100" dir="2700000" algn="tl">
                    <a:srgbClr val="000000">
                      <a:alpha val="43137"/>
                    </a:srgbClr>
                  </a:outerShdw>
                </a:effectLst>
                <a:latin typeface="Google Sans"/>
              </a:rPr>
              <a:t>are going to/ are supposed to/ have to/ need to</a:t>
            </a:r>
            <a:endParaRPr lang="en-US" sz="1900" i="1" dirty="0">
              <a:solidFill>
                <a:srgbClr val="FF0000"/>
              </a:solidFill>
            </a:endParaRPr>
          </a:p>
        </p:txBody>
      </p:sp>
      <p:sp>
        <p:nvSpPr>
          <p:cNvPr id="14" name="Rectangle 13">
            <a:extLst>
              <a:ext uri="{FF2B5EF4-FFF2-40B4-BE49-F238E27FC236}">
                <a16:creationId xmlns:a16="http://schemas.microsoft.com/office/drawing/2014/main" id="{E3D6AB08-F3CA-D500-60C2-7804740CD398}"/>
              </a:ext>
            </a:extLst>
          </p:cNvPr>
          <p:cNvSpPr/>
          <p:nvPr/>
        </p:nvSpPr>
        <p:spPr>
          <a:xfrm>
            <a:off x="373656" y="294968"/>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05280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62DEC9-ECD9-8CC1-B543-02B5C87BFEB6}"/>
              </a:ext>
            </a:extLst>
          </p:cNvPr>
          <p:cNvPicPr>
            <a:picLocks noChangeAspect="1"/>
          </p:cNvPicPr>
          <p:nvPr/>
        </p:nvPicPr>
        <p:blipFill>
          <a:blip r:embed="rId2"/>
          <a:srcRect t="9858" r="3715" b="26307"/>
          <a:stretch>
            <a:fillRect/>
          </a:stretch>
        </p:blipFill>
        <p:spPr>
          <a:xfrm>
            <a:off x="232473" y="993141"/>
            <a:ext cx="11833158" cy="42000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a:extLst>
              <a:ext uri="{FF2B5EF4-FFF2-40B4-BE49-F238E27FC236}">
                <a16:creationId xmlns:a16="http://schemas.microsoft.com/office/drawing/2014/main" id="{40DA9C9B-B356-B6FD-B36D-99810654136C}"/>
              </a:ext>
            </a:extLst>
          </p:cNvPr>
          <p:cNvSpPr/>
          <p:nvPr/>
        </p:nvSpPr>
        <p:spPr>
          <a:xfrm>
            <a:off x="3543766" y="500123"/>
            <a:ext cx="4311625" cy="461665"/>
          </a:xfrm>
          <a:prstGeom prst="rect">
            <a:avLst/>
          </a:prstGeom>
          <a:solidFill>
            <a:schemeClr val="bg2"/>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What is a “critical essay”?</a:t>
            </a:r>
            <a:endParaRPr lang="en-US" sz="2400" b="1" dirty="0">
              <a:ln w="9525">
                <a:solidFill>
                  <a:schemeClr val="bg1"/>
                </a:solidFill>
                <a:prstDash val="solid"/>
              </a:ln>
              <a:solidFill>
                <a:srgbClr val="C0000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0B5E4C7-06DD-812E-FC49-367FF80A1AFD}"/>
              </a:ext>
            </a:extLst>
          </p:cNvPr>
          <p:cNvSpPr txBox="1"/>
          <p:nvPr/>
        </p:nvSpPr>
        <p:spPr>
          <a:xfrm>
            <a:off x="213104" y="5339480"/>
            <a:ext cx="5087317" cy="830997"/>
          </a:xfrm>
          <a:prstGeom prst="rect">
            <a:avLst/>
          </a:prstGeom>
          <a:solidFill>
            <a:srgbClr val="00B0F0"/>
          </a:solidFill>
        </p:spPr>
        <p:txBody>
          <a:bodyPr wrap="square">
            <a:spAutoFit/>
          </a:bodyPr>
          <a:lstStyle/>
          <a:p>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 careful analysis/ evaluation of an article/ research paper or book</a:t>
            </a:r>
            <a:endParaRPr lang="en-US" sz="2400" dirty="0"/>
          </a:p>
        </p:txBody>
      </p:sp>
      <p:sp>
        <p:nvSpPr>
          <p:cNvPr id="7" name="TextBox 6">
            <a:extLst>
              <a:ext uri="{FF2B5EF4-FFF2-40B4-BE49-F238E27FC236}">
                <a16:creationId xmlns:a16="http://schemas.microsoft.com/office/drawing/2014/main" id="{66C15B0F-0B23-FCC2-4EEA-9C9C4A507076}"/>
              </a:ext>
            </a:extLst>
          </p:cNvPr>
          <p:cNvSpPr txBox="1"/>
          <p:nvPr/>
        </p:nvSpPr>
        <p:spPr>
          <a:xfrm>
            <a:off x="6817754" y="5325481"/>
            <a:ext cx="5264258" cy="769441"/>
          </a:xfrm>
          <a:prstGeom prst="rect">
            <a:avLst/>
          </a:prstGeom>
          <a:solidFill>
            <a:srgbClr val="92D050"/>
          </a:solidFill>
        </p:spPr>
        <p:txBody>
          <a:bodyPr wrap="square">
            <a:spAutoFit/>
          </a:bodyPr>
          <a:lstStyle/>
          <a:p>
            <a:r>
              <a:rPr lang="en-GB" sz="2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To provide a balanced judgment supported by evidence/ details/ facts.</a:t>
            </a:r>
            <a:endParaRPr lang="en-US" sz="2200" dirty="0"/>
          </a:p>
        </p:txBody>
      </p:sp>
      <p:sp>
        <p:nvSpPr>
          <p:cNvPr id="8" name="Arrow: Right 7">
            <a:extLst>
              <a:ext uri="{FF2B5EF4-FFF2-40B4-BE49-F238E27FC236}">
                <a16:creationId xmlns:a16="http://schemas.microsoft.com/office/drawing/2014/main" id="{870D92CF-9004-DDC0-B8C3-182485FE5D3C}"/>
              </a:ext>
            </a:extLst>
          </p:cNvPr>
          <p:cNvSpPr/>
          <p:nvPr/>
        </p:nvSpPr>
        <p:spPr>
          <a:xfrm>
            <a:off x="5393411" y="5333416"/>
            <a:ext cx="1348352" cy="728421"/>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t>Why?</a:t>
            </a:r>
          </a:p>
        </p:txBody>
      </p:sp>
      <p:sp>
        <p:nvSpPr>
          <p:cNvPr id="3" name="TextBox 2">
            <a:extLst>
              <a:ext uri="{FF2B5EF4-FFF2-40B4-BE49-F238E27FC236}">
                <a16:creationId xmlns:a16="http://schemas.microsoft.com/office/drawing/2014/main" id="{711A10E7-432E-8219-2C28-8E64BD8B5D18}"/>
              </a:ext>
            </a:extLst>
          </p:cNvPr>
          <p:cNvSpPr txBox="1"/>
          <p:nvPr/>
        </p:nvSpPr>
        <p:spPr>
          <a:xfrm>
            <a:off x="4542503" y="0"/>
            <a:ext cx="3185652" cy="461665"/>
          </a:xfrm>
          <a:prstGeom prst="rect">
            <a:avLst/>
          </a:prstGeom>
          <a:solidFill>
            <a:schemeClr val="bg1"/>
          </a:solidFill>
        </p:spPr>
        <p:txBody>
          <a:bodyPr wrap="square">
            <a:spAutoFit/>
          </a:bodyPr>
          <a:lstStyle/>
          <a:p>
            <a:pPr algn="ctr"/>
            <a:r>
              <a:rPr lang="en-US" sz="2400" b="1" i="0" dirty="0">
                <a:solidFill>
                  <a:schemeClr val="accent5"/>
                </a:solidFill>
                <a:effectLst>
                  <a:outerShdw blurRad="38100" dist="38100" dir="2700000" algn="tl">
                    <a:srgbClr val="000000">
                      <a:alpha val="43137"/>
                    </a:srgbClr>
                  </a:outerShdw>
                </a:effectLst>
                <a:latin typeface="Google Sans"/>
              </a:rPr>
              <a:t>A Critical Essay </a:t>
            </a:r>
            <a:endParaRPr lang="en-US" sz="2400" b="1" dirty="0">
              <a:solidFill>
                <a:schemeClr val="accent5"/>
              </a:solidFill>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8A938B9E-2ED1-16C4-8235-1401B4ABA242}"/>
              </a:ext>
            </a:extLst>
          </p:cNvPr>
          <p:cNvSpPr/>
          <p:nvPr/>
        </p:nvSpPr>
        <p:spPr>
          <a:xfrm>
            <a:off x="250753" y="147484"/>
            <a:ext cx="2875905" cy="461665"/>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24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a:t>
            </a: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Writing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55222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67D602-8CFB-102A-0F56-D17EB72A21D8}"/>
              </a:ext>
            </a:extLst>
          </p:cNvPr>
          <p:cNvPicPr>
            <a:picLocks noChangeAspect="1"/>
          </p:cNvPicPr>
          <p:nvPr/>
        </p:nvPicPr>
        <p:blipFill>
          <a:blip r:embed="rId2"/>
          <a:srcRect l="1447" r="2273"/>
          <a:stretch>
            <a:fillRect/>
          </a:stretch>
        </p:blipFill>
        <p:spPr>
          <a:xfrm>
            <a:off x="147607" y="117987"/>
            <a:ext cx="7034858" cy="6470868"/>
          </a:xfrm>
          <a:prstGeom prst="rect">
            <a:avLst/>
          </a:prstGeom>
        </p:spPr>
      </p:pic>
      <p:sp>
        <p:nvSpPr>
          <p:cNvPr id="5" name="Rectangle 4">
            <a:extLst>
              <a:ext uri="{FF2B5EF4-FFF2-40B4-BE49-F238E27FC236}">
                <a16:creationId xmlns:a16="http://schemas.microsoft.com/office/drawing/2014/main" id="{768794AB-64B3-550A-8D83-280DC9F74EE9}"/>
              </a:ext>
            </a:extLst>
          </p:cNvPr>
          <p:cNvSpPr/>
          <p:nvPr/>
        </p:nvSpPr>
        <p:spPr>
          <a:xfrm>
            <a:off x="7083379" y="147483"/>
            <a:ext cx="4311625"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Layout of a Critical Essay</a:t>
            </a:r>
            <a:endParaRPr lang="en-US" sz="2400" b="1" dirty="0">
              <a:ln w="9525">
                <a:solidFill>
                  <a:schemeClr val="bg1"/>
                </a:solidFill>
                <a:prstDash val="solid"/>
              </a:ln>
              <a:solidFill>
                <a:srgbClr val="C0000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CC5B3C6-F092-7D1E-628A-537CD03F1637}"/>
              </a:ext>
            </a:extLst>
          </p:cNvPr>
          <p:cNvSpPr txBox="1"/>
          <p:nvPr/>
        </p:nvSpPr>
        <p:spPr>
          <a:xfrm>
            <a:off x="7173176" y="552979"/>
            <a:ext cx="4827095" cy="5847755"/>
          </a:xfrm>
          <a:prstGeom prst="rect">
            <a:avLst/>
          </a:prstGeom>
          <a:solidFill>
            <a:schemeClr val="bg1">
              <a:lumMod val="95000"/>
            </a:schemeClr>
          </a:solidFill>
        </p:spPr>
        <p:txBody>
          <a:bodyPr wrap="square">
            <a:spAutoFit/>
          </a:bodyPr>
          <a:lstStyle/>
          <a:p>
            <a:r>
              <a:rPr lang="en-US" sz="2200" b="1" i="0" dirty="0">
                <a:solidFill>
                  <a:srgbClr val="C00000"/>
                </a:solidFill>
                <a:latin typeface="Google Sans"/>
              </a:rPr>
              <a:t>Paragraph 1: Introduction</a:t>
            </a:r>
          </a:p>
          <a:p>
            <a:pPr marL="457200" indent="-457200">
              <a:buFontTx/>
              <a:buChar char="-"/>
            </a:pPr>
            <a:r>
              <a:rPr lang="en-US" sz="2200" b="1" i="1" dirty="0">
                <a:solidFill>
                  <a:schemeClr val="accent5"/>
                </a:solidFill>
                <a:latin typeface="Google Sans"/>
              </a:rPr>
              <a:t>Main focus of the original essay.</a:t>
            </a:r>
          </a:p>
          <a:p>
            <a:pPr marL="457200" indent="-457200">
              <a:buFontTx/>
              <a:buChar char="-"/>
            </a:pPr>
            <a:r>
              <a:rPr lang="en-US" sz="2200" b="1" i="1" dirty="0">
                <a:solidFill>
                  <a:schemeClr val="accent5"/>
                </a:solidFill>
                <a:latin typeface="Google Sans"/>
              </a:rPr>
              <a:t>Main arguments</a:t>
            </a:r>
          </a:p>
          <a:p>
            <a:pPr marL="457200" indent="-457200">
              <a:buFontTx/>
              <a:buChar char="-"/>
            </a:pPr>
            <a:r>
              <a:rPr lang="en-US" sz="2200" b="1" i="1" dirty="0">
                <a:solidFill>
                  <a:schemeClr val="accent5"/>
                </a:solidFill>
                <a:latin typeface="Google Sans"/>
              </a:rPr>
              <a:t>Thesis statement </a:t>
            </a:r>
          </a:p>
          <a:p>
            <a:r>
              <a:rPr lang="en-US" sz="2200" b="1" dirty="0">
                <a:solidFill>
                  <a:srgbClr val="C00000"/>
                </a:solidFill>
                <a:latin typeface="Google Sans"/>
              </a:rPr>
              <a:t>Paragraph 2: Strengths of the article/ Research/ book</a:t>
            </a:r>
          </a:p>
          <a:p>
            <a:pPr marL="457200" indent="-457200">
              <a:buFontTx/>
              <a:buChar char="-"/>
            </a:pPr>
            <a:r>
              <a:rPr lang="en-US" sz="2200" b="1" i="1" dirty="0">
                <a:solidFill>
                  <a:schemeClr val="accent5"/>
                </a:solidFill>
                <a:latin typeface="Google Sans"/>
              </a:rPr>
              <a:t>Topic sentence + </a:t>
            </a:r>
            <a:r>
              <a:rPr lang="en-US" sz="2200" b="1" i="1" dirty="0">
                <a:latin typeface="Google Sans"/>
              </a:rPr>
              <a:t>Evidence/ Details</a:t>
            </a:r>
          </a:p>
          <a:p>
            <a:pPr marL="457200" indent="-457200">
              <a:buFontTx/>
              <a:buChar char="-"/>
            </a:pPr>
            <a:r>
              <a:rPr lang="en-US" sz="2200" b="1" i="1" dirty="0">
                <a:solidFill>
                  <a:schemeClr val="accent5"/>
                </a:solidFill>
                <a:latin typeface="Google Sans"/>
              </a:rPr>
              <a:t>Evaluation of strengths</a:t>
            </a:r>
          </a:p>
          <a:p>
            <a:r>
              <a:rPr lang="en-US" sz="2200" b="1" dirty="0">
                <a:solidFill>
                  <a:srgbClr val="C00000"/>
                </a:solidFill>
                <a:latin typeface="Google Sans"/>
              </a:rPr>
              <a:t>Paragraph 3: Weaknesses/ Limitations </a:t>
            </a:r>
          </a:p>
          <a:p>
            <a:pPr marL="457200" indent="-457200">
              <a:buFontTx/>
              <a:buChar char="-"/>
            </a:pPr>
            <a:r>
              <a:rPr lang="en-US" sz="2200" b="1" i="1" dirty="0">
                <a:solidFill>
                  <a:schemeClr val="accent5"/>
                </a:solidFill>
                <a:latin typeface="Google Sans"/>
              </a:rPr>
              <a:t>Topic sentence + </a:t>
            </a:r>
            <a:r>
              <a:rPr lang="en-US" sz="2200" b="1" i="1" dirty="0">
                <a:latin typeface="Google Sans"/>
              </a:rPr>
              <a:t>Evidence/ Details</a:t>
            </a:r>
          </a:p>
          <a:p>
            <a:pPr marL="457200" indent="-457200">
              <a:buFontTx/>
              <a:buChar char="-"/>
            </a:pPr>
            <a:r>
              <a:rPr lang="en-US" sz="2200" b="1" i="1" dirty="0">
                <a:solidFill>
                  <a:schemeClr val="accent5"/>
                </a:solidFill>
                <a:latin typeface="Google Sans"/>
              </a:rPr>
              <a:t>Evaluation of weaknesses</a:t>
            </a:r>
          </a:p>
          <a:p>
            <a:r>
              <a:rPr lang="en-US" sz="2200" b="1" dirty="0">
                <a:solidFill>
                  <a:srgbClr val="C00000"/>
                </a:solidFill>
                <a:latin typeface="Google Sans"/>
              </a:rPr>
              <a:t>Paragraph 4: Weaknesses/ Limitations </a:t>
            </a:r>
          </a:p>
          <a:p>
            <a:pPr marL="457200" indent="-457200">
              <a:buFontTx/>
              <a:buChar char="-"/>
            </a:pPr>
            <a:r>
              <a:rPr lang="en-US" sz="2200" b="1" i="1" dirty="0">
                <a:solidFill>
                  <a:schemeClr val="accent5"/>
                </a:solidFill>
                <a:latin typeface="Google Sans"/>
              </a:rPr>
              <a:t>Topic sentence + </a:t>
            </a:r>
            <a:r>
              <a:rPr lang="en-US" sz="2200" b="1" i="1" dirty="0">
                <a:latin typeface="Google Sans"/>
              </a:rPr>
              <a:t>Evidence/ Details</a:t>
            </a:r>
          </a:p>
          <a:p>
            <a:pPr marL="457200" indent="-457200">
              <a:buFontTx/>
              <a:buChar char="-"/>
            </a:pPr>
            <a:r>
              <a:rPr lang="en-US" sz="2200" b="1" i="1" dirty="0">
                <a:solidFill>
                  <a:schemeClr val="accent5"/>
                </a:solidFill>
                <a:latin typeface="Google Sans"/>
              </a:rPr>
              <a:t>Evaluation of weaknesses</a:t>
            </a:r>
          </a:p>
          <a:p>
            <a:r>
              <a:rPr lang="en-US" sz="2200" b="1" dirty="0">
                <a:solidFill>
                  <a:srgbClr val="C00000"/>
                </a:solidFill>
                <a:latin typeface="Google Sans"/>
              </a:rPr>
              <a:t>Paragraph 5: Conclusion</a:t>
            </a:r>
          </a:p>
          <a:p>
            <a:pPr marL="457200" indent="-457200">
              <a:buFontTx/>
              <a:buChar char="-"/>
            </a:pPr>
            <a:r>
              <a:rPr lang="en-US" sz="2200" b="1" i="1" dirty="0">
                <a:solidFill>
                  <a:schemeClr val="accent5"/>
                </a:solidFill>
                <a:latin typeface="Google Sans"/>
              </a:rPr>
              <a:t>Restatement of main points</a:t>
            </a:r>
          </a:p>
          <a:p>
            <a:pPr marL="457200" indent="-457200">
              <a:buFontTx/>
              <a:buChar char="-"/>
            </a:pPr>
            <a:r>
              <a:rPr lang="en-US" sz="2200" b="1" i="1" dirty="0">
                <a:solidFill>
                  <a:schemeClr val="accent5"/>
                </a:solidFill>
                <a:latin typeface="Google Sans"/>
              </a:rPr>
              <a:t>Call for a balanced view</a:t>
            </a:r>
          </a:p>
        </p:txBody>
      </p:sp>
    </p:spTree>
    <p:extLst>
      <p:ext uri="{BB962C8B-B14F-4D97-AF65-F5344CB8AC3E}">
        <p14:creationId xmlns:p14="http://schemas.microsoft.com/office/powerpoint/2010/main" val="63439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DBA7BB-1E23-00F0-6054-00668D244528}"/>
              </a:ext>
            </a:extLst>
          </p:cNvPr>
          <p:cNvSpPr txBox="1"/>
          <p:nvPr/>
        </p:nvSpPr>
        <p:spPr>
          <a:xfrm>
            <a:off x="3719593" y="108488"/>
            <a:ext cx="3688597" cy="461665"/>
          </a:xfrm>
          <a:prstGeom prst="rect">
            <a:avLst/>
          </a:prstGeom>
          <a:solidFill>
            <a:schemeClr val="accent4">
              <a:lumMod val="40000"/>
              <a:lumOff val="60000"/>
            </a:schemeClr>
          </a:solidFill>
        </p:spPr>
        <p:txBody>
          <a:bodyPr wrap="square" rtlCol="0">
            <a:spAutoFit/>
          </a:bodyPr>
          <a:lstStyle/>
          <a:p>
            <a:pPr algn="ctr"/>
            <a:r>
              <a:rPr lang="en-US" sz="2400" b="1" dirty="0">
                <a:solidFill>
                  <a:srgbClr val="5F198D"/>
                </a:solidFill>
              </a:rPr>
              <a:t>Useful Expressions </a:t>
            </a:r>
          </a:p>
        </p:txBody>
      </p:sp>
      <p:sp>
        <p:nvSpPr>
          <p:cNvPr id="3" name="Text Box 28">
            <a:extLst>
              <a:ext uri="{FF2B5EF4-FFF2-40B4-BE49-F238E27FC236}">
                <a16:creationId xmlns:a16="http://schemas.microsoft.com/office/drawing/2014/main" id="{ACC459B3-5540-D29E-8797-6711BBFEE7B1}"/>
              </a:ext>
            </a:extLst>
          </p:cNvPr>
          <p:cNvSpPr txBox="1"/>
          <p:nvPr/>
        </p:nvSpPr>
        <p:spPr>
          <a:xfrm>
            <a:off x="123987" y="654964"/>
            <a:ext cx="4417016" cy="3390094"/>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Introducing the article</a:t>
            </a:r>
          </a:p>
          <a:p>
            <a:pPr marL="342900" marR="0" lvl="0" indent="-342900">
              <a:lnSpc>
                <a:spcPct val="115000"/>
              </a:lnSpc>
              <a:spcAft>
                <a:spcPts val="800"/>
              </a:spcAft>
              <a:buFont typeface="Arial" panose="020B0604020202020204" pitchFamily="34" charset="0"/>
              <a:buChar char="•"/>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The article discusses…</a:t>
            </a:r>
          </a:p>
          <a:p>
            <a:pPr marL="342900" marR="0" lvl="0" indent="-342900">
              <a:lnSpc>
                <a:spcPct val="115000"/>
              </a:lnSpc>
              <a:spcAft>
                <a:spcPts val="800"/>
              </a:spcAft>
              <a:buFont typeface="Arial" panose="020B0604020202020204" pitchFamily="34" charset="0"/>
              <a:buChar char="•"/>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The main focus of the article is…</a:t>
            </a:r>
          </a:p>
          <a:p>
            <a:pPr marL="342900" marR="0" lvl="0" indent="-342900">
              <a:lnSpc>
                <a:spcPct val="115000"/>
              </a:lnSpc>
              <a:spcAft>
                <a:spcPts val="800"/>
              </a:spcAft>
              <a:buFont typeface="Arial" panose="020B0604020202020204" pitchFamily="34" charset="0"/>
              <a:buChar char="•"/>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The writer aims to explain…</a:t>
            </a:r>
          </a:p>
          <a:p>
            <a:pPr marL="342900" marR="0" lvl="0" indent="-342900">
              <a:lnSpc>
                <a:spcPct val="115000"/>
              </a:lnSpc>
              <a:spcAft>
                <a:spcPts val="800"/>
              </a:spcAft>
              <a:buFont typeface="Arial" panose="020B0604020202020204" pitchFamily="34" charset="0"/>
              <a:buChar char="•"/>
              <a:tabLst>
                <a:tab pos="457200" algn="l"/>
              </a:tabLst>
            </a:pPr>
            <a:r>
              <a:rPr lang="en-US" sz="2000" b="1" u="sng" kern="100" dirty="0">
                <a:solidFill>
                  <a:srgbClr val="00AA48"/>
                </a:solidFill>
                <a:latin typeface="Aptos" panose="020B0004020202020204" pitchFamily="34" charset="0"/>
                <a:ea typeface="Aptos" panose="020B0004020202020204" pitchFamily="34" charset="0"/>
                <a:cs typeface="Arial" panose="020B0604020202020204" pitchFamily="34" charset="0"/>
              </a:rPr>
              <a:t>Thesis statement</a:t>
            </a:r>
            <a:r>
              <a:rPr lang="en-US" sz="2000" b="1" kern="100" dirty="0">
                <a:solidFill>
                  <a:srgbClr val="3F0065"/>
                </a:solidFill>
                <a:latin typeface="Aptos" panose="020B0004020202020204" pitchFamily="34" charset="0"/>
                <a:ea typeface="Aptos" panose="020B0004020202020204" pitchFamily="34" charset="0"/>
                <a:cs typeface="Arial" panose="020B0604020202020204" pitchFamily="34" charset="0"/>
              </a:rPr>
              <a:t>: While this is interesting, the article does not pay sufficient attention to…/ overlooks other essential factors</a:t>
            </a:r>
            <a:endPar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2000" kern="100" dirty="0">
                <a:effectLst/>
                <a:latin typeface="Aptos" panose="020B0004020202020204" pitchFamily="34" charset="0"/>
                <a:ea typeface="Aptos" panose="020B0004020202020204" pitchFamily="34" charset="0"/>
                <a:cs typeface="Arial" panose="020B0604020202020204" pitchFamily="34" charset="0"/>
              </a:rPr>
              <a:t> </a:t>
            </a:r>
          </a:p>
        </p:txBody>
      </p:sp>
      <p:sp>
        <p:nvSpPr>
          <p:cNvPr id="5" name="Text Box 28">
            <a:extLst>
              <a:ext uri="{FF2B5EF4-FFF2-40B4-BE49-F238E27FC236}">
                <a16:creationId xmlns:a16="http://schemas.microsoft.com/office/drawing/2014/main" id="{53E8B5C9-B250-F25B-BC91-160D60EE2653}"/>
              </a:ext>
            </a:extLst>
          </p:cNvPr>
          <p:cNvSpPr txBox="1"/>
          <p:nvPr/>
        </p:nvSpPr>
        <p:spPr>
          <a:xfrm>
            <a:off x="4602997" y="574890"/>
            <a:ext cx="3890074" cy="3609652"/>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Introducing strengths</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 The article's focus on …..is helpful</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 The article presents strong examples to support its argument.</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 The article successfully highlights…</a:t>
            </a:r>
            <a:r>
              <a:rPr lang="en-US" sz="2000" kern="100" dirty="0">
                <a:effectLst/>
                <a:latin typeface="Aptos" panose="020B0004020202020204" pitchFamily="34" charset="0"/>
                <a:ea typeface="Aptos" panose="020B0004020202020204" pitchFamily="34" charset="0"/>
                <a:cs typeface="Arial" panose="020B0604020202020204" pitchFamily="34" charset="0"/>
              </a:rPr>
              <a:t> </a:t>
            </a:r>
          </a:p>
          <a:p>
            <a:pPr marR="0" lvl="0">
              <a:lnSpc>
                <a:spcPct val="115000"/>
              </a:lnSpc>
              <a:spcAft>
                <a:spcPts val="800"/>
              </a:spcAft>
              <a:tabLst>
                <a:tab pos="457200" algn="l"/>
              </a:tabLst>
            </a:pPr>
            <a:r>
              <a:rPr lang="en-US" sz="2000" b="1" kern="100" dirty="0">
                <a:solidFill>
                  <a:srgbClr val="7030A0"/>
                </a:solidFill>
                <a:effectLst/>
                <a:latin typeface="Aptos" panose="020B0004020202020204" pitchFamily="34" charset="0"/>
                <a:ea typeface="Aptos" panose="020B0004020202020204" pitchFamily="34" charset="0"/>
                <a:cs typeface="Arial" panose="020B0604020202020204" pitchFamily="34" charset="0"/>
              </a:rPr>
              <a:t>- One strength of the article is…</a:t>
            </a:r>
          </a:p>
        </p:txBody>
      </p:sp>
      <p:sp>
        <p:nvSpPr>
          <p:cNvPr id="6" name="Text Box 28">
            <a:extLst>
              <a:ext uri="{FF2B5EF4-FFF2-40B4-BE49-F238E27FC236}">
                <a16:creationId xmlns:a16="http://schemas.microsoft.com/office/drawing/2014/main" id="{9F420252-C743-39D6-3450-917D5A094511}"/>
              </a:ext>
            </a:extLst>
          </p:cNvPr>
          <p:cNvSpPr txBox="1"/>
          <p:nvPr/>
        </p:nvSpPr>
        <p:spPr>
          <a:xfrm>
            <a:off x="8586060" y="590388"/>
            <a:ext cx="3471621" cy="3485666"/>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19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Introducing weaknesses</a:t>
            </a:r>
          </a:p>
          <a:p>
            <a:pPr marR="0" lvl="0">
              <a:lnSpc>
                <a:spcPct val="115000"/>
              </a:lnSpc>
              <a:spcAft>
                <a:spcPts val="800"/>
              </a:spcAft>
              <a:tabLst>
                <a:tab pos="457200" algn="l"/>
              </a:tabLst>
            </a:pPr>
            <a:r>
              <a:rPr lang="en-US" sz="19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 However, the article ignores some key factors.</a:t>
            </a:r>
          </a:p>
          <a:p>
            <a:pPr marR="0" lvl="0">
              <a:lnSpc>
                <a:spcPct val="115000"/>
              </a:lnSpc>
              <a:spcAft>
                <a:spcPts val="800"/>
              </a:spcAft>
              <a:tabLst>
                <a:tab pos="457200" algn="l"/>
              </a:tabLst>
            </a:pPr>
            <a:r>
              <a:rPr lang="en-US" sz="19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 The article also overlooks the issue of ….</a:t>
            </a:r>
          </a:p>
          <a:p>
            <a:pPr marL="342900" marR="0" lvl="0" indent="-342900">
              <a:lnSpc>
                <a:spcPct val="115000"/>
              </a:lnSpc>
              <a:spcAft>
                <a:spcPts val="800"/>
              </a:spcAft>
              <a:buFontTx/>
              <a:buChar char="-"/>
              <a:tabLst>
                <a:tab pos="457200" algn="l"/>
              </a:tabLst>
            </a:pPr>
            <a:r>
              <a:rPr lang="en-US" sz="19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However, the article leaves out critical aspects of the issue. </a:t>
            </a:r>
          </a:p>
          <a:p>
            <a:pPr marL="342900" marR="0" lvl="0" indent="-342900">
              <a:lnSpc>
                <a:spcPct val="115000"/>
              </a:lnSpc>
              <a:spcAft>
                <a:spcPts val="800"/>
              </a:spcAft>
              <a:buFontTx/>
              <a:buChar char="-"/>
              <a:tabLst>
                <a:tab pos="457200" algn="l"/>
              </a:tabLst>
            </a:pPr>
            <a:r>
              <a:rPr lang="en-US" sz="1900" b="1" kern="100" dirty="0">
                <a:solidFill>
                  <a:srgbClr val="3F0065"/>
                </a:solidFill>
                <a:latin typeface="Aptos" panose="020B0004020202020204" pitchFamily="34" charset="0"/>
                <a:ea typeface="Aptos" panose="020B0004020202020204" pitchFamily="34" charset="0"/>
                <a:cs typeface="Arial" panose="020B0604020202020204" pitchFamily="34" charset="0"/>
              </a:rPr>
              <a:t>The article is one-sided..</a:t>
            </a:r>
            <a:endParaRPr lang="en-US" sz="19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tabLst>
                <a:tab pos="457200" algn="l"/>
              </a:tabLst>
            </a:pPr>
            <a:endParaRPr lang="en-US" sz="19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endParaRPr>
          </a:p>
        </p:txBody>
      </p:sp>
      <p:sp>
        <p:nvSpPr>
          <p:cNvPr id="7" name="Text Box 28">
            <a:extLst>
              <a:ext uri="{FF2B5EF4-FFF2-40B4-BE49-F238E27FC236}">
                <a16:creationId xmlns:a16="http://schemas.microsoft.com/office/drawing/2014/main" id="{8460FF7D-FCB7-6055-FA47-286A839C28FA}"/>
              </a:ext>
            </a:extLst>
          </p:cNvPr>
          <p:cNvSpPr txBox="1"/>
          <p:nvPr/>
        </p:nvSpPr>
        <p:spPr>
          <a:xfrm>
            <a:off x="139485" y="4155000"/>
            <a:ext cx="3840351" cy="2323292"/>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Evaluating strengths </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-These points make the article interesting and informative.</a:t>
            </a:r>
            <a:r>
              <a:rPr lang="en-US" sz="2000" kern="100" dirty="0">
                <a:effectLst/>
                <a:latin typeface="Aptos" panose="020B0004020202020204" pitchFamily="34" charset="0"/>
                <a:ea typeface="Aptos" panose="020B0004020202020204" pitchFamily="34" charset="0"/>
                <a:cs typeface="Arial" panose="020B0604020202020204" pitchFamily="34" charset="0"/>
              </a:rPr>
              <a:t> </a:t>
            </a:r>
          </a:p>
          <a:p>
            <a:pPr marR="0" lvl="0">
              <a:lnSpc>
                <a:spcPct val="115000"/>
              </a:lnSpc>
              <a:spcAft>
                <a:spcPts val="800"/>
              </a:spcAft>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a:t>
            </a:r>
            <a:r>
              <a:rPr lang="en-US" sz="2000" b="1" kern="100" dirty="0">
                <a:solidFill>
                  <a:srgbClr val="7030A0"/>
                </a:solidFill>
                <a:effectLst/>
                <a:latin typeface="Aptos" panose="020B0004020202020204" pitchFamily="34" charset="0"/>
                <a:ea typeface="Aptos" panose="020B0004020202020204" pitchFamily="34" charset="0"/>
                <a:cs typeface="Arial" panose="020B0604020202020204" pitchFamily="34" charset="0"/>
              </a:rPr>
              <a:t>These examples provide compelling evidence </a:t>
            </a:r>
            <a:r>
              <a:rPr lang="en-US" sz="2000" kern="100" dirty="0">
                <a:effectLst/>
                <a:latin typeface="Aptos" panose="020B0004020202020204" pitchFamily="34" charset="0"/>
                <a:ea typeface="Aptos" panose="020B0004020202020204" pitchFamily="34" charset="0"/>
                <a:cs typeface="Arial" panose="020B0604020202020204" pitchFamily="34" charset="0"/>
              </a:rPr>
              <a:t>of </a:t>
            </a:r>
          </a:p>
        </p:txBody>
      </p:sp>
      <p:sp>
        <p:nvSpPr>
          <p:cNvPr id="8" name="Text Box 28">
            <a:extLst>
              <a:ext uri="{FF2B5EF4-FFF2-40B4-BE49-F238E27FC236}">
                <a16:creationId xmlns:a16="http://schemas.microsoft.com/office/drawing/2014/main" id="{A2B2A979-6F6A-C946-A59A-4A17789F2F56}"/>
              </a:ext>
            </a:extLst>
          </p:cNvPr>
          <p:cNvSpPr txBox="1"/>
          <p:nvPr/>
        </p:nvSpPr>
        <p:spPr>
          <a:xfrm>
            <a:off x="3983708" y="4317731"/>
            <a:ext cx="3982421" cy="2323292"/>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Evaluating weaknesses </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-Ignoring this factor weakens the article’s analysis</a:t>
            </a:r>
            <a:r>
              <a:rPr lang="en-US" sz="2000" kern="100" dirty="0">
                <a:effectLst/>
                <a:latin typeface="Aptos" panose="020B0004020202020204" pitchFamily="34" charset="0"/>
                <a:ea typeface="Aptos" panose="020B0004020202020204" pitchFamily="34" charset="0"/>
                <a:cs typeface="Arial" panose="020B0604020202020204" pitchFamily="34" charset="0"/>
              </a:rPr>
              <a:t> of ….</a:t>
            </a:r>
          </a:p>
          <a:p>
            <a:pPr marR="0" lvl="0">
              <a:lnSpc>
                <a:spcPct val="115000"/>
              </a:lnSpc>
              <a:spcAft>
                <a:spcPts val="800"/>
              </a:spcAft>
              <a:tabLst>
                <a:tab pos="457200" algn="l"/>
              </a:tabLst>
            </a:pPr>
            <a:r>
              <a:rPr lang="en-US" sz="2000" b="1" kern="100" dirty="0">
                <a:solidFill>
                  <a:srgbClr val="3F0065"/>
                </a:solidFill>
                <a:latin typeface="Aptos" panose="020B0004020202020204" pitchFamily="34" charset="0"/>
                <a:ea typeface="Aptos" panose="020B0004020202020204" pitchFamily="34" charset="0"/>
                <a:cs typeface="Arial" panose="020B0604020202020204" pitchFamily="34" charset="0"/>
              </a:rPr>
              <a:t>- The writer fails to consider…</a:t>
            </a:r>
          </a:p>
          <a:p>
            <a:pPr marR="0" lvl="0">
              <a:lnSpc>
                <a:spcPct val="115000"/>
              </a:lnSpc>
              <a:spcAft>
                <a:spcPts val="800"/>
              </a:spcAft>
              <a:tabLst>
                <a:tab pos="457200" algn="l"/>
              </a:tabLst>
            </a:pPr>
            <a:r>
              <a:rPr lang="en-US" sz="2000" b="1" kern="100" dirty="0">
                <a:solidFill>
                  <a:srgbClr val="7030A0"/>
                </a:solidFill>
                <a:latin typeface="Aptos" panose="020B0004020202020204" pitchFamily="34" charset="0"/>
                <a:ea typeface="Aptos" panose="020B0004020202020204" pitchFamily="34" charset="0"/>
                <a:cs typeface="Arial" panose="020B0604020202020204" pitchFamily="34" charset="0"/>
              </a:rPr>
              <a:t>- </a:t>
            </a:r>
            <a:r>
              <a:rPr lang="en-US" sz="2000" b="1" kern="100" dirty="0">
                <a:solidFill>
                  <a:srgbClr val="7030A0"/>
                </a:solidFill>
                <a:effectLst/>
                <a:latin typeface="Aptos" panose="020B0004020202020204" pitchFamily="34" charset="0"/>
                <a:ea typeface="Aptos" panose="020B0004020202020204" pitchFamily="34" charset="0"/>
                <a:cs typeface="Arial" panose="020B0604020202020204" pitchFamily="34" charset="0"/>
              </a:rPr>
              <a:t>This could be unfair </a:t>
            </a:r>
          </a:p>
        </p:txBody>
      </p:sp>
      <p:sp>
        <p:nvSpPr>
          <p:cNvPr id="9" name="Text Box 28">
            <a:extLst>
              <a:ext uri="{FF2B5EF4-FFF2-40B4-BE49-F238E27FC236}">
                <a16:creationId xmlns:a16="http://schemas.microsoft.com/office/drawing/2014/main" id="{724C1873-5E9C-335A-1834-FBF4AC132315}"/>
              </a:ext>
            </a:extLst>
          </p:cNvPr>
          <p:cNvSpPr txBox="1"/>
          <p:nvPr/>
        </p:nvSpPr>
        <p:spPr>
          <a:xfrm>
            <a:off x="8121757" y="4229908"/>
            <a:ext cx="3840351" cy="2323292"/>
          </a:xfrm>
          <a:prstGeom prst="rect">
            <a:avLst/>
          </a:prstGeom>
          <a:solidFill>
            <a:schemeClr val="lt1"/>
          </a:solidFill>
          <a:ln w="3810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2000" b="1" kern="100" dirty="0">
                <a:solidFill>
                  <a:srgbClr val="C00000"/>
                </a:solidFill>
                <a:effectLst/>
                <a:latin typeface="Aptos" panose="020B0004020202020204" pitchFamily="34" charset="0"/>
                <a:ea typeface="Aptos" panose="020B0004020202020204" pitchFamily="34" charset="0"/>
                <a:cs typeface="Arial" panose="020B0604020202020204" pitchFamily="34" charset="0"/>
              </a:rPr>
              <a:t>Conclusion</a:t>
            </a:r>
          </a:p>
          <a:p>
            <a:pPr marR="0" lvl="0">
              <a:lnSpc>
                <a:spcPct val="115000"/>
              </a:lnSpc>
              <a:spcAft>
                <a:spcPts val="800"/>
              </a:spcAft>
              <a:tabLst>
                <a:tab pos="457200" algn="l"/>
              </a:tabLst>
            </a:pPr>
            <a:r>
              <a:rPr lang="en-US" sz="2000" b="1" kern="100" dirty="0">
                <a:solidFill>
                  <a:srgbClr val="3F0065"/>
                </a:solidFill>
                <a:effectLst/>
                <a:latin typeface="Aptos" panose="020B0004020202020204" pitchFamily="34" charset="0"/>
                <a:ea typeface="Aptos" panose="020B0004020202020204" pitchFamily="34" charset="0"/>
                <a:cs typeface="Arial" panose="020B0604020202020204" pitchFamily="34" charset="0"/>
              </a:rPr>
              <a:t>-In conclusion, while the article is interesting in …, it does not give the full picture. </a:t>
            </a:r>
          </a:p>
          <a:p>
            <a:pPr marR="0" lvl="0">
              <a:lnSpc>
                <a:spcPct val="115000"/>
              </a:lnSpc>
              <a:spcAft>
                <a:spcPts val="800"/>
              </a:spcAft>
              <a:tabLst>
                <a:tab pos="457200" algn="l"/>
              </a:tabLst>
            </a:pPr>
            <a:r>
              <a:rPr lang="en-US" sz="2000" b="1" kern="100" dirty="0">
                <a:solidFill>
                  <a:srgbClr val="7030A0"/>
                </a:solidFill>
                <a:effectLst/>
                <a:latin typeface="Aptos" panose="020B0004020202020204" pitchFamily="34" charset="0"/>
                <a:ea typeface="Aptos" panose="020B0004020202020204" pitchFamily="34" charset="0"/>
                <a:cs typeface="Arial" panose="020B0604020202020204" pitchFamily="34" charset="0"/>
              </a:rPr>
              <a:t>- A more balanced approach would consider </a:t>
            </a:r>
          </a:p>
        </p:txBody>
      </p:sp>
    </p:spTree>
    <p:extLst>
      <p:ext uri="{BB962C8B-B14F-4D97-AF65-F5344CB8AC3E}">
        <p14:creationId xmlns:p14="http://schemas.microsoft.com/office/powerpoint/2010/main" val="783222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AE6B6F-21C8-4298-6E9E-92FF38F99283}"/>
              </a:ext>
            </a:extLst>
          </p:cNvPr>
          <p:cNvSpPr txBox="1"/>
          <p:nvPr/>
        </p:nvSpPr>
        <p:spPr>
          <a:xfrm>
            <a:off x="117987" y="921371"/>
            <a:ext cx="11946194" cy="5586145"/>
          </a:xfrm>
          <a:prstGeom prst="rect">
            <a:avLst/>
          </a:prstGeom>
          <a:solidFill>
            <a:schemeClr val="bg2"/>
          </a:solidFill>
        </p:spPr>
        <p:txBody>
          <a:bodyPr wrap="square">
            <a:spAutoFit/>
          </a:bodyPr>
          <a:lstStyle/>
          <a:p>
            <a:r>
              <a:rPr lang="en-US" sz="1700" b="1" dirty="0"/>
              <a:t>     </a:t>
            </a:r>
            <a:r>
              <a:rPr lang="en-US" sz="1700" b="1" dirty="0">
                <a:solidFill>
                  <a:srgbClr val="C00000"/>
                </a:solidFill>
              </a:rPr>
              <a:t>(A)     </a:t>
            </a:r>
            <a:r>
              <a:rPr lang="en-US" sz="1700" b="1" dirty="0"/>
              <a:t>In conclusion, while the article effectively addresses the negative impacts of social media on tourism, it fails to present a complete picture. A more balanced approach would consider the online platforms’ role and practical solutions to mitigate harm. Social media should inspire meaningful travel experiences while preserving the destinations we treasure.</a:t>
            </a:r>
          </a:p>
          <a:p>
            <a:endParaRPr lang="en-US" sz="1700" b="1" dirty="0"/>
          </a:p>
          <a:p>
            <a:r>
              <a:rPr lang="en-US" sz="1700" b="1" dirty="0"/>
              <a:t>     </a:t>
            </a:r>
            <a:r>
              <a:rPr lang="en-US" sz="1700" b="1" dirty="0">
                <a:solidFill>
                  <a:srgbClr val="C00000"/>
                </a:solidFill>
              </a:rPr>
              <a:t>(B) </a:t>
            </a:r>
            <a:r>
              <a:rPr lang="en-US" sz="1700" b="1" dirty="0"/>
              <a:t>The article presents strong examples to support its argument. It describes how locations like Trolltunga, Norway, and Zhangjiajie Canyon, China, have faced overcrowding and temporary closures due to social media-</a:t>
            </a:r>
            <a:r>
              <a:rPr lang="en-US" sz="1700" b="1" dirty="0" err="1"/>
              <a:t>fuelled</a:t>
            </a:r>
            <a:r>
              <a:rPr lang="en-US" sz="1700" b="1" dirty="0"/>
              <a:t> popularity. Similarly, cases such as the destruction of Delta Lake’s ecosystem and damage to a Canadian flower farm illustrate the environmental and social consequences of unregulated tourism. These examples provide compelling evidence of how social media-driven tourism harms natural environments and disrupts local communities. Additionally, the article critiques how influencers manipulate images, often misleading tourists and contributing to unrealistic expectations.</a:t>
            </a:r>
          </a:p>
          <a:p>
            <a:endParaRPr lang="en-US" sz="1700" b="1" dirty="0"/>
          </a:p>
          <a:p>
            <a:r>
              <a:rPr lang="en-US" sz="1700" b="1" dirty="0"/>
              <a:t>     </a:t>
            </a:r>
            <a:r>
              <a:rPr lang="en-US" sz="1700" b="1" dirty="0">
                <a:solidFill>
                  <a:srgbClr val="C00000"/>
                </a:solidFill>
              </a:rPr>
              <a:t>(C) </a:t>
            </a:r>
            <a:r>
              <a:rPr lang="en-US" sz="1700" b="1" dirty="0"/>
              <a:t>The article “Is Social Media Harming Tourism?” explores the significant influence of social media on tourism, examining how it shapes travel choices and contributes to overcrowding, environmental damage and superficial travel experiences. While the article effectively highlights these issues, it overlooks the role of social media platforms and fails to suggest practical solutions.</a:t>
            </a:r>
          </a:p>
          <a:p>
            <a:endParaRPr lang="en-US" sz="1700" b="1" dirty="0"/>
          </a:p>
          <a:p>
            <a:r>
              <a:rPr lang="en-US" sz="1700" b="1" dirty="0"/>
              <a:t>        </a:t>
            </a:r>
            <a:r>
              <a:rPr lang="en-US" sz="1700" b="1" dirty="0">
                <a:solidFill>
                  <a:srgbClr val="C00000"/>
                </a:solidFill>
              </a:rPr>
              <a:t>(D)</a:t>
            </a:r>
            <a:r>
              <a:rPr lang="en-US" sz="1700" b="1" dirty="0"/>
              <a:t> However, the article leaves out critical aspects of the issue. It fails to </a:t>
            </a:r>
            <a:r>
              <a:rPr lang="en-US" sz="1700" b="1" dirty="0" err="1"/>
              <a:t>analyse</a:t>
            </a:r>
            <a:r>
              <a:rPr lang="en-US" sz="1700" b="1" dirty="0"/>
              <a:t> the role of social media platforms like Instagram and TikTok, whose algorithms </a:t>
            </a:r>
            <a:r>
              <a:rPr lang="en-US" sz="1700" b="1" dirty="0" err="1"/>
              <a:t>prioritise</a:t>
            </a:r>
            <a:r>
              <a:rPr lang="en-US" sz="1700" b="1" dirty="0"/>
              <a:t> visually appealing content. By spreading travel photos and videos, these platforms significantly fuel the desire to replicate the influencers’ experiences. Ignoring this factor weakens the article’s analysis by overlooking a key driver behind the problem. The lack of proposed solutions is another limitation. Practical measures such as controlling influencer </a:t>
            </a:r>
            <a:r>
              <a:rPr lang="en-US" sz="1700" b="1" dirty="0" err="1"/>
              <a:t>behaviour</a:t>
            </a:r>
            <a:r>
              <a:rPr lang="en-US" sz="1700" b="1" dirty="0"/>
              <a:t>, promoting responsible travel education, and managing visitor numbers at popular sites could help mitigate these challenges. Highlighting these strategies would make the article more effective and forward-thinking.</a:t>
            </a:r>
          </a:p>
        </p:txBody>
      </p:sp>
      <p:sp>
        <p:nvSpPr>
          <p:cNvPr id="2" name="Rectangle 1">
            <a:extLst>
              <a:ext uri="{FF2B5EF4-FFF2-40B4-BE49-F238E27FC236}">
                <a16:creationId xmlns:a16="http://schemas.microsoft.com/office/drawing/2014/main" id="{570DB3B2-7C72-23B0-D41F-1EEA096E5ED4}"/>
              </a:ext>
            </a:extLst>
          </p:cNvPr>
          <p:cNvSpPr/>
          <p:nvPr/>
        </p:nvSpPr>
        <p:spPr>
          <a:xfrm>
            <a:off x="2123768" y="162232"/>
            <a:ext cx="9630697" cy="707886"/>
          </a:xfrm>
          <a:prstGeom prst="rect">
            <a:avLst/>
          </a:prstGeom>
          <a:solidFill>
            <a:srgbClr val="EBF8FF"/>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en-GB" sz="20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Read the critical essay about the </a:t>
            </a:r>
            <a:r>
              <a:rPr lang="en-US" sz="2000" b="1" dirty="0">
                <a:solidFill>
                  <a:srgbClr val="360059"/>
                </a:solidFill>
              </a:rPr>
              <a:t>article “Is Social Media Harming Tourism?”</a:t>
            </a:r>
            <a:r>
              <a:rPr lang="en-GB" sz="20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20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(SB page 103)</a:t>
            </a:r>
            <a:r>
              <a:rPr lang="en-GB" sz="20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and put the paragraphs in the right order.  </a:t>
            </a:r>
            <a:endParaRPr lang="en-US" sz="2000" b="1" dirty="0">
              <a:ln w="9525">
                <a:solidFill>
                  <a:schemeClr val="bg1"/>
                </a:solidFill>
                <a:prstDash val="solid"/>
              </a:ln>
              <a:solidFill>
                <a:srgbClr val="360059"/>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C6F38650-C593-8EA5-579F-7C6EE8F88640}"/>
              </a:ext>
            </a:extLst>
          </p:cNvPr>
          <p:cNvSpPr/>
          <p:nvPr/>
        </p:nvSpPr>
        <p:spPr>
          <a:xfrm>
            <a:off x="181927"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6" name="TextBox 5">
            <a:extLst>
              <a:ext uri="{FF2B5EF4-FFF2-40B4-BE49-F238E27FC236}">
                <a16:creationId xmlns:a16="http://schemas.microsoft.com/office/drawing/2014/main" id="{C3677EF2-3FF2-BCA4-C7A5-92D6C367584B}"/>
              </a:ext>
            </a:extLst>
          </p:cNvPr>
          <p:cNvSpPr txBox="1"/>
          <p:nvPr/>
        </p:nvSpPr>
        <p:spPr>
          <a:xfrm>
            <a:off x="11572568" y="4128926"/>
            <a:ext cx="619432" cy="400110"/>
          </a:xfrm>
          <a:prstGeom prst="rect">
            <a:avLst/>
          </a:prstGeom>
          <a:solidFill>
            <a:schemeClr val="accent4">
              <a:lumMod val="60000"/>
              <a:lumOff val="40000"/>
            </a:schemeClr>
          </a:solidFill>
        </p:spPr>
        <p:txBody>
          <a:bodyPr wrap="square">
            <a:spAutoFit/>
          </a:bodyPr>
          <a:lstStyle/>
          <a:p>
            <a:pPr algn="ctr"/>
            <a:r>
              <a:rPr lang="en-GB" sz="20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a:t>
            </a:r>
            <a:r>
              <a:rPr lang="en-GB" sz="20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a:t>
            </a:r>
            <a:endParaRPr lang="en-US" sz="2000" dirty="0">
              <a:solidFill>
                <a:srgbClr val="009D32"/>
              </a:solidFill>
            </a:endParaRPr>
          </a:p>
        </p:txBody>
      </p:sp>
      <p:sp>
        <p:nvSpPr>
          <p:cNvPr id="7" name="TextBox 6">
            <a:extLst>
              <a:ext uri="{FF2B5EF4-FFF2-40B4-BE49-F238E27FC236}">
                <a16:creationId xmlns:a16="http://schemas.microsoft.com/office/drawing/2014/main" id="{2719EA41-3994-9BF1-0D75-E4E3185B7768}"/>
              </a:ext>
            </a:extLst>
          </p:cNvPr>
          <p:cNvSpPr txBox="1"/>
          <p:nvPr/>
        </p:nvSpPr>
        <p:spPr>
          <a:xfrm>
            <a:off x="5939913" y="3273520"/>
            <a:ext cx="932836" cy="430887"/>
          </a:xfrm>
          <a:prstGeom prst="rect">
            <a:avLst/>
          </a:prstGeom>
          <a:solidFill>
            <a:schemeClr val="accent4">
              <a:lumMod val="60000"/>
              <a:lumOff val="40000"/>
            </a:schemeClr>
          </a:solidFill>
        </p:spPr>
        <p:txBody>
          <a:bodyPr wrap="square">
            <a:spAutoFit/>
          </a:bodyPr>
          <a:lstStyle/>
          <a:p>
            <a:pPr algn="ctr"/>
            <a:r>
              <a:rPr lang="en-GB" sz="2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a:t>
            </a:r>
            <a:r>
              <a:rPr lang="en-GB" sz="22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a:t>
            </a:r>
            <a:endParaRPr lang="en-US" sz="2200" dirty="0">
              <a:solidFill>
                <a:srgbClr val="009D32"/>
              </a:solidFill>
            </a:endParaRPr>
          </a:p>
        </p:txBody>
      </p:sp>
      <p:sp>
        <p:nvSpPr>
          <p:cNvPr id="8" name="TextBox 7">
            <a:extLst>
              <a:ext uri="{FF2B5EF4-FFF2-40B4-BE49-F238E27FC236}">
                <a16:creationId xmlns:a16="http://schemas.microsoft.com/office/drawing/2014/main" id="{7B88C2BF-D233-0CDD-2A02-4CF61BD8384A}"/>
              </a:ext>
            </a:extLst>
          </p:cNvPr>
          <p:cNvSpPr txBox="1"/>
          <p:nvPr/>
        </p:nvSpPr>
        <p:spPr>
          <a:xfrm>
            <a:off x="10880622" y="6164204"/>
            <a:ext cx="932836" cy="430887"/>
          </a:xfrm>
          <a:prstGeom prst="rect">
            <a:avLst/>
          </a:prstGeom>
          <a:solidFill>
            <a:schemeClr val="accent4">
              <a:lumMod val="60000"/>
              <a:lumOff val="40000"/>
            </a:schemeClr>
          </a:solidFill>
        </p:spPr>
        <p:txBody>
          <a:bodyPr wrap="square">
            <a:spAutoFit/>
          </a:bodyPr>
          <a:lstStyle/>
          <a:p>
            <a:pPr algn="ctr"/>
            <a:r>
              <a:rPr lang="en-GB" sz="2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a:t>
            </a:r>
            <a:r>
              <a:rPr lang="en-GB" sz="22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a:t>
            </a:r>
            <a:endParaRPr lang="en-US" sz="2200" dirty="0">
              <a:solidFill>
                <a:srgbClr val="009D32"/>
              </a:solidFill>
            </a:endParaRPr>
          </a:p>
        </p:txBody>
      </p:sp>
      <p:sp>
        <p:nvSpPr>
          <p:cNvPr id="9" name="TextBox 8">
            <a:extLst>
              <a:ext uri="{FF2B5EF4-FFF2-40B4-BE49-F238E27FC236}">
                <a16:creationId xmlns:a16="http://schemas.microsoft.com/office/drawing/2014/main" id="{4C0F4BD5-BD45-4EBF-1483-B7C79A6E8CC9}"/>
              </a:ext>
            </a:extLst>
          </p:cNvPr>
          <p:cNvSpPr txBox="1"/>
          <p:nvPr/>
        </p:nvSpPr>
        <p:spPr>
          <a:xfrm>
            <a:off x="9774493" y="1474216"/>
            <a:ext cx="932836" cy="430887"/>
          </a:xfrm>
          <a:prstGeom prst="rect">
            <a:avLst/>
          </a:prstGeom>
          <a:solidFill>
            <a:schemeClr val="accent4">
              <a:lumMod val="60000"/>
              <a:lumOff val="40000"/>
            </a:schemeClr>
          </a:solidFill>
        </p:spPr>
        <p:txBody>
          <a:bodyPr wrap="square">
            <a:spAutoFit/>
          </a:bodyPr>
          <a:lstStyle/>
          <a:p>
            <a:pPr algn="ctr"/>
            <a:r>
              <a:rPr lang="en-GB" sz="22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a:t>
            </a:r>
            <a:r>
              <a:rPr lang="en-GB" sz="22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a:t>
            </a:r>
            <a:endParaRPr lang="en-US" sz="2200" dirty="0">
              <a:solidFill>
                <a:srgbClr val="009D32"/>
              </a:solidFill>
            </a:endParaRPr>
          </a:p>
        </p:txBody>
      </p:sp>
    </p:spTree>
    <p:extLst>
      <p:ext uri="{BB962C8B-B14F-4D97-AF65-F5344CB8AC3E}">
        <p14:creationId xmlns:p14="http://schemas.microsoft.com/office/powerpoint/2010/main" val="392733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A5722-45CC-E46E-6EC0-B58683A481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5F145D-A8D7-3ADD-5A86-33D79F12699B}"/>
              </a:ext>
            </a:extLst>
          </p:cNvPr>
          <p:cNvSpPr txBox="1"/>
          <p:nvPr/>
        </p:nvSpPr>
        <p:spPr>
          <a:xfrm>
            <a:off x="117986" y="874948"/>
            <a:ext cx="12074013" cy="5632311"/>
          </a:xfrm>
          <a:prstGeom prst="rect">
            <a:avLst/>
          </a:prstGeom>
          <a:solidFill>
            <a:schemeClr val="bg2"/>
          </a:solidFill>
        </p:spPr>
        <p:txBody>
          <a:bodyPr wrap="square">
            <a:spAutoFit/>
          </a:bodyPr>
          <a:lstStyle/>
          <a:p>
            <a:r>
              <a:rPr lang="en-US" b="1" dirty="0"/>
              <a:t>        The article "How Fast Can We Go?" examines the significant role that technological advancements play in modern athletic record-breaking. It highlights how innovations in track surfaces, </a:t>
            </a:r>
            <a:r>
              <a:rPr lang="en-US" b="1" dirty="0" err="1"/>
              <a:t>specialised</a:t>
            </a:r>
            <a:r>
              <a:rPr lang="en-US" b="1" dirty="0"/>
              <a:t> equipment, and data-driven training methods have enabled athletes like Usain Bolt and Victor </a:t>
            </a:r>
            <a:r>
              <a:rPr lang="en-US" b="1" dirty="0" err="1"/>
              <a:t>Campenaerts</a:t>
            </a:r>
            <a:r>
              <a:rPr lang="en-US" b="1" dirty="0"/>
              <a:t> to surpass previous human performance limitations. While this is interesting, the article does not pay sufficient </a:t>
            </a:r>
            <a:r>
              <a:rPr lang="en-US" b="1" dirty="0">
                <a:solidFill>
                  <a:srgbClr val="FF0000"/>
                </a:solidFill>
              </a:rPr>
              <a:t>a</a:t>
            </a:r>
            <a:r>
              <a:rPr lang="en-US" b="1" dirty="0"/>
              <a:t>__________ to other important factors that ensure athletic success, like talent, hard work and healthy lifestyles.</a:t>
            </a:r>
          </a:p>
          <a:p>
            <a:endParaRPr lang="en-US" dirty="0"/>
          </a:p>
          <a:p>
            <a:r>
              <a:rPr lang="en-US" b="1" dirty="0"/>
              <a:t>       The article's emphasis on </a:t>
            </a:r>
            <a:r>
              <a:rPr lang="en-US" b="1" dirty="0">
                <a:solidFill>
                  <a:srgbClr val="FF0000"/>
                </a:solidFill>
              </a:rPr>
              <a:t>t</a:t>
            </a:r>
            <a:r>
              <a:rPr lang="en-US" b="1" dirty="0"/>
              <a:t>____________ is compelling in understanding how sports performance has evolved. It effectively demonstrates that marginal gains, such as those provided by aerodynamic clothing or high-tech bicycle designs, are crucial when records are broken by mere fractions of a second. </a:t>
            </a:r>
            <a:r>
              <a:rPr lang="en-US" b="1" dirty="0">
                <a:solidFill>
                  <a:srgbClr val="FF0000"/>
                </a:solidFill>
              </a:rPr>
              <a:t>F</a:t>
            </a:r>
            <a:r>
              <a:rPr lang="en-US" b="1" dirty="0"/>
              <a:t>____________, the explanation of how sensor-based smart clothing and virtual reality training allow athletes to monitor physiological data and simulate environments provides a convincing argument for why modern athletes appear faster and more efficient than their predecessors.</a:t>
            </a:r>
          </a:p>
          <a:p>
            <a:endParaRPr lang="en-US" dirty="0"/>
          </a:p>
          <a:p>
            <a:r>
              <a:rPr lang="en-US" b="1" dirty="0"/>
              <a:t>        </a:t>
            </a:r>
            <a:r>
              <a:rPr lang="en-US" b="1" dirty="0">
                <a:solidFill>
                  <a:srgbClr val="FF0000"/>
                </a:solidFill>
              </a:rPr>
              <a:t>H</a:t>
            </a:r>
            <a:r>
              <a:rPr lang="en-US" b="1" dirty="0"/>
              <a:t>__________, the article overlooks the essential human element that drives these technological successes. </a:t>
            </a:r>
            <a:r>
              <a:rPr lang="en-US" b="1" dirty="0">
                <a:solidFill>
                  <a:srgbClr val="FF0000"/>
                </a:solidFill>
              </a:rPr>
              <a:t>W</a:t>
            </a:r>
            <a:r>
              <a:rPr lang="en-US" b="1" dirty="0"/>
              <a:t>______ it correctly identifies that equipment allows for faster times, it underplays the relentless dedication, talent, and psychological resilience required to master such advanced tools. Focusing heavily on the machine-like aspects of performance risks reducing the athlete to a mere operator of technology, rather than the primary driver of the effort.</a:t>
            </a:r>
          </a:p>
          <a:p>
            <a:endParaRPr lang="en-US" dirty="0"/>
          </a:p>
          <a:p>
            <a:r>
              <a:rPr lang="en-US" b="1" dirty="0"/>
              <a:t>        In </a:t>
            </a:r>
            <a:r>
              <a:rPr lang="en-US" b="1" dirty="0">
                <a:solidFill>
                  <a:srgbClr val="FF0000"/>
                </a:solidFill>
              </a:rPr>
              <a:t>c</a:t>
            </a:r>
            <a:r>
              <a:rPr lang="en-US" b="1" dirty="0"/>
              <a:t>____________, while the article offers an insightful look into the impact of technology on sport, it presents an incomplete picture. Success remains a partnership between human potential and innovation. A more </a:t>
            </a:r>
            <a:r>
              <a:rPr lang="en-US" b="1" dirty="0" err="1">
                <a:solidFill>
                  <a:srgbClr val="FF0000"/>
                </a:solidFill>
              </a:rPr>
              <a:t>b</a:t>
            </a:r>
            <a:r>
              <a:rPr lang="en-US" b="1" dirty="0" err="1"/>
              <a:t>___________approach</a:t>
            </a:r>
            <a:r>
              <a:rPr lang="en-US" b="1" dirty="0"/>
              <a:t> would </a:t>
            </a:r>
            <a:r>
              <a:rPr lang="en-US" b="1" dirty="0" err="1"/>
              <a:t>recognise</a:t>
            </a:r>
            <a:r>
              <a:rPr lang="en-US" b="1" dirty="0"/>
              <a:t> the fact that technology assists in sports success, but does not replace human spirit. </a:t>
            </a:r>
            <a:endParaRPr lang="en-US" dirty="0"/>
          </a:p>
        </p:txBody>
      </p:sp>
      <p:sp>
        <p:nvSpPr>
          <p:cNvPr id="2" name="Rectangle 1">
            <a:extLst>
              <a:ext uri="{FF2B5EF4-FFF2-40B4-BE49-F238E27FC236}">
                <a16:creationId xmlns:a16="http://schemas.microsoft.com/office/drawing/2014/main" id="{3E2268A2-8669-63E3-A9B0-38C84E18DFF3}"/>
              </a:ext>
            </a:extLst>
          </p:cNvPr>
          <p:cNvSpPr/>
          <p:nvPr/>
        </p:nvSpPr>
        <p:spPr>
          <a:xfrm>
            <a:off x="2123768" y="162232"/>
            <a:ext cx="9630697" cy="677108"/>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en-GB" sz="19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Read the critical essay about the </a:t>
            </a:r>
            <a:r>
              <a:rPr lang="en-US" sz="1900" b="1" dirty="0">
                <a:solidFill>
                  <a:srgbClr val="360059"/>
                </a:solidFill>
              </a:rPr>
              <a:t>article “How Fast Can We Go?”</a:t>
            </a:r>
            <a:r>
              <a:rPr lang="en-GB" sz="19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19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(SB page 125)</a:t>
            </a:r>
            <a:r>
              <a:rPr lang="en-GB" sz="1900" b="1" dirty="0">
                <a:ln w="0"/>
                <a:solidFill>
                  <a:srgbClr val="360059"/>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and complete the missing words.</a:t>
            </a:r>
            <a:endParaRPr lang="en-US" sz="1900" b="1" dirty="0">
              <a:ln w="9525">
                <a:solidFill>
                  <a:schemeClr val="bg1"/>
                </a:solidFill>
                <a:prstDash val="solid"/>
              </a:ln>
              <a:solidFill>
                <a:srgbClr val="360059"/>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1695D75-42F7-BEC5-79D3-A5BA55424EE5}"/>
              </a:ext>
            </a:extLst>
          </p:cNvPr>
          <p:cNvSpPr/>
          <p:nvPr/>
        </p:nvSpPr>
        <p:spPr>
          <a:xfrm>
            <a:off x="181927"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6" name="TextBox 5">
            <a:extLst>
              <a:ext uri="{FF2B5EF4-FFF2-40B4-BE49-F238E27FC236}">
                <a16:creationId xmlns:a16="http://schemas.microsoft.com/office/drawing/2014/main" id="{0D47F5C3-3EE2-2129-7A57-9C37BAEAF072}"/>
              </a:ext>
            </a:extLst>
          </p:cNvPr>
          <p:cNvSpPr txBox="1"/>
          <p:nvPr/>
        </p:nvSpPr>
        <p:spPr>
          <a:xfrm>
            <a:off x="5799802" y="1725250"/>
            <a:ext cx="1161436"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attention</a:t>
            </a:r>
            <a:endParaRPr lang="en-US" sz="1700" dirty="0"/>
          </a:p>
        </p:txBody>
      </p:sp>
      <p:sp>
        <p:nvSpPr>
          <p:cNvPr id="7" name="TextBox 6">
            <a:extLst>
              <a:ext uri="{FF2B5EF4-FFF2-40B4-BE49-F238E27FC236}">
                <a16:creationId xmlns:a16="http://schemas.microsoft.com/office/drawing/2014/main" id="{82AA2E77-CFE3-FBF5-C1CF-DEAC43B6D283}"/>
              </a:ext>
            </a:extLst>
          </p:cNvPr>
          <p:cNvSpPr txBox="1"/>
          <p:nvPr/>
        </p:nvSpPr>
        <p:spPr>
          <a:xfrm>
            <a:off x="3027105" y="2492167"/>
            <a:ext cx="1367915"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technology</a:t>
            </a:r>
            <a:endParaRPr lang="en-US" sz="1700" dirty="0"/>
          </a:p>
        </p:txBody>
      </p:sp>
      <p:sp>
        <p:nvSpPr>
          <p:cNvPr id="8" name="TextBox 7">
            <a:extLst>
              <a:ext uri="{FF2B5EF4-FFF2-40B4-BE49-F238E27FC236}">
                <a16:creationId xmlns:a16="http://schemas.microsoft.com/office/drawing/2014/main" id="{63BFAC8A-FB5D-6016-69A9-4368B43E6B45}"/>
              </a:ext>
            </a:extLst>
          </p:cNvPr>
          <p:cNvSpPr txBox="1"/>
          <p:nvPr/>
        </p:nvSpPr>
        <p:spPr>
          <a:xfrm>
            <a:off x="6507725" y="3111599"/>
            <a:ext cx="1471152"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Furthermore</a:t>
            </a:r>
            <a:endParaRPr lang="en-US" sz="1700" dirty="0"/>
          </a:p>
        </p:txBody>
      </p:sp>
      <p:sp>
        <p:nvSpPr>
          <p:cNvPr id="9" name="TextBox 8">
            <a:extLst>
              <a:ext uri="{FF2B5EF4-FFF2-40B4-BE49-F238E27FC236}">
                <a16:creationId xmlns:a16="http://schemas.microsoft.com/office/drawing/2014/main" id="{E10F332E-B5EB-41AC-B72F-E1C09136FC42}"/>
              </a:ext>
            </a:extLst>
          </p:cNvPr>
          <p:cNvSpPr txBox="1"/>
          <p:nvPr/>
        </p:nvSpPr>
        <p:spPr>
          <a:xfrm>
            <a:off x="652615" y="4173483"/>
            <a:ext cx="1161436"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However</a:t>
            </a:r>
            <a:endParaRPr lang="en-US" sz="1700" dirty="0"/>
          </a:p>
        </p:txBody>
      </p:sp>
      <p:sp>
        <p:nvSpPr>
          <p:cNvPr id="10" name="TextBox 9">
            <a:extLst>
              <a:ext uri="{FF2B5EF4-FFF2-40B4-BE49-F238E27FC236}">
                <a16:creationId xmlns:a16="http://schemas.microsoft.com/office/drawing/2014/main" id="{4EB25655-418D-8940-507D-FA14E646B101}"/>
              </a:ext>
            </a:extLst>
          </p:cNvPr>
          <p:cNvSpPr txBox="1"/>
          <p:nvPr/>
        </p:nvSpPr>
        <p:spPr>
          <a:xfrm>
            <a:off x="10755262" y="4129238"/>
            <a:ext cx="822223"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While</a:t>
            </a:r>
            <a:endParaRPr lang="en-US" sz="1700" dirty="0"/>
          </a:p>
        </p:txBody>
      </p:sp>
      <p:sp>
        <p:nvSpPr>
          <p:cNvPr id="11" name="TextBox 10">
            <a:extLst>
              <a:ext uri="{FF2B5EF4-FFF2-40B4-BE49-F238E27FC236}">
                <a16:creationId xmlns:a16="http://schemas.microsoft.com/office/drawing/2014/main" id="{D9826986-6005-E21D-8E1E-D3DA0550DC31}"/>
              </a:ext>
            </a:extLst>
          </p:cNvPr>
          <p:cNvSpPr txBox="1"/>
          <p:nvPr/>
        </p:nvSpPr>
        <p:spPr>
          <a:xfrm>
            <a:off x="873842" y="5500836"/>
            <a:ext cx="1397410"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conclusion</a:t>
            </a:r>
            <a:endParaRPr lang="en-US" sz="1700" dirty="0"/>
          </a:p>
        </p:txBody>
      </p:sp>
      <p:sp>
        <p:nvSpPr>
          <p:cNvPr id="12" name="TextBox 11">
            <a:extLst>
              <a:ext uri="{FF2B5EF4-FFF2-40B4-BE49-F238E27FC236}">
                <a16:creationId xmlns:a16="http://schemas.microsoft.com/office/drawing/2014/main" id="{D93FBF96-0E10-A4BD-EE02-F459F39D70FE}"/>
              </a:ext>
            </a:extLst>
          </p:cNvPr>
          <p:cNvSpPr txBox="1"/>
          <p:nvPr/>
        </p:nvSpPr>
        <p:spPr>
          <a:xfrm>
            <a:off x="9767118" y="5854798"/>
            <a:ext cx="1161436" cy="353943"/>
          </a:xfrm>
          <a:prstGeom prst="rect">
            <a:avLst/>
          </a:prstGeom>
          <a:solidFill>
            <a:srgbClr val="4BC971"/>
          </a:solidFill>
        </p:spPr>
        <p:txBody>
          <a:bodyPr wrap="square">
            <a:spAutoFit/>
          </a:bodyPr>
          <a:lstStyle/>
          <a:p>
            <a:r>
              <a:rPr lang="en-GB" sz="17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balanced</a:t>
            </a:r>
            <a:endParaRPr lang="en-US" sz="1700" dirty="0"/>
          </a:p>
        </p:txBody>
      </p:sp>
    </p:spTree>
    <p:extLst>
      <p:ext uri="{BB962C8B-B14F-4D97-AF65-F5344CB8AC3E}">
        <p14:creationId xmlns:p14="http://schemas.microsoft.com/office/powerpoint/2010/main" val="395696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050582-57E4-FB73-1B98-F4413185C682}"/>
              </a:ext>
            </a:extLst>
          </p:cNvPr>
          <p:cNvSpPr txBox="1"/>
          <p:nvPr/>
        </p:nvSpPr>
        <p:spPr>
          <a:xfrm>
            <a:off x="3181964" y="215151"/>
            <a:ext cx="8071055" cy="461665"/>
          </a:xfrm>
          <a:prstGeom prst="rect">
            <a:avLst/>
          </a:prstGeom>
          <a:solidFill>
            <a:schemeClr val="bg1"/>
          </a:solidFill>
        </p:spPr>
        <p:txBody>
          <a:bodyPr wrap="square">
            <a:spAutoFit/>
          </a:bodyPr>
          <a:lstStyle/>
          <a:p>
            <a:pPr algn="ctr"/>
            <a:r>
              <a:rPr lang="en-US" sz="2400" b="1" dirty="0">
                <a:solidFill>
                  <a:schemeClr val="accent5"/>
                </a:solidFill>
              </a:rPr>
              <a:t>Read the article and write a 250-word critical essay about it.</a:t>
            </a:r>
          </a:p>
        </p:txBody>
      </p:sp>
      <p:sp>
        <p:nvSpPr>
          <p:cNvPr id="5" name="TextBox 4">
            <a:extLst>
              <a:ext uri="{FF2B5EF4-FFF2-40B4-BE49-F238E27FC236}">
                <a16:creationId xmlns:a16="http://schemas.microsoft.com/office/drawing/2014/main" id="{C01B40C2-1F5F-9890-7A9B-61C514ECA703}"/>
              </a:ext>
            </a:extLst>
          </p:cNvPr>
          <p:cNvSpPr txBox="1"/>
          <p:nvPr/>
        </p:nvSpPr>
        <p:spPr>
          <a:xfrm>
            <a:off x="157316" y="854582"/>
            <a:ext cx="12034684" cy="5539978"/>
          </a:xfrm>
          <a:prstGeom prst="rect">
            <a:avLst/>
          </a:prstGeom>
          <a:solidFill>
            <a:schemeClr val="bg1">
              <a:lumMod val="95000"/>
            </a:schemeClr>
          </a:solidFill>
        </p:spPr>
        <p:txBody>
          <a:bodyPr wrap="square">
            <a:spAutoFit/>
          </a:bodyPr>
          <a:lstStyle/>
          <a:p>
            <a:pPr algn="ctr"/>
            <a:r>
              <a:rPr lang="en-US" sz="2000" b="1" dirty="0"/>
              <a:t>Why Should Schools Ban Mobile Phones?</a:t>
            </a:r>
          </a:p>
          <a:p>
            <a:pPr>
              <a:buNone/>
            </a:pPr>
            <a:r>
              <a:rPr lang="en-US" sz="2200" dirty="0"/>
              <a:t>        </a:t>
            </a:r>
          </a:p>
          <a:p>
            <a:pPr>
              <a:buNone/>
            </a:pPr>
            <a:r>
              <a:rPr lang="en-US" sz="2200" dirty="0"/>
              <a:t>     The presence of mobile phones in classrooms introduces significant barriers to academic success and social development. Primarily, these devices act as persistent sources of distraction. Constant notifications, social media engagement, and the temptation to play games divert a student’s focus away from lessons, directly undermining their ability to concentrate and retain complex information.</a:t>
            </a:r>
          </a:p>
          <a:p>
            <a:pPr>
              <a:buNone/>
            </a:pPr>
            <a:endParaRPr lang="en-US" sz="2200" dirty="0"/>
          </a:p>
          <a:p>
            <a:pPr>
              <a:buNone/>
            </a:pPr>
            <a:r>
              <a:rPr lang="en-US" sz="2200" dirty="0"/>
              <a:t>    Furthermore, mobile phones often exacerbate issues related to cyberbullying and social exclusion. The digital environment provides a platform for harassment that persists even within school grounds, leaving students feeling vulnerable and anxious. This constant connectivity can also hinder the development of face-to-face social skills, as students may retreat into their screens rather than engaging in meaningful peer interactions. </a:t>
            </a:r>
          </a:p>
          <a:p>
            <a:pPr>
              <a:buNone/>
            </a:pPr>
            <a:endParaRPr lang="en-US" sz="2200" dirty="0"/>
          </a:p>
          <a:p>
            <a:pPr>
              <a:buNone/>
            </a:pPr>
            <a:r>
              <a:rPr lang="en-US" sz="2200" dirty="0"/>
              <a:t>      By removing these devices from the academic environment, schools can reclaim the classroom as a focused space for learning, minimize social friction, and encourage students to engage fully with their education and each other.</a:t>
            </a:r>
          </a:p>
        </p:txBody>
      </p:sp>
      <p:sp>
        <p:nvSpPr>
          <p:cNvPr id="2" name="Rectangle 1">
            <a:extLst>
              <a:ext uri="{FF2B5EF4-FFF2-40B4-BE49-F238E27FC236}">
                <a16:creationId xmlns:a16="http://schemas.microsoft.com/office/drawing/2014/main" id="{4F8EAAC6-44D4-C949-2B6A-D742B60B907C}"/>
              </a:ext>
            </a:extLst>
          </p:cNvPr>
          <p:cNvSpPr/>
          <p:nvPr/>
        </p:nvSpPr>
        <p:spPr>
          <a:xfrm>
            <a:off x="181927"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3: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629010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2589D-0664-AF63-E88E-30781DD040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69500F-444A-D023-5A46-6CCE698BD210}"/>
              </a:ext>
            </a:extLst>
          </p:cNvPr>
          <p:cNvSpPr txBox="1"/>
          <p:nvPr/>
        </p:nvSpPr>
        <p:spPr>
          <a:xfrm>
            <a:off x="4277033" y="111913"/>
            <a:ext cx="4074242" cy="461665"/>
          </a:xfrm>
          <a:prstGeom prst="rect">
            <a:avLst/>
          </a:prstGeom>
          <a:solidFill>
            <a:schemeClr val="bg1"/>
          </a:solidFill>
        </p:spPr>
        <p:txBody>
          <a:bodyPr wrap="square">
            <a:spAutoFit/>
          </a:bodyPr>
          <a:lstStyle/>
          <a:p>
            <a:pPr algn="ctr"/>
            <a:r>
              <a:rPr lang="en-US" sz="2400" b="1" dirty="0">
                <a:solidFill>
                  <a:srgbClr val="FF0000"/>
                </a:solidFill>
              </a:rPr>
              <a:t>Model Answer </a:t>
            </a:r>
          </a:p>
        </p:txBody>
      </p:sp>
      <p:sp>
        <p:nvSpPr>
          <p:cNvPr id="5" name="TextBox 4">
            <a:extLst>
              <a:ext uri="{FF2B5EF4-FFF2-40B4-BE49-F238E27FC236}">
                <a16:creationId xmlns:a16="http://schemas.microsoft.com/office/drawing/2014/main" id="{89638E1B-3D7B-F353-F4ED-2A27DBF3BD63}"/>
              </a:ext>
            </a:extLst>
          </p:cNvPr>
          <p:cNvSpPr txBox="1"/>
          <p:nvPr/>
        </p:nvSpPr>
        <p:spPr>
          <a:xfrm>
            <a:off x="122903" y="625525"/>
            <a:ext cx="11921613" cy="5940088"/>
          </a:xfrm>
          <a:prstGeom prst="rect">
            <a:avLst/>
          </a:prstGeom>
          <a:solidFill>
            <a:schemeClr val="bg1">
              <a:lumMod val="95000"/>
            </a:schemeClr>
          </a:solidFill>
        </p:spPr>
        <p:txBody>
          <a:bodyPr wrap="square">
            <a:spAutoFit/>
          </a:bodyPr>
          <a:lstStyle/>
          <a:p>
            <a:r>
              <a:rPr lang="en-US" sz="1900" dirty="0"/>
              <a:t>       The article "Why Should Schools Ban Mobile Phones?" examines the challenges posed by smartphones in educational settings, arguing that they create persistent barriers to both academic performance and social development. </a:t>
            </a:r>
            <a:r>
              <a:rPr lang="en-US" sz="1900" b="1" dirty="0">
                <a:solidFill>
                  <a:srgbClr val="FF0000"/>
                </a:solidFill>
              </a:rPr>
              <a:t>While it shows how smart devices directly undermine a student's capacity to focus on and retain complex classroom information, the article fails to highlight their positive role in the educational process.</a:t>
            </a:r>
          </a:p>
          <a:p>
            <a:endParaRPr lang="en-US" sz="1900" dirty="0"/>
          </a:p>
          <a:p>
            <a:r>
              <a:rPr lang="en-US" sz="1900" dirty="0"/>
              <a:t>       </a:t>
            </a:r>
            <a:r>
              <a:rPr lang="en-US" sz="1900" b="1" dirty="0">
                <a:solidFill>
                  <a:srgbClr val="009D32"/>
                </a:solidFill>
              </a:rPr>
              <a:t>The article’s focus on the detrimental impact of digital connectivity is effective in framing the core conflict between modern technology and traditional learning. </a:t>
            </a:r>
            <a:r>
              <a:rPr lang="en-US" sz="1900" dirty="0"/>
              <a:t>It provides a clear, logical link between device usage and diminished concentration, while also raising valid concerns regarding the rise of cyberbullying and the erosion of face-to-face social skills. These observations are compelling, as they illustrate how constant virtual interaction can leave students feeling anxious and socially isolated.</a:t>
            </a:r>
          </a:p>
          <a:p>
            <a:endParaRPr lang="en-US" sz="1900" dirty="0"/>
          </a:p>
          <a:p>
            <a:r>
              <a:rPr lang="en-US" sz="1900" dirty="0"/>
              <a:t>       </a:t>
            </a:r>
            <a:r>
              <a:rPr lang="en-US" sz="1900" b="1" dirty="0">
                <a:solidFill>
                  <a:srgbClr val="009D32"/>
                </a:solidFill>
              </a:rPr>
              <a:t>However, the article is somewhat narrow in scope, as it overlooks potential benefits of mobile technology, such as their utility as educational research tools or their capacity to facilitate emergency communication. </a:t>
            </a:r>
            <a:r>
              <a:rPr lang="en-US" sz="1900" dirty="0"/>
              <a:t>By failing to discuss how schools might integrate these devices responsibly rather than banning them entirely, the argument lacks a balanced perspective on how digital literacy could be fostered in a modern classroom.</a:t>
            </a:r>
          </a:p>
          <a:p>
            <a:endParaRPr lang="en-US" sz="1900" dirty="0"/>
          </a:p>
          <a:p>
            <a:r>
              <a:rPr lang="en-US" sz="1900" dirty="0"/>
              <a:t>       In conclusion, while "Why Should Schools Ban Mobile Phones?" presents a strong case for creating a more focused learning environment, it offers a limited view of the broader educational landscape. To truly improve student outcomes, the conversation must expand beyond a simple ban to include how to manage technology in a way that supports both concentration and academic growth.</a:t>
            </a:r>
          </a:p>
        </p:txBody>
      </p:sp>
    </p:spTree>
    <p:extLst>
      <p:ext uri="{BB962C8B-B14F-4D97-AF65-F5344CB8AC3E}">
        <p14:creationId xmlns:p14="http://schemas.microsoft.com/office/powerpoint/2010/main" val="965647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C8B38-16F2-606A-B215-02285867D6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4D32DF-FDC4-4E01-D121-410117BB4003}"/>
              </a:ext>
            </a:extLst>
          </p:cNvPr>
          <p:cNvSpPr txBox="1"/>
          <p:nvPr/>
        </p:nvSpPr>
        <p:spPr>
          <a:xfrm>
            <a:off x="3181964" y="215151"/>
            <a:ext cx="8410267" cy="461665"/>
          </a:xfrm>
          <a:prstGeom prst="rect">
            <a:avLst/>
          </a:prstGeom>
          <a:solidFill>
            <a:schemeClr val="bg1"/>
          </a:solidFill>
        </p:spPr>
        <p:txBody>
          <a:bodyPr wrap="square">
            <a:spAutoFit/>
          </a:bodyPr>
          <a:lstStyle/>
          <a:p>
            <a:pPr algn="ctr"/>
            <a:r>
              <a:rPr lang="en-US" sz="2400" b="1" dirty="0">
                <a:solidFill>
                  <a:schemeClr val="accent5"/>
                </a:solidFill>
              </a:rPr>
              <a:t>Read the article and write a 250-word critical essay about it.</a:t>
            </a:r>
          </a:p>
        </p:txBody>
      </p:sp>
      <p:sp>
        <p:nvSpPr>
          <p:cNvPr id="5" name="TextBox 4">
            <a:extLst>
              <a:ext uri="{FF2B5EF4-FFF2-40B4-BE49-F238E27FC236}">
                <a16:creationId xmlns:a16="http://schemas.microsoft.com/office/drawing/2014/main" id="{F26BD359-00B5-F8FF-4614-6647E3ED0767}"/>
              </a:ext>
            </a:extLst>
          </p:cNvPr>
          <p:cNvSpPr txBox="1"/>
          <p:nvPr/>
        </p:nvSpPr>
        <p:spPr>
          <a:xfrm>
            <a:off x="157316" y="795589"/>
            <a:ext cx="12034684" cy="5170646"/>
          </a:xfrm>
          <a:prstGeom prst="rect">
            <a:avLst/>
          </a:prstGeom>
          <a:solidFill>
            <a:schemeClr val="bg1">
              <a:lumMod val="95000"/>
            </a:schemeClr>
          </a:solidFill>
        </p:spPr>
        <p:txBody>
          <a:bodyPr wrap="square">
            <a:spAutoFit/>
          </a:bodyPr>
          <a:lstStyle/>
          <a:p>
            <a:pPr algn="ctr"/>
            <a:r>
              <a:rPr lang="en-US" sz="2200" b="1" dirty="0"/>
              <a:t>How Influencers Are Harming Tourism?</a:t>
            </a:r>
          </a:p>
          <a:p>
            <a:endParaRPr lang="en-US" sz="2200" dirty="0"/>
          </a:p>
          <a:p>
            <a:r>
              <a:rPr lang="en-US" sz="2200" dirty="0"/>
              <a:t>The rise of social media influencers has fundamentally altered global travel. While they promise "hidden gems," their curated posts often turn tranquil, lesser-known destinations into victimized landscapes, prioritize aesthetic appeal over authentic cultural engagement.</a:t>
            </a:r>
          </a:p>
          <a:p>
            <a:endParaRPr lang="en-US" sz="2200" dirty="0"/>
          </a:p>
          <a:p>
            <a:r>
              <a:rPr lang="en-US" sz="2200" dirty="0"/>
              <a:t>This "</a:t>
            </a:r>
            <a:r>
              <a:rPr lang="en-US" sz="2200" dirty="0" err="1"/>
              <a:t>Instagrammability</a:t>
            </a:r>
            <a:r>
              <a:rPr lang="en-US" sz="2200" dirty="0"/>
              <a:t>" culture drives catastrophic overtourism. As thousands of followers flock to specific locations for the perfect shot, local infrastructure crumbles under the pressure. More concerning is the degradation of heritage sites; many influencers, desperate for engagement, bypass safety barriers, touch delicate artifacts, and trample fragile ecosystems. This pursuit of viral content transforms irreplaceable cultural treasures into disposable backdrops. </a:t>
            </a:r>
          </a:p>
          <a:p>
            <a:endParaRPr lang="en-US" sz="2200" dirty="0"/>
          </a:p>
          <a:p>
            <a:r>
              <a:rPr lang="en-US" sz="2200" dirty="0"/>
              <a:t>Ultimately, the quest for digital validation is eroding the very destinations influencers claim to celebrate. To preserve these sites, travelers must shift from performative tourism toward respectful, sustainable exploration that prioritizes the health of local communities over online fame.</a:t>
            </a:r>
          </a:p>
        </p:txBody>
      </p:sp>
      <p:sp>
        <p:nvSpPr>
          <p:cNvPr id="4" name="Rectangle 3">
            <a:extLst>
              <a:ext uri="{FF2B5EF4-FFF2-40B4-BE49-F238E27FC236}">
                <a16:creationId xmlns:a16="http://schemas.microsoft.com/office/drawing/2014/main" id="{52D01ED4-8553-3546-BC1F-3BEA033CA56E}"/>
              </a:ext>
            </a:extLst>
          </p:cNvPr>
          <p:cNvSpPr/>
          <p:nvPr/>
        </p:nvSpPr>
        <p:spPr>
          <a:xfrm>
            <a:off x="181927"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4: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269373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5F7D2-04D3-D07B-3D92-2C5DF0FD721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D27FD0-D14E-5594-118B-89955D2ABEBF}"/>
              </a:ext>
            </a:extLst>
          </p:cNvPr>
          <p:cNvSpPr txBox="1"/>
          <p:nvPr/>
        </p:nvSpPr>
        <p:spPr>
          <a:xfrm>
            <a:off x="4037371" y="185654"/>
            <a:ext cx="6098458" cy="461665"/>
          </a:xfrm>
          <a:prstGeom prst="rect">
            <a:avLst/>
          </a:prstGeom>
          <a:solidFill>
            <a:schemeClr val="bg1"/>
          </a:solidFill>
        </p:spPr>
        <p:txBody>
          <a:bodyPr wrap="square">
            <a:spAutoFit/>
          </a:bodyPr>
          <a:lstStyle/>
          <a:p>
            <a:pPr algn="ctr"/>
            <a:r>
              <a:rPr lang="en-US" sz="2400" b="1" dirty="0"/>
              <a:t>How Influencers Are Harming Tourism?</a:t>
            </a:r>
          </a:p>
        </p:txBody>
      </p:sp>
      <p:sp>
        <p:nvSpPr>
          <p:cNvPr id="5" name="TextBox 4">
            <a:extLst>
              <a:ext uri="{FF2B5EF4-FFF2-40B4-BE49-F238E27FC236}">
                <a16:creationId xmlns:a16="http://schemas.microsoft.com/office/drawing/2014/main" id="{5502BD36-4661-D974-961E-AEC272A4954F}"/>
              </a:ext>
            </a:extLst>
          </p:cNvPr>
          <p:cNvSpPr txBox="1"/>
          <p:nvPr/>
        </p:nvSpPr>
        <p:spPr>
          <a:xfrm>
            <a:off x="157316" y="618609"/>
            <a:ext cx="12034684" cy="5909310"/>
          </a:xfrm>
          <a:prstGeom prst="rect">
            <a:avLst/>
          </a:prstGeom>
          <a:solidFill>
            <a:schemeClr val="bg1">
              <a:lumMod val="95000"/>
            </a:schemeClr>
          </a:solidFill>
        </p:spPr>
        <p:txBody>
          <a:bodyPr wrap="square">
            <a:spAutoFit/>
          </a:bodyPr>
          <a:lstStyle/>
          <a:p>
            <a:r>
              <a:rPr lang="en-US" dirty="0"/>
              <a:t>         The article "How Influencers </a:t>
            </a:r>
            <a:r>
              <a:rPr lang="en-US"/>
              <a:t>Are Harming </a:t>
            </a:r>
            <a:r>
              <a:rPr lang="en-US" dirty="0"/>
              <a:t>Tourism?" examines the profound impact that social media influencers have on global travel, highlighting how the pursuit of "</a:t>
            </a:r>
            <a:r>
              <a:rPr lang="en-US" dirty="0" err="1"/>
              <a:t>Instagrammable</a:t>
            </a:r>
            <a:r>
              <a:rPr lang="en-US" dirty="0"/>
              <a:t>" content often leads to catastrophic overtourism and the degradation of cultural sites. While this perspective is alarming, the article lacks a comprehensive analysis of the potential for digital platforms to foster responsible, sustainable tourism awareness when managed correctly.</a:t>
            </a:r>
          </a:p>
          <a:p>
            <a:endParaRPr lang="en-US" dirty="0"/>
          </a:p>
          <a:p>
            <a:r>
              <a:rPr lang="en-US" dirty="0"/>
              <a:t>        The article's argument regarding the erosion of destinations is compelling. It effectively demonstrates that the influx of followers seeking the "perfect shot" places unsustainable pressure on local infrastructure and fragile ecosystems. By pointing out how safety barriers are bypassed and delicate artifacts are compromised for viral engagement, the text provides a persuasive account of how the commodification of travel can transform irreplaceable heritage sites into disposable backdrops for digital vanity.</a:t>
            </a:r>
          </a:p>
          <a:p>
            <a:endParaRPr lang="en-US" dirty="0"/>
          </a:p>
          <a:p>
            <a:r>
              <a:rPr lang="en-US" dirty="0"/>
              <a:t>       On the other hand, the article overlooks the potential positive influence of digital creators. While it rightly critiques performative tourism, it ignores how many influencers now use their platforms to promote eco-conscious travel, highlight lesser-known regions to reduce pressure on major hubs, and educate followers on local cultural etiquette. Focusing exclusively on the negative "machine-like" aspects of influence risks presenting an incomplete narrative that ignores the educational capacity of modern social media.</a:t>
            </a:r>
          </a:p>
          <a:p>
            <a:endParaRPr lang="en-US" dirty="0"/>
          </a:p>
          <a:p>
            <a:r>
              <a:rPr lang="en-US" dirty="0"/>
              <a:t>         To sum up, while the article offers a necessary warning about the environmental and cultural costs of unchecked influencer tourism, it presents a one-sided picture. Sustainable exploration remains a partnership between traveler responsibility and digital influence. A more balanced approach would recognize that while content creation poses threats, it also holds the power to shape a more respectful global travel culture.</a:t>
            </a:r>
          </a:p>
        </p:txBody>
      </p:sp>
      <p:sp>
        <p:nvSpPr>
          <p:cNvPr id="2" name="TextBox 1">
            <a:extLst>
              <a:ext uri="{FF2B5EF4-FFF2-40B4-BE49-F238E27FC236}">
                <a16:creationId xmlns:a16="http://schemas.microsoft.com/office/drawing/2014/main" id="{8805D0A0-B632-F558-5267-010F7C535626}"/>
              </a:ext>
            </a:extLst>
          </p:cNvPr>
          <p:cNvSpPr txBox="1"/>
          <p:nvPr/>
        </p:nvSpPr>
        <p:spPr>
          <a:xfrm>
            <a:off x="294968" y="147484"/>
            <a:ext cx="3307326" cy="461665"/>
          </a:xfrm>
          <a:prstGeom prst="rect">
            <a:avLst/>
          </a:prstGeom>
          <a:solidFill>
            <a:srgbClr val="4BC971"/>
          </a:solidFill>
        </p:spPr>
        <p:txBody>
          <a:bodyPr wrap="square">
            <a:spAutoFit/>
          </a:bodyPr>
          <a:lstStyle/>
          <a:p>
            <a:pPr algn="ctr"/>
            <a:r>
              <a:rPr lang="en-US" sz="2400" b="1" dirty="0">
                <a:solidFill>
                  <a:srgbClr val="FF0000"/>
                </a:solidFill>
              </a:rPr>
              <a:t>Model Answer </a:t>
            </a:r>
          </a:p>
        </p:txBody>
      </p:sp>
    </p:spTree>
    <p:extLst>
      <p:ext uri="{BB962C8B-B14F-4D97-AF65-F5344CB8AC3E}">
        <p14:creationId xmlns:p14="http://schemas.microsoft.com/office/powerpoint/2010/main" val="844281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53095-AA2B-9A15-E132-1369C5258C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06FFC0-F007-35B4-2137-5F7208CC1A56}"/>
              </a:ext>
            </a:extLst>
          </p:cNvPr>
          <p:cNvSpPr txBox="1"/>
          <p:nvPr/>
        </p:nvSpPr>
        <p:spPr>
          <a:xfrm>
            <a:off x="3181964" y="215151"/>
            <a:ext cx="8410267" cy="461665"/>
          </a:xfrm>
          <a:prstGeom prst="rect">
            <a:avLst/>
          </a:prstGeom>
          <a:solidFill>
            <a:schemeClr val="bg1"/>
          </a:solidFill>
        </p:spPr>
        <p:txBody>
          <a:bodyPr wrap="square">
            <a:spAutoFit/>
          </a:bodyPr>
          <a:lstStyle/>
          <a:p>
            <a:pPr algn="ctr"/>
            <a:r>
              <a:rPr lang="en-US" sz="2400" b="1" dirty="0">
                <a:solidFill>
                  <a:schemeClr val="accent5"/>
                </a:solidFill>
              </a:rPr>
              <a:t>Read the article and write a 250-word critical essay about it.</a:t>
            </a:r>
          </a:p>
        </p:txBody>
      </p:sp>
      <p:sp>
        <p:nvSpPr>
          <p:cNvPr id="5" name="TextBox 4">
            <a:extLst>
              <a:ext uri="{FF2B5EF4-FFF2-40B4-BE49-F238E27FC236}">
                <a16:creationId xmlns:a16="http://schemas.microsoft.com/office/drawing/2014/main" id="{B5CC2102-7B16-CC13-D3E7-5AEED7DB6C0E}"/>
              </a:ext>
            </a:extLst>
          </p:cNvPr>
          <p:cNvSpPr txBox="1"/>
          <p:nvPr/>
        </p:nvSpPr>
        <p:spPr>
          <a:xfrm>
            <a:off x="157316" y="692350"/>
            <a:ext cx="11921613" cy="5737947"/>
          </a:xfrm>
          <a:prstGeom prst="rect">
            <a:avLst/>
          </a:prstGeom>
          <a:solidFill>
            <a:schemeClr val="bg1">
              <a:lumMod val="95000"/>
            </a:schemeClr>
          </a:solidFill>
        </p:spPr>
        <p:txBody>
          <a:bodyPr wrap="square">
            <a:spAutoFit/>
          </a:bodyPr>
          <a:lstStyle/>
          <a:p>
            <a:pPr algn="ctr"/>
            <a:r>
              <a:rPr lang="en-US" sz="2300" b="1" dirty="0"/>
              <a:t>Why Should Athletes Be Paid Less?</a:t>
            </a:r>
          </a:p>
          <a:p>
            <a:r>
              <a:rPr lang="en-US" sz="2300" dirty="0"/>
              <a:t>        The current landscape of professional sports has led to salary figures that often reach astronomical levels. While elite athletes are undeniably talented, this compensation structure has sparked a significant debate regarding social value. When compared to professionals in fields like medicine and education—sectors foundational to human well-being and societal progress—the pay disparity is striking.</a:t>
            </a:r>
          </a:p>
          <a:p>
            <a:endParaRPr lang="en-US" sz="2300" dirty="0"/>
          </a:p>
          <a:p>
            <a:r>
              <a:rPr lang="en-US" sz="2300" dirty="0"/>
              <a:t>        Athletes should be paid less because their contribution, while entertaining, does not hold the same long-term societal necessity as essential services. Teachers and doctors perform critical work that directly shapes the health and knowledge of future generations, yet they often face systemic underfunding. Redirecting resources from the multi-billion-dollar sports industry toward these vital sectors would better align financial incentives with real-world impact.</a:t>
            </a:r>
          </a:p>
          <a:p>
            <a:endParaRPr lang="en-US" sz="2300" dirty="0"/>
          </a:p>
          <a:p>
            <a:r>
              <a:rPr lang="en-US" sz="2300" dirty="0"/>
              <a:t>       In conclusion, prioritizing the pay of athletes over essential professionals reflects an imbalance in societal values. Reforming this structure is a step toward fostering a more equitable and functional society.</a:t>
            </a:r>
          </a:p>
        </p:txBody>
      </p:sp>
      <p:sp>
        <p:nvSpPr>
          <p:cNvPr id="4" name="Rectangle 3">
            <a:extLst>
              <a:ext uri="{FF2B5EF4-FFF2-40B4-BE49-F238E27FC236}">
                <a16:creationId xmlns:a16="http://schemas.microsoft.com/office/drawing/2014/main" id="{7A5942E8-70E5-ECA3-DF0C-4916EF041321}"/>
              </a:ext>
            </a:extLst>
          </p:cNvPr>
          <p:cNvSpPr/>
          <p:nvPr/>
        </p:nvSpPr>
        <p:spPr>
          <a:xfrm>
            <a:off x="181927" y="103239"/>
            <a:ext cx="1827744" cy="461665"/>
          </a:xfrm>
          <a:prstGeom prst="rect">
            <a:avLst/>
          </a:prstGeom>
          <a:solidFill>
            <a:schemeClr val="accent4">
              <a:lumMod val="40000"/>
              <a:lumOff val="6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5: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035156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770F-2AA9-9E4F-2CE6-B9F6ED9DDC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F7FCD1-B52A-D806-A63A-46DBAE6908DD}"/>
              </a:ext>
            </a:extLst>
          </p:cNvPr>
          <p:cNvSpPr txBox="1"/>
          <p:nvPr/>
        </p:nvSpPr>
        <p:spPr>
          <a:xfrm>
            <a:off x="4037371" y="185654"/>
            <a:ext cx="6098458" cy="461665"/>
          </a:xfrm>
          <a:prstGeom prst="rect">
            <a:avLst/>
          </a:prstGeom>
          <a:solidFill>
            <a:schemeClr val="bg1"/>
          </a:solidFill>
        </p:spPr>
        <p:txBody>
          <a:bodyPr wrap="square">
            <a:spAutoFit/>
          </a:bodyPr>
          <a:lstStyle/>
          <a:p>
            <a:pPr algn="ctr"/>
            <a:r>
              <a:rPr lang="en-US" sz="2400" b="1" dirty="0"/>
              <a:t>Why Should Athletes Be paid Less?</a:t>
            </a:r>
          </a:p>
        </p:txBody>
      </p:sp>
      <p:sp>
        <p:nvSpPr>
          <p:cNvPr id="5" name="TextBox 4">
            <a:extLst>
              <a:ext uri="{FF2B5EF4-FFF2-40B4-BE49-F238E27FC236}">
                <a16:creationId xmlns:a16="http://schemas.microsoft.com/office/drawing/2014/main" id="{EF81A263-6F5D-8BFF-B74E-386B60F6188B}"/>
              </a:ext>
            </a:extLst>
          </p:cNvPr>
          <p:cNvSpPr txBox="1"/>
          <p:nvPr/>
        </p:nvSpPr>
        <p:spPr>
          <a:xfrm>
            <a:off x="142568" y="633356"/>
            <a:ext cx="11877368" cy="5940088"/>
          </a:xfrm>
          <a:prstGeom prst="rect">
            <a:avLst/>
          </a:prstGeom>
          <a:solidFill>
            <a:schemeClr val="bg1">
              <a:lumMod val="95000"/>
            </a:schemeClr>
          </a:solidFill>
        </p:spPr>
        <p:txBody>
          <a:bodyPr wrap="square">
            <a:spAutoFit/>
          </a:bodyPr>
          <a:lstStyle/>
          <a:p>
            <a:r>
              <a:rPr lang="en-US" sz="1900" dirty="0"/>
              <a:t>         The article "Why Should Athletes Be Paid Less?" examines the economic disparity between professional athletes and essential service workers, arguing that current compensation structures misalign financial rewards with societal value. </a:t>
            </a:r>
            <a:r>
              <a:rPr lang="en-US" sz="1900" b="1" dirty="0"/>
              <a:t>Although</a:t>
            </a:r>
            <a:r>
              <a:rPr lang="en-US" sz="1900" dirty="0"/>
              <a:t> it effectively highlights the disproportionate earnings in the sports industry, the article fails to address the short-lived career of athletes and the economic revenues of the sports industry.</a:t>
            </a:r>
          </a:p>
          <a:p>
            <a:endParaRPr lang="en-US" sz="1900" dirty="0"/>
          </a:p>
          <a:p>
            <a:r>
              <a:rPr lang="en-US" sz="1900" dirty="0"/>
              <a:t>        The article’s focus on the contrast between entertainment and critical professions is successful in framing the ethical conflict regarding societal priorities. It provides a clear, logical link between systemic underfunding in sectors like medicine and education and the astronomical revenues generated by sports. These observations are compelling, as they illustrate a valid concern regarding how society distributes resources and rewards professional contributions.</a:t>
            </a:r>
          </a:p>
          <a:p>
            <a:endParaRPr lang="en-US" sz="1900" dirty="0"/>
          </a:p>
          <a:p>
            <a:r>
              <a:rPr lang="en-US" sz="1900" b="1" dirty="0"/>
              <a:t>       Conversely</a:t>
            </a:r>
            <a:r>
              <a:rPr lang="en-US" sz="1900" dirty="0"/>
              <a:t>, the argument is notably one-sided. It fails to acknowledge that an athlete’s career is incredibly brief and characterized by early retirement, which justifies higher short-term earnings. Furthermore, the article neglects the immense market demand and revenue generation that professional sports create, which fuels the sports economy itself. By dismissing these factors, the author overlooks the economic realities that dictate pay structures in a capitalist system.</a:t>
            </a:r>
          </a:p>
          <a:p>
            <a:endParaRPr lang="en-US" sz="1900" dirty="0"/>
          </a:p>
          <a:p>
            <a:r>
              <a:rPr lang="en-US" sz="1900" dirty="0"/>
              <a:t>          In conclusion, while the article successfully raises valid questions about societal priorities, it offers an overly simplistic view of labor economics. To develop a more robust argument, the conversation must move beyond comparing paychecks to include a nuanced understanding of career longevity, market dynamics, and the different ways various professions generate value.</a:t>
            </a:r>
          </a:p>
        </p:txBody>
      </p:sp>
      <p:sp>
        <p:nvSpPr>
          <p:cNvPr id="2" name="TextBox 1">
            <a:extLst>
              <a:ext uri="{FF2B5EF4-FFF2-40B4-BE49-F238E27FC236}">
                <a16:creationId xmlns:a16="http://schemas.microsoft.com/office/drawing/2014/main" id="{7C34A29C-7944-E7EB-7104-1B598EBE7F18}"/>
              </a:ext>
            </a:extLst>
          </p:cNvPr>
          <p:cNvSpPr txBox="1"/>
          <p:nvPr/>
        </p:nvSpPr>
        <p:spPr>
          <a:xfrm>
            <a:off x="294968" y="147484"/>
            <a:ext cx="3307326" cy="461665"/>
          </a:xfrm>
          <a:prstGeom prst="rect">
            <a:avLst/>
          </a:prstGeom>
          <a:solidFill>
            <a:srgbClr val="4BC971"/>
          </a:solidFill>
        </p:spPr>
        <p:txBody>
          <a:bodyPr wrap="square">
            <a:spAutoFit/>
          </a:bodyPr>
          <a:lstStyle/>
          <a:p>
            <a:pPr algn="ctr"/>
            <a:r>
              <a:rPr lang="en-US" sz="2400" b="1" dirty="0">
                <a:solidFill>
                  <a:srgbClr val="FF0000"/>
                </a:solidFill>
              </a:rPr>
              <a:t>Model Answer </a:t>
            </a:r>
          </a:p>
        </p:txBody>
      </p:sp>
    </p:spTree>
    <p:extLst>
      <p:ext uri="{BB962C8B-B14F-4D97-AF65-F5344CB8AC3E}">
        <p14:creationId xmlns:p14="http://schemas.microsoft.com/office/powerpoint/2010/main" val="4061033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537E9-A48E-F11A-290C-A3BE456484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8EF3A24-0130-27F3-8FA7-C594CB63C832}"/>
              </a:ext>
            </a:extLst>
          </p:cNvPr>
          <p:cNvSpPr/>
          <p:nvPr/>
        </p:nvSpPr>
        <p:spPr>
          <a:xfrm>
            <a:off x="3894272" y="679687"/>
            <a:ext cx="2321469" cy="1015663"/>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6000" b="1" dirty="0">
                <a:ln w="0"/>
                <a:solidFill>
                  <a:srgbClr val="0070C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7</a:t>
            </a:r>
            <a:endParaRPr lang="en-US" sz="6000" b="1" cap="none" spc="0"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endParaRPr>
          </a:p>
        </p:txBody>
      </p:sp>
      <p:sp>
        <p:nvSpPr>
          <p:cNvPr id="3" name="Rectangle 2">
            <a:extLst>
              <a:ext uri="{FF2B5EF4-FFF2-40B4-BE49-F238E27FC236}">
                <a16:creationId xmlns:a16="http://schemas.microsoft.com/office/drawing/2014/main" id="{0191AD98-E411-1A9D-3032-01071FF3B4F5}"/>
              </a:ext>
            </a:extLst>
          </p:cNvPr>
          <p:cNvSpPr/>
          <p:nvPr/>
        </p:nvSpPr>
        <p:spPr>
          <a:xfrm>
            <a:off x="170635" y="2684030"/>
            <a:ext cx="11702242" cy="1877437"/>
          </a:xfrm>
          <a:prstGeom prst="rect">
            <a:avLst/>
          </a:prstGeom>
          <a:solidFill>
            <a:schemeClr val="accent6">
              <a:lumMod val="20000"/>
              <a:lumOff val="8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US" sz="80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Money Isn’t Everything </a:t>
            </a:r>
            <a:endParaRPr lang="en-US"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a:p>
            <a:pPr algn="ctr"/>
            <a:r>
              <a:rPr lang="en-GB" sz="3600" b="1" dirty="0">
                <a:ln w="0"/>
                <a:solidFill>
                  <a:srgbClr val="008ECD"/>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Lessons</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36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1, 2, 4, 5, 6, 7</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&amp; </a:t>
            </a:r>
            <a:r>
              <a:rPr lang="en-GB" sz="3600" b="1" dirty="0">
                <a:ln w="0"/>
                <a:solidFill>
                  <a:srgbClr val="009D32"/>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8 </a:t>
            </a:r>
            <a:r>
              <a:rPr lang="en-GB" sz="2400" b="1" dirty="0">
                <a:ln w="0"/>
                <a:solidFill>
                  <a:srgbClr val="5F198D"/>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(Lesson 3 not included)</a:t>
            </a:r>
            <a:endParaRPr lang="en-US" sz="2400" b="1" cap="none" spc="0" dirty="0">
              <a:ln w="9525">
                <a:solidFill>
                  <a:schemeClr val="bg1"/>
                </a:solidFill>
                <a:prstDash val="solid"/>
              </a:ln>
              <a:solidFill>
                <a:srgbClr val="5F198D"/>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427517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4AE0-71F0-A59C-A1D2-CF178A9CD0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BCFCAD5-1EA1-ECAD-629B-108DC1113E78}"/>
              </a:ext>
            </a:extLst>
          </p:cNvPr>
          <p:cNvSpPr/>
          <p:nvPr/>
        </p:nvSpPr>
        <p:spPr>
          <a:xfrm>
            <a:off x="3082892" y="176981"/>
            <a:ext cx="4048929"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7</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Vocabulary</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4" name="TextBox 3">
            <a:extLst>
              <a:ext uri="{FF2B5EF4-FFF2-40B4-BE49-F238E27FC236}">
                <a16:creationId xmlns:a16="http://schemas.microsoft.com/office/drawing/2014/main" id="{5B8E7BCA-4739-0A48-ADA0-5E6478B9F9E4}"/>
              </a:ext>
            </a:extLst>
          </p:cNvPr>
          <p:cNvSpPr txBox="1"/>
          <p:nvPr/>
        </p:nvSpPr>
        <p:spPr>
          <a:xfrm>
            <a:off x="147486" y="899651"/>
            <a:ext cx="11739716" cy="5170646"/>
          </a:xfrm>
          <a:prstGeom prst="rect">
            <a:avLst/>
          </a:prstGeom>
          <a:solidFill>
            <a:schemeClr val="bg1"/>
          </a:solidFill>
        </p:spPr>
        <p:txBody>
          <a:bodyPr wrap="square" rtlCol="0">
            <a:spAutoFit/>
          </a:bodyPr>
          <a:lstStyle/>
          <a:p>
            <a:r>
              <a:rPr lang="pt-BR" sz="2200" b="1" dirty="0">
                <a:solidFill>
                  <a:srgbClr val="FF0000"/>
                </a:solidFill>
              </a:rPr>
              <a:t>Unit 7- Lesson 1: </a:t>
            </a:r>
          </a:p>
          <a:p>
            <a:r>
              <a:rPr lang="pt-BR" sz="2200" b="1" dirty="0">
                <a:solidFill>
                  <a:srgbClr val="002060"/>
                </a:solidFill>
              </a:rPr>
              <a:t>collaboration (n) ethical (adj) entrepreneur (n) facilitate (v) initiative (n) lucrative (adj) preservation (n) prosperity (n) pursue (v) revitalise (v)</a:t>
            </a:r>
          </a:p>
          <a:p>
            <a:endParaRPr lang="pt-BR" sz="2200" b="1" dirty="0">
              <a:solidFill>
                <a:srgbClr val="002060"/>
              </a:solidFill>
            </a:endParaRPr>
          </a:p>
          <a:p>
            <a:r>
              <a:rPr lang="pt-BR" sz="2200" b="1" dirty="0">
                <a:solidFill>
                  <a:srgbClr val="FF0000"/>
                </a:solidFill>
              </a:rPr>
              <a:t>Unit 7- Lesson 2:</a:t>
            </a:r>
          </a:p>
          <a:p>
            <a:r>
              <a:rPr lang="en-US" sz="2200" b="1" dirty="0">
                <a:solidFill>
                  <a:srgbClr val="002060"/>
                </a:solidFill>
              </a:rPr>
              <a:t>  compelling (adj) animated (adj) clarity (n) convey (v) differentiate (v) exaggerate (v) genuine (adj) irritate (v) thrive (v) trait (n)</a:t>
            </a:r>
          </a:p>
          <a:p>
            <a:endParaRPr lang="en-US" sz="2200" b="1" dirty="0">
              <a:solidFill>
                <a:srgbClr val="002060"/>
              </a:solidFill>
            </a:endParaRPr>
          </a:p>
          <a:p>
            <a:r>
              <a:rPr lang="pt-BR" sz="2200" b="1" dirty="0">
                <a:solidFill>
                  <a:srgbClr val="FF0000"/>
                </a:solidFill>
              </a:rPr>
              <a:t>Unit 7- Lesson 5:</a:t>
            </a:r>
          </a:p>
          <a:p>
            <a:r>
              <a:rPr lang="pt-BR" sz="2200" b="1" dirty="0">
                <a:solidFill>
                  <a:srgbClr val="002060"/>
                </a:solidFill>
              </a:rPr>
              <a:t> attention span (n) content creators (n pl) average (adj) compelling (adj) declining (adj) effective (adj) engaged (adj) entire (adj) tension (n) trending (adj)</a:t>
            </a:r>
          </a:p>
          <a:p>
            <a:endParaRPr lang="pt-BR" sz="2200" b="1" dirty="0">
              <a:solidFill>
                <a:srgbClr val="002060"/>
              </a:solidFill>
            </a:endParaRPr>
          </a:p>
          <a:p>
            <a:r>
              <a:rPr lang="pt-BR" sz="2200" b="1" dirty="0">
                <a:solidFill>
                  <a:srgbClr val="FF0000"/>
                </a:solidFill>
              </a:rPr>
              <a:t>Unit 7- Lesson 6:</a:t>
            </a:r>
          </a:p>
          <a:p>
            <a:r>
              <a:rPr lang="pt-BR" sz="2200" b="1" dirty="0">
                <a:solidFill>
                  <a:srgbClr val="002060"/>
                </a:solidFill>
              </a:rPr>
              <a:t> demographic (adj) indigenous (adj) literacy (n) minority (n) role model (n phr) funding (n) launch (v) maximise (v) naive (adj) sustainable (adj)</a:t>
            </a:r>
            <a:endParaRPr lang="en-US" sz="2200" b="1" dirty="0">
              <a:solidFill>
                <a:srgbClr val="002060"/>
              </a:solidFill>
            </a:endParaRPr>
          </a:p>
        </p:txBody>
      </p:sp>
    </p:spTree>
    <p:extLst>
      <p:ext uri="{BB962C8B-B14F-4D97-AF65-F5344CB8AC3E}">
        <p14:creationId xmlns:p14="http://schemas.microsoft.com/office/powerpoint/2010/main" val="1207515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6FCF1E-2DAF-8271-1D60-EE9DF41DD9B6}"/>
              </a:ext>
            </a:extLst>
          </p:cNvPr>
          <p:cNvSpPr/>
          <p:nvPr/>
        </p:nvSpPr>
        <p:spPr>
          <a:xfrm>
            <a:off x="575011" y="162233"/>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TextBox 2">
            <a:extLst>
              <a:ext uri="{FF2B5EF4-FFF2-40B4-BE49-F238E27FC236}">
                <a16:creationId xmlns:a16="http://schemas.microsoft.com/office/drawing/2014/main" id="{2BE052CE-E681-EFCF-2320-7CA05D225A30}"/>
              </a:ext>
            </a:extLst>
          </p:cNvPr>
          <p:cNvSpPr txBox="1"/>
          <p:nvPr/>
        </p:nvSpPr>
        <p:spPr>
          <a:xfrm>
            <a:off x="3156155" y="229899"/>
            <a:ext cx="8804787" cy="400110"/>
          </a:xfrm>
          <a:prstGeom prst="rect">
            <a:avLst/>
          </a:prstGeom>
          <a:solidFill>
            <a:schemeClr val="accent4">
              <a:lumMod val="40000"/>
              <a:lumOff val="60000"/>
            </a:schemeClr>
          </a:solidFill>
        </p:spPr>
        <p:txBody>
          <a:bodyPr wrap="square">
            <a:spAutoFit/>
          </a:bodyPr>
          <a:lstStyle/>
          <a:p>
            <a:r>
              <a:rPr lang="en-US" sz="2000" b="1" dirty="0"/>
              <a:t>Fill in the blanks using the words from the list below. There are two extra ones.</a:t>
            </a:r>
          </a:p>
        </p:txBody>
      </p:sp>
      <p:sp>
        <p:nvSpPr>
          <p:cNvPr id="4" name="TextBox 3">
            <a:extLst>
              <a:ext uri="{FF2B5EF4-FFF2-40B4-BE49-F238E27FC236}">
                <a16:creationId xmlns:a16="http://schemas.microsoft.com/office/drawing/2014/main" id="{FB9C5642-8051-C133-AA9F-53CCACBFFAB1}"/>
              </a:ext>
            </a:extLst>
          </p:cNvPr>
          <p:cNvSpPr txBox="1"/>
          <p:nvPr/>
        </p:nvSpPr>
        <p:spPr>
          <a:xfrm>
            <a:off x="265471" y="707922"/>
            <a:ext cx="11562736" cy="769441"/>
          </a:xfrm>
          <a:prstGeom prst="rect">
            <a:avLst/>
          </a:prstGeom>
          <a:solidFill>
            <a:srgbClr val="FFD9D9"/>
          </a:solidFill>
        </p:spPr>
        <p:txBody>
          <a:bodyPr wrap="square" rtlCol="0">
            <a:spAutoFit/>
          </a:bodyPr>
          <a:lstStyle/>
          <a:p>
            <a:r>
              <a:rPr lang="en-US" sz="2200" b="1" dirty="0">
                <a:solidFill>
                  <a:srgbClr val="5F198D"/>
                </a:solidFill>
              </a:rPr>
              <a:t>collaboration, ethical, entrepreneur, facilitate, initiative, lucrative, preservation, prosperity, pursue, </a:t>
            </a:r>
            <a:r>
              <a:rPr lang="en-US" sz="2200" b="1" dirty="0" err="1">
                <a:solidFill>
                  <a:srgbClr val="5F198D"/>
                </a:solidFill>
              </a:rPr>
              <a:t>revitalise</a:t>
            </a:r>
            <a:r>
              <a:rPr lang="en-US" sz="2200" b="1" dirty="0">
                <a:solidFill>
                  <a:srgbClr val="5F198D"/>
                </a:solidFill>
              </a:rPr>
              <a:t>, compelling, thrive</a:t>
            </a:r>
          </a:p>
        </p:txBody>
      </p:sp>
      <p:sp>
        <p:nvSpPr>
          <p:cNvPr id="8" name="Rectangle 3">
            <a:extLst>
              <a:ext uri="{FF2B5EF4-FFF2-40B4-BE49-F238E27FC236}">
                <a16:creationId xmlns:a16="http://schemas.microsoft.com/office/drawing/2014/main" id="{13B3C288-6801-CD0A-E9BB-20D431C73B68}"/>
              </a:ext>
            </a:extLst>
          </p:cNvPr>
          <p:cNvSpPr>
            <a:spLocks noChangeArrowheads="1"/>
          </p:cNvSpPr>
          <p:nvPr/>
        </p:nvSpPr>
        <p:spPr bwMode="auto">
          <a:xfrm>
            <a:off x="117987" y="1473684"/>
            <a:ext cx="11916697" cy="501675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1) </a:t>
            </a:r>
            <a:r>
              <a:rPr kumimoji="0" lang="en-US" altLang="en-US" sz="2000" b="1" i="0" u="none" strike="noStrike" cap="none" normalizeH="0" baseline="0" dirty="0">
                <a:ln>
                  <a:noFill/>
                </a:ln>
                <a:solidFill>
                  <a:schemeClr val="tx1"/>
                </a:solidFill>
                <a:effectLst/>
                <a:latin typeface="Arial" panose="020B0604020202020204" pitchFamily="34" charset="0"/>
              </a:rPr>
              <a:t>Although he was offered a __________ job in finance, he chose to work for a non-profit </a:t>
            </a:r>
            <a:r>
              <a:rPr kumimoji="0" lang="en-US" altLang="en-US" sz="2000" b="1" i="0" u="none" strike="noStrike" cap="none" normalizeH="0" baseline="0" dirty="0" err="1">
                <a:ln>
                  <a:noFill/>
                </a:ln>
                <a:solidFill>
                  <a:schemeClr val="tx1"/>
                </a:solidFill>
                <a:effectLst/>
                <a:latin typeface="Arial" panose="020B0604020202020204" pitchFamily="34" charset="0"/>
              </a:rPr>
              <a:t>organisation</a:t>
            </a:r>
            <a:r>
              <a:rPr kumimoji="0" lang="en-US" altLang="en-US" sz="2000" b="1" i="0" u="none" strike="noStrike" cap="none" normalizeH="0" baseline="0" dirty="0">
                <a:ln>
                  <a:noFill/>
                </a:ln>
                <a:solidFill>
                  <a:schemeClr val="tx1"/>
                </a:solidFill>
                <a:effectLst/>
                <a:latin typeface="Arial" panose="020B0604020202020204" pitchFamily="34" charset="0"/>
              </a:rPr>
              <a:t> that helped the poor.</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2) </a:t>
            </a:r>
            <a:r>
              <a:rPr kumimoji="0" lang="en-US" altLang="en-US" sz="2000" b="1" i="0" u="none" strike="noStrike" cap="none" normalizeH="0" baseline="0" dirty="0">
                <a:ln>
                  <a:noFill/>
                </a:ln>
                <a:solidFill>
                  <a:schemeClr val="tx1"/>
                </a:solidFill>
                <a:effectLst/>
                <a:latin typeface="Arial" panose="020B0604020202020204" pitchFamily="34" charset="0"/>
              </a:rPr>
              <a:t>True __________ is not just about having a high bank balance; it is about finding fulfillment in your relationships and health.</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3) </a:t>
            </a:r>
            <a:r>
              <a:rPr kumimoji="0" lang="en-US" altLang="en-US" sz="2000" b="1" i="0" u="none" strike="noStrike" cap="none" normalizeH="0" baseline="0" dirty="0">
                <a:ln>
                  <a:noFill/>
                </a:ln>
                <a:solidFill>
                  <a:schemeClr val="tx1"/>
                </a:solidFill>
                <a:effectLst/>
                <a:latin typeface="Arial" panose="020B0604020202020204" pitchFamily="34" charset="0"/>
              </a:rPr>
              <a:t>The local community started an __________ to clean up the park, proving that collective action is more valuable than individual wealth.</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4) </a:t>
            </a:r>
            <a:r>
              <a:rPr kumimoji="0" lang="en-US" altLang="en-US" sz="2000" b="1" i="0" u="none" strike="noStrike" cap="none" normalizeH="0" baseline="0" dirty="0">
                <a:ln>
                  <a:noFill/>
                </a:ln>
                <a:solidFill>
                  <a:schemeClr val="tx1"/>
                </a:solidFill>
                <a:effectLst/>
                <a:latin typeface="Arial" panose="020B0604020202020204" pitchFamily="34" charset="0"/>
              </a:rPr>
              <a:t>Many people __________ happiness for years, only to </a:t>
            </a:r>
            <a:r>
              <a:rPr kumimoji="0" lang="en-US" altLang="en-US" sz="2000" b="1" i="0" u="none" strike="noStrike" cap="none" normalizeH="0" baseline="0" dirty="0" err="1">
                <a:ln>
                  <a:noFill/>
                </a:ln>
                <a:solidFill>
                  <a:schemeClr val="tx1"/>
                </a:solidFill>
                <a:effectLst/>
                <a:latin typeface="Arial" panose="020B0604020202020204" pitchFamily="34" charset="0"/>
              </a:rPr>
              <a:t>realise</a:t>
            </a:r>
            <a:r>
              <a:rPr kumimoji="0" lang="en-US" altLang="en-US" sz="2000" b="1" i="0" u="none" strike="noStrike" cap="none" normalizeH="0" baseline="0" dirty="0">
                <a:ln>
                  <a:noFill/>
                </a:ln>
                <a:solidFill>
                  <a:schemeClr val="tx1"/>
                </a:solidFill>
                <a:effectLst/>
                <a:latin typeface="Arial" panose="020B0604020202020204" pitchFamily="34" charset="0"/>
              </a:rPr>
              <a:t> that it was already within them all along.</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5) </a:t>
            </a:r>
            <a:r>
              <a:rPr kumimoji="0" lang="en-US" altLang="en-US" sz="2000" b="1" i="0" u="none" strike="noStrike" cap="none" normalizeH="0" baseline="0" dirty="0">
                <a:ln>
                  <a:noFill/>
                </a:ln>
                <a:solidFill>
                  <a:schemeClr val="tx1"/>
                </a:solidFill>
                <a:effectLst/>
                <a:latin typeface="Arial" panose="020B0604020202020204" pitchFamily="34" charset="0"/>
              </a:rPr>
              <a:t>She decided to __________ the abandoned community </a:t>
            </a:r>
            <a:r>
              <a:rPr kumimoji="0" lang="en-US" altLang="en-US" sz="2000" b="1" i="0" u="none" strike="noStrike" cap="none" normalizeH="0" baseline="0" dirty="0" err="1">
                <a:ln>
                  <a:noFill/>
                </a:ln>
                <a:solidFill>
                  <a:schemeClr val="tx1"/>
                </a:solidFill>
                <a:effectLst/>
                <a:latin typeface="Arial" panose="020B0604020202020204" pitchFamily="34" charset="0"/>
              </a:rPr>
              <a:t>centre</a:t>
            </a:r>
            <a:r>
              <a:rPr kumimoji="0" lang="en-US" altLang="en-US" sz="2000" b="1" i="0" u="none" strike="noStrike" cap="none" normalizeH="0" baseline="0" dirty="0">
                <a:ln>
                  <a:noFill/>
                </a:ln>
                <a:solidFill>
                  <a:schemeClr val="tx1"/>
                </a:solidFill>
                <a:effectLst/>
                <a:latin typeface="Arial" panose="020B0604020202020204" pitchFamily="34" charset="0"/>
              </a:rPr>
              <a:t>, turning it into a hub for art and music rather than just selling the land.</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6) </a:t>
            </a:r>
            <a:r>
              <a:rPr kumimoji="0" lang="en-US" altLang="en-US" sz="2000" b="1" i="0" u="none" strike="noStrike" cap="none" normalizeH="0" baseline="0" dirty="0">
                <a:ln>
                  <a:noFill/>
                </a:ln>
                <a:solidFill>
                  <a:schemeClr val="tx1"/>
                </a:solidFill>
                <a:effectLst/>
                <a:latin typeface="Arial" panose="020B0604020202020204" pitchFamily="34" charset="0"/>
              </a:rPr>
              <a:t>Being an _____________ doesn’t always mean you are focused on profit; many start businesses specifically to solve social problems.</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7) </a:t>
            </a:r>
            <a:r>
              <a:rPr kumimoji="0" lang="en-US" altLang="en-US" sz="2000" b="1" i="0" u="none" strike="noStrike" cap="none" normalizeH="0" baseline="0" dirty="0">
                <a:ln>
                  <a:noFill/>
                </a:ln>
                <a:solidFill>
                  <a:schemeClr val="tx1"/>
                </a:solidFill>
                <a:effectLst/>
                <a:latin typeface="Arial" panose="020B0604020202020204" pitchFamily="34" charset="0"/>
              </a:rPr>
              <a:t>The company's commitment to __________ standards meant they </a:t>
            </a:r>
            <a:r>
              <a:rPr kumimoji="0" lang="en-US" altLang="en-US" sz="2000" b="1" i="0" u="none" strike="noStrike" cap="none" normalizeH="0" baseline="0" dirty="0" err="1">
                <a:ln>
                  <a:noFill/>
                </a:ln>
                <a:solidFill>
                  <a:schemeClr val="tx1"/>
                </a:solidFill>
                <a:effectLst/>
                <a:latin typeface="Arial" panose="020B0604020202020204" pitchFamily="34" charset="0"/>
              </a:rPr>
              <a:t>prioritised</a:t>
            </a:r>
            <a:r>
              <a:rPr kumimoji="0" lang="en-US" altLang="en-US" sz="2000" b="1" i="0" u="none" strike="noStrike" cap="none" normalizeH="0" baseline="0" dirty="0">
                <a:ln>
                  <a:noFill/>
                </a:ln>
                <a:solidFill>
                  <a:schemeClr val="tx1"/>
                </a:solidFill>
                <a:effectLst/>
                <a:latin typeface="Arial" panose="020B0604020202020204" pitchFamily="34" charset="0"/>
              </a:rPr>
              <a:t> the environment over cutting costs.</a:t>
            </a:r>
          </a:p>
          <a:p>
            <a:pPr marL="0" marR="0" lvl="0" indent="0" algn="l"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solidFill>
                  <a:srgbClr val="0070C0"/>
                </a:solidFill>
                <a:effectLst/>
                <a:latin typeface="Arial" panose="020B0604020202020204" pitchFamily="34" charset="0"/>
              </a:rPr>
              <a:t>8) </a:t>
            </a:r>
            <a:r>
              <a:rPr kumimoji="0" lang="en-US" altLang="en-US" sz="2000" b="1" i="0" u="none" strike="noStrike" cap="none" normalizeH="0" baseline="0" dirty="0">
                <a:ln>
                  <a:noFill/>
                </a:ln>
                <a:solidFill>
                  <a:schemeClr val="tx1"/>
                </a:solidFill>
                <a:effectLst/>
                <a:latin typeface="Arial" panose="020B0604020202020204" pitchFamily="34" charset="0"/>
              </a:rPr>
              <a:t>Working in ______________with volunteers, they were able to provide meals to the homeless without needing a large budget.</a:t>
            </a:r>
          </a:p>
        </p:txBody>
      </p:sp>
      <p:sp>
        <p:nvSpPr>
          <p:cNvPr id="10" name="TextBox 9">
            <a:extLst>
              <a:ext uri="{FF2B5EF4-FFF2-40B4-BE49-F238E27FC236}">
                <a16:creationId xmlns:a16="http://schemas.microsoft.com/office/drawing/2014/main" id="{A4407CEF-BEE2-D716-6B75-1F47967D2EA5}"/>
              </a:ext>
            </a:extLst>
          </p:cNvPr>
          <p:cNvSpPr txBox="1"/>
          <p:nvPr/>
        </p:nvSpPr>
        <p:spPr>
          <a:xfrm>
            <a:off x="3889887" y="1503714"/>
            <a:ext cx="1242552" cy="400110"/>
          </a:xfrm>
          <a:prstGeom prst="rect">
            <a:avLst/>
          </a:prstGeom>
          <a:noFill/>
        </p:spPr>
        <p:txBody>
          <a:bodyPr wrap="square">
            <a:spAutoFit/>
          </a:bodyPr>
          <a:lstStyle/>
          <a:p>
            <a:pPr algn="ctr"/>
            <a:r>
              <a:rPr lang="en-US" sz="2000" b="1" dirty="0">
                <a:solidFill>
                  <a:srgbClr val="FF0000"/>
                </a:solidFill>
              </a:rPr>
              <a:t>lucrative</a:t>
            </a:r>
            <a:endParaRPr lang="en-US" sz="2000" dirty="0">
              <a:solidFill>
                <a:srgbClr val="FF0000"/>
              </a:solidFill>
            </a:endParaRPr>
          </a:p>
        </p:txBody>
      </p:sp>
      <p:sp>
        <p:nvSpPr>
          <p:cNvPr id="11" name="TextBox 10">
            <a:extLst>
              <a:ext uri="{FF2B5EF4-FFF2-40B4-BE49-F238E27FC236}">
                <a16:creationId xmlns:a16="http://schemas.microsoft.com/office/drawing/2014/main" id="{0DC31150-AC5F-34E1-6E2A-957495797445}"/>
              </a:ext>
            </a:extLst>
          </p:cNvPr>
          <p:cNvSpPr txBox="1"/>
          <p:nvPr/>
        </p:nvSpPr>
        <p:spPr>
          <a:xfrm>
            <a:off x="1028699" y="2093648"/>
            <a:ext cx="1537520" cy="400110"/>
          </a:xfrm>
          <a:prstGeom prst="rect">
            <a:avLst/>
          </a:prstGeom>
          <a:noFill/>
        </p:spPr>
        <p:txBody>
          <a:bodyPr wrap="square">
            <a:spAutoFit/>
          </a:bodyPr>
          <a:lstStyle/>
          <a:p>
            <a:pPr algn="ctr"/>
            <a:r>
              <a:rPr lang="en-US" sz="2000" b="1" dirty="0">
                <a:solidFill>
                  <a:srgbClr val="FF0000"/>
                </a:solidFill>
              </a:rPr>
              <a:t>prosperity</a:t>
            </a:r>
            <a:endParaRPr lang="en-US" sz="2000" dirty="0">
              <a:solidFill>
                <a:srgbClr val="FF0000"/>
              </a:solidFill>
            </a:endParaRPr>
          </a:p>
        </p:txBody>
      </p:sp>
      <p:sp>
        <p:nvSpPr>
          <p:cNvPr id="12" name="TextBox 11">
            <a:extLst>
              <a:ext uri="{FF2B5EF4-FFF2-40B4-BE49-F238E27FC236}">
                <a16:creationId xmlns:a16="http://schemas.microsoft.com/office/drawing/2014/main" id="{8763BAD0-EF5A-E46A-1A64-5BBB2914ABEE}"/>
              </a:ext>
            </a:extLst>
          </p:cNvPr>
          <p:cNvSpPr txBox="1"/>
          <p:nvPr/>
        </p:nvSpPr>
        <p:spPr>
          <a:xfrm>
            <a:off x="4435577" y="2713080"/>
            <a:ext cx="1242552" cy="400110"/>
          </a:xfrm>
          <a:prstGeom prst="rect">
            <a:avLst/>
          </a:prstGeom>
          <a:noFill/>
        </p:spPr>
        <p:txBody>
          <a:bodyPr wrap="square">
            <a:spAutoFit/>
          </a:bodyPr>
          <a:lstStyle/>
          <a:p>
            <a:pPr algn="ctr"/>
            <a:r>
              <a:rPr lang="en-US" sz="2000" b="1" dirty="0">
                <a:solidFill>
                  <a:srgbClr val="FF0000"/>
                </a:solidFill>
              </a:rPr>
              <a:t>initiative</a:t>
            </a:r>
            <a:endParaRPr lang="en-US" sz="2000" dirty="0">
              <a:solidFill>
                <a:srgbClr val="FF0000"/>
              </a:solidFill>
            </a:endParaRPr>
          </a:p>
        </p:txBody>
      </p:sp>
      <p:sp>
        <p:nvSpPr>
          <p:cNvPr id="13" name="TextBox 12">
            <a:extLst>
              <a:ext uri="{FF2B5EF4-FFF2-40B4-BE49-F238E27FC236}">
                <a16:creationId xmlns:a16="http://schemas.microsoft.com/office/drawing/2014/main" id="{AAFBC3C0-09A7-E102-1D53-61483C2E30BF}"/>
              </a:ext>
            </a:extLst>
          </p:cNvPr>
          <p:cNvSpPr txBox="1"/>
          <p:nvPr/>
        </p:nvSpPr>
        <p:spPr>
          <a:xfrm>
            <a:off x="2238068" y="3317764"/>
            <a:ext cx="1242552" cy="400110"/>
          </a:xfrm>
          <a:prstGeom prst="rect">
            <a:avLst/>
          </a:prstGeom>
          <a:noFill/>
        </p:spPr>
        <p:txBody>
          <a:bodyPr wrap="square">
            <a:spAutoFit/>
          </a:bodyPr>
          <a:lstStyle/>
          <a:p>
            <a:pPr algn="ctr"/>
            <a:r>
              <a:rPr lang="en-US" sz="2000" b="1" dirty="0">
                <a:solidFill>
                  <a:srgbClr val="FF0000"/>
                </a:solidFill>
              </a:rPr>
              <a:t>pursue</a:t>
            </a:r>
            <a:endParaRPr lang="en-US" sz="2000" dirty="0">
              <a:solidFill>
                <a:srgbClr val="FF0000"/>
              </a:solidFill>
            </a:endParaRPr>
          </a:p>
        </p:txBody>
      </p:sp>
      <p:sp>
        <p:nvSpPr>
          <p:cNvPr id="14" name="TextBox 13">
            <a:extLst>
              <a:ext uri="{FF2B5EF4-FFF2-40B4-BE49-F238E27FC236}">
                <a16:creationId xmlns:a16="http://schemas.microsoft.com/office/drawing/2014/main" id="{445C928A-2557-E1C1-A53D-C9CA72278272}"/>
              </a:ext>
            </a:extLst>
          </p:cNvPr>
          <p:cNvSpPr txBox="1"/>
          <p:nvPr/>
        </p:nvSpPr>
        <p:spPr>
          <a:xfrm>
            <a:off x="2356055" y="3937197"/>
            <a:ext cx="1242552" cy="400110"/>
          </a:xfrm>
          <a:prstGeom prst="rect">
            <a:avLst/>
          </a:prstGeom>
          <a:noFill/>
        </p:spPr>
        <p:txBody>
          <a:bodyPr wrap="square">
            <a:spAutoFit/>
          </a:bodyPr>
          <a:lstStyle/>
          <a:p>
            <a:pPr algn="ctr"/>
            <a:r>
              <a:rPr lang="en-US" sz="2000" b="1" dirty="0" err="1">
                <a:solidFill>
                  <a:srgbClr val="FF0000"/>
                </a:solidFill>
              </a:rPr>
              <a:t>revitalise</a:t>
            </a:r>
            <a:endParaRPr lang="en-US" sz="2000" dirty="0">
              <a:solidFill>
                <a:srgbClr val="FF0000"/>
              </a:solidFill>
            </a:endParaRPr>
          </a:p>
        </p:txBody>
      </p:sp>
      <p:sp>
        <p:nvSpPr>
          <p:cNvPr id="15" name="TextBox 14">
            <a:extLst>
              <a:ext uri="{FF2B5EF4-FFF2-40B4-BE49-F238E27FC236}">
                <a16:creationId xmlns:a16="http://schemas.microsoft.com/office/drawing/2014/main" id="{67D7336B-1A7C-7BC6-ABCC-ADB20C9908BF}"/>
              </a:ext>
            </a:extLst>
          </p:cNvPr>
          <p:cNvSpPr txBox="1"/>
          <p:nvPr/>
        </p:nvSpPr>
        <p:spPr>
          <a:xfrm>
            <a:off x="1618635" y="4527133"/>
            <a:ext cx="1743997" cy="400110"/>
          </a:xfrm>
          <a:prstGeom prst="rect">
            <a:avLst/>
          </a:prstGeom>
          <a:noFill/>
        </p:spPr>
        <p:txBody>
          <a:bodyPr wrap="square">
            <a:spAutoFit/>
          </a:bodyPr>
          <a:lstStyle/>
          <a:p>
            <a:pPr algn="ctr"/>
            <a:r>
              <a:rPr lang="en-US" sz="2000" b="1" dirty="0">
                <a:solidFill>
                  <a:srgbClr val="FF0000"/>
                </a:solidFill>
              </a:rPr>
              <a:t>entrepreneur</a:t>
            </a:r>
            <a:endParaRPr lang="en-US" sz="2000" dirty="0">
              <a:solidFill>
                <a:srgbClr val="FF0000"/>
              </a:solidFill>
            </a:endParaRPr>
          </a:p>
        </p:txBody>
      </p:sp>
      <p:sp>
        <p:nvSpPr>
          <p:cNvPr id="16" name="TextBox 15">
            <a:extLst>
              <a:ext uri="{FF2B5EF4-FFF2-40B4-BE49-F238E27FC236}">
                <a16:creationId xmlns:a16="http://schemas.microsoft.com/office/drawing/2014/main" id="{205E829A-64A2-43D9-7ECC-D6819EFEF1C5}"/>
              </a:ext>
            </a:extLst>
          </p:cNvPr>
          <p:cNvSpPr txBox="1"/>
          <p:nvPr/>
        </p:nvSpPr>
        <p:spPr>
          <a:xfrm>
            <a:off x="4420829" y="5161314"/>
            <a:ext cx="1242552" cy="400110"/>
          </a:xfrm>
          <a:prstGeom prst="rect">
            <a:avLst/>
          </a:prstGeom>
          <a:noFill/>
        </p:spPr>
        <p:txBody>
          <a:bodyPr wrap="square">
            <a:spAutoFit/>
          </a:bodyPr>
          <a:lstStyle/>
          <a:p>
            <a:pPr algn="ctr"/>
            <a:r>
              <a:rPr lang="en-US" sz="2000" b="1" dirty="0">
                <a:solidFill>
                  <a:srgbClr val="FF0000"/>
                </a:solidFill>
              </a:rPr>
              <a:t>ethical</a:t>
            </a:r>
            <a:endParaRPr lang="en-US" sz="2000" dirty="0">
              <a:solidFill>
                <a:srgbClr val="FF0000"/>
              </a:solidFill>
            </a:endParaRPr>
          </a:p>
        </p:txBody>
      </p:sp>
      <p:sp>
        <p:nvSpPr>
          <p:cNvPr id="17" name="TextBox 16">
            <a:extLst>
              <a:ext uri="{FF2B5EF4-FFF2-40B4-BE49-F238E27FC236}">
                <a16:creationId xmlns:a16="http://schemas.microsoft.com/office/drawing/2014/main" id="{2ACC75BD-1FC4-84EF-AF10-8ACAF1082310}"/>
              </a:ext>
            </a:extLst>
          </p:cNvPr>
          <p:cNvSpPr txBox="1"/>
          <p:nvPr/>
        </p:nvSpPr>
        <p:spPr>
          <a:xfrm>
            <a:off x="1987345" y="5765997"/>
            <a:ext cx="1788242" cy="400110"/>
          </a:xfrm>
          <a:prstGeom prst="rect">
            <a:avLst/>
          </a:prstGeom>
          <a:noFill/>
        </p:spPr>
        <p:txBody>
          <a:bodyPr wrap="square">
            <a:spAutoFit/>
          </a:bodyPr>
          <a:lstStyle/>
          <a:p>
            <a:pPr algn="ctr"/>
            <a:r>
              <a:rPr lang="en-US" sz="2000" b="1" dirty="0">
                <a:solidFill>
                  <a:srgbClr val="FF0000"/>
                </a:solidFill>
              </a:rPr>
              <a:t>collaboration</a:t>
            </a:r>
            <a:endParaRPr lang="en-US" sz="2000" dirty="0">
              <a:solidFill>
                <a:srgbClr val="FF0000"/>
              </a:solidFill>
            </a:endParaRPr>
          </a:p>
        </p:txBody>
      </p:sp>
    </p:spTree>
    <p:extLst>
      <p:ext uri="{BB962C8B-B14F-4D97-AF65-F5344CB8AC3E}">
        <p14:creationId xmlns:p14="http://schemas.microsoft.com/office/powerpoint/2010/main" val="300741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0418B-F08E-EAD1-7128-EB23CD31A3C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6FDBE54-ED2A-9D71-93AD-3C7438A9A6F9}"/>
              </a:ext>
            </a:extLst>
          </p:cNvPr>
          <p:cNvSpPr/>
          <p:nvPr/>
        </p:nvSpPr>
        <p:spPr>
          <a:xfrm>
            <a:off x="147308" y="191729"/>
            <a:ext cx="210346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 </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5" name="TextBox 4">
            <a:extLst>
              <a:ext uri="{FF2B5EF4-FFF2-40B4-BE49-F238E27FC236}">
                <a16:creationId xmlns:a16="http://schemas.microsoft.com/office/drawing/2014/main" id="{BB7F2D9C-467E-667E-04DF-FC36B9AD9815}"/>
              </a:ext>
            </a:extLst>
          </p:cNvPr>
          <p:cNvSpPr txBox="1"/>
          <p:nvPr/>
        </p:nvSpPr>
        <p:spPr>
          <a:xfrm>
            <a:off x="3082413" y="185653"/>
            <a:ext cx="7595419" cy="461665"/>
          </a:xfrm>
          <a:prstGeom prst="rect">
            <a:avLst/>
          </a:prstGeom>
          <a:solidFill>
            <a:schemeClr val="bg1"/>
          </a:solidFill>
        </p:spPr>
        <p:txBody>
          <a:bodyPr wrap="square">
            <a:spAutoFit/>
          </a:bodyPr>
          <a:lstStyle/>
          <a:p>
            <a:r>
              <a:rPr lang="en-US" sz="2400" b="1" dirty="0">
                <a:solidFill>
                  <a:srgbClr val="5C1589"/>
                </a:solidFill>
              </a:rPr>
              <a:t>Choose the best options to complete the sentences.</a:t>
            </a:r>
          </a:p>
        </p:txBody>
      </p:sp>
      <p:sp>
        <p:nvSpPr>
          <p:cNvPr id="7" name="Rectangle 1">
            <a:extLst>
              <a:ext uri="{FF2B5EF4-FFF2-40B4-BE49-F238E27FC236}">
                <a16:creationId xmlns:a16="http://schemas.microsoft.com/office/drawing/2014/main" id="{15797AAA-1401-732C-0F3F-3D2C03015B7F}"/>
              </a:ext>
            </a:extLst>
          </p:cNvPr>
          <p:cNvSpPr>
            <a:spLocks noChangeArrowheads="1"/>
          </p:cNvSpPr>
          <p:nvPr/>
        </p:nvSpPr>
        <p:spPr bwMode="auto">
          <a:xfrm>
            <a:off x="103239" y="973938"/>
            <a:ext cx="11960942" cy="4848379"/>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kumimoji="0" lang="en-US" altLang="en-US" sz="1900" b="1" i="0" u="none" strike="noStrike" cap="none" normalizeH="0" baseline="0" dirty="0">
                <a:ln>
                  <a:noFill/>
                </a:ln>
                <a:solidFill>
                  <a:srgbClr val="C00000"/>
                </a:solidFill>
                <a:effectLst/>
              </a:rPr>
              <a:t>1-</a:t>
            </a:r>
            <a:r>
              <a:rPr kumimoji="0" lang="en-US" altLang="en-US" sz="1900" b="1" i="0" u="none" strike="noStrike" cap="none" normalizeH="0" baseline="0" dirty="0">
                <a:ln>
                  <a:noFill/>
                </a:ln>
                <a:solidFill>
                  <a:schemeClr val="tx1"/>
                </a:solidFill>
                <a:effectLst/>
              </a:rPr>
              <a:t> A successful social _____must balance the need for profit with the desire to make a positive impact on society.</a:t>
            </a:r>
          </a:p>
          <a:p>
            <a:pPr lvl="0" algn="ctr" eaLnBrk="0" fontAlgn="base" hangingPunct="0">
              <a:lnSpc>
                <a:spcPct val="150000"/>
              </a:lnSpc>
              <a:spcBef>
                <a:spcPct val="0"/>
              </a:spcBef>
              <a:spcAft>
                <a:spcPct val="0"/>
              </a:spcAft>
            </a:pPr>
            <a:r>
              <a:rPr lang="fr-FR" altLang="en-US" b="1" dirty="0">
                <a:solidFill>
                  <a:srgbClr val="009EDE"/>
                </a:solidFill>
              </a:rPr>
              <a:t>a-</a:t>
            </a:r>
            <a:r>
              <a:rPr lang="fr-FR" altLang="en-US" b="1" dirty="0">
                <a:solidFill>
                  <a:srgbClr val="009D32"/>
                </a:solidFill>
              </a:rPr>
              <a:t> </a:t>
            </a:r>
            <a:r>
              <a:rPr lang="fr-FR" altLang="en-US" b="1" dirty="0" err="1">
                <a:solidFill>
                  <a:srgbClr val="009D32"/>
                </a:solidFill>
              </a:rPr>
              <a:t>literacy</a:t>
            </a:r>
            <a:r>
              <a:rPr lang="fr-FR" altLang="en-US" b="1" dirty="0">
                <a:solidFill>
                  <a:srgbClr val="009D32"/>
                </a:solidFill>
              </a:rPr>
              <a:t> </a:t>
            </a:r>
            <a:r>
              <a:rPr lang="fr-FR" altLang="en-US" b="1" dirty="0">
                <a:solidFill>
                  <a:srgbClr val="009EDE"/>
                </a:solidFill>
              </a:rPr>
              <a:t>b-</a:t>
            </a:r>
            <a:r>
              <a:rPr lang="fr-FR" altLang="en-US" b="1" dirty="0">
                <a:solidFill>
                  <a:srgbClr val="009D32"/>
                </a:solidFill>
              </a:rPr>
              <a:t> entrepreneur </a:t>
            </a:r>
            <a:r>
              <a:rPr lang="fr-FR" altLang="en-US" b="1" dirty="0">
                <a:solidFill>
                  <a:srgbClr val="009EDE"/>
                </a:solidFill>
              </a:rPr>
              <a:t>c-</a:t>
            </a:r>
            <a:r>
              <a:rPr lang="fr-FR" altLang="en-US" b="1" dirty="0">
                <a:solidFill>
                  <a:srgbClr val="009D32"/>
                </a:solidFill>
              </a:rPr>
              <a:t> trait</a:t>
            </a:r>
            <a:endParaRPr kumimoji="0" lang="en-US" altLang="en-US" sz="1900" b="1" i="0" u="none" strike="noStrike" cap="none" normalizeH="0" baseline="0" dirty="0">
              <a:ln>
                <a:noFill/>
              </a:ln>
              <a:solidFill>
                <a:srgbClr val="009D32"/>
              </a:solidFill>
              <a:effectLst/>
            </a:endParaRPr>
          </a:p>
          <a:p>
            <a:pPr lvl="0" eaLnBrk="0" fontAlgn="base" hangingPunct="0">
              <a:lnSpc>
                <a:spcPct val="150000"/>
              </a:lnSpc>
              <a:spcBef>
                <a:spcPct val="0"/>
              </a:spcBef>
              <a:spcAft>
                <a:spcPct val="0"/>
              </a:spcAft>
            </a:pPr>
            <a:r>
              <a:rPr lang="en-US" altLang="en-US" sz="1900" b="1" dirty="0">
                <a:solidFill>
                  <a:srgbClr val="C00000"/>
                </a:solidFill>
              </a:rPr>
              <a:t>2-</a:t>
            </a:r>
            <a:r>
              <a:rPr lang="en-US" altLang="en-US" sz="1900" b="1" dirty="0"/>
              <a:t> Many non-profits rely on external ________to launch their projects and cover initial operating costs. </a:t>
            </a:r>
          </a:p>
          <a:p>
            <a:pPr lvl="0" algn="ctr" eaLnBrk="0" fontAlgn="base" hangingPunct="0">
              <a:lnSpc>
                <a:spcPct val="150000"/>
              </a:lnSpc>
              <a:spcBef>
                <a:spcPct val="0"/>
              </a:spcBef>
              <a:spcAft>
                <a:spcPct val="0"/>
              </a:spcAft>
            </a:pPr>
            <a:r>
              <a:rPr lang="en-US" altLang="en-US" sz="1900" b="1" dirty="0">
                <a:solidFill>
                  <a:srgbClr val="009EDE"/>
                </a:solidFill>
              </a:rPr>
              <a:t>a-</a:t>
            </a:r>
            <a:r>
              <a:rPr lang="en-US" altLang="en-US" sz="1900" b="1" dirty="0">
                <a:solidFill>
                  <a:srgbClr val="009D32"/>
                </a:solidFill>
              </a:rPr>
              <a:t> funding </a:t>
            </a:r>
            <a:r>
              <a:rPr lang="en-US" altLang="en-US" sz="1900" b="1" dirty="0">
                <a:solidFill>
                  <a:srgbClr val="009EDE"/>
                </a:solidFill>
              </a:rPr>
              <a:t>b-</a:t>
            </a:r>
            <a:r>
              <a:rPr lang="en-US" altLang="en-US" sz="1900" b="1" dirty="0">
                <a:solidFill>
                  <a:srgbClr val="009D32"/>
                </a:solidFill>
              </a:rPr>
              <a:t> tension </a:t>
            </a:r>
            <a:r>
              <a:rPr lang="en-US" altLang="en-US" sz="1900" b="1" dirty="0">
                <a:solidFill>
                  <a:srgbClr val="009EDE"/>
                </a:solidFill>
              </a:rPr>
              <a:t>c-</a:t>
            </a:r>
            <a:r>
              <a:rPr lang="en-US" altLang="en-US" sz="1900" b="1" dirty="0">
                <a:solidFill>
                  <a:srgbClr val="009D32"/>
                </a:solidFill>
              </a:rPr>
              <a:t> clarity</a:t>
            </a:r>
          </a:p>
          <a:p>
            <a:pPr lvl="0" eaLnBrk="0" fontAlgn="base" hangingPunct="0">
              <a:lnSpc>
                <a:spcPct val="150000"/>
              </a:lnSpc>
              <a:spcBef>
                <a:spcPct val="0"/>
              </a:spcBef>
              <a:spcAft>
                <a:spcPct val="0"/>
              </a:spcAft>
            </a:pPr>
            <a:r>
              <a:rPr lang="en-US" altLang="en-US" sz="1900" b="1" dirty="0">
                <a:solidFill>
                  <a:srgbClr val="C00000"/>
                </a:solidFill>
              </a:rPr>
              <a:t>3-</a:t>
            </a:r>
            <a:r>
              <a:rPr lang="en-US" altLang="en-US" sz="1900" b="1" dirty="0"/>
              <a:t> When designing a new community </a:t>
            </a:r>
            <a:r>
              <a:rPr lang="en-US" altLang="en-US" sz="1900" b="1" dirty="0" err="1"/>
              <a:t>programme</a:t>
            </a:r>
            <a:r>
              <a:rPr lang="en-US" altLang="en-US" sz="1900" b="1" dirty="0"/>
              <a:t>, it is important to ensure that the model is _______ so it can last for many years.</a:t>
            </a:r>
          </a:p>
          <a:p>
            <a:pPr lvl="0" algn="ctr" eaLnBrk="0" fontAlgn="base" hangingPunct="0">
              <a:lnSpc>
                <a:spcPct val="150000"/>
              </a:lnSpc>
              <a:spcBef>
                <a:spcPct val="0"/>
              </a:spcBef>
              <a:spcAft>
                <a:spcPct val="0"/>
              </a:spcAft>
            </a:pPr>
            <a:r>
              <a:rPr lang="en-US" altLang="en-US" sz="1900" b="1" dirty="0">
                <a:solidFill>
                  <a:srgbClr val="009D32"/>
                </a:solidFill>
              </a:rPr>
              <a:t> </a:t>
            </a:r>
            <a:r>
              <a:rPr lang="en-US" altLang="en-US" sz="1900" b="1" dirty="0">
                <a:solidFill>
                  <a:srgbClr val="009EDE"/>
                </a:solidFill>
              </a:rPr>
              <a:t>a-</a:t>
            </a:r>
            <a:r>
              <a:rPr lang="en-US" altLang="en-US" sz="1900" b="1" dirty="0">
                <a:solidFill>
                  <a:srgbClr val="009D32"/>
                </a:solidFill>
              </a:rPr>
              <a:t> lucrative </a:t>
            </a:r>
            <a:r>
              <a:rPr lang="en-US" altLang="en-US" sz="1900" b="1" dirty="0">
                <a:solidFill>
                  <a:srgbClr val="009EDE"/>
                </a:solidFill>
              </a:rPr>
              <a:t>b-</a:t>
            </a:r>
            <a:r>
              <a:rPr lang="en-US" altLang="en-US" sz="1900" b="1" dirty="0">
                <a:solidFill>
                  <a:srgbClr val="009D32"/>
                </a:solidFill>
              </a:rPr>
              <a:t> sustainable </a:t>
            </a:r>
            <a:r>
              <a:rPr lang="en-US" altLang="en-US" sz="1900" b="1" dirty="0">
                <a:solidFill>
                  <a:srgbClr val="009EDE"/>
                </a:solidFill>
              </a:rPr>
              <a:t>c-</a:t>
            </a:r>
            <a:r>
              <a:rPr lang="en-US" altLang="en-US" sz="1900" b="1" dirty="0">
                <a:solidFill>
                  <a:srgbClr val="009D32"/>
                </a:solidFill>
              </a:rPr>
              <a:t> naïve</a:t>
            </a:r>
          </a:p>
          <a:p>
            <a:pPr lvl="0" eaLnBrk="0" fontAlgn="base" hangingPunct="0">
              <a:lnSpc>
                <a:spcPct val="150000"/>
              </a:lnSpc>
              <a:spcBef>
                <a:spcPct val="0"/>
              </a:spcBef>
              <a:spcAft>
                <a:spcPct val="0"/>
              </a:spcAft>
            </a:pPr>
            <a:r>
              <a:rPr lang="en-US" altLang="en-US" sz="1900" b="1" dirty="0">
                <a:solidFill>
                  <a:srgbClr val="C00000"/>
                </a:solidFill>
              </a:rPr>
              <a:t>4-</a:t>
            </a:r>
            <a:r>
              <a:rPr lang="en-US" altLang="en-US" sz="1900" b="1" dirty="0"/>
              <a:t> The </a:t>
            </a:r>
            <a:r>
              <a:rPr lang="en-US" altLang="en-US" sz="1900" b="1" dirty="0" err="1"/>
              <a:t>organisation’s</a:t>
            </a:r>
            <a:r>
              <a:rPr lang="en-US" altLang="en-US" sz="1900" b="1" dirty="0"/>
              <a:t> primary goal is the _______of local cultural traditions that are slowly being forgotten.</a:t>
            </a:r>
          </a:p>
          <a:p>
            <a:pPr lvl="0" algn="ctr" eaLnBrk="0" fontAlgn="base" hangingPunct="0">
              <a:lnSpc>
                <a:spcPct val="150000"/>
              </a:lnSpc>
              <a:spcBef>
                <a:spcPct val="0"/>
              </a:spcBef>
              <a:spcAft>
                <a:spcPct val="0"/>
              </a:spcAft>
            </a:pPr>
            <a:r>
              <a:rPr lang="en-US" altLang="en-US" sz="1900" b="1" dirty="0">
                <a:solidFill>
                  <a:srgbClr val="009EDE"/>
                </a:solidFill>
              </a:rPr>
              <a:t>a-</a:t>
            </a:r>
            <a:r>
              <a:rPr lang="en-US" altLang="en-US" sz="1900" b="1" dirty="0">
                <a:solidFill>
                  <a:srgbClr val="009D32"/>
                </a:solidFill>
              </a:rPr>
              <a:t> collaboration  </a:t>
            </a:r>
            <a:r>
              <a:rPr lang="en-US" altLang="en-US" sz="1900" b="1" dirty="0">
                <a:solidFill>
                  <a:srgbClr val="009EDE"/>
                </a:solidFill>
              </a:rPr>
              <a:t>b-</a:t>
            </a:r>
            <a:r>
              <a:rPr lang="en-US" altLang="en-US" sz="1900" b="1" dirty="0">
                <a:solidFill>
                  <a:srgbClr val="009D32"/>
                </a:solidFill>
              </a:rPr>
              <a:t> initiative </a:t>
            </a:r>
            <a:r>
              <a:rPr lang="en-US" altLang="en-US" sz="1900" b="1" dirty="0">
                <a:solidFill>
                  <a:srgbClr val="009EDE"/>
                </a:solidFill>
              </a:rPr>
              <a:t>c-</a:t>
            </a:r>
            <a:r>
              <a:rPr lang="en-US" altLang="en-US" sz="1900" b="1" dirty="0">
                <a:solidFill>
                  <a:srgbClr val="009D32"/>
                </a:solidFill>
              </a:rPr>
              <a:t> preservation</a:t>
            </a:r>
          </a:p>
          <a:p>
            <a:pPr lvl="0" eaLnBrk="0" fontAlgn="base" hangingPunct="0">
              <a:lnSpc>
                <a:spcPct val="150000"/>
              </a:lnSpc>
              <a:spcBef>
                <a:spcPct val="0"/>
              </a:spcBef>
              <a:spcAft>
                <a:spcPct val="0"/>
              </a:spcAft>
            </a:pPr>
            <a:r>
              <a:rPr lang="en-US" altLang="en-US" sz="1900" b="1" dirty="0">
                <a:solidFill>
                  <a:srgbClr val="C00000"/>
                </a:solidFill>
              </a:rPr>
              <a:t>5- </a:t>
            </a:r>
            <a:r>
              <a:rPr lang="en-US" altLang="en-US" sz="1900" b="1" dirty="0"/>
              <a:t>We need to create a ________story to convince investors that our mission is worth supporting.</a:t>
            </a:r>
          </a:p>
          <a:p>
            <a:pPr lvl="0" algn="ctr" eaLnBrk="0" fontAlgn="base" hangingPunct="0">
              <a:lnSpc>
                <a:spcPct val="150000"/>
              </a:lnSpc>
              <a:spcBef>
                <a:spcPct val="0"/>
              </a:spcBef>
              <a:spcAft>
                <a:spcPct val="0"/>
              </a:spcAft>
            </a:pPr>
            <a:r>
              <a:rPr lang="en-US" altLang="en-US" sz="1900" b="1" dirty="0">
                <a:solidFill>
                  <a:srgbClr val="009EDE"/>
                </a:solidFill>
              </a:rPr>
              <a:t>a-</a:t>
            </a:r>
            <a:r>
              <a:rPr lang="en-US" altLang="en-US" sz="1900" b="1" dirty="0">
                <a:solidFill>
                  <a:srgbClr val="009D32"/>
                </a:solidFill>
              </a:rPr>
              <a:t> genuine </a:t>
            </a:r>
            <a:r>
              <a:rPr lang="en-US" altLang="en-US" sz="1900" b="1" dirty="0">
                <a:solidFill>
                  <a:srgbClr val="009EDE"/>
                </a:solidFill>
              </a:rPr>
              <a:t>b-</a:t>
            </a:r>
            <a:r>
              <a:rPr lang="en-US" altLang="en-US" sz="1900" b="1" dirty="0">
                <a:solidFill>
                  <a:srgbClr val="009D32"/>
                </a:solidFill>
              </a:rPr>
              <a:t> average </a:t>
            </a:r>
            <a:r>
              <a:rPr lang="en-US" altLang="en-US" sz="1900" b="1" dirty="0">
                <a:solidFill>
                  <a:srgbClr val="009EDE"/>
                </a:solidFill>
              </a:rPr>
              <a:t>c-</a:t>
            </a:r>
            <a:r>
              <a:rPr lang="en-US" altLang="en-US" sz="1900" b="1" dirty="0">
                <a:solidFill>
                  <a:srgbClr val="009D32"/>
                </a:solidFill>
              </a:rPr>
              <a:t>compelling</a:t>
            </a:r>
          </a:p>
        </p:txBody>
      </p:sp>
      <p:sp>
        <p:nvSpPr>
          <p:cNvPr id="3" name="TextBox 2">
            <a:extLst>
              <a:ext uri="{FF2B5EF4-FFF2-40B4-BE49-F238E27FC236}">
                <a16:creationId xmlns:a16="http://schemas.microsoft.com/office/drawing/2014/main" id="{2E249401-62F9-B236-BEB7-31B05AF41CD2}"/>
              </a:ext>
            </a:extLst>
          </p:cNvPr>
          <p:cNvSpPr txBox="1"/>
          <p:nvPr/>
        </p:nvSpPr>
        <p:spPr>
          <a:xfrm>
            <a:off x="6028403" y="1238554"/>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6" name="TextBox 5">
            <a:extLst>
              <a:ext uri="{FF2B5EF4-FFF2-40B4-BE49-F238E27FC236}">
                <a16:creationId xmlns:a16="http://schemas.microsoft.com/office/drawing/2014/main" id="{21014972-AD46-73AF-98AB-FA95EB348915}"/>
              </a:ext>
            </a:extLst>
          </p:cNvPr>
          <p:cNvSpPr txBox="1"/>
          <p:nvPr/>
        </p:nvSpPr>
        <p:spPr>
          <a:xfrm>
            <a:off x="4878029" y="2123457"/>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9" name="TextBox 8">
            <a:extLst>
              <a:ext uri="{FF2B5EF4-FFF2-40B4-BE49-F238E27FC236}">
                <a16:creationId xmlns:a16="http://schemas.microsoft.com/office/drawing/2014/main" id="{6CB3FE9B-9AA3-CC79-E1C0-193B63D0F44E}"/>
              </a:ext>
            </a:extLst>
          </p:cNvPr>
          <p:cNvSpPr txBox="1"/>
          <p:nvPr/>
        </p:nvSpPr>
        <p:spPr>
          <a:xfrm>
            <a:off x="6220132" y="3421315"/>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10" name="TextBox 9">
            <a:extLst>
              <a:ext uri="{FF2B5EF4-FFF2-40B4-BE49-F238E27FC236}">
                <a16:creationId xmlns:a16="http://schemas.microsoft.com/office/drawing/2014/main" id="{03D69445-D6EF-9D72-F15D-0ED3C63C0E7F}"/>
              </a:ext>
            </a:extLst>
          </p:cNvPr>
          <p:cNvSpPr txBox="1"/>
          <p:nvPr/>
        </p:nvSpPr>
        <p:spPr>
          <a:xfrm>
            <a:off x="7223023" y="4247225"/>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11" name="TextBox 10">
            <a:extLst>
              <a:ext uri="{FF2B5EF4-FFF2-40B4-BE49-F238E27FC236}">
                <a16:creationId xmlns:a16="http://schemas.microsoft.com/office/drawing/2014/main" id="{620EAE6E-C701-3553-FE25-F5D52FEDB540}"/>
              </a:ext>
            </a:extLst>
          </p:cNvPr>
          <p:cNvSpPr txBox="1"/>
          <p:nvPr/>
        </p:nvSpPr>
        <p:spPr>
          <a:xfrm>
            <a:off x="6824816" y="5161625"/>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Tree>
    <p:extLst>
      <p:ext uri="{BB962C8B-B14F-4D97-AF65-F5344CB8AC3E}">
        <p14:creationId xmlns:p14="http://schemas.microsoft.com/office/powerpoint/2010/main" val="69223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65E699-30C9-1DF7-0A06-272F69372F74}"/>
              </a:ext>
            </a:extLst>
          </p:cNvPr>
          <p:cNvSpPr>
            <a:spLocks noChangeArrowheads="1"/>
          </p:cNvSpPr>
          <p:nvPr/>
        </p:nvSpPr>
        <p:spPr bwMode="auto">
          <a:xfrm>
            <a:off x="231058" y="314061"/>
            <a:ext cx="11960942" cy="5430717"/>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2000" b="1" dirty="0">
                <a:solidFill>
                  <a:srgbClr val="C00000"/>
                </a:solidFill>
              </a:rPr>
              <a:t>6</a:t>
            </a:r>
            <a:r>
              <a:rPr kumimoji="0" lang="en-US" altLang="en-US" sz="2000" b="1" i="0" u="none" strike="noStrike" cap="none" normalizeH="0" baseline="0" dirty="0">
                <a:ln>
                  <a:noFill/>
                </a:ln>
                <a:solidFill>
                  <a:srgbClr val="C00000"/>
                </a:solidFill>
                <a:effectLst/>
              </a:rPr>
              <a:t>-</a:t>
            </a:r>
            <a:r>
              <a:rPr kumimoji="0" lang="en-US" altLang="en-US" sz="2000" b="1" i="0" u="none" strike="noStrike" cap="none" normalizeH="0" baseline="0" dirty="0">
                <a:ln>
                  <a:noFill/>
                </a:ln>
                <a:solidFill>
                  <a:schemeClr val="tx1"/>
                </a:solidFill>
                <a:effectLst/>
              </a:rPr>
              <a:t> The team worked in close _______ with local leaders to ensure the new school project met the community's needs. </a:t>
            </a:r>
          </a:p>
          <a:p>
            <a:pPr lvl="0" algn="ctr" eaLnBrk="0" fontAlgn="base" hangingPunct="0">
              <a:lnSpc>
                <a:spcPct val="150000"/>
              </a:lnSpc>
              <a:spcBef>
                <a:spcPct val="0"/>
              </a:spcBef>
              <a:spcAft>
                <a:spcPct val="0"/>
              </a:spcAft>
            </a:pPr>
            <a:r>
              <a:rPr lang="fr-FR" altLang="en-US" sz="2000" b="1" dirty="0">
                <a:solidFill>
                  <a:srgbClr val="009EDE"/>
                </a:solidFill>
              </a:rPr>
              <a:t>a)</a:t>
            </a:r>
            <a:r>
              <a:rPr lang="fr-FR" altLang="en-US" sz="2000" b="1" dirty="0">
                <a:solidFill>
                  <a:srgbClr val="009D32"/>
                </a:solidFill>
              </a:rPr>
              <a:t> collaboration </a:t>
            </a:r>
            <a:r>
              <a:rPr lang="fr-FR" altLang="en-US" sz="2000" b="1" dirty="0">
                <a:solidFill>
                  <a:srgbClr val="009EDE"/>
                </a:solidFill>
              </a:rPr>
              <a:t>b)</a:t>
            </a:r>
            <a:r>
              <a:rPr lang="fr-FR" altLang="en-US" sz="2000" b="1" dirty="0">
                <a:solidFill>
                  <a:srgbClr val="009D32"/>
                </a:solidFill>
              </a:rPr>
              <a:t> </a:t>
            </a:r>
            <a:r>
              <a:rPr lang="fr-FR" altLang="en-US" sz="2000" b="1" dirty="0" err="1">
                <a:solidFill>
                  <a:srgbClr val="009D32"/>
                </a:solidFill>
              </a:rPr>
              <a:t>literacy</a:t>
            </a:r>
            <a:r>
              <a:rPr lang="fr-FR" altLang="en-US" sz="2000" b="1" dirty="0">
                <a:solidFill>
                  <a:srgbClr val="009D32"/>
                </a:solidFill>
              </a:rPr>
              <a:t> </a:t>
            </a:r>
            <a:r>
              <a:rPr lang="fr-FR" altLang="en-US" sz="2000" b="1" dirty="0">
                <a:solidFill>
                  <a:srgbClr val="009EDE"/>
                </a:solidFill>
              </a:rPr>
              <a:t>c)</a:t>
            </a:r>
            <a:r>
              <a:rPr lang="fr-FR" altLang="en-US" sz="2000" b="1" dirty="0">
                <a:solidFill>
                  <a:srgbClr val="009D32"/>
                </a:solidFill>
              </a:rPr>
              <a:t> </a:t>
            </a:r>
            <a:r>
              <a:rPr lang="fr-FR" altLang="en-US" sz="2000" b="1" dirty="0" err="1">
                <a:solidFill>
                  <a:srgbClr val="009D32"/>
                </a:solidFill>
              </a:rPr>
              <a:t>prosperity</a:t>
            </a:r>
            <a:endParaRPr kumimoji="0" lang="en-US" altLang="en-US" sz="2000" b="1" i="0" u="none" strike="noStrike" cap="none" normalizeH="0" baseline="0" dirty="0">
              <a:ln>
                <a:noFill/>
              </a:ln>
              <a:solidFill>
                <a:srgbClr val="009D32"/>
              </a:solidFill>
              <a:effectLst/>
            </a:endParaRPr>
          </a:p>
          <a:p>
            <a:pPr lvl="0" eaLnBrk="0" fontAlgn="base" hangingPunct="0">
              <a:spcBef>
                <a:spcPct val="0"/>
              </a:spcBef>
              <a:spcAft>
                <a:spcPct val="0"/>
              </a:spcAft>
            </a:pPr>
            <a:r>
              <a:rPr lang="en-US" altLang="en-US" sz="2000" b="1" dirty="0">
                <a:solidFill>
                  <a:srgbClr val="C00000"/>
                </a:solidFill>
              </a:rPr>
              <a:t>7-</a:t>
            </a:r>
            <a:r>
              <a:rPr lang="en-US" altLang="en-US" sz="2000" b="1" dirty="0"/>
              <a:t> It is important to have _______ about the project's goals so that everyone involved understands their specific responsibilities.</a:t>
            </a:r>
          </a:p>
          <a:p>
            <a:pPr lvl="0" algn="ctr" eaLnBrk="0" fontAlgn="base" hangingPunct="0">
              <a:lnSpc>
                <a:spcPct val="150000"/>
              </a:lnSpc>
              <a:spcBef>
                <a:spcPct val="0"/>
              </a:spcBef>
              <a:spcAft>
                <a:spcPct val="0"/>
              </a:spcAft>
            </a:pPr>
            <a:r>
              <a:rPr lang="en-US" altLang="en-US" sz="2000" b="1" dirty="0">
                <a:solidFill>
                  <a:srgbClr val="009D32"/>
                </a:solidFill>
              </a:rPr>
              <a:t> </a:t>
            </a:r>
            <a:r>
              <a:rPr lang="en-US" altLang="en-US" sz="2000" b="1" dirty="0">
                <a:solidFill>
                  <a:srgbClr val="009EDE"/>
                </a:solidFill>
              </a:rPr>
              <a:t>a)</a:t>
            </a:r>
            <a:r>
              <a:rPr lang="en-US" altLang="en-US" sz="2000" b="1" dirty="0">
                <a:solidFill>
                  <a:srgbClr val="009D32"/>
                </a:solidFill>
              </a:rPr>
              <a:t> tension </a:t>
            </a:r>
            <a:r>
              <a:rPr lang="en-US" altLang="en-US" sz="2000" b="1" dirty="0">
                <a:solidFill>
                  <a:srgbClr val="009EDE"/>
                </a:solidFill>
              </a:rPr>
              <a:t>b)</a:t>
            </a:r>
            <a:r>
              <a:rPr lang="en-US" altLang="en-US" sz="2000" b="1" dirty="0">
                <a:solidFill>
                  <a:srgbClr val="009D32"/>
                </a:solidFill>
              </a:rPr>
              <a:t> clarity </a:t>
            </a:r>
            <a:r>
              <a:rPr lang="en-US" altLang="en-US" sz="2000" b="1" dirty="0">
                <a:solidFill>
                  <a:srgbClr val="009EDE"/>
                </a:solidFill>
              </a:rPr>
              <a:t>c)</a:t>
            </a:r>
            <a:r>
              <a:rPr lang="en-US" altLang="en-US" sz="2000" b="1" dirty="0">
                <a:solidFill>
                  <a:srgbClr val="009D32"/>
                </a:solidFill>
              </a:rPr>
              <a:t> attention span</a:t>
            </a:r>
          </a:p>
          <a:p>
            <a:pPr lvl="0" eaLnBrk="0" fontAlgn="base" hangingPunct="0">
              <a:spcBef>
                <a:spcPct val="0"/>
              </a:spcBef>
              <a:spcAft>
                <a:spcPct val="0"/>
              </a:spcAft>
            </a:pPr>
            <a:r>
              <a:rPr lang="en-US" altLang="en-US" sz="2000" b="1" dirty="0">
                <a:solidFill>
                  <a:srgbClr val="C00000"/>
                </a:solidFill>
              </a:rPr>
              <a:t>8- </a:t>
            </a:r>
            <a:r>
              <a:rPr lang="en-US" altLang="en-US" sz="2000" b="1" dirty="0"/>
              <a:t>The new app was designed to help _______ the exchange of goods between rural farmers and city markets. </a:t>
            </a:r>
          </a:p>
          <a:p>
            <a:pPr lvl="0" algn="ctr" eaLnBrk="0" fontAlgn="base" hangingPunct="0">
              <a:lnSpc>
                <a:spcPct val="150000"/>
              </a:lnSpc>
              <a:spcBef>
                <a:spcPct val="0"/>
              </a:spcBef>
              <a:spcAft>
                <a:spcPct val="0"/>
              </a:spcAft>
            </a:pPr>
            <a:r>
              <a:rPr lang="en-US" altLang="en-US" sz="2000" b="1" dirty="0">
                <a:solidFill>
                  <a:srgbClr val="009EDE"/>
                </a:solidFill>
              </a:rPr>
              <a:t>a)</a:t>
            </a:r>
            <a:r>
              <a:rPr lang="en-US" altLang="en-US" sz="2000" b="1" dirty="0">
                <a:solidFill>
                  <a:srgbClr val="009D32"/>
                </a:solidFill>
              </a:rPr>
              <a:t> exaggerate </a:t>
            </a:r>
            <a:r>
              <a:rPr lang="en-US" altLang="en-US" sz="2000" b="1" dirty="0">
                <a:solidFill>
                  <a:srgbClr val="009EDE"/>
                </a:solidFill>
              </a:rPr>
              <a:t>b)</a:t>
            </a:r>
            <a:r>
              <a:rPr lang="en-US" altLang="en-US" sz="2000" b="1" dirty="0">
                <a:solidFill>
                  <a:srgbClr val="009D32"/>
                </a:solidFill>
              </a:rPr>
              <a:t> facilitate </a:t>
            </a:r>
            <a:r>
              <a:rPr lang="en-US" altLang="en-US" sz="2000" b="1" dirty="0">
                <a:solidFill>
                  <a:srgbClr val="009EDE"/>
                </a:solidFill>
              </a:rPr>
              <a:t>c)</a:t>
            </a:r>
            <a:r>
              <a:rPr lang="en-US" altLang="en-US" sz="2000" b="1" dirty="0">
                <a:solidFill>
                  <a:srgbClr val="009D32"/>
                </a:solidFill>
              </a:rPr>
              <a:t> irritate </a:t>
            </a:r>
          </a:p>
          <a:p>
            <a:pPr lvl="0" eaLnBrk="0" fontAlgn="base" hangingPunct="0">
              <a:spcBef>
                <a:spcPct val="0"/>
              </a:spcBef>
              <a:spcAft>
                <a:spcPct val="0"/>
              </a:spcAft>
            </a:pPr>
            <a:r>
              <a:rPr lang="en-US" altLang="en-US" sz="2000" b="1" dirty="0">
                <a:solidFill>
                  <a:srgbClr val="C00000"/>
                </a:solidFill>
              </a:rPr>
              <a:t>9-</a:t>
            </a:r>
            <a:r>
              <a:rPr lang="en-US" altLang="en-US" sz="2000" b="1" dirty="0"/>
              <a:t> The project aims to _______ the economic health of the town by creating new jobs and supporting small businesses. </a:t>
            </a:r>
          </a:p>
          <a:p>
            <a:pPr lvl="0" algn="ctr" eaLnBrk="0" fontAlgn="base" hangingPunct="0">
              <a:lnSpc>
                <a:spcPct val="150000"/>
              </a:lnSpc>
              <a:spcBef>
                <a:spcPct val="0"/>
              </a:spcBef>
              <a:spcAft>
                <a:spcPct val="0"/>
              </a:spcAft>
            </a:pPr>
            <a:r>
              <a:rPr lang="en-US" altLang="en-US" sz="2000" b="1" dirty="0">
                <a:solidFill>
                  <a:srgbClr val="009EDE"/>
                </a:solidFill>
              </a:rPr>
              <a:t>a)</a:t>
            </a:r>
            <a:r>
              <a:rPr lang="en-US" altLang="en-US" sz="2000" b="1" dirty="0">
                <a:solidFill>
                  <a:srgbClr val="009D32"/>
                </a:solidFill>
              </a:rPr>
              <a:t> pursue </a:t>
            </a:r>
            <a:r>
              <a:rPr lang="en-US" altLang="en-US" sz="2000" b="1" dirty="0">
                <a:solidFill>
                  <a:srgbClr val="009EDE"/>
                </a:solidFill>
              </a:rPr>
              <a:t>b)</a:t>
            </a:r>
            <a:r>
              <a:rPr lang="en-US" altLang="en-US" sz="2000" b="1" dirty="0">
                <a:solidFill>
                  <a:srgbClr val="009D32"/>
                </a:solidFill>
              </a:rPr>
              <a:t> thrive </a:t>
            </a:r>
            <a:r>
              <a:rPr lang="en-US" altLang="en-US" sz="2000" b="1" dirty="0">
                <a:solidFill>
                  <a:srgbClr val="009EDE"/>
                </a:solidFill>
              </a:rPr>
              <a:t>c)</a:t>
            </a:r>
            <a:r>
              <a:rPr lang="en-US" altLang="en-US" sz="2000" b="1" dirty="0">
                <a:solidFill>
                  <a:srgbClr val="009D32"/>
                </a:solidFill>
              </a:rPr>
              <a:t> </a:t>
            </a:r>
            <a:r>
              <a:rPr lang="en-US" altLang="en-US" sz="2000" b="1" dirty="0" err="1">
                <a:solidFill>
                  <a:srgbClr val="009D32"/>
                </a:solidFill>
              </a:rPr>
              <a:t>revitalise</a:t>
            </a:r>
            <a:endParaRPr lang="en-US" altLang="en-US" sz="2000" b="1" dirty="0">
              <a:solidFill>
                <a:srgbClr val="009D32"/>
              </a:solidFill>
            </a:endParaRPr>
          </a:p>
          <a:p>
            <a:pPr lvl="0" eaLnBrk="0" fontAlgn="base" hangingPunct="0">
              <a:lnSpc>
                <a:spcPct val="150000"/>
              </a:lnSpc>
              <a:spcBef>
                <a:spcPct val="0"/>
              </a:spcBef>
              <a:spcAft>
                <a:spcPct val="0"/>
              </a:spcAft>
            </a:pPr>
            <a:r>
              <a:rPr lang="en-US" altLang="en-US" sz="2000" b="1" dirty="0">
                <a:solidFill>
                  <a:srgbClr val="C00000"/>
                </a:solidFill>
              </a:rPr>
              <a:t>10-</a:t>
            </a:r>
            <a:r>
              <a:rPr lang="en-US" altLang="en-US" sz="2000" b="1" dirty="0"/>
              <a:t> Before starting the project, the team analyzed the _______ to understand the specific needs of the local population.</a:t>
            </a:r>
          </a:p>
          <a:p>
            <a:pPr lvl="0" algn="ctr" eaLnBrk="0" fontAlgn="base" hangingPunct="0">
              <a:lnSpc>
                <a:spcPct val="150000"/>
              </a:lnSpc>
              <a:spcBef>
                <a:spcPct val="0"/>
              </a:spcBef>
              <a:spcAft>
                <a:spcPct val="0"/>
              </a:spcAft>
            </a:pPr>
            <a:r>
              <a:rPr lang="en-US" altLang="en-US" sz="2000" b="1" dirty="0">
                <a:solidFill>
                  <a:srgbClr val="009EDE"/>
                </a:solidFill>
              </a:rPr>
              <a:t>a)</a:t>
            </a:r>
            <a:r>
              <a:rPr lang="en-US" altLang="en-US" sz="2000" b="1" dirty="0">
                <a:solidFill>
                  <a:srgbClr val="009D32"/>
                </a:solidFill>
              </a:rPr>
              <a:t> demographic </a:t>
            </a:r>
            <a:r>
              <a:rPr lang="en-US" altLang="en-US" sz="2000" b="1" dirty="0">
                <a:solidFill>
                  <a:srgbClr val="009EDE"/>
                </a:solidFill>
              </a:rPr>
              <a:t>b)</a:t>
            </a:r>
            <a:r>
              <a:rPr lang="en-US" altLang="en-US" sz="2000" b="1" dirty="0">
                <a:solidFill>
                  <a:srgbClr val="009D32"/>
                </a:solidFill>
              </a:rPr>
              <a:t> entire </a:t>
            </a:r>
            <a:r>
              <a:rPr lang="en-US" altLang="en-US" sz="2000" b="1" dirty="0">
                <a:solidFill>
                  <a:srgbClr val="009EDE"/>
                </a:solidFill>
              </a:rPr>
              <a:t>c)</a:t>
            </a:r>
            <a:r>
              <a:rPr lang="en-US" altLang="en-US" sz="2000" b="1" dirty="0">
                <a:solidFill>
                  <a:srgbClr val="009D32"/>
                </a:solidFill>
              </a:rPr>
              <a:t> engaged</a:t>
            </a:r>
          </a:p>
        </p:txBody>
      </p:sp>
      <p:sp>
        <p:nvSpPr>
          <p:cNvPr id="3" name="TextBox 2">
            <a:extLst>
              <a:ext uri="{FF2B5EF4-FFF2-40B4-BE49-F238E27FC236}">
                <a16:creationId xmlns:a16="http://schemas.microsoft.com/office/drawing/2014/main" id="{E62255BC-FDCD-DF10-E1BF-5B68D93262DF}"/>
              </a:ext>
            </a:extLst>
          </p:cNvPr>
          <p:cNvSpPr txBox="1"/>
          <p:nvPr/>
        </p:nvSpPr>
        <p:spPr>
          <a:xfrm>
            <a:off x="4627306" y="796103"/>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4" name="TextBox 3">
            <a:extLst>
              <a:ext uri="{FF2B5EF4-FFF2-40B4-BE49-F238E27FC236}">
                <a16:creationId xmlns:a16="http://schemas.microsoft.com/office/drawing/2014/main" id="{2A217A9F-9743-4269-C6A5-668B537CCE24}"/>
              </a:ext>
            </a:extLst>
          </p:cNvPr>
          <p:cNvSpPr txBox="1"/>
          <p:nvPr/>
        </p:nvSpPr>
        <p:spPr>
          <a:xfrm>
            <a:off x="5836674" y="1813741"/>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5" name="TextBox 4">
            <a:extLst>
              <a:ext uri="{FF2B5EF4-FFF2-40B4-BE49-F238E27FC236}">
                <a16:creationId xmlns:a16="http://schemas.microsoft.com/office/drawing/2014/main" id="{DC1C1B94-FC90-CB08-7DCD-650343895C32}"/>
              </a:ext>
            </a:extLst>
          </p:cNvPr>
          <p:cNvSpPr txBox="1"/>
          <p:nvPr/>
        </p:nvSpPr>
        <p:spPr>
          <a:xfrm>
            <a:off x="6279126" y="2580657"/>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6" name="TextBox 5">
            <a:extLst>
              <a:ext uri="{FF2B5EF4-FFF2-40B4-BE49-F238E27FC236}">
                <a16:creationId xmlns:a16="http://schemas.microsoft.com/office/drawing/2014/main" id="{C609031D-47FB-CD54-803A-8FD980C81AA2}"/>
              </a:ext>
            </a:extLst>
          </p:cNvPr>
          <p:cNvSpPr txBox="1"/>
          <p:nvPr/>
        </p:nvSpPr>
        <p:spPr>
          <a:xfrm>
            <a:off x="7134532" y="3657289"/>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
        <p:nvSpPr>
          <p:cNvPr id="7" name="TextBox 6">
            <a:extLst>
              <a:ext uri="{FF2B5EF4-FFF2-40B4-BE49-F238E27FC236}">
                <a16:creationId xmlns:a16="http://schemas.microsoft.com/office/drawing/2014/main" id="{8FCFB81D-1D07-E052-6EC0-918309B4D1F4}"/>
              </a:ext>
            </a:extLst>
          </p:cNvPr>
          <p:cNvSpPr txBox="1"/>
          <p:nvPr/>
        </p:nvSpPr>
        <p:spPr>
          <a:xfrm>
            <a:off x="5055009" y="4984645"/>
            <a:ext cx="372397" cy="523220"/>
          </a:xfrm>
          <a:prstGeom prst="rect">
            <a:avLst/>
          </a:prstGeom>
          <a:noFill/>
        </p:spPr>
        <p:txBody>
          <a:bodyPr wrap="square">
            <a:spAutoFit/>
          </a:bodyPr>
          <a:lstStyle/>
          <a:p>
            <a:pPr algn="ctr"/>
            <a:r>
              <a:rPr kumimoji="0" lang="en-US" altLang="en-US" sz="2800" b="1" i="0" u="none" strike="noStrike" cap="none" normalizeH="0" baseline="0" dirty="0">
                <a:ln>
                  <a:noFill/>
                </a:ln>
                <a:solidFill>
                  <a:srgbClr val="C00000"/>
                </a:solidFill>
                <a:effectLst/>
              </a:rPr>
              <a:t>√</a:t>
            </a:r>
            <a:endParaRPr lang="en-US" sz="2800" dirty="0">
              <a:solidFill>
                <a:srgbClr val="C00000"/>
              </a:solidFill>
            </a:endParaRPr>
          </a:p>
        </p:txBody>
      </p:sp>
    </p:spTree>
    <p:extLst>
      <p:ext uri="{BB962C8B-B14F-4D97-AF65-F5344CB8AC3E}">
        <p14:creationId xmlns:p14="http://schemas.microsoft.com/office/powerpoint/2010/main" val="246707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23DE72-A861-D17C-7D5A-3EDC172DD94A}"/>
              </a:ext>
            </a:extLst>
          </p:cNvPr>
          <p:cNvSpPr txBox="1"/>
          <p:nvPr/>
        </p:nvSpPr>
        <p:spPr>
          <a:xfrm>
            <a:off x="3753590" y="811033"/>
            <a:ext cx="4479010" cy="523220"/>
          </a:xfrm>
          <a:prstGeom prst="rect">
            <a:avLst/>
          </a:prstGeom>
          <a:solidFill>
            <a:schemeClr val="bg2"/>
          </a:solidFill>
        </p:spPr>
        <p:txBody>
          <a:bodyPr wrap="square">
            <a:spAutoFit/>
          </a:bodyPr>
          <a:lstStyle/>
          <a:p>
            <a:pPr algn="ctr"/>
            <a:r>
              <a:rPr lang="en-US" sz="2800" b="1" dirty="0">
                <a:solidFill>
                  <a:srgbClr val="C00000"/>
                </a:solidFill>
                <a:effectLst>
                  <a:outerShdw blurRad="38100" dist="38100" dir="2700000" algn="tl">
                    <a:srgbClr val="000000">
                      <a:alpha val="43137"/>
                    </a:srgbClr>
                  </a:outerShdw>
                </a:effectLst>
                <a:latin typeface="Google Sans"/>
              </a:rPr>
              <a:t>Types of parallel structures</a:t>
            </a:r>
            <a:endParaRPr lang="en-US" sz="2800" b="1" dirty="0">
              <a:solidFill>
                <a:srgbClr val="C00000"/>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AAED0804-7899-DAE3-A35C-CD01C5B4B5DC}"/>
              </a:ext>
            </a:extLst>
          </p:cNvPr>
          <p:cNvSpPr txBox="1"/>
          <p:nvPr/>
        </p:nvSpPr>
        <p:spPr>
          <a:xfrm>
            <a:off x="1" y="1404596"/>
            <a:ext cx="5574890" cy="2800767"/>
          </a:xfrm>
          <a:prstGeom prst="rect">
            <a:avLst/>
          </a:prstGeom>
          <a:solidFill>
            <a:schemeClr val="bg1"/>
          </a:solidFill>
        </p:spPr>
        <p:txBody>
          <a:bodyPr wrap="square" rtlCol="0">
            <a:spAutoFit/>
          </a:bodyPr>
          <a:lstStyle/>
          <a:p>
            <a:pPr algn="ctr"/>
            <a:r>
              <a:rPr lang="en-US" sz="2200" b="1" dirty="0">
                <a:solidFill>
                  <a:srgbClr val="FF0000"/>
                </a:solidFill>
              </a:rPr>
              <a:t>Parallelism with Words and Phrases</a:t>
            </a:r>
          </a:p>
          <a:p>
            <a:r>
              <a:rPr lang="en-US" sz="2200" b="1" dirty="0">
                <a:solidFill>
                  <a:srgbClr val="00AA48"/>
                </a:solidFill>
              </a:rPr>
              <a:t>Nouns:</a:t>
            </a:r>
            <a:r>
              <a:rPr lang="en-US" sz="2200" dirty="0">
                <a:solidFill>
                  <a:srgbClr val="00AA48"/>
                </a:solidFill>
              </a:rPr>
              <a:t> </a:t>
            </a:r>
            <a:r>
              <a:rPr lang="en-US" sz="2200" dirty="0"/>
              <a:t>The puppy chose the </a:t>
            </a:r>
            <a:r>
              <a:rPr lang="en-US" sz="2200" b="1" dirty="0"/>
              <a:t>couch</a:t>
            </a:r>
            <a:r>
              <a:rPr lang="en-US" sz="2200" dirty="0"/>
              <a:t>, </a:t>
            </a:r>
            <a:r>
              <a:rPr lang="en-US" sz="2200" b="1" dirty="0"/>
              <a:t>blanket</a:t>
            </a:r>
            <a:r>
              <a:rPr lang="en-US" sz="2200" dirty="0"/>
              <a:t>, and </a:t>
            </a:r>
            <a:r>
              <a:rPr lang="en-US" sz="2200" b="1" dirty="0"/>
              <a:t>bed</a:t>
            </a:r>
            <a:r>
              <a:rPr lang="en-US" sz="2200" dirty="0"/>
              <a:t> as hiding spots</a:t>
            </a:r>
          </a:p>
          <a:p>
            <a:endParaRPr lang="en-US" sz="2200" dirty="0"/>
          </a:p>
          <a:p>
            <a:r>
              <a:rPr lang="en-US" sz="2200" b="1" dirty="0">
                <a:solidFill>
                  <a:srgbClr val="00AA48"/>
                </a:solidFill>
              </a:rPr>
              <a:t>Adjectives:</a:t>
            </a:r>
            <a:r>
              <a:rPr lang="en-US" sz="2200" dirty="0">
                <a:solidFill>
                  <a:srgbClr val="00AA48"/>
                </a:solidFill>
              </a:rPr>
              <a:t> </a:t>
            </a:r>
            <a:r>
              <a:rPr lang="en-US" sz="2200" dirty="0"/>
              <a:t>The bird’s feathers were </a:t>
            </a:r>
            <a:r>
              <a:rPr lang="en-US" sz="2200" b="1" dirty="0"/>
              <a:t>vibrant</a:t>
            </a:r>
            <a:r>
              <a:rPr lang="en-US" sz="2200" dirty="0"/>
              <a:t>, </a:t>
            </a:r>
            <a:r>
              <a:rPr lang="en-US" sz="2200" b="1" dirty="0"/>
              <a:t>colorful</a:t>
            </a:r>
            <a:r>
              <a:rPr lang="en-US" sz="2200" dirty="0"/>
              <a:t>, and </a:t>
            </a:r>
            <a:r>
              <a:rPr lang="en-US" sz="2200" b="1" dirty="0"/>
              <a:t>silky.</a:t>
            </a:r>
          </a:p>
          <a:p>
            <a:r>
              <a:rPr lang="en-US" sz="2200" b="1" dirty="0">
                <a:solidFill>
                  <a:srgbClr val="00AA48"/>
                </a:solidFill>
              </a:rPr>
              <a:t>Adverbs:</a:t>
            </a:r>
            <a:r>
              <a:rPr lang="en-US" sz="2200" dirty="0">
                <a:solidFill>
                  <a:srgbClr val="00AA48"/>
                </a:solidFill>
              </a:rPr>
              <a:t> </a:t>
            </a:r>
            <a:r>
              <a:rPr lang="en-US" sz="2200" dirty="0"/>
              <a:t>The manager wrote the report </a:t>
            </a:r>
            <a:r>
              <a:rPr lang="en-US" sz="2200" b="1" dirty="0"/>
              <a:t>quickly</a:t>
            </a:r>
            <a:r>
              <a:rPr lang="en-US" sz="2200" dirty="0"/>
              <a:t>, </a:t>
            </a:r>
            <a:r>
              <a:rPr lang="en-US" sz="2200" b="1" dirty="0"/>
              <a:t>accurately</a:t>
            </a:r>
            <a:r>
              <a:rPr lang="en-US" sz="2200" dirty="0"/>
              <a:t>, and </a:t>
            </a:r>
            <a:r>
              <a:rPr lang="en-US" sz="2200" b="1" dirty="0"/>
              <a:t>thoroughly</a:t>
            </a:r>
            <a:r>
              <a:rPr lang="en-US" sz="2200" dirty="0"/>
              <a:t>.</a:t>
            </a:r>
          </a:p>
        </p:txBody>
      </p:sp>
      <p:sp>
        <p:nvSpPr>
          <p:cNvPr id="4" name="TextBox 3">
            <a:extLst>
              <a:ext uri="{FF2B5EF4-FFF2-40B4-BE49-F238E27FC236}">
                <a16:creationId xmlns:a16="http://schemas.microsoft.com/office/drawing/2014/main" id="{0E0282C0-17AB-7D76-70A9-2B1FE7EF92E6}"/>
              </a:ext>
            </a:extLst>
          </p:cNvPr>
          <p:cNvSpPr txBox="1"/>
          <p:nvPr/>
        </p:nvSpPr>
        <p:spPr>
          <a:xfrm>
            <a:off x="0" y="4302695"/>
            <a:ext cx="5663381" cy="2215991"/>
          </a:xfrm>
          <a:prstGeom prst="rect">
            <a:avLst/>
          </a:prstGeom>
          <a:solidFill>
            <a:schemeClr val="bg1"/>
          </a:solidFill>
        </p:spPr>
        <p:txBody>
          <a:bodyPr wrap="square" rtlCol="0">
            <a:spAutoFit/>
          </a:bodyPr>
          <a:lstStyle/>
          <a:p>
            <a:pPr algn="ctr"/>
            <a:r>
              <a:rPr lang="en-US" sz="2300" b="1" dirty="0">
                <a:solidFill>
                  <a:srgbClr val="FF0000"/>
                </a:solidFill>
              </a:rPr>
              <a:t>Parallelism with Verb Forms (Gerunds and Infinitives)</a:t>
            </a:r>
          </a:p>
          <a:p>
            <a:r>
              <a:rPr lang="en-US" sz="2300" b="1" dirty="0">
                <a:solidFill>
                  <a:srgbClr val="00AA48"/>
                </a:solidFill>
              </a:rPr>
              <a:t>Gerunds:</a:t>
            </a:r>
            <a:r>
              <a:rPr lang="en-US" sz="2300" dirty="0">
                <a:solidFill>
                  <a:srgbClr val="00AA48"/>
                </a:solidFill>
              </a:rPr>
              <a:t> </a:t>
            </a:r>
            <a:r>
              <a:rPr lang="en-US" sz="2300" dirty="0"/>
              <a:t>Mary likes </a:t>
            </a:r>
            <a:r>
              <a:rPr lang="en-US" sz="2300" b="1" dirty="0"/>
              <a:t>hiking</a:t>
            </a:r>
            <a:r>
              <a:rPr lang="en-US" sz="2300" dirty="0"/>
              <a:t>, </a:t>
            </a:r>
            <a:r>
              <a:rPr lang="en-US" sz="2300" b="1" dirty="0"/>
              <a:t>swimming</a:t>
            </a:r>
            <a:r>
              <a:rPr lang="en-US" sz="2300" dirty="0"/>
              <a:t>, and </a:t>
            </a:r>
            <a:r>
              <a:rPr lang="en-US" sz="2300" b="1" dirty="0"/>
              <a:t>riding</a:t>
            </a:r>
            <a:r>
              <a:rPr lang="en-US" sz="2300" dirty="0"/>
              <a:t> a bicycle</a:t>
            </a:r>
          </a:p>
          <a:p>
            <a:r>
              <a:rPr lang="en-US" sz="2300" b="1" dirty="0">
                <a:solidFill>
                  <a:srgbClr val="00AA48"/>
                </a:solidFill>
              </a:rPr>
              <a:t>Infinitives:</a:t>
            </a:r>
            <a:r>
              <a:rPr lang="en-US" sz="2300" dirty="0">
                <a:solidFill>
                  <a:srgbClr val="00AA48"/>
                </a:solidFill>
              </a:rPr>
              <a:t> </a:t>
            </a:r>
            <a:r>
              <a:rPr lang="en-US" sz="2300" dirty="0"/>
              <a:t>Mary likes </a:t>
            </a:r>
            <a:r>
              <a:rPr lang="en-US" sz="2300" b="1" dirty="0"/>
              <a:t>to hike</a:t>
            </a:r>
            <a:r>
              <a:rPr lang="en-US" sz="2300" dirty="0"/>
              <a:t>, </a:t>
            </a:r>
            <a:r>
              <a:rPr lang="en-US" sz="2300" b="1" dirty="0"/>
              <a:t>to swim</a:t>
            </a:r>
            <a:r>
              <a:rPr lang="en-US" sz="2300" dirty="0"/>
              <a:t>, and </a:t>
            </a:r>
            <a:r>
              <a:rPr lang="en-US" sz="2300" b="1" dirty="0"/>
              <a:t>to ride</a:t>
            </a:r>
            <a:r>
              <a:rPr lang="en-US" sz="2300" dirty="0"/>
              <a:t> a bicycle.</a:t>
            </a:r>
          </a:p>
        </p:txBody>
      </p:sp>
      <p:sp>
        <p:nvSpPr>
          <p:cNvPr id="5" name="TextBox 4">
            <a:extLst>
              <a:ext uri="{FF2B5EF4-FFF2-40B4-BE49-F238E27FC236}">
                <a16:creationId xmlns:a16="http://schemas.microsoft.com/office/drawing/2014/main" id="{76474146-7CEB-1F7A-6F1B-0E9CCAB2B37B}"/>
              </a:ext>
            </a:extLst>
          </p:cNvPr>
          <p:cNvSpPr txBox="1"/>
          <p:nvPr/>
        </p:nvSpPr>
        <p:spPr>
          <a:xfrm>
            <a:off x="5715375" y="1432676"/>
            <a:ext cx="6039173" cy="2677656"/>
          </a:xfrm>
          <a:prstGeom prst="rect">
            <a:avLst/>
          </a:prstGeom>
          <a:solidFill>
            <a:schemeClr val="bg1"/>
          </a:solidFill>
        </p:spPr>
        <p:txBody>
          <a:bodyPr wrap="square" rtlCol="0">
            <a:spAutoFit/>
          </a:bodyPr>
          <a:lstStyle/>
          <a:p>
            <a:pPr algn="ctr"/>
            <a:r>
              <a:rPr lang="en-US" sz="2400" b="1" dirty="0">
                <a:solidFill>
                  <a:srgbClr val="FF0000"/>
                </a:solidFill>
              </a:rPr>
              <a:t>Parallelism in Clauses</a:t>
            </a:r>
          </a:p>
          <a:p>
            <a:r>
              <a:rPr lang="en-US" sz="2400" b="1" dirty="0">
                <a:solidFill>
                  <a:srgbClr val="00AA48"/>
                </a:solidFill>
              </a:rPr>
              <a:t>Active Voice:</a:t>
            </a:r>
            <a:r>
              <a:rPr lang="en-US" sz="2400" dirty="0">
                <a:solidFill>
                  <a:srgbClr val="00AA48"/>
                </a:solidFill>
              </a:rPr>
              <a:t> </a:t>
            </a:r>
            <a:r>
              <a:rPr lang="en-US" sz="2400" dirty="0"/>
              <a:t>The salesman expected </a:t>
            </a:r>
            <a:r>
              <a:rPr lang="en-US" sz="2400" b="1" dirty="0"/>
              <a:t>that he would present his product</a:t>
            </a:r>
            <a:r>
              <a:rPr lang="en-US" sz="2400" dirty="0"/>
              <a:t> and </a:t>
            </a:r>
            <a:r>
              <a:rPr lang="en-US" sz="2400" b="1" dirty="0"/>
              <a:t>that prospective buyers would ask questions</a:t>
            </a:r>
            <a:r>
              <a:rPr lang="en-US" sz="2400" dirty="0"/>
              <a:t>.</a:t>
            </a:r>
          </a:p>
          <a:p>
            <a:r>
              <a:rPr lang="en-US" sz="2400" b="1" dirty="0">
                <a:solidFill>
                  <a:srgbClr val="00AA48"/>
                </a:solidFill>
              </a:rPr>
              <a:t>Noun Clauses:</a:t>
            </a:r>
            <a:r>
              <a:rPr lang="en-US" sz="2400" dirty="0">
                <a:solidFill>
                  <a:srgbClr val="00AA48"/>
                </a:solidFill>
              </a:rPr>
              <a:t> </a:t>
            </a:r>
            <a:r>
              <a:rPr lang="en-US" sz="2400" dirty="0"/>
              <a:t>The coach told the players </a:t>
            </a:r>
            <a:r>
              <a:rPr lang="en-US" sz="2400" b="1" dirty="0"/>
              <a:t>that they should sleep well</a:t>
            </a:r>
            <a:r>
              <a:rPr lang="en-US" sz="2400" dirty="0"/>
              <a:t>, </a:t>
            </a:r>
            <a:r>
              <a:rPr lang="en-US" sz="2400" b="1" dirty="0"/>
              <a:t>that they should eat light</a:t>
            </a:r>
            <a:r>
              <a:rPr lang="en-US" sz="2400" dirty="0"/>
              <a:t>, and </a:t>
            </a:r>
            <a:r>
              <a:rPr lang="en-US" sz="2400" b="1" dirty="0"/>
              <a:t>that they should warm up</a:t>
            </a:r>
            <a:r>
              <a:rPr lang="en-US" sz="2400" dirty="0"/>
              <a:t>.</a:t>
            </a:r>
          </a:p>
        </p:txBody>
      </p:sp>
      <p:sp>
        <p:nvSpPr>
          <p:cNvPr id="6" name="TextBox 5">
            <a:extLst>
              <a:ext uri="{FF2B5EF4-FFF2-40B4-BE49-F238E27FC236}">
                <a16:creationId xmlns:a16="http://schemas.microsoft.com/office/drawing/2014/main" id="{0B6B446D-905E-E1A8-150C-58FE6BC47D02}"/>
              </a:ext>
            </a:extLst>
          </p:cNvPr>
          <p:cNvSpPr txBox="1"/>
          <p:nvPr/>
        </p:nvSpPr>
        <p:spPr>
          <a:xfrm>
            <a:off x="5895022" y="4494091"/>
            <a:ext cx="5842861" cy="1569660"/>
          </a:xfrm>
          <a:prstGeom prst="rect">
            <a:avLst/>
          </a:prstGeom>
          <a:solidFill>
            <a:schemeClr val="bg1"/>
          </a:solidFill>
        </p:spPr>
        <p:txBody>
          <a:bodyPr wrap="square" rtlCol="0">
            <a:spAutoFit/>
          </a:bodyPr>
          <a:lstStyle/>
          <a:p>
            <a:pPr algn="ctr"/>
            <a:r>
              <a:rPr lang="en-US" sz="2400" b="1" dirty="0">
                <a:solidFill>
                  <a:srgbClr val="FF0000"/>
                </a:solidFill>
              </a:rPr>
              <a:t>Correlative Conjunctions</a:t>
            </a:r>
          </a:p>
          <a:p>
            <a:r>
              <a:rPr lang="en-US" sz="2400" b="1" dirty="0"/>
              <a:t>Rover loves </a:t>
            </a:r>
            <a:r>
              <a:rPr lang="en-US" sz="2400" b="1" dirty="0">
                <a:solidFill>
                  <a:srgbClr val="FF0000"/>
                </a:solidFill>
              </a:rPr>
              <a:t>not only </a:t>
            </a:r>
            <a:r>
              <a:rPr lang="en-US" sz="2400" b="1" dirty="0"/>
              <a:t>chicken </a:t>
            </a:r>
            <a:r>
              <a:rPr lang="en-US" sz="2400" b="1" dirty="0">
                <a:solidFill>
                  <a:srgbClr val="FF0000"/>
                </a:solidFill>
              </a:rPr>
              <a:t>but</a:t>
            </a:r>
            <a:r>
              <a:rPr lang="en-US" sz="2400" b="1" dirty="0"/>
              <a:t> also beef.</a:t>
            </a:r>
          </a:p>
          <a:p>
            <a:r>
              <a:rPr lang="en-US" sz="2400" b="1" dirty="0"/>
              <a:t>The team was </a:t>
            </a:r>
            <a:r>
              <a:rPr lang="en-US" sz="2400" b="1" dirty="0">
                <a:solidFill>
                  <a:srgbClr val="FF0000"/>
                </a:solidFill>
              </a:rPr>
              <a:t>neither</a:t>
            </a:r>
            <a:r>
              <a:rPr lang="en-US" sz="2400" b="1" dirty="0"/>
              <a:t> prepared for the weather </a:t>
            </a:r>
            <a:r>
              <a:rPr lang="en-US" sz="2400" b="1" dirty="0">
                <a:solidFill>
                  <a:srgbClr val="FF0000"/>
                </a:solidFill>
              </a:rPr>
              <a:t>nor</a:t>
            </a:r>
            <a:r>
              <a:rPr lang="en-US" sz="2400" b="1" dirty="0"/>
              <a:t> ready for the opponent.</a:t>
            </a:r>
            <a:endParaRPr lang="en-US" sz="2400" dirty="0"/>
          </a:p>
        </p:txBody>
      </p:sp>
      <p:sp>
        <p:nvSpPr>
          <p:cNvPr id="7" name="TextBox 6">
            <a:extLst>
              <a:ext uri="{FF2B5EF4-FFF2-40B4-BE49-F238E27FC236}">
                <a16:creationId xmlns:a16="http://schemas.microsoft.com/office/drawing/2014/main" id="{94685527-8C18-809C-DE37-A96DD8A3C4CB}"/>
              </a:ext>
            </a:extLst>
          </p:cNvPr>
          <p:cNvSpPr txBox="1"/>
          <p:nvPr/>
        </p:nvSpPr>
        <p:spPr>
          <a:xfrm>
            <a:off x="5408369" y="141735"/>
            <a:ext cx="3956857" cy="523220"/>
          </a:xfrm>
          <a:prstGeom prst="rect">
            <a:avLst/>
          </a:prstGeom>
          <a:solidFill>
            <a:schemeClr val="bg1"/>
          </a:solidFill>
        </p:spPr>
        <p:txBody>
          <a:bodyPr wrap="square">
            <a:spAutoFit/>
          </a:bodyPr>
          <a:lstStyle/>
          <a:p>
            <a:pPr algn="ctr"/>
            <a:r>
              <a:rPr lang="en-US" sz="2800" b="1" i="0" dirty="0">
                <a:solidFill>
                  <a:schemeClr val="accent5"/>
                </a:solidFill>
                <a:effectLst>
                  <a:outerShdw blurRad="38100" dist="38100" dir="2700000" algn="tl">
                    <a:srgbClr val="000000">
                      <a:alpha val="43137"/>
                    </a:srgbClr>
                  </a:outerShdw>
                </a:effectLst>
                <a:latin typeface="Google Sans"/>
              </a:rPr>
              <a:t>Parallel Structures </a:t>
            </a:r>
            <a:endParaRPr lang="en-US" sz="2800" b="1" dirty="0">
              <a:solidFill>
                <a:schemeClr val="accent5"/>
              </a:solidFill>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28E24B55-5A0E-0E90-F70E-53D1D34A8C40}"/>
              </a:ext>
            </a:extLst>
          </p:cNvPr>
          <p:cNvSpPr/>
          <p:nvPr/>
        </p:nvSpPr>
        <p:spPr>
          <a:xfrm>
            <a:off x="477756" y="147483"/>
            <a:ext cx="4185761" cy="646331"/>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36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7</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a:t>
            </a:r>
            <a:r>
              <a:rPr lang="en-GB" sz="3600" b="1" dirty="0">
                <a:ln w="0"/>
                <a:solidFill>
                  <a:srgbClr val="6F2F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a:t>
            </a:r>
            <a:r>
              <a:rPr lang="en-GB" sz="36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en-US" sz="36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60148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BD5557-E8F2-F6DB-3D18-DA9EBDEC0277}"/>
              </a:ext>
            </a:extLst>
          </p:cNvPr>
          <p:cNvSpPr txBox="1"/>
          <p:nvPr/>
        </p:nvSpPr>
        <p:spPr>
          <a:xfrm>
            <a:off x="0" y="263470"/>
            <a:ext cx="6462793" cy="4154984"/>
          </a:xfrm>
          <a:prstGeom prst="rect">
            <a:avLst/>
          </a:prstGeom>
          <a:solidFill>
            <a:schemeClr val="bg1"/>
          </a:solidFill>
        </p:spPr>
        <p:txBody>
          <a:bodyPr wrap="square" rtlCol="0">
            <a:spAutoFit/>
          </a:bodyPr>
          <a:lstStyle/>
          <a:p>
            <a:pPr algn="ctr"/>
            <a:r>
              <a:rPr lang="en-US" sz="2400" b="1" dirty="0">
                <a:solidFill>
                  <a:srgbClr val="FF0000"/>
                </a:solidFill>
              </a:rPr>
              <a:t>Parallelism in comparative and superlative constructions</a:t>
            </a:r>
          </a:p>
          <a:p>
            <a:r>
              <a:rPr lang="en-US" sz="2400" dirty="0"/>
              <a:t>- He prefers </a:t>
            </a:r>
            <a:r>
              <a:rPr lang="en-US" sz="2400" b="1" dirty="0"/>
              <a:t>swimming</a:t>
            </a:r>
            <a:r>
              <a:rPr lang="en-US" sz="2400" dirty="0"/>
              <a:t> to </a:t>
            </a:r>
            <a:r>
              <a:rPr lang="en-US" sz="2400" b="1" dirty="0"/>
              <a:t>walking</a:t>
            </a:r>
            <a:r>
              <a:rPr lang="en-US" sz="2400" dirty="0"/>
              <a:t>. (NOT He prefers </a:t>
            </a:r>
            <a:r>
              <a:rPr lang="en-US" sz="2400" b="1" dirty="0"/>
              <a:t>swimming</a:t>
            </a:r>
            <a:r>
              <a:rPr lang="en-US" sz="2400" dirty="0"/>
              <a:t> to </a:t>
            </a:r>
            <a:r>
              <a:rPr lang="en-US" sz="2400" b="1" dirty="0"/>
              <a:t>a walk.)</a:t>
            </a:r>
          </a:p>
          <a:p>
            <a:r>
              <a:rPr lang="en-US" sz="2400" dirty="0"/>
              <a:t>- The </a:t>
            </a:r>
            <a:r>
              <a:rPr lang="en-US" sz="2400" b="1" dirty="0"/>
              <a:t>older</a:t>
            </a:r>
            <a:r>
              <a:rPr lang="en-US" sz="2400" dirty="0"/>
              <a:t> we grow, the </a:t>
            </a:r>
            <a:r>
              <a:rPr lang="en-US" sz="2400" b="1" dirty="0"/>
              <a:t>wiser</a:t>
            </a:r>
            <a:r>
              <a:rPr lang="en-US" sz="2400" dirty="0"/>
              <a:t> we become.</a:t>
            </a:r>
          </a:p>
          <a:p>
            <a:pPr marL="285750" indent="-285750">
              <a:buFontTx/>
              <a:buChar char="-"/>
            </a:pPr>
            <a:r>
              <a:rPr lang="en-US" sz="2400" dirty="0"/>
              <a:t>The </a:t>
            </a:r>
            <a:r>
              <a:rPr lang="en-US" sz="2400" b="1" dirty="0"/>
              <a:t>more</a:t>
            </a:r>
            <a:r>
              <a:rPr lang="en-US" sz="2400" dirty="0"/>
              <a:t> he reads, the </a:t>
            </a:r>
            <a:r>
              <a:rPr lang="en-US" sz="2400" b="1" dirty="0"/>
              <a:t>less</a:t>
            </a:r>
            <a:r>
              <a:rPr lang="en-US" sz="2400" dirty="0"/>
              <a:t> he understands.</a:t>
            </a:r>
          </a:p>
          <a:p>
            <a:pPr marL="285750" indent="-285750">
              <a:buFontTx/>
              <a:buChar char="-"/>
            </a:pPr>
            <a:r>
              <a:rPr lang="en-US" sz="2400" dirty="0"/>
              <a:t>The new skyscraper is the </a:t>
            </a:r>
            <a:r>
              <a:rPr lang="en-US" sz="2400" b="1" dirty="0"/>
              <a:t>tallest</a:t>
            </a:r>
            <a:r>
              <a:rPr lang="en-US" sz="2400" dirty="0"/>
              <a:t>, </a:t>
            </a:r>
            <a:r>
              <a:rPr lang="en-US" sz="2400" b="1" dirty="0"/>
              <a:t>most expensive</a:t>
            </a:r>
            <a:r>
              <a:rPr lang="en-US" sz="2400" dirty="0"/>
              <a:t>, and </a:t>
            </a:r>
            <a:r>
              <a:rPr lang="en-US" sz="2400" b="1" dirty="0"/>
              <a:t>most controversial</a:t>
            </a:r>
            <a:r>
              <a:rPr lang="en-US" sz="2400" dirty="0"/>
              <a:t> building in the city.</a:t>
            </a:r>
          </a:p>
          <a:p>
            <a:r>
              <a:rPr lang="en-US" sz="2400" dirty="0"/>
              <a:t>(NOT ..tallest, most expensive, and </a:t>
            </a:r>
            <a:r>
              <a:rPr lang="en-US" sz="2400" dirty="0">
                <a:solidFill>
                  <a:srgbClr val="FF0000"/>
                </a:solidFill>
              </a:rPr>
              <a:t>more</a:t>
            </a:r>
            <a:r>
              <a:rPr lang="en-US" sz="2400" dirty="0"/>
              <a:t> controversial.)</a:t>
            </a:r>
          </a:p>
        </p:txBody>
      </p:sp>
      <p:sp>
        <p:nvSpPr>
          <p:cNvPr id="3" name="TextBox 2">
            <a:extLst>
              <a:ext uri="{FF2B5EF4-FFF2-40B4-BE49-F238E27FC236}">
                <a16:creationId xmlns:a16="http://schemas.microsoft.com/office/drawing/2014/main" id="{00738CCD-FA45-F246-64B8-D4007C82A1E7}"/>
              </a:ext>
            </a:extLst>
          </p:cNvPr>
          <p:cNvSpPr txBox="1"/>
          <p:nvPr/>
        </p:nvSpPr>
        <p:spPr>
          <a:xfrm>
            <a:off x="170482" y="4602995"/>
            <a:ext cx="4819973" cy="1569660"/>
          </a:xfrm>
          <a:prstGeom prst="rect">
            <a:avLst/>
          </a:prstGeom>
          <a:solidFill>
            <a:schemeClr val="bg1"/>
          </a:solidFill>
        </p:spPr>
        <p:txBody>
          <a:bodyPr wrap="square" rtlCol="0">
            <a:spAutoFit/>
          </a:bodyPr>
          <a:lstStyle/>
          <a:p>
            <a:pPr algn="ctr"/>
            <a:r>
              <a:rPr lang="en-US" sz="2400" b="1" dirty="0">
                <a:solidFill>
                  <a:srgbClr val="FF0000"/>
                </a:solidFill>
              </a:rPr>
              <a:t>Lists/ Items</a:t>
            </a:r>
          </a:p>
          <a:p>
            <a:pPr algn="ctr"/>
            <a:endParaRPr lang="en-US" sz="2400" b="1" dirty="0">
              <a:solidFill>
                <a:srgbClr val="FF0000"/>
              </a:solidFill>
            </a:endParaRPr>
          </a:p>
          <a:p>
            <a:r>
              <a:rPr lang="en-US" sz="2400" dirty="0"/>
              <a:t>- I like walking, biking, and reading books.</a:t>
            </a:r>
          </a:p>
        </p:txBody>
      </p:sp>
      <p:sp>
        <p:nvSpPr>
          <p:cNvPr id="4" name="TextBox 3">
            <a:extLst>
              <a:ext uri="{FF2B5EF4-FFF2-40B4-BE49-F238E27FC236}">
                <a16:creationId xmlns:a16="http://schemas.microsoft.com/office/drawing/2014/main" id="{6829C3B1-9417-2E98-F2CA-6842B09DECB4}"/>
              </a:ext>
            </a:extLst>
          </p:cNvPr>
          <p:cNvSpPr txBox="1"/>
          <p:nvPr/>
        </p:nvSpPr>
        <p:spPr>
          <a:xfrm>
            <a:off x="6586781" y="260889"/>
            <a:ext cx="5605220" cy="5847755"/>
          </a:xfrm>
          <a:prstGeom prst="rect">
            <a:avLst/>
          </a:prstGeom>
          <a:solidFill>
            <a:schemeClr val="bg1"/>
          </a:solidFill>
        </p:spPr>
        <p:txBody>
          <a:bodyPr wrap="square" rtlCol="0">
            <a:spAutoFit/>
          </a:bodyPr>
          <a:lstStyle/>
          <a:p>
            <a:pPr algn="ctr"/>
            <a:r>
              <a:rPr lang="en-US" sz="2200" b="1" dirty="0">
                <a:solidFill>
                  <a:srgbClr val="FF0000"/>
                </a:solidFill>
              </a:rPr>
              <a:t>Famous Sayings with parallel structures</a:t>
            </a:r>
          </a:p>
          <a:p>
            <a:pPr algn="ctr"/>
            <a:endParaRPr lang="en-US" sz="2200" b="1" dirty="0">
              <a:solidFill>
                <a:srgbClr val="FF0000"/>
              </a:solidFill>
            </a:endParaRPr>
          </a:p>
          <a:p>
            <a:r>
              <a:rPr lang="en-US" sz="2200" dirty="0"/>
              <a:t>- </a:t>
            </a:r>
            <a:r>
              <a:rPr lang="en-US" sz="2200" b="1" dirty="0">
                <a:solidFill>
                  <a:srgbClr val="FF0000"/>
                </a:solidFill>
              </a:rPr>
              <a:t>Easy come, easy go.</a:t>
            </a:r>
            <a:r>
              <a:rPr lang="en-US" sz="2200" dirty="0">
                <a:solidFill>
                  <a:srgbClr val="FF0000"/>
                </a:solidFill>
              </a:rPr>
              <a:t> </a:t>
            </a:r>
            <a:r>
              <a:rPr lang="en-US" sz="2200" dirty="0"/>
              <a:t>(Parallel adjectives and verbs)</a:t>
            </a:r>
          </a:p>
          <a:p>
            <a:r>
              <a:rPr lang="en-US" sz="2200" b="1" dirty="0">
                <a:solidFill>
                  <a:srgbClr val="FF0000"/>
                </a:solidFill>
              </a:rPr>
              <a:t>No pain, no gain.</a:t>
            </a:r>
            <a:r>
              <a:rPr lang="en-US" sz="2200" dirty="0">
                <a:solidFill>
                  <a:srgbClr val="FF0000"/>
                </a:solidFill>
              </a:rPr>
              <a:t> </a:t>
            </a:r>
            <a:r>
              <a:rPr lang="en-US" sz="2200" dirty="0"/>
              <a:t>(Parallel noun phrases)</a:t>
            </a:r>
          </a:p>
          <a:p>
            <a:r>
              <a:rPr lang="en-US" sz="2200" b="1" dirty="0"/>
              <a:t>What you see is what you get.</a:t>
            </a:r>
            <a:r>
              <a:rPr lang="en-US" sz="2200" dirty="0"/>
              <a:t> (Parallel clause structure)</a:t>
            </a:r>
          </a:p>
          <a:p>
            <a:r>
              <a:rPr lang="en-US" sz="2200" b="1" dirty="0">
                <a:solidFill>
                  <a:srgbClr val="FF0000"/>
                </a:solidFill>
              </a:rPr>
              <a:t>Nothing ventured, nothing gained.</a:t>
            </a:r>
            <a:r>
              <a:rPr lang="en-US" sz="2200" dirty="0">
                <a:solidFill>
                  <a:srgbClr val="FF0000"/>
                </a:solidFill>
              </a:rPr>
              <a:t> </a:t>
            </a:r>
            <a:r>
              <a:rPr lang="en-US" sz="2200" dirty="0"/>
              <a:t>(Parallel phrase structure)</a:t>
            </a:r>
          </a:p>
          <a:p>
            <a:r>
              <a:rPr lang="en-US" sz="2200" b="1" dirty="0">
                <a:solidFill>
                  <a:srgbClr val="FF0000"/>
                </a:solidFill>
              </a:rPr>
              <a:t>If you can't beat '</a:t>
            </a:r>
            <a:r>
              <a:rPr lang="en-US" sz="2200" b="1" dirty="0" err="1">
                <a:solidFill>
                  <a:srgbClr val="FF0000"/>
                </a:solidFill>
              </a:rPr>
              <a:t>em</a:t>
            </a:r>
            <a:r>
              <a:rPr lang="en-US" sz="2200" b="1" dirty="0">
                <a:solidFill>
                  <a:srgbClr val="FF0000"/>
                </a:solidFill>
              </a:rPr>
              <a:t>, join '</a:t>
            </a:r>
            <a:r>
              <a:rPr lang="en-US" sz="2200" b="1" dirty="0" err="1">
                <a:solidFill>
                  <a:srgbClr val="FF0000"/>
                </a:solidFill>
              </a:rPr>
              <a:t>em</a:t>
            </a:r>
            <a:r>
              <a:rPr lang="en-US" sz="2200" b="1" dirty="0">
                <a:solidFill>
                  <a:srgbClr val="FF0000"/>
                </a:solidFill>
              </a:rPr>
              <a:t>.</a:t>
            </a:r>
            <a:r>
              <a:rPr lang="en-US" sz="2200" dirty="0">
                <a:solidFill>
                  <a:srgbClr val="FF0000"/>
                </a:solidFill>
              </a:rPr>
              <a:t> </a:t>
            </a:r>
            <a:r>
              <a:rPr lang="en-US" sz="2200" dirty="0"/>
              <a:t>(Parallel clause structure)</a:t>
            </a:r>
          </a:p>
          <a:p>
            <a:r>
              <a:rPr lang="en-US" sz="2200" b="1" dirty="0">
                <a:solidFill>
                  <a:srgbClr val="FF0000"/>
                </a:solidFill>
              </a:rPr>
              <a:t>A penny saved is a penny earned</a:t>
            </a:r>
            <a:r>
              <a:rPr lang="en-US" sz="2200" b="1" dirty="0"/>
              <a:t>.</a:t>
            </a:r>
            <a:r>
              <a:rPr lang="en-US" sz="2200" dirty="0"/>
              <a:t> (Parallel noun phrases)</a:t>
            </a:r>
          </a:p>
          <a:p>
            <a:r>
              <a:rPr lang="en-US" sz="2200" b="1" dirty="0">
                <a:solidFill>
                  <a:srgbClr val="FF0000"/>
                </a:solidFill>
              </a:rPr>
              <a:t>When the going gets tough, the tough get going.</a:t>
            </a:r>
            <a:r>
              <a:rPr lang="en-US" sz="2200" dirty="0">
                <a:solidFill>
                  <a:srgbClr val="FF0000"/>
                </a:solidFill>
              </a:rPr>
              <a:t> </a:t>
            </a:r>
            <a:r>
              <a:rPr lang="en-US" sz="2200" dirty="0"/>
              <a:t>(Reversed phrasing)</a:t>
            </a:r>
          </a:p>
          <a:p>
            <a:r>
              <a:rPr lang="en-US" sz="2200" b="1" dirty="0">
                <a:solidFill>
                  <a:srgbClr val="FF0000"/>
                </a:solidFill>
              </a:rPr>
              <a:t>Look before you leap.</a:t>
            </a:r>
            <a:r>
              <a:rPr lang="en-US" sz="2200" dirty="0">
                <a:solidFill>
                  <a:srgbClr val="FF0000"/>
                </a:solidFill>
              </a:rPr>
              <a:t> </a:t>
            </a:r>
            <a:r>
              <a:rPr lang="en-US" sz="2200" dirty="0"/>
              <a:t>(Parallel prepositional structure) </a:t>
            </a:r>
          </a:p>
        </p:txBody>
      </p:sp>
    </p:spTree>
    <p:extLst>
      <p:ext uri="{BB962C8B-B14F-4D97-AF65-F5344CB8AC3E}">
        <p14:creationId xmlns:p14="http://schemas.microsoft.com/office/powerpoint/2010/main" val="340012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07E003-3291-7E30-EB98-3E0183EB49B4}"/>
              </a:ext>
            </a:extLst>
          </p:cNvPr>
          <p:cNvSpPr txBox="1"/>
          <p:nvPr/>
        </p:nvSpPr>
        <p:spPr>
          <a:xfrm>
            <a:off x="139485" y="635430"/>
            <a:ext cx="11871702" cy="5898218"/>
          </a:xfrm>
          <a:prstGeom prst="rect">
            <a:avLst/>
          </a:prstGeom>
          <a:solidFill>
            <a:schemeClr val="bg1"/>
          </a:solidFill>
        </p:spPr>
        <p:txBody>
          <a:bodyPr wrap="square" rtlCol="0">
            <a:spAutoFit/>
          </a:bodyPr>
          <a:lstStyle/>
          <a:p>
            <a:pPr>
              <a:lnSpc>
                <a:spcPct val="200000"/>
              </a:lnSpc>
            </a:pPr>
            <a:r>
              <a:rPr lang="en-US" sz="2400" b="1" dirty="0">
                <a:solidFill>
                  <a:srgbClr val="FF0000"/>
                </a:solidFill>
              </a:rPr>
              <a:t>1-  </a:t>
            </a:r>
            <a:r>
              <a:rPr lang="en-US" sz="2400" b="1" dirty="0"/>
              <a:t>Calara not only wants money, but also fame.</a:t>
            </a:r>
          </a:p>
          <a:p>
            <a:pPr>
              <a:lnSpc>
                <a:spcPct val="200000"/>
              </a:lnSpc>
            </a:pPr>
            <a:r>
              <a:rPr lang="en-US" sz="2400" b="1" dirty="0">
                <a:solidFill>
                  <a:srgbClr val="FF0000"/>
                </a:solidFill>
              </a:rPr>
              <a:t>2-</a:t>
            </a:r>
            <a:r>
              <a:rPr lang="en-US" sz="2400" b="1" dirty="0"/>
              <a:t> Tonight, I will do my homework and watching TV.</a:t>
            </a:r>
          </a:p>
          <a:p>
            <a:pPr>
              <a:lnSpc>
                <a:spcPct val="200000"/>
              </a:lnSpc>
            </a:pPr>
            <a:r>
              <a:rPr lang="en-US" sz="2400" b="1" dirty="0">
                <a:solidFill>
                  <a:srgbClr val="FF0000"/>
                </a:solidFill>
              </a:rPr>
              <a:t>3-</a:t>
            </a:r>
            <a:r>
              <a:rPr lang="en-US" sz="2400" b="1" dirty="0"/>
              <a:t>  I love singing more than to draw.</a:t>
            </a:r>
          </a:p>
          <a:p>
            <a:pPr>
              <a:lnSpc>
                <a:spcPct val="200000"/>
              </a:lnSpc>
            </a:pPr>
            <a:r>
              <a:rPr lang="en-US" sz="2400" b="1" dirty="0">
                <a:solidFill>
                  <a:srgbClr val="FF0000"/>
                </a:solidFill>
              </a:rPr>
              <a:t>4-</a:t>
            </a:r>
            <a:r>
              <a:rPr lang="en-US" sz="2400" b="1" dirty="0"/>
              <a:t> She likes cooking, jogging, and to read.</a:t>
            </a:r>
          </a:p>
          <a:p>
            <a:pPr>
              <a:lnSpc>
                <a:spcPct val="200000"/>
              </a:lnSpc>
            </a:pPr>
            <a:r>
              <a:rPr lang="en-US" sz="2400" b="1" dirty="0">
                <a:solidFill>
                  <a:srgbClr val="FF0000"/>
                </a:solidFill>
              </a:rPr>
              <a:t>5-</a:t>
            </a:r>
            <a:r>
              <a:rPr lang="en-US" sz="2400" b="1" dirty="0"/>
              <a:t>  We can either go to the movies or the park. </a:t>
            </a:r>
          </a:p>
          <a:p>
            <a:pPr>
              <a:lnSpc>
                <a:spcPct val="200000"/>
              </a:lnSpc>
            </a:pPr>
            <a:r>
              <a:rPr lang="en-US" sz="2400" b="1" dirty="0">
                <a:solidFill>
                  <a:srgbClr val="FF0000"/>
                </a:solidFill>
              </a:rPr>
              <a:t>6-</a:t>
            </a:r>
            <a:r>
              <a:rPr lang="en-US" sz="2400" b="1" dirty="0"/>
              <a:t>  My friend likes to eat in expensive restaurants and visiting museums.</a:t>
            </a:r>
          </a:p>
          <a:p>
            <a:pPr>
              <a:lnSpc>
                <a:spcPct val="200000"/>
              </a:lnSpc>
            </a:pPr>
            <a:r>
              <a:rPr lang="en-US" sz="2400" b="1" dirty="0">
                <a:solidFill>
                  <a:srgbClr val="FF0000"/>
                </a:solidFill>
              </a:rPr>
              <a:t>7-</a:t>
            </a:r>
            <a:r>
              <a:rPr lang="en-US" sz="2400" b="1" dirty="0"/>
              <a:t> We wondered who he was and what he did there.</a:t>
            </a:r>
          </a:p>
          <a:p>
            <a:pPr>
              <a:lnSpc>
                <a:spcPct val="200000"/>
              </a:lnSpc>
            </a:pPr>
            <a:r>
              <a:rPr lang="en-US" sz="2400" b="1" dirty="0">
                <a:solidFill>
                  <a:srgbClr val="FF0000"/>
                </a:solidFill>
              </a:rPr>
              <a:t>8-</a:t>
            </a:r>
            <a:r>
              <a:rPr lang="en-US" sz="2400" b="1" dirty="0"/>
              <a:t> Running is more strenuous than to swim.</a:t>
            </a:r>
          </a:p>
        </p:txBody>
      </p:sp>
      <p:sp>
        <p:nvSpPr>
          <p:cNvPr id="6" name="TextBox 5">
            <a:extLst>
              <a:ext uri="{FF2B5EF4-FFF2-40B4-BE49-F238E27FC236}">
                <a16:creationId xmlns:a16="http://schemas.microsoft.com/office/drawing/2014/main" id="{C88FB5BE-9FF5-5E23-0BC3-E927651F2EA0}"/>
              </a:ext>
            </a:extLst>
          </p:cNvPr>
          <p:cNvSpPr txBox="1"/>
          <p:nvPr/>
        </p:nvSpPr>
        <p:spPr>
          <a:xfrm>
            <a:off x="154983" y="1312781"/>
            <a:ext cx="11887199" cy="446276"/>
          </a:xfrm>
          <a:prstGeom prst="rect">
            <a:avLst/>
          </a:prstGeom>
          <a:solidFill>
            <a:schemeClr val="accent4">
              <a:lumMod val="60000"/>
              <a:lumOff val="40000"/>
            </a:schemeClr>
          </a:solidFill>
        </p:spPr>
        <p:txBody>
          <a:bodyPr wrap="square">
            <a:spAutoFit/>
          </a:bodyPr>
          <a:lstStyle/>
          <a:p>
            <a:r>
              <a:rPr lang="en-US" sz="2300" b="1" i="1" dirty="0">
                <a:solidFill>
                  <a:srgbClr val="7030A0"/>
                </a:solidFill>
              </a:rPr>
              <a:t>Clara not only </a:t>
            </a:r>
            <a:r>
              <a:rPr lang="en-US" sz="2300" b="1" i="1" dirty="0">
                <a:solidFill>
                  <a:srgbClr val="FF0000"/>
                </a:solidFill>
              </a:rPr>
              <a:t>wants money</a:t>
            </a:r>
            <a:r>
              <a:rPr lang="en-US" sz="2300" b="1" i="1" dirty="0">
                <a:solidFill>
                  <a:srgbClr val="7030A0"/>
                </a:solidFill>
              </a:rPr>
              <a:t>, but also </a:t>
            </a:r>
            <a:r>
              <a:rPr lang="en-US" sz="2300" b="1" i="1" dirty="0">
                <a:solidFill>
                  <a:srgbClr val="FF0000"/>
                </a:solidFill>
              </a:rPr>
              <a:t>wants fame</a:t>
            </a:r>
            <a:r>
              <a:rPr lang="en-US" sz="2300" b="1" i="1" dirty="0">
                <a:solidFill>
                  <a:srgbClr val="7030A0"/>
                </a:solidFill>
              </a:rPr>
              <a:t>./ Clara wants not only </a:t>
            </a:r>
            <a:r>
              <a:rPr lang="en-US" sz="2300" b="1" i="1" dirty="0">
                <a:solidFill>
                  <a:srgbClr val="FF0000"/>
                </a:solidFill>
              </a:rPr>
              <a:t>money</a:t>
            </a:r>
            <a:r>
              <a:rPr lang="en-US" sz="2300" b="1" i="1" dirty="0">
                <a:solidFill>
                  <a:srgbClr val="7030A0"/>
                </a:solidFill>
              </a:rPr>
              <a:t>, but also </a:t>
            </a:r>
            <a:r>
              <a:rPr lang="en-US" sz="2300" b="1" i="1" dirty="0">
                <a:solidFill>
                  <a:srgbClr val="FF0000"/>
                </a:solidFill>
              </a:rPr>
              <a:t>fame</a:t>
            </a:r>
            <a:r>
              <a:rPr lang="en-US" sz="2300" b="1" i="1" dirty="0">
                <a:solidFill>
                  <a:srgbClr val="7030A0"/>
                </a:solidFill>
              </a:rPr>
              <a:t>.</a:t>
            </a:r>
          </a:p>
        </p:txBody>
      </p:sp>
      <p:sp>
        <p:nvSpPr>
          <p:cNvPr id="7" name="TextBox 6">
            <a:extLst>
              <a:ext uri="{FF2B5EF4-FFF2-40B4-BE49-F238E27FC236}">
                <a16:creationId xmlns:a16="http://schemas.microsoft.com/office/drawing/2014/main" id="{6CE168B7-0A15-0B1E-B0F4-C5A6840AAB6D}"/>
              </a:ext>
            </a:extLst>
          </p:cNvPr>
          <p:cNvSpPr txBox="1"/>
          <p:nvPr/>
        </p:nvSpPr>
        <p:spPr>
          <a:xfrm>
            <a:off x="430078" y="1963710"/>
            <a:ext cx="6098582"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Tonight, I will </a:t>
            </a:r>
            <a:r>
              <a:rPr lang="en-US" sz="2300" b="1" dirty="0">
                <a:solidFill>
                  <a:srgbClr val="FF0000"/>
                </a:solidFill>
              </a:rPr>
              <a:t>do</a:t>
            </a:r>
            <a:r>
              <a:rPr lang="en-US" sz="2300" b="1" dirty="0">
                <a:solidFill>
                  <a:srgbClr val="7030A0"/>
                </a:solidFill>
              </a:rPr>
              <a:t> my homework and </a:t>
            </a:r>
            <a:r>
              <a:rPr lang="en-US" sz="2300" b="1" dirty="0">
                <a:solidFill>
                  <a:srgbClr val="FF0000"/>
                </a:solidFill>
              </a:rPr>
              <a:t>watch</a:t>
            </a:r>
            <a:r>
              <a:rPr lang="en-US" sz="2300" b="1" dirty="0">
                <a:solidFill>
                  <a:srgbClr val="7030A0"/>
                </a:solidFill>
              </a:rPr>
              <a:t> TV.</a:t>
            </a:r>
          </a:p>
        </p:txBody>
      </p:sp>
      <p:sp>
        <p:nvSpPr>
          <p:cNvPr id="8" name="TextBox 7">
            <a:extLst>
              <a:ext uri="{FF2B5EF4-FFF2-40B4-BE49-F238E27FC236}">
                <a16:creationId xmlns:a16="http://schemas.microsoft.com/office/drawing/2014/main" id="{502A9BD5-ECD6-B944-FA6E-DECBACD7B092}"/>
              </a:ext>
            </a:extLst>
          </p:cNvPr>
          <p:cNvSpPr txBox="1"/>
          <p:nvPr/>
        </p:nvSpPr>
        <p:spPr>
          <a:xfrm>
            <a:off x="523067" y="2723127"/>
            <a:ext cx="6098582"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I love </a:t>
            </a:r>
            <a:r>
              <a:rPr lang="en-US" sz="2300" b="1" dirty="0">
                <a:solidFill>
                  <a:srgbClr val="FF0000"/>
                </a:solidFill>
              </a:rPr>
              <a:t>singing </a:t>
            </a:r>
            <a:r>
              <a:rPr lang="en-US" sz="2300" b="1" dirty="0">
                <a:solidFill>
                  <a:srgbClr val="7030A0"/>
                </a:solidFill>
              </a:rPr>
              <a:t>more than </a:t>
            </a:r>
            <a:r>
              <a:rPr lang="en-US" sz="2300" b="1" dirty="0">
                <a:solidFill>
                  <a:srgbClr val="FF0000"/>
                </a:solidFill>
              </a:rPr>
              <a:t>drawing</a:t>
            </a:r>
            <a:r>
              <a:rPr lang="en-US" sz="2300" b="1" dirty="0">
                <a:solidFill>
                  <a:srgbClr val="7030A0"/>
                </a:solidFill>
              </a:rPr>
              <a:t>.</a:t>
            </a:r>
          </a:p>
        </p:txBody>
      </p:sp>
      <p:sp>
        <p:nvSpPr>
          <p:cNvPr id="9" name="TextBox 8">
            <a:extLst>
              <a:ext uri="{FF2B5EF4-FFF2-40B4-BE49-F238E27FC236}">
                <a16:creationId xmlns:a16="http://schemas.microsoft.com/office/drawing/2014/main" id="{58B7E925-C84A-7130-E13D-04A7E7A2E2C5}"/>
              </a:ext>
            </a:extLst>
          </p:cNvPr>
          <p:cNvSpPr txBox="1"/>
          <p:nvPr/>
        </p:nvSpPr>
        <p:spPr>
          <a:xfrm>
            <a:off x="445576" y="3420551"/>
            <a:ext cx="6098582"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She likes </a:t>
            </a:r>
            <a:r>
              <a:rPr lang="en-US" sz="2300" b="1" dirty="0">
                <a:solidFill>
                  <a:srgbClr val="FF0000"/>
                </a:solidFill>
              </a:rPr>
              <a:t>cooking</a:t>
            </a:r>
            <a:r>
              <a:rPr lang="en-US" sz="2300" b="1" dirty="0">
                <a:solidFill>
                  <a:srgbClr val="7030A0"/>
                </a:solidFill>
              </a:rPr>
              <a:t>, </a:t>
            </a:r>
            <a:r>
              <a:rPr lang="en-US" sz="2300" b="1" dirty="0">
                <a:solidFill>
                  <a:srgbClr val="FF0000"/>
                </a:solidFill>
              </a:rPr>
              <a:t>jogging</a:t>
            </a:r>
            <a:r>
              <a:rPr lang="en-US" sz="2300" b="1" dirty="0">
                <a:solidFill>
                  <a:srgbClr val="7030A0"/>
                </a:solidFill>
              </a:rPr>
              <a:t> and </a:t>
            </a:r>
            <a:r>
              <a:rPr lang="en-US" sz="2300" b="1" dirty="0">
                <a:solidFill>
                  <a:srgbClr val="FF0000"/>
                </a:solidFill>
              </a:rPr>
              <a:t>reading.</a:t>
            </a:r>
          </a:p>
        </p:txBody>
      </p:sp>
      <p:sp>
        <p:nvSpPr>
          <p:cNvPr id="10" name="TextBox 9">
            <a:extLst>
              <a:ext uri="{FF2B5EF4-FFF2-40B4-BE49-F238E27FC236}">
                <a16:creationId xmlns:a16="http://schemas.microsoft.com/office/drawing/2014/main" id="{24612BFD-A11E-548C-5864-A2F0C922E0DB}"/>
              </a:ext>
            </a:extLst>
          </p:cNvPr>
          <p:cNvSpPr txBox="1"/>
          <p:nvPr/>
        </p:nvSpPr>
        <p:spPr>
          <a:xfrm>
            <a:off x="275094" y="4179968"/>
            <a:ext cx="11705095"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We can either </a:t>
            </a:r>
            <a:r>
              <a:rPr lang="en-US" sz="2300" b="1" dirty="0">
                <a:solidFill>
                  <a:srgbClr val="FF0000"/>
                </a:solidFill>
              </a:rPr>
              <a:t>go to </a:t>
            </a:r>
            <a:r>
              <a:rPr lang="en-US" sz="2300" b="1" dirty="0">
                <a:solidFill>
                  <a:srgbClr val="7030A0"/>
                </a:solidFill>
              </a:rPr>
              <a:t>the movie or </a:t>
            </a:r>
            <a:r>
              <a:rPr lang="en-US" sz="2300" b="1" dirty="0">
                <a:solidFill>
                  <a:srgbClr val="FF0000"/>
                </a:solidFill>
              </a:rPr>
              <a:t>go to </a:t>
            </a:r>
            <a:r>
              <a:rPr lang="en-US" sz="2300" b="1" dirty="0">
                <a:solidFill>
                  <a:srgbClr val="7030A0"/>
                </a:solidFill>
              </a:rPr>
              <a:t>the park./ We can go to either </a:t>
            </a:r>
            <a:r>
              <a:rPr lang="en-US" sz="2300" b="1" dirty="0">
                <a:solidFill>
                  <a:srgbClr val="FF0000"/>
                </a:solidFill>
              </a:rPr>
              <a:t>the movies </a:t>
            </a:r>
            <a:r>
              <a:rPr lang="en-US" sz="2300" b="1" dirty="0">
                <a:solidFill>
                  <a:srgbClr val="7030A0"/>
                </a:solidFill>
              </a:rPr>
              <a:t>or </a:t>
            </a:r>
            <a:r>
              <a:rPr lang="en-US" sz="2300" b="1" dirty="0">
                <a:solidFill>
                  <a:srgbClr val="FF0000"/>
                </a:solidFill>
              </a:rPr>
              <a:t>the park</a:t>
            </a:r>
            <a:r>
              <a:rPr lang="en-US" sz="2300" b="1" dirty="0">
                <a:solidFill>
                  <a:srgbClr val="7030A0"/>
                </a:solidFill>
              </a:rPr>
              <a:t>.</a:t>
            </a:r>
          </a:p>
        </p:txBody>
      </p:sp>
      <p:sp>
        <p:nvSpPr>
          <p:cNvPr id="11" name="TextBox 10">
            <a:extLst>
              <a:ext uri="{FF2B5EF4-FFF2-40B4-BE49-F238E27FC236}">
                <a16:creationId xmlns:a16="http://schemas.microsoft.com/office/drawing/2014/main" id="{1FD0B4B4-B7BC-785B-E41C-F213B101A0BA}"/>
              </a:ext>
            </a:extLst>
          </p:cNvPr>
          <p:cNvSpPr txBox="1"/>
          <p:nvPr/>
        </p:nvSpPr>
        <p:spPr>
          <a:xfrm>
            <a:off x="535982" y="4905805"/>
            <a:ext cx="11366715"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My friend likes </a:t>
            </a:r>
            <a:r>
              <a:rPr lang="en-US" sz="2300" b="1" dirty="0">
                <a:solidFill>
                  <a:srgbClr val="FF0000"/>
                </a:solidFill>
              </a:rPr>
              <a:t>to eat </a:t>
            </a:r>
            <a:r>
              <a:rPr lang="en-US" sz="2300" b="1" dirty="0">
                <a:solidFill>
                  <a:srgbClr val="7030A0"/>
                </a:solidFill>
              </a:rPr>
              <a:t>in expensive restaurants and </a:t>
            </a:r>
            <a:r>
              <a:rPr lang="en-US" sz="2300" b="1" dirty="0">
                <a:solidFill>
                  <a:srgbClr val="FF0000"/>
                </a:solidFill>
              </a:rPr>
              <a:t>to visit </a:t>
            </a:r>
            <a:r>
              <a:rPr lang="en-US" sz="2300" b="1" dirty="0">
                <a:solidFill>
                  <a:srgbClr val="7030A0"/>
                </a:solidFill>
              </a:rPr>
              <a:t>museums. / eating…. visiting</a:t>
            </a:r>
          </a:p>
        </p:txBody>
      </p:sp>
      <p:sp>
        <p:nvSpPr>
          <p:cNvPr id="12" name="TextBox 11">
            <a:extLst>
              <a:ext uri="{FF2B5EF4-FFF2-40B4-BE49-F238E27FC236}">
                <a16:creationId xmlns:a16="http://schemas.microsoft.com/office/drawing/2014/main" id="{096342C5-449D-798B-EFB7-28E972186A65}"/>
              </a:ext>
            </a:extLst>
          </p:cNvPr>
          <p:cNvSpPr txBox="1"/>
          <p:nvPr/>
        </p:nvSpPr>
        <p:spPr>
          <a:xfrm>
            <a:off x="442991" y="5665222"/>
            <a:ext cx="8034581"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We wondered </a:t>
            </a:r>
            <a:r>
              <a:rPr lang="en-US" sz="2300" b="1" dirty="0">
                <a:solidFill>
                  <a:srgbClr val="FF0000"/>
                </a:solidFill>
              </a:rPr>
              <a:t>who he was </a:t>
            </a:r>
            <a:r>
              <a:rPr lang="en-US" sz="2300" b="1" dirty="0">
                <a:solidFill>
                  <a:srgbClr val="7030A0"/>
                </a:solidFill>
              </a:rPr>
              <a:t>and </a:t>
            </a:r>
            <a:r>
              <a:rPr lang="en-US" sz="2300" b="1" dirty="0">
                <a:solidFill>
                  <a:srgbClr val="FF0000"/>
                </a:solidFill>
              </a:rPr>
              <a:t>what he was doing </a:t>
            </a:r>
            <a:r>
              <a:rPr lang="en-US" sz="2300" b="1" dirty="0">
                <a:solidFill>
                  <a:srgbClr val="7030A0"/>
                </a:solidFill>
              </a:rPr>
              <a:t>there.</a:t>
            </a:r>
          </a:p>
        </p:txBody>
      </p:sp>
      <p:sp>
        <p:nvSpPr>
          <p:cNvPr id="13" name="TextBox 12">
            <a:extLst>
              <a:ext uri="{FF2B5EF4-FFF2-40B4-BE49-F238E27FC236}">
                <a16:creationId xmlns:a16="http://schemas.microsoft.com/office/drawing/2014/main" id="{A3167D33-DB35-B7B7-1620-63D1D2033750}"/>
              </a:ext>
            </a:extLst>
          </p:cNvPr>
          <p:cNvSpPr txBox="1"/>
          <p:nvPr/>
        </p:nvSpPr>
        <p:spPr>
          <a:xfrm>
            <a:off x="6093418" y="6068178"/>
            <a:ext cx="6098582" cy="446276"/>
          </a:xfrm>
          <a:prstGeom prst="rect">
            <a:avLst/>
          </a:prstGeom>
          <a:solidFill>
            <a:schemeClr val="accent4">
              <a:lumMod val="60000"/>
              <a:lumOff val="40000"/>
            </a:schemeClr>
          </a:solidFill>
        </p:spPr>
        <p:txBody>
          <a:bodyPr wrap="square">
            <a:spAutoFit/>
          </a:bodyPr>
          <a:lstStyle/>
          <a:p>
            <a:r>
              <a:rPr lang="en-US" sz="2300" b="1" dirty="0">
                <a:solidFill>
                  <a:srgbClr val="7030A0"/>
                </a:solidFill>
              </a:rPr>
              <a:t>Running is more </a:t>
            </a:r>
            <a:r>
              <a:rPr lang="en-US" sz="2300" b="1" dirty="0">
                <a:solidFill>
                  <a:srgbClr val="FF0000"/>
                </a:solidFill>
              </a:rPr>
              <a:t>strenuous</a:t>
            </a:r>
            <a:r>
              <a:rPr lang="en-US" sz="2300" b="1" dirty="0">
                <a:solidFill>
                  <a:srgbClr val="7030A0"/>
                </a:solidFill>
              </a:rPr>
              <a:t> than </a:t>
            </a:r>
            <a:r>
              <a:rPr lang="en-US" sz="2300" b="1" dirty="0">
                <a:solidFill>
                  <a:srgbClr val="FF0000"/>
                </a:solidFill>
              </a:rPr>
              <a:t>swimming</a:t>
            </a:r>
            <a:r>
              <a:rPr lang="en-US" sz="2300" b="1" dirty="0">
                <a:solidFill>
                  <a:srgbClr val="7030A0"/>
                </a:solidFill>
              </a:rPr>
              <a:t>.</a:t>
            </a:r>
          </a:p>
        </p:txBody>
      </p:sp>
      <p:sp>
        <p:nvSpPr>
          <p:cNvPr id="14" name="TextBox 13">
            <a:extLst>
              <a:ext uri="{FF2B5EF4-FFF2-40B4-BE49-F238E27FC236}">
                <a16:creationId xmlns:a16="http://schemas.microsoft.com/office/drawing/2014/main" id="{DE54E2C8-BCF8-8AC6-0EC9-312D240BE490}"/>
              </a:ext>
            </a:extLst>
          </p:cNvPr>
          <p:cNvSpPr txBox="1"/>
          <p:nvPr/>
        </p:nvSpPr>
        <p:spPr>
          <a:xfrm>
            <a:off x="5238427" y="175770"/>
            <a:ext cx="5935852" cy="461665"/>
          </a:xfrm>
          <a:prstGeom prst="rect">
            <a:avLst/>
          </a:prstGeom>
          <a:solidFill>
            <a:srgbClr val="F6C3FF"/>
          </a:solidFill>
        </p:spPr>
        <p:txBody>
          <a:bodyPr wrap="square">
            <a:spAutoFit/>
          </a:bodyPr>
          <a:lstStyle/>
          <a:p>
            <a:pPr algn="ctr"/>
            <a:r>
              <a:rPr lang="en-US" sz="2400" b="1" dirty="0">
                <a:solidFill>
                  <a:srgbClr val="002060"/>
                </a:solidFill>
                <a:effectLst>
                  <a:outerShdw blurRad="38100" dist="38100" dir="2700000" algn="tl">
                    <a:srgbClr val="000000">
                      <a:alpha val="43137"/>
                    </a:srgbClr>
                  </a:outerShdw>
                </a:effectLst>
                <a:latin typeface="Google Sans"/>
              </a:rPr>
              <a:t>Correct the mistake in each sentence.</a:t>
            </a:r>
            <a:endParaRPr lang="en-US" sz="2400" b="1" dirty="0">
              <a:solidFill>
                <a:srgbClr val="7030A0"/>
              </a:solidFill>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35A8CF29-C349-B8D5-054D-E00841B44752}"/>
              </a:ext>
            </a:extLst>
          </p:cNvPr>
          <p:cNvSpPr txBox="1"/>
          <p:nvPr/>
        </p:nvSpPr>
        <p:spPr>
          <a:xfrm>
            <a:off x="1580827" y="0"/>
            <a:ext cx="2464230" cy="523220"/>
          </a:xfrm>
          <a:prstGeom prst="rect">
            <a:avLst/>
          </a:prstGeom>
          <a:solidFill>
            <a:schemeClr val="bg2"/>
          </a:solidFill>
        </p:spPr>
        <p:txBody>
          <a:bodyPr wrap="square">
            <a:spAutoFit/>
          </a:bodyPr>
          <a:lstStyle/>
          <a:p>
            <a:pPr algn="ctr"/>
            <a:r>
              <a:rPr lang="en-US" sz="2800" b="1" dirty="0">
                <a:solidFill>
                  <a:srgbClr val="C00000"/>
                </a:solidFill>
                <a:effectLst>
                  <a:outerShdw blurRad="38100" dist="38100" dir="2700000" algn="tl">
                    <a:srgbClr val="000000">
                      <a:alpha val="43137"/>
                    </a:srgbClr>
                  </a:outerShdw>
                </a:effectLst>
                <a:latin typeface="Google Sans"/>
              </a:rPr>
              <a:t>Practice 1</a:t>
            </a:r>
            <a:endParaRPr lang="en-US" sz="2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0642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10D49D-5160-177D-7B6E-A37368BA2F65}"/>
              </a:ext>
            </a:extLst>
          </p:cNvPr>
          <p:cNvPicPr>
            <a:picLocks noChangeAspect="1"/>
          </p:cNvPicPr>
          <p:nvPr/>
        </p:nvPicPr>
        <p:blipFill>
          <a:blip r:embed="rId2"/>
          <a:srcRect l="3907" t="10482" r="3968"/>
          <a:stretch>
            <a:fillRect/>
          </a:stretch>
        </p:blipFill>
        <p:spPr>
          <a:xfrm>
            <a:off x="3161653" y="170482"/>
            <a:ext cx="8978079" cy="6323308"/>
          </a:xfrm>
          <a:prstGeom prst="rect">
            <a:avLst/>
          </a:prstGeom>
        </p:spPr>
      </p:pic>
      <p:sp>
        <p:nvSpPr>
          <p:cNvPr id="2" name="Rectangle 1">
            <a:extLst>
              <a:ext uri="{FF2B5EF4-FFF2-40B4-BE49-F238E27FC236}">
                <a16:creationId xmlns:a16="http://schemas.microsoft.com/office/drawing/2014/main" id="{BDAF2DAC-915B-6DF5-3614-F5C262756988}"/>
              </a:ext>
            </a:extLst>
          </p:cNvPr>
          <p:cNvSpPr/>
          <p:nvPr/>
        </p:nvSpPr>
        <p:spPr>
          <a:xfrm>
            <a:off x="139485" y="626608"/>
            <a:ext cx="2898183" cy="182357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en-GB" sz="2250" b="1"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Combine the sentences into one complete sentence. Follow the rules for parallel structures.</a:t>
            </a:r>
            <a:endParaRPr lang="en-US" sz="2250" b="1" dirty="0">
              <a:ln w="9525">
                <a:solidFill>
                  <a:schemeClr val="bg1"/>
                </a:solidFill>
                <a:prstDash val="solid"/>
              </a:ln>
              <a:solidFill>
                <a:srgbClr val="7030A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DB6E7E2-97D8-8888-0835-3B00CBFC12ED}"/>
              </a:ext>
            </a:extLst>
          </p:cNvPr>
          <p:cNvSpPr/>
          <p:nvPr/>
        </p:nvSpPr>
        <p:spPr>
          <a:xfrm>
            <a:off x="798192" y="161661"/>
            <a:ext cx="1640194" cy="461665"/>
          </a:xfrm>
          <a:prstGeom prst="rect">
            <a:avLst/>
          </a:prstGeom>
          <a:solidFill>
            <a:schemeClr val="accent4">
              <a:lumMod val="60000"/>
              <a:lumOff val="40000"/>
            </a:schemeClr>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a:t>
            </a:r>
            <a:endParaRPr lang="en-US" sz="24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298FDAC-0D48-1505-21DA-873EDF630943}"/>
              </a:ext>
            </a:extLst>
          </p:cNvPr>
          <p:cNvSpPr/>
          <p:nvPr/>
        </p:nvSpPr>
        <p:spPr>
          <a:xfrm>
            <a:off x="0" y="3336228"/>
            <a:ext cx="2898183" cy="1477328"/>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en-GB" sz="225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Very important!</a:t>
            </a:r>
          </a:p>
          <a:p>
            <a:r>
              <a:rPr lang="en-GB" sz="225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You may have a similar question in the final exam.</a:t>
            </a:r>
            <a:endParaRPr lang="en-US" sz="2250" b="1" dirty="0">
              <a:ln w="9525">
                <a:solidFill>
                  <a:schemeClr val="bg1"/>
                </a:solidFill>
                <a:prstDash val="solid"/>
              </a:ln>
              <a:solidFill>
                <a:srgbClr val="C0000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B704C2A-C0AA-11DE-1190-23F42F4B50FD}"/>
              </a:ext>
            </a:extLst>
          </p:cNvPr>
          <p:cNvSpPr txBox="1"/>
          <p:nvPr/>
        </p:nvSpPr>
        <p:spPr>
          <a:xfrm>
            <a:off x="511444" y="6256632"/>
            <a:ext cx="11680556" cy="430887"/>
          </a:xfrm>
          <a:prstGeom prst="rect">
            <a:avLst/>
          </a:prstGeom>
          <a:solidFill>
            <a:schemeClr val="bg2"/>
          </a:solidFill>
        </p:spPr>
        <p:txBody>
          <a:bodyPr wrap="square">
            <a:spAutoFit/>
          </a:bodyPr>
          <a:lstStyle/>
          <a:p>
            <a:r>
              <a:rPr lang="en-US" sz="2200" b="1" dirty="0">
                <a:solidFill>
                  <a:srgbClr val="002465"/>
                </a:solidFill>
              </a:rPr>
              <a:t>The company focuses on </a:t>
            </a:r>
            <a:r>
              <a:rPr lang="en-US" sz="2200" b="1" dirty="0">
                <a:solidFill>
                  <a:srgbClr val="C00000"/>
                </a:solidFill>
              </a:rPr>
              <a:t>reducing</a:t>
            </a:r>
            <a:r>
              <a:rPr lang="en-US" sz="2200" b="1" dirty="0">
                <a:solidFill>
                  <a:srgbClr val="002465"/>
                </a:solidFill>
              </a:rPr>
              <a:t> costs, </a:t>
            </a:r>
            <a:r>
              <a:rPr lang="en-US" sz="2200" b="1" dirty="0">
                <a:solidFill>
                  <a:srgbClr val="C00000"/>
                </a:solidFill>
              </a:rPr>
              <a:t>increasing</a:t>
            </a:r>
            <a:r>
              <a:rPr lang="en-US" sz="2200" b="1" dirty="0">
                <a:solidFill>
                  <a:srgbClr val="002465"/>
                </a:solidFill>
              </a:rPr>
              <a:t> efficiency and </a:t>
            </a:r>
            <a:r>
              <a:rPr lang="en-US" sz="2200" b="1" dirty="0">
                <a:solidFill>
                  <a:srgbClr val="C00000"/>
                </a:solidFill>
              </a:rPr>
              <a:t>improving</a:t>
            </a:r>
            <a:r>
              <a:rPr lang="en-US" sz="2200" b="1" dirty="0">
                <a:solidFill>
                  <a:srgbClr val="002465"/>
                </a:solidFill>
              </a:rPr>
              <a:t> customer satisfaction. </a:t>
            </a:r>
            <a:endParaRPr lang="en-US" sz="2200" dirty="0"/>
          </a:p>
        </p:txBody>
      </p:sp>
    </p:spTree>
    <p:extLst>
      <p:ext uri="{BB962C8B-B14F-4D97-AF65-F5344CB8AC3E}">
        <p14:creationId xmlns:p14="http://schemas.microsoft.com/office/powerpoint/2010/main" val="189774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7">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anim calcmode="lin" valueType="num">
                                      <p:cBhvr>
                                        <p:cTn id="13" dur="2000" fill="hold"/>
                                        <p:tgtEl>
                                          <p:spTgt spid="7">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AA02C-4C74-D4ED-BFF8-2857C1AF7DB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AA138A4-A2D2-3D31-FC3C-51F0DED18B79}"/>
              </a:ext>
            </a:extLst>
          </p:cNvPr>
          <p:cNvSpPr/>
          <p:nvPr/>
        </p:nvSpPr>
        <p:spPr>
          <a:xfrm>
            <a:off x="3905573" y="115164"/>
            <a:ext cx="3859078" cy="438582"/>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r>
              <a:rPr lang="en-GB" sz="2250" b="1"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Check your answers.</a:t>
            </a:r>
            <a:endParaRPr lang="en-US" sz="2250" b="1" dirty="0">
              <a:ln w="9525">
                <a:solidFill>
                  <a:schemeClr val="bg1"/>
                </a:solidFill>
                <a:prstDash val="solid"/>
              </a:ln>
              <a:solidFill>
                <a:srgbClr val="7030A0"/>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71F9611-BDCD-FBA5-4CC9-A4D38D361B3F}"/>
              </a:ext>
            </a:extLst>
          </p:cNvPr>
          <p:cNvSpPr txBox="1"/>
          <p:nvPr/>
        </p:nvSpPr>
        <p:spPr>
          <a:xfrm>
            <a:off x="108488" y="739640"/>
            <a:ext cx="12083512" cy="5118196"/>
          </a:xfrm>
          <a:prstGeom prst="rect">
            <a:avLst/>
          </a:prstGeom>
          <a:solidFill>
            <a:schemeClr val="bg1"/>
          </a:solidFill>
        </p:spPr>
        <p:txBody>
          <a:bodyPr wrap="square" rtlCol="0">
            <a:spAutoFit/>
          </a:bodyPr>
          <a:lstStyle/>
          <a:p>
            <a:pPr>
              <a:lnSpc>
                <a:spcPct val="150000"/>
              </a:lnSpc>
            </a:pPr>
            <a:r>
              <a:rPr lang="en-US" sz="2200" b="1" dirty="0">
                <a:solidFill>
                  <a:srgbClr val="C00000"/>
                </a:solidFill>
              </a:rPr>
              <a:t>1- </a:t>
            </a:r>
            <a:r>
              <a:rPr lang="en-US" sz="2200" b="1" dirty="0">
                <a:solidFill>
                  <a:srgbClr val="002465"/>
                </a:solidFill>
              </a:rPr>
              <a:t>The company focuses on </a:t>
            </a:r>
            <a:r>
              <a:rPr lang="en-US" sz="2200" b="1" dirty="0">
                <a:solidFill>
                  <a:srgbClr val="C00000"/>
                </a:solidFill>
              </a:rPr>
              <a:t>reducing</a:t>
            </a:r>
            <a:r>
              <a:rPr lang="en-US" sz="2200" b="1" dirty="0">
                <a:solidFill>
                  <a:srgbClr val="002465"/>
                </a:solidFill>
              </a:rPr>
              <a:t> costs, </a:t>
            </a:r>
            <a:r>
              <a:rPr lang="en-US" sz="2200" b="1" dirty="0">
                <a:solidFill>
                  <a:srgbClr val="C00000"/>
                </a:solidFill>
              </a:rPr>
              <a:t>increasing</a:t>
            </a:r>
            <a:r>
              <a:rPr lang="en-US" sz="2200" b="1" dirty="0">
                <a:solidFill>
                  <a:srgbClr val="002465"/>
                </a:solidFill>
              </a:rPr>
              <a:t> efficiency and </a:t>
            </a:r>
            <a:r>
              <a:rPr lang="en-US" sz="2200" b="1" dirty="0">
                <a:solidFill>
                  <a:srgbClr val="C00000"/>
                </a:solidFill>
              </a:rPr>
              <a:t>improving</a:t>
            </a:r>
            <a:r>
              <a:rPr lang="en-US" sz="2200" b="1" dirty="0">
                <a:solidFill>
                  <a:srgbClr val="002465"/>
                </a:solidFill>
              </a:rPr>
              <a:t> customer satisfaction. </a:t>
            </a:r>
          </a:p>
          <a:p>
            <a:pPr>
              <a:lnSpc>
                <a:spcPct val="150000"/>
              </a:lnSpc>
            </a:pPr>
            <a:r>
              <a:rPr lang="en-US" sz="2200" b="1" dirty="0">
                <a:solidFill>
                  <a:srgbClr val="C00000"/>
                </a:solidFill>
              </a:rPr>
              <a:t>2-</a:t>
            </a:r>
            <a:r>
              <a:rPr lang="en-US" sz="2200" b="1" dirty="0">
                <a:solidFill>
                  <a:srgbClr val="002465"/>
                </a:solidFill>
              </a:rPr>
              <a:t> Our plan is to </a:t>
            </a:r>
            <a:r>
              <a:rPr lang="en-US" sz="2200" b="1" dirty="0">
                <a:solidFill>
                  <a:srgbClr val="C00000"/>
                </a:solidFill>
              </a:rPr>
              <a:t>expand </a:t>
            </a:r>
            <a:r>
              <a:rPr lang="en-US" sz="2200" b="1" dirty="0">
                <a:solidFill>
                  <a:srgbClr val="002465"/>
                </a:solidFill>
              </a:rPr>
              <a:t>the business, </a:t>
            </a:r>
            <a:r>
              <a:rPr lang="en-US" sz="2200" b="1" dirty="0">
                <a:solidFill>
                  <a:srgbClr val="C00000"/>
                </a:solidFill>
              </a:rPr>
              <a:t>hire </a:t>
            </a:r>
            <a:r>
              <a:rPr lang="en-US" sz="2200" b="1" dirty="0">
                <a:solidFill>
                  <a:srgbClr val="002465"/>
                </a:solidFill>
              </a:rPr>
              <a:t>new employees and </a:t>
            </a:r>
            <a:r>
              <a:rPr lang="en-US" sz="2200" b="1" dirty="0">
                <a:solidFill>
                  <a:srgbClr val="C00000"/>
                </a:solidFill>
              </a:rPr>
              <a:t>launch </a:t>
            </a:r>
            <a:r>
              <a:rPr lang="en-US" sz="2200" b="1" dirty="0">
                <a:solidFill>
                  <a:srgbClr val="002465"/>
                </a:solidFill>
              </a:rPr>
              <a:t>new products. </a:t>
            </a:r>
          </a:p>
          <a:p>
            <a:pPr>
              <a:lnSpc>
                <a:spcPct val="150000"/>
              </a:lnSpc>
            </a:pPr>
            <a:r>
              <a:rPr lang="en-US" sz="2200" b="1" dirty="0">
                <a:solidFill>
                  <a:srgbClr val="C00000"/>
                </a:solidFill>
              </a:rPr>
              <a:t>3-</a:t>
            </a:r>
            <a:r>
              <a:rPr lang="en-US" sz="2200" b="1" dirty="0">
                <a:solidFill>
                  <a:srgbClr val="002465"/>
                </a:solidFill>
              </a:rPr>
              <a:t> The presentation was </a:t>
            </a:r>
            <a:r>
              <a:rPr lang="en-US" sz="2200" b="1" dirty="0">
                <a:solidFill>
                  <a:srgbClr val="C00000"/>
                </a:solidFill>
              </a:rPr>
              <a:t>clear</a:t>
            </a:r>
            <a:r>
              <a:rPr lang="en-US" sz="2200" b="1" dirty="0">
                <a:solidFill>
                  <a:srgbClr val="002465"/>
                </a:solidFill>
              </a:rPr>
              <a:t>, </a:t>
            </a:r>
            <a:r>
              <a:rPr lang="en-US" sz="2200" b="1" dirty="0">
                <a:solidFill>
                  <a:srgbClr val="C00000"/>
                </a:solidFill>
              </a:rPr>
              <a:t>concise</a:t>
            </a:r>
            <a:r>
              <a:rPr lang="en-US" sz="2200" b="1" dirty="0">
                <a:solidFill>
                  <a:srgbClr val="002465"/>
                </a:solidFill>
              </a:rPr>
              <a:t> and </a:t>
            </a:r>
            <a:r>
              <a:rPr lang="en-US" sz="2200" b="1" dirty="0">
                <a:solidFill>
                  <a:srgbClr val="C00000"/>
                </a:solidFill>
              </a:rPr>
              <a:t>engaging</a:t>
            </a:r>
            <a:r>
              <a:rPr lang="en-US" sz="2200" b="1" dirty="0">
                <a:solidFill>
                  <a:srgbClr val="002465"/>
                </a:solidFill>
              </a:rPr>
              <a:t>. </a:t>
            </a:r>
          </a:p>
          <a:p>
            <a:pPr>
              <a:lnSpc>
                <a:spcPct val="150000"/>
              </a:lnSpc>
            </a:pPr>
            <a:r>
              <a:rPr lang="en-US" sz="2200" b="1" dirty="0">
                <a:solidFill>
                  <a:srgbClr val="C00000"/>
                </a:solidFill>
              </a:rPr>
              <a:t>4- </a:t>
            </a:r>
            <a:r>
              <a:rPr lang="en-US" sz="2200" b="1" dirty="0">
                <a:solidFill>
                  <a:srgbClr val="002465"/>
                </a:solidFill>
              </a:rPr>
              <a:t>She works </a:t>
            </a:r>
            <a:r>
              <a:rPr lang="en-US" sz="2200" b="1" dirty="0">
                <a:solidFill>
                  <a:srgbClr val="C00000"/>
                </a:solidFill>
              </a:rPr>
              <a:t>efficiently</a:t>
            </a:r>
            <a:r>
              <a:rPr lang="en-US" sz="2200" b="1" dirty="0">
                <a:solidFill>
                  <a:srgbClr val="002465"/>
                </a:solidFill>
              </a:rPr>
              <a:t>, </a:t>
            </a:r>
            <a:r>
              <a:rPr lang="en-US" sz="2200" b="1" dirty="0">
                <a:solidFill>
                  <a:srgbClr val="C00000"/>
                </a:solidFill>
              </a:rPr>
              <a:t>diligently</a:t>
            </a:r>
            <a:r>
              <a:rPr lang="en-US" sz="2200" b="1" dirty="0">
                <a:solidFill>
                  <a:srgbClr val="002465"/>
                </a:solidFill>
              </a:rPr>
              <a:t> and </a:t>
            </a:r>
            <a:r>
              <a:rPr lang="en-US" sz="2200" b="1" dirty="0">
                <a:solidFill>
                  <a:srgbClr val="C00000"/>
                </a:solidFill>
              </a:rPr>
              <a:t>effectively</a:t>
            </a:r>
            <a:r>
              <a:rPr lang="en-US" sz="2200" b="1" dirty="0">
                <a:solidFill>
                  <a:srgbClr val="002465"/>
                </a:solidFill>
              </a:rPr>
              <a:t>. </a:t>
            </a:r>
          </a:p>
          <a:p>
            <a:pPr>
              <a:lnSpc>
                <a:spcPct val="150000"/>
              </a:lnSpc>
            </a:pPr>
            <a:r>
              <a:rPr lang="en-US" sz="2200" b="1" dirty="0">
                <a:solidFill>
                  <a:srgbClr val="C00000"/>
                </a:solidFill>
              </a:rPr>
              <a:t>5- </a:t>
            </a:r>
            <a:r>
              <a:rPr lang="en-US" sz="2200" b="1" dirty="0">
                <a:solidFill>
                  <a:srgbClr val="002465"/>
                </a:solidFill>
              </a:rPr>
              <a:t>The team </a:t>
            </a:r>
            <a:r>
              <a:rPr lang="en-US" sz="2100" b="1" dirty="0" err="1">
                <a:solidFill>
                  <a:srgbClr val="C00000"/>
                </a:solidFill>
              </a:rPr>
              <a:t>analysed</a:t>
            </a:r>
            <a:r>
              <a:rPr lang="en-US" sz="2100" b="1" dirty="0">
                <a:solidFill>
                  <a:srgbClr val="C00000"/>
                </a:solidFill>
              </a:rPr>
              <a:t> </a:t>
            </a:r>
            <a:r>
              <a:rPr lang="en-US" sz="2100" b="1" dirty="0">
                <a:solidFill>
                  <a:srgbClr val="002465"/>
                </a:solidFill>
              </a:rPr>
              <a:t>the market trends, </a:t>
            </a:r>
            <a:r>
              <a:rPr lang="en-US" sz="2100" b="1" dirty="0">
                <a:solidFill>
                  <a:srgbClr val="C00000"/>
                </a:solidFill>
              </a:rPr>
              <a:t>prepared </a:t>
            </a:r>
            <a:r>
              <a:rPr lang="en-US" sz="2100" b="1" dirty="0">
                <a:solidFill>
                  <a:srgbClr val="002465"/>
                </a:solidFill>
              </a:rPr>
              <a:t>a detailed report and </a:t>
            </a:r>
            <a:r>
              <a:rPr lang="en-US" sz="2100" b="1" dirty="0">
                <a:solidFill>
                  <a:srgbClr val="C00000"/>
                </a:solidFill>
              </a:rPr>
              <a:t>proposed</a:t>
            </a:r>
            <a:r>
              <a:rPr lang="en-US" sz="2100" b="1" dirty="0">
                <a:solidFill>
                  <a:srgbClr val="002465"/>
                </a:solidFill>
              </a:rPr>
              <a:t> actionable strategies. </a:t>
            </a:r>
          </a:p>
          <a:p>
            <a:pPr>
              <a:lnSpc>
                <a:spcPct val="150000"/>
              </a:lnSpc>
            </a:pPr>
            <a:r>
              <a:rPr lang="en-US" sz="2200" b="1" dirty="0">
                <a:solidFill>
                  <a:srgbClr val="C00000"/>
                </a:solidFill>
              </a:rPr>
              <a:t>6- </a:t>
            </a:r>
            <a:r>
              <a:rPr lang="en-US" sz="2200" b="1" dirty="0">
                <a:solidFill>
                  <a:srgbClr val="002465"/>
                </a:solidFill>
              </a:rPr>
              <a:t>The ideal employee should be </a:t>
            </a:r>
            <a:r>
              <a:rPr lang="en-US" sz="2200" b="1" dirty="0">
                <a:solidFill>
                  <a:srgbClr val="C00000"/>
                </a:solidFill>
              </a:rPr>
              <a:t>reliable</a:t>
            </a:r>
            <a:r>
              <a:rPr lang="en-US" sz="2200" b="1" dirty="0">
                <a:solidFill>
                  <a:srgbClr val="002465"/>
                </a:solidFill>
              </a:rPr>
              <a:t>, </a:t>
            </a:r>
            <a:r>
              <a:rPr lang="en-US" sz="2200" b="1" dirty="0">
                <a:solidFill>
                  <a:srgbClr val="C00000"/>
                </a:solidFill>
              </a:rPr>
              <a:t>proactive </a:t>
            </a:r>
            <a:r>
              <a:rPr lang="en-US" sz="2200" b="1" dirty="0">
                <a:solidFill>
                  <a:srgbClr val="002465"/>
                </a:solidFill>
              </a:rPr>
              <a:t>and </a:t>
            </a:r>
            <a:r>
              <a:rPr lang="en-US" sz="2200" b="1" dirty="0">
                <a:solidFill>
                  <a:srgbClr val="C00000"/>
                </a:solidFill>
              </a:rPr>
              <a:t>adaptable</a:t>
            </a:r>
            <a:r>
              <a:rPr lang="en-US" sz="2200" b="1" dirty="0">
                <a:solidFill>
                  <a:srgbClr val="002465"/>
                </a:solidFill>
              </a:rPr>
              <a:t>. </a:t>
            </a:r>
          </a:p>
          <a:p>
            <a:pPr>
              <a:lnSpc>
                <a:spcPct val="150000"/>
              </a:lnSpc>
            </a:pPr>
            <a:r>
              <a:rPr lang="en-US" sz="2200" b="1" dirty="0">
                <a:solidFill>
                  <a:srgbClr val="C00000"/>
                </a:solidFill>
              </a:rPr>
              <a:t>7- </a:t>
            </a:r>
            <a:r>
              <a:rPr lang="en-US" sz="2200" b="1" dirty="0">
                <a:solidFill>
                  <a:srgbClr val="002465"/>
                </a:solidFill>
              </a:rPr>
              <a:t>The company values </a:t>
            </a:r>
            <a:r>
              <a:rPr lang="en-US" sz="2200" b="1" dirty="0">
                <a:solidFill>
                  <a:srgbClr val="C00000"/>
                </a:solidFill>
              </a:rPr>
              <a:t>innovation</a:t>
            </a:r>
            <a:r>
              <a:rPr lang="en-US" sz="2200" b="1" dirty="0">
                <a:solidFill>
                  <a:srgbClr val="002465"/>
                </a:solidFill>
              </a:rPr>
              <a:t>, </a:t>
            </a:r>
            <a:r>
              <a:rPr lang="en-US" sz="2200" b="1" dirty="0">
                <a:solidFill>
                  <a:srgbClr val="C00000"/>
                </a:solidFill>
              </a:rPr>
              <a:t>creativity</a:t>
            </a:r>
            <a:r>
              <a:rPr lang="en-US" sz="2200" b="1" dirty="0">
                <a:solidFill>
                  <a:srgbClr val="002465"/>
                </a:solidFill>
              </a:rPr>
              <a:t> and </a:t>
            </a:r>
            <a:r>
              <a:rPr lang="en-US" sz="2200" b="1" dirty="0">
                <a:solidFill>
                  <a:srgbClr val="C00000"/>
                </a:solidFill>
              </a:rPr>
              <a:t>employees taking initiative</a:t>
            </a:r>
            <a:r>
              <a:rPr lang="en-US" sz="2200" b="1" dirty="0">
                <a:solidFill>
                  <a:srgbClr val="002465"/>
                </a:solidFill>
              </a:rPr>
              <a:t>. </a:t>
            </a:r>
          </a:p>
          <a:p>
            <a:pPr>
              <a:lnSpc>
                <a:spcPct val="150000"/>
              </a:lnSpc>
            </a:pPr>
            <a:r>
              <a:rPr lang="en-US" sz="2200" b="1" dirty="0">
                <a:solidFill>
                  <a:srgbClr val="C00000"/>
                </a:solidFill>
              </a:rPr>
              <a:t>8-</a:t>
            </a:r>
            <a:r>
              <a:rPr lang="en-US" sz="2200" b="1" dirty="0">
                <a:solidFill>
                  <a:srgbClr val="002465"/>
                </a:solidFill>
              </a:rPr>
              <a:t> </a:t>
            </a:r>
            <a:r>
              <a:rPr lang="en-US" sz="2000" b="1" dirty="0">
                <a:solidFill>
                  <a:srgbClr val="002465"/>
                </a:solidFill>
              </a:rPr>
              <a:t>Content creators work on </a:t>
            </a:r>
            <a:r>
              <a:rPr lang="en-US" sz="2000" b="1" dirty="0">
                <a:solidFill>
                  <a:srgbClr val="C00000"/>
                </a:solidFill>
              </a:rPr>
              <a:t>producing</a:t>
            </a:r>
            <a:r>
              <a:rPr lang="en-US" sz="2000" b="1" dirty="0">
                <a:solidFill>
                  <a:srgbClr val="002465"/>
                </a:solidFill>
              </a:rPr>
              <a:t> videos, </a:t>
            </a:r>
            <a:r>
              <a:rPr lang="en-US" sz="2000" b="1" dirty="0">
                <a:solidFill>
                  <a:srgbClr val="C00000"/>
                </a:solidFill>
              </a:rPr>
              <a:t>designing</a:t>
            </a:r>
            <a:r>
              <a:rPr lang="en-US" sz="2000" b="1" dirty="0">
                <a:solidFill>
                  <a:srgbClr val="002465"/>
                </a:solidFill>
              </a:rPr>
              <a:t> graphics and </a:t>
            </a:r>
            <a:r>
              <a:rPr lang="en-US" sz="2000" b="1" dirty="0">
                <a:solidFill>
                  <a:srgbClr val="C00000"/>
                </a:solidFill>
              </a:rPr>
              <a:t>managing</a:t>
            </a:r>
            <a:r>
              <a:rPr lang="en-US" sz="2000" b="1" dirty="0">
                <a:solidFill>
                  <a:srgbClr val="002465"/>
                </a:solidFill>
              </a:rPr>
              <a:t> social media. </a:t>
            </a:r>
          </a:p>
          <a:p>
            <a:pPr>
              <a:lnSpc>
                <a:spcPct val="150000"/>
              </a:lnSpc>
            </a:pPr>
            <a:r>
              <a:rPr lang="en-US" sz="2200" b="1" dirty="0">
                <a:solidFill>
                  <a:srgbClr val="C00000"/>
                </a:solidFill>
              </a:rPr>
              <a:t>9-</a:t>
            </a:r>
            <a:r>
              <a:rPr lang="en-US" sz="2200" b="1" dirty="0">
                <a:solidFill>
                  <a:srgbClr val="002465"/>
                </a:solidFill>
              </a:rPr>
              <a:t> The manager enjoys</a:t>
            </a:r>
            <a:r>
              <a:rPr lang="en-US" sz="2200" b="1" dirty="0">
                <a:solidFill>
                  <a:srgbClr val="C00000"/>
                </a:solidFill>
              </a:rPr>
              <a:t> reading </a:t>
            </a:r>
            <a:r>
              <a:rPr lang="en-US" sz="2200" b="1" dirty="0">
                <a:solidFill>
                  <a:srgbClr val="002465"/>
                </a:solidFill>
              </a:rPr>
              <a:t>books, </a:t>
            </a:r>
            <a:r>
              <a:rPr lang="en-US" sz="2200" b="1" dirty="0">
                <a:solidFill>
                  <a:srgbClr val="C00000"/>
                </a:solidFill>
              </a:rPr>
              <a:t>watching</a:t>
            </a:r>
            <a:r>
              <a:rPr lang="en-US" sz="2200" b="1" dirty="0">
                <a:solidFill>
                  <a:srgbClr val="002465"/>
                </a:solidFill>
              </a:rPr>
              <a:t> business documentaries and </a:t>
            </a:r>
            <a:r>
              <a:rPr lang="en-US" sz="2200" b="1" dirty="0">
                <a:solidFill>
                  <a:srgbClr val="C00000"/>
                </a:solidFill>
              </a:rPr>
              <a:t>travelling</a:t>
            </a:r>
            <a:r>
              <a:rPr lang="en-US" sz="2200" b="1" dirty="0">
                <a:solidFill>
                  <a:srgbClr val="002465"/>
                </a:solidFill>
              </a:rPr>
              <a:t> to new places. </a:t>
            </a:r>
          </a:p>
          <a:p>
            <a:pPr>
              <a:lnSpc>
                <a:spcPct val="150000"/>
              </a:lnSpc>
            </a:pPr>
            <a:r>
              <a:rPr lang="en-US" sz="2200" b="1" dirty="0">
                <a:solidFill>
                  <a:srgbClr val="C00000"/>
                </a:solidFill>
              </a:rPr>
              <a:t>10- </a:t>
            </a:r>
            <a:r>
              <a:rPr lang="en-US" sz="2200" b="1" dirty="0">
                <a:solidFill>
                  <a:srgbClr val="002465"/>
                </a:solidFill>
              </a:rPr>
              <a:t>The manager expects employees to </a:t>
            </a:r>
            <a:r>
              <a:rPr lang="en-US" sz="2200" b="1" dirty="0">
                <a:solidFill>
                  <a:srgbClr val="C00000"/>
                </a:solidFill>
              </a:rPr>
              <a:t>meet</a:t>
            </a:r>
            <a:r>
              <a:rPr lang="en-US" sz="2200" b="1" dirty="0">
                <a:solidFill>
                  <a:srgbClr val="002465"/>
                </a:solidFill>
              </a:rPr>
              <a:t> deadlines, </a:t>
            </a:r>
            <a:r>
              <a:rPr lang="en-US" sz="2200" b="1" dirty="0">
                <a:solidFill>
                  <a:srgbClr val="C00000"/>
                </a:solidFill>
              </a:rPr>
              <a:t>attend </a:t>
            </a:r>
            <a:r>
              <a:rPr lang="en-US" sz="2200" b="1" dirty="0">
                <a:solidFill>
                  <a:srgbClr val="002465"/>
                </a:solidFill>
              </a:rPr>
              <a:t>meetings and </a:t>
            </a:r>
            <a:r>
              <a:rPr lang="en-US" sz="2200" b="1" dirty="0">
                <a:solidFill>
                  <a:srgbClr val="C00000"/>
                </a:solidFill>
              </a:rPr>
              <a:t>work</a:t>
            </a:r>
            <a:r>
              <a:rPr lang="en-US" sz="2200" b="1" dirty="0">
                <a:solidFill>
                  <a:srgbClr val="002465"/>
                </a:solidFill>
              </a:rPr>
              <a:t> very hard.</a:t>
            </a:r>
          </a:p>
        </p:txBody>
      </p:sp>
    </p:spTree>
    <p:extLst>
      <p:ext uri="{BB962C8B-B14F-4D97-AF65-F5344CB8AC3E}">
        <p14:creationId xmlns:p14="http://schemas.microsoft.com/office/powerpoint/2010/main" val="571880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09AA42-B4B1-36F7-FC7C-B8F99FE4B5C1}"/>
              </a:ext>
            </a:extLst>
          </p:cNvPr>
          <p:cNvPicPr>
            <a:picLocks noChangeAspect="1"/>
          </p:cNvPicPr>
          <p:nvPr/>
        </p:nvPicPr>
        <p:blipFill>
          <a:blip r:embed="rId2"/>
          <a:stretch>
            <a:fillRect/>
          </a:stretch>
        </p:blipFill>
        <p:spPr>
          <a:xfrm>
            <a:off x="3718666" y="133627"/>
            <a:ext cx="8296517" cy="6317083"/>
          </a:xfrm>
          <a:prstGeom prst="rect">
            <a:avLst/>
          </a:prstGeom>
        </p:spPr>
      </p:pic>
      <p:sp>
        <p:nvSpPr>
          <p:cNvPr id="2" name="TextBox 1">
            <a:extLst>
              <a:ext uri="{FF2B5EF4-FFF2-40B4-BE49-F238E27FC236}">
                <a16:creationId xmlns:a16="http://schemas.microsoft.com/office/drawing/2014/main" id="{F405CA7B-1C24-E414-C221-C67A54D546DC}"/>
              </a:ext>
            </a:extLst>
          </p:cNvPr>
          <p:cNvSpPr txBox="1"/>
          <p:nvPr/>
        </p:nvSpPr>
        <p:spPr>
          <a:xfrm>
            <a:off x="0" y="1985283"/>
            <a:ext cx="3067665" cy="954107"/>
          </a:xfrm>
          <a:prstGeom prst="rect">
            <a:avLst/>
          </a:prstGeom>
          <a:solidFill>
            <a:schemeClr val="bg1"/>
          </a:solidFill>
        </p:spPr>
        <p:txBody>
          <a:bodyPr wrap="square">
            <a:spAutoFit/>
          </a:bodyPr>
          <a:lstStyle/>
          <a:p>
            <a:pPr algn="ctr"/>
            <a:r>
              <a:rPr lang="en-US" sz="2800" b="1" i="0" dirty="0">
                <a:solidFill>
                  <a:schemeClr val="accent5"/>
                </a:solidFill>
                <a:effectLst>
                  <a:outerShdw blurRad="38100" dist="38100" dir="2700000" algn="tl">
                    <a:srgbClr val="000000">
                      <a:alpha val="43137"/>
                    </a:srgbClr>
                  </a:outerShdw>
                </a:effectLst>
                <a:latin typeface="Google Sans"/>
              </a:rPr>
              <a:t>Sentence Fragments</a:t>
            </a:r>
            <a:endParaRPr lang="en-US" sz="2800" b="1" dirty="0">
              <a:solidFill>
                <a:schemeClr val="accent5"/>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4EB9B650-23E7-8804-26E7-D1EA14197B11}"/>
              </a:ext>
            </a:extLst>
          </p:cNvPr>
          <p:cNvSpPr/>
          <p:nvPr/>
        </p:nvSpPr>
        <p:spPr>
          <a:xfrm>
            <a:off x="236752" y="339212"/>
            <a:ext cx="3299300" cy="52322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28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7</a:t>
            </a: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Grammar </a:t>
            </a:r>
            <a:r>
              <a:rPr lang="en-GB" sz="2800" b="1" dirty="0">
                <a:ln w="0"/>
                <a:solidFill>
                  <a:srgbClr val="6F2F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a:t>
            </a: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en-US" sz="2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956757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91B72C-E11A-BB06-9488-E5CAC497437B}"/>
              </a:ext>
            </a:extLst>
          </p:cNvPr>
          <p:cNvSpPr txBox="1"/>
          <p:nvPr/>
        </p:nvSpPr>
        <p:spPr>
          <a:xfrm>
            <a:off x="108488" y="773407"/>
            <a:ext cx="5346915" cy="2677656"/>
          </a:xfrm>
          <a:prstGeom prst="rect">
            <a:avLst/>
          </a:prstGeom>
          <a:solidFill>
            <a:srgbClr val="F6C3FF"/>
          </a:solidFill>
        </p:spPr>
        <p:txBody>
          <a:bodyPr wrap="square">
            <a:spAutoFit/>
          </a:bodyPr>
          <a:lstStyle/>
          <a:p>
            <a:pPr algn="ctr">
              <a:buNone/>
            </a:pPr>
            <a:r>
              <a:rPr lang="en-US" sz="2400" b="1" dirty="0">
                <a:solidFill>
                  <a:srgbClr val="C00000"/>
                </a:solidFill>
              </a:rPr>
              <a:t>Missing Subject</a:t>
            </a:r>
          </a:p>
          <a:p>
            <a:pPr>
              <a:buNone/>
            </a:pPr>
            <a:r>
              <a:rPr lang="en-US" sz="2400" dirty="0"/>
              <a:t>This fragment tells you what is happening, but not who is doing it.</a:t>
            </a:r>
          </a:p>
          <a:p>
            <a:pPr>
              <a:buFont typeface="Arial" panose="020B0604020202020204" pitchFamily="34" charset="0"/>
              <a:buChar char="•"/>
            </a:pPr>
            <a:r>
              <a:rPr lang="en-US" sz="2400" b="1" dirty="0"/>
              <a:t>The Fragment:</a:t>
            </a:r>
            <a:r>
              <a:rPr lang="en-US" sz="2400" dirty="0"/>
              <a:t> Ran through the park at lightning speed.</a:t>
            </a:r>
          </a:p>
          <a:p>
            <a:pPr>
              <a:buFont typeface="Arial" panose="020B0604020202020204" pitchFamily="34" charset="0"/>
              <a:buChar char="•"/>
            </a:pPr>
            <a:r>
              <a:rPr lang="en-US" sz="2400" b="1" dirty="0"/>
              <a:t>The Fix:</a:t>
            </a:r>
            <a:r>
              <a:rPr lang="en-US" sz="2400" dirty="0"/>
              <a:t> </a:t>
            </a:r>
            <a:r>
              <a:rPr lang="en-US" sz="2400" b="1" dirty="0"/>
              <a:t>The dog</a:t>
            </a:r>
            <a:r>
              <a:rPr lang="en-US" sz="2400" dirty="0"/>
              <a:t> ran through the park at lightning speed. (Added a subject)</a:t>
            </a:r>
          </a:p>
        </p:txBody>
      </p:sp>
      <p:sp>
        <p:nvSpPr>
          <p:cNvPr id="5" name="TextBox 4">
            <a:extLst>
              <a:ext uri="{FF2B5EF4-FFF2-40B4-BE49-F238E27FC236}">
                <a16:creationId xmlns:a16="http://schemas.microsoft.com/office/drawing/2014/main" id="{CA82F8EA-2E55-D3AC-998B-3225DFEF2AD2}"/>
              </a:ext>
            </a:extLst>
          </p:cNvPr>
          <p:cNvSpPr txBox="1"/>
          <p:nvPr/>
        </p:nvSpPr>
        <p:spPr>
          <a:xfrm>
            <a:off x="135611" y="3501109"/>
            <a:ext cx="5350790" cy="2677656"/>
          </a:xfrm>
          <a:prstGeom prst="rect">
            <a:avLst/>
          </a:prstGeom>
          <a:solidFill>
            <a:srgbClr val="E4FFB5"/>
          </a:solidFill>
        </p:spPr>
        <p:txBody>
          <a:bodyPr wrap="square">
            <a:spAutoFit/>
          </a:bodyPr>
          <a:lstStyle/>
          <a:p>
            <a:pPr algn="ctr">
              <a:buNone/>
            </a:pPr>
            <a:r>
              <a:rPr lang="en-US" sz="2400" b="1" dirty="0">
                <a:solidFill>
                  <a:srgbClr val="C00000"/>
                </a:solidFill>
              </a:rPr>
              <a:t>Missing Verb</a:t>
            </a:r>
          </a:p>
          <a:p>
            <a:pPr>
              <a:buNone/>
            </a:pPr>
            <a:r>
              <a:rPr lang="en-US" sz="2400" dirty="0"/>
              <a:t>This fragment tells you who is there, but not what they are doing.</a:t>
            </a:r>
          </a:p>
          <a:p>
            <a:pPr>
              <a:buFont typeface="Arial" panose="020B0604020202020204" pitchFamily="34" charset="0"/>
              <a:buChar char="•"/>
            </a:pPr>
            <a:r>
              <a:rPr lang="en-US" sz="2400" b="1" dirty="0"/>
              <a:t>The Fragment:</a:t>
            </a:r>
            <a:r>
              <a:rPr lang="en-US" sz="2400" dirty="0"/>
              <a:t> The mysterious man in the shadows.</a:t>
            </a:r>
          </a:p>
          <a:p>
            <a:pPr>
              <a:buFont typeface="Arial" panose="020B0604020202020204" pitchFamily="34" charset="0"/>
              <a:buChar char="•"/>
            </a:pPr>
            <a:r>
              <a:rPr lang="en-US" sz="2400" b="1" dirty="0"/>
              <a:t>The Fix:</a:t>
            </a:r>
            <a:r>
              <a:rPr lang="en-US" sz="2400" dirty="0"/>
              <a:t> The mysterious man in the shadows </a:t>
            </a:r>
            <a:r>
              <a:rPr lang="en-US" sz="2400" b="1" dirty="0"/>
              <a:t>waited quietly</a:t>
            </a:r>
            <a:r>
              <a:rPr lang="en-US" sz="2400" dirty="0"/>
              <a:t>. (Added a verb)</a:t>
            </a:r>
          </a:p>
        </p:txBody>
      </p:sp>
      <p:sp>
        <p:nvSpPr>
          <p:cNvPr id="7" name="TextBox 6">
            <a:extLst>
              <a:ext uri="{FF2B5EF4-FFF2-40B4-BE49-F238E27FC236}">
                <a16:creationId xmlns:a16="http://schemas.microsoft.com/office/drawing/2014/main" id="{9C8250FF-447D-3C3C-4F3E-6CAA4D4F1966}"/>
              </a:ext>
            </a:extLst>
          </p:cNvPr>
          <p:cNvSpPr txBox="1"/>
          <p:nvPr/>
        </p:nvSpPr>
        <p:spPr>
          <a:xfrm>
            <a:off x="5532896" y="603912"/>
            <a:ext cx="6478292" cy="2923877"/>
          </a:xfrm>
          <a:prstGeom prst="rect">
            <a:avLst/>
          </a:prstGeom>
          <a:solidFill>
            <a:schemeClr val="accent4">
              <a:lumMod val="20000"/>
              <a:lumOff val="80000"/>
            </a:schemeClr>
          </a:solidFill>
        </p:spPr>
        <p:txBody>
          <a:bodyPr wrap="square">
            <a:spAutoFit/>
          </a:bodyPr>
          <a:lstStyle/>
          <a:p>
            <a:pPr algn="ctr">
              <a:buNone/>
            </a:pPr>
            <a:r>
              <a:rPr lang="en-US" sz="2300" b="1" dirty="0">
                <a:solidFill>
                  <a:srgbClr val="C00000"/>
                </a:solidFill>
              </a:rPr>
              <a:t>Dependent Clause </a:t>
            </a:r>
          </a:p>
          <a:p>
            <a:pPr>
              <a:buNone/>
            </a:pPr>
            <a:r>
              <a:rPr lang="en-US" sz="2300" dirty="0"/>
              <a:t>These fragments start with "subordinating conjunctions" (like </a:t>
            </a:r>
            <a:r>
              <a:rPr lang="en-US" sz="2300" i="1" dirty="0"/>
              <a:t>Because, Although, Since, If</a:t>
            </a:r>
            <a:r>
              <a:rPr lang="en-US" sz="2300" dirty="0"/>
              <a:t>). They have a subject and a verb, but they leave the reader hanging.</a:t>
            </a:r>
          </a:p>
          <a:p>
            <a:pPr>
              <a:buFont typeface="Arial" panose="020B0604020202020204" pitchFamily="34" charset="0"/>
              <a:buChar char="•"/>
            </a:pPr>
            <a:r>
              <a:rPr lang="en-US" sz="2300" b="1" dirty="0"/>
              <a:t>The Fragment:</a:t>
            </a:r>
            <a:r>
              <a:rPr lang="en-US" sz="2300" dirty="0"/>
              <a:t> Because I forgot my umbrella.</a:t>
            </a:r>
          </a:p>
          <a:p>
            <a:pPr>
              <a:buFont typeface="Arial" panose="020B0604020202020204" pitchFamily="34" charset="0"/>
              <a:buChar char="•"/>
            </a:pPr>
            <a:r>
              <a:rPr lang="en-US" sz="2300" b="1" dirty="0"/>
              <a:t>The Fix:</a:t>
            </a:r>
            <a:r>
              <a:rPr lang="en-US" sz="2300" dirty="0"/>
              <a:t> Because I forgot my umbrella, </a:t>
            </a:r>
            <a:r>
              <a:rPr lang="en-US" sz="2300" b="1" dirty="0"/>
              <a:t>I got soaked in the rain.</a:t>
            </a:r>
            <a:r>
              <a:rPr lang="en-US" sz="2300" dirty="0"/>
              <a:t> (Connected it to an independent clause)</a:t>
            </a:r>
          </a:p>
        </p:txBody>
      </p:sp>
      <p:sp>
        <p:nvSpPr>
          <p:cNvPr id="9" name="TextBox 8">
            <a:extLst>
              <a:ext uri="{FF2B5EF4-FFF2-40B4-BE49-F238E27FC236}">
                <a16:creationId xmlns:a16="http://schemas.microsoft.com/office/drawing/2014/main" id="{9B95C18E-B65B-9607-CE98-C723F8826972}"/>
              </a:ext>
            </a:extLst>
          </p:cNvPr>
          <p:cNvSpPr txBox="1"/>
          <p:nvPr/>
        </p:nvSpPr>
        <p:spPr>
          <a:xfrm>
            <a:off x="5470902" y="3563101"/>
            <a:ext cx="6721098" cy="2462213"/>
          </a:xfrm>
          <a:prstGeom prst="rect">
            <a:avLst/>
          </a:prstGeom>
          <a:solidFill>
            <a:schemeClr val="bg1"/>
          </a:solidFill>
        </p:spPr>
        <p:txBody>
          <a:bodyPr wrap="square">
            <a:spAutoFit/>
          </a:bodyPr>
          <a:lstStyle/>
          <a:p>
            <a:pPr algn="ctr">
              <a:buNone/>
            </a:pPr>
            <a:r>
              <a:rPr lang="en-US" sz="2200" b="1" dirty="0">
                <a:solidFill>
                  <a:srgbClr val="C00000"/>
                </a:solidFill>
              </a:rPr>
              <a:t>The Phrase Fragment (The "Added Detail")</a:t>
            </a:r>
          </a:p>
          <a:p>
            <a:pPr algn="ctr">
              <a:buNone/>
            </a:pPr>
            <a:endParaRPr lang="en-US" sz="2200" b="1" dirty="0"/>
          </a:p>
          <a:p>
            <a:pPr>
              <a:buNone/>
            </a:pPr>
            <a:r>
              <a:rPr lang="en-US" sz="2200" dirty="0"/>
              <a:t>These are usually descriptions or lists that got separated from the sentence they belong to.</a:t>
            </a:r>
          </a:p>
          <a:p>
            <a:pPr>
              <a:buFont typeface="Arial" panose="020B0604020202020204" pitchFamily="34" charset="0"/>
              <a:buChar char="•"/>
            </a:pPr>
            <a:r>
              <a:rPr lang="en-US" sz="2200" b="1" dirty="0"/>
              <a:t>The Fragment:</a:t>
            </a:r>
            <a:r>
              <a:rPr lang="en-US" sz="2200" dirty="0"/>
              <a:t> Including apples, oranges, and bananas.</a:t>
            </a:r>
          </a:p>
          <a:p>
            <a:pPr>
              <a:buFont typeface="Arial" panose="020B0604020202020204" pitchFamily="34" charset="0"/>
              <a:buChar char="•"/>
            </a:pPr>
            <a:r>
              <a:rPr lang="en-US" sz="2200" b="1" dirty="0"/>
              <a:t>The Fix:</a:t>
            </a:r>
            <a:r>
              <a:rPr lang="en-US" sz="2200" dirty="0"/>
              <a:t> </a:t>
            </a:r>
            <a:r>
              <a:rPr lang="en-US" sz="2200" b="1" dirty="0"/>
              <a:t>I bought a variety of fruit,</a:t>
            </a:r>
            <a:r>
              <a:rPr lang="en-US" sz="2200" dirty="0"/>
              <a:t> including apples, oranges, and bananas. (Joined it to the previous thought)</a:t>
            </a:r>
          </a:p>
        </p:txBody>
      </p:sp>
      <p:sp>
        <p:nvSpPr>
          <p:cNvPr id="10" name="Rectangle 9">
            <a:extLst>
              <a:ext uri="{FF2B5EF4-FFF2-40B4-BE49-F238E27FC236}">
                <a16:creationId xmlns:a16="http://schemas.microsoft.com/office/drawing/2014/main" id="{83233F3C-3144-D494-5727-54C460AC6CAE}"/>
              </a:ext>
            </a:extLst>
          </p:cNvPr>
          <p:cNvSpPr/>
          <p:nvPr/>
        </p:nvSpPr>
        <p:spPr>
          <a:xfrm>
            <a:off x="3717172" y="115164"/>
            <a:ext cx="3575595" cy="523220"/>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Types of fragments</a:t>
            </a:r>
            <a:r>
              <a:rPr lang="en-GB" sz="28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endParaRPr lang="en-US" sz="28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944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647562-8C94-890E-12C8-9B311684E1BA}"/>
              </a:ext>
            </a:extLst>
          </p:cNvPr>
          <p:cNvSpPr>
            <a:spLocks noChangeArrowheads="1"/>
          </p:cNvSpPr>
          <p:nvPr/>
        </p:nvSpPr>
        <p:spPr bwMode="auto">
          <a:xfrm>
            <a:off x="387456" y="581215"/>
            <a:ext cx="8369085" cy="5563831"/>
          </a:xfrm>
          <a:prstGeom prst="rect">
            <a:avLst/>
          </a:prstGeom>
          <a:solidFill>
            <a:srgbClr val="E4FFB5"/>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en-US" altLang="en-US" sz="2400" b="1" i="0" u="none" strike="noStrike" cap="none" normalizeH="0" baseline="0" dirty="0">
                <a:ln>
                  <a:noFill/>
                </a:ln>
                <a:solidFill>
                  <a:srgbClr val="C00000"/>
                </a:solidFill>
                <a:effectLst/>
                <a:latin typeface="Arial" panose="020B0604020202020204" pitchFamily="34" charset="0"/>
              </a:rPr>
              <a:t>1) </a:t>
            </a:r>
            <a:r>
              <a:rPr kumimoji="0" lang="en-US" altLang="en-US" sz="2400" b="1" i="0" u="none" strike="noStrike" cap="none" normalizeH="0" baseline="0" dirty="0">
                <a:ln>
                  <a:noFill/>
                </a:ln>
                <a:solidFill>
                  <a:schemeClr val="tx1"/>
                </a:solidFill>
                <a:effectLst/>
                <a:latin typeface="Arial" panose="020B0604020202020204" pitchFamily="34" charset="0"/>
              </a:rPr>
              <a:t>The cat slept.</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1" i="0" u="none" strike="noStrike" cap="none" normalizeH="0" baseline="0" dirty="0">
                <a:ln>
                  <a:noFill/>
                </a:ln>
                <a:solidFill>
                  <a:schemeClr val="tx2"/>
                </a:solidFill>
                <a:effectLst/>
                <a:latin typeface="Arial" panose="020B0604020202020204" pitchFamily="34" charset="0"/>
              </a:rPr>
              <a:t>____________</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2) </a:t>
            </a:r>
            <a:r>
              <a:rPr kumimoji="0" lang="en-US" altLang="en-US" sz="2400" b="1" i="0" u="none" strike="noStrike" cap="none" normalizeH="0" baseline="0" dirty="0">
                <a:ln>
                  <a:noFill/>
                </a:ln>
                <a:solidFill>
                  <a:schemeClr val="tx1"/>
                </a:solidFill>
                <a:effectLst/>
                <a:latin typeface="Arial" panose="020B0604020202020204" pitchFamily="34" charset="0"/>
              </a:rPr>
              <a:t>Under the blue moon.</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3) </a:t>
            </a:r>
            <a:r>
              <a:rPr lang="en-US" altLang="en-US" sz="2400" b="1" dirty="0">
                <a:latin typeface="Arial" panose="020B0604020202020204" pitchFamily="34" charset="0"/>
              </a:rPr>
              <a:t>Waiting for the bus</a:t>
            </a:r>
            <a:r>
              <a:rPr kumimoji="0" lang="en-US" altLang="en-US" sz="2400" b="1" i="0" u="none" strike="noStrike" cap="none" normalizeH="0" baseline="0" dirty="0">
                <a:ln>
                  <a:noFill/>
                </a:ln>
                <a:solidFill>
                  <a:schemeClr val="tx1"/>
                </a:solidFill>
                <a:effectLst/>
                <a:latin typeface="Arial" panose="020B0604020202020204" pitchFamily="34" charset="0"/>
              </a:rPr>
              <a:t>.</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4) </a:t>
            </a:r>
            <a:r>
              <a:rPr kumimoji="0" lang="en-US" altLang="en-US" sz="2400" b="1" i="0" u="none" strike="noStrike" cap="none" normalizeH="0" baseline="0" dirty="0">
                <a:ln>
                  <a:noFill/>
                </a:ln>
                <a:solidFill>
                  <a:schemeClr val="tx1"/>
                </a:solidFill>
                <a:effectLst/>
                <a:latin typeface="Arial" panose="020B0604020202020204" pitchFamily="34" charset="0"/>
              </a:rPr>
              <a:t>Running through the rain.</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5) </a:t>
            </a:r>
            <a:r>
              <a:rPr kumimoji="0" lang="en-US" altLang="en-US" sz="2400" b="1" i="0" u="none" strike="noStrike" cap="none" normalizeH="0" baseline="0" dirty="0">
                <a:ln>
                  <a:noFill/>
                </a:ln>
                <a:solidFill>
                  <a:schemeClr val="tx1"/>
                </a:solidFill>
                <a:effectLst/>
                <a:latin typeface="Arial" panose="020B0604020202020204" pitchFamily="34" charset="0"/>
              </a:rPr>
              <a:t>Birds fly south.</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6) </a:t>
            </a:r>
            <a:r>
              <a:rPr kumimoji="0" lang="en-US" altLang="en-US" sz="2400" b="1" i="0" u="none" strike="noStrike" cap="none" normalizeH="0" baseline="0" dirty="0">
                <a:ln>
                  <a:noFill/>
                </a:ln>
                <a:solidFill>
                  <a:schemeClr val="tx1"/>
                </a:solidFill>
                <a:effectLst/>
                <a:latin typeface="Arial" panose="020B0604020202020204" pitchFamily="34" charset="0"/>
              </a:rPr>
              <a:t>A cold, dark night.</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7) </a:t>
            </a:r>
            <a:r>
              <a:rPr kumimoji="0" lang="en-US" altLang="en-US" sz="2400" b="1" i="0" u="none" strike="noStrike" cap="none" normalizeH="0" baseline="0" dirty="0">
                <a:ln>
                  <a:noFill/>
                </a:ln>
                <a:solidFill>
                  <a:schemeClr val="tx1"/>
                </a:solidFill>
                <a:effectLst/>
                <a:latin typeface="Arial" panose="020B0604020202020204" pitchFamily="34" charset="0"/>
              </a:rPr>
              <a:t>The pizza arrived.</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8) </a:t>
            </a:r>
            <a:r>
              <a:rPr kumimoji="0" lang="en-US" altLang="en-US" sz="2400" b="1" i="0" u="none" strike="noStrike" cap="none" normalizeH="0" baseline="0" dirty="0">
                <a:ln>
                  <a:noFill/>
                </a:ln>
                <a:solidFill>
                  <a:schemeClr val="tx1"/>
                </a:solidFill>
                <a:effectLst/>
                <a:latin typeface="Arial" panose="020B0604020202020204" pitchFamily="34" charset="0"/>
              </a:rPr>
              <a:t>Because it was late.</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9) </a:t>
            </a:r>
            <a:r>
              <a:rPr kumimoji="0" lang="en-US" altLang="en-US" sz="2400" b="1" i="0" u="none" strike="noStrike" cap="none" normalizeH="0" baseline="0" dirty="0">
                <a:ln>
                  <a:noFill/>
                </a:ln>
                <a:solidFill>
                  <a:schemeClr val="tx1"/>
                </a:solidFill>
                <a:effectLst/>
                <a:latin typeface="Arial" panose="020B0604020202020204" pitchFamily="34" charset="0"/>
              </a:rPr>
              <a:t>I forgot mine.</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 </a:t>
            </a:r>
          </a:p>
          <a:p>
            <a:pPr lvl="0" eaLnBrk="0" fontAlgn="base" hangingPunct="0">
              <a:lnSpc>
                <a:spcPct val="150000"/>
              </a:lnSpc>
              <a:spcBef>
                <a:spcPct val="0"/>
              </a:spcBef>
              <a:spcAft>
                <a:spcPct val="0"/>
              </a:spcAft>
            </a:pPr>
            <a:r>
              <a:rPr lang="en-US" altLang="en-US" sz="2400" b="1" dirty="0">
                <a:solidFill>
                  <a:srgbClr val="C00000"/>
                </a:solidFill>
                <a:latin typeface="Arial" panose="020B0604020202020204" pitchFamily="34" charset="0"/>
              </a:rPr>
              <a:t>10) </a:t>
            </a:r>
            <a:r>
              <a:rPr lang="en-US" altLang="en-US" sz="2400" b="1" dirty="0">
                <a:latin typeface="Arial" panose="020B0604020202020204" pitchFamily="34" charset="0"/>
              </a:rPr>
              <a:t>She laughed loudly</a:t>
            </a:r>
            <a:r>
              <a:rPr kumimoji="0" lang="en-US" altLang="en-US" sz="2400" b="1" i="0" u="none" strike="noStrike" cap="none" normalizeH="0" baseline="0" dirty="0">
                <a:ln>
                  <a:noFill/>
                </a:ln>
                <a:solidFill>
                  <a:schemeClr val="tx1"/>
                </a:solidFill>
                <a:effectLst/>
                <a:latin typeface="Arial" panose="020B0604020202020204" pitchFamily="34" charset="0"/>
              </a:rPr>
              <a:t>.</a:t>
            </a:r>
            <a:r>
              <a:rPr kumimoji="0" lang="en-US" altLang="en-US" sz="2400" b="0" i="0" u="none" strike="noStrike" cap="none" normalizeH="0" baseline="0" dirty="0">
                <a:ln>
                  <a:noFill/>
                </a:ln>
                <a:solidFill>
                  <a:schemeClr val="tx1"/>
                </a:solidFill>
                <a:effectLst/>
                <a:latin typeface="Arial" panose="020B0604020202020204" pitchFamily="34" charset="0"/>
              </a:rPr>
              <a:t> </a:t>
            </a:r>
            <a:r>
              <a:rPr lang="en-US" altLang="en-US" sz="2400" b="1" dirty="0">
                <a:solidFill>
                  <a:schemeClr val="tx2"/>
                </a:solidFill>
                <a:latin typeface="Arial" panose="020B0604020202020204" pitchFamily="34" charset="0"/>
              </a:rPr>
              <a:t>____________</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990E3E92-E494-807A-8084-FA395B262F64}"/>
              </a:ext>
            </a:extLst>
          </p:cNvPr>
          <p:cNvSpPr/>
          <p:nvPr/>
        </p:nvSpPr>
        <p:spPr>
          <a:xfrm>
            <a:off x="2286676" y="130663"/>
            <a:ext cx="2004075" cy="523220"/>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8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1:</a:t>
            </a:r>
            <a:endParaRPr lang="en-US" sz="28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E8B58B60-A205-8FA2-FACB-9BDBB0D27F16}"/>
              </a:ext>
            </a:extLst>
          </p:cNvPr>
          <p:cNvSpPr/>
          <p:nvPr/>
        </p:nvSpPr>
        <p:spPr>
          <a:xfrm>
            <a:off x="6477318" y="128079"/>
            <a:ext cx="3536546" cy="461665"/>
          </a:xfrm>
          <a:prstGeom prst="rect">
            <a:avLst/>
          </a:prstGeom>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400" b="1" dirty="0">
                <a:ln w="0"/>
                <a:solidFill>
                  <a:schemeClr val="accent5"/>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 or fragment?</a:t>
            </a:r>
            <a:endParaRPr lang="en-US" sz="2400" b="1" dirty="0">
              <a:ln w="9525">
                <a:solidFill>
                  <a:schemeClr val="bg1"/>
                </a:solidFill>
                <a:prstDash val="solid"/>
              </a:ln>
              <a:solidFill>
                <a:schemeClr val="accent5"/>
              </a:solidFill>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EBB13DB-9B44-AA85-A841-F27E01CCCB7F}"/>
              </a:ext>
            </a:extLst>
          </p:cNvPr>
          <p:cNvSpPr txBox="1"/>
          <p:nvPr/>
        </p:nvSpPr>
        <p:spPr>
          <a:xfrm>
            <a:off x="2708329" y="752982"/>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93EC811-3B11-A098-158A-57C9CFB2AE55}"/>
              </a:ext>
            </a:extLst>
          </p:cNvPr>
          <p:cNvSpPr txBox="1"/>
          <p:nvPr/>
        </p:nvSpPr>
        <p:spPr>
          <a:xfrm>
            <a:off x="3808710" y="1248927"/>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Fragment </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F820036-91C3-E478-369F-A285FB81CF62}"/>
              </a:ext>
            </a:extLst>
          </p:cNvPr>
          <p:cNvSpPr txBox="1"/>
          <p:nvPr/>
        </p:nvSpPr>
        <p:spPr>
          <a:xfrm>
            <a:off x="3622730" y="1775869"/>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Fragment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141DE62-788B-B999-0F69-26167F53A33C}"/>
              </a:ext>
            </a:extLst>
          </p:cNvPr>
          <p:cNvSpPr txBox="1"/>
          <p:nvPr/>
        </p:nvSpPr>
        <p:spPr>
          <a:xfrm>
            <a:off x="4428641" y="2380304"/>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Fragment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A254702-1255-79C6-A744-EDBC6E007216}"/>
              </a:ext>
            </a:extLst>
          </p:cNvPr>
          <p:cNvSpPr txBox="1"/>
          <p:nvPr/>
        </p:nvSpPr>
        <p:spPr>
          <a:xfrm>
            <a:off x="2925306" y="2891747"/>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EB1CE25-916F-6CD7-605E-F31B1CD257AA}"/>
              </a:ext>
            </a:extLst>
          </p:cNvPr>
          <p:cNvSpPr txBox="1"/>
          <p:nvPr/>
        </p:nvSpPr>
        <p:spPr>
          <a:xfrm>
            <a:off x="3111285" y="3496181"/>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Fragment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277F134-0CDB-BEF3-3C94-1A58457CC5A1}"/>
              </a:ext>
            </a:extLst>
          </p:cNvPr>
          <p:cNvSpPr txBox="1"/>
          <p:nvPr/>
        </p:nvSpPr>
        <p:spPr>
          <a:xfrm>
            <a:off x="3204276" y="4007625"/>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DD0D98D-7FB1-A165-7D73-64E9C4E501B2}"/>
              </a:ext>
            </a:extLst>
          </p:cNvPr>
          <p:cNvSpPr txBox="1"/>
          <p:nvPr/>
        </p:nvSpPr>
        <p:spPr>
          <a:xfrm>
            <a:off x="3421252" y="4488072"/>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Fragment</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61AAFFE-1309-D6FA-C432-1D2619A65F56}"/>
              </a:ext>
            </a:extLst>
          </p:cNvPr>
          <p:cNvSpPr txBox="1"/>
          <p:nvPr/>
        </p:nvSpPr>
        <p:spPr>
          <a:xfrm>
            <a:off x="2692832" y="5092506"/>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EA5E487-7EF4-18B4-E87A-509809C7EDE9}"/>
              </a:ext>
            </a:extLst>
          </p:cNvPr>
          <p:cNvSpPr txBox="1"/>
          <p:nvPr/>
        </p:nvSpPr>
        <p:spPr>
          <a:xfrm>
            <a:off x="3359258" y="5634948"/>
            <a:ext cx="2576592" cy="461665"/>
          </a:xfrm>
          <a:prstGeom prst="rect">
            <a:avLst/>
          </a:prstGeom>
          <a:noFill/>
        </p:spPr>
        <p:txBody>
          <a:bodyPr wrap="square">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Sentence</a:t>
            </a:r>
            <a:endParaRPr lang="en-US" sz="24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97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CC58D9-E443-F738-5EAE-8432C5E4D6F6}"/>
              </a:ext>
            </a:extLst>
          </p:cNvPr>
          <p:cNvSpPr txBox="1"/>
          <p:nvPr/>
        </p:nvSpPr>
        <p:spPr>
          <a:xfrm>
            <a:off x="1843548" y="181280"/>
            <a:ext cx="10348452" cy="384721"/>
          </a:xfrm>
          <a:prstGeom prst="rect">
            <a:avLst/>
          </a:prstGeom>
          <a:solidFill>
            <a:schemeClr val="bg2"/>
          </a:solidFill>
        </p:spPr>
        <p:txBody>
          <a:bodyPr wrap="square">
            <a:spAutoFit/>
          </a:bodyPr>
          <a:lstStyle/>
          <a:p>
            <a:r>
              <a:rPr lang="en-US" sz="1900" b="1" dirty="0">
                <a:solidFill>
                  <a:srgbClr val="FF0000"/>
                </a:solidFill>
              </a:rPr>
              <a:t>Choose the best option to complete the fragment and turn it into a grammatically correct sentence.</a:t>
            </a:r>
          </a:p>
        </p:txBody>
      </p:sp>
      <p:sp>
        <p:nvSpPr>
          <p:cNvPr id="5" name="TextBox 4">
            <a:extLst>
              <a:ext uri="{FF2B5EF4-FFF2-40B4-BE49-F238E27FC236}">
                <a16:creationId xmlns:a16="http://schemas.microsoft.com/office/drawing/2014/main" id="{2FC6A852-9373-B7FC-1692-7D5E3B57FE3C}"/>
              </a:ext>
            </a:extLst>
          </p:cNvPr>
          <p:cNvSpPr txBox="1"/>
          <p:nvPr/>
        </p:nvSpPr>
        <p:spPr>
          <a:xfrm>
            <a:off x="139484" y="629979"/>
            <a:ext cx="12052516" cy="5838521"/>
          </a:xfrm>
          <a:prstGeom prst="rect">
            <a:avLst/>
          </a:prstGeom>
          <a:solidFill>
            <a:schemeClr val="bg1"/>
          </a:solidFill>
        </p:spPr>
        <p:txBody>
          <a:bodyPr wrap="square">
            <a:spAutoFit/>
          </a:bodyPr>
          <a:lstStyle/>
          <a:p>
            <a:pPr>
              <a:lnSpc>
                <a:spcPct val="150000"/>
              </a:lnSpc>
            </a:pPr>
            <a:r>
              <a:rPr lang="en-US" sz="2100" b="1" dirty="0">
                <a:solidFill>
                  <a:srgbClr val="FF0000"/>
                </a:solidFill>
              </a:rPr>
              <a:t>1) </a:t>
            </a:r>
            <a:r>
              <a:rPr lang="en-US" sz="2100" b="1" dirty="0">
                <a:solidFill>
                  <a:srgbClr val="002060"/>
                </a:solidFill>
              </a:rPr>
              <a:t>Since the weather was so beautiful,__</a:t>
            </a:r>
            <a:r>
              <a:rPr lang="en-US" sz="2100" dirty="0">
                <a:solidFill>
                  <a:srgbClr val="002060"/>
                </a:solidFill>
              </a:rPr>
              <a:t> </a:t>
            </a:r>
            <a:r>
              <a:rPr lang="en-US" sz="2000" b="1" dirty="0">
                <a:solidFill>
                  <a:srgbClr val="00AA48"/>
                </a:solidFill>
              </a:rPr>
              <a:t>A</a:t>
            </a:r>
            <a:r>
              <a:rPr lang="en-US" sz="2000" b="1" dirty="0">
                <a:solidFill>
                  <a:schemeClr val="accent2">
                    <a:lumMod val="75000"/>
                  </a:schemeClr>
                </a:solidFill>
              </a:rPr>
              <a:t>)we decided to hike. </a:t>
            </a:r>
            <a:r>
              <a:rPr lang="en-US" sz="2000" b="1" dirty="0">
                <a:solidFill>
                  <a:srgbClr val="00AA48"/>
                </a:solidFill>
              </a:rPr>
              <a:t>B) </a:t>
            </a:r>
            <a:r>
              <a:rPr lang="en-US" sz="2000" b="1" dirty="0">
                <a:solidFill>
                  <a:schemeClr val="accent2">
                    <a:lumMod val="75000"/>
                  </a:schemeClr>
                </a:solidFill>
              </a:rPr>
              <a:t>because of the sun. </a:t>
            </a:r>
            <a:r>
              <a:rPr lang="en-US" sz="2000" b="1" dirty="0">
                <a:solidFill>
                  <a:srgbClr val="00AA48"/>
                </a:solidFill>
              </a:rPr>
              <a:t>C)</a:t>
            </a:r>
            <a:r>
              <a:rPr lang="en-US" sz="2000" b="1" dirty="0">
                <a:solidFill>
                  <a:schemeClr val="accent2">
                    <a:lumMod val="75000"/>
                  </a:schemeClr>
                </a:solidFill>
              </a:rPr>
              <a:t> and the birds singing.</a:t>
            </a:r>
          </a:p>
          <a:p>
            <a:pPr>
              <a:lnSpc>
                <a:spcPct val="150000"/>
              </a:lnSpc>
            </a:pPr>
            <a:r>
              <a:rPr lang="en-US" sz="2100" b="1" dirty="0">
                <a:solidFill>
                  <a:srgbClr val="FF0000"/>
                </a:solidFill>
              </a:rPr>
              <a:t>2) </a:t>
            </a:r>
            <a:r>
              <a:rPr lang="en-US" sz="2100" b="1" dirty="0">
                <a:solidFill>
                  <a:srgbClr val="002060"/>
                </a:solidFill>
              </a:rPr>
              <a:t>Although he studied for hours,...</a:t>
            </a:r>
            <a:r>
              <a:rPr lang="en-US" sz="2100" dirty="0">
                <a:solidFill>
                  <a:srgbClr val="002060"/>
                </a:solidFill>
              </a:rPr>
              <a:t> </a:t>
            </a:r>
            <a:r>
              <a:rPr lang="en-US" sz="2100" b="1" dirty="0">
                <a:solidFill>
                  <a:srgbClr val="00AA48"/>
                </a:solidFill>
              </a:rPr>
              <a:t>A)</a:t>
            </a:r>
            <a:r>
              <a:rPr lang="en-US" sz="2100" dirty="0">
                <a:solidFill>
                  <a:srgbClr val="002060"/>
                </a:solidFill>
              </a:rPr>
              <a:t> </a:t>
            </a:r>
            <a:r>
              <a:rPr lang="en-US" sz="2100" b="1" dirty="0">
                <a:solidFill>
                  <a:schemeClr val="accent2">
                    <a:lumMod val="75000"/>
                  </a:schemeClr>
                </a:solidFill>
              </a:rPr>
              <a:t>and took many notes. </a:t>
            </a:r>
            <a:r>
              <a:rPr lang="en-US" sz="2100" b="1" dirty="0">
                <a:solidFill>
                  <a:srgbClr val="00AA48"/>
                </a:solidFill>
              </a:rPr>
              <a:t>B) </a:t>
            </a:r>
            <a:r>
              <a:rPr lang="en-US" sz="2100" b="1" dirty="0">
                <a:solidFill>
                  <a:schemeClr val="accent2">
                    <a:lumMod val="75000"/>
                  </a:schemeClr>
                </a:solidFill>
              </a:rPr>
              <a:t>James still felt nervous about the exam. </a:t>
            </a:r>
            <a:r>
              <a:rPr lang="en-US" sz="2100" b="1" dirty="0">
                <a:solidFill>
                  <a:srgbClr val="00AA48"/>
                </a:solidFill>
              </a:rPr>
              <a:t>C)</a:t>
            </a:r>
            <a:r>
              <a:rPr lang="en-US" sz="2100" b="1" dirty="0">
                <a:solidFill>
                  <a:schemeClr val="accent2">
                    <a:lumMod val="75000"/>
                  </a:schemeClr>
                </a:solidFill>
              </a:rPr>
              <a:t> without stopping for a break.</a:t>
            </a:r>
          </a:p>
          <a:p>
            <a:pPr>
              <a:lnSpc>
                <a:spcPct val="150000"/>
              </a:lnSpc>
            </a:pPr>
            <a:r>
              <a:rPr lang="en-US" sz="2100" b="1" dirty="0">
                <a:solidFill>
                  <a:srgbClr val="FF0000"/>
                </a:solidFill>
              </a:rPr>
              <a:t>3) </a:t>
            </a:r>
            <a:r>
              <a:rPr lang="en-US" sz="2100" b="1" dirty="0">
                <a:solidFill>
                  <a:srgbClr val="002060"/>
                </a:solidFill>
              </a:rPr>
              <a:t>The giant oak tree in the backyard ___________ .</a:t>
            </a:r>
            <a:r>
              <a:rPr lang="en-US" sz="2100" dirty="0">
                <a:solidFill>
                  <a:srgbClr val="002060"/>
                </a:solidFill>
              </a:rPr>
              <a:t> </a:t>
            </a:r>
            <a:r>
              <a:rPr lang="en-US" sz="2100" b="1" dirty="0">
                <a:solidFill>
                  <a:srgbClr val="00AA48"/>
                </a:solidFill>
              </a:rPr>
              <a:t>A</a:t>
            </a:r>
            <a:r>
              <a:rPr lang="en-US" sz="2100" dirty="0">
                <a:solidFill>
                  <a:schemeClr val="accent2">
                    <a:lumMod val="75000"/>
                  </a:schemeClr>
                </a:solidFill>
              </a:rPr>
              <a:t>) </a:t>
            </a:r>
            <a:r>
              <a:rPr lang="en-US" sz="2100" b="1" dirty="0">
                <a:solidFill>
                  <a:schemeClr val="accent2">
                    <a:lumMod val="75000"/>
                  </a:schemeClr>
                </a:solidFill>
              </a:rPr>
              <a:t>with the long branches </a:t>
            </a:r>
            <a:r>
              <a:rPr lang="en-US" sz="2100" b="1" dirty="0">
                <a:solidFill>
                  <a:srgbClr val="00AA48"/>
                </a:solidFill>
              </a:rPr>
              <a:t>B) </a:t>
            </a:r>
            <a:r>
              <a:rPr lang="en-US" sz="2100" b="1" dirty="0">
                <a:solidFill>
                  <a:schemeClr val="accent2">
                    <a:lumMod val="75000"/>
                  </a:schemeClr>
                </a:solidFill>
              </a:rPr>
              <a:t>fell down during the storm </a:t>
            </a:r>
            <a:r>
              <a:rPr lang="en-US" sz="2100" b="1" dirty="0">
                <a:solidFill>
                  <a:srgbClr val="00AA48"/>
                </a:solidFill>
              </a:rPr>
              <a:t>C) </a:t>
            </a:r>
            <a:r>
              <a:rPr lang="en-US" sz="2100" b="1" dirty="0">
                <a:solidFill>
                  <a:schemeClr val="accent2">
                    <a:lumMod val="75000"/>
                  </a:schemeClr>
                </a:solidFill>
              </a:rPr>
              <a:t>near the old wooden fence</a:t>
            </a:r>
          </a:p>
          <a:p>
            <a:pPr>
              <a:lnSpc>
                <a:spcPct val="150000"/>
              </a:lnSpc>
            </a:pPr>
            <a:r>
              <a:rPr lang="en-US" sz="2100" b="1" dirty="0">
                <a:solidFill>
                  <a:srgbClr val="FF0000"/>
                </a:solidFill>
              </a:rPr>
              <a:t>4)</a:t>
            </a:r>
            <a:r>
              <a:rPr lang="en-US" sz="2100" b="1" dirty="0">
                <a:solidFill>
                  <a:srgbClr val="002060"/>
                </a:solidFill>
              </a:rPr>
              <a:t> ____ whispered a secret to his best friend.</a:t>
            </a:r>
            <a:r>
              <a:rPr lang="en-US" sz="2100" dirty="0">
                <a:solidFill>
                  <a:srgbClr val="002060"/>
                </a:solidFill>
              </a:rPr>
              <a:t> </a:t>
            </a:r>
            <a:r>
              <a:rPr lang="en-US" sz="2000" b="1" dirty="0">
                <a:solidFill>
                  <a:srgbClr val="00AA48"/>
                </a:solidFill>
              </a:rPr>
              <a:t>A)</a:t>
            </a:r>
            <a:r>
              <a:rPr lang="en-US" sz="2000" dirty="0">
                <a:solidFill>
                  <a:srgbClr val="002060"/>
                </a:solidFill>
              </a:rPr>
              <a:t> </a:t>
            </a:r>
            <a:r>
              <a:rPr lang="en-US" sz="2000" b="1" dirty="0">
                <a:solidFill>
                  <a:schemeClr val="accent2">
                    <a:lumMod val="75000"/>
                  </a:schemeClr>
                </a:solidFill>
              </a:rPr>
              <a:t>Quickly </a:t>
            </a:r>
            <a:r>
              <a:rPr lang="en-US" sz="2000" b="1" dirty="0">
                <a:solidFill>
                  <a:srgbClr val="00AA48"/>
                </a:solidFill>
              </a:rPr>
              <a:t>B)</a:t>
            </a:r>
            <a:r>
              <a:rPr lang="en-US" sz="2000" b="1" dirty="0">
                <a:solidFill>
                  <a:schemeClr val="accent2">
                    <a:lumMod val="75000"/>
                  </a:schemeClr>
                </a:solidFill>
              </a:rPr>
              <a:t> At the back of the bus </a:t>
            </a:r>
            <a:r>
              <a:rPr lang="en-US" sz="2000" b="1" dirty="0">
                <a:solidFill>
                  <a:srgbClr val="00AA48"/>
                </a:solidFill>
              </a:rPr>
              <a:t>C)</a:t>
            </a:r>
            <a:r>
              <a:rPr lang="en-US" sz="2000" b="1" dirty="0">
                <a:solidFill>
                  <a:schemeClr val="accent2">
                    <a:lumMod val="75000"/>
                  </a:schemeClr>
                </a:solidFill>
              </a:rPr>
              <a:t> The boy in the blue shirt</a:t>
            </a:r>
          </a:p>
          <a:p>
            <a:pPr>
              <a:lnSpc>
                <a:spcPct val="150000"/>
              </a:lnSpc>
            </a:pPr>
            <a:r>
              <a:rPr lang="en-US" sz="2100" b="1" dirty="0">
                <a:solidFill>
                  <a:srgbClr val="FF0000"/>
                </a:solidFill>
              </a:rPr>
              <a:t>5) </a:t>
            </a:r>
            <a:r>
              <a:rPr lang="en-US" sz="2100" b="1" dirty="0">
                <a:solidFill>
                  <a:srgbClr val="002060"/>
                </a:solidFill>
              </a:rPr>
              <a:t>While we were waiting for the bus to arrive,...</a:t>
            </a:r>
            <a:r>
              <a:rPr lang="en-US" sz="2100" dirty="0">
                <a:solidFill>
                  <a:srgbClr val="002060"/>
                </a:solidFill>
              </a:rPr>
              <a:t> </a:t>
            </a:r>
            <a:r>
              <a:rPr lang="en-US" sz="2100" b="1" dirty="0">
                <a:solidFill>
                  <a:srgbClr val="00AA48"/>
                </a:solidFill>
              </a:rPr>
              <a:t>A)</a:t>
            </a:r>
            <a:r>
              <a:rPr lang="en-US" sz="2100" b="1" dirty="0">
                <a:solidFill>
                  <a:schemeClr val="accent2">
                    <a:lumMod val="75000"/>
                  </a:schemeClr>
                </a:solidFill>
              </a:rPr>
              <a:t> it started to snow. </a:t>
            </a:r>
            <a:r>
              <a:rPr lang="en-US" sz="2100" b="1" dirty="0">
                <a:solidFill>
                  <a:srgbClr val="00AA48"/>
                </a:solidFill>
              </a:rPr>
              <a:t>B) </a:t>
            </a:r>
            <a:r>
              <a:rPr lang="en-US" sz="2100" b="1" dirty="0">
                <a:solidFill>
                  <a:schemeClr val="accent2">
                    <a:lumMod val="75000"/>
                  </a:schemeClr>
                </a:solidFill>
              </a:rPr>
              <a:t>and checking our watches. </a:t>
            </a:r>
            <a:r>
              <a:rPr lang="en-US" sz="2100" b="1" dirty="0">
                <a:solidFill>
                  <a:srgbClr val="00AA48"/>
                </a:solidFill>
              </a:rPr>
              <a:t>C)</a:t>
            </a:r>
            <a:r>
              <a:rPr lang="en-US" sz="2100" b="1" dirty="0">
                <a:solidFill>
                  <a:schemeClr val="accent2">
                    <a:lumMod val="75000"/>
                  </a:schemeClr>
                </a:solidFill>
              </a:rPr>
              <a:t> for over twenty minutes.</a:t>
            </a:r>
          </a:p>
          <a:p>
            <a:pPr>
              <a:lnSpc>
                <a:spcPct val="150000"/>
              </a:lnSpc>
            </a:pPr>
            <a:r>
              <a:rPr lang="en-US" sz="2100" b="1" dirty="0">
                <a:solidFill>
                  <a:srgbClr val="FF0000"/>
                </a:solidFill>
              </a:rPr>
              <a:t>6)</a:t>
            </a:r>
            <a:r>
              <a:rPr lang="en-US" sz="2100" b="1" dirty="0">
                <a:solidFill>
                  <a:srgbClr val="002060"/>
                </a:solidFill>
              </a:rPr>
              <a:t> ___________ requires a lot of practice and dedication.</a:t>
            </a:r>
            <a:r>
              <a:rPr lang="en-US" sz="2100" dirty="0">
                <a:solidFill>
                  <a:srgbClr val="002060"/>
                </a:solidFill>
              </a:rPr>
              <a:t> </a:t>
            </a:r>
            <a:r>
              <a:rPr lang="en-US" sz="2100" b="1" dirty="0">
                <a:solidFill>
                  <a:srgbClr val="00AA48"/>
                </a:solidFill>
              </a:rPr>
              <a:t>A)</a:t>
            </a:r>
            <a:r>
              <a:rPr lang="en-US" sz="2100" b="1" dirty="0">
                <a:solidFill>
                  <a:schemeClr val="accent2">
                    <a:lumMod val="75000"/>
                  </a:schemeClr>
                </a:solidFill>
              </a:rPr>
              <a:t> Learning a new language </a:t>
            </a:r>
            <a:r>
              <a:rPr lang="en-US" sz="2100" b="1" dirty="0">
                <a:solidFill>
                  <a:srgbClr val="00AA48"/>
                </a:solidFill>
              </a:rPr>
              <a:t>B) </a:t>
            </a:r>
            <a:r>
              <a:rPr lang="en-US" sz="2100" b="1" dirty="0">
                <a:solidFill>
                  <a:schemeClr val="accent2">
                    <a:lumMod val="75000"/>
                  </a:schemeClr>
                </a:solidFill>
              </a:rPr>
              <a:t>To play the piano </a:t>
            </a:r>
            <a:r>
              <a:rPr lang="en-US" sz="2100" b="1" dirty="0">
                <a:solidFill>
                  <a:srgbClr val="00AA48"/>
                </a:solidFill>
              </a:rPr>
              <a:t>C) </a:t>
            </a:r>
            <a:r>
              <a:rPr lang="en-US" sz="2100" b="1" dirty="0">
                <a:solidFill>
                  <a:schemeClr val="accent2">
                    <a:lumMod val="75000"/>
                  </a:schemeClr>
                </a:solidFill>
              </a:rPr>
              <a:t>Because it is difficult</a:t>
            </a:r>
          </a:p>
          <a:p>
            <a:pPr>
              <a:lnSpc>
                <a:spcPct val="150000"/>
              </a:lnSpc>
            </a:pPr>
            <a:r>
              <a:rPr lang="en-US" sz="2100" b="1" dirty="0">
                <a:solidFill>
                  <a:srgbClr val="FF0000"/>
                </a:solidFill>
              </a:rPr>
              <a:t>7) </a:t>
            </a:r>
            <a:r>
              <a:rPr lang="en-US" sz="2100" b="1" dirty="0">
                <a:solidFill>
                  <a:srgbClr val="002060"/>
                </a:solidFill>
              </a:rPr>
              <a:t>After the movie ended...</a:t>
            </a:r>
            <a:r>
              <a:rPr lang="en-US" sz="2100" dirty="0">
                <a:solidFill>
                  <a:srgbClr val="002060"/>
                </a:solidFill>
              </a:rPr>
              <a:t> </a:t>
            </a:r>
            <a:r>
              <a:rPr lang="en-US" sz="2000" b="1" dirty="0">
                <a:solidFill>
                  <a:srgbClr val="00AA48"/>
                </a:solidFill>
              </a:rPr>
              <a:t>A)</a:t>
            </a:r>
            <a:r>
              <a:rPr lang="en-US" sz="2000" b="1" dirty="0">
                <a:solidFill>
                  <a:schemeClr val="accent2">
                    <a:lumMod val="75000"/>
                  </a:schemeClr>
                </a:solidFill>
              </a:rPr>
              <a:t> we went out for pizza. </a:t>
            </a:r>
            <a:r>
              <a:rPr lang="en-US" sz="2000" b="1" dirty="0">
                <a:solidFill>
                  <a:srgbClr val="00AA48"/>
                </a:solidFill>
              </a:rPr>
              <a:t>B)</a:t>
            </a:r>
            <a:r>
              <a:rPr lang="en-US" sz="2000" b="1" dirty="0">
                <a:solidFill>
                  <a:schemeClr val="accent2">
                    <a:lumMod val="75000"/>
                  </a:schemeClr>
                </a:solidFill>
              </a:rPr>
              <a:t> and the lights came up. </a:t>
            </a:r>
            <a:r>
              <a:rPr lang="en-US" sz="2000" b="1" dirty="0">
                <a:solidFill>
                  <a:srgbClr val="00AA48"/>
                </a:solidFill>
              </a:rPr>
              <a:t>C)</a:t>
            </a:r>
            <a:r>
              <a:rPr lang="en-US" sz="2000" b="1" dirty="0">
                <a:solidFill>
                  <a:schemeClr val="accent2">
                    <a:lumMod val="75000"/>
                  </a:schemeClr>
                </a:solidFill>
              </a:rPr>
              <a:t> everyone leaving the theater.</a:t>
            </a:r>
          </a:p>
        </p:txBody>
      </p:sp>
      <p:sp>
        <p:nvSpPr>
          <p:cNvPr id="4" name="TextBox 3">
            <a:extLst>
              <a:ext uri="{FF2B5EF4-FFF2-40B4-BE49-F238E27FC236}">
                <a16:creationId xmlns:a16="http://schemas.microsoft.com/office/drawing/2014/main" id="{E6B64DB7-119A-DC8F-D6B4-1522B4E126BB}"/>
              </a:ext>
            </a:extLst>
          </p:cNvPr>
          <p:cNvSpPr txBox="1"/>
          <p:nvPr/>
        </p:nvSpPr>
        <p:spPr>
          <a:xfrm flipH="1">
            <a:off x="4695984" y="536004"/>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6" name="TextBox 5">
            <a:extLst>
              <a:ext uri="{FF2B5EF4-FFF2-40B4-BE49-F238E27FC236}">
                <a16:creationId xmlns:a16="http://schemas.microsoft.com/office/drawing/2014/main" id="{2D344751-4B9D-6CA1-DDDC-4581D18198AB}"/>
              </a:ext>
            </a:extLst>
          </p:cNvPr>
          <p:cNvSpPr txBox="1"/>
          <p:nvPr/>
        </p:nvSpPr>
        <p:spPr>
          <a:xfrm flipH="1">
            <a:off x="6648770" y="1124940"/>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7" name="TextBox 6">
            <a:extLst>
              <a:ext uri="{FF2B5EF4-FFF2-40B4-BE49-F238E27FC236}">
                <a16:creationId xmlns:a16="http://schemas.microsoft.com/office/drawing/2014/main" id="{DB2CD4F9-4B83-8786-AD4F-CFB94C5DA8ED}"/>
              </a:ext>
            </a:extLst>
          </p:cNvPr>
          <p:cNvSpPr txBox="1"/>
          <p:nvPr/>
        </p:nvSpPr>
        <p:spPr>
          <a:xfrm flipH="1">
            <a:off x="8663550" y="2023842"/>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8" name="TextBox 7">
            <a:extLst>
              <a:ext uri="{FF2B5EF4-FFF2-40B4-BE49-F238E27FC236}">
                <a16:creationId xmlns:a16="http://schemas.microsoft.com/office/drawing/2014/main" id="{448C3A2B-AA23-216C-40D6-BD5EB602DEE5}"/>
              </a:ext>
            </a:extLst>
          </p:cNvPr>
          <p:cNvSpPr txBox="1"/>
          <p:nvPr/>
        </p:nvSpPr>
        <p:spPr>
          <a:xfrm flipH="1">
            <a:off x="8834032" y="3031232"/>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9" name="TextBox 8">
            <a:extLst>
              <a:ext uri="{FF2B5EF4-FFF2-40B4-BE49-F238E27FC236}">
                <a16:creationId xmlns:a16="http://schemas.microsoft.com/office/drawing/2014/main" id="{18AF1295-6D8A-0AB9-9E21-8538CD7DDEE2}"/>
              </a:ext>
            </a:extLst>
          </p:cNvPr>
          <p:cNvSpPr txBox="1"/>
          <p:nvPr/>
        </p:nvSpPr>
        <p:spPr>
          <a:xfrm flipH="1">
            <a:off x="5470899" y="3527177"/>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10" name="TextBox 9">
            <a:extLst>
              <a:ext uri="{FF2B5EF4-FFF2-40B4-BE49-F238E27FC236}">
                <a16:creationId xmlns:a16="http://schemas.microsoft.com/office/drawing/2014/main" id="{276CB31B-016B-1729-FF04-0405300666BC}"/>
              </a:ext>
            </a:extLst>
          </p:cNvPr>
          <p:cNvSpPr txBox="1"/>
          <p:nvPr/>
        </p:nvSpPr>
        <p:spPr>
          <a:xfrm flipH="1">
            <a:off x="6416296" y="4410580"/>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11" name="TextBox 10">
            <a:extLst>
              <a:ext uri="{FF2B5EF4-FFF2-40B4-BE49-F238E27FC236}">
                <a16:creationId xmlns:a16="http://schemas.microsoft.com/office/drawing/2014/main" id="{DFB773C3-D0BB-C09A-BDF7-D4A08641BF4D}"/>
              </a:ext>
            </a:extLst>
          </p:cNvPr>
          <p:cNvSpPr txBox="1"/>
          <p:nvPr/>
        </p:nvSpPr>
        <p:spPr>
          <a:xfrm flipH="1">
            <a:off x="3099658" y="5386973"/>
            <a:ext cx="433954" cy="461665"/>
          </a:xfrm>
          <a:prstGeom prst="rect">
            <a:avLst/>
          </a:prstGeom>
          <a:noFill/>
        </p:spPr>
        <p:txBody>
          <a:bodyPr wrap="square">
            <a:spAutoFit/>
          </a:bodyPr>
          <a:lstStyle/>
          <a:p>
            <a:r>
              <a:rPr lang="en-US" sz="2400" b="1" dirty="0">
                <a:solidFill>
                  <a:srgbClr val="FF0000"/>
                </a:solidFill>
              </a:rPr>
              <a:t>√</a:t>
            </a:r>
            <a:endParaRPr lang="en-US" sz="2400" dirty="0"/>
          </a:p>
        </p:txBody>
      </p:sp>
      <p:sp>
        <p:nvSpPr>
          <p:cNvPr id="2" name="Rectangle 1">
            <a:extLst>
              <a:ext uri="{FF2B5EF4-FFF2-40B4-BE49-F238E27FC236}">
                <a16:creationId xmlns:a16="http://schemas.microsoft.com/office/drawing/2014/main" id="{0525225D-9DBE-2D69-4509-DFA641CF411C}"/>
              </a:ext>
            </a:extLst>
          </p:cNvPr>
          <p:cNvSpPr/>
          <p:nvPr/>
        </p:nvSpPr>
        <p:spPr>
          <a:xfrm>
            <a:off x="115283" y="160159"/>
            <a:ext cx="1479892" cy="400110"/>
          </a:xfrm>
          <a:prstGeom prst="rect">
            <a:avLst/>
          </a:prstGeom>
          <a:solidFill>
            <a:srgbClr val="4BC971"/>
          </a:solidFill>
        </p:spPr>
        <p:style>
          <a:lnRef idx="2">
            <a:schemeClr val="accent5"/>
          </a:lnRef>
          <a:fillRef idx="1">
            <a:schemeClr val="lt1"/>
          </a:fillRef>
          <a:effectRef idx="0">
            <a:schemeClr val="accent5"/>
          </a:effectRef>
          <a:fontRef idx="minor">
            <a:schemeClr val="dk1"/>
          </a:fontRef>
        </p:style>
        <p:txBody>
          <a:bodyPr wrap="none" lIns="91440" tIns="45720" rIns="91440" bIns="45720">
            <a:spAutoFit/>
          </a:bodyPr>
          <a:lstStyle/>
          <a:p>
            <a:pPr algn="ctr"/>
            <a:r>
              <a:rPr lang="en-GB" sz="20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Practice 2:</a:t>
            </a:r>
            <a:endParaRPr lang="en-US" sz="2000" b="1" dirty="0">
              <a:ln w="9525">
                <a:solidFill>
                  <a:schemeClr val="bg1"/>
                </a:solidFill>
                <a:prstDash val="solid"/>
              </a:ln>
              <a:effectLst>
                <a:glow rad="63500">
                  <a:schemeClr val="accent5">
                    <a:satMod val="175000"/>
                    <a:alpha val="40000"/>
                  </a:schemeClr>
                </a:glow>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564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1CD4D-DB2D-19CC-9C0B-ECA1635154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E4C54F-3DAB-D37E-6ECB-7EE6BF9C7AF7}"/>
              </a:ext>
            </a:extLst>
          </p:cNvPr>
          <p:cNvSpPr txBox="1"/>
          <p:nvPr/>
        </p:nvSpPr>
        <p:spPr>
          <a:xfrm>
            <a:off x="2880102" y="648346"/>
            <a:ext cx="5132522" cy="461665"/>
          </a:xfrm>
          <a:prstGeom prst="rect">
            <a:avLst/>
          </a:prstGeom>
          <a:solidFill>
            <a:schemeClr val="accent4">
              <a:lumMod val="60000"/>
              <a:lumOff val="40000"/>
            </a:schemeClr>
          </a:solidFill>
        </p:spPr>
        <p:txBody>
          <a:bodyPr wrap="square" rtlCol="0">
            <a:spAutoFit/>
          </a:bodyPr>
          <a:lstStyle/>
          <a:p>
            <a:pPr algn="ctr"/>
            <a:r>
              <a:rPr lang="en-US" sz="2400" b="1" dirty="0">
                <a:solidFill>
                  <a:srgbClr val="002060"/>
                </a:solidFill>
              </a:rPr>
              <a:t>Right (        ) or Wrong (         )? </a:t>
            </a:r>
          </a:p>
        </p:txBody>
      </p:sp>
      <p:pic>
        <p:nvPicPr>
          <p:cNvPr id="1026"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087F60B2-E840-CC14-6D04-C674BD2615B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71" t="13865" r="53729" b="52238"/>
          <a:stretch>
            <a:fillRect/>
          </a:stretch>
        </p:blipFill>
        <p:spPr bwMode="auto">
          <a:xfrm>
            <a:off x="4399164" y="697424"/>
            <a:ext cx="482802" cy="3409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40C613CC-00F7-2CDF-524D-ED58842D37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576" t="13865" r="7560" b="49526"/>
          <a:stretch>
            <a:fillRect/>
          </a:stretch>
        </p:blipFill>
        <p:spPr bwMode="auto">
          <a:xfrm>
            <a:off x="6571281" y="739278"/>
            <a:ext cx="397906" cy="3920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95BE1D-8F7D-06D0-FA9A-8A644EB13D9D}"/>
              </a:ext>
            </a:extLst>
          </p:cNvPr>
          <p:cNvSpPr txBox="1"/>
          <p:nvPr/>
        </p:nvSpPr>
        <p:spPr>
          <a:xfrm>
            <a:off x="0" y="1158002"/>
            <a:ext cx="12192000" cy="5575052"/>
          </a:xfrm>
          <a:prstGeom prst="rect">
            <a:avLst/>
          </a:prstGeom>
          <a:solidFill>
            <a:schemeClr val="bg1"/>
          </a:solidFill>
        </p:spPr>
        <p:txBody>
          <a:bodyPr wrap="square" rtlCol="0">
            <a:spAutoFit/>
          </a:bodyPr>
          <a:lstStyle/>
          <a:p>
            <a:pPr>
              <a:lnSpc>
                <a:spcPct val="150000"/>
              </a:lnSpc>
            </a:pPr>
            <a:r>
              <a:rPr lang="en-US" sz="2400" b="1" dirty="0">
                <a:solidFill>
                  <a:schemeClr val="accent5"/>
                </a:solidFill>
              </a:rPr>
              <a:t>In a review, you _____</a:t>
            </a:r>
          </a:p>
          <a:p>
            <a:pPr>
              <a:lnSpc>
                <a:spcPct val="150000"/>
              </a:lnSpc>
            </a:pPr>
            <a:r>
              <a:rPr lang="en-US" sz="2400" b="1" dirty="0">
                <a:solidFill>
                  <a:srgbClr val="C00000"/>
                </a:solidFill>
              </a:rPr>
              <a:t>1)</a:t>
            </a:r>
            <a:r>
              <a:rPr lang="en-US" sz="2400" b="1" dirty="0"/>
              <a:t> should mention the name of the project or company in the introduction. . ______</a:t>
            </a:r>
          </a:p>
          <a:p>
            <a:pPr>
              <a:lnSpc>
                <a:spcPct val="150000"/>
              </a:lnSpc>
            </a:pPr>
            <a:r>
              <a:rPr lang="en-US" sz="2400" b="1" dirty="0">
                <a:solidFill>
                  <a:srgbClr val="C00000"/>
                </a:solidFill>
              </a:rPr>
              <a:t>2) </a:t>
            </a:r>
            <a:r>
              <a:rPr lang="en-US" sz="2400" b="1" dirty="0"/>
              <a:t>may mix the strengths and weaknesses in one paragraph. __________</a:t>
            </a:r>
          </a:p>
          <a:p>
            <a:pPr>
              <a:lnSpc>
                <a:spcPct val="150000"/>
              </a:lnSpc>
            </a:pPr>
            <a:r>
              <a:rPr lang="en-US" sz="2400" b="1" dirty="0">
                <a:solidFill>
                  <a:srgbClr val="C00000"/>
                </a:solidFill>
              </a:rPr>
              <a:t>3) </a:t>
            </a:r>
            <a:r>
              <a:rPr lang="en-US" sz="2400" b="1" dirty="0"/>
              <a:t>write between 250 and 300 words. ____________</a:t>
            </a:r>
          </a:p>
          <a:p>
            <a:pPr>
              <a:lnSpc>
                <a:spcPct val="150000"/>
              </a:lnSpc>
            </a:pPr>
            <a:r>
              <a:rPr lang="en-US" sz="2400" b="1" dirty="0">
                <a:solidFill>
                  <a:srgbClr val="C00000"/>
                </a:solidFill>
              </a:rPr>
              <a:t>4) </a:t>
            </a:r>
            <a:r>
              <a:rPr lang="en-US" sz="2400" b="1" dirty="0"/>
              <a:t>do not need to provide details of strengths and weaknesses. ________________</a:t>
            </a:r>
          </a:p>
          <a:p>
            <a:pPr>
              <a:lnSpc>
                <a:spcPct val="150000"/>
              </a:lnSpc>
            </a:pPr>
            <a:r>
              <a:rPr lang="en-US" sz="2400" b="1" dirty="0">
                <a:solidFill>
                  <a:srgbClr val="C00000"/>
                </a:solidFill>
              </a:rPr>
              <a:t>5) </a:t>
            </a:r>
            <a:r>
              <a:rPr lang="en-US" sz="2400" b="1" dirty="0"/>
              <a:t>may write three strengths and two weaknesses. __________</a:t>
            </a:r>
          </a:p>
          <a:p>
            <a:pPr>
              <a:lnSpc>
                <a:spcPct val="150000"/>
              </a:lnSpc>
            </a:pPr>
            <a:r>
              <a:rPr lang="en-US" sz="2400" b="1" dirty="0">
                <a:solidFill>
                  <a:srgbClr val="C00000"/>
                </a:solidFill>
              </a:rPr>
              <a:t>6) </a:t>
            </a:r>
            <a:r>
              <a:rPr lang="en-US" sz="2400" b="1" dirty="0"/>
              <a:t>should use a variety of linking words to connect ideas ._____</a:t>
            </a:r>
          </a:p>
          <a:p>
            <a:pPr>
              <a:lnSpc>
                <a:spcPct val="150000"/>
              </a:lnSpc>
            </a:pPr>
            <a:r>
              <a:rPr lang="en-US" sz="2400" b="1" dirty="0">
                <a:solidFill>
                  <a:srgbClr val="C00000"/>
                </a:solidFill>
              </a:rPr>
              <a:t>7) </a:t>
            </a:r>
            <a:r>
              <a:rPr lang="en-US" sz="2400" b="1" dirty="0"/>
              <a:t>write four paragraphs. ___________________</a:t>
            </a:r>
          </a:p>
          <a:p>
            <a:pPr>
              <a:lnSpc>
                <a:spcPct val="150000"/>
              </a:lnSpc>
            </a:pPr>
            <a:r>
              <a:rPr lang="en-US" sz="2400" b="1" dirty="0">
                <a:solidFill>
                  <a:srgbClr val="C00000"/>
                </a:solidFill>
              </a:rPr>
              <a:t>8)  </a:t>
            </a:r>
            <a:r>
              <a:rPr lang="en-US" sz="2400" b="1" dirty="0"/>
              <a:t>may give your overall opinion and recommendation in the introduction. ____________.</a:t>
            </a:r>
          </a:p>
          <a:p>
            <a:pPr>
              <a:lnSpc>
                <a:spcPct val="150000"/>
              </a:lnSpc>
            </a:pPr>
            <a:endParaRPr lang="en-US" sz="2400" b="1" dirty="0"/>
          </a:p>
        </p:txBody>
      </p:sp>
      <p:pic>
        <p:nvPicPr>
          <p:cNvPr id="6"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6626597E-AF48-E660-4E8E-905907C602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71" t="13865" r="53729" b="52238"/>
          <a:stretch>
            <a:fillRect/>
          </a:stretch>
        </p:blipFill>
        <p:spPr bwMode="auto">
          <a:xfrm>
            <a:off x="5419469" y="2988590"/>
            <a:ext cx="482802" cy="3409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656E7DB1-9B3C-33BF-DDD3-64AA95F5F0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71" t="13865" r="53729" b="52238"/>
          <a:stretch>
            <a:fillRect/>
          </a:stretch>
        </p:blipFill>
        <p:spPr bwMode="auto">
          <a:xfrm>
            <a:off x="7496242" y="4615913"/>
            <a:ext cx="482802" cy="3409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BC90542B-BBD4-EFCA-7803-938FD6D5EB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576" t="13865" r="7560" b="49526"/>
          <a:stretch>
            <a:fillRect/>
          </a:stretch>
        </p:blipFill>
        <p:spPr bwMode="auto">
          <a:xfrm>
            <a:off x="8165023" y="2457006"/>
            <a:ext cx="397906" cy="3920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96D5E4AE-308D-2CFF-3EE5-C8A28813A2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576" t="13865" r="7560" b="49526"/>
          <a:stretch>
            <a:fillRect/>
          </a:stretch>
        </p:blipFill>
        <p:spPr bwMode="auto">
          <a:xfrm>
            <a:off x="9017431" y="3541887"/>
            <a:ext cx="397906" cy="3920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D7D25F1A-0E25-5438-0CD6-99BBAF07853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71" t="13865" r="53729" b="52238"/>
          <a:stretch>
            <a:fillRect/>
          </a:stretch>
        </p:blipFill>
        <p:spPr bwMode="auto">
          <a:xfrm>
            <a:off x="4347502" y="5171267"/>
            <a:ext cx="482802" cy="3409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30D3AD3B-A396-0006-2CEA-B266676234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576" t="13865" r="7560" b="49526"/>
          <a:stretch>
            <a:fillRect/>
          </a:stretch>
        </p:blipFill>
        <p:spPr bwMode="auto">
          <a:xfrm>
            <a:off x="9898251" y="5802056"/>
            <a:ext cx="397906" cy="3920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1DFFA7CC-EB25-CE54-4392-EB0F5E597F1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576" t="13865" r="7560" b="49526"/>
          <a:stretch>
            <a:fillRect/>
          </a:stretch>
        </p:blipFill>
        <p:spPr bwMode="auto">
          <a:xfrm>
            <a:off x="7121472" y="3986171"/>
            <a:ext cx="397906" cy="3920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Yes or No Illustration. Check Mark Icon. Right and Wrong, Check Symbol,  Checkmark, Check Mark Symbol, Tick Mark. Isolated Stock Illustration -  Illustration of icon, text: 281563499">
            <a:extLst>
              <a:ext uri="{FF2B5EF4-FFF2-40B4-BE49-F238E27FC236}">
                <a16:creationId xmlns:a16="http://schemas.microsoft.com/office/drawing/2014/main" id="{51DD847E-67A0-A296-6333-1AF671881DA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71" t="13865" r="53729" b="52238"/>
          <a:stretch>
            <a:fillRect/>
          </a:stretch>
        </p:blipFill>
        <p:spPr bwMode="auto">
          <a:xfrm>
            <a:off x="10037964" y="1852049"/>
            <a:ext cx="482802" cy="3409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53A7C0-E64D-0EC6-CAE2-84F30422BE4C}"/>
              </a:ext>
            </a:extLst>
          </p:cNvPr>
          <p:cNvSpPr txBox="1"/>
          <p:nvPr/>
        </p:nvSpPr>
        <p:spPr>
          <a:xfrm>
            <a:off x="4542503" y="0"/>
            <a:ext cx="3185652" cy="461665"/>
          </a:xfrm>
          <a:prstGeom prst="rect">
            <a:avLst/>
          </a:prstGeom>
          <a:solidFill>
            <a:schemeClr val="bg1"/>
          </a:solidFill>
        </p:spPr>
        <p:txBody>
          <a:bodyPr wrap="square">
            <a:spAutoFit/>
          </a:bodyPr>
          <a:lstStyle/>
          <a:p>
            <a:pPr algn="ctr"/>
            <a:r>
              <a:rPr lang="en-US" sz="2400" b="1" i="0" dirty="0">
                <a:solidFill>
                  <a:schemeClr val="accent5"/>
                </a:solidFill>
                <a:effectLst>
                  <a:outerShdw blurRad="38100" dist="38100" dir="2700000" algn="tl">
                    <a:srgbClr val="000000">
                      <a:alpha val="43137"/>
                    </a:srgbClr>
                  </a:outerShdw>
                </a:effectLst>
                <a:latin typeface="Google Sans"/>
              </a:rPr>
              <a:t>A Business Review </a:t>
            </a:r>
            <a:endParaRPr lang="en-US" sz="2400" b="1" dirty="0">
              <a:solidFill>
                <a:schemeClr val="accent5"/>
              </a:solidFill>
              <a:effectLst>
                <a:outerShdw blurRad="38100" dist="38100" dir="2700000" algn="tl">
                  <a:srgbClr val="000000">
                    <a:alpha val="43137"/>
                  </a:srgbClr>
                </a:outerShdw>
              </a:effectLst>
            </a:endParaRPr>
          </a:p>
        </p:txBody>
      </p:sp>
      <p:sp>
        <p:nvSpPr>
          <p:cNvPr id="10" name="Rectangle 9">
            <a:extLst>
              <a:ext uri="{FF2B5EF4-FFF2-40B4-BE49-F238E27FC236}">
                <a16:creationId xmlns:a16="http://schemas.microsoft.com/office/drawing/2014/main" id="{91466995-1939-7F13-414B-3648057824E0}"/>
              </a:ext>
            </a:extLst>
          </p:cNvPr>
          <p:cNvSpPr/>
          <p:nvPr/>
        </p:nvSpPr>
        <p:spPr>
          <a:xfrm>
            <a:off x="250753" y="147484"/>
            <a:ext cx="2875905" cy="461665"/>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Unit </a:t>
            </a:r>
            <a:r>
              <a:rPr lang="en-GB" sz="2400" b="1" dirty="0">
                <a:ln w="0"/>
                <a:solidFill>
                  <a:srgbClr val="00AA48"/>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7</a:t>
            </a:r>
            <a:r>
              <a:rPr lang="en-GB" sz="2400" b="1" dirty="0">
                <a:ln w="0"/>
                <a:solidFill>
                  <a:srgbClr val="C0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Writing :</a:t>
            </a:r>
            <a:endParaRPr lang="en-US" sz="24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62620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0286E6-46BB-0ED8-64B0-19D0C268F585}"/>
              </a:ext>
            </a:extLst>
          </p:cNvPr>
          <p:cNvPicPr>
            <a:picLocks noChangeAspect="1"/>
          </p:cNvPicPr>
          <p:nvPr/>
        </p:nvPicPr>
        <p:blipFill>
          <a:blip r:embed="rId2"/>
          <a:stretch>
            <a:fillRect/>
          </a:stretch>
        </p:blipFill>
        <p:spPr>
          <a:xfrm>
            <a:off x="162233" y="114566"/>
            <a:ext cx="6194323" cy="6595951"/>
          </a:xfrm>
          <a:prstGeom prst="rect">
            <a:avLst/>
          </a:prstGeom>
        </p:spPr>
      </p:pic>
      <p:sp>
        <p:nvSpPr>
          <p:cNvPr id="3" name="TextBox 2">
            <a:extLst>
              <a:ext uri="{FF2B5EF4-FFF2-40B4-BE49-F238E27FC236}">
                <a16:creationId xmlns:a16="http://schemas.microsoft.com/office/drawing/2014/main" id="{4D2FEABC-D693-DBFD-5C2D-0F36859BF71F}"/>
              </a:ext>
            </a:extLst>
          </p:cNvPr>
          <p:cNvSpPr txBox="1"/>
          <p:nvPr/>
        </p:nvSpPr>
        <p:spPr>
          <a:xfrm>
            <a:off x="6437255" y="117988"/>
            <a:ext cx="4101092" cy="461665"/>
          </a:xfrm>
          <a:prstGeom prst="rect">
            <a:avLst/>
          </a:prstGeom>
          <a:solidFill>
            <a:srgbClr val="4BC971"/>
          </a:solidFill>
        </p:spPr>
        <p:txBody>
          <a:bodyPr wrap="square">
            <a:spAutoFit/>
          </a:bodyPr>
          <a:lstStyle/>
          <a:p>
            <a:pPr algn="ctr"/>
            <a:r>
              <a:rPr lang="en-US" sz="2400" b="1" i="0" dirty="0">
                <a:solidFill>
                  <a:srgbClr val="C00000"/>
                </a:solidFill>
                <a:effectLst>
                  <a:outerShdw blurRad="38100" dist="38100" dir="2700000" algn="tl">
                    <a:srgbClr val="000000">
                      <a:alpha val="43137"/>
                    </a:srgbClr>
                  </a:outerShdw>
                </a:effectLst>
                <a:latin typeface="Google Sans"/>
              </a:rPr>
              <a:t>Outline of a Review</a:t>
            </a:r>
            <a:endParaRPr lang="en-US" sz="2400" b="1" i="1" dirty="0">
              <a:solidFill>
                <a:srgbClr val="7F3F00"/>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E9A66437-D14A-8478-CBC6-3A409D3D70D3}"/>
              </a:ext>
            </a:extLst>
          </p:cNvPr>
          <p:cNvSpPr txBox="1"/>
          <p:nvPr/>
        </p:nvSpPr>
        <p:spPr>
          <a:xfrm>
            <a:off x="7225586" y="504362"/>
            <a:ext cx="2646834" cy="461665"/>
          </a:xfrm>
          <a:prstGeom prst="rect">
            <a:avLst/>
          </a:prstGeom>
          <a:solidFill>
            <a:schemeClr val="bg1"/>
          </a:solidFill>
        </p:spPr>
        <p:txBody>
          <a:bodyPr wrap="square">
            <a:spAutoFit/>
          </a:bodyPr>
          <a:lstStyle/>
          <a:p>
            <a:pPr algn="ctr"/>
            <a:r>
              <a:rPr lang="en-US" sz="2300" b="1" i="0" dirty="0">
                <a:solidFill>
                  <a:srgbClr val="C00000"/>
                </a:solidFill>
                <a:effectLst>
                  <a:outerShdw blurRad="38100" dist="38100" dir="2700000" algn="tl">
                    <a:srgbClr val="000000">
                      <a:alpha val="43137"/>
                    </a:srgbClr>
                  </a:outerShdw>
                </a:effectLst>
                <a:latin typeface="Google Sans"/>
              </a:rPr>
              <a:t>P1: Introduction:</a:t>
            </a:r>
            <a:endParaRPr lang="en-US" sz="2300" b="1" i="1" dirty="0">
              <a:solidFill>
                <a:srgbClr val="7F3F00"/>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3EF69795-1520-EDD7-6EAE-037BA096481C}"/>
              </a:ext>
            </a:extLst>
          </p:cNvPr>
          <p:cNvSpPr txBox="1"/>
          <p:nvPr/>
        </p:nvSpPr>
        <p:spPr>
          <a:xfrm>
            <a:off x="6481667" y="877072"/>
            <a:ext cx="5545018" cy="1508105"/>
          </a:xfrm>
          <a:prstGeom prst="rect">
            <a:avLst/>
          </a:prstGeom>
          <a:solidFill>
            <a:schemeClr val="accent4">
              <a:lumMod val="40000"/>
              <a:lumOff val="60000"/>
            </a:schemeClr>
          </a:solidFill>
        </p:spPr>
        <p:txBody>
          <a:bodyPr wrap="square">
            <a:spAutoFit/>
          </a:bodyPr>
          <a:lstStyle/>
          <a:p>
            <a:pPr marL="342900" indent="-342900">
              <a:buFontTx/>
              <a:buChar char="-"/>
            </a:pPr>
            <a:r>
              <a:rPr lang="en-US" sz="2300" b="1" i="0" dirty="0">
                <a:solidFill>
                  <a:srgbClr val="00052F"/>
                </a:solidFill>
                <a:effectLst>
                  <a:outerShdw blurRad="38100" dist="38100" dir="2700000" algn="tl">
                    <a:srgbClr val="000000">
                      <a:alpha val="43137"/>
                    </a:srgbClr>
                  </a:outerShdw>
                </a:effectLst>
                <a:latin typeface="Google Sans"/>
              </a:rPr>
              <a:t>Name of the enterprise/ company</a:t>
            </a:r>
            <a:endParaRPr lang="en-US" sz="2300" b="1" i="1" dirty="0">
              <a:solidFill>
                <a:srgbClr val="00052F"/>
              </a:solidFill>
              <a:effectLst>
                <a:outerShdw blurRad="38100" dist="38100" dir="2700000" algn="tl">
                  <a:srgbClr val="000000">
                    <a:alpha val="43137"/>
                  </a:srgbClr>
                </a:outerShdw>
              </a:effectLst>
              <a:latin typeface="Google Sans"/>
            </a:endParaRP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Background information </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Services/ products</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How you came across/ knew it.</a:t>
            </a:r>
            <a:endParaRPr lang="en-US" sz="2300" b="1" i="0" dirty="0">
              <a:solidFill>
                <a:srgbClr val="00052F"/>
              </a:solidFill>
              <a:effectLst>
                <a:outerShdw blurRad="38100" dist="38100" dir="2700000" algn="tl">
                  <a:srgbClr val="000000">
                    <a:alpha val="43137"/>
                  </a:srgbClr>
                </a:outerShdw>
              </a:effectLst>
              <a:latin typeface="Google Sans"/>
            </a:endParaRPr>
          </a:p>
        </p:txBody>
      </p:sp>
      <p:sp>
        <p:nvSpPr>
          <p:cNvPr id="6" name="TextBox 5">
            <a:extLst>
              <a:ext uri="{FF2B5EF4-FFF2-40B4-BE49-F238E27FC236}">
                <a16:creationId xmlns:a16="http://schemas.microsoft.com/office/drawing/2014/main" id="{30F647AD-B51F-7A55-7997-C8D52901B771}"/>
              </a:ext>
            </a:extLst>
          </p:cNvPr>
          <p:cNvSpPr txBox="1"/>
          <p:nvPr/>
        </p:nvSpPr>
        <p:spPr>
          <a:xfrm>
            <a:off x="7223003" y="2381573"/>
            <a:ext cx="2646834" cy="461665"/>
          </a:xfrm>
          <a:prstGeom prst="rect">
            <a:avLst/>
          </a:prstGeom>
          <a:solidFill>
            <a:schemeClr val="bg1"/>
          </a:solidFill>
        </p:spPr>
        <p:txBody>
          <a:bodyPr wrap="square">
            <a:spAutoFit/>
          </a:bodyPr>
          <a:lstStyle/>
          <a:p>
            <a:pPr algn="ctr"/>
            <a:r>
              <a:rPr lang="en-US" sz="2400" b="1" i="0" dirty="0">
                <a:solidFill>
                  <a:srgbClr val="C00000"/>
                </a:solidFill>
                <a:effectLst>
                  <a:outerShdw blurRad="38100" dist="38100" dir="2700000" algn="tl">
                    <a:srgbClr val="000000">
                      <a:alpha val="43137"/>
                    </a:srgbClr>
                  </a:outerShdw>
                </a:effectLst>
                <a:latin typeface="Google Sans"/>
              </a:rPr>
              <a:t>P2: Strengths:</a:t>
            </a:r>
            <a:endParaRPr lang="en-US" sz="2400" b="1" i="1" dirty="0">
              <a:solidFill>
                <a:srgbClr val="7F3F00"/>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53976589-51E1-29C3-A91B-D2A2C8555498}"/>
              </a:ext>
            </a:extLst>
          </p:cNvPr>
          <p:cNvSpPr txBox="1"/>
          <p:nvPr/>
        </p:nvSpPr>
        <p:spPr>
          <a:xfrm>
            <a:off x="6463586" y="2753534"/>
            <a:ext cx="5545018" cy="1154162"/>
          </a:xfrm>
          <a:prstGeom prst="rect">
            <a:avLst/>
          </a:prstGeom>
          <a:solidFill>
            <a:schemeClr val="accent4">
              <a:lumMod val="40000"/>
              <a:lumOff val="60000"/>
            </a:schemeClr>
          </a:solidFill>
        </p:spPr>
        <p:txBody>
          <a:bodyPr wrap="square">
            <a:spAutoFit/>
          </a:bodyPr>
          <a:lstStyle/>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Strength 1 + details </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Strength 2 + details </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Strength 3 + details</a:t>
            </a:r>
          </a:p>
        </p:txBody>
      </p:sp>
      <p:sp>
        <p:nvSpPr>
          <p:cNvPr id="8" name="TextBox 7">
            <a:extLst>
              <a:ext uri="{FF2B5EF4-FFF2-40B4-BE49-F238E27FC236}">
                <a16:creationId xmlns:a16="http://schemas.microsoft.com/office/drawing/2014/main" id="{5E8EB5B6-988F-B0AE-2406-B533B36F25EC}"/>
              </a:ext>
            </a:extLst>
          </p:cNvPr>
          <p:cNvSpPr txBox="1"/>
          <p:nvPr/>
        </p:nvSpPr>
        <p:spPr>
          <a:xfrm>
            <a:off x="7251417" y="3975315"/>
            <a:ext cx="2646834" cy="461665"/>
          </a:xfrm>
          <a:prstGeom prst="rect">
            <a:avLst/>
          </a:prstGeom>
          <a:solidFill>
            <a:schemeClr val="bg1"/>
          </a:solidFill>
        </p:spPr>
        <p:txBody>
          <a:bodyPr wrap="square">
            <a:spAutoFit/>
          </a:bodyPr>
          <a:lstStyle/>
          <a:p>
            <a:pPr algn="ctr"/>
            <a:r>
              <a:rPr lang="en-US" sz="2400" b="1" i="0" dirty="0">
                <a:solidFill>
                  <a:srgbClr val="C00000"/>
                </a:solidFill>
                <a:effectLst>
                  <a:outerShdw blurRad="38100" dist="38100" dir="2700000" algn="tl">
                    <a:srgbClr val="000000">
                      <a:alpha val="43137"/>
                    </a:srgbClr>
                  </a:outerShdw>
                </a:effectLst>
                <a:latin typeface="Google Sans"/>
              </a:rPr>
              <a:t>P3: Weaknesses:</a:t>
            </a:r>
            <a:endParaRPr lang="en-US" sz="2400" b="1" i="1" dirty="0">
              <a:solidFill>
                <a:srgbClr val="7F3F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B415431E-F04F-0EA9-E6BC-F31EDE83477B}"/>
              </a:ext>
            </a:extLst>
          </p:cNvPr>
          <p:cNvSpPr txBox="1"/>
          <p:nvPr/>
        </p:nvSpPr>
        <p:spPr>
          <a:xfrm>
            <a:off x="6492000" y="4347276"/>
            <a:ext cx="5545018" cy="1154162"/>
          </a:xfrm>
          <a:prstGeom prst="rect">
            <a:avLst/>
          </a:prstGeom>
          <a:solidFill>
            <a:schemeClr val="accent4">
              <a:lumMod val="40000"/>
              <a:lumOff val="60000"/>
            </a:schemeClr>
          </a:solidFill>
        </p:spPr>
        <p:txBody>
          <a:bodyPr wrap="square">
            <a:spAutoFit/>
          </a:bodyPr>
          <a:lstStyle/>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Weakness 1 + details </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Weakness 2 + details </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Weakness 3 + details</a:t>
            </a:r>
          </a:p>
        </p:txBody>
      </p:sp>
      <p:sp>
        <p:nvSpPr>
          <p:cNvPr id="12" name="TextBox 11">
            <a:extLst>
              <a:ext uri="{FF2B5EF4-FFF2-40B4-BE49-F238E27FC236}">
                <a16:creationId xmlns:a16="http://schemas.microsoft.com/office/drawing/2014/main" id="{A55A8FED-8DA0-5FD2-FE1D-625C9913B12B}"/>
              </a:ext>
            </a:extLst>
          </p:cNvPr>
          <p:cNvSpPr txBox="1"/>
          <p:nvPr/>
        </p:nvSpPr>
        <p:spPr>
          <a:xfrm>
            <a:off x="7406399" y="5460569"/>
            <a:ext cx="2646834" cy="461665"/>
          </a:xfrm>
          <a:prstGeom prst="rect">
            <a:avLst/>
          </a:prstGeom>
          <a:solidFill>
            <a:schemeClr val="bg1"/>
          </a:solidFill>
        </p:spPr>
        <p:txBody>
          <a:bodyPr wrap="square">
            <a:spAutoFit/>
          </a:bodyPr>
          <a:lstStyle/>
          <a:p>
            <a:pPr algn="ctr"/>
            <a:r>
              <a:rPr lang="en-US" sz="2400" b="1" i="0" dirty="0">
                <a:solidFill>
                  <a:srgbClr val="C00000"/>
                </a:solidFill>
                <a:effectLst>
                  <a:outerShdw blurRad="38100" dist="38100" dir="2700000" algn="tl">
                    <a:srgbClr val="000000">
                      <a:alpha val="43137"/>
                    </a:srgbClr>
                  </a:outerShdw>
                </a:effectLst>
                <a:latin typeface="Google Sans"/>
              </a:rPr>
              <a:t>P4: Conclusion:</a:t>
            </a:r>
            <a:endParaRPr lang="en-US" sz="2400" b="1" i="1" dirty="0">
              <a:solidFill>
                <a:srgbClr val="7F3F00"/>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6F7D6577-B803-5A63-3526-061E69D42BF9}"/>
              </a:ext>
            </a:extLst>
          </p:cNvPr>
          <p:cNvSpPr txBox="1"/>
          <p:nvPr/>
        </p:nvSpPr>
        <p:spPr>
          <a:xfrm>
            <a:off x="6646982" y="5832530"/>
            <a:ext cx="5545018" cy="800219"/>
          </a:xfrm>
          <a:prstGeom prst="rect">
            <a:avLst/>
          </a:prstGeom>
          <a:solidFill>
            <a:schemeClr val="accent4">
              <a:lumMod val="40000"/>
              <a:lumOff val="60000"/>
            </a:schemeClr>
          </a:solidFill>
        </p:spPr>
        <p:txBody>
          <a:bodyPr wrap="square">
            <a:spAutoFit/>
          </a:bodyPr>
          <a:lstStyle/>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Overall opinion</a:t>
            </a:r>
          </a:p>
          <a:p>
            <a:pPr marL="342900" indent="-342900">
              <a:buFontTx/>
              <a:buChar char="-"/>
            </a:pPr>
            <a:r>
              <a:rPr lang="en-US" sz="2300" b="1" i="1" dirty="0">
                <a:solidFill>
                  <a:srgbClr val="00052F"/>
                </a:solidFill>
                <a:effectLst>
                  <a:outerShdw blurRad="38100" dist="38100" dir="2700000" algn="tl">
                    <a:srgbClr val="000000">
                      <a:alpha val="43137"/>
                    </a:srgbClr>
                  </a:outerShdw>
                </a:effectLst>
                <a:latin typeface="Google Sans"/>
              </a:rPr>
              <a:t>Recommendation</a:t>
            </a:r>
          </a:p>
        </p:txBody>
      </p:sp>
    </p:spTree>
    <p:extLst>
      <p:ext uri="{BB962C8B-B14F-4D97-AF65-F5344CB8AC3E}">
        <p14:creationId xmlns:p14="http://schemas.microsoft.com/office/powerpoint/2010/main" val="162362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F595FB-EBF9-9AD5-2F5F-45DF767EBE49}"/>
              </a:ext>
            </a:extLst>
          </p:cNvPr>
          <p:cNvSpPr txBox="1"/>
          <p:nvPr/>
        </p:nvSpPr>
        <p:spPr>
          <a:xfrm>
            <a:off x="118820" y="484849"/>
            <a:ext cx="12073180" cy="6186309"/>
          </a:xfrm>
          <a:prstGeom prst="rect">
            <a:avLst/>
          </a:prstGeom>
          <a:solidFill>
            <a:schemeClr val="bg1"/>
          </a:solidFill>
        </p:spPr>
        <p:txBody>
          <a:bodyPr wrap="square">
            <a:spAutoFit/>
          </a:bodyPr>
          <a:lstStyle/>
          <a:p>
            <a:pPr algn="ctr"/>
            <a:r>
              <a:rPr lang="en-US" b="1" dirty="0">
                <a:solidFill>
                  <a:srgbClr val="C88800"/>
                </a:solidFill>
              </a:rPr>
              <a:t>The Arab Reading Challenge: Turning Pages, Changing Lives </a:t>
            </a:r>
          </a:p>
          <a:p>
            <a:r>
              <a:rPr lang="en-US" b="1" dirty="0"/>
              <a:t>         </a:t>
            </a:r>
            <a:r>
              <a:rPr lang="en-US" b="1" dirty="0">
                <a:solidFill>
                  <a:srgbClr val="FF0000"/>
                </a:solidFill>
              </a:rPr>
              <a:t>(a)   </a:t>
            </a:r>
            <a:r>
              <a:rPr lang="en-US" b="1" u="sng" dirty="0">
                <a:solidFill>
                  <a:srgbClr val="590000"/>
                </a:solidFill>
              </a:rPr>
              <a:t>One of the greatest strengths of this project </a:t>
            </a:r>
            <a:r>
              <a:rPr lang="en-US" b="1" dirty="0"/>
              <a:t>is its success in celebrating reading as a valued habit. By encouraging students to read more, it not only improves literacy but also promotes critical thinking and a deeper connection to the Arabic language. Another key strength is inspiration. The challenge motivates readers by </a:t>
            </a:r>
            <a:r>
              <a:rPr lang="en-US" b="1" dirty="0" err="1"/>
              <a:t>recognising</a:t>
            </a:r>
            <a:r>
              <a:rPr lang="en-US" b="1" dirty="0"/>
              <a:t> success and rewarding outstanding performance. This has </a:t>
            </a:r>
            <a:r>
              <a:rPr lang="en-US" b="1" dirty="0" err="1"/>
              <a:t>energised</a:t>
            </a:r>
            <a:r>
              <a:rPr lang="en-US" b="1" dirty="0"/>
              <a:t> millions of students and educators in the region.</a:t>
            </a:r>
          </a:p>
          <a:p>
            <a:endParaRPr lang="en-US" b="1" dirty="0"/>
          </a:p>
          <a:p>
            <a:r>
              <a:rPr lang="en-US" b="1" dirty="0"/>
              <a:t>         </a:t>
            </a:r>
            <a:r>
              <a:rPr lang="en-US" b="1" dirty="0">
                <a:solidFill>
                  <a:srgbClr val="FF0000"/>
                </a:solidFill>
              </a:rPr>
              <a:t>(b) </a:t>
            </a:r>
            <a:r>
              <a:rPr lang="en-US" b="1" u="sng" dirty="0">
                <a:solidFill>
                  <a:srgbClr val="590000"/>
                </a:solidFill>
              </a:rPr>
              <a:t>The Arab Reading Challenge was launched in 2015 </a:t>
            </a:r>
            <a:r>
              <a:rPr lang="en-US" b="1" dirty="0"/>
              <a:t>by Sheikh Mohammed bin Rashid Al Maktoum. It is an initiative designed to promote a culture of reading among Arab students. With millions of students taking part annually, it has become one of the most important literacy </a:t>
            </a:r>
            <a:r>
              <a:rPr lang="en-US" b="1" dirty="0" err="1"/>
              <a:t>programmes</a:t>
            </a:r>
            <a:r>
              <a:rPr lang="en-US" b="1" dirty="0"/>
              <a:t> in the region. The challenge encourages students to read 50 books each year and </a:t>
            </a:r>
            <a:r>
              <a:rPr lang="en-US" b="1" dirty="0" err="1"/>
              <a:t>summarise</a:t>
            </a:r>
            <a:r>
              <a:rPr lang="en-US" b="1" dirty="0"/>
              <a:t> them. It also offers resources, training for educators, and prizes to encourage students to take part. I first heard about the challenge through media reports on its success in inspiring young readers and improving education in the Arab world.</a:t>
            </a:r>
          </a:p>
          <a:p>
            <a:endParaRPr lang="en-US" b="1" dirty="0"/>
          </a:p>
          <a:p>
            <a:r>
              <a:rPr lang="en-US" b="1" dirty="0"/>
              <a:t>           </a:t>
            </a:r>
            <a:r>
              <a:rPr lang="en-US" b="1" dirty="0">
                <a:solidFill>
                  <a:srgbClr val="FF0000"/>
                </a:solidFill>
              </a:rPr>
              <a:t>(c)</a:t>
            </a:r>
            <a:r>
              <a:rPr lang="en-US" b="1" dirty="0"/>
              <a:t>  </a:t>
            </a:r>
            <a:r>
              <a:rPr lang="en-US" b="1" u="sng" dirty="0">
                <a:solidFill>
                  <a:srgbClr val="590000"/>
                </a:solidFill>
              </a:rPr>
              <a:t>Overall, the Arab Reading Challenge is a wonderful initiative </a:t>
            </a:r>
            <a:r>
              <a:rPr lang="en-US" b="1" dirty="0"/>
              <a:t>that has greatly increased interest in reading and education throughout the Arab world. It is especially valuable for schools and students aiming to celebrate the Arabic language and develop a lifelong love for books. I strongly encourage schools, teachers, and parents to actively support and promote students to take part in the Arab Reading Challenge. By doing so, they can help inspire a love of reading in young people, empower future generations with knowledge, and create a lasting culture of literacy across the Arab world.</a:t>
            </a:r>
          </a:p>
          <a:p>
            <a:endParaRPr lang="en-US" b="1" dirty="0"/>
          </a:p>
          <a:p>
            <a:r>
              <a:rPr lang="en-US" b="1" dirty="0"/>
              <a:t>             </a:t>
            </a:r>
            <a:r>
              <a:rPr lang="en-US" b="1" dirty="0">
                <a:solidFill>
                  <a:srgbClr val="FF0000"/>
                </a:solidFill>
              </a:rPr>
              <a:t>(d)</a:t>
            </a:r>
            <a:r>
              <a:rPr lang="en-US" b="1" dirty="0"/>
              <a:t>  </a:t>
            </a:r>
            <a:r>
              <a:rPr lang="en-US" b="1" u="sng" dirty="0">
                <a:solidFill>
                  <a:srgbClr val="590000"/>
                </a:solidFill>
              </a:rPr>
              <a:t>Despite its many achievements, the challenge has a few limitations</a:t>
            </a:r>
            <a:r>
              <a:rPr lang="en-US" b="1" dirty="0"/>
              <a:t>. Managing such a large scale initiative across multiple countries presents many challenges. Additionally, while the focus on Arabic literacy is excellent, it may limit opportunities for students who would like to use other languages. </a:t>
            </a:r>
          </a:p>
        </p:txBody>
      </p:sp>
      <p:sp>
        <p:nvSpPr>
          <p:cNvPr id="2" name="TextBox 1">
            <a:extLst>
              <a:ext uri="{FF2B5EF4-FFF2-40B4-BE49-F238E27FC236}">
                <a16:creationId xmlns:a16="http://schemas.microsoft.com/office/drawing/2014/main" id="{F0226BA8-8ADE-F974-53C3-6C6AE2CD90B5}"/>
              </a:ext>
            </a:extLst>
          </p:cNvPr>
          <p:cNvSpPr txBox="1"/>
          <p:nvPr/>
        </p:nvSpPr>
        <p:spPr>
          <a:xfrm>
            <a:off x="3068663" y="0"/>
            <a:ext cx="6245817" cy="430887"/>
          </a:xfrm>
          <a:prstGeom prst="rect">
            <a:avLst/>
          </a:prstGeom>
          <a:solidFill>
            <a:schemeClr val="tx2">
              <a:lumMod val="20000"/>
              <a:lumOff val="80000"/>
            </a:schemeClr>
          </a:solidFill>
        </p:spPr>
        <p:txBody>
          <a:bodyPr wrap="square">
            <a:spAutoFit/>
          </a:bodyPr>
          <a:lstStyle/>
          <a:p>
            <a:pPr algn="ctr"/>
            <a:r>
              <a:rPr lang="en-US" sz="2200" b="1" i="0" dirty="0">
                <a:solidFill>
                  <a:srgbClr val="C00000"/>
                </a:solidFill>
                <a:effectLst>
                  <a:outerShdw blurRad="38100" dist="38100" dir="2700000" algn="tl">
                    <a:srgbClr val="000000">
                      <a:alpha val="43137"/>
                    </a:srgbClr>
                  </a:outerShdw>
                </a:effectLst>
                <a:latin typeface="Google Sans"/>
              </a:rPr>
              <a:t>Put the paragraphs in the right order.</a:t>
            </a:r>
            <a:endParaRPr lang="en-US" sz="2200" b="1" i="1" dirty="0">
              <a:solidFill>
                <a:srgbClr val="7F3F00"/>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FD1EDD43-9E45-EE7A-230D-5F3A5207E038}"/>
              </a:ext>
            </a:extLst>
          </p:cNvPr>
          <p:cNvSpPr txBox="1"/>
          <p:nvPr/>
        </p:nvSpPr>
        <p:spPr>
          <a:xfrm>
            <a:off x="108489" y="2070337"/>
            <a:ext cx="464949" cy="430887"/>
          </a:xfrm>
          <a:prstGeom prst="rect">
            <a:avLst/>
          </a:prstGeom>
          <a:noFill/>
        </p:spPr>
        <p:txBody>
          <a:bodyPr wrap="square">
            <a:spAutoFit/>
          </a:bodyPr>
          <a:lstStyle/>
          <a:p>
            <a:r>
              <a:rPr lang="en-US" sz="2200" b="1" i="0" dirty="0">
                <a:solidFill>
                  <a:srgbClr val="00992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❶</a:t>
            </a:r>
            <a:endParaRPr lang="en-US" sz="2200" dirty="0">
              <a:solidFill>
                <a:srgbClr val="00992B"/>
              </a:solidFill>
            </a:endParaRPr>
          </a:p>
        </p:txBody>
      </p:sp>
      <p:sp>
        <p:nvSpPr>
          <p:cNvPr id="6" name="TextBox 5">
            <a:extLst>
              <a:ext uri="{FF2B5EF4-FFF2-40B4-BE49-F238E27FC236}">
                <a16:creationId xmlns:a16="http://schemas.microsoft.com/office/drawing/2014/main" id="{099982EC-85B2-69DC-21D2-3097E92909FF}"/>
              </a:ext>
            </a:extLst>
          </p:cNvPr>
          <p:cNvSpPr txBox="1"/>
          <p:nvPr/>
        </p:nvSpPr>
        <p:spPr>
          <a:xfrm>
            <a:off x="139485" y="752980"/>
            <a:ext cx="464949" cy="430887"/>
          </a:xfrm>
          <a:prstGeom prst="rect">
            <a:avLst/>
          </a:prstGeom>
          <a:noFill/>
        </p:spPr>
        <p:txBody>
          <a:bodyPr wrap="square">
            <a:spAutoFit/>
          </a:bodyPr>
          <a:lstStyle/>
          <a:p>
            <a:r>
              <a:rPr lang="en-US" sz="2200" b="1" i="0" dirty="0">
                <a:solidFill>
                  <a:srgbClr val="00992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❷</a:t>
            </a:r>
            <a:endParaRPr lang="en-US" sz="2200" dirty="0">
              <a:solidFill>
                <a:srgbClr val="00992B"/>
              </a:solidFill>
            </a:endParaRPr>
          </a:p>
        </p:txBody>
      </p:sp>
      <p:sp>
        <p:nvSpPr>
          <p:cNvPr id="7" name="TextBox 6">
            <a:extLst>
              <a:ext uri="{FF2B5EF4-FFF2-40B4-BE49-F238E27FC236}">
                <a16:creationId xmlns:a16="http://schemas.microsoft.com/office/drawing/2014/main" id="{05B0284D-4929-472C-5265-13DF724BA0DC}"/>
              </a:ext>
            </a:extLst>
          </p:cNvPr>
          <p:cNvSpPr txBox="1"/>
          <p:nvPr/>
        </p:nvSpPr>
        <p:spPr>
          <a:xfrm>
            <a:off x="247973" y="5650445"/>
            <a:ext cx="464949" cy="430887"/>
          </a:xfrm>
          <a:prstGeom prst="rect">
            <a:avLst/>
          </a:prstGeom>
          <a:noFill/>
        </p:spPr>
        <p:txBody>
          <a:bodyPr wrap="square">
            <a:spAutoFit/>
          </a:bodyPr>
          <a:lstStyle/>
          <a:p>
            <a:r>
              <a:rPr lang="en-US" sz="2200" b="1" i="0" dirty="0">
                <a:solidFill>
                  <a:srgbClr val="00992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❸</a:t>
            </a:r>
            <a:endParaRPr lang="en-US" sz="2200" dirty="0">
              <a:solidFill>
                <a:srgbClr val="00992B"/>
              </a:solidFill>
            </a:endParaRPr>
          </a:p>
        </p:txBody>
      </p:sp>
      <p:sp>
        <p:nvSpPr>
          <p:cNvPr id="8" name="TextBox 7">
            <a:extLst>
              <a:ext uri="{FF2B5EF4-FFF2-40B4-BE49-F238E27FC236}">
                <a16:creationId xmlns:a16="http://schemas.microsoft.com/office/drawing/2014/main" id="{5BB840CC-D3AC-8AFC-A353-2ECEB5380324}"/>
              </a:ext>
            </a:extLst>
          </p:cNvPr>
          <p:cNvSpPr txBox="1"/>
          <p:nvPr/>
        </p:nvSpPr>
        <p:spPr>
          <a:xfrm>
            <a:off x="247973" y="3976628"/>
            <a:ext cx="464949" cy="430887"/>
          </a:xfrm>
          <a:prstGeom prst="rect">
            <a:avLst/>
          </a:prstGeom>
          <a:noFill/>
        </p:spPr>
        <p:txBody>
          <a:bodyPr wrap="square">
            <a:spAutoFit/>
          </a:bodyPr>
          <a:lstStyle/>
          <a:p>
            <a:r>
              <a:rPr lang="en-US" sz="2200" b="1" i="0" dirty="0">
                <a:solidFill>
                  <a:srgbClr val="00992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❹</a:t>
            </a:r>
            <a:endParaRPr lang="en-US" sz="2200" dirty="0">
              <a:solidFill>
                <a:srgbClr val="00992B"/>
              </a:solidFill>
            </a:endParaRPr>
          </a:p>
        </p:txBody>
      </p:sp>
    </p:spTree>
    <p:extLst>
      <p:ext uri="{BB962C8B-B14F-4D97-AF65-F5344CB8AC3E}">
        <p14:creationId xmlns:p14="http://schemas.microsoft.com/office/powerpoint/2010/main" val="27583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A523C-B41C-3F32-EB73-92892AF8AE1F}"/>
              </a:ext>
            </a:extLst>
          </p:cNvPr>
          <p:cNvSpPr txBox="1"/>
          <p:nvPr/>
        </p:nvSpPr>
        <p:spPr>
          <a:xfrm>
            <a:off x="185980" y="330151"/>
            <a:ext cx="11840705" cy="6186309"/>
          </a:xfrm>
          <a:prstGeom prst="rect">
            <a:avLst/>
          </a:prstGeom>
          <a:solidFill>
            <a:schemeClr val="bg1"/>
          </a:solidFill>
        </p:spPr>
        <p:txBody>
          <a:bodyPr wrap="square">
            <a:spAutoFit/>
          </a:bodyPr>
          <a:lstStyle/>
          <a:p>
            <a:pPr algn="ctr"/>
            <a:r>
              <a:rPr lang="en-US" b="1" dirty="0" err="1">
                <a:solidFill>
                  <a:srgbClr val="A20000"/>
                </a:solidFill>
              </a:rPr>
              <a:t>UoB</a:t>
            </a:r>
            <a:r>
              <a:rPr lang="en-US" b="1" dirty="0">
                <a:solidFill>
                  <a:srgbClr val="A20000"/>
                </a:solidFill>
              </a:rPr>
              <a:t>: A Pillar of Excellence in the Kingdom of Bahrain</a:t>
            </a:r>
          </a:p>
          <a:p>
            <a:r>
              <a:rPr lang="en-US" b="1" dirty="0"/>
              <a:t>        The University of Bahrain (</a:t>
            </a:r>
            <a:r>
              <a:rPr lang="en-US" b="1" dirty="0" err="1"/>
              <a:t>UoB</a:t>
            </a:r>
            <a:r>
              <a:rPr lang="en-US" b="1" dirty="0"/>
              <a:t>) is the kingdom’s leading higher education institution, offering a diverse array of </a:t>
            </a:r>
            <a:r>
              <a:rPr lang="en-US" b="1" dirty="0">
                <a:solidFill>
                  <a:srgbClr val="FF0000"/>
                </a:solidFill>
              </a:rPr>
              <a:t>aca</a:t>
            </a:r>
            <a:r>
              <a:rPr lang="en-US" b="1" dirty="0"/>
              <a:t>_____________ </a:t>
            </a:r>
            <a:r>
              <a:rPr lang="en-US" b="1" dirty="0" err="1"/>
              <a:t>programmes</a:t>
            </a:r>
            <a:r>
              <a:rPr lang="en-US" b="1" dirty="0"/>
              <a:t> in fields such as engineering, business, law, science, IT and arts. Since its </a:t>
            </a:r>
            <a:r>
              <a:rPr lang="en-US" b="1" dirty="0">
                <a:solidFill>
                  <a:srgbClr val="FF0000"/>
                </a:solidFill>
              </a:rPr>
              <a:t>es</a:t>
            </a:r>
            <a:r>
              <a:rPr lang="en-US" b="1" dirty="0"/>
              <a:t>_____________ in 1986, it has contributed to the nation’s growth by providing high-quality education and fostering research that addresses local and regional challenges. It is a primary </a:t>
            </a:r>
            <a:r>
              <a:rPr lang="en-US" b="1" dirty="0" err="1">
                <a:solidFill>
                  <a:srgbClr val="FF0000"/>
                </a:solidFill>
              </a:rPr>
              <a:t>ch</a:t>
            </a:r>
            <a:r>
              <a:rPr lang="en-US" b="1" dirty="0"/>
              <a:t>_____________ for students and researchers.</a:t>
            </a:r>
          </a:p>
          <a:p>
            <a:r>
              <a:rPr lang="en-US" b="1" dirty="0"/>
              <a:t> </a:t>
            </a:r>
          </a:p>
          <a:p>
            <a:r>
              <a:rPr lang="en-US" b="1" dirty="0"/>
              <a:t>        One of </a:t>
            </a:r>
            <a:r>
              <a:rPr lang="en-US" b="1" dirty="0" err="1"/>
              <a:t>UoB’s</a:t>
            </a:r>
            <a:r>
              <a:rPr lang="en-US" b="1" dirty="0"/>
              <a:t> greatest </a:t>
            </a:r>
            <a:r>
              <a:rPr lang="en-US" b="1" dirty="0" err="1">
                <a:solidFill>
                  <a:srgbClr val="FF0000"/>
                </a:solidFill>
              </a:rPr>
              <a:t>st</a:t>
            </a:r>
            <a:r>
              <a:rPr lang="en-US" b="1" dirty="0"/>
              <a:t>_____________ is its academic comprehensiveness. It offers a wide range of </a:t>
            </a:r>
            <a:r>
              <a:rPr lang="en-US" b="1" dirty="0" err="1">
                <a:solidFill>
                  <a:srgbClr val="FF0000"/>
                </a:solidFill>
              </a:rPr>
              <a:t>acr</a:t>
            </a:r>
            <a:r>
              <a:rPr lang="en-US" b="1" dirty="0"/>
              <a:t>_____________ </a:t>
            </a:r>
            <a:r>
              <a:rPr lang="en-US" b="1" dirty="0" err="1"/>
              <a:t>programmes</a:t>
            </a:r>
            <a:r>
              <a:rPr lang="en-US" b="1" dirty="0"/>
              <a:t> that align with international standards, ensuring that graduates are well-prepared for the workforce. Moreover, the state-of-the-art facilities of the campus, particularly the newer </a:t>
            </a:r>
            <a:r>
              <a:rPr lang="en-US" b="1" dirty="0" err="1"/>
              <a:t>specialised</a:t>
            </a:r>
            <a:r>
              <a:rPr lang="en-US" b="1" dirty="0"/>
              <a:t> labs and the central library, provide students with the necessary tools for rigorous study. What’s </a:t>
            </a:r>
            <a:r>
              <a:rPr lang="en-US" b="1" dirty="0">
                <a:solidFill>
                  <a:srgbClr val="FF0000"/>
                </a:solidFill>
              </a:rPr>
              <a:t>m</a:t>
            </a:r>
            <a:r>
              <a:rPr lang="en-US" b="1" dirty="0"/>
              <a:t>_____________ , </a:t>
            </a:r>
            <a:r>
              <a:rPr lang="en-US" b="1" dirty="0" err="1"/>
              <a:t>UoB’s</a:t>
            </a:r>
            <a:r>
              <a:rPr lang="en-US" b="1" dirty="0"/>
              <a:t> high international ranking bolsters the credibility of its degrees and the employability of its alumni. </a:t>
            </a:r>
          </a:p>
          <a:p>
            <a:endParaRPr lang="en-US" b="1" dirty="0"/>
          </a:p>
          <a:p>
            <a:r>
              <a:rPr lang="en-US" b="1" dirty="0"/>
              <a:t>         However, the institution is not without its </a:t>
            </a:r>
            <a:r>
              <a:rPr lang="en-US" b="1" dirty="0" err="1">
                <a:solidFill>
                  <a:srgbClr val="FF0000"/>
                </a:solidFill>
              </a:rPr>
              <a:t>sh</a:t>
            </a:r>
            <a:r>
              <a:rPr lang="en-US" b="1" dirty="0"/>
              <a:t>_____________ . A significant issue is the remoteness of the main Sakhir campus. Located far from the central residential and commercial hubs, the daily commute can be grueling and time-consuming for students and staff. </a:t>
            </a:r>
            <a:r>
              <a:rPr lang="en-US" b="1" dirty="0">
                <a:solidFill>
                  <a:srgbClr val="FF0000"/>
                </a:solidFill>
              </a:rPr>
              <a:t>An</a:t>
            </a:r>
            <a:r>
              <a:rPr lang="en-US" b="1" dirty="0"/>
              <a:t>_____________ challenge is that some buildings and facilities feel outdated compared to newer private institutions. </a:t>
            </a:r>
            <a:r>
              <a:rPr lang="en-US" b="1" dirty="0">
                <a:solidFill>
                  <a:srgbClr val="FF0000"/>
                </a:solidFill>
              </a:rPr>
              <a:t>Fi</a:t>
            </a:r>
            <a:r>
              <a:rPr lang="en-US" b="1" dirty="0"/>
              <a:t>_____________ , the large number of students can lead to administrative hurdles, such as long registration processes or high student-to-teacher ratios in certain foundational courses.</a:t>
            </a:r>
          </a:p>
          <a:p>
            <a:endParaRPr lang="en-US" b="1" dirty="0"/>
          </a:p>
          <a:p>
            <a:r>
              <a:rPr lang="en-US" b="1" dirty="0"/>
              <a:t>            </a:t>
            </a:r>
            <a:r>
              <a:rPr lang="en-US" b="1" dirty="0">
                <a:solidFill>
                  <a:srgbClr val="FF0000"/>
                </a:solidFill>
              </a:rPr>
              <a:t>Ov</a:t>
            </a:r>
            <a:r>
              <a:rPr lang="en-US" b="1" dirty="0"/>
              <a:t>_____________, </a:t>
            </a:r>
            <a:r>
              <a:rPr lang="en-US" b="1" dirty="0" err="1"/>
              <a:t>UoB</a:t>
            </a:r>
            <a:r>
              <a:rPr lang="en-US" b="1" dirty="0"/>
              <a:t> remains a cornerstone of the nation’s educational landscape. It is especially suitable for students seeking a rigorous, reputable, and affordable degree. While the physical commute and aging facilities may be drawbacks, the academic prestige and international standing make it a highly </a:t>
            </a:r>
            <a:r>
              <a:rPr lang="en-US" b="1" dirty="0">
                <a:solidFill>
                  <a:srgbClr val="FF0000"/>
                </a:solidFill>
              </a:rPr>
              <a:t>rec</a:t>
            </a:r>
            <a:r>
              <a:rPr lang="en-US" b="1" dirty="0"/>
              <a:t>_____________ choice for those dedicated to their professional growth.</a:t>
            </a:r>
          </a:p>
        </p:txBody>
      </p:sp>
      <p:sp>
        <p:nvSpPr>
          <p:cNvPr id="4" name="TextBox 3">
            <a:extLst>
              <a:ext uri="{FF2B5EF4-FFF2-40B4-BE49-F238E27FC236}">
                <a16:creationId xmlns:a16="http://schemas.microsoft.com/office/drawing/2014/main" id="{9D397840-46CF-7FA6-D350-4347E31FC4DC}"/>
              </a:ext>
            </a:extLst>
          </p:cNvPr>
          <p:cNvSpPr txBox="1"/>
          <p:nvPr/>
        </p:nvSpPr>
        <p:spPr>
          <a:xfrm>
            <a:off x="232474" y="883403"/>
            <a:ext cx="1177871" cy="369332"/>
          </a:xfrm>
          <a:prstGeom prst="rect">
            <a:avLst/>
          </a:prstGeom>
          <a:solidFill>
            <a:schemeClr val="accent4">
              <a:lumMod val="60000"/>
              <a:lumOff val="40000"/>
            </a:schemeClr>
          </a:solidFill>
        </p:spPr>
        <p:txBody>
          <a:bodyPr wrap="square">
            <a:spAutoFit/>
          </a:bodyPr>
          <a:lstStyle/>
          <a:p>
            <a:r>
              <a:rPr lang="en-US" b="1" dirty="0">
                <a:solidFill>
                  <a:srgbClr val="A20000"/>
                </a:solidFill>
              </a:rPr>
              <a:t>academic</a:t>
            </a:r>
            <a:endParaRPr lang="en-US" dirty="0"/>
          </a:p>
        </p:txBody>
      </p:sp>
      <p:sp>
        <p:nvSpPr>
          <p:cNvPr id="5" name="TextBox 4">
            <a:extLst>
              <a:ext uri="{FF2B5EF4-FFF2-40B4-BE49-F238E27FC236}">
                <a16:creationId xmlns:a16="http://schemas.microsoft.com/office/drawing/2014/main" id="{4E77597B-2A25-9C9C-9044-B715E492874D}"/>
              </a:ext>
            </a:extLst>
          </p:cNvPr>
          <p:cNvSpPr txBox="1"/>
          <p:nvPr/>
        </p:nvSpPr>
        <p:spPr>
          <a:xfrm>
            <a:off x="10226298" y="911817"/>
            <a:ext cx="1521417" cy="369332"/>
          </a:xfrm>
          <a:prstGeom prst="rect">
            <a:avLst/>
          </a:prstGeom>
          <a:solidFill>
            <a:schemeClr val="accent4">
              <a:lumMod val="60000"/>
              <a:lumOff val="40000"/>
            </a:schemeClr>
          </a:solidFill>
        </p:spPr>
        <p:txBody>
          <a:bodyPr wrap="square">
            <a:spAutoFit/>
          </a:bodyPr>
          <a:lstStyle/>
          <a:p>
            <a:r>
              <a:rPr lang="en-US" b="1" dirty="0">
                <a:solidFill>
                  <a:srgbClr val="A20000"/>
                </a:solidFill>
              </a:rPr>
              <a:t>establishment</a:t>
            </a:r>
            <a:endParaRPr lang="en-US" dirty="0"/>
          </a:p>
        </p:txBody>
      </p:sp>
      <p:sp>
        <p:nvSpPr>
          <p:cNvPr id="6" name="TextBox 5">
            <a:extLst>
              <a:ext uri="{FF2B5EF4-FFF2-40B4-BE49-F238E27FC236}">
                <a16:creationId xmlns:a16="http://schemas.microsoft.com/office/drawing/2014/main" id="{791BA3B8-7B7A-BB07-26A0-C664C39F018F}"/>
              </a:ext>
            </a:extLst>
          </p:cNvPr>
          <p:cNvSpPr txBox="1"/>
          <p:nvPr/>
        </p:nvSpPr>
        <p:spPr>
          <a:xfrm>
            <a:off x="4460928" y="1485254"/>
            <a:ext cx="1177871"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choice</a:t>
            </a:r>
            <a:endParaRPr lang="en-US" dirty="0"/>
          </a:p>
        </p:txBody>
      </p:sp>
      <p:sp>
        <p:nvSpPr>
          <p:cNvPr id="7" name="TextBox 6">
            <a:extLst>
              <a:ext uri="{FF2B5EF4-FFF2-40B4-BE49-F238E27FC236}">
                <a16:creationId xmlns:a16="http://schemas.microsoft.com/office/drawing/2014/main" id="{DFE77D3F-AFF3-9293-F921-9A9BFA75603B}"/>
              </a:ext>
            </a:extLst>
          </p:cNvPr>
          <p:cNvSpPr txBox="1"/>
          <p:nvPr/>
        </p:nvSpPr>
        <p:spPr>
          <a:xfrm>
            <a:off x="2802610" y="1903709"/>
            <a:ext cx="1177871" cy="369332"/>
          </a:xfrm>
          <a:prstGeom prst="rect">
            <a:avLst/>
          </a:prstGeom>
          <a:solidFill>
            <a:schemeClr val="accent4">
              <a:lumMod val="60000"/>
              <a:lumOff val="40000"/>
            </a:schemeClr>
          </a:solidFill>
        </p:spPr>
        <p:txBody>
          <a:bodyPr wrap="square">
            <a:spAutoFit/>
          </a:bodyPr>
          <a:lstStyle/>
          <a:p>
            <a:r>
              <a:rPr lang="en-US" b="1" dirty="0">
                <a:solidFill>
                  <a:srgbClr val="A20000"/>
                </a:solidFill>
              </a:rPr>
              <a:t>strengths</a:t>
            </a:r>
            <a:endParaRPr lang="en-US" dirty="0"/>
          </a:p>
        </p:txBody>
      </p:sp>
      <p:sp>
        <p:nvSpPr>
          <p:cNvPr id="8" name="TextBox 7">
            <a:extLst>
              <a:ext uri="{FF2B5EF4-FFF2-40B4-BE49-F238E27FC236}">
                <a16:creationId xmlns:a16="http://schemas.microsoft.com/office/drawing/2014/main" id="{13527817-C8E0-B56C-15F3-A67E64B87C5C}"/>
              </a:ext>
            </a:extLst>
          </p:cNvPr>
          <p:cNvSpPr txBox="1"/>
          <p:nvPr/>
        </p:nvSpPr>
        <p:spPr>
          <a:xfrm>
            <a:off x="291884" y="2244671"/>
            <a:ext cx="1177871" cy="369332"/>
          </a:xfrm>
          <a:prstGeom prst="rect">
            <a:avLst/>
          </a:prstGeom>
          <a:solidFill>
            <a:schemeClr val="accent4">
              <a:lumMod val="60000"/>
              <a:lumOff val="40000"/>
            </a:schemeClr>
          </a:solidFill>
        </p:spPr>
        <p:txBody>
          <a:bodyPr wrap="square">
            <a:spAutoFit/>
          </a:bodyPr>
          <a:lstStyle/>
          <a:p>
            <a:r>
              <a:rPr lang="en-US" b="1" dirty="0">
                <a:solidFill>
                  <a:srgbClr val="A20000"/>
                </a:solidFill>
              </a:rPr>
              <a:t>accredited</a:t>
            </a:r>
            <a:endParaRPr lang="en-US" dirty="0"/>
          </a:p>
        </p:txBody>
      </p:sp>
      <p:sp>
        <p:nvSpPr>
          <p:cNvPr id="9" name="TextBox 8">
            <a:extLst>
              <a:ext uri="{FF2B5EF4-FFF2-40B4-BE49-F238E27FC236}">
                <a16:creationId xmlns:a16="http://schemas.microsoft.com/office/drawing/2014/main" id="{A8AF444E-C3C6-2915-AE05-C5156DAD9996}"/>
              </a:ext>
            </a:extLst>
          </p:cNvPr>
          <p:cNvSpPr txBox="1"/>
          <p:nvPr/>
        </p:nvSpPr>
        <p:spPr>
          <a:xfrm>
            <a:off x="7452101" y="2818109"/>
            <a:ext cx="1177871"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more</a:t>
            </a:r>
            <a:endParaRPr lang="en-US" dirty="0"/>
          </a:p>
        </p:txBody>
      </p:sp>
      <p:sp>
        <p:nvSpPr>
          <p:cNvPr id="10" name="TextBox 9">
            <a:extLst>
              <a:ext uri="{FF2B5EF4-FFF2-40B4-BE49-F238E27FC236}">
                <a16:creationId xmlns:a16="http://schemas.microsoft.com/office/drawing/2014/main" id="{2662A54B-EFBC-DB10-BB73-E5DF0DFBB1E3}"/>
              </a:ext>
            </a:extLst>
          </p:cNvPr>
          <p:cNvSpPr txBox="1"/>
          <p:nvPr/>
        </p:nvSpPr>
        <p:spPr>
          <a:xfrm>
            <a:off x="4739898" y="3531031"/>
            <a:ext cx="1660902" cy="369332"/>
          </a:xfrm>
          <a:prstGeom prst="rect">
            <a:avLst/>
          </a:prstGeom>
          <a:solidFill>
            <a:schemeClr val="accent4">
              <a:lumMod val="60000"/>
              <a:lumOff val="40000"/>
            </a:schemeClr>
          </a:solidFill>
        </p:spPr>
        <p:txBody>
          <a:bodyPr wrap="square">
            <a:spAutoFit/>
          </a:bodyPr>
          <a:lstStyle/>
          <a:p>
            <a:r>
              <a:rPr lang="en-US" b="1" dirty="0">
                <a:solidFill>
                  <a:srgbClr val="A20000"/>
                </a:solidFill>
              </a:rPr>
              <a:t>shortcomings</a:t>
            </a:r>
            <a:endParaRPr lang="en-US" dirty="0"/>
          </a:p>
        </p:txBody>
      </p:sp>
      <p:sp>
        <p:nvSpPr>
          <p:cNvPr id="11" name="TextBox 10">
            <a:extLst>
              <a:ext uri="{FF2B5EF4-FFF2-40B4-BE49-F238E27FC236}">
                <a16:creationId xmlns:a16="http://schemas.microsoft.com/office/drawing/2014/main" id="{6B29FCA0-AC44-F6CE-994C-18451D5A7787}"/>
              </a:ext>
            </a:extLst>
          </p:cNvPr>
          <p:cNvSpPr txBox="1"/>
          <p:nvPr/>
        </p:nvSpPr>
        <p:spPr>
          <a:xfrm>
            <a:off x="3438041" y="4181959"/>
            <a:ext cx="1177871"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Another </a:t>
            </a:r>
            <a:endParaRPr lang="en-US" dirty="0"/>
          </a:p>
        </p:txBody>
      </p:sp>
      <p:sp>
        <p:nvSpPr>
          <p:cNvPr id="12" name="TextBox 11">
            <a:extLst>
              <a:ext uri="{FF2B5EF4-FFF2-40B4-BE49-F238E27FC236}">
                <a16:creationId xmlns:a16="http://schemas.microsoft.com/office/drawing/2014/main" id="{5A0A1563-32A7-C885-9452-3945F30FD286}"/>
              </a:ext>
            </a:extLst>
          </p:cNvPr>
          <p:cNvSpPr txBox="1"/>
          <p:nvPr/>
        </p:nvSpPr>
        <p:spPr>
          <a:xfrm>
            <a:off x="3050583" y="4491925"/>
            <a:ext cx="1177871"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Finally </a:t>
            </a:r>
            <a:endParaRPr lang="en-US" dirty="0"/>
          </a:p>
        </p:txBody>
      </p:sp>
      <p:sp>
        <p:nvSpPr>
          <p:cNvPr id="13" name="TextBox 12">
            <a:extLst>
              <a:ext uri="{FF2B5EF4-FFF2-40B4-BE49-F238E27FC236}">
                <a16:creationId xmlns:a16="http://schemas.microsoft.com/office/drawing/2014/main" id="{36267D35-9C89-1D48-74BF-8116B31A854E}"/>
              </a:ext>
            </a:extLst>
          </p:cNvPr>
          <p:cNvSpPr txBox="1"/>
          <p:nvPr/>
        </p:nvSpPr>
        <p:spPr>
          <a:xfrm>
            <a:off x="880820" y="5204847"/>
            <a:ext cx="1177871"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Overall </a:t>
            </a:r>
            <a:endParaRPr lang="en-US" dirty="0"/>
          </a:p>
        </p:txBody>
      </p:sp>
      <p:sp>
        <p:nvSpPr>
          <p:cNvPr id="14" name="TextBox 13">
            <a:extLst>
              <a:ext uri="{FF2B5EF4-FFF2-40B4-BE49-F238E27FC236}">
                <a16:creationId xmlns:a16="http://schemas.microsoft.com/office/drawing/2014/main" id="{0E220B33-9052-8A88-09FC-3C5B535772DB}"/>
              </a:ext>
            </a:extLst>
          </p:cNvPr>
          <p:cNvSpPr txBox="1"/>
          <p:nvPr/>
        </p:nvSpPr>
        <p:spPr>
          <a:xfrm>
            <a:off x="7622583" y="5793783"/>
            <a:ext cx="1769390" cy="369332"/>
          </a:xfrm>
          <a:prstGeom prst="rect">
            <a:avLst/>
          </a:prstGeom>
          <a:solidFill>
            <a:schemeClr val="accent4">
              <a:lumMod val="60000"/>
              <a:lumOff val="40000"/>
            </a:schemeClr>
          </a:solidFill>
        </p:spPr>
        <p:txBody>
          <a:bodyPr wrap="square">
            <a:spAutoFit/>
          </a:bodyPr>
          <a:lstStyle/>
          <a:p>
            <a:pPr algn="ctr"/>
            <a:r>
              <a:rPr lang="en-US" b="1" dirty="0">
                <a:solidFill>
                  <a:srgbClr val="A20000"/>
                </a:solidFill>
              </a:rPr>
              <a:t>recommended</a:t>
            </a:r>
            <a:endParaRPr lang="en-US" dirty="0"/>
          </a:p>
        </p:txBody>
      </p:sp>
      <p:sp>
        <p:nvSpPr>
          <p:cNvPr id="15" name="TextBox 14">
            <a:extLst>
              <a:ext uri="{FF2B5EF4-FFF2-40B4-BE49-F238E27FC236}">
                <a16:creationId xmlns:a16="http://schemas.microsoft.com/office/drawing/2014/main" id="{ABD387E8-C69E-7358-02B3-29BE4F55D134}"/>
              </a:ext>
            </a:extLst>
          </p:cNvPr>
          <p:cNvSpPr txBox="1"/>
          <p:nvPr/>
        </p:nvSpPr>
        <p:spPr>
          <a:xfrm>
            <a:off x="3068663" y="0"/>
            <a:ext cx="6245817" cy="430887"/>
          </a:xfrm>
          <a:prstGeom prst="rect">
            <a:avLst/>
          </a:prstGeom>
          <a:solidFill>
            <a:schemeClr val="tx2">
              <a:lumMod val="20000"/>
              <a:lumOff val="80000"/>
            </a:schemeClr>
          </a:solidFill>
        </p:spPr>
        <p:txBody>
          <a:bodyPr wrap="square">
            <a:spAutoFit/>
          </a:bodyPr>
          <a:lstStyle/>
          <a:p>
            <a:pPr algn="ctr"/>
            <a:r>
              <a:rPr lang="en-US" sz="2200" b="1" i="0" dirty="0">
                <a:solidFill>
                  <a:srgbClr val="C00000"/>
                </a:solidFill>
                <a:effectLst>
                  <a:outerShdw blurRad="38100" dist="38100" dir="2700000" algn="tl">
                    <a:srgbClr val="000000">
                      <a:alpha val="43137"/>
                    </a:srgbClr>
                  </a:outerShdw>
                </a:effectLst>
                <a:latin typeface="Google Sans"/>
              </a:rPr>
              <a:t>Complete the review of the University of Bahrain </a:t>
            </a:r>
            <a:endParaRPr lang="en-US" sz="2200" b="1" i="1" dirty="0">
              <a:solidFill>
                <a:srgbClr val="7F3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717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inVertical)">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F5919-DA11-89AA-5562-1EE1CE329C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D23917E-9436-503A-57DF-DC843D751712}"/>
              </a:ext>
            </a:extLst>
          </p:cNvPr>
          <p:cNvSpPr txBox="1"/>
          <p:nvPr/>
        </p:nvSpPr>
        <p:spPr>
          <a:xfrm>
            <a:off x="185980" y="330151"/>
            <a:ext cx="11840705" cy="6186309"/>
          </a:xfrm>
          <a:prstGeom prst="rect">
            <a:avLst/>
          </a:prstGeom>
          <a:solidFill>
            <a:schemeClr val="bg1"/>
          </a:solidFill>
        </p:spPr>
        <p:txBody>
          <a:bodyPr wrap="square">
            <a:spAutoFit/>
          </a:bodyPr>
          <a:lstStyle/>
          <a:p>
            <a:pPr algn="ctr"/>
            <a:r>
              <a:rPr lang="en-US" b="1" dirty="0" err="1">
                <a:solidFill>
                  <a:srgbClr val="A20000"/>
                </a:solidFill>
              </a:rPr>
              <a:t>UoB</a:t>
            </a:r>
            <a:r>
              <a:rPr lang="en-US" b="1" dirty="0">
                <a:solidFill>
                  <a:srgbClr val="A20000"/>
                </a:solidFill>
              </a:rPr>
              <a:t>: A Pillar of Excellence in the Kingdom of Bahrain</a:t>
            </a:r>
          </a:p>
          <a:p>
            <a:r>
              <a:rPr lang="en-US" dirty="0"/>
              <a:t>        The University of Bahrain (</a:t>
            </a:r>
            <a:r>
              <a:rPr lang="en-US" dirty="0" err="1"/>
              <a:t>UoB</a:t>
            </a:r>
            <a:r>
              <a:rPr lang="en-US" dirty="0"/>
              <a:t>) is the kingdom’s leading higher education </a:t>
            </a:r>
            <a:r>
              <a:rPr lang="en-US" dirty="0" err="1"/>
              <a:t>instution</a:t>
            </a:r>
            <a:r>
              <a:rPr lang="en-US" dirty="0"/>
              <a:t>, offering a diverse array of academic </a:t>
            </a:r>
            <a:r>
              <a:rPr lang="en-US" dirty="0" err="1"/>
              <a:t>programmes</a:t>
            </a:r>
            <a:r>
              <a:rPr lang="en-US" dirty="0"/>
              <a:t> in fields such as engineering, business, law, science, IT and arts. Since its establishment in 1986, it has contributed to the nation’s growth by providing high-quality education and fostering research that addresses local and regional challenges. It is a primary choice for students and researchers.</a:t>
            </a:r>
          </a:p>
          <a:p>
            <a:r>
              <a:rPr lang="en-US" dirty="0"/>
              <a:t> </a:t>
            </a:r>
          </a:p>
          <a:p>
            <a:r>
              <a:rPr lang="en-US" dirty="0"/>
              <a:t>        One of </a:t>
            </a:r>
            <a:r>
              <a:rPr lang="en-US" dirty="0" err="1"/>
              <a:t>UoB’s</a:t>
            </a:r>
            <a:r>
              <a:rPr lang="en-US" dirty="0"/>
              <a:t> greatest strengths is its </a:t>
            </a:r>
            <a:r>
              <a:rPr lang="en-US" b="1" u="sng" dirty="0">
                <a:solidFill>
                  <a:srgbClr val="FF0000"/>
                </a:solidFill>
              </a:rPr>
              <a:t>academic comprehensiveness</a:t>
            </a:r>
            <a:r>
              <a:rPr lang="en-US" dirty="0"/>
              <a:t>. It offers a wide range of accredited </a:t>
            </a:r>
            <a:r>
              <a:rPr lang="en-US" dirty="0" err="1"/>
              <a:t>programmes</a:t>
            </a:r>
            <a:r>
              <a:rPr lang="en-US" dirty="0"/>
              <a:t> that align with international standards, ensuring that graduates are well-prepared for the workforce. Moreover, </a:t>
            </a:r>
            <a:r>
              <a:rPr lang="en-US" b="1" u="sng" dirty="0">
                <a:solidFill>
                  <a:srgbClr val="FF0000"/>
                </a:solidFill>
              </a:rPr>
              <a:t>the state-of-the-art facilities of the campus</a:t>
            </a:r>
            <a:r>
              <a:rPr lang="en-US" dirty="0"/>
              <a:t>, particularly the newer </a:t>
            </a:r>
            <a:r>
              <a:rPr lang="en-US" dirty="0" err="1"/>
              <a:t>specialised</a:t>
            </a:r>
            <a:r>
              <a:rPr lang="en-US" dirty="0"/>
              <a:t> labs and the central library, provide students with the necessary tools for rigorous study. What’s more, </a:t>
            </a:r>
            <a:r>
              <a:rPr lang="en-US" dirty="0" err="1"/>
              <a:t>UoB’s</a:t>
            </a:r>
            <a:r>
              <a:rPr lang="en-US" dirty="0"/>
              <a:t> </a:t>
            </a:r>
            <a:r>
              <a:rPr lang="en-US" b="1" u="sng" dirty="0">
                <a:solidFill>
                  <a:srgbClr val="FF0000"/>
                </a:solidFill>
              </a:rPr>
              <a:t>high international ranking </a:t>
            </a:r>
            <a:r>
              <a:rPr lang="en-US" dirty="0"/>
              <a:t>bolsters the credibility of its degrees and the employability of its alumni. </a:t>
            </a:r>
          </a:p>
          <a:p>
            <a:endParaRPr lang="en-US" dirty="0"/>
          </a:p>
          <a:p>
            <a:r>
              <a:rPr lang="en-US" dirty="0"/>
              <a:t>         However, the institution is not without its shortcomings. A significant issue is the </a:t>
            </a:r>
            <a:r>
              <a:rPr lang="en-US" b="1" u="sng" dirty="0">
                <a:solidFill>
                  <a:srgbClr val="FF0000"/>
                </a:solidFill>
              </a:rPr>
              <a:t>remoteness of the main Sakhir campus</a:t>
            </a:r>
            <a:r>
              <a:rPr lang="en-US" b="1" dirty="0"/>
              <a:t>. </a:t>
            </a:r>
            <a:r>
              <a:rPr lang="en-US" dirty="0"/>
              <a:t>Located far from the central residential and commercial hubs, the daily commute can be grueling and time-consuming for students and staff. Another challenge is that </a:t>
            </a:r>
            <a:r>
              <a:rPr lang="en-US" b="1" u="sng" dirty="0">
                <a:solidFill>
                  <a:srgbClr val="FF0000"/>
                </a:solidFill>
              </a:rPr>
              <a:t>some buildings and facilities feel outdated </a:t>
            </a:r>
            <a:r>
              <a:rPr lang="en-US" dirty="0"/>
              <a:t>compared to newer private institutions. Finally, the </a:t>
            </a:r>
            <a:r>
              <a:rPr lang="en-US" b="1" u="sng" dirty="0">
                <a:solidFill>
                  <a:srgbClr val="FF0000"/>
                </a:solidFill>
              </a:rPr>
              <a:t>large number of students </a:t>
            </a:r>
            <a:r>
              <a:rPr lang="en-US" dirty="0"/>
              <a:t>can lead to administrative hurdles, such as long registration processes or high student-to-teacher ratios in certain foundational courses.</a:t>
            </a:r>
          </a:p>
          <a:p>
            <a:endParaRPr lang="en-US" dirty="0"/>
          </a:p>
          <a:p>
            <a:r>
              <a:rPr lang="en-US" dirty="0"/>
              <a:t>        Overall, </a:t>
            </a:r>
            <a:r>
              <a:rPr lang="en-US" dirty="0" err="1"/>
              <a:t>UoB</a:t>
            </a:r>
            <a:r>
              <a:rPr lang="en-US" dirty="0"/>
              <a:t> remains a cornerstone of the nation’s educational landscape. It is especially suitable for students seeking a rigorous, reputable, and affordable degree. While the physical commute and aging facilities may be drawbacks, the academic prestige and international standing make it a highly recommended choice for those dedicated to their professional growth.</a:t>
            </a:r>
          </a:p>
          <a:p>
            <a:r>
              <a:rPr lang="en-US" dirty="0"/>
              <a:t> </a:t>
            </a:r>
          </a:p>
        </p:txBody>
      </p:sp>
    </p:spTree>
    <p:extLst>
      <p:ext uri="{BB962C8B-B14F-4D97-AF65-F5344CB8AC3E}">
        <p14:creationId xmlns:p14="http://schemas.microsoft.com/office/powerpoint/2010/main" val="1497380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EFE3C-D69C-1655-5FFB-304A76B3D29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049DBE-CC5B-A781-3428-207D7D2ECA00}"/>
              </a:ext>
            </a:extLst>
          </p:cNvPr>
          <p:cNvSpPr txBox="1"/>
          <p:nvPr/>
        </p:nvSpPr>
        <p:spPr>
          <a:xfrm>
            <a:off x="200728" y="108925"/>
            <a:ext cx="11840705" cy="6524863"/>
          </a:xfrm>
          <a:prstGeom prst="rect">
            <a:avLst/>
          </a:prstGeom>
          <a:solidFill>
            <a:schemeClr val="bg1"/>
          </a:solidFill>
        </p:spPr>
        <p:txBody>
          <a:bodyPr wrap="square">
            <a:spAutoFit/>
          </a:bodyPr>
          <a:lstStyle/>
          <a:p>
            <a:pPr algn="ctr"/>
            <a:r>
              <a:rPr lang="en-US" sz="1900" b="1" dirty="0">
                <a:solidFill>
                  <a:srgbClr val="A20000"/>
                </a:solidFill>
              </a:rPr>
              <a:t>A Review of </a:t>
            </a:r>
            <a:r>
              <a:rPr lang="en-US" sz="1900" b="1" dirty="0" err="1">
                <a:solidFill>
                  <a:srgbClr val="A20000"/>
                </a:solidFill>
              </a:rPr>
              <a:t>eduNET</a:t>
            </a:r>
            <a:endParaRPr lang="en-US" sz="1900" b="1" dirty="0">
              <a:solidFill>
                <a:srgbClr val="A20000"/>
              </a:solidFill>
            </a:endParaRPr>
          </a:p>
          <a:p>
            <a:r>
              <a:rPr lang="en-US" sz="1900" dirty="0"/>
              <a:t>        </a:t>
            </a:r>
            <a:r>
              <a:rPr lang="en-US" sz="1900" dirty="0" err="1"/>
              <a:t>eduNET</a:t>
            </a:r>
            <a:r>
              <a:rPr lang="en-US" sz="1900" dirty="0"/>
              <a:t> is a national educational portal developed by the Ministry of Education in Bahrain as a core component of the "Digital Empowerment in Education" project. Designed to bridge the gap between schools, students, and parents, it provides a centralized digital space for administrative and educational services. I first engaged with the platform during the COVID 19 pandemic. I was struck by how it integrates the entire Bahraini public-school ecosystem into one accessible portal.</a:t>
            </a:r>
          </a:p>
          <a:p>
            <a:endParaRPr lang="en-US" sz="1900" dirty="0"/>
          </a:p>
          <a:p>
            <a:r>
              <a:rPr lang="en-US" sz="1900" dirty="0"/>
              <a:t>        The platform’s </a:t>
            </a:r>
            <a:r>
              <a:rPr lang="en-US" sz="1900" b="1" dirty="0">
                <a:solidFill>
                  <a:srgbClr val="C00000"/>
                </a:solidFill>
              </a:rPr>
              <a:t>primary</a:t>
            </a:r>
            <a:r>
              <a:rPr lang="en-US" sz="1900" dirty="0"/>
              <a:t> strengths is its comprehensive integration with the Bahraini curriculum. It gives students direct access to tailored course materials and assignments. </a:t>
            </a:r>
            <a:r>
              <a:rPr lang="en-US" sz="1900" b="1" dirty="0">
                <a:solidFill>
                  <a:srgbClr val="C00000"/>
                </a:solidFill>
              </a:rPr>
              <a:t>Additionally</a:t>
            </a:r>
            <a:r>
              <a:rPr lang="en-US" sz="1900" dirty="0"/>
              <a:t>, it offers remarkable transparency, as parents can monitor attendance and academic progress in real-time, effectively fostering a stronger partnership between home and school. </a:t>
            </a:r>
            <a:r>
              <a:rPr lang="en-US" sz="1900" b="1" dirty="0">
                <a:solidFill>
                  <a:srgbClr val="C00000"/>
                </a:solidFill>
              </a:rPr>
              <a:t>Furthermore,</a:t>
            </a:r>
            <a:r>
              <a:rPr lang="en-US" sz="1900" dirty="0"/>
              <a:t> the introduction of AI-powered interactive learning units has significantly improved engagement by moving beyond static, traditional materials.</a:t>
            </a:r>
          </a:p>
          <a:p>
            <a:endParaRPr lang="en-US" sz="1900" dirty="0"/>
          </a:p>
          <a:p>
            <a:r>
              <a:rPr lang="en-US" sz="1900" dirty="0"/>
              <a:t>      Despite these strengths, the platform faces notable challenges. </a:t>
            </a:r>
            <a:r>
              <a:rPr lang="en-US" sz="1900" b="1" dirty="0">
                <a:solidFill>
                  <a:srgbClr val="C00000"/>
                </a:solidFill>
              </a:rPr>
              <a:t>Primarily,</a:t>
            </a:r>
            <a:r>
              <a:rPr lang="en-US" sz="1900" dirty="0"/>
              <a:t> the user interface can feel rigid and functional rather than intuitive, which may frustrate students accustomed to more modern, fluid applications. </a:t>
            </a:r>
            <a:r>
              <a:rPr lang="en-US" sz="1900" b="1" dirty="0">
                <a:solidFill>
                  <a:srgbClr val="C00000"/>
                </a:solidFill>
              </a:rPr>
              <a:t>Secondly</a:t>
            </a:r>
            <a:r>
              <a:rPr lang="en-US" sz="1900" dirty="0"/>
              <a:t>, technical stability remains a concern, with heavy traffic during exam seasons frequently causing slow loading speeds. </a:t>
            </a:r>
            <a:r>
              <a:rPr lang="en-US" sz="1900" b="1" dirty="0">
                <a:solidFill>
                  <a:srgbClr val="C00000"/>
                </a:solidFill>
              </a:rPr>
              <a:t>Finally</a:t>
            </a:r>
            <a:r>
              <a:rPr lang="en-US" sz="1900" dirty="0"/>
              <a:t>, while it excels at administration, the purely digital nature of interactions can sometimes lack the dynamic energy and spontaneity found in a traditional physical classroom.</a:t>
            </a:r>
          </a:p>
          <a:p>
            <a:r>
              <a:rPr lang="en-US" sz="1900" dirty="0"/>
              <a:t> </a:t>
            </a:r>
          </a:p>
          <a:p>
            <a:r>
              <a:rPr lang="en-US" sz="1900" dirty="0"/>
              <a:t>      In conclusion, </a:t>
            </a:r>
            <a:r>
              <a:rPr lang="en-US" sz="1900" dirty="0" err="1"/>
              <a:t>eduNET</a:t>
            </a:r>
            <a:r>
              <a:rPr lang="en-US" sz="1900" dirty="0"/>
              <a:t> is a pivotal tool in Bahrain’s transition toward a modernized, paperless education system. While there is clear room to enhance the user experience and technical reliability, it remains a robust and essential foundation for digital learning across the Kingdom.</a:t>
            </a:r>
          </a:p>
        </p:txBody>
      </p:sp>
    </p:spTree>
    <p:extLst>
      <p:ext uri="{BB962C8B-B14F-4D97-AF65-F5344CB8AC3E}">
        <p14:creationId xmlns:p14="http://schemas.microsoft.com/office/powerpoint/2010/main" val="2881350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4C975-A659-8D5A-FCC5-AB15CD0E10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5246473-98ED-3445-4D38-A1F469769D00}"/>
              </a:ext>
            </a:extLst>
          </p:cNvPr>
          <p:cNvSpPr txBox="1"/>
          <p:nvPr/>
        </p:nvSpPr>
        <p:spPr>
          <a:xfrm>
            <a:off x="4138047" y="0"/>
            <a:ext cx="3688597" cy="523220"/>
          </a:xfrm>
          <a:prstGeom prst="rect">
            <a:avLst/>
          </a:prstGeom>
          <a:solidFill>
            <a:schemeClr val="accent6">
              <a:lumMod val="20000"/>
              <a:lumOff val="80000"/>
            </a:schemeClr>
          </a:solidFill>
        </p:spPr>
        <p:txBody>
          <a:bodyPr wrap="square" rtlCol="0">
            <a:spAutoFit/>
          </a:bodyPr>
          <a:lstStyle/>
          <a:p>
            <a:pPr algn="ctr"/>
            <a:r>
              <a:rPr lang="en-US" sz="2800" b="1" dirty="0">
                <a:solidFill>
                  <a:srgbClr val="C00000"/>
                </a:solidFill>
              </a:rPr>
              <a:t>Writing  </a:t>
            </a:r>
          </a:p>
        </p:txBody>
      </p:sp>
      <p:sp>
        <p:nvSpPr>
          <p:cNvPr id="3" name="TextBox 2">
            <a:extLst>
              <a:ext uri="{FF2B5EF4-FFF2-40B4-BE49-F238E27FC236}">
                <a16:creationId xmlns:a16="http://schemas.microsoft.com/office/drawing/2014/main" id="{FA8FDF4C-3263-F77A-30F5-6313BCEF7D1E}"/>
              </a:ext>
            </a:extLst>
          </p:cNvPr>
          <p:cNvSpPr txBox="1"/>
          <p:nvPr/>
        </p:nvSpPr>
        <p:spPr>
          <a:xfrm>
            <a:off x="216976" y="601850"/>
            <a:ext cx="11856203" cy="1200329"/>
          </a:xfrm>
          <a:prstGeom prst="rect">
            <a:avLst/>
          </a:prstGeom>
          <a:solidFill>
            <a:schemeClr val="bg1"/>
          </a:solidFill>
        </p:spPr>
        <p:txBody>
          <a:bodyPr wrap="square" rtlCol="0">
            <a:spAutoFit/>
          </a:bodyPr>
          <a:lstStyle/>
          <a:p>
            <a:r>
              <a:rPr lang="en-US" sz="2400" b="1" dirty="0" err="1">
                <a:solidFill>
                  <a:srgbClr val="7030A0"/>
                </a:solidFill>
              </a:rPr>
              <a:t>eduNET</a:t>
            </a:r>
            <a:r>
              <a:rPr lang="en-US" sz="2400" b="1" dirty="0">
                <a:solidFill>
                  <a:srgbClr val="7030A0"/>
                </a:solidFill>
              </a:rPr>
              <a:t> is an important educational platform developed by the Ministry of Education in </a:t>
            </a:r>
          </a:p>
          <a:p>
            <a:r>
              <a:rPr lang="en-US" sz="2400" b="1" dirty="0">
                <a:solidFill>
                  <a:srgbClr val="7030A0"/>
                </a:solidFill>
              </a:rPr>
              <a:t>Bahrain. Write the first draft of a review about it. </a:t>
            </a:r>
            <a:r>
              <a:rPr lang="en-US" sz="2400" b="1" dirty="0">
                <a:solidFill>
                  <a:srgbClr val="00A23A"/>
                </a:solidFill>
              </a:rPr>
              <a:t>(SB page 125) </a:t>
            </a:r>
            <a:r>
              <a:rPr lang="en-US" sz="2400" b="1" dirty="0">
                <a:solidFill>
                  <a:srgbClr val="7030A0"/>
                </a:solidFill>
              </a:rPr>
              <a:t>.</a:t>
            </a:r>
            <a:r>
              <a:rPr lang="en-US" sz="2400" b="1" dirty="0">
                <a:solidFill>
                  <a:srgbClr val="C00000"/>
                </a:solidFill>
              </a:rPr>
              <a:t>  </a:t>
            </a:r>
            <a:r>
              <a:rPr lang="en-US" sz="2400" b="1" i="1" dirty="0">
                <a:solidFill>
                  <a:schemeClr val="accent5"/>
                </a:solidFill>
              </a:rPr>
              <a:t>The model essays (SB page 148/ WB pages 134-135) may help you.</a:t>
            </a:r>
          </a:p>
        </p:txBody>
      </p:sp>
      <p:sp>
        <p:nvSpPr>
          <p:cNvPr id="4" name="TextBox 3">
            <a:extLst>
              <a:ext uri="{FF2B5EF4-FFF2-40B4-BE49-F238E27FC236}">
                <a16:creationId xmlns:a16="http://schemas.microsoft.com/office/drawing/2014/main" id="{BBB400F7-3753-7713-F8D0-7E62C1F60E54}"/>
              </a:ext>
            </a:extLst>
          </p:cNvPr>
          <p:cNvSpPr txBox="1"/>
          <p:nvPr/>
        </p:nvSpPr>
        <p:spPr>
          <a:xfrm>
            <a:off x="185978" y="1919293"/>
            <a:ext cx="8229601" cy="4199611"/>
          </a:xfrm>
          <a:prstGeom prst="rect">
            <a:avLst/>
          </a:prstGeom>
          <a:solidFill>
            <a:srgbClr val="F6C3FF"/>
          </a:solidFill>
        </p:spPr>
        <p:txBody>
          <a:bodyPr wrap="square">
            <a:spAutoFit/>
          </a:bodyPr>
          <a:lstStyle/>
          <a:p>
            <a:pPr>
              <a:lnSpc>
                <a:spcPct val="150000"/>
              </a:lnSpc>
            </a:pPr>
            <a:r>
              <a:rPr lang="en-US" sz="2000" b="1" dirty="0">
                <a:solidFill>
                  <a:srgbClr val="950000"/>
                </a:solidFill>
              </a:rPr>
              <a:t>While writing the review, </a:t>
            </a:r>
          </a:p>
          <a:p>
            <a:pPr>
              <a:lnSpc>
                <a:spcPct val="150000"/>
              </a:lnSpc>
            </a:pPr>
            <a:r>
              <a:rPr lang="en-US" sz="2000" b="1" dirty="0">
                <a:solidFill>
                  <a:srgbClr val="EE0000"/>
                </a:solidFill>
              </a:rPr>
              <a:t>✔</a:t>
            </a:r>
            <a:r>
              <a:rPr lang="en-US" sz="2000" dirty="0"/>
              <a:t> ensure that the introduction has the project or company name, background, main services or products offered, and how you found it.</a:t>
            </a:r>
          </a:p>
          <a:p>
            <a:pPr>
              <a:lnSpc>
                <a:spcPct val="150000"/>
              </a:lnSpc>
            </a:pPr>
            <a:r>
              <a:rPr lang="en-US" sz="2000" b="1" dirty="0">
                <a:solidFill>
                  <a:srgbClr val="EE0000"/>
                </a:solidFill>
              </a:rPr>
              <a:t>✔</a:t>
            </a:r>
            <a:r>
              <a:rPr lang="en-US" sz="2000" dirty="0"/>
              <a:t> ensure that there are two separate paragraphs, one for the strengths and one for the weaknesses.</a:t>
            </a:r>
          </a:p>
          <a:p>
            <a:pPr>
              <a:lnSpc>
                <a:spcPct val="150000"/>
              </a:lnSpc>
            </a:pPr>
            <a:r>
              <a:rPr lang="en-US" sz="2000" b="1" dirty="0">
                <a:solidFill>
                  <a:srgbClr val="EE0000"/>
                </a:solidFill>
              </a:rPr>
              <a:t>✔</a:t>
            </a:r>
            <a:r>
              <a:rPr lang="en-US" sz="2000" dirty="0">
                <a:solidFill>
                  <a:srgbClr val="950000"/>
                </a:solidFill>
              </a:rPr>
              <a:t> </a:t>
            </a:r>
            <a:r>
              <a:rPr lang="en-US" sz="2000" dirty="0"/>
              <a:t>Provide a balance of strengths and weaknesses and provide details.</a:t>
            </a:r>
          </a:p>
          <a:p>
            <a:pPr>
              <a:lnSpc>
                <a:spcPct val="150000"/>
              </a:lnSpc>
            </a:pPr>
            <a:r>
              <a:rPr lang="en-US" sz="2000" b="1" dirty="0">
                <a:solidFill>
                  <a:srgbClr val="EE0000"/>
                </a:solidFill>
              </a:rPr>
              <a:t>✔ </a:t>
            </a:r>
            <a:r>
              <a:rPr lang="en-US" sz="2000" dirty="0"/>
              <a:t>state your overall opinion and a recommendation. </a:t>
            </a:r>
          </a:p>
          <a:p>
            <a:pPr>
              <a:lnSpc>
                <a:spcPct val="150000"/>
              </a:lnSpc>
            </a:pPr>
            <a:r>
              <a:rPr lang="en-US" sz="2000" b="1" dirty="0">
                <a:solidFill>
                  <a:srgbClr val="EE0000"/>
                </a:solidFill>
              </a:rPr>
              <a:t>✔</a:t>
            </a:r>
            <a:r>
              <a:rPr lang="en-US" sz="2000" dirty="0"/>
              <a:t> Use linking words where necessary.</a:t>
            </a:r>
          </a:p>
          <a:p>
            <a:pPr>
              <a:lnSpc>
                <a:spcPct val="150000"/>
              </a:lnSpc>
            </a:pPr>
            <a:r>
              <a:rPr lang="en-US" sz="2000" b="1" dirty="0">
                <a:solidFill>
                  <a:srgbClr val="EE0000"/>
                </a:solidFill>
              </a:rPr>
              <a:t>✔ </a:t>
            </a:r>
            <a:r>
              <a:rPr lang="en-US" sz="2000" dirty="0"/>
              <a:t>Indent your paragraphs.</a:t>
            </a:r>
          </a:p>
        </p:txBody>
      </p:sp>
    </p:spTree>
    <p:extLst>
      <p:ext uri="{BB962C8B-B14F-4D97-AF65-F5344CB8AC3E}">
        <p14:creationId xmlns:p14="http://schemas.microsoft.com/office/powerpoint/2010/main" val="1306208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945D4-D568-2559-6FE4-11F0D70BD326}"/>
              </a:ext>
            </a:extLst>
          </p:cNvPr>
          <p:cNvSpPr txBox="1"/>
          <p:nvPr/>
        </p:nvSpPr>
        <p:spPr>
          <a:xfrm>
            <a:off x="4448014" y="588936"/>
            <a:ext cx="3673098" cy="523220"/>
          </a:xfrm>
          <a:prstGeom prst="rect">
            <a:avLst/>
          </a:prstGeom>
          <a:solidFill>
            <a:schemeClr val="bg1"/>
          </a:solidFill>
        </p:spPr>
        <p:txBody>
          <a:bodyPr wrap="square" rtlCol="0">
            <a:spAutoFit/>
          </a:bodyPr>
          <a:lstStyle/>
          <a:p>
            <a:pPr algn="ctr"/>
            <a:r>
              <a:rPr lang="en-US" sz="2800" b="1" dirty="0">
                <a:solidFill>
                  <a:srgbClr val="FF0000"/>
                </a:solidFill>
              </a:rPr>
              <a:t>Other Review topics</a:t>
            </a:r>
          </a:p>
        </p:txBody>
      </p:sp>
      <p:sp>
        <p:nvSpPr>
          <p:cNvPr id="3" name="TextBox 2">
            <a:extLst>
              <a:ext uri="{FF2B5EF4-FFF2-40B4-BE49-F238E27FC236}">
                <a16:creationId xmlns:a16="http://schemas.microsoft.com/office/drawing/2014/main" id="{45F42ECC-8F23-BE0B-E596-392938661D41}"/>
              </a:ext>
            </a:extLst>
          </p:cNvPr>
          <p:cNvSpPr txBox="1"/>
          <p:nvPr/>
        </p:nvSpPr>
        <p:spPr>
          <a:xfrm>
            <a:off x="1237280" y="1376766"/>
            <a:ext cx="8495655" cy="3970318"/>
          </a:xfrm>
          <a:prstGeom prst="rect">
            <a:avLst/>
          </a:prstGeom>
          <a:solidFill>
            <a:schemeClr val="bg1"/>
          </a:solidFill>
        </p:spPr>
        <p:txBody>
          <a:bodyPr wrap="square" rtlCol="0">
            <a:spAutoFit/>
          </a:bodyPr>
          <a:lstStyle/>
          <a:p>
            <a:r>
              <a:rPr lang="en-US" sz="2800" b="1" dirty="0">
                <a:solidFill>
                  <a:srgbClr val="7030A0"/>
                </a:solidFill>
              </a:rPr>
              <a:t>Academy</a:t>
            </a:r>
          </a:p>
          <a:p>
            <a:r>
              <a:rPr lang="en-US" sz="2800" b="1" dirty="0">
                <a:solidFill>
                  <a:srgbClr val="7030A0"/>
                </a:solidFill>
              </a:rPr>
              <a:t>Platform: </a:t>
            </a:r>
            <a:r>
              <a:rPr lang="en-US" sz="2800" b="1" dirty="0" err="1">
                <a:solidFill>
                  <a:srgbClr val="7030A0"/>
                </a:solidFill>
              </a:rPr>
              <a:t>eduNET</a:t>
            </a:r>
            <a:endParaRPr lang="en-US" sz="2800" b="1" dirty="0">
              <a:solidFill>
                <a:srgbClr val="7030A0"/>
              </a:solidFill>
            </a:endParaRPr>
          </a:p>
          <a:p>
            <a:r>
              <a:rPr lang="en-US" sz="2800" b="1" dirty="0">
                <a:solidFill>
                  <a:srgbClr val="7030A0"/>
                </a:solidFill>
              </a:rPr>
              <a:t>University</a:t>
            </a:r>
          </a:p>
          <a:p>
            <a:r>
              <a:rPr lang="en-US" sz="2800" b="1" dirty="0">
                <a:solidFill>
                  <a:srgbClr val="7030A0"/>
                </a:solidFill>
              </a:rPr>
              <a:t>Business project </a:t>
            </a:r>
          </a:p>
          <a:p>
            <a:r>
              <a:rPr lang="en-US" sz="2800" b="1" dirty="0">
                <a:solidFill>
                  <a:srgbClr val="7030A0"/>
                </a:solidFill>
              </a:rPr>
              <a:t>Tamkeen </a:t>
            </a:r>
          </a:p>
          <a:p>
            <a:r>
              <a:rPr lang="en-US" sz="2800" b="1" dirty="0" err="1">
                <a:solidFill>
                  <a:srgbClr val="7030A0"/>
                </a:solidFill>
              </a:rPr>
              <a:t>Mazaya</a:t>
            </a:r>
            <a:r>
              <a:rPr lang="en-US" sz="2800" b="1" dirty="0">
                <a:solidFill>
                  <a:srgbClr val="7030A0"/>
                </a:solidFill>
              </a:rPr>
              <a:t> </a:t>
            </a:r>
          </a:p>
          <a:p>
            <a:r>
              <a:rPr lang="en-US" sz="2800" b="1" dirty="0">
                <a:solidFill>
                  <a:srgbClr val="7030A0"/>
                </a:solidFill>
              </a:rPr>
              <a:t>Tech Company </a:t>
            </a:r>
          </a:p>
          <a:p>
            <a:r>
              <a:rPr lang="en-US" sz="2800" b="1" dirty="0">
                <a:solidFill>
                  <a:srgbClr val="7030A0"/>
                </a:solidFill>
              </a:rPr>
              <a:t>Royal Charity </a:t>
            </a:r>
            <a:r>
              <a:rPr lang="en-US" sz="2800" b="1" dirty="0" err="1">
                <a:solidFill>
                  <a:srgbClr val="7030A0"/>
                </a:solidFill>
              </a:rPr>
              <a:t>Organisation</a:t>
            </a:r>
            <a:r>
              <a:rPr lang="en-US" sz="2800" b="1" dirty="0">
                <a:solidFill>
                  <a:srgbClr val="7030A0"/>
                </a:solidFill>
              </a:rPr>
              <a:t> (RCO)</a:t>
            </a:r>
          </a:p>
          <a:p>
            <a:r>
              <a:rPr lang="en-US" sz="2800" b="1" dirty="0">
                <a:solidFill>
                  <a:srgbClr val="7030A0"/>
                </a:solidFill>
              </a:rPr>
              <a:t>Google/ ChatGPT</a:t>
            </a:r>
          </a:p>
        </p:txBody>
      </p:sp>
    </p:spTree>
    <p:extLst>
      <p:ext uri="{BB962C8B-B14F-4D97-AF65-F5344CB8AC3E}">
        <p14:creationId xmlns:p14="http://schemas.microsoft.com/office/powerpoint/2010/main" val="1637219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ᐈ Funny thank you stock icon, Royalty Free thank you icon pictures |  download on Depositphotos®"/>
          <p:cNvPicPr>
            <a:picLocks noChangeAspect="1" noChangeArrowheads="1"/>
          </p:cNvPicPr>
          <p:nvPr/>
        </p:nvPicPr>
        <p:blipFill>
          <a:blip r:embed="rId2" cstate="print">
            <a:clrChange>
              <a:clrFrom>
                <a:srgbClr val="FFFFFF"/>
              </a:clrFrom>
              <a:clrTo>
                <a:srgbClr val="FFFFFF">
                  <a:alpha val="0"/>
                </a:srgbClr>
              </a:clrTo>
            </a:clrChange>
            <a:duotone>
              <a:prstClr val="black"/>
              <a:schemeClr val="accent5">
                <a:tint val="45000"/>
                <a:satMod val="400000"/>
              </a:schemeClr>
            </a:duotone>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40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2957367" y="1724545"/>
            <a:ext cx="5832672" cy="3833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740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4300</TotalTime>
  <Words>8929</Words>
  <Application>Microsoft Office PowerPoint</Application>
  <PresentationFormat>Widescreen</PresentationFormat>
  <Paragraphs>742</Paragraphs>
  <Slides>54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Aptos</vt:lpstr>
      <vt:lpstr>Arial</vt:lpstr>
      <vt:lpstr>Calibri</vt:lpstr>
      <vt:lpstr>Calibri Light</vt:lpstr>
      <vt:lpstr>Century Gothic</vt:lpstr>
      <vt:lpstr>Google Sans</vt:lpstr>
      <vt:lpstr>Noto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AbdulWahab</dc:creator>
  <cp:lastModifiedBy>A.WAHAB BEN HAMZA</cp:lastModifiedBy>
  <cp:revision>141</cp:revision>
  <dcterms:created xsi:type="dcterms:W3CDTF">2022-09-14T08:01:41Z</dcterms:created>
  <dcterms:modified xsi:type="dcterms:W3CDTF">2026-04-25T22:50:22Z</dcterms:modified>
</cp:coreProperties>
</file>