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6"/>
  </p:notesMasterIdLst>
  <p:sldIdLst>
    <p:sldId id="257" r:id="rId2"/>
    <p:sldId id="258" r:id="rId3"/>
    <p:sldId id="259" r:id="rId4"/>
    <p:sldId id="361" r:id="rId5"/>
    <p:sldId id="362" r:id="rId6"/>
    <p:sldId id="363" r:id="rId7"/>
    <p:sldId id="353" r:id="rId8"/>
    <p:sldId id="354" r:id="rId9"/>
    <p:sldId id="355" r:id="rId10"/>
    <p:sldId id="360" r:id="rId11"/>
    <p:sldId id="356" r:id="rId12"/>
    <p:sldId id="359" r:id="rId13"/>
    <p:sldId id="357" r:id="rId14"/>
    <p:sldId id="35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notesMaster" Target="notesMasters/notesMaster1.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632F54-73EF-4170-B34A-7083F1372EF9}" type="datetimeFigureOut">
              <a:rPr lang="en-GB" smtClean="0"/>
              <a:t>29/05/2022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ADC0D5-6368-43DA-975F-E71F44CD92DD}" type="slidenum">
              <a:rPr lang="en-GB" smtClean="0"/>
              <a:t>‹#›</a:t>
            </a:fld>
            <a:endParaRPr lang="en-GB"/>
          </a:p>
        </p:txBody>
      </p:sp>
    </p:spTree>
    <p:extLst>
      <p:ext uri="{BB962C8B-B14F-4D97-AF65-F5344CB8AC3E}">
        <p14:creationId xmlns:p14="http://schemas.microsoft.com/office/powerpoint/2010/main" val="4084235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524000"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524000" y="3943232"/>
            <a:ext cx="9144000" cy="1655762"/>
          </a:xfrm>
        </p:spPr>
        <p:txBody>
          <a:bodyPr>
            <a:normAutofit/>
          </a:bodyPr>
          <a:lstStyle>
            <a:lvl1pPr marL="0" indent="0" algn="ctr">
              <a:lnSpc>
                <a:spcPts val="32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C1D965B-87A4-4F43-BE02-800BCCDF42EF}"/>
              </a:ext>
            </a:extLst>
          </p:cNvPr>
          <p:cNvSpPr>
            <a:spLocks noGrp="1"/>
          </p:cNvSpPr>
          <p:nvPr>
            <p:ph type="dt" sz="half" idx="10"/>
          </p:nvPr>
        </p:nvSpPr>
        <p:spPr>
          <a:xfrm>
            <a:off x="420624" y="6217920"/>
            <a:ext cx="2743200" cy="640080"/>
          </a:xfrm>
        </p:spPr>
        <p:txBody>
          <a:bodyPr anchor="ctr" anchorCtr="0"/>
          <a:lstStyle/>
          <a:p>
            <a:fld id="{94EED51A-551B-4BA1-B264-DC0FF8CAC0D0}" type="datetimeFigureOut">
              <a:rPr lang="en-GB" smtClean="0"/>
              <a:t>29/05/2022</a:t>
            </a:fld>
            <a:endParaRPr lang="en-GB"/>
          </a:p>
        </p:txBody>
      </p:sp>
      <p:sp>
        <p:nvSpPr>
          <p:cNvPr id="5" name="Footer Placeholder 4">
            <a:extLst>
              <a:ext uri="{FF2B5EF4-FFF2-40B4-BE49-F238E27FC236}">
                <a16:creationId xmlns:a16="http://schemas.microsoft.com/office/drawing/2014/main" id="{389ED35B-CBF1-40D9-BAA7-CF9E1E22B8FC}"/>
              </a:ext>
            </a:extLst>
          </p:cNvPr>
          <p:cNvSpPr>
            <a:spLocks noGrp="1"/>
          </p:cNvSpPr>
          <p:nvPr>
            <p:ph type="ftr" sz="quarter" idx="11"/>
          </p:nvPr>
        </p:nvSpPr>
        <p:spPr>
          <a:xfrm>
            <a:off x="3767328" y="6217920"/>
            <a:ext cx="7196328" cy="640080"/>
          </a:xfrm>
        </p:spPr>
        <p:txBody>
          <a:bodyPr anchor="ctr" anchorCtr="0"/>
          <a:lstStyle/>
          <a:p>
            <a:endParaRPr lang="en-GB"/>
          </a:p>
        </p:txBody>
      </p:sp>
      <p:sp>
        <p:nvSpPr>
          <p:cNvPr id="6" name="Slide Number Placeholder 5">
            <a:extLst>
              <a:ext uri="{FF2B5EF4-FFF2-40B4-BE49-F238E27FC236}">
                <a16:creationId xmlns:a16="http://schemas.microsoft.com/office/drawing/2014/main" id="{3D26653A-450D-4BDE-8718-99F2D9314259}"/>
              </a:ext>
            </a:extLst>
          </p:cNvPr>
          <p:cNvSpPr>
            <a:spLocks noGrp="1"/>
          </p:cNvSpPr>
          <p:nvPr>
            <p:ph type="sldNum" sz="quarter" idx="12"/>
          </p:nvPr>
        </p:nvSpPr>
        <p:spPr>
          <a:xfrm>
            <a:off x="11503152" y="0"/>
            <a:ext cx="685800" cy="685800"/>
          </a:xfrm>
        </p:spPr>
        <p:txBody>
          <a:bodyPr/>
          <a:lstStyle>
            <a:lvl1pPr algn="ctr">
              <a:defRPr/>
            </a:lvl1pPr>
          </a:lstStyle>
          <a:p>
            <a:fld id="{B06A9A56-D3B2-4A94-8243-1306D71CF7F8}" type="slidenum">
              <a:rPr lang="en-GB" smtClean="0"/>
              <a:t>‹#›</a:t>
            </a:fld>
            <a:endParaRPr lang="en-GB"/>
          </a:p>
        </p:txBody>
      </p:sp>
    </p:spTree>
    <p:extLst>
      <p:ext uri="{BB962C8B-B14F-4D97-AF65-F5344CB8AC3E}">
        <p14:creationId xmlns:p14="http://schemas.microsoft.com/office/powerpoint/2010/main" val="2109024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a:xfrm>
            <a:off x="420624" y="365125"/>
            <a:ext cx="10543032" cy="1325563"/>
          </a:xfrm>
        </p:spPr>
        <p:txBody>
          <a:bodyPr>
            <a:normAutofit/>
          </a:bodyPr>
          <a:lstStyle>
            <a:lvl1pPr>
              <a:lnSpc>
                <a:spcPct val="90000"/>
              </a:lnSpc>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5" y="1825625"/>
            <a:ext cx="10543031" cy="4206383"/>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8D1A7D4-E57E-4789-896B-B2A051BF94F6}"/>
              </a:ext>
            </a:extLst>
          </p:cNvPr>
          <p:cNvSpPr>
            <a:spLocks noGrp="1"/>
          </p:cNvSpPr>
          <p:nvPr>
            <p:ph type="dt" sz="half" idx="10"/>
          </p:nvPr>
        </p:nvSpPr>
        <p:spPr>
          <a:xfrm>
            <a:off x="420624" y="6217920"/>
            <a:ext cx="2743200" cy="640080"/>
          </a:xfrm>
        </p:spPr>
        <p:txBody>
          <a:bodyPr/>
          <a:lstStyle>
            <a:lvl1pPr>
              <a:defRPr>
                <a:solidFill>
                  <a:schemeClr val="tx2"/>
                </a:solidFill>
              </a:defRPr>
            </a:lvl1pPr>
          </a:lstStyle>
          <a:p>
            <a:fld id="{94EED51A-551B-4BA1-B264-DC0FF8CAC0D0}" type="datetimeFigureOut">
              <a:rPr lang="en-GB" smtClean="0"/>
              <a:t>29/05/2022</a:t>
            </a:fld>
            <a:endParaRPr lang="en-GB"/>
          </a:p>
        </p:txBody>
      </p:sp>
      <p:sp>
        <p:nvSpPr>
          <p:cNvPr id="5" name="Footer Placeholder 4">
            <a:extLst>
              <a:ext uri="{FF2B5EF4-FFF2-40B4-BE49-F238E27FC236}">
                <a16:creationId xmlns:a16="http://schemas.microsoft.com/office/drawing/2014/main" id="{A07B63EE-3B35-4F8A-BDA3-E778BFE14CA1}"/>
              </a:ext>
            </a:extLst>
          </p:cNvPr>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a:extLst>
              <a:ext uri="{FF2B5EF4-FFF2-40B4-BE49-F238E27FC236}">
                <a16:creationId xmlns:a16="http://schemas.microsoft.com/office/drawing/2014/main" id="{C8339EF2-7937-4C30-A883-7F7BD02802BC}"/>
              </a:ext>
            </a:extLst>
          </p:cNvPr>
          <p:cNvSpPr>
            <a:spLocks noGrp="1"/>
          </p:cNvSpPr>
          <p:nvPr>
            <p:ph type="sldNum" sz="quarter" idx="12"/>
          </p:nvPr>
        </p:nvSpPr>
        <p:spPr/>
        <p:txBody>
          <a:bodyPr/>
          <a:lstStyle>
            <a:lvl1pPr algn="ctr">
              <a:defRPr>
                <a:solidFill>
                  <a:schemeClr val="tx2"/>
                </a:solidFill>
              </a:defRPr>
            </a:lvl1pPr>
          </a:lstStyle>
          <a:p>
            <a:fld id="{B06A9A56-D3B2-4A94-8243-1306D71CF7F8}" type="slidenum">
              <a:rPr lang="en-GB" smtClean="0"/>
              <a:t>‹#›</a:t>
            </a:fld>
            <a:endParaRPr lang="en-GB"/>
          </a:p>
        </p:txBody>
      </p:sp>
    </p:spTree>
    <p:extLst>
      <p:ext uri="{BB962C8B-B14F-4D97-AF65-F5344CB8AC3E}">
        <p14:creationId xmlns:p14="http://schemas.microsoft.com/office/powerpoint/2010/main" val="4189626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43032"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43032" cy="1500187"/>
          </a:xfrm>
        </p:spPr>
        <p:txBody>
          <a:bodyPr>
            <a:no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64E2B4-314C-4D4F-8938-E437A2EF527B}"/>
              </a:ext>
            </a:extLst>
          </p:cNvPr>
          <p:cNvSpPr>
            <a:spLocks noGrp="1"/>
          </p:cNvSpPr>
          <p:nvPr>
            <p:ph type="dt" sz="half" idx="10"/>
          </p:nvPr>
        </p:nvSpPr>
        <p:spPr/>
        <p:txBody>
          <a:bodyPr/>
          <a:lstStyle/>
          <a:p>
            <a:fld id="{94EED51A-551B-4BA1-B264-DC0FF8CAC0D0}" type="datetimeFigureOut">
              <a:rPr lang="en-GB" smtClean="0"/>
              <a:t>29/05/2022</a:t>
            </a:fld>
            <a:endParaRPr lang="en-GB"/>
          </a:p>
        </p:txBody>
      </p:sp>
      <p:sp>
        <p:nvSpPr>
          <p:cNvPr id="5" name="Footer Placeholder 4">
            <a:extLst>
              <a:ext uri="{FF2B5EF4-FFF2-40B4-BE49-F238E27FC236}">
                <a16:creationId xmlns:a16="http://schemas.microsoft.com/office/drawing/2014/main" id="{72442F23-6986-4A36-97F0-13F305A2DE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4BA1B9-2423-42BD-A553-DC5703F6243F}"/>
              </a:ext>
            </a:extLst>
          </p:cNvPr>
          <p:cNvSpPr>
            <a:spLocks noGrp="1"/>
          </p:cNvSpPr>
          <p:nvPr>
            <p:ph type="sldNum" sz="quarter" idx="12"/>
          </p:nvPr>
        </p:nvSpPr>
        <p:spPr/>
        <p:txBody>
          <a:bodyPr/>
          <a:lstStyle/>
          <a:p>
            <a:fld id="{B06A9A56-D3B2-4A94-8243-1306D71CF7F8}" type="slidenum">
              <a:rPr lang="en-GB" smtClean="0"/>
              <a:t>‹#›</a:t>
            </a:fld>
            <a:endParaRPr lang="en-GB"/>
          </a:p>
        </p:txBody>
      </p:sp>
    </p:spTree>
    <p:extLst>
      <p:ext uri="{BB962C8B-B14F-4D97-AF65-F5344CB8AC3E}">
        <p14:creationId xmlns:p14="http://schemas.microsoft.com/office/powerpoint/2010/main" val="4191641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a:xfrm>
            <a:off x="420624" y="365125"/>
            <a:ext cx="10543032" cy="1325563"/>
          </a:xfrm>
        </p:spPr>
        <p:txBody>
          <a:bodyPr>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599176" cy="4206382"/>
          </a:xfrm>
        </p:spPr>
        <p:txBody>
          <a:bodyPr/>
          <a:lstStyle>
            <a:lvl1pPr marL="457200" indent="-457200">
              <a:buFont typeface="Wingdings 2" panose="05020102010507070707" pitchFamily="18" charset="2"/>
              <a:buChar char="¬"/>
              <a:defRPr/>
            </a:lvl1pPr>
            <a:lvl2pPr marL="800100" indent="-342900">
              <a:buFont typeface="Wingdings 2" panose="05020102010507070707" pitchFamily="18" charset="2"/>
              <a:buChar char="¬"/>
              <a:defRPr/>
            </a:lvl2pPr>
            <a:lvl3pPr marL="1257300" indent="-342900">
              <a:buFont typeface="Wingdings 2" panose="05020102010507070707" pitchFamily="18" charset="2"/>
              <a:buChar char="¬"/>
              <a:defRPr/>
            </a:lvl3pPr>
            <a:lvl4pPr marL="1657350" indent="-285750">
              <a:buFont typeface="Wingdings 2" panose="05020102010507070707" pitchFamily="18" charset="2"/>
              <a:buChar char="¬"/>
              <a:defRPr/>
            </a:lvl4pPr>
            <a:lvl5pPr marL="2114550" indent="-28575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6172200" y="1825625"/>
            <a:ext cx="479145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FA1B49-6AAA-4DA7-970F-B75899F1AB51}"/>
              </a:ext>
            </a:extLst>
          </p:cNvPr>
          <p:cNvSpPr>
            <a:spLocks noGrp="1"/>
          </p:cNvSpPr>
          <p:nvPr>
            <p:ph type="dt" sz="half" idx="10"/>
          </p:nvPr>
        </p:nvSpPr>
        <p:spPr/>
        <p:txBody>
          <a:bodyPr/>
          <a:lstStyle/>
          <a:p>
            <a:fld id="{94EED51A-551B-4BA1-B264-DC0FF8CAC0D0}" type="datetimeFigureOut">
              <a:rPr lang="en-GB" smtClean="0"/>
              <a:t>29/05/2022</a:t>
            </a:fld>
            <a:endParaRPr lang="en-GB"/>
          </a:p>
        </p:txBody>
      </p:sp>
      <p:sp>
        <p:nvSpPr>
          <p:cNvPr id="6" name="Footer Placeholder 5">
            <a:extLst>
              <a:ext uri="{FF2B5EF4-FFF2-40B4-BE49-F238E27FC236}">
                <a16:creationId xmlns:a16="http://schemas.microsoft.com/office/drawing/2014/main" id="{DEE3649A-B9A2-4737-B47E-758DC14068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0C1407-C705-451C-878E-8175DCCD500D}"/>
              </a:ext>
            </a:extLst>
          </p:cNvPr>
          <p:cNvSpPr>
            <a:spLocks noGrp="1"/>
          </p:cNvSpPr>
          <p:nvPr>
            <p:ph type="sldNum" sz="quarter" idx="12"/>
          </p:nvPr>
        </p:nvSpPr>
        <p:spPr/>
        <p:txBody>
          <a:bodyPr/>
          <a:lstStyle/>
          <a:p>
            <a:fld id="{B06A9A56-D3B2-4A94-8243-1306D71CF7F8}" type="slidenum">
              <a:rPr lang="en-GB" smtClean="0"/>
              <a:t>‹#›</a:t>
            </a:fld>
            <a:endParaRPr lang="en-GB"/>
          </a:p>
        </p:txBody>
      </p:sp>
    </p:spTree>
    <p:extLst>
      <p:ext uri="{BB962C8B-B14F-4D97-AF65-F5344CB8AC3E}">
        <p14:creationId xmlns:p14="http://schemas.microsoft.com/office/powerpoint/2010/main" val="250171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0624" y="365125"/>
            <a:ext cx="10543032" cy="1325563"/>
          </a:xfrm>
        </p:spPr>
        <p:txBody>
          <a:bodyPr>
            <a:normAutofit/>
          </a:bodyPr>
          <a:lstStyle>
            <a:lvl1pPr>
              <a:defRPr sz="52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0624" y="1681163"/>
            <a:ext cx="554969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0624" y="2505075"/>
            <a:ext cx="554969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970321" y="1681163"/>
            <a:ext cx="4993335"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970321" y="2505075"/>
            <a:ext cx="4993335"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A6298F3-0AEC-4811-99A4-B78AE3A70B1E}"/>
              </a:ext>
            </a:extLst>
          </p:cNvPr>
          <p:cNvSpPr>
            <a:spLocks noGrp="1"/>
          </p:cNvSpPr>
          <p:nvPr>
            <p:ph type="dt" sz="half" idx="10"/>
          </p:nvPr>
        </p:nvSpPr>
        <p:spPr>
          <a:xfrm>
            <a:off x="420624" y="6217920"/>
            <a:ext cx="2743200" cy="640080"/>
          </a:xfrm>
        </p:spPr>
        <p:txBody>
          <a:bodyPr/>
          <a:lstStyle/>
          <a:p>
            <a:fld id="{94EED51A-551B-4BA1-B264-DC0FF8CAC0D0}" type="datetimeFigureOut">
              <a:rPr lang="en-GB" smtClean="0"/>
              <a:t>29/05/2022</a:t>
            </a:fld>
            <a:endParaRPr lang="en-GB"/>
          </a:p>
        </p:txBody>
      </p:sp>
      <p:sp>
        <p:nvSpPr>
          <p:cNvPr id="8" name="Footer Placeholder 7">
            <a:extLst>
              <a:ext uri="{FF2B5EF4-FFF2-40B4-BE49-F238E27FC236}">
                <a16:creationId xmlns:a16="http://schemas.microsoft.com/office/drawing/2014/main" id="{AA7690B4-8A9A-4717-8B0B-2C921292656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a:lstStyle/>
          <a:p>
            <a:fld id="{B06A9A56-D3B2-4A94-8243-1306D71CF7F8}" type="slidenum">
              <a:rPr lang="en-GB" smtClean="0"/>
              <a:t>‹#›</a:t>
            </a:fld>
            <a:endParaRPr lang="en-GB"/>
          </a:p>
        </p:txBody>
      </p:sp>
    </p:spTree>
    <p:extLst>
      <p:ext uri="{BB962C8B-B14F-4D97-AF65-F5344CB8AC3E}">
        <p14:creationId xmlns:p14="http://schemas.microsoft.com/office/powerpoint/2010/main" val="1589969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43032" cy="1325563"/>
          </a:xfrm>
        </p:spPr>
        <p:txBody>
          <a:bodyPr>
            <a:normAutofit/>
          </a:bodyPr>
          <a:lstStyle>
            <a:lvl1pPr>
              <a:defRPr sz="5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443A871-5A76-4349-99F0-C46C77380477}"/>
              </a:ext>
            </a:extLst>
          </p:cNvPr>
          <p:cNvSpPr>
            <a:spLocks noGrp="1"/>
          </p:cNvSpPr>
          <p:nvPr>
            <p:ph type="dt" sz="half" idx="10"/>
          </p:nvPr>
        </p:nvSpPr>
        <p:spPr/>
        <p:txBody>
          <a:bodyPr/>
          <a:lstStyle/>
          <a:p>
            <a:fld id="{94EED51A-551B-4BA1-B264-DC0FF8CAC0D0}" type="datetimeFigureOut">
              <a:rPr lang="en-GB" smtClean="0"/>
              <a:t>29/05/2022</a:t>
            </a:fld>
            <a:endParaRPr lang="en-GB"/>
          </a:p>
        </p:txBody>
      </p:sp>
      <p:sp>
        <p:nvSpPr>
          <p:cNvPr id="4" name="Footer Placeholder 3">
            <a:extLst>
              <a:ext uri="{FF2B5EF4-FFF2-40B4-BE49-F238E27FC236}">
                <a16:creationId xmlns:a16="http://schemas.microsoft.com/office/drawing/2014/main" id="{F472E803-8BD9-40A2-8389-C19DA11480E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05414ED-B772-4B84-813E-E34C9A97C053}"/>
              </a:ext>
            </a:extLst>
          </p:cNvPr>
          <p:cNvSpPr>
            <a:spLocks noGrp="1"/>
          </p:cNvSpPr>
          <p:nvPr>
            <p:ph type="sldNum" sz="quarter" idx="12"/>
          </p:nvPr>
        </p:nvSpPr>
        <p:spPr/>
        <p:txBody>
          <a:bodyPr/>
          <a:lstStyle/>
          <a:p>
            <a:fld id="{B06A9A56-D3B2-4A94-8243-1306D71CF7F8}" type="slidenum">
              <a:rPr lang="en-GB" smtClean="0"/>
              <a:t>‹#›</a:t>
            </a:fld>
            <a:endParaRPr lang="en-GB"/>
          </a:p>
        </p:txBody>
      </p:sp>
    </p:spTree>
    <p:extLst>
      <p:ext uri="{BB962C8B-B14F-4D97-AF65-F5344CB8AC3E}">
        <p14:creationId xmlns:p14="http://schemas.microsoft.com/office/powerpoint/2010/main" val="2675228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a:lstStyle/>
          <a:p>
            <a:fld id="{94EED51A-551B-4BA1-B264-DC0FF8CAC0D0}" type="datetimeFigureOut">
              <a:rPr lang="en-GB" smtClean="0"/>
              <a:t>29/05/2022</a:t>
            </a:fld>
            <a:endParaRPr lang="en-GB"/>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a:lstStyle/>
          <a:p>
            <a:fld id="{B06A9A56-D3B2-4A94-8243-1306D71CF7F8}" type="slidenum">
              <a:rPr lang="en-GB" smtClean="0"/>
              <a:t>‹#›</a:t>
            </a:fld>
            <a:endParaRPr lang="en-GB"/>
          </a:p>
        </p:txBody>
      </p:sp>
    </p:spTree>
    <p:extLst>
      <p:ext uri="{BB962C8B-B14F-4D97-AF65-F5344CB8AC3E}">
        <p14:creationId xmlns:p14="http://schemas.microsoft.com/office/powerpoint/2010/main" val="2677337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43032" cy="1600200"/>
          </a:xfrm>
        </p:spPr>
        <p:txBody>
          <a:bodyPr anchor="b">
            <a:noAutofit/>
          </a:bodyPr>
          <a:lstStyle>
            <a:lvl1pPr>
              <a:defRPr sz="5200">
                <a:latin typeface="Dante (Headings)2"/>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5183188" y="2199340"/>
            <a:ext cx="5780468"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94813E-250B-4422-AE46-5E1AB964A417}"/>
              </a:ext>
            </a:extLst>
          </p:cNvPr>
          <p:cNvSpPr>
            <a:spLocks noGrp="1"/>
          </p:cNvSpPr>
          <p:nvPr>
            <p:ph type="dt" sz="half" idx="10"/>
          </p:nvPr>
        </p:nvSpPr>
        <p:spPr>
          <a:xfrm>
            <a:off x="420624" y="6217920"/>
            <a:ext cx="2743200" cy="640080"/>
          </a:xfrm>
        </p:spPr>
        <p:txBody>
          <a:bodyPr/>
          <a:lstStyle/>
          <a:p>
            <a:fld id="{94EED51A-551B-4BA1-B264-DC0FF8CAC0D0}" type="datetimeFigureOut">
              <a:rPr lang="en-GB" smtClean="0"/>
              <a:t>29/05/2022</a:t>
            </a:fld>
            <a:endParaRPr lang="en-GB"/>
          </a:p>
        </p:txBody>
      </p:sp>
      <p:sp>
        <p:nvSpPr>
          <p:cNvPr id="6" name="Footer Placeholder 5">
            <a:extLst>
              <a:ext uri="{FF2B5EF4-FFF2-40B4-BE49-F238E27FC236}">
                <a16:creationId xmlns:a16="http://schemas.microsoft.com/office/drawing/2014/main" id="{61CB5B81-E9CC-45F3-8EF1-35D2C8FF15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5DA7E97-5A73-4602-9582-6CDACB9185F3}"/>
              </a:ext>
            </a:extLst>
          </p:cNvPr>
          <p:cNvSpPr>
            <a:spLocks noGrp="1"/>
          </p:cNvSpPr>
          <p:nvPr>
            <p:ph type="sldNum" sz="quarter" idx="12"/>
          </p:nvPr>
        </p:nvSpPr>
        <p:spPr/>
        <p:txBody>
          <a:bodyPr/>
          <a:lstStyle/>
          <a:p>
            <a:fld id="{B06A9A56-D3B2-4A94-8243-1306D71CF7F8}" type="slidenum">
              <a:rPr lang="en-GB" smtClean="0"/>
              <a:t>‹#›</a:t>
            </a:fld>
            <a:endParaRPr lang="en-GB"/>
          </a:p>
        </p:txBody>
      </p:sp>
    </p:spTree>
    <p:extLst>
      <p:ext uri="{BB962C8B-B14F-4D97-AF65-F5344CB8AC3E}">
        <p14:creationId xmlns:p14="http://schemas.microsoft.com/office/powerpoint/2010/main" val="4064830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4489180" cy="1600200"/>
          </a:xfrm>
        </p:spPr>
        <p:txBody>
          <a:bodyPr anchor="b">
            <a:norm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AF6305-9768-4792-866C-91238D45695D}"/>
              </a:ext>
            </a:extLst>
          </p:cNvPr>
          <p:cNvSpPr>
            <a:spLocks noGrp="1"/>
          </p:cNvSpPr>
          <p:nvPr>
            <p:ph type="dt" sz="half" idx="10"/>
          </p:nvPr>
        </p:nvSpPr>
        <p:spPr>
          <a:xfrm>
            <a:off x="420624" y="6217920"/>
            <a:ext cx="2743200" cy="640080"/>
          </a:xfrm>
        </p:spPr>
        <p:txBody>
          <a:bodyPr/>
          <a:lstStyle/>
          <a:p>
            <a:fld id="{94EED51A-551B-4BA1-B264-DC0FF8CAC0D0}" type="datetimeFigureOut">
              <a:rPr lang="en-GB" smtClean="0"/>
              <a:t>29/05/2022</a:t>
            </a:fld>
            <a:endParaRPr lang="en-GB"/>
          </a:p>
        </p:txBody>
      </p:sp>
      <p:sp>
        <p:nvSpPr>
          <p:cNvPr id="6" name="Footer Placeholder 5">
            <a:extLst>
              <a:ext uri="{FF2B5EF4-FFF2-40B4-BE49-F238E27FC236}">
                <a16:creationId xmlns:a16="http://schemas.microsoft.com/office/drawing/2014/main" id="{2CDBF050-0FF1-499F-936E-FAAE50DC3D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902C2E-1542-46B4-85B1-7A4B3F7724FC}"/>
              </a:ext>
            </a:extLst>
          </p:cNvPr>
          <p:cNvSpPr>
            <a:spLocks noGrp="1"/>
          </p:cNvSpPr>
          <p:nvPr>
            <p:ph type="sldNum" sz="quarter" idx="12"/>
          </p:nvPr>
        </p:nvSpPr>
        <p:spPr/>
        <p:txBody>
          <a:bodyPr/>
          <a:lstStyle/>
          <a:p>
            <a:fld id="{B06A9A56-D3B2-4A94-8243-1306D71CF7F8}" type="slidenum">
              <a:rPr lang="en-GB" smtClean="0"/>
              <a:t>‹#›</a:t>
            </a:fld>
            <a:endParaRPr lang="en-GB"/>
          </a:p>
        </p:txBody>
      </p:sp>
    </p:spTree>
    <p:extLst>
      <p:ext uri="{BB962C8B-B14F-4D97-AF65-F5344CB8AC3E}">
        <p14:creationId xmlns:p14="http://schemas.microsoft.com/office/powerpoint/2010/main" val="3212048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CB8191-8A0C-4077-9A2D-0255BF81A9D0}"/>
              </a:ext>
            </a:extLst>
          </p:cNvPr>
          <p:cNvSpPr>
            <a:spLocks noGrp="1"/>
          </p:cNvSpPr>
          <p:nvPr>
            <p:ph type="dt" sz="half" idx="10"/>
          </p:nvPr>
        </p:nvSpPr>
        <p:spPr/>
        <p:txBody>
          <a:bodyPr/>
          <a:lstStyle/>
          <a:p>
            <a:fld id="{94EED51A-551B-4BA1-B264-DC0FF8CAC0D0}" type="datetimeFigureOut">
              <a:rPr lang="en-GB" smtClean="0"/>
              <a:t>29/05/2022</a:t>
            </a:fld>
            <a:endParaRPr lang="en-GB"/>
          </a:p>
        </p:txBody>
      </p:sp>
      <p:sp>
        <p:nvSpPr>
          <p:cNvPr id="5" name="Footer Placeholder 4">
            <a:extLst>
              <a:ext uri="{FF2B5EF4-FFF2-40B4-BE49-F238E27FC236}">
                <a16:creationId xmlns:a16="http://schemas.microsoft.com/office/drawing/2014/main" id="{BF441B40-57AC-45F3-9AAC-DC2BEBB121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6D65F4-29FA-451A-878F-768E426A7EDA}"/>
              </a:ext>
            </a:extLst>
          </p:cNvPr>
          <p:cNvSpPr>
            <a:spLocks noGrp="1"/>
          </p:cNvSpPr>
          <p:nvPr>
            <p:ph type="sldNum" sz="quarter" idx="12"/>
          </p:nvPr>
        </p:nvSpPr>
        <p:spPr/>
        <p:txBody>
          <a:bodyPr/>
          <a:lstStyle/>
          <a:p>
            <a:fld id="{B06A9A56-D3B2-4A94-8243-1306D71CF7F8}" type="slidenum">
              <a:rPr lang="en-GB" smtClean="0"/>
              <a:t>‹#›</a:t>
            </a:fld>
            <a:endParaRPr lang="en-GB"/>
          </a:p>
        </p:txBody>
      </p:sp>
    </p:spTree>
    <p:extLst>
      <p:ext uri="{BB962C8B-B14F-4D97-AF65-F5344CB8AC3E}">
        <p14:creationId xmlns:p14="http://schemas.microsoft.com/office/powerpoint/2010/main" val="1593667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141D6-1E1A-4A54-A9B4-57F86865FC03}"/>
              </a:ext>
            </a:extLst>
          </p:cNvPr>
          <p:cNvSpPr>
            <a:spLocks noGrp="1"/>
          </p:cNvSpPr>
          <p:nvPr>
            <p:ph type="dt" sz="half" idx="10"/>
          </p:nvPr>
        </p:nvSpPr>
        <p:spPr/>
        <p:txBody>
          <a:bodyPr/>
          <a:lstStyle/>
          <a:p>
            <a:fld id="{94EED51A-551B-4BA1-B264-DC0FF8CAC0D0}" type="datetimeFigureOut">
              <a:rPr lang="en-GB" smtClean="0"/>
              <a:t>29/05/2022</a:t>
            </a:fld>
            <a:endParaRPr lang="en-GB"/>
          </a:p>
        </p:txBody>
      </p:sp>
      <p:sp>
        <p:nvSpPr>
          <p:cNvPr id="5" name="Footer Placeholder 4">
            <a:extLst>
              <a:ext uri="{FF2B5EF4-FFF2-40B4-BE49-F238E27FC236}">
                <a16:creationId xmlns:a16="http://schemas.microsoft.com/office/drawing/2014/main" id="{E57541D6-4702-4421-AEB2-D6CA3AADBA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3C9F43-CD60-4C38-94C9-0E6D3B7224FD}"/>
              </a:ext>
            </a:extLst>
          </p:cNvPr>
          <p:cNvSpPr>
            <a:spLocks noGrp="1"/>
          </p:cNvSpPr>
          <p:nvPr>
            <p:ph type="sldNum" sz="quarter" idx="12"/>
          </p:nvPr>
        </p:nvSpPr>
        <p:spPr/>
        <p:txBody>
          <a:bodyPr/>
          <a:lstStyle/>
          <a:p>
            <a:fld id="{B06A9A56-D3B2-4A94-8243-1306D71CF7F8}" type="slidenum">
              <a:rPr lang="en-GB" smtClean="0"/>
              <a:t>‹#›</a:t>
            </a:fld>
            <a:endParaRPr lang="en-GB"/>
          </a:p>
        </p:txBody>
      </p:sp>
    </p:spTree>
    <p:extLst>
      <p:ext uri="{BB962C8B-B14F-4D97-AF65-F5344CB8AC3E}">
        <p14:creationId xmlns:p14="http://schemas.microsoft.com/office/powerpoint/2010/main" val="4185614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86836B-C327-49CB-ADF2-2E730C4A91BF}"/>
              </a:ext>
            </a:extLst>
          </p:cNvPr>
          <p:cNvSpPr/>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310F61-136C-42B3-981B-FDE3DD0A8135}"/>
              </a:ext>
            </a:extLst>
          </p:cNvPr>
          <p:cNvSpPr/>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4303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4303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200">
                <a:solidFill>
                  <a:schemeClr val="tx2"/>
                </a:solidFill>
              </a:defRPr>
            </a:lvl1pPr>
          </a:lstStyle>
          <a:p>
            <a:fld id="{94EED51A-551B-4BA1-B264-DC0FF8CAC0D0}" type="datetimeFigureOut">
              <a:rPr lang="en-GB" smtClean="0"/>
              <a:t>29/05/2022</a:t>
            </a:fld>
            <a:endParaRPr lang="en-GB"/>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200">
                <a:solidFill>
                  <a:schemeClr val="tx2"/>
                </a:solidFill>
              </a:defRPr>
            </a:lvl1pPr>
          </a:lstStyle>
          <a:p>
            <a:endParaRPr lang="en-GB"/>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fld id="{B06A9A56-D3B2-4A94-8243-1306D71CF7F8}" type="slidenum">
              <a:rPr lang="en-GB" smtClean="0"/>
              <a:t>‹#›</a:t>
            </a:fld>
            <a:endParaRPr lang="en-GB"/>
          </a:p>
        </p:txBody>
      </p:sp>
    </p:spTree>
    <p:extLst>
      <p:ext uri="{BB962C8B-B14F-4D97-AF65-F5344CB8AC3E}">
        <p14:creationId xmlns:p14="http://schemas.microsoft.com/office/powerpoint/2010/main" val="271676205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ts val="2800"/>
        </a:lnSpc>
        <a:spcBef>
          <a:spcPts val="1000"/>
        </a:spcBef>
        <a:buClr>
          <a:schemeClr val="accent2"/>
        </a:buClr>
        <a:buFont typeface="Wingdings 2" panose="05020102010507070707" pitchFamily="18" charset="2"/>
        <a:buChar char=""/>
        <a:defRPr sz="2400" kern="1200">
          <a:solidFill>
            <a:schemeClr val="tx2"/>
          </a:solidFill>
          <a:latin typeface="+mn-lt"/>
          <a:ea typeface="+mn-ea"/>
          <a:cs typeface="+mn-cs"/>
        </a:defRPr>
      </a:lvl1pPr>
      <a:lvl2pPr marL="685800" indent="-228600" algn="l" defTabSz="914400" rtl="0" eaLnBrk="1" latinLnBrk="0" hangingPunct="1">
        <a:lnSpc>
          <a:spcPts val="2800"/>
        </a:lnSpc>
        <a:spcBef>
          <a:spcPts val="500"/>
        </a:spcBef>
        <a:buClr>
          <a:schemeClr val="accent2"/>
        </a:buClr>
        <a:buFont typeface="Wingdings 2" panose="05020102010507070707" pitchFamily="18" charset="2"/>
        <a:buChar char=""/>
        <a:defRPr sz="2000" kern="1200">
          <a:solidFill>
            <a:schemeClr val="tx2"/>
          </a:solidFill>
          <a:latin typeface="+mn-lt"/>
          <a:ea typeface="+mn-ea"/>
          <a:cs typeface="+mn-cs"/>
        </a:defRPr>
      </a:lvl2pPr>
      <a:lvl3pPr marL="1143000" indent="-228600" algn="l" defTabSz="914400" rtl="0" eaLnBrk="1" latinLnBrk="0" hangingPunct="1">
        <a:lnSpc>
          <a:spcPts val="28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3pPr>
      <a:lvl4pPr marL="1600200" indent="-228600" algn="l" defTabSz="914400" rtl="0" eaLnBrk="1" latinLnBrk="0" hangingPunct="1">
        <a:lnSpc>
          <a:spcPts val="28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4pPr>
      <a:lvl5pPr marL="2057400" indent="-228600" algn="l" defTabSz="914400" rtl="0" eaLnBrk="1" latinLnBrk="0" hangingPunct="1">
        <a:lnSpc>
          <a:spcPts val="2800"/>
        </a:lnSpc>
        <a:spcBef>
          <a:spcPts val="500"/>
        </a:spcBef>
        <a:buClr>
          <a:schemeClr val="accent2"/>
        </a:buClr>
        <a:buFont typeface="Wingdings 2" panose="050201020105070707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 /><Relationship Id="rId7" Type="http://schemas.openxmlformats.org/officeDocument/2006/relationships/image" Target="../media/image6.jpg" /><Relationship Id="rId2" Type="http://schemas.openxmlformats.org/officeDocument/2006/relationships/image" Target="../media/image1.jpeg" /><Relationship Id="rId1" Type="http://schemas.openxmlformats.org/officeDocument/2006/relationships/slideLayout" Target="../slideLayouts/slideLayout1.xml" /><Relationship Id="rId6" Type="http://schemas.openxmlformats.org/officeDocument/2006/relationships/image" Target="../media/image5.jfif" /><Relationship Id="rId5" Type="http://schemas.openxmlformats.org/officeDocument/2006/relationships/image" Target="../media/image4.jpg"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2.jpeg" /><Relationship Id="rId7" Type="http://schemas.openxmlformats.org/officeDocument/2006/relationships/image" Target="../media/image6.jpg" /><Relationship Id="rId2" Type="http://schemas.openxmlformats.org/officeDocument/2006/relationships/image" Target="../media/image1.jpeg" /><Relationship Id="rId1" Type="http://schemas.openxmlformats.org/officeDocument/2006/relationships/slideLayout" Target="../slideLayouts/slideLayout1.xml" /><Relationship Id="rId6" Type="http://schemas.openxmlformats.org/officeDocument/2006/relationships/image" Target="../media/image5.jfif" /><Relationship Id="rId5" Type="http://schemas.openxmlformats.org/officeDocument/2006/relationships/image" Target="../media/image4.jpg" /><Relationship Id="rId4" Type="http://schemas.openxmlformats.org/officeDocument/2006/relationships/image" Target="../media/image3.png" /></Relationships>
</file>

<file path=ppt/slides/_rels/slide3.xml.rels><?xml version="1.0" encoding="UTF-8" standalone="yes"?>
<Relationships xmlns="http://schemas.openxmlformats.org/package/2006/relationships"><Relationship Id="rId3" Type="http://schemas.openxmlformats.org/officeDocument/2006/relationships/image" Target="../media/image2.jpeg" /><Relationship Id="rId7" Type="http://schemas.openxmlformats.org/officeDocument/2006/relationships/image" Target="../media/image6.jpg" /><Relationship Id="rId2" Type="http://schemas.openxmlformats.org/officeDocument/2006/relationships/image" Target="../media/image1.jpeg" /><Relationship Id="rId1" Type="http://schemas.openxmlformats.org/officeDocument/2006/relationships/slideLayout" Target="../slideLayouts/slideLayout1.xml" /><Relationship Id="rId6" Type="http://schemas.openxmlformats.org/officeDocument/2006/relationships/image" Target="../media/image5.jfif" /><Relationship Id="rId5" Type="http://schemas.openxmlformats.org/officeDocument/2006/relationships/image" Target="../media/image4.jpg" /><Relationship Id="rId4" Type="http://schemas.openxmlformats.org/officeDocument/2006/relationships/image" Target="../media/image3.png"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13.PN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15.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78355" t="19284" r="4841" b="20629"/>
          <a:stretch>
            <a:fillRect/>
          </a:stretch>
        </p:blipFill>
        <p:spPr>
          <a:xfrm rot="16200000">
            <a:off x="5572052" y="-1828073"/>
            <a:ext cx="1047895" cy="506240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4548" y="86719"/>
            <a:ext cx="1047896" cy="1047896"/>
          </a:xfrm>
          <a:prstGeom prst="rect">
            <a:avLst/>
          </a:prstGeom>
        </p:spPr>
      </p:pic>
      <p:pic>
        <p:nvPicPr>
          <p:cNvPr id="6" name="Picture 11">
            <a:extLst>
              <a:ext uri="{FF2B5EF4-FFF2-40B4-BE49-F238E27FC236}">
                <a16:creationId xmlns:a16="http://schemas.microsoft.com/office/drawing/2014/main" id="{468916F7-F615-49D5-A6B1-25000F16BF8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3771" t="18555" r="12413" b="7951"/>
          <a:stretch>
            <a:fillRect/>
          </a:stretch>
        </p:blipFill>
        <p:spPr bwMode="auto">
          <a:xfrm>
            <a:off x="8981627" y="86719"/>
            <a:ext cx="1112034" cy="10107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B029A55-3372-4F59-B781-ED60F3F92203}"/>
              </a:ext>
            </a:extLst>
          </p:cNvPr>
          <p:cNvPicPr/>
          <p:nvPr/>
        </p:nvPicPr>
        <p:blipFill>
          <a:blip r:embed="rId5">
            <a:extLst>
              <a:ext uri="{28A0092B-C50C-407E-A947-70E740481C1C}">
                <a14:useLocalDpi xmlns:a14="http://schemas.microsoft.com/office/drawing/2010/main" val="0"/>
              </a:ext>
            </a:extLst>
          </a:blip>
          <a:srcRect l="17825" t="11719" r="3398" b="36719"/>
          <a:stretch>
            <a:fillRect/>
          </a:stretch>
        </p:blipFill>
        <p:spPr bwMode="auto">
          <a:xfrm>
            <a:off x="564600" y="179182"/>
            <a:ext cx="1490471" cy="743712"/>
          </a:xfrm>
          <a:prstGeom prst="rect">
            <a:avLst/>
          </a:prstGeom>
          <a:noFill/>
          <a:ln>
            <a:noFill/>
          </a:ln>
        </p:spPr>
      </p:pic>
      <p:pic>
        <p:nvPicPr>
          <p:cNvPr id="9" name="Picture 8" descr="Logo, company name&#10;&#10;Description automatically generated">
            <a:extLst>
              <a:ext uri="{FF2B5EF4-FFF2-40B4-BE49-F238E27FC236}">
                <a16:creationId xmlns:a16="http://schemas.microsoft.com/office/drawing/2014/main" id="{211AF6A7-5362-4DA4-A3D4-7624418B38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16795" y="76327"/>
            <a:ext cx="1646378" cy="1021129"/>
          </a:xfrm>
          <a:prstGeom prst="rect">
            <a:avLst/>
          </a:prstGeom>
        </p:spPr>
      </p:pic>
      <p:sp>
        <p:nvSpPr>
          <p:cNvPr id="2" name="Rectangle 1">
            <a:extLst>
              <a:ext uri="{FF2B5EF4-FFF2-40B4-BE49-F238E27FC236}">
                <a16:creationId xmlns:a16="http://schemas.microsoft.com/office/drawing/2014/main" id="{5D78121F-FFAC-4A46-A7F7-58F085BA4B02}"/>
              </a:ext>
            </a:extLst>
          </p:cNvPr>
          <p:cNvSpPr/>
          <p:nvPr/>
        </p:nvSpPr>
        <p:spPr>
          <a:xfrm>
            <a:off x="3564796" y="2656908"/>
            <a:ext cx="6606764" cy="2800767"/>
          </a:xfrm>
          <a:prstGeom prst="rect">
            <a:avLst/>
          </a:prstGeom>
          <a:noFill/>
        </p:spPr>
        <p:txBody>
          <a:bodyPr wrap="square" lIns="91440" tIns="45720" rIns="91440" bIns="45720">
            <a:spAutoFit/>
          </a:bodyPr>
          <a:lstStyle/>
          <a:p>
            <a:pPr algn="ctr"/>
            <a:r>
              <a:rPr lang="ar-BH" sz="8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Akhbar MT" pitchFamily="2" charset="-78"/>
              </a:rPr>
              <a:t>المراجعة الشاملة لمقرر</a:t>
            </a:r>
          </a:p>
          <a:p>
            <a:pPr algn="ctr"/>
            <a:r>
              <a:rPr lang="ar-BH" sz="8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Akhbar MT" pitchFamily="2" charset="-78"/>
              </a:rPr>
              <a:t>عرب 302</a:t>
            </a:r>
            <a:endParaRPr lang="en-US" sz="8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Akhbar MT" pitchFamily="2" charset="-78"/>
            </a:endParaRPr>
          </a:p>
        </p:txBody>
      </p:sp>
      <p:sp>
        <p:nvSpPr>
          <p:cNvPr id="3" name="TextBox 2">
            <a:extLst>
              <a:ext uri="{FF2B5EF4-FFF2-40B4-BE49-F238E27FC236}">
                <a16:creationId xmlns:a16="http://schemas.microsoft.com/office/drawing/2014/main" id="{057EB979-2F46-481F-AC1C-73AE5A7FD186}"/>
              </a:ext>
            </a:extLst>
          </p:cNvPr>
          <p:cNvSpPr txBox="1"/>
          <p:nvPr/>
        </p:nvSpPr>
        <p:spPr>
          <a:xfrm>
            <a:off x="1006104" y="5808696"/>
            <a:ext cx="3667760" cy="923330"/>
          </a:xfrm>
          <a:prstGeom prst="rect">
            <a:avLst/>
          </a:prstGeom>
          <a:noFill/>
        </p:spPr>
        <p:txBody>
          <a:bodyPr wrap="square" rtlCol="0">
            <a:spAutoFit/>
          </a:bodyPr>
          <a:lstStyle/>
          <a:p>
            <a:pPr algn="r"/>
            <a:r>
              <a:rPr lang="ar-BH" dirty="0"/>
              <a:t>إعداد معلمات المقرر :</a:t>
            </a:r>
          </a:p>
          <a:p>
            <a:pPr algn="r"/>
            <a:endParaRPr lang="ar-BH" dirty="0"/>
          </a:p>
          <a:p>
            <a:pPr algn="r"/>
            <a:r>
              <a:rPr lang="ar-BH" dirty="0"/>
              <a:t>أ/ إيمان أسامة </a:t>
            </a:r>
            <a:endParaRPr lang="en-GB" dirty="0"/>
          </a:p>
        </p:txBody>
      </p:sp>
      <p:pic>
        <p:nvPicPr>
          <p:cNvPr id="11" name="Picture 10">
            <a:extLst>
              <a:ext uri="{FF2B5EF4-FFF2-40B4-BE49-F238E27FC236}">
                <a16:creationId xmlns:a16="http://schemas.microsoft.com/office/drawing/2014/main" id="{8208E22A-090D-485F-95F8-3545C0C9A21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359" y="1001763"/>
            <a:ext cx="2821708" cy="4632371"/>
          </a:xfrm>
          <a:prstGeom prst="rect">
            <a:avLst/>
          </a:prstGeom>
        </p:spPr>
      </p:pic>
      <p:sp>
        <p:nvSpPr>
          <p:cNvPr id="14" name="Rectangle: Rounded Corners 13">
            <a:extLst>
              <a:ext uri="{FF2B5EF4-FFF2-40B4-BE49-F238E27FC236}">
                <a16:creationId xmlns:a16="http://schemas.microsoft.com/office/drawing/2014/main" id="{A77A249C-0701-438F-8551-EA8255BA3A41}"/>
              </a:ext>
            </a:extLst>
          </p:cNvPr>
          <p:cNvSpPr/>
          <p:nvPr/>
        </p:nvSpPr>
        <p:spPr>
          <a:xfrm>
            <a:off x="4064131" y="1310436"/>
            <a:ext cx="4063736" cy="1346472"/>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800" b="1" dirty="0">
                <a:solidFill>
                  <a:srgbClr val="C00000"/>
                </a:solidFill>
              </a:rPr>
              <a:t>ساعة تركيز </a:t>
            </a:r>
            <a:endParaRPr lang="en-GB" sz="4800" b="1"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78355" t="19284" r="4841" b="20629"/>
          <a:stretch>
            <a:fillRect/>
          </a:stretch>
        </p:blipFill>
        <p:spPr>
          <a:xfrm rot="16200000">
            <a:off x="5572052" y="-1828073"/>
            <a:ext cx="1047895" cy="506240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4548" y="86719"/>
            <a:ext cx="1047896" cy="1047896"/>
          </a:xfrm>
          <a:prstGeom prst="rect">
            <a:avLst/>
          </a:prstGeom>
        </p:spPr>
      </p:pic>
      <p:pic>
        <p:nvPicPr>
          <p:cNvPr id="6" name="Picture 11">
            <a:extLst>
              <a:ext uri="{FF2B5EF4-FFF2-40B4-BE49-F238E27FC236}">
                <a16:creationId xmlns:a16="http://schemas.microsoft.com/office/drawing/2014/main" id="{468916F7-F615-49D5-A6B1-25000F16BF8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3771" t="18555" r="12413" b="7951"/>
          <a:stretch>
            <a:fillRect/>
          </a:stretch>
        </p:blipFill>
        <p:spPr bwMode="auto">
          <a:xfrm>
            <a:off x="8981627" y="86719"/>
            <a:ext cx="1112034" cy="10107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B029A55-3372-4F59-B781-ED60F3F92203}"/>
              </a:ext>
            </a:extLst>
          </p:cNvPr>
          <p:cNvPicPr/>
          <p:nvPr/>
        </p:nvPicPr>
        <p:blipFill>
          <a:blip r:embed="rId5">
            <a:extLst>
              <a:ext uri="{28A0092B-C50C-407E-A947-70E740481C1C}">
                <a14:useLocalDpi xmlns:a14="http://schemas.microsoft.com/office/drawing/2010/main" val="0"/>
              </a:ext>
            </a:extLst>
          </a:blip>
          <a:srcRect l="17825" t="11719" r="3398" b="36719"/>
          <a:stretch>
            <a:fillRect/>
          </a:stretch>
        </p:blipFill>
        <p:spPr bwMode="auto">
          <a:xfrm>
            <a:off x="564600" y="179182"/>
            <a:ext cx="1490471" cy="743712"/>
          </a:xfrm>
          <a:prstGeom prst="rect">
            <a:avLst/>
          </a:prstGeom>
          <a:noFill/>
          <a:ln>
            <a:noFill/>
          </a:ln>
        </p:spPr>
      </p:pic>
      <p:pic>
        <p:nvPicPr>
          <p:cNvPr id="9" name="Picture 8" descr="Logo, company name&#10;&#10;Description automatically generated">
            <a:extLst>
              <a:ext uri="{FF2B5EF4-FFF2-40B4-BE49-F238E27FC236}">
                <a16:creationId xmlns:a16="http://schemas.microsoft.com/office/drawing/2014/main" id="{211AF6A7-5362-4DA4-A3D4-7624418B38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16795" y="76327"/>
            <a:ext cx="1646378" cy="1021129"/>
          </a:xfrm>
          <a:prstGeom prst="rect">
            <a:avLst/>
          </a:prstGeom>
        </p:spPr>
      </p:pic>
      <p:sp>
        <p:nvSpPr>
          <p:cNvPr id="2" name="Rectangle 1">
            <a:extLst>
              <a:ext uri="{FF2B5EF4-FFF2-40B4-BE49-F238E27FC236}">
                <a16:creationId xmlns:a16="http://schemas.microsoft.com/office/drawing/2014/main" id="{5D78121F-FFAC-4A46-A7F7-58F085BA4B02}"/>
              </a:ext>
            </a:extLst>
          </p:cNvPr>
          <p:cNvSpPr/>
          <p:nvPr/>
        </p:nvSpPr>
        <p:spPr>
          <a:xfrm>
            <a:off x="5323821" y="1305815"/>
            <a:ext cx="6606764" cy="1446550"/>
          </a:xfrm>
          <a:prstGeom prst="rect">
            <a:avLst/>
          </a:prstGeom>
          <a:noFill/>
        </p:spPr>
        <p:txBody>
          <a:bodyPr wrap="square" lIns="91440" tIns="45720" rIns="91440" bIns="45720">
            <a:spAutoFit/>
          </a:bodyPr>
          <a:lstStyle/>
          <a:p>
            <a:pPr algn="r"/>
            <a:r>
              <a:rPr lang="ar-BH" sz="8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Akhbar MT" pitchFamily="2" charset="-78"/>
              </a:rPr>
              <a:t>الأهداف</a:t>
            </a:r>
          </a:p>
        </p:txBody>
      </p:sp>
      <p:pic>
        <p:nvPicPr>
          <p:cNvPr id="11" name="Picture 10">
            <a:extLst>
              <a:ext uri="{FF2B5EF4-FFF2-40B4-BE49-F238E27FC236}">
                <a16:creationId xmlns:a16="http://schemas.microsoft.com/office/drawing/2014/main" id="{8208E22A-090D-485F-95F8-3545C0C9A21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359" y="1001763"/>
            <a:ext cx="2821708" cy="5856237"/>
          </a:xfrm>
          <a:prstGeom prst="rect">
            <a:avLst/>
          </a:prstGeom>
        </p:spPr>
      </p:pic>
      <p:sp>
        <p:nvSpPr>
          <p:cNvPr id="5" name="Rectangle 4">
            <a:extLst>
              <a:ext uri="{FF2B5EF4-FFF2-40B4-BE49-F238E27FC236}">
                <a16:creationId xmlns:a16="http://schemas.microsoft.com/office/drawing/2014/main" id="{DAD31B5D-93EE-4309-B0D8-13D00E909080}"/>
              </a:ext>
            </a:extLst>
          </p:cNvPr>
          <p:cNvSpPr/>
          <p:nvPr/>
        </p:nvSpPr>
        <p:spPr>
          <a:xfrm>
            <a:off x="3386667" y="3011852"/>
            <a:ext cx="8423543" cy="70788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r"/>
            <a:r>
              <a:rPr lang="ar-BH" sz="4000" b="1" cap="none" spc="0" dirty="0">
                <a:ln/>
                <a:solidFill>
                  <a:schemeClr val="accent3"/>
                </a:solidFill>
                <a:effectLst/>
                <a:cs typeface="Akhbar MT" pitchFamily="2" charset="-78"/>
              </a:rPr>
              <a:t>أن تتدرب الطالبة على ما سبق دراسته في القواعد النحوية . </a:t>
            </a:r>
            <a:endParaRPr lang="en-US" sz="4000" b="1" cap="none" spc="0" dirty="0">
              <a:ln/>
              <a:solidFill>
                <a:schemeClr val="accent3"/>
              </a:solidFill>
              <a:effectLst/>
              <a:cs typeface="Akhbar MT" pitchFamily="2" charset="-78"/>
            </a:endParaRPr>
          </a:p>
        </p:txBody>
      </p:sp>
      <p:sp>
        <p:nvSpPr>
          <p:cNvPr id="12" name="Rectangle 11">
            <a:extLst>
              <a:ext uri="{FF2B5EF4-FFF2-40B4-BE49-F238E27FC236}">
                <a16:creationId xmlns:a16="http://schemas.microsoft.com/office/drawing/2014/main" id="{FF3252E9-48BC-41C8-ACE8-8CF3ACDFA486}"/>
              </a:ext>
            </a:extLst>
          </p:cNvPr>
          <p:cNvSpPr/>
          <p:nvPr/>
        </p:nvSpPr>
        <p:spPr>
          <a:xfrm>
            <a:off x="3768718" y="4273386"/>
            <a:ext cx="8145985"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r"/>
            <a:r>
              <a:rPr lang="ar-BH" sz="4000" b="1" cap="none" spc="0" dirty="0">
                <a:ln/>
                <a:solidFill>
                  <a:schemeClr val="accent3"/>
                </a:solidFill>
                <a:effectLst/>
                <a:cs typeface="Akhbar MT" pitchFamily="2" charset="-78"/>
              </a:rPr>
              <a:t>أن تتدرب الطالبة على أساسيات السيرة الذاتية في رواية الأيام لطه حسين .</a:t>
            </a:r>
            <a:endParaRPr lang="en-US" sz="4000" b="1" cap="none" spc="0" dirty="0">
              <a:ln/>
              <a:solidFill>
                <a:schemeClr val="accent3"/>
              </a:solidFill>
              <a:effectLst/>
              <a:cs typeface="Akhbar MT" pitchFamily="2" charset="-78"/>
            </a:endParaRPr>
          </a:p>
        </p:txBody>
      </p:sp>
    </p:spTree>
    <p:extLst>
      <p:ext uri="{BB962C8B-B14F-4D97-AF65-F5344CB8AC3E}">
        <p14:creationId xmlns:p14="http://schemas.microsoft.com/office/powerpoint/2010/main" val="430156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78355" t="19284" r="4841" b="20629"/>
          <a:stretch>
            <a:fillRect/>
          </a:stretch>
        </p:blipFill>
        <p:spPr>
          <a:xfrm rot="16200000">
            <a:off x="5572052" y="-1828073"/>
            <a:ext cx="1047895" cy="506240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4548" y="86719"/>
            <a:ext cx="1047896" cy="1047896"/>
          </a:xfrm>
          <a:prstGeom prst="rect">
            <a:avLst/>
          </a:prstGeom>
        </p:spPr>
      </p:pic>
      <p:pic>
        <p:nvPicPr>
          <p:cNvPr id="6" name="Picture 11">
            <a:extLst>
              <a:ext uri="{FF2B5EF4-FFF2-40B4-BE49-F238E27FC236}">
                <a16:creationId xmlns:a16="http://schemas.microsoft.com/office/drawing/2014/main" id="{468916F7-F615-49D5-A6B1-25000F16BF8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3771" t="18555" r="12413" b="7951"/>
          <a:stretch>
            <a:fillRect/>
          </a:stretch>
        </p:blipFill>
        <p:spPr bwMode="auto">
          <a:xfrm>
            <a:off x="8981627" y="86719"/>
            <a:ext cx="1112034" cy="10107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B029A55-3372-4F59-B781-ED60F3F92203}"/>
              </a:ext>
            </a:extLst>
          </p:cNvPr>
          <p:cNvPicPr/>
          <p:nvPr/>
        </p:nvPicPr>
        <p:blipFill>
          <a:blip r:embed="rId5">
            <a:extLst>
              <a:ext uri="{28A0092B-C50C-407E-A947-70E740481C1C}">
                <a14:useLocalDpi xmlns:a14="http://schemas.microsoft.com/office/drawing/2010/main" val="0"/>
              </a:ext>
            </a:extLst>
          </a:blip>
          <a:srcRect l="17825" t="11719" r="3398" b="36719"/>
          <a:stretch>
            <a:fillRect/>
          </a:stretch>
        </p:blipFill>
        <p:spPr bwMode="auto">
          <a:xfrm>
            <a:off x="564600" y="179182"/>
            <a:ext cx="1490471" cy="743712"/>
          </a:xfrm>
          <a:prstGeom prst="rect">
            <a:avLst/>
          </a:prstGeom>
          <a:noFill/>
          <a:ln>
            <a:noFill/>
          </a:ln>
        </p:spPr>
      </p:pic>
      <p:pic>
        <p:nvPicPr>
          <p:cNvPr id="9" name="Picture 8" descr="Logo, company name&#10;&#10;Description automatically generated">
            <a:extLst>
              <a:ext uri="{FF2B5EF4-FFF2-40B4-BE49-F238E27FC236}">
                <a16:creationId xmlns:a16="http://schemas.microsoft.com/office/drawing/2014/main" id="{211AF6A7-5362-4DA4-A3D4-7624418B38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16795" y="76327"/>
            <a:ext cx="1646378" cy="1021129"/>
          </a:xfrm>
          <a:prstGeom prst="rect">
            <a:avLst/>
          </a:prstGeom>
        </p:spPr>
      </p:pic>
      <p:sp>
        <p:nvSpPr>
          <p:cNvPr id="2" name="Rectangle 1">
            <a:extLst>
              <a:ext uri="{FF2B5EF4-FFF2-40B4-BE49-F238E27FC236}">
                <a16:creationId xmlns:a16="http://schemas.microsoft.com/office/drawing/2014/main" id="{5D78121F-FFAC-4A46-A7F7-58F085BA4B02}"/>
              </a:ext>
            </a:extLst>
          </p:cNvPr>
          <p:cNvSpPr/>
          <p:nvPr/>
        </p:nvSpPr>
        <p:spPr>
          <a:xfrm>
            <a:off x="4976688" y="1605122"/>
            <a:ext cx="6606764" cy="769441"/>
          </a:xfrm>
          <a:prstGeom prst="rect">
            <a:avLst/>
          </a:prstGeom>
          <a:noFill/>
        </p:spPr>
        <p:txBody>
          <a:bodyPr wrap="square" lIns="91440" tIns="45720" rIns="91440" bIns="45720">
            <a:spAutoFit/>
          </a:bodyPr>
          <a:lstStyle/>
          <a:p>
            <a:pPr algn="r"/>
            <a:r>
              <a:rPr lang="ar-BH"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Akhbar MT" pitchFamily="2" charset="-78"/>
              </a:rPr>
              <a:t> أولا : الإنتاج الكتابي</a:t>
            </a:r>
          </a:p>
        </p:txBody>
      </p:sp>
      <p:pic>
        <p:nvPicPr>
          <p:cNvPr id="11" name="Picture 10">
            <a:extLst>
              <a:ext uri="{FF2B5EF4-FFF2-40B4-BE49-F238E27FC236}">
                <a16:creationId xmlns:a16="http://schemas.microsoft.com/office/drawing/2014/main" id="{8208E22A-090D-485F-95F8-3545C0C9A21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359" y="1001763"/>
            <a:ext cx="2821708" cy="4632371"/>
          </a:xfrm>
          <a:prstGeom prst="rect">
            <a:avLst/>
          </a:prstGeom>
        </p:spPr>
      </p:pic>
      <p:sp>
        <p:nvSpPr>
          <p:cNvPr id="5" name="Rectangle 4">
            <a:extLst>
              <a:ext uri="{FF2B5EF4-FFF2-40B4-BE49-F238E27FC236}">
                <a16:creationId xmlns:a16="http://schemas.microsoft.com/office/drawing/2014/main" id="{68252382-D540-8992-E266-5AE9E534841F}"/>
              </a:ext>
            </a:extLst>
          </p:cNvPr>
          <p:cNvSpPr/>
          <p:nvPr/>
        </p:nvSpPr>
        <p:spPr>
          <a:xfrm>
            <a:off x="8156023" y="4661595"/>
            <a:ext cx="3823365" cy="923330"/>
          </a:xfrm>
          <a:prstGeom prst="rect">
            <a:avLst/>
          </a:prstGeom>
          <a:noFill/>
        </p:spPr>
        <p:txBody>
          <a:bodyPr wrap="square" lIns="91440" tIns="45720" rIns="91440" bIns="45720">
            <a:spAutoFit/>
          </a:bodyPr>
          <a:lstStyle/>
          <a:p>
            <a:pPr algn="ctr"/>
            <a:r>
              <a:rPr lang="ar-BH"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rPr>
              <a:t>التعقيب الصحفي</a:t>
            </a:r>
            <a:endPar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endParaRPr>
          </a:p>
        </p:txBody>
      </p:sp>
      <p:sp>
        <p:nvSpPr>
          <p:cNvPr id="12" name="Rectangle 11">
            <a:extLst>
              <a:ext uri="{FF2B5EF4-FFF2-40B4-BE49-F238E27FC236}">
                <a16:creationId xmlns:a16="http://schemas.microsoft.com/office/drawing/2014/main" id="{54A137B6-D32F-0C56-AE74-179D7E696755}"/>
              </a:ext>
            </a:extLst>
          </p:cNvPr>
          <p:cNvSpPr/>
          <p:nvPr/>
        </p:nvSpPr>
        <p:spPr>
          <a:xfrm>
            <a:off x="7890210" y="3429000"/>
            <a:ext cx="3823365" cy="923330"/>
          </a:xfrm>
          <a:prstGeom prst="rect">
            <a:avLst/>
          </a:prstGeom>
          <a:noFill/>
        </p:spPr>
        <p:txBody>
          <a:bodyPr wrap="square" lIns="91440" tIns="45720" rIns="91440" bIns="45720">
            <a:spAutoFit/>
          </a:bodyPr>
          <a:lstStyle/>
          <a:p>
            <a:pPr algn="ctr"/>
            <a:r>
              <a:rPr lang="ar-BH"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rPr>
              <a:t>التعليق الصحفي </a:t>
            </a:r>
            <a:endPar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endParaRPr>
          </a:p>
        </p:txBody>
      </p:sp>
      <p:sp>
        <p:nvSpPr>
          <p:cNvPr id="13" name="Rectangle 12">
            <a:extLst>
              <a:ext uri="{FF2B5EF4-FFF2-40B4-BE49-F238E27FC236}">
                <a16:creationId xmlns:a16="http://schemas.microsoft.com/office/drawing/2014/main" id="{A45E0F2C-9B35-4330-E617-E6BC754D1734}"/>
              </a:ext>
            </a:extLst>
          </p:cNvPr>
          <p:cNvSpPr/>
          <p:nvPr/>
        </p:nvSpPr>
        <p:spPr>
          <a:xfrm>
            <a:off x="8115139" y="2420564"/>
            <a:ext cx="3823365" cy="923330"/>
          </a:xfrm>
          <a:prstGeom prst="rect">
            <a:avLst/>
          </a:prstGeom>
          <a:noFill/>
        </p:spPr>
        <p:txBody>
          <a:bodyPr wrap="square" lIns="91440" tIns="45720" rIns="91440" bIns="45720">
            <a:spAutoFit/>
          </a:bodyPr>
          <a:lstStyle/>
          <a:p>
            <a:pPr algn="ctr"/>
            <a:r>
              <a:rPr lang="ar-BH"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rPr>
              <a:t>المقال التفسيري</a:t>
            </a:r>
            <a:endPar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endParaRPr>
          </a:p>
        </p:txBody>
      </p:sp>
      <p:sp>
        <p:nvSpPr>
          <p:cNvPr id="14" name="Rectangle 13">
            <a:extLst>
              <a:ext uri="{FF2B5EF4-FFF2-40B4-BE49-F238E27FC236}">
                <a16:creationId xmlns:a16="http://schemas.microsoft.com/office/drawing/2014/main" id="{05011800-60E8-D15D-2C6D-0ED36B37AC37}"/>
              </a:ext>
            </a:extLst>
          </p:cNvPr>
          <p:cNvSpPr/>
          <p:nvPr/>
        </p:nvSpPr>
        <p:spPr>
          <a:xfrm>
            <a:off x="3663173" y="2714472"/>
            <a:ext cx="3823365" cy="923330"/>
          </a:xfrm>
          <a:prstGeom prst="rect">
            <a:avLst/>
          </a:prstGeom>
          <a:noFill/>
        </p:spPr>
        <p:txBody>
          <a:bodyPr wrap="square" lIns="91440" tIns="45720" rIns="91440" bIns="45720">
            <a:spAutoFit/>
          </a:bodyPr>
          <a:lstStyle/>
          <a:p>
            <a:pPr algn="ctr"/>
            <a:r>
              <a:rPr lang="ar-BH"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rPr>
              <a:t>المقالة النقدية </a:t>
            </a:r>
            <a:endPar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endParaRPr>
          </a:p>
        </p:txBody>
      </p:sp>
      <p:sp>
        <p:nvSpPr>
          <p:cNvPr id="15" name="Rectangle 14">
            <a:extLst>
              <a:ext uri="{FF2B5EF4-FFF2-40B4-BE49-F238E27FC236}">
                <a16:creationId xmlns:a16="http://schemas.microsoft.com/office/drawing/2014/main" id="{49CFAADC-4F05-5C90-91FD-ED5DEBC53205}"/>
              </a:ext>
            </a:extLst>
          </p:cNvPr>
          <p:cNvSpPr/>
          <p:nvPr/>
        </p:nvSpPr>
        <p:spPr>
          <a:xfrm>
            <a:off x="3613603" y="4251321"/>
            <a:ext cx="3823365" cy="923330"/>
          </a:xfrm>
          <a:prstGeom prst="rect">
            <a:avLst/>
          </a:prstGeom>
          <a:noFill/>
        </p:spPr>
        <p:txBody>
          <a:bodyPr wrap="square" lIns="91440" tIns="45720" rIns="91440" bIns="45720">
            <a:spAutoFit/>
          </a:bodyPr>
          <a:lstStyle/>
          <a:p>
            <a:pPr algn="ctr"/>
            <a:r>
              <a:rPr lang="ar-BH"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rPr>
              <a:t>السيرة الذاتية</a:t>
            </a:r>
            <a:endPar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khbar MT" pitchFamily="2" charset="-78"/>
            </a:endParaRPr>
          </a:p>
        </p:txBody>
      </p:sp>
    </p:spTree>
    <p:extLst>
      <p:ext uri="{BB962C8B-B14F-4D97-AF65-F5344CB8AC3E}">
        <p14:creationId xmlns:p14="http://schemas.microsoft.com/office/powerpoint/2010/main" val="1528219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97CAB3EB-6501-4A8B-6E8C-09C6DF810329}"/>
              </a:ext>
            </a:extLst>
          </p:cNvPr>
          <p:cNvSpPr/>
          <p:nvPr/>
        </p:nvSpPr>
        <p:spPr>
          <a:xfrm flipH="1">
            <a:off x="1164263" y="886045"/>
            <a:ext cx="3258879" cy="1095154"/>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4000" dirty="0"/>
          </a:p>
          <a:p>
            <a:pPr algn="ctr"/>
            <a:r>
              <a:rPr lang="ar-BH" sz="4000" dirty="0"/>
              <a:t>مقدمة</a:t>
            </a:r>
          </a:p>
          <a:p>
            <a:pPr algn="ctr"/>
            <a:r>
              <a:rPr lang="ar-BH" sz="4000" dirty="0"/>
              <a:t> </a:t>
            </a:r>
            <a:endParaRPr lang="en-GB" sz="4000" dirty="0"/>
          </a:p>
        </p:txBody>
      </p:sp>
      <p:sp>
        <p:nvSpPr>
          <p:cNvPr id="5" name="Oval 4">
            <a:extLst>
              <a:ext uri="{FF2B5EF4-FFF2-40B4-BE49-F238E27FC236}">
                <a16:creationId xmlns:a16="http://schemas.microsoft.com/office/drawing/2014/main" id="{015F1599-E747-4740-3FCC-235750DD9A3D}"/>
              </a:ext>
            </a:extLst>
          </p:cNvPr>
          <p:cNvSpPr/>
          <p:nvPr/>
        </p:nvSpPr>
        <p:spPr>
          <a:xfrm flipH="1">
            <a:off x="1297170" y="2374604"/>
            <a:ext cx="2993067" cy="1293628"/>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000" dirty="0"/>
              <a:t>عرض </a:t>
            </a:r>
            <a:endParaRPr lang="en-GB" sz="4000" dirty="0"/>
          </a:p>
        </p:txBody>
      </p:sp>
      <p:sp>
        <p:nvSpPr>
          <p:cNvPr id="6" name="Oval 5">
            <a:extLst>
              <a:ext uri="{FF2B5EF4-FFF2-40B4-BE49-F238E27FC236}">
                <a16:creationId xmlns:a16="http://schemas.microsoft.com/office/drawing/2014/main" id="{086D20D8-23CC-A9BC-E1CF-26AB9EB5645A}"/>
              </a:ext>
            </a:extLst>
          </p:cNvPr>
          <p:cNvSpPr/>
          <p:nvPr/>
        </p:nvSpPr>
        <p:spPr>
          <a:xfrm flipH="1">
            <a:off x="1297171" y="4157330"/>
            <a:ext cx="2993067" cy="1095154"/>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4000" dirty="0"/>
          </a:p>
          <a:p>
            <a:pPr algn="ctr"/>
            <a:r>
              <a:rPr lang="ar-BH" sz="4000" dirty="0"/>
              <a:t>خاتمة</a:t>
            </a:r>
          </a:p>
          <a:p>
            <a:pPr algn="ctr"/>
            <a:endParaRPr lang="en-GB" sz="4000" dirty="0"/>
          </a:p>
        </p:txBody>
      </p:sp>
      <p:sp>
        <p:nvSpPr>
          <p:cNvPr id="7" name="Callout: Left Arrow 6">
            <a:extLst>
              <a:ext uri="{FF2B5EF4-FFF2-40B4-BE49-F238E27FC236}">
                <a16:creationId xmlns:a16="http://schemas.microsoft.com/office/drawing/2014/main" id="{8240E6D4-E1B7-7201-1E1D-93A64BE3E512}"/>
              </a:ext>
            </a:extLst>
          </p:cNvPr>
          <p:cNvSpPr/>
          <p:nvPr/>
        </p:nvSpPr>
        <p:spPr>
          <a:xfrm>
            <a:off x="4967180" y="1876646"/>
            <a:ext cx="3838353" cy="1786270"/>
          </a:xfrm>
          <a:prstGeom prst="leftArrowCallou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dirty="0">
                <a:solidFill>
                  <a:schemeClr val="tx1"/>
                </a:solidFill>
              </a:rPr>
              <a:t>أجزاء المقال</a:t>
            </a:r>
            <a:endParaRPr lang="en-GB" sz="3600" dirty="0">
              <a:solidFill>
                <a:schemeClr val="tx1"/>
              </a:solidFill>
            </a:endParaRPr>
          </a:p>
        </p:txBody>
      </p:sp>
    </p:spTree>
    <p:extLst>
      <p:ext uri="{BB962C8B-B14F-4D97-AF65-F5344CB8AC3E}">
        <p14:creationId xmlns:p14="http://schemas.microsoft.com/office/powerpoint/2010/main" val="1412563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Word&#10;&#10;Description automatically generated with medium confidence">
            <a:extLst>
              <a:ext uri="{FF2B5EF4-FFF2-40B4-BE49-F238E27FC236}">
                <a16:creationId xmlns:a16="http://schemas.microsoft.com/office/drawing/2014/main" id="{C8FC75C6-4FF8-1FB8-03F6-9B017AC6FF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743740"/>
          </a:xfrm>
          <a:prstGeom prst="rect">
            <a:avLst/>
          </a:prstGeom>
        </p:spPr>
      </p:pic>
      <p:sp>
        <p:nvSpPr>
          <p:cNvPr id="5" name="Rectangle: Rounded Corners 4">
            <a:extLst>
              <a:ext uri="{FF2B5EF4-FFF2-40B4-BE49-F238E27FC236}">
                <a16:creationId xmlns:a16="http://schemas.microsoft.com/office/drawing/2014/main" id="{AFF4F97F-8E80-BC4E-3E95-9B7F773FA9CD}"/>
              </a:ext>
            </a:extLst>
          </p:cNvPr>
          <p:cNvSpPr/>
          <p:nvPr/>
        </p:nvSpPr>
        <p:spPr>
          <a:xfrm>
            <a:off x="9891823" y="2190306"/>
            <a:ext cx="1977656" cy="73364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dirty="0">
                <a:solidFill>
                  <a:schemeClr val="tx1"/>
                </a:solidFill>
              </a:rPr>
              <a:t>مقدمة </a:t>
            </a:r>
            <a:endParaRPr lang="en-GB" sz="3600" dirty="0">
              <a:solidFill>
                <a:schemeClr val="tx1"/>
              </a:solidFill>
            </a:endParaRPr>
          </a:p>
        </p:txBody>
      </p:sp>
      <p:sp>
        <p:nvSpPr>
          <p:cNvPr id="6" name="Arrow: Left 5">
            <a:extLst>
              <a:ext uri="{FF2B5EF4-FFF2-40B4-BE49-F238E27FC236}">
                <a16:creationId xmlns:a16="http://schemas.microsoft.com/office/drawing/2014/main" id="{0A477804-705B-4ECB-16F1-4B59F576DF69}"/>
              </a:ext>
            </a:extLst>
          </p:cNvPr>
          <p:cNvSpPr/>
          <p:nvPr/>
        </p:nvSpPr>
        <p:spPr>
          <a:xfrm>
            <a:off x="6411433" y="2190306"/>
            <a:ext cx="2721935" cy="6485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ED7AFC11-D225-0197-8A5F-7A7074AC649D}"/>
              </a:ext>
            </a:extLst>
          </p:cNvPr>
          <p:cNvSpPr/>
          <p:nvPr/>
        </p:nvSpPr>
        <p:spPr>
          <a:xfrm>
            <a:off x="1116419" y="2158408"/>
            <a:ext cx="3926959" cy="733646"/>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chemeClr val="tx1"/>
                </a:solidFill>
              </a:rPr>
              <a:t>حكمة - مقولة - سبب</a:t>
            </a:r>
            <a:endParaRPr lang="en-GB" sz="3200" dirty="0">
              <a:solidFill>
                <a:schemeClr val="tx1"/>
              </a:solidFill>
            </a:endParaRPr>
          </a:p>
        </p:txBody>
      </p:sp>
      <p:sp>
        <p:nvSpPr>
          <p:cNvPr id="8" name="Rectangle: Rounded Corners 7">
            <a:extLst>
              <a:ext uri="{FF2B5EF4-FFF2-40B4-BE49-F238E27FC236}">
                <a16:creationId xmlns:a16="http://schemas.microsoft.com/office/drawing/2014/main" id="{A8A96BD1-CB23-4679-B9E2-BA42090DE85D}"/>
              </a:ext>
            </a:extLst>
          </p:cNvPr>
          <p:cNvSpPr/>
          <p:nvPr/>
        </p:nvSpPr>
        <p:spPr>
          <a:xfrm>
            <a:off x="9891823" y="3460897"/>
            <a:ext cx="1977656" cy="73364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dirty="0">
                <a:solidFill>
                  <a:schemeClr val="tx1"/>
                </a:solidFill>
              </a:rPr>
              <a:t>عرض</a:t>
            </a:r>
            <a:r>
              <a:rPr lang="ar-BH" dirty="0"/>
              <a:t> </a:t>
            </a:r>
            <a:endParaRPr lang="en-GB" dirty="0"/>
          </a:p>
        </p:txBody>
      </p:sp>
      <p:sp>
        <p:nvSpPr>
          <p:cNvPr id="9" name="Arrow: Left 8">
            <a:extLst>
              <a:ext uri="{FF2B5EF4-FFF2-40B4-BE49-F238E27FC236}">
                <a16:creationId xmlns:a16="http://schemas.microsoft.com/office/drawing/2014/main" id="{CE1B009A-D75A-1EDD-B24A-ACDC205292F9}"/>
              </a:ext>
            </a:extLst>
          </p:cNvPr>
          <p:cNvSpPr/>
          <p:nvPr/>
        </p:nvSpPr>
        <p:spPr>
          <a:xfrm>
            <a:off x="6553200" y="3545957"/>
            <a:ext cx="2721935" cy="6485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ADD43B02-9857-6E6C-9760-D118BEF12ADE}"/>
              </a:ext>
            </a:extLst>
          </p:cNvPr>
          <p:cNvSpPr/>
          <p:nvPr/>
        </p:nvSpPr>
        <p:spPr>
          <a:xfrm>
            <a:off x="336697" y="3367860"/>
            <a:ext cx="5302104" cy="100477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dirty="0">
                <a:solidFill>
                  <a:schemeClr val="tx1"/>
                </a:solidFill>
              </a:rPr>
              <a:t>قيمة الصداقة – أهمية الصداقة – صفات الصديق الحق – شواهد وأدلة –  </a:t>
            </a:r>
            <a:endParaRPr lang="en-GB" sz="2800" dirty="0">
              <a:solidFill>
                <a:schemeClr val="tx1"/>
              </a:solidFill>
            </a:endParaRPr>
          </a:p>
        </p:txBody>
      </p:sp>
      <p:sp>
        <p:nvSpPr>
          <p:cNvPr id="11" name="Rectangle: Rounded Corners 10">
            <a:extLst>
              <a:ext uri="{FF2B5EF4-FFF2-40B4-BE49-F238E27FC236}">
                <a16:creationId xmlns:a16="http://schemas.microsoft.com/office/drawing/2014/main" id="{6D91B680-8063-75A1-28F8-3D20AB896CC1}"/>
              </a:ext>
            </a:extLst>
          </p:cNvPr>
          <p:cNvSpPr/>
          <p:nvPr/>
        </p:nvSpPr>
        <p:spPr>
          <a:xfrm>
            <a:off x="9980427" y="4942367"/>
            <a:ext cx="1977656" cy="73364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dirty="0">
                <a:solidFill>
                  <a:schemeClr val="tx1"/>
                </a:solidFill>
              </a:rPr>
              <a:t>خاتمة</a:t>
            </a:r>
            <a:r>
              <a:rPr lang="ar-BH" dirty="0"/>
              <a:t> </a:t>
            </a:r>
            <a:endParaRPr lang="en-GB" dirty="0"/>
          </a:p>
        </p:txBody>
      </p:sp>
      <p:sp>
        <p:nvSpPr>
          <p:cNvPr id="12" name="Arrow: Left 11">
            <a:extLst>
              <a:ext uri="{FF2B5EF4-FFF2-40B4-BE49-F238E27FC236}">
                <a16:creationId xmlns:a16="http://schemas.microsoft.com/office/drawing/2014/main" id="{D42A860A-645D-562B-F9C8-C6EC6646C9B5}"/>
              </a:ext>
            </a:extLst>
          </p:cNvPr>
          <p:cNvSpPr/>
          <p:nvPr/>
        </p:nvSpPr>
        <p:spPr>
          <a:xfrm>
            <a:off x="6684335" y="5085905"/>
            <a:ext cx="2721935" cy="6485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3DA3CBA2-8A00-0E90-71EF-C8DB0101EBA1}"/>
              </a:ext>
            </a:extLst>
          </p:cNvPr>
          <p:cNvSpPr/>
          <p:nvPr/>
        </p:nvSpPr>
        <p:spPr>
          <a:xfrm>
            <a:off x="691117" y="4963633"/>
            <a:ext cx="4649976" cy="100477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dirty="0">
                <a:solidFill>
                  <a:schemeClr val="tx1"/>
                </a:solidFill>
              </a:rPr>
              <a:t>ما تم التوصل إليه بالإضافة إلى الرأي</a:t>
            </a:r>
            <a:endParaRPr lang="en-GB" sz="2800" dirty="0">
              <a:solidFill>
                <a:schemeClr val="tx1"/>
              </a:solidFill>
            </a:endParaRPr>
          </a:p>
        </p:txBody>
      </p:sp>
    </p:spTree>
    <p:extLst>
      <p:ext uri="{BB962C8B-B14F-4D97-AF65-F5344CB8AC3E}">
        <p14:creationId xmlns:p14="http://schemas.microsoft.com/office/powerpoint/2010/main" val="451090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 letter&#10;&#10;Description automatically generated">
            <a:extLst>
              <a:ext uri="{FF2B5EF4-FFF2-40B4-BE49-F238E27FC236}">
                <a16:creationId xmlns:a16="http://schemas.microsoft.com/office/drawing/2014/main" id="{0BD9891B-C5BD-E090-37DA-ACBC98D1BA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93" y="0"/>
            <a:ext cx="12096307" cy="6858000"/>
          </a:xfrm>
          <a:prstGeom prst="rect">
            <a:avLst/>
          </a:prstGeom>
        </p:spPr>
      </p:pic>
    </p:spTree>
    <p:extLst>
      <p:ext uri="{BB962C8B-B14F-4D97-AF65-F5344CB8AC3E}">
        <p14:creationId xmlns:p14="http://schemas.microsoft.com/office/powerpoint/2010/main" val="2415276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6">
            <a:extLst>
              <a:ext uri="{FF2B5EF4-FFF2-40B4-BE49-F238E27FC236}">
                <a16:creationId xmlns:a16="http://schemas.microsoft.com/office/drawing/2014/main" id="{79B9C11D-81D8-6B62-D3B5-FEE481041B45}"/>
              </a:ext>
            </a:extLst>
          </p:cNvPr>
          <p:cNvSpPr/>
          <p:nvPr/>
        </p:nvSpPr>
        <p:spPr>
          <a:xfrm>
            <a:off x="308345" y="1860698"/>
            <a:ext cx="9654363" cy="4077586"/>
          </a:xfrm>
          <a:prstGeom prst="roundRect">
            <a:avLst/>
          </a:prstGeom>
          <a:solidFill>
            <a:schemeClr val="bg2"/>
          </a:solidFill>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BH" sz="2400" b="1" dirty="0">
                <a:solidFill>
                  <a:srgbClr val="0070C0"/>
                </a:solidFill>
                <a:latin typeface="Sakkal Majalla" pitchFamily="2" charset="-78"/>
                <a:cs typeface="Sakkal Majalla" pitchFamily="2" charset="-78"/>
              </a:rPr>
              <a:t>	</a:t>
            </a:r>
            <a:r>
              <a:rPr lang="ar-BH" sz="2800" b="1" dirty="0">
                <a:solidFill>
                  <a:srgbClr val="002060"/>
                </a:solidFill>
                <a:latin typeface="Sakkal Majalla" pitchFamily="2" charset="-78"/>
                <a:cs typeface="Sakkal Majalla" pitchFamily="2" charset="-78"/>
              </a:rPr>
              <a:t>اللغة العربيّة في حالة خطرة من التدهور، وما لم نسع للنهوض بها سوف نواجه تحدّيًا خطيرًا يفقدنا هويّتنا. لقد وصلت حالة اللغة العربيّة الفصحى على ألسنة أصحابها إلى مستوى لم يعد يحسن السكوت عليه، ولا يقتصر هذا فقط على أولئك الذين درسوها دراسة عابرة، وإنّما يسري على غالبيّة المتخصّصين فيها، والمشتغلين بها، ممن تتطلّب مهنتهم ضرورة استعمالها كالمعلّمين، والمحامين، والإعلاميّين وغيرهم، بل إنّ الكتابة نفسها باللغة العربيّة الفصحى قد أصبحت هي الأخرى تعاني من الهبوط، فقلّما تقرأ كتابًا أو مقالاً أو تقريرًا باللغة العربيّة دون أن تجد صاحبه يقع في أخطاء متعدّدة، لا تتّصل بضعف الأسلوب فحسب، وإنّما قد تؤدّي أحيانًا إلى قلب المعنى تمامًا.</a:t>
            </a:r>
            <a:endParaRPr lang="en-US" sz="2800" b="1" dirty="0">
              <a:solidFill>
                <a:srgbClr val="002060"/>
              </a:solidFill>
              <a:latin typeface="Sakkal Majalla" pitchFamily="2" charset="-78"/>
              <a:cs typeface="Sakkal Majalla" pitchFamily="2" charset="-78"/>
            </a:endParaRPr>
          </a:p>
        </p:txBody>
      </p:sp>
      <p:sp>
        <p:nvSpPr>
          <p:cNvPr id="5" name="Callout: Left Arrow 4">
            <a:extLst>
              <a:ext uri="{FF2B5EF4-FFF2-40B4-BE49-F238E27FC236}">
                <a16:creationId xmlns:a16="http://schemas.microsoft.com/office/drawing/2014/main" id="{DC63A721-8566-68EE-D478-FD419E2A31B9}"/>
              </a:ext>
            </a:extLst>
          </p:cNvPr>
          <p:cNvSpPr/>
          <p:nvPr/>
        </p:nvSpPr>
        <p:spPr>
          <a:xfrm>
            <a:off x="10118651" y="2921296"/>
            <a:ext cx="2073349" cy="1350335"/>
          </a:xfrm>
          <a:prstGeom prst="leftArrow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rgbClr val="FF0000"/>
                </a:solidFill>
              </a:rPr>
              <a:t>أجزاء </a:t>
            </a:r>
          </a:p>
          <a:p>
            <a:pPr algn="ctr"/>
            <a:r>
              <a:rPr lang="ar-BH" sz="3600" b="1" dirty="0">
                <a:solidFill>
                  <a:srgbClr val="FF0000"/>
                </a:solidFill>
              </a:rPr>
              <a:t>المقال</a:t>
            </a:r>
            <a:endParaRPr lang="en-GB" dirty="0"/>
          </a:p>
        </p:txBody>
      </p:sp>
      <p:sp>
        <p:nvSpPr>
          <p:cNvPr id="8" name="Rounded Rectangle 6">
            <a:extLst>
              <a:ext uri="{FF2B5EF4-FFF2-40B4-BE49-F238E27FC236}">
                <a16:creationId xmlns:a16="http://schemas.microsoft.com/office/drawing/2014/main" id="{0DEDE574-E7BC-AAA0-00D2-D765FF9D690A}"/>
              </a:ext>
            </a:extLst>
          </p:cNvPr>
          <p:cNvSpPr/>
          <p:nvPr/>
        </p:nvSpPr>
        <p:spPr>
          <a:xfrm>
            <a:off x="1651236" y="350429"/>
            <a:ext cx="9711276" cy="574949"/>
          </a:xfrm>
          <a:prstGeom prst="roundRect">
            <a:avLst/>
          </a:prstGeom>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just" rtl="1"/>
            <a:r>
              <a:rPr lang="ar-BH" sz="2800" b="1" dirty="0">
                <a:solidFill>
                  <a:srgbClr val="002060"/>
                </a:solidFill>
                <a:latin typeface="Sakkal Majalla" pitchFamily="2" charset="-78"/>
                <a:cs typeface="Sakkal Majalla" pitchFamily="2" charset="-78"/>
              </a:rPr>
              <a:t>النصّ: </a:t>
            </a:r>
            <a:r>
              <a:rPr lang="ar-SA" sz="2800" b="1" dirty="0">
                <a:solidFill>
                  <a:srgbClr val="002060"/>
                </a:solidFill>
                <a:latin typeface="Sakkal Majalla" pitchFamily="2" charset="-78"/>
                <a:cs typeface="Sakkal Majalla" pitchFamily="2" charset="-78"/>
              </a:rPr>
              <a:t>من مقالة بعنوان</a:t>
            </a:r>
            <a:r>
              <a:rPr lang="ar-BH" sz="2800" b="1" dirty="0">
                <a:solidFill>
                  <a:srgbClr val="002060"/>
                </a:solidFill>
                <a:latin typeface="Sakkal Majalla" pitchFamily="2" charset="-78"/>
                <a:cs typeface="Sakkal Majalla" pitchFamily="2" charset="-78"/>
              </a:rPr>
              <a:t> "كيف ننهض باللغة العربيّة؟</a:t>
            </a:r>
            <a:r>
              <a:rPr lang="ar-SA" sz="2800" b="1" dirty="0">
                <a:solidFill>
                  <a:srgbClr val="002060"/>
                </a:solidFill>
                <a:latin typeface="Sakkal Majalla" pitchFamily="2" charset="-78"/>
                <a:cs typeface="Sakkal Majalla" pitchFamily="2" charset="-78"/>
              </a:rPr>
              <a:t>" </a:t>
            </a:r>
            <a:r>
              <a:rPr lang="ar-BH" sz="2800" b="1" dirty="0">
                <a:solidFill>
                  <a:srgbClr val="002060"/>
                </a:solidFill>
                <a:latin typeface="Sakkal Majalla" pitchFamily="2" charset="-78"/>
                <a:cs typeface="Sakkal Majalla" pitchFamily="2" charset="-78"/>
              </a:rPr>
              <a:t>للكاتب حامد طاهر </a:t>
            </a:r>
            <a:r>
              <a:rPr lang="ar-SA" sz="2800" b="1" dirty="0">
                <a:solidFill>
                  <a:srgbClr val="002060"/>
                </a:solidFill>
                <a:latin typeface="Sakkal Majalla" pitchFamily="2" charset="-78"/>
                <a:cs typeface="Sakkal Majalla" pitchFamily="2" charset="-78"/>
              </a:rPr>
              <a:t>- بتصرف.</a:t>
            </a:r>
            <a:endParaRPr lang="en-US" sz="2800" b="1" dirty="0">
              <a:solidFill>
                <a:srgbClr val="002060"/>
              </a:solidFill>
              <a:latin typeface="Sakkal Majalla" pitchFamily="2" charset="-78"/>
              <a:cs typeface="Sakkal Majalla" pitchFamily="2" charset="-78"/>
            </a:endParaRPr>
          </a:p>
        </p:txBody>
      </p:sp>
    </p:spTree>
    <p:extLst>
      <p:ext uri="{BB962C8B-B14F-4D97-AF65-F5344CB8AC3E}">
        <p14:creationId xmlns:p14="http://schemas.microsoft.com/office/powerpoint/2010/main" val="25361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6">
            <a:extLst>
              <a:ext uri="{FF2B5EF4-FFF2-40B4-BE49-F238E27FC236}">
                <a16:creationId xmlns:a16="http://schemas.microsoft.com/office/drawing/2014/main" id="{B286DE86-8D5A-E193-D86A-9CD3E4A6004B}"/>
              </a:ext>
            </a:extLst>
          </p:cNvPr>
          <p:cNvSpPr/>
          <p:nvPr/>
        </p:nvSpPr>
        <p:spPr>
          <a:xfrm>
            <a:off x="85061" y="4113402"/>
            <a:ext cx="9484242" cy="2587190"/>
          </a:xfrm>
          <a:prstGeom prst="roundRect">
            <a:avLst/>
          </a:prstGeom>
          <a:solidFill>
            <a:schemeClr val="tx2">
              <a:lumMod val="40000"/>
              <a:lumOff val="60000"/>
            </a:schemeClr>
          </a:solidFill>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BH" sz="2400" b="1" dirty="0">
                <a:solidFill>
                  <a:srgbClr val="0070C0"/>
                </a:solidFill>
                <a:latin typeface="Sakkal Majalla" pitchFamily="2" charset="-78"/>
                <a:cs typeface="Sakkal Majalla" pitchFamily="2" charset="-78"/>
              </a:rPr>
              <a:t>	</a:t>
            </a:r>
            <a:r>
              <a:rPr lang="ar-BH" b="1" dirty="0"/>
              <a:t> </a:t>
            </a:r>
            <a:r>
              <a:rPr lang="ar-BH" sz="2800" b="1" dirty="0">
                <a:solidFill>
                  <a:srgbClr val="002060"/>
                </a:solidFill>
                <a:latin typeface="Sakkal Majalla" pitchFamily="2" charset="-78"/>
                <a:cs typeface="Sakkal Majalla" pitchFamily="2" charset="-78"/>
              </a:rPr>
              <a:t>والخلاصة أنّ حالة اللغة العربيّة الفصحى لا تسرّ محبًّا لها، أو حريصًا على النهوض بها لكي تقف بكفاءة بين لغات العالم الآخذة في الانتشار، مع أنّ اللغة العربيّة كانت أولى من غيرها بالحركة والذيوع حتى تستجيب للمحتاجين إليها في أنحاء العالم، ممن يهمّهم معرفتها بوصفها مفتاح التراث العربيّ الإسلاميّ، فضلاً عن إمكان استعمالها في مؤتمراتهم ولقاءاتهم الدوليّة.</a:t>
            </a:r>
          </a:p>
          <a:p>
            <a:pPr rtl="1"/>
            <a:r>
              <a:rPr lang="ar-BH" sz="2400" dirty="0">
                <a:solidFill>
                  <a:schemeClr val="tx1"/>
                </a:solidFill>
                <a:latin typeface="Sakkal Majalla" pitchFamily="2" charset="-78"/>
                <a:cs typeface="Sakkal Majalla" pitchFamily="2" charset="-78"/>
              </a:rPr>
              <a:t>مجلة العربي- العدد رقم 540 نوفمبر 2003.</a:t>
            </a:r>
            <a:endParaRPr lang="en-US" sz="2400" dirty="0">
              <a:solidFill>
                <a:schemeClr val="tx1"/>
              </a:solidFill>
              <a:latin typeface="Sakkal Majalla" pitchFamily="2" charset="-78"/>
              <a:cs typeface="Sakkal Majalla" pitchFamily="2" charset="-78"/>
            </a:endParaRPr>
          </a:p>
        </p:txBody>
      </p:sp>
      <p:sp>
        <p:nvSpPr>
          <p:cNvPr id="3" name="Rounded Rectangle 6">
            <a:extLst>
              <a:ext uri="{FF2B5EF4-FFF2-40B4-BE49-F238E27FC236}">
                <a16:creationId xmlns:a16="http://schemas.microsoft.com/office/drawing/2014/main" id="{955D8049-6937-11BF-1119-8117C7808F95}"/>
              </a:ext>
            </a:extLst>
          </p:cNvPr>
          <p:cNvSpPr/>
          <p:nvPr/>
        </p:nvSpPr>
        <p:spPr>
          <a:xfrm>
            <a:off x="0" y="0"/>
            <a:ext cx="9484242" cy="4113401"/>
          </a:xfrm>
          <a:prstGeom prst="roundRect">
            <a:avLst/>
          </a:prstGeom>
          <a:solidFill>
            <a:schemeClr val="accent1">
              <a:lumMod val="60000"/>
              <a:lumOff val="40000"/>
            </a:schemeClr>
          </a:solidFill>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BH" sz="2400" b="1" dirty="0">
                <a:solidFill>
                  <a:srgbClr val="0070C0"/>
                </a:solidFill>
                <a:latin typeface="Sakkal Majalla" pitchFamily="2" charset="-78"/>
                <a:cs typeface="Sakkal Majalla" pitchFamily="2" charset="-78"/>
              </a:rPr>
              <a:t>	</a:t>
            </a:r>
            <a:r>
              <a:rPr lang="ar-BH" sz="2800" b="1" dirty="0">
                <a:solidFill>
                  <a:srgbClr val="002060"/>
                </a:solidFill>
                <a:latin typeface="Sakkal Majalla" pitchFamily="2" charset="-78"/>
                <a:cs typeface="Sakkal Majalla" pitchFamily="2" charset="-78"/>
              </a:rPr>
              <a:t> والملاحظة التي يؤكّدها الواقع المشاهد أنّ المتحدّث باللغة العربيّة الفصحى يعاني معاناة شديدة: أوّلًا من خشيته من الوقوع في الخطأ (أي ما يخالف القواعد التي يعرفها بالفعل، وأحيانًا لا يعرفها) وثانيًا من صعوبة إيجاد المفردة الصحيحة للمعنى الذي يقصده، وفي أحيان كثيرة لا يوفّق في ذلك (مثل جمع أكفّاء بتشديد الفاء للمفرد كفء)، وثالثًا من عدم صحّة تركيب الجملة العربيّة لكي تؤدّي معنى معيّنًا أو فكرة محدّدة. ومن الواضح أنّ جوانب هذه المعاناة تنعكس مباشرة على تفكيره الذي ينبغي أن يوصله للآخرين من خلال اللغة، وهنا نرى أنّه بدلاً من أن تصبح اللغة وسيلة سهلة لنقل الأفكار وتبادلها تتحوّل إلى عقبة يسعى المتحدِّث إلى تجاوزها، ومحاولة التغلب عليها</a:t>
            </a:r>
            <a:r>
              <a:rPr lang="en-US" sz="2800" b="1" dirty="0">
                <a:solidFill>
                  <a:srgbClr val="002060"/>
                </a:solidFill>
                <a:latin typeface="Sakkal Majalla" pitchFamily="2" charset="-78"/>
                <a:cs typeface="Sakkal Majalla" pitchFamily="2" charset="-78"/>
              </a:rPr>
              <a:t>.</a:t>
            </a:r>
          </a:p>
        </p:txBody>
      </p:sp>
    </p:spTree>
    <p:extLst>
      <p:ext uri="{BB962C8B-B14F-4D97-AF65-F5344CB8AC3E}">
        <p14:creationId xmlns:p14="http://schemas.microsoft.com/office/powerpoint/2010/main" val="142351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table&#10;&#10;Description automatically generated">
            <a:extLst>
              <a:ext uri="{FF2B5EF4-FFF2-40B4-BE49-F238E27FC236}">
                <a16:creationId xmlns:a16="http://schemas.microsoft.com/office/drawing/2014/main" id="{FAB327B7-146C-1B18-C11A-E54AF8A7BC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693"/>
            <a:ext cx="12191999" cy="6730409"/>
          </a:xfrm>
          <a:prstGeom prst="rect">
            <a:avLst/>
          </a:prstGeom>
        </p:spPr>
      </p:pic>
      <p:sp>
        <p:nvSpPr>
          <p:cNvPr id="7" name="TextBox 6">
            <a:extLst>
              <a:ext uri="{FF2B5EF4-FFF2-40B4-BE49-F238E27FC236}">
                <a16:creationId xmlns:a16="http://schemas.microsoft.com/office/drawing/2014/main" id="{EA570C44-6AFD-8A53-B947-5D1CF52B01E8}"/>
              </a:ext>
            </a:extLst>
          </p:cNvPr>
          <p:cNvSpPr txBox="1"/>
          <p:nvPr/>
        </p:nvSpPr>
        <p:spPr>
          <a:xfrm>
            <a:off x="6473454" y="1458891"/>
            <a:ext cx="1350335" cy="461665"/>
          </a:xfrm>
          <a:prstGeom prst="rect">
            <a:avLst/>
          </a:prstGeom>
          <a:noFill/>
        </p:spPr>
        <p:txBody>
          <a:bodyPr wrap="square" rtlCol="0">
            <a:spAutoFit/>
          </a:bodyPr>
          <a:lstStyle/>
          <a:p>
            <a:pPr algn="ctr"/>
            <a:r>
              <a:rPr lang="ar-BH" sz="2400" b="1" dirty="0">
                <a:solidFill>
                  <a:srgbClr val="FF0000"/>
                </a:solidFill>
              </a:rPr>
              <a:t>جلال</a:t>
            </a:r>
            <a:endParaRPr lang="en-GB" sz="2400" b="1" dirty="0">
              <a:solidFill>
                <a:srgbClr val="FF0000"/>
              </a:solidFill>
            </a:endParaRPr>
          </a:p>
        </p:txBody>
      </p:sp>
      <p:sp>
        <p:nvSpPr>
          <p:cNvPr id="8" name="TextBox 7">
            <a:extLst>
              <a:ext uri="{FF2B5EF4-FFF2-40B4-BE49-F238E27FC236}">
                <a16:creationId xmlns:a16="http://schemas.microsoft.com/office/drawing/2014/main" id="{D98F483A-0534-C823-7748-26031AA940F2}"/>
              </a:ext>
            </a:extLst>
          </p:cNvPr>
          <p:cNvSpPr txBox="1"/>
          <p:nvPr/>
        </p:nvSpPr>
        <p:spPr>
          <a:xfrm>
            <a:off x="4745664" y="1497702"/>
            <a:ext cx="1350335" cy="461665"/>
          </a:xfrm>
          <a:prstGeom prst="rect">
            <a:avLst/>
          </a:prstGeom>
          <a:noFill/>
        </p:spPr>
        <p:txBody>
          <a:bodyPr wrap="square" rtlCol="0">
            <a:spAutoFit/>
          </a:bodyPr>
          <a:lstStyle/>
          <a:p>
            <a:pPr algn="ctr"/>
            <a:r>
              <a:rPr lang="ar-BH" sz="2400" b="1" dirty="0">
                <a:solidFill>
                  <a:srgbClr val="FF0000"/>
                </a:solidFill>
              </a:rPr>
              <a:t>خبر إن</a:t>
            </a:r>
            <a:endParaRPr lang="en-GB" sz="2400" b="1" dirty="0">
              <a:solidFill>
                <a:srgbClr val="FF0000"/>
              </a:solidFill>
            </a:endParaRPr>
          </a:p>
        </p:txBody>
      </p:sp>
      <p:sp>
        <p:nvSpPr>
          <p:cNvPr id="9" name="TextBox 8">
            <a:extLst>
              <a:ext uri="{FF2B5EF4-FFF2-40B4-BE49-F238E27FC236}">
                <a16:creationId xmlns:a16="http://schemas.microsoft.com/office/drawing/2014/main" id="{550D072F-4B2C-9450-D4AC-C50B209EE707}"/>
              </a:ext>
            </a:extLst>
          </p:cNvPr>
          <p:cNvSpPr txBox="1"/>
          <p:nvPr/>
        </p:nvSpPr>
        <p:spPr>
          <a:xfrm>
            <a:off x="2948762" y="1481469"/>
            <a:ext cx="1350335" cy="461665"/>
          </a:xfrm>
          <a:prstGeom prst="rect">
            <a:avLst/>
          </a:prstGeom>
          <a:noFill/>
        </p:spPr>
        <p:txBody>
          <a:bodyPr wrap="square" rtlCol="0">
            <a:spAutoFit/>
          </a:bodyPr>
          <a:lstStyle/>
          <a:p>
            <a:pPr algn="ctr"/>
            <a:r>
              <a:rPr lang="ar-BH" sz="2400" b="1" dirty="0">
                <a:solidFill>
                  <a:srgbClr val="FF0000"/>
                </a:solidFill>
              </a:rPr>
              <a:t>العلم</a:t>
            </a:r>
            <a:endParaRPr lang="en-GB" sz="2400" b="1" dirty="0">
              <a:solidFill>
                <a:srgbClr val="FF0000"/>
              </a:solidFill>
            </a:endParaRPr>
          </a:p>
        </p:txBody>
      </p:sp>
      <p:sp>
        <p:nvSpPr>
          <p:cNvPr id="10" name="TextBox 9">
            <a:extLst>
              <a:ext uri="{FF2B5EF4-FFF2-40B4-BE49-F238E27FC236}">
                <a16:creationId xmlns:a16="http://schemas.microsoft.com/office/drawing/2014/main" id="{04198168-FF48-8EEB-97A3-6C4132969821}"/>
              </a:ext>
            </a:extLst>
          </p:cNvPr>
          <p:cNvSpPr txBox="1"/>
          <p:nvPr/>
        </p:nvSpPr>
        <p:spPr>
          <a:xfrm>
            <a:off x="1211225" y="1481469"/>
            <a:ext cx="1350335" cy="461665"/>
          </a:xfrm>
          <a:prstGeom prst="rect">
            <a:avLst/>
          </a:prstGeom>
          <a:noFill/>
        </p:spPr>
        <p:txBody>
          <a:bodyPr wrap="square" rtlCol="0">
            <a:spAutoFit/>
          </a:bodyPr>
          <a:lstStyle/>
          <a:p>
            <a:pPr algn="ctr"/>
            <a:r>
              <a:rPr lang="ar-BH" sz="2400" b="1" dirty="0">
                <a:solidFill>
                  <a:srgbClr val="FF0000"/>
                </a:solidFill>
              </a:rPr>
              <a:t>اسم إن</a:t>
            </a:r>
            <a:endParaRPr lang="en-GB" sz="2400" b="1" dirty="0">
              <a:solidFill>
                <a:srgbClr val="FF0000"/>
              </a:solidFill>
            </a:endParaRPr>
          </a:p>
        </p:txBody>
      </p:sp>
      <p:sp>
        <p:nvSpPr>
          <p:cNvPr id="11" name="TextBox 10">
            <a:extLst>
              <a:ext uri="{FF2B5EF4-FFF2-40B4-BE49-F238E27FC236}">
                <a16:creationId xmlns:a16="http://schemas.microsoft.com/office/drawing/2014/main" id="{AADF2041-68D6-6645-1B7A-91A312C9FA90}"/>
              </a:ext>
            </a:extLst>
          </p:cNvPr>
          <p:cNvSpPr txBox="1"/>
          <p:nvPr/>
        </p:nvSpPr>
        <p:spPr>
          <a:xfrm>
            <a:off x="6553199" y="2193851"/>
            <a:ext cx="1350335" cy="461665"/>
          </a:xfrm>
          <a:prstGeom prst="rect">
            <a:avLst/>
          </a:prstGeom>
          <a:noFill/>
        </p:spPr>
        <p:txBody>
          <a:bodyPr wrap="square" rtlCol="0">
            <a:spAutoFit/>
          </a:bodyPr>
          <a:lstStyle/>
          <a:p>
            <a:pPr algn="ctr"/>
            <a:r>
              <a:rPr lang="ar-BH" sz="2400" b="1" dirty="0">
                <a:solidFill>
                  <a:srgbClr val="FF0000"/>
                </a:solidFill>
              </a:rPr>
              <a:t>يكبر</a:t>
            </a:r>
            <a:endParaRPr lang="en-GB" sz="2400" b="1" dirty="0">
              <a:solidFill>
                <a:srgbClr val="FF0000"/>
              </a:solidFill>
            </a:endParaRPr>
          </a:p>
        </p:txBody>
      </p:sp>
      <p:sp>
        <p:nvSpPr>
          <p:cNvPr id="12" name="TextBox 11">
            <a:extLst>
              <a:ext uri="{FF2B5EF4-FFF2-40B4-BE49-F238E27FC236}">
                <a16:creationId xmlns:a16="http://schemas.microsoft.com/office/drawing/2014/main" id="{2390FB03-A013-CF26-03FA-7BCEF1847455}"/>
              </a:ext>
            </a:extLst>
          </p:cNvPr>
          <p:cNvSpPr txBox="1"/>
          <p:nvPr/>
        </p:nvSpPr>
        <p:spPr>
          <a:xfrm>
            <a:off x="4745664" y="2138064"/>
            <a:ext cx="1350335" cy="461665"/>
          </a:xfrm>
          <a:prstGeom prst="rect">
            <a:avLst/>
          </a:prstGeom>
          <a:noFill/>
        </p:spPr>
        <p:txBody>
          <a:bodyPr wrap="square" rtlCol="0">
            <a:spAutoFit/>
          </a:bodyPr>
          <a:lstStyle/>
          <a:p>
            <a:pPr algn="ctr"/>
            <a:r>
              <a:rPr lang="ar-BH" sz="2400" b="1" dirty="0">
                <a:solidFill>
                  <a:srgbClr val="FF0000"/>
                </a:solidFill>
              </a:rPr>
              <a:t>فعل مضارع</a:t>
            </a:r>
            <a:endParaRPr lang="en-GB" sz="2400" b="1" dirty="0">
              <a:solidFill>
                <a:srgbClr val="FF0000"/>
              </a:solidFill>
            </a:endParaRPr>
          </a:p>
        </p:txBody>
      </p:sp>
      <p:sp>
        <p:nvSpPr>
          <p:cNvPr id="13" name="TextBox 12">
            <a:extLst>
              <a:ext uri="{FF2B5EF4-FFF2-40B4-BE49-F238E27FC236}">
                <a16:creationId xmlns:a16="http://schemas.microsoft.com/office/drawing/2014/main" id="{23EB02FB-71A8-7BA1-D73B-2D3881C54F7C}"/>
              </a:ext>
            </a:extLst>
          </p:cNvPr>
          <p:cNvSpPr txBox="1"/>
          <p:nvPr/>
        </p:nvSpPr>
        <p:spPr>
          <a:xfrm>
            <a:off x="3166729" y="2138984"/>
            <a:ext cx="1350335" cy="461665"/>
          </a:xfrm>
          <a:prstGeom prst="rect">
            <a:avLst/>
          </a:prstGeom>
          <a:noFill/>
        </p:spPr>
        <p:txBody>
          <a:bodyPr wrap="square" rtlCol="0">
            <a:spAutoFit/>
          </a:bodyPr>
          <a:lstStyle/>
          <a:p>
            <a:pPr algn="ctr"/>
            <a:r>
              <a:rPr lang="ar-BH" sz="2400" b="1" dirty="0">
                <a:solidFill>
                  <a:srgbClr val="FF0000"/>
                </a:solidFill>
              </a:rPr>
              <a:t>الريفيون</a:t>
            </a:r>
            <a:endParaRPr lang="en-GB" sz="2400" b="1" dirty="0">
              <a:solidFill>
                <a:srgbClr val="FF0000"/>
              </a:solidFill>
            </a:endParaRPr>
          </a:p>
        </p:txBody>
      </p:sp>
      <p:sp>
        <p:nvSpPr>
          <p:cNvPr id="14" name="TextBox 13">
            <a:extLst>
              <a:ext uri="{FF2B5EF4-FFF2-40B4-BE49-F238E27FC236}">
                <a16:creationId xmlns:a16="http://schemas.microsoft.com/office/drawing/2014/main" id="{DCFD7A0A-169B-DA40-2145-DE60537D95E7}"/>
              </a:ext>
            </a:extLst>
          </p:cNvPr>
          <p:cNvSpPr txBox="1"/>
          <p:nvPr/>
        </p:nvSpPr>
        <p:spPr>
          <a:xfrm>
            <a:off x="1240464" y="2193851"/>
            <a:ext cx="1350335" cy="461665"/>
          </a:xfrm>
          <a:prstGeom prst="rect">
            <a:avLst/>
          </a:prstGeom>
          <a:noFill/>
        </p:spPr>
        <p:txBody>
          <a:bodyPr wrap="square" rtlCol="0">
            <a:spAutoFit/>
          </a:bodyPr>
          <a:lstStyle/>
          <a:p>
            <a:pPr algn="ctr"/>
            <a:r>
              <a:rPr lang="ar-BH" sz="2400" b="1" dirty="0">
                <a:solidFill>
                  <a:srgbClr val="FF0000"/>
                </a:solidFill>
              </a:rPr>
              <a:t>فاعل</a:t>
            </a:r>
            <a:endParaRPr lang="en-GB" sz="2400" b="1" dirty="0">
              <a:solidFill>
                <a:srgbClr val="FF0000"/>
              </a:solidFill>
            </a:endParaRPr>
          </a:p>
        </p:txBody>
      </p:sp>
      <p:sp>
        <p:nvSpPr>
          <p:cNvPr id="15" name="TextBox 14">
            <a:extLst>
              <a:ext uri="{FF2B5EF4-FFF2-40B4-BE49-F238E27FC236}">
                <a16:creationId xmlns:a16="http://schemas.microsoft.com/office/drawing/2014/main" id="{DBC23590-FED1-45A8-511B-AD9E29D47D06}"/>
              </a:ext>
            </a:extLst>
          </p:cNvPr>
          <p:cNvSpPr txBox="1"/>
          <p:nvPr/>
        </p:nvSpPr>
        <p:spPr>
          <a:xfrm>
            <a:off x="6553199" y="3038678"/>
            <a:ext cx="1350335" cy="461665"/>
          </a:xfrm>
          <a:prstGeom prst="rect">
            <a:avLst/>
          </a:prstGeom>
          <a:noFill/>
        </p:spPr>
        <p:txBody>
          <a:bodyPr wrap="square" rtlCol="0">
            <a:spAutoFit/>
          </a:bodyPr>
          <a:lstStyle/>
          <a:p>
            <a:pPr algn="ctr"/>
            <a:r>
              <a:rPr lang="ar-BH" sz="2400" b="1" dirty="0">
                <a:solidFill>
                  <a:srgbClr val="FF0000"/>
                </a:solidFill>
              </a:rPr>
              <a:t>متأثرًا</a:t>
            </a:r>
            <a:endParaRPr lang="en-GB" sz="2400" b="1" dirty="0">
              <a:solidFill>
                <a:srgbClr val="FF0000"/>
              </a:solidFill>
            </a:endParaRPr>
          </a:p>
        </p:txBody>
      </p:sp>
      <p:sp>
        <p:nvSpPr>
          <p:cNvPr id="16" name="TextBox 15">
            <a:extLst>
              <a:ext uri="{FF2B5EF4-FFF2-40B4-BE49-F238E27FC236}">
                <a16:creationId xmlns:a16="http://schemas.microsoft.com/office/drawing/2014/main" id="{B4376C33-DBBE-761A-AA4F-EBE71718D659}"/>
              </a:ext>
            </a:extLst>
          </p:cNvPr>
          <p:cNvSpPr txBox="1"/>
          <p:nvPr/>
        </p:nvSpPr>
        <p:spPr>
          <a:xfrm>
            <a:off x="4802370" y="2950534"/>
            <a:ext cx="1350335" cy="461665"/>
          </a:xfrm>
          <a:prstGeom prst="rect">
            <a:avLst/>
          </a:prstGeom>
          <a:noFill/>
        </p:spPr>
        <p:txBody>
          <a:bodyPr wrap="square" rtlCol="0">
            <a:spAutoFit/>
          </a:bodyPr>
          <a:lstStyle/>
          <a:p>
            <a:pPr algn="ctr"/>
            <a:r>
              <a:rPr lang="ar-BH" sz="2400" b="1" dirty="0">
                <a:solidFill>
                  <a:srgbClr val="FF0000"/>
                </a:solidFill>
              </a:rPr>
              <a:t>خبر كان</a:t>
            </a:r>
            <a:endParaRPr lang="en-GB" sz="2400" b="1" dirty="0">
              <a:solidFill>
                <a:srgbClr val="FF0000"/>
              </a:solidFill>
            </a:endParaRPr>
          </a:p>
        </p:txBody>
      </p:sp>
      <p:sp>
        <p:nvSpPr>
          <p:cNvPr id="17" name="TextBox 16">
            <a:extLst>
              <a:ext uri="{FF2B5EF4-FFF2-40B4-BE49-F238E27FC236}">
                <a16:creationId xmlns:a16="http://schemas.microsoft.com/office/drawing/2014/main" id="{00EB7330-970B-DA16-7E89-019B1AAC032D}"/>
              </a:ext>
            </a:extLst>
          </p:cNvPr>
          <p:cNvSpPr txBox="1"/>
          <p:nvPr/>
        </p:nvSpPr>
        <p:spPr>
          <a:xfrm>
            <a:off x="3063944" y="2971799"/>
            <a:ext cx="1350335" cy="461665"/>
          </a:xfrm>
          <a:prstGeom prst="rect">
            <a:avLst/>
          </a:prstGeom>
          <a:noFill/>
        </p:spPr>
        <p:txBody>
          <a:bodyPr wrap="square" rtlCol="0">
            <a:spAutoFit/>
          </a:bodyPr>
          <a:lstStyle/>
          <a:p>
            <a:pPr algn="ctr"/>
            <a:r>
              <a:rPr lang="ar-BH" sz="2400" b="1" dirty="0">
                <a:solidFill>
                  <a:srgbClr val="FF0000"/>
                </a:solidFill>
              </a:rPr>
              <a:t>صاحبنا</a:t>
            </a:r>
            <a:endParaRPr lang="en-GB" sz="2400" b="1" dirty="0">
              <a:solidFill>
                <a:srgbClr val="FF0000"/>
              </a:solidFill>
            </a:endParaRPr>
          </a:p>
        </p:txBody>
      </p:sp>
      <p:sp>
        <p:nvSpPr>
          <p:cNvPr id="18" name="TextBox 17">
            <a:extLst>
              <a:ext uri="{FF2B5EF4-FFF2-40B4-BE49-F238E27FC236}">
                <a16:creationId xmlns:a16="http://schemas.microsoft.com/office/drawing/2014/main" id="{39204068-CC93-7979-D044-E39D4778D2A1}"/>
              </a:ext>
            </a:extLst>
          </p:cNvPr>
          <p:cNvSpPr txBox="1"/>
          <p:nvPr/>
        </p:nvSpPr>
        <p:spPr>
          <a:xfrm>
            <a:off x="1240463" y="3021415"/>
            <a:ext cx="1350335" cy="461665"/>
          </a:xfrm>
          <a:prstGeom prst="rect">
            <a:avLst/>
          </a:prstGeom>
          <a:noFill/>
        </p:spPr>
        <p:txBody>
          <a:bodyPr wrap="square" rtlCol="0">
            <a:spAutoFit/>
          </a:bodyPr>
          <a:lstStyle/>
          <a:p>
            <a:pPr algn="ctr"/>
            <a:r>
              <a:rPr lang="ar-BH" sz="2400" b="1" dirty="0">
                <a:solidFill>
                  <a:srgbClr val="FF0000"/>
                </a:solidFill>
              </a:rPr>
              <a:t>اسم كان</a:t>
            </a:r>
            <a:endParaRPr lang="en-GB" sz="2400" b="1" dirty="0">
              <a:solidFill>
                <a:srgbClr val="FF0000"/>
              </a:solidFill>
            </a:endParaRPr>
          </a:p>
        </p:txBody>
      </p:sp>
      <p:sp>
        <p:nvSpPr>
          <p:cNvPr id="19" name="TextBox 18">
            <a:extLst>
              <a:ext uri="{FF2B5EF4-FFF2-40B4-BE49-F238E27FC236}">
                <a16:creationId xmlns:a16="http://schemas.microsoft.com/office/drawing/2014/main" id="{EE2D54D9-5BA5-ACCF-A928-C2CFE3A559AB}"/>
              </a:ext>
            </a:extLst>
          </p:cNvPr>
          <p:cNvSpPr txBox="1"/>
          <p:nvPr/>
        </p:nvSpPr>
        <p:spPr>
          <a:xfrm>
            <a:off x="4554278" y="5116813"/>
            <a:ext cx="2218662" cy="461665"/>
          </a:xfrm>
          <a:prstGeom prst="rect">
            <a:avLst/>
          </a:prstGeom>
          <a:noFill/>
        </p:spPr>
        <p:txBody>
          <a:bodyPr wrap="square" rtlCol="0">
            <a:spAutoFit/>
          </a:bodyPr>
          <a:lstStyle/>
          <a:p>
            <a:pPr algn="ctr"/>
            <a:r>
              <a:rPr lang="ar-BH" sz="2400" b="1" dirty="0">
                <a:solidFill>
                  <a:srgbClr val="FF0000"/>
                </a:solidFill>
              </a:rPr>
              <a:t>قانون العرض </a:t>
            </a:r>
            <a:endParaRPr lang="en-GB" sz="2400" b="1" dirty="0">
              <a:solidFill>
                <a:srgbClr val="FF0000"/>
              </a:solidFill>
            </a:endParaRPr>
          </a:p>
        </p:txBody>
      </p:sp>
      <p:sp>
        <p:nvSpPr>
          <p:cNvPr id="20" name="TextBox 19">
            <a:extLst>
              <a:ext uri="{FF2B5EF4-FFF2-40B4-BE49-F238E27FC236}">
                <a16:creationId xmlns:a16="http://schemas.microsoft.com/office/drawing/2014/main" id="{9D22A502-F9C8-0BCD-92FC-1E620D569B9E}"/>
              </a:ext>
            </a:extLst>
          </p:cNvPr>
          <p:cNvSpPr txBox="1"/>
          <p:nvPr/>
        </p:nvSpPr>
        <p:spPr>
          <a:xfrm>
            <a:off x="4554278" y="6031924"/>
            <a:ext cx="2218662" cy="461665"/>
          </a:xfrm>
          <a:prstGeom prst="rect">
            <a:avLst/>
          </a:prstGeom>
          <a:noFill/>
        </p:spPr>
        <p:txBody>
          <a:bodyPr wrap="square" rtlCol="0">
            <a:spAutoFit/>
          </a:bodyPr>
          <a:lstStyle/>
          <a:p>
            <a:pPr algn="ctr"/>
            <a:r>
              <a:rPr lang="ar-BH" sz="2400" b="1" dirty="0">
                <a:solidFill>
                  <a:srgbClr val="FF0000"/>
                </a:solidFill>
              </a:rPr>
              <a:t>الطينة النقية </a:t>
            </a:r>
            <a:endParaRPr lang="en-GB" sz="2400" b="1" dirty="0">
              <a:solidFill>
                <a:srgbClr val="FF0000"/>
              </a:solidFill>
            </a:endParaRPr>
          </a:p>
        </p:txBody>
      </p:sp>
      <p:sp>
        <p:nvSpPr>
          <p:cNvPr id="21" name="TextBox 20">
            <a:extLst>
              <a:ext uri="{FF2B5EF4-FFF2-40B4-BE49-F238E27FC236}">
                <a16:creationId xmlns:a16="http://schemas.microsoft.com/office/drawing/2014/main" id="{E324C767-047D-4E1C-8050-DC6F24CFEAC3}"/>
              </a:ext>
            </a:extLst>
          </p:cNvPr>
          <p:cNvSpPr txBox="1"/>
          <p:nvPr/>
        </p:nvSpPr>
        <p:spPr>
          <a:xfrm>
            <a:off x="4517064" y="5490334"/>
            <a:ext cx="2218662" cy="461665"/>
          </a:xfrm>
          <a:prstGeom prst="rect">
            <a:avLst/>
          </a:prstGeom>
          <a:noFill/>
        </p:spPr>
        <p:txBody>
          <a:bodyPr wrap="square" rtlCol="0">
            <a:spAutoFit/>
          </a:bodyPr>
          <a:lstStyle/>
          <a:p>
            <a:pPr algn="ctr"/>
            <a:r>
              <a:rPr lang="ar-BH" sz="2400" b="1" dirty="0">
                <a:solidFill>
                  <a:srgbClr val="FF0000"/>
                </a:solidFill>
              </a:rPr>
              <a:t>الإعجاب والدهش </a:t>
            </a:r>
            <a:endParaRPr lang="en-GB" sz="2400" b="1" dirty="0">
              <a:solidFill>
                <a:srgbClr val="FF0000"/>
              </a:solidFill>
            </a:endParaRPr>
          </a:p>
        </p:txBody>
      </p:sp>
      <p:sp>
        <p:nvSpPr>
          <p:cNvPr id="22" name="TextBox 21">
            <a:extLst>
              <a:ext uri="{FF2B5EF4-FFF2-40B4-BE49-F238E27FC236}">
                <a16:creationId xmlns:a16="http://schemas.microsoft.com/office/drawing/2014/main" id="{8E93994F-0B18-E9C6-5F37-221710F5532B}"/>
              </a:ext>
            </a:extLst>
          </p:cNvPr>
          <p:cNvSpPr txBox="1"/>
          <p:nvPr/>
        </p:nvSpPr>
        <p:spPr>
          <a:xfrm>
            <a:off x="1240463" y="5092835"/>
            <a:ext cx="2218662" cy="461665"/>
          </a:xfrm>
          <a:prstGeom prst="rect">
            <a:avLst/>
          </a:prstGeom>
          <a:noFill/>
        </p:spPr>
        <p:txBody>
          <a:bodyPr wrap="square" rtlCol="0">
            <a:spAutoFit/>
          </a:bodyPr>
          <a:lstStyle/>
          <a:p>
            <a:pPr algn="ctr"/>
            <a:r>
              <a:rPr lang="ar-BH" sz="2400" b="1" dirty="0">
                <a:solidFill>
                  <a:srgbClr val="FF0000"/>
                </a:solidFill>
              </a:rPr>
              <a:t>مركب إضافي</a:t>
            </a:r>
            <a:endParaRPr lang="en-GB" sz="2400" b="1" dirty="0">
              <a:solidFill>
                <a:srgbClr val="FF0000"/>
              </a:solidFill>
            </a:endParaRPr>
          </a:p>
        </p:txBody>
      </p:sp>
      <p:sp>
        <p:nvSpPr>
          <p:cNvPr id="23" name="TextBox 22">
            <a:extLst>
              <a:ext uri="{FF2B5EF4-FFF2-40B4-BE49-F238E27FC236}">
                <a16:creationId xmlns:a16="http://schemas.microsoft.com/office/drawing/2014/main" id="{CA852EDD-B837-D220-BE84-D8E220D4C39C}"/>
              </a:ext>
            </a:extLst>
          </p:cNvPr>
          <p:cNvSpPr txBox="1"/>
          <p:nvPr/>
        </p:nvSpPr>
        <p:spPr>
          <a:xfrm>
            <a:off x="1306032" y="5534746"/>
            <a:ext cx="2218662" cy="461665"/>
          </a:xfrm>
          <a:prstGeom prst="rect">
            <a:avLst/>
          </a:prstGeom>
          <a:noFill/>
        </p:spPr>
        <p:txBody>
          <a:bodyPr wrap="square" rtlCol="0">
            <a:spAutoFit/>
          </a:bodyPr>
          <a:lstStyle/>
          <a:p>
            <a:pPr algn="ctr"/>
            <a:r>
              <a:rPr lang="ar-BH" sz="2400" b="1" dirty="0">
                <a:solidFill>
                  <a:srgbClr val="FF0000"/>
                </a:solidFill>
              </a:rPr>
              <a:t>مركب عطفي</a:t>
            </a:r>
            <a:endParaRPr lang="en-GB" sz="2400" b="1" dirty="0">
              <a:solidFill>
                <a:srgbClr val="FF0000"/>
              </a:solidFill>
            </a:endParaRPr>
          </a:p>
        </p:txBody>
      </p:sp>
      <p:sp>
        <p:nvSpPr>
          <p:cNvPr id="24" name="TextBox 23">
            <a:extLst>
              <a:ext uri="{FF2B5EF4-FFF2-40B4-BE49-F238E27FC236}">
                <a16:creationId xmlns:a16="http://schemas.microsoft.com/office/drawing/2014/main" id="{C6C29D68-8132-EA68-0C85-0ABEB4BEEB9D}"/>
              </a:ext>
            </a:extLst>
          </p:cNvPr>
          <p:cNvSpPr txBox="1"/>
          <p:nvPr/>
        </p:nvSpPr>
        <p:spPr>
          <a:xfrm>
            <a:off x="1222741" y="5974338"/>
            <a:ext cx="2218662" cy="461665"/>
          </a:xfrm>
          <a:prstGeom prst="rect">
            <a:avLst/>
          </a:prstGeom>
          <a:noFill/>
        </p:spPr>
        <p:txBody>
          <a:bodyPr wrap="square" rtlCol="0">
            <a:spAutoFit/>
          </a:bodyPr>
          <a:lstStyle/>
          <a:p>
            <a:pPr algn="ctr"/>
            <a:r>
              <a:rPr lang="ar-BH" sz="2400" b="1" dirty="0">
                <a:solidFill>
                  <a:srgbClr val="FF0000"/>
                </a:solidFill>
              </a:rPr>
              <a:t>مركب نعتي</a:t>
            </a:r>
            <a:endParaRPr lang="en-GB" sz="2400" b="1" dirty="0">
              <a:solidFill>
                <a:srgbClr val="FF0000"/>
              </a:solidFill>
            </a:endParaRPr>
          </a:p>
        </p:txBody>
      </p:sp>
    </p:spTree>
    <p:extLst>
      <p:ext uri="{BB962C8B-B14F-4D97-AF65-F5344CB8AC3E}">
        <p14:creationId xmlns:p14="http://schemas.microsoft.com/office/powerpoint/2010/main" val="303092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barn(inVertical)">
                                      <p:cBhvr>
                                        <p:cTn id="24" dur="500"/>
                                        <p:tgtEl>
                                          <p:spTgt spid="1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barn(inVertical)">
                                      <p:cBhvr>
                                        <p:cTn id="29" dur="500"/>
                                        <p:tgtEl>
                                          <p:spTgt spid="12">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Effect transition="in" filter="barn(inVertical)">
                                      <p:cBhvr>
                                        <p:cTn id="39" dur="500"/>
                                        <p:tgtEl>
                                          <p:spTgt spid="14">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15">
                                            <p:txEl>
                                              <p:pRg st="0" end="0"/>
                                            </p:txEl>
                                          </p:spTgt>
                                        </p:tgtEl>
                                        <p:attrNameLst>
                                          <p:attrName>style.visibility</p:attrName>
                                        </p:attrNameLst>
                                      </p:cBhvr>
                                      <p:to>
                                        <p:strVal val="visible"/>
                                      </p:to>
                                    </p:set>
                                    <p:animEffect transition="in" filter="wipe(down)">
                                      <p:cBhvr>
                                        <p:cTn id="44" dur="500"/>
                                        <p:tgtEl>
                                          <p:spTgt spid="15">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1">
                                            <p:txEl>
                                              <p:pRg st="0" end="0"/>
                                            </p:txEl>
                                          </p:spTgt>
                                        </p:tgtEl>
                                        <p:attrNameLst>
                                          <p:attrName>style.visibility</p:attrName>
                                        </p:attrNameLst>
                                      </p:cBhvr>
                                      <p:to>
                                        <p:strVal val="visible"/>
                                      </p:to>
                                    </p:set>
                                    <p:anim calcmode="lin" valueType="num">
                                      <p:cBhvr additive="base">
                                        <p:cTn id="72"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arn(inVertical)">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down)">
                                      <p:cBhvr>
                                        <p:cTn id="87" dur="500"/>
                                        <p:tgtEl>
                                          <p:spTgt spid="23"/>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wipe(down)">
                                      <p:cBhvr>
                                        <p:cTn id="9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3" grpId="0"/>
      <p:bldP spid="17" grpId="0"/>
      <p:bldP spid="18" grpId="0"/>
      <p:bldP spid="19" grpId="0"/>
      <p:bldP spid="20" grpId="0"/>
      <p:bldP spid="22"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 Word&#10;&#10;Description automatically generated">
            <a:extLst>
              <a:ext uri="{FF2B5EF4-FFF2-40B4-BE49-F238E27FC236}">
                <a16:creationId xmlns:a16="http://schemas.microsoft.com/office/drawing/2014/main" id="{E0BE2E4E-BC29-51CD-6607-85DF607896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539" y="393406"/>
            <a:ext cx="11142921" cy="3912780"/>
          </a:xfrm>
          <a:prstGeom prst="rect">
            <a:avLst/>
          </a:prstGeom>
        </p:spPr>
      </p:pic>
    </p:spTree>
    <p:extLst>
      <p:ext uri="{BB962C8B-B14F-4D97-AF65-F5344CB8AC3E}">
        <p14:creationId xmlns:p14="http://schemas.microsoft.com/office/powerpoint/2010/main" val="1447946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table&#10;&#10;Description automatically generated">
            <a:extLst>
              <a:ext uri="{FF2B5EF4-FFF2-40B4-BE49-F238E27FC236}">
                <a16:creationId xmlns:a16="http://schemas.microsoft.com/office/drawing/2014/main" id="{F0A6409D-D8FD-35EE-9FC1-71D55E005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758" y="0"/>
            <a:ext cx="11770242" cy="3530009"/>
          </a:xfrm>
          <a:prstGeom prst="rect">
            <a:avLst/>
          </a:prstGeom>
        </p:spPr>
      </p:pic>
      <p:sp>
        <p:nvSpPr>
          <p:cNvPr id="4" name="TextBox 3">
            <a:extLst>
              <a:ext uri="{FF2B5EF4-FFF2-40B4-BE49-F238E27FC236}">
                <a16:creationId xmlns:a16="http://schemas.microsoft.com/office/drawing/2014/main" id="{53A416FC-6CF6-5372-5166-1304E08BE020}"/>
              </a:ext>
            </a:extLst>
          </p:cNvPr>
          <p:cNvSpPr txBox="1"/>
          <p:nvPr/>
        </p:nvSpPr>
        <p:spPr>
          <a:xfrm>
            <a:off x="6230679" y="1384446"/>
            <a:ext cx="1114645" cy="461665"/>
          </a:xfrm>
          <a:prstGeom prst="rect">
            <a:avLst/>
          </a:prstGeom>
          <a:noFill/>
        </p:spPr>
        <p:txBody>
          <a:bodyPr wrap="square" rtlCol="0">
            <a:spAutoFit/>
          </a:bodyPr>
          <a:lstStyle/>
          <a:p>
            <a:pPr algn="ctr"/>
            <a:r>
              <a:rPr lang="ar-BH" sz="2400" b="1" dirty="0">
                <a:solidFill>
                  <a:srgbClr val="FF0000"/>
                </a:solidFill>
              </a:rPr>
              <a:t>من</a:t>
            </a:r>
            <a:endParaRPr lang="en-GB" sz="2400" b="1" dirty="0">
              <a:solidFill>
                <a:srgbClr val="FF0000"/>
              </a:solidFill>
            </a:endParaRPr>
          </a:p>
        </p:txBody>
      </p:sp>
      <p:sp>
        <p:nvSpPr>
          <p:cNvPr id="5" name="TextBox 4">
            <a:extLst>
              <a:ext uri="{FF2B5EF4-FFF2-40B4-BE49-F238E27FC236}">
                <a16:creationId xmlns:a16="http://schemas.microsoft.com/office/drawing/2014/main" id="{5A97AB12-ED99-23EE-1CC6-6E969FE7D52E}"/>
              </a:ext>
            </a:extLst>
          </p:cNvPr>
          <p:cNvSpPr txBox="1"/>
          <p:nvPr/>
        </p:nvSpPr>
        <p:spPr>
          <a:xfrm>
            <a:off x="6230678" y="1920078"/>
            <a:ext cx="1114645" cy="461665"/>
          </a:xfrm>
          <a:prstGeom prst="rect">
            <a:avLst/>
          </a:prstGeom>
          <a:noFill/>
        </p:spPr>
        <p:txBody>
          <a:bodyPr wrap="square" rtlCol="0">
            <a:spAutoFit/>
          </a:bodyPr>
          <a:lstStyle/>
          <a:p>
            <a:pPr algn="ctr"/>
            <a:r>
              <a:rPr lang="ar-BH" sz="2400" b="1" dirty="0">
                <a:solidFill>
                  <a:srgbClr val="FF0000"/>
                </a:solidFill>
              </a:rPr>
              <a:t>في</a:t>
            </a:r>
            <a:endParaRPr lang="en-GB" sz="2400" b="1" dirty="0">
              <a:solidFill>
                <a:srgbClr val="FF0000"/>
              </a:solidFill>
            </a:endParaRPr>
          </a:p>
        </p:txBody>
      </p:sp>
      <p:sp>
        <p:nvSpPr>
          <p:cNvPr id="6" name="TextBox 5">
            <a:extLst>
              <a:ext uri="{FF2B5EF4-FFF2-40B4-BE49-F238E27FC236}">
                <a16:creationId xmlns:a16="http://schemas.microsoft.com/office/drawing/2014/main" id="{CD6183FB-AE19-B177-E486-05AB3676EAD3}"/>
              </a:ext>
            </a:extLst>
          </p:cNvPr>
          <p:cNvSpPr txBox="1"/>
          <p:nvPr/>
        </p:nvSpPr>
        <p:spPr>
          <a:xfrm>
            <a:off x="4268970" y="1384445"/>
            <a:ext cx="1570073" cy="461665"/>
          </a:xfrm>
          <a:prstGeom prst="rect">
            <a:avLst/>
          </a:prstGeom>
          <a:noFill/>
        </p:spPr>
        <p:txBody>
          <a:bodyPr wrap="square" rtlCol="0">
            <a:spAutoFit/>
          </a:bodyPr>
          <a:lstStyle/>
          <a:p>
            <a:pPr algn="ctr"/>
            <a:r>
              <a:rPr lang="ar-BH" sz="2400" b="1" dirty="0">
                <a:solidFill>
                  <a:srgbClr val="FF0000"/>
                </a:solidFill>
              </a:rPr>
              <a:t>نابع / مشتق</a:t>
            </a:r>
            <a:endParaRPr lang="en-GB" sz="2400" b="1" dirty="0">
              <a:solidFill>
                <a:srgbClr val="FF0000"/>
              </a:solidFill>
            </a:endParaRPr>
          </a:p>
        </p:txBody>
      </p:sp>
      <p:sp>
        <p:nvSpPr>
          <p:cNvPr id="7" name="TextBox 6">
            <a:extLst>
              <a:ext uri="{FF2B5EF4-FFF2-40B4-BE49-F238E27FC236}">
                <a16:creationId xmlns:a16="http://schemas.microsoft.com/office/drawing/2014/main" id="{CDD3B395-7619-8C69-2FD0-3A3F5F19EFB2}"/>
              </a:ext>
            </a:extLst>
          </p:cNvPr>
          <p:cNvSpPr txBox="1"/>
          <p:nvPr/>
        </p:nvSpPr>
        <p:spPr>
          <a:xfrm>
            <a:off x="4332763" y="1920077"/>
            <a:ext cx="1570073" cy="461665"/>
          </a:xfrm>
          <a:prstGeom prst="rect">
            <a:avLst/>
          </a:prstGeom>
          <a:noFill/>
        </p:spPr>
        <p:txBody>
          <a:bodyPr wrap="square" rtlCol="0">
            <a:spAutoFit/>
          </a:bodyPr>
          <a:lstStyle/>
          <a:p>
            <a:pPr algn="ctr"/>
            <a:r>
              <a:rPr lang="ar-BH" sz="2400" b="1" dirty="0">
                <a:solidFill>
                  <a:srgbClr val="FF0000"/>
                </a:solidFill>
              </a:rPr>
              <a:t>يعيش/ فعل</a:t>
            </a:r>
            <a:endParaRPr lang="en-GB" sz="2400" b="1" dirty="0">
              <a:solidFill>
                <a:srgbClr val="FF0000"/>
              </a:solidFill>
            </a:endParaRPr>
          </a:p>
        </p:txBody>
      </p:sp>
      <p:sp>
        <p:nvSpPr>
          <p:cNvPr id="8" name="TextBox 7">
            <a:extLst>
              <a:ext uri="{FF2B5EF4-FFF2-40B4-BE49-F238E27FC236}">
                <a16:creationId xmlns:a16="http://schemas.microsoft.com/office/drawing/2014/main" id="{4828DE4D-57BF-1D88-9C53-34786956793D}"/>
              </a:ext>
            </a:extLst>
          </p:cNvPr>
          <p:cNvSpPr txBox="1"/>
          <p:nvPr/>
        </p:nvSpPr>
        <p:spPr>
          <a:xfrm>
            <a:off x="2401185" y="1295585"/>
            <a:ext cx="1114645" cy="461665"/>
          </a:xfrm>
          <a:prstGeom prst="rect">
            <a:avLst/>
          </a:prstGeom>
          <a:noFill/>
        </p:spPr>
        <p:txBody>
          <a:bodyPr wrap="square" rtlCol="0">
            <a:spAutoFit/>
          </a:bodyPr>
          <a:lstStyle/>
          <a:p>
            <a:pPr algn="ctr"/>
            <a:r>
              <a:rPr lang="ar-BH" sz="2400" b="1" dirty="0">
                <a:solidFill>
                  <a:srgbClr val="FF0000"/>
                </a:solidFill>
              </a:rPr>
              <a:t>المصدر</a:t>
            </a:r>
            <a:endParaRPr lang="en-GB" sz="2400" b="1" dirty="0">
              <a:solidFill>
                <a:srgbClr val="FF0000"/>
              </a:solidFill>
            </a:endParaRPr>
          </a:p>
        </p:txBody>
      </p:sp>
      <p:sp>
        <p:nvSpPr>
          <p:cNvPr id="9" name="TextBox 8">
            <a:extLst>
              <a:ext uri="{FF2B5EF4-FFF2-40B4-BE49-F238E27FC236}">
                <a16:creationId xmlns:a16="http://schemas.microsoft.com/office/drawing/2014/main" id="{CD136207-CFE7-50E8-5EDD-ACAC9A2B1BBB}"/>
              </a:ext>
            </a:extLst>
          </p:cNvPr>
          <p:cNvSpPr txBox="1"/>
          <p:nvPr/>
        </p:nvSpPr>
        <p:spPr>
          <a:xfrm>
            <a:off x="2433082" y="1896672"/>
            <a:ext cx="1114645" cy="461665"/>
          </a:xfrm>
          <a:prstGeom prst="rect">
            <a:avLst/>
          </a:prstGeom>
          <a:noFill/>
        </p:spPr>
        <p:txBody>
          <a:bodyPr wrap="square" rtlCol="0">
            <a:spAutoFit/>
          </a:bodyPr>
          <a:lstStyle/>
          <a:p>
            <a:pPr algn="ctr"/>
            <a:r>
              <a:rPr lang="ar-BH" sz="2400" b="1" dirty="0">
                <a:solidFill>
                  <a:srgbClr val="FF0000"/>
                </a:solidFill>
              </a:rPr>
              <a:t>الحال</a:t>
            </a:r>
            <a:endParaRPr lang="en-GB" sz="2400" b="1" dirty="0">
              <a:solidFill>
                <a:srgbClr val="FF0000"/>
              </a:solidFill>
            </a:endParaRPr>
          </a:p>
        </p:txBody>
      </p:sp>
      <p:pic>
        <p:nvPicPr>
          <p:cNvPr id="11" name="Picture 10">
            <a:extLst>
              <a:ext uri="{FF2B5EF4-FFF2-40B4-BE49-F238E27FC236}">
                <a16:creationId xmlns:a16="http://schemas.microsoft.com/office/drawing/2014/main" id="{6C4E3544-77D6-0548-0CB4-93DFE04F5822}"/>
              </a:ext>
            </a:extLst>
          </p:cNvPr>
          <p:cNvPicPr>
            <a:picLocks noChangeAspect="1"/>
          </p:cNvPicPr>
          <p:nvPr/>
        </p:nvPicPr>
        <p:blipFill>
          <a:blip r:embed="rId3"/>
          <a:stretch>
            <a:fillRect/>
          </a:stretch>
        </p:blipFill>
        <p:spPr>
          <a:xfrm>
            <a:off x="0" y="3603976"/>
            <a:ext cx="12192000" cy="3254023"/>
          </a:xfrm>
          <a:prstGeom prst="rect">
            <a:avLst/>
          </a:prstGeom>
        </p:spPr>
      </p:pic>
      <p:sp>
        <p:nvSpPr>
          <p:cNvPr id="12" name="TextBox 11">
            <a:extLst>
              <a:ext uri="{FF2B5EF4-FFF2-40B4-BE49-F238E27FC236}">
                <a16:creationId xmlns:a16="http://schemas.microsoft.com/office/drawing/2014/main" id="{62C9C3D1-16D5-7E39-3892-0891FFD61B92}"/>
              </a:ext>
            </a:extLst>
          </p:cNvPr>
          <p:cNvSpPr txBox="1"/>
          <p:nvPr/>
        </p:nvSpPr>
        <p:spPr>
          <a:xfrm>
            <a:off x="10030047" y="5768605"/>
            <a:ext cx="1114645" cy="461665"/>
          </a:xfrm>
          <a:prstGeom prst="rect">
            <a:avLst/>
          </a:prstGeom>
          <a:noFill/>
        </p:spPr>
        <p:txBody>
          <a:bodyPr wrap="square" rtlCol="0">
            <a:spAutoFit/>
          </a:bodyPr>
          <a:lstStyle/>
          <a:p>
            <a:pPr algn="ctr"/>
            <a:r>
              <a:rPr lang="ar-BH" sz="2400" b="1" dirty="0">
                <a:solidFill>
                  <a:srgbClr val="FF0000"/>
                </a:solidFill>
              </a:rPr>
              <a:t>إنّ</a:t>
            </a:r>
            <a:endParaRPr lang="en-GB" sz="2400" b="1" dirty="0">
              <a:solidFill>
                <a:srgbClr val="FF0000"/>
              </a:solidFill>
            </a:endParaRPr>
          </a:p>
        </p:txBody>
      </p:sp>
      <p:sp>
        <p:nvSpPr>
          <p:cNvPr id="13" name="TextBox 12">
            <a:extLst>
              <a:ext uri="{FF2B5EF4-FFF2-40B4-BE49-F238E27FC236}">
                <a16:creationId xmlns:a16="http://schemas.microsoft.com/office/drawing/2014/main" id="{4620BDFD-6400-6F1B-9151-B84A7F8CB88F}"/>
              </a:ext>
            </a:extLst>
          </p:cNvPr>
          <p:cNvSpPr txBox="1"/>
          <p:nvPr/>
        </p:nvSpPr>
        <p:spPr>
          <a:xfrm>
            <a:off x="7141536" y="5810726"/>
            <a:ext cx="1114645" cy="461665"/>
          </a:xfrm>
          <a:prstGeom prst="rect">
            <a:avLst/>
          </a:prstGeom>
          <a:noFill/>
        </p:spPr>
        <p:txBody>
          <a:bodyPr wrap="square" rtlCol="0">
            <a:spAutoFit/>
          </a:bodyPr>
          <a:lstStyle/>
          <a:p>
            <a:pPr algn="ctr"/>
            <a:r>
              <a:rPr lang="ar-BH" sz="2400" b="1" dirty="0">
                <a:solidFill>
                  <a:srgbClr val="FF0000"/>
                </a:solidFill>
              </a:rPr>
              <a:t>التأكيد</a:t>
            </a:r>
            <a:endParaRPr lang="en-GB" sz="2400" b="1" dirty="0">
              <a:solidFill>
                <a:srgbClr val="FF0000"/>
              </a:solidFill>
            </a:endParaRPr>
          </a:p>
        </p:txBody>
      </p:sp>
      <p:sp>
        <p:nvSpPr>
          <p:cNvPr id="14" name="TextBox 13">
            <a:extLst>
              <a:ext uri="{FF2B5EF4-FFF2-40B4-BE49-F238E27FC236}">
                <a16:creationId xmlns:a16="http://schemas.microsoft.com/office/drawing/2014/main" id="{901CF8DC-B025-4086-63E0-8BEE43BB46F9}"/>
              </a:ext>
            </a:extLst>
          </p:cNvPr>
          <p:cNvSpPr txBox="1"/>
          <p:nvPr/>
        </p:nvSpPr>
        <p:spPr>
          <a:xfrm>
            <a:off x="4254796" y="5768604"/>
            <a:ext cx="1114645" cy="461665"/>
          </a:xfrm>
          <a:prstGeom prst="rect">
            <a:avLst/>
          </a:prstGeom>
          <a:noFill/>
        </p:spPr>
        <p:txBody>
          <a:bodyPr wrap="square" rtlCol="0">
            <a:spAutoFit/>
          </a:bodyPr>
          <a:lstStyle/>
          <a:p>
            <a:pPr algn="ctr"/>
            <a:r>
              <a:rPr lang="ar-BH" sz="2400" b="1" dirty="0">
                <a:solidFill>
                  <a:srgbClr val="FF0000"/>
                </a:solidFill>
              </a:rPr>
              <a:t>الحظوة</a:t>
            </a:r>
            <a:endParaRPr lang="en-GB" sz="2400" b="1" dirty="0">
              <a:solidFill>
                <a:srgbClr val="FF0000"/>
              </a:solidFill>
            </a:endParaRPr>
          </a:p>
        </p:txBody>
      </p:sp>
      <p:sp>
        <p:nvSpPr>
          <p:cNvPr id="15" name="TextBox 14">
            <a:extLst>
              <a:ext uri="{FF2B5EF4-FFF2-40B4-BE49-F238E27FC236}">
                <a16:creationId xmlns:a16="http://schemas.microsoft.com/office/drawing/2014/main" id="{5C2A25CF-D0F5-7890-7EE6-C6685E2614D3}"/>
              </a:ext>
            </a:extLst>
          </p:cNvPr>
          <p:cNvSpPr txBox="1"/>
          <p:nvPr/>
        </p:nvSpPr>
        <p:spPr>
          <a:xfrm>
            <a:off x="1286540" y="5809908"/>
            <a:ext cx="1114645" cy="461665"/>
          </a:xfrm>
          <a:prstGeom prst="rect">
            <a:avLst/>
          </a:prstGeom>
          <a:noFill/>
        </p:spPr>
        <p:txBody>
          <a:bodyPr wrap="square" rtlCol="0">
            <a:spAutoFit/>
          </a:bodyPr>
          <a:lstStyle/>
          <a:p>
            <a:pPr algn="ctr"/>
            <a:r>
              <a:rPr lang="ar-BH" sz="2400" b="1" dirty="0">
                <a:solidFill>
                  <a:srgbClr val="FF0000"/>
                </a:solidFill>
              </a:rPr>
              <a:t>كبيرة</a:t>
            </a:r>
            <a:endParaRPr lang="en-GB" sz="2400" b="1" dirty="0">
              <a:solidFill>
                <a:srgbClr val="FF0000"/>
              </a:solidFill>
            </a:endParaRPr>
          </a:p>
        </p:txBody>
      </p:sp>
    </p:spTree>
    <p:extLst>
      <p:ext uri="{BB962C8B-B14F-4D97-AF65-F5344CB8AC3E}">
        <p14:creationId xmlns:p14="http://schemas.microsoft.com/office/powerpoint/2010/main" val="61414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4">
                                            <p:txEl>
                                              <p:pRg st="0" end="0"/>
                                            </p:txEl>
                                          </p:spTgt>
                                        </p:tgtEl>
                                        <p:attrNameLst>
                                          <p:attrName>style.visibility</p:attrName>
                                        </p:attrNameLst>
                                      </p:cBhvr>
                                      <p:to>
                                        <p:strVal val="visible"/>
                                      </p:to>
                                    </p:set>
                                    <p:anim calcmode="lin" valueType="num">
                                      <p:cBhvr additive="base">
                                        <p:cTn id="50"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2" grpId="0"/>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65BADB-4E9C-78C1-02AC-8AC80634EEC3}"/>
              </a:ext>
            </a:extLst>
          </p:cNvPr>
          <p:cNvSpPr txBox="1"/>
          <p:nvPr/>
        </p:nvSpPr>
        <p:spPr>
          <a:xfrm>
            <a:off x="85061" y="199330"/>
            <a:ext cx="12106940" cy="1562735"/>
          </a:xfrm>
          <a:prstGeom prst="rect">
            <a:avLst/>
          </a:prstGeom>
          <a:noFill/>
        </p:spPr>
        <p:txBody>
          <a:bodyPr wrap="square">
            <a:spAutoFit/>
          </a:bodyPr>
          <a:lstStyle/>
          <a:p>
            <a:pPr algn="just" rtl="1">
              <a:lnSpc>
                <a:spcPct val="115000"/>
              </a:lnSpc>
              <a:tabLst>
                <a:tab pos="928370" algn="l"/>
                <a:tab pos="2400300" algn="r"/>
              </a:tabLst>
            </a:pPr>
            <a:r>
              <a:rPr lang="ar-BH" sz="1800" b="1" dirty="0">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BH" sz="2000" dirty="0">
                <a:effectLst/>
                <a:latin typeface="Times New Roman" panose="02020603050405020304" pitchFamily="18" charset="0"/>
                <a:ea typeface="Times New Roman" panose="02020603050405020304" pitchFamily="18" charset="0"/>
                <a:cs typeface="Simplified Arabic" panose="02020603050405020304" pitchFamily="18" charset="-78"/>
              </a:rPr>
              <a:t>(</a:t>
            </a: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أضحى </a:t>
            </a:r>
            <a:r>
              <a:rPr lang="ar-BH" sz="2800" u="sng" dirty="0">
                <a:effectLst/>
                <a:latin typeface="Times New Roman" panose="02020603050405020304" pitchFamily="18" charset="0"/>
                <a:ea typeface="Times New Roman" panose="02020603050405020304" pitchFamily="18" charset="0"/>
                <a:cs typeface="Simplified Arabic" panose="02020603050405020304" pitchFamily="18" charset="-78"/>
              </a:rPr>
              <a:t>الأصدقاء</a:t>
            </a: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BH" sz="2800" u="sng" dirty="0">
                <a:effectLst/>
                <a:latin typeface="Times New Roman" panose="02020603050405020304" pitchFamily="18" charset="0"/>
                <a:ea typeface="Times New Roman" panose="02020603050405020304" pitchFamily="18" charset="0"/>
                <a:cs typeface="Simplified Arabic" panose="02020603050405020304" pitchFamily="18" charset="-78"/>
              </a:rPr>
              <a:t>متّفقين</a:t>
            </a: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 على مبادئ الحوار فكان </a:t>
            </a:r>
            <a:r>
              <a:rPr lang="ar-BH" sz="2800" u="sng" dirty="0">
                <a:effectLst/>
                <a:latin typeface="Times New Roman" panose="02020603050405020304" pitchFamily="18" charset="0"/>
                <a:ea typeface="Times New Roman" panose="02020603050405020304" pitchFamily="18" charset="0"/>
                <a:cs typeface="Simplified Arabic" panose="02020603050405020304" pitchFamily="18" charset="-78"/>
              </a:rPr>
              <a:t>الاحترام</a:t>
            </a: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                                     (5)</a:t>
            </a:r>
            <a:endParaRPr lang="en-GB" sz="2800" dirty="0">
              <a:effectLst/>
              <a:latin typeface="Times New Roman" panose="02020603050405020304" pitchFamily="18" charset="0"/>
              <a:ea typeface="Times New Roman" panose="02020603050405020304" pitchFamily="18" charset="0"/>
            </a:endParaRPr>
          </a:p>
          <a:p>
            <a:pPr algn="just" rtl="1">
              <a:lnSpc>
                <a:spcPct val="115000"/>
              </a:lnSpc>
              <a:tabLst>
                <a:tab pos="928370" algn="l"/>
                <a:tab pos="2400300" algn="r"/>
              </a:tabLst>
            </a:pP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أ- ميّز - في الجملة السّابقة – بين الفعل التّامّ والفعل النّاقص.</a:t>
            </a:r>
            <a:endParaRPr lang="en-GB" sz="2800" dirty="0">
              <a:effectLst/>
              <a:latin typeface="Times New Roman" panose="02020603050405020304" pitchFamily="18" charset="0"/>
              <a:ea typeface="Times New Roman" panose="02020603050405020304" pitchFamily="18" charset="0"/>
            </a:endParaRPr>
          </a:p>
          <a:p>
            <a:pPr algn="ctr" rtl="1">
              <a:lnSpc>
                <a:spcPct val="115000"/>
              </a:lnSpc>
              <a:tabLst>
                <a:tab pos="928370" algn="l"/>
                <a:tab pos="2400300" algn="r"/>
              </a:tabLst>
            </a:pP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 الفعل التّامّ: ________________________الفعل النّاقص:______________________</a:t>
            </a:r>
            <a:endParaRPr lang="en-GB" sz="28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31211160-6384-E76E-A251-719144B04B13}"/>
              </a:ext>
            </a:extLst>
          </p:cNvPr>
          <p:cNvSpPr txBox="1"/>
          <p:nvPr/>
        </p:nvSpPr>
        <p:spPr>
          <a:xfrm>
            <a:off x="7060018" y="1158948"/>
            <a:ext cx="2009554" cy="523220"/>
          </a:xfrm>
          <a:prstGeom prst="rect">
            <a:avLst/>
          </a:prstGeom>
          <a:noFill/>
        </p:spPr>
        <p:txBody>
          <a:bodyPr wrap="square" rtlCol="0">
            <a:spAutoFit/>
          </a:bodyPr>
          <a:lstStyle/>
          <a:p>
            <a:pPr algn="ctr"/>
            <a:r>
              <a:rPr lang="ar-BH" sz="2800" dirty="0">
                <a:solidFill>
                  <a:srgbClr val="FF0000"/>
                </a:solidFill>
              </a:rPr>
              <a:t>كان</a:t>
            </a:r>
            <a:endParaRPr lang="en-GB" sz="2800" dirty="0">
              <a:solidFill>
                <a:srgbClr val="FF0000"/>
              </a:solidFill>
            </a:endParaRPr>
          </a:p>
        </p:txBody>
      </p:sp>
      <p:sp>
        <p:nvSpPr>
          <p:cNvPr id="5" name="TextBox 4">
            <a:extLst>
              <a:ext uri="{FF2B5EF4-FFF2-40B4-BE49-F238E27FC236}">
                <a16:creationId xmlns:a16="http://schemas.microsoft.com/office/drawing/2014/main" id="{40554F7C-AD8F-71C1-D39B-CAA505F89F8D}"/>
              </a:ext>
            </a:extLst>
          </p:cNvPr>
          <p:cNvSpPr txBox="1"/>
          <p:nvPr/>
        </p:nvSpPr>
        <p:spPr>
          <a:xfrm>
            <a:off x="1662222" y="1158948"/>
            <a:ext cx="2009554" cy="523220"/>
          </a:xfrm>
          <a:prstGeom prst="rect">
            <a:avLst/>
          </a:prstGeom>
          <a:noFill/>
        </p:spPr>
        <p:txBody>
          <a:bodyPr wrap="square" rtlCol="0">
            <a:spAutoFit/>
          </a:bodyPr>
          <a:lstStyle/>
          <a:p>
            <a:pPr algn="ctr"/>
            <a:r>
              <a:rPr lang="ar-BH" sz="2800" dirty="0">
                <a:solidFill>
                  <a:srgbClr val="FF0000"/>
                </a:solidFill>
              </a:rPr>
              <a:t>أضحى</a:t>
            </a:r>
            <a:endParaRPr lang="en-GB" sz="2800" dirty="0">
              <a:solidFill>
                <a:srgbClr val="FF0000"/>
              </a:solidFill>
            </a:endParaRPr>
          </a:p>
        </p:txBody>
      </p:sp>
      <p:sp>
        <p:nvSpPr>
          <p:cNvPr id="7" name="TextBox 6">
            <a:extLst>
              <a:ext uri="{FF2B5EF4-FFF2-40B4-BE49-F238E27FC236}">
                <a16:creationId xmlns:a16="http://schemas.microsoft.com/office/drawing/2014/main" id="{F59879A0-19E5-828A-EC49-9DC92B5D2313}"/>
              </a:ext>
            </a:extLst>
          </p:cNvPr>
          <p:cNvSpPr txBox="1"/>
          <p:nvPr/>
        </p:nvSpPr>
        <p:spPr>
          <a:xfrm>
            <a:off x="276447" y="2946560"/>
            <a:ext cx="11915553" cy="3237809"/>
          </a:xfrm>
          <a:prstGeom prst="rect">
            <a:avLst/>
          </a:prstGeom>
          <a:noFill/>
        </p:spPr>
        <p:txBody>
          <a:bodyPr wrap="square">
            <a:spAutoFit/>
          </a:bodyPr>
          <a:lstStyle/>
          <a:p>
            <a:pPr algn="r" rtl="1">
              <a:lnSpc>
                <a:spcPct val="115000"/>
              </a:lnSpc>
              <a:tabLst>
                <a:tab pos="928370" algn="l"/>
                <a:tab pos="2400300" algn="r"/>
              </a:tabLst>
            </a:pPr>
            <a:r>
              <a:rPr lang="ar-BH" sz="1800" dirty="0">
                <a:effectLst/>
                <a:latin typeface="Times New Roman" panose="02020603050405020304" pitchFamily="18" charset="0"/>
                <a:ea typeface="Times New Roman" panose="02020603050405020304" pitchFamily="18" charset="0"/>
                <a:cs typeface="Simplified Arabic" panose="02020603050405020304" pitchFamily="18" charset="-78"/>
              </a:rPr>
              <a:t>ب- </a:t>
            </a: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اضبط بالشّكل آخر كلّ كلمة مسطّرة – في الجملة السّابقة – وأعربْها.</a:t>
            </a:r>
          </a:p>
          <a:p>
            <a:pPr algn="r" rtl="1">
              <a:lnSpc>
                <a:spcPct val="115000"/>
              </a:lnSpc>
              <a:tabLst>
                <a:tab pos="928370" algn="l"/>
                <a:tab pos="2400300" algn="r"/>
              </a:tabLst>
            </a:pPr>
            <a:endParaRPr lang="en-GB" sz="2800" dirty="0">
              <a:effectLst/>
              <a:latin typeface="Times New Roman" panose="02020603050405020304" pitchFamily="18" charset="0"/>
              <a:ea typeface="Times New Roman" panose="02020603050405020304" pitchFamily="18" charset="0"/>
            </a:endParaRPr>
          </a:p>
          <a:p>
            <a:pPr algn="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*الأصدقاء:_________________________________________________________</a:t>
            </a:r>
          </a:p>
          <a:p>
            <a:pPr algn="r"/>
            <a:endPar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endParaRPr>
          </a:p>
          <a:p>
            <a:pPr algn="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*متفقين:____________________________________________________________</a:t>
            </a:r>
          </a:p>
          <a:p>
            <a:pPr algn="r"/>
            <a:endPar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endParaRPr>
          </a:p>
          <a:p>
            <a:pPr algn="r"/>
            <a:r>
              <a:rPr lang="ar-BH" sz="2800" dirty="0">
                <a:effectLst/>
                <a:latin typeface="Times New Roman" panose="02020603050405020304" pitchFamily="18" charset="0"/>
                <a:ea typeface="Times New Roman" panose="02020603050405020304" pitchFamily="18" charset="0"/>
                <a:cs typeface="Simplified Arabic" panose="02020603050405020304" pitchFamily="18" charset="-78"/>
              </a:rPr>
              <a:t>*الاحترام:___________________________________________________________</a:t>
            </a:r>
            <a:endParaRPr lang="en-GB" sz="2800" dirty="0"/>
          </a:p>
        </p:txBody>
      </p:sp>
      <p:sp>
        <p:nvSpPr>
          <p:cNvPr id="9" name="TextBox 8">
            <a:extLst>
              <a:ext uri="{FF2B5EF4-FFF2-40B4-BE49-F238E27FC236}">
                <a16:creationId xmlns:a16="http://schemas.microsoft.com/office/drawing/2014/main" id="{B90FB743-250E-53A5-0C5D-8801C758C8BB}"/>
              </a:ext>
            </a:extLst>
          </p:cNvPr>
          <p:cNvSpPr txBox="1"/>
          <p:nvPr/>
        </p:nvSpPr>
        <p:spPr>
          <a:xfrm>
            <a:off x="2759148" y="3769242"/>
            <a:ext cx="6911163" cy="523220"/>
          </a:xfrm>
          <a:prstGeom prst="rect">
            <a:avLst/>
          </a:prstGeom>
          <a:noFill/>
        </p:spPr>
        <p:txBody>
          <a:bodyPr wrap="square" rtlCol="0">
            <a:spAutoFit/>
          </a:bodyPr>
          <a:lstStyle/>
          <a:p>
            <a:pPr algn="ctr"/>
            <a:r>
              <a:rPr lang="ar-BH" sz="2800" b="1" dirty="0">
                <a:solidFill>
                  <a:srgbClr val="FF0000"/>
                </a:solidFill>
              </a:rPr>
              <a:t>اسم أضحى مرفوع وعلامة رفعه الضمة</a:t>
            </a:r>
            <a:endParaRPr lang="en-GB" sz="2800" b="1" dirty="0">
              <a:solidFill>
                <a:srgbClr val="FF0000"/>
              </a:solidFill>
            </a:endParaRPr>
          </a:p>
        </p:txBody>
      </p:sp>
      <p:sp>
        <p:nvSpPr>
          <p:cNvPr id="10" name="TextBox 9">
            <a:extLst>
              <a:ext uri="{FF2B5EF4-FFF2-40B4-BE49-F238E27FC236}">
                <a16:creationId xmlns:a16="http://schemas.microsoft.com/office/drawing/2014/main" id="{6E11CED2-C09E-05D4-9D82-647AF0955364}"/>
              </a:ext>
            </a:extLst>
          </p:cNvPr>
          <p:cNvSpPr txBox="1"/>
          <p:nvPr/>
        </p:nvSpPr>
        <p:spPr>
          <a:xfrm>
            <a:off x="2682949" y="4695158"/>
            <a:ext cx="6911163" cy="523220"/>
          </a:xfrm>
          <a:prstGeom prst="rect">
            <a:avLst/>
          </a:prstGeom>
          <a:noFill/>
        </p:spPr>
        <p:txBody>
          <a:bodyPr wrap="square" rtlCol="0">
            <a:spAutoFit/>
          </a:bodyPr>
          <a:lstStyle/>
          <a:p>
            <a:pPr algn="ctr"/>
            <a:r>
              <a:rPr lang="ar-BH" sz="2800" b="1" dirty="0">
                <a:solidFill>
                  <a:srgbClr val="FF0000"/>
                </a:solidFill>
              </a:rPr>
              <a:t>خبر أضحى منصوب وعلامة نصبه الياء</a:t>
            </a:r>
            <a:endParaRPr lang="en-GB" sz="2800" b="1" dirty="0">
              <a:solidFill>
                <a:srgbClr val="FF0000"/>
              </a:solidFill>
            </a:endParaRPr>
          </a:p>
        </p:txBody>
      </p:sp>
      <p:sp>
        <p:nvSpPr>
          <p:cNvPr id="11" name="TextBox 10">
            <a:extLst>
              <a:ext uri="{FF2B5EF4-FFF2-40B4-BE49-F238E27FC236}">
                <a16:creationId xmlns:a16="http://schemas.microsoft.com/office/drawing/2014/main" id="{1061743F-65D8-FFAA-9314-298EA9719933}"/>
              </a:ext>
            </a:extLst>
          </p:cNvPr>
          <p:cNvSpPr txBox="1"/>
          <p:nvPr/>
        </p:nvSpPr>
        <p:spPr>
          <a:xfrm>
            <a:off x="2778641" y="5600887"/>
            <a:ext cx="6911163" cy="523220"/>
          </a:xfrm>
          <a:prstGeom prst="rect">
            <a:avLst/>
          </a:prstGeom>
          <a:noFill/>
        </p:spPr>
        <p:txBody>
          <a:bodyPr wrap="square" rtlCol="0">
            <a:spAutoFit/>
          </a:bodyPr>
          <a:lstStyle/>
          <a:p>
            <a:pPr algn="ctr"/>
            <a:r>
              <a:rPr lang="ar-BH" sz="2800" b="1" dirty="0">
                <a:solidFill>
                  <a:srgbClr val="FF0000"/>
                </a:solidFill>
              </a:rPr>
              <a:t>فاعل مرفوع وعلامة رفعه الضمة </a:t>
            </a:r>
            <a:endParaRPr lang="en-GB" sz="2800" b="1" dirty="0">
              <a:solidFill>
                <a:srgbClr val="FF0000"/>
              </a:solidFill>
            </a:endParaRPr>
          </a:p>
        </p:txBody>
      </p:sp>
    </p:spTree>
    <p:extLst>
      <p:ext uri="{BB962C8B-B14F-4D97-AF65-F5344CB8AC3E}">
        <p14:creationId xmlns:p14="http://schemas.microsoft.com/office/powerpoint/2010/main" val="234156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F4AFD2C8-69E9-68E6-743A-5B35DDB55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2041451"/>
          </a:xfrm>
          <a:prstGeom prst="rect">
            <a:avLst/>
          </a:prstGeom>
        </p:spPr>
      </p:pic>
      <p:sp>
        <p:nvSpPr>
          <p:cNvPr id="5" name="TextBox 4">
            <a:extLst>
              <a:ext uri="{FF2B5EF4-FFF2-40B4-BE49-F238E27FC236}">
                <a16:creationId xmlns:a16="http://schemas.microsoft.com/office/drawing/2014/main" id="{E1C295D9-C846-478D-8205-82F5ED9FCF5D}"/>
              </a:ext>
            </a:extLst>
          </p:cNvPr>
          <p:cNvSpPr txBox="1"/>
          <p:nvPr/>
        </p:nvSpPr>
        <p:spPr>
          <a:xfrm>
            <a:off x="2751174" y="1128179"/>
            <a:ext cx="6204098" cy="523220"/>
          </a:xfrm>
          <a:prstGeom prst="rect">
            <a:avLst/>
          </a:prstGeom>
          <a:noFill/>
        </p:spPr>
        <p:txBody>
          <a:bodyPr wrap="square">
            <a:spAutoFit/>
          </a:bodyPr>
          <a:lstStyle/>
          <a:p>
            <a:pPr algn="ctr"/>
            <a:r>
              <a:rPr lang="ar-BH" sz="2800" b="1" i="0" u="none" strike="noStrike" baseline="0" dirty="0">
                <a:solidFill>
                  <a:srgbClr val="FF0000"/>
                </a:solidFill>
                <a:latin typeface="Times New Roman,Bold"/>
              </a:rPr>
              <a:t>لا حافظَ علمٍ مغمورُ عند أهل القرية</a:t>
            </a:r>
            <a:endParaRPr lang="en-GB" sz="2800" dirty="0">
              <a:solidFill>
                <a:srgbClr val="FF0000"/>
              </a:solidFill>
            </a:endParaRPr>
          </a:p>
        </p:txBody>
      </p:sp>
      <p:pic>
        <p:nvPicPr>
          <p:cNvPr id="7" name="Picture 6">
            <a:extLst>
              <a:ext uri="{FF2B5EF4-FFF2-40B4-BE49-F238E27FC236}">
                <a16:creationId xmlns:a16="http://schemas.microsoft.com/office/drawing/2014/main" id="{7D2F0F68-7C88-6A98-8B12-60242C4A1260}"/>
              </a:ext>
            </a:extLst>
          </p:cNvPr>
          <p:cNvPicPr>
            <a:picLocks noChangeAspect="1"/>
          </p:cNvPicPr>
          <p:nvPr/>
        </p:nvPicPr>
        <p:blipFill>
          <a:blip r:embed="rId3"/>
          <a:stretch>
            <a:fillRect/>
          </a:stretch>
        </p:blipFill>
        <p:spPr>
          <a:xfrm>
            <a:off x="0" y="2041450"/>
            <a:ext cx="12192000" cy="1693010"/>
          </a:xfrm>
          <a:prstGeom prst="rect">
            <a:avLst/>
          </a:prstGeom>
        </p:spPr>
      </p:pic>
      <p:sp>
        <p:nvSpPr>
          <p:cNvPr id="8" name="Rectangle 7">
            <a:extLst>
              <a:ext uri="{FF2B5EF4-FFF2-40B4-BE49-F238E27FC236}">
                <a16:creationId xmlns:a16="http://schemas.microsoft.com/office/drawing/2014/main" id="{11C92C33-7FB2-BABB-51EE-F437E277395C}"/>
              </a:ext>
            </a:extLst>
          </p:cNvPr>
          <p:cNvSpPr/>
          <p:nvPr/>
        </p:nvSpPr>
        <p:spPr>
          <a:xfrm>
            <a:off x="8875401" y="3169630"/>
            <a:ext cx="756938" cy="400110"/>
          </a:xfrm>
          <a:prstGeom prst="rect">
            <a:avLst/>
          </a:prstGeom>
          <a:noFill/>
        </p:spPr>
        <p:txBody>
          <a:bodyPr wrap="none" lIns="91440" tIns="45720" rIns="91440" bIns="45720">
            <a:spAutoFit/>
          </a:bodyPr>
          <a:lstStyle/>
          <a:p>
            <a:pPr algn="ctr"/>
            <a:r>
              <a:rPr lang="ar-BH" sz="2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مواثيق</a:t>
            </a:r>
            <a:endParaRPr lang="en-US" sz="2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7" name="Rectangle 16">
            <a:extLst>
              <a:ext uri="{FF2B5EF4-FFF2-40B4-BE49-F238E27FC236}">
                <a16:creationId xmlns:a16="http://schemas.microsoft.com/office/drawing/2014/main" id="{4FCD5DF3-5C7E-CFD8-72FE-8BC42CC0C46E}"/>
              </a:ext>
            </a:extLst>
          </p:cNvPr>
          <p:cNvSpPr/>
          <p:nvPr/>
        </p:nvSpPr>
        <p:spPr>
          <a:xfrm>
            <a:off x="1890096" y="3169630"/>
            <a:ext cx="1904689" cy="400110"/>
          </a:xfrm>
          <a:prstGeom prst="rect">
            <a:avLst/>
          </a:prstGeom>
          <a:noFill/>
        </p:spPr>
        <p:txBody>
          <a:bodyPr wrap="none" lIns="91440" tIns="45720" rIns="91440" bIns="45720">
            <a:spAutoFit/>
          </a:bodyPr>
          <a:lstStyle/>
          <a:p>
            <a:pPr algn="ctr"/>
            <a:r>
              <a:rPr lang="ar-BH" sz="2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صيغة منتهى الجموع</a:t>
            </a:r>
            <a:endParaRPr lang="en-US" sz="2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9" name="TextBox 18">
            <a:extLst>
              <a:ext uri="{FF2B5EF4-FFF2-40B4-BE49-F238E27FC236}">
                <a16:creationId xmlns:a16="http://schemas.microsoft.com/office/drawing/2014/main" id="{6F030CF8-39C9-42CB-E527-9F820271C1B5}"/>
              </a:ext>
            </a:extLst>
          </p:cNvPr>
          <p:cNvSpPr txBox="1"/>
          <p:nvPr/>
        </p:nvSpPr>
        <p:spPr>
          <a:xfrm>
            <a:off x="268029" y="4082901"/>
            <a:ext cx="11655941" cy="1918987"/>
          </a:xfrm>
          <a:prstGeom prst="rect">
            <a:avLst/>
          </a:prstGeom>
          <a:noFill/>
        </p:spPr>
        <p:txBody>
          <a:bodyPr wrap="square">
            <a:spAutoFit/>
          </a:bodyPr>
          <a:lstStyle/>
          <a:p>
            <a:pPr marL="285750" indent="-285750" algn="r" rtl="1">
              <a:lnSpc>
                <a:spcPct val="115000"/>
              </a:lnSpc>
              <a:buFontTx/>
              <a:buChar char="-"/>
              <a:tabLst>
                <a:tab pos="928370" algn="l"/>
                <a:tab pos="2400300" algn="r"/>
              </a:tabLst>
            </a:pPr>
            <a:r>
              <a:rPr lang="ar-BH" sz="1800" b="1" dirty="0">
                <a:effectLst/>
                <a:latin typeface="Times New Roman" panose="02020603050405020304" pitchFamily="18" charset="0"/>
                <a:ea typeface="Times New Roman" panose="02020603050405020304" pitchFamily="18" charset="0"/>
                <a:cs typeface="Simplified Arabic" panose="02020603050405020304" pitchFamily="18" charset="-78"/>
              </a:rPr>
              <a:t>(</a:t>
            </a:r>
            <a:r>
              <a:rPr lang="ar-BH" sz="2400" dirty="0">
                <a:effectLst/>
                <a:latin typeface="Times New Roman" panose="02020603050405020304" pitchFamily="18" charset="0"/>
                <a:ea typeface="Times New Roman" panose="02020603050405020304" pitchFamily="18" charset="0"/>
                <a:cs typeface="Simplified Arabic" panose="02020603050405020304" pitchFamily="18" charset="-78"/>
              </a:rPr>
              <a:t>لا يكون المتزمّتون بأنفع مِمَّنْ يتسامحون). استخرج – من الجملة السّابقة – الاسم الممنوع من الصّرف، وبيّن سبب منعه. </a:t>
            </a:r>
          </a:p>
          <a:p>
            <a:pPr marL="342900" indent="-342900" algn="r" rtl="1">
              <a:lnSpc>
                <a:spcPct val="115000"/>
              </a:lnSpc>
              <a:buFontTx/>
              <a:buChar char="-"/>
              <a:tabLst>
                <a:tab pos="928370" algn="l"/>
                <a:tab pos="2400300" algn="r"/>
              </a:tabLst>
            </a:pPr>
            <a:r>
              <a:rPr lang="ar-BH" sz="2400" dirty="0">
                <a:effectLst/>
                <a:latin typeface="Times New Roman" panose="02020603050405020304" pitchFamily="18" charset="0"/>
                <a:ea typeface="Times New Roman" panose="02020603050405020304" pitchFamily="18" charset="0"/>
                <a:cs typeface="Simplified Arabic" panose="02020603050405020304" pitchFamily="18" charset="-78"/>
              </a:rPr>
              <a:t>                                                                            (2) </a:t>
            </a:r>
            <a:r>
              <a:rPr lang="ar-BH" sz="32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صفة على وزن أفعل</a:t>
            </a:r>
            <a:endParaRPr lang="en-GB" sz="3200" dirty="0">
              <a:solidFill>
                <a:srgbClr val="FF0000"/>
              </a:solidFill>
              <a:effectLst/>
              <a:latin typeface="Times New Roman" panose="02020603050405020304" pitchFamily="18" charset="0"/>
              <a:ea typeface="Times New Roman" panose="02020603050405020304" pitchFamily="18" charset="0"/>
            </a:endParaRPr>
          </a:p>
          <a:p>
            <a:pPr algn="r" rtl="1">
              <a:lnSpc>
                <a:spcPct val="115000"/>
              </a:lnSpc>
              <a:tabLst>
                <a:tab pos="928370" algn="l"/>
                <a:tab pos="2400300" algn="r"/>
              </a:tabLst>
            </a:pPr>
            <a:r>
              <a:rPr lang="ar-BH" sz="2400" dirty="0">
                <a:effectLst/>
                <a:latin typeface="Times New Roman" panose="02020603050405020304" pitchFamily="18" charset="0"/>
                <a:ea typeface="Times New Roman" panose="02020603050405020304" pitchFamily="18" charset="0"/>
                <a:cs typeface="Simplified Arabic" panose="02020603050405020304" pitchFamily="18" charset="-78"/>
              </a:rPr>
              <a:t>* الاسم الممنوع من الصّرف:_______________*سبب منعه:_________________________                                      </a:t>
            </a:r>
            <a:endParaRPr lang="en-GB" sz="24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6A1CD00B-4D46-F194-4F09-F25051B265F3}"/>
              </a:ext>
            </a:extLst>
          </p:cNvPr>
          <p:cNvSpPr txBox="1"/>
          <p:nvPr/>
        </p:nvSpPr>
        <p:spPr>
          <a:xfrm>
            <a:off x="7557571" y="5128918"/>
            <a:ext cx="914400" cy="646331"/>
          </a:xfrm>
          <a:prstGeom prst="rect">
            <a:avLst/>
          </a:prstGeom>
          <a:noFill/>
        </p:spPr>
        <p:txBody>
          <a:bodyPr wrap="square" rtlCol="0">
            <a:spAutoFit/>
          </a:bodyPr>
          <a:lstStyle/>
          <a:p>
            <a:pPr algn="ctr"/>
            <a:r>
              <a:rPr lang="ar-BH" sz="3600" b="1" dirty="0">
                <a:solidFill>
                  <a:srgbClr val="FF0000"/>
                </a:solidFill>
              </a:rPr>
              <a:t>أنفع</a:t>
            </a:r>
            <a:endParaRPr lang="en-GB" sz="3600" b="1" dirty="0">
              <a:solidFill>
                <a:srgbClr val="FF0000"/>
              </a:solidFill>
            </a:endParaRPr>
          </a:p>
        </p:txBody>
      </p:sp>
    </p:spTree>
    <p:extLst>
      <p:ext uri="{BB962C8B-B14F-4D97-AF65-F5344CB8AC3E}">
        <p14:creationId xmlns:p14="http://schemas.microsoft.com/office/powerpoint/2010/main" val="103590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500"/>
                                        <p:tgtEl>
                                          <p:spTgt spid="1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Word&#10;&#10;Description automatically generated">
            <a:extLst>
              <a:ext uri="{FF2B5EF4-FFF2-40B4-BE49-F238E27FC236}">
                <a16:creationId xmlns:a16="http://schemas.microsoft.com/office/drawing/2014/main" id="{058FA927-54B1-3C4F-12B8-6C65D74231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79" y="0"/>
            <a:ext cx="12075042" cy="2713029"/>
          </a:xfrm>
          <a:prstGeom prst="rect">
            <a:avLst/>
          </a:prstGeom>
        </p:spPr>
      </p:pic>
      <p:pic>
        <p:nvPicPr>
          <p:cNvPr id="5" name="Picture 4" descr="Text&#10;&#10;Description automatically generated">
            <a:extLst>
              <a:ext uri="{FF2B5EF4-FFF2-40B4-BE49-F238E27FC236}">
                <a16:creationId xmlns:a16="http://schemas.microsoft.com/office/drawing/2014/main" id="{9B26C5E7-85BE-D28D-1424-C1631D9CC4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42311"/>
            <a:ext cx="12133521" cy="3509363"/>
          </a:xfrm>
          <a:prstGeom prst="rect">
            <a:avLst/>
          </a:prstGeom>
        </p:spPr>
      </p:pic>
    </p:spTree>
    <p:extLst>
      <p:ext uri="{BB962C8B-B14F-4D97-AF65-F5344CB8AC3E}">
        <p14:creationId xmlns:p14="http://schemas.microsoft.com/office/powerpoint/2010/main" val="130433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setVTI">
  <a:themeElements>
    <a:clrScheme name="Custom 20">
      <a:dk1>
        <a:srgbClr val="000000"/>
      </a:dk1>
      <a:lt1>
        <a:sysClr val="window" lastClr="FFFFFF"/>
      </a:lt1>
      <a:dk2>
        <a:srgbClr val="2C3948"/>
      </a:dk2>
      <a:lt2>
        <a:srgbClr val="F4F4F4"/>
      </a:lt2>
      <a:accent1>
        <a:srgbClr val="F49D90"/>
      </a:accent1>
      <a:accent2>
        <a:srgbClr val="D6947C"/>
      </a:accent2>
      <a:accent3>
        <a:srgbClr val="BF8484"/>
      </a:accent3>
      <a:accent4>
        <a:srgbClr val="96A9AA"/>
      </a:accent4>
      <a:accent5>
        <a:srgbClr val="DD796C"/>
      </a:accent5>
      <a:accent6>
        <a:srgbClr val="D09145"/>
      </a:accent6>
      <a:hlink>
        <a:srgbClr val="DF686A"/>
      </a:hlink>
      <a:folHlink>
        <a:srgbClr val="F93F1C"/>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Offset</Template>
  <TotalTime>209</TotalTime>
  <Words>593</Words>
  <Application>Microsoft Office PowerPoint</Application>
  <PresentationFormat>Widescreen</PresentationFormat>
  <Paragraphs>85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OffsetVTI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OSAMA SAAD ELSAYED KHRFOSH</dc:creator>
  <cp:lastModifiedBy>Unknown User</cp:lastModifiedBy>
  <cp:revision>42</cp:revision>
  <dcterms:created xsi:type="dcterms:W3CDTF">2021-05-05T09:08:30Z</dcterms:created>
  <dcterms:modified xsi:type="dcterms:W3CDTF">2022-05-29T10:29:31Z</dcterms:modified>
</cp:coreProperties>
</file>