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58" r:id="rId4"/>
    <p:sldId id="383" r:id="rId5"/>
    <p:sldId id="384" r:id="rId6"/>
    <p:sldId id="385" r:id="rId7"/>
    <p:sldId id="386" r:id="rId8"/>
    <p:sldId id="387" r:id="rId9"/>
    <p:sldId id="388" r:id="rId10"/>
    <p:sldId id="390" r:id="rId11"/>
    <p:sldId id="391" r:id="rId12"/>
    <p:sldId id="392" r:id="rId13"/>
    <p:sldId id="393" r:id="rId14"/>
    <p:sldId id="394" r:id="rId15"/>
    <p:sldId id="395" r:id="rId16"/>
    <p:sldId id="400" r:id="rId17"/>
    <p:sldId id="396" r:id="rId18"/>
    <p:sldId id="397" r:id="rId19"/>
    <p:sldId id="398" r:id="rId20"/>
    <p:sldId id="399" r:id="rId21"/>
    <p:sldId id="401" r:id="rId22"/>
    <p:sldId id="402" r:id="rId23"/>
    <p:sldId id="403" r:id="rId24"/>
    <p:sldId id="404" r:id="rId25"/>
    <p:sldId id="405" r:id="rId26"/>
    <p:sldId id="406" r:id="rId27"/>
    <p:sldId id="407" r:id="rId28"/>
    <p:sldId id="408" r:id="rId29"/>
    <p:sldId id="280" r:id="rId3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EAEAEA"/>
    <a:srgbClr val="CC66FF"/>
    <a:srgbClr val="CCCCFF"/>
    <a:srgbClr val="EEEE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932" autoAdjust="0"/>
    <p:restoredTop sz="94603"/>
  </p:normalViewPr>
  <p:slideViewPr>
    <p:cSldViewPr snapToGrid="0">
      <p:cViewPr varScale="1">
        <p:scale>
          <a:sx n="70" d="100"/>
          <a:sy n="70" d="100"/>
        </p:scale>
        <p:origin x="1026"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theme" Target="theme/theme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viewProps" Target="viewProp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presProps" Target="pres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notesMaster" Target="notesMasters/notesMaster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tableStyles" Target="tableStyles.xml" /></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033519-0C8B-47EB-BC85-12181664CAE3}" type="doc">
      <dgm:prSet loTypeId="urn:microsoft.com/office/officeart/2011/layout/TabList" loCatId="list" qsTypeId="urn:microsoft.com/office/officeart/2005/8/quickstyle/simple1" qsCatId="simple" csTypeId="urn:microsoft.com/office/officeart/2005/8/colors/colorful4" csCatId="colorful" phldr="1"/>
      <dgm:spPr/>
      <dgm:t>
        <a:bodyPr/>
        <a:lstStyle/>
        <a:p>
          <a:endParaRPr lang="en-US"/>
        </a:p>
      </dgm:t>
    </dgm:pt>
    <dgm:pt modelId="{1BF5E294-2494-4EFC-B18A-5ECA7ABEE1BF}">
      <dgm:prSet phldrT="[Text]"/>
      <dgm:spPr/>
      <dgm:t>
        <a:bodyPr/>
        <a:lstStyle/>
        <a:p>
          <a:pPr rtl="1"/>
          <a:r>
            <a:rPr lang="ar-BH" b="1" dirty="0">
              <a:solidFill>
                <a:schemeClr val="tx1"/>
              </a:solidFill>
              <a:effectLst>
                <a:outerShdw blurRad="38100" dist="38100" dir="2700000" algn="tl">
                  <a:srgbClr val="000000">
                    <a:alpha val="43137"/>
                  </a:srgbClr>
                </a:outerShdw>
              </a:effectLst>
            </a:rPr>
            <a:t>السياسي</a:t>
          </a:r>
          <a:endParaRPr lang="en-US" b="1" dirty="0">
            <a:solidFill>
              <a:schemeClr val="tx1"/>
            </a:solidFill>
            <a:effectLst>
              <a:outerShdw blurRad="38100" dist="38100" dir="2700000" algn="tl">
                <a:srgbClr val="000000">
                  <a:alpha val="43137"/>
                </a:srgbClr>
              </a:outerShdw>
            </a:effectLst>
          </a:endParaRPr>
        </a:p>
      </dgm:t>
    </dgm:pt>
    <dgm:pt modelId="{29949C4E-EBE5-40A8-9498-34024F951F36}" type="parTrans" cxnId="{71690DD5-5F28-4CD9-80C8-898A344A2207}">
      <dgm:prSet/>
      <dgm:spPr/>
      <dgm:t>
        <a:bodyPr/>
        <a:lstStyle/>
        <a:p>
          <a:pPr rtl="1"/>
          <a:endParaRPr lang="en-US"/>
        </a:p>
      </dgm:t>
    </dgm:pt>
    <dgm:pt modelId="{1C237D2D-BBF9-42D7-B66D-290B260E7DE4}" type="sibTrans" cxnId="{71690DD5-5F28-4CD9-80C8-898A344A2207}">
      <dgm:prSet/>
      <dgm:spPr/>
      <dgm:t>
        <a:bodyPr/>
        <a:lstStyle/>
        <a:p>
          <a:pPr rtl="1"/>
          <a:endParaRPr lang="en-US"/>
        </a:p>
      </dgm:t>
    </dgm:pt>
    <dgm:pt modelId="{818CE6D7-C52F-40CE-9142-84FBF0F7A301}">
      <dgm:prSet phldrT="[Text]" phldr="1"/>
      <dgm:spPr/>
      <dgm:t>
        <a:bodyPr/>
        <a:lstStyle/>
        <a:p>
          <a:pPr rtl="1"/>
          <a:endParaRPr lang="en-US" dirty="0"/>
        </a:p>
      </dgm:t>
    </dgm:pt>
    <dgm:pt modelId="{D0739538-639B-4596-9DF8-0880129A44A9}" type="parTrans" cxnId="{D8BD130E-C1C4-479D-B273-1E02ED2295C1}">
      <dgm:prSet/>
      <dgm:spPr/>
      <dgm:t>
        <a:bodyPr/>
        <a:lstStyle/>
        <a:p>
          <a:pPr rtl="1"/>
          <a:endParaRPr lang="en-US"/>
        </a:p>
      </dgm:t>
    </dgm:pt>
    <dgm:pt modelId="{031E2CC4-0F97-4EC7-95EA-F1E7011F5668}" type="sibTrans" cxnId="{D8BD130E-C1C4-479D-B273-1E02ED2295C1}">
      <dgm:prSet/>
      <dgm:spPr/>
      <dgm:t>
        <a:bodyPr/>
        <a:lstStyle/>
        <a:p>
          <a:pPr rtl="1"/>
          <a:endParaRPr lang="en-US"/>
        </a:p>
      </dgm:t>
    </dgm:pt>
    <dgm:pt modelId="{4FEF1161-79F9-4646-BCF2-F978670C0308}">
      <dgm:prSet phldrT="[Text]"/>
      <dgm:spPr/>
      <dgm:t>
        <a:bodyPr/>
        <a:lstStyle/>
        <a:p>
          <a:pPr algn="r" rtl="1"/>
          <a:r>
            <a:rPr lang="ar-BH" b="1" dirty="0">
              <a:solidFill>
                <a:schemeClr val="tx1"/>
              </a:solidFill>
            </a:rPr>
            <a:t>تهديد سيادة مملكة البحرين وأمنها</a:t>
          </a:r>
          <a:r>
            <a:rPr lang="ar-BH" b="1" dirty="0">
              <a:solidFill>
                <a:schemeClr val="accent5">
                  <a:lumMod val="50000"/>
                </a:schemeClr>
              </a:solidFill>
            </a:rPr>
            <a:t>.</a:t>
          </a:r>
          <a:endParaRPr lang="en-US" b="1" dirty="0">
            <a:solidFill>
              <a:schemeClr val="accent5">
                <a:lumMod val="50000"/>
              </a:schemeClr>
            </a:solidFill>
          </a:endParaRPr>
        </a:p>
      </dgm:t>
    </dgm:pt>
    <dgm:pt modelId="{95B48B0A-B714-4AEA-AF15-3572E184F6ED}" type="parTrans" cxnId="{65C8BEFB-5A18-4D70-A3E3-2F46ED2EFAC9}">
      <dgm:prSet/>
      <dgm:spPr/>
      <dgm:t>
        <a:bodyPr/>
        <a:lstStyle/>
        <a:p>
          <a:pPr rtl="1"/>
          <a:endParaRPr lang="en-US"/>
        </a:p>
      </dgm:t>
    </dgm:pt>
    <dgm:pt modelId="{66593216-4266-417D-B3BC-57F4A656C706}" type="sibTrans" cxnId="{65C8BEFB-5A18-4D70-A3E3-2F46ED2EFAC9}">
      <dgm:prSet/>
      <dgm:spPr/>
      <dgm:t>
        <a:bodyPr/>
        <a:lstStyle/>
        <a:p>
          <a:pPr rtl="1"/>
          <a:endParaRPr lang="en-US"/>
        </a:p>
      </dgm:t>
    </dgm:pt>
    <dgm:pt modelId="{5411BB2C-C00F-4F1F-B07C-D3CB8E605AD0}">
      <dgm:prSet phldrT="[Text]"/>
      <dgm:spPr>
        <a:solidFill>
          <a:schemeClr val="accent6">
            <a:lumMod val="40000"/>
            <a:lumOff val="60000"/>
          </a:schemeClr>
        </a:solidFill>
        <a:ln>
          <a:solidFill>
            <a:schemeClr val="accent6">
              <a:lumMod val="40000"/>
              <a:lumOff val="60000"/>
            </a:schemeClr>
          </a:solidFill>
        </a:ln>
      </dgm:spPr>
      <dgm:t>
        <a:bodyPr/>
        <a:lstStyle/>
        <a:p>
          <a:pPr rtl="1"/>
          <a:r>
            <a:rPr lang="ar-BH" b="1" dirty="0">
              <a:solidFill>
                <a:schemeClr val="tx1"/>
              </a:solidFill>
              <a:effectLst>
                <a:outerShdw blurRad="38100" dist="38100" dir="2700000" algn="tl">
                  <a:srgbClr val="000000">
                    <a:alpha val="43137"/>
                  </a:srgbClr>
                </a:outerShdw>
              </a:effectLst>
            </a:rPr>
            <a:t>الاقتصادي</a:t>
          </a:r>
          <a:endParaRPr lang="en-US" b="1" dirty="0">
            <a:solidFill>
              <a:schemeClr val="tx1"/>
            </a:solidFill>
            <a:effectLst>
              <a:outerShdw blurRad="38100" dist="38100" dir="2700000" algn="tl">
                <a:srgbClr val="000000">
                  <a:alpha val="43137"/>
                </a:srgbClr>
              </a:outerShdw>
            </a:effectLst>
          </a:endParaRPr>
        </a:p>
      </dgm:t>
    </dgm:pt>
    <dgm:pt modelId="{B260D876-0E43-4EA0-8196-2CB2B5E494FD}" type="parTrans" cxnId="{8CA4E767-D364-4A8A-B20F-6E7AFFCD8621}">
      <dgm:prSet/>
      <dgm:spPr/>
      <dgm:t>
        <a:bodyPr/>
        <a:lstStyle/>
        <a:p>
          <a:pPr rtl="1"/>
          <a:endParaRPr lang="en-US"/>
        </a:p>
      </dgm:t>
    </dgm:pt>
    <dgm:pt modelId="{BFAC589C-B7CB-402B-82DB-29DF08640731}" type="sibTrans" cxnId="{8CA4E767-D364-4A8A-B20F-6E7AFFCD8621}">
      <dgm:prSet/>
      <dgm:spPr/>
      <dgm:t>
        <a:bodyPr/>
        <a:lstStyle/>
        <a:p>
          <a:pPr rtl="1"/>
          <a:endParaRPr lang="en-US"/>
        </a:p>
      </dgm:t>
    </dgm:pt>
    <dgm:pt modelId="{5B8A0D37-4D0E-4A00-9A10-C16FBCD88B1E}">
      <dgm:prSet phldrT="[Text]"/>
      <dgm:spPr/>
      <dgm:t>
        <a:bodyPr/>
        <a:lstStyle/>
        <a:p>
          <a:pPr rtl="1"/>
          <a:r>
            <a:rPr lang="ar-BH" b="1" dirty="0">
              <a:solidFill>
                <a:schemeClr val="tx1"/>
              </a:solidFill>
            </a:rPr>
            <a:t>إلحاق أضرار كبيرة باقتصادها الوطني.</a:t>
          </a:r>
          <a:endParaRPr lang="en-US" b="1" dirty="0">
            <a:solidFill>
              <a:schemeClr val="tx1"/>
            </a:solidFill>
          </a:endParaRPr>
        </a:p>
      </dgm:t>
    </dgm:pt>
    <dgm:pt modelId="{C145CCE8-4F3C-4443-B6A9-D75975232E22}" type="parTrans" cxnId="{D9DB8B2E-61FF-40E5-9916-3805B15C840D}">
      <dgm:prSet/>
      <dgm:spPr/>
      <dgm:t>
        <a:bodyPr/>
        <a:lstStyle/>
        <a:p>
          <a:pPr rtl="1"/>
          <a:endParaRPr lang="en-US"/>
        </a:p>
      </dgm:t>
    </dgm:pt>
    <dgm:pt modelId="{ABA1EAC7-B202-4AB6-B17E-D54950C42912}" type="sibTrans" cxnId="{D9DB8B2E-61FF-40E5-9916-3805B15C840D}">
      <dgm:prSet/>
      <dgm:spPr/>
      <dgm:t>
        <a:bodyPr/>
        <a:lstStyle/>
        <a:p>
          <a:pPr rtl="1"/>
          <a:endParaRPr lang="en-US"/>
        </a:p>
      </dgm:t>
    </dgm:pt>
    <dgm:pt modelId="{C7640C77-40E9-4F24-90E8-02F3EA9D0361}">
      <dgm:prSet phldrT="[Text]"/>
      <dgm:spPr>
        <a:solidFill>
          <a:schemeClr val="accent1">
            <a:lumMod val="60000"/>
            <a:lumOff val="40000"/>
          </a:schemeClr>
        </a:solidFill>
        <a:ln>
          <a:solidFill>
            <a:schemeClr val="accent1">
              <a:lumMod val="20000"/>
              <a:lumOff val="80000"/>
            </a:schemeClr>
          </a:solidFill>
        </a:ln>
      </dgm:spPr>
      <dgm:t>
        <a:bodyPr/>
        <a:lstStyle/>
        <a:p>
          <a:pPr rtl="1"/>
          <a:r>
            <a:rPr lang="ar-BH" b="1" dirty="0">
              <a:solidFill>
                <a:schemeClr val="tx1"/>
              </a:solidFill>
              <a:effectLst>
                <a:outerShdw blurRad="38100" dist="38100" dir="2700000" algn="tl">
                  <a:srgbClr val="000000">
                    <a:alpha val="43137"/>
                  </a:srgbClr>
                </a:outerShdw>
              </a:effectLst>
            </a:rPr>
            <a:t>الاجتماعي</a:t>
          </a:r>
          <a:endParaRPr lang="en-US" b="1" dirty="0">
            <a:solidFill>
              <a:schemeClr val="tx1"/>
            </a:solidFill>
            <a:effectLst>
              <a:outerShdw blurRad="38100" dist="38100" dir="2700000" algn="tl">
                <a:srgbClr val="000000">
                  <a:alpha val="43137"/>
                </a:srgbClr>
              </a:outerShdw>
            </a:effectLst>
          </a:endParaRPr>
        </a:p>
      </dgm:t>
    </dgm:pt>
    <dgm:pt modelId="{FB3444E2-9329-4F3F-A67F-2A6D655FDFAD}" type="parTrans" cxnId="{67D70040-9C39-4F7E-A763-867E73BF30C5}">
      <dgm:prSet/>
      <dgm:spPr/>
      <dgm:t>
        <a:bodyPr/>
        <a:lstStyle/>
        <a:p>
          <a:pPr rtl="1"/>
          <a:endParaRPr lang="en-US"/>
        </a:p>
      </dgm:t>
    </dgm:pt>
    <dgm:pt modelId="{905116EC-EB56-4AE4-9402-BD76CF027363}" type="sibTrans" cxnId="{67D70040-9C39-4F7E-A763-867E73BF30C5}">
      <dgm:prSet/>
      <dgm:spPr/>
      <dgm:t>
        <a:bodyPr/>
        <a:lstStyle/>
        <a:p>
          <a:pPr rtl="1"/>
          <a:endParaRPr lang="en-US"/>
        </a:p>
      </dgm:t>
    </dgm:pt>
    <dgm:pt modelId="{6EBCE716-830F-45C1-8AA7-DD9A6EF10242}">
      <dgm:prSet phldrT="[Text]"/>
      <dgm:spPr/>
      <dgm:t>
        <a:bodyPr/>
        <a:lstStyle/>
        <a:p>
          <a:pPr rtl="1"/>
          <a:r>
            <a:rPr lang="ar-BH" b="1" dirty="0">
              <a:solidFill>
                <a:schemeClr val="tx1"/>
              </a:solidFill>
            </a:rPr>
            <a:t>جر فئات المجتمع المتماسك إلى </a:t>
          </a:r>
          <a:r>
            <a:rPr lang="ar-BH" b="1">
              <a:solidFill>
                <a:schemeClr val="tx1"/>
              </a:solidFill>
            </a:rPr>
            <a:t>التفكك وزعزعت أمنه.</a:t>
          </a:r>
          <a:endParaRPr lang="en-US" b="1" dirty="0">
            <a:solidFill>
              <a:schemeClr val="tx1"/>
            </a:solidFill>
          </a:endParaRPr>
        </a:p>
      </dgm:t>
    </dgm:pt>
    <dgm:pt modelId="{4E0477C6-1E17-479D-B7F0-FCC053B549F4}" type="parTrans" cxnId="{187DFDF7-5C09-4343-956B-E5DF1A50E729}">
      <dgm:prSet/>
      <dgm:spPr/>
      <dgm:t>
        <a:bodyPr/>
        <a:lstStyle/>
        <a:p>
          <a:pPr rtl="1"/>
          <a:endParaRPr lang="en-US"/>
        </a:p>
      </dgm:t>
    </dgm:pt>
    <dgm:pt modelId="{19A87A8A-CD12-4599-9B1B-3E066C01F628}" type="sibTrans" cxnId="{187DFDF7-5C09-4343-956B-E5DF1A50E729}">
      <dgm:prSet/>
      <dgm:spPr/>
      <dgm:t>
        <a:bodyPr/>
        <a:lstStyle/>
        <a:p>
          <a:pPr rtl="1"/>
          <a:endParaRPr lang="en-US"/>
        </a:p>
      </dgm:t>
    </dgm:pt>
    <dgm:pt modelId="{87068E52-4070-45F5-B4D6-454DD68D5306}">
      <dgm:prSet phldrT="[Text]" phldr="1"/>
      <dgm:spPr/>
      <dgm:t>
        <a:bodyPr/>
        <a:lstStyle/>
        <a:p>
          <a:pPr rtl="1"/>
          <a:endParaRPr lang="en-US" dirty="0"/>
        </a:p>
      </dgm:t>
    </dgm:pt>
    <dgm:pt modelId="{87316F26-8CC0-41C0-887D-A6FB8E46E981}" type="sibTrans" cxnId="{E9F2FEC2-A152-4A10-8EE7-014AB3E97631}">
      <dgm:prSet/>
      <dgm:spPr/>
      <dgm:t>
        <a:bodyPr/>
        <a:lstStyle/>
        <a:p>
          <a:pPr rtl="1"/>
          <a:endParaRPr lang="en-US"/>
        </a:p>
      </dgm:t>
    </dgm:pt>
    <dgm:pt modelId="{529B92ED-7EE5-4A0B-A084-D53FFABC3365}" type="parTrans" cxnId="{E9F2FEC2-A152-4A10-8EE7-014AB3E97631}">
      <dgm:prSet/>
      <dgm:spPr/>
      <dgm:t>
        <a:bodyPr/>
        <a:lstStyle/>
        <a:p>
          <a:pPr rtl="1"/>
          <a:endParaRPr lang="en-US"/>
        </a:p>
      </dgm:t>
    </dgm:pt>
    <dgm:pt modelId="{49D358E3-E693-4CE8-AD65-6C02480C833D}">
      <dgm:prSet phldrT="[Text]" phldr="1"/>
      <dgm:spPr/>
      <dgm:t>
        <a:bodyPr/>
        <a:lstStyle/>
        <a:p>
          <a:pPr rtl="1"/>
          <a:endParaRPr lang="en-US" dirty="0"/>
        </a:p>
      </dgm:t>
    </dgm:pt>
    <dgm:pt modelId="{282357FF-54A3-4E7E-AA31-27EF443315AE}" type="sibTrans" cxnId="{56B96967-64AB-4E3D-B179-CEA1ED493B51}">
      <dgm:prSet/>
      <dgm:spPr/>
      <dgm:t>
        <a:bodyPr/>
        <a:lstStyle/>
        <a:p>
          <a:pPr rtl="1"/>
          <a:endParaRPr lang="en-US"/>
        </a:p>
      </dgm:t>
    </dgm:pt>
    <dgm:pt modelId="{2E0BD58C-8521-4E14-944B-7FED3DA2F127}" type="parTrans" cxnId="{56B96967-64AB-4E3D-B179-CEA1ED493B51}">
      <dgm:prSet/>
      <dgm:spPr/>
      <dgm:t>
        <a:bodyPr/>
        <a:lstStyle/>
        <a:p>
          <a:pPr rtl="1"/>
          <a:endParaRPr lang="en-US"/>
        </a:p>
      </dgm:t>
    </dgm:pt>
    <dgm:pt modelId="{3E0681D0-EACB-4B85-B389-4FD85F94CB23}" type="pres">
      <dgm:prSet presAssocID="{6C033519-0C8B-47EB-BC85-12181664CAE3}" presName="Name0" presStyleCnt="0">
        <dgm:presLayoutVars>
          <dgm:chMax/>
          <dgm:chPref val="3"/>
          <dgm:dir/>
          <dgm:animOne val="branch"/>
          <dgm:animLvl val="lvl"/>
        </dgm:presLayoutVars>
      </dgm:prSet>
      <dgm:spPr/>
    </dgm:pt>
    <dgm:pt modelId="{FF6A0A6B-786B-4275-A426-49A91C1C1054}" type="pres">
      <dgm:prSet presAssocID="{1BF5E294-2494-4EFC-B18A-5ECA7ABEE1BF}" presName="composite" presStyleCnt="0"/>
      <dgm:spPr/>
    </dgm:pt>
    <dgm:pt modelId="{F49828AF-2E39-49BE-A4E3-A835794B1E5D}" type="pres">
      <dgm:prSet presAssocID="{1BF5E294-2494-4EFC-B18A-5ECA7ABEE1BF}" presName="FirstChild" presStyleLbl="revTx" presStyleIdx="0" presStyleCnt="6">
        <dgm:presLayoutVars>
          <dgm:chMax val="0"/>
          <dgm:chPref val="0"/>
          <dgm:bulletEnabled val="1"/>
        </dgm:presLayoutVars>
      </dgm:prSet>
      <dgm:spPr/>
    </dgm:pt>
    <dgm:pt modelId="{3AF5CB8B-D6FA-40BE-B067-DC64FA6D6AD3}" type="pres">
      <dgm:prSet presAssocID="{1BF5E294-2494-4EFC-B18A-5ECA7ABEE1BF}" presName="Parent" presStyleLbl="alignNode1" presStyleIdx="0" presStyleCnt="3">
        <dgm:presLayoutVars>
          <dgm:chMax val="3"/>
          <dgm:chPref val="3"/>
          <dgm:bulletEnabled val="1"/>
        </dgm:presLayoutVars>
      </dgm:prSet>
      <dgm:spPr/>
    </dgm:pt>
    <dgm:pt modelId="{7371A2C5-31FA-4C0E-8B7F-4901F248E8D4}" type="pres">
      <dgm:prSet presAssocID="{1BF5E294-2494-4EFC-B18A-5ECA7ABEE1BF}" presName="Accent" presStyleLbl="parChTrans1D1" presStyleIdx="0" presStyleCnt="3"/>
      <dgm:spPr/>
    </dgm:pt>
    <dgm:pt modelId="{D7CC38A3-0FD4-4B3C-90FF-19F67A5E2BDB}" type="pres">
      <dgm:prSet presAssocID="{1BF5E294-2494-4EFC-B18A-5ECA7ABEE1BF}" presName="Child" presStyleLbl="revTx" presStyleIdx="1" presStyleCnt="6">
        <dgm:presLayoutVars>
          <dgm:chMax val="0"/>
          <dgm:chPref val="0"/>
          <dgm:bulletEnabled val="1"/>
        </dgm:presLayoutVars>
      </dgm:prSet>
      <dgm:spPr/>
    </dgm:pt>
    <dgm:pt modelId="{B7969F85-7CFA-4769-A0C5-E9F16C4F36C0}" type="pres">
      <dgm:prSet presAssocID="{1C237D2D-BBF9-42D7-B66D-290B260E7DE4}" presName="sibTrans" presStyleCnt="0"/>
      <dgm:spPr/>
    </dgm:pt>
    <dgm:pt modelId="{259C1867-39DE-48C7-8438-BD4B4F7464ED}" type="pres">
      <dgm:prSet presAssocID="{5411BB2C-C00F-4F1F-B07C-D3CB8E605AD0}" presName="composite" presStyleCnt="0"/>
      <dgm:spPr/>
    </dgm:pt>
    <dgm:pt modelId="{EE66903F-CCF5-4CEF-AC0C-88F76FEEEAD1}" type="pres">
      <dgm:prSet presAssocID="{5411BB2C-C00F-4F1F-B07C-D3CB8E605AD0}" presName="FirstChild" presStyleLbl="revTx" presStyleIdx="2" presStyleCnt="6">
        <dgm:presLayoutVars>
          <dgm:chMax val="0"/>
          <dgm:chPref val="0"/>
          <dgm:bulletEnabled val="1"/>
        </dgm:presLayoutVars>
      </dgm:prSet>
      <dgm:spPr/>
    </dgm:pt>
    <dgm:pt modelId="{AC69F843-0312-43C5-BC61-E856786507D6}" type="pres">
      <dgm:prSet presAssocID="{5411BB2C-C00F-4F1F-B07C-D3CB8E605AD0}" presName="Parent" presStyleLbl="alignNode1" presStyleIdx="1" presStyleCnt="3">
        <dgm:presLayoutVars>
          <dgm:chMax val="3"/>
          <dgm:chPref val="3"/>
          <dgm:bulletEnabled val="1"/>
        </dgm:presLayoutVars>
      </dgm:prSet>
      <dgm:spPr/>
    </dgm:pt>
    <dgm:pt modelId="{AE213D6E-68E1-41C5-953C-4F09E3DCBDC1}" type="pres">
      <dgm:prSet presAssocID="{5411BB2C-C00F-4F1F-B07C-D3CB8E605AD0}" presName="Accent" presStyleLbl="parChTrans1D1" presStyleIdx="1" presStyleCnt="3"/>
      <dgm:spPr/>
    </dgm:pt>
    <dgm:pt modelId="{5C3BE843-EE86-4A8A-9634-74B177C73A9C}" type="pres">
      <dgm:prSet presAssocID="{5411BB2C-C00F-4F1F-B07C-D3CB8E605AD0}" presName="Child" presStyleLbl="revTx" presStyleIdx="3" presStyleCnt="6">
        <dgm:presLayoutVars>
          <dgm:chMax val="0"/>
          <dgm:chPref val="0"/>
          <dgm:bulletEnabled val="1"/>
        </dgm:presLayoutVars>
      </dgm:prSet>
      <dgm:spPr/>
    </dgm:pt>
    <dgm:pt modelId="{CCA74C98-23D7-40F8-86EB-F0754E0293A6}" type="pres">
      <dgm:prSet presAssocID="{BFAC589C-B7CB-402B-82DB-29DF08640731}" presName="sibTrans" presStyleCnt="0"/>
      <dgm:spPr/>
    </dgm:pt>
    <dgm:pt modelId="{D8395436-0482-4A8D-94E1-EAB7FA8AEDCF}" type="pres">
      <dgm:prSet presAssocID="{C7640C77-40E9-4F24-90E8-02F3EA9D0361}" presName="composite" presStyleCnt="0"/>
      <dgm:spPr/>
    </dgm:pt>
    <dgm:pt modelId="{BC0BAD2E-F961-4915-BE31-B029B6D6D0C7}" type="pres">
      <dgm:prSet presAssocID="{C7640C77-40E9-4F24-90E8-02F3EA9D0361}" presName="FirstChild" presStyleLbl="revTx" presStyleIdx="4" presStyleCnt="6">
        <dgm:presLayoutVars>
          <dgm:chMax val="0"/>
          <dgm:chPref val="0"/>
          <dgm:bulletEnabled val="1"/>
        </dgm:presLayoutVars>
      </dgm:prSet>
      <dgm:spPr/>
    </dgm:pt>
    <dgm:pt modelId="{B3B83E31-DD38-4628-9F00-56D45799AA72}" type="pres">
      <dgm:prSet presAssocID="{C7640C77-40E9-4F24-90E8-02F3EA9D0361}" presName="Parent" presStyleLbl="alignNode1" presStyleIdx="2" presStyleCnt="3">
        <dgm:presLayoutVars>
          <dgm:chMax val="3"/>
          <dgm:chPref val="3"/>
          <dgm:bulletEnabled val="1"/>
        </dgm:presLayoutVars>
      </dgm:prSet>
      <dgm:spPr/>
    </dgm:pt>
    <dgm:pt modelId="{46177F23-2B58-45B9-98C7-9EF9D712D76F}" type="pres">
      <dgm:prSet presAssocID="{C7640C77-40E9-4F24-90E8-02F3EA9D0361}" presName="Accent" presStyleLbl="parChTrans1D1" presStyleIdx="2" presStyleCnt="3"/>
      <dgm:spPr/>
    </dgm:pt>
    <dgm:pt modelId="{E1F89961-43EC-4EA0-A817-731A2F3C7134}" type="pres">
      <dgm:prSet presAssocID="{C7640C77-40E9-4F24-90E8-02F3EA9D0361}" presName="Child" presStyleLbl="revTx" presStyleIdx="5" presStyleCnt="6">
        <dgm:presLayoutVars>
          <dgm:chMax val="0"/>
          <dgm:chPref val="0"/>
          <dgm:bulletEnabled val="1"/>
        </dgm:presLayoutVars>
      </dgm:prSet>
      <dgm:spPr/>
    </dgm:pt>
  </dgm:ptLst>
  <dgm:cxnLst>
    <dgm:cxn modelId="{D8BD130E-C1C4-479D-B273-1E02ED2295C1}" srcId="{1BF5E294-2494-4EFC-B18A-5ECA7ABEE1BF}" destId="{818CE6D7-C52F-40CE-9142-84FBF0F7A301}" srcOrd="0" destOrd="0" parTransId="{D0739538-639B-4596-9DF8-0880129A44A9}" sibTransId="{031E2CC4-0F97-4EC7-95EA-F1E7011F5668}"/>
    <dgm:cxn modelId="{D907431B-899C-0E41-B7AC-5BBF92F351C4}" type="presOf" srcId="{1BF5E294-2494-4EFC-B18A-5ECA7ABEE1BF}" destId="{3AF5CB8B-D6FA-40BE-B067-DC64FA6D6AD3}" srcOrd="0" destOrd="0" presId="urn:microsoft.com/office/officeart/2011/layout/TabList"/>
    <dgm:cxn modelId="{D9DB8B2E-61FF-40E5-9916-3805B15C840D}" srcId="{5411BB2C-C00F-4F1F-B07C-D3CB8E605AD0}" destId="{5B8A0D37-4D0E-4A00-9A10-C16FBCD88B1E}" srcOrd="1" destOrd="0" parTransId="{C145CCE8-4F3C-4443-B6A9-D75975232E22}" sibTransId="{ABA1EAC7-B202-4AB6-B17E-D54950C42912}"/>
    <dgm:cxn modelId="{67D70040-9C39-4F7E-A763-867E73BF30C5}" srcId="{6C033519-0C8B-47EB-BC85-12181664CAE3}" destId="{C7640C77-40E9-4F24-90E8-02F3EA9D0361}" srcOrd="2" destOrd="0" parTransId="{FB3444E2-9329-4F3F-A67F-2A6D655FDFAD}" sibTransId="{905116EC-EB56-4AE4-9402-BD76CF027363}"/>
    <dgm:cxn modelId="{5EE3595D-B223-7C40-90E2-3418DBB94CE8}" type="presOf" srcId="{6C033519-0C8B-47EB-BC85-12181664CAE3}" destId="{3E0681D0-EACB-4B85-B389-4FD85F94CB23}" srcOrd="0" destOrd="0" presId="urn:microsoft.com/office/officeart/2011/layout/TabList"/>
    <dgm:cxn modelId="{56B96967-64AB-4E3D-B179-CEA1ED493B51}" srcId="{C7640C77-40E9-4F24-90E8-02F3EA9D0361}" destId="{49D358E3-E693-4CE8-AD65-6C02480C833D}" srcOrd="0" destOrd="0" parTransId="{2E0BD58C-8521-4E14-944B-7FED3DA2F127}" sibTransId="{282357FF-54A3-4E7E-AA31-27EF443315AE}"/>
    <dgm:cxn modelId="{8CA4E767-D364-4A8A-B20F-6E7AFFCD8621}" srcId="{6C033519-0C8B-47EB-BC85-12181664CAE3}" destId="{5411BB2C-C00F-4F1F-B07C-D3CB8E605AD0}" srcOrd="1" destOrd="0" parTransId="{B260D876-0E43-4EA0-8196-2CB2B5E494FD}" sibTransId="{BFAC589C-B7CB-402B-82DB-29DF08640731}"/>
    <dgm:cxn modelId="{DB68DE4E-6F25-AD46-BAA6-E712958BBA86}" type="presOf" srcId="{4FEF1161-79F9-4646-BCF2-F978670C0308}" destId="{D7CC38A3-0FD4-4B3C-90FF-19F67A5E2BDB}" srcOrd="0" destOrd="0" presId="urn:microsoft.com/office/officeart/2011/layout/TabList"/>
    <dgm:cxn modelId="{61438058-BC96-204A-8A04-686D21602550}" type="presOf" srcId="{5B8A0D37-4D0E-4A00-9A10-C16FBCD88B1E}" destId="{5C3BE843-EE86-4A8A-9634-74B177C73A9C}" srcOrd="0" destOrd="0" presId="urn:microsoft.com/office/officeart/2011/layout/TabList"/>
    <dgm:cxn modelId="{C45D24AF-9188-E943-B83B-C57A2C79757E}" type="presOf" srcId="{5411BB2C-C00F-4F1F-B07C-D3CB8E605AD0}" destId="{AC69F843-0312-43C5-BC61-E856786507D6}" srcOrd="0" destOrd="0" presId="urn:microsoft.com/office/officeart/2011/layout/TabList"/>
    <dgm:cxn modelId="{842B84C1-6190-C344-ACD7-0F7B3058A0C0}" type="presOf" srcId="{87068E52-4070-45F5-B4D6-454DD68D5306}" destId="{EE66903F-CCF5-4CEF-AC0C-88F76FEEEAD1}" srcOrd="0" destOrd="0" presId="urn:microsoft.com/office/officeart/2011/layout/TabList"/>
    <dgm:cxn modelId="{E9F2FEC2-A152-4A10-8EE7-014AB3E97631}" srcId="{5411BB2C-C00F-4F1F-B07C-D3CB8E605AD0}" destId="{87068E52-4070-45F5-B4D6-454DD68D5306}" srcOrd="0" destOrd="0" parTransId="{529B92ED-7EE5-4A0B-A084-D53FFABC3365}" sibTransId="{87316F26-8CC0-41C0-887D-A6FB8E46E981}"/>
    <dgm:cxn modelId="{C3846BD0-DD67-174E-9F49-F7ED826F84E4}" type="presOf" srcId="{818CE6D7-C52F-40CE-9142-84FBF0F7A301}" destId="{F49828AF-2E39-49BE-A4E3-A835794B1E5D}" srcOrd="0" destOrd="0" presId="urn:microsoft.com/office/officeart/2011/layout/TabList"/>
    <dgm:cxn modelId="{71690DD5-5F28-4CD9-80C8-898A344A2207}" srcId="{6C033519-0C8B-47EB-BC85-12181664CAE3}" destId="{1BF5E294-2494-4EFC-B18A-5ECA7ABEE1BF}" srcOrd="0" destOrd="0" parTransId="{29949C4E-EBE5-40A8-9498-34024F951F36}" sibTransId="{1C237D2D-BBF9-42D7-B66D-290B260E7DE4}"/>
    <dgm:cxn modelId="{981A7EDD-49F1-864D-A9BE-3B5FF6310EA1}" type="presOf" srcId="{6EBCE716-830F-45C1-8AA7-DD9A6EF10242}" destId="{E1F89961-43EC-4EA0-A817-731A2F3C7134}" srcOrd="0" destOrd="0" presId="urn:microsoft.com/office/officeart/2011/layout/TabList"/>
    <dgm:cxn modelId="{C219B2EC-4A81-EC4B-AEC7-BA2A7E60A170}" type="presOf" srcId="{C7640C77-40E9-4F24-90E8-02F3EA9D0361}" destId="{B3B83E31-DD38-4628-9F00-56D45799AA72}" srcOrd="0" destOrd="0" presId="urn:microsoft.com/office/officeart/2011/layout/TabList"/>
    <dgm:cxn modelId="{E6568BF3-3D02-DF4F-9028-2205C2989A67}" type="presOf" srcId="{49D358E3-E693-4CE8-AD65-6C02480C833D}" destId="{BC0BAD2E-F961-4915-BE31-B029B6D6D0C7}" srcOrd="0" destOrd="0" presId="urn:microsoft.com/office/officeart/2011/layout/TabList"/>
    <dgm:cxn modelId="{187DFDF7-5C09-4343-956B-E5DF1A50E729}" srcId="{C7640C77-40E9-4F24-90E8-02F3EA9D0361}" destId="{6EBCE716-830F-45C1-8AA7-DD9A6EF10242}" srcOrd="1" destOrd="0" parTransId="{4E0477C6-1E17-479D-B7F0-FCC053B549F4}" sibTransId="{19A87A8A-CD12-4599-9B1B-3E066C01F628}"/>
    <dgm:cxn modelId="{65C8BEFB-5A18-4D70-A3E3-2F46ED2EFAC9}" srcId="{1BF5E294-2494-4EFC-B18A-5ECA7ABEE1BF}" destId="{4FEF1161-79F9-4646-BCF2-F978670C0308}" srcOrd="1" destOrd="0" parTransId="{95B48B0A-B714-4AEA-AF15-3572E184F6ED}" sibTransId="{66593216-4266-417D-B3BC-57F4A656C706}"/>
    <dgm:cxn modelId="{100407C3-AF70-2741-9D28-8820FD12E0F6}" type="presParOf" srcId="{3E0681D0-EACB-4B85-B389-4FD85F94CB23}" destId="{FF6A0A6B-786B-4275-A426-49A91C1C1054}" srcOrd="0" destOrd="0" presId="urn:microsoft.com/office/officeart/2011/layout/TabList"/>
    <dgm:cxn modelId="{A152CC1F-3DAD-EA45-859F-3751B1D42A5A}" type="presParOf" srcId="{FF6A0A6B-786B-4275-A426-49A91C1C1054}" destId="{F49828AF-2E39-49BE-A4E3-A835794B1E5D}" srcOrd="0" destOrd="0" presId="urn:microsoft.com/office/officeart/2011/layout/TabList"/>
    <dgm:cxn modelId="{F841B966-99E2-F04D-981D-217F482BB829}" type="presParOf" srcId="{FF6A0A6B-786B-4275-A426-49A91C1C1054}" destId="{3AF5CB8B-D6FA-40BE-B067-DC64FA6D6AD3}" srcOrd="1" destOrd="0" presId="urn:microsoft.com/office/officeart/2011/layout/TabList"/>
    <dgm:cxn modelId="{8B9B92A2-64F8-8846-8DA5-9944BBA6A0E3}" type="presParOf" srcId="{FF6A0A6B-786B-4275-A426-49A91C1C1054}" destId="{7371A2C5-31FA-4C0E-8B7F-4901F248E8D4}" srcOrd="2" destOrd="0" presId="urn:microsoft.com/office/officeart/2011/layout/TabList"/>
    <dgm:cxn modelId="{E3D02097-5030-2646-95D4-6C371DE256FB}" type="presParOf" srcId="{3E0681D0-EACB-4B85-B389-4FD85F94CB23}" destId="{D7CC38A3-0FD4-4B3C-90FF-19F67A5E2BDB}" srcOrd="1" destOrd="0" presId="urn:microsoft.com/office/officeart/2011/layout/TabList"/>
    <dgm:cxn modelId="{30374258-EF67-CA40-A5EB-63BE9B2441F0}" type="presParOf" srcId="{3E0681D0-EACB-4B85-B389-4FD85F94CB23}" destId="{B7969F85-7CFA-4769-A0C5-E9F16C4F36C0}" srcOrd="2" destOrd="0" presId="urn:microsoft.com/office/officeart/2011/layout/TabList"/>
    <dgm:cxn modelId="{3EBCABCB-1C3C-D143-8241-B4362D7398FC}" type="presParOf" srcId="{3E0681D0-EACB-4B85-B389-4FD85F94CB23}" destId="{259C1867-39DE-48C7-8438-BD4B4F7464ED}" srcOrd="3" destOrd="0" presId="urn:microsoft.com/office/officeart/2011/layout/TabList"/>
    <dgm:cxn modelId="{8D20CB37-A01A-3842-BA6F-CA8CFEB7D0C0}" type="presParOf" srcId="{259C1867-39DE-48C7-8438-BD4B4F7464ED}" destId="{EE66903F-CCF5-4CEF-AC0C-88F76FEEEAD1}" srcOrd="0" destOrd="0" presId="urn:microsoft.com/office/officeart/2011/layout/TabList"/>
    <dgm:cxn modelId="{C4F002FB-7ECC-CF40-B7DF-46F6482EBD40}" type="presParOf" srcId="{259C1867-39DE-48C7-8438-BD4B4F7464ED}" destId="{AC69F843-0312-43C5-BC61-E856786507D6}" srcOrd="1" destOrd="0" presId="urn:microsoft.com/office/officeart/2011/layout/TabList"/>
    <dgm:cxn modelId="{DDAEF56D-5828-7246-89BB-A0E984957685}" type="presParOf" srcId="{259C1867-39DE-48C7-8438-BD4B4F7464ED}" destId="{AE213D6E-68E1-41C5-953C-4F09E3DCBDC1}" srcOrd="2" destOrd="0" presId="urn:microsoft.com/office/officeart/2011/layout/TabList"/>
    <dgm:cxn modelId="{5929D988-3842-724C-91C0-4B1E5F04FD03}" type="presParOf" srcId="{3E0681D0-EACB-4B85-B389-4FD85F94CB23}" destId="{5C3BE843-EE86-4A8A-9634-74B177C73A9C}" srcOrd="4" destOrd="0" presId="urn:microsoft.com/office/officeart/2011/layout/TabList"/>
    <dgm:cxn modelId="{48149650-AC7C-814A-A7F5-F93EAB4EC330}" type="presParOf" srcId="{3E0681D0-EACB-4B85-B389-4FD85F94CB23}" destId="{CCA74C98-23D7-40F8-86EB-F0754E0293A6}" srcOrd="5" destOrd="0" presId="urn:microsoft.com/office/officeart/2011/layout/TabList"/>
    <dgm:cxn modelId="{B8069F39-58B2-3748-9388-BE18694A8DB5}" type="presParOf" srcId="{3E0681D0-EACB-4B85-B389-4FD85F94CB23}" destId="{D8395436-0482-4A8D-94E1-EAB7FA8AEDCF}" srcOrd="6" destOrd="0" presId="urn:microsoft.com/office/officeart/2011/layout/TabList"/>
    <dgm:cxn modelId="{C07093E0-1129-714B-B9E6-6DB56113264B}" type="presParOf" srcId="{D8395436-0482-4A8D-94E1-EAB7FA8AEDCF}" destId="{BC0BAD2E-F961-4915-BE31-B029B6D6D0C7}" srcOrd="0" destOrd="0" presId="urn:microsoft.com/office/officeart/2011/layout/TabList"/>
    <dgm:cxn modelId="{01A6B3D8-C927-F34C-9501-CFF5A55D67F4}" type="presParOf" srcId="{D8395436-0482-4A8D-94E1-EAB7FA8AEDCF}" destId="{B3B83E31-DD38-4628-9F00-56D45799AA72}" srcOrd="1" destOrd="0" presId="urn:microsoft.com/office/officeart/2011/layout/TabList"/>
    <dgm:cxn modelId="{547BB12B-1B00-C745-AA25-2489C9DE5BD8}" type="presParOf" srcId="{D8395436-0482-4A8D-94E1-EAB7FA8AEDCF}" destId="{46177F23-2B58-45B9-98C7-9EF9D712D76F}" srcOrd="2" destOrd="0" presId="urn:microsoft.com/office/officeart/2011/layout/TabList"/>
    <dgm:cxn modelId="{3158D8A3-3D54-5D49-9C1D-0986D304FA30}" type="presParOf" srcId="{3E0681D0-EACB-4B85-B389-4FD85F94CB23}" destId="{E1F89961-43EC-4EA0-A817-731A2F3C7134}" srcOrd="7"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177F23-2B58-45B9-98C7-9EF9D712D76F}">
      <dsp:nvSpPr>
        <dsp:cNvPr id="0" name=""/>
        <dsp:cNvSpPr/>
      </dsp:nvSpPr>
      <dsp:spPr>
        <a:xfrm>
          <a:off x="0" y="2665486"/>
          <a:ext cx="9535143" cy="0"/>
        </a:xfrm>
        <a:prstGeom prst="line">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E213D6E-68E1-41C5-953C-4F09E3DCBDC1}">
      <dsp:nvSpPr>
        <dsp:cNvPr id="0" name=""/>
        <dsp:cNvSpPr/>
      </dsp:nvSpPr>
      <dsp:spPr>
        <a:xfrm>
          <a:off x="0" y="1520617"/>
          <a:ext cx="9535143" cy="0"/>
        </a:xfrm>
        <a:prstGeom prst="line">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371A2C5-31FA-4C0E-8B7F-4901F248E8D4}">
      <dsp:nvSpPr>
        <dsp:cNvPr id="0" name=""/>
        <dsp:cNvSpPr/>
      </dsp:nvSpPr>
      <dsp:spPr>
        <a:xfrm>
          <a:off x="0" y="375748"/>
          <a:ext cx="9535143" cy="0"/>
        </a:xfrm>
        <a:prstGeom prst="line">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49828AF-2E39-49BE-A4E3-A835794B1E5D}">
      <dsp:nvSpPr>
        <dsp:cNvPr id="0" name=""/>
        <dsp:cNvSpPr/>
      </dsp:nvSpPr>
      <dsp:spPr>
        <a:xfrm>
          <a:off x="2479137" y="418"/>
          <a:ext cx="7056005" cy="375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b" anchorCtr="0">
          <a:noAutofit/>
        </a:bodyPr>
        <a:lstStyle/>
        <a:p>
          <a:pPr marL="0" lvl="0" indent="0" algn="l" defTabSz="889000" rtl="1">
            <a:lnSpc>
              <a:spcPct val="90000"/>
            </a:lnSpc>
            <a:spcBef>
              <a:spcPct val="0"/>
            </a:spcBef>
            <a:spcAft>
              <a:spcPct val="35000"/>
            </a:spcAft>
            <a:buNone/>
          </a:pPr>
          <a:endParaRPr lang="en-US" sz="2000" kern="1200" dirty="0"/>
        </a:p>
      </dsp:txBody>
      <dsp:txXfrm>
        <a:off x="2479137" y="418"/>
        <a:ext cx="7056005" cy="375329"/>
      </dsp:txXfrm>
    </dsp:sp>
    <dsp:sp modelId="{3AF5CB8B-D6FA-40BE-B067-DC64FA6D6AD3}">
      <dsp:nvSpPr>
        <dsp:cNvPr id="0" name=""/>
        <dsp:cNvSpPr/>
      </dsp:nvSpPr>
      <dsp:spPr>
        <a:xfrm>
          <a:off x="0" y="418"/>
          <a:ext cx="2479137" cy="375329"/>
        </a:xfrm>
        <a:prstGeom prst="round2SameRect">
          <a:avLst>
            <a:gd name="adj1" fmla="val 16670"/>
            <a:gd name="adj2" fmla="val 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rtl="1">
            <a:lnSpc>
              <a:spcPct val="90000"/>
            </a:lnSpc>
            <a:spcBef>
              <a:spcPct val="0"/>
            </a:spcBef>
            <a:spcAft>
              <a:spcPct val="35000"/>
            </a:spcAft>
            <a:buNone/>
          </a:pPr>
          <a:r>
            <a:rPr lang="ar-BH" sz="2000" b="1" kern="1200" dirty="0">
              <a:solidFill>
                <a:schemeClr val="tx1"/>
              </a:solidFill>
              <a:effectLst>
                <a:outerShdw blurRad="38100" dist="38100" dir="2700000" algn="tl">
                  <a:srgbClr val="000000">
                    <a:alpha val="43137"/>
                  </a:srgbClr>
                </a:outerShdw>
              </a:effectLst>
            </a:rPr>
            <a:t>السياسي</a:t>
          </a:r>
          <a:endParaRPr lang="en-US" sz="2000" b="1" kern="1200" dirty="0">
            <a:solidFill>
              <a:schemeClr val="tx1"/>
            </a:solidFill>
            <a:effectLst>
              <a:outerShdw blurRad="38100" dist="38100" dir="2700000" algn="tl">
                <a:srgbClr val="000000">
                  <a:alpha val="43137"/>
                </a:srgbClr>
              </a:outerShdw>
            </a:effectLst>
          </a:endParaRPr>
        </a:p>
      </dsp:txBody>
      <dsp:txXfrm>
        <a:off x="18325" y="18743"/>
        <a:ext cx="2442487" cy="357004"/>
      </dsp:txXfrm>
    </dsp:sp>
    <dsp:sp modelId="{D7CC38A3-0FD4-4B3C-90FF-19F67A5E2BDB}">
      <dsp:nvSpPr>
        <dsp:cNvPr id="0" name=""/>
        <dsp:cNvSpPr/>
      </dsp:nvSpPr>
      <dsp:spPr>
        <a:xfrm>
          <a:off x="0" y="375748"/>
          <a:ext cx="9535143" cy="7507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171450" lvl="1" indent="-171450" algn="r" defTabSz="711200" rtl="1">
            <a:lnSpc>
              <a:spcPct val="90000"/>
            </a:lnSpc>
            <a:spcBef>
              <a:spcPct val="0"/>
            </a:spcBef>
            <a:spcAft>
              <a:spcPct val="15000"/>
            </a:spcAft>
            <a:buChar char="•"/>
          </a:pPr>
          <a:r>
            <a:rPr lang="ar-BH" sz="1600" b="1" kern="1200" dirty="0">
              <a:solidFill>
                <a:schemeClr val="tx1"/>
              </a:solidFill>
            </a:rPr>
            <a:t>تهديد سيادة مملكة البحرين وأمنها</a:t>
          </a:r>
          <a:r>
            <a:rPr lang="ar-BH" sz="1600" b="1" kern="1200" dirty="0">
              <a:solidFill>
                <a:schemeClr val="accent5">
                  <a:lumMod val="50000"/>
                </a:schemeClr>
              </a:solidFill>
            </a:rPr>
            <a:t>.</a:t>
          </a:r>
          <a:endParaRPr lang="en-US" sz="1600" b="1" kern="1200" dirty="0">
            <a:solidFill>
              <a:schemeClr val="accent5">
                <a:lumMod val="50000"/>
              </a:schemeClr>
            </a:solidFill>
          </a:endParaRPr>
        </a:p>
      </dsp:txBody>
      <dsp:txXfrm>
        <a:off x="0" y="375748"/>
        <a:ext cx="9535143" cy="750772"/>
      </dsp:txXfrm>
    </dsp:sp>
    <dsp:sp modelId="{EE66903F-CCF5-4CEF-AC0C-88F76FEEEAD1}">
      <dsp:nvSpPr>
        <dsp:cNvPr id="0" name=""/>
        <dsp:cNvSpPr/>
      </dsp:nvSpPr>
      <dsp:spPr>
        <a:xfrm>
          <a:off x="2479137" y="1145287"/>
          <a:ext cx="7056005" cy="375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b" anchorCtr="0">
          <a:noAutofit/>
        </a:bodyPr>
        <a:lstStyle/>
        <a:p>
          <a:pPr marL="0" lvl="0" indent="0" algn="l" defTabSz="889000" rtl="1">
            <a:lnSpc>
              <a:spcPct val="90000"/>
            </a:lnSpc>
            <a:spcBef>
              <a:spcPct val="0"/>
            </a:spcBef>
            <a:spcAft>
              <a:spcPct val="35000"/>
            </a:spcAft>
            <a:buNone/>
          </a:pPr>
          <a:endParaRPr lang="en-US" sz="2000" kern="1200" dirty="0"/>
        </a:p>
      </dsp:txBody>
      <dsp:txXfrm>
        <a:off x="2479137" y="1145287"/>
        <a:ext cx="7056005" cy="375329"/>
      </dsp:txXfrm>
    </dsp:sp>
    <dsp:sp modelId="{AC69F843-0312-43C5-BC61-E856786507D6}">
      <dsp:nvSpPr>
        <dsp:cNvPr id="0" name=""/>
        <dsp:cNvSpPr/>
      </dsp:nvSpPr>
      <dsp:spPr>
        <a:xfrm>
          <a:off x="0" y="1145287"/>
          <a:ext cx="2479137" cy="375329"/>
        </a:xfrm>
        <a:prstGeom prst="round2SameRect">
          <a:avLst>
            <a:gd name="adj1" fmla="val 16670"/>
            <a:gd name="adj2" fmla="val 0"/>
          </a:avLst>
        </a:prstGeom>
        <a:solidFill>
          <a:schemeClr val="accent6">
            <a:lumMod val="40000"/>
            <a:lumOff val="60000"/>
          </a:schemeClr>
        </a:solidFill>
        <a:ln w="12700" cap="flat" cmpd="sng" algn="ctr">
          <a:solidFill>
            <a:schemeClr val="accent6">
              <a:lumMod val="40000"/>
              <a:lumOff val="6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rtl="1">
            <a:lnSpc>
              <a:spcPct val="90000"/>
            </a:lnSpc>
            <a:spcBef>
              <a:spcPct val="0"/>
            </a:spcBef>
            <a:spcAft>
              <a:spcPct val="35000"/>
            </a:spcAft>
            <a:buNone/>
          </a:pPr>
          <a:r>
            <a:rPr lang="ar-BH" sz="2000" b="1" kern="1200" dirty="0">
              <a:solidFill>
                <a:schemeClr val="tx1"/>
              </a:solidFill>
              <a:effectLst>
                <a:outerShdw blurRad="38100" dist="38100" dir="2700000" algn="tl">
                  <a:srgbClr val="000000">
                    <a:alpha val="43137"/>
                  </a:srgbClr>
                </a:outerShdw>
              </a:effectLst>
            </a:rPr>
            <a:t>الاقتصادي</a:t>
          </a:r>
          <a:endParaRPr lang="en-US" sz="2000" b="1" kern="1200" dirty="0">
            <a:solidFill>
              <a:schemeClr val="tx1"/>
            </a:solidFill>
            <a:effectLst>
              <a:outerShdw blurRad="38100" dist="38100" dir="2700000" algn="tl">
                <a:srgbClr val="000000">
                  <a:alpha val="43137"/>
                </a:srgbClr>
              </a:outerShdw>
            </a:effectLst>
          </a:endParaRPr>
        </a:p>
      </dsp:txBody>
      <dsp:txXfrm>
        <a:off x="18325" y="1163612"/>
        <a:ext cx="2442487" cy="357004"/>
      </dsp:txXfrm>
    </dsp:sp>
    <dsp:sp modelId="{5C3BE843-EE86-4A8A-9634-74B177C73A9C}">
      <dsp:nvSpPr>
        <dsp:cNvPr id="0" name=""/>
        <dsp:cNvSpPr/>
      </dsp:nvSpPr>
      <dsp:spPr>
        <a:xfrm>
          <a:off x="0" y="1520617"/>
          <a:ext cx="9535143" cy="7507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171450" lvl="1" indent="-171450" algn="r" defTabSz="711200" rtl="1">
            <a:lnSpc>
              <a:spcPct val="90000"/>
            </a:lnSpc>
            <a:spcBef>
              <a:spcPct val="0"/>
            </a:spcBef>
            <a:spcAft>
              <a:spcPct val="15000"/>
            </a:spcAft>
            <a:buChar char="•"/>
          </a:pPr>
          <a:r>
            <a:rPr lang="ar-BH" sz="1600" b="1" kern="1200" dirty="0">
              <a:solidFill>
                <a:schemeClr val="tx1"/>
              </a:solidFill>
            </a:rPr>
            <a:t>إلحاق أضرار كبيرة باقتصادها الوطني.</a:t>
          </a:r>
          <a:endParaRPr lang="en-US" sz="1600" b="1" kern="1200" dirty="0">
            <a:solidFill>
              <a:schemeClr val="tx1"/>
            </a:solidFill>
          </a:endParaRPr>
        </a:p>
      </dsp:txBody>
      <dsp:txXfrm>
        <a:off x="0" y="1520617"/>
        <a:ext cx="9535143" cy="750772"/>
      </dsp:txXfrm>
    </dsp:sp>
    <dsp:sp modelId="{BC0BAD2E-F961-4915-BE31-B029B6D6D0C7}">
      <dsp:nvSpPr>
        <dsp:cNvPr id="0" name=""/>
        <dsp:cNvSpPr/>
      </dsp:nvSpPr>
      <dsp:spPr>
        <a:xfrm>
          <a:off x="2479137" y="2290156"/>
          <a:ext cx="7056005" cy="375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b" anchorCtr="0">
          <a:noAutofit/>
        </a:bodyPr>
        <a:lstStyle/>
        <a:p>
          <a:pPr marL="0" lvl="0" indent="0" algn="l" defTabSz="889000" rtl="1">
            <a:lnSpc>
              <a:spcPct val="90000"/>
            </a:lnSpc>
            <a:spcBef>
              <a:spcPct val="0"/>
            </a:spcBef>
            <a:spcAft>
              <a:spcPct val="35000"/>
            </a:spcAft>
            <a:buNone/>
          </a:pPr>
          <a:endParaRPr lang="en-US" sz="2000" kern="1200" dirty="0"/>
        </a:p>
      </dsp:txBody>
      <dsp:txXfrm>
        <a:off x="2479137" y="2290156"/>
        <a:ext cx="7056005" cy="375329"/>
      </dsp:txXfrm>
    </dsp:sp>
    <dsp:sp modelId="{B3B83E31-DD38-4628-9F00-56D45799AA72}">
      <dsp:nvSpPr>
        <dsp:cNvPr id="0" name=""/>
        <dsp:cNvSpPr/>
      </dsp:nvSpPr>
      <dsp:spPr>
        <a:xfrm>
          <a:off x="0" y="2290156"/>
          <a:ext cx="2479137" cy="375329"/>
        </a:xfrm>
        <a:prstGeom prst="round2SameRect">
          <a:avLst>
            <a:gd name="adj1" fmla="val 16670"/>
            <a:gd name="adj2" fmla="val 0"/>
          </a:avLst>
        </a:prstGeom>
        <a:solidFill>
          <a:schemeClr val="accent1">
            <a:lumMod val="60000"/>
            <a:lumOff val="40000"/>
          </a:schemeClr>
        </a:solidFill>
        <a:ln w="12700" cap="flat" cmpd="sng" algn="ctr">
          <a:solidFill>
            <a:schemeClr val="accent1">
              <a:lumMod val="20000"/>
              <a:lumOff val="8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rtl="1">
            <a:lnSpc>
              <a:spcPct val="90000"/>
            </a:lnSpc>
            <a:spcBef>
              <a:spcPct val="0"/>
            </a:spcBef>
            <a:spcAft>
              <a:spcPct val="35000"/>
            </a:spcAft>
            <a:buNone/>
          </a:pPr>
          <a:r>
            <a:rPr lang="ar-BH" sz="2000" b="1" kern="1200" dirty="0">
              <a:solidFill>
                <a:schemeClr val="tx1"/>
              </a:solidFill>
              <a:effectLst>
                <a:outerShdw blurRad="38100" dist="38100" dir="2700000" algn="tl">
                  <a:srgbClr val="000000">
                    <a:alpha val="43137"/>
                  </a:srgbClr>
                </a:outerShdw>
              </a:effectLst>
            </a:rPr>
            <a:t>الاجتماعي</a:t>
          </a:r>
          <a:endParaRPr lang="en-US" sz="2000" b="1" kern="1200" dirty="0">
            <a:solidFill>
              <a:schemeClr val="tx1"/>
            </a:solidFill>
            <a:effectLst>
              <a:outerShdw blurRad="38100" dist="38100" dir="2700000" algn="tl">
                <a:srgbClr val="000000">
                  <a:alpha val="43137"/>
                </a:srgbClr>
              </a:outerShdw>
            </a:effectLst>
          </a:endParaRPr>
        </a:p>
      </dsp:txBody>
      <dsp:txXfrm>
        <a:off x="18325" y="2308481"/>
        <a:ext cx="2442487" cy="357004"/>
      </dsp:txXfrm>
    </dsp:sp>
    <dsp:sp modelId="{E1F89961-43EC-4EA0-A817-731A2F3C7134}">
      <dsp:nvSpPr>
        <dsp:cNvPr id="0" name=""/>
        <dsp:cNvSpPr/>
      </dsp:nvSpPr>
      <dsp:spPr>
        <a:xfrm>
          <a:off x="0" y="2665486"/>
          <a:ext cx="9535143" cy="7507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171450" lvl="1" indent="-171450" algn="r" defTabSz="711200" rtl="1">
            <a:lnSpc>
              <a:spcPct val="90000"/>
            </a:lnSpc>
            <a:spcBef>
              <a:spcPct val="0"/>
            </a:spcBef>
            <a:spcAft>
              <a:spcPct val="15000"/>
            </a:spcAft>
            <a:buChar char="•"/>
          </a:pPr>
          <a:r>
            <a:rPr lang="ar-BH" sz="1600" b="1" kern="1200" dirty="0">
              <a:solidFill>
                <a:schemeClr val="tx1"/>
              </a:solidFill>
            </a:rPr>
            <a:t>جر فئات المجتمع المتماسك إلى </a:t>
          </a:r>
          <a:r>
            <a:rPr lang="ar-BH" sz="1600" b="1" kern="1200">
              <a:solidFill>
                <a:schemeClr val="tx1"/>
              </a:solidFill>
            </a:rPr>
            <a:t>التفكك وزعزعت أمنه.</a:t>
          </a:r>
          <a:endParaRPr lang="en-US" sz="1600" b="1" kern="1200" dirty="0">
            <a:solidFill>
              <a:schemeClr val="tx1"/>
            </a:solidFill>
          </a:endParaRPr>
        </a:p>
      </dsp:txBody>
      <dsp:txXfrm>
        <a:off x="0" y="2665486"/>
        <a:ext cx="9535143" cy="750772"/>
      </dsp:txXfrm>
    </dsp:sp>
  </dsp:spTree>
</dsp:drawing>
</file>

<file path=ppt/diagrams/layout1.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19909A02-036C-5144-9FC1-8FE49CAFBDC9}" type="datetimeFigureOut">
              <a:rPr lang="en-US" smtClean="0"/>
              <a:t>9/4/2022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18167119-28EE-F343-B255-EB03AB6BA767}" type="slidenum">
              <a:rPr lang="en-US" smtClean="0"/>
              <a:t>‹#›</a:t>
            </a:fld>
            <a:endParaRPr lang="en-US"/>
          </a:p>
        </p:txBody>
      </p:sp>
    </p:spTree>
    <p:extLst>
      <p:ext uri="{BB962C8B-B14F-4D97-AF65-F5344CB8AC3E}">
        <p14:creationId xmlns:p14="http://schemas.microsoft.com/office/powerpoint/2010/main" val="1971074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167119-28EE-F343-B255-EB03AB6BA767}" type="slidenum">
              <a:rPr lang="en-US" smtClean="0"/>
              <a:t>2</a:t>
            </a:fld>
            <a:endParaRPr lang="en-US"/>
          </a:p>
        </p:txBody>
      </p:sp>
    </p:spTree>
    <p:extLst>
      <p:ext uri="{BB962C8B-B14F-4D97-AF65-F5344CB8AC3E}">
        <p14:creationId xmlns:p14="http://schemas.microsoft.com/office/powerpoint/2010/main" val="763760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9/4/2022</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9/4/2022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
        <p:nvSpPr>
          <p:cNvPr id="9" name="Rectangle 3"/>
          <p:cNvSpPr/>
          <p:nvPr userDrawn="1"/>
        </p:nvSpPr>
        <p:spPr>
          <a:xfrm>
            <a:off x="1" y="219836"/>
            <a:ext cx="3840479" cy="369332"/>
          </a:xfrm>
          <a:prstGeom prst="rect">
            <a:avLst/>
          </a:prstGeom>
          <a:solidFill>
            <a:srgbClr val="CCCCFF"/>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ar-BH" sz="1800" b="0">
                <a:solidFill>
                  <a:schemeClr val="tx1"/>
                </a:solidFill>
                <a:latin typeface="Sakkal Majalla" charset="0"/>
                <a:ea typeface="Sakkal Majalla" charset="0"/>
                <a:cs typeface="Sakkal Majalla" charset="0"/>
              </a:rPr>
              <a:t>أحداث العام 2011م ومواصلة مسيرة الإصلاح والتحديث</a:t>
            </a:r>
            <a:endParaRPr lang="en-US" sz="1800" b="0" dirty="0">
              <a:solidFill>
                <a:schemeClr val="tx1"/>
              </a:solidFill>
              <a:latin typeface="Sakkal Majalla" charset="0"/>
              <a:ea typeface="Sakkal Majalla" charset="0"/>
              <a:cs typeface="Sakkal Majalla" charset="0"/>
            </a:endParaRPr>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9/4/2022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9/4/2022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9/4/2022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9/4/2022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9/4/2022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9/4/2022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9/4/2022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9/4/2022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9/4/2022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8000">
              <a:srgbClr val="ECECEC"/>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9/4/2022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
        <p:nvSpPr>
          <p:cNvPr id="7" name="Rectangle 6"/>
          <p:cNvSpPr>
            <a:spLocks/>
          </p:cNvSpPr>
          <p:nvPr userDrawn="1"/>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rtl="1">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a:t>
            </a:r>
            <a:r>
              <a:rPr lang="ar-SA" sz="1400" b="1" baseline="0"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 الثاني</a:t>
            </a: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 2021</a:t>
            </a:r>
            <a:r>
              <a:rPr lang="en-US" sz="1400" b="1" dirty="0">
                <a:solidFill>
                  <a:srgbClr val="000000"/>
                </a:solidFill>
                <a:latin typeface="Sakkal Majalla" charset="0"/>
                <a:ea typeface="Sakkal Majalla" charset="0"/>
                <a:cs typeface="Sakkal Majalla" charset="0"/>
              </a:rPr>
              <a:t>2022-</a:t>
            </a: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image" Target="../media/image1.jpg" /><Relationship Id="rId1" Type="http://schemas.openxmlformats.org/officeDocument/2006/relationships/slideLayout" Target="../slideLayouts/slideLayout1.xml" /><Relationship Id="rId4" Type="http://schemas.openxmlformats.org/officeDocument/2006/relationships/image" Target="../media/image3.png" /></Relationships>
</file>

<file path=ppt/slides/_rels/slide2.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notesSlide" Target="../notesSlides/notesSlide1.xml" /><Relationship Id="rId1" Type="http://schemas.openxmlformats.org/officeDocument/2006/relationships/slideLayout" Target="../slideLayouts/slideLayout2.xml" /><Relationship Id="rId4" Type="http://schemas.openxmlformats.org/officeDocument/2006/relationships/image" Target="../media/image5.png" /></Relationships>
</file>

<file path=ppt/slides/_rels/slide3.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2" Type="http://schemas.openxmlformats.org/officeDocument/2006/relationships/image" Target="../media/image4.png"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s>
</file>

<file path=ppt/slides/_rels/slide7.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slideLayout" Target="../slideLayouts/slideLayout2.xml" /><Relationship Id="rId1" Type="http://schemas.openxmlformats.org/officeDocument/2006/relationships/themeOverride" Target="../theme/themeOverride1.xml" /></Relationships>
</file>

<file path=ppt/slides/_rels/slide10.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slideLayout" Target="../slideLayouts/slideLayout2.xml" /><Relationship Id="rId1" Type="http://schemas.openxmlformats.org/officeDocument/2006/relationships/themeOverride" Target="../theme/themeOverride2.xml" /></Relationships>
</file>

<file path=ppt/slides/_rels/slide12.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3" Type="http://schemas.openxmlformats.org/officeDocument/2006/relationships/image" Target="../media/image7.png" /><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3" Type="http://schemas.openxmlformats.org/officeDocument/2006/relationships/image" Target="../media/image9.jpeg" /><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3" Type="http://schemas.openxmlformats.org/officeDocument/2006/relationships/hyperlink" Target="https://www.nasa.gov/centers/wallops/home/index.html" TargetMode="External" /><Relationship Id="rId2" Type="http://schemas.openxmlformats.org/officeDocument/2006/relationships/image" Target="../media/image4.png" /><Relationship Id="rId1" Type="http://schemas.openxmlformats.org/officeDocument/2006/relationships/slideLayout" Target="../slideLayouts/slideLayout2.xml" /><Relationship Id="rId4" Type="http://schemas.openxmlformats.org/officeDocument/2006/relationships/image" Target="../media/image10.png" /></Relationships>
</file>

<file path=ppt/slides/_rels/slide22.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3" Type="http://schemas.openxmlformats.org/officeDocument/2006/relationships/image" Target="../media/image11.png" /><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3" Type="http://schemas.openxmlformats.org/officeDocument/2006/relationships/image" Target="../media/image12.gif" /><Relationship Id="rId2" Type="http://schemas.openxmlformats.org/officeDocument/2006/relationships/image" Target="../media/image4.png" /><Relationship Id="rId1" Type="http://schemas.openxmlformats.org/officeDocument/2006/relationships/slideLayout" Target="../slideLayouts/slideLayout2.xml" /><Relationship Id="rId4" Type="http://schemas.openxmlformats.org/officeDocument/2006/relationships/image" Target="../media/image13.png" /></Relationships>
</file>

<file path=ppt/slides/_rels/slide28.xml.rels><?xml version="1.0" encoding="UTF-8" standalone="yes"?>
<Relationships xmlns="http://schemas.openxmlformats.org/package/2006/relationships"><Relationship Id="rId3" Type="http://schemas.openxmlformats.org/officeDocument/2006/relationships/image" Target="../media/image12.gif" /><Relationship Id="rId2" Type="http://schemas.openxmlformats.org/officeDocument/2006/relationships/image" Target="../media/image4.png" /><Relationship Id="rId1" Type="http://schemas.openxmlformats.org/officeDocument/2006/relationships/slideLayout" Target="../slideLayouts/slideLayout2.xml" /><Relationship Id="rId4" Type="http://schemas.openxmlformats.org/officeDocument/2006/relationships/image" Target="../media/image14.png" /></Relationships>
</file>

<file path=ppt/slides/_rels/slide29.xml.rels><?xml version="1.0" encoding="UTF-8" standalone="yes"?>
<Relationships xmlns="http://schemas.openxmlformats.org/package/2006/relationships"><Relationship Id="rId3" Type="http://schemas.openxmlformats.org/officeDocument/2006/relationships/image" Target="../media/image15.png" /><Relationship Id="rId2" Type="http://schemas.openxmlformats.org/officeDocument/2006/relationships/image" Target="../media/image4.pn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46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438400" y="381000"/>
            <a:ext cx="7162800" cy="1182210"/>
          </a:xfrm>
          <a:prstGeom prst="rect">
            <a:avLst/>
          </a:prstGeom>
        </p:spPr>
      </p:pic>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مستطيل 6"/>
          <p:cNvSpPr/>
          <p:nvPr/>
        </p:nvSpPr>
        <p:spPr>
          <a:xfrm>
            <a:off x="119733" y="1704772"/>
            <a:ext cx="11886431" cy="4417831"/>
          </a:xfrm>
          <a:prstGeom prst="rect">
            <a:avLst/>
          </a:prstGeom>
          <a:solidFill>
            <a:schemeClr val="accent2">
              <a:lumMod val="20000"/>
              <a:lumOff val="80000"/>
            </a:schemeClr>
          </a:solidFill>
          <a:ln w="9525">
            <a:solidFill>
              <a:srgbClr val="CCCCFF"/>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0" b="1" i="0" u="none" strike="noStrike" kern="1200" cap="none" spc="0" normalizeH="0" baseline="0" noProof="0">
              <a:ln>
                <a:noFill/>
              </a:ln>
              <a:solidFill>
                <a:srgbClr val="E7E6E6">
                  <a:lumMod val="10000"/>
                </a:srgbClr>
              </a:solidFill>
              <a:effectLst/>
              <a:uLnTx/>
              <a:uFillTx/>
              <a:latin typeface="Calibri"/>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5412" y="1934726"/>
            <a:ext cx="7939126" cy="1495425"/>
          </a:xfrm>
          <a:prstGeom prst="rect">
            <a:avLst/>
          </a:prstGeom>
          <a:effectLst>
            <a:outerShdw blurRad="50800" dist="50800" dir="5400000" algn="ctr" rotWithShape="0">
              <a:schemeClr val="accent2">
                <a:lumMod val="60000"/>
                <a:lumOff val="40000"/>
              </a:schemeClr>
            </a:outerShdw>
          </a:effectLst>
        </p:spPr>
      </p:pic>
      <p:sp>
        <p:nvSpPr>
          <p:cNvPr id="19" name="مستطيل 2"/>
          <p:cNvSpPr/>
          <p:nvPr/>
        </p:nvSpPr>
        <p:spPr>
          <a:xfrm>
            <a:off x="3931666" y="1925082"/>
            <a:ext cx="3019778" cy="405631"/>
          </a:xfrm>
          <a:prstGeom prst="rect">
            <a:avLst/>
          </a:prstGeom>
          <a:solidFill>
            <a:schemeClr val="accent2">
              <a:lumMod val="40000"/>
              <a:lumOff val="6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400" b="1" dirty="0">
                <a:solidFill>
                  <a:schemeClr val="tx1"/>
                </a:solidFill>
                <a:ea typeface="Calibri" panose="020F0502020204030204" pitchFamily="34" charset="0"/>
                <a:cs typeface="Sakkal Majalla" panose="02000000000000000000" pitchFamily="2" charset="-78"/>
              </a:rPr>
              <a:t>أجا203-وطن815/803</a:t>
            </a:r>
            <a:endParaRPr lang="en-US" sz="2400" b="1" dirty="0">
              <a:solidFill>
                <a:schemeClr val="tx1"/>
              </a:solidFill>
              <a:ea typeface="Calibri" panose="020F0502020204030204" pitchFamily="34" charset="0"/>
              <a:cs typeface="Sakkal Majalla" panose="02000000000000000000" pitchFamily="2" charset="-78"/>
            </a:endParaRPr>
          </a:p>
        </p:txBody>
      </p:sp>
      <p:sp>
        <p:nvSpPr>
          <p:cNvPr id="18" name="مستطيل 2"/>
          <p:cNvSpPr/>
          <p:nvPr/>
        </p:nvSpPr>
        <p:spPr>
          <a:xfrm>
            <a:off x="3927920" y="3453099"/>
            <a:ext cx="2899627" cy="598612"/>
          </a:xfrm>
          <a:prstGeom prst="rect">
            <a:avLst/>
          </a:prstGeom>
          <a:solidFill>
            <a:schemeClr val="accent2">
              <a:lumMod val="60000"/>
              <a:lumOff val="4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400" b="1" dirty="0">
                <a:solidFill>
                  <a:schemeClr val="tx1"/>
                </a:solidFill>
                <a:ea typeface="Calibri" panose="020F0502020204030204" pitchFamily="34" charset="0"/>
                <a:cs typeface="Sakkal Majalla" panose="02000000000000000000" pitchFamily="2" charset="-78"/>
              </a:rPr>
              <a:t>المستوى الثاني الثانوي</a:t>
            </a:r>
            <a:endParaRPr lang="en-US" sz="2400" b="1" dirty="0">
              <a:solidFill>
                <a:schemeClr val="tx1"/>
              </a:solidFill>
              <a:ea typeface="Calibri" panose="020F0502020204030204" pitchFamily="34" charset="0"/>
              <a:cs typeface="Sakkal Majalla" panose="02000000000000000000" pitchFamily="2" charset="-78"/>
            </a:endParaRPr>
          </a:p>
        </p:txBody>
      </p:sp>
      <p:sp>
        <p:nvSpPr>
          <p:cNvPr id="6" name="TextBox 5"/>
          <p:cNvSpPr txBox="1"/>
          <p:nvPr/>
        </p:nvSpPr>
        <p:spPr>
          <a:xfrm>
            <a:off x="3294512" y="2364255"/>
            <a:ext cx="7946615" cy="969496"/>
          </a:xfrm>
          <a:prstGeom prst="rect">
            <a:avLst/>
          </a:prstGeom>
          <a:noFill/>
        </p:spPr>
        <p:txBody>
          <a:bodyPr wrap="square" rtlCol="0">
            <a:spAutoFit/>
          </a:bodyPr>
          <a:lstStyle/>
          <a:p>
            <a:pPr marL="0" algn="r" defTabSz="914400" rtl="1" eaLnBrk="1" latinLnBrk="0" hangingPunct="1"/>
            <a:r>
              <a:rPr lang="ar-SA" sz="5700" b="1" dirty="0">
                <a:solidFill>
                  <a:srgbClr val="FF0000"/>
                </a:solidFill>
                <a:latin typeface="Sakkal Majalla" panose="02000000000000000000" pitchFamily="2" charset="-78"/>
                <a:ea typeface="Al Bayan Plain" charset="-78"/>
                <a:cs typeface="Sakkal Majalla" panose="02000000000000000000" pitchFamily="2" charset="-78"/>
              </a:rPr>
              <a:t>تاريخ البحرين الحديث والمعاصر</a:t>
            </a:r>
            <a:endParaRPr lang="en-US" sz="5700" b="1" dirty="0">
              <a:solidFill>
                <a:srgbClr val="FF0000"/>
              </a:solidFill>
              <a:latin typeface="Sakkal Majalla" panose="02000000000000000000" pitchFamily="2" charset="-78"/>
              <a:ea typeface="Al Bayan Plain" charset="-78"/>
              <a:cs typeface="Sakkal Majalla" panose="02000000000000000000" pitchFamily="2" charset="-78"/>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382" y="2555180"/>
            <a:ext cx="3712889" cy="2717013"/>
          </a:xfrm>
          <a:prstGeom prst="rect">
            <a:avLst/>
          </a:prstGeom>
        </p:spPr>
      </p:pic>
      <p:sp>
        <p:nvSpPr>
          <p:cNvPr id="13" name="Rounded Rectangle 12"/>
          <p:cNvSpPr/>
          <p:nvPr/>
        </p:nvSpPr>
        <p:spPr>
          <a:xfrm>
            <a:off x="3935412" y="4105555"/>
            <a:ext cx="7939126" cy="1449084"/>
          </a:xfrm>
          <a:prstGeom prst="roundRect">
            <a:avLst/>
          </a:prstGeom>
          <a:solidFill>
            <a:schemeClr val="accent2"/>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2766682" y="4280559"/>
            <a:ext cx="8861211" cy="1077218"/>
          </a:xfrm>
          <a:prstGeom prst="rect">
            <a:avLst/>
          </a:prstGeom>
          <a:noFill/>
        </p:spPr>
        <p:txBody>
          <a:bodyPr wrap="square" rtlCol="0">
            <a:spAutoFit/>
          </a:bodyPr>
          <a:lstStyle/>
          <a:p>
            <a:pPr algn="r" rtl="1"/>
            <a:r>
              <a:rPr lang="ar-BH" sz="3200" b="1" dirty="0">
                <a:solidFill>
                  <a:schemeClr val="bg1"/>
                </a:solidFill>
                <a:latin typeface="Sakkal Majalla" panose="02000000000000000000" pitchFamily="2" charset="-78"/>
                <a:cs typeface="Sakkal Majalla" panose="02000000000000000000" pitchFamily="2" charset="-78"/>
              </a:rPr>
              <a:t>الوحدة الثانية: الدرس الثالث</a:t>
            </a:r>
          </a:p>
          <a:p>
            <a:pPr algn="r" rtl="1"/>
            <a:r>
              <a:rPr lang="ar-BH" sz="3200" b="1" dirty="0">
                <a:solidFill>
                  <a:schemeClr val="bg1"/>
                </a:solidFill>
                <a:latin typeface="Sakkal Majalla" panose="02000000000000000000" pitchFamily="2" charset="-78"/>
                <a:cs typeface="Sakkal Majalla" panose="02000000000000000000" pitchFamily="2" charset="-78"/>
              </a:rPr>
              <a:t>أحداث العام 2011م ومواصلة مسيرة الإصلاح والتحديث</a:t>
            </a:r>
            <a:endParaRPr lang="en-US" sz="32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25545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linds(horizontal)">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linds(horizontal)">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14">
                                            <p:txEl>
                                              <p:pRg st="0" end="0"/>
                                            </p:txEl>
                                          </p:spTgt>
                                        </p:tgtEl>
                                        <p:attrNameLst>
                                          <p:attrName>style.visibility</p:attrName>
                                        </p:attrNameLst>
                                      </p:cBhvr>
                                      <p:to>
                                        <p:strVal val="visible"/>
                                      </p:to>
                                    </p:set>
                                    <p:animEffect transition="in" filter="circle(in)">
                                      <p:cBhvr>
                                        <p:cTn id="32" dur="2000"/>
                                        <p:tgtEl>
                                          <p:spTgt spid="14">
                                            <p:txEl>
                                              <p:pRg st="0" end="0"/>
                                            </p:txEl>
                                          </p:spTgt>
                                        </p:tgtEl>
                                      </p:cBhvr>
                                    </p:animEffect>
                                  </p:childTnLst>
                                </p:cTn>
                              </p:par>
                              <p:par>
                                <p:cTn id="33" presetID="6" presetClass="entr" presetSubtype="16" fill="hold" nodeType="withEffect">
                                  <p:stCondLst>
                                    <p:cond delay="0"/>
                                  </p:stCondLst>
                                  <p:childTnLst>
                                    <p:set>
                                      <p:cBhvr>
                                        <p:cTn id="34" dur="1" fill="hold">
                                          <p:stCondLst>
                                            <p:cond delay="0"/>
                                          </p:stCondLst>
                                        </p:cTn>
                                        <p:tgtEl>
                                          <p:spTgt spid="14">
                                            <p:txEl>
                                              <p:pRg st="1" end="1"/>
                                            </p:txEl>
                                          </p:spTgt>
                                        </p:tgtEl>
                                        <p:attrNameLst>
                                          <p:attrName>style.visibility</p:attrName>
                                        </p:attrNameLst>
                                      </p:cBhvr>
                                      <p:to>
                                        <p:strVal val="visible"/>
                                      </p:to>
                                    </p:set>
                                    <p:animEffect transition="in" filter="circle(in)">
                                      <p:cBhvr>
                                        <p:cTn id="35" dur="20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P spid="18" grpId="0" animBg="1"/>
      <p:bldP spid="1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1045024" y="1865927"/>
            <a:ext cx="10308776" cy="836110"/>
            <a:chOff x="1040418" y="1903043"/>
            <a:chExt cx="10415598" cy="752843"/>
          </a:xfrm>
        </p:grpSpPr>
        <p:grpSp>
          <p:nvGrpSpPr>
            <p:cNvPr id="10" name="مجموعة 10"/>
            <p:cNvGrpSpPr/>
            <p:nvPr/>
          </p:nvGrpSpPr>
          <p:grpSpPr>
            <a:xfrm>
              <a:off x="1040418" y="1903043"/>
              <a:ext cx="10415598" cy="747108"/>
              <a:chOff x="115910" y="1256651"/>
              <a:chExt cx="8369351" cy="825157"/>
            </a:xfrm>
            <a:solidFill>
              <a:schemeClr val="tx2">
                <a:lumMod val="20000"/>
                <a:lumOff val="80000"/>
              </a:schemeClr>
            </a:solidFill>
            <a:scene3d>
              <a:camera prst="orthographicFront">
                <a:rot lat="0" lon="0" rev="0"/>
              </a:camera>
              <a:lightRig rig="balanced" dir="t">
                <a:rot lat="0" lon="0" rev="8700000"/>
              </a:lightRig>
            </a:scene3d>
          </p:grpSpPr>
          <p:sp>
            <p:nvSpPr>
              <p:cNvPr id="14" name="Rounded Rectangle 13"/>
              <p:cNvSpPr/>
              <p:nvPr/>
            </p:nvSpPr>
            <p:spPr bwMode="auto">
              <a:xfrm>
                <a:off x="115910" y="1256651"/>
                <a:ext cx="7493911" cy="825157"/>
              </a:xfrm>
              <a:prstGeom prst="round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174625" indent="-174625" algn="r" rtl="1"/>
                <a:r>
                  <a:rPr lang="ar-BH" sz="2300" dirty="0">
                    <a:solidFill>
                      <a:schemeClr val="tx1">
                        <a:lumMod val="85000"/>
                        <a:lumOff val="15000"/>
                      </a:schemeClr>
                    </a:solidFill>
                    <a:latin typeface="Sakkal Majalla" charset="0"/>
                    <a:ea typeface="Sakkal Majalla" charset="0"/>
                    <a:cs typeface="Sakkal Majalla" charset="0"/>
                  </a:rPr>
                  <a:t>أن </a:t>
                </a:r>
                <a:r>
                  <a:rPr lang="ar-BH" sz="2300" b="1" dirty="0">
                    <a:solidFill>
                      <a:schemeClr val="tx1">
                        <a:lumMod val="85000"/>
                        <a:lumOff val="15000"/>
                      </a:schemeClr>
                    </a:solidFill>
                    <a:latin typeface="Sakkal Majalla" charset="0"/>
                    <a:ea typeface="Sakkal Majalla" charset="0"/>
                    <a:cs typeface="Sakkal Majalla" charset="0"/>
                  </a:rPr>
                  <a:t>يعي الطالب بأن أحداث العام 2011م، منافية لطبيعة المجتمع البحريني ودستور مملكة البحرين وميثاق العمل الوطني، وضد اتجاه مسار الإصلاح ومكاسبه المشهودة. </a:t>
                </a:r>
              </a:p>
            </p:txBody>
          </p:sp>
          <p:sp>
            <p:nvSpPr>
              <p:cNvPr id="15" name="مستطيل 12"/>
              <p:cNvSpPr/>
              <p:nvPr/>
            </p:nvSpPr>
            <p:spPr>
              <a:xfrm>
                <a:off x="7712528" y="1256651"/>
                <a:ext cx="772733" cy="758549"/>
              </a:xfrm>
              <a:prstGeom prst="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32962" rtl="1" fontAlgn="base">
                  <a:spcBef>
                    <a:spcPct val="0"/>
                  </a:spcBef>
                  <a:spcAft>
                    <a:spcPct val="0"/>
                  </a:spcAft>
                  <a:defRPr/>
                </a:pPr>
                <a:r>
                  <a:rPr lang="ar-SA" sz="23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1</a:t>
                </a:r>
                <a:endParaRPr lang="en-US" sz="23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grpSp>
        <p:sp>
          <p:nvSpPr>
            <p:cNvPr id="2" name="Rectangle 1"/>
            <p:cNvSpPr/>
            <p:nvPr/>
          </p:nvSpPr>
          <p:spPr>
            <a:xfrm>
              <a:off x="1271025" y="2045763"/>
              <a:ext cx="8788195" cy="610123"/>
            </a:xfrm>
            <a:prstGeom prst="rect">
              <a:avLst/>
            </a:prstGeom>
          </p:spPr>
          <p:txBody>
            <a:bodyPr wrap="square">
              <a:spAutoFit/>
            </a:bodyPr>
            <a:lstStyle/>
            <a:p>
              <a:pPr algn="r" rtl="1"/>
              <a:endParaRPr lang="en-US" sz="2300" dirty="0"/>
            </a:p>
          </p:txBody>
        </p:sp>
      </p:grpSp>
      <p:grpSp>
        <p:nvGrpSpPr>
          <p:cNvPr id="20" name="Group 19"/>
          <p:cNvGrpSpPr/>
          <p:nvPr/>
        </p:nvGrpSpPr>
        <p:grpSpPr>
          <a:xfrm>
            <a:off x="1046441" y="2817911"/>
            <a:ext cx="10308776" cy="737377"/>
            <a:chOff x="445803" y="2900742"/>
            <a:chExt cx="9272609" cy="974497"/>
          </a:xfrm>
        </p:grpSpPr>
        <p:grpSp>
          <p:nvGrpSpPr>
            <p:cNvPr id="16" name="مجموعة 10"/>
            <p:cNvGrpSpPr/>
            <p:nvPr/>
          </p:nvGrpSpPr>
          <p:grpSpPr>
            <a:xfrm>
              <a:off x="445803" y="2900742"/>
              <a:ext cx="9272609" cy="827657"/>
              <a:chOff x="139470" y="1104116"/>
              <a:chExt cx="8345791" cy="846919"/>
            </a:xfrm>
            <a:solidFill>
              <a:schemeClr val="tx2">
                <a:lumMod val="20000"/>
                <a:lumOff val="80000"/>
              </a:schemeClr>
            </a:solidFill>
            <a:scene3d>
              <a:camera prst="orthographicFront">
                <a:rot lat="0" lon="0" rev="0"/>
              </a:camera>
              <a:lightRig rig="balanced" dir="t">
                <a:rot lat="0" lon="0" rev="8700000"/>
              </a:lightRig>
            </a:scene3d>
          </p:grpSpPr>
          <p:sp>
            <p:nvSpPr>
              <p:cNvPr id="17" name="Rounded Rectangle 16"/>
              <p:cNvSpPr/>
              <p:nvPr/>
            </p:nvSpPr>
            <p:spPr bwMode="auto">
              <a:xfrm>
                <a:off x="139470" y="1125878"/>
                <a:ext cx="7493911" cy="825157"/>
              </a:xfrm>
              <a:prstGeom prst="round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268288" indent="-268288" algn="r" rtl="1"/>
                <a:r>
                  <a:rPr lang="ar-BH" sz="2400" dirty="0">
                    <a:solidFill>
                      <a:schemeClr val="tx1">
                        <a:lumMod val="85000"/>
                        <a:lumOff val="15000"/>
                      </a:schemeClr>
                    </a:solidFill>
                    <a:latin typeface="Sakkal Majalla" charset="0"/>
                    <a:ea typeface="Sakkal Majalla" charset="0"/>
                    <a:cs typeface="Sakkal Majalla" charset="0"/>
                  </a:rPr>
                  <a:t>أن </a:t>
                </a:r>
                <a:r>
                  <a:rPr lang="ar-BH" sz="2400" b="1" dirty="0">
                    <a:solidFill>
                      <a:schemeClr val="tx1">
                        <a:lumMod val="85000"/>
                        <a:lumOff val="15000"/>
                      </a:schemeClr>
                    </a:solidFill>
                    <a:latin typeface="Sakkal Majalla" charset="0"/>
                    <a:ea typeface="Sakkal Majalla" charset="0"/>
                    <a:cs typeface="Sakkal Majalla" charset="0"/>
                  </a:rPr>
                  <a:t>يتعرف الطالب مظاهر استهداف المتورطين في الأحداث لثوابت الوطن ومكاسبه وآثارها. </a:t>
                </a:r>
              </a:p>
            </p:txBody>
          </p:sp>
          <p:sp>
            <p:nvSpPr>
              <p:cNvPr id="18" name="مستطيل 12"/>
              <p:cNvSpPr/>
              <p:nvPr/>
            </p:nvSpPr>
            <p:spPr>
              <a:xfrm>
                <a:off x="7712528" y="1104116"/>
                <a:ext cx="772733" cy="758549"/>
              </a:xfrm>
              <a:prstGeom prst="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32962" rtl="1" fontAlgn="base">
                  <a:spcBef>
                    <a:spcPct val="0"/>
                  </a:spcBef>
                  <a:spcAft>
                    <a:spcPct val="0"/>
                  </a:spcAft>
                  <a:defRPr/>
                </a:pPr>
                <a:r>
                  <a:rPr lang="ar-BH" sz="2400" b="1" dirty="0">
                    <a:ln w="0"/>
                    <a:solidFill>
                      <a:schemeClr val="bg2">
                        <a:lumMod val="10000"/>
                      </a:schemeClr>
                    </a:solidFill>
                    <a:effectLst>
                      <a:outerShdw blurRad="38100" dist="38100" dir="2700000" algn="tl">
                        <a:srgbClr val="000000">
                          <a:alpha val="43137"/>
                        </a:srgbClr>
                      </a:outerShdw>
                    </a:effectLst>
                    <a:latin typeface="Sakkal Majalla" charset="0"/>
                    <a:ea typeface="Sakkal Majalla" charset="0"/>
                    <a:cs typeface="Sakkal Majalla" charset="0"/>
                  </a:rPr>
                  <a:t>2</a:t>
                </a:r>
                <a:endParaRPr lang="en-US" sz="2400" b="1" dirty="0">
                  <a:ln w="0"/>
                  <a:solidFill>
                    <a:schemeClr val="bg2">
                      <a:lumMod val="10000"/>
                    </a:schemeClr>
                  </a:solidFill>
                  <a:effectLst>
                    <a:outerShdw blurRad="38100" dist="38100" dir="2700000" algn="tl">
                      <a:srgbClr val="000000">
                        <a:alpha val="43137"/>
                      </a:srgbClr>
                    </a:outerShdw>
                  </a:effectLst>
                  <a:latin typeface="Sakkal Majalla" charset="0"/>
                  <a:ea typeface="Sakkal Majalla" charset="0"/>
                  <a:cs typeface="Sakkal Majalla" charset="0"/>
                </a:endParaRPr>
              </a:p>
            </p:txBody>
          </p:sp>
        </p:grpSp>
        <p:sp>
          <p:nvSpPr>
            <p:cNvPr id="3" name="Rectangle 2"/>
            <p:cNvSpPr/>
            <p:nvPr/>
          </p:nvSpPr>
          <p:spPr>
            <a:xfrm>
              <a:off x="8424286" y="3265115"/>
              <a:ext cx="166162" cy="610124"/>
            </a:xfrm>
            <a:prstGeom prst="rect">
              <a:avLst/>
            </a:prstGeom>
          </p:spPr>
          <p:txBody>
            <a:bodyPr wrap="none">
              <a:spAutoFit/>
            </a:bodyPr>
            <a:lstStyle/>
            <a:p>
              <a:pPr algn="r" rtl="1"/>
              <a:endParaRPr lang="en-US" sz="2400" b="1" dirty="0">
                <a:latin typeface="Sakkal Majalla" charset="0"/>
                <a:ea typeface="Sakkal Majalla" charset="0"/>
                <a:cs typeface="Sakkal Majalla" charset="0"/>
              </a:endParaRPr>
            </a:p>
          </p:txBody>
        </p:sp>
      </p:grpSp>
      <p:grpSp>
        <p:nvGrpSpPr>
          <p:cNvPr id="31" name="Group 30"/>
          <p:cNvGrpSpPr/>
          <p:nvPr/>
        </p:nvGrpSpPr>
        <p:grpSpPr>
          <a:xfrm>
            <a:off x="1045024" y="3522539"/>
            <a:ext cx="10302631" cy="663659"/>
            <a:chOff x="1040418" y="1778814"/>
            <a:chExt cx="10409389" cy="877072"/>
          </a:xfrm>
        </p:grpSpPr>
        <p:grpSp>
          <p:nvGrpSpPr>
            <p:cNvPr id="32" name="مجموعة 10"/>
            <p:cNvGrpSpPr/>
            <p:nvPr/>
          </p:nvGrpSpPr>
          <p:grpSpPr>
            <a:xfrm>
              <a:off x="1040418" y="1778814"/>
              <a:ext cx="10409389" cy="780458"/>
              <a:chOff x="115910" y="1119444"/>
              <a:chExt cx="8364362" cy="861991"/>
            </a:xfrm>
            <a:solidFill>
              <a:schemeClr val="tx2">
                <a:lumMod val="20000"/>
                <a:lumOff val="80000"/>
              </a:schemeClr>
            </a:solidFill>
            <a:scene3d>
              <a:camera prst="orthographicFront">
                <a:rot lat="0" lon="0" rev="0"/>
              </a:camera>
              <a:lightRig rig="balanced" dir="t">
                <a:rot lat="0" lon="0" rev="8700000"/>
              </a:lightRig>
            </a:scene3d>
          </p:grpSpPr>
          <p:sp>
            <p:nvSpPr>
              <p:cNvPr id="34" name="Rounded Rectangle 33"/>
              <p:cNvSpPr/>
              <p:nvPr/>
            </p:nvSpPr>
            <p:spPr bwMode="auto">
              <a:xfrm>
                <a:off x="115910" y="1156278"/>
                <a:ext cx="7493911" cy="825157"/>
              </a:xfrm>
              <a:prstGeom prst="round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rtl="1"/>
                <a:r>
                  <a:rPr lang="ar-BH" sz="2300" dirty="0">
                    <a:solidFill>
                      <a:schemeClr val="tx1">
                        <a:lumMod val="85000"/>
                        <a:lumOff val="15000"/>
                      </a:schemeClr>
                    </a:solidFill>
                    <a:latin typeface="Sakkal Majalla" charset="0"/>
                    <a:ea typeface="Sakkal Majalla" charset="0"/>
                    <a:cs typeface="Sakkal Majalla" charset="0"/>
                  </a:rPr>
                  <a:t>أن </a:t>
                </a:r>
                <a:r>
                  <a:rPr lang="ar-BH" sz="2300" b="1" dirty="0">
                    <a:solidFill>
                      <a:schemeClr val="tx1">
                        <a:lumMod val="85000"/>
                        <a:lumOff val="15000"/>
                      </a:schemeClr>
                    </a:solidFill>
                    <a:latin typeface="Sakkal Majalla" charset="0"/>
                    <a:ea typeface="Sakkal Majalla" charset="0"/>
                    <a:cs typeface="Sakkal Majalla" charset="0"/>
                  </a:rPr>
                  <a:t>يستخلص الطالب دلالات الإجراءات التي اتخذتها مملكة البحرين في تعاملها مع ما انطوت عليه أحداث العنف والتخريب من مخاطر وما سببته من أضرار. </a:t>
                </a:r>
              </a:p>
            </p:txBody>
          </p:sp>
          <p:sp>
            <p:nvSpPr>
              <p:cNvPr id="37" name="مستطيل 12"/>
              <p:cNvSpPr/>
              <p:nvPr/>
            </p:nvSpPr>
            <p:spPr>
              <a:xfrm>
                <a:off x="7707539" y="1119444"/>
                <a:ext cx="772733" cy="758550"/>
              </a:xfrm>
              <a:prstGeom prst="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32962" rtl="1" fontAlgn="base">
                  <a:spcBef>
                    <a:spcPct val="0"/>
                  </a:spcBef>
                  <a:spcAft>
                    <a:spcPct val="0"/>
                  </a:spcAft>
                  <a:defRPr/>
                </a:pPr>
                <a:r>
                  <a:rPr lang="en-US" sz="2300" b="1" dirty="0">
                    <a:ln w="0"/>
                    <a:solidFill>
                      <a:schemeClr val="bg2">
                        <a:lumMod val="10000"/>
                      </a:schemeClr>
                    </a:solidFill>
                    <a:effectLst>
                      <a:outerShdw blurRad="38100" dist="38100" dir="2700000" algn="tl">
                        <a:srgbClr val="000000">
                          <a:alpha val="43137"/>
                        </a:srgbClr>
                      </a:outerShdw>
                    </a:effectLst>
                    <a:latin typeface="Sakkal Majalla" charset="0"/>
                    <a:ea typeface="Sakkal Majalla" charset="0"/>
                    <a:cs typeface="Sakkal Majalla" charset="0"/>
                  </a:rPr>
                  <a:t>3</a:t>
                </a:r>
              </a:p>
            </p:txBody>
          </p:sp>
        </p:grpSp>
        <p:sp>
          <p:nvSpPr>
            <p:cNvPr id="33" name="Rectangle 32"/>
            <p:cNvSpPr/>
            <p:nvPr/>
          </p:nvSpPr>
          <p:spPr>
            <a:xfrm>
              <a:off x="1271025" y="2045763"/>
              <a:ext cx="8788195" cy="610123"/>
            </a:xfrm>
            <a:prstGeom prst="rect">
              <a:avLst/>
            </a:prstGeom>
          </p:spPr>
          <p:txBody>
            <a:bodyPr wrap="square">
              <a:spAutoFit/>
            </a:bodyPr>
            <a:lstStyle/>
            <a:p>
              <a:pPr algn="r" rtl="1"/>
              <a:endParaRPr lang="en-US" sz="2300" dirty="0">
                <a:latin typeface="Sakkal Majalla" charset="0"/>
                <a:ea typeface="Sakkal Majalla" charset="0"/>
                <a:cs typeface="Sakkal Majalla" charset="0"/>
              </a:endParaRPr>
            </a:p>
          </p:txBody>
        </p:sp>
      </p:grpSp>
      <p:grpSp>
        <p:nvGrpSpPr>
          <p:cNvPr id="38" name="Group 37"/>
          <p:cNvGrpSpPr/>
          <p:nvPr/>
        </p:nvGrpSpPr>
        <p:grpSpPr>
          <a:xfrm>
            <a:off x="1046441" y="4181194"/>
            <a:ext cx="10308777" cy="925659"/>
            <a:chOff x="447078" y="2651914"/>
            <a:chExt cx="9272610" cy="1223325"/>
          </a:xfrm>
        </p:grpSpPr>
        <p:grpSp>
          <p:nvGrpSpPr>
            <p:cNvPr id="39" name="مجموعة 10"/>
            <p:cNvGrpSpPr/>
            <p:nvPr/>
          </p:nvGrpSpPr>
          <p:grpSpPr>
            <a:xfrm>
              <a:off x="447078" y="2651914"/>
              <a:ext cx="9272610" cy="863077"/>
              <a:chOff x="140618" y="849496"/>
              <a:chExt cx="8345791" cy="883162"/>
            </a:xfrm>
            <a:solidFill>
              <a:schemeClr val="tx2">
                <a:lumMod val="20000"/>
                <a:lumOff val="80000"/>
              </a:schemeClr>
            </a:solidFill>
            <a:scene3d>
              <a:camera prst="orthographicFront">
                <a:rot lat="0" lon="0" rev="0"/>
              </a:camera>
              <a:lightRig rig="balanced" dir="t">
                <a:rot lat="0" lon="0" rev="8700000"/>
              </a:lightRig>
            </a:scene3d>
          </p:grpSpPr>
          <p:sp>
            <p:nvSpPr>
              <p:cNvPr id="41" name="Rounded Rectangle 40"/>
              <p:cNvSpPr/>
              <p:nvPr/>
            </p:nvSpPr>
            <p:spPr bwMode="auto">
              <a:xfrm>
                <a:off x="140618" y="907503"/>
                <a:ext cx="7493911" cy="825155"/>
              </a:xfrm>
              <a:prstGeom prst="round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rtl="1"/>
                <a:r>
                  <a:rPr lang="ar-BH" sz="2400" dirty="0">
                    <a:solidFill>
                      <a:schemeClr val="tx1">
                        <a:lumMod val="85000"/>
                        <a:lumOff val="15000"/>
                      </a:schemeClr>
                    </a:solidFill>
                    <a:latin typeface="Sakkal Majalla" charset="0"/>
                    <a:ea typeface="Sakkal Majalla" charset="0"/>
                    <a:cs typeface="Sakkal Majalla" charset="0"/>
                  </a:rPr>
                  <a:t>أن </a:t>
                </a:r>
                <a:r>
                  <a:rPr lang="ar-BH" sz="2400" b="1" dirty="0">
                    <a:solidFill>
                      <a:schemeClr val="tx1">
                        <a:lumMod val="85000"/>
                        <a:lumOff val="15000"/>
                      </a:schemeClr>
                    </a:solidFill>
                    <a:latin typeface="Sakkal Majalla" charset="0"/>
                    <a:ea typeface="Sakkal Majalla" charset="0"/>
                    <a:cs typeface="Sakkal Majalla" charset="0"/>
                  </a:rPr>
                  <a:t>يحدد الطالب الدور الوطني للمجتمع البحريني في التعامل مع أحداث العام 2011م. </a:t>
                </a:r>
              </a:p>
            </p:txBody>
          </p:sp>
          <p:sp>
            <p:nvSpPr>
              <p:cNvPr id="42" name="مستطيل 12"/>
              <p:cNvSpPr/>
              <p:nvPr/>
            </p:nvSpPr>
            <p:spPr>
              <a:xfrm>
                <a:off x="7713676" y="849496"/>
                <a:ext cx="772733" cy="758547"/>
              </a:xfrm>
              <a:prstGeom prst="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32962" rtl="1" fontAlgn="base">
                  <a:spcBef>
                    <a:spcPct val="0"/>
                  </a:spcBef>
                  <a:spcAft>
                    <a:spcPct val="0"/>
                  </a:spcAft>
                  <a:defRPr/>
                </a:pPr>
                <a:r>
                  <a:rPr lang="en-US" sz="2400" b="1" dirty="0">
                    <a:ln w="0"/>
                    <a:solidFill>
                      <a:schemeClr val="bg2">
                        <a:lumMod val="10000"/>
                      </a:schemeClr>
                    </a:solidFill>
                    <a:effectLst>
                      <a:outerShdw blurRad="38100" dist="38100" dir="2700000" algn="tl">
                        <a:srgbClr val="000000">
                          <a:alpha val="43137"/>
                        </a:srgbClr>
                      </a:outerShdw>
                    </a:effectLst>
                    <a:latin typeface="Sakkal Majalla" charset="0"/>
                    <a:ea typeface="Sakkal Majalla" charset="0"/>
                    <a:cs typeface="Sakkal Majalla" charset="0"/>
                  </a:rPr>
                  <a:t>4</a:t>
                </a:r>
              </a:p>
            </p:txBody>
          </p:sp>
        </p:grpSp>
        <p:sp>
          <p:nvSpPr>
            <p:cNvPr id="40" name="Rectangle 39"/>
            <p:cNvSpPr/>
            <p:nvPr/>
          </p:nvSpPr>
          <p:spPr>
            <a:xfrm>
              <a:off x="8424286" y="3265116"/>
              <a:ext cx="166162" cy="610123"/>
            </a:xfrm>
            <a:prstGeom prst="rect">
              <a:avLst/>
            </a:prstGeom>
          </p:spPr>
          <p:txBody>
            <a:bodyPr wrap="none">
              <a:spAutoFit/>
            </a:bodyPr>
            <a:lstStyle/>
            <a:p>
              <a:pPr algn="r" rtl="1"/>
              <a:endParaRPr lang="en-US" sz="2400" b="1" dirty="0">
                <a:latin typeface="Sakkal Majalla" charset="0"/>
                <a:ea typeface="Sakkal Majalla" charset="0"/>
                <a:cs typeface="Sakkal Majalla" charset="0"/>
              </a:endParaRPr>
            </a:p>
          </p:txBody>
        </p:sp>
      </p:grpSp>
      <p:grpSp>
        <p:nvGrpSpPr>
          <p:cNvPr id="25" name="Group 24"/>
          <p:cNvGrpSpPr/>
          <p:nvPr/>
        </p:nvGrpSpPr>
        <p:grpSpPr>
          <a:xfrm>
            <a:off x="1038879" y="4919637"/>
            <a:ext cx="10308776" cy="624583"/>
            <a:chOff x="445803" y="3049808"/>
            <a:chExt cx="9272609" cy="825431"/>
          </a:xfrm>
        </p:grpSpPr>
        <p:grpSp>
          <p:nvGrpSpPr>
            <p:cNvPr id="26" name="مجموعة 10"/>
            <p:cNvGrpSpPr/>
            <p:nvPr/>
          </p:nvGrpSpPr>
          <p:grpSpPr>
            <a:xfrm>
              <a:off x="445803" y="3049808"/>
              <a:ext cx="9272609" cy="806391"/>
              <a:chOff x="139470" y="1256651"/>
              <a:chExt cx="8345791" cy="825158"/>
            </a:xfrm>
            <a:solidFill>
              <a:schemeClr val="tx2">
                <a:lumMod val="20000"/>
                <a:lumOff val="80000"/>
              </a:schemeClr>
            </a:solidFill>
            <a:scene3d>
              <a:camera prst="orthographicFront">
                <a:rot lat="0" lon="0" rev="0"/>
              </a:camera>
              <a:lightRig rig="balanced" dir="t">
                <a:rot lat="0" lon="0" rev="8700000"/>
              </a:lightRig>
            </a:scene3d>
          </p:grpSpPr>
          <p:sp>
            <p:nvSpPr>
              <p:cNvPr id="28" name="Rounded Rectangle 27"/>
              <p:cNvSpPr/>
              <p:nvPr/>
            </p:nvSpPr>
            <p:spPr bwMode="auto">
              <a:xfrm>
                <a:off x="139470" y="1256652"/>
                <a:ext cx="7493911" cy="825157"/>
              </a:xfrm>
              <a:prstGeom prst="round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rtl="1"/>
                <a:r>
                  <a:rPr lang="ar-BH" sz="2400" dirty="0">
                    <a:solidFill>
                      <a:schemeClr val="tx1">
                        <a:lumMod val="85000"/>
                        <a:lumOff val="15000"/>
                      </a:schemeClr>
                    </a:solidFill>
                    <a:latin typeface="Sakkal Majalla" charset="0"/>
                    <a:ea typeface="Sakkal Majalla" charset="0"/>
                    <a:cs typeface="Sakkal Majalla" charset="0"/>
                  </a:rPr>
                  <a:t>أن </a:t>
                </a:r>
                <a:r>
                  <a:rPr lang="ar-BH" sz="2400" b="1" dirty="0">
                    <a:solidFill>
                      <a:schemeClr val="tx1">
                        <a:lumMod val="85000"/>
                        <a:lumOff val="15000"/>
                      </a:schemeClr>
                    </a:solidFill>
                    <a:latin typeface="Sakkal Majalla" charset="0"/>
                    <a:ea typeface="Sakkal Majalla" charset="0"/>
                    <a:cs typeface="Sakkal Majalla" charset="0"/>
                  </a:rPr>
                  <a:t>يدرك الطالب أهمية الدروس والعبر المستخلصة من أحداث العام 2011م. </a:t>
                </a:r>
              </a:p>
              <a:p>
                <a:pPr algn="r" rtl="1"/>
                <a:endParaRPr lang="ar-SA" sz="2400" dirty="0">
                  <a:latin typeface="Sakkal Majalla" charset="0"/>
                  <a:ea typeface="Sakkal Majalla" charset="0"/>
                  <a:cs typeface="Sakkal Majalla" charset="0"/>
                </a:endParaRPr>
              </a:p>
            </p:txBody>
          </p:sp>
          <p:sp>
            <p:nvSpPr>
              <p:cNvPr id="30" name="مستطيل 12"/>
              <p:cNvSpPr/>
              <p:nvPr/>
            </p:nvSpPr>
            <p:spPr>
              <a:xfrm>
                <a:off x="7712528" y="1256651"/>
                <a:ext cx="772733" cy="758549"/>
              </a:xfrm>
              <a:prstGeom prst="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32962" rtl="1" fontAlgn="base">
                  <a:spcBef>
                    <a:spcPct val="0"/>
                  </a:spcBef>
                  <a:spcAft>
                    <a:spcPct val="0"/>
                  </a:spcAft>
                  <a:defRPr/>
                </a:pPr>
                <a:r>
                  <a:rPr lang="en-US" sz="2400" b="1" dirty="0">
                    <a:ln w="0"/>
                    <a:solidFill>
                      <a:schemeClr val="bg2">
                        <a:lumMod val="10000"/>
                      </a:schemeClr>
                    </a:solidFill>
                    <a:effectLst>
                      <a:outerShdw blurRad="38100" dist="38100" dir="2700000" algn="tl">
                        <a:srgbClr val="000000">
                          <a:alpha val="43137"/>
                        </a:srgbClr>
                      </a:outerShdw>
                    </a:effectLst>
                    <a:latin typeface="Sakkal Majalla" charset="0"/>
                    <a:ea typeface="Sakkal Majalla" charset="0"/>
                    <a:cs typeface="Sakkal Majalla" charset="0"/>
                  </a:rPr>
                  <a:t>5</a:t>
                </a:r>
              </a:p>
            </p:txBody>
          </p:sp>
        </p:grpSp>
        <p:sp>
          <p:nvSpPr>
            <p:cNvPr id="27" name="Rectangle 26"/>
            <p:cNvSpPr/>
            <p:nvPr/>
          </p:nvSpPr>
          <p:spPr>
            <a:xfrm>
              <a:off x="8424286" y="3265116"/>
              <a:ext cx="166162" cy="610123"/>
            </a:xfrm>
            <a:prstGeom prst="rect">
              <a:avLst/>
            </a:prstGeom>
          </p:spPr>
          <p:txBody>
            <a:bodyPr wrap="none">
              <a:spAutoFit/>
            </a:bodyPr>
            <a:lstStyle/>
            <a:p>
              <a:pPr algn="r" rtl="1"/>
              <a:endParaRPr lang="en-US" sz="2400" b="1" dirty="0">
                <a:latin typeface="Sakkal Majalla" charset="0"/>
                <a:ea typeface="Sakkal Majalla" charset="0"/>
                <a:cs typeface="Sakkal Majalla" charset="0"/>
              </a:endParaRPr>
            </a:p>
          </p:txBody>
        </p:sp>
      </p:grpSp>
      <p:grpSp>
        <p:nvGrpSpPr>
          <p:cNvPr id="35" name="Group 34"/>
          <p:cNvGrpSpPr/>
          <p:nvPr/>
        </p:nvGrpSpPr>
        <p:grpSpPr>
          <a:xfrm>
            <a:off x="1046442" y="5615163"/>
            <a:ext cx="10308776" cy="624583"/>
            <a:chOff x="445803" y="3049808"/>
            <a:chExt cx="9272609" cy="825431"/>
          </a:xfrm>
        </p:grpSpPr>
        <p:grpSp>
          <p:nvGrpSpPr>
            <p:cNvPr id="36" name="مجموعة 10"/>
            <p:cNvGrpSpPr/>
            <p:nvPr/>
          </p:nvGrpSpPr>
          <p:grpSpPr>
            <a:xfrm>
              <a:off x="445803" y="3049808"/>
              <a:ext cx="9272609" cy="806390"/>
              <a:chOff x="139470" y="1256651"/>
              <a:chExt cx="8345791" cy="825157"/>
            </a:xfrm>
            <a:solidFill>
              <a:schemeClr val="tx2">
                <a:lumMod val="20000"/>
                <a:lumOff val="80000"/>
              </a:schemeClr>
            </a:solidFill>
            <a:scene3d>
              <a:camera prst="orthographicFront">
                <a:rot lat="0" lon="0" rev="0"/>
              </a:camera>
              <a:lightRig rig="balanced" dir="t">
                <a:rot lat="0" lon="0" rev="8700000"/>
              </a:lightRig>
            </a:scene3d>
          </p:grpSpPr>
          <p:sp>
            <p:nvSpPr>
              <p:cNvPr id="44" name="Rounded Rectangle 43"/>
              <p:cNvSpPr/>
              <p:nvPr/>
            </p:nvSpPr>
            <p:spPr bwMode="auto">
              <a:xfrm>
                <a:off x="139470" y="1256651"/>
                <a:ext cx="7493911" cy="825157"/>
              </a:xfrm>
              <a:prstGeom prst="round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rtl="1"/>
                <a:r>
                  <a:rPr lang="ar-BH" sz="2400" dirty="0">
                    <a:solidFill>
                      <a:schemeClr val="tx1">
                        <a:lumMod val="85000"/>
                        <a:lumOff val="15000"/>
                      </a:schemeClr>
                    </a:solidFill>
                    <a:latin typeface="Sakkal Majalla" charset="0"/>
                    <a:ea typeface="Sakkal Majalla" charset="0"/>
                    <a:cs typeface="Sakkal Majalla" charset="0"/>
                  </a:rPr>
                  <a:t>أن </a:t>
                </a:r>
                <a:r>
                  <a:rPr lang="ar-BH" sz="2400" b="1" dirty="0">
                    <a:solidFill>
                      <a:schemeClr val="tx1">
                        <a:lumMod val="85000"/>
                        <a:lumOff val="15000"/>
                      </a:schemeClr>
                    </a:solidFill>
                    <a:latin typeface="Sakkal Majalla" charset="0"/>
                    <a:ea typeface="Sakkal Majalla" charset="0"/>
                    <a:cs typeface="Sakkal Majalla" charset="0"/>
                  </a:rPr>
                  <a:t>يتعرف الطالب مظاهر الإصلاح والإنماء المتحققة بعد العام 2011م. </a:t>
                </a:r>
              </a:p>
            </p:txBody>
          </p:sp>
          <p:sp>
            <p:nvSpPr>
              <p:cNvPr id="45" name="مستطيل 12"/>
              <p:cNvSpPr/>
              <p:nvPr/>
            </p:nvSpPr>
            <p:spPr>
              <a:xfrm>
                <a:off x="7712528" y="1256651"/>
                <a:ext cx="772733" cy="758549"/>
              </a:xfrm>
              <a:prstGeom prst="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32962" rtl="1" fontAlgn="base">
                  <a:spcBef>
                    <a:spcPct val="0"/>
                  </a:spcBef>
                  <a:spcAft>
                    <a:spcPct val="0"/>
                  </a:spcAft>
                  <a:defRPr/>
                </a:pPr>
                <a:r>
                  <a:rPr lang="en-US" sz="2300" b="1" dirty="0">
                    <a:ln w="0"/>
                    <a:solidFill>
                      <a:schemeClr val="bg2">
                        <a:lumMod val="10000"/>
                      </a:schemeClr>
                    </a:solidFill>
                    <a:effectLst>
                      <a:outerShdw blurRad="38100" dist="38100" dir="2700000" algn="tl">
                        <a:srgbClr val="000000">
                          <a:alpha val="43137"/>
                        </a:srgbClr>
                      </a:outerShdw>
                    </a:effectLst>
                    <a:latin typeface="Sakkal Majalla" charset="0"/>
                    <a:ea typeface="Sakkal Majalla" charset="0"/>
                    <a:cs typeface="Sakkal Majalla" charset="0"/>
                  </a:rPr>
                  <a:t>6</a:t>
                </a:r>
              </a:p>
            </p:txBody>
          </p:sp>
        </p:grpSp>
        <p:sp>
          <p:nvSpPr>
            <p:cNvPr id="43" name="Rectangle 42"/>
            <p:cNvSpPr/>
            <p:nvPr/>
          </p:nvSpPr>
          <p:spPr>
            <a:xfrm>
              <a:off x="8424286" y="3265116"/>
              <a:ext cx="166162" cy="610123"/>
            </a:xfrm>
            <a:prstGeom prst="rect">
              <a:avLst/>
            </a:prstGeom>
          </p:spPr>
          <p:txBody>
            <a:bodyPr wrap="none">
              <a:spAutoFit/>
            </a:bodyPr>
            <a:lstStyle/>
            <a:p>
              <a:pPr algn="r" rtl="1"/>
              <a:endParaRPr lang="en-US" sz="2300" b="1" dirty="0">
                <a:latin typeface="Sakkal Majalla" charset="0"/>
                <a:ea typeface="Sakkal Majalla" charset="0"/>
                <a:cs typeface="Sakkal Majalla" charset="0"/>
              </a:endParaRPr>
            </a:p>
          </p:txBody>
        </p:sp>
      </p:grpSp>
      <p:grpSp>
        <p:nvGrpSpPr>
          <p:cNvPr id="46" name="Group 45"/>
          <p:cNvGrpSpPr/>
          <p:nvPr/>
        </p:nvGrpSpPr>
        <p:grpSpPr>
          <a:xfrm>
            <a:off x="364451" y="1064818"/>
            <a:ext cx="10591616" cy="624350"/>
            <a:chOff x="803350" y="1100144"/>
            <a:chExt cx="10965608" cy="778493"/>
          </a:xfrm>
        </p:grpSpPr>
        <p:sp>
          <p:nvSpPr>
            <p:cNvPr id="47" name="عنصر نائب للمحتوى 2"/>
            <p:cNvSpPr txBox="1">
              <a:spLocks/>
            </p:cNvSpPr>
            <p:nvPr/>
          </p:nvSpPr>
          <p:spPr bwMode="auto">
            <a:xfrm>
              <a:off x="803350" y="1128350"/>
              <a:ext cx="7243609" cy="735074"/>
            </a:xfrm>
            <a:prstGeom prst="rect">
              <a:avLst/>
            </a:prstGeom>
            <a:solidFill>
              <a:schemeClr val="bg2"/>
            </a:solidFill>
            <a:ln w="9525">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rtl="1"/>
              <a:r>
                <a:rPr lang="ar-BH" sz="3600"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يتوقّع من الطالب في نهاية الدّرس أن:</a:t>
              </a:r>
              <a:r>
                <a:rPr lang="en-US" sz="3600"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a:t>
              </a:r>
              <a:endParaRPr lang="ar-BH" sz="3600"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pic>
          <p:nvPicPr>
            <p:cNvPr id="48" name="Picture 4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6959" y="1100144"/>
              <a:ext cx="3721999" cy="778493"/>
            </a:xfrm>
            <a:prstGeom prst="rect">
              <a:avLst/>
            </a:prstGeom>
          </p:spPr>
        </p:pic>
      </p:grpSp>
    </p:spTree>
    <p:extLst>
      <p:ext uri="{BB962C8B-B14F-4D97-AF65-F5344CB8AC3E}">
        <p14:creationId xmlns:p14="http://schemas.microsoft.com/office/powerpoint/2010/main" val="1056518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down)">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randombar(horizontal)">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down)">
                                      <p:cBhvr>
                                        <p:cTn id="22" dur="500"/>
                                        <p:tgtEl>
                                          <p:spTgt spid="3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down)">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down)">
                                      <p:cBhvr>
                                        <p:cTn id="3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Content Placeholder 2"/>
          <p:cNvSpPr txBox="1">
            <a:spLocks/>
          </p:cNvSpPr>
          <p:nvPr/>
        </p:nvSpPr>
        <p:spPr>
          <a:xfrm>
            <a:off x="800850" y="2267081"/>
            <a:ext cx="10515600" cy="2991048"/>
          </a:xfrm>
          <a:prstGeom prst="rect">
            <a:avLst/>
          </a:prstGeom>
          <a:solidFill>
            <a:schemeClr val="bg2"/>
          </a:solidFill>
          <a:ln>
            <a:solidFill>
              <a:schemeClr val="tx1"/>
            </a:solidFill>
            <a:prstDash val="dash"/>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defTabSz="914400" rtl="0" eaLnBrk="1" latinLnBrk="0" hangingPunct="1">
              <a:lnSpc>
                <a:spcPct val="90000"/>
              </a:lnSpc>
              <a:spcBef>
                <a:spcPts val="1000"/>
              </a:spcBef>
              <a:buFont typeface="Arial" panose="020B0604020202020204" pitchFamily="34" charset="0"/>
              <a:buNone/>
            </a:pPr>
            <a:endParaRPr lang="ar-SA" sz="1050" dirty="0">
              <a:latin typeface="Sakkal Majalla" charset="0"/>
              <a:ea typeface="Sakkal Majalla" charset="0"/>
              <a:cs typeface="Sakkal Majalla" charset="0"/>
            </a:endParaRPr>
          </a:p>
          <a:p>
            <a:pPr marL="0" indent="0" algn="just" rtl="1">
              <a:buNone/>
            </a:pPr>
            <a:r>
              <a:rPr lang="ar-SA" sz="3600" dirty="0">
                <a:latin typeface="Sakkal Majalla" charset="0"/>
                <a:ea typeface="Sakkal Majalla" charset="0"/>
                <a:cs typeface="Sakkal Majalla" charset="0"/>
              </a:rPr>
              <a:t>شهدت مملكة البحرين في فبراير من العام 2011م، أحداث عنف وتخريب وإرهاب، استهدفت زعزعة أمنها وسيادتها الوطنية وتهديد استقرار مجتمعها، وإشعال النعرات الطائفية بين أبنائها، وقد كانت هذه الأحداث ترجمة لمؤامرة، خطّطت لها بعض القوى المناوئة لاستقلال مملكة البحرين وعروبتها، ونفذتها بعض الأطراف المتواطئة معها من أعداء الوطن.</a:t>
            </a:r>
          </a:p>
        </p:txBody>
      </p:sp>
      <p:sp>
        <p:nvSpPr>
          <p:cNvPr id="6" name="مستطيل 2"/>
          <p:cNvSpPr/>
          <p:nvPr/>
        </p:nvSpPr>
        <p:spPr>
          <a:xfrm>
            <a:off x="2897242" y="1174985"/>
            <a:ext cx="6322816" cy="598612"/>
          </a:xfrm>
          <a:prstGeom prst="rect">
            <a:avLst/>
          </a:prstGeom>
          <a:solidFill>
            <a:schemeClr val="accent4">
              <a:lumMod val="20000"/>
              <a:lumOff val="8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600" b="1" dirty="0">
                <a:solidFill>
                  <a:srgbClr val="FF0000"/>
                </a:solidFill>
                <a:latin typeface="Sakkal Majalla" panose="02000000000000000000" pitchFamily="2" charset="-78"/>
                <a:cs typeface="Sakkal Majalla" panose="02000000000000000000" pitchFamily="2" charset="-78"/>
              </a:rPr>
              <a:t>مُقدمة</a:t>
            </a:r>
            <a:endParaRPr lang="en-US" sz="3600" b="1" dirty="0">
              <a:solidFill>
                <a:srgbClr val="FF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818966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circle(in)">
                                      <p:cBhvr>
                                        <p:cTn id="1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p:nvSpPr>
        <p:spPr>
          <a:xfrm>
            <a:off x="270642" y="1971675"/>
            <a:ext cx="11771398" cy="4292490"/>
          </a:xfrm>
          <a:prstGeom prst="rect">
            <a:avLst/>
          </a:prstGeom>
          <a:solidFill>
            <a:schemeClr val="accent3">
              <a:lumMod val="40000"/>
              <a:lumOff val="60000"/>
            </a:scheme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en-US" sz="3300" dirty="0">
              <a:solidFill>
                <a:srgbClr val="FF0000"/>
              </a:solidFill>
              <a:latin typeface="Sakkal Majalla" charset="0"/>
              <a:ea typeface="Sakkal Majalla" charset="0"/>
              <a:cs typeface="Sakkal Majalla" charset="0"/>
            </a:endParaRPr>
          </a:p>
          <a:p>
            <a:pPr algn="r" rtl="1"/>
            <a:endParaRPr lang="ar-SA" sz="3300" dirty="0">
              <a:solidFill>
                <a:srgbClr val="FF0000"/>
              </a:solidFill>
              <a:latin typeface="Sakkal Majalla" charset="0"/>
              <a:ea typeface="Sakkal Majalla" charset="0"/>
              <a:cs typeface="Sakkal Majalla" charset="0"/>
            </a:endParaRPr>
          </a:p>
          <a:p>
            <a:pPr algn="r" rtl="1"/>
            <a:endParaRPr lang="ar-SA" sz="3300" dirty="0">
              <a:solidFill>
                <a:srgbClr val="FF0000"/>
              </a:solidFill>
              <a:latin typeface="Sakkal Majalla" charset="0"/>
              <a:ea typeface="Sakkal Majalla" charset="0"/>
              <a:cs typeface="Sakkal Majalla" charset="0"/>
            </a:endParaRPr>
          </a:p>
          <a:p>
            <a:pPr algn="r" rtl="1"/>
            <a:endParaRPr lang="ar-SA" sz="3300" dirty="0">
              <a:solidFill>
                <a:srgbClr val="FF0000"/>
              </a:solidFill>
              <a:latin typeface="Sakkal Majalla" charset="0"/>
              <a:ea typeface="Sakkal Majalla" charset="0"/>
              <a:cs typeface="Sakkal Majalla" charset="0"/>
            </a:endParaRPr>
          </a:p>
          <a:p>
            <a:pPr algn="r" rtl="1"/>
            <a:endParaRPr lang="ar-SA" sz="3300" dirty="0">
              <a:solidFill>
                <a:srgbClr val="FF0000"/>
              </a:solidFill>
              <a:latin typeface="Sakkal Majalla" charset="0"/>
              <a:ea typeface="Sakkal Majalla" charset="0"/>
              <a:cs typeface="Sakkal Majalla" charset="0"/>
            </a:endParaRPr>
          </a:p>
          <a:p>
            <a:pPr algn="r" rtl="1"/>
            <a:endParaRPr lang="en-US" sz="3300" dirty="0">
              <a:solidFill>
                <a:srgbClr val="FF0000"/>
              </a:solidFill>
              <a:latin typeface="Sakkal Majalla" charset="0"/>
              <a:ea typeface="Sakkal Majalla" charset="0"/>
              <a:cs typeface="Sakkal Majalla" charset="0"/>
            </a:endParaRPr>
          </a:p>
        </p:txBody>
      </p:sp>
      <p:sp>
        <p:nvSpPr>
          <p:cNvPr id="2" name="TextBox 1"/>
          <p:cNvSpPr txBox="1"/>
          <p:nvPr/>
        </p:nvSpPr>
        <p:spPr>
          <a:xfrm>
            <a:off x="5743575" y="200025"/>
            <a:ext cx="184731" cy="369332"/>
          </a:xfrm>
          <a:prstGeom prst="rect">
            <a:avLst/>
          </a:prstGeom>
          <a:noFill/>
        </p:spPr>
        <p:txBody>
          <a:bodyPr wrap="none" rtlCol="0">
            <a:spAutoFit/>
          </a:bodyPr>
          <a:lstStyle/>
          <a:p>
            <a:pPr marL="0" algn="r" defTabSz="914400" rtl="1" eaLnBrk="1" latinLnBrk="0" hangingPunct="1"/>
            <a:endParaRPr lang="en-US" dirty="0"/>
          </a:p>
        </p:txBody>
      </p:sp>
      <p:sp>
        <p:nvSpPr>
          <p:cNvPr id="9" name="Rounded Rectangle 8"/>
          <p:cNvSpPr/>
          <p:nvPr/>
        </p:nvSpPr>
        <p:spPr>
          <a:xfrm>
            <a:off x="1616555" y="1092553"/>
            <a:ext cx="8623501" cy="688622"/>
          </a:xfrm>
          <a:prstGeom prst="roundRect">
            <a:avLst/>
          </a:prstGeom>
          <a:gradFill flip="none" rotWithShape="1">
            <a:gsLst>
              <a:gs pos="0">
                <a:srgbClr val="FF0000"/>
              </a:gs>
              <a:gs pos="38000">
                <a:schemeClr val="accent2">
                  <a:lumMod val="45000"/>
                  <a:lumOff val="55000"/>
                </a:schemeClr>
              </a:gs>
              <a:gs pos="30000">
                <a:schemeClr val="accent2">
                  <a:lumMod val="45000"/>
                  <a:lumOff val="55000"/>
                </a:schemeClr>
              </a:gs>
              <a:gs pos="57000">
                <a:schemeClr val="accent2">
                  <a:lumMod val="30000"/>
                  <a:lumOff val="70000"/>
                </a:schemeClr>
              </a:gs>
            </a:gsLst>
            <a:path path="circle">
              <a:fillToRect t="100000" r="100000"/>
            </a:path>
            <a:tileRect l="-100000" b="-100000"/>
          </a:gradFill>
          <a:ln>
            <a:solidFill>
              <a:schemeClr val="accent2">
                <a:lumMod val="40000"/>
                <a:lumOff val="6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4000" dirty="0">
                <a:solidFill>
                  <a:srgbClr val="C00000"/>
                </a:solidFill>
                <a:latin typeface="Sakkal Majalla" panose="02000000000000000000" pitchFamily="2" charset="-78"/>
                <a:cs typeface="Sakkal Majalla" panose="02000000000000000000" pitchFamily="2" charset="-78"/>
              </a:rPr>
              <a:t>أولًا: مؤامرة العام 2011م</a:t>
            </a:r>
            <a:endParaRPr lang="en-US" sz="4000" dirty="0">
              <a:solidFill>
                <a:srgbClr val="C00000"/>
              </a:solidFill>
              <a:latin typeface="Sakkal Majalla" panose="02000000000000000000" pitchFamily="2" charset="-78"/>
              <a:cs typeface="Sakkal Majalla" panose="02000000000000000000" pitchFamily="2" charset="-78"/>
            </a:endParaRPr>
          </a:p>
        </p:txBody>
      </p:sp>
      <p:sp>
        <p:nvSpPr>
          <p:cNvPr id="11" name="Oval 10"/>
          <p:cNvSpPr/>
          <p:nvPr/>
        </p:nvSpPr>
        <p:spPr>
          <a:xfrm>
            <a:off x="10871858" y="1417970"/>
            <a:ext cx="1388533" cy="865273"/>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rgbClr val="FF0000"/>
                </a:solidFill>
                <a:latin typeface="Sakkal Majalla" panose="02000000000000000000" pitchFamily="2" charset="-78"/>
                <a:cs typeface="Sakkal Majalla" panose="02000000000000000000" pitchFamily="2" charset="-78"/>
              </a:rPr>
              <a:t>أقرأ وأُحلل</a:t>
            </a:r>
            <a:endParaRPr lang="en-US" sz="2400" b="1" dirty="0">
              <a:solidFill>
                <a:srgbClr val="FF0000"/>
              </a:solidFill>
              <a:latin typeface="Sakkal Majalla" panose="02000000000000000000" pitchFamily="2" charset="-78"/>
              <a:cs typeface="Sakkal Majalla" panose="02000000000000000000" pitchFamily="2" charset="-78"/>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6461" y="2334881"/>
            <a:ext cx="5525579" cy="3887242"/>
          </a:xfrm>
          <a:prstGeom prst="rect">
            <a:avLst/>
          </a:prstGeom>
          <a:ln>
            <a:solidFill>
              <a:schemeClr val="accent2">
                <a:lumMod val="20000"/>
                <a:lumOff val="80000"/>
              </a:schemeClr>
            </a:solidFill>
          </a:ln>
        </p:spPr>
      </p:pic>
      <p:sp>
        <p:nvSpPr>
          <p:cNvPr id="14" name="TextBox 13"/>
          <p:cNvSpPr txBox="1"/>
          <p:nvPr/>
        </p:nvSpPr>
        <p:spPr>
          <a:xfrm>
            <a:off x="270641" y="1929633"/>
            <a:ext cx="6027469" cy="3139321"/>
          </a:xfrm>
          <a:prstGeom prst="rect">
            <a:avLst/>
          </a:prstGeom>
          <a:ln>
            <a:solidFill>
              <a:schemeClr val="bg1"/>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r" rtl="1"/>
            <a:r>
              <a:rPr lang="ar-SA" sz="2200" dirty="0">
                <a:solidFill>
                  <a:srgbClr val="C00000"/>
                </a:solidFill>
                <a:latin typeface="Sakkal Majalla" charset="0"/>
                <a:ea typeface="Sakkal Majalla" charset="0"/>
                <a:cs typeface="Sakkal Majalla" charset="0"/>
              </a:rPr>
              <a:t>حدد مظاهر العنف والتخريب التي شهدتها مملكة البحرين في العام 2011م.</a:t>
            </a:r>
            <a:endParaRPr lang="en-US" sz="2200" dirty="0">
              <a:solidFill>
                <a:srgbClr val="C00000"/>
              </a:solidFill>
              <a:latin typeface="Sakkal Majalla" charset="0"/>
              <a:ea typeface="Sakkal Majalla" charset="0"/>
              <a:cs typeface="Sakkal Majalla" charset="0"/>
            </a:endParaRPr>
          </a:p>
          <a:p>
            <a:pPr marL="342900" indent="-342900" algn="r" rtl="1">
              <a:buFont typeface="Arial" charset="0"/>
              <a:buChar char="•"/>
            </a:pPr>
            <a:r>
              <a:rPr lang="ar-BH" sz="2200" dirty="0">
                <a:solidFill>
                  <a:schemeClr val="tx1"/>
                </a:solidFill>
                <a:latin typeface="Sakkal Majalla" charset="0"/>
                <a:ea typeface="Sakkal Majalla" charset="0"/>
                <a:cs typeface="Sakkal Majalla" charset="0"/>
              </a:rPr>
              <a:t>توقف الدراسة بالمدارس والجامعات. </a:t>
            </a:r>
          </a:p>
          <a:p>
            <a:pPr marL="342900" indent="-342900" algn="r" rtl="1">
              <a:buFont typeface="Arial" charset="0"/>
              <a:buChar char="•"/>
            </a:pPr>
            <a:r>
              <a:rPr lang="ar-BH" sz="2200" dirty="0">
                <a:solidFill>
                  <a:schemeClr val="tx1"/>
                </a:solidFill>
                <a:latin typeface="Sakkal Majalla" charset="0"/>
                <a:ea typeface="Sakkal Majalla" charset="0"/>
                <a:cs typeface="Sakkal Majalla" charset="0"/>
              </a:rPr>
              <a:t>تنظيم مسيرات أمام مبنى دار الحكومة والمنطقة الدبلوماسية والمجلس الوطني ووزارة الداخلية. </a:t>
            </a:r>
          </a:p>
          <a:p>
            <a:pPr marL="342900" indent="-342900" algn="r" rtl="1">
              <a:buFont typeface="Arial" charset="0"/>
              <a:buChar char="•"/>
            </a:pPr>
            <a:r>
              <a:rPr lang="ar-BH" sz="2200" dirty="0">
                <a:solidFill>
                  <a:schemeClr val="tx1"/>
                </a:solidFill>
                <a:latin typeface="Sakkal Majalla" charset="0"/>
                <a:ea typeface="Sakkal Majalla" charset="0"/>
                <a:cs typeface="Sakkal Majalla" charset="0"/>
              </a:rPr>
              <a:t>نصب الخيام والاعتصام فيها في ساحات المرفأ المالي وفي مستشفى السلمانية. </a:t>
            </a:r>
          </a:p>
          <a:p>
            <a:pPr marL="342900" indent="-342900" algn="r" rtl="1">
              <a:buFont typeface="Arial" charset="0"/>
              <a:buChar char="•"/>
            </a:pPr>
            <a:r>
              <a:rPr lang="ar-BH" sz="2200" dirty="0">
                <a:solidFill>
                  <a:schemeClr val="tx1"/>
                </a:solidFill>
                <a:latin typeface="Sakkal Majalla" charset="0"/>
                <a:ea typeface="Sakkal Majalla" charset="0"/>
                <a:cs typeface="Sakkal Majalla" charset="0"/>
              </a:rPr>
              <a:t>إغلاق عدد من الطرق والشوارع الرئيسة. </a:t>
            </a:r>
          </a:p>
          <a:p>
            <a:pPr marL="342900" indent="-342900" algn="r" rtl="1">
              <a:buFont typeface="Arial" charset="0"/>
              <a:buChar char="•"/>
            </a:pPr>
            <a:r>
              <a:rPr lang="ar-BH" sz="2200" dirty="0">
                <a:solidFill>
                  <a:schemeClr val="tx1"/>
                </a:solidFill>
                <a:latin typeface="Sakkal Majalla" charset="0"/>
                <a:ea typeface="Sakkal Majalla" charset="0"/>
                <a:cs typeface="Sakkal Majalla" charset="0"/>
              </a:rPr>
              <a:t>وقوع حالات اعتداء على قوات الشرطة والمواطنين والمقيمين. </a:t>
            </a:r>
          </a:p>
          <a:p>
            <a:pPr marL="342900" indent="-342900" algn="r" rtl="1">
              <a:buFont typeface="Arial" charset="0"/>
              <a:buChar char="•"/>
            </a:pPr>
            <a:r>
              <a:rPr lang="ar-BH" sz="2200" dirty="0">
                <a:solidFill>
                  <a:schemeClr val="tx1"/>
                </a:solidFill>
                <a:latin typeface="Sakkal Majalla" charset="0"/>
                <a:ea typeface="Sakkal Majalla" charset="0"/>
                <a:cs typeface="Sakkal Majalla" charset="0"/>
              </a:rPr>
              <a:t>تعرض بعض الأماكن الحيوية وغيرها لعمليات تخريب.</a:t>
            </a:r>
          </a:p>
        </p:txBody>
      </p:sp>
      <p:sp>
        <p:nvSpPr>
          <p:cNvPr id="15" name="TextBox 14"/>
          <p:cNvSpPr txBox="1"/>
          <p:nvPr/>
        </p:nvSpPr>
        <p:spPr>
          <a:xfrm>
            <a:off x="270640" y="5110003"/>
            <a:ext cx="6027470" cy="1154162"/>
          </a:xfrm>
          <a:prstGeom prst="rect">
            <a:avLst/>
          </a:prstGeom>
          <a:solidFill>
            <a:schemeClr val="accent1">
              <a:lumMod val="20000"/>
              <a:lumOff val="8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SA" sz="2200" dirty="0">
                <a:solidFill>
                  <a:srgbClr val="C00000"/>
                </a:solidFill>
                <a:latin typeface="Sakkal Majalla" charset="0"/>
                <a:ea typeface="Sakkal Majalla" charset="0"/>
                <a:cs typeface="Sakkal Majalla" charset="0"/>
              </a:rPr>
              <a:t>عدّد النتائج التي ترتبت عن هذه الأضرار.</a:t>
            </a:r>
            <a:endParaRPr lang="en-US" sz="2200" dirty="0">
              <a:solidFill>
                <a:srgbClr val="C00000"/>
              </a:solidFill>
              <a:latin typeface="Sakkal Majalla" charset="0"/>
              <a:ea typeface="Sakkal Majalla" charset="0"/>
              <a:cs typeface="Sakkal Majalla" charset="0"/>
            </a:endParaRPr>
          </a:p>
          <a:p>
            <a:pPr marL="457200" indent="-457200" algn="r" rtl="1">
              <a:buFont typeface="Arial" charset="0"/>
              <a:buChar char="•"/>
            </a:pPr>
            <a:r>
              <a:rPr lang="ar-BH" sz="2200" dirty="0">
                <a:solidFill>
                  <a:schemeClr val="tx1"/>
                </a:solidFill>
                <a:latin typeface="Sakkal Majalla" charset="0"/>
                <a:ea typeface="Sakkal Majalla" charset="0"/>
                <a:cs typeface="Sakkal Majalla" charset="0"/>
              </a:rPr>
              <a:t>انتشار الفوضى.</a:t>
            </a:r>
          </a:p>
          <a:p>
            <a:pPr marL="457200" indent="-457200" algn="r" rtl="1">
              <a:buFont typeface="Arial" charset="0"/>
              <a:buChar char="•"/>
            </a:pPr>
            <a:r>
              <a:rPr lang="ar-BH" sz="2200" dirty="0">
                <a:solidFill>
                  <a:schemeClr val="tx1"/>
                </a:solidFill>
                <a:latin typeface="Sakkal Majalla" charset="0"/>
                <a:ea typeface="Sakkal Majalla" charset="0"/>
                <a:cs typeface="Sakkal Majalla" charset="0"/>
              </a:rPr>
              <a:t>تعرّض الأمن الاجتماعي والسلم الأهلي للخطر</a:t>
            </a:r>
            <a:r>
              <a:rPr lang="ar-BH" sz="2300" dirty="0">
                <a:solidFill>
                  <a:schemeClr val="accent1">
                    <a:lumMod val="50000"/>
                  </a:schemeClr>
                </a:solidFill>
              </a:rPr>
              <a:t>.</a:t>
            </a:r>
          </a:p>
        </p:txBody>
      </p:sp>
    </p:spTree>
    <p:extLst>
      <p:ext uri="{BB962C8B-B14F-4D97-AF65-F5344CB8AC3E}">
        <p14:creationId xmlns:p14="http://schemas.microsoft.com/office/powerpoint/2010/main" val="233897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randombar(horizontal)">
                                      <p:cBhvr>
                                        <p:cTn id="23" dur="10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linds(horizontal)">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14">
                                            <p:txEl>
                                              <p:pRg st="0" end="0"/>
                                            </p:txEl>
                                          </p:spTgt>
                                        </p:tgtEl>
                                        <p:attrNameLst>
                                          <p:attrName>style.visibility</p:attrName>
                                        </p:attrNameLst>
                                      </p:cBhvr>
                                      <p:to>
                                        <p:strVal val="visible"/>
                                      </p:to>
                                    </p:set>
                                    <p:animEffect transition="in" filter="blinds(horizontal)">
                                      <p:cBhvr>
                                        <p:cTn id="33" dur="500"/>
                                        <p:tgtEl>
                                          <p:spTgt spid="14">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14">
                                            <p:txEl>
                                              <p:pRg st="1" end="1"/>
                                            </p:txEl>
                                          </p:spTgt>
                                        </p:tgtEl>
                                        <p:attrNameLst>
                                          <p:attrName>style.visibility</p:attrName>
                                        </p:attrNameLst>
                                      </p:cBhvr>
                                      <p:to>
                                        <p:strVal val="visible"/>
                                      </p:to>
                                    </p:set>
                                    <p:animEffect transition="in" filter="blinds(horizontal)">
                                      <p:cBhvr>
                                        <p:cTn id="38" dur="500"/>
                                        <p:tgtEl>
                                          <p:spTgt spid="14">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14">
                                            <p:txEl>
                                              <p:pRg st="2" end="2"/>
                                            </p:txEl>
                                          </p:spTgt>
                                        </p:tgtEl>
                                        <p:attrNameLst>
                                          <p:attrName>style.visibility</p:attrName>
                                        </p:attrNameLst>
                                      </p:cBhvr>
                                      <p:to>
                                        <p:strVal val="visible"/>
                                      </p:to>
                                    </p:set>
                                    <p:animEffect transition="in" filter="blinds(horizontal)">
                                      <p:cBhvr>
                                        <p:cTn id="43" dur="500"/>
                                        <p:tgtEl>
                                          <p:spTgt spid="14">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nodeType="clickEffect">
                                  <p:stCondLst>
                                    <p:cond delay="0"/>
                                  </p:stCondLst>
                                  <p:childTnLst>
                                    <p:set>
                                      <p:cBhvr>
                                        <p:cTn id="47" dur="1" fill="hold">
                                          <p:stCondLst>
                                            <p:cond delay="0"/>
                                          </p:stCondLst>
                                        </p:cTn>
                                        <p:tgtEl>
                                          <p:spTgt spid="14">
                                            <p:txEl>
                                              <p:pRg st="3" end="3"/>
                                            </p:txEl>
                                          </p:spTgt>
                                        </p:tgtEl>
                                        <p:attrNameLst>
                                          <p:attrName>style.visibility</p:attrName>
                                        </p:attrNameLst>
                                      </p:cBhvr>
                                      <p:to>
                                        <p:strVal val="visible"/>
                                      </p:to>
                                    </p:set>
                                    <p:animEffect transition="in" filter="blinds(horizontal)">
                                      <p:cBhvr>
                                        <p:cTn id="48" dur="500"/>
                                        <p:tgtEl>
                                          <p:spTgt spid="14">
                                            <p:txEl>
                                              <p:pRg st="3" end="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nodeType="clickEffect">
                                  <p:stCondLst>
                                    <p:cond delay="0"/>
                                  </p:stCondLst>
                                  <p:childTnLst>
                                    <p:set>
                                      <p:cBhvr>
                                        <p:cTn id="52" dur="1" fill="hold">
                                          <p:stCondLst>
                                            <p:cond delay="0"/>
                                          </p:stCondLst>
                                        </p:cTn>
                                        <p:tgtEl>
                                          <p:spTgt spid="14">
                                            <p:txEl>
                                              <p:pRg st="4" end="4"/>
                                            </p:txEl>
                                          </p:spTgt>
                                        </p:tgtEl>
                                        <p:attrNameLst>
                                          <p:attrName>style.visibility</p:attrName>
                                        </p:attrNameLst>
                                      </p:cBhvr>
                                      <p:to>
                                        <p:strVal val="visible"/>
                                      </p:to>
                                    </p:set>
                                    <p:animEffect transition="in" filter="blinds(horizontal)">
                                      <p:cBhvr>
                                        <p:cTn id="53" dur="500"/>
                                        <p:tgtEl>
                                          <p:spTgt spid="14">
                                            <p:txEl>
                                              <p:pRg st="4" end="4"/>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nodeType="clickEffect">
                                  <p:stCondLst>
                                    <p:cond delay="0"/>
                                  </p:stCondLst>
                                  <p:childTnLst>
                                    <p:set>
                                      <p:cBhvr>
                                        <p:cTn id="57" dur="1" fill="hold">
                                          <p:stCondLst>
                                            <p:cond delay="0"/>
                                          </p:stCondLst>
                                        </p:cTn>
                                        <p:tgtEl>
                                          <p:spTgt spid="14">
                                            <p:txEl>
                                              <p:pRg st="5" end="5"/>
                                            </p:txEl>
                                          </p:spTgt>
                                        </p:tgtEl>
                                        <p:attrNameLst>
                                          <p:attrName>style.visibility</p:attrName>
                                        </p:attrNameLst>
                                      </p:cBhvr>
                                      <p:to>
                                        <p:strVal val="visible"/>
                                      </p:to>
                                    </p:set>
                                    <p:animEffect transition="in" filter="blinds(horizontal)">
                                      <p:cBhvr>
                                        <p:cTn id="58" dur="500"/>
                                        <p:tgtEl>
                                          <p:spTgt spid="14">
                                            <p:txEl>
                                              <p:pRg st="5" end="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nodeType="clickEffect">
                                  <p:stCondLst>
                                    <p:cond delay="0"/>
                                  </p:stCondLst>
                                  <p:childTnLst>
                                    <p:set>
                                      <p:cBhvr>
                                        <p:cTn id="62" dur="1" fill="hold">
                                          <p:stCondLst>
                                            <p:cond delay="0"/>
                                          </p:stCondLst>
                                        </p:cTn>
                                        <p:tgtEl>
                                          <p:spTgt spid="14">
                                            <p:txEl>
                                              <p:pRg st="6" end="6"/>
                                            </p:txEl>
                                          </p:spTgt>
                                        </p:tgtEl>
                                        <p:attrNameLst>
                                          <p:attrName>style.visibility</p:attrName>
                                        </p:attrNameLst>
                                      </p:cBhvr>
                                      <p:to>
                                        <p:strVal val="visible"/>
                                      </p:to>
                                    </p:set>
                                    <p:animEffect transition="in" filter="blinds(horizontal)">
                                      <p:cBhvr>
                                        <p:cTn id="63" dur="500"/>
                                        <p:tgtEl>
                                          <p:spTgt spid="14">
                                            <p:txEl>
                                              <p:pRg st="6" end="6"/>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blinds(horizontal)">
                                      <p:cBhvr>
                                        <p:cTn id="68" dur="500"/>
                                        <p:tgtEl>
                                          <p:spTgt spid="15"/>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nodeType="clickEffect">
                                  <p:stCondLst>
                                    <p:cond delay="0"/>
                                  </p:stCondLst>
                                  <p:childTnLst>
                                    <p:set>
                                      <p:cBhvr>
                                        <p:cTn id="72" dur="1" fill="hold">
                                          <p:stCondLst>
                                            <p:cond delay="0"/>
                                          </p:stCondLst>
                                        </p:cTn>
                                        <p:tgtEl>
                                          <p:spTgt spid="15">
                                            <p:txEl>
                                              <p:pRg st="0" end="0"/>
                                            </p:txEl>
                                          </p:spTgt>
                                        </p:tgtEl>
                                        <p:attrNameLst>
                                          <p:attrName>style.visibility</p:attrName>
                                        </p:attrNameLst>
                                      </p:cBhvr>
                                      <p:to>
                                        <p:strVal val="visible"/>
                                      </p:to>
                                    </p:set>
                                    <p:animEffect transition="in" filter="blinds(horizontal)">
                                      <p:cBhvr>
                                        <p:cTn id="73" dur="500"/>
                                        <p:tgtEl>
                                          <p:spTgt spid="15">
                                            <p:txEl>
                                              <p:pRg st="0" end="0"/>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nodeType="clickEffect">
                                  <p:stCondLst>
                                    <p:cond delay="0"/>
                                  </p:stCondLst>
                                  <p:childTnLst>
                                    <p:set>
                                      <p:cBhvr>
                                        <p:cTn id="77" dur="1" fill="hold">
                                          <p:stCondLst>
                                            <p:cond delay="0"/>
                                          </p:stCondLst>
                                        </p:cTn>
                                        <p:tgtEl>
                                          <p:spTgt spid="15">
                                            <p:txEl>
                                              <p:pRg st="1" end="1"/>
                                            </p:txEl>
                                          </p:spTgt>
                                        </p:tgtEl>
                                        <p:attrNameLst>
                                          <p:attrName>style.visibility</p:attrName>
                                        </p:attrNameLst>
                                      </p:cBhvr>
                                      <p:to>
                                        <p:strVal val="visible"/>
                                      </p:to>
                                    </p:set>
                                    <p:animEffect transition="in" filter="blinds(horizontal)">
                                      <p:cBhvr>
                                        <p:cTn id="78" dur="500"/>
                                        <p:tgtEl>
                                          <p:spTgt spid="15">
                                            <p:txEl>
                                              <p:pRg st="1" end="1"/>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nodeType="clickEffect">
                                  <p:stCondLst>
                                    <p:cond delay="0"/>
                                  </p:stCondLst>
                                  <p:childTnLst>
                                    <p:set>
                                      <p:cBhvr>
                                        <p:cTn id="82" dur="1" fill="hold">
                                          <p:stCondLst>
                                            <p:cond delay="0"/>
                                          </p:stCondLst>
                                        </p:cTn>
                                        <p:tgtEl>
                                          <p:spTgt spid="15">
                                            <p:txEl>
                                              <p:pRg st="2" end="2"/>
                                            </p:txEl>
                                          </p:spTgt>
                                        </p:tgtEl>
                                        <p:attrNameLst>
                                          <p:attrName>style.visibility</p:attrName>
                                        </p:attrNameLst>
                                      </p:cBhvr>
                                      <p:to>
                                        <p:strVal val="visible"/>
                                      </p:to>
                                    </p:set>
                                    <p:animEffect transition="in" filter="blinds(horizontal)">
                                      <p:cBhvr>
                                        <p:cTn id="83"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1"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43575" y="200025"/>
            <a:ext cx="184731" cy="369332"/>
          </a:xfrm>
          <a:prstGeom prst="rect">
            <a:avLst/>
          </a:prstGeom>
          <a:noFill/>
        </p:spPr>
        <p:txBody>
          <a:bodyPr wrap="none" rtlCol="0">
            <a:spAutoFit/>
          </a:bodyPr>
          <a:lstStyle/>
          <a:p>
            <a:pPr marL="0" algn="r" defTabSz="914400" rtl="1" eaLnBrk="1" latinLnBrk="0" hangingPunct="1"/>
            <a:endParaRPr lang="en-US" dirty="0"/>
          </a:p>
        </p:txBody>
      </p:sp>
      <p:sp>
        <p:nvSpPr>
          <p:cNvPr id="10" name="TextBox 9"/>
          <p:cNvSpPr txBox="1"/>
          <p:nvPr/>
        </p:nvSpPr>
        <p:spPr>
          <a:xfrm>
            <a:off x="947057" y="1125848"/>
            <a:ext cx="10321249" cy="523220"/>
          </a:xfrm>
          <a:prstGeom prst="rect">
            <a:avLst/>
          </a:prstGeom>
          <a:solidFill>
            <a:schemeClr val="accent1">
              <a:lumMod val="20000"/>
              <a:lumOff val="8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rtl="1"/>
            <a:r>
              <a:rPr lang="ar-BH" sz="2800" b="1" dirty="0">
                <a:solidFill>
                  <a:schemeClr val="accent1">
                    <a:lumMod val="75000"/>
                  </a:schemeClr>
                </a:solidFill>
                <a:latin typeface="Sakkal Majalla" charset="0"/>
                <a:ea typeface="Sakkal Majalla" charset="0"/>
                <a:cs typeface="Sakkal Majalla" charset="0"/>
              </a:rPr>
              <a:t>الأعمال التي قام بها المتطرّفون من أعداء الوطن في هذه الأحداث</a:t>
            </a:r>
            <a:endParaRPr lang="ar-SA" sz="2800" dirty="0">
              <a:solidFill>
                <a:schemeClr val="accent1">
                  <a:lumMod val="75000"/>
                </a:schemeClr>
              </a:solidFill>
              <a:latin typeface="Sakkal Majalla" charset="0"/>
              <a:ea typeface="Sakkal Majalla" charset="0"/>
              <a:cs typeface="Sakkal Majalla" charset="0"/>
            </a:endParaRPr>
          </a:p>
        </p:txBody>
      </p:sp>
      <p:sp>
        <p:nvSpPr>
          <p:cNvPr id="9" name="Rounded Rectangle 8"/>
          <p:cNvSpPr/>
          <p:nvPr/>
        </p:nvSpPr>
        <p:spPr>
          <a:xfrm>
            <a:off x="8388532" y="1772942"/>
            <a:ext cx="3553097" cy="1201783"/>
          </a:xfrm>
          <a:prstGeom prst="roundRect">
            <a:avLst/>
          </a:prstGeom>
          <a:solidFill>
            <a:schemeClr val="accent4">
              <a:lumMod val="20000"/>
              <a:lumOff val="80000"/>
            </a:schemeClr>
          </a:solidFill>
          <a:ln>
            <a:solidFill>
              <a:schemeClr val="accent2">
                <a:lumMod val="40000"/>
                <a:lumOff val="6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000" b="1" dirty="0">
                <a:solidFill>
                  <a:schemeClr val="tx1"/>
                </a:solidFill>
                <a:effectLst>
                  <a:outerShdw blurRad="38100" dist="38100" dir="2700000" algn="tl">
                    <a:srgbClr val="000000">
                      <a:alpha val="43137"/>
                    </a:srgbClr>
                  </a:outerShdw>
                </a:effectLst>
              </a:rPr>
              <a:t>تنظيم المظاهرات والاعتصامات.</a:t>
            </a:r>
            <a:endParaRPr lang="en-US" sz="2000" b="1" dirty="0">
              <a:solidFill>
                <a:schemeClr val="tx1"/>
              </a:solidFill>
              <a:effectLst>
                <a:outerShdw blurRad="38100" dist="38100" dir="2700000" algn="tl">
                  <a:srgbClr val="000000">
                    <a:alpha val="43137"/>
                  </a:srgbClr>
                </a:outerShdw>
              </a:effectLst>
            </a:endParaRPr>
          </a:p>
        </p:txBody>
      </p:sp>
      <p:sp>
        <p:nvSpPr>
          <p:cNvPr id="11" name="Rounded Rectangle 10"/>
          <p:cNvSpPr/>
          <p:nvPr/>
        </p:nvSpPr>
        <p:spPr>
          <a:xfrm>
            <a:off x="4331132" y="1772942"/>
            <a:ext cx="3553097" cy="1201783"/>
          </a:xfrm>
          <a:prstGeom prst="roundRect">
            <a:avLst/>
          </a:prstGeom>
          <a:solidFill>
            <a:schemeClr val="accent4">
              <a:lumMod val="20000"/>
              <a:lumOff val="80000"/>
            </a:schemeClr>
          </a:solidFill>
          <a:ln>
            <a:solidFill>
              <a:schemeClr val="accent2">
                <a:lumMod val="40000"/>
                <a:lumOff val="6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000" b="1" dirty="0">
                <a:solidFill>
                  <a:schemeClr val="tx1"/>
                </a:solidFill>
                <a:effectLst>
                  <a:outerShdw blurRad="38100" dist="38100" dir="2700000" algn="tl">
                    <a:srgbClr val="000000">
                      <a:alpha val="43137"/>
                    </a:srgbClr>
                  </a:outerShdw>
                </a:effectLst>
              </a:rPr>
              <a:t>بثّ خطابات الحقد والكراهية والتحريض.</a:t>
            </a:r>
            <a:endParaRPr lang="en-US" sz="2000" b="1" dirty="0">
              <a:solidFill>
                <a:schemeClr val="tx1"/>
              </a:solidFill>
              <a:effectLst>
                <a:outerShdw blurRad="38100" dist="38100" dir="2700000" algn="tl">
                  <a:srgbClr val="000000">
                    <a:alpha val="43137"/>
                  </a:srgbClr>
                </a:outerShdw>
              </a:effectLst>
            </a:endParaRPr>
          </a:p>
        </p:txBody>
      </p:sp>
      <p:sp>
        <p:nvSpPr>
          <p:cNvPr id="12" name="Rounded Rectangle 11"/>
          <p:cNvSpPr/>
          <p:nvPr/>
        </p:nvSpPr>
        <p:spPr>
          <a:xfrm>
            <a:off x="525883" y="1772942"/>
            <a:ext cx="3553097" cy="1201783"/>
          </a:xfrm>
          <a:prstGeom prst="roundRect">
            <a:avLst/>
          </a:prstGeom>
          <a:solidFill>
            <a:schemeClr val="accent4">
              <a:lumMod val="20000"/>
              <a:lumOff val="80000"/>
            </a:schemeClr>
          </a:solidFill>
          <a:ln>
            <a:solidFill>
              <a:schemeClr val="accent2">
                <a:lumMod val="40000"/>
                <a:lumOff val="6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000" b="1" dirty="0">
                <a:solidFill>
                  <a:schemeClr val="tx1"/>
                </a:solidFill>
                <a:effectLst>
                  <a:outerShdw blurRad="38100" dist="38100" dir="2700000" algn="tl">
                    <a:srgbClr val="000000">
                      <a:alpha val="43137"/>
                    </a:srgbClr>
                  </a:outerShdw>
                </a:effectLst>
              </a:rPr>
              <a:t>الاضراب عن العمل مثلما حدث في قطاع التعليم.</a:t>
            </a:r>
            <a:endParaRPr lang="en-US" sz="2000" b="1" dirty="0">
              <a:solidFill>
                <a:schemeClr val="tx1"/>
              </a:solidFill>
              <a:effectLst>
                <a:outerShdw blurRad="38100" dist="38100" dir="2700000" algn="tl">
                  <a:srgbClr val="000000">
                    <a:alpha val="43137"/>
                  </a:srgbClr>
                </a:outerShdw>
              </a:effectLst>
            </a:endParaRPr>
          </a:p>
        </p:txBody>
      </p:sp>
      <p:sp>
        <p:nvSpPr>
          <p:cNvPr id="13" name="Rounded Rectangle 12"/>
          <p:cNvSpPr/>
          <p:nvPr/>
        </p:nvSpPr>
        <p:spPr>
          <a:xfrm>
            <a:off x="8388532" y="3417661"/>
            <a:ext cx="3553097" cy="1201783"/>
          </a:xfrm>
          <a:prstGeom prst="roundRect">
            <a:avLst/>
          </a:prstGeom>
          <a:solidFill>
            <a:schemeClr val="accent4">
              <a:lumMod val="20000"/>
              <a:lumOff val="80000"/>
            </a:schemeClr>
          </a:solidFill>
          <a:ln>
            <a:solidFill>
              <a:schemeClr val="accent2">
                <a:lumMod val="40000"/>
                <a:lumOff val="6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000" b="1" dirty="0">
                <a:solidFill>
                  <a:schemeClr val="tx1"/>
                </a:solidFill>
                <a:effectLst>
                  <a:outerShdw blurRad="38100" dist="38100" dir="2700000" algn="tl">
                    <a:srgbClr val="000000">
                      <a:alpha val="43137"/>
                    </a:srgbClr>
                  </a:outerShdw>
                </a:effectLst>
              </a:rPr>
              <a:t>قطع الطرق والمنافذ الرئيسية وبخاصة المؤدية إلى المرفأ المالي.</a:t>
            </a:r>
            <a:endParaRPr lang="en-US" sz="2000" b="1" dirty="0">
              <a:solidFill>
                <a:schemeClr val="tx1"/>
              </a:solidFill>
              <a:effectLst>
                <a:outerShdw blurRad="38100" dist="38100" dir="2700000" algn="tl">
                  <a:srgbClr val="000000">
                    <a:alpha val="43137"/>
                  </a:srgbClr>
                </a:outerShdw>
              </a:effectLst>
            </a:endParaRPr>
          </a:p>
        </p:txBody>
      </p:sp>
      <p:sp>
        <p:nvSpPr>
          <p:cNvPr id="14" name="Rounded Rectangle 13"/>
          <p:cNvSpPr/>
          <p:nvPr/>
        </p:nvSpPr>
        <p:spPr>
          <a:xfrm>
            <a:off x="4331132" y="3428642"/>
            <a:ext cx="3553097" cy="1201783"/>
          </a:xfrm>
          <a:prstGeom prst="roundRect">
            <a:avLst/>
          </a:prstGeom>
          <a:solidFill>
            <a:schemeClr val="accent4">
              <a:lumMod val="20000"/>
              <a:lumOff val="80000"/>
            </a:schemeClr>
          </a:solidFill>
          <a:ln>
            <a:solidFill>
              <a:schemeClr val="accent2">
                <a:lumMod val="40000"/>
                <a:lumOff val="6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000" b="1" dirty="0">
                <a:solidFill>
                  <a:schemeClr val="tx1"/>
                </a:solidFill>
                <a:effectLst>
                  <a:outerShdw blurRad="38100" dist="38100" dir="2700000" algn="tl">
                    <a:srgbClr val="000000">
                      <a:alpha val="43137"/>
                    </a:srgbClr>
                  </a:outerShdw>
                </a:effectLst>
              </a:rPr>
              <a:t>تعطيل المرافق الحيوية مثل مستشفى السلمانية الطبي.</a:t>
            </a:r>
            <a:endParaRPr lang="en-US" sz="2000" b="1" dirty="0">
              <a:solidFill>
                <a:schemeClr val="tx1"/>
              </a:solidFill>
              <a:effectLst>
                <a:outerShdw blurRad="38100" dist="38100" dir="2700000" algn="tl">
                  <a:srgbClr val="000000">
                    <a:alpha val="43137"/>
                  </a:srgbClr>
                </a:outerShdw>
              </a:effectLst>
            </a:endParaRPr>
          </a:p>
        </p:txBody>
      </p:sp>
      <p:sp>
        <p:nvSpPr>
          <p:cNvPr id="15" name="Rounded Rectangle 14"/>
          <p:cNvSpPr/>
          <p:nvPr/>
        </p:nvSpPr>
        <p:spPr>
          <a:xfrm>
            <a:off x="525882" y="3452302"/>
            <a:ext cx="3553097" cy="1201783"/>
          </a:xfrm>
          <a:prstGeom prst="roundRect">
            <a:avLst/>
          </a:prstGeom>
          <a:solidFill>
            <a:schemeClr val="accent4">
              <a:lumMod val="20000"/>
              <a:lumOff val="80000"/>
            </a:schemeClr>
          </a:solidFill>
          <a:ln>
            <a:solidFill>
              <a:schemeClr val="accent2">
                <a:lumMod val="40000"/>
                <a:lumOff val="6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000" b="1" dirty="0">
                <a:solidFill>
                  <a:schemeClr val="tx1"/>
                </a:solidFill>
                <a:effectLst>
                  <a:outerShdw blurRad="38100" dist="38100" dir="2700000" algn="tl">
                    <a:srgbClr val="000000">
                      <a:alpha val="43137"/>
                    </a:srgbClr>
                  </a:outerShdw>
                </a:effectLst>
              </a:rPr>
              <a:t>تخريب وحرق الممتلكات العامة والخاصة.</a:t>
            </a:r>
            <a:endParaRPr lang="en-US" sz="2000" b="1" dirty="0">
              <a:solidFill>
                <a:schemeClr val="tx1"/>
              </a:solidFill>
              <a:effectLst>
                <a:outerShdw blurRad="38100" dist="38100" dir="2700000" algn="tl">
                  <a:srgbClr val="000000">
                    <a:alpha val="43137"/>
                  </a:srgbClr>
                </a:outerShdw>
              </a:effectLst>
            </a:endParaRPr>
          </a:p>
        </p:txBody>
      </p:sp>
      <p:sp>
        <p:nvSpPr>
          <p:cNvPr id="16" name="Rounded Rectangle 15"/>
          <p:cNvSpPr/>
          <p:nvPr/>
        </p:nvSpPr>
        <p:spPr>
          <a:xfrm>
            <a:off x="4331132" y="4938508"/>
            <a:ext cx="3553097" cy="1201783"/>
          </a:xfrm>
          <a:prstGeom prst="roundRect">
            <a:avLst/>
          </a:prstGeom>
          <a:solidFill>
            <a:schemeClr val="accent4">
              <a:lumMod val="20000"/>
              <a:lumOff val="80000"/>
            </a:schemeClr>
          </a:solidFill>
          <a:ln>
            <a:solidFill>
              <a:schemeClr val="accent2">
                <a:lumMod val="40000"/>
                <a:lumOff val="6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000" b="1" dirty="0">
                <a:solidFill>
                  <a:schemeClr val="tx1"/>
                </a:solidFill>
                <a:effectLst>
                  <a:outerShdw blurRad="38100" dist="38100" dir="2700000" algn="tl">
                    <a:srgbClr val="000000">
                      <a:alpha val="43137"/>
                    </a:srgbClr>
                  </a:outerShdw>
                </a:effectLst>
              </a:rPr>
              <a:t>الاعتداء على المواطنين والمقيمين والوافدين ورجال الأمن.</a:t>
            </a:r>
            <a:endParaRPr lang="en-US" sz="20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97945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blinds(horizontal)">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1000"/>
                                        <p:tgtEl>
                                          <p:spTgt spid="14"/>
                                        </p:tgtEl>
                                      </p:cBhvr>
                                    </p:animEffect>
                                    <p:anim calcmode="lin" valueType="num">
                                      <p:cBhvr>
                                        <p:cTn id="46" dur="1000" fill="hold"/>
                                        <p:tgtEl>
                                          <p:spTgt spid="14"/>
                                        </p:tgtEl>
                                        <p:attrNameLst>
                                          <p:attrName>ppt_x</p:attrName>
                                        </p:attrNameLst>
                                      </p:cBhvr>
                                      <p:tavLst>
                                        <p:tav tm="0">
                                          <p:val>
                                            <p:strVal val="#ppt_x"/>
                                          </p:val>
                                        </p:tav>
                                        <p:tav tm="100000">
                                          <p:val>
                                            <p:strVal val="#ppt_x"/>
                                          </p:val>
                                        </p:tav>
                                      </p:tavLst>
                                    </p:anim>
                                    <p:anim calcmode="lin" valueType="num">
                                      <p:cBhvr>
                                        <p:cTn id="4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1000"/>
                                        <p:tgtEl>
                                          <p:spTgt spid="15"/>
                                        </p:tgtEl>
                                      </p:cBhvr>
                                    </p:animEffect>
                                    <p:anim calcmode="lin" valueType="num">
                                      <p:cBhvr>
                                        <p:cTn id="53" dur="1000" fill="hold"/>
                                        <p:tgtEl>
                                          <p:spTgt spid="15"/>
                                        </p:tgtEl>
                                        <p:attrNameLst>
                                          <p:attrName>ppt_x</p:attrName>
                                        </p:attrNameLst>
                                      </p:cBhvr>
                                      <p:tavLst>
                                        <p:tav tm="0">
                                          <p:val>
                                            <p:strVal val="#ppt_x"/>
                                          </p:val>
                                        </p:tav>
                                        <p:tav tm="100000">
                                          <p:val>
                                            <p:strVal val="#ppt_x"/>
                                          </p:val>
                                        </p:tav>
                                      </p:tavLst>
                                    </p:anim>
                                    <p:anim calcmode="lin" valueType="num">
                                      <p:cBhvr>
                                        <p:cTn id="5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1000"/>
                                        <p:tgtEl>
                                          <p:spTgt spid="16"/>
                                        </p:tgtEl>
                                      </p:cBhvr>
                                    </p:animEffect>
                                    <p:anim calcmode="lin" valueType="num">
                                      <p:cBhvr>
                                        <p:cTn id="60" dur="1000" fill="hold"/>
                                        <p:tgtEl>
                                          <p:spTgt spid="16"/>
                                        </p:tgtEl>
                                        <p:attrNameLst>
                                          <p:attrName>ppt_x</p:attrName>
                                        </p:attrNameLst>
                                      </p:cBhvr>
                                      <p:tavLst>
                                        <p:tav tm="0">
                                          <p:val>
                                            <p:strVal val="#ppt_x"/>
                                          </p:val>
                                        </p:tav>
                                        <p:tav tm="100000">
                                          <p:val>
                                            <p:strVal val="#ppt_x"/>
                                          </p:val>
                                        </p:tav>
                                      </p:tavLst>
                                    </p:anim>
                                    <p:anim calcmode="lin" valueType="num">
                                      <p:cBhvr>
                                        <p:cTn id="6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11" grpId="0" animBg="1"/>
      <p:bldP spid="12" grpId="0" animBg="1"/>
      <p:bldP spid="13" grpId="0" animBg="1"/>
      <p:bldP spid="14" grpId="0" animBg="1"/>
      <p:bldP spid="15"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p:nvSpPr>
        <p:spPr>
          <a:xfrm>
            <a:off x="683046" y="1132764"/>
            <a:ext cx="10807547" cy="4750401"/>
          </a:xfrm>
          <a:prstGeom prst="rect">
            <a:avLst/>
          </a:prstGeom>
          <a:solidFill>
            <a:schemeClr val="accent3">
              <a:lumMod val="40000"/>
              <a:lumOff val="60000"/>
            </a:scheme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algn="r" defTabSz="914400" rtl="1" eaLnBrk="1" latinLnBrk="0" hangingPunct="1">
              <a:lnSpc>
                <a:spcPct val="90000"/>
              </a:lnSpc>
              <a:spcBef>
                <a:spcPct val="0"/>
              </a:spcBef>
              <a:buNone/>
            </a:pPr>
            <a:endParaRPr lang="en-US" sz="2800" dirty="0"/>
          </a:p>
        </p:txBody>
      </p:sp>
      <p:sp>
        <p:nvSpPr>
          <p:cNvPr id="2" name="Rectangle 1"/>
          <p:cNvSpPr/>
          <p:nvPr/>
        </p:nvSpPr>
        <p:spPr>
          <a:xfrm>
            <a:off x="3676650" y="-530461"/>
            <a:ext cx="6096000" cy="369332"/>
          </a:xfrm>
          <a:prstGeom prst="rect">
            <a:avLst/>
          </a:prstGeom>
        </p:spPr>
        <p:txBody>
          <a:bodyPr>
            <a:spAutoFit/>
          </a:bodyPr>
          <a:lstStyle/>
          <a:p>
            <a:pPr algn="ctr" rtl="1"/>
            <a:endParaRPr lang="ar-SA" dirty="0">
              <a:latin typeface="Sakkal Majalla" charset="0"/>
              <a:ea typeface="Sakkal Majalla" charset="0"/>
              <a:cs typeface="Sakkal Majalla" charset="0"/>
            </a:endParaRPr>
          </a:p>
        </p:txBody>
      </p:sp>
      <p:graphicFrame>
        <p:nvGraphicFramePr>
          <p:cNvPr id="13" name="Content Placeholder 5"/>
          <p:cNvGraphicFramePr>
            <a:graphicFrameLocks noGrp="1"/>
          </p:cNvGraphicFramePr>
          <p:nvPr>
            <p:ph idx="1"/>
            <p:extLst>
              <p:ext uri="{D42A27DB-BD31-4B8C-83A1-F6EECF244321}">
                <p14:modId xmlns:p14="http://schemas.microsoft.com/office/powerpoint/2010/main" val="1133695693"/>
              </p:ext>
            </p:extLst>
          </p:nvPr>
        </p:nvGraphicFramePr>
        <p:xfrm>
          <a:off x="1626178" y="2758303"/>
          <a:ext cx="9535143" cy="34166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p:cNvSpPr txBox="1"/>
          <p:nvPr/>
        </p:nvSpPr>
        <p:spPr>
          <a:xfrm>
            <a:off x="1046514" y="1280263"/>
            <a:ext cx="10321249" cy="523220"/>
          </a:xfrm>
          <a:prstGeom prst="rect">
            <a:avLst/>
          </a:prstGeom>
          <a:solidFill>
            <a:schemeClr val="accent1">
              <a:lumMod val="20000"/>
              <a:lumOff val="8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BH" sz="2800" dirty="0">
                <a:solidFill>
                  <a:srgbClr val="C00000"/>
                </a:solidFill>
                <a:latin typeface="Sakkal Majalla" charset="0"/>
                <a:ea typeface="Sakkal Majalla" charset="0"/>
                <a:cs typeface="Sakkal Majalla" charset="0"/>
              </a:rPr>
              <a:t>الأضرار التي سببتها أحداث العنف والتخريب التي وقعت في مملكة البحرين في المجالات التالية:</a:t>
            </a:r>
            <a:endParaRPr lang="ar-SA" sz="2800" dirty="0">
              <a:solidFill>
                <a:srgbClr val="C00000"/>
              </a:solidFill>
              <a:latin typeface="Sakkal Majalla" charset="0"/>
              <a:ea typeface="Sakkal Majalla" charset="0"/>
              <a:cs typeface="Sakkal Majalla" charset="0"/>
            </a:endParaRPr>
          </a:p>
        </p:txBody>
      </p:sp>
    </p:spTree>
    <p:extLst>
      <p:ext uri="{BB962C8B-B14F-4D97-AF65-F5344CB8AC3E}">
        <p14:creationId xmlns:p14="http://schemas.microsoft.com/office/powerpoint/2010/main" val="502895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blinds(horizontal)">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13"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43575" y="200025"/>
            <a:ext cx="184731" cy="369332"/>
          </a:xfrm>
          <a:prstGeom prst="rect">
            <a:avLst/>
          </a:prstGeom>
          <a:noFill/>
        </p:spPr>
        <p:txBody>
          <a:bodyPr wrap="none" rtlCol="0">
            <a:spAutoFit/>
          </a:bodyPr>
          <a:lstStyle/>
          <a:p>
            <a:pPr marL="0" algn="r" defTabSz="914400" rtl="1" eaLnBrk="1" latinLnBrk="0" hangingPunct="1"/>
            <a:endParaRPr lang="en-US" dirty="0"/>
          </a:p>
        </p:txBody>
      </p:sp>
      <p:sp>
        <p:nvSpPr>
          <p:cNvPr id="8" name="TextBox 7"/>
          <p:cNvSpPr txBox="1"/>
          <p:nvPr/>
        </p:nvSpPr>
        <p:spPr>
          <a:xfrm>
            <a:off x="270641" y="1731097"/>
            <a:ext cx="11498317" cy="1504964"/>
          </a:xfrm>
          <a:prstGeom prst="rect">
            <a:avLst/>
          </a:prstGeom>
          <a:ln>
            <a:solidFill>
              <a:schemeClr val="bg1"/>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rtl="1">
              <a:lnSpc>
                <a:spcPct val="160000"/>
              </a:lnSpc>
              <a:buFont typeface="Wingdings" panose="05000000000000000000" pitchFamily="2" charset="2"/>
              <a:buChar char="§"/>
            </a:pPr>
            <a:r>
              <a:rPr lang="ar-BH" sz="2000" b="1" dirty="0">
                <a:solidFill>
                  <a:schemeClr val="tx1"/>
                </a:solidFill>
              </a:rPr>
              <a:t>استغلت الأطراف المتآمرة ما جرى في بعض الدول من احتجاجات على الظروف الاقتصادية والاجتماعية، وسعت إلى تقديم ما خططت له واقترفته من أعمال على إنها احتجاجات داخلية، لكن الحقيقة أن ادعاءات المتورطين في أحداث العنف والتخريب والإرهاب التي شهدتها مملكة البحرين كانت غير صائبة، لأنها: </a:t>
            </a:r>
          </a:p>
        </p:txBody>
      </p:sp>
      <p:sp>
        <p:nvSpPr>
          <p:cNvPr id="9" name="TextBox 8"/>
          <p:cNvSpPr txBox="1"/>
          <p:nvPr/>
        </p:nvSpPr>
        <p:spPr>
          <a:xfrm>
            <a:off x="270641" y="3347286"/>
            <a:ext cx="11643855" cy="2862322"/>
          </a:xfrm>
          <a:prstGeom prst="rect">
            <a:avLst/>
          </a:prstGeom>
          <a:solidFill>
            <a:schemeClr val="accent1">
              <a:lumMod val="20000"/>
              <a:lumOff val="8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rtl="1">
              <a:lnSpc>
                <a:spcPct val="150000"/>
              </a:lnSpc>
              <a:buFont typeface="Wingdings" panose="05000000000000000000" pitchFamily="2" charset="2"/>
              <a:buChar char="§"/>
            </a:pPr>
            <a:r>
              <a:rPr lang="ar-BH" sz="2400" b="1" dirty="0">
                <a:solidFill>
                  <a:schemeClr val="accent2">
                    <a:lumMod val="75000"/>
                  </a:schemeClr>
                </a:solidFill>
                <a:latin typeface="Sakkal Majalla" charset="0"/>
                <a:ea typeface="Sakkal Majalla" charset="0"/>
                <a:cs typeface="Sakkal Majalla" charset="0"/>
              </a:rPr>
              <a:t>منافية لطبيعة المجتمع البحريني الذي تميز أبناءه عبر تاريخهم الطويل بانتمائهم إلى وطنهم وولائهم له وباعتدالهم وتسامحهم وتعايشهم، حتى عرفت البحرين بأنها واحة أمن وسلام.</a:t>
            </a:r>
          </a:p>
          <a:p>
            <a:pPr algn="just" rtl="1">
              <a:lnSpc>
                <a:spcPct val="150000"/>
              </a:lnSpc>
              <a:buFont typeface="Wingdings" panose="05000000000000000000" pitchFamily="2" charset="2"/>
              <a:buChar char="§"/>
            </a:pPr>
            <a:r>
              <a:rPr lang="ar-BH" sz="2400" b="1" dirty="0">
                <a:solidFill>
                  <a:schemeClr val="accent2">
                    <a:lumMod val="75000"/>
                  </a:schemeClr>
                </a:solidFill>
                <a:latin typeface="Sakkal Majalla" charset="0"/>
                <a:ea typeface="Sakkal Majalla" charset="0"/>
                <a:cs typeface="Sakkal Majalla" charset="0"/>
              </a:rPr>
              <a:t>غير متماشية مع ما يعيشه البحرينيون من رخاء ورفاه وازدهار في ظل ما حققه مشروع حضرة صاحب الجلالة الملك حمد بن عيسى آل خليفة للإصلاح والتحديث من إصلاحات اقتصادية وسياسية وحقوقية وتعليمية وإسكانية وصحية، وما ترتب عنه من ارتفاع نسب النمو وارتفاع مؤشر الرضا عن جودة الحياة حسب التقارير الإقليمية والعالمية. </a:t>
            </a:r>
            <a:endParaRPr lang="en-US" sz="2400" b="1" dirty="0">
              <a:solidFill>
                <a:schemeClr val="accent2">
                  <a:lumMod val="75000"/>
                </a:schemeClr>
              </a:solidFill>
              <a:latin typeface="Sakkal Majalla" charset="0"/>
              <a:ea typeface="Sakkal Majalla" charset="0"/>
              <a:cs typeface="Sakkal Majalla" charset="0"/>
            </a:endParaRPr>
          </a:p>
        </p:txBody>
      </p:sp>
      <p:sp>
        <p:nvSpPr>
          <p:cNvPr id="10" name="TextBox 9"/>
          <p:cNvSpPr txBox="1"/>
          <p:nvPr/>
        </p:nvSpPr>
        <p:spPr>
          <a:xfrm>
            <a:off x="1616501" y="911986"/>
            <a:ext cx="8940635" cy="707886"/>
          </a:xfrm>
          <a:prstGeom prst="rect">
            <a:avLst/>
          </a:prstGeom>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rtl="1"/>
            <a:r>
              <a:rPr lang="ar-BH" sz="4000" dirty="0">
                <a:solidFill>
                  <a:srgbClr val="C00000"/>
                </a:solidFill>
                <a:latin typeface="Sakkal Majalla" charset="0"/>
                <a:ea typeface="Sakkal Majalla" charset="0"/>
                <a:cs typeface="Sakkal Majalla" charset="0"/>
              </a:rPr>
              <a:t>استغلال الظروف الإقليمية</a:t>
            </a:r>
            <a:endParaRPr lang="ar-SA" sz="4000" dirty="0">
              <a:solidFill>
                <a:srgbClr val="C00000"/>
              </a:solidFill>
              <a:latin typeface="Sakkal Majalla" charset="0"/>
              <a:ea typeface="Sakkal Majalla" charset="0"/>
              <a:cs typeface="Sakkal Majalla" charset="0"/>
            </a:endParaRPr>
          </a:p>
        </p:txBody>
      </p:sp>
    </p:spTree>
    <p:extLst>
      <p:ext uri="{BB962C8B-B14F-4D97-AF65-F5344CB8AC3E}">
        <p14:creationId xmlns:p14="http://schemas.microsoft.com/office/powerpoint/2010/main" val="1992717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43575" y="200025"/>
            <a:ext cx="184731" cy="369332"/>
          </a:xfrm>
          <a:prstGeom prst="rect">
            <a:avLst/>
          </a:prstGeom>
          <a:noFill/>
        </p:spPr>
        <p:txBody>
          <a:bodyPr wrap="none" rtlCol="0">
            <a:spAutoFit/>
          </a:bodyPr>
          <a:lstStyle/>
          <a:p>
            <a:pPr marL="0" algn="r" defTabSz="914400" rtl="1" eaLnBrk="1" latinLnBrk="0" hangingPunct="1"/>
            <a:endParaRPr lang="en-US" dirty="0"/>
          </a:p>
        </p:txBody>
      </p:sp>
      <p:sp>
        <p:nvSpPr>
          <p:cNvPr id="10" name="Rounded Rectangle 9"/>
          <p:cNvSpPr/>
          <p:nvPr/>
        </p:nvSpPr>
        <p:spPr>
          <a:xfrm>
            <a:off x="926192" y="1334182"/>
            <a:ext cx="10684313" cy="688622"/>
          </a:xfrm>
          <a:prstGeom prst="roundRect">
            <a:avLst/>
          </a:prstGeom>
          <a:gradFill flip="none" rotWithShape="1">
            <a:gsLst>
              <a:gs pos="0">
                <a:srgbClr val="FF0000"/>
              </a:gs>
              <a:gs pos="38000">
                <a:schemeClr val="accent2">
                  <a:lumMod val="45000"/>
                  <a:lumOff val="55000"/>
                </a:schemeClr>
              </a:gs>
              <a:gs pos="30000">
                <a:schemeClr val="accent2">
                  <a:lumMod val="45000"/>
                  <a:lumOff val="55000"/>
                </a:schemeClr>
              </a:gs>
              <a:gs pos="57000">
                <a:schemeClr val="accent2">
                  <a:lumMod val="30000"/>
                  <a:lumOff val="70000"/>
                </a:schemeClr>
              </a:gs>
            </a:gsLst>
            <a:path path="circle">
              <a:fillToRect t="100000" r="100000"/>
            </a:path>
            <a:tileRect l="-100000" b="-100000"/>
          </a:gradFill>
          <a:ln>
            <a:solidFill>
              <a:schemeClr val="accent2">
                <a:lumMod val="40000"/>
                <a:lumOff val="6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4000" dirty="0">
                <a:solidFill>
                  <a:srgbClr val="C00000"/>
                </a:solidFill>
                <a:latin typeface="Sakkal Majalla" panose="02000000000000000000" pitchFamily="2" charset="-78"/>
                <a:cs typeface="Sakkal Majalla" panose="02000000000000000000" pitchFamily="2" charset="-78"/>
              </a:rPr>
              <a:t>ثانيًا: قيام الدولة بواجباتها: المسؤولية والشجاعة والحكمة</a:t>
            </a:r>
            <a:endParaRPr lang="en-US" sz="4000" dirty="0">
              <a:solidFill>
                <a:srgbClr val="C00000"/>
              </a:solidFill>
              <a:latin typeface="Sakkal Majalla" panose="02000000000000000000" pitchFamily="2" charset="-78"/>
              <a:cs typeface="Sakkal Majalla" panose="02000000000000000000" pitchFamily="2" charset="-78"/>
            </a:endParaRPr>
          </a:p>
        </p:txBody>
      </p:sp>
      <p:sp>
        <p:nvSpPr>
          <p:cNvPr id="11" name="Content Placeholder 2"/>
          <p:cNvSpPr>
            <a:spLocks noGrp="1"/>
          </p:cNvSpPr>
          <p:nvPr>
            <p:ph idx="1"/>
          </p:nvPr>
        </p:nvSpPr>
        <p:spPr>
          <a:xfrm>
            <a:off x="880219" y="2464061"/>
            <a:ext cx="10776261" cy="2979254"/>
          </a:xfrm>
          <a:solidFill>
            <a:schemeClr val="accent2">
              <a:lumMod val="20000"/>
              <a:lumOff val="80000"/>
            </a:schemeClr>
          </a:solidFill>
          <a:ln>
            <a:solidFill>
              <a:schemeClr val="accent2">
                <a:lumMod val="20000"/>
                <a:lumOff val="80000"/>
              </a:schemeClr>
            </a:solidFill>
          </a:ln>
        </p:spPr>
        <p:txBody>
          <a:bodyPr>
            <a:normAutofit/>
          </a:bodyPr>
          <a:lstStyle/>
          <a:p>
            <a:pPr marL="0" indent="0" algn="just" rtl="1">
              <a:lnSpc>
                <a:spcPct val="200000"/>
              </a:lnSpc>
              <a:buNone/>
            </a:pPr>
            <a:r>
              <a:rPr lang="ar-BH" sz="2400" b="1" dirty="0">
                <a:cs typeface="+mj-cs"/>
              </a:rPr>
              <a:t>مقابل ما سببته أحداث العنف والتخريب من أضرار سياسية واقتصادية واجتماعية، وما انطوت عليه من مخاطر هددت استقرار مملكة البحرين وأمنها ووحدة مجتمعها ورخاءه، باشرت قيادة المملكة مسؤوليتها الدستورية وقامت بواجبها الوطني من خلال عدد من الإجراءات الشجاعة والحكيمة.</a:t>
            </a:r>
            <a:endParaRPr lang="en-US" sz="2400" b="1" dirty="0">
              <a:cs typeface="+mj-cs"/>
            </a:endParaRPr>
          </a:p>
        </p:txBody>
      </p:sp>
    </p:spTree>
    <p:extLst>
      <p:ext uri="{BB962C8B-B14F-4D97-AF65-F5344CB8AC3E}">
        <p14:creationId xmlns:p14="http://schemas.microsoft.com/office/powerpoint/2010/main" val="635469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11">
                                            <p:bg/>
                                          </p:spTgt>
                                        </p:tgtEl>
                                        <p:attrNameLst>
                                          <p:attrName>style.visibility</p:attrName>
                                        </p:attrNameLst>
                                      </p:cBhvr>
                                      <p:to>
                                        <p:strVal val="visible"/>
                                      </p:to>
                                    </p:set>
                                    <p:animEffect transition="in" filter="wheel(1)">
                                      <p:cBhvr>
                                        <p:cTn id="14" dur="2000"/>
                                        <p:tgtEl>
                                          <p:spTgt spid="11">
                                            <p:bg/>
                                          </p:spTgt>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animEffect transition="in" filter="wheel(1)">
                                      <p:cBhvr>
                                        <p:cTn id="19" dur="2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43575" y="200025"/>
            <a:ext cx="184731" cy="369332"/>
          </a:xfrm>
          <a:prstGeom prst="rect">
            <a:avLst/>
          </a:prstGeom>
          <a:noFill/>
        </p:spPr>
        <p:txBody>
          <a:bodyPr wrap="none" rtlCol="0">
            <a:spAutoFit/>
          </a:bodyPr>
          <a:lstStyle/>
          <a:p>
            <a:pPr marL="0" algn="r" defTabSz="914400" rtl="1" eaLnBrk="1" latinLnBrk="0" hangingPunct="1"/>
            <a:endParaRPr lang="en-US" dirty="0"/>
          </a:p>
        </p:txBody>
      </p:sp>
      <p:sp>
        <p:nvSpPr>
          <p:cNvPr id="9" name="Text Placeholder 3"/>
          <p:cNvSpPr txBox="1">
            <a:spLocks/>
          </p:cNvSpPr>
          <p:nvPr/>
        </p:nvSpPr>
        <p:spPr>
          <a:xfrm>
            <a:off x="1160433" y="998903"/>
            <a:ext cx="9351014" cy="632614"/>
          </a:xfrm>
          <a:prstGeom prst="roundRect">
            <a:avLst/>
          </a:prstGeom>
          <a:solidFill>
            <a:schemeClr val="bg1"/>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r>
              <a:rPr lang="ar-BH" sz="2400" b="1" dirty="0">
                <a:solidFill>
                  <a:schemeClr val="accent5">
                    <a:lumMod val="50000"/>
                  </a:schemeClr>
                </a:solidFill>
                <a:latin typeface="Sakkal Majalla" panose="02000000000000000000" pitchFamily="2" charset="-78"/>
                <a:cs typeface="Sakkal Majalla" panose="02000000000000000000" pitchFamily="2" charset="-78"/>
              </a:rPr>
              <a:t>الإجراءات الشجاعة والحكيمة التي قامت بها مملكة البحرين لمواجهة أحداث العنف والتخريب:</a:t>
            </a:r>
            <a:endParaRPr lang="en-US" sz="2400" b="1" dirty="0">
              <a:solidFill>
                <a:schemeClr val="accent5">
                  <a:lumMod val="50000"/>
                </a:schemeClr>
              </a:solidFill>
              <a:latin typeface="Sakkal Majalla" panose="02000000000000000000" pitchFamily="2" charset="-78"/>
              <a:cs typeface="Sakkal Majalla" panose="02000000000000000000" pitchFamily="2" charset="-78"/>
            </a:endParaRPr>
          </a:p>
        </p:txBody>
      </p:sp>
      <p:sp>
        <p:nvSpPr>
          <p:cNvPr id="10" name="Content Placeholder 2"/>
          <p:cNvSpPr>
            <a:spLocks noGrp="1"/>
          </p:cNvSpPr>
          <p:nvPr>
            <p:ph idx="1"/>
          </p:nvPr>
        </p:nvSpPr>
        <p:spPr>
          <a:xfrm>
            <a:off x="369236" y="1748791"/>
            <a:ext cx="11577251" cy="4398100"/>
          </a:xfrm>
          <a:prstGeom prst="roundRect">
            <a:avLst/>
          </a:prstGeom>
          <a:solidFill>
            <a:schemeClr val="accent2">
              <a:lumMod val="20000"/>
              <a:lumOff val="80000"/>
            </a:schemeClr>
          </a:solidFill>
          <a:ln>
            <a:solidFill>
              <a:schemeClr val="accent2">
                <a:lumMod val="20000"/>
                <a:lumOff val="80000"/>
              </a:schemeClr>
            </a:solidFill>
          </a:ln>
        </p:spPr>
        <p:txBody>
          <a:bodyPr>
            <a:noAutofit/>
          </a:bodyPr>
          <a:lstStyle/>
          <a:p>
            <a:pPr algn="just" rtl="1">
              <a:lnSpc>
                <a:spcPct val="120000"/>
              </a:lnSpc>
            </a:pPr>
            <a:r>
              <a:rPr lang="ar-BH" sz="2200" b="1" dirty="0">
                <a:latin typeface="Sakkal Majalla" panose="02000000000000000000" pitchFamily="2" charset="-78"/>
                <a:cs typeface="Sakkal Majalla" panose="02000000000000000000" pitchFamily="2" charset="-78"/>
              </a:rPr>
              <a:t>إعلان حالة السلامة الوطنية، التي مكنت الدولة في ظل الظروف الاستثنائية من اتخاذ ما يلزم من إجراءات عاجلة وفاعلة مع الالتزام بالقانون من أجل حماية سلامة الوطن ومكتسباته وسلامة مواطنيه وممتلكاتهم. </a:t>
            </a:r>
          </a:p>
          <a:p>
            <a:pPr algn="just" rtl="1">
              <a:lnSpc>
                <a:spcPct val="120000"/>
              </a:lnSpc>
            </a:pPr>
            <a:r>
              <a:rPr lang="ar-BH" sz="2200" b="1" dirty="0">
                <a:latin typeface="Sakkal Majalla" panose="02000000000000000000" pitchFamily="2" charset="-78"/>
                <a:cs typeface="Sakkal Majalla" panose="02000000000000000000" pitchFamily="2" charset="-78"/>
              </a:rPr>
              <a:t>تفعيل اتفاقية الدفاع المشترك لدول الخليج العربية، إذ طلبت مملكة البحرين من دول الخليج العربية مشاركة قوات "درع الجزيرة" في حراسة حدودها وحماية منشآتها، كي تتفرغ قوات الشرطة والحرس الوطني وقوة دفاع البحرين لمواجهة أعمال العنف والتخريب وتطبيق القانون.</a:t>
            </a:r>
          </a:p>
          <a:p>
            <a:pPr algn="just" rtl="1">
              <a:lnSpc>
                <a:spcPct val="120000"/>
              </a:lnSpc>
            </a:pPr>
            <a:r>
              <a:rPr lang="ar-BH" sz="2200" b="1" dirty="0">
                <a:latin typeface="Sakkal Majalla" panose="02000000000000000000" pitchFamily="2" charset="-78"/>
                <a:cs typeface="Sakkal Majalla" panose="02000000000000000000" pitchFamily="2" charset="-78"/>
              </a:rPr>
              <a:t>تشكيل اللجنة البحرينية المستقلة لتقصي الحقائق، للتحقيق في ما شهدته من أحداث وتخريب، وقد كانت مملكة البحرين أول دولة تبادر من تلقاء نفسها إلى مثل هذا الطلب الفريد والمتميز. </a:t>
            </a:r>
          </a:p>
          <a:p>
            <a:pPr algn="just" rtl="1">
              <a:lnSpc>
                <a:spcPct val="120000"/>
              </a:lnSpc>
            </a:pPr>
            <a:r>
              <a:rPr lang="ar-BH" sz="2200" b="1" dirty="0">
                <a:latin typeface="Sakkal Majalla" panose="02000000000000000000" pitchFamily="2" charset="-78"/>
                <a:cs typeface="Sakkal Majalla" panose="02000000000000000000" pitchFamily="2" charset="-78"/>
              </a:rPr>
              <a:t>إطلاق «حوار التوافق الوطني»، الذي دعت إليه قيادة مملكة البحرين، وشاركت فيه جميع فئات المجتمع من أجل الخروج من أزمة أحداث العام 2011م، واستعادة أجواء التسامح والتعايش، ومواصلة البناء والتنمية نحو مستقبل آمن ومزدهر.</a:t>
            </a:r>
            <a:endParaRPr lang="en-US" sz="22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77621097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randombar(horizontal)">
                                      <p:cBhvr>
                                        <p:cTn id="7" dur="500"/>
                                        <p:tgtEl>
                                          <p:spTgt spid="9">
                                            <p:bg/>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randombar(horizontal)">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0">
                                            <p:bg/>
                                          </p:spTgt>
                                        </p:tgtEl>
                                        <p:attrNameLst>
                                          <p:attrName>style.visibility</p:attrName>
                                        </p:attrNameLst>
                                      </p:cBhvr>
                                      <p:to>
                                        <p:strVal val="visible"/>
                                      </p:to>
                                    </p:set>
                                    <p:animEffect transition="in" filter="circle(in)">
                                      <p:cBhvr>
                                        <p:cTn id="17" dur="2000"/>
                                        <p:tgtEl>
                                          <p:spTgt spid="10">
                                            <p:bg/>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circle(in)">
                                      <p:cBhvr>
                                        <p:cTn id="22" dur="2000"/>
                                        <p:tgtEl>
                                          <p:spTgt spid="1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10">
                                            <p:txEl>
                                              <p:pRg st="1" end="1"/>
                                            </p:txEl>
                                          </p:spTgt>
                                        </p:tgtEl>
                                        <p:attrNameLst>
                                          <p:attrName>style.visibility</p:attrName>
                                        </p:attrNameLst>
                                      </p:cBhvr>
                                      <p:to>
                                        <p:strVal val="visible"/>
                                      </p:to>
                                    </p:set>
                                    <p:animEffect transition="in" filter="circle(in)">
                                      <p:cBhvr>
                                        <p:cTn id="27" dur="2000"/>
                                        <p:tgtEl>
                                          <p:spTgt spid="10">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10">
                                            <p:txEl>
                                              <p:pRg st="2" end="2"/>
                                            </p:txEl>
                                          </p:spTgt>
                                        </p:tgtEl>
                                        <p:attrNameLst>
                                          <p:attrName>style.visibility</p:attrName>
                                        </p:attrNameLst>
                                      </p:cBhvr>
                                      <p:to>
                                        <p:strVal val="visible"/>
                                      </p:to>
                                    </p:set>
                                    <p:animEffect transition="in" filter="circle(in)">
                                      <p:cBhvr>
                                        <p:cTn id="32" dur="2000"/>
                                        <p:tgtEl>
                                          <p:spTgt spid="10">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10">
                                            <p:txEl>
                                              <p:pRg st="3" end="3"/>
                                            </p:txEl>
                                          </p:spTgt>
                                        </p:tgtEl>
                                        <p:attrNameLst>
                                          <p:attrName>style.visibility</p:attrName>
                                        </p:attrNameLst>
                                      </p:cBhvr>
                                      <p:to>
                                        <p:strVal val="visible"/>
                                      </p:to>
                                    </p:set>
                                    <p:animEffect transition="in" filter="circle(in)">
                                      <p:cBhvr>
                                        <p:cTn id="37" dur="20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nimBg="1"/>
      <p:bldP spid="10"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43575" y="200025"/>
            <a:ext cx="184731" cy="369332"/>
          </a:xfrm>
          <a:prstGeom prst="rect">
            <a:avLst/>
          </a:prstGeom>
          <a:noFill/>
        </p:spPr>
        <p:txBody>
          <a:bodyPr wrap="none" rtlCol="0">
            <a:spAutoFit/>
          </a:bodyPr>
          <a:lstStyle/>
          <a:p>
            <a:pPr marL="0" algn="r" defTabSz="914400" rtl="1" eaLnBrk="1" latinLnBrk="0" hangingPunct="1"/>
            <a:endParaRPr lang="en-US" dirty="0"/>
          </a:p>
        </p:txBody>
      </p:sp>
      <p:sp>
        <p:nvSpPr>
          <p:cNvPr id="8" name="TextBox 7"/>
          <p:cNvSpPr txBox="1"/>
          <p:nvPr/>
        </p:nvSpPr>
        <p:spPr>
          <a:xfrm>
            <a:off x="0" y="1507448"/>
            <a:ext cx="10321249" cy="492443"/>
          </a:xfrm>
          <a:prstGeom prst="rect">
            <a:avLst/>
          </a:prstGeom>
          <a:ln>
            <a:solidFill>
              <a:schemeClr val="bg1"/>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r" rtl="1"/>
            <a:r>
              <a:rPr lang="ar-BH" sz="2600" b="1" dirty="0">
                <a:solidFill>
                  <a:srgbClr val="C00000"/>
                </a:solidFill>
                <a:latin typeface="Sakkal Majalla" charset="0"/>
                <a:ea typeface="Sakkal Majalla" charset="0"/>
                <a:cs typeface="Sakkal Majalla" charset="0"/>
              </a:rPr>
              <a:t>دلالات وقفة شعب مملكة البحرين وقفه مشرفة في مواجهة أحداث العنف والتخريب التي جرت في البلاد: </a:t>
            </a:r>
          </a:p>
        </p:txBody>
      </p:sp>
      <p:sp>
        <p:nvSpPr>
          <p:cNvPr id="10" name="Rounded Rectangle 9"/>
          <p:cNvSpPr/>
          <p:nvPr/>
        </p:nvSpPr>
        <p:spPr>
          <a:xfrm>
            <a:off x="1772356" y="757263"/>
            <a:ext cx="8623501" cy="688622"/>
          </a:xfrm>
          <a:prstGeom prst="roundRect">
            <a:avLst/>
          </a:prstGeom>
          <a:gradFill flip="none" rotWithShape="1">
            <a:gsLst>
              <a:gs pos="0">
                <a:srgbClr val="FF0000"/>
              </a:gs>
              <a:gs pos="38000">
                <a:schemeClr val="accent2">
                  <a:lumMod val="45000"/>
                  <a:lumOff val="55000"/>
                </a:schemeClr>
              </a:gs>
              <a:gs pos="30000">
                <a:schemeClr val="accent2">
                  <a:lumMod val="45000"/>
                  <a:lumOff val="55000"/>
                </a:schemeClr>
              </a:gs>
              <a:gs pos="57000">
                <a:schemeClr val="accent2">
                  <a:lumMod val="30000"/>
                  <a:lumOff val="70000"/>
                </a:schemeClr>
              </a:gs>
            </a:gsLst>
            <a:path path="circle">
              <a:fillToRect t="100000" r="100000"/>
            </a:path>
            <a:tileRect l="-100000" b="-100000"/>
          </a:gradFill>
          <a:ln>
            <a:solidFill>
              <a:schemeClr val="accent2">
                <a:lumMod val="40000"/>
                <a:lumOff val="6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4000" dirty="0">
                <a:solidFill>
                  <a:srgbClr val="C00000"/>
                </a:solidFill>
                <a:latin typeface="Sakkal Majalla" panose="02000000000000000000" pitchFamily="2" charset="-78"/>
                <a:cs typeface="Sakkal Majalla" panose="02000000000000000000" pitchFamily="2" charset="-78"/>
              </a:rPr>
              <a:t>ثالثًا: استجابة المجتمع لنداء الواجب الوطني</a:t>
            </a:r>
            <a:endParaRPr lang="en-US" sz="4000" dirty="0">
              <a:solidFill>
                <a:srgbClr val="C00000"/>
              </a:solidFill>
              <a:latin typeface="Sakkal Majalla" panose="02000000000000000000" pitchFamily="2" charset="-78"/>
              <a:cs typeface="Sakkal Majalla" panose="02000000000000000000" pitchFamily="2" charset="-78"/>
            </a:endParaRPr>
          </a:p>
        </p:txBody>
      </p:sp>
      <p:grpSp>
        <p:nvGrpSpPr>
          <p:cNvPr id="37" name="Group 36"/>
          <p:cNvGrpSpPr/>
          <p:nvPr/>
        </p:nvGrpSpPr>
        <p:grpSpPr>
          <a:xfrm>
            <a:off x="2100732" y="2042407"/>
            <a:ext cx="10049443" cy="615560"/>
            <a:chOff x="1791986" y="2222718"/>
            <a:chExt cx="10049443" cy="615560"/>
          </a:xfrm>
        </p:grpSpPr>
        <p:grpSp>
          <p:nvGrpSpPr>
            <p:cNvPr id="13" name="Group 12"/>
            <p:cNvGrpSpPr/>
            <p:nvPr/>
          </p:nvGrpSpPr>
          <p:grpSpPr>
            <a:xfrm>
              <a:off x="1791986" y="2272828"/>
              <a:ext cx="9373071" cy="492448"/>
              <a:chOff x="-1625191" y="246332"/>
              <a:chExt cx="9373071" cy="492448"/>
            </a:xfrm>
            <a:scene3d>
              <a:camera prst="orthographicFront">
                <a:rot lat="0" lon="0" rev="0"/>
              </a:camera>
              <a:lightRig rig="contrasting" dir="t">
                <a:rot lat="0" lon="0" rev="1200000"/>
              </a:lightRig>
            </a:scene3d>
          </p:grpSpPr>
          <p:sp>
            <p:nvSpPr>
              <p:cNvPr id="15" name="Rectangle 14"/>
              <p:cNvSpPr/>
              <p:nvPr/>
            </p:nvSpPr>
            <p:spPr>
              <a:xfrm>
                <a:off x="72339" y="246332"/>
                <a:ext cx="7675541" cy="492448"/>
              </a:xfrm>
              <a:prstGeom prst="rect">
                <a:avLst/>
              </a:prstGeom>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16" name="Rectangle 15"/>
              <p:cNvSpPr/>
              <p:nvPr/>
            </p:nvSpPr>
            <p:spPr>
              <a:xfrm>
                <a:off x="-1625191" y="246332"/>
                <a:ext cx="9373071" cy="49244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45720" tIns="45720" rIns="390881" bIns="45720" numCol="1" spcCol="1270" anchor="ctr" anchorCtr="0">
                <a:noAutofit/>
              </a:bodyPr>
              <a:lstStyle/>
              <a:p>
                <a:pPr lvl="0" algn="r" defTabSz="800100" rtl="1">
                  <a:lnSpc>
                    <a:spcPct val="90000"/>
                  </a:lnSpc>
                  <a:spcBef>
                    <a:spcPct val="0"/>
                  </a:spcBef>
                  <a:spcAft>
                    <a:spcPct val="35000"/>
                  </a:spcAft>
                </a:pPr>
                <a:r>
                  <a:rPr lang="ar-EG" sz="1800" kern="1200" dirty="0"/>
                  <a:t>.</a:t>
                </a:r>
                <a:endParaRPr lang="en-US" sz="1800" kern="1200" dirty="0"/>
              </a:p>
            </p:txBody>
          </p:sp>
        </p:grpSp>
        <p:sp>
          <p:nvSpPr>
            <p:cNvPr id="14" name="Oval 13"/>
            <p:cNvSpPr/>
            <p:nvPr/>
          </p:nvSpPr>
          <p:spPr>
            <a:xfrm>
              <a:off x="11225869" y="2222718"/>
              <a:ext cx="615560" cy="615560"/>
            </a:xfrm>
            <a:prstGeom prst="ellipse">
              <a:avLst/>
            </a:prstGeom>
            <a:scene3d>
              <a:camera prst="orthographicFront">
                <a:rot lat="0" lon="0" rev="0"/>
              </a:camera>
              <a:lightRig rig="contrasting" dir="t">
                <a:rot lat="0" lon="0" rev="1200000"/>
              </a:lightRig>
            </a:scene3d>
            <a:sp3d z="300000" contourW="12700" prstMaterial="flat">
              <a:bevelT w="177800" h="254000"/>
              <a:bevelB w="152400"/>
            </a:sp3d>
          </p:spPr>
          <p:style>
            <a:lnRef idx="0">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 name="Rectangle 2"/>
            <p:cNvSpPr/>
            <p:nvPr/>
          </p:nvSpPr>
          <p:spPr>
            <a:xfrm>
              <a:off x="4271749" y="2359856"/>
              <a:ext cx="6443217" cy="369332"/>
            </a:xfrm>
            <a:prstGeom prst="rect">
              <a:avLst/>
            </a:prstGeom>
          </p:spPr>
          <p:txBody>
            <a:bodyPr wrap="square">
              <a:spAutoFit/>
            </a:bodyPr>
            <a:lstStyle/>
            <a:p>
              <a:pPr algn="ctr" rtl="1"/>
              <a:r>
                <a:rPr lang="ar-BH" b="1" dirty="0">
                  <a:effectLst>
                    <a:outerShdw blurRad="38100" dist="38100" dir="2700000" algn="tl">
                      <a:srgbClr val="000000">
                        <a:alpha val="43137"/>
                      </a:srgbClr>
                    </a:outerShdw>
                  </a:effectLst>
                </a:rPr>
                <a:t>التعبير عن انتمائه لوطنه وولائه له </a:t>
              </a:r>
              <a:endParaRPr lang="en-US" b="1" dirty="0">
                <a:effectLst>
                  <a:outerShdw blurRad="38100" dist="38100" dir="2700000" algn="tl">
                    <a:srgbClr val="000000">
                      <a:alpha val="43137"/>
                    </a:srgbClr>
                  </a:outerShdw>
                </a:effectLst>
              </a:endParaRPr>
            </a:p>
          </p:txBody>
        </p:sp>
      </p:grpSp>
      <p:grpSp>
        <p:nvGrpSpPr>
          <p:cNvPr id="38" name="Group 37"/>
          <p:cNvGrpSpPr/>
          <p:nvPr/>
        </p:nvGrpSpPr>
        <p:grpSpPr>
          <a:xfrm>
            <a:off x="1503868" y="2692237"/>
            <a:ext cx="10062153" cy="615560"/>
            <a:chOff x="1772355" y="3032338"/>
            <a:chExt cx="10062153" cy="615560"/>
          </a:xfrm>
        </p:grpSpPr>
        <p:grpSp>
          <p:nvGrpSpPr>
            <p:cNvPr id="17" name="Group 16"/>
            <p:cNvGrpSpPr/>
            <p:nvPr/>
          </p:nvGrpSpPr>
          <p:grpSpPr>
            <a:xfrm>
              <a:off x="1772355" y="3056939"/>
              <a:ext cx="9373071" cy="492448"/>
              <a:chOff x="-1625191" y="246332"/>
              <a:chExt cx="9373071" cy="492448"/>
            </a:xfrm>
            <a:scene3d>
              <a:camera prst="orthographicFront">
                <a:rot lat="0" lon="0" rev="0"/>
              </a:camera>
              <a:lightRig rig="contrasting" dir="t">
                <a:rot lat="0" lon="0" rev="1200000"/>
              </a:lightRig>
            </a:scene3d>
          </p:grpSpPr>
          <p:sp>
            <p:nvSpPr>
              <p:cNvPr id="18" name="Rectangle 17"/>
              <p:cNvSpPr/>
              <p:nvPr/>
            </p:nvSpPr>
            <p:spPr>
              <a:xfrm>
                <a:off x="72339" y="246332"/>
                <a:ext cx="7675541" cy="492448"/>
              </a:xfrm>
              <a:prstGeom prst="rect">
                <a:avLst/>
              </a:prstGeom>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19" name="Rectangle 18"/>
              <p:cNvSpPr/>
              <p:nvPr/>
            </p:nvSpPr>
            <p:spPr>
              <a:xfrm>
                <a:off x="-1625191" y="246332"/>
                <a:ext cx="9373071" cy="49244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45720" tIns="45720" rIns="390881" bIns="45720" numCol="1" spcCol="1270" anchor="ctr" anchorCtr="0">
                <a:noAutofit/>
              </a:bodyPr>
              <a:lstStyle/>
              <a:p>
                <a:pPr lvl="0" algn="r" defTabSz="800100" rtl="1">
                  <a:lnSpc>
                    <a:spcPct val="90000"/>
                  </a:lnSpc>
                  <a:spcBef>
                    <a:spcPct val="0"/>
                  </a:spcBef>
                  <a:spcAft>
                    <a:spcPct val="35000"/>
                  </a:spcAft>
                </a:pPr>
                <a:r>
                  <a:rPr lang="ar-EG" sz="1800" kern="1200" dirty="0"/>
                  <a:t>.</a:t>
                </a:r>
                <a:endParaRPr lang="en-US" sz="1800" kern="1200" dirty="0"/>
              </a:p>
            </p:txBody>
          </p:sp>
        </p:grpSp>
        <p:sp>
          <p:nvSpPr>
            <p:cNvPr id="29" name="Oval 28"/>
            <p:cNvSpPr/>
            <p:nvPr/>
          </p:nvSpPr>
          <p:spPr>
            <a:xfrm>
              <a:off x="11218948" y="3032338"/>
              <a:ext cx="615560" cy="615560"/>
            </a:xfrm>
            <a:prstGeom prst="ellipse">
              <a:avLst/>
            </a:prstGeom>
            <a:scene3d>
              <a:camera prst="orthographicFront">
                <a:rot lat="0" lon="0" rev="0"/>
              </a:camera>
              <a:lightRig rig="contrasting" dir="t">
                <a:rot lat="0" lon="0" rev="1200000"/>
              </a:lightRig>
            </a:scene3d>
            <a:sp3d z="300000" contourW="12700" prstMaterial="flat">
              <a:bevelT w="177800" h="254000"/>
              <a:bevelB w="152400"/>
            </a:sp3d>
          </p:spPr>
          <p:style>
            <a:lnRef idx="0">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5" name="Rectangle 4"/>
            <p:cNvSpPr/>
            <p:nvPr/>
          </p:nvSpPr>
          <p:spPr>
            <a:xfrm>
              <a:off x="6130599" y="3155452"/>
              <a:ext cx="2435282" cy="369332"/>
            </a:xfrm>
            <a:prstGeom prst="rect">
              <a:avLst/>
            </a:prstGeom>
          </p:spPr>
          <p:txBody>
            <a:bodyPr wrap="none">
              <a:spAutoFit/>
            </a:bodyPr>
            <a:lstStyle/>
            <a:p>
              <a:pPr algn="ctr"/>
              <a:r>
                <a:rPr lang="ar-BH" b="1" dirty="0">
                  <a:effectLst>
                    <a:outerShdw blurRad="38100" dist="38100" dir="2700000" algn="tl">
                      <a:srgbClr val="000000">
                        <a:alpha val="43137"/>
                      </a:srgbClr>
                    </a:outerShdw>
                  </a:effectLst>
                </a:rPr>
                <a:t>الحرص على مكتسبات المملكة</a:t>
              </a:r>
              <a:endParaRPr lang="en-US" b="1" dirty="0">
                <a:effectLst>
                  <a:outerShdw blurRad="38100" dist="38100" dir="2700000" algn="tl">
                    <a:srgbClr val="000000">
                      <a:alpha val="43137"/>
                    </a:srgbClr>
                  </a:outerShdw>
                </a:effectLst>
              </a:endParaRPr>
            </a:p>
          </p:txBody>
        </p:sp>
      </p:grpSp>
      <p:grpSp>
        <p:nvGrpSpPr>
          <p:cNvPr id="39" name="Group 38"/>
          <p:cNvGrpSpPr/>
          <p:nvPr/>
        </p:nvGrpSpPr>
        <p:grpSpPr>
          <a:xfrm>
            <a:off x="990192" y="3385045"/>
            <a:ext cx="10059213" cy="615560"/>
            <a:chOff x="1772354" y="3700213"/>
            <a:chExt cx="10059213" cy="615560"/>
          </a:xfrm>
        </p:grpSpPr>
        <p:grpSp>
          <p:nvGrpSpPr>
            <p:cNvPr id="20" name="Group 19"/>
            <p:cNvGrpSpPr/>
            <p:nvPr/>
          </p:nvGrpSpPr>
          <p:grpSpPr>
            <a:xfrm>
              <a:off x="1772354" y="3718299"/>
              <a:ext cx="9373071" cy="492448"/>
              <a:chOff x="-1625191" y="246332"/>
              <a:chExt cx="9373071" cy="492448"/>
            </a:xfrm>
            <a:scene3d>
              <a:camera prst="orthographicFront">
                <a:rot lat="0" lon="0" rev="0"/>
              </a:camera>
              <a:lightRig rig="contrasting" dir="t">
                <a:rot lat="0" lon="0" rev="1200000"/>
              </a:lightRig>
            </a:scene3d>
          </p:grpSpPr>
          <p:sp>
            <p:nvSpPr>
              <p:cNvPr id="21" name="Rectangle 20"/>
              <p:cNvSpPr/>
              <p:nvPr/>
            </p:nvSpPr>
            <p:spPr>
              <a:xfrm>
                <a:off x="72339" y="246332"/>
                <a:ext cx="7675541" cy="492448"/>
              </a:xfrm>
              <a:prstGeom prst="rect">
                <a:avLst/>
              </a:prstGeom>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22" name="Rectangle 21"/>
              <p:cNvSpPr/>
              <p:nvPr/>
            </p:nvSpPr>
            <p:spPr>
              <a:xfrm>
                <a:off x="-1625191" y="246332"/>
                <a:ext cx="9373071" cy="49244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45720" tIns="45720" rIns="390881" bIns="45720" numCol="1" spcCol="1270" anchor="ctr" anchorCtr="0">
                <a:noAutofit/>
              </a:bodyPr>
              <a:lstStyle/>
              <a:p>
                <a:pPr lvl="0" algn="r" defTabSz="800100" rtl="1">
                  <a:lnSpc>
                    <a:spcPct val="90000"/>
                  </a:lnSpc>
                  <a:spcBef>
                    <a:spcPct val="0"/>
                  </a:spcBef>
                  <a:spcAft>
                    <a:spcPct val="35000"/>
                  </a:spcAft>
                </a:pPr>
                <a:r>
                  <a:rPr lang="ar-EG" sz="1800" kern="1200" dirty="0"/>
                  <a:t>.</a:t>
                </a:r>
                <a:endParaRPr lang="en-US" sz="1800" kern="1200" dirty="0"/>
              </a:p>
            </p:txBody>
          </p:sp>
        </p:grpSp>
        <p:sp>
          <p:nvSpPr>
            <p:cNvPr id="30" name="Oval 29"/>
            <p:cNvSpPr/>
            <p:nvPr/>
          </p:nvSpPr>
          <p:spPr>
            <a:xfrm>
              <a:off x="11216007" y="3700213"/>
              <a:ext cx="615560" cy="615560"/>
            </a:xfrm>
            <a:prstGeom prst="ellipse">
              <a:avLst/>
            </a:prstGeom>
            <a:scene3d>
              <a:camera prst="orthographicFront">
                <a:rot lat="0" lon="0" rev="0"/>
              </a:camera>
              <a:lightRig rig="contrasting" dir="t">
                <a:rot lat="0" lon="0" rev="1200000"/>
              </a:lightRig>
            </a:scene3d>
            <a:sp3d z="300000" contourW="12700" prstMaterial="flat">
              <a:bevelT w="177800" h="254000"/>
              <a:bevelB w="152400"/>
            </a:sp3d>
          </p:spPr>
          <p:style>
            <a:lnRef idx="0">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3" name="Rectangle 32"/>
            <p:cNvSpPr/>
            <p:nvPr/>
          </p:nvSpPr>
          <p:spPr>
            <a:xfrm>
              <a:off x="6130599" y="3789843"/>
              <a:ext cx="2265364" cy="369332"/>
            </a:xfrm>
            <a:prstGeom prst="rect">
              <a:avLst/>
            </a:prstGeom>
          </p:spPr>
          <p:txBody>
            <a:bodyPr wrap="none">
              <a:spAutoFit/>
            </a:bodyPr>
            <a:lstStyle/>
            <a:p>
              <a:pPr algn="ctr"/>
              <a:r>
                <a:rPr lang="ar-BH" b="1" dirty="0">
                  <a:effectLst>
                    <a:outerShdw blurRad="38100" dist="38100" dir="2700000" algn="tl">
                      <a:srgbClr val="000000">
                        <a:alpha val="43137"/>
                      </a:srgbClr>
                    </a:outerShdw>
                  </a:effectLst>
                </a:rPr>
                <a:t>الاعتدال والتسامح والتعايش</a:t>
              </a:r>
            </a:p>
          </p:txBody>
        </p:sp>
      </p:grpSp>
      <p:grpSp>
        <p:nvGrpSpPr>
          <p:cNvPr id="40" name="Group 39"/>
          <p:cNvGrpSpPr/>
          <p:nvPr/>
        </p:nvGrpSpPr>
        <p:grpSpPr>
          <a:xfrm>
            <a:off x="364770" y="4074663"/>
            <a:ext cx="10069075" cy="615560"/>
            <a:chOff x="1772354" y="4386175"/>
            <a:chExt cx="10069075" cy="615560"/>
          </a:xfrm>
        </p:grpSpPr>
        <p:grpSp>
          <p:nvGrpSpPr>
            <p:cNvPr id="23" name="Group 22"/>
            <p:cNvGrpSpPr/>
            <p:nvPr/>
          </p:nvGrpSpPr>
          <p:grpSpPr>
            <a:xfrm>
              <a:off x="1772354" y="4434396"/>
              <a:ext cx="9373071" cy="492448"/>
              <a:chOff x="-1625191" y="246332"/>
              <a:chExt cx="9373071" cy="492448"/>
            </a:xfrm>
            <a:scene3d>
              <a:camera prst="orthographicFront">
                <a:rot lat="0" lon="0" rev="0"/>
              </a:camera>
              <a:lightRig rig="contrasting" dir="t">
                <a:rot lat="0" lon="0" rev="1200000"/>
              </a:lightRig>
            </a:scene3d>
          </p:grpSpPr>
          <p:sp>
            <p:nvSpPr>
              <p:cNvPr id="24" name="Rectangle 23"/>
              <p:cNvSpPr/>
              <p:nvPr/>
            </p:nvSpPr>
            <p:spPr>
              <a:xfrm>
                <a:off x="72339" y="246332"/>
                <a:ext cx="7675541" cy="492448"/>
              </a:xfrm>
              <a:prstGeom prst="rect">
                <a:avLst/>
              </a:prstGeom>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25" name="Rectangle 24"/>
              <p:cNvSpPr/>
              <p:nvPr/>
            </p:nvSpPr>
            <p:spPr>
              <a:xfrm>
                <a:off x="-1625191" y="246332"/>
                <a:ext cx="9373071" cy="49244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45720" tIns="45720" rIns="390881" bIns="45720" numCol="1" spcCol="1270" anchor="ctr" anchorCtr="0">
                <a:noAutofit/>
              </a:bodyPr>
              <a:lstStyle/>
              <a:p>
                <a:pPr lvl="0" algn="r" defTabSz="800100" rtl="1">
                  <a:lnSpc>
                    <a:spcPct val="90000"/>
                  </a:lnSpc>
                  <a:spcBef>
                    <a:spcPct val="0"/>
                  </a:spcBef>
                  <a:spcAft>
                    <a:spcPct val="35000"/>
                  </a:spcAft>
                </a:pPr>
                <a:r>
                  <a:rPr lang="ar-EG" sz="1800" kern="1200" dirty="0"/>
                  <a:t>.</a:t>
                </a:r>
                <a:endParaRPr lang="en-US" sz="1800" kern="1200" dirty="0"/>
              </a:p>
            </p:txBody>
          </p:sp>
        </p:grpSp>
        <p:sp>
          <p:nvSpPr>
            <p:cNvPr id="31" name="Oval 30"/>
            <p:cNvSpPr/>
            <p:nvPr/>
          </p:nvSpPr>
          <p:spPr>
            <a:xfrm>
              <a:off x="11225869" y="4386175"/>
              <a:ext cx="615560" cy="615560"/>
            </a:xfrm>
            <a:prstGeom prst="ellipse">
              <a:avLst/>
            </a:prstGeom>
            <a:scene3d>
              <a:camera prst="orthographicFront">
                <a:rot lat="0" lon="0" rev="0"/>
              </a:camera>
              <a:lightRig rig="contrasting" dir="t">
                <a:rot lat="0" lon="0" rev="1200000"/>
              </a:lightRig>
            </a:scene3d>
            <a:sp3d z="300000" contourW="12700" prstMaterial="flat">
              <a:bevelT w="177800" h="254000"/>
              <a:bevelB w="152400"/>
            </a:sp3d>
          </p:spPr>
          <p:style>
            <a:lnRef idx="0">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4" name="Rectangle 33"/>
            <p:cNvSpPr/>
            <p:nvPr/>
          </p:nvSpPr>
          <p:spPr>
            <a:xfrm>
              <a:off x="6399102" y="4485792"/>
              <a:ext cx="1898276" cy="369332"/>
            </a:xfrm>
            <a:prstGeom prst="rect">
              <a:avLst/>
            </a:prstGeom>
          </p:spPr>
          <p:txBody>
            <a:bodyPr wrap="none">
              <a:spAutoFit/>
            </a:bodyPr>
            <a:lstStyle/>
            <a:p>
              <a:pPr algn="ctr"/>
              <a:r>
                <a:rPr lang="ar-BH" b="1" dirty="0">
                  <a:effectLst>
                    <a:outerShdw blurRad="38100" dist="38100" dir="2700000" algn="tl">
                      <a:srgbClr val="000000">
                        <a:alpha val="43137"/>
                      </a:srgbClr>
                    </a:outerShdw>
                  </a:effectLst>
                </a:rPr>
                <a:t>الغيرة على سيادة البلاد</a:t>
              </a:r>
              <a:endParaRPr lang="en-US" b="1" dirty="0">
                <a:effectLst>
                  <a:outerShdw blurRad="38100" dist="38100" dir="2700000" algn="tl">
                    <a:srgbClr val="000000">
                      <a:alpha val="43137"/>
                    </a:srgbClr>
                  </a:outerShdw>
                </a:effectLst>
              </a:endParaRPr>
            </a:p>
          </p:txBody>
        </p:sp>
      </p:grpSp>
      <p:grpSp>
        <p:nvGrpSpPr>
          <p:cNvPr id="41" name="Group 40"/>
          <p:cNvGrpSpPr/>
          <p:nvPr/>
        </p:nvGrpSpPr>
        <p:grpSpPr>
          <a:xfrm>
            <a:off x="-316145" y="4833516"/>
            <a:ext cx="10134430" cy="615560"/>
            <a:chOff x="1772354" y="5137322"/>
            <a:chExt cx="10134430" cy="615560"/>
          </a:xfrm>
        </p:grpSpPr>
        <p:grpSp>
          <p:nvGrpSpPr>
            <p:cNvPr id="26" name="Group 25"/>
            <p:cNvGrpSpPr/>
            <p:nvPr/>
          </p:nvGrpSpPr>
          <p:grpSpPr>
            <a:xfrm>
              <a:off x="1772354" y="5191903"/>
              <a:ext cx="9373071" cy="492448"/>
              <a:chOff x="-1625191" y="246332"/>
              <a:chExt cx="9373071" cy="492448"/>
            </a:xfrm>
            <a:scene3d>
              <a:camera prst="orthographicFront">
                <a:rot lat="0" lon="0" rev="0"/>
              </a:camera>
              <a:lightRig rig="contrasting" dir="t">
                <a:rot lat="0" lon="0" rev="1200000"/>
              </a:lightRig>
            </a:scene3d>
          </p:grpSpPr>
          <p:sp>
            <p:nvSpPr>
              <p:cNvPr id="27" name="Rectangle 26"/>
              <p:cNvSpPr/>
              <p:nvPr/>
            </p:nvSpPr>
            <p:spPr>
              <a:xfrm>
                <a:off x="72339" y="246332"/>
                <a:ext cx="7675541" cy="492448"/>
              </a:xfrm>
              <a:prstGeom prst="rect">
                <a:avLst/>
              </a:prstGeom>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28" name="Rectangle 27"/>
              <p:cNvSpPr/>
              <p:nvPr/>
            </p:nvSpPr>
            <p:spPr>
              <a:xfrm>
                <a:off x="-1625191" y="246332"/>
                <a:ext cx="9373071" cy="49244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45720" tIns="45720" rIns="390881" bIns="45720" numCol="1" spcCol="1270" anchor="ctr" anchorCtr="0">
                <a:noAutofit/>
              </a:bodyPr>
              <a:lstStyle/>
              <a:p>
                <a:pPr lvl="0" algn="r" defTabSz="800100" rtl="1">
                  <a:lnSpc>
                    <a:spcPct val="90000"/>
                  </a:lnSpc>
                  <a:spcBef>
                    <a:spcPct val="0"/>
                  </a:spcBef>
                  <a:spcAft>
                    <a:spcPct val="35000"/>
                  </a:spcAft>
                </a:pPr>
                <a:r>
                  <a:rPr lang="ar-EG" sz="1800" kern="1200" dirty="0"/>
                  <a:t>.</a:t>
                </a:r>
                <a:endParaRPr lang="en-US" sz="1800" kern="1200" dirty="0"/>
              </a:p>
            </p:txBody>
          </p:sp>
        </p:grpSp>
        <p:sp>
          <p:nvSpPr>
            <p:cNvPr id="32" name="Oval 31"/>
            <p:cNvSpPr/>
            <p:nvPr/>
          </p:nvSpPr>
          <p:spPr>
            <a:xfrm>
              <a:off x="11291224" y="5137322"/>
              <a:ext cx="615560" cy="615560"/>
            </a:xfrm>
            <a:prstGeom prst="ellipse">
              <a:avLst/>
            </a:prstGeom>
            <a:scene3d>
              <a:camera prst="orthographicFront">
                <a:rot lat="0" lon="0" rev="0"/>
              </a:camera>
              <a:lightRig rig="contrasting" dir="t">
                <a:rot lat="0" lon="0" rev="1200000"/>
              </a:lightRig>
            </a:scene3d>
            <a:sp3d z="300000" contourW="12700" prstMaterial="flat">
              <a:bevelT w="177800" h="254000"/>
              <a:bevelB w="152400"/>
            </a:sp3d>
          </p:spPr>
          <p:style>
            <a:lnRef idx="0">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5" name="Rectangle 34"/>
            <p:cNvSpPr/>
            <p:nvPr/>
          </p:nvSpPr>
          <p:spPr>
            <a:xfrm>
              <a:off x="6284487" y="5226173"/>
              <a:ext cx="1957587" cy="369332"/>
            </a:xfrm>
            <a:prstGeom prst="rect">
              <a:avLst/>
            </a:prstGeom>
          </p:spPr>
          <p:txBody>
            <a:bodyPr wrap="none">
              <a:spAutoFit/>
            </a:bodyPr>
            <a:lstStyle/>
            <a:p>
              <a:pPr algn="ctr"/>
              <a:r>
                <a:rPr lang="ar-BH" b="1" dirty="0">
                  <a:effectLst>
                    <a:outerShdw blurRad="38100" dist="38100" dir="2700000" algn="tl">
                      <a:srgbClr val="000000">
                        <a:alpha val="43137"/>
                      </a:srgbClr>
                    </a:outerShdw>
                  </a:effectLst>
                </a:rPr>
                <a:t>الاعتزاز بالهوية العربية</a:t>
              </a:r>
              <a:endParaRPr lang="en-US" b="1" dirty="0">
                <a:effectLst>
                  <a:outerShdw blurRad="38100" dist="38100" dir="2700000" algn="tl">
                    <a:srgbClr val="000000">
                      <a:alpha val="43137"/>
                    </a:srgbClr>
                  </a:outerShdw>
                </a:effectLst>
              </a:endParaRPr>
            </a:p>
          </p:txBody>
        </p:sp>
      </p:grpSp>
      <p:grpSp>
        <p:nvGrpSpPr>
          <p:cNvPr id="42" name="Group 41"/>
          <p:cNvGrpSpPr/>
          <p:nvPr/>
        </p:nvGrpSpPr>
        <p:grpSpPr>
          <a:xfrm>
            <a:off x="-1077504" y="5559759"/>
            <a:ext cx="10134430" cy="615560"/>
            <a:chOff x="1772354" y="5137322"/>
            <a:chExt cx="10134430" cy="615560"/>
          </a:xfrm>
        </p:grpSpPr>
        <p:grpSp>
          <p:nvGrpSpPr>
            <p:cNvPr id="43" name="Group 42"/>
            <p:cNvGrpSpPr/>
            <p:nvPr/>
          </p:nvGrpSpPr>
          <p:grpSpPr>
            <a:xfrm>
              <a:off x="1772354" y="5191903"/>
              <a:ext cx="9373071" cy="492448"/>
              <a:chOff x="-1625191" y="246332"/>
              <a:chExt cx="9373071" cy="492448"/>
            </a:xfrm>
            <a:scene3d>
              <a:camera prst="orthographicFront">
                <a:rot lat="0" lon="0" rev="0"/>
              </a:camera>
              <a:lightRig rig="contrasting" dir="t">
                <a:rot lat="0" lon="0" rev="1200000"/>
              </a:lightRig>
            </a:scene3d>
          </p:grpSpPr>
          <p:sp>
            <p:nvSpPr>
              <p:cNvPr id="46" name="Rectangle 45"/>
              <p:cNvSpPr/>
              <p:nvPr/>
            </p:nvSpPr>
            <p:spPr>
              <a:xfrm>
                <a:off x="72339" y="246332"/>
                <a:ext cx="7675541" cy="492448"/>
              </a:xfrm>
              <a:prstGeom prst="rect">
                <a:avLst/>
              </a:prstGeom>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47" name="Rectangle 46"/>
              <p:cNvSpPr/>
              <p:nvPr/>
            </p:nvSpPr>
            <p:spPr>
              <a:xfrm>
                <a:off x="-1625191" y="246332"/>
                <a:ext cx="9373071" cy="49244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45720" tIns="45720" rIns="390881" bIns="45720" numCol="1" spcCol="1270" anchor="ctr" anchorCtr="0">
                <a:noAutofit/>
              </a:bodyPr>
              <a:lstStyle/>
              <a:p>
                <a:pPr lvl="0" algn="r" defTabSz="800100" rtl="1">
                  <a:lnSpc>
                    <a:spcPct val="90000"/>
                  </a:lnSpc>
                  <a:spcBef>
                    <a:spcPct val="0"/>
                  </a:spcBef>
                  <a:spcAft>
                    <a:spcPct val="35000"/>
                  </a:spcAft>
                </a:pPr>
                <a:r>
                  <a:rPr lang="ar-EG" sz="1800" kern="1200" dirty="0"/>
                  <a:t>.</a:t>
                </a:r>
                <a:endParaRPr lang="en-US" sz="1800" kern="1200" dirty="0"/>
              </a:p>
            </p:txBody>
          </p:sp>
        </p:grpSp>
        <p:sp>
          <p:nvSpPr>
            <p:cNvPr id="44" name="Oval 43"/>
            <p:cNvSpPr/>
            <p:nvPr/>
          </p:nvSpPr>
          <p:spPr>
            <a:xfrm>
              <a:off x="11291224" y="5137322"/>
              <a:ext cx="615560" cy="615560"/>
            </a:xfrm>
            <a:prstGeom prst="ellipse">
              <a:avLst/>
            </a:prstGeom>
            <a:scene3d>
              <a:camera prst="orthographicFront">
                <a:rot lat="0" lon="0" rev="0"/>
              </a:camera>
              <a:lightRig rig="contrasting" dir="t">
                <a:rot lat="0" lon="0" rev="1200000"/>
              </a:lightRig>
            </a:scene3d>
            <a:sp3d z="300000" contourW="12700" prstMaterial="flat">
              <a:bevelT w="177800" h="254000"/>
              <a:bevelB w="152400"/>
            </a:sp3d>
          </p:spPr>
          <p:style>
            <a:lnRef idx="0">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5" name="Rectangle 44"/>
            <p:cNvSpPr/>
            <p:nvPr/>
          </p:nvSpPr>
          <p:spPr>
            <a:xfrm>
              <a:off x="6290899" y="5226173"/>
              <a:ext cx="1944763" cy="369332"/>
            </a:xfrm>
            <a:prstGeom prst="rect">
              <a:avLst/>
            </a:prstGeom>
          </p:spPr>
          <p:txBody>
            <a:bodyPr wrap="none">
              <a:spAutoFit/>
            </a:bodyPr>
            <a:lstStyle/>
            <a:p>
              <a:pPr algn="ctr"/>
              <a:r>
                <a:rPr lang="ar-BH" b="1" dirty="0">
                  <a:effectLst>
                    <a:outerShdw blurRad="38100" dist="38100" dir="2700000" algn="tl">
                      <a:srgbClr val="000000">
                        <a:alpha val="43137"/>
                      </a:srgbClr>
                    </a:outerShdw>
                  </a:effectLst>
                </a:rPr>
                <a:t>التمسك بالوحدة الوطنية</a:t>
              </a:r>
              <a:endParaRPr lang="en-U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1414476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circle(in)">
                                      <p:cBhvr>
                                        <p:cTn id="20" dur="2000"/>
                                        <p:tgtEl>
                                          <p:spTgt spid="37"/>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circle(in)">
                                      <p:cBhvr>
                                        <p:cTn id="25" dur="2000"/>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circle(in)">
                                      <p:cBhvr>
                                        <p:cTn id="30" dur="2000"/>
                                        <p:tgtEl>
                                          <p:spTgt spid="39"/>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nodeType="click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circle(in)">
                                      <p:cBhvr>
                                        <p:cTn id="35" dur="2000"/>
                                        <p:tgtEl>
                                          <p:spTgt spid="40"/>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nodeType="click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circle(in)">
                                      <p:cBhvr>
                                        <p:cTn id="40" dur="2000"/>
                                        <p:tgtEl>
                                          <p:spTgt spid="41"/>
                                        </p:tgtEl>
                                      </p:cBhvr>
                                    </p:animEffect>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nodeType="click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circle(in)">
                                      <p:cBhvr>
                                        <p:cTn id="45" dur="2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43575" y="200025"/>
            <a:ext cx="184731" cy="369332"/>
          </a:xfrm>
          <a:prstGeom prst="rect">
            <a:avLst/>
          </a:prstGeom>
          <a:noFill/>
        </p:spPr>
        <p:txBody>
          <a:bodyPr wrap="none" rtlCol="0">
            <a:spAutoFit/>
          </a:bodyPr>
          <a:lstStyle/>
          <a:p>
            <a:pPr marL="0" algn="r" defTabSz="914400" rtl="1" eaLnBrk="1" latinLnBrk="0" hangingPunct="1"/>
            <a:endParaRPr lang="en-US" dirty="0"/>
          </a:p>
        </p:txBody>
      </p:sp>
      <p:sp>
        <p:nvSpPr>
          <p:cNvPr id="11" name="Rounded Rectangle 10"/>
          <p:cNvSpPr/>
          <p:nvPr/>
        </p:nvSpPr>
        <p:spPr>
          <a:xfrm>
            <a:off x="8715935" y="1414298"/>
            <a:ext cx="3359843" cy="4235876"/>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r">
              <a:lnSpc>
                <a:spcPct val="150000"/>
              </a:lnSpc>
            </a:pPr>
            <a:r>
              <a:rPr lang="ar-BH" sz="2800" b="1" dirty="0">
                <a:solidFill>
                  <a:srgbClr val="C00000"/>
                </a:solidFill>
                <a:latin typeface="Sakkal Majalla" panose="02000000000000000000" pitchFamily="2" charset="-78"/>
                <a:cs typeface="Sakkal Majalla" panose="02000000000000000000" pitchFamily="2" charset="-78"/>
              </a:rPr>
              <a:t>الأعمال التي قام بها أبناء المجتمع البحريني الأبيّ لمواجهة مؤامرة أحداث العنف والتخريب التي وقعت في مملكة البحرين عام 2011م:</a:t>
            </a:r>
            <a:endParaRPr lang="en-US" sz="2800" b="1" dirty="0">
              <a:solidFill>
                <a:srgbClr val="C00000"/>
              </a:solidFill>
              <a:latin typeface="Sakkal Majalla" panose="02000000000000000000" pitchFamily="2" charset="-78"/>
              <a:cs typeface="Sakkal Majalla" panose="02000000000000000000" pitchFamily="2" charset="-78"/>
            </a:endParaRPr>
          </a:p>
        </p:txBody>
      </p:sp>
      <p:sp>
        <p:nvSpPr>
          <p:cNvPr id="12" name="Rectangle 11"/>
          <p:cNvSpPr/>
          <p:nvPr/>
        </p:nvSpPr>
        <p:spPr>
          <a:xfrm>
            <a:off x="780067" y="634034"/>
            <a:ext cx="7811588" cy="1685109"/>
          </a:xfrm>
          <a:prstGeom prst="rect">
            <a:avLst/>
          </a:prstGeom>
          <a:solidFill>
            <a:schemeClr val="accent2">
              <a:lumMod val="20000"/>
              <a:lumOff val="80000"/>
            </a:schemeClr>
          </a:solidFill>
        </p:spPr>
        <p:style>
          <a:lnRef idx="0">
            <a:schemeClr val="accent5"/>
          </a:lnRef>
          <a:fillRef idx="3">
            <a:schemeClr val="accent5"/>
          </a:fillRef>
          <a:effectRef idx="3">
            <a:schemeClr val="accent5"/>
          </a:effectRef>
          <a:fontRef idx="minor">
            <a:schemeClr val="lt1"/>
          </a:fontRef>
        </p:style>
        <p:txBody>
          <a:bodyPr rtlCol="0" anchor="ctr"/>
          <a:lstStyle/>
          <a:p>
            <a:pPr algn="just" rtl="1"/>
            <a:r>
              <a:rPr lang="ar-BH" sz="2400" b="1" dirty="0">
                <a:solidFill>
                  <a:srgbClr val="FF0000"/>
                </a:solidFill>
                <a:latin typeface="Sakkal Majalla" panose="02000000000000000000" pitchFamily="2" charset="-78"/>
                <a:cs typeface="Sakkal Majalla" panose="02000000000000000000" pitchFamily="2" charset="-78"/>
              </a:rPr>
              <a:t>الإدانة الواسعة لأحداث العنف والتخريب: </a:t>
            </a:r>
          </a:p>
          <a:p>
            <a:pPr algn="just" rtl="1"/>
            <a:r>
              <a:rPr lang="ar-BH" sz="2400" b="1" dirty="0">
                <a:solidFill>
                  <a:schemeClr val="tx1"/>
                </a:solidFill>
                <a:latin typeface="Sakkal Majalla" panose="02000000000000000000" pitchFamily="2" charset="-78"/>
                <a:cs typeface="Sakkal Majalla" panose="02000000000000000000" pitchFamily="2" charset="-78"/>
              </a:rPr>
              <a:t>إذ خرج مئات الآلاف من أبناء المجتمع البحريني، ونظموا المسيرات والتجمعات، منددين بأحداث العنف والتخريب ومستنكرين ما أوقعته من أضرار بشرية ومادية ومجرّمين مرتكبيها.</a:t>
            </a:r>
            <a:endParaRPr lang="en-US" sz="2400" b="1" dirty="0">
              <a:solidFill>
                <a:schemeClr val="tx1"/>
              </a:solidFill>
              <a:latin typeface="Sakkal Majalla" panose="02000000000000000000" pitchFamily="2" charset="-78"/>
              <a:cs typeface="Sakkal Majalla" panose="02000000000000000000" pitchFamily="2" charset="-78"/>
            </a:endParaRPr>
          </a:p>
        </p:txBody>
      </p:sp>
      <p:sp>
        <p:nvSpPr>
          <p:cNvPr id="13" name="Rectangle 12"/>
          <p:cNvSpPr/>
          <p:nvPr/>
        </p:nvSpPr>
        <p:spPr>
          <a:xfrm>
            <a:off x="780067" y="2396491"/>
            <a:ext cx="7811588" cy="1685109"/>
          </a:xfrm>
          <a:prstGeom prst="rect">
            <a:avLst/>
          </a:prstGeom>
          <a:solidFill>
            <a:schemeClr val="accent4">
              <a:lumMod val="60000"/>
              <a:lumOff val="40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just" rtl="1"/>
            <a:r>
              <a:rPr lang="ar-BH" sz="2400" b="1" dirty="0">
                <a:solidFill>
                  <a:srgbClr val="FF0000"/>
                </a:solidFill>
                <a:latin typeface="Sakkal Majalla" panose="02000000000000000000" pitchFamily="2" charset="-78"/>
                <a:cs typeface="Sakkal Majalla" panose="02000000000000000000" pitchFamily="2" charset="-78"/>
              </a:rPr>
              <a:t>المبادرات التطوعية لمواجهة أضرارها وآثارها: </a:t>
            </a:r>
          </a:p>
          <a:p>
            <a:pPr algn="just" rtl="1"/>
            <a:r>
              <a:rPr lang="ar-BH" sz="2400" b="1" dirty="0">
                <a:solidFill>
                  <a:schemeClr val="tx1"/>
                </a:solidFill>
                <a:latin typeface="Sakkal Majalla" panose="02000000000000000000" pitchFamily="2" charset="-78"/>
                <a:cs typeface="Sakkal Majalla" panose="02000000000000000000" pitchFamily="2" charset="-78"/>
              </a:rPr>
              <a:t>خير مثال عليها التطوع في مجال التعليم، الذي ضرب </a:t>
            </a:r>
            <a:r>
              <a:rPr lang="ar-BH" sz="2400" b="1" dirty="0" err="1">
                <a:solidFill>
                  <a:schemeClr val="tx1"/>
                </a:solidFill>
                <a:latin typeface="Sakkal Majalla" panose="02000000000000000000" pitchFamily="2" charset="-78"/>
                <a:cs typeface="Sakkal Majalla" panose="02000000000000000000" pitchFamily="2" charset="-78"/>
              </a:rPr>
              <a:t>متطوّعيه</a:t>
            </a:r>
            <a:r>
              <a:rPr lang="ar-BH" sz="2400" b="1" dirty="0">
                <a:solidFill>
                  <a:schemeClr val="tx1"/>
                </a:solidFill>
                <a:latin typeface="Sakkal Majalla" panose="02000000000000000000" pitchFamily="2" charset="-78"/>
                <a:cs typeface="Sakkal Majalla" panose="02000000000000000000" pitchFamily="2" charset="-78"/>
              </a:rPr>
              <a:t> مثلا رائعا في الانتماء والولاء والوطنية الأصيلة والمسؤولة، الحريصة على استمرار مسيرة الحياة في مملكة البحرين.</a:t>
            </a:r>
            <a:endParaRPr lang="en-US" sz="2400" b="1" dirty="0">
              <a:solidFill>
                <a:schemeClr val="tx1"/>
              </a:solidFill>
              <a:latin typeface="Sakkal Majalla" panose="02000000000000000000" pitchFamily="2" charset="-78"/>
              <a:cs typeface="Sakkal Majalla" panose="02000000000000000000" pitchFamily="2" charset="-78"/>
            </a:endParaRPr>
          </a:p>
        </p:txBody>
      </p:sp>
      <p:sp>
        <p:nvSpPr>
          <p:cNvPr id="14" name="Rectangle 13"/>
          <p:cNvSpPr/>
          <p:nvPr/>
        </p:nvSpPr>
        <p:spPr>
          <a:xfrm>
            <a:off x="780067" y="4197550"/>
            <a:ext cx="7811588" cy="2015778"/>
          </a:xfrm>
          <a:prstGeom prst="rect">
            <a:avLst/>
          </a:prstGeom>
          <a:solidFill>
            <a:schemeClr val="bg1">
              <a:lumMod val="8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r" rtl="1"/>
            <a:r>
              <a:rPr lang="ar-BH" sz="2400" b="1" dirty="0">
                <a:solidFill>
                  <a:srgbClr val="FF0000"/>
                </a:solidFill>
                <a:latin typeface="Sakkal Majalla" panose="02000000000000000000" pitchFamily="2" charset="-78"/>
                <a:cs typeface="Sakkal Majalla" panose="02000000000000000000" pitchFamily="2" charset="-78"/>
              </a:rPr>
              <a:t>الالتفاف حول القيادة وتأييد إجراءاتها: </a:t>
            </a:r>
          </a:p>
          <a:p>
            <a:pPr algn="just" rtl="1"/>
            <a:r>
              <a:rPr lang="ar-BH" sz="2400" b="1" dirty="0">
                <a:solidFill>
                  <a:schemeClr val="tx1"/>
                </a:solidFill>
                <a:latin typeface="Sakkal Majalla" panose="02000000000000000000" pitchFamily="2" charset="-78"/>
                <a:cs typeface="Sakkal Majalla" panose="02000000000000000000" pitchFamily="2" charset="-78"/>
              </a:rPr>
              <a:t>التف الشعب البحريني الأصيل حول قيادته في مواجهة أعمال العنف والتخريب والانقسام الطائفي، مؤيدا ما اتخذته الحكومة من إجراءات وتدابير لحماية المكتسبات والمنجزات والمحافظة على استقرار المملكة وأمنها وسلامة المجتمع ووحدته. </a:t>
            </a:r>
            <a:endParaRPr lang="en-US" sz="2400" b="1"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01726509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43575" y="200025"/>
            <a:ext cx="184731" cy="369332"/>
          </a:xfrm>
          <a:prstGeom prst="rect">
            <a:avLst/>
          </a:prstGeom>
          <a:noFill/>
        </p:spPr>
        <p:txBody>
          <a:bodyPr wrap="none" rtlCol="0">
            <a:spAutoFit/>
          </a:bodyPr>
          <a:lstStyle/>
          <a:p>
            <a:pPr marL="0" algn="r" defTabSz="914400" rtl="1" eaLnBrk="1" latinLnBrk="0" hangingPunct="1"/>
            <a:endParaRPr lang="en-US" dirty="0"/>
          </a:p>
        </p:txBody>
      </p:sp>
      <p:sp>
        <p:nvSpPr>
          <p:cNvPr id="8" name="TextBox 7"/>
          <p:cNvSpPr txBox="1"/>
          <p:nvPr/>
        </p:nvSpPr>
        <p:spPr>
          <a:xfrm>
            <a:off x="668742" y="2288018"/>
            <a:ext cx="10844584" cy="1692771"/>
          </a:xfrm>
          <a:prstGeom prst="rect">
            <a:avLst/>
          </a:prstGeom>
          <a:solidFill>
            <a:schemeClr val="accent2">
              <a:lumMod val="20000"/>
              <a:lumOff val="80000"/>
            </a:schemeClr>
          </a:solidFill>
          <a:ln>
            <a:solidFill>
              <a:schemeClr val="bg1"/>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rtl="1"/>
            <a:r>
              <a:rPr lang="ar-BH" sz="2600" dirty="0">
                <a:solidFill>
                  <a:schemeClr val="tx1"/>
                </a:solidFill>
                <a:latin typeface="Sakkal Majalla" charset="0"/>
                <a:ea typeface="Sakkal Majalla" charset="0"/>
                <a:cs typeface="Sakkal Majalla" charset="0"/>
              </a:rPr>
              <a:t>نجح التكاتف الرائع بين القيادة الوطنية الحكيمة لمملكة البحرين وشعبها الأبيّ الغيور على وطنه، في تخطي أحداث العنف والتخريب التي شهدتها المملكة في فبراير من العام 2011م، وفي محافظة المملكة على سيادتها واستقرارها وأمنها، وحماية سلامة مجتمعها ووحدته وتعايشه. وقد أرجع حضرة صاحب الجلالة الملك حمد بن عيسى آل خليفة حفظه الله ورعاه النصر الكبير الذي أحرزته مملكة البحرين في كشف المؤامرة وإبطالها إلى: </a:t>
            </a:r>
          </a:p>
        </p:txBody>
      </p:sp>
      <p:sp>
        <p:nvSpPr>
          <p:cNvPr id="9" name="TextBox 8"/>
          <p:cNvSpPr txBox="1"/>
          <p:nvPr/>
        </p:nvSpPr>
        <p:spPr>
          <a:xfrm>
            <a:off x="564984" y="4491535"/>
            <a:ext cx="10948342" cy="1384995"/>
          </a:xfrm>
          <a:prstGeom prst="rect">
            <a:avLst/>
          </a:prstGeom>
          <a:solidFill>
            <a:schemeClr val="accent2">
              <a:lumMod val="20000"/>
              <a:lumOff val="8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rtl="1"/>
            <a:r>
              <a:rPr lang="ar-BH" sz="2800" dirty="0">
                <a:solidFill>
                  <a:schemeClr val="tx1"/>
                </a:solidFill>
                <a:latin typeface="Sakkal Majalla" charset="0"/>
                <a:ea typeface="Sakkal Majalla" charset="0"/>
                <a:cs typeface="Sakkal Majalla" charset="0"/>
              </a:rPr>
              <a:t> -  عزم شعب مملكة البحرين ووفائه لقيادته ووطنه. </a:t>
            </a:r>
          </a:p>
          <a:p>
            <a:pPr algn="just" rtl="1"/>
            <a:r>
              <a:rPr lang="ar-BH" sz="2800" dirty="0">
                <a:solidFill>
                  <a:schemeClr val="tx1"/>
                </a:solidFill>
                <a:latin typeface="Sakkal Majalla" charset="0"/>
                <a:ea typeface="Sakkal Majalla" charset="0"/>
                <a:cs typeface="Sakkal Majalla" charset="0"/>
              </a:rPr>
              <a:t>   -  العقول الوطنية المستنيرة للشعب الأبيّ. </a:t>
            </a:r>
          </a:p>
          <a:p>
            <a:pPr algn="just" rtl="1"/>
            <a:r>
              <a:rPr lang="ar-BH" sz="2800" dirty="0">
                <a:solidFill>
                  <a:schemeClr val="tx1"/>
                </a:solidFill>
                <a:latin typeface="Sakkal Majalla" charset="0"/>
                <a:ea typeface="Sakkal Majalla" charset="0"/>
                <a:cs typeface="Sakkal Majalla" charset="0"/>
              </a:rPr>
              <a:t>   -  الوعي المجتمعي المتيقّظ. </a:t>
            </a:r>
            <a:endParaRPr lang="en-US" sz="2800" dirty="0">
              <a:solidFill>
                <a:schemeClr val="tx1"/>
              </a:solidFill>
              <a:latin typeface="Sakkal Majalla" charset="0"/>
              <a:ea typeface="Sakkal Majalla" charset="0"/>
              <a:cs typeface="Sakkal Majalla" charset="0"/>
            </a:endParaRPr>
          </a:p>
        </p:txBody>
      </p:sp>
      <p:sp>
        <p:nvSpPr>
          <p:cNvPr id="10" name="Rounded Rectangle 9"/>
          <p:cNvSpPr/>
          <p:nvPr/>
        </p:nvSpPr>
        <p:spPr>
          <a:xfrm>
            <a:off x="932769" y="1181281"/>
            <a:ext cx="10684313" cy="688622"/>
          </a:xfrm>
          <a:prstGeom prst="roundRect">
            <a:avLst/>
          </a:prstGeom>
          <a:gradFill flip="none" rotWithShape="1">
            <a:gsLst>
              <a:gs pos="0">
                <a:srgbClr val="FF0000"/>
              </a:gs>
              <a:gs pos="38000">
                <a:schemeClr val="accent2">
                  <a:lumMod val="45000"/>
                  <a:lumOff val="55000"/>
                </a:schemeClr>
              </a:gs>
              <a:gs pos="30000">
                <a:schemeClr val="accent2">
                  <a:lumMod val="45000"/>
                  <a:lumOff val="55000"/>
                </a:schemeClr>
              </a:gs>
              <a:gs pos="57000">
                <a:schemeClr val="accent2">
                  <a:lumMod val="30000"/>
                  <a:lumOff val="70000"/>
                </a:schemeClr>
              </a:gs>
            </a:gsLst>
            <a:path path="circle">
              <a:fillToRect t="100000" r="100000"/>
            </a:path>
            <a:tileRect l="-100000" b="-100000"/>
          </a:gradFill>
          <a:ln>
            <a:solidFill>
              <a:schemeClr val="accent2">
                <a:lumMod val="40000"/>
                <a:lumOff val="6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4000" dirty="0">
                <a:solidFill>
                  <a:srgbClr val="C00000"/>
                </a:solidFill>
                <a:latin typeface="Sakkal Majalla" panose="02000000000000000000" pitchFamily="2" charset="-78"/>
                <a:cs typeface="Sakkal Majalla" panose="02000000000000000000" pitchFamily="2" charset="-78"/>
              </a:rPr>
              <a:t>رابعًا: فشل المؤامرة وانتصار المشروع الوطني</a:t>
            </a:r>
            <a:endParaRPr lang="en-US" sz="4000" dirty="0">
              <a:solidFill>
                <a:srgbClr val="C0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930342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linds(horizontal)">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blinds(horizontal)">
                                      <p:cBhvr>
                                        <p:cTn id="22" dur="5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animEffect transition="in" filter="blinds(horizontal)">
                                      <p:cBhvr>
                                        <p:cTn id="27" dur="500"/>
                                        <p:tgtEl>
                                          <p:spTgt spid="9">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9">
                                            <p:txEl>
                                              <p:pRg st="2" end="2"/>
                                            </p:txEl>
                                          </p:spTgt>
                                        </p:tgtEl>
                                        <p:attrNameLst>
                                          <p:attrName>style.visibility</p:attrName>
                                        </p:attrNameLst>
                                      </p:cBhvr>
                                      <p:to>
                                        <p:strVal val="visible"/>
                                      </p:to>
                                    </p:set>
                                    <p:animEffect transition="in" filter="blinds(horizontal)">
                                      <p:cBhvr>
                                        <p:cTn id="32" dur="500"/>
                                        <p:tgtEl>
                                          <p:spTgt spid="9">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43575" y="200025"/>
            <a:ext cx="184731" cy="369332"/>
          </a:xfrm>
          <a:prstGeom prst="rect">
            <a:avLst/>
          </a:prstGeom>
          <a:noFill/>
        </p:spPr>
        <p:txBody>
          <a:bodyPr wrap="none" rtlCol="0">
            <a:spAutoFit/>
          </a:bodyPr>
          <a:lstStyle/>
          <a:p>
            <a:pPr marL="0" algn="r" defTabSz="914400" rtl="1" eaLnBrk="1" latinLnBrk="0" hangingPunct="1"/>
            <a:endParaRPr lang="en-US" dirty="0"/>
          </a:p>
        </p:txBody>
      </p:sp>
      <p:sp>
        <p:nvSpPr>
          <p:cNvPr id="8" name="TextBox 7"/>
          <p:cNvSpPr txBox="1"/>
          <p:nvPr/>
        </p:nvSpPr>
        <p:spPr>
          <a:xfrm>
            <a:off x="1001486" y="2019205"/>
            <a:ext cx="10036628" cy="4154984"/>
          </a:xfrm>
          <a:prstGeom prst="rect">
            <a:avLst/>
          </a:prstGeom>
          <a:solidFill>
            <a:schemeClr val="accent2">
              <a:lumMod val="20000"/>
              <a:lumOff val="80000"/>
            </a:schemeClr>
          </a:solidFill>
          <a:ln>
            <a:solidFill>
              <a:schemeClr val="bg1"/>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marL="342900" indent="-342900" algn="just" rtl="1">
              <a:buFont typeface="Arial" charset="0"/>
              <a:buChar char="•"/>
            </a:pPr>
            <a:r>
              <a:rPr lang="ar-BH" sz="2400" b="1" dirty="0">
                <a:solidFill>
                  <a:schemeClr val="tx1"/>
                </a:solidFill>
                <a:latin typeface="Sakkal Majalla" charset="0"/>
                <a:ea typeface="Sakkal Majalla" charset="0"/>
                <a:cs typeface="Sakkal Majalla" charset="0"/>
              </a:rPr>
              <a:t>إن الواجب الأول لأية قيادة مخلصة وحكيمة ومسؤولة شجاعة ومحبة لوطنها وشعبها، هو المحافظة على استقرار الوطن وأمنه ومكتسباته وحماية سلامة المواطنين ووحدتهم وتعايشهم. </a:t>
            </a:r>
          </a:p>
          <a:p>
            <a:pPr marL="342900" indent="-342900" algn="just" rtl="1">
              <a:buFont typeface="Arial" charset="0"/>
              <a:buChar char="•"/>
            </a:pPr>
            <a:r>
              <a:rPr lang="ar-BH" sz="2400" b="1" dirty="0">
                <a:solidFill>
                  <a:schemeClr val="tx1"/>
                </a:solidFill>
                <a:latin typeface="Sakkal Majalla" charset="0"/>
                <a:ea typeface="Sakkal Majalla" charset="0"/>
                <a:cs typeface="Sakkal Majalla" charset="0"/>
              </a:rPr>
              <a:t>إن أمن مملكة البحرين واستقرارها جزءا لا يتجزأ من أمن دول الخليج العربية واستقرارها، وهذا بدوره جزءا لا يتجزأ من الأمن القومي العربي الذي هو أمن كلّي جماعي متضامن متكافل.</a:t>
            </a:r>
          </a:p>
          <a:p>
            <a:pPr marL="342900" indent="-342900" algn="just" rtl="1">
              <a:buFont typeface="Arial" charset="0"/>
              <a:buChar char="•"/>
            </a:pPr>
            <a:r>
              <a:rPr lang="ar-BH" sz="2400" b="1" dirty="0">
                <a:solidFill>
                  <a:schemeClr val="tx1"/>
                </a:solidFill>
                <a:latin typeface="Sakkal Majalla" charset="0"/>
                <a:ea typeface="Sakkal Majalla" charset="0"/>
                <a:cs typeface="Sakkal Majalla" charset="0"/>
              </a:rPr>
              <a:t> إن تقصي الأحداث والوقوف على حقائقها ومحاسبة منتهكي القانون والمتجاوزين في تطبيقه ومعالجة الأخطاء، أمور تتطلب شجاعة مسئولة وثقة بالنفس عالية وإيمانا راسخا بأن العدل أساس المُلك، وتستند إلى الالتزام بمواصلة مسيرة الإصلاح والتقدم. </a:t>
            </a:r>
          </a:p>
          <a:p>
            <a:pPr marL="342900" indent="-342900" algn="just" rtl="1">
              <a:buFont typeface="Arial" charset="0"/>
              <a:buChar char="•"/>
            </a:pPr>
            <a:r>
              <a:rPr lang="ar-BH" sz="2400" b="1" dirty="0">
                <a:solidFill>
                  <a:schemeClr val="tx1"/>
                </a:solidFill>
                <a:latin typeface="Sakkal Majalla" charset="0"/>
                <a:ea typeface="Sakkal Majalla" charset="0"/>
                <a:cs typeface="Sakkal Majalla" charset="0"/>
              </a:rPr>
              <a:t>إن الحوار، لا العنف ولا التخريب، هو الأسلوب الأمثل والخيار الاستراتيجي في حل المشكلات وبناء التفاهمات والتوافقات. وهو ما انتهجته مملكة البحرين في إطلاقها حوار التوافق الوطني للخروج من أزمة أحداث 2011م.</a:t>
            </a:r>
          </a:p>
          <a:p>
            <a:pPr marL="342900" indent="-342900" algn="just" rtl="1">
              <a:buFont typeface="Arial" charset="0"/>
              <a:buChar char="•"/>
            </a:pPr>
            <a:r>
              <a:rPr lang="ar-BH" sz="2400" b="1" dirty="0">
                <a:solidFill>
                  <a:schemeClr val="tx1"/>
                </a:solidFill>
                <a:latin typeface="Sakkal Majalla" charset="0"/>
                <a:ea typeface="Sakkal Majalla" charset="0"/>
                <a:cs typeface="Sakkal Majalla" charset="0"/>
              </a:rPr>
              <a:t> إن الانتماء إلى الوطن والولاء له والتسامح والتعايش والتمسك بالوحدة الوطنية، ليست مجرد كلام وشعارات أو عواطف ومشاعر، وإنما هي أفعال وسلوكيات تُترجم ذلك الكلام وتلك المشاعر.</a:t>
            </a:r>
          </a:p>
        </p:txBody>
      </p:sp>
      <p:sp>
        <p:nvSpPr>
          <p:cNvPr id="9" name="Rounded Rectangle 8"/>
          <p:cNvSpPr/>
          <p:nvPr/>
        </p:nvSpPr>
        <p:spPr>
          <a:xfrm>
            <a:off x="1092139" y="1240607"/>
            <a:ext cx="9855319" cy="688622"/>
          </a:xfrm>
          <a:prstGeom prst="roundRect">
            <a:avLst/>
          </a:prstGeom>
          <a:gradFill flip="none" rotWithShape="1">
            <a:gsLst>
              <a:gs pos="0">
                <a:srgbClr val="FF0000"/>
              </a:gs>
              <a:gs pos="38000">
                <a:schemeClr val="accent2">
                  <a:lumMod val="45000"/>
                  <a:lumOff val="55000"/>
                </a:schemeClr>
              </a:gs>
              <a:gs pos="30000">
                <a:schemeClr val="accent2">
                  <a:lumMod val="45000"/>
                  <a:lumOff val="55000"/>
                </a:schemeClr>
              </a:gs>
              <a:gs pos="57000">
                <a:schemeClr val="accent2">
                  <a:lumMod val="30000"/>
                  <a:lumOff val="70000"/>
                </a:schemeClr>
              </a:gs>
            </a:gsLst>
            <a:path path="circle">
              <a:fillToRect t="100000" r="100000"/>
            </a:path>
            <a:tileRect l="-100000" b="-100000"/>
          </a:gradFill>
          <a:ln>
            <a:solidFill>
              <a:schemeClr val="accent2">
                <a:lumMod val="40000"/>
                <a:lumOff val="6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4000" dirty="0">
                <a:solidFill>
                  <a:srgbClr val="C00000"/>
                </a:solidFill>
                <a:latin typeface="Sakkal Majalla" panose="02000000000000000000" pitchFamily="2" charset="-78"/>
                <a:cs typeface="Sakkal Majalla" panose="02000000000000000000" pitchFamily="2" charset="-78"/>
              </a:rPr>
              <a:t>خامسًا: استخلاص الدروس والعبر</a:t>
            </a:r>
            <a:endParaRPr lang="en-US" sz="4000" dirty="0">
              <a:solidFill>
                <a:srgbClr val="C0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935048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linds(horizontal)">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blinds(horizontal)">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blinds(horizontal)">
                                      <p:cBhvr>
                                        <p:cTn id="22" dur="500"/>
                                        <p:tgtEl>
                                          <p:spTgt spid="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blinds(horizontal)">
                                      <p:cBhvr>
                                        <p:cTn id="27" dur="500"/>
                                        <p:tgtEl>
                                          <p:spTgt spid="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8">
                                            <p:txEl>
                                              <p:pRg st="4" end="4"/>
                                            </p:txEl>
                                          </p:spTgt>
                                        </p:tgtEl>
                                        <p:attrNameLst>
                                          <p:attrName>style.visibility</p:attrName>
                                        </p:attrNameLst>
                                      </p:cBhvr>
                                      <p:to>
                                        <p:strVal val="visible"/>
                                      </p:to>
                                    </p:set>
                                    <p:animEffect transition="in" filter="blinds(horizontal)">
                                      <p:cBhvr>
                                        <p:cTn id="32" dur="500"/>
                                        <p:tgtEl>
                                          <p:spTgt spid="8">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43575" y="200025"/>
            <a:ext cx="184731" cy="369332"/>
          </a:xfrm>
          <a:prstGeom prst="rect">
            <a:avLst/>
          </a:prstGeom>
          <a:noFill/>
        </p:spPr>
        <p:txBody>
          <a:bodyPr wrap="none" rtlCol="0">
            <a:spAutoFit/>
          </a:bodyPr>
          <a:lstStyle/>
          <a:p>
            <a:pPr marL="0" algn="r" defTabSz="914400" rtl="1" eaLnBrk="1" latinLnBrk="0" hangingPunct="1"/>
            <a:endParaRPr lang="en-US" dirty="0"/>
          </a:p>
        </p:txBody>
      </p:sp>
      <p:sp>
        <p:nvSpPr>
          <p:cNvPr id="8" name="TextBox 7"/>
          <p:cNvSpPr txBox="1"/>
          <p:nvPr/>
        </p:nvSpPr>
        <p:spPr>
          <a:xfrm>
            <a:off x="1062672" y="1511766"/>
            <a:ext cx="10321249" cy="4154984"/>
          </a:xfrm>
          <a:prstGeom prst="rect">
            <a:avLst/>
          </a:prstGeom>
          <a:solidFill>
            <a:schemeClr val="accent2">
              <a:lumMod val="20000"/>
              <a:lumOff val="80000"/>
            </a:schemeClr>
          </a:solidFill>
          <a:ln>
            <a:solidFill>
              <a:schemeClr val="bg1"/>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rtl="1"/>
            <a:r>
              <a:rPr lang="ar-BH" sz="2400" b="1" dirty="0">
                <a:solidFill>
                  <a:schemeClr val="tx1"/>
                </a:solidFill>
                <a:latin typeface="Sakkal Majalla" charset="0"/>
                <a:ea typeface="Sakkal Majalla" charset="0"/>
                <a:cs typeface="Sakkal Majalla" charset="0"/>
              </a:rPr>
              <a:t>- إن المكسب الحقيقي والرهان الرابح بأحكام الدين والدنيا، هو الوقوف في صفّ الوطن والثقة بقيادته ومشروعها الوطني للإصلاح والتحديث لما فيه خير الجميع، وليس الوقوف في صفّ أعداء الوطن والثقة بالحاقدين عليه من متآمرين ومتواطئين. </a:t>
            </a:r>
          </a:p>
          <a:p>
            <a:pPr algn="just" rtl="1"/>
            <a:r>
              <a:rPr lang="ar-BH" sz="2400" b="1" dirty="0">
                <a:solidFill>
                  <a:schemeClr val="tx1"/>
                </a:solidFill>
                <a:latin typeface="Sakkal Majalla" charset="0"/>
                <a:ea typeface="Sakkal Majalla" charset="0"/>
                <a:cs typeface="Sakkal Majalla" charset="0"/>
              </a:rPr>
              <a:t>- إن التجارب القاسية والتحديات الصعبة لا تنال من أصحاب العزائم القوية والهمم العالية، وإنما تزيدها خبرة وقوة في التعامل مع الأحداث للمضيّ في طريق النجاح. </a:t>
            </a:r>
          </a:p>
          <a:p>
            <a:pPr algn="just" rtl="1"/>
            <a:endParaRPr lang="ar-BH" sz="2400" b="1" dirty="0">
              <a:solidFill>
                <a:schemeClr val="tx1"/>
              </a:solidFill>
              <a:latin typeface="Sakkal Majalla" charset="0"/>
              <a:ea typeface="Sakkal Majalla" charset="0"/>
              <a:cs typeface="Sakkal Majalla" charset="0"/>
            </a:endParaRPr>
          </a:p>
          <a:p>
            <a:pPr algn="just" rtl="1">
              <a:buFont typeface="Wingdings" panose="05000000000000000000" pitchFamily="2" charset="2"/>
              <a:buChar char="ü"/>
            </a:pPr>
            <a:r>
              <a:rPr lang="ar-BH" sz="2400" b="1" dirty="0">
                <a:solidFill>
                  <a:schemeClr val="tx1"/>
                </a:solidFill>
                <a:latin typeface="Sakkal Majalla" charset="0"/>
                <a:ea typeface="Sakkal Majalla" charset="0"/>
                <a:cs typeface="Sakkal Majalla" charset="0"/>
              </a:rPr>
              <a:t> </a:t>
            </a:r>
            <a:r>
              <a:rPr lang="ar-BH" sz="2400" b="1" dirty="0">
                <a:solidFill>
                  <a:srgbClr val="C00000"/>
                </a:solidFill>
                <a:latin typeface="Sakkal Majalla" charset="0"/>
                <a:ea typeface="Sakkal Majalla" charset="0"/>
                <a:cs typeface="Sakkal Majalla" charset="0"/>
              </a:rPr>
              <a:t>إن الدروس والعبر المستخلصة من أحداث العام 2011م، في مملكة البحرين تؤّكد في مجملها أهمية: </a:t>
            </a:r>
          </a:p>
          <a:p>
            <a:pPr algn="just" rtl="1"/>
            <a:r>
              <a:rPr lang="ar-BH" sz="2400" b="1" dirty="0">
                <a:solidFill>
                  <a:schemeClr val="tx1"/>
                </a:solidFill>
                <a:latin typeface="Sakkal Majalla" charset="0"/>
                <a:ea typeface="Sakkal Majalla" charset="0"/>
                <a:cs typeface="Sakkal Majalla" charset="0"/>
              </a:rPr>
              <a:t>    - الالتزام بالثوابت الوطنية.</a:t>
            </a:r>
          </a:p>
          <a:p>
            <a:pPr algn="just" rtl="1"/>
            <a:r>
              <a:rPr lang="ar-BH" sz="2400" b="1" dirty="0">
                <a:solidFill>
                  <a:schemeClr val="tx1"/>
                </a:solidFill>
                <a:latin typeface="Sakkal Majalla" charset="0"/>
                <a:ea typeface="Sakkal Majalla" charset="0"/>
                <a:cs typeface="Sakkal Majalla" charset="0"/>
              </a:rPr>
              <a:t>    - ترسيخ التضامن الخليجي والعربي. </a:t>
            </a:r>
          </a:p>
          <a:p>
            <a:pPr algn="just" rtl="1"/>
            <a:r>
              <a:rPr lang="ar-BH" sz="2400" b="1" dirty="0">
                <a:solidFill>
                  <a:schemeClr val="tx1"/>
                </a:solidFill>
                <a:latin typeface="Sakkal Majalla" charset="0"/>
                <a:ea typeface="Sakkal Majalla" charset="0"/>
                <a:cs typeface="Sakkal Majalla" charset="0"/>
              </a:rPr>
              <a:t>    - المحافظة على القيّم البحرينية التي تؤكد أهمية الترابط والتآخي بين أبناء الشعب البحريني.</a:t>
            </a:r>
          </a:p>
          <a:p>
            <a:pPr algn="just" rtl="1"/>
            <a:r>
              <a:rPr lang="ar-BH" sz="2400" b="1" dirty="0">
                <a:solidFill>
                  <a:schemeClr val="tx1"/>
                </a:solidFill>
                <a:latin typeface="Sakkal Majalla" charset="0"/>
                <a:ea typeface="Sakkal Majalla" charset="0"/>
                <a:cs typeface="Sakkal Majalla" charset="0"/>
              </a:rPr>
              <a:t>    - تعزيز ثقافة المواطنة وحقوق الإنسان.</a:t>
            </a:r>
          </a:p>
        </p:txBody>
      </p:sp>
    </p:spTree>
    <p:extLst>
      <p:ext uri="{BB962C8B-B14F-4D97-AF65-F5344CB8AC3E}">
        <p14:creationId xmlns:p14="http://schemas.microsoft.com/office/powerpoint/2010/main" val="1564078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linds(horizontal)">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blinds(horizontal)">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blinds(horizontal)">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blinds(horizontal)">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blinds(horizontal)">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Effect transition="in" filter="blinds(horizontal)">
                                      <p:cBhvr>
                                        <p:cTn id="37" dur="500"/>
                                        <p:tgtEl>
                                          <p:spTgt spid="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8">
                                            <p:txEl>
                                              <p:pRg st="7" end="7"/>
                                            </p:txEl>
                                          </p:spTgt>
                                        </p:tgtEl>
                                        <p:attrNameLst>
                                          <p:attrName>style.visibility</p:attrName>
                                        </p:attrNameLst>
                                      </p:cBhvr>
                                      <p:to>
                                        <p:strVal val="visible"/>
                                      </p:to>
                                    </p:set>
                                    <p:animEffect transition="in" filter="blinds(horizontal)">
                                      <p:cBhvr>
                                        <p:cTn id="42"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43575" y="200025"/>
            <a:ext cx="184731" cy="369332"/>
          </a:xfrm>
          <a:prstGeom prst="rect">
            <a:avLst/>
          </a:prstGeom>
          <a:noFill/>
        </p:spPr>
        <p:txBody>
          <a:bodyPr wrap="none" rtlCol="0">
            <a:spAutoFit/>
          </a:bodyPr>
          <a:lstStyle/>
          <a:p>
            <a:pPr marL="0" algn="r" defTabSz="914400" rtl="1" eaLnBrk="1" latinLnBrk="0" hangingPunct="1"/>
            <a:endParaRPr lang="en-US" dirty="0"/>
          </a:p>
        </p:txBody>
      </p:sp>
      <p:sp>
        <p:nvSpPr>
          <p:cNvPr id="8" name="TextBox 7"/>
          <p:cNvSpPr txBox="1"/>
          <p:nvPr/>
        </p:nvSpPr>
        <p:spPr>
          <a:xfrm>
            <a:off x="949213" y="3225813"/>
            <a:ext cx="10321249" cy="1815882"/>
          </a:xfrm>
          <a:prstGeom prst="rect">
            <a:avLst/>
          </a:prstGeom>
          <a:ln>
            <a:solidFill>
              <a:schemeClr val="bg1"/>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r" rtl="1"/>
            <a:r>
              <a:rPr lang="ar-BH" sz="2800" b="1" dirty="0">
                <a:solidFill>
                  <a:schemeClr val="tx1"/>
                </a:solidFill>
                <a:latin typeface="Sakkal Majalla" charset="0"/>
                <a:ea typeface="Sakkal Majalla" charset="0"/>
                <a:cs typeface="Sakkal Majalla" charset="0"/>
              </a:rPr>
              <a:t>لم تنل أحداث العنف والتخريب التي مرّت بها مملكة البحرين عام 2011م، من عزم قيادتها الشجاعة الحكيمة وشعبها الوفي الأبيّ، وتصميمها على مواصلة التطوير والإنماء على أساس مشروع الإصلاح والتحديث، فتوالت إجراءات الإصلاح ومشروعات التحديث، وتحققت الإنجازات الشاملة في مسارات مختلفة وذلك على النحو التالي:</a:t>
            </a:r>
            <a:endParaRPr lang="en-US" sz="2800" b="1" dirty="0">
              <a:solidFill>
                <a:schemeClr val="tx1"/>
              </a:solidFill>
              <a:latin typeface="Sakkal Majalla" charset="0"/>
              <a:ea typeface="Sakkal Majalla" charset="0"/>
              <a:cs typeface="Sakkal Majalla" charset="0"/>
            </a:endParaRPr>
          </a:p>
        </p:txBody>
      </p:sp>
      <p:sp>
        <p:nvSpPr>
          <p:cNvPr id="11" name="Rounded Rectangle 10"/>
          <p:cNvSpPr/>
          <p:nvPr/>
        </p:nvSpPr>
        <p:spPr>
          <a:xfrm>
            <a:off x="767680" y="1544624"/>
            <a:ext cx="10684313" cy="688622"/>
          </a:xfrm>
          <a:prstGeom prst="roundRect">
            <a:avLst/>
          </a:prstGeom>
          <a:gradFill flip="none" rotWithShape="1">
            <a:gsLst>
              <a:gs pos="0">
                <a:srgbClr val="FF0000"/>
              </a:gs>
              <a:gs pos="38000">
                <a:schemeClr val="accent2">
                  <a:lumMod val="45000"/>
                  <a:lumOff val="55000"/>
                </a:schemeClr>
              </a:gs>
              <a:gs pos="30000">
                <a:schemeClr val="accent2">
                  <a:lumMod val="45000"/>
                  <a:lumOff val="55000"/>
                </a:schemeClr>
              </a:gs>
              <a:gs pos="57000">
                <a:schemeClr val="accent2">
                  <a:lumMod val="30000"/>
                  <a:lumOff val="70000"/>
                </a:schemeClr>
              </a:gs>
            </a:gsLst>
            <a:path path="circle">
              <a:fillToRect t="100000" r="100000"/>
            </a:path>
            <a:tileRect l="-100000" b="-100000"/>
          </a:gradFill>
          <a:ln>
            <a:solidFill>
              <a:schemeClr val="accent2">
                <a:lumMod val="40000"/>
                <a:lumOff val="6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4000" dirty="0">
                <a:solidFill>
                  <a:srgbClr val="C00000"/>
                </a:solidFill>
                <a:latin typeface="Sakkal Majalla" panose="02000000000000000000" pitchFamily="2" charset="-78"/>
                <a:cs typeface="Sakkal Majalla" panose="02000000000000000000" pitchFamily="2" charset="-78"/>
              </a:rPr>
              <a:t>سادسًا: مواصلة مسيرة الإصلاح والإنماء</a:t>
            </a:r>
            <a:endParaRPr lang="en-US" sz="4000" dirty="0">
              <a:solidFill>
                <a:srgbClr val="C0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901295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43575" y="200025"/>
            <a:ext cx="184731" cy="369332"/>
          </a:xfrm>
          <a:prstGeom prst="rect">
            <a:avLst/>
          </a:prstGeom>
          <a:noFill/>
        </p:spPr>
        <p:txBody>
          <a:bodyPr wrap="none" rtlCol="0">
            <a:spAutoFit/>
          </a:bodyPr>
          <a:lstStyle/>
          <a:p>
            <a:pPr marL="0" algn="r" defTabSz="914400" rtl="1" eaLnBrk="1" latinLnBrk="0" hangingPunct="1"/>
            <a:endParaRPr lang="en-US" dirty="0"/>
          </a:p>
        </p:txBody>
      </p:sp>
      <p:sp>
        <p:nvSpPr>
          <p:cNvPr id="9" name="TextBox 8"/>
          <p:cNvSpPr txBox="1"/>
          <p:nvPr/>
        </p:nvSpPr>
        <p:spPr>
          <a:xfrm>
            <a:off x="897699" y="2577535"/>
            <a:ext cx="10321249" cy="3539430"/>
          </a:xfrm>
          <a:prstGeom prst="rect">
            <a:avLst/>
          </a:prstGeom>
          <a:solidFill>
            <a:schemeClr val="accent1">
              <a:lumMod val="20000"/>
              <a:lumOff val="80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lgn="r" rtl="1">
              <a:buFontTx/>
              <a:buChar char="-"/>
            </a:pPr>
            <a:r>
              <a:rPr lang="ar-BH" sz="2800" dirty="0">
                <a:solidFill>
                  <a:schemeClr val="tx1"/>
                </a:solidFill>
                <a:latin typeface="Sakkal Majalla" charset="0"/>
                <a:ea typeface="Sakkal Majalla" charset="0"/>
                <a:cs typeface="Sakkal Majalla" charset="0"/>
              </a:rPr>
              <a:t>إجراء تعديلات دستورية عام 2012م، بما يحقق مزيدا من الديمقراطية والحرية، ويوسع صلاحيات مجلس النواب، ويقيم التوازن بين السلطات الثلاث. </a:t>
            </a:r>
          </a:p>
          <a:p>
            <a:pPr marL="285750" indent="-285750" algn="r" rtl="1">
              <a:buFontTx/>
              <a:buChar char="-"/>
            </a:pPr>
            <a:r>
              <a:rPr lang="ar-BH" sz="2800" dirty="0">
                <a:solidFill>
                  <a:schemeClr val="tx1"/>
                </a:solidFill>
                <a:latin typeface="Sakkal Majalla" charset="0"/>
                <a:ea typeface="Sakkal Majalla" charset="0"/>
                <a:cs typeface="Sakkal Majalla" charset="0"/>
              </a:rPr>
              <a:t>إجراء انتخابات برلمانية عام 2014م بمشاركة واسعة من الشعب البحريني، مع حضور كبير للمرأة البحرينية في الميادين التالية: </a:t>
            </a:r>
          </a:p>
          <a:p>
            <a:pPr algn="r" rtl="1"/>
            <a:r>
              <a:rPr lang="ar-BH" sz="2800" dirty="0">
                <a:solidFill>
                  <a:schemeClr val="tx1"/>
                </a:solidFill>
                <a:latin typeface="Sakkal Majalla" charset="0"/>
                <a:ea typeface="Sakkal Majalla" charset="0"/>
                <a:cs typeface="Sakkal Majalla" charset="0"/>
              </a:rPr>
              <a:t>    * البرلمان. </a:t>
            </a:r>
          </a:p>
          <a:p>
            <a:pPr algn="r" rtl="1"/>
            <a:r>
              <a:rPr lang="ar-BH" sz="2800" dirty="0">
                <a:solidFill>
                  <a:schemeClr val="tx1"/>
                </a:solidFill>
                <a:latin typeface="Sakkal Majalla" charset="0"/>
                <a:ea typeface="Sakkal Majalla" charset="0"/>
                <a:cs typeface="Sakkal Majalla" charset="0"/>
              </a:rPr>
              <a:t>    * التشكيل الوزاري. </a:t>
            </a:r>
          </a:p>
          <a:p>
            <a:pPr algn="r" rtl="1"/>
            <a:r>
              <a:rPr lang="ar-BH" sz="2800" dirty="0">
                <a:solidFill>
                  <a:schemeClr val="tx1"/>
                </a:solidFill>
                <a:latin typeface="Sakkal Majalla" charset="0"/>
                <a:ea typeface="Sakkal Majalla" charset="0"/>
                <a:cs typeface="Sakkal Majalla" charset="0"/>
              </a:rPr>
              <a:t>    * السلك الدبلوماسي. </a:t>
            </a:r>
          </a:p>
          <a:p>
            <a:pPr algn="r" rtl="1"/>
            <a:r>
              <a:rPr lang="ar-BH" sz="2800" dirty="0">
                <a:solidFill>
                  <a:schemeClr val="tx1"/>
                </a:solidFill>
                <a:latin typeface="Sakkal Majalla" charset="0"/>
                <a:ea typeface="Sakkal Majalla" charset="0"/>
                <a:cs typeface="Sakkal Majalla" charset="0"/>
              </a:rPr>
              <a:t>    * المنظمات الدولية</a:t>
            </a:r>
            <a:r>
              <a:rPr lang="ar-BH" sz="2000" dirty="0">
                <a:solidFill>
                  <a:schemeClr val="tx1"/>
                </a:solidFill>
                <a:latin typeface="Sakkal Majalla" charset="0"/>
                <a:ea typeface="Sakkal Majalla" charset="0"/>
                <a:cs typeface="Sakkal Majalla" charset="0"/>
              </a:rPr>
              <a:t>.</a:t>
            </a:r>
          </a:p>
        </p:txBody>
      </p:sp>
      <p:pic>
        <p:nvPicPr>
          <p:cNvPr id="10" name="Picture 9"/>
          <p:cNvPicPr>
            <a:picLocks noChangeAspect="1"/>
          </p:cNvPicPr>
          <p:nvPr/>
        </p:nvPicPr>
        <p:blipFill>
          <a:blip r:embed="rId3"/>
          <a:stretch>
            <a:fillRect/>
          </a:stretch>
        </p:blipFill>
        <p:spPr>
          <a:xfrm>
            <a:off x="897699" y="634034"/>
            <a:ext cx="1714898" cy="14802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2" name="Oval 11"/>
          <p:cNvSpPr/>
          <p:nvPr/>
        </p:nvSpPr>
        <p:spPr>
          <a:xfrm>
            <a:off x="2279176" y="802907"/>
            <a:ext cx="2986909" cy="1774628"/>
          </a:xfrm>
          <a:prstGeom prst="ellipse">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r>
              <a:rPr lang="ar-BH" sz="3600" b="1" dirty="0">
                <a:ln w="0"/>
                <a:solidFill>
                  <a:schemeClr val="bg1"/>
                </a:solidFill>
                <a:latin typeface="Sakkal Majalla" panose="02000000000000000000" pitchFamily="2" charset="-78"/>
                <a:cs typeface="Sakkal Majalla" panose="02000000000000000000" pitchFamily="2" charset="-78"/>
              </a:rPr>
              <a:t>المسار</a:t>
            </a:r>
            <a:r>
              <a:rPr lang="ar-BH" sz="3600" b="1" dirty="0">
                <a:solidFill>
                  <a:schemeClr val="bg1"/>
                </a:solidFill>
                <a:latin typeface="Sakkal Majalla" panose="02000000000000000000" pitchFamily="2" charset="-78"/>
                <a:cs typeface="Sakkal Majalla" panose="02000000000000000000" pitchFamily="2" charset="-78"/>
              </a:rPr>
              <a:t> </a:t>
            </a:r>
            <a:r>
              <a:rPr lang="ar-BH" sz="3600" b="1" dirty="0">
                <a:ln w="0"/>
                <a:solidFill>
                  <a:schemeClr val="bg1"/>
                </a:solidFill>
                <a:latin typeface="Sakkal Majalla" panose="02000000000000000000" pitchFamily="2" charset="-78"/>
                <a:cs typeface="Sakkal Majalla" panose="02000000000000000000" pitchFamily="2" charset="-78"/>
              </a:rPr>
              <a:t>السياسي</a:t>
            </a:r>
            <a:endParaRPr lang="en-US" sz="36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412217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randombar(horizontal)">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circle(in)">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animEffect transition="in" filter="circle(in)">
                                      <p:cBhvr>
                                        <p:cTn id="27" dur="2000"/>
                                        <p:tgtEl>
                                          <p:spTgt spid="9">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9">
                                            <p:txEl>
                                              <p:pRg st="2" end="2"/>
                                            </p:txEl>
                                          </p:spTgt>
                                        </p:tgtEl>
                                        <p:attrNameLst>
                                          <p:attrName>style.visibility</p:attrName>
                                        </p:attrNameLst>
                                      </p:cBhvr>
                                      <p:to>
                                        <p:strVal val="visible"/>
                                      </p:to>
                                    </p:set>
                                    <p:animEffect transition="in" filter="fade">
                                      <p:cBhvr>
                                        <p:cTn id="32" dur="1000"/>
                                        <p:tgtEl>
                                          <p:spTgt spid="9">
                                            <p:txEl>
                                              <p:pRg st="2" end="2"/>
                                            </p:txEl>
                                          </p:spTgt>
                                        </p:tgtEl>
                                      </p:cBhvr>
                                    </p:animEffect>
                                    <p:anim calcmode="lin" valueType="num">
                                      <p:cBhvr>
                                        <p:cTn id="33"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9">
                                            <p:txEl>
                                              <p:pRg st="2" end="2"/>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9">
                                            <p:txEl>
                                              <p:pRg st="3" end="3"/>
                                            </p:txEl>
                                          </p:spTgt>
                                        </p:tgtEl>
                                        <p:attrNameLst>
                                          <p:attrName>style.visibility</p:attrName>
                                        </p:attrNameLst>
                                      </p:cBhvr>
                                      <p:to>
                                        <p:strVal val="visible"/>
                                      </p:to>
                                    </p:set>
                                    <p:animEffect transition="in" filter="fade">
                                      <p:cBhvr>
                                        <p:cTn id="37" dur="1000"/>
                                        <p:tgtEl>
                                          <p:spTgt spid="9">
                                            <p:txEl>
                                              <p:pRg st="3" end="3"/>
                                            </p:txEl>
                                          </p:spTgt>
                                        </p:tgtEl>
                                      </p:cBhvr>
                                    </p:animEffect>
                                    <p:anim calcmode="lin" valueType="num">
                                      <p:cBhvr>
                                        <p:cTn id="38"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9" dur="1000" fill="hold"/>
                                        <p:tgtEl>
                                          <p:spTgt spid="9">
                                            <p:txEl>
                                              <p:pRg st="3" end="3"/>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9">
                                            <p:txEl>
                                              <p:pRg st="4" end="4"/>
                                            </p:txEl>
                                          </p:spTgt>
                                        </p:tgtEl>
                                        <p:attrNameLst>
                                          <p:attrName>style.visibility</p:attrName>
                                        </p:attrNameLst>
                                      </p:cBhvr>
                                      <p:to>
                                        <p:strVal val="visible"/>
                                      </p:to>
                                    </p:set>
                                    <p:animEffect transition="in" filter="fade">
                                      <p:cBhvr>
                                        <p:cTn id="42" dur="1000"/>
                                        <p:tgtEl>
                                          <p:spTgt spid="9">
                                            <p:txEl>
                                              <p:pRg st="4" end="4"/>
                                            </p:txEl>
                                          </p:spTgt>
                                        </p:tgtEl>
                                      </p:cBhvr>
                                    </p:animEffect>
                                    <p:anim calcmode="lin" valueType="num">
                                      <p:cBhvr>
                                        <p:cTn id="43"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4" end="4"/>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9">
                                            <p:txEl>
                                              <p:pRg st="5" end="5"/>
                                            </p:txEl>
                                          </p:spTgt>
                                        </p:tgtEl>
                                        <p:attrNameLst>
                                          <p:attrName>style.visibility</p:attrName>
                                        </p:attrNameLst>
                                      </p:cBhvr>
                                      <p:to>
                                        <p:strVal val="visible"/>
                                      </p:to>
                                    </p:set>
                                    <p:animEffect transition="in" filter="fade">
                                      <p:cBhvr>
                                        <p:cTn id="47" dur="1000"/>
                                        <p:tgtEl>
                                          <p:spTgt spid="9">
                                            <p:txEl>
                                              <p:pRg st="5" end="5"/>
                                            </p:txEl>
                                          </p:spTgt>
                                        </p:tgtEl>
                                      </p:cBhvr>
                                    </p:animEffect>
                                    <p:anim calcmode="lin" valueType="num">
                                      <p:cBhvr>
                                        <p:cTn id="48"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43575" y="200025"/>
            <a:ext cx="184731" cy="369332"/>
          </a:xfrm>
          <a:prstGeom prst="rect">
            <a:avLst/>
          </a:prstGeom>
          <a:noFill/>
        </p:spPr>
        <p:txBody>
          <a:bodyPr wrap="none" rtlCol="0">
            <a:spAutoFit/>
          </a:bodyPr>
          <a:lstStyle/>
          <a:p>
            <a:pPr marL="0" algn="r" defTabSz="914400" rtl="1" eaLnBrk="1" latinLnBrk="0" hangingPunct="1"/>
            <a:endParaRPr lang="en-US" dirty="0"/>
          </a:p>
        </p:txBody>
      </p:sp>
      <p:sp>
        <p:nvSpPr>
          <p:cNvPr id="9" name="TextBox 8"/>
          <p:cNvSpPr txBox="1"/>
          <p:nvPr/>
        </p:nvSpPr>
        <p:spPr>
          <a:xfrm>
            <a:off x="1215698" y="2013590"/>
            <a:ext cx="10321249" cy="3539430"/>
          </a:xfrm>
          <a:prstGeom prst="rect">
            <a:avLst/>
          </a:prstGeom>
          <a:solidFill>
            <a:schemeClr val="accent1">
              <a:lumMod val="20000"/>
              <a:lumOff val="80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indent="-285750" algn="r" rtl="1">
              <a:buFontTx/>
              <a:buChar char="-"/>
            </a:pPr>
            <a:r>
              <a:rPr lang="ar-BH" sz="2800" dirty="0">
                <a:solidFill>
                  <a:schemeClr val="tx1"/>
                </a:solidFill>
                <a:latin typeface="Sakkal Majalla" charset="0"/>
                <a:ea typeface="Sakkal Majalla" charset="0"/>
                <a:cs typeface="Sakkal Majalla" charset="0"/>
              </a:rPr>
              <a:t>تطوير القوانين والأنظمة القضائية والأمنية بما يتوافق مع المعايير العالمية، ويحقق المزيد من احترام حقوق الإنسان والحريات الأساسية. </a:t>
            </a:r>
          </a:p>
          <a:p>
            <a:pPr indent="-285750" algn="r" rtl="1">
              <a:buFontTx/>
              <a:buChar char="-"/>
            </a:pPr>
            <a:r>
              <a:rPr lang="ar-BH" sz="2800" dirty="0">
                <a:solidFill>
                  <a:schemeClr val="tx1"/>
                </a:solidFill>
                <a:latin typeface="Sakkal Majalla" charset="0"/>
                <a:ea typeface="Sakkal Majalla" charset="0"/>
                <a:cs typeface="Sakkal Majalla" charset="0"/>
              </a:rPr>
              <a:t>إنشاء المؤسسة الوطنية لحقوق الإنسان عام 2014م. </a:t>
            </a:r>
          </a:p>
          <a:p>
            <a:pPr indent="-285750" algn="r" rtl="1">
              <a:buFontTx/>
              <a:buChar char="-"/>
            </a:pPr>
            <a:r>
              <a:rPr lang="ar-BH" sz="2800" dirty="0">
                <a:solidFill>
                  <a:schemeClr val="tx1"/>
                </a:solidFill>
                <a:latin typeface="Sakkal Majalla" charset="0"/>
                <a:ea typeface="Sakkal Majalla" charset="0"/>
                <a:cs typeface="Sakkal Majalla" charset="0"/>
              </a:rPr>
              <a:t>تأسيس أول أمانة عامة للتظلمات في المنطقة العربية عام 2012م، تعمل بوصفها جهازًا إداريًا مستقلًا عن وزارة الداخلية. </a:t>
            </a:r>
          </a:p>
          <a:p>
            <a:pPr indent="-285750" algn="r" rtl="1">
              <a:buFontTx/>
              <a:buChar char="-"/>
            </a:pPr>
            <a:r>
              <a:rPr lang="ar-BH" sz="2800" dirty="0">
                <a:solidFill>
                  <a:schemeClr val="tx1"/>
                </a:solidFill>
                <a:latin typeface="Sakkal Majalla" charset="0"/>
                <a:ea typeface="Sakkal Majalla" charset="0"/>
                <a:cs typeface="Sakkal Majalla" charset="0"/>
              </a:rPr>
              <a:t>إنشاء مفوضية حقوق السجناء والمحتجزين ولجنتي حقوق الإنسان بمجلسي الشورى والنواب. </a:t>
            </a:r>
          </a:p>
          <a:p>
            <a:pPr indent="-285750" algn="r" rtl="1">
              <a:buFontTx/>
              <a:buChar char="-"/>
            </a:pPr>
            <a:r>
              <a:rPr lang="ar-BH" sz="2800" dirty="0">
                <a:solidFill>
                  <a:schemeClr val="tx1"/>
                </a:solidFill>
                <a:latin typeface="Sakkal Majalla" charset="0"/>
                <a:ea typeface="Sakkal Majalla" charset="0"/>
                <a:cs typeface="Sakkal Majalla" charset="0"/>
              </a:rPr>
              <a:t>ارتفاع عدد مؤسسات المجتمع المدني من 202 مؤسسة وجمعية أهلية وسياسية وثقافية ونسائية واجتماعية ودينية عام 1999م إلى حوالي 558 حتى عام 2017م. </a:t>
            </a:r>
          </a:p>
        </p:txBody>
      </p:sp>
      <p:sp>
        <p:nvSpPr>
          <p:cNvPr id="8" name="Oval 7"/>
          <p:cNvSpPr/>
          <p:nvPr/>
        </p:nvSpPr>
        <p:spPr>
          <a:xfrm>
            <a:off x="0" y="528811"/>
            <a:ext cx="2006221" cy="1873195"/>
          </a:xfrm>
          <a:prstGeom prst="ellipse">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r>
              <a:rPr lang="ar-BH" sz="3600" b="1" dirty="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المسار</a:t>
            </a:r>
            <a:r>
              <a:rPr lang="ar-BH" sz="3600" b="1" dirty="0">
                <a:solidFill>
                  <a:schemeClr val="bg1"/>
                </a:solidFill>
                <a:latin typeface="Sakkal Majalla" panose="02000000000000000000" pitchFamily="2" charset="-78"/>
                <a:cs typeface="Sakkal Majalla" panose="02000000000000000000" pitchFamily="2" charset="-78"/>
              </a:rPr>
              <a:t> </a:t>
            </a:r>
            <a:r>
              <a:rPr lang="ar-BH" sz="3600" b="1" dirty="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الحقوقي</a:t>
            </a:r>
            <a:endParaRPr lang="en-US" sz="36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523292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animEffect transition="in" filter="circle(in)">
                                      <p:cBhvr>
                                        <p:cTn id="19" dur="2000"/>
                                        <p:tgtEl>
                                          <p:spTgt spid="9">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9">
                                            <p:txEl>
                                              <p:pRg st="1" end="1"/>
                                            </p:txEl>
                                          </p:spTgt>
                                        </p:tgtEl>
                                        <p:attrNameLst>
                                          <p:attrName>style.visibility</p:attrName>
                                        </p:attrNameLst>
                                      </p:cBhvr>
                                      <p:to>
                                        <p:strVal val="visible"/>
                                      </p:to>
                                    </p:set>
                                    <p:animEffect transition="in" filter="circle(in)">
                                      <p:cBhvr>
                                        <p:cTn id="24" dur="2000"/>
                                        <p:tgtEl>
                                          <p:spTgt spid="9">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9">
                                            <p:txEl>
                                              <p:pRg st="2" end="2"/>
                                            </p:txEl>
                                          </p:spTgt>
                                        </p:tgtEl>
                                        <p:attrNameLst>
                                          <p:attrName>style.visibility</p:attrName>
                                        </p:attrNameLst>
                                      </p:cBhvr>
                                      <p:to>
                                        <p:strVal val="visible"/>
                                      </p:to>
                                    </p:set>
                                    <p:animEffect transition="in" filter="circle(in)">
                                      <p:cBhvr>
                                        <p:cTn id="29" dur="2000"/>
                                        <p:tgtEl>
                                          <p:spTgt spid="9">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nodeType="clickEffect">
                                  <p:stCondLst>
                                    <p:cond delay="0"/>
                                  </p:stCondLst>
                                  <p:childTnLst>
                                    <p:set>
                                      <p:cBhvr>
                                        <p:cTn id="33" dur="1" fill="hold">
                                          <p:stCondLst>
                                            <p:cond delay="0"/>
                                          </p:stCondLst>
                                        </p:cTn>
                                        <p:tgtEl>
                                          <p:spTgt spid="9">
                                            <p:txEl>
                                              <p:pRg st="3" end="3"/>
                                            </p:txEl>
                                          </p:spTgt>
                                        </p:tgtEl>
                                        <p:attrNameLst>
                                          <p:attrName>style.visibility</p:attrName>
                                        </p:attrNameLst>
                                      </p:cBhvr>
                                      <p:to>
                                        <p:strVal val="visible"/>
                                      </p:to>
                                    </p:set>
                                    <p:animEffect transition="in" filter="circle(in)">
                                      <p:cBhvr>
                                        <p:cTn id="34" dur="2000"/>
                                        <p:tgtEl>
                                          <p:spTgt spid="9">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nodeType="clickEffect">
                                  <p:stCondLst>
                                    <p:cond delay="0"/>
                                  </p:stCondLst>
                                  <p:childTnLst>
                                    <p:set>
                                      <p:cBhvr>
                                        <p:cTn id="38" dur="1" fill="hold">
                                          <p:stCondLst>
                                            <p:cond delay="0"/>
                                          </p:stCondLst>
                                        </p:cTn>
                                        <p:tgtEl>
                                          <p:spTgt spid="9">
                                            <p:txEl>
                                              <p:pRg st="4" end="4"/>
                                            </p:txEl>
                                          </p:spTgt>
                                        </p:tgtEl>
                                        <p:attrNameLst>
                                          <p:attrName>style.visibility</p:attrName>
                                        </p:attrNameLst>
                                      </p:cBhvr>
                                      <p:to>
                                        <p:strVal val="visible"/>
                                      </p:to>
                                    </p:set>
                                    <p:animEffect transition="in" filter="circle(in)">
                                      <p:cBhvr>
                                        <p:cTn id="39" dur="20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43575" y="200025"/>
            <a:ext cx="184731" cy="369332"/>
          </a:xfrm>
          <a:prstGeom prst="rect">
            <a:avLst/>
          </a:prstGeom>
          <a:noFill/>
        </p:spPr>
        <p:txBody>
          <a:bodyPr wrap="none" rtlCol="0">
            <a:spAutoFit/>
          </a:bodyPr>
          <a:lstStyle/>
          <a:p>
            <a:pPr marL="0" algn="r" defTabSz="914400" rtl="1" eaLnBrk="1" latinLnBrk="0" hangingPunct="1"/>
            <a:endParaRPr lang="en-US" dirty="0"/>
          </a:p>
        </p:txBody>
      </p:sp>
      <p:sp>
        <p:nvSpPr>
          <p:cNvPr id="9" name="TextBox 8"/>
          <p:cNvSpPr txBox="1"/>
          <p:nvPr/>
        </p:nvSpPr>
        <p:spPr>
          <a:xfrm>
            <a:off x="1447709" y="1565514"/>
            <a:ext cx="10321249" cy="4401205"/>
          </a:xfrm>
          <a:prstGeom prst="rect">
            <a:avLst/>
          </a:prstGeom>
          <a:solidFill>
            <a:schemeClr val="accent1">
              <a:lumMod val="20000"/>
              <a:lumOff val="80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indent="-285750" algn="r" rtl="1">
              <a:buFontTx/>
              <a:buChar char="-"/>
            </a:pPr>
            <a:r>
              <a:rPr lang="ar-BH" sz="2800" dirty="0">
                <a:solidFill>
                  <a:schemeClr val="tx1"/>
                </a:solidFill>
                <a:latin typeface="Sakkal Majalla" charset="0"/>
                <a:ea typeface="Sakkal Majalla" charset="0"/>
                <a:cs typeface="Sakkal Majalla" charset="0"/>
              </a:rPr>
              <a:t>توفير المزيد من الخدمات الصحية والتعليمية والإسكانية لجميع المواطنين، مع توفير الضمان الاجتماعي ودعم الأسر المنتجة. </a:t>
            </a:r>
          </a:p>
          <a:p>
            <a:pPr indent="-285750" algn="r" rtl="1">
              <a:buFontTx/>
              <a:buChar char="-"/>
            </a:pPr>
            <a:r>
              <a:rPr lang="ar-BH" sz="2800" dirty="0">
                <a:solidFill>
                  <a:schemeClr val="tx1"/>
                </a:solidFill>
                <a:latin typeface="Sakkal Majalla" charset="0"/>
                <a:ea typeface="Sakkal Majalla" charset="0"/>
                <a:cs typeface="Sakkal Majalla" charset="0"/>
              </a:rPr>
              <a:t>زيادة الاهتمام برعاية ذوي الاحتياجات الخاصة والدخل المحدود. </a:t>
            </a:r>
          </a:p>
          <a:p>
            <a:pPr indent="-285750" algn="r" rtl="1">
              <a:buFontTx/>
              <a:buChar char="-"/>
            </a:pPr>
            <a:r>
              <a:rPr lang="ar-BH" sz="2800" dirty="0">
                <a:solidFill>
                  <a:schemeClr val="tx1"/>
                </a:solidFill>
                <a:latin typeface="Sakkal Majalla" charset="0"/>
                <a:ea typeface="Sakkal Majalla" charset="0"/>
                <a:cs typeface="Sakkal Majalla" charset="0"/>
              </a:rPr>
              <a:t>افتتاح العديد من المدارس وفق أحدث المواصفات والمقاييس العالمية، واستحداث مشاريع تربوية رائدة مثل مشروع المدرسة المعززة للمواطنة وحقوق الإنسان. ومشروع التمكين الرقمي في التعليم. </a:t>
            </a:r>
          </a:p>
          <a:p>
            <a:pPr indent="-285750" algn="r" rtl="1">
              <a:buFontTx/>
              <a:buChar char="-"/>
            </a:pPr>
            <a:r>
              <a:rPr lang="ar-BH" sz="2800" dirty="0">
                <a:solidFill>
                  <a:schemeClr val="tx1"/>
                </a:solidFill>
                <a:latin typeface="Sakkal Majalla" charset="0"/>
                <a:ea typeface="Sakkal Majalla" charset="0"/>
                <a:cs typeface="Sakkal Majalla" charset="0"/>
              </a:rPr>
              <a:t>توسيع الخدمات الصحية بإنشاء المستشفيات الطبية والمراكز الصحية وتزويدها بالأجهزة المتطورة والكوادر المتخصصة. </a:t>
            </a:r>
          </a:p>
          <a:p>
            <a:pPr indent="-285750" algn="r" rtl="1">
              <a:buFontTx/>
              <a:buChar char="-"/>
            </a:pPr>
            <a:r>
              <a:rPr lang="ar-BH" sz="2800" dirty="0">
                <a:solidFill>
                  <a:schemeClr val="tx1"/>
                </a:solidFill>
                <a:latin typeface="Sakkal Majalla" charset="0"/>
                <a:ea typeface="Sakkal Majalla" charset="0"/>
                <a:cs typeface="Sakkal Majalla" charset="0"/>
              </a:rPr>
              <a:t>إتاحة المزيد من القروض والبرامج الإسكانية مثل برنامج مزايا للسكن الاجتماعي. </a:t>
            </a:r>
          </a:p>
          <a:p>
            <a:pPr indent="-285750" algn="r" rtl="1">
              <a:buFontTx/>
              <a:buChar char="-"/>
            </a:pPr>
            <a:r>
              <a:rPr lang="ar-BH" sz="2800" dirty="0">
                <a:solidFill>
                  <a:schemeClr val="tx1"/>
                </a:solidFill>
                <a:latin typeface="Sakkal Majalla" charset="0"/>
                <a:ea typeface="Sakkal Majalla" charset="0"/>
                <a:cs typeface="Sakkal Majalla" charset="0"/>
              </a:rPr>
              <a:t>تصنيف البحرين من الدول ذات الأداء العالي في تحقيق أهداف التعليم للجميع حسب التقارير الصادرة عن اليونسكو وتقارير التنمية الإنسانية.</a:t>
            </a:r>
          </a:p>
        </p:txBody>
      </p:sp>
      <p:sp>
        <p:nvSpPr>
          <p:cNvPr id="8" name="Oval 7"/>
          <p:cNvSpPr/>
          <p:nvPr/>
        </p:nvSpPr>
        <p:spPr>
          <a:xfrm>
            <a:off x="121426" y="634035"/>
            <a:ext cx="2321524" cy="178162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ar-BH" sz="3200" b="1" dirty="0">
                <a:ln w="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المسار</a:t>
            </a:r>
            <a:r>
              <a:rPr lang="ar-BH" sz="3200" b="1"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a:t>
            </a:r>
            <a:r>
              <a:rPr lang="ar-BH" sz="3200" b="1" dirty="0">
                <a:ln w="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الاجتماعي</a:t>
            </a:r>
            <a:endParaRPr lang="en-US" sz="3200" b="1"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076647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43575" y="200025"/>
            <a:ext cx="184731" cy="369332"/>
          </a:xfrm>
          <a:prstGeom prst="rect">
            <a:avLst/>
          </a:prstGeom>
          <a:noFill/>
        </p:spPr>
        <p:txBody>
          <a:bodyPr wrap="none" rtlCol="0">
            <a:spAutoFit/>
          </a:bodyPr>
          <a:lstStyle/>
          <a:p>
            <a:pPr marL="0" algn="r" defTabSz="914400" rtl="1" eaLnBrk="1" latinLnBrk="0" hangingPunct="1"/>
            <a:endParaRPr lang="en-US" dirty="0"/>
          </a:p>
        </p:txBody>
      </p:sp>
      <p:sp>
        <p:nvSpPr>
          <p:cNvPr id="9" name="TextBox 8"/>
          <p:cNvSpPr txBox="1"/>
          <p:nvPr/>
        </p:nvSpPr>
        <p:spPr>
          <a:xfrm>
            <a:off x="926194" y="2395355"/>
            <a:ext cx="10321249" cy="3108543"/>
          </a:xfrm>
          <a:prstGeom prst="rect">
            <a:avLst/>
          </a:prstGeom>
          <a:solidFill>
            <a:schemeClr val="accent1">
              <a:lumMod val="20000"/>
              <a:lumOff val="80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lgn="r" rtl="1">
              <a:buFontTx/>
              <a:buChar char="-"/>
            </a:pPr>
            <a:r>
              <a:rPr lang="ar-BH" sz="2800" dirty="0">
                <a:solidFill>
                  <a:schemeClr val="tx1"/>
                </a:solidFill>
                <a:latin typeface="Sakkal Majalla" charset="0"/>
                <a:ea typeface="Sakkal Majalla" charset="0"/>
                <a:cs typeface="Sakkal Majalla" charset="0"/>
              </a:rPr>
              <a:t>مواصلة انجاز طموحات 2030م، لضمان حياة آمنة ومزدهرة لجميع البحرينيين. </a:t>
            </a:r>
          </a:p>
          <a:p>
            <a:pPr marL="285750" indent="-285750" algn="r" rtl="1">
              <a:buFontTx/>
              <a:buChar char="-"/>
            </a:pPr>
            <a:r>
              <a:rPr lang="ar-BH" sz="2800" dirty="0">
                <a:solidFill>
                  <a:schemeClr val="tx1"/>
                </a:solidFill>
                <a:latin typeface="Sakkal Majalla" charset="0"/>
                <a:ea typeface="Sakkal Majalla" charset="0"/>
                <a:cs typeface="Sakkal Majalla" charset="0"/>
              </a:rPr>
              <a:t>إيجاد فرص عمل نوعية للمواطنين وزيادة استقطاب الاستثمارات الأجنبية. </a:t>
            </a:r>
          </a:p>
          <a:p>
            <a:pPr marL="285750" indent="-285750" algn="r" rtl="1">
              <a:buFontTx/>
              <a:buChar char="-"/>
            </a:pPr>
            <a:r>
              <a:rPr lang="ar-BH" sz="2800" dirty="0">
                <a:solidFill>
                  <a:schemeClr val="tx1"/>
                </a:solidFill>
                <a:latin typeface="Sakkal Majalla" charset="0"/>
                <a:ea typeface="Sakkal Majalla" charset="0"/>
                <a:cs typeface="Sakkal Majalla" charset="0"/>
              </a:rPr>
              <a:t>تبوأ مملكة البحرين المرتبة السابعة والعشرين عالميا بين اقتصاديات 189 دولة فيما يتعلق بتسوية الأسعار للعام 2014م وفقًا لتقارير ممارسة الأعمال الصادر عن البنك الدولي. </a:t>
            </a:r>
          </a:p>
          <a:p>
            <a:pPr marL="285750" indent="-285750" algn="r" rtl="1">
              <a:buFontTx/>
              <a:buChar char="-"/>
            </a:pPr>
            <a:r>
              <a:rPr lang="ar-BH" sz="2800" dirty="0">
                <a:solidFill>
                  <a:schemeClr val="tx1"/>
                </a:solidFill>
                <a:latin typeface="Sakkal Majalla" charset="0"/>
                <a:ea typeface="Sakkal Majalla" charset="0"/>
                <a:cs typeface="Sakkal Majalla" charset="0"/>
              </a:rPr>
              <a:t>تصدر مملكة البحرين المرتبة الأولى إقليميا والثامنة عشر عالميًا في مؤشر الحرية الاقتصادية لعام 2016م، الصادر عن مؤسسة هيرتيج الدولية. </a:t>
            </a:r>
          </a:p>
          <a:p>
            <a:pPr marL="285750" indent="-285750" algn="r" rtl="1">
              <a:buFontTx/>
              <a:buChar char="-"/>
            </a:pPr>
            <a:r>
              <a:rPr lang="ar-BH" sz="2800" dirty="0">
                <a:solidFill>
                  <a:schemeClr val="tx1"/>
                </a:solidFill>
                <a:latin typeface="Sakkal Majalla" charset="0"/>
                <a:ea typeface="Sakkal Majalla" charset="0"/>
                <a:cs typeface="Sakkal Majalla" charset="0"/>
              </a:rPr>
              <a:t>الكفاءة التنظيمية والحرية المالية والمرونة الاقتصادية. </a:t>
            </a:r>
          </a:p>
        </p:txBody>
      </p:sp>
      <p:sp>
        <p:nvSpPr>
          <p:cNvPr id="10" name="Oval 9"/>
          <p:cNvSpPr/>
          <p:nvPr/>
        </p:nvSpPr>
        <p:spPr>
          <a:xfrm>
            <a:off x="270641" y="913202"/>
            <a:ext cx="2190998" cy="2204039"/>
          </a:xfrm>
          <a:prstGeom prst="ellipse">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ar-BH" sz="3200" b="1" dirty="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المسار</a:t>
            </a:r>
            <a:r>
              <a:rPr lang="ar-BH" sz="3200" b="1" dirty="0">
                <a:solidFill>
                  <a:schemeClr val="bg1"/>
                </a:solidFill>
                <a:latin typeface="Sakkal Majalla" panose="02000000000000000000" pitchFamily="2" charset="-78"/>
                <a:cs typeface="Sakkal Majalla" panose="02000000000000000000" pitchFamily="2" charset="-78"/>
              </a:rPr>
              <a:t> </a:t>
            </a:r>
            <a:r>
              <a:rPr lang="ar-BH" sz="3200" b="1" dirty="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الاقتصادي</a:t>
            </a:r>
            <a:endParaRPr lang="en-US" sz="3200" b="1" dirty="0">
              <a:solidFill>
                <a:schemeClr val="bg1"/>
              </a:solidFill>
              <a:latin typeface="Sakkal Majalla" panose="02000000000000000000" pitchFamily="2" charset="-78"/>
              <a:cs typeface="Sakkal Majalla" panose="02000000000000000000" pitchFamily="2" charset="-78"/>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10091" y="671190"/>
            <a:ext cx="1303096" cy="134403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965160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circle(in)">
                                      <p:cBhvr>
                                        <p:cTn id="16"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43575" y="200025"/>
            <a:ext cx="184731" cy="369332"/>
          </a:xfrm>
          <a:prstGeom prst="rect">
            <a:avLst/>
          </a:prstGeom>
          <a:noFill/>
        </p:spPr>
        <p:txBody>
          <a:bodyPr wrap="none" rtlCol="0">
            <a:spAutoFit/>
          </a:bodyPr>
          <a:lstStyle/>
          <a:p>
            <a:pPr marL="0" algn="r" defTabSz="914400" rtl="1" eaLnBrk="1" latinLnBrk="0" hangingPunct="1"/>
            <a:endParaRPr lang="en-US" dirty="0"/>
          </a:p>
        </p:txBody>
      </p:sp>
      <p:sp>
        <p:nvSpPr>
          <p:cNvPr id="9" name="TextBox 8"/>
          <p:cNvSpPr txBox="1"/>
          <p:nvPr/>
        </p:nvSpPr>
        <p:spPr>
          <a:xfrm>
            <a:off x="1447709" y="1968779"/>
            <a:ext cx="10321249" cy="3970318"/>
          </a:xfrm>
          <a:prstGeom prst="rect">
            <a:avLst/>
          </a:prstGeom>
          <a:solidFill>
            <a:schemeClr val="accent1">
              <a:lumMod val="20000"/>
              <a:lumOff val="80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457200" indent="-457200" algn="just" rtl="1">
              <a:buFontTx/>
              <a:buChar char="-"/>
            </a:pPr>
            <a:r>
              <a:rPr lang="ar-BH" sz="2800" dirty="0">
                <a:solidFill>
                  <a:schemeClr val="tx1"/>
                </a:solidFill>
                <a:latin typeface="Sakkal Majalla" charset="0"/>
                <a:ea typeface="Sakkal Majalla" charset="0"/>
                <a:cs typeface="Sakkal Majalla" charset="0"/>
              </a:rPr>
              <a:t>مواصلة الإشعاع الثقافي والمحافظة على التميز لما تتوفر لديها من أنشطة متعددة </a:t>
            </a:r>
          </a:p>
          <a:p>
            <a:pPr algn="just" rtl="1"/>
            <a:r>
              <a:rPr lang="ar-BH" sz="2800" dirty="0">
                <a:solidFill>
                  <a:schemeClr val="tx1"/>
                </a:solidFill>
                <a:latin typeface="Sakkal Majalla" charset="0"/>
                <a:ea typeface="Sakkal Majalla" charset="0"/>
                <a:cs typeface="Sakkal Majalla" charset="0"/>
              </a:rPr>
              <a:t>وغزارة الإنتاج في هذا المجال.</a:t>
            </a:r>
          </a:p>
          <a:p>
            <a:pPr marL="457200" indent="-457200" algn="just" rtl="1">
              <a:buFontTx/>
              <a:buChar char="-"/>
            </a:pPr>
            <a:r>
              <a:rPr lang="ar-BH" sz="2800" dirty="0">
                <a:solidFill>
                  <a:schemeClr val="tx1"/>
                </a:solidFill>
                <a:latin typeface="Sakkal Majalla" charset="0"/>
                <a:ea typeface="Sakkal Majalla" charset="0"/>
                <a:cs typeface="Sakkal Majalla" charset="0"/>
              </a:rPr>
              <a:t>احتواء أراضيها على مواقع أثرية وتاريخية وسياحية. </a:t>
            </a:r>
          </a:p>
          <a:p>
            <a:pPr marL="457200" indent="-457200" algn="just" rtl="1">
              <a:buFontTx/>
              <a:buChar char="-"/>
            </a:pPr>
            <a:r>
              <a:rPr lang="ar-BH" sz="2800" dirty="0">
                <a:solidFill>
                  <a:schemeClr val="tx1"/>
                </a:solidFill>
                <a:latin typeface="Sakkal Majalla" charset="0"/>
                <a:ea typeface="Sakkal Majalla" charset="0"/>
                <a:cs typeface="Sakkal Majalla" charset="0"/>
              </a:rPr>
              <a:t>توفر المسارح الفنية والمنتديات الثقافية، وما تقيمه من معارض متنوعة. </a:t>
            </a:r>
          </a:p>
          <a:p>
            <a:pPr marL="457200" indent="-457200" algn="just" rtl="1">
              <a:buFontTx/>
              <a:buChar char="-"/>
            </a:pPr>
            <a:r>
              <a:rPr lang="ar-BH" sz="2800" dirty="0">
                <a:solidFill>
                  <a:schemeClr val="tx1"/>
                </a:solidFill>
                <a:latin typeface="Sakkal Majalla" charset="0"/>
                <a:ea typeface="Sakkal Majalla" charset="0"/>
                <a:cs typeface="Sakkal Majalla" charset="0"/>
              </a:rPr>
              <a:t>اختيار "المنامة" عاصمة للثقافة العربية عام 2012م، وللسياحة العربية عام 2013م، وللسياحة الآسيوية عام 2014م. </a:t>
            </a:r>
          </a:p>
          <a:p>
            <a:pPr marL="457200" indent="-457200" algn="just" rtl="1">
              <a:buFontTx/>
              <a:buChar char="-"/>
            </a:pPr>
            <a:r>
              <a:rPr lang="ar-BH" sz="2800" dirty="0">
                <a:solidFill>
                  <a:schemeClr val="tx1"/>
                </a:solidFill>
                <a:latin typeface="Sakkal Majalla" charset="0"/>
                <a:ea typeface="Sakkal Majalla" charset="0"/>
                <a:cs typeface="Sakkal Majalla" charset="0"/>
              </a:rPr>
              <a:t>موافقة منظمة الأمم المتحدة للتربية والعلوم والثقافة «اليونسكو» على مبادرة مملكة البحرين بإنشاء المركز الإقليمي العربي للتراث العالمي تحت إشراف المنظمة.</a:t>
            </a:r>
          </a:p>
          <a:p>
            <a:pPr marL="457200" indent="-457200" algn="just" rtl="1">
              <a:buFontTx/>
              <a:buChar char="-"/>
            </a:pPr>
            <a:r>
              <a:rPr lang="ar-BH" sz="2800" dirty="0">
                <a:solidFill>
                  <a:schemeClr val="tx1"/>
                </a:solidFill>
                <a:latin typeface="Sakkal Majalla" charset="0"/>
                <a:ea typeface="Sakkal Majalla" charset="0"/>
                <a:cs typeface="Sakkal Majalla" charset="0"/>
              </a:rPr>
              <a:t>وجود المركز الإقليمي لتكنولوجيا المعلومات والاتصال في التعليم ومركز التعليم الفني.</a:t>
            </a:r>
            <a:endParaRPr lang="en-US" sz="2800" dirty="0">
              <a:solidFill>
                <a:schemeClr val="tx1"/>
              </a:solidFill>
              <a:latin typeface="Sakkal Majalla" charset="0"/>
              <a:ea typeface="Sakkal Majalla" charset="0"/>
              <a:cs typeface="Sakkal Majalla" charset="0"/>
            </a:endParaRPr>
          </a:p>
        </p:txBody>
      </p:sp>
      <p:sp>
        <p:nvSpPr>
          <p:cNvPr id="11" name="Oval 10"/>
          <p:cNvSpPr/>
          <p:nvPr/>
        </p:nvSpPr>
        <p:spPr>
          <a:xfrm>
            <a:off x="163773" y="1060795"/>
            <a:ext cx="2096840" cy="2074984"/>
          </a:xfrm>
          <a:prstGeom prst="ellipse">
            <a:avLst/>
          </a:prstGeom>
          <a:solidFill>
            <a:srgbClr val="CC66FF"/>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ar-BH" sz="3200" b="1" dirty="0">
                <a:ln w="0"/>
                <a:solidFill>
                  <a:schemeClr val="bg1"/>
                </a:solidFill>
                <a:latin typeface="Sakkal Majalla" panose="02000000000000000000" pitchFamily="2" charset="-78"/>
                <a:cs typeface="Sakkal Majalla" panose="02000000000000000000" pitchFamily="2" charset="-78"/>
              </a:rPr>
              <a:t>المسار</a:t>
            </a:r>
            <a:r>
              <a:rPr lang="ar-BH" sz="3200" b="1" dirty="0">
                <a:solidFill>
                  <a:schemeClr val="bg1"/>
                </a:solidFill>
                <a:latin typeface="Sakkal Majalla" panose="02000000000000000000" pitchFamily="2" charset="-78"/>
                <a:cs typeface="Sakkal Majalla" panose="02000000000000000000" pitchFamily="2" charset="-78"/>
              </a:rPr>
              <a:t> </a:t>
            </a:r>
            <a:r>
              <a:rPr lang="ar-BH" sz="3200" b="1" dirty="0">
                <a:ln w="0"/>
                <a:solidFill>
                  <a:schemeClr val="bg1"/>
                </a:solidFill>
                <a:latin typeface="Sakkal Majalla" panose="02000000000000000000" pitchFamily="2" charset="-78"/>
                <a:cs typeface="Sakkal Majalla" panose="02000000000000000000" pitchFamily="2" charset="-78"/>
              </a:rPr>
              <a:t>الثقافي</a:t>
            </a:r>
            <a:endParaRPr lang="en-US" sz="3200" b="1" dirty="0">
              <a:solidFill>
                <a:schemeClr val="bg1"/>
              </a:solidFill>
              <a:latin typeface="Sakkal Majalla" panose="02000000000000000000" pitchFamily="2" charset="-78"/>
              <a:cs typeface="Sakkal Majalla" panose="02000000000000000000" pitchFamily="2" charset="-78"/>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29175" y="781965"/>
            <a:ext cx="2338451" cy="13163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145301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ircle(in)">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43575" y="200025"/>
            <a:ext cx="184731" cy="369332"/>
          </a:xfrm>
          <a:prstGeom prst="rect">
            <a:avLst/>
          </a:prstGeom>
          <a:noFill/>
        </p:spPr>
        <p:txBody>
          <a:bodyPr wrap="none" rtlCol="0">
            <a:spAutoFit/>
          </a:bodyPr>
          <a:lstStyle/>
          <a:p>
            <a:pPr marL="0" algn="r" defTabSz="914400" rtl="1" eaLnBrk="1" latinLnBrk="0" hangingPunct="1"/>
            <a:endParaRPr lang="en-US" dirty="0"/>
          </a:p>
        </p:txBody>
      </p:sp>
      <p:sp>
        <p:nvSpPr>
          <p:cNvPr id="11" name="Oval 10"/>
          <p:cNvSpPr/>
          <p:nvPr/>
        </p:nvSpPr>
        <p:spPr>
          <a:xfrm>
            <a:off x="10041796" y="1151545"/>
            <a:ext cx="2096840" cy="2074984"/>
          </a:xfrm>
          <a:prstGeom prst="ellipse">
            <a:avLst/>
          </a:prstGeom>
          <a:solidFill>
            <a:srgbClr val="FF000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ar-BH" sz="3200" b="1" dirty="0">
                <a:ln w="0"/>
                <a:solidFill>
                  <a:schemeClr val="bg1"/>
                </a:solidFill>
                <a:latin typeface="Sakkal Majalla" panose="02000000000000000000" pitchFamily="2" charset="-78"/>
                <a:cs typeface="Sakkal Majalla" panose="02000000000000000000" pitchFamily="2" charset="-78"/>
              </a:rPr>
              <a:t>علوم الفضاء</a:t>
            </a:r>
            <a:endParaRPr lang="en-US" sz="3200" b="1" dirty="0">
              <a:solidFill>
                <a:schemeClr val="bg1"/>
              </a:solidFill>
              <a:latin typeface="Sakkal Majalla" panose="02000000000000000000" pitchFamily="2" charset="-78"/>
              <a:cs typeface="Sakkal Majalla" panose="02000000000000000000" pitchFamily="2" charset="-78"/>
            </a:endParaRPr>
          </a:p>
        </p:txBody>
      </p:sp>
      <p:sp>
        <p:nvSpPr>
          <p:cNvPr id="9" name="TextBox 8"/>
          <p:cNvSpPr txBox="1"/>
          <p:nvPr/>
        </p:nvSpPr>
        <p:spPr>
          <a:xfrm>
            <a:off x="270641" y="2521282"/>
            <a:ext cx="10321249" cy="3046988"/>
          </a:xfrm>
          <a:prstGeom prst="rect">
            <a:avLst/>
          </a:prstGeom>
          <a:solidFill>
            <a:schemeClr val="accent1">
              <a:lumMod val="20000"/>
              <a:lumOff val="80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rtl="1"/>
            <a:r>
              <a:rPr lang="ar-SA" sz="2400" b="1" dirty="0">
                <a:latin typeface="Sakkal Majalla" panose="02000000000000000000" pitchFamily="2" charset="-78"/>
                <a:cs typeface="Sakkal Majalla" panose="02000000000000000000" pitchFamily="2" charset="-78"/>
              </a:rPr>
              <a:t>تركز الهيئة الوطنية لعلوم الفضاء على تسخير علوم وتقنيات الفضاء من أجل التنمية الوطنية، وتشجيع علوم الفضاء وتطبيقاته، وتطوير برامجه وأبحاثه المتقدمة، والسعي إلى بناء القدرات الوطنية وخلق قطاع فضاء جديد في المملكة؛ مما يُسهم في تحقيق أقصى درجات الاستفادة من علوم الفضاء وتطبيقاته الواسعة.</a:t>
            </a:r>
            <a:endParaRPr lang="en-US" sz="2400" dirty="0">
              <a:latin typeface="Sakkal Majalla" panose="02000000000000000000" pitchFamily="2" charset="-78"/>
              <a:cs typeface="Sakkal Majalla" panose="02000000000000000000" pitchFamily="2" charset="-78"/>
            </a:endParaRPr>
          </a:p>
          <a:p>
            <a:pPr algn="just" rtl="1"/>
            <a:r>
              <a:rPr lang="ar-SA" sz="2400" b="1" dirty="0">
                <a:latin typeface="Sakkal Majalla" panose="02000000000000000000" pitchFamily="2" charset="-78"/>
                <a:cs typeface="Sakkal Majalla" panose="02000000000000000000" pitchFamily="2" charset="-78"/>
              </a:rPr>
              <a:t>وقد نجحت الهيئة الوطنية لعلوم الفضاء في تأسيس علاقات تعاون ومشاريع مشتركة مع الوكالات والمؤسسات التقنية والصناعية والبحثية الناشطة في مجال علوم الفضاء وبناء القدرات الوطنية؛ إذ تمكن فريق البحرين للفضاء التابع للهيئة الوطنية لعلوم الفضاء من المشاركة في بناء وتجهيز القمر الصناعي الإماراتي “ظبي سات”، والذي أُطلق يوم 21 فبراير 2021م </a:t>
            </a:r>
            <a:r>
              <a:rPr lang="ar-SA" sz="2400" b="1" dirty="0">
                <a:solidFill>
                  <a:schemeClr val="tx1"/>
                </a:solidFill>
                <a:latin typeface="Sakkal Majalla" panose="02000000000000000000" pitchFamily="2" charset="-78"/>
                <a:cs typeface="Sakkal Majalla" panose="02000000000000000000" pitchFamily="2" charset="-78"/>
              </a:rPr>
              <a:t>من </a:t>
            </a:r>
            <a:r>
              <a:rPr lang="ar-SA" sz="2400" b="1" dirty="0">
                <a:solidFill>
                  <a:schemeClr val="tx1"/>
                </a:solidFill>
                <a:latin typeface="Sakkal Majalla" panose="02000000000000000000" pitchFamily="2" charset="-78"/>
                <a:cs typeface="Sakkal Majalla" panose="02000000000000000000" pitchFamily="2" charset="-78"/>
                <a:hlinkClick r:id="rId3"/>
              </a:rPr>
              <a:t>ولاية فيرجينيا بالولايات المتحدة الأمريكية</a:t>
            </a:r>
            <a:r>
              <a:rPr lang="en-US" sz="2400" b="1" dirty="0">
                <a:solidFill>
                  <a:schemeClr val="tx1"/>
                </a:solidFill>
                <a:latin typeface="Sakkal Majalla" panose="02000000000000000000" pitchFamily="2" charset="-78"/>
                <a:cs typeface="Sakkal Majalla" panose="02000000000000000000" pitchFamily="2" charset="-78"/>
              </a:rPr>
              <a:t> </a:t>
            </a:r>
            <a:r>
              <a:rPr lang="ar-SA" sz="2400" b="1" dirty="0">
                <a:latin typeface="Sakkal Majalla" panose="02000000000000000000" pitchFamily="2" charset="-78"/>
                <a:cs typeface="Sakkal Majalla" panose="02000000000000000000" pitchFamily="2" charset="-78"/>
              </a:rPr>
              <a:t>إلى محطة الفضاء الدولية، كما تكللت جهود الهيئة في إطلاق القمر الصناعي البحريني الإماراتي المشترك "ضوء 1" يوم 21 ديسمبر 2021م إلى محطة الفضاء الدولية.</a:t>
            </a:r>
            <a:endParaRPr lang="en-US" sz="2400" dirty="0">
              <a:latin typeface="Sakkal Majalla" panose="02000000000000000000" pitchFamily="2" charset="-78"/>
              <a:cs typeface="Sakkal Majalla" panose="02000000000000000000" pitchFamily="2" charset="-78"/>
            </a:endParaRPr>
          </a:p>
        </p:txBody>
      </p:sp>
      <p:pic>
        <p:nvPicPr>
          <p:cNvPr id="3" name="Picture 2"/>
          <p:cNvPicPr>
            <a:picLocks noChangeAspect="1"/>
          </p:cNvPicPr>
          <p:nvPr/>
        </p:nvPicPr>
        <p:blipFill>
          <a:blip r:embed="rId4"/>
          <a:stretch>
            <a:fillRect/>
          </a:stretch>
        </p:blipFill>
        <p:spPr>
          <a:xfrm>
            <a:off x="8071757" y="1380806"/>
            <a:ext cx="2324100" cy="1057275"/>
          </a:xfrm>
          <a:prstGeom prst="rect">
            <a:avLst/>
          </a:prstGeom>
        </p:spPr>
      </p:pic>
    </p:spTree>
    <p:extLst>
      <p:ext uri="{BB962C8B-B14F-4D97-AF65-F5344CB8AC3E}">
        <p14:creationId xmlns:p14="http://schemas.microsoft.com/office/powerpoint/2010/main" val="1406612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43575" y="200025"/>
            <a:ext cx="184731" cy="369332"/>
          </a:xfrm>
          <a:prstGeom prst="rect">
            <a:avLst/>
          </a:prstGeom>
          <a:noFill/>
        </p:spPr>
        <p:txBody>
          <a:bodyPr wrap="none" rtlCol="0">
            <a:spAutoFit/>
          </a:bodyPr>
          <a:lstStyle/>
          <a:p>
            <a:pPr marL="0" algn="r" defTabSz="914400" rtl="1" eaLnBrk="1" latinLnBrk="0" hangingPunct="1"/>
            <a:endParaRPr lang="en-US" dirty="0"/>
          </a:p>
        </p:txBody>
      </p:sp>
      <p:sp>
        <p:nvSpPr>
          <p:cNvPr id="9" name="TextBox 8"/>
          <p:cNvSpPr txBox="1"/>
          <p:nvPr/>
        </p:nvSpPr>
        <p:spPr>
          <a:xfrm>
            <a:off x="545910" y="3272784"/>
            <a:ext cx="11223048" cy="2677656"/>
          </a:xfrm>
          <a:prstGeom prst="rect">
            <a:avLst/>
          </a:prstGeom>
          <a:solidFill>
            <a:schemeClr val="accent1">
              <a:lumMod val="20000"/>
              <a:lumOff val="80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rtl="1"/>
            <a:r>
              <a:rPr lang="ar-SA" sz="2800" b="1" dirty="0">
                <a:latin typeface="Sakkal Majalla" panose="02000000000000000000" pitchFamily="2" charset="-78"/>
                <a:cs typeface="Sakkal Majalla" panose="02000000000000000000" pitchFamily="2" charset="-78"/>
              </a:rPr>
              <a:t>شهد العالم منذ مطلع </a:t>
            </a:r>
            <a:r>
              <a:rPr lang="ar-BH" sz="2800" b="1" dirty="0">
                <a:latin typeface="Sakkal Majalla" panose="02000000000000000000" pitchFamily="2" charset="-78"/>
                <a:cs typeface="Sakkal Majalla" panose="02000000000000000000" pitchFamily="2" charset="-78"/>
              </a:rPr>
              <a:t>ال</a:t>
            </a:r>
            <a:r>
              <a:rPr lang="ar-SA" sz="2800" b="1" dirty="0">
                <a:latin typeface="Sakkal Majalla" panose="02000000000000000000" pitchFamily="2" charset="-78"/>
                <a:cs typeface="Sakkal Majalla" panose="02000000000000000000" pitchFamily="2" charset="-78"/>
              </a:rPr>
              <a:t>عام 2020م</a:t>
            </a:r>
            <a:r>
              <a:rPr lang="ar-BH" sz="2800" b="1" dirty="0">
                <a:latin typeface="Sakkal Majalla" panose="02000000000000000000" pitchFamily="2" charset="-78"/>
                <a:cs typeface="Sakkal Majalla" panose="02000000000000000000" pitchFamily="2" charset="-78"/>
              </a:rPr>
              <a:t> انتشار</a:t>
            </a:r>
            <a:r>
              <a:rPr lang="ar-SA" sz="2800" b="1" dirty="0">
                <a:latin typeface="Sakkal Majalla" panose="02000000000000000000" pitchFamily="2" charset="-78"/>
                <a:cs typeface="Sakkal Majalla" panose="02000000000000000000" pitchFamily="2" charset="-78"/>
              </a:rPr>
              <a:t> جائحة كورونا "كوفيد19"، التي أودت بحياة الكثيرين وتسببت ولا تزال بأضرار اجتماعية واقتصادية كبيرة؛ مما حتم على الحكومات والشعوب اتخاذ إجراءات وتدابير احترازية للتصدي لها. ومنها مملكة البحرين التي </a:t>
            </a:r>
            <a:r>
              <a:rPr lang="ar-BH" sz="2800" b="1" dirty="0">
                <a:latin typeface="Sakkal Majalla" panose="02000000000000000000" pitchFamily="2" charset="-78"/>
                <a:cs typeface="Sakkal Majalla" panose="02000000000000000000" pitchFamily="2" charset="-78"/>
              </a:rPr>
              <a:t>حرصت منذ العام 2020 ومع تفشي جائحة كورونا في العالم </a:t>
            </a:r>
            <a:r>
              <a:rPr lang="ar-SA" sz="2800" b="1" dirty="0">
                <a:latin typeface="Sakkal Majalla" panose="02000000000000000000" pitchFamily="2" charset="-78"/>
                <a:cs typeface="Sakkal Majalla" panose="02000000000000000000" pitchFamily="2" charset="-78"/>
              </a:rPr>
              <a:t>على الحفاظ على صحة وسلامة المواطنين والمجتمع؛ فشكلت فريق وطني مكون من خبراء ومختصين يعملون على تنفيذ استراتيجية وطنية شاملة لاحتواء ومنع انتشار الفيروس، بقيادة مباشرة من لدن صاحب السمو الملكي الأمير "سلمان بن حمد آل خليفة" ولي العهد الأمين رئيس مجلس الوزراء.</a:t>
            </a:r>
            <a:endParaRPr lang="en-US" sz="2800" dirty="0">
              <a:latin typeface="Sakkal Majalla" panose="02000000000000000000" pitchFamily="2" charset="-78"/>
              <a:cs typeface="Sakkal Majalla" panose="02000000000000000000" pitchFamily="2" charset="-78"/>
            </a:endParaRPr>
          </a:p>
        </p:txBody>
      </p:sp>
      <p:sp>
        <p:nvSpPr>
          <p:cNvPr id="11" name="Oval 10"/>
          <p:cNvSpPr/>
          <p:nvPr/>
        </p:nvSpPr>
        <p:spPr>
          <a:xfrm>
            <a:off x="8734567" y="1376663"/>
            <a:ext cx="3307473" cy="1787526"/>
          </a:xfrm>
          <a:prstGeom prst="ellipse">
            <a:avLst/>
          </a:prstGeom>
          <a:solidFill>
            <a:schemeClr val="accent1">
              <a:lumMod val="5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ar-BH" sz="3200" b="1" dirty="0">
                <a:ln w="0"/>
                <a:solidFill>
                  <a:schemeClr val="bg1"/>
                </a:solidFill>
                <a:latin typeface="Sakkal Majalla" panose="02000000000000000000" pitchFamily="2" charset="-78"/>
                <a:cs typeface="Sakkal Majalla" panose="02000000000000000000" pitchFamily="2" charset="-78"/>
              </a:rPr>
              <a:t>مواجهة جائحة كورونا»كوفيد19»</a:t>
            </a:r>
            <a:endParaRPr lang="en-US" sz="32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413599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43575" y="200025"/>
            <a:ext cx="184731" cy="369332"/>
          </a:xfrm>
          <a:prstGeom prst="rect">
            <a:avLst/>
          </a:prstGeom>
          <a:noFill/>
        </p:spPr>
        <p:txBody>
          <a:bodyPr wrap="none" rtlCol="0">
            <a:spAutoFit/>
          </a:bodyPr>
          <a:lstStyle/>
          <a:p>
            <a:pPr marL="0" algn="r" defTabSz="914400" rtl="1" eaLnBrk="1" latinLnBrk="0" hangingPunct="1"/>
            <a:endParaRPr lang="en-US" dirty="0"/>
          </a:p>
        </p:txBody>
      </p:sp>
      <p:sp>
        <p:nvSpPr>
          <p:cNvPr id="9" name="TextBox 8"/>
          <p:cNvSpPr txBox="1"/>
          <p:nvPr/>
        </p:nvSpPr>
        <p:spPr>
          <a:xfrm>
            <a:off x="1720791" y="1268068"/>
            <a:ext cx="10321249" cy="830997"/>
          </a:xfrm>
          <a:prstGeom prst="rect">
            <a:avLst/>
          </a:prstGeom>
          <a:solidFill>
            <a:srgbClr val="C00000"/>
          </a:solidFill>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SA" sz="2400" b="1" dirty="0">
                <a:solidFill>
                  <a:schemeClr val="bg1"/>
                </a:solidFill>
                <a:latin typeface="Sakkal Majalla" panose="02000000000000000000" pitchFamily="2" charset="-78"/>
                <a:cs typeface="Sakkal Majalla" panose="02000000000000000000" pitchFamily="2" charset="-78"/>
              </a:rPr>
              <a:t>وقد تمثلت جهود مملكة البحرين في اتخاذ العديد من الإجراءات الاحترازية والتدابير الوقائية المتوائمة مع المعايير الدولية وتوصيات منظمة الصحة العالمية، منها ما يأتي:</a:t>
            </a:r>
            <a:endParaRPr lang="en-US" sz="2400" dirty="0">
              <a:solidFill>
                <a:schemeClr val="bg1"/>
              </a:solidFill>
              <a:latin typeface="Sakkal Majalla" panose="02000000000000000000" pitchFamily="2" charset="-78"/>
              <a:cs typeface="Sakkal Majalla" panose="02000000000000000000" pitchFamily="2" charset="-78"/>
            </a:endParaRPr>
          </a:p>
        </p:txBody>
      </p:sp>
      <p:pic>
        <p:nvPicPr>
          <p:cNvPr id="8" name="Picture 7" descr="مملكة البحرين - متجر تطبيقات الحكومة الإلكترونية: مجتمع واعي"/>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76534"/>
            <a:ext cx="1991662" cy="2166459"/>
          </a:xfrm>
          <a:prstGeom prst="rect">
            <a:avLst/>
          </a:prstGeom>
          <a:noFill/>
          <a:ln>
            <a:noFill/>
          </a:ln>
        </p:spPr>
      </p:pic>
      <p:sp>
        <p:nvSpPr>
          <p:cNvPr id="10" name="Rectangle 9"/>
          <p:cNvSpPr/>
          <p:nvPr/>
        </p:nvSpPr>
        <p:spPr>
          <a:xfrm>
            <a:off x="586726" y="2595523"/>
            <a:ext cx="11182232" cy="870016"/>
          </a:xfrm>
          <a:prstGeom prst="rect">
            <a:avLst/>
          </a:prstGeom>
          <a:solidFill>
            <a:schemeClr val="accent1">
              <a:lumMod val="40000"/>
              <a:lumOff val="60000"/>
            </a:schemeClr>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lvl="0" algn="r" rtl="1"/>
            <a:r>
              <a:rPr lang="ar-SA" sz="2400" b="1" dirty="0">
                <a:solidFill>
                  <a:schemeClr val="tx1"/>
                </a:solidFill>
                <a:latin typeface="Sakkal Majalla" panose="02000000000000000000" pitchFamily="2" charset="-78"/>
                <a:cs typeface="Sakkal Majalla" panose="02000000000000000000" pitchFamily="2" charset="-78"/>
              </a:rPr>
              <a:t>إطلاق حملة وطنية شاملة بعنوان "مجتمع واعٍ " بهدف توعية المجتمع البحريني بمخاطر الإصابة بالفيروس وسبل الوقاية منه، مع تفعيل خط مجاني بلغات متعددة؛ للرد على الاستفسارات وحجز مواعيد الفحوصات</a:t>
            </a:r>
            <a:r>
              <a:rPr lang="en-US" sz="2400" b="1" dirty="0">
                <a:solidFill>
                  <a:schemeClr val="tx1"/>
                </a:solidFill>
                <a:latin typeface="Sakkal Majalla" panose="02000000000000000000" pitchFamily="2" charset="-78"/>
                <a:cs typeface="Sakkal Majalla" panose="02000000000000000000" pitchFamily="2" charset="-78"/>
              </a:rPr>
              <a:t>.</a:t>
            </a:r>
            <a:endParaRPr lang="en-US" sz="2400" dirty="0">
              <a:solidFill>
                <a:schemeClr val="tx1"/>
              </a:solidFill>
              <a:latin typeface="Sakkal Majalla" panose="02000000000000000000" pitchFamily="2" charset="-78"/>
              <a:cs typeface="Sakkal Majalla" panose="02000000000000000000" pitchFamily="2" charset="-78"/>
            </a:endParaRPr>
          </a:p>
        </p:txBody>
      </p:sp>
      <p:sp>
        <p:nvSpPr>
          <p:cNvPr id="14" name="Rectangle 13"/>
          <p:cNvSpPr/>
          <p:nvPr/>
        </p:nvSpPr>
        <p:spPr>
          <a:xfrm>
            <a:off x="586726" y="3631685"/>
            <a:ext cx="11182232" cy="1008553"/>
          </a:xfrm>
          <a:prstGeom prst="rect">
            <a:avLst/>
          </a:prstGeom>
          <a:solidFill>
            <a:schemeClr val="accent1">
              <a:lumMod val="40000"/>
              <a:lumOff val="60000"/>
            </a:schemeClr>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lvl="0" algn="r" rtl="1"/>
            <a:r>
              <a:rPr lang="ar-SA" sz="2400" b="1" dirty="0">
                <a:solidFill>
                  <a:schemeClr val="tx1"/>
                </a:solidFill>
                <a:latin typeface="Sakkal Majalla" panose="02000000000000000000" pitchFamily="2" charset="-78"/>
                <a:cs typeface="Sakkal Majalla" panose="02000000000000000000" pitchFamily="2" charset="-78"/>
              </a:rPr>
              <a:t>تدشين تطبيق إلكتروني "مجتمع واعٍ “بمبادرة وطنية من هيئة المعلومات والحكومة الإلكترونية لتمكين جميع أفراد المجتمع من تتبع المستجدات الصحية المحلية والعالمية، وحالة ونوعية التطعيم للشخص، وغيرها من الخدمات.</a:t>
            </a:r>
            <a:endParaRPr lang="en-US" sz="2400" b="1" dirty="0">
              <a:solidFill>
                <a:schemeClr val="tx1"/>
              </a:solidFill>
              <a:latin typeface="Sakkal Majalla" panose="02000000000000000000" pitchFamily="2" charset="-78"/>
              <a:cs typeface="Sakkal Majalla" panose="02000000000000000000" pitchFamily="2" charset="-78"/>
            </a:endParaRPr>
          </a:p>
        </p:txBody>
      </p:sp>
      <p:sp>
        <p:nvSpPr>
          <p:cNvPr id="15" name="Rectangle 14"/>
          <p:cNvSpPr/>
          <p:nvPr/>
        </p:nvSpPr>
        <p:spPr>
          <a:xfrm>
            <a:off x="586726" y="4761981"/>
            <a:ext cx="11182232" cy="1243033"/>
          </a:xfrm>
          <a:prstGeom prst="rect">
            <a:avLst/>
          </a:prstGeom>
          <a:solidFill>
            <a:schemeClr val="accent1">
              <a:lumMod val="40000"/>
              <a:lumOff val="60000"/>
            </a:schemeClr>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lvl="0" algn="just" rtl="1"/>
            <a:r>
              <a:rPr lang="ar-SA" sz="2400" b="1" dirty="0">
                <a:solidFill>
                  <a:schemeClr val="tx1"/>
                </a:solidFill>
                <a:latin typeface="Sakkal Majalla" panose="02000000000000000000" pitchFamily="2" charset="-78"/>
                <a:cs typeface="Sakkal Majalla" panose="02000000000000000000" pitchFamily="2" charset="-78"/>
              </a:rPr>
              <a:t>إتاحة الفحص العشوائي لجميع المواطنين والمقيمين في مملكة البحرين من دون </a:t>
            </a:r>
            <a:r>
              <a:rPr lang="ar-BH" sz="2400" b="1" dirty="0">
                <a:solidFill>
                  <a:schemeClr val="tx1"/>
                </a:solidFill>
                <a:latin typeface="Sakkal Majalla" panose="02000000000000000000" pitchFamily="2" charset="-78"/>
                <a:cs typeface="Sakkal Majalla" panose="02000000000000000000" pitchFamily="2" charset="-78"/>
              </a:rPr>
              <a:t>تمييز </a:t>
            </a:r>
            <a:r>
              <a:rPr lang="ar-SA" sz="2400" b="1" dirty="0">
                <a:solidFill>
                  <a:schemeClr val="tx1"/>
                </a:solidFill>
                <a:latin typeface="Sakkal Majalla" panose="02000000000000000000" pitchFamily="2" charset="-78"/>
                <a:cs typeface="Sakkal Majalla" panose="02000000000000000000" pitchFamily="2" charset="-78"/>
              </a:rPr>
              <a:t>إذ جرى إنشاء وحدات طبية متنقلة لفحص المواطنين والوافدين ومعاينتهم في مناطق المملكة المختلفة؛ بهدف التمكن من ضبط انتشار الفيروس، مع تطبيق أحكام القانون على كلّ من يخالف الإجراءات الاحترازيّة. </a:t>
            </a:r>
            <a:endParaRPr lang="en-US" sz="2400" b="1"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580746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circle(in)">
                                      <p:cBhvr>
                                        <p:cTn id="14" dur="20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circle(in)">
                                      <p:cBhvr>
                                        <p:cTn id="24" dur="20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circle(in)">
                                      <p:cBhvr>
                                        <p:cTn id="29"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4" grpId="0" animBg="1"/>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43575" y="200025"/>
            <a:ext cx="184731" cy="369332"/>
          </a:xfrm>
          <a:prstGeom prst="rect">
            <a:avLst/>
          </a:prstGeom>
          <a:noFill/>
        </p:spPr>
        <p:txBody>
          <a:bodyPr wrap="none" rtlCol="0">
            <a:spAutoFit/>
          </a:bodyPr>
          <a:lstStyle/>
          <a:p>
            <a:pPr marL="0" algn="r" defTabSz="914400" rtl="1" eaLnBrk="1" latinLnBrk="0" hangingPunct="1"/>
            <a:endParaRPr lang="en-US" dirty="0"/>
          </a:p>
        </p:txBody>
      </p:sp>
      <p:sp>
        <p:nvSpPr>
          <p:cNvPr id="12" name="Rectangle 11"/>
          <p:cNvSpPr/>
          <p:nvPr/>
        </p:nvSpPr>
        <p:spPr>
          <a:xfrm>
            <a:off x="586726" y="2716685"/>
            <a:ext cx="11182232" cy="870016"/>
          </a:xfrm>
          <a:prstGeom prst="rect">
            <a:avLst/>
          </a:prstGeom>
          <a:solidFill>
            <a:schemeClr val="accent1">
              <a:lumMod val="40000"/>
              <a:lumOff val="60000"/>
            </a:schemeClr>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lvl="0" algn="r" rtl="1"/>
            <a:r>
              <a:rPr lang="ar-SA" sz="2400" b="1" dirty="0">
                <a:solidFill>
                  <a:schemeClr val="tx1"/>
                </a:solidFill>
                <a:latin typeface="Sakkal Majalla" panose="02000000000000000000" pitchFamily="2" charset="-78"/>
                <a:cs typeface="Sakkal Majalla" panose="02000000000000000000" pitchFamily="2" charset="-78"/>
              </a:rPr>
              <a:t>تقديم العلاج اللازم مجانيًا لجميع الحالات القائمة والمصابة بالفيروس المستجد من مواطنين ووافدين، وذلك في مراكز مخصصة للعزل تحت إشراف فرق طبية مختصة بحسب البرتوكولات العلاجية والوقائية المعتمدة</a:t>
            </a:r>
            <a:r>
              <a:rPr lang="en-US" sz="2400" b="1" dirty="0">
                <a:solidFill>
                  <a:schemeClr val="tx1"/>
                </a:solidFill>
                <a:latin typeface="Sakkal Majalla" panose="02000000000000000000" pitchFamily="2" charset="-78"/>
                <a:cs typeface="Sakkal Majalla" panose="02000000000000000000" pitchFamily="2" charset="-78"/>
              </a:rPr>
              <a:t>.</a:t>
            </a:r>
          </a:p>
        </p:txBody>
      </p:sp>
      <p:sp>
        <p:nvSpPr>
          <p:cNvPr id="13" name="Rectangle 12"/>
          <p:cNvSpPr/>
          <p:nvPr/>
        </p:nvSpPr>
        <p:spPr>
          <a:xfrm>
            <a:off x="586726" y="1235763"/>
            <a:ext cx="11182232" cy="1264080"/>
          </a:xfrm>
          <a:prstGeom prst="rect">
            <a:avLst/>
          </a:prstGeom>
          <a:solidFill>
            <a:schemeClr val="accent1">
              <a:lumMod val="40000"/>
              <a:lumOff val="60000"/>
            </a:schemeClr>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lvl="0" algn="r" rtl="1"/>
            <a:r>
              <a:rPr lang="ar-SA" sz="2400" b="1" dirty="0">
                <a:solidFill>
                  <a:schemeClr val="tx1"/>
                </a:solidFill>
                <a:latin typeface="Sakkal Majalla" panose="02000000000000000000" pitchFamily="2" charset="-78"/>
                <a:cs typeface="Sakkal Majalla" panose="02000000000000000000" pitchFamily="2" charset="-78"/>
              </a:rPr>
              <a:t>تأمين منافذ الوصول </a:t>
            </a:r>
            <a:r>
              <a:rPr lang="ar-BH" sz="2400" b="1" dirty="0">
                <a:solidFill>
                  <a:schemeClr val="tx1"/>
                </a:solidFill>
                <a:latin typeface="Sakkal Majalla" panose="02000000000000000000" pitchFamily="2" charset="-78"/>
                <a:cs typeface="Sakkal Majalla" panose="02000000000000000000" pitchFamily="2" charset="-78"/>
              </a:rPr>
              <a:t>إلى البحرين</a:t>
            </a:r>
            <a:r>
              <a:rPr lang="ar-SA" sz="2400" b="1" dirty="0">
                <a:solidFill>
                  <a:schemeClr val="tx1"/>
                </a:solidFill>
                <a:latin typeface="Sakkal Majalla" panose="02000000000000000000" pitchFamily="2" charset="-78"/>
                <a:cs typeface="Sakkal Majalla" panose="02000000000000000000" pitchFamily="2" charset="-78"/>
              </a:rPr>
              <a:t> من خلال إجراء الفحوصات للقادمين من خارج مملكة البحرين عند وصولهم لمطار البحرين الدولي أو جسر الملك فهد مباشر</a:t>
            </a:r>
            <a:r>
              <a:rPr lang="ar-BH" sz="2400" b="1" dirty="0">
                <a:solidFill>
                  <a:schemeClr val="tx1"/>
                </a:solidFill>
                <a:latin typeface="Sakkal Majalla" panose="02000000000000000000" pitchFamily="2" charset="-78"/>
                <a:cs typeface="Sakkal Majalla" panose="02000000000000000000" pitchFamily="2" charset="-78"/>
              </a:rPr>
              <a:t>ة</a:t>
            </a:r>
            <a:r>
              <a:rPr lang="ar-SA" sz="2400" b="1" dirty="0">
                <a:solidFill>
                  <a:schemeClr val="tx1"/>
                </a:solidFill>
                <a:latin typeface="Sakkal Majalla" panose="02000000000000000000" pitchFamily="2" charset="-78"/>
                <a:cs typeface="Sakkal Majalla" panose="02000000000000000000" pitchFamily="2" charset="-78"/>
              </a:rPr>
              <a:t>؛ بحيث </a:t>
            </a:r>
            <a:r>
              <a:rPr lang="ar-BH" sz="2400" b="1" dirty="0">
                <a:solidFill>
                  <a:schemeClr val="tx1"/>
                </a:solidFill>
                <a:latin typeface="Sakkal Majalla" panose="02000000000000000000" pitchFamily="2" charset="-78"/>
                <a:cs typeface="Sakkal Majalla" panose="02000000000000000000" pitchFamily="2" charset="-78"/>
              </a:rPr>
              <a:t>يقوم ب</a:t>
            </a:r>
            <a:r>
              <a:rPr lang="ar-SA" sz="2400" b="1" dirty="0">
                <a:solidFill>
                  <a:schemeClr val="tx1"/>
                </a:solidFill>
                <a:latin typeface="Sakkal Majalla" panose="02000000000000000000" pitchFamily="2" charset="-78"/>
                <a:cs typeface="Sakkal Majalla" panose="02000000000000000000" pitchFamily="2" charset="-78"/>
              </a:rPr>
              <a:t>إجراء الفحوصات أو تطبيق الحجر المنزلي الاحترازي حسب قرارات الفريق الوطني لمواجهة الجائح</a:t>
            </a:r>
            <a:r>
              <a:rPr lang="ar-BH" sz="2400" b="1" dirty="0">
                <a:solidFill>
                  <a:schemeClr val="tx1"/>
                </a:solidFill>
                <a:latin typeface="Sakkal Majalla" panose="02000000000000000000" pitchFamily="2" charset="-78"/>
                <a:cs typeface="Sakkal Majalla" panose="02000000000000000000" pitchFamily="2" charset="-78"/>
              </a:rPr>
              <a:t>ة.</a:t>
            </a:r>
            <a:endParaRPr lang="en-US" dirty="0"/>
          </a:p>
        </p:txBody>
      </p:sp>
      <p:sp>
        <p:nvSpPr>
          <p:cNvPr id="14" name="Rectangle 13"/>
          <p:cNvSpPr/>
          <p:nvPr/>
        </p:nvSpPr>
        <p:spPr>
          <a:xfrm>
            <a:off x="586726" y="3831157"/>
            <a:ext cx="11182232" cy="870016"/>
          </a:xfrm>
          <a:prstGeom prst="rect">
            <a:avLst/>
          </a:prstGeom>
          <a:solidFill>
            <a:schemeClr val="accent1">
              <a:lumMod val="40000"/>
              <a:lumOff val="60000"/>
            </a:schemeClr>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lvl="0" algn="r" rtl="1"/>
            <a:r>
              <a:rPr lang="ar-SA" sz="2400" b="1" dirty="0">
                <a:solidFill>
                  <a:schemeClr val="tx1"/>
                </a:solidFill>
                <a:latin typeface="Sakkal Majalla" panose="02000000000000000000" pitchFamily="2" charset="-78"/>
                <a:cs typeface="Sakkal Majalla" panose="02000000000000000000" pitchFamily="2" charset="-78"/>
              </a:rPr>
              <a:t>تقديم التطعيمات المعتمدة مجانيًا لجميع المواطنين والمقيمين؛ وذلك في المراكز الصحية وتحت إشراف فرق طبية مختصة، ووفق البروتوكولات الدولية وتوصيات منظمة الصّحة العالميّة.</a:t>
            </a:r>
            <a:endParaRPr lang="en-US" sz="2400" b="1" dirty="0">
              <a:solidFill>
                <a:schemeClr val="tx1"/>
              </a:solidFill>
              <a:latin typeface="Sakkal Majalla" panose="02000000000000000000" pitchFamily="2" charset="-78"/>
              <a:cs typeface="Sakkal Majalla" panose="02000000000000000000" pitchFamily="2" charset="-78"/>
            </a:endParaRPr>
          </a:p>
        </p:txBody>
      </p:sp>
      <p:sp>
        <p:nvSpPr>
          <p:cNvPr id="15" name="Rectangle 14"/>
          <p:cNvSpPr/>
          <p:nvPr/>
        </p:nvSpPr>
        <p:spPr>
          <a:xfrm>
            <a:off x="586726" y="4937961"/>
            <a:ext cx="11182232" cy="1176236"/>
          </a:xfrm>
          <a:prstGeom prst="rect">
            <a:avLst/>
          </a:prstGeom>
          <a:solidFill>
            <a:schemeClr val="accent1">
              <a:lumMod val="40000"/>
              <a:lumOff val="60000"/>
            </a:schemeClr>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lvl="0" algn="r" rtl="1"/>
            <a:r>
              <a:rPr lang="ar-SA" sz="2400" b="1" dirty="0">
                <a:solidFill>
                  <a:schemeClr val="tx1"/>
                </a:solidFill>
                <a:latin typeface="Sakkal Majalla" panose="02000000000000000000" pitchFamily="2" charset="-78"/>
                <a:cs typeface="Sakkal Majalla" panose="02000000000000000000" pitchFamily="2" charset="-78"/>
              </a:rPr>
              <a:t>استحداث خدمات صحية توفر الرعاية للمواطنين والمقيمين عن بُعد، كتقديم الاستشارات والاستفسارات الطبية للحالات اليومية البسيطة، وخدمة توصيل الأدوية الصحية </a:t>
            </a:r>
            <a:r>
              <a:rPr lang="ar-BH" sz="2400" b="1" dirty="0">
                <a:solidFill>
                  <a:schemeClr val="tx1"/>
                </a:solidFill>
                <a:latin typeface="Sakkal Majalla" panose="02000000000000000000" pitchFamily="2" charset="-78"/>
                <a:cs typeface="Sakkal Majalla" panose="02000000000000000000" pitchFamily="2" charset="-78"/>
              </a:rPr>
              <a:t>إلى المرضى في منازلهم </a:t>
            </a:r>
            <a:r>
              <a:rPr lang="ar-SA" sz="2400" b="1" dirty="0">
                <a:solidFill>
                  <a:schemeClr val="tx1"/>
                </a:solidFill>
                <a:latin typeface="Sakkal Majalla" panose="02000000000000000000" pitchFamily="2" charset="-78"/>
                <a:cs typeface="Sakkal Majalla" panose="02000000000000000000" pitchFamily="2" charset="-78"/>
              </a:rPr>
              <a:t>لضمان صحة وسلامة المرضى ومنع الازدحام في المراكز الصحية</a:t>
            </a:r>
            <a:r>
              <a:rPr lang="ar-BH" sz="2400" b="1" dirty="0">
                <a:solidFill>
                  <a:schemeClr val="tx1"/>
                </a:solidFill>
                <a:latin typeface="Sakkal Majalla" panose="02000000000000000000" pitchFamily="2" charset="-78"/>
                <a:cs typeface="Sakkal Majalla" panose="02000000000000000000" pitchFamily="2" charset="-78"/>
              </a:rPr>
              <a:t>.</a:t>
            </a:r>
            <a:endParaRPr lang="en-US" sz="2400" b="1"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116579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in)">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circle(in)">
                                      <p:cBhvr>
                                        <p:cTn id="17" dur="2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circle(in)">
                                      <p:cBhvr>
                                        <p:cTn id="22"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43575" y="200025"/>
            <a:ext cx="184731" cy="369332"/>
          </a:xfrm>
          <a:prstGeom prst="rect">
            <a:avLst/>
          </a:prstGeom>
          <a:noFill/>
        </p:spPr>
        <p:txBody>
          <a:bodyPr wrap="none" rtlCol="0">
            <a:spAutoFit/>
          </a:bodyPr>
          <a:lstStyle/>
          <a:p>
            <a:pPr marL="0" algn="r" defTabSz="914400" rtl="1" eaLnBrk="1" latinLnBrk="0" hangingPunct="1"/>
            <a:endParaRPr lang="en-US" dirty="0"/>
          </a:p>
        </p:txBody>
      </p:sp>
      <p:sp>
        <p:nvSpPr>
          <p:cNvPr id="12" name="Rectangle 11"/>
          <p:cNvSpPr/>
          <p:nvPr/>
        </p:nvSpPr>
        <p:spPr>
          <a:xfrm>
            <a:off x="586726" y="2363746"/>
            <a:ext cx="11182232" cy="1004365"/>
          </a:xfrm>
          <a:prstGeom prst="rect">
            <a:avLst/>
          </a:prstGeom>
          <a:solidFill>
            <a:schemeClr val="accent1">
              <a:lumMod val="40000"/>
              <a:lumOff val="60000"/>
            </a:schemeClr>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lvl="0" algn="r" rtl="1"/>
            <a:r>
              <a:rPr lang="ar-SA" sz="2400" b="1" dirty="0">
                <a:solidFill>
                  <a:schemeClr val="tx1"/>
                </a:solidFill>
                <a:latin typeface="Sakkal Majalla" panose="02000000000000000000" pitchFamily="2" charset="-78"/>
                <a:cs typeface="Sakkal Majalla" panose="02000000000000000000" pitchFamily="2" charset="-78"/>
              </a:rPr>
              <a:t>إجلاء وإيواء العمالة المتمركزة في أماكن سكنية عامة وتوزيعها مؤقتًا على عدد من الأماكن التي خصصتها مملكة البحرين بهدف تخفيض الكثافة العددية في المباني السكنية المكتظة، بوصف ذلك إجراءً احترازيًا للمساهمة في مكافحة فيروس كورونا.</a:t>
            </a:r>
            <a:endParaRPr lang="en-US" sz="2400" b="1" dirty="0">
              <a:solidFill>
                <a:schemeClr val="tx1"/>
              </a:solidFill>
              <a:latin typeface="Sakkal Majalla" panose="02000000000000000000" pitchFamily="2" charset="-78"/>
              <a:cs typeface="Sakkal Majalla" panose="02000000000000000000" pitchFamily="2" charset="-78"/>
            </a:endParaRPr>
          </a:p>
        </p:txBody>
      </p:sp>
      <p:sp>
        <p:nvSpPr>
          <p:cNvPr id="13" name="Rectangle 12"/>
          <p:cNvSpPr/>
          <p:nvPr/>
        </p:nvSpPr>
        <p:spPr>
          <a:xfrm>
            <a:off x="586726" y="1235763"/>
            <a:ext cx="11182232" cy="896586"/>
          </a:xfrm>
          <a:prstGeom prst="rect">
            <a:avLst/>
          </a:prstGeom>
          <a:solidFill>
            <a:schemeClr val="accent1">
              <a:lumMod val="40000"/>
              <a:lumOff val="60000"/>
            </a:schemeClr>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lvl="0" algn="r" rtl="1"/>
            <a:r>
              <a:rPr lang="ar-SA" sz="2400" b="1" dirty="0">
                <a:solidFill>
                  <a:schemeClr val="tx1"/>
                </a:solidFill>
                <a:latin typeface="Sakkal Majalla" panose="02000000000000000000" pitchFamily="2" charset="-78"/>
                <a:cs typeface="Sakkal Majalla" panose="02000000000000000000" pitchFamily="2" charset="-78"/>
              </a:rPr>
              <a:t>اتخاذ المؤسسات العامة والخاصة بمملكة البحرين العديد من الإجراءات والتدابير الاحترازية بتطبيق نظام العمل عن بُعد قدر الإمكان مع تفعيل التكنولوجيا في مواجهة الجائحة؛ وذلك تطبيقًا لمبدأ التباعد الاجتماعي. </a:t>
            </a:r>
            <a:endParaRPr lang="en-US" sz="2400" b="1" dirty="0">
              <a:solidFill>
                <a:schemeClr val="tx1"/>
              </a:solidFill>
              <a:latin typeface="Sakkal Majalla" panose="02000000000000000000" pitchFamily="2" charset="-78"/>
              <a:cs typeface="Sakkal Majalla" panose="02000000000000000000" pitchFamily="2" charset="-78"/>
            </a:endParaRPr>
          </a:p>
        </p:txBody>
      </p:sp>
      <p:sp>
        <p:nvSpPr>
          <p:cNvPr id="14" name="Rectangle 13"/>
          <p:cNvSpPr/>
          <p:nvPr/>
        </p:nvSpPr>
        <p:spPr>
          <a:xfrm>
            <a:off x="586726" y="3628357"/>
            <a:ext cx="11182232" cy="2062759"/>
          </a:xfrm>
          <a:prstGeom prst="rect">
            <a:avLst/>
          </a:prstGeom>
          <a:solidFill>
            <a:schemeClr val="accent1">
              <a:lumMod val="40000"/>
              <a:lumOff val="60000"/>
            </a:schemeClr>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lvl="0" algn="just" rtl="1"/>
            <a:r>
              <a:rPr lang="ar-BH" sz="2400" b="1" dirty="0">
                <a:solidFill>
                  <a:schemeClr val="tx1"/>
                </a:solidFill>
                <a:latin typeface="Sakkal Majalla" panose="02000000000000000000" pitchFamily="2" charset="-78"/>
                <a:cs typeface="Sakkal Majalla" panose="02000000000000000000" pitchFamily="2" charset="-78"/>
              </a:rPr>
              <a:t>قيام</a:t>
            </a:r>
            <a:r>
              <a:rPr lang="ar-SA" sz="2400" b="1" dirty="0">
                <a:solidFill>
                  <a:schemeClr val="tx1"/>
                </a:solidFill>
                <a:latin typeface="Sakkal Majalla" panose="02000000000000000000" pitchFamily="2" charset="-78"/>
                <a:cs typeface="Sakkal Majalla" panose="02000000000000000000" pitchFamily="2" charset="-78"/>
              </a:rPr>
              <a:t> وزارة التربية والتعليم في توظيف تكنولوجيا المعلومات والاتصالات وبث الصفوف المدرسية الافتراضية باستعمال برامج التواصل بالصوت والصورة</a:t>
            </a:r>
            <a:r>
              <a:rPr lang="ar-BH" sz="2400" b="1" dirty="0">
                <a:solidFill>
                  <a:schemeClr val="tx1"/>
                </a:solidFill>
                <a:latin typeface="Sakkal Majalla" panose="02000000000000000000" pitchFamily="2" charset="-78"/>
                <a:cs typeface="Sakkal Majalla" panose="02000000000000000000" pitchFamily="2" charset="-78"/>
              </a:rPr>
              <a:t>؛ وذلك حرصًا منها في استدامة واستمرارية التعليم لجميع الطلاب. وكذلك</a:t>
            </a:r>
            <a:r>
              <a:rPr lang="ar-SA" sz="2400" b="1" dirty="0">
                <a:solidFill>
                  <a:schemeClr val="tx1"/>
                </a:solidFill>
                <a:latin typeface="Sakkal Majalla" panose="02000000000000000000" pitchFamily="2" charset="-78"/>
                <a:cs typeface="Sakkal Majalla" panose="02000000000000000000" pitchFamily="2" charset="-78"/>
              </a:rPr>
              <a:t> خصصت بالتعاون مع وزارة</a:t>
            </a:r>
            <a:r>
              <a:rPr lang="ar-BH" sz="2400" b="1" dirty="0">
                <a:solidFill>
                  <a:schemeClr val="tx1"/>
                </a:solidFill>
                <a:latin typeface="Sakkal Majalla" panose="02000000000000000000" pitchFamily="2" charset="-78"/>
                <a:cs typeface="Sakkal Majalla" panose="02000000000000000000" pitchFamily="2" charset="-78"/>
              </a:rPr>
              <a:t> شؤون</a:t>
            </a:r>
            <a:r>
              <a:rPr lang="ar-SA" sz="2400" b="1" dirty="0">
                <a:solidFill>
                  <a:schemeClr val="tx1"/>
                </a:solidFill>
                <a:latin typeface="Sakkal Majalla" panose="02000000000000000000" pitchFamily="2" charset="-78"/>
                <a:cs typeface="Sakkal Majalla" panose="02000000000000000000" pitchFamily="2" charset="-78"/>
              </a:rPr>
              <a:t> الإعلام قناة لبث الدروس عبر التلفزيون بهدف وصول التعليم لجميع الطلاب، كما قامت برفع جميع الكتب والمناهج المدرسية على البوابة التعليمية</a:t>
            </a:r>
            <a:r>
              <a:rPr lang="ar-BH" sz="2400" b="1" dirty="0">
                <a:solidFill>
                  <a:schemeClr val="tx1"/>
                </a:solidFill>
                <a:latin typeface="Sakkal Majalla" panose="02000000000000000000" pitchFamily="2" charset="-78"/>
                <a:cs typeface="Sakkal Majalla" panose="02000000000000000000" pitchFamily="2" charset="-78"/>
              </a:rPr>
              <a:t> وأنشأت (14) قناة يوتيوب تبث دروس مرئية لطلبة جميع الصفوف الدراسية ولطلبة التربية الخاصة والتعليم الفني والمهني.</a:t>
            </a:r>
            <a:endParaRPr lang="en-US" sz="2400" b="1"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1920735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43575" y="200025"/>
            <a:ext cx="184731" cy="369332"/>
          </a:xfrm>
          <a:prstGeom prst="rect">
            <a:avLst/>
          </a:prstGeom>
          <a:noFill/>
        </p:spPr>
        <p:txBody>
          <a:bodyPr wrap="none" rtlCol="0">
            <a:spAutoFit/>
          </a:bodyPr>
          <a:lstStyle/>
          <a:p>
            <a:pPr marL="0" algn="r" defTabSz="914400" rtl="1" eaLnBrk="1" latinLnBrk="0" hangingPunct="1"/>
            <a:endParaRPr lang="en-US" dirty="0"/>
          </a:p>
        </p:txBody>
      </p:sp>
      <p:sp>
        <p:nvSpPr>
          <p:cNvPr id="12" name="Rectangle 11"/>
          <p:cNvSpPr/>
          <p:nvPr/>
        </p:nvSpPr>
        <p:spPr>
          <a:xfrm>
            <a:off x="586726" y="2274429"/>
            <a:ext cx="11182232" cy="2017185"/>
          </a:xfrm>
          <a:prstGeom prst="rect">
            <a:avLst/>
          </a:prstGeom>
          <a:solidFill>
            <a:schemeClr val="accent1">
              <a:lumMod val="40000"/>
              <a:lumOff val="60000"/>
            </a:schemeClr>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lvl="0" algn="r" rtl="1"/>
            <a:r>
              <a:rPr lang="ar-SA" sz="2400" b="1" dirty="0">
                <a:solidFill>
                  <a:schemeClr val="tx1"/>
                </a:solidFill>
                <a:latin typeface="Sakkal Majalla" panose="02000000000000000000" pitchFamily="2" charset="-78"/>
                <a:cs typeface="Sakkal Majalla" panose="02000000000000000000" pitchFamily="2" charset="-78"/>
              </a:rPr>
              <a:t>إطلاق حزمة مالية واقتصادية، وفقًا للتوجيهات الملكية، لمواجهة تداعيات الأزمة، ومنها: دفع فواتير الكهرباء والماء للأفراد والشركات لثلاثة أشهر، و تأجيل أقساط القروض للمواطنين والشركات، وتأجيل أقساط جميع الخدمات الإسكانية بما فيها الوحدات والبيوت والشقق والقروض الإسكانية لمدة ستة أشهر، ودفع رواتب العاملين البحرينيين في القطاع الخاص لمدة</a:t>
            </a:r>
            <a:r>
              <a:rPr lang="en-US" sz="2400" b="1" dirty="0">
                <a:solidFill>
                  <a:schemeClr val="tx1"/>
                </a:solidFill>
                <a:latin typeface="Sakkal Majalla" panose="02000000000000000000" pitchFamily="2" charset="-78"/>
                <a:cs typeface="Sakkal Majalla" panose="02000000000000000000" pitchFamily="2" charset="-78"/>
              </a:rPr>
              <a:t> 3 </a:t>
            </a:r>
            <a:r>
              <a:rPr lang="ar-SA" sz="2400" b="1" dirty="0">
                <a:solidFill>
                  <a:schemeClr val="tx1"/>
                </a:solidFill>
                <a:latin typeface="Sakkal Majalla" panose="02000000000000000000" pitchFamily="2" charset="-78"/>
                <a:cs typeface="Sakkal Majalla" panose="02000000000000000000" pitchFamily="2" charset="-78"/>
              </a:rPr>
              <a:t>أشهر من صندوق التأمين ضد التعطل، مع فترات أخرى قابلة للتمديد بحسب تطورات الأوضاع بشكل عام، بالإضافة إلى توجيهات جلالة الملك للعمل بنظام الدوام الجزئي والعمل من المنازل ومساعدة الأسر المحتاجة المتضررة من الأزمة</a:t>
            </a:r>
            <a:r>
              <a:rPr lang="en-US" sz="2400" b="1" dirty="0">
                <a:solidFill>
                  <a:schemeClr val="tx1"/>
                </a:solidFill>
                <a:latin typeface="Sakkal Majalla" panose="02000000000000000000" pitchFamily="2" charset="-78"/>
                <a:cs typeface="Sakkal Majalla" panose="02000000000000000000" pitchFamily="2" charset="-78"/>
              </a:rPr>
              <a:t>.</a:t>
            </a:r>
          </a:p>
        </p:txBody>
      </p:sp>
      <p:sp>
        <p:nvSpPr>
          <p:cNvPr id="13" name="Rectangle 12"/>
          <p:cNvSpPr/>
          <p:nvPr/>
        </p:nvSpPr>
        <p:spPr>
          <a:xfrm>
            <a:off x="586726" y="1235763"/>
            <a:ext cx="11182232" cy="896586"/>
          </a:xfrm>
          <a:prstGeom prst="rect">
            <a:avLst/>
          </a:prstGeom>
          <a:solidFill>
            <a:schemeClr val="accent1">
              <a:lumMod val="40000"/>
              <a:lumOff val="60000"/>
            </a:schemeClr>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lvl="0" algn="r" rtl="1"/>
            <a:r>
              <a:rPr lang="ar-SA" sz="2400" b="1" dirty="0">
                <a:solidFill>
                  <a:schemeClr val="tx1"/>
                </a:solidFill>
                <a:latin typeface="Sakkal Majalla" panose="02000000000000000000" pitchFamily="2" charset="-78"/>
                <a:cs typeface="Sakkal Majalla" panose="02000000000000000000" pitchFamily="2" charset="-78"/>
              </a:rPr>
              <a:t>الحرص على توافر الأغذية والسلع الأساسية في الأسواق المحلية من خلال تنفيذ حملات تفتيش شاملة لضمان بيع السلع بالمعدلات الاعتيادية وعدم الامتناع عن بيعها أو رفع الأسعار على المواطنين والمقيمين خلال هذه الأزمة.</a:t>
            </a:r>
            <a:endParaRPr lang="en-US" sz="2400" b="1" dirty="0">
              <a:solidFill>
                <a:schemeClr val="tx1"/>
              </a:solidFill>
              <a:latin typeface="Sakkal Majalla" panose="02000000000000000000" pitchFamily="2" charset="-78"/>
              <a:cs typeface="Sakkal Majalla" panose="02000000000000000000" pitchFamily="2" charset="-78"/>
            </a:endParaRPr>
          </a:p>
        </p:txBody>
      </p:sp>
      <p:sp>
        <p:nvSpPr>
          <p:cNvPr id="14" name="Rectangle 13"/>
          <p:cNvSpPr/>
          <p:nvPr/>
        </p:nvSpPr>
        <p:spPr>
          <a:xfrm>
            <a:off x="586726" y="4520328"/>
            <a:ext cx="11182232" cy="1293618"/>
          </a:xfrm>
          <a:prstGeom prst="rect">
            <a:avLst/>
          </a:prstGeom>
          <a:solidFill>
            <a:schemeClr val="accent1">
              <a:lumMod val="40000"/>
              <a:lumOff val="60000"/>
            </a:schemeClr>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lvl="0" algn="r" rtl="1"/>
            <a:r>
              <a:rPr lang="ar-SA" sz="2400" b="1" dirty="0">
                <a:solidFill>
                  <a:schemeClr val="tx1"/>
                </a:solidFill>
                <a:latin typeface="Sakkal Majalla" panose="02000000000000000000" pitchFamily="2" charset="-78"/>
                <a:cs typeface="Sakkal Majalla" panose="02000000000000000000" pitchFamily="2" charset="-78"/>
              </a:rPr>
              <a:t>إطلاق حملة "فينا خير " بمبادرة من المؤسسة الملكية للأعمال الإنسانية بتقديم التبرعات المالية لدعم الجهود الوطنية وتحمل المسئولية المشتركة في هذه الظروف؛ لتحجيم الأضرار التي تسببت بها الجائحة على الاقتصاد الوطني، وذلك لترسيخ الانتماء الوطني وتنمية الإحساس بالمسئولية.</a:t>
            </a:r>
            <a:endParaRPr lang="en-US" sz="2400" b="1"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680795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in)">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circle(in)">
                                      <p:cBhvr>
                                        <p:cTn id="1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43575" y="200025"/>
            <a:ext cx="184731" cy="369332"/>
          </a:xfrm>
          <a:prstGeom prst="rect">
            <a:avLst/>
          </a:prstGeom>
          <a:noFill/>
        </p:spPr>
        <p:txBody>
          <a:bodyPr wrap="none" rtlCol="0">
            <a:spAutoFit/>
          </a:bodyPr>
          <a:lstStyle/>
          <a:p>
            <a:pPr marL="0" algn="r" defTabSz="914400" rtl="1" eaLnBrk="1" latinLnBrk="0" hangingPunct="1"/>
            <a:endParaRPr lang="en-US" dirty="0"/>
          </a:p>
        </p:txBody>
      </p:sp>
      <p:sp>
        <p:nvSpPr>
          <p:cNvPr id="8" name="Title 1"/>
          <p:cNvSpPr>
            <a:spLocks noGrp="1"/>
          </p:cNvSpPr>
          <p:nvPr>
            <p:ph type="title"/>
          </p:nvPr>
        </p:nvSpPr>
        <p:spPr>
          <a:xfrm>
            <a:off x="3959179" y="618640"/>
            <a:ext cx="3657600" cy="830043"/>
          </a:xfrm>
        </p:spPr>
        <p:txBody>
          <a:bodyPr/>
          <a:lstStyle/>
          <a:p>
            <a:pPr algn="ctr" rtl="1"/>
            <a:r>
              <a:rPr lang="ar-BH" sz="4800" b="1" dirty="0">
                <a:solidFill>
                  <a:srgbClr val="C00000"/>
                </a:solidFill>
                <a:effectLst>
                  <a:outerShdw blurRad="38100" dist="38100" dir="2700000" algn="tl">
                    <a:srgbClr val="000000">
                      <a:alpha val="43137"/>
                    </a:srgbClr>
                  </a:outerShdw>
                </a:effectLst>
              </a:rPr>
              <a:t>أنشطة ختامية</a:t>
            </a:r>
          </a:p>
        </p:txBody>
      </p:sp>
      <p:pic>
        <p:nvPicPr>
          <p:cNvPr id="9" name="Picture 8">
            <a:extLst>
              <a:ext uri="{FF2B5EF4-FFF2-40B4-BE49-F238E27FC236}">
                <a16:creationId xmlns:a16="http://schemas.microsoft.com/office/drawing/2014/main" id="{A578846E-9364-4F77-A834-F3C496184CE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rot="1634430">
            <a:off x="7382689" y="234588"/>
            <a:ext cx="561340" cy="1325880"/>
          </a:xfrm>
          <a:prstGeom prst="rect">
            <a:avLst/>
          </a:prstGeom>
          <a:noFill/>
          <a:effectLst>
            <a:innerShdw blurRad="63500" dist="50800" dir="13500000">
              <a:prstClr val="black">
                <a:alpha val="50000"/>
              </a:prstClr>
            </a:innerShdw>
          </a:effectLst>
        </p:spPr>
      </p:pic>
      <p:pic>
        <p:nvPicPr>
          <p:cNvPr id="5" name="Picture 4"/>
          <p:cNvPicPr>
            <a:picLocks noChangeAspect="1"/>
          </p:cNvPicPr>
          <p:nvPr/>
        </p:nvPicPr>
        <p:blipFill>
          <a:blip r:embed="rId4"/>
          <a:stretch>
            <a:fillRect/>
          </a:stretch>
        </p:blipFill>
        <p:spPr>
          <a:xfrm>
            <a:off x="6861728" y="1898030"/>
            <a:ext cx="1152381" cy="1190476"/>
          </a:xfrm>
          <a:prstGeom prst="rect">
            <a:avLst/>
          </a:prstGeom>
        </p:spPr>
      </p:pic>
      <p:sp>
        <p:nvSpPr>
          <p:cNvPr id="6" name="TextBox 5"/>
          <p:cNvSpPr txBox="1"/>
          <p:nvPr/>
        </p:nvSpPr>
        <p:spPr>
          <a:xfrm>
            <a:off x="4446401" y="2333322"/>
            <a:ext cx="2779078" cy="584775"/>
          </a:xfrm>
          <a:prstGeom prst="rect">
            <a:avLst/>
          </a:prstGeom>
          <a:noFill/>
        </p:spPr>
        <p:txBody>
          <a:bodyPr wrap="square" rtlCol="0">
            <a:spAutoFit/>
          </a:bodyPr>
          <a:lstStyle/>
          <a:p>
            <a:pPr algn="ctr"/>
            <a:r>
              <a:rPr lang="ar-BH" sz="3200" b="1" dirty="0">
                <a:solidFill>
                  <a:srgbClr val="FF3300"/>
                </a:solidFill>
                <a:effectLst>
                  <a:outerShdw blurRad="38100" dist="38100" dir="2700000" algn="tl">
                    <a:srgbClr val="000000">
                      <a:alpha val="43137"/>
                    </a:srgbClr>
                  </a:outerShdw>
                </a:effectLst>
              </a:rPr>
              <a:t>فكــــــر</a:t>
            </a:r>
            <a:endParaRPr lang="en-US" sz="3200" b="1" dirty="0">
              <a:solidFill>
                <a:srgbClr val="FF3300"/>
              </a:solidFill>
              <a:effectLst>
                <a:outerShdw blurRad="38100" dist="38100" dir="2700000" algn="tl">
                  <a:srgbClr val="000000">
                    <a:alpha val="43137"/>
                  </a:srgbClr>
                </a:outerShdw>
              </a:effectLst>
            </a:endParaRPr>
          </a:p>
        </p:txBody>
      </p:sp>
      <p:grpSp>
        <p:nvGrpSpPr>
          <p:cNvPr id="17" name="Group 16"/>
          <p:cNvGrpSpPr/>
          <p:nvPr/>
        </p:nvGrpSpPr>
        <p:grpSpPr>
          <a:xfrm>
            <a:off x="1719617" y="3371123"/>
            <a:ext cx="8911988" cy="962556"/>
            <a:chOff x="1719617" y="3371123"/>
            <a:chExt cx="8911988" cy="962556"/>
          </a:xfrm>
        </p:grpSpPr>
        <p:sp>
          <p:nvSpPr>
            <p:cNvPr id="16" name="مستطيل 2"/>
            <p:cNvSpPr/>
            <p:nvPr/>
          </p:nvSpPr>
          <p:spPr>
            <a:xfrm>
              <a:off x="1719617" y="3371123"/>
              <a:ext cx="8911988" cy="962556"/>
            </a:xfrm>
            <a:prstGeom prst="rect">
              <a:avLst/>
            </a:prstGeom>
            <a:solidFill>
              <a:schemeClr val="accent2">
                <a:lumMod val="40000"/>
                <a:lumOff val="6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400" b="1" dirty="0">
                <a:solidFill>
                  <a:schemeClr val="tx1"/>
                </a:solidFill>
                <a:ea typeface="Calibri" panose="020F0502020204030204" pitchFamily="34" charset="0"/>
                <a:cs typeface="Sakkal Majalla" panose="02000000000000000000" pitchFamily="2" charset="-78"/>
              </a:endParaRPr>
            </a:p>
          </p:txBody>
        </p:sp>
        <p:sp>
          <p:nvSpPr>
            <p:cNvPr id="11" name="TextBox 10"/>
            <p:cNvSpPr txBox="1"/>
            <p:nvPr/>
          </p:nvSpPr>
          <p:spPr>
            <a:xfrm>
              <a:off x="2177040" y="3566722"/>
              <a:ext cx="7502532" cy="584775"/>
            </a:xfrm>
            <a:prstGeom prst="rect">
              <a:avLst/>
            </a:prstGeom>
            <a:noFill/>
          </p:spPr>
          <p:txBody>
            <a:bodyPr wrap="square" rtlCol="0">
              <a:spAutoFit/>
            </a:bodyPr>
            <a:lstStyle/>
            <a:p>
              <a:pPr algn="r" rtl="1"/>
              <a:r>
                <a:rPr lang="ar-BH" sz="3200" dirty="0">
                  <a:latin typeface="Sakkal Majalla" panose="02000000000000000000" pitchFamily="2" charset="-78"/>
                  <a:cs typeface="Sakkal Majalla" panose="02000000000000000000" pitchFamily="2" charset="-78"/>
                </a:rPr>
                <a:t>لماذا أعلنت قيادة مملكة البحرين «حالة السلامة الوطنية»؟</a:t>
              </a:r>
              <a:endParaRPr lang="en-US" sz="3200" dirty="0">
                <a:latin typeface="Sakkal Majalla" panose="02000000000000000000" pitchFamily="2" charset="-78"/>
                <a:cs typeface="Sakkal Majalla" panose="02000000000000000000" pitchFamily="2" charset="-78"/>
              </a:endParaRPr>
            </a:p>
          </p:txBody>
        </p:sp>
      </p:grpSp>
    </p:spTree>
    <p:extLst>
      <p:ext uri="{BB962C8B-B14F-4D97-AF65-F5344CB8AC3E}">
        <p14:creationId xmlns:p14="http://schemas.microsoft.com/office/powerpoint/2010/main" val="229517614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ircle(in)">
                                      <p:cBhvr>
                                        <p:cTn id="13" dur="2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anim calcmode="lin" valueType="num">
                                      <p:cBhvr>
                                        <p:cTn id="24" dur="1000" fill="hold"/>
                                        <p:tgtEl>
                                          <p:spTgt spid="17"/>
                                        </p:tgtEl>
                                        <p:attrNameLst>
                                          <p:attrName>ppt_x</p:attrName>
                                        </p:attrNameLst>
                                      </p:cBhvr>
                                      <p:tavLst>
                                        <p:tav tm="0">
                                          <p:val>
                                            <p:strVal val="#ppt_x"/>
                                          </p:val>
                                        </p:tav>
                                        <p:tav tm="100000">
                                          <p:val>
                                            <p:strVal val="#ppt_x"/>
                                          </p:val>
                                        </p:tav>
                                      </p:tavLst>
                                    </p:anim>
                                    <p:anim calcmode="lin" valueType="num">
                                      <p:cBhvr>
                                        <p:cTn id="2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43575" y="200025"/>
            <a:ext cx="184731" cy="369332"/>
          </a:xfrm>
          <a:prstGeom prst="rect">
            <a:avLst/>
          </a:prstGeom>
          <a:noFill/>
        </p:spPr>
        <p:txBody>
          <a:bodyPr wrap="none" rtlCol="0">
            <a:spAutoFit/>
          </a:bodyPr>
          <a:lstStyle/>
          <a:p>
            <a:pPr marL="0" algn="r" defTabSz="914400" rtl="1" eaLnBrk="1" latinLnBrk="0" hangingPunct="1"/>
            <a:endParaRPr lang="en-US" dirty="0"/>
          </a:p>
        </p:txBody>
      </p:sp>
      <p:sp>
        <p:nvSpPr>
          <p:cNvPr id="8" name="Title 1"/>
          <p:cNvSpPr>
            <a:spLocks noGrp="1"/>
          </p:cNvSpPr>
          <p:nvPr>
            <p:ph type="title"/>
          </p:nvPr>
        </p:nvSpPr>
        <p:spPr>
          <a:xfrm>
            <a:off x="3959179" y="618640"/>
            <a:ext cx="3657600" cy="830043"/>
          </a:xfrm>
        </p:spPr>
        <p:txBody>
          <a:bodyPr/>
          <a:lstStyle/>
          <a:p>
            <a:pPr algn="ctr" rtl="1"/>
            <a:r>
              <a:rPr lang="ar-BH" sz="4800" b="1" dirty="0">
                <a:solidFill>
                  <a:srgbClr val="C00000"/>
                </a:solidFill>
                <a:effectLst>
                  <a:outerShdw blurRad="38100" dist="38100" dir="2700000" algn="tl">
                    <a:srgbClr val="000000">
                      <a:alpha val="43137"/>
                    </a:srgbClr>
                  </a:outerShdw>
                </a:effectLst>
              </a:rPr>
              <a:t>أنشطة ختامية</a:t>
            </a:r>
          </a:p>
        </p:txBody>
      </p:sp>
      <p:pic>
        <p:nvPicPr>
          <p:cNvPr id="9" name="Picture 8">
            <a:extLst>
              <a:ext uri="{FF2B5EF4-FFF2-40B4-BE49-F238E27FC236}">
                <a16:creationId xmlns:a16="http://schemas.microsoft.com/office/drawing/2014/main" id="{A578846E-9364-4F77-A834-F3C496184CE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rot="1634430">
            <a:off x="7382689" y="234588"/>
            <a:ext cx="561340" cy="1325880"/>
          </a:xfrm>
          <a:prstGeom prst="rect">
            <a:avLst/>
          </a:prstGeom>
          <a:noFill/>
          <a:effectLst>
            <a:innerShdw blurRad="63500" dist="50800" dir="13500000">
              <a:prstClr val="black">
                <a:alpha val="50000"/>
              </a:prstClr>
            </a:innerShdw>
          </a:effectLst>
        </p:spPr>
      </p:pic>
      <p:sp>
        <p:nvSpPr>
          <p:cNvPr id="6" name="TextBox 5"/>
          <p:cNvSpPr txBox="1"/>
          <p:nvPr/>
        </p:nvSpPr>
        <p:spPr>
          <a:xfrm>
            <a:off x="4538767" y="2154640"/>
            <a:ext cx="2779078" cy="584775"/>
          </a:xfrm>
          <a:prstGeom prst="rect">
            <a:avLst/>
          </a:prstGeom>
          <a:noFill/>
        </p:spPr>
        <p:txBody>
          <a:bodyPr wrap="square" rtlCol="0">
            <a:spAutoFit/>
          </a:bodyPr>
          <a:lstStyle/>
          <a:p>
            <a:pPr algn="ctr"/>
            <a:r>
              <a:rPr lang="ar-BH" sz="3200" b="1" dirty="0">
                <a:solidFill>
                  <a:srgbClr val="FF3300"/>
                </a:solidFill>
              </a:rPr>
              <a:t>أكتب</a:t>
            </a:r>
            <a:endParaRPr lang="en-US" sz="3200" b="1" dirty="0">
              <a:solidFill>
                <a:srgbClr val="FF3300"/>
              </a:solidFill>
            </a:endParaRPr>
          </a:p>
        </p:txBody>
      </p:sp>
      <p:sp>
        <p:nvSpPr>
          <p:cNvPr id="12" name="مستطيل 2"/>
          <p:cNvSpPr/>
          <p:nvPr/>
        </p:nvSpPr>
        <p:spPr>
          <a:xfrm>
            <a:off x="1379946" y="3249878"/>
            <a:ext cx="8911988" cy="962556"/>
          </a:xfrm>
          <a:prstGeom prst="rect">
            <a:avLst/>
          </a:prstGeom>
          <a:solidFill>
            <a:schemeClr val="accent2">
              <a:lumMod val="40000"/>
              <a:lumOff val="6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3200" dirty="0">
                <a:solidFill>
                  <a:schemeClr val="tx1"/>
                </a:solidFill>
                <a:latin typeface="Sakkal Majalla" panose="02000000000000000000" pitchFamily="2" charset="-78"/>
                <a:cs typeface="Sakkal Majalla" panose="02000000000000000000" pitchFamily="2" charset="-78"/>
              </a:rPr>
              <a:t>مقالة تبرز فيها دور مملكة البحرين في التصدي لجائحة كورونا «كوفيد19» التي اجتاحت العالم منذ العام 2020م.</a:t>
            </a:r>
            <a:endParaRPr lang="en-US" sz="3200" dirty="0">
              <a:solidFill>
                <a:schemeClr val="tx1"/>
              </a:solidFill>
              <a:latin typeface="Sakkal Majalla" panose="02000000000000000000" pitchFamily="2" charset="-78"/>
              <a:cs typeface="Sakkal Majalla" panose="02000000000000000000" pitchFamily="2" charset="-78"/>
            </a:endParaRPr>
          </a:p>
        </p:txBody>
      </p:sp>
      <p:pic>
        <p:nvPicPr>
          <p:cNvPr id="3" name="Picture 2"/>
          <p:cNvPicPr>
            <a:picLocks noChangeAspect="1"/>
          </p:cNvPicPr>
          <p:nvPr/>
        </p:nvPicPr>
        <p:blipFill>
          <a:blip r:embed="rId4"/>
          <a:stretch>
            <a:fillRect/>
          </a:stretch>
        </p:blipFill>
        <p:spPr>
          <a:xfrm>
            <a:off x="6587169" y="1841903"/>
            <a:ext cx="1076190" cy="1095238"/>
          </a:xfrm>
          <a:prstGeom prst="rect">
            <a:avLst/>
          </a:prstGeom>
        </p:spPr>
      </p:pic>
    </p:spTree>
    <p:extLst>
      <p:ext uri="{BB962C8B-B14F-4D97-AF65-F5344CB8AC3E}">
        <p14:creationId xmlns:p14="http://schemas.microsoft.com/office/powerpoint/2010/main" val="3273593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P spid="1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3"/>
          <a:stretch>
            <a:fillRect/>
          </a:stretch>
        </p:blipFill>
        <p:spPr>
          <a:xfrm rot="16200000">
            <a:off x="5771973" y="-618050"/>
            <a:ext cx="523875" cy="5588000"/>
          </a:xfrm>
          <a:prstGeom prst="rect">
            <a:avLst/>
          </a:prstGeom>
        </p:spPr>
      </p:pic>
      <p:pic>
        <p:nvPicPr>
          <p:cNvPr id="6" name="Picture 5"/>
          <p:cNvPicPr>
            <a:picLocks noChangeAspect="1"/>
          </p:cNvPicPr>
          <p:nvPr/>
        </p:nvPicPr>
        <p:blipFill>
          <a:blip r:embed="rId3"/>
          <a:stretch>
            <a:fillRect/>
          </a:stretch>
        </p:blipFill>
        <p:spPr>
          <a:xfrm rot="16200000">
            <a:off x="5771973" y="1476568"/>
            <a:ext cx="523875" cy="5588000"/>
          </a:xfrm>
          <a:prstGeom prst="rect">
            <a:avLst/>
          </a:prstGeom>
        </p:spPr>
      </p:pic>
      <p:sp>
        <p:nvSpPr>
          <p:cNvPr id="8" name="Title 1"/>
          <p:cNvSpPr>
            <a:spLocks noGrp="1"/>
          </p:cNvSpPr>
          <p:nvPr>
            <p:ph type="title"/>
          </p:nvPr>
        </p:nvSpPr>
        <p:spPr>
          <a:xfrm>
            <a:off x="3239910" y="2175950"/>
            <a:ext cx="5391362" cy="2036271"/>
          </a:xfrm>
        </p:spPr>
        <p:txBody>
          <a:bodyPr>
            <a:noAutofit/>
          </a:bodyPr>
          <a:lstStyle/>
          <a:p>
            <a:pPr algn="ctr" rtl="1"/>
            <a:r>
              <a:rPr lang="ar-BH" sz="36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انتهى الدرس</a:t>
            </a:r>
            <a:endParaRPr lang="en-US" sz="36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67757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5153</TotalTime>
  <Words>2659</Words>
  <Application>Microsoft Office PowerPoint</Application>
  <PresentationFormat>Widescreen</PresentationFormat>
  <Paragraphs>166</Paragraphs>
  <Slides>29</Slides>
  <Notes>1</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أنشطة ختامية</vt:lpstr>
      <vt:lpstr>أنشطة ختامية</vt:lpstr>
      <vt:lpstr>انتهى الدرس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AYSHA ALTHABET</dc:creator>
  <cp:lastModifiedBy>Unknown User</cp:lastModifiedBy>
  <cp:revision>364</cp:revision>
  <cp:lastPrinted>2021-01-17T11:49:49Z</cp:lastPrinted>
  <dcterms:created xsi:type="dcterms:W3CDTF">2020-03-04T10:47:58Z</dcterms:created>
  <dcterms:modified xsi:type="dcterms:W3CDTF">2022-09-04T19:57:52Z</dcterms:modified>
</cp:coreProperties>
</file>