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4" r:id="rId5"/>
    <p:sldId id="279" r:id="rId6"/>
    <p:sldId id="280" r:id="rId7"/>
    <p:sldId id="281" r:id="rId8"/>
    <p:sldId id="262" r:id="rId9"/>
    <p:sldId id="265" r:id="rId10"/>
    <p:sldId id="282" r:id="rId11"/>
    <p:sldId id="267" r:id="rId12"/>
    <p:sldId id="283" r:id="rId13"/>
    <p:sldId id="284" r:id="rId14"/>
    <p:sldId id="270" r:id="rId15"/>
    <p:sldId id="271" r:id="rId16"/>
    <p:sldId id="285" r:id="rId17"/>
    <p:sldId id="273" r:id="rId18"/>
    <p:sldId id="278" r:id="rId19"/>
    <p:sldId id="274" r:id="rId20"/>
    <p:sldId id="276" r:id="rId21"/>
    <p:sldId id="277" r:id="rId22"/>
    <p:sldId id="32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939"/>
    <a:srgbClr val="EEEEEE"/>
    <a:srgbClr val="FF0000"/>
    <a:srgbClr val="FF2929"/>
    <a:srgbClr val="666699"/>
    <a:srgbClr val="71D763"/>
    <a:srgbClr val="7ECBFA"/>
    <a:srgbClr val="C4C4C4"/>
    <a:srgbClr val="9900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1" autoAdjust="0"/>
    <p:restoredTop sz="94660"/>
  </p:normalViewPr>
  <p:slideViewPr>
    <p:cSldViewPr snapToGrid="0">
      <p:cViewPr varScale="1">
        <p:scale>
          <a:sx n="40" d="100"/>
          <a:sy n="40" d="100"/>
        </p:scale>
        <p:origin x="46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theme" Target="theme/theme1.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viewProps" Target="viewProps.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presProps" Target="presProps.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10" Type="http://schemas.openxmlformats.org/officeDocument/2006/relationships/slide" Target="slides/slide6.xml" /><Relationship Id="rId19" Type="http://schemas.openxmlformats.org/officeDocument/2006/relationships/slide" Target="slides/slide15.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905636760"/>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4107749050"/>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58170765"/>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934561116"/>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922307855"/>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095030670"/>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215593034"/>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810518136"/>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805427599"/>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495067252"/>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104229661"/>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5/11/2021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dirty="0"/>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image" Target="../media/image4.png" /></Relationships>
</file>

<file path=ppt/slides/_rels/slide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 /><Relationship Id="rId2" Type="http://schemas.openxmlformats.org/officeDocument/2006/relationships/video" Target="../media/media1.mp4" /><Relationship Id="rId1" Type="http://schemas.microsoft.com/office/2007/relationships/media" Target="../media/media1.mp4" /><Relationship Id="rId5" Type="http://schemas.openxmlformats.org/officeDocument/2006/relationships/image" Target="../media/image6.png" /><Relationship Id="rId4" Type="http://schemas.openxmlformats.org/officeDocument/2006/relationships/image" Target="../media/image9.png" /></Relationships>
</file>

<file path=ppt/slides/_rels/slide16.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slideLayout" Target="../slideLayouts/slideLayout1.xml" /><Relationship Id="rId1" Type="http://schemas.openxmlformats.org/officeDocument/2006/relationships/tags" Target="../tags/tag1.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D8E6D29-3426-41E9-948A-97F16323C6F0}"/>
              </a:ext>
            </a:extLst>
          </p:cNvPr>
          <p:cNvSpPr>
            <a:spLocks noGrp="1"/>
          </p:cNvSpPr>
          <p:nvPr>
            <p:ph type="ctrTitle"/>
          </p:nvPr>
        </p:nvSpPr>
        <p:spPr>
          <a:xfrm>
            <a:off x="1250715" y="3260034"/>
            <a:ext cx="9955696" cy="450572"/>
          </a:xfrm>
        </p:spPr>
        <p:txBody>
          <a:bodyPr>
            <a:normAutofit fontScale="90000"/>
          </a:bodyPr>
          <a:lstStyle/>
          <a:p>
            <a:pPr rtl="1"/>
            <a:r>
              <a:rPr lang="ar-BH" b="1" dirty="0"/>
              <a:t> </a:t>
            </a:r>
            <a:br>
              <a:rPr lang="ar-SA" b="1" dirty="0"/>
            </a:br>
            <a:br>
              <a:rPr lang="ar-SA" b="1" dirty="0"/>
            </a:br>
            <a:br>
              <a:rPr lang="ar-SA" b="1" dirty="0"/>
            </a:br>
            <a:r>
              <a:rPr lang="ar-BH" b="1" dirty="0"/>
              <a:t>تاريخ العرب الحديث والمعاصر (أجا213)</a:t>
            </a:r>
            <a:br>
              <a:rPr lang="ar-BH" dirty="0"/>
            </a:br>
            <a:endParaRPr lang="en-US" dirty="0"/>
          </a:p>
        </p:txBody>
      </p:sp>
      <p:pic>
        <p:nvPicPr>
          <p:cNvPr id="6" name="صورة 5">
            <a:extLst>
              <a:ext uri="{FF2B5EF4-FFF2-40B4-BE49-F238E27FC236}">
                <a16:creationId xmlns:a16="http://schemas.microsoft.com/office/drawing/2014/main" id="{2208B70D-9CBC-48C3-BDC3-840DAF0DC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8661" y="5187264"/>
            <a:ext cx="7177750" cy="1480519"/>
          </a:xfrm>
          <a:prstGeom prst="rect">
            <a:avLst/>
          </a:prstGeom>
          <a:ln>
            <a:noFill/>
          </a:ln>
          <a:effectLst>
            <a:softEdge rad="112500"/>
          </a:effectLst>
        </p:spPr>
      </p:pic>
      <p:pic>
        <p:nvPicPr>
          <p:cNvPr id="4" name="صورة 3">
            <a:extLst>
              <a:ext uri="{FF2B5EF4-FFF2-40B4-BE49-F238E27FC236}">
                <a16:creationId xmlns:a16="http://schemas.microsoft.com/office/drawing/2014/main" id="{E789CF0A-2FAD-4489-BBF9-DD07392BB7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0715" y="3079569"/>
            <a:ext cx="2547633" cy="3588214"/>
          </a:xfrm>
          <a:prstGeom prst="rect">
            <a:avLst/>
          </a:prstGeom>
        </p:spPr>
      </p:pic>
      <p:sp>
        <p:nvSpPr>
          <p:cNvPr id="5" name="مربع نص 4">
            <a:extLst>
              <a:ext uri="{FF2B5EF4-FFF2-40B4-BE49-F238E27FC236}">
                <a16:creationId xmlns:a16="http://schemas.microsoft.com/office/drawing/2014/main" id="{BED30D82-F05E-4EDD-AEF0-3F057DD4196E}"/>
              </a:ext>
            </a:extLst>
          </p:cNvPr>
          <p:cNvSpPr txBox="1"/>
          <p:nvPr/>
        </p:nvSpPr>
        <p:spPr>
          <a:xfrm>
            <a:off x="5221356" y="3260034"/>
            <a:ext cx="5817704" cy="2554545"/>
          </a:xfrm>
          <a:prstGeom prst="rect">
            <a:avLst/>
          </a:prstGeom>
          <a:noFill/>
        </p:spPr>
        <p:txBody>
          <a:bodyPr wrap="square" rtlCol="0">
            <a:spAutoFit/>
          </a:bodyPr>
          <a:lstStyle/>
          <a:p>
            <a:pPr algn="ctr" rtl="1"/>
            <a:r>
              <a:rPr lang="ar-SA" sz="4000" dirty="0"/>
              <a:t>الوحدة الرابعة </a:t>
            </a:r>
            <a:br>
              <a:rPr lang="ar-SA" sz="4000" dirty="0"/>
            </a:br>
            <a:r>
              <a:rPr lang="ar-SA" sz="4000" dirty="0"/>
              <a:t>الدرس السادس عشر</a:t>
            </a:r>
            <a:br>
              <a:rPr lang="ar-SA" sz="4000" dirty="0"/>
            </a:br>
            <a:r>
              <a:rPr lang="ar-SA" sz="4000" b="1" dirty="0"/>
              <a:t>حركة التحرر الوطني الفلسطيني</a:t>
            </a:r>
            <a:br>
              <a:rPr lang="ar-SA" sz="4000" b="1" dirty="0"/>
            </a:br>
            <a:r>
              <a:rPr lang="ar-SA" sz="4000" b="1" dirty="0"/>
              <a:t> </a:t>
            </a:r>
            <a:endParaRPr lang="az-Cyrl-AZ" sz="4000" b="1" dirty="0"/>
          </a:p>
        </p:txBody>
      </p:sp>
    </p:spTree>
    <p:extLst>
      <p:ext uri="{BB962C8B-B14F-4D97-AF65-F5344CB8AC3E}">
        <p14:creationId xmlns:p14="http://schemas.microsoft.com/office/powerpoint/2010/main" val="4217226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BDD3F75-1461-4DDA-AABA-E8DB4CD26BFA}"/>
              </a:ext>
            </a:extLst>
          </p:cNvPr>
          <p:cNvSpPr txBox="1"/>
          <p:nvPr/>
        </p:nvSpPr>
        <p:spPr>
          <a:xfrm>
            <a:off x="4253948" y="458858"/>
            <a:ext cx="3339548" cy="707886"/>
          </a:xfrm>
          <a:prstGeom prst="rect">
            <a:avLst/>
          </a:prstGeom>
          <a:noFill/>
        </p:spPr>
        <p:txBody>
          <a:bodyPr wrap="square" rtlCol="0">
            <a:spAutoFit/>
          </a:bodyPr>
          <a:lstStyle/>
          <a:p>
            <a:pPr algn="ctr"/>
            <a:r>
              <a:rPr lang="ar-SA" sz="4000" b="1" dirty="0"/>
              <a:t>الأهداف</a:t>
            </a:r>
            <a:endParaRPr lang="az-Cyrl-AZ" sz="4000" b="1" dirty="0"/>
          </a:p>
        </p:txBody>
      </p:sp>
      <p:sp>
        <p:nvSpPr>
          <p:cNvPr id="3" name="مربع نص 2">
            <a:extLst>
              <a:ext uri="{FF2B5EF4-FFF2-40B4-BE49-F238E27FC236}">
                <a16:creationId xmlns:a16="http://schemas.microsoft.com/office/drawing/2014/main" id="{AE587210-E215-4FB9-835C-2BC22AB57FDD}"/>
              </a:ext>
            </a:extLst>
          </p:cNvPr>
          <p:cNvSpPr txBox="1"/>
          <p:nvPr/>
        </p:nvSpPr>
        <p:spPr>
          <a:xfrm>
            <a:off x="1630017" y="1669773"/>
            <a:ext cx="9501809" cy="4154984"/>
          </a:xfrm>
          <a:prstGeom prst="rect">
            <a:avLst/>
          </a:prstGeom>
          <a:noFill/>
        </p:spPr>
        <p:txBody>
          <a:bodyPr wrap="square" rtlCol="0">
            <a:spAutoFit/>
          </a:bodyPr>
          <a:lstStyle/>
          <a:p>
            <a:pPr algn="r"/>
            <a:r>
              <a:rPr lang="ar-SA" sz="2400" b="1" u="sng" dirty="0"/>
              <a:t>يتوقَع من الّطالب في نهاية الدّرس أن</a:t>
            </a:r>
            <a:r>
              <a:rPr lang="ar-SA" sz="2400" b="1" dirty="0"/>
              <a:t>:</a:t>
            </a:r>
          </a:p>
          <a:p>
            <a:pPr algn="l" rtl="1"/>
            <a:endParaRPr lang="ar-SA" sz="2400" dirty="0"/>
          </a:p>
          <a:p>
            <a:pPr marL="342900" indent="-342900" algn="r" rtl="1">
              <a:buFont typeface="Wingdings" panose="05000000000000000000" pitchFamily="2" charset="2"/>
              <a:buChar char="Ø"/>
            </a:pPr>
            <a:r>
              <a:rPr lang="ar-SA" sz="2400" dirty="0"/>
              <a:t>يتعرف المقصود بالمفاهيم والمصطلحات التالية: المقاومة، ثورة الحجارة، النكبة، الانتفاضة.</a:t>
            </a:r>
          </a:p>
          <a:p>
            <a:pPr algn="r" rtl="1"/>
            <a:endParaRPr lang="ar-SA" sz="2400" dirty="0"/>
          </a:p>
          <a:p>
            <a:pPr marL="342900" indent="-342900" algn="r" rtl="1">
              <a:buFont typeface="Wingdings" panose="05000000000000000000" pitchFamily="2" charset="2"/>
              <a:buChar char="Ø"/>
            </a:pPr>
            <a:r>
              <a:rPr lang="ar-SA" sz="2400" dirty="0"/>
              <a:t>يميز بين المقاومة السياسية والمقاومة المسلحة لحركة التحرر الوطني الفلسطيني بين الحربين.</a:t>
            </a:r>
          </a:p>
          <a:p>
            <a:pPr algn="r" rtl="1"/>
            <a:endParaRPr lang="ar-SA" sz="2400" dirty="0"/>
          </a:p>
          <a:p>
            <a:pPr marL="342900" indent="-342900" algn="r" rtl="1">
              <a:buFont typeface="Wingdings" panose="05000000000000000000" pitchFamily="2" charset="2"/>
              <a:buChar char="Ø"/>
            </a:pPr>
            <a:r>
              <a:rPr lang="ar-SA" sz="2400" dirty="0"/>
              <a:t>يعلل أسباب النكبة الكبرى في 1948م.</a:t>
            </a:r>
          </a:p>
          <a:p>
            <a:pPr marL="342900" indent="-342900" algn="r" rtl="1">
              <a:buFont typeface="Wingdings" panose="05000000000000000000" pitchFamily="2" charset="2"/>
              <a:buChar char="Ø"/>
            </a:pPr>
            <a:endParaRPr lang="ar-SA" sz="2400" dirty="0"/>
          </a:p>
          <a:p>
            <a:pPr marL="342900" indent="-342900" algn="r" rtl="1">
              <a:buFont typeface="Wingdings" panose="05000000000000000000" pitchFamily="2" charset="2"/>
              <a:buChar char="Ø"/>
            </a:pPr>
            <a:r>
              <a:rPr lang="ar-SA" sz="2400" dirty="0"/>
              <a:t>يتتبع أشكال المقاومة الفلسطينية ضد الاحتلال الإسرائيلي  حتى عام 2001م.</a:t>
            </a:r>
          </a:p>
          <a:p>
            <a:pPr marL="342900" indent="-342900" algn="r" rtl="1">
              <a:buFont typeface="Wingdings" panose="05000000000000000000" pitchFamily="2" charset="2"/>
              <a:buChar char="Ø"/>
            </a:pPr>
            <a:endParaRPr lang="ar-SA" sz="2400" dirty="0"/>
          </a:p>
          <a:p>
            <a:pPr marL="342900" indent="-342900" algn="r" rtl="1">
              <a:buFont typeface="Wingdings" panose="05000000000000000000" pitchFamily="2" charset="2"/>
              <a:buChar char="Ø"/>
            </a:pPr>
            <a:r>
              <a:rPr lang="ar-SA" sz="2400" dirty="0"/>
              <a:t>يقرأ الخط الزمني لحركة التحرر الوطني الفلسطيني.</a:t>
            </a:r>
            <a:endParaRPr lang="az-Cyrl-AZ" sz="2400" dirty="0"/>
          </a:p>
        </p:txBody>
      </p:sp>
      <p:cxnSp>
        <p:nvCxnSpPr>
          <p:cNvPr id="5" name="رابط مستقيم 4">
            <a:extLst>
              <a:ext uri="{FF2B5EF4-FFF2-40B4-BE49-F238E27FC236}">
                <a16:creationId xmlns:a16="http://schemas.microsoft.com/office/drawing/2014/main" id="{531B34A8-86B3-4B07-B3E0-6B921D27C3ED}"/>
              </a:ext>
            </a:extLst>
          </p:cNvPr>
          <p:cNvCxnSpPr>
            <a:cxnSpLocks/>
          </p:cNvCxnSpPr>
          <p:nvPr/>
        </p:nvCxnSpPr>
        <p:spPr>
          <a:xfrm>
            <a:off x="1179443" y="1371600"/>
            <a:ext cx="9833113" cy="0"/>
          </a:xfrm>
          <a:prstGeom prst="line">
            <a:avLst/>
          </a:prstGeom>
          <a:ln w="28575">
            <a:solidFill>
              <a:srgbClr val="FF2929"/>
            </a:solidFill>
          </a:ln>
        </p:spPr>
        <p:style>
          <a:lnRef idx="1">
            <a:schemeClr val="accent1"/>
          </a:lnRef>
          <a:fillRef idx="0">
            <a:schemeClr val="accent1"/>
          </a:fillRef>
          <a:effectRef idx="0">
            <a:schemeClr val="accent1"/>
          </a:effectRef>
          <a:fontRef idx="minor">
            <a:schemeClr val="tx1"/>
          </a:fontRef>
        </p:style>
      </p:cxnSp>
      <p:sp>
        <p:nvSpPr>
          <p:cNvPr id="4" name="مستطيل 3">
            <a:extLst>
              <a:ext uri="{FF2B5EF4-FFF2-40B4-BE49-F238E27FC236}">
                <a16:creationId xmlns:a16="http://schemas.microsoft.com/office/drawing/2014/main" id="{85B77323-EB76-4FAA-B507-941EB8586506}"/>
              </a:ext>
            </a:extLst>
          </p:cNvPr>
          <p:cNvSpPr/>
          <p:nvPr/>
        </p:nvSpPr>
        <p:spPr>
          <a:xfrm>
            <a:off x="0" y="458859"/>
            <a:ext cx="3339548" cy="376028"/>
          </a:xfrm>
          <a:prstGeom prst="rect">
            <a:avLst/>
          </a:prstGeom>
          <a:solidFill>
            <a:srgbClr val="FF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a:t>حركة التحرر الوطني الفلسطيني أجا 213</a:t>
            </a:r>
          </a:p>
        </p:txBody>
      </p:sp>
      <p:pic>
        <p:nvPicPr>
          <p:cNvPr id="6" name="صورة 5">
            <a:extLst>
              <a:ext uri="{FF2B5EF4-FFF2-40B4-BE49-F238E27FC236}">
                <a16:creationId xmlns:a16="http://schemas.microsoft.com/office/drawing/2014/main" id="{1F08C68D-05CE-470A-9A5F-8BCFB42E378E}"/>
              </a:ext>
            </a:extLst>
          </p:cNvPr>
          <p:cNvPicPr>
            <a:picLocks noChangeAspect="1"/>
          </p:cNvPicPr>
          <p:nvPr/>
        </p:nvPicPr>
        <p:blipFill>
          <a:blip r:embed="rId2"/>
          <a:stretch>
            <a:fillRect/>
          </a:stretch>
        </p:blipFill>
        <p:spPr>
          <a:xfrm>
            <a:off x="10189524" y="103522"/>
            <a:ext cx="1646063" cy="1268078"/>
          </a:xfrm>
          <a:prstGeom prst="rect">
            <a:avLst/>
          </a:prstGeom>
        </p:spPr>
      </p:pic>
    </p:spTree>
    <p:extLst>
      <p:ext uri="{BB962C8B-B14F-4D97-AF65-F5344CB8AC3E}">
        <p14:creationId xmlns:p14="http://schemas.microsoft.com/office/powerpoint/2010/main" val="412298113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5400" b="1" dirty="0">
                <a:cs typeface="+mn-cs"/>
              </a:rPr>
              <a:t>المقدمة</a:t>
            </a:r>
            <a:r>
              <a:rPr lang="ar-SA" sz="5400" dirty="0">
                <a:cs typeface="+mn-cs"/>
              </a:rPr>
              <a:t> </a:t>
            </a:r>
            <a:endParaRPr lang="en-US" sz="5400" dirty="0">
              <a:cs typeface="+mn-cs"/>
            </a:endParaRPr>
          </a:p>
        </p:txBody>
      </p:sp>
      <p:sp>
        <p:nvSpPr>
          <p:cNvPr id="4" name="مربع نص 3">
            <a:extLst>
              <a:ext uri="{FF2B5EF4-FFF2-40B4-BE49-F238E27FC236}">
                <a16:creationId xmlns:a16="http://schemas.microsoft.com/office/drawing/2014/main" id="{19DC60B0-1919-4C47-8ED1-D65F6CC8441E}"/>
              </a:ext>
            </a:extLst>
          </p:cNvPr>
          <p:cNvSpPr txBox="1"/>
          <p:nvPr/>
        </p:nvSpPr>
        <p:spPr>
          <a:xfrm>
            <a:off x="1447800" y="2151727"/>
            <a:ext cx="9220200" cy="2967479"/>
          </a:xfrm>
          <a:prstGeom prst="rect">
            <a:avLst/>
          </a:prstGeom>
          <a:noFill/>
        </p:spPr>
        <p:txBody>
          <a:bodyPr wrap="square" rtlCol="0">
            <a:spAutoFit/>
          </a:bodyPr>
          <a:lstStyle/>
          <a:p>
            <a:pPr algn="just" rtl="1">
              <a:lnSpc>
                <a:spcPct val="150000"/>
              </a:lnSpc>
            </a:pPr>
            <a:r>
              <a:rPr lang="ar-SA" sz="3200" dirty="0"/>
              <a:t>    لقد توالت ردود الفعل الفلسطينية والعربية ضد مخططات الحركة الصهيونية</a:t>
            </a:r>
            <a:r>
              <a:rPr lang="ar-BH" sz="3200" dirty="0"/>
              <a:t>، </a:t>
            </a:r>
            <a:r>
              <a:rPr lang="ar-SA" sz="3200" dirty="0"/>
              <a:t>وحليفتها بريطانيا منذ إعلان الانتداب</a:t>
            </a:r>
            <a:r>
              <a:rPr lang="ar-BH" sz="3200" dirty="0"/>
              <a:t>،</a:t>
            </a:r>
            <a:r>
              <a:rPr lang="ar-SA" sz="3200" dirty="0"/>
              <a:t> على مدى عقود من الزمن تبلورت الشخصية الوطنية الفلسطينية، وقد اتخذت المقاومة خلالها اتجاهات وأشكالا تنظيمية مختلفة.   </a:t>
            </a:r>
            <a:endParaRPr lang="az-Cyrl-AZ" sz="3200" dirty="0"/>
          </a:p>
        </p:txBody>
      </p:sp>
      <p:cxnSp>
        <p:nvCxnSpPr>
          <p:cNvPr id="5" name="رابط مستقيم 4">
            <a:extLst>
              <a:ext uri="{FF2B5EF4-FFF2-40B4-BE49-F238E27FC236}">
                <a16:creationId xmlns:a16="http://schemas.microsoft.com/office/drawing/2014/main" id="{F9AF989D-1C9E-47D7-B9BF-175698B9C64F}"/>
              </a:ext>
            </a:extLst>
          </p:cNvPr>
          <p:cNvCxnSpPr>
            <a:cxnSpLocks/>
          </p:cNvCxnSpPr>
          <p:nvPr/>
        </p:nvCxnSpPr>
        <p:spPr>
          <a:xfrm>
            <a:off x="1143000" y="1690688"/>
            <a:ext cx="9906000" cy="0"/>
          </a:xfrm>
          <a:prstGeom prst="line">
            <a:avLst/>
          </a:prstGeom>
          <a:ln w="28575">
            <a:solidFill>
              <a:srgbClr val="FF2929"/>
            </a:solidFill>
          </a:ln>
        </p:spPr>
        <p:style>
          <a:lnRef idx="1">
            <a:schemeClr val="accent1"/>
          </a:lnRef>
          <a:fillRef idx="0">
            <a:schemeClr val="accent1"/>
          </a:fillRef>
          <a:effectRef idx="0">
            <a:schemeClr val="accent1"/>
          </a:effectRef>
          <a:fontRef idx="minor">
            <a:schemeClr val="tx1"/>
          </a:fontRef>
        </p:style>
      </p:cxnSp>
      <p:pic>
        <p:nvPicPr>
          <p:cNvPr id="3" name="صورة 2">
            <a:extLst>
              <a:ext uri="{FF2B5EF4-FFF2-40B4-BE49-F238E27FC236}">
                <a16:creationId xmlns:a16="http://schemas.microsoft.com/office/drawing/2014/main" id="{CA30F5F2-DB86-4650-A6C2-027C20B73E00}"/>
              </a:ext>
            </a:extLst>
          </p:cNvPr>
          <p:cNvPicPr>
            <a:picLocks noChangeAspect="1"/>
          </p:cNvPicPr>
          <p:nvPr/>
        </p:nvPicPr>
        <p:blipFill>
          <a:blip r:embed="rId2"/>
          <a:stretch>
            <a:fillRect/>
          </a:stretch>
        </p:blipFill>
        <p:spPr>
          <a:xfrm>
            <a:off x="0" y="530774"/>
            <a:ext cx="3340898" cy="493819"/>
          </a:xfrm>
          <a:prstGeom prst="rect">
            <a:avLst/>
          </a:prstGeom>
        </p:spPr>
      </p:pic>
    </p:spTree>
    <p:extLst>
      <p:ext uri="{BB962C8B-B14F-4D97-AF65-F5344CB8AC3E}">
        <p14:creationId xmlns:p14="http://schemas.microsoft.com/office/powerpoint/2010/main" val="329740605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851" y="901148"/>
            <a:ext cx="9604513" cy="696775"/>
          </a:xfrm>
        </p:spPr>
        <p:txBody>
          <a:bodyPr>
            <a:normAutofit/>
          </a:bodyPr>
          <a:lstStyle/>
          <a:p>
            <a:pPr algn="ctr"/>
            <a:r>
              <a:rPr lang="ar-SA" sz="4000" dirty="0"/>
              <a:t>أولًا: حركة التحرر الوطني الفلسطيني بين الحربين</a:t>
            </a:r>
            <a:endParaRPr lang="en-US" sz="4000" dirty="0"/>
          </a:p>
        </p:txBody>
      </p:sp>
      <p:sp>
        <p:nvSpPr>
          <p:cNvPr id="3" name="إطار 2">
            <a:extLst>
              <a:ext uri="{FF2B5EF4-FFF2-40B4-BE49-F238E27FC236}">
                <a16:creationId xmlns:a16="http://schemas.microsoft.com/office/drawing/2014/main" id="{20E3FA97-FA27-4041-9274-1A389E30EDC0}"/>
              </a:ext>
            </a:extLst>
          </p:cNvPr>
          <p:cNvSpPr/>
          <p:nvPr/>
        </p:nvSpPr>
        <p:spPr>
          <a:xfrm>
            <a:off x="838200" y="1690688"/>
            <a:ext cx="10823714" cy="4498077"/>
          </a:xfrm>
          <a:prstGeom prst="frame">
            <a:avLst>
              <a:gd name="adj1" fmla="val 15152"/>
            </a:avLst>
          </a:prstGeom>
          <a:solidFill>
            <a:srgbClr val="6666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az-Cyrl-AZ">
              <a:solidFill>
                <a:schemeClr val="tx1"/>
              </a:solidFill>
            </a:endParaRPr>
          </a:p>
        </p:txBody>
      </p:sp>
      <p:sp>
        <p:nvSpPr>
          <p:cNvPr id="4" name="مربع نص 3">
            <a:extLst>
              <a:ext uri="{FF2B5EF4-FFF2-40B4-BE49-F238E27FC236}">
                <a16:creationId xmlns:a16="http://schemas.microsoft.com/office/drawing/2014/main" id="{665D4AC2-8010-4B70-AFE9-0B7633102C94}"/>
              </a:ext>
            </a:extLst>
          </p:cNvPr>
          <p:cNvSpPr txBox="1"/>
          <p:nvPr/>
        </p:nvSpPr>
        <p:spPr>
          <a:xfrm>
            <a:off x="838200" y="1690688"/>
            <a:ext cx="10081591" cy="3416320"/>
          </a:xfrm>
          <a:prstGeom prst="rect">
            <a:avLst/>
          </a:prstGeom>
          <a:noFill/>
          <a:ln w="38100">
            <a:noFill/>
          </a:ln>
        </p:spPr>
        <p:txBody>
          <a:bodyPr wrap="square" rtlCol="0">
            <a:spAutoFit/>
          </a:bodyPr>
          <a:lstStyle/>
          <a:p>
            <a:pPr algn="ctr" rtl="1"/>
            <a:r>
              <a:rPr lang="ar-SA" sz="3600" dirty="0">
                <a:solidFill>
                  <a:srgbClr val="FF0000"/>
                </a:solidFill>
                <a:effectLst>
                  <a:outerShdw blurRad="38100" dist="38100" dir="2700000" algn="tl">
                    <a:srgbClr val="000000">
                      <a:alpha val="43137"/>
                    </a:srgbClr>
                  </a:outerShdw>
                </a:effectLst>
              </a:rPr>
              <a:t>- المقاومة السياسية الفلسطينية       </a:t>
            </a:r>
          </a:p>
          <a:p>
            <a:pPr marL="742950" indent="-742950" algn="ctr">
              <a:buAutoNum type="arabic1Minus"/>
            </a:pPr>
            <a:endParaRPr lang="ar-SA" sz="3600" dirty="0"/>
          </a:p>
          <a:p>
            <a:pPr algn="r"/>
            <a:r>
              <a:rPr lang="ar-SA" sz="2400" dirty="0">
                <a:solidFill>
                  <a:srgbClr val="FF0000"/>
                </a:solidFill>
              </a:rPr>
              <a:t>-</a:t>
            </a:r>
            <a:r>
              <a:rPr lang="ar-SA" sz="2400" dirty="0"/>
              <a:t> رفضوا الانتداب البريطاني</a:t>
            </a:r>
            <a:r>
              <a:rPr lang="ar-BH" sz="2400" dirty="0"/>
              <a:t>،</a:t>
            </a:r>
            <a:r>
              <a:rPr lang="ar-SA" sz="2400" dirty="0"/>
              <a:t> والاستيطان الصهيوني.</a:t>
            </a:r>
          </a:p>
          <a:p>
            <a:pPr algn="r"/>
            <a:r>
              <a:rPr lang="ar-SA" sz="2400" dirty="0">
                <a:solidFill>
                  <a:srgbClr val="FF0000"/>
                </a:solidFill>
              </a:rPr>
              <a:t>-</a:t>
            </a:r>
            <a:r>
              <a:rPr lang="ar-SA" sz="2400" dirty="0"/>
              <a:t> عبروا عن رفضهم في بداية بطرق سلمية. </a:t>
            </a:r>
          </a:p>
          <a:p>
            <a:pPr algn="r"/>
            <a:r>
              <a:rPr lang="ar-SA" sz="2400" dirty="0">
                <a:solidFill>
                  <a:srgbClr val="FF0000"/>
                </a:solidFill>
              </a:rPr>
              <a:t>-</a:t>
            </a:r>
            <a:r>
              <a:rPr lang="ar-SA" sz="2400" dirty="0"/>
              <a:t>  عقدوا </a:t>
            </a:r>
            <a:r>
              <a:rPr lang="ar-BH" sz="2400" dirty="0"/>
              <a:t>س</a:t>
            </a:r>
            <a:r>
              <a:rPr lang="ar-SA" sz="2400" dirty="0"/>
              <a:t>بعة</a:t>
            </a:r>
            <a:r>
              <a:rPr lang="ar-BH" sz="2400" dirty="0"/>
              <a:t> </a:t>
            </a:r>
            <a:r>
              <a:rPr lang="ar-SA" sz="2400" dirty="0"/>
              <a:t>مؤتمرات</a:t>
            </a:r>
            <a:r>
              <a:rPr lang="ar-BH" sz="2400" dirty="0"/>
              <a:t>،</a:t>
            </a:r>
            <a:r>
              <a:rPr lang="ar-SA" sz="2400" dirty="0"/>
              <a:t> واتفقوا فيها على المطالبة باستقلال فلسطين التام.</a:t>
            </a:r>
          </a:p>
          <a:p>
            <a:pPr algn="r"/>
            <a:r>
              <a:rPr lang="ar-SA" sz="2400" dirty="0">
                <a:solidFill>
                  <a:srgbClr val="FF0000"/>
                </a:solidFill>
              </a:rPr>
              <a:t>-</a:t>
            </a:r>
            <a:r>
              <a:rPr lang="ar-SA" sz="2400" dirty="0"/>
              <a:t> اتخذوا مواقف حاسمة بشأن الهجرة اليهودية.</a:t>
            </a:r>
          </a:p>
          <a:p>
            <a:pPr algn="r"/>
            <a:r>
              <a:rPr lang="ar-SA" sz="2400" dirty="0">
                <a:solidFill>
                  <a:srgbClr val="FF0000"/>
                </a:solidFill>
              </a:rPr>
              <a:t>- </a:t>
            </a:r>
            <a:r>
              <a:rPr lang="ar-SA" sz="2400" dirty="0"/>
              <a:t>نددوا بانحياز سلطات الانتداب البريطاني إلى المن</a:t>
            </a:r>
            <a:r>
              <a:rPr lang="ar-BH" sz="2400" dirty="0"/>
              <a:t>ظ</a:t>
            </a:r>
            <a:r>
              <a:rPr lang="ar-SA" sz="2400" dirty="0" err="1"/>
              <a:t>مة</a:t>
            </a:r>
            <a:r>
              <a:rPr lang="ar-SA" sz="2400" dirty="0"/>
              <a:t> الصهيونية.</a:t>
            </a:r>
          </a:p>
          <a:p>
            <a:pPr algn="r"/>
            <a:r>
              <a:rPr lang="ar-SA" sz="2400" dirty="0">
                <a:solidFill>
                  <a:srgbClr val="FF0000"/>
                </a:solidFill>
              </a:rPr>
              <a:t>-</a:t>
            </a:r>
            <a:r>
              <a:rPr lang="ar-SA" sz="2400" dirty="0"/>
              <a:t> انتخبوا للجنة تنفيذية لمتابعة القضية الفلسطينية بالوسائل الدبلوماسية والسياسية.</a:t>
            </a:r>
            <a:endParaRPr lang="az-Cyrl-AZ" sz="2400" dirty="0"/>
          </a:p>
        </p:txBody>
      </p:sp>
      <p:pic>
        <p:nvPicPr>
          <p:cNvPr id="5" name="صورة 4">
            <a:extLst>
              <a:ext uri="{FF2B5EF4-FFF2-40B4-BE49-F238E27FC236}">
                <a16:creationId xmlns:a16="http://schemas.microsoft.com/office/drawing/2014/main" id="{BCCBEE6F-708B-46C5-A06A-8298CBCA789D}"/>
              </a:ext>
            </a:extLst>
          </p:cNvPr>
          <p:cNvPicPr>
            <a:picLocks noChangeAspect="1"/>
          </p:cNvPicPr>
          <p:nvPr/>
        </p:nvPicPr>
        <p:blipFill>
          <a:blip r:embed="rId2"/>
          <a:stretch>
            <a:fillRect/>
          </a:stretch>
        </p:blipFill>
        <p:spPr>
          <a:xfrm>
            <a:off x="0" y="314564"/>
            <a:ext cx="3340898" cy="493819"/>
          </a:xfrm>
          <a:prstGeom prst="rect">
            <a:avLst/>
          </a:prstGeom>
        </p:spPr>
      </p:pic>
    </p:spTree>
    <p:extLst>
      <p:ext uri="{BB962C8B-B14F-4D97-AF65-F5344CB8AC3E}">
        <p14:creationId xmlns:p14="http://schemas.microsoft.com/office/powerpoint/2010/main" val="226526813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anim calcmode="lin" valueType="num">
                                      <p:cBhvr>
                                        <p:cTn id="1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1000"/>
                                        <p:tgtEl>
                                          <p:spTgt spid="4">
                                            <p:txEl>
                                              <p:pRg st="4" end="4"/>
                                            </p:txEl>
                                          </p:spTgt>
                                        </p:tgtEl>
                                      </p:cBhvr>
                                    </p:animEffect>
                                    <p:anim calcmode="lin" valueType="num">
                                      <p:cBhvr>
                                        <p:cTn id="3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animEffect transition="in" filter="fade">
                                      <p:cBhvr>
                                        <p:cTn id="36" dur="1000"/>
                                        <p:tgtEl>
                                          <p:spTgt spid="4">
                                            <p:txEl>
                                              <p:pRg st="5" end="5"/>
                                            </p:txEl>
                                          </p:spTgt>
                                        </p:tgtEl>
                                      </p:cBhvr>
                                    </p:animEffect>
                                    <p:anim calcmode="lin" valueType="num">
                                      <p:cBhvr>
                                        <p:cTn id="3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1000"/>
                                        <p:tgtEl>
                                          <p:spTgt spid="4">
                                            <p:txEl>
                                              <p:pRg st="6" end="6"/>
                                            </p:txEl>
                                          </p:spTgt>
                                        </p:tgtEl>
                                      </p:cBhvr>
                                    </p:animEffect>
                                    <p:anim calcmode="lin" valueType="num">
                                      <p:cBhvr>
                                        <p:cTn id="4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fade">
                                      <p:cBhvr>
                                        <p:cTn id="50" dur="1000"/>
                                        <p:tgtEl>
                                          <p:spTgt spid="4">
                                            <p:txEl>
                                              <p:pRg st="7" end="7"/>
                                            </p:txEl>
                                          </p:spTgt>
                                        </p:tgtEl>
                                      </p:cBhvr>
                                    </p:animEffect>
                                    <p:anim calcmode="lin" valueType="num">
                                      <p:cBhvr>
                                        <p:cTn id="5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a16="http://schemas.microsoft.com/office/drawing/2014/main" id="{E63A0D44-5F30-41F7-8F8E-1209A5E60C8E}"/>
              </a:ext>
            </a:extLst>
          </p:cNvPr>
          <p:cNvSpPr/>
          <p:nvPr/>
        </p:nvSpPr>
        <p:spPr>
          <a:xfrm>
            <a:off x="556590" y="262125"/>
            <a:ext cx="8687987" cy="3050917"/>
          </a:xfrm>
          <a:prstGeom prst="rect">
            <a:avLst/>
          </a:prstGeom>
          <a:solidFill>
            <a:schemeClr val="accent3">
              <a:lumMod val="40000"/>
              <a:lumOff val="60000"/>
              <a:alpha val="50000"/>
            </a:schemeClr>
          </a:solidFill>
          <a:ln>
            <a:solidFill>
              <a:srgbClr val="FF0000"/>
            </a:solidFill>
          </a:ln>
          <a:effectLst>
            <a:softEdge rad="31750"/>
          </a:effectLst>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lvl="0" algn="r">
              <a:lnSpc>
                <a:spcPct val="150000"/>
              </a:lnSpc>
            </a:pPr>
            <a:r>
              <a:rPr lang="ar-SA" sz="3200" dirty="0">
                <a:ln w="0"/>
                <a:solidFill>
                  <a:srgbClr val="FF0000"/>
                </a:solidFill>
                <a:effectLst>
                  <a:outerShdw blurRad="38100" dist="19050" dir="2700000" algn="tl" rotWithShape="0">
                    <a:schemeClr val="dk1">
                      <a:alpha val="40000"/>
                    </a:schemeClr>
                  </a:outerShdw>
                </a:effectLst>
              </a:rPr>
              <a:t>أ- ثورة البراق (1929م-1936م):</a:t>
            </a:r>
          </a:p>
          <a:p>
            <a:pPr lvl="0" algn="r">
              <a:lnSpc>
                <a:spcPct val="150000"/>
              </a:lnSpc>
            </a:pPr>
            <a:r>
              <a:rPr lang="ar-SA" sz="2400" dirty="0">
                <a:solidFill>
                  <a:srgbClr val="FF0000"/>
                </a:solidFill>
              </a:rPr>
              <a:t>-</a:t>
            </a:r>
            <a:r>
              <a:rPr lang="ar-SA" sz="2400" dirty="0">
                <a:solidFill>
                  <a:srgbClr val="C00000"/>
                </a:solidFill>
              </a:rPr>
              <a:t> </a:t>
            </a:r>
            <a:r>
              <a:rPr lang="ar-SA" sz="2400" dirty="0">
                <a:solidFill>
                  <a:schemeClr val="tx1"/>
                </a:solidFill>
              </a:rPr>
              <a:t>من </a:t>
            </a:r>
            <a:r>
              <a:rPr lang="ar-BH" sz="2400" dirty="0">
                <a:solidFill>
                  <a:schemeClr val="tx1"/>
                </a:solidFill>
              </a:rPr>
              <a:t>أ</a:t>
            </a:r>
            <a:r>
              <a:rPr lang="ar-SA" sz="2400" dirty="0">
                <a:solidFill>
                  <a:schemeClr val="tx1"/>
                </a:solidFill>
              </a:rPr>
              <a:t>برز عواملها محاولة اليهود الاستيلاء على حائط البراق المتصل بالمسجد الأقصى.</a:t>
            </a:r>
          </a:p>
          <a:p>
            <a:pPr lvl="0" algn="r">
              <a:lnSpc>
                <a:spcPct val="150000"/>
              </a:lnSpc>
            </a:pPr>
            <a:r>
              <a:rPr lang="ar-SA" sz="2400" dirty="0">
                <a:solidFill>
                  <a:srgbClr val="FF0000"/>
                </a:solidFill>
              </a:rPr>
              <a:t>- </a:t>
            </a:r>
            <a:r>
              <a:rPr lang="ar-SA" sz="2400" dirty="0">
                <a:solidFill>
                  <a:schemeClr val="tx1"/>
                </a:solidFill>
              </a:rPr>
              <a:t>تصدى لهم </a:t>
            </a:r>
            <a:r>
              <a:rPr lang="ar-BH" sz="2400" dirty="0">
                <a:solidFill>
                  <a:schemeClr val="tx1"/>
                </a:solidFill>
              </a:rPr>
              <a:t>ال</a:t>
            </a:r>
            <a:r>
              <a:rPr lang="ar-SA" sz="2400" dirty="0">
                <a:solidFill>
                  <a:schemeClr val="tx1"/>
                </a:solidFill>
              </a:rPr>
              <a:t>فلسطينيون</a:t>
            </a:r>
            <a:r>
              <a:rPr lang="ar-BH" sz="2400" dirty="0">
                <a:solidFill>
                  <a:schemeClr val="tx1"/>
                </a:solidFill>
              </a:rPr>
              <a:t>،</a:t>
            </a:r>
            <a:r>
              <a:rPr lang="ar-SA" sz="2400" dirty="0">
                <a:solidFill>
                  <a:schemeClr val="tx1"/>
                </a:solidFill>
              </a:rPr>
              <a:t> وجرت مصادمات عمت مختلف المدن الفلسطينية.</a:t>
            </a:r>
          </a:p>
          <a:p>
            <a:pPr lvl="0" algn="r">
              <a:lnSpc>
                <a:spcPct val="150000"/>
              </a:lnSpc>
            </a:pPr>
            <a:r>
              <a:rPr lang="ar-SA" sz="2400" dirty="0">
                <a:solidFill>
                  <a:srgbClr val="FF0000"/>
                </a:solidFill>
              </a:rPr>
              <a:t>- </a:t>
            </a:r>
            <a:r>
              <a:rPr lang="ar-SA" sz="2400" dirty="0">
                <a:solidFill>
                  <a:schemeClr val="tx1"/>
                </a:solidFill>
              </a:rPr>
              <a:t>استشهد خلالها عددا من الفلسطينيين وقتل عدد أكبر من اليهود</a:t>
            </a:r>
            <a:r>
              <a:rPr lang="ar-BH" sz="2400" dirty="0">
                <a:solidFill>
                  <a:schemeClr val="tx1"/>
                </a:solidFill>
              </a:rPr>
              <a:t>،</a:t>
            </a:r>
            <a:r>
              <a:rPr lang="ar-SA" sz="2400" dirty="0">
                <a:solidFill>
                  <a:schemeClr val="tx1"/>
                </a:solidFill>
              </a:rPr>
              <a:t> فعمدت سلطات الانتداب البريطانية إلى تسليحهم بحجة الدفاع من أنفسهم.</a:t>
            </a:r>
            <a:endParaRPr lang="az-Cyrl-AZ" sz="2400" dirty="0">
              <a:solidFill>
                <a:schemeClr val="tx1"/>
              </a:solidFill>
            </a:endParaRPr>
          </a:p>
        </p:txBody>
      </p:sp>
      <p:sp>
        <p:nvSpPr>
          <p:cNvPr id="15" name="مستطيل 14">
            <a:extLst>
              <a:ext uri="{FF2B5EF4-FFF2-40B4-BE49-F238E27FC236}">
                <a16:creationId xmlns:a16="http://schemas.microsoft.com/office/drawing/2014/main" id="{D8527711-363C-4874-8611-92482DAF0588}"/>
              </a:ext>
            </a:extLst>
          </p:cNvPr>
          <p:cNvSpPr/>
          <p:nvPr/>
        </p:nvSpPr>
        <p:spPr>
          <a:xfrm>
            <a:off x="556590" y="3429000"/>
            <a:ext cx="8687988" cy="2918791"/>
          </a:xfrm>
          <a:prstGeom prst="rect">
            <a:avLst/>
          </a:prstGeom>
          <a:solidFill>
            <a:schemeClr val="accent3">
              <a:lumMod val="40000"/>
              <a:lumOff val="60000"/>
            </a:schemeClr>
          </a:solidFill>
          <a:ln>
            <a:solidFill>
              <a:srgbClr val="FF2929"/>
            </a:solidFill>
          </a:ln>
          <a:effectLst>
            <a:softEdge rad="63500"/>
          </a:effectLst>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r">
              <a:lnSpc>
                <a:spcPct val="150000"/>
              </a:lnSpc>
            </a:pPr>
            <a:r>
              <a:rPr lang="ar-SA" sz="3200" dirty="0">
                <a:ln w="0"/>
                <a:solidFill>
                  <a:srgbClr val="FF0000"/>
                </a:solidFill>
                <a:effectLst>
                  <a:outerShdw blurRad="38100" dist="19050" dir="2700000" algn="tl" rotWithShape="0">
                    <a:schemeClr val="dk1">
                      <a:alpha val="40000"/>
                    </a:schemeClr>
                  </a:outerShdw>
                </a:effectLst>
              </a:rPr>
              <a:t>ب- ثورة القسام (1935م):</a:t>
            </a:r>
          </a:p>
          <a:p>
            <a:pPr algn="r">
              <a:lnSpc>
                <a:spcPct val="150000"/>
              </a:lnSpc>
            </a:pPr>
            <a:r>
              <a:rPr lang="ar-SA" sz="2400" dirty="0">
                <a:solidFill>
                  <a:srgbClr val="FF0000"/>
                </a:solidFill>
              </a:rPr>
              <a:t>- </a:t>
            </a:r>
            <a:r>
              <a:rPr lang="ar-SA" sz="2400" dirty="0">
                <a:solidFill>
                  <a:schemeClr val="tx1"/>
                </a:solidFill>
              </a:rPr>
              <a:t>قاد الشيخ عز الدين القسام النضال الفلسطيني المسلح</a:t>
            </a:r>
            <a:r>
              <a:rPr lang="ar-BH" sz="2400" dirty="0">
                <a:solidFill>
                  <a:schemeClr val="tx1"/>
                </a:solidFill>
              </a:rPr>
              <a:t>،</a:t>
            </a:r>
            <a:r>
              <a:rPr lang="ar-SA" sz="2400" dirty="0">
                <a:solidFill>
                  <a:schemeClr val="tx1"/>
                </a:solidFill>
              </a:rPr>
              <a:t> ودعا إلى الجهاد من أجل الدفاع عن الإسلام وعن عروبة فلسطين.</a:t>
            </a:r>
          </a:p>
          <a:p>
            <a:pPr algn="r">
              <a:lnSpc>
                <a:spcPct val="150000"/>
              </a:lnSpc>
            </a:pPr>
            <a:r>
              <a:rPr lang="ar-SA" sz="2400" dirty="0">
                <a:solidFill>
                  <a:srgbClr val="FF0000"/>
                </a:solidFill>
              </a:rPr>
              <a:t>-</a:t>
            </a:r>
            <a:r>
              <a:rPr lang="ar-SA" sz="2400" dirty="0">
                <a:solidFill>
                  <a:schemeClr val="tx1"/>
                </a:solidFill>
              </a:rPr>
              <a:t> كشفت السلطات البريطانية نشاطه</a:t>
            </a:r>
            <a:r>
              <a:rPr lang="ar-BH" sz="2400" dirty="0">
                <a:solidFill>
                  <a:schemeClr val="tx1"/>
                </a:solidFill>
              </a:rPr>
              <a:t>؛</a:t>
            </a:r>
            <a:r>
              <a:rPr lang="ar-SA" sz="2400" dirty="0">
                <a:solidFill>
                  <a:schemeClr val="tx1"/>
                </a:solidFill>
              </a:rPr>
              <a:t> فحاصرته إلا انه رفض الاستسلام وقاتل حتى استشهد عام 1935م.</a:t>
            </a:r>
            <a:endParaRPr lang="az-Cyrl-AZ" sz="2400" dirty="0">
              <a:solidFill>
                <a:schemeClr val="tx1"/>
              </a:solidFill>
            </a:endParaRPr>
          </a:p>
        </p:txBody>
      </p:sp>
      <p:sp>
        <p:nvSpPr>
          <p:cNvPr id="9" name="مستطيل 8">
            <a:extLst>
              <a:ext uri="{FF2B5EF4-FFF2-40B4-BE49-F238E27FC236}">
                <a16:creationId xmlns:a16="http://schemas.microsoft.com/office/drawing/2014/main" id="{C4D4CAF4-EFA0-4B5A-AF11-63B4B096DDDB}"/>
              </a:ext>
            </a:extLst>
          </p:cNvPr>
          <p:cNvSpPr/>
          <p:nvPr/>
        </p:nvSpPr>
        <p:spPr>
          <a:xfrm>
            <a:off x="9424670" y="1259054"/>
            <a:ext cx="2429301" cy="4107976"/>
          </a:xfrm>
          <a:prstGeom prst="rect">
            <a:avLst/>
          </a:prstGeom>
          <a:solidFill>
            <a:schemeClr val="accent3">
              <a:lumMod val="40000"/>
              <a:lumOff val="60000"/>
            </a:schemeClr>
          </a:solidFill>
          <a:ln>
            <a:solidFill>
              <a:srgbClr val="EEEEEE"/>
            </a:solidFill>
          </a:ln>
          <a:effectLst>
            <a:softEdge rad="635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b="1" dirty="0">
                <a:ln w="9525">
                  <a:solidFill>
                    <a:srgbClr val="FF0000"/>
                  </a:solidFill>
                  <a:prstDash val="solid"/>
                </a:ln>
                <a:solidFill>
                  <a:schemeClr val="tx1"/>
                </a:solidFill>
                <a:effectLst>
                  <a:innerShdw blurRad="177800">
                    <a:schemeClr val="accent3">
                      <a:lumMod val="50000"/>
                    </a:schemeClr>
                  </a:innerShdw>
                </a:effectLst>
              </a:rPr>
              <a:t>2- المقاومة المسلحة (1929م-1936م)</a:t>
            </a:r>
            <a:endParaRPr lang="az-Cyrl-AZ" sz="4000" b="1" dirty="0">
              <a:ln w="9525">
                <a:solidFill>
                  <a:srgbClr val="FF0000"/>
                </a:solidFill>
                <a:prstDash val="solid"/>
              </a:ln>
              <a:solidFill>
                <a:schemeClr val="tx1"/>
              </a:solidFill>
              <a:effectLst>
                <a:innerShdw blurRad="177800">
                  <a:schemeClr val="accent3">
                    <a:lumMod val="50000"/>
                  </a:schemeClr>
                </a:innerShdw>
              </a:effectLst>
            </a:endParaRPr>
          </a:p>
        </p:txBody>
      </p:sp>
      <p:pic>
        <p:nvPicPr>
          <p:cNvPr id="2" name="صورة 1">
            <a:extLst>
              <a:ext uri="{FF2B5EF4-FFF2-40B4-BE49-F238E27FC236}">
                <a16:creationId xmlns:a16="http://schemas.microsoft.com/office/drawing/2014/main" id="{2AD89683-1541-4417-8113-A7D23065F7ED}"/>
              </a:ext>
            </a:extLst>
          </p:cNvPr>
          <p:cNvPicPr>
            <a:picLocks noChangeAspect="1"/>
          </p:cNvPicPr>
          <p:nvPr/>
        </p:nvPicPr>
        <p:blipFill>
          <a:blip r:embed="rId2"/>
          <a:stretch>
            <a:fillRect/>
          </a:stretch>
        </p:blipFill>
        <p:spPr>
          <a:xfrm>
            <a:off x="0" y="457199"/>
            <a:ext cx="3340898" cy="493819"/>
          </a:xfrm>
          <a:prstGeom prst="rect">
            <a:avLst/>
          </a:prstGeom>
        </p:spPr>
      </p:pic>
    </p:spTree>
    <p:extLst>
      <p:ext uri="{BB962C8B-B14F-4D97-AF65-F5344CB8AC3E}">
        <p14:creationId xmlns:p14="http://schemas.microsoft.com/office/powerpoint/2010/main" val="264466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additive="base">
                                        <p:cTn id="16"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 calcmode="lin" valueType="num">
                                      <p:cBhvr additive="base">
                                        <p:cTn id="22"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additive="base">
                                        <p:cTn id="28"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fade">
                                      <p:cBhvr>
                                        <p:cTn id="34" dur="500"/>
                                        <p:tgtEl>
                                          <p:spTgt spid="1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5">
                                            <p:txEl>
                                              <p:pRg st="1" end="1"/>
                                            </p:txEl>
                                          </p:spTgt>
                                        </p:tgtEl>
                                        <p:attrNameLst>
                                          <p:attrName>style.visibility</p:attrName>
                                        </p:attrNameLst>
                                      </p:cBhvr>
                                      <p:to>
                                        <p:strVal val="visible"/>
                                      </p:to>
                                    </p:set>
                                    <p:anim calcmode="lin" valueType="num">
                                      <p:cBhvr additive="base">
                                        <p:cTn id="39"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5">
                                            <p:txEl>
                                              <p:pRg st="2" end="2"/>
                                            </p:txEl>
                                          </p:spTgt>
                                        </p:tgtEl>
                                        <p:attrNameLst>
                                          <p:attrName>style.visibility</p:attrName>
                                        </p:attrNameLst>
                                      </p:cBhvr>
                                      <p:to>
                                        <p:strVal val="visible"/>
                                      </p:to>
                                    </p:set>
                                    <p:anim calcmode="lin" valueType="num">
                                      <p:cBhvr additive="base">
                                        <p:cTn id="45"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0D7A33E8-DF09-461B-BDEA-D8B7FF9520F6}"/>
              </a:ext>
            </a:extLst>
          </p:cNvPr>
          <p:cNvSpPr txBox="1"/>
          <p:nvPr/>
        </p:nvSpPr>
        <p:spPr>
          <a:xfrm>
            <a:off x="834886" y="396439"/>
            <a:ext cx="10588487" cy="6124754"/>
          </a:xfrm>
          <a:prstGeom prst="rect">
            <a:avLst/>
          </a:prstGeom>
          <a:solidFill>
            <a:schemeClr val="accent3">
              <a:lumMod val="40000"/>
              <a:lumOff val="60000"/>
            </a:schemeClr>
          </a:solidFill>
          <a:ln>
            <a:solidFill>
              <a:srgbClr val="FF0000"/>
            </a:solidFill>
          </a:ln>
        </p:spPr>
        <p:txBody>
          <a:bodyPr wrap="square" rtlCol="0">
            <a:spAutoFit/>
          </a:bodyPr>
          <a:lstStyle/>
          <a:p>
            <a:pPr algn="r"/>
            <a:r>
              <a:rPr lang="ar-SA" sz="3200" b="1" spc="50" dirty="0">
                <a:ln w="0"/>
                <a:solidFill>
                  <a:srgbClr val="FF0000"/>
                </a:solidFill>
                <a:effectLst>
                  <a:innerShdw blurRad="63500" dist="50800" dir="13500000">
                    <a:srgbClr val="000000">
                      <a:alpha val="50000"/>
                    </a:srgbClr>
                  </a:innerShdw>
                </a:effectLst>
              </a:rPr>
              <a:t>ج- الثورة الفلسطينية الكبرى (1936- 1939م)</a:t>
            </a:r>
          </a:p>
          <a:p>
            <a:pPr algn="r">
              <a:lnSpc>
                <a:spcPct val="150000"/>
              </a:lnSpc>
            </a:pPr>
            <a:r>
              <a:rPr lang="ar-SA" sz="2400" dirty="0">
                <a:solidFill>
                  <a:srgbClr val="FF0000"/>
                </a:solidFill>
              </a:rPr>
              <a:t>- </a:t>
            </a:r>
            <a:r>
              <a:rPr lang="ar-SA" sz="2400" dirty="0"/>
              <a:t>كانت ثورة القسام مقدمة مباشرة للثورة الكبرى.</a:t>
            </a:r>
          </a:p>
          <a:p>
            <a:pPr marL="266700" indent="-266700" algn="r" rtl="1">
              <a:lnSpc>
                <a:spcPct val="150000"/>
              </a:lnSpc>
            </a:pPr>
            <a:r>
              <a:rPr lang="ar-SA" sz="2400" dirty="0">
                <a:solidFill>
                  <a:srgbClr val="FF0000"/>
                </a:solidFill>
              </a:rPr>
              <a:t>- </a:t>
            </a:r>
            <a:r>
              <a:rPr lang="ar-SA" sz="2400" dirty="0"/>
              <a:t>اتحدت الأحزاب السياسية الفلسطينية تحت اسم " اللجنة العربية العليا "، في أبريل 1936م، برئاسة الحاج أمين الحسيني.</a:t>
            </a:r>
          </a:p>
          <a:p>
            <a:pPr algn="r">
              <a:lnSpc>
                <a:spcPct val="150000"/>
              </a:lnSpc>
            </a:pPr>
            <a:r>
              <a:rPr lang="ar-SA" sz="2400" dirty="0">
                <a:solidFill>
                  <a:srgbClr val="FF0000"/>
                </a:solidFill>
              </a:rPr>
              <a:t>-</a:t>
            </a:r>
            <a:r>
              <a:rPr lang="ar-SA" sz="2400" dirty="0"/>
              <a:t> دعت إلى إضراب عام، وهددت باللجوء إلى العصيان المدني إن لم تتوقف الهجرة اليهودية.</a:t>
            </a:r>
          </a:p>
          <a:p>
            <a:pPr algn="r">
              <a:lnSpc>
                <a:spcPct val="150000"/>
              </a:lnSpc>
            </a:pPr>
            <a:r>
              <a:rPr lang="ar-SA" sz="2400" dirty="0">
                <a:solidFill>
                  <a:srgbClr val="FF0000"/>
                </a:solidFill>
              </a:rPr>
              <a:t>-</a:t>
            </a:r>
            <a:r>
              <a:rPr lang="ar-SA" sz="2400" dirty="0"/>
              <a:t> اندلعت الثورة التي حظيت بالتفاف شعبي فلسطيني وعربي واسع، بسبب عدم استجابة حكومة الانتداب لمطالب الفلسطينيين.</a:t>
            </a:r>
          </a:p>
          <a:p>
            <a:pPr algn="r">
              <a:lnSpc>
                <a:spcPct val="150000"/>
              </a:lnSpc>
            </a:pPr>
            <a:r>
              <a:rPr lang="ar-SA" sz="2400" dirty="0">
                <a:solidFill>
                  <a:srgbClr val="FF0000"/>
                </a:solidFill>
              </a:rPr>
              <a:t>-</a:t>
            </a:r>
            <a:r>
              <a:rPr lang="ar-SA" sz="2400" dirty="0"/>
              <a:t> قبلت بريطانيا بالتفاوض مقابل إعلان الهدنة.</a:t>
            </a:r>
          </a:p>
          <a:p>
            <a:pPr algn="r">
              <a:lnSpc>
                <a:spcPct val="150000"/>
              </a:lnSpc>
            </a:pPr>
            <a:r>
              <a:rPr lang="ar-SA" sz="2400" dirty="0">
                <a:solidFill>
                  <a:srgbClr val="FF0000"/>
                </a:solidFill>
              </a:rPr>
              <a:t>- </a:t>
            </a:r>
            <a:r>
              <a:rPr lang="ar-SA" sz="2400" dirty="0"/>
              <a:t>اشتعلت الثورة مجددا بصورة أكثر عنفا، بسبب اقتراح التقسيم الذي أوصت به لجنة المفاوضين البريطانيين.</a:t>
            </a:r>
          </a:p>
          <a:p>
            <a:pPr marL="265113" indent="-265113" algn="r" rtl="1">
              <a:lnSpc>
                <a:spcPct val="150000"/>
              </a:lnSpc>
            </a:pPr>
            <a:r>
              <a:rPr lang="ar-SA" sz="2400" dirty="0">
                <a:solidFill>
                  <a:srgbClr val="FF0000"/>
                </a:solidFill>
              </a:rPr>
              <a:t>-</a:t>
            </a:r>
            <a:r>
              <a:rPr lang="ar-SA" sz="2400" dirty="0"/>
              <a:t> عمدت بريطانيا إلى مهادنة الث</a:t>
            </a:r>
            <a:r>
              <a:rPr lang="ar-BH" sz="2400" dirty="0"/>
              <a:t>ُ</a:t>
            </a:r>
            <a:r>
              <a:rPr lang="ar-SA" sz="2400" dirty="0"/>
              <a:t>و</a:t>
            </a:r>
            <a:r>
              <a:rPr lang="ar-BH" sz="2400" dirty="0"/>
              <a:t>ا</a:t>
            </a:r>
            <a:r>
              <a:rPr lang="ar-SA" sz="2400" dirty="0"/>
              <a:t>ر عندما لاح شبح الحرب العالمية الثانية، ودعت إلى مؤتمر الطاولة المستديرة في لندن لبحث المسألة الفلسطينية.</a:t>
            </a:r>
            <a:endParaRPr lang="az-Cyrl-AZ" sz="2400" dirty="0"/>
          </a:p>
        </p:txBody>
      </p:sp>
      <p:pic>
        <p:nvPicPr>
          <p:cNvPr id="2" name="صورة 1">
            <a:extLst>
              <a:ext uri="{FF2B5EF4-FFF2-40B4-BE49-F238E27FC236}">
                <a16:creationId xmlns:a16="http://schemas.microsoft.com/office/drawing/2014/main" id="{F8E9C936-F9C9-42AE-8F81-601DE1FB8F24}"/>
              </a:ext>
            </a:extLst>
          </p:cNvPr>
          <p:cNvPicPr>
            <a:picLocks noChangeAspect="1"/>
          </p:cNvPicPr>
          <p:nvPr/>
        </p:nvPicPr>
        <p:blipFill>
          <a:blip r:embed="rId2"/>
          <a:stretch>
            <a:fillRect/>
          </a:stretch>
        </p:blipFill>
        <p:spPr>
          <a:xfrm>
            <a:off x="0" y="703527"/>
            <a:ext cx="3340898" cy="493819"/>
          </a:xfrm>
          <a:prstGeom prst="rect">
            <a:avLst/>
          </a:prstGeom>
        </p:spPr>
      </p:pic>
    </p:spTree>
    <p:extLst>
      <p:ext uri="{BB962C8B-B14F-4D97-AF65-F5344CB8AC3E}">
        <p14:creationId xmlns:p14="http://schemas.microsoft.com/office/powerpoint/2010/main" val="16574308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1000"/>
                                        <p:tgtEl>
                                          <p:spTgt spid="8">
                                            <p:txEl>
                                              <p:pRg st="1" end="1"/>
                                            </p:txEl>
                                          </p:spTgt>
                                        </p:tgtEl>
                                      </p:cBhvr>
                                    </p:animEffect>
                                    <p:anim calcmode="lin" valueType="num">
                                      <p:cBhvr>
                                        <p:cTn id="1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fade">
                                      <p:cBhvr>
                                        <p:cTn id="18" dur="1000"/>
                                        <p:tgtEl>
                                          <p:spTgt spid="8">
                                            <p:txEl>
                                              <p:pRg st="2" end="2"/>
                                            </p:txEl>
                                          </p:spTgt>
                                        </p:tgtEl>
                                      </p:cBhvr>
                                    </p:animEffect>
                                    <p:anim calcmode="lin" valueType="num">
                                      <p:cBhvr>
                                        <p:cTn id="1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1000"/>
                                        <p:tgtEl>
                                          <p:spTgt spid="8">
                                            <p:txEl>
                                              <p:pRg st="3" end="3"/>
                                            </p:txEl>
                                          </p:spTgt>
                                        </p:tgtEl>
                                      </p:cBhvr>
                                    </p:animEffect>
                                    <p:anim calcmode="lin" valueType="num">
                                      <p:cBhvr>
                                        <p:cTn id="2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fade">
                                      <p:cBhvr>
                                        <p:cTn id="32" dur="1000"/>
                                        <p:tgtEl>
                                          <p:spTgt spid="8">
                                            <p:txEl>
                                              <p:pRg st="4" end="4"/>
                                            </p:txEl>
                                          </p:spTgt>
                                        </p:tgtEl>
                                      </p:cBhvr>
                                    </p:animEffect>
                                    <p:anim calcmode="lin" valueType="num">
                                      <p:cBhvr>
                                        <p:cTn id="33"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animEffect transition="in" filter="fade">
                                      <p:cBhvr>
                                        <p:cTn id="39" dur="1000"/>
                                        <p:tgtEl>
                                          <p:spTgt spid="8">
                                            <p:txEl>
                                              <p:pRg st="5" end="5"/>
                                            </p:txEl>
                                          </p:spTgt>
                                        </p:tgtEl>
                                      </p:cBhvr>
                                    </p:animEffect>
                                    <p:anim calcmode="lin" valueType="num">
                                      <p:cBhvr>
                                        <p:cTn id="40"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6" end="6"/>
                                            </p:txEl>
                                          </p:spTgt>
                                        </p:tgtEl>
                                        <p:attrNameLst>
                                          <p:attrName>style.visibility</p:attrName>
                                        </p:attrNameLst>
                                      </p:cBhvr>
                                      <p:to>
                                        <p:strVal val="visible"/>
                                      </p:to>
                                    </p:set>
                                    <p:animEffect transition="in" filter="fade">
                                      <p:cBhvr>
                                        <p:cTn id="46" dur="1000"/>
                                        <p:tgtEl>
                                          <p:spTgt spid="8">
                                            <p:txEl>
                                              <p:pRg st="6" end="6"/>
                                            </p:txEl>
                                          </p:spTgt>
                                        </p:tgtEl>
                                      </p:cBhvr>
                                    </p:animEffect>
                                    <p:anim calcmode="lin" valueType="num">
                                      <p:cBhvr>
                                        <p:cTn id="47"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8">
                                            <p:txEl>
                                              <p:pRg st="7" end="7"/>
                                            </p:txEl>
                                          </p:spTgt>
                                        </p:tgtEl>
                                        <p:attrNameLst>
                                          <p:attrName>style.visibility</p:attrName>
                                        </p:attrNameLst>
                                      </p:cBhvr>
                                      <p:to>
                                        <p:strVal val="visible"/>
                                      </p:to>
                                    </p:set>
                                    <p:animEffect transition="in" filter="fade">
                                      <p:cBhvr>
                                        <p:cTn id="53" dur="1000"/>
                                        <p:tgtEl>
                                          <p:spTgt spid="8">
                                            <p:txEl>
                                              <p:pRg st="7" end="7"/>
                                            </p:txEl>
                                          </p:spTgt>
                                        </p:tgtEl>
                                      </p:cBhvr>
                                    </p:animEffect>
                                    <p:anim calcmode="lin" valueType="num">
                                      <p:cBhvr>
                                        <p:cTn id="54"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84907EA-79F6-4D80-B8C5-F588E41B650B}"/>
              </a:ext>
            </a:extLst>
          </p:cNvPr>
          <p:cNvSpPr>
            <a:spLocks noGrp="1"/>
          </p:cNvSpPr>
          <p:nvPr>
            <p:ph type="title"/>
          </p:nvPr>
        </p:nvSpPr>
        <p:spPr>
          <a:xfrm>
            <a:off x="1333500" y="685729"/>
            <a:ext cx="9525000" cy="856634"/>
          </a:xfrm>
        </p:spPr>
        <p:txBody>
          <a:bodyPr>
            <a:normAutofit/>
          </a:bodyPr>
          <a:lstStyle/>
          <a:p>
            <a:pPr algn="ctr"/>
            <a:r>
              <a:rPr lang="ar-SA" sz="4000" b="1" dirty="0">
                <a:cs typeface="+mn-cs"/>
              </a:rPr>
              <a:t>ثانيًا: حركة التحرر الفلسطيني بعد الحرب العالمية الثانية </a:t>
            </a:r>
            <a:endParaRPr lang="az-Cyrl-AZ" sz="4000" b="1" dirty="0">
              <a:cs typeface="+mn-cs"/>
            </a:endParaRPr>
          </a:p>
        </p:txBody>
      </p:sp>
      <p:sp>
        <p:nvSpPr>
          <p:cNvPr id="4" name="مربع نص 3">
            <a:extLst>
              <a:ext uri="{FF2B5EF4-FFF2-40B4-BE49-F238E27FC236}">
                <a16:creationId xmlns:a16="http://schemas.microsoft.com/office/drawing/2014/main" id="{89FFF74D-7948-42CB-8394-145E6CCEC560}"/>
              </a:ext>
            </a:extLst>
          </p:cNvPr>
          <p:cNvSpPr txBox="1"/>
          <p:nvPr/>
        </p:nvSpPr>
        <p:spPr>
          <a:xfrm>
            <a:off x="1656522" y="1690688"/>
            <a:ext cx="9197009" cy="584775"/>
          </a:xfrm>
          <a:prstGeom prst="rect">
            <a:avLst/>
          </a:prstGeom>
          <a:noFill/>
        </p:spPr>
        <p:txBody>
          <a:bodyPr wrap="square" rtlCol="0">
            <a:spAutoFit/>
          </a:bodyPr>
          <a:lstStyle/>
          <a:p>
            <a:pPr algn="ctr"/>
            <a:r>
              <a:rPr lang="ar-SA" sz="3200" dirty="0">
                <a:solidFill>
                  <a:srgbClr val="FF0000"/>
                </a:solidFill>
                <a:effectLst>
                  <a:outerShdw blurRad="38100" dist="38100" dir="2700000" algn="tl">
                    <a:srgbClr val="000000">
                      <a:alpha val="43137"/>
                    </a:srgbClr>
                  </a:outerShdw>
                </a:effectLst>
              </a:rPr>
              <a:t>1- تأسيس دولة " إسرائيل " (1948م)</a:t>
            </a:r>
          </a:p>
        </p:txBody>
      </p:sp>
      <p:cxnSp>
        <p:nvCxnSpPr>
          <p:cNvPr id="5" name="رابط مستقيم 4">
            <a:extLst>
              <a:ext uri="{FF2B5EF4-FFF2-40B4-BE49-F238E27FC236}">
                <a16:creationId xmlns:a16="http://schemas.microsoft.com/office/drawing/2014/main" id="{77BFEFD8-DDFD-46E4-8671-42CE634D8F04}"/>
              </a:ext>
            </a:extLst>
          </p:cNvPr>
          <p:cNvCxnSpPr>
            <a:cxnSpLocks/>
          </p:cNvCxnSpPr>
          <p:nvPr/>
        </p:nvCxnSpPr>
        <p:spPr>
          <a:xfrm>
            <a:off x="1143000" y="1518410"/>
            <a:ext cx="9906000" cy="0"/>
          </a:xfrm>
          <a:prstGeom prst="line">
            <a:avLst/>
          </a:prstGeom>
          <a:ln w="28575">
            <a:solidFill>
              <a:srgbClr val="FF2929"/>
            </a:solidFill>
          </a:ln>
        </p:spPr>
        <p:style>
          <a:lnRef idx="1">
            <a:schemeClr val="accent1"/>
          </a:lnRef>
          <a:fillRef idx="0">
            <a:schemeClr val="accent1"/>
          </a:fillRef>
          <a:effectRef idx="0">
            <a:schemeClr val="accent1"/>
          </a:effectRef>
          <a:fontRef idx="minor">
            <a:schemeClr val="tx1"/>
          </a:fontRef>
        </p:style>
      </p:cxnSp>
      <p:sp>
        <p:nvSpPr>
          <p:cNvPr id="3" name="مستطيل 2">
            <a:extLst>
              <a:ext uri="{FF2B5EF4-FFF2-40B4-BE49-F238E27FC236}">
                <a16:creationId xmlns:a16="http://schemas.microsoft.com/office/drawing/2014/main" id="{E10EE500-5BF1-408B-9713-49AB7E83F25B}"/>
              </a:ext>
            </a:extLst>
          </p:cNvPr>
          <p:cNvSpPr/>
          <p:nvPr/>
        </p:nvSpPr>
        <p:spPr>
          <a:xfrm>
            <a:off x="8173278" y="2442471"/>
            <a:ext cx="3180522" cy="1789043"/>
          </a:xfrm>
          <a:prstGeom prst="rect">
            <a:avLst/>
          </a:prstGeom>
          <a:solidFill>
            <a:schemeClr val="accent1">
              <a:lumMod val="20000"/>
              <a:lumOff val="80000"/>
            </a:schemeClr>
          </a:solidFill>
          <a:effectLst>
            <a:glow rad="139700">
              <a:schemeClr val="accent1">
                <a:satMod val="175000"/>
                <a:alpha val="40000"/>
              </a:scheme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0" algn="ctr"/>
            <a:r>
              <a:rPr lang="ar-SA" sz="2400" dirty="0">
                <a:solidFill>
                  <a:schemeClr val="tx1"/>
                </a:solidFill>
              </a:rPr>
              <a:t>1- أعلنت بريطانيا عن عجزها على تحمل مسؤولية تطبيق قرار التقسيم</a:t>
            </a:r>
            <a:r>
              <a:rPr lang="ar-BH" sz="2400" dirty="0">
                <a:solidFill>
                  <a:schemeClr val="tx1"/>
                </a:solidFill>
              </a:rPr>
              <a:t>،</a:t>
            </a:r>
            <a:r>
              <a:rPr lang="ar-SA" sz="2400" dirty="0">
                <a:solidFill>
                  <a:schemeClr val="tx1"/>
                </a:solidFill>
              </a:rPr>
              <a:t> الذي رفضه العرب واليهود رفضا قاطعا.</a:t>
            </a:r>
            <a:endParaRPr lang="en-US" sz="2400" dirty="0">
              <a:solidFill>
                <a:schemeClr val="tx1"/>
              </a:solidFill>
            </a:endParaRPr>
          </a:p>
        </p:txBody>
      </p:sp>
      <p:sp>
        <p:nvSpPr>
          <p:cNvPr id="7" name="مستطيل 6">
            <a:extLst>
              <a:ext uri="{FF2B5EF4-FFF2-40B4-BE49-F238E27FC236}">
                <a16:creationId xmlns:a16="http://schemas.microsoft.com/office/drawing/2014/main" id="{CC2582DD-4FB0-4CCC-AF60-2B84E9AC2843}"/>
              </a:ext>
            </a:extLst>
          </p:cNvPr>
          <p:cNvSpPr/>
          <p:nvPr/>
        </p:nvSpPr>
        <p:spPr>
          <a:xfrm>
            <a:off x="8173278" y="4487054"/>
            <a:ext cx="3180522" cy="1789043"/>
          </a:xfrm>
          <a:prstGeom prst="rect">
            <a:avLst/>
          </a:prstGeom>
          <a:solidFill>
            <a:schemeClr val="accent1">
              <a:lumMod val="20000"/>
              <a:lumOff val="80000"/>
            </a:schemeClr>
          </a:solidFill>
          <a:effectLst>
            <a:glow rad="139700">
              <a:schemeClr val="accent6">
                <a:satMod val="175000"/>
                <a:alpha val="40000"/>
              </a:scheme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0" algn="ctr"/>
            <a:r>
              <a:rPr lang="ar-SA" sz="2400" dirty="0">
                <a:solidFill>
                  <a:schemeClr val="tx1"/>
                </a:solidFill>
              </a:rPr>
              <a:t>4- أعلنت اللجنة التنفيذية للوكالة اليهودية في 15مايو1948م، عن قيام   دولة "إسرائيل"، وعاصمتها "تل أبيب".</a:t>
            </a:r>
            <a:endParaRPr lang="en-US" sz="2400" dirty="0">
              <a:solidFill>
                <a:schemeClr val="tx1"/>
              </a:solidFill>
            </a:endParaRPr>
          </a:p>
        </p:txBody>
      </p:sp>
      <p:sp>
        <p:nvSpPr>
          <p:cNvPr id="8" name="مستطيل 7">
            <a:extLst>
              <a:ext uri="{FF2B5EF4-FFF2-40B4-BE49-F238E27FC236}">
                <a16:creationId xmlns:a16="http://schemas.microsoft.com/office/drawing/2014/main" id="{BF6D81EE-BF7A-4D98-B588-EF2A91E9C3DC}"/>
              </a:ext>
            </a:extLst>
          </p:cNvPr>
          <p:cNvSpPr/>
          <p:nvPr/>
        </p:nvSpPr>
        <p:spPr>
          <a:xfrm>
            <a:off x="4222473" y="4487054"/>
            <a:ext cx="3180522" cy="1789043"/>
          </a:xfrm>
          <a:prstGeom prst="rect">
            <a:avLst/>
          </a:prstGeom>
          <a:solidFill>
            <a:schemeClr val="accent1">
              <a:lumMod val="20000"/>
              <a:lumOff val="80000"/>
            </a:schemeClr>
          </a:solidFill>
          <a:effectLst>
            <a:glow rad="101600">
              <a:srgbClr val="7030A0">
                <a:alpha val="60000"/>
              </a:srgb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0" algn="ctr" rtl="1"/>
            <a:r>
              <a:rPr lang="ar-SA" sz="2800" dirty="0">
                <a:solidFill>
                  <a:schemeClr val="tx1"/>
                </a:solidFill>
              </a:rPr>
              <a:t>5- </a:t>
            </a:r>
            <a:r>
              <a:rPr lang="ar-SA" sz="2400" dirty="0">
                <a:solidFill>
                  <a:schemeClr val="tx1"/>
                </a:solidFill>
              </a:rPr>
              <a:t>بادرت كل من الولايات المتحدة والاتحاد السوفيتي السابق إلى الاعتراف الفوري بها</a:t>
            </a:r>
            <a:r>
              <a:rPr lang="ar-SA" sz="2800" dirty="0">
                <a:solidFill>
                  <a:schemeClr val="tx1"/>
                </a:solidFill>
              </a:rPr>
              <a:t>.</a:t>
            </a:r>
            <a:endParaRPr lang="en-US" sz="2800" dirty="0">
              <a:solidFill>
                <a:schemeClr val="tx1"/>
              </a:solidFill>
            </a:endParaRPr>
          </a:p>
        </p:txBody>
      </p:sp>
      <p:sp>
        <p:nvSpPr>
          <p:cNvPr id="9" name="مستطيل 8">
            <a:extLst>
              <a:ext uri="{FF2B5EF4-FFF2-40B4-BE49-F238E27FC236}">
                <a16:creationId xmlns:a16="http://schemas.microsoft.com/office/drawing/2014/main" id="{A756844A-CB31-4A8B-96FC-597ED98A57FF}"/>
              </a:ext>
            </a:extLst>
          </p:cNvPr>
          <p:cNvSpPr/>
          <p:nvPr/>
        </p:nvSpPr>
        <p:spPr>
          <a:xfrm>
            <a:off x="324677" y="4487054"/>
            <a:ext cx="3180522" cy="1789043"/>
          </a:xfrm>
          <a:prstGeom prst="rect">
            <a:avLst/>
          </a:prstGeom>
          <a:solidFill>
            <a:schemeClr val="tx2">
              <a:lumMod val="20000"/>
              <a:lumOff val="80000"/>
            </a:schemeClr>
          </a:solidFill>
          <a:effectLst>
            <a:glow rad="101600">
              <a:srgbClr val="FFC000">
                <a:alpha val="60000"/>
              </a:srgb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0" algn="ctr"/>
            <a:r>
              <a:rPr lang="ar-SA" sz="2400" dirty="0">
                <a:solidFill>
                  <a:schemeClr val="tx1"/>
                </a:solidFill>
              </a:rPr>
              <a:t>6- قررت الدول العربية إرسال فرق من جيوشها لإنقاذ فلسطين.</a:t>
            </a:r>
            <a:endParaRPr lang="en-US" sz="2400" dirty="0">
              <a:solidFill>
                <a:schemeClr val="tx1"/>
              </a:solidFill>
            </a:endParaRPr>
          </a:p>
        </p:txBody>
      </p:sp>
      <p:sp>
        <p:nvSpPr>
          <p:cNvPr id="10" name="مستطيل 9">
            <a:extLst>
              <a:ext uri="{FF2B5EF4-FFF2-40B4-BE49-F238E27FC236}">
                <a16:creationId xmlns:a16="http://schemas.microsoft.com/office/drawing/2014/main" id="{9091C4D1-6C7A-44ED-99D8-CFB1D5CA3ABE}"/>
              </a:ext>
            </a:extLst>
          </p:cNvPr>
          <p:cNvSpPr/>
          <p:nvPr/>
        </p:nvSpPr>
        <p:spPr>
          <a:xfrm>
            <a:off x="4222473" y="2401360"/>
            <a:ext cx="3180522" cy="1789043"/>
          </a:xfrm>
          <a:prstGeom prst="rect">
            <a:avLst/>
          </a:prstGeom>
          <a:solidFill>
            <a:schemeClr val="accent1">
              <a:lumMod val="20000"/>
              <a:lumOff val="80000"/>
            </a:schemeClr>
          </a:solidFill>
          <a:effectLst>
            <a:glow rad="139700">
              <a:schemeClr val="accent2">
                <a:satMod val="175000"/>
                <a:alpha val="40000"/>
              </a:scheme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0" algn="ctr"/>
            <a:r>
              <a:rPr lang="ar-SA" sz="2400" dirty="0">
                <a:solidFill>
                  <a:schemeClr val="tx1"/>
                </a:solidFill>
              </a:rPr>
              <a:t>2- أعلنت بريطانيا عن عزمها إنهاء انتدابها على فلسطين، وسحب قواتها منها.</a:t>
            </a:r>
            <a:endParaRPr lang="az-Cyrl-AZ" dirty="0">
              <a:solidFill>
                <a:schemeClr val="tx1"/>
              </a:solidFill>
            </a:endParaRPr>
          </a:p>
        </p:txBody>
      </p:sp>
      <p:sp>
        <p:nvSpPr>
          <p:cNvPr id="11" name="مستطيل 10">
            <a:extLst>
              <a:ext uri="{FF2B5EF4-FFF2-40B4-BE49-F238E27FC236}">
                <a16:creationId xmlns:a16="http://schemas.microsoft.com/office/drawing/2014/main" id="{FFE6A77D-291C-4D22-8198-991E59975FDB}"/>
              </a:ext>
            </a:extLst>
          </p:cNvPr>
          <p:cNvSpPr/>
          <p:nvPr/>
        </p:nvSpPr>
        <p:spPr>
          <a:xfrm>
            <a:off x="324677" y="2442470"/>
            <a:ext cx="3180522" cy="1789043"/>
          </a:xfrm>
          <a:prstGeom prst="rect">
            <a:avLst/>
          </a:prstGeom>
          <a:solidFill>
            <a:schemeClr val="accent1">
              <a:lumMod val="20000"/>
              <a:lumOff val="80000"/>
            </a:schemeClr>
          </a:solidFill>
          <a:effectLst>
            <a:glow rad="139700">
              <a:schemeClr val="accent4">
                <a:satMod val="175000"/>
                <a:alpha val="40000"/>
              </a:scheme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0" algn="ctr"/>
            <a:r>
              <a:rPr lang="ar-SA" sz="2400" dirty="0">
                <a:solidFill>
                  <a:schemeClr val="tx1"/>
                </a:solidFill>
              </a:rPr>
              <a:t>3- بدء المواجهة المباشرة بين الفلسطينيين والعصابات الصهيونية</a:t>
            </a:r>
            <a:r>
              <a:rPr lang="ar-BH" sz="2400" dirty="0">
                <a:solidFill>
                  <a:schemeClr val="tx1"/>
                </a:solidFill>
              </a:rPr>
              <a:t>،</a:t>
            </a:r>
            <a:r>
              <a:rPr lang="ar-SA" sz="2400" dirty="0">
                <a:solidFill>
                  <a:schemeClr val="tx1"/>
                </a:solidFill>
              </a:rPr>
              <a:t> التي استعملت أساليب الإرهاب المختلفة       والقتل الجماعي.</a:t>
            </a:r>
            <a:endParaRPr lang="en-US" sz="2400" dirty="0">
              <a:solidFill>
                <a:schemeClr val="tx1"/>
              </a:solidFill>
            </a:endParaRPr>
          </a:p>
        </p:txBody>
      </p:sp>
      <p:pic>
        <p:nvPicPr>
          <p:cNvPr id="6" name="صورة 5">
            <a:extLst>
              <a:ext uri="{FF2B5EF4-FFF2-40B4-BE49-F238E27FC236}">
                <a16:creationId xmlns:a16="http://schemas.microsoft.com/office/drawing/2014/main" id="{3B813731-8BDC-4F27-A9E8-7C4823092F91}"/>
              </a:ext>
            </a:extLst>
          </p:cNvPr>
          <p:cNvPicPr>
            <a:picLocks noChangeAspect="1"/>
          </p:cNvPicPr>
          <p:nvPr/>
        </p:nvPicPr>
        <p:blipFill>
          <a:blip r:embed="rId2"/>
          <a:stretch>
            <a:fillRect/>
          </a:stretch>
        </p:blipFill>
        <p:spPr>
          <a:xfrm>
            <a:off x="0" y="191910"/>
            <a:ext cx="3340898" cy="493819"/>
          </a:xfrm>
          <a:prstGeom prst="rect">
            <a:avLst/>
          </a:prstGeom>
        </p:spPr>
      </p:pic>
    </p:spTree>
    <p:extLst>
      <p:ext uri="{BB962C8B-B14F-4D97-AF65-F5344CB8AC3E}">
        <p14:creationId xmlns:p14="http://schemas.microsoft.com/office/powerpoint/2010/main" val="38165844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animBg="1"/>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97C7AFB-B550-4B2B-AC5E-F2C7D1613920}"/>
              </a:ext>
            </a:extLst>
          </p:cNvPr>
          <p:cNvSpPr>
            <a:spLocks noGrp="1"/>
          </p:cNvSpPr>
          <p:nvPr>
            <p:ph type="title"/>
          </p:nvPr>
        </p:nvSpPr>
        <p:spPr>
          <a:xfrm>
            <a:off x="838200" y="304801"/>
            <a:ext cx="10515600" cy="954156"/>
          </a:xfrm>
        </p:spPr>
        <p:txBody>
          <a:bodyPr>
            <a:normAutofit/>
          </a:bodyPr>
          <a:lstStyle/>
          <a:p>
            <a:pPr algn="ctr"/>
            <a:r>
              <a:rPr lang="ar-SA" sz="3200" b="1" dirty="0">
                <a:ln w="0"/>
                <a:solidFill>
                  <a:srgbClr val="FF0000"/>
                </a:solidFill>
                <a:effectLst>
                  <a:outerShdw blurRad="38100" dist="25400" dir="5400000" algn="ctr" rotWithShape="0">
                    <a:srgbClr val="6E747A">
                      <a:alpha val="43000"/>
                    </a:srgbClr>
                  </a:outerShdw>
                </a:effectLst>
              </a:rPr>
              <a:t>2- النكبة الكبرى (1948م)</a:t>
            </a:r>
            <a:endParaRPr lang="az-Cyrl-AZ" sz="3200" b="1" dirty="0">
              <a:ln w="0"/>
              <a:solidFill>
                <a:srgbClr val="FF0000"/>
              </a:solidFill>
              <a:effectLst>
                <a:outerShdw blurRad="38100" dist="25400" dir="5400000" algn="ctr" rotWithShape="0">
                  <a:srgbClr val="6E747A">
                    <a:alpha val="43000"/>
                  </a:srgbClr>
                </a:outerShdw>
              </a:effectLst>
            </a:endParaRPr>
          </a:p>
        </p:txBody>
      </p:sp>
      <p:cxnSp>
        <p:nvCxnSpPr>
          <p:cNvPr id="6" name="رابط مستقيم 5">
            <a:extLst>
              <a:ext uri="{FF2B5EF4-FFF2-40B4-BE49-F238E27FC236}">
                <a16:creationId xmlns:a16="http://schemas.microsoft.com/office/drawing/2014/main" id="{879BA191-6CF0-4E59-8CD6-B284479AF93F}"/>
              </a:ext>
            </a:extLst>
          </p:cNvPr>
          <p:cNvCxnSpPr>
            <a:cxnSpLocks/>
          </p:cNvCxnSpPr>
          <p:nvPr/>
        </p:nvCxnSpPr>
        <p:spPr>
          <a:xfrm>
            <a:off x="1249018" y="1293124"/>
            <a:ext cx="9906000" cy="0"/>
          </a:xfrm>
          <a:prstGeom prst="line">
            <a:avLst/>
          </a:prstGeom>
          <a:ln w="28575">
            <a:solidFill>
              <a:srgbClr val="FF2929"/>
            </a:solidFill>
          </a:ln>
        </p:spPr>
        <p:style>
          <a:lnRef idx="1">
            <a:schemeClr val="accent1"/>
          </a:lnRef>
          <a:fillRef idx="0">
            <a:schemeClr val="accent1"/>
          </a:fillRef>
          <a:effectRef idx="0">
            <a:schemeClr val="accent1"/>
          </a:effectRef>
          <a:fontRef idx="minor">
            <a:schemeClr val="tx1"/>
          </a:fontRef>
        </p:style>
      </p:cxnSp>
      <p:sp>
        <p:nvSpPr>
          <p:cNvPr id="4" name="مكعب 3">
            <a:extLst>
              <a:ext uri="{FF2B5EF4-FFF2-40B4-BE49-F238E27FC236}">
                <a16:creationId xmlns:a16="http://schemas.microsoft.com/office/drawing/2014/main" id="{A714CEB6-9EE8-446E-BAD1-803CF45EC77D}"/>
              </a:ext>
            </a:extLst>
          </p:cNvPr>
          <p:cNvSpPr/>
          <p:nvPr/>
        </p:nvSpPr>
        <p:spPr>
          <a:xfrm>
            <a:off x="430696" y="1622354"/>
            <a:ext cx="3498574" cy="4062824"/>
          </a:xfrm>
          <a:prstGeom prst="cube">
            <a:avLst>
              <a:gd name="adj" fmla="val 8477"/>
            </a:avLst>
          </a:prstGeom>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rtlCol="0" anchor="ctr"/>
          <a:lstStyle/>
          <a:p>
            <a:pPr marL="342900" lvl="0" indent="-342900" algn="r" rtl="1">
              <a:lnSpc>
                <a:spcPct val="150000"/>
              </a:lnSpc>
              <a:buFont typeface="Arial" panose="020B0604020202020204" pitchFamily="34" charset="0"/>
              <a:buChar char="•"/>
            </a:pPr>
            <a:r>
              <a:rPr lang="ar-SA" sz="2400" dirty="0">
                <a:solidFill>
                  <a:prstClr val="black"/>
                </a:solidFill>
              </a:rPr>
              <a:t>هُزمت القوات العربية بعد استئناف القتال، ووقعت حكوماتهم على اتفاقيات هدنة مع "إسرائيل " في العام التالي (1949م). </a:t>
            </a:r>
          </a:p>
        </p:txBody>
      </p:sp>
      <p:sp>
        <p:nvSpPr>
          <p:cNvPr id="8" name="مكعب 7">
            <a:extLst>
              <a:ext uri="{FF2B5EF4-FFF2-40B4-BE49-F238E27FC236}">
                <a16:creationId xmlns:a16="http://schemas.microsoft.com/office/drawing/2014/main" id="{A409AB98-DF07-4929-B418-D9538E4ACA24}"/>
              </a:ext>
            </a:extLst>
          </p:cNvPr>
          <p:cNvSpPr/>
          <p:nvPr/>
        </p:nvSpPr>
        <p:spPr>
          <a:xfrm>
            <a:off x="4452731" y="1622354"/>
            <a:ext cx="3498574" cy="4131162"/>
          </a:xfrm>
          <a:prstGeom prst="cube">
            <a:avLst>
              <a:gd name="adj" fmla="val 8477"/>
            </a:avLst>
          </a:prstGeom>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rtlCol="0" anchor="ctr"/>
          <a:lstStyle/>
          <a:p>
            <a:pPr marL="342900" lvl="0" indent="-342900" algn="r" rtl="1">
              <a:lnSpc>
                <a:spcPct val="150000"/>
              </a:lnSpc>
              <a:buFont typeface="Arial" panose="020B0604020202020204" pitchFamily="34" charset="0"/>
              <a:buChar char="•"/>
            </a:pPr>
            <a:r>
              <a:rPr lang="ar-SA" sz="2400" dirty="0">
                <a:solidFill>
                  <a:prstClr val="black"/>
                </a:solidFill>
              </a:rPr>
              <a:t>لجأ اليهود إلى استغلال نفوذهم في الولايات المتحدة التي ضغطت على مجلس الأمن لإصدار قرار بوقف القتال (23مايو 1948م).</a:t>
            </a:r>
          </a:p>
        </p:txBody>
      </p:sp>
      <p:sp>
        <p:nvSpPr>
          <p:cNvPr id="9" name="مكعب 8">
            <a:extLst>
              <a:ext uri="{FF2B5EF4-FFF2-40B4-BE49-F238E27FC236}">
                <a16:creationId xmlns:a16="http://schemas.microsoft.com/office/drawing/2014/main" id="{EF498358-61BF-4BB6-ACA0-058A7BE080BE}"/>
              </a:ext>
            </a:extLst>
          </p:cNvPr>
          <p:cNvSpPr/>
          <p:nvPr/>
        </p:nvSpPr>
        <p:spPr>
          <a:xfrm>
            <a:off x="8382001" y="1622354"/>
            <a:ext cx="3498573" cy="4131162"/>
          </a:xfrm>
          <a:prstGeom prst="cube">
            <a:avLst>
              <a:gd name="adj" fmla="val 8477"/>
            </a:avLst>
          </a:prstGeom>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rtlCol="0" anchor="ctr"/>
          <a:lstStyle/>
          <a:p>
            <a:pPr marL="342900" lvl="0" indent="-342900" algn="r" rtl="1">
              <a:lnSpc>
                <a:spcPct val="150000"/>
              </a:lnSpc>
              <a:buFont typeface="Arial" panose="020B0604020202020204" pitchFamily="34" charset="0"/>
              <a:buChar char="•"/>
            </a:pPr>
            <a:r>
              <a:rPr lang="ar-SA" sz="2400" dirty="0">
                <a:solidFill>
                  <a:prstClr val="black"/>
                </a:solidFill>
              </a:rPr>
              <a:t>حققت القوات العربية انتصارات باهرة في بداية الحرب ضد "إسرائيل" عام 1948م .</a:t>
            </a:r>
          </a:p>
        </p:txBody>
      </p:sp>
      <p:pic>
        <p:nvPicPr>
          <p:cNvPr id="3" name="صورة 2">
            <a:extLst>
              <a:ext uri="{FF2B5EF4-FFF2-40B4-BE49-F238E27FC236}">
                <a16:creationId xmlns:a16="http://schemas.microsoft.com/office/drawing/2014/main" id="{34B1907A-AB33-46F8-9096-4D88F104E60D}"/>
              </a:ext>
            </a:extLst>
          </p:cNvPr>
          <p:cNvPicPr>
            <a:picLocks noChangeAspect="1"/>
          </p:cNvPicPr>
          <p:nvPr/>
        </p:nvPicPr>
        <p:blipFill>
          <a:blip r:embed="rId2"/>
          <a:stretch>
            <a:fillRect/>
          </a:stretch>
        </p:blipFill>
        <p:spPr>
          <a:xfrm>
            <a:off x="0" y="466562"/>
            <a:ext cx="3340898" cy="493819"/>
          </a:xfrm>
          <a:prstGeom prst="rect">
            <a:avLst/>
          </a:prstGeom>
        </p:spPr>
      </p:pic>
    </p:spTree>
    <p:extLst>
      <p:ext uri="{BB962C8B-B14F-4D97-AF65-F5344CB8AC3E}">
        <p14:creationId xmlns:p14="http://schemas.microsoft.com/office/powerpoint/2010/main" val="187128385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4F380CD-F10F-4513-9D49-BA46F95408AF}"/>
              </a:ext>
            </a:extLst>
          </p:cNvPr>
          <p:cNvSpPr>
            <a:spLocks noGrp="1"/>
          </p:cNvSpPr>
          <p:nvPr>
            <p:ph type="title"/>
          </p:nvPr>
        </p:nvSpPr>
        <p:spPr>
          <a:xfrm>
            <a:off x="629478" y="778450"/>
            <a:ext cx="10515600" cy="800336"/>
          </a:xfrm>
        </p:spPr>
        <p:txBody>
          <a:bodyPr>
            <a:normAutofit/>
          </a:bodyPr>
          <a:lstStyle/>
          <a:p>
            <a:pPr algn="ctr"/>
            <a:r>
              <a:rPr lang="ar-SA" sz="3200" b="1" dirty="0"/>
              <a:t>أسباب انتصار اليهود في حربهم ضد العرب عام 1948م </a:t>
            </a:r>
            <a:endParaRPr lang="az-Cyrl-AZ" sz="3200" b="1" dirty="0"/>
          </a:p>
        </p:txBody>
      </p:sp>
      <p:cxnSp>
        <p:nvCxnSpPr>
          <p:cNvPr id="5" name="رابط مستقيم 4">
            <a:extLst>
              <a:ext uri="{FF2B5EF4-FFF2-40B4-BE49-F238E27FC236}">
                <a16:creationId xmlns:a16="http://schemas.microsoft.com/office/drawing/2014/main" id="{45D52EB2-2FFB-48F0-8190-6FA11E797B24}"/>
              </a:ext>
            </a:extLst>
          </p:cNvPr>
          <p:cNvCxnSpPr>
            <a:cxnSpLocks/>
          </p:cNvCxnSpPr>
          <p:nvPr/>
        </p:nvCxnSpPr>
        <p:spPr>
          <a:xfrm>
            <a:off x="1239078" y="1531663"/>
            <a:ext cx="9906000" cy="0"/>
          </a:xfrm>
          <a:prstGeom prst="line">
            <a:avLst/>
          </a:prstGeom>
          <a:ln w="28575">
            <a:solidFill>
              <a:srgbClr val="FF2929"/>
            </a:solidFill>
          </a:ln>
        </p:spPr>
        <p:style>
          <a:lnRef idx="1">
            <a:schemeClr val="accent1"/>
          </a:lnRef>
          <a:fillRef idx="0">
            <a:schemeClr val="accent1"/>
          </a:fillRef>
          <a:effectRef idx="0">
            <a:schemeClr val="accent1"/>
          </a:effectRef>
          <a:fontRef idx="minor">
            <a:schemeClr val="tx1"/>
          </a:fontRef>
        </p:style>
      </p:cxnSp>
      <p:grpSp>
        <p:nvGrpSpPr>
          <p:cNvPr id="13" name="مجموعة 12">
            <a:extLst>
              <a:ext uri="{FF2B5EF4-FFF2-40B4-BE49-F238E27FC236}">
                <a16:creationId xmlns:a16="http://schemas.microsoft.com/office/drawing/2014/main" id="{AB88B9E5-1CF8-41B6-9FC9-1BA95115BFD0}"/>
              </a:ext>
            </a:extLst>
          </p:cNvPr>
          <p:cNvGrpSpPr/>
          <p:nvPr/>
        </p:nvGrpSpPr>
        <p:grpSpPr>
          <a:xfrm>
            <a:off x="9004851" y="1760066"/>
            <a:ext cx="2292626" cy="3938368"/>
            <a:chOff x="9004851" y="1760066"/>
            <a:chExt cx="2292626" cy="3938368"/>
          </a:xfrm>
        </p:grpSpPr>
        <p:sp>
          <p:nvSpPr>
            <p:cNvPr id="3" name="مستطيل 2">
              <a:extLst>
                <a:ext uri="{FF2B5EF4-FFF2-40B4-BE49-F238E27FC236}">
                  <a16:creationId xmlns:a16="http://schemas.microsoft.com/office/drawing/2014/main" id="{6E564D83-7864-496A-8128-678D1D6DA3AB}"/>
                </a:ext>
              </a:extLst>
            </p:cNvPr>
            <p:cNvSpPr/>
            <p:nvPr/>
          </p:nvSpPr>
          <p:spPr>
            <a:xfrm>
              <a:off x="9004851" y="2183643"/>
              <a:ext cx="2292626" cy="3514791"/>
            </a:xfrm>
            <a:prstGeom prst="rect">
              <a:avLst/>
            </a:prstGeom>
            <a:ln>
              <a:noFill/>
            </a:ln>
            <a:effectLst>
              <a:outerShdw blurRad="107950" dist="12700" dir="5400000" algn="ctr">
                <a:srgbClr val="000000"/>
              </a:outerShdw>
            </a:effectLst>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lvl="0" algn="ctr" rtl="1">
                <a:lnSpc>
                  <a:spcPct val="150000"/>
                </a:lnSpc>
              </a:pPr>
              <a:endParaRPr lang="ar-SA" sz="2400" dirty="0">
                <a:solidFill>
                  <a:prstClr val="black"/>
                </a:solidFill>
              </a:endParaRPr>
            </a:p>
            <a:p>
              <a:pPr lvl="0" algn="ctr" rtl="1">
                <a:lnSpc>
                  <a:spcPct val="150000"/>
                </a:lnSpc>
              </a:pPr>
              <a:r>
                <a:rPr lang="ar-SA" sz="2400" dirty="0">
                  <a:solidFill>
                    <a:prstClr val="black"/>
                  </a:solidFill>
                </a:rPr>
                <a:t>غياب التنظيم المُحكم والتنسيق بين الجيوش العربية.</a:t>
              </a:r>
            </a:p>
          </p:txBody>
        </p:sp>
        <p:sp>
          <p:nvSpPr>
            <p:cNvPr id="9" name="شكل بيضاوي 8">
              <a:extLst>
                <a:ext uri="{FF2B5EF4-FFF2-40B4-BE49-F238E27FC236}">
                  <a16:creationId xmlns:a16="http://schemas.microsoft.com/office/drawing/2014/main" id="{D481E69D-DEF8-4EAE-9629-01D66FDBD3AA}"/>
                </a:ext>
              </a:extLst>
            </p:cNvPr>
            <p:cNvSpPr/>
            <p:nvPr/>
          </p:nvSpPr>
          <p:spPr>
            <a:xfrm>
              <a:off x="9727094" y="1760066"/>
              <a:ext cx="848139" cy="78187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ar-SA" sz="4400" dirty="0">
                  <a:ln w="0"/>
                  <a:solidFill>
                    <a:schemeClr val="tx1"/>
                  </a:solidFill>
                  <a:effectLst>
                    <a:outerShdw blurRad="38100" dist="19050" dir="2700000" algn="tl" rotWithShape="0">
                      <a:schemeClr val="dk1">
                        <a:alpha val="40000"/>
                      </a:schemeClr>
                    </a:outerShdw>
                  </a:effectLst>
                </a:rPr>
                <a:t>1</a:t>
              </a:r>
              <a:endParaRPr lang="az-Cyrl-AZ" sz="4400" dirty="0">
                <a:ln w="0"/>
                <a:solidFill>
                  <a:schemeClr val="tx1"/>
                </a:solidFill>
                <a:effectLst>
                  <a:outerShdw blurRad="38100" dist="19050" dir="2700000" algn="tl" rotWithShape="0">
                    <a:schemeClr val="dk1">
                      <a:alpha val="40000"/>
                    </a:schemeClr>
                  </a:outerShdw>
                </a:effectLst>
              </a:endParaRPr>
            </a:p>
          </p:txBody>
        </p:sp>
      </p:grpSp>
      <p:grpSp>
        <p:nvGrpSpPr>
          <p:cNvPr id="15" name="مجموعة 14">
            <a:extLst>
              <a:ext uri="{FF2B5EF4-FFF2-40B4-BE49-F238E27FC236}">
                <a16:creationId xmlns:a16="http://schemas.microsoft.com/office/drawing/2014/main" id="{B68F2A1E-E50B-453A-A952-618064FB39D5}"/>
              </a:ext>
            </a:extLst>
          </p:cNvPr>
          <p:cNvGrpSpPr/>
          <p:nvPr/>
        </p:nvGrpSpPr>
        <p:grpSpPr>
          <a:xfrm>
            <a:off x="6445111" y="1821083"/>
            <a:ext cx="2292626" cy="3877351"/>
            <a:chOff x="6445111" y="1821083"/>
            <a:chExt cx="2292626" cy="3877351"/>
          </a:xfrm>
        </p:grpSpPr>
        <p:sp>
          <p:nvSpPr>
            <p:cNvPr id="6" name="مستطيل 5">
              <a:extLst>
                <a:ext uri="{FF2B5EF4-FFF2-40B4-BE49-F238E27FC236}">
                  <a16:creationId xmlns:a16="http://schemas.microsoft.com/office/drawing/2014/main" id="{A6EDC707-EB47-4E6C-B174-DE49D4751D91}"/>
                </a:ext>
              </a:extLst>
            </p:cNvPr>
            <p:cNvSpPr/>
            <p:nvPr/>
          </p:nvSpPr>
          <p:spPr>
            <a:xfrm>
              <a:off x="6445111" y="2183643"/>
              <a:ext cx="2292626" cy="3514791"/>
            </a:xfrm>
            <a:prstGeom prst="rect">
              <a:avLst/>
            </a:prstGeo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lvl="0" algn="ctr">
                <a:lnSpc>
                  <a:spcPct val="150000"/>
                </a:lnSpc>
              </a:pPr>
              <a:r>
                <a:rPr lang="ar-SA" sz="2400" dirty="0"/>
                <a:t>ضعف الجيوش العربية وقدم معداتها.</a:t>
              </a:r>
              <a:endParaRPr lang="en-US" sz="2400" dirty="0"/>
            </a:p>
          </p:txBody>
        </p:sp>
        <p:sp>
          <p:nvSpPr>
            <p:cNvPr id="10" name="شكل بيضاوي 9">
              <a:extLst>
                <a:ext uri="{FF2B5EF4-FFF2-40B4-BE49-F238E27FC236}">
                  <a16:creationId xmlns:a16="http://schemas.microsoft.com/office/drawing/2014/main" id="{581D03B8-336C-4AC7-962F-24F3C068DF93}"/>
                </a:ext>
              </a:extLst>
            </p:cNvPr>
            <p:cNvSpPr/>
            <p:nvPr/>
          </p:nvSpPr>
          <p:spPr>
            <a:xfrm>
              <a:off x="7167354" y="1821083"/>
              <a:ext cx="848139" cy="781878"/>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ar-SA" sz="4400" dirty="0">
                  <a:ln w="0"/>
                  <a:solidFill>
                    <a:schemeClr val="tx1"/>
                  </a:solidFill>
                  <a:effectLst>
                    <a:outerShdw blurRad="38100" dist="19050" dir="2700000" algn="tl" rotWithShape="0">
                      <a:schemeClr val="dk1">
                        <a:alpha val="40000"/>
                      </a:schemeClr>
                    </a:outerShdw>
                  </a:effectLst>
                </a:rPr>
                <a:t>2</a:t>
              </a:r>
              <a:endParaRPr lang="az-Cyrl-AZ" sz="4400" dirty="0">
                <a:ln w="0"/>
                <a:solidFill>
                  <a:schemeClr val="tx1"/>
                </a:solidFill>
                <a:effectLst>
                  <a:outerShdw blurRad="38100" dist="19050" dir="2700000" algn="tl" rotWithShape="0">
                    <a:schemeClr val="dk1">
                      <a:alpha val="40000"/>
                    </a:schemeClr>
                  </a:outerShdw>
                </a:effectLst>
              </a:endParaRPr>
            </a:p>
          </p:txBody>
        </p:sp>
      </p:grpSp>
      <p:grpSp>
        <p:nvGrpSpPr>
          <p:cNvPr id="16" name="مجموعة 15">
            <a:extLst>
              <a:ext uri="{FF2B5EF4-FFF2-40B4-BE49-F238E27FC236}">
                <a16:creationId xmlns:a16="http://schemas.microsoft.com/office/drawing/2014/main" id="{E39A4695-5B81-47D7-BCF9-B05A4593D93A}"/>
              </a:ext>
            </a:extLst>
          </p:cNvPr>
          <p:cNvGrpSpPr/>
          <p:nvPr/>
        </p:nvGrpSpPr>
        <p:grpSpPr>
          <a:xfrm>
            <a:off x="3501059" y="1760066"/>
            <a:ext cx="2676938" cy="3938369"/>
            <a:chOff x="3501059" y="1760066"/>
            <a:chExt cx="2676938" cy="3938369"/>
          </a:xfrm>
        </p:grpSpPr>
        <p:sp>
          <p:nvSpPr>
            <p:cNvPr id="7" name="مستطيل 6">
              <a:extLst>
                <a:ext uri="{FF2B5EF4-FFF2-40B4-BE49-F238E27FC236}">
                  <a16:creationId xmlns:a16="http://schemas.microsoft.com/office/drawing/2014/main" id="{59B1491E-CC25-4539-84AC-9460A674AEDF}"/>
                </a:ext>
              </a:extLst>
            </p:cNvPr>
            <p:cNvSpPr/>
            <p:nvPr/>
          </p:nvSpPr>
          <p:spPr>
            <a:xfrm>
              <a:off x="3501059" y="2183643"/>
              <a:ext cx="2676938" cy="3514792"/>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lvl="0" algn="ctr"/>
              <a:endParaRPr lang="ar-SA" sz="2400" dirty="0"/>
            </a:p>
            <a:p>
              <a:pPr lvl="0" algn="ctr"/>
              <a:endParaRPr lang="ar-SA" sz="2400" dirty="0"/>
            </a:p>
            <a:p>
              <a:pPr lvl="0" algn="ctr">
                <a:lnSpc>
                  <a:spcPct val="150000"/>
                </a:lnSpc>
              </a:pPr>
              <a:r>
                <a:rPr lang="ar-SA" sz="2400" dirty="0"/>
                <a:t>تدخل مجلس الأمن لفرض الهدنة على العرب، وعجزه عن فرض احترام شروط الهدنة على "إسرائيل".</a:t>
              </a:r>
              <a:endParaRPr lang="en-US" sz="2400" dirty="0"/>
            </a:p>
          </p:txBody>
        </p:sp>
        <p:sp>
          <p:nvSpPr>
            <p:cNvPr id="11" name="شكل بيضاوي 10">
              <a:extLst>
                <a:ext uri="{FF2B5EF4-FFF2-40B4-BE49-F238E27FC236}">
                  <a16:creationId xmlns:a16="http://schemas.microsoft.com/office/drawing/2014/main" id="{39325A13-1A7E-4E25-A6E5-C6B92170B733}"/>
                </a:ext>
              </a:extLst>
            </p:cNvPr>
            <p:cNvSpPr/>
            <p:nvPr/>
          </p:nvSpPr>
          <p:spPr>
            <a:xfrm>
              <a:off x="4392681" y="1760066"/>
              <a:ext cx="848139" cy="781878"/>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ar-SA" sz="4400" dirty="0">
                  <a:ln w="0"/>
                  <a:solidFill>
                    <a:schemeClr val="tx1"/>
                  </a:solidFill>
                  <a:effectLst>
                    <a:outerShdw blurRad="38100" dist="19050" dir="2700000" algn="tl" rotWithShape="0">
                      <a:schemeClr val="dk1">
                        <a:alpha val="40000"/>
                      </a:schemeClr>
                    </a:outerShdw>
                  </a:effectLst>
                </a:rPr>
                <a:t>3</a:t>
              </a:r>
              <a:endParaRPr lang="az-Cyrl-AZ" sz="4400" dirty="0">
                <a:ln w="0"/>
                <a:solidFill>
                  <a:schemeClr val="tx1"/>
                </a:solidFill>
                <a:effectLst>
                  <a:outerShdw blurRad="38100" dist="19050" dir="2700000" algn="tl" rotWithShape="0">
                    <a:schemeClr val="dk1">
                      <a:alpha val="40000"/>
                    </a:schemeClr>
                  </a:outerShdw>
                </a:effectLst>
              </a:endParaRPr>
            </a:p>
          </p:txBody>
        </p:sp>
      </p:grpSp>
      <p:grpSp>
        <p:nvGrpSpPr>
          <p:cNvPr id="17" name="مجموعة 16">
            <a:extLst>
              <a:ext uri="{FF2B5EF4-FFF2-40B4-BE49-F238E27FC236}">
                <a16:creationId xmlns:a16="http://schemas.microsoft.com/office/drawing/2014/main" id="{AC019240-71E9-44CE-A8E0-4984423BA5EC}"/>
              </a:ext>
            </a:extLst>
          </p:cNvPr>
          <p:cNvGrpSpPr/>
          <p:nvPr/>
        </p:nvGrpSpPr>
        <p:grpSpPr>
          <a:xfrm>
            <a:off x="894523" y="1821083"/>
            <a:ext cx="2339422" cy="3877352"/>
            <a:chOff x="894523" y="1821083"/>
            <a:chExt cx="2339422" cy="3877352"/>
          </a:xfrm>
        </p:grpSpPr>
        <p:sp>
          <p:nvSpPr>
            <p:cNvPr id="8" name="مستطيل 7">
              <a:extLst>
                <a:ext uri="{FF2B5EF4-FFF2-40B4-BE49-F238E27FC236}">
                  <a16:creationId xmlns:a16="http://schemas.microsoft.com/office/drawing/2014/main" id="{25E08A29-532F-4D98-9669-4EF7E6D03CDE}"/>
                </a:ext>
              </a:extLst>
            </p:cNvPr>
            <p:cNvSpPr/>
            <p:nvPr/>
          </p:nvSpPr>
          <p:spPr>
            <a:xfrm>
              <a:off x="894523" y="2212022"/>
              <a:ext cx="2339422" cy="3486413"/>
            </a:xfrm>
            <a:prstGeom prst="rect">
              <a:avLst/>
            </a:prstGeom>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rtlCol="0" anchor="ctr"/>
            <a:lstStyle/>
            <a:p>
              <a:pPr lvl="0" algn="ctr">
                <a:lnSpc>
                  <a:spcPct val="150000"/>
                </a:lnSpc>
              </a:pPr>
              <a:r>
                <a:rPr lang="ar-SA" sz="2400" dirty="0"/>
                <a:t>تعاطف الدول الغربية مع "إسرائيل ".</a:t>
              </a:r>
              <a:endParaRPr lang="en-US" sz="2400" dirty="0"/>
            </a:p>
          </p:txBody>
        </p:sp>
        <p:sp>
          <p:nvSpPr>
            <p:cNvPr id="12" name="شكل بيضاوي 11">
              <a:extLst>
                <a:ext uri="{FF2B5EF4-FFF2-40B4-BE49-F238E27FC236}">
                  <a16:creationId xmlns:a16="http://schemas.microsoft.com/office/drawing/2014/main" id="{58D793EA-BE90-4E43-95A0-992433029826}"/>
                </a:ext>
              </a:extLst>
            </p:cNvPr>
            <p:cNvSpPr/>
            <p:nvPr/>
          </p:nvSpPr>
          <p:spPr>
            <a:xfrm>
              <a:off x="1616766" y="1821083"/>
              <a:ext cx="848139" cy="781878"/>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ar-SA" sz="4400" dirty="0">
                  <a:ln w="0"/>
                  <a:solidFill>
                    <a:schemeClr val="tx1"/>
                  </a:solidFill>
                  <a:effectLst>
                    <a:outerShdw blurRad="38100" dist="19050" dir="2700000" algn="tl" rotWithShape="0">
                      <a:schemeClr val="dk1">
                        <a:alpha val="40000"/>
                      </a:schemeClr>
                    </a:outerShdw>
                  </a:effectLst>
                </a:rPr>
                <a:t>4</a:t>
              </a:r>
              <a:endParaRPr lang="az-Cyrl-AZ" sz="4400" dirty="0">
                <a:ln w="0"/>
                <a:solidFill>
                  <a:schemeClr val="tx1"/>
                </a:solidFill>
                <a:effectLst>
                  <a:outerShdw blurRad="38100" dist="19050" dir="2700000" algn="tl" rotWithShape="0">
                    <a:schemeClr val="dk1">
                      <a:alpha val="40000"/>
                    </a:schemeClr>
                  </a:outerShdw>
                </a:effectLst>
              </a:endParaRPr>
            </a:p>
          </p:txBody>
        </p:sp>
      </p:grpSp>
      <p:pic>
        <p:nvPicPr>
          <p:cNvPr id="4" name="صورة 3">
            <a:extLst>
              <a:ext uri="{FF2B5EF4-FFF2-40B4-BE49-F238E27FC236}">
                <a16:creationId xmlns:a16="http://schemas.microsoft.com/office/drawing/2014/main" id="{26F08DF1-BDAA-4999-9FAA-DD152CF69CAA}"/>
              </a:ext>
            </a:extLst>
          </p:cNvPr>
          <p:cNvPicPr>
            <a:picLocks noChangeAspect="1"/>
          </p:cNvPicPr>
          <p:nvPr/>
        </p:nvPicPr>
        <p:blipFill>
          <a:blip r:embed="rId2"/>
          <a:stretch>
            <a:fillRect/>
          </a:stretch>
        </p:blipFill>
        <p:spPr>
          <a:xfrm>
            <a:off x="0" y="365125"/>
            <a:ext cx="3340898" cy="493819"/>
          </a:xfrm>
          <a:prstGeom prst="rect">
            <a:avLst/>
          </a:prstGeom>
        </p:spPr>
      </p:pic>
    </p:spTree>
    <p:extLst>
      <p:ext uri="{BB962C8B-B14F-4D97-AF65-F5344CB8AC3E}">
        <p14:creationId xmlns:p14="http://schemas.microsoft.com/office/powerpoint/2010/main" val="379869620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A7D30F0-8FF8-4731-BF2D-4447C6DAFD49}"/>
              </a:ext>
            </a:extLst>
          </p:cNvPr>
          <p:cNvSpPr>
            <a:spLocks noGrp="1"/>
          </p:cNvSpPr>
          <p:nvPr>
            <p:ph type="title"/>
          </p:nvPr>
        </p:nvSpPr>
        <p:spPr>
          <a:xfrm>
            <a:off x="1153676" y="771551"/>
            <a:ext cx="10515600" cy="1325563"/>
          </a:xfrm>
        </p:spPr>
        <p:txBody>
          <a:bodyPr>
            <a:normAutofit/>
          </a:bodyPr>
          <a:lstStyle/>
          <a:p>
            <a:pPr algn="ctr"/>
            <a:r>
              <a:rPr lang="ar-SA" sz="3200" b="1" dirty="0"/>
              <a:t>نتائج انتصار "إسرائيل"</a:t>
            </a:r>
            <a:endParaRPr lang="az-Cyrl-AZ" sz="3200" b="1" dirty="0"/>
          </a:p>
        </p:txBody>
      </p:sp>
      <p:sp>
        <p:nvSpPr>
          <p:cNvPr id="3" name="وسيلة الشرح: سهم لأسفل 2">
            <a:extLst>
              <a:ext uri="{FF2B5EF4-FFF2-40B4-BE49-F238E27FC236}">
                <a16:creationId xmlns:a16="http://schemas.microsoft.com/office/drawing/2014/main" id="{1A281F52-E644-4368-B52F-E261075FE6A0}"/>
              </a:ext>
            </a:extLst>
          </p:cNvPr>
          <p:cNvSpPr/>
          <p:nvPr/>
        </p:nvSpPr>
        <p:spPr>
          <a:xfrm>
            <a:off x="1670449" y="2119692"/>
            <a:ext cx="10204174" cy="1775791"/>
          </a:xfrm>
          <a:prstGeom prst="downArrowCallout">
            <a:avLst>
              <a:gd name="adj1" fmla="val 33955"/>
              <a:gd name="adj2" fmla="val 34701"/>
              <a:gd name="adj3" fmla="val 25000"/>
              <a:gd name="adj4" fmla="val 64977"/>
            </a:avLst>
          </a:prstGeom>
          <a:solidFill>
            <a:schemeClr val="accent4">
              <a:lumMod val="40000"/>
              <a:lumOff val="60000"/>
            </a:schemeClr>
          </a:solidFill>
        </p:spPr>
        <p:style>
          <a:lnRef idx="3">
            <a:schemeClr val="lt1"/>
          </a:lnRef>
          <a:fillRef idx="1">
            <a:schemeClr val="accent2"/>
          </a:fillRef>
          <a:effectRef idx="1">
            <a:schemeClr val="accent2"/>
          </a:effectRef>
          <a:fontRef idx="minor">
            <a:schemeClr val="lt1"/>
          </a:fontRef>
        </p:style>
        <p:txBody>
          <a:bodyPr rtlCol="0" anchor="ctr"/>
          <a:lstStyle/>
          <a:p>
            <a:pPr lvl="0" algn="r" rtl="1"/>
            <a:r>
              <a:rPr lang="ar-SA" sz="2400" dirty="0">
                <a:solidFill>
                  <a:schemeClr val="bg1"/>
                </a:solidFill>
              </a:rPr>
              <a:t>    </a:t>
            </a:r>
            <a:r>
              <a:rPr lang="ar-SA" sz="2400" dirty="0">
                <a:solidFill>
                  <a:schemeClr val="tx1"/>
                </a:solidFill>
              </a:rPr>
              <a:t>نكبة الشعب الفلسطيني المتمثلة في تشريد مئات الآلاف من أبنائه إلى الأقطار العربية المجاورة.</a:t>
            </a:r>
          </a:p>
        </p:txBody>
      </p:sp>
      <p:sp>
        <p:nvSpPr>
          <p:cNvPr id="5" name="وسيلة الشرح: سهم لأسفل 4">
            <a:extLst>
              <a:ext uri="{FF2B5EF4-FFF2-40B4-BE49-F238E27FC236}">
                <a16:creationId xmlns:a16="http://schemas.microsoft.com/office/drawing/2014/main" id="{424DD130-066E-4750-9702-83ED690FAB47}"/>
              </a:ext>
            </a:extLst>
          </p:cNvPr>
          <p:cNvSpPr/>
          <p:nvPr/>
        </p:nvSpPr>
        <p:spPr>
          <a:xfrm>
            <a:off x="973054" y="4385392"/>
            <a:ext cx="10204174" cy="1775791"/>
          </a:xfrm>
          <a:prstGeom prst="downArrowCallout">
            <a:avLst>
              <a:gd name="adj1" fmla="val 33955"/>
              <a:gd name="adj2" fmla="val 34701"/>
              <a:gd name="adj3" fmla="val 25000"/>
              <a:gd name="adj4" fmla="val 64977"/>
            </a:avLst>
          </a:prstGeom>
        </p:spPr>
        <p:style>
          <a:lnRef idx="3">
            <a:schemeClr val="lt1"/>
          </a:lnRef>
          <a:fillRef idx="1">
            <a:schemeClr val="accent3"/>
          </a:fillRef>
          <a:effectRef idx="1">
            <a:schemeClr val="accent3"/>
          </a:effectRef>
          <a:fontRef idx="minor">
            <a:schemeClr val="lt1"/>
          </a:fontRef>
        </p:style>
        <p:txBody>
          <a:bodyPr rtlCol="0" anchor="ctr"/>
          <a:lstStyle/>
          <a:p>
            <a:pPr lvl="0" algn="r" rtl="1"/>
            <a:r>
              <a:rPr lang="ar-SA" sz="2400" dirty="0">
                <a:solidFill>
                  <a:schemeClr val="bg1"/>
                </a:solidFill>
              </a:rPr>
              <a:t>    </a:t>
            </a:r>
            <a:r>
              <a:rPr lang="ar-SA" sz="2400" dirty="0">
                <a:solidFill>
                  <a:schemeClr val="tx1"/>
                </a:solidFill>
              </a:rPr>
              <a:t>تحقيق الصهاينة لمعظم أهدافهم بتأسيس دولة يهودية، واعتراف كل الدول العظمى بها، وانضمامها إلى الأمم المتحدة منذ 1949م.</a:t>
            </a:r>
          </a:p>
          <a:p>
            <a:pPr marL="285750" lvl="0" indent="-285750" algn="r" rtl="1">
              <a:buFont typeface="Wingdings" panose="05000000000000000000" pitchFamily="2" charset="2"/>
              <a:buChar char="q"/>
            </a:pPr>
            <a:endParaRPr lang="ar-SA" sz="2400" dirty="0">
              <a:solidFill>
                <a:prstClr val="black"/>
              </a:solidFill>
            </a:endParaRPr>
          </a:p>
        </p:txBody>
      </p:sp>
      <p:pic>
        <p:nvPicPr>
          <p:cNvPr id="4" name="صورة 3">
            <a:extLst>
              <a:ext uri="{FF2B5EF4-FFF2-40B4-BE49-F238E27FC236}">
                <a16:creationId xmlns:a16="http://schemas.microsoft.com/office/drawing/2014/main" id="{77832294-C430-427C-A32E-98C06D195E87}"/>
              </a:ext>
            </a:extLst>
          </p:cNvPr>
          <p:cNvPicPr>
            <a:picLocks noChangeAspect="1"/>
          </p:cNvPicPr>
          <p:nvPr/>
        </p:nvPicPr>
        <p:blipFill>
          <a:blip r:embed="rId2"/>
          <a:stretch>
            <a:fillRect/>
          </a:stretch>
        </p:blipFill>
        <p:spPr>
          <a:xfrm>
            <a:off x="0" y="356409"/>
            <a:ext cx="3340898" cy="493819"/>
          </a:xfrm>
          <a:prstGeom prst="rect">
            <a:avLst/>
          </a:prstGeom>
        </p:spPr>
      </p:pic>
    </p:spTree>
    <p:extLst>
      <p:ext uri="{BB962C8B-B14F-4D97-AF65-F5344CB8AC3E}">
        <p14:creationId xmlns:p14="http://schemas.microsoft.com/office/powerpoint/2010/main" val="275144965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17ECE7F-CC81-47F9-9CB3-094950E411AB}"/>
              </a:ext>
            </a:extLst>
          </p:cNvPr>
          <p:cNvSpPr>
            <a:spLocks noGrp="1"/>
          </p:cNvSpPr>
          <p:nvPr>
            <p:ph type="title"/>
          </p:nvPr>
        </p:nvSpPr>
        <p:spPr>
          <a:xfrm>
            <a:off x="838200" y="212035"/>
            <a:ext cx="10515600" cy="887895"/>
          </a:xfrm>
        </p:spPr>
        <p:txBody>
          <a:bodyPr>
            <a:normAutofit/>
          </a:bodyPr>
          <a:lstStyle/>
          <a:p>
            <a:pPr algn="r"/>
            <a:r>
              <a:rPr lang="ar-SA" sz="4000" b="1" dirty="0">
                <a:latin typeface="Abadi" panose="020B0604020104020204" pitchFamily="34" charset="0"/>
              </a:rPr>
              <a:t>ثالث</a:t>
            </a:r>
            <a:r>
              <a:rPr lang="ar-BH" sz="4000" b="1" dirty="0">
                <a:latin typeface="Abadi" panose="020B0604020104020204" pitchFamily="34" charset="0"/>
              </a:rPr>
              <a:t>ًا</a:t>
            </a:r>
            <a:r>
              <a:rPr lang="ar-SA" sz="4000" b="1" dirty="0">
                <a:latin typeface="Abadi" panose="020B0604020104020204" pitchFamily="34" charset="0"/>
              </a:rPr>
              <a:t>: الفلسطينيون بعد النكبة </a:t>
            </a:r>
            <a:endParaRPr lang="az-Cyrl-AZ" sz="4000" b="1" dirty="0"/>
          </a:p>
        </p:txBody>
      </p:sp>
      <p:sp>
        <p:nvSpPr>
          <p:cNvPr id="5" name="مربع نص 4">
            <a:extLst>
              <a:ext uri="{FF2B5EF4-FFF2-40B4-BE49-F238E27FC236}">
                <a16:creationId xmlns:a16="http://schemas.microsoft.com/office/drawing/2014/main" id="{F0EAC608-AA3A-40FC-8641-BCE4B53739D3}"/>
              </a:ext>
            </a:extLst>
          </p:cNvPr>
          <p:cNvSpPr txBox="1"/>
          <p:nvPr/>
        </p:nvSpPr>
        <p:spPr>
          <a:xfrm>
            <a:off x="583096" y="1099930"/>
            <a:ext cx="10770704" cy="5570756"/>
          </a:xfrm>
          <a:prstGeom prst="rect">
            <a:avLst/>
          </a:prstGeom>
          <a:noFill/>
        </p:spPr>
        <p:txBody>
          <a:bodyPr wrap="square" rtlCol="0">
            <a:spAutoFit/>
          </a:bodyPr>
          <a:lstStyle/>
          <a:p>
            <a:pPr algn="r">
              <a:lnSpc>
                <a:spcPct val="150000"/>
              </a:lnSpc>
            </a:pPr>
            <a:r>
              <a:rPr lang="ar-SA" sz="3200" dirty="0">
                <a:solidFill>
                  <a:srgbClr val="FF0000"/>
                </a:solidFill>
                <a:latin typeface="Abadi" panose="020B0604020104020204" pitchFamily="34" charset="0"/>
              </a:rPr>
              <a:t>1- إنشاء منظمة التحرير الفلسطينية </a:t>
            </a:r>
          </a:p>
          <a:p>
            <a:pPr marL="342900" indent="-342900" algn="just" rtl="1">
              <a:lnSpc>
                <a:spcPct val="150000"/>
              </a:lnSpc>
              <a:buFont typeface="Arial" panose="020B0604020202020204" pitchFamily="34" charset="0"/>
              <a:buChar char="•"/>
            </a:pPr>
            <a:r>
              <a:rPr lang="ar-SA" sz="2400" dirty="0">
                <a:latin typeface="Abadi" panose="020B0604020104020204" pitchFamily="34" charset="0"/>
              </a:rPr>
              <a:t>أيقن الفلسطينيون بضرورة بعث كيان سياسي يمكنهم من تولي قضيتهم بأنفسهم.</a:t>
            </a:r>
          </a:p>
          <a:p>
            <a:pPr marL="342900" indent="-342900" algn="just" rtl="1">
              <a:lnSpc>
                <a:spcPct val="150000"/>
              </a:lnSpc>
              <a:buFont typeface="Arial" panose="020B0604020202020204" pitchFamily="34" charset="0"/>
              <a:buChar char="•"/>
            </a:pPr>
            <a:r>
              <a:rPr lang="ar-SA" sz="2400" dirty="0">
                <a:latin typeface="Abadi" panose="020B0604020104020204" pitchFamily="34" charset="0"/>
              </a:rPr>
              <a:t>عقد العرب مؤتمر القمة الأول في القاهرة</a:t>
            </a:r>
            <a:r>
              <a:rPr lang="ar-BH" sz="2400" dirty="0">
                <a:latin typeface="Abadi" panose="020B0604020104020204" pitchFamily="34" charset="0"/>
              </a:rPr>
              <a:t> في يناير 1964م</a:t>
            </a:r>
            <a:r>
              <a:rPr lang="ar-SA" sz="2400" dirty="0">
                <a:latin typeface="Abadi" panose="020B0604020104020204" pitchFamily="34" charset="0"/>
              </a:rPr>
              <a:t>،  الذي قرر إنشاء كيان فلسطيني.</a:t>
            </a:r>
          </a:p>
          <a:p>
            <a:pPr marL="342900" indent="-342900" algn="r" rtl="1">
              <a:lnSpc>
                <a:spcPct val="150000"/>
              </a:lnSpc>
              <a:buFont typeface="Arial" panose="020B0604020202020204" pitchFamily="34" charset="0"/>
              <a:buChar char="•"/>
            </a:pPr>
            <a:r>
              <a:rPr lang="ar-SA" sz="2400" dirty="0">
                <a:latin typeface="Abadi" panose="020B0604020104020204" pitchFamily="34" charset="0"/>
              </a:rPr>
              <a:t>عقد الفلسطينيون المؤتمر العربي الأول في القدس عام 1964م، وأعلنوا قيام منظمة التحرير الفلسطينية.</a:t>
            </a:r>
          </a:p>
          <a:p>
            <a:pPr marL="342900" indent="-342900" algn="r" rtl="1">
              <a:lnSpc>
                <a:spcPct val="150000"/>
              </a:lnSpc>
              <a:buFont typeface="Arial" panose="020B0604020202020204" pitchFamily="34" charset="0"/>
              <a:buChar char="•"/>
            </a:pPr>
            <a:r>
              <a:rPr lang="ar-SA" sz="2400" dirty="0">
                <a:latin typeface="Abadi" panose="020B0604020104020204" pitchFamily="34" charset="0"/>
              </a:rPr>
              <a:t>بدأت المنظمة تمارس نشاطها السياسي</a:t>
            </a:r>
            <a:r>
              <a:rPr lang="ar-BH" sz="2400" dirty="0">
                <a:latin typeface="Abadi" panose="020B0604020104020204" pitchFamily="34" charset="0"/>
              </a:rPr>
              <a:t>،</a:t>
            </a:r>
            <a:r>
              <a:rPr lang="ar-SA" sz="2400" dirty="0">
                <a:latin typeface="Abadi" panose="020B0604020104020204" pitchFamily="34" charset="0"/>
              </a:rPr>
              <a:t> وتطورت حتى أصبحت تدريجي</a:t>
            </a:r>
            <a:r>
              <a:rPr lang="ar-BH" sz="2400" dirty="0">
                <a:latin typeface="Abadi" panose="020B0604020104020204" pitchFamily="34" charset="0"/>
              </a:rPr>
              <a:t>ًا</a:t>
            </a:r>
            <a:r>
              <a:rPr lang="ar-SA" sz="2400" dirty="0">
                <a:latin typeface="Abadi" panose="020B0604020104020204" pitchFamily="34" charset="0"/>
              </a:rPr>
              <a:t> الممثل الشرعي الوحيد للشعب الفلسطيني داخل بلاده و خارجها.</a:t>
            </a:r>
          </a:p>
          <a:p>
            <a:pPr marL="342900" indent="-342900" algn="r" rtl="1">
              <a:lnSpc>
                <a:spcPct val="150000"/>
              </a:lnSpc>
              <a:buFont typeface="Arial" panose="020B0604020202020204" pitchFamily="34" charset="0"/>
              <a:buChar char="•"/>
            </a:pPr>
            <a:r>
              <a:rPr lang="ar-SA" sz="2400" dirty="0">
                <a:latin typeface="Abadi" panose="020B0604020104020204" pitchFamily="34" charset="0"/>
              </a:rPr>
              <a:t>أقامت علاقات دبلوماسية مع دول شقيقة </a:t>
            </a:r>
            <a:r>
              <a:rPr lang="ar-BH" sz="2400" dirty="0">
                <a:latin typeface="Abadi" panose="020B0604020104020204" pitchFamily="34" charset="0"/>
              </a:rPr>
              <a:t>و</a:t>
            </a:r>
            <a:r>
              <a:rPr lang="ar-SA" sz="2400" dirty="0">
                <a:latin typeface="Abadi" panose="020B0604020104020204" pitchFamily="34" charset="0"/>
              </a:rPr>
              <a:t>صديقة</a:t>
            </a:r>
            <a:r>
              <a:rPr lang="ar-BH" sz="2400" dirty="0">
                <a:latin typeface="Abadi" panose="020B0604020104020204" pitchFamily="34" charset="0"/>
              </a:rPr>
              <a:t>،</a:t>
            </a:r>
            <a:r>
              <a:rPr lang="ar-SA" sz="2400" dirty="0">
                <a:latin typeface="Abadi" panose="020B0604020104020204" pitchFamily="34" charset="0"/>
              </a:rPr>
              <a:t> ولها حضور بارز في المنظمات والمؤسسات الدولية مثل منظمة عدم الانحياز، والمؤتمر الإسلامي، ومنظمة الوحدة الإفريقية.</a:t>
            </a:r>
          </a:p>
          <a:p>
            <a:pPr marL="342900" indent="-342900" algn="r" rtl="1">
              <a:buFont typeface="Arial" panose="020B0604020202020204" pitchFamily="34" charset="0"/>
              <a:buChar char="•"/>
            </a:pPr>
            <a:endParaRPr lang="ar-SA" sz="2400" dirty="0">
              <a:latin typeface="Abadi" panose="020B0604020104020204" pitchFamily="34" charset="0"/>
            </a:endParaRPr>
          </a:p>
          <a:p>
            <a:pPr algn="r"/>
            <a:endParaRPr lang="az-Cyrl-AZ" sz="3200" dirty="0"/>
          </a:p>
        </p:txBody>
      </p:sp>
      <p:pic>
        <p:nvPicPr>
          <p:cNvPr id="4" name="صورة 3">
            <a:extLst>
              <a:ext uri="{FF2B5EF4-FFF2-40B4-BE49-F238E27FC236}">
                <a16:creationId xmlns:a16="http://schemas.microsoft.com/office/drawing/2014/main" id="{B7D58EA4-4852-49C3-9F48-4BDE01C11E21}"/>
              </a:ext>
            </a:extLst>
          </p:cNvPr>
          <p:cNvPicPr>
            <a:picLocks noChangeAspect="1"/>
          </p:cNvPicPr>
          <p:nvPr/>
        </p:nvPicPr>
        <p:blipFill>
          <a:blip r:embed="rId2"/>
          <a:stretch>
            <a:fillRect/>
          </a:stretch>
        </p:blipFill>
        <p:spPr>
          <a:xfrm>
            <a:off x="0" y="235226"/>
            <a:ext cx="3340898" cy="493819"/>
          </a:xfrm>
          <a:prstGeom prst="rect">
            <a:avLst/>
          </a:prstGeom>
        </p:spPr>
      </p:pic>
      <p:pic>
        <p:nvPicPr>
          <p:cNvPr id="7" name="صورة 6">
            <a:extLst>
              <a:ext uri="{FF2B5EF4-FFF2-40B4-BE49-F238E27FC236}">
                <a16:creationId xmlns:a16="http://schemas.microsoft.com/office/drawing/2014/main" id="{AB30837C-0B40-49B9-8AF0-BD741FB161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623" y="655982"/>
            <a:ext cx="1905000" cy="2352675"/>
          </a:xfrm>
          <a:prstGeom prst="rect">
            <a:avLst/>
          </a:prstGeom>
        </p:spPr>
      </p:pic>
    </p:spTree>
    <p:extLst>
      <p:ext uri="{BB962C8B-B14F-4D97-AF65-F5344CB8AC3E}">
        <p14:creationId xmlns:p14="http://schemas.microsoft.com/office/powerpoint/2010/main" val="31194091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additive="base">
                                        <p:cTn id="2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additive="base">
                                        <p:cTn id="3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 calcmode="lin" valueType="num">
                                      <p:cBhvr additive="base">
                                        <p:cTn id="4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76BD39D-6B7F-444E-9243-D79866A1F690}"/>
              </a:ext>
            </a:extLst>
          </p:cNvPr>
          <p:cNvSpPr txBox="1"/>
          <p:nvPr/>
        </p:nvSpPr>
        <p:spPr>
          <a:xfrm>
            <a:off x="543338" y="1125357"/>
            <a:ext cx="10787270" cy="5078313"/>
          </a:xfrm>
          <a:prstGeom prst="rect">
            <a:avLst/>
          </a:prstGeom>
          <a:noFill/>
        </p:spPr>
        <p:txBody>
          <a:bodyPr wrap="square" rtlCol="0">
            <a:spAutoFit/>
          </a:bodyPr>
          <a:lstStyle/>
          <a:p>
            <a:pPr marL="342900" indent="-342900" algn="r" rtl="1">
              <a:lnSpc>
                <a:spcPct val="150000"/>
              </a:lnSpc>
              <a:buFont typeface="Arial" panose="020B0604020202020204" pitchFamily="34" charset="0"/>
              <a:buChar char="•"/>
            </a:pPr>
            <a:r>
              <a:rPr lang="ar-SA" sz="2400" dirty="0">
                <a:latin typeface="Abadi" panose="020B0604020104020204" pitchFamily="34" charset="0"/>
              </a:rPr>
              <a:t>أصبحت عضو مراقبا في هيئة الأمم المتحدة، وقد شكل ذلك انتصارا سياسيا مهما لها.</a:t>
            </a:r>
          </a:p>
          <a:p>
            <a:pPr marL="342900" indent="-342900" algn="r" rtl="1">
              <a:lnSpc>
                <a:spcPct val="150000"/>
              </a:lnSpc>
              <a:buFont typeface="Arial" panose="020B0604020202020204" pitchFamily="34" charset="0"/>
              <a:buChar char="•"/>
            </a:pPr>
            <a:r>
              <a:rPr lang="ar-SA" sz="2400" dirty="0">
                <a:latin typeface="Abadi" panose="020B0604020104020204" pitchFamily="34" charset="0"/>
              </a:rPr>
              <a:t>استمر النضال الفلسطيني في الداخل والخارج</a:t>
            </a:r>
            <a:r>
              <a:rPr lang="ar-BH" sz="2400" dirty="0">
                <a:latin typeface="Abadi" panose="020B0604020104020204" pitchFamily="34" charset="0"/>
              </a:rPr>
              <a:t>،</a:t>
            </a:r>
            <a:r>
              <a:rPr lang="ar-SA" sz="2400" dirty="0">
                <a:latin typeface="Abadi" panose="020B0604020104020204" pitchFamily="34" charset="0"/>
              </a:rPr>
              <a:t> ولقي دعم</a:t>
            </a:r>
            <a:r>
              <a:rPr lang="ar-BH" sz="2400" dirty="0">
                <a:latin typeface="Abadi" panose="020B0604020104020204" pitchFamily="34" charset="0"/>
              </a:rPr>
              <a:t>ًا</a:t>
            </a:r>
            <a:r>
              <a:rPr lang="ar-SA" sz="2400" dirty="0">
                <a:latin typeface="Abadi" panose="020B0604020104020204" pitchFamily="34" charset="0"/>
              </a:rPr>
              <a:t> من جميع الدول العربية في كفاحها المسلح ضد "إسرائيل"</a:t>
            </a:r>
            <a:r>
              <a:rPr lang="ar-BH" sz="2400" dirty="0">
                <a:latin typeface="Abadi" panose="020B0604020104020204" pitchFamily="34" charset="0"/>
              </a:rPr>
              <a:t>،</a:t>
            </a:r>
            <a:r>
              <a:rPr lang="ar-SA" sz="2400" dirty="0">
                <a:latin typeface="Abadi" panose="020B0604020104020204" pitchFamily="34" charset="0"/>
              </a:rPr>
              <a:t> وتوسعت حركة المقاومة في الأراضي العربية المجاورة (الأردن ولبنان).</a:t>
            </a:r>
          </a:p>
          <a:p>
            <a:pPr marL="342900" indent="-342900" algn="r" rtl="1">
              <a:lnSpc>
                <a:spcPct val="150000"/>
              </a:lnSpc>
              <a:buFont typeface="Arial" panose="020B0604020202020204" pitchFamily="34" charset="0"/>
              <a:buChar char="•"/>
            </a:pPr>
            <a:r>
              <a:rPr lang="ar-SA" sz="2400" dirty="0">
                <a:latin typeface="Abadi" panose="020B0604020104020204" pitchFamily="34" charset="0"/>
              </a:rPr>
              <a:t>تراجع الكفاح المسلح بسبب اختلال موازين القوى بمنطقة الشرق الأوسط لفائدة "إسرائيل " بعد حرب أكتوبر 1973م.</a:t>
            </a:r>
          </a:p>
          <a:p>
            <a:pPr marL="342900" indent="-342900" algn="r" rtl="1">
              <a:lnSpc>
                <a:spcPct val="150000"/>
              </a:lnSpc>
              <a:buFont typeface="Arial" panose="020B0604020202020204" pitchFamily="34" charset="0"/>
              <a:buChar char="•"/>
            </a:pPr>
            <a:r>
              <a:rPr lang="ar-SA" sz="2400" dirty="0">
                <a:latin typeface="Abadi" panose="020B0604020104020204" pitchFamily="34" charset="0"/>
              </a:rPr>
              <a:t>تشتت الصف العربي بتوقيع مصر اتفاقية صلح منفردة مع  "إسرائيل "  (اتفاقية كامب ديفيد)  في مارس 1979م.</a:t>
            </a:r>
          </a:p>
          <a:p>
            <a:pPr marL="342900" indent="-342900" algn="r" rtl="1">
              <a:lnSpc>
                <a:spcPct val="150000"/>
              </a:lnSpc>
              <a:buFont typeface="Arial" panose="020B0604020202020204" pitchFamily="34" charset="0"/>
              <a:buChar char="•"/>
            </a:pPr>
            <a:r>
              <a:rPr lang="ar-SA" sz="2400" dirty="0">
                <a:latin typeface="Abadi" panose="020B0604020104020204" pitchFamily="34" charset="0"/>
              </a:rPr>
              <a:t>نتج عن كل ذلك عزلة منظمة التحرير وضربها بلبنان، وحمل قيادتها على نقل مقرها إلى تونس عام 1982م.</a:t>
            </a:r>
            <a:endParaRPr lang="az-Cyrl-AZ" sz="2400" dirty="0"/>
          </a:p>
        </p:txBody>
      </p:sp>
      <p:pic>
        <p:nvPicPr>
          <p:cNvPr id="2" name="صورة 1">
            <a:extLst>
              <a:ext uri="{FF2B5EF4-FFF2-40B4-BE49-F238E27FC236}">
                <a16:creationId xmlns:a16="http://schemas.microsoft.com/office/drawing/2014/main" id="{5D254A9E-97B1-4F66-AB24-FA66C9E3716F}"/>
              </a:ext>
            </a:extLst>
          </p:cNvPr>
          <p:cNvPicPr>
            <a:picLocks noChangeAspect="1"/>
          </p:cNvPicPr>
          <p:nvPr/>
        </p:nvPicPr>
        <p:blipFill>
          <a:blip r:embed="rId2"/>
          <a:stretch>
            <a:fillRect/>
          </a:stretch>
        </p:blipFill>
        <p:spPr>
          <a:xfrm>
            <a:off x="0" y="467051"/>
            <a:ext cx="3340898" cy="493819"/>
          </a:xfrm>
          <a:prstGeom prst="rect">
            <a:avLst/>
          </a:prstGeom>
        </p:spPr>
      </p:pic>
    </p:spTree>
    <p:extLst>
      <p:ext uri="{BB962C8B-B14F-4D97-AF65-F5344CB8AC3E}">
        <p14:creationId xmlns:p14="http://schemas.microsoft.com/office/powerpoint/2010/main" val="102818783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DBE715C-E0BA-4097-8F22-E16BDBA0B288}"/>
              </a:ext>
            </a:extLst>
          </p:cNvPr>
          <p:cNvSpPr>
            <a:spLocks noGrp="1"/>
          </p:cNvSpPr>
          <p:nvPr>
            <p:ph type="title"/>
          </p:nvPr>
        </p:nvSpPr>
        <p:spPr>
          <a:xfrm>
            <a:off x="7235687" y="1605733"/>
            <a:ext cx="4505739" cy="938686"/>
          </a:xfrm>
        </p:spPr>
        <p:txBody>
          <a:bodyPr>
            <a:normAutofit/>
          </a:bodyPr>
          <a:lstStyle/>
          <a:p>
            <a:pPr algn="ctr"/>
            <a:r>
              <a:rPr lang="ar-SA" sz="4000" b="1" dirty="0">
                <a:cs typeface="+mn-cs"/>
              </a:rPr>
              <a:t>2- </a:t>
            </a:r>
            <a:r>
              <a:rPr lang="ar-SA" sz="4000" b="1" u="sng" dirty="0">
                <a:cs typeface="+mn-cs"/>
              </a:rPr>
              <a:t>انتفاضات الداخل</a:t>
            </a:r>
            <a:r>
              <a:rPr lang="ar-SA" sz="4000" b="1" dirty="0">
                <a:cs typeface="+mn-cs"/>
              </a:rPr>
              <a:t>      </a:t>
            </a:r>
            <a:endParaRPr lang="az-Cyrl-AZ" sz="4000" b="1" dirty="0">
              <a:cs typeface="+mn-cs"/>
            </a:endParaRPr>
          </a:p>
        </p:txBody>
      </p:sp>
      <p:sp>
        <p:nvSpPr>
          <p:cNvPr id="3" name="مستطيل: زوايا مستديرة 2">
            <a:extLst>
              <a:ext uri="{FF2B5EF4-FFF2-40B4-BE49-F238E27FC236}">
                <a16:creationId xmlns:a16="http://schemas.microsoft.com/office/drawing/2014/main" id="{4CF30ED2-6409-4B33-81CC-9D4F3DF346B9}"/>
              </a:ext>
            </a:extLst>
          </p:cNvPr>
          <p:cNvSpPr/>
          <p:nvPr/>
        </p:nvSpPr>
        <p:spPr>
          <a:xfrm>
            <a:off x="781878" y="3242721"/>
            <a:ext cx="10959548" cy="3087756"/>
          </a:xfrm>
          <a:prstGeom prst="roundRect">
            <a:avLst/>
          </a:prstGeom>
          <a:solidFill>
            <a:schemeClr val="accent4">
              <a:lumMod val="40000"/>
              <a:lumOff val="6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az-Cyrl-AZ"/>
          </a:p>
        </p:txBody>
      </p:sp>
      <p:sp>
        <p:nvSpPr>
          <p:cNvPr id="4" name="مربع نص 3">
            <a:extLst>
              <a:ext uri="{FF2B5EF4-FFF2-40B4-BE49-F238E27FC236}">
                <a16:creationId xmlns:a16="http://schemas.microsoft.com/office/drawing/2014/main" id="{3410B037-9F89-4F9C-9F3F-A4D0F7950F89}"/>
              </a:ext>
            </a:extLst>
          </p:cNvPr>
          <p:cNvSpPr txBox="1"/>
          <p:nvPr/>
        </p:nvSpPr>
        <p:spPr>
          <a:xfrm>
            <a:off x="1060174" y="3416031"/>
            <a:ext cx="10200861" cy="2741135"/>
          </a:xfrm>
          <a:prstGeom prst="rect">
            <a:avLst/>
          </a:prstGeom>
          <a:noFill/>
        </p:spPr>
        <p:txBody>
          <a:bodyPr wrap="square" rtlCol="0">
            <a:spAutoFit/>
          </a:bodyPr>
          <a:lstStyle/>
          <a:p>
            <a:pPr algn="r"/>
            <a:r>
              <a:rPr lang="ar-SA" sz="3200" dirty="0"/>
              <a:t>أ- الانتفاضة الأولى عام 1987م. </a:t>
            </a:r>
          </a:p>
          <a:p>
            <a:pPr marL="342900" indent="-342900" algn="r" rtl="1">
              <a:lnSpc>
                <a:spcPct val="150000"/>
              </a:lnSpc>
              <a:buFont typeface="Arial" panose="020B0604020202020204" pitchFamily="34" charset="0"/>
              <a:buChar char="•"/>
            </a:pPr>
            <a:r>
              <a:rPr lang="ar-SA" sz="2400" dirty="0"/>
              <a:t>فاجأ فلسطينيو الداخل العالم بانتفاضتهم في ديسمبر 1987م، والتي عرفت بثورة الحجارة.</a:t>
            </a:r>
          </a:p>
          <a:p>
            <a:pPr marL="342900" indent="-342900" algn="r" rtl="1">
              <a:lnSpc>
                <a:spcPct val="150000"/>
              </a:lnSpc>
              <a:buFont typeface="Arial" panose="020B0604020202020204" pitchFamily="34" charset="0"/>
              <a:buChar char="•"/>
            </a:pPr>
            <a:r>
              <a:rPr lang="ar-SA" sz="2400" dirty="0"/>
              <a:t>اتبعت هذه الحركة مختلف الوسائل من عصيان، واضرابات ومظاهرات، ورشق بالحجارة.</a:t>
            </a:r>
          </a:p>
          <a:p>
            <a:pPr marL="342900" indent="-342900" algn="r" rtl="1">
              <a:lnSpc>
                <a:spcPct val="150000"/>
              </a:lnSpc>
              <a:buFont typeface="Arial" panose="020B0604020202020204" pitchFamily="34" charset="0"/>
              <a:buChar char="•"/>
            </a:pPr>
            <a:r>
              <a:rPr lang="ar-SA" sz="2400" dirty="0"/>
              <a:t>أحدث نقلة نوعية في النضال الفلسطيني</a:t>
            </a:r>
            <a:r>
              <a:rPr lang="ar-BH" sz="2400" dirty="0"/>
              <a:t>،</a:t>
            </a:r>
            <a:r>
              <a:rPr lang="ar-SA" sz="2400" dirty="0"/>
              <a:t> وعجزت الدولة الصهيونية برغم القمع والمجاز على حد   من حركة الانتفاضة، التي نجحت في توسيع دائرة نشاطها لتشمل قطاع غزة والضفة الغربية.</a:t>
            </a:r>
            <a:endParaRPr lang="az-Cyrl-AZ" sz="2400" dirty="0"/>
          </a:p>
        </p:txBody>
      </p:sp>
      <p:pic>
        <p:nvPicPr>
          <p:cNvPr id="5" name="صورة 4">
            <a:extLst>
              <a:ext uri="{FF2B5EF4-FFF2-40B4-BE49-F238E27FC236}">
                <a16:creationId xmlns:a16="http://schemas.microsoft.com/office/drawing/2014/main" id="{11A07F5D-1F43-4151-BCED-DA254BD170FE}"/>
              </a:ext>
            </a:extLst>
          </p:cNvPr>
          <p:cNvPicPr>
            <a:picLocks noChangeAspect="1"/>
          </p:cNvPicPr>
          <p:nvPr/>
        </p:nvPicPr>
        <p:blipFill>
          <a:blip r:embed="rId2"/>
          <a:stretch>
            <a:fillRect/>
          </a:stretch>
        </p:blipFill>
        <p:spPr>
          <a:xfrm>
            <a:off x="1212575" y="527522"/>
            <a:ext cx="6798365" cy="2834886"/>
          </a:xfrm>
          <a:prstGeom prst="rect">
            <a:avLst/>
          </a:prstGeom>
        </p:spPr>
      </p:pic>
      <p:pic>
        <p:nvPicPr>
          <p:cNvPr id="6" name="صورة 5">
            <a:extLst>
              <a:ext uri="{FF2B5EF4-FFF2-40B4-BE49-F238E27FC236}">
                <a16:creationId xmlns:a16="http://schemas.microsoft.com/office/drawing/2014/main" id="{435258A3-72FD-493F-8A52-FBA4891142E4}"/>
              </a:ext>
            </a:extLst>
          </p:cNvPr>
          <p:cNvPicPr>
            <a:picLocks noChangeAspect="1"/>
          </p:cNvPicPr>
          <p:nvPr/>
        </p:nvPicPr>
        <p:blipFill>
          <a:blip r:embed="rId3"/>
          <a:stretch>
            <a:fillRect/>
          </a:stretch>
        </p:blipFill>
        <p:spPr>
          <a:xfrm>
            <a:off x="0" y="280613"/>
            <a:ext cx="3340898" cy="493819"/>
          </a:xfrm>
          <a:prstGeom prst="rect">
            <a:avLst/>
          </a:prstGeom>
        </p:spPr>
      </p:pic>
    </p:spTree>
    <p:extLst>
      <p:ext uri="{BB962C8B-B14F-4D97-AF65-F5344CB8AC3E}">
        <p14:creationId xmlns:p14="http://schemas.microsoft.com/office/powerpoint/2010/main" val="271467589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E6FD9F2-9390-412F-AE02-68C36AF439C3}"/>
              </a:ext>
            </a:extLst>
          </p:cNvPr>
          <p:cNvSpPr>
            <a:spLocks noGrp="1"/>
          </p:cNvSpPr>
          <p:nvPr>
            <p:ph type="title"/>
          </p:nvPr>
        </p:nvSpPr>
        <p:spPr/>
        <p:txBody>
          <a:bodyPr>
            <a:normAutofit/>
          </a:bodyPr>
          <a:lstStyle/>
          <a:p>
            <a:pPr algn="ctr"/>
            <a:r>
              <a:rPr lang="ar-SA" sz="3200" b="1" dirty="0">
                <a:cs typeface="+mn-cs"/>
              </a:rPr>
              <a:t>نتائج انتفاضة 1987م</a:t>
            </a:r>
            <a:endParaRPr lang="az-Cyrl-AZ" sz="3200" b="1" dirty="0">
              <a:cs typeface="+mn-cs"/>
            </a:endParaRPr>
          </a:p>
        </p:txBody>
      </p:sp>
      <p:sp>
        <p:nvSpPr>
          <p:cNvPr id="4" name="مربع نص 3">
            <a:extLst>
              <a:ext uri="{FF2B5EF4-FFF2-40B4-BE49-F238E27FC236}">
                <a16:creationId xmlns:a16="http://schemas.microsoft.com/office/drawing/2014/main" id="{F6DF0D43-EABF-47EE-81FF-E671F395540C}"/>
              </a:ext>
            </a:extLst>
          </p:cNvPr>
          <p:cNvSpPr txBox="1"/>
          <p:nvPr/>
        </p:nvSpPr>
        <p:spPr>
          <a:xfrm>
            <a:off x="583097" y="1577009"/>
            <a:ext cx="10770703" cy="4464684"/>
          </a:xfrm>
          <a:prstGeom prst="rect">
            <a:avLst/>
          </a:prstGeom>
          <a:noFill/>
        </p:spPr>
        <p:txBody>
          <a:bodyPr wrap="square" rtlCol="0">
            <a:spAutoFit/>
          </a:bodyPr>
          <a:lstStyle/>
          <a:p>
            <a:pPr marL="342900" indent="-342900" algn="just" rtl="1">
              <a:lnSpc>
                <a:spcPct val="150000"/>
              </a:lnSpc>
              <a:buFont typeface="Arial" panose="020B0604020202020204" pitchFamily="34" charset="0"/>
              <a:buChar char="•"/>
            </a:pPr>
            <a:r>
              <a:rPr lang="ar-SA" sz="2400" dirty="0"/>
              <a:t>تفاقم الخسائر الاقتصادية التي تكبدها الكيان الصهيوني.</a:t>
            </a:r>
          </a:p>
          <a:p>
            <a:pPr marL="342900" indent="-342900" algn="just" rtl="1">
              <a:lnSpc>
                <a:spcPct val="150000"/>
              </a:lnSpc>
              <a:buFont typeface="Arial" panose="020B0604020202020204" pitchFamily="34" charset="0"/>
              <a:buChar char="•"/>
            </a:pPr>
            <a:r>
              <a:rPr lang="ar-SA" sz="2400" dirty="0"/>
              <a:t>زعزعة الأمن والاستقرار داخل "إسرائيل".</a:t>
            </a:r>
          </a:p>
          <a:p>
            <a:pPr marL="342900" indent="-342900" algn="just" rtl="1">
              <a:lnSpc>
                <a:spcPct val="150000"/>
              </a:lnSpc>
              <a:buFont typeface="Arial" panose="020B0604020202020204" pitchFamily="34" charset="0"/>
              <a:buChar char="•"/>
            </a:pPr>
            <a:r>
              <a:rPr lang="ar-SA" sz="2400" dirty="0"/>
              <a:t>تعزيز الموقع السياسي للفلسطينيين على مستوى العالمي واكتساب قضيتهم مزيدا من الدعم.</a:t>
            </a:r>
          </a:p>
          <a:p>
            <a:pPr marL="342900" indent="-342900" algn="just" rtl="1">
              <a:lnSpc>
                <a:spcPct val="150000"/>
              </a:lnSpc>
              <a:buFont typeface="Arial" panose="020B0604020202020204" pitchFamily="34" charset="0"/>
              <a:buChar char="•"/>
            </a:pPr>
            <a:r>
              <a:rPr lang="ar-SA" sz="2400" dirty="0"/>
              <a:t>اقتناع "إسرائيل " بضرورة الاعتراف بمنظمة التحرير الفلسطينية وقبول التفاوض معها.</a:t>
            </a:r>
          </a:p>
          <a:p>
            <a:pPr marL="342900" indent="-342900" algn="just" rtl="1">
              <a:lnSpc>
                <a:spcPct val="150000"/>
              </a:lnSpc>
              <a:buFont typeface="Arial" panose="020B0604020202020204" pitchFamily="34" charset="0"/>
              <a:buChar char="•"/>
            </a:pPr>
            <a:r>
              <a:rPr lang="ar-SA" sz="2400" dirty="0"/>
              <a:t>توقيع اتفاق غزة – أريحا عام 1994م، الذي نص على إقامة حكم ذاتي للفلسطينيين في هذه المنطقة برئاسة ياسر عرفات.</a:t>
            </a:r>
          </a:p>
          <a:p>
            <a:pPr marL="342900" indent="-342900" algn="just" rtl="1">
              <a:lnSpc>
                <a:spcPct val="150000"/>
              </a:lnSpc>
              <a:buFont typeface="Arial" panose="020B0604020202020204" pitchFamily="34" charset="0"/>
              <a:buChar char="•"/>
            </a:pPr>
            <a:r>
              <a:rPr lang="ar-SA" sz="2400" dirty="0"/>
              <a:t>تنكر إسرائيل لوعودها بعد اغتيال رئيس وزرائها إسحاق رابين عام 1995م، وبدأت تفكك الإدارة المدنية بالضفة الغربية وتعيد الانتشار.</a:t>
            </a:r>
            <a:endParaRPr lang="az-Cyrl-AZ" sz="2400" dirty="0"/>
          </a:p>
        </p:txBody>
      </p:sp>
      <p:pic>
        <p:nvPicPr>
          <p:cNvPr id="3" name="صورة 2">
            <a:extLst>
              <a:ext uri="{FF2B5EF4-FFF2-40B4-BE49-F238E27FC236}">
                <a16:creationId xmlns:a16="http://schemas.microsoft.com/office/drawing/2014/main" id="{254276AA-2F69-4607-B875-89FB66DC50FE}"/>
              </a:ext>
            </a:extLst>
          </p:cNvPr>
          <p:cNvPicPr>
            <a:picLocks noChangeAspect="1"/>
          </p:cNvPicPr>
          <p:nvPr/>
        </p:nvPicPr>
        <p:blipFill>
          <a:blip r:embed="rId2"/>
          <a:stretch>
            <a:fillRect/>
          </a:stretch>
        </p:blipFill>
        <p:spPr>
          <a:xfrm>
            <a:off x="0" y="365125"/>
            <a:ext cx="3340898" cy="493819"/>
          </a:xfrm>
          <a:prstGeom prst="rect">
            <a:avLst/>
          </a:prstGeom>
        </p:spPr>
      </p:pic>
    </p:spTree>
    <p:extLst>
      <p:ext uri="{BB962C8B-B14F-4D97-AF65-F5344CB8AC3E}">
        <p14:creationId xmlns:p14="http://schemas.microsoft.com/office/powerpoint/2010/main" val="371637943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4">
                                            <p:txEl>
                                              <p:pRg st="5" end="5"/>
                                            </p:txEl>
                                          </p:spTgt>
                                        </p:tgtEl>
                                        <p:attrNameLst>
                                          <p:attrName>style.visibility</p:attrName>
                                        </p:attrNameLst>
                                      </p:cBhvr>
                                      <p:to>
                                        <p:strVal val="visible"/>
                                      </p:to>
                                    </p:set>
                                    <p:animEffect transition="in" filter="fade">
                                      <p:cBhvr>
                                        <p:cTn id="46" dur="1000"/>
                                        <p:tgtEl>
                                          <p:spTgt spid="4">
                                            <p:txEl>
                                              <p:pRg st="5" end="5"/>
                                            </p:txEl>
                                          </p:spTgt>
                                        </p:tgtEl>
                                      </p:cBhvr>
                                    </p:animEffect>
                                    <p:anim calcmode="lin" valueType="num">
                                      <p:cBhvr>
                                        <p:cTn id="4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DEB147F-4E34-4FF2-B802-BFF8322E0B4E}"/>
              </a:ext>
            </a:extLst>
          </p:cNvPr>
          <p:cNvSpPr>
            <a:spLocks noGrp="1"/>
          </p:cNvSpPr>
          <p:nvPr>
            <p:ph type="title"/>
          </p:nvPr>
        </p:nvSpPr>
        <p:spPr>
          <a:xfrm>
            <a:off x="1139686" y="828226"/>
            <a:ext cx="7703965" cy="997399"/>
          </a:xfrm>
        </p:spPr>
        <p:txBody>
          <a:bodyPr>
            <a:normAutofit/>
          </a:bodyPr>
          <a:lstStyle/>
          <a:p>
            <a:pPr algn="l"/>
            <a:r>
              <a:rPr lang="ar-SA" sz="4000" dirty="0"/>
              <a:t>شاهد مقطع الفيديو، ثم أجب عن الأسئلة التالية :</a:t>
            </a:r>
            <a:endParaRPr lang="az-Cyrl-AZ" sz="4000" dirty="0"/>
          </a:p>
        </p:txBody>
      </p:sp>
      <p:pic>
        <p:nvPicPr>
          <p:cNvPr id="4" name="ياسر عرافات">
            <a:hlinkClick r:id="" action="ppaction://media"/>
            <a:extLst>
              <a:ext uri="{FF2B5EF4-FFF2-40B4-BE49-F238E27FC236}">
                <a16:creationId xmlns:a16="http://schemas.microsoft.com/office/drawing/2014/main" id="{BDA746ED-D951-4425-8745-4840C20FFEBC}"/>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556591" y="1690688"/>
            <a:ext cx="5776913" cy="4332287"/>
          </a:xfrm>
        </p:spPr>
      </p:pic>
      <p:sp>
        <p:nvSpPr>
          <p:cNvPr id="5" name="عنصر نائب للمحتوى 4">
            <a:extLst>
              <a:ext uri="{FF2B5EF4-FFF2-40B4-BE49-F238E27FC236}">
                <a16:creationId xmlns:a16="http://schemas.microsoft.com/office/drawing/2014/main" id="{9CAA9790-7986-4C97-9CA5-1C527C982416}"/>
              </a:ext>
            </a:extLst>
          </p:cNvPr>
          <p:cNvSpPr>
            <a:spLocks noGrp="1"/>
          </p:cNvSpPr>
          <p:nvPr>
            <p:ph sz="half" idx="2"/>
          </p:nvPr>
        </p:nvSpPr>
        <p:spPr/>
        <p:txBody>
          <a:bodyPr/>
          <a:lstStyle/>
          <a:p>
            <a:pPr marL="0" indent="0" algn="r" rtl="1">
              <a:buNone/>
            </a:pPr>
            <a:r>
              <a:rPr lang="ar-SA" dirty="0"/>
              <a:t>1. عن ماذا أعلن السيد ياسر عرفات؟</a:t>
            </a:r>
            <a:endParaRPr lang="ar-SA" dirty="0">
              <a:solidFill>
                <a:srgbClr val="FF0000"/>
              </a:solidFill>
            </a:endParaRPr>
          </a:p>
          <a:p>
            <a:pPr marL="0" indent="0" algn="r" rtl="1">
              <a:buNone/>
            </a:pPr>
            <a:r>
              <a:rPr lang="ar-SA" dirty="0">
                <a:solidFill>
                  <a:srgbClr val="FF0000"/>
                </a:solidFill>
              </a:rPr>
              <a:t>      عن قيام دولة فلسطين.</a:t>
            </a:r>
          </a:p>
          <a:p>
            <a:pPr marL="0" indent="0" algn="r" rtl="1">
              <a:buNone/>
            </a:pPr>
            <a:endParaRPr lang="ar-SA" dirty="0">
              <a:solidFill>
                <a:srgbClr val="FF0000"/>
              </a:solidFill>
            </a:endParaRPr>
          </a:p>
          <a:p>
            <a:pPr marL="0" indent="0" algn="r" rtl="1">
              <a:buNone/>
            </a:pPr>
            <a:r>
              <a:rPr lang="ar-SA" dirty="0"/>
              <a:t>2. من الجهة التي تبنت الإعلان ؟</a:t>
            </a:r>
          </a:p>
          <a:p>
            <a:pPr marL="0" indent="0" algn="r" rtl="1">
              <a:buNone/>
            </a:pPr>
            <a:r>
              <a:rPr lang="ar-SA" dirty="0">
                <a:solidFill>
                  <a:srgbClr val="FF0000"/>
                </a:solidFill>
              </a:rPr>
              <a:t>         المجلس الوطني.</a:t>
            </a:r>
            <a:r>
              <a:rPr lang="ar-SA" dirty="0"/>
              <a:t>        </a:t>
            </a:r>
            <a:endParaRPr lang="az-Cyrl-AZ" dirty="0"/>
          </a:p>
        </p:txBody>
      </p:sp>
      <p:sp>
        <p:nvSpPr>
          <p:cNvPr id="6" name="سهم: خماسي 5">
            <a:extLst>
              <a:ext uri="{FF2B5EF4-FFF2-40B4-BE49-F238E27FC236}">
                <a16:creationId xmlns:a16="http://schemas.microsoft.com/office/drawing/2014/main" id="{37C64EDE-D25A-47FE-A7A4-E3BFC413AA31}"/>
              </a:ext>
            </a:extLst>
          </p:cNvPr>
          <p:cNvSpPr/>
          <p:nvPr/>
        </p:nvSpPr>
        <p:spPr>
          <a:xfrm flipH="1">
            <a:off x="8762999" y="230187"/>
            <a:ext cx="3336235" cy="1064868"/>
          </a:xfrm>
          <a:prstGeom prst="homePlate">
            <a:avLst/>
          </a:prstGeom>
          <a:solidFill>
            <a:srgbClr val="FF000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7200" b="1" dirty="0">
                <a:ln w="6600">
                  <a:solidFill>
                    <a:schemeClr val="accent2"/>
                  </a:solidFill>
                  <a:prstDash val="solid"/>
                </a:ln>
                <a:solidFill>
                  <a:srgbClr val="FFFFFF"/>
                </a:solidFill>
                <a:effectLst>
                  <a:outerShdw dist="38100" dir="2700000" algn="tl" rotWithShape="0">
                    <a:schemeClr val="accent2"/>
                  </a:outerShdw>
                </a:effectLst>
              </a:rPr>
              <a:t>نشاط 1 </a:t>
            </a:r>
            <a:endParaRPr lang="az-Cyrl-AZ" sz="7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3" name="صورة 2">
            <a:extLst>
              <a:ext uri="{FF2B5EF4-FFF2-40B4-BE49-F238E27FC236}">
                <a16:creationId xmlns:a16="http://schemas.microsoft.com/office/drawing/2014/main" id="{CDB52464-CF35-47B7-8CDA-82C60F5F9B48}"/>
              </a:ext>
            </a:extLst>
          </p:cNvPr>
          <p:cNvPicPr>
            <a:picLocks noChangeAspect="1"/>
          </p:cNvPicPr>
          <p:nvPr/>
        </p:nvPicPr>
        <p:blipFill>
          <a:blip r:embed="rId5"/>
          <a:stretch>
            <a:fillRect/>
          </a:stretch>
        </p:blipFill>
        <p:spPr>
          <a:xfrm>
            <a:off x="0" y="341206"/>
            <a:ext cx="3340898" cy="493819"/>
          </a:xfrm>
          <a:prstGeom prst="rect">
            <a:avLst/>
          </a:prstGeom>
        </p:spPr>
      </p:pic>
    </p:spTree>
    <p:extLst>
      <p:ext uri="{BB962C8B-B14F-4D97-AF65-F5344CB8AC3E}">
        <p14:creationId xmlns:p14="http://schemas.microsoft.com/office/powerpoint/2010/main" val="240051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581" fill="hold"/>
                                        <p:tgtEl>
                                          <p:spTgt spid="4"/>
                                        </p:tgtEl>
                                      </p:cBhvr>
                                    </p:cmd>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 calcmode="lin" valueType="num">
                                      <p:cBhvr additive="base">
                                        <p:cTn id="2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additive="base">
                                        <p:cTn id="3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4"/>
                </p:tgtEl>
              </p:cMediaNode>
            </p:video>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FFE29B49-AC4A-4F8E-B5C9-43CB37D27BEA}"/>
              </a:ext>
            </a:extLst>
          </p:cNvPr>
          <p:cNvSpPr txBox="1"/>
          <p:nvPr/>
        </p:nvSpPr>
        <p:spPr>
          <a:xfrm>
            <a:off x="1298713" y="1342864"/>
            <a:ext cx="9647583" cy="4649350"/>
          </a:xfrm>
          <a:prstGeom prst="rect">
            <a:avLst/>
          </a:prstGeom>
          <a:solidFill>
            <a:schemeClr val="accent3">
              <a:lumMod val="40000"/>
              <a:lumOff val="6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r" rtl="1">
              <a:lnSpc>
                <a:spcPct val="150000"/>
              </a:lnSpc>
            </a:pPr>
            <a:r>
              <a:rPr lang="ar-SA" sz="3200" b="1" dirty="0">
                <a:solidFill>
                  <a:srgbClr val="FF0000"/>
                </a:solidFill>
                <a:latin typeface="Abadi" panose="020B0604020104020204" pitchFamily="34" charset="0"/>
              </a:rPr>
              <a:t>ب- </a:t>
            </a:r>
            <a:r>
              <a:rPr lang="ar-SA" sz="3200" b="1" u="sng" dirty="0">
                <a:solidFill>
                  <a:srgbClr val="FF0000"/>
                </a:solidFill>
                <a:latin typeface="Abadi" panose="020B0604020104020204" pitchFamily="34" charset="0"/>
              </a:rPr>
              <a:t>الانتفاضة الثانية (انتفاضة الأقصى</a:t>
            </a:r>
            <a:r>
              <a:rPr lang="ar-SA" sz="3200" b="1" dirty="0">
                <a:solidFill>
                  <a:srgbClr val="FF0000"/>
                </a:solidFill>
                <a:latin typeface="Abadi" panose="020B0604020104020204" pitchFamily="34" charset="0"/>
              </a:rPr>
              <a:t>)</a:t>
            </a:r>
            <a:endParaRPr lang="ar-SA" sz="2400" b="1" dirty="0">
              <a:solidFill>
                <a:srgbClr val="FF0000"/>
              </a:solidFill>
              <a:latin typeface="Abadi" panose="020B0604020104020204" pitchFamily="34" charset="0"/>
            </a:endParaRPr>
          </a:p>
          <a:p>
            <a:pPr marL="342900" indent="-342900" algn="r" rtl="1">
              <a:lnSpc>
                <a:spcPct val="150000"/>
              </a:lnSpc>
              <a:buFont typeface="Arial" panose="020B0604020202020204" pitchFamily="34" charset="0"/>
              <a:buChar char="•"/>
            </a:pPr>
            <a:r>
              <a:rPr lang="ar-SA" sz="2400" dirty="0">
                <a:solidFill>
                  <a:schemeClr val="tx1"/>
                </a:solidFill>
                <a:latin typeface="Abadi" panose="020B0604020104020204" pitchFamily="34" charset="0"/>
              </a:rPr>
              <a:t>اندلعت هذه الانتفاضة في 28 سبتمبر عام 2000م،</a:t>
            </a:r>
            <a:r>
              <a:rPr lang="ar-BH" sz="2400" dirty="0">
                <a:solidFill>
                  <a:schemeClr val="tx1"/>
                </a:solidFill>
                <a:latin typeface="Abadi" panose="020B0604020104020204" pitchFamily="34" charset="0"/>
              </a:rPr>
              <a:t> </a:t>
            </a:r>
            <a:r>
              <a:rPr lang="ar-SA" sz="2400" dirty="0">
                <a:solidFill>
                  <a:schemeClr val="tx1"/>
                </a:solidFill>
                <a:latin typeface="Abadi" panose="020B0604020104020204" pitchFamily="34" charset="0"/>
              </a:rPr>
              <a:t>عقب الزيارة الاستفزازية التي قام بها آرئيل شارون إلى ساحة الحرم القدسي الشريف في القدس.</a:t>
            </a:r>
          </a:p>
          <a:p>
            <a:pPr marL="342900" indent="-342900" algn="r" rtl="1">
              <a:lnSpc>
                <a:spcPct val="150000"/>
              </a:lnSpc>
              <a:buFont typeface="Arial" panose="020B0604020202020204" pitchFamily="34" charset="0"/>
              <a:buChar char="•"/>
            </a:pPr>
            <a:r>
              <a:rPr lang="ar-SA" sz="2400" dirty="0">
                <a:solidFill>
                  <a:schemeClr val="tx1"/>
                </a:solidFill>
                <a:latin typeface="Abadi" panose="020B0604020104020204" pitchFamily="34" charset="0"/>
              </a:rPr>
              <a:t>شاركت جميع الفصائل الفلسطينية في هذه الانتفاضة</a:t>
            </a:r>
            <a:r>
              <a:rPr lang="ar-BH" sz="2400" dirty="0">
                <a:solidFill>
                  <a:schemeClr val="tx1"/>
                </a:solidFill>
                <a:latin typeface="Abadi" panose="020B0604020104020204" pitchFamily="34" charset="0"/>
              </a:rPr>
              <a:t>، </a:t>
            </a:r>
            <a:r>
              <a:rPr lang="ar-SA" sz="2400" dirty="0">
                <a:solidFill>
                  <a:schemeClr val="tx1"/>
                </a:solidFill>
                <a:latin typeface="Abadi" panose="020B0604020104020204" pitchFamily="34" charset="0"/>
              </a:rPr>
              <a:t>وتميزت الانتفاضة باستعمال الأسلحة.</a:t>
            </a:r>
          </a:p>
          <a:p>
            <a:pPr marL="342900" indent="-342900" algn="r" rtl="1">
              <a:lnSpc>
                <a:spcPct val="150000"/>
              </a:lnSpc>
              <a:buFont typeface="Arial" panose="020B0604020202020204" pitchFamily="34" charset="0"/>
              <a:buChar char="•"/>
            </a:pPr>
            <a:r>
              <a:rPr lang="ar-SA" sz="2400" dirty="0">
                <a:solidFill>
                  <a:schemeClr val="tx1"/>
                </a:solidFill>
                <a:latin typeface="Abadi" panose="020B0604020104020204" pitchFamily="34" charset="0"/>
              </a:rPr>
              <a:t>لكن أحداث 11سبتمبر2001م، والحملة على ما تسميه الولايات المتحدة بالإرهاب ثم الحرب التي شنتها بريطانيا، والولايات المتحدة على العراق شغلت العالم عن السياسة الدموية التي تنتهجها "إسرائيل" ضد الشعب الفلسطيني الأعزل.</a:t>
            </a:r>
          </a:p>
          <a:p>
            <a:pPr marL="342900" indent="-342900" algn="r" rtl="1">
              <a:lnSpc>
                <a:spcPct val="150000"/>
              </a:lnSpc>
              <a:buFont typeface="Arial" panose="020B0604020202020204" pitchFamily="34" charset="0"/>
              <a:buChar char="•"/>
            </a:pPr>
            <a:r>
              <a:rPr lang="ar-SA" sz="2400" dirty="0">
                <a:solidFill>
                  <a:schemeClr val="tx1"/>
                </a:solidFill>
                <a:latin typeface="Abadi" panose="020B0604020104020204" pitchFamily="34" charset="0"/>
              </a:rPr>
              <a:t>تعقد مشكلة إحلال السلام في منطقة الشرق الأوسط.</a:t>
            </a:r>
            <a:endParaRPr lang="az-Cyrl-AZ" sz="2400" dirty="0">
              <a:solidFill>
                <a:schemeClr val="tx1"/>
              </a:solidFill>
            </a:endParaRPr>
          </a:p>
        </p:txBody>
      </p:sp>
      <p:pic>
        <p:nvPicPr>
          <p:cNvPr id="2" name="صورة 1">
            <a:extLst>
              <a:ext uri="{FF2B5EF4-FFF2-40B4-BE49-F238E27FC236}">
                <a16:creationId xmlns:a16="http://schemas.microsoft.com/office/drawing/2014/main" id="{936B88C3-3D0F-4D92-A487-E8F58DD4E57F}"/>
              </a:ext>
            </a:extLst>
          </p:cNvPr>
          <p:cNvPicPr>
            <a:picLocks noChangeAspect="1"/>
          </p:cNvPicPr>
          <p:nvPr/>
        </p:nvPicPr>
        <p:blipFill>
          <a:blip r:embed="rId2"/>
          <a:stretch>
            <a:fillRect/>
          </a:stretch>
        </p:blipFill>
        <p:spPr>
          <a:xfrm>
            <a:off x="0" y="693508"/>
            <a:ext cx="3340898" cy="493819"/>
          </a:xfrm>
          <a:prstGeom prst="rect">
            <a:avLst/>
          </a:prstGeom>
        </p:spPr>
      </p:pic>
    </p:spTree>
    <p:extLst>
      <p:ext uri="{BB962C8B-B14F-4D97-AF65-F5344CB8AC3E}">
        <p14:creationId xmlns:p14="http://schemas.microsoft.com/office/powerpoint/2010/main" val="89890523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2">
            <a:extLst>
              <a:ext uri="{FF2B5EF4-FFF2-40B4-BE49-F238E27FC236}">
                <a16:creationId xmlns:a16="http://schemas.microsoft.com/office/drawing/2014/main" id="{76F4F274-0D11-4DEC-9DE6-ACB2FC03C1F6}"/>
              </a:ext>
            </a:extLst>
          </p:cNvPr>
          <p:cNvPicPr>
            <a:picLocks noChangeAspect="1"/>
          </p:cNvPicPr>
          <p:nvPr/>
        </p:nvPicPr>
        <p:blipFill>
          <a:blip r:embed="rId2"/>
          <a:stretch>
            <a:fillRect/>
          </a:stretch>
        </p:blipFill>
        <p:spPr>
          <a:xfrm>
            <a:off x="1187726" y="1363839"/>
            <a:ext cx="9816548" cy="2678074"/>
          </a:xfrm>
          <a:prstGeom prst="rect">
            <a:avLst/>
          </a:prstGeom>
          <a:effectLst>
            <a:softEdge rad="63500"/>
          </a:effectLst>
        </p:spPr>
      </p:pic>
      <p:sp>
        <p:nvSpPr>
          <p:cNvPr id="7" name="عنوان 6">
            <a:extLst>
              <a:ext uri="{FF2B5EF4-FFF2-40B4-BE49-F238E27FC236}">
                <a16:creationId xmlns:a16="http://schemas.microsoft.com/office/drawing/2014/main" id="{283FE2F4-CDA5-4E7F-837F-941E7EAFED0A}"/>
              </a:ext>
            </a:extLst>
          </p:cNvPr>
          <p:cNvSpPr>
            <a:spLocks noGrp="1"/>
          </p:cNvSpPr>
          <p:nvPr>
            <p:ph type="title"/>
          </p:nvPr>
        </p:nvSpPr>
        <p:spPr>
          <a:xfrm>
            <a:off x="238540" y="386971"/>
            <a:ext cx="8772938" cy="1325563"/>
          </a:xfrm>
        </p:spPr>
        <p:txBody>
          <a:bodyPr>
            <a:normAutofit/>
          </a:bodyPr>
          <a:lstStyle/>
          <a:p>
            <a:pPr algn="r"/>
            <a:r>
              <a:rPr lang="ar-SA" sz="3200" dirty="0"/>
              <a:t>اقرأ الخط الزمني الذي أمامك، ثم أجب عن الأسئلة التي تليه:         </a:t>
            </a:r>
            <a:endParaRPr lang="az-Cyrl-AZ" sz="3200" dirty="0"/>
          </a:p>
        </p:txBody>
      </p:sp>
      <p:sp>
        <p:nvSpPr>
          <p:cNvPr id="17" name="عنصر نائب للمحتوى 16">
            <a:extLst>
              <a:ext uri="{FF2B5EF4-FFF2-40B4-BE49-F238E27FC236}">
                <a16:creationId xmlns:a16="http://schemas.microsoft.com/office/drawing/2014/main" id="{133F3C79-CF75-40A1-AD85-BDFFD7D5D7D3}"/>
              </a:ext>
            </a:extLst>
          </p:cNvPr>
          <p:cNvSpPr>
            <a:spLocks noGrp="1"/>
          </p:cNvSpPr>
          <p:nvPr>
            <p:ph idx="1"/>
          </p:nvPr>
        </p:nvSpPr>
        <p:spPr>
          <a:xfrm>
            <a:off x="1187726" y="4041913"/>
            <a:ext cx="10166074" cy="2429116"/>
          </a:xfrm>
        </p:spPr>
        <p:txBody>
          <a:bodyPr>
            <a:normAutofit fontScale="85000" lnSpcReduction="20000"/>
          </a:bodyPr>
          <a:lstStyle/>
          <a:p>
            <a:pPr marL="514350" indent="-514350" algn="r" rtl="1">
              <a:buAutoNum type="arabicPeriod"/>
            </a:pPr>
            <a:r>
              <a:rPr lang="ar-SA" dirty="0"/>
              <a:t>ما هو عنوان الخط الزمني؟</a:t>
            </a:r>
          </a:p>
          <a:p>
            <a:pPr marL="0" indent="0" algn="r" rtl="1">
              <a:buNone/>
            </a:pPr>
            <a:r>
              <a:rPr lang="ar-SA" dirty="0">
                <a:solidFill>
                  <a:srgbClr val="FF0000"/>
                </a:solidFill>
              </a:rPr>
              <a:t>          حركة التحرّر الوطني الفلسطيني.</a:t>
            </a:r>
          </a:p>
          <a:p>
            <a:pPr marL="514350" indent="-514350" algn="r" rtl="1">
              <a:lnSpc>
                <a:spcPct val="120000"/>
              </a:lnSpc>
              <a:buAutoNum type="arabicPeriod" startAt="2"/>
            </a:pPr>
            <a:r>
              <a:rPr lang="ar-SA" dirty="0"/>
              <a:t>سمِ الثورات التي قامت في العشرينات والثلاثينات القرن الماضي، بما لا يقل عن ثورتين مع ذكر العام التي حدثت فيه الثورة.</a:t>
            </a:r>
          </a:p>
          <a:p>
            <a:pPr marL="0" indent="0" algn="r" rtl="1">
              <a:buNone/>
            </a:pPr>
            <a:r>
              <a:rPr lang="ar-SA" dirty="0">
                <a:solidFill>
                  <a:srgbClr val="FF0000"/>
                </a:solidFill>
              </a:rPr>
              <a:t>          - ثورة البراق </a:t>
            </a:r>
            <a:r>
              <a:rPr lang="ar-BH" dirty="0">
                <a:solidFill>
                  <a:srgbClr val="FF0000"/>
                </a:solidFill>
              </a:rPr>
              <a:t>1</a:t>
            </a:r>
            <a:r>
              <a:rPr lang="ar-SA" dirty="0">
                <a:solidFill>
                  <a:srgbClr val="FF0000"/>
                </a:solidFill>
              </a:rPr>
              <a:t>929م.</a:t>
            </a:r>
          </a:p>
          <a:p>
            <a:pPr marL="0" indent="0" algn="r" rtl="1">
              <a:buNone/>
            </a:pPr>
            <a:r>
              <a:rPr lang="ar-SA" dirty="0">
                <a:solidFill>
                  <a:srgbClr val="FF0000"/>
                </a:solidFill>
              </a:rPr>
              <a:t>          - ثورة القسام 1935م.</a:t>
            </a:r>
          </a:p>
          <a:p>
            <a:pPr marL="0" indent="0" algn="r" rtl="1">
              <a:buNone/>
            </a:pPr>
            <a:endParaRPr lang="ar-SA" dirty="0"/>
          </a:p>
          <a:p>
            <a:pPr marL="0" indent="0" algn="r" rtl="1">
              <a:buNone/>
            </a:pPr>
            <a:endParaRPr lang="az-Cyrl-AZ" dirty="0"/>
          </a:p>
        </p:txBody>
      </p:sp>
      <p:sp>
        <p:nvSpPr>
          <p:cNvPr id="15" name="سهم: خماسي 14">
            <a:extLst>
              <a:ext uri="{FF2B5EF4-FFF2-40B4-BE49-F238E27FC236}">
                <a16:creationId xmlns:a16="http://schemas.microsoft.com/office/drawing/2014/main" id="{E8663BAB-85AC-4F9B-801B-2A7684114D38}"/>
              </a:ext>
            </a:extLst>
          </p:cNvPr>
          <p:cNvSpPr/>
          <p:nvPr/>
        </p:nvSpPr>
        <p:spPr>
          <a:xfrm flipH="1">
            <a:off x="9130748" y="386971"/>
            <a:ext cx="3177254" cy="1053081"/>
          </a:xfrm>
          <a:prstGeom prst="homePlate">
            <a:avLst/>
          </a:prstGeom>
          <a:solidFill>
            <a:srgbClr val="FF000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7200" b="1" dirty="0">
                <a:ln w="6600">
                  <a:solidFill>
                    <a:schemeClr val="accent2"/>
                  </a:solidFill>
                  <a:prstDash val="solid"/>
                </a:ln>
                <a:solidFill>
                  <a:srgbClr val="FFFFFF"/>
                </a:solidFill>
                <a:effectLst>
                  <a:outerShdw dist="38100" dir="2700000" algn="tl" rotWithShape="0">
                    <a:schemeClr val="accent2"/>
                  </a:outerShdw>
                </a:effectLst>
              </a:rPr>
              <a:t>نشاط 2</a:t>
            </a:r>
            <a:endParaRPr lang="az-Cyrl-AZ" sz="7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2" name="صورة 1">
            <a:extLst>
              <a:ext uri="{FF2B5EF4-FFF2-40B4-BE49-F238E27FC236}">
                <a16:creationId xmlns:a16="http://schemas.microsoft.com/office/drawing/2014/main" id="{39B41ED9-BAFD-4109-A85F-880498E331E7}"/>
              </a:ext>
            </a:extLst>
          </p:cNvPr>
          <p:cNvPicPr>
            <a:picLocks noChangeAspect="1"/>
          </p:cNvPicPr>
          <p:nvPr/>
        </p:nvPicPr>
        <p:blipFill>
          <a:blip r:embed="rId3"/>
          <a:stretch>
            <a:fillRect/>
          </a:stretch>
        </p:blipFill>
        <p:spPr>
          <a:xfrm>
            <a:off x="0" y="224129"/>
            <a:ext cx="3340898" cy="493819"/>
          </a:xfrm>
          <a:prstGeom prst="rect">
            <a:avLst/>
          </a:prstGeom>
        </p:spPr>
      </p:pic>
    </p:spTree>
    <p:extLst>
      <p:ext uri="{BB962C8B-B14F-4D97-AF65-F5344CB8AC3E}">
        <p14:creationId xmlns:p14="http://schemas.microsoft.com/office/powerpoint/2010/main" val="38613160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 calcmode="lin" valueType="num">
                                      <p:cBhvr additive="base">
                                        <p:cTn id="15"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7">
                                            <p:txEl>
                                              <p:pRg st="1" end="1"/>
                                            </p:txEl>
                                          </p:spTgt>
                                        </p:tgtEl>
                                        <p:attrNameLst>
                                          <p:attrName>style.visibility</p:attrName>
                                        </p:attrNameLst>
                                      </p:cBhvr>
                                      <p:to>
                                        <p:strVal val="visible"/>
                                      </p:to>
                                    </p:set>
                                    <p:anim calcmode="lin" valueType="num">
                                      <p:cBhvr additive="base">
                                        <p:cTn id="21"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anim calcmode="lin" valueType="num">
                                      <p:cBhvr additive="base">
                                        <p:cTn id="27"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7">
                                            <p:txEl>
                                              <p:pRg st="3" end="3"/>
                                            </p:txEl>
                                          </p:spTgt>
                                        </p:tgtEl>
                                        <p:attrNameLst>
                                          <p:attrName>style.visibility</p:attrName>
                                        </p:attrNameLst>
                                      </p:cBhvr>
                                      <p:to>
                                        <p:strVal val="visible"/>
                                      </p:to>
                                    </p:set>
                                    <p:anim calcmode="lin" valueType="num">
                                      <p:cBhvr additive="base">
                                        <p:cTn id="33"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7">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7">
                                            <p:txEl>
                                              <p:pRg st="4" end="4"/>
                                            </p:txEl>
                                          </p:spTgt>
                                        </p:tgtEl>
                                        <p:attrNameLst>
                                          <p:attrName>style.visibility</p:attrName>
                                        </p:attrNameLst>
                                      </p:cBhvr>
                                      <p:to>
                                        <p:strVal val="visible"/>
                                      </p:to>
                                    </p:set>
                                    <p:anim calcmode="lin" valueType="num">
                                      <p:cBhvr additive="base">
                                        <p:cTn id="37"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A4C89D0-BBD2-411E-8708-A5B338C72F1B}"/>
              </a:ext>
            </a:extLst>
          </p:cNvPr>
          <p:cNvSpPr>
            <a:spLocks noGrp="1"/>
          </p:cNvSpPr>
          <p:nvPr>
            <p:ph idx="1"/>
          </p:nvPr>
        </p:nvSpPr>
        <p:spPr>
          <a:xfrm>
            <a:off x="838200" y="1338469"/>
            <a:ext cx="10515600" cy="5169798"/>
          </a:xfrm>
        </p:spPr>
        <p:txBody>
          <a:bodyPr/>
          <a:lstStyle/>
          <a:p>
            <a:pPr marL="0" indent="0" algn="r" rtl="1">
              <a:buNone/>
            </a:pPr>
            <a:r>
              <a:rPr lang="ar-SA" dirty="0"/>
              <a:t>3. في أي عام تم تقسيم فلسطين على يد الأمم المتحدة؟</a:t>
            </a:r>
          </a:p>
          <a:p>
            <a:pPr marL="0" indent="0" algn="r" rtl="1">
              <a:buNone/>
            </a:pPr>
            <a:r>
              <a:rPr lang="ar-SA" dirty="0"/>
              <a:t>          </a:t>
            </a:r>
            <a:r>
              <a:rPr lang="ar-SA" dirty="0">
                <a:solidFill>
                  <a:srgbClr val="FF0000"/>
                </a:solidFill>
              </a:rPr>
              <a:t>عام 1948م.</a:t>
            </a:r>
          </a:p>
          <a:p>
            <a:pPr marL="444500" indent="-444500" algn="r" rtl="1">
              <a:buNone/>
            </a:pPr>
            <a:r>
              <a:rPr lang="ar-SA" dirty="0"/>
              <a:t>4. في أي عام تم إنشاء منظمة التحرير الفلسطينية ؟ وفي أي عام تم الاعتراف بها، وكم              الفارق الزمني بينهم؟</a:t>
            </a:r>
          </a:p>
          <a:p>
            <a:pPr marL="0" indent="0" algn="r" rtl="1">
              <a:buNone/>
            </a:pPr>
            <a:r>
              <a:rPr lang="ar-SA" dirty="0">
                <a:solidFill>
                  <a:srgbClr val="FF0000"/>
                </a:solidFill>
              </a:rPr>
              <a:t>          - أنشئت عام 1964.</a:t>
            </a:r>
          </a:p>
          <a:p>
            <a:pPr marL="0" indent="0" algn="r" rtl="1">
              <a:buNone/>
            </a:pPr>
            <a:r>
              <a:rPr lang="ar-SA" dirty="0">
                <a:solidFill>
                  <a:srgbClr val="FF0000"/>
                </a:solidFill>
              </a:rPr>
              <a:t>          - تم الاعتراف بها عام 1974م.</a:t>
            </a:r>
          </a:p>
          <a:p>
            <a:pPr marL="0" indent="0" algn="r" rtl="1">
              <a:buNone/>
            </a:pPr>
            <a:r>
              <a:rPr lang="ar-SA" dirty="0">
                <a:solidFill>
                  <a:srgbClr val="FF0000"/>
                </a:solidFill>
              </a:rPr>
              <a:t>          - الفارق الزمني  10 أعوام.</a:t>
            </a:r>
          </a:p>
          <a:p>
            <a:pPr marL="0" indent="0" algn="r" rtl="1">
              <a:buNone/>
            </a:pPr>
            <a:r>
              <a:rPr lang="ar-SA" dirty="0"/>
              <a:t>5. كم انتفاضة حدثت بين عامي 19</a:t>
            </a:r>
            <a:r>
              <a:rPr lang="ar-BH" dirty="0"/>
              <a:t>87</a:t>
            </a:r>
            <a:r>
              <a:rPr lang="ar-SA" dirty="0"/>
              <a:t> و2000م؟</a:t>
            </a:r>
          </a:p>
          <a:p>
            <a:pPr marL="0" indent="0" algn="r" rtl="1">
              <a:buNone/>
            </a:pPr>
            <a:r>
              <a:rPr lang="ar-SA" dirty="0"/>
              <a:t>           </a:t>
            </a:r>
            <a:r>
              <a:rPr lang="ar-SA" dirty="0">
                <a:solidFill>
                  <a:srgbClr val="FF0000"/>
                </a:solidFill>
              </a:rPr>
              <a:t>انتفاضتان.</a:t>
            </a:r>
            <a:endParaRPr lang="az-Cyrl-AZ" dirty="0">
              <a:solidFill>
                <a:srgbClr val="FF0000"/>
              </a:solidFill>
            </a:endParaRPr>
          </a:p>
        </p:txBody>
      </p:sp>
      <p:pic>
        <p:nvPicPr>
          <p:cNvPr id="2" name="صورة 1">
            <a:extLst>
              <a:ext uri="{FF2B5EF4-FFF2-40B4-BE49-F238E27FC236}">
                <a16:creationId xmlns:a16="http://schemas.microsoft.com/office/drawing/2014/main" id="{581097E8-1A13-4CEB-948A-3EB37CD6AA73}"/>
              </a:ext>
            </a:extLst>
          </p:cNvPr>
          <p:cNvPicPr>
            <a:picLocks noChangeAspect="1"/>
          </p:cNvPicPr>
          <p:nvPr/>
        </p:nvPicPr>
        <p:blipFill>
          <a:blip r:embed="rId2"/>
          <a:stretch>
            <a:fillRect/>
          </a:stretch>
        </p:blipFill>
        <p:spPr>
          <a:xfrm>
            <a:off x="0" y="399429"/>
            <a:ext cx="3340898" cy="493819"/>
          </a:xfrm>
          <a:prstGeom prst="rect">
            <a:avLst/>
          </a:prstGeom>
        </p:spPr>
      </p:pic>
    </p:spTree>
    <p:extLst>
      <p:ext uri="{BB962C8B-B14F-4D97-AF65-F5344CB8AC3E}">
        <p14:creationId xmlns:p14="http://schemas.microsoft.com/office/powerpoint/2010/main" val="37098151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97CC3879-3E1E-4F0D-B1DB-6923CE5968C9}"/>
              </a:ext>
            </a:extLst>
          </p:cNvPr>
          <p:cNvSpPr txBox="1">
            <a:spLocks/>
          </p:cNvSpPr>
          <p:nvPr/>
        </p:nvSpPr>
        <p:spPr>
          <a:xfrm>
            <a:off x="838200" y="2756508"/>
            <a:ext cx="10515600" cy="1344984"/>
          </a:xfrm>
          <a:prstGeom prst="rect">
            <a:avLst/>
          </a:prstGeom>
          <a:solidFill>
            <a:schemeClr val="bg1">
              <a:lumMod val="95000"/>
            </a:schemeClr>
          </a:solidFill>
        </p:spPr>
        <p:txBody>
          <a:bodyPr vert="horz" wrap="square" lIns="91440" tIns="45720" rIns="91440" bIns="45720" rtlCol="0">
            <a:sp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algn="ctr"/>
            <a:r>
              <a:rPr lang="ar-BH" sz="8800" dirty="0">
                <a:solidFill>
                  <a:srgbClr val="FF0000"/>
                </a:solidFill>
                <a:latin typeface="Sakkal Majalla" panose="02000000000000000000" pitchFamily="2" charset="-78"/>
                <a:cs typeface="Sakkal Majalla" panose="02000000000000000000" pitchFamily="2" charset="-78"/>
              </a:rPr>
              <a:t>انتهى الدّرسُ</a:t>
            </a:r>
            <a:endParaRPr lang="en-US" sz="8800" dirty="0">
              <a:solidFill>
                <a:srgbClr val="FF0000"/>
              </a:solidFill>
              <a:latin typeface="Sakkal Majalla" panose="02000000000000000000" pitchFamily="2" charset="-78"/>
              <a:cs typeface="Sakkal Majalla" panose="02000000000000000000" pitchFamily="2" charset="-78"/>
            </a:endParaRPr>
          </a:p>
        </p:txBody>
      </p:sp>
      <p:pic>
        <p:nvPicPr>
          <p:cNvPr id="2" name="صورة 1">
            <a:extLst>
              <a:ext uri="{FF2B5EF4-FFF2-40B4-BE49-F238E27FC236}">
                <a16:creationId xmlns:a16="http://schemas.microsoft.com/office/drawing/2014/main" id="{9496A311-698B-43D2-A597-86DDD2E3E1AE}"/>
              </a:ext>
            </a:extLst>
          </p:cNvPr>
          <p:cNvPicPr>
            <a:picLocks noChangeAspect="1"/>
          </p:cNvPicPr>
          <p:nvPr/>
        </p:nvPicPr>
        <p:blipFill>
          <a:blip r:embed="rId3"/>
          <a:stretch>
            <a:fillRect/>
          </a:stretch>
        </p:blipFill>
        <p:spPr>
          <a:xfrm>
            <a:off x="0" y="584663"/>
            <a:ext cx="3340898" cy="493819"/>
          </a:xfrm>
          <a:prstGeom prst="rect">
            <a:avLst/>
          </a:prstGeom>
        </p:spPr>
      </p:pic>
    </p:spTree>
    <p:custDataLst>
      <p:tags r:id="rId1"/>
    </p:custDataLst>
    <p:extLst>
      <p:ext uri="{BB962C8B-B14F-4D97-AF65-F5344CB8AC3E}">
        <p14:creationId xmlns:p14="http://schemas.microsoft.com/office/powerpoint/2010/main" val="5362610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7|2.4|2.3|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مستند" ma:contentTypeID="0x010100848C22A44415DD47B18B3981500BB26A" ma:contentTypeVersion="7" ma:contentTypeDescription="إنشاء مستند جديد." ma:contentTypeScope="" ma:versionID="e7002ebc2c5a2533ab7d64419179667b">
  <xsd:schema xmlns:xsd="http://www.w3.org/2001/XMLSchema" xmlns:xs="http://www.w3.org/2001/XMLSchema" xmlns:p="http://schemas.microsoft.com/office/2006/metadata/properties" xmlns:ns2="6f160c81-5b32-41bc-9a83-4f2e047c7f8c" targetNamespace="http://schemas.microsoft.com/office/2006/metadata/properties" ma:root="true" ma:fieldsID="aeda27810033fbc3912b9735a21decff" ns2:_="">
    <xsd:import namespace="6f160c81-5b32-41bc-9a83-4f2e047c7f8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160c81-5b32-41bc-9a83-4f2e047c7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EC064E-35BE-4F68-B77F-171E95A8AB9E}">
  <ds:schemaRefs>
    <ds:schemaRef ds:uri="http://schemas.microsoft.com/office/2006/metadata/contentType"/>
    <ds:schemaRef ds:uri="http://schemas.microsoft.com/office/2006/metadata/properties/metaAttributes"/>
    <ds:schemaRef ds:uri="http://www.w3.org/2000/xmlns/"/>
    <ds:schemaRef ds:uri="http://www.w3.org/2001/XMLSchema"/>
    <ds:schemaRef ds:uri="6f160c81-5b32-41bc-9a83-4f2e047c7f8c"/>
  </ds:schemaRefs>
</ds:datastoreItem>
</file>

<file path=customXml/itemProps2.xml><?xml version="1.0" encoding="utf-8"?>
<ds:datastoreItem xmlns:ds="http://schemas.openxmlformats.org/officeDocument/2006/customXml" ds:itemID="{66D3D3D3-7E4F-4E58-9341-9F5077924242}">
  <ds:schemaRefs>
    <ds:schemaRef ds:uri="http://schemas.microsoft.com/office/2006/metadata/properties"/>
    <ds:schemaRef ds:uri="http://www.w3.org/2000/xmlns/"/>
  </ds:schemaRefs>
</ds:datastoreItem>
</file>

<file path=customXml/itemProps3.xml><?xml version="1.0" encoding="utf-8"?>
<ds:datastoreItem xmlns:ds="http://schemas.openxmlformats.org/officeDocument/2006/customXml" ds:itemID="{053B6128-E894-4478-8BB2-C526C7E15F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829</TotalTime>
  <Words>1330</Words>
  <Application>Microsoft Office PowerPoint</Application>
  <PresentationFormat>Widescreen</PresentationFormat>
  <Paragraphs>121</Paragraphs>
  <Slides>19</Slides>
  <Notes>0</Notes>
  <HiddenSlides>0</HiddenSlides>
  <MMClips>1</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تاريخ العرب الحديث والمعاصر (أجا213) </vt:lpstr>
      <vt:lpstr>PowerPoint Presentation</vt:lpstr>
      <vt:lpstr>المقدمة </vt:lpstr>
      <vt:lpstr>أولًا: حركة التحرر الوطني الفلسطيني بين الحربين</vt:lpstr>
      <vt:lpstr>PowerPoint Presentation</vt:lpstr>
      <vt:lpstr>PowerPoint Presentation</vt:lpstr>
      <vt:lpstr>ثانيًا: حركة التحرر الفلسطيني بعد الحرب العالمية الثانية </vt:lpstr>
      <vt:lpstr>2- النكبة الكبرى (1948م)</vt:lpstr>
      <vt:lpstr>أسباب انتصار اليهود في حربهم ضد العرب عام 1948م </vt:lpstr>
      <vt:lpstr>نتائج انتصار "إسرائيل"</vt:lpstr>
      <vt:lpstr>ثالثًا: الفلسطينيون بعد النكبة </vt:lpstr>
      <vt:lpstr>PowerPoint Presentation</vt:lpstr>
      <vt:lpstr>2- انتفاضات الداخل      </vt:lpstr>
      <vt:lpstr>نتائج انتفاضة 1987م</vt:lpstr>
      <vt:lpstr>شاهد مقطع الفيديو، ثم أجب عن الأسئلة التالية :</vt:lpstr>
      <vt:lpstr>PowerPoint Presentation</vt:lpstr>
      <vt:lpstr>اقرأ الخط الزمني الذي أمامك، ثم أجب عن الأسئلة التي تليه: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تاريخ العرب الحديث والمعاصر (اجا213)  الوحدةالرابعة  الدرس السادس عشر                                             حركة التحرر الوطني الصهيوني</dc:title>
  <dc:creator>bah bh</dc:creator>
  <cp:lastModifiedBy>Unknown User</cp:lastModifiedBy>
  <cp:revision>139</cp:revision>
  <dcterms:created xsi:type="dcterms:W3CDTF">2020-06-14T22:44:05Z</dcterms:created>
  <dcterms:modified xsi:type="dcterms:W3CDTF">2021-05-11T06:18:28Z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0x010100848C22A44415DD47B18B3981500BB26A</vt:lpwstr>
  </property>
</Properties>
</file>