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wma" ContentType="audio/x-ms-wma"/>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7" r:id="rId6"/>
    <p:sldId id="266" r:id="rId7"/>
    <p:sldId id="265" r:id="rId8"/>
    <p:sldId id="264" r:id="rId9"/>
    <p:sldId id="263" r:id="rId10"/>
    <p:sldId id="262" r:id="rId11"/>
    <p:sldId id="261" r:id="rId12"/>
    <p:sldId id="272" r:id="rId13"/>
    <p:sldId id="271" r:id="rId14"/>
    <p:sldId id="270" r:id="rId15"/>
    <p:sldId id="269" r:id="rId16"/>
    <p:sldId id="275" r:id="rId17"/>
    <p:sldId id="305" r:id="rId18"/>
    <p:sldId id="274" r:id="rId19"/>
    <p:sldId id="273" r:id="rId20"/>
    <p:sldId id="280" r:id="rId21"/>
    <p:sldId id="306" r:id="rId22"/>
    <p:sldId id="283" r:id="rId23"/>
    <p:sldId id="291" r:id="rId24"/>
    <p:sldId id="290" r:id="rId25"/>
    <p:sldId id="292" r:id="rId26"/>
    <p:sldId id="295" r:id="rId27"/>
    <p:sldId id="296" r:id="rId28"/>
    <p:sldId id="294" r:id="rId29"/>
    <p:sldId id="297" r:id="rId30"/>
    <p:sldId id="29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DF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86" d="100"/>
          <a:sy n="86" d="100"/>
        </p:scale>
        <p:origin x="55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4/3/2022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4/3/2022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4/3/2022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4/3/2022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5.jpeg"/><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4.jpeg"/><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ma"/><Relationship Id="rId1" Type="http://schemas.microsoft.com/office/2007/relationships/media" Target="../media/media3.wma"/><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ma"/><Relationship Id="rId1" Type="http://schemas.microsoft.com/office/2007/relationships/media" Target="../media/media5.wma"/><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ma"/><Relationship Id="rId1" Type="http://schemas.microsoft.com/office/2007/relationships/media" Target="../media/media6.wma"/><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ma"/><Relationship Id="rId1" Type="http://schemas.microsoft.com/office/2007/relationships/media" Target="../media/media7.wma"/><Relationship Id="rId5" Type="http://schemas.openxmlformats.org/officeDocument/2006/relationships/image" Target="../media/image2.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ma"/><Relationship Id="rId1" Type="http://schemas.microsoft.com/office/2007/relationships/media" Target="../media/media8.wma"/><Relationship Id="rId5" Type="http://schemas.openxmlformats.org/officeDocument/2006/relationships/image" Target="../media/image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ma"/><Relationship Id="rId1" Type="http://schemas.microsoft.com/office/2007/relationships/media" Target="../media/media9.wma"/><Relationship Id="rId5" Type="http://schemas.openxmlformats.org/officeDocument/2006/relationships/image" Target="../media/image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audio" Target="../media/media10.wma"/><Relationship Id="rId2" Type="http://schemas.microsoft.com/office/2007/relationships/media" Target="../media/media10.wm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ma"/><Relationship Id="rId1" Type="http://schemas.microsoft.com/office/2007/relationships/media" Target="../media/media11.wma"/><Relationship Id="rId5" Type="http://schemas.openxmlformats.org/officeDocument/2006/relationships/image" Target="../media/image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ma"/><Relationship Id="rId1" Type="http://schemas.microsoft.com/office/2007/relationships/media" Target="../media/media12.wma"/><Relationship Id="rId5" Type="http://schemas.openxmlformats.org/officeDocument/2006/relationships/image" Target="../media/image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ma"/><Relationship Id="rId1" Type="http://schemas.microsoft.com/office/2007/relationships/media" Target="../media/media13.wma"/><Relationship Id="rId5" Type="http://schemas.openxmlformats.org/officeDocument/2006/relationships/image" Target="../media/image2.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ma"/><Relationship Id="rId1" Type="http://schemas.microsoft.com/office/2007/relationships/media" Target="../media/media14.wma"/><Relationship Id="rId5" Type="http://schemas.openxmlformats.org/officeDocument/2006/relationships/image" Target="../media/image2.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ma"/><Relationship Id="rId1" Type="http://schemas.microsoft.com/office/2007/relationships/media" Target="../media/media15.wma"/><Relationship Id="rId5" Type="http://schemas.openxmlformats.org/officeDocument/2006/relationships/image" Target="../media/image2.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ma"/><Relationship Id="rId1" Type="http://schemas.microsoft.com/office/2007/relationships/media" Target="../media/media16.wma"/><Relationship Id="rId5" Type="http://schemas.openxmlformats.org/officeDocument/2006/relationships/image" Target="../media/image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9700" y="2895600"/>
            <a:ext cx="9220200" cy="3293209"/>
          </a:xfrm>
          <a:prstGeom prst="rect">
            <a:avLst/>
          </a:prstGeom>
          <a:noFill/>
        </p:spPr>
        <p:txBody>
          <a:bodyPr wrap="square" rtlCol="0">
            <a:spAutoFit/>
          </a:bodyPr>
          <a:lstStyle/>
          <a:p>
            <a:pPr algn="ctr"/>
            <a:r>
              <a:rPr lang="ar-BH" sz="6600" b="1" dirty="0">
                <a:effectLst>
                  <a:outerShdw blurRad="38100" dist="38100" dir="2700000" algn="tl">
                    <a:srgbClr val="000000">
                      <a:alpha val="43137"/>
                    </a:srgbClr>
                  </a:outerShdw>
                </a:effectLst>
                <a:cs typeface="Sultan bold" pitchFamily="2" charset="-78"/>
              </a:rPr>
              <a:t>دراسة مقارنة بين نَصّي الأرض الخراب، وأنشودة المطر</a:t>
            </a:r>
          </a:p>
          <a:p>
            <a:pPr algn="ctr"/>
            <a:r>
              <a:rPr lang="ar-BH" sz="3600" b="1" dirty="0">
                <a:effectLst>
                  <a:outerShdw blurRad="38100" dist="38100" dir="2700000" algn="tl">
                    <a:srgbClr val="000000">
                      <a:alpha val="43137"/>
                    </a:srgbClr>
                  </a:outerShdw>
                </a:effectLst>
                <a:cs typeface="Sultan bold" pitchFamily="2" charset="-78"/>
              </a:rPr>
              <a:t>                                                  </a:t>
            </a:r>
            <a:r>
              <a:rPr lang="ar-BH" sz="3600" b="1" dirty="0" err="1">
                <a:effectLst>
                  <a:outerShdw blurRad="38100" dist="38100" dir="2700000" algn="tl">
                    <a:srgbClr val="000000">
                      <a:alpha val="43137"/>
                    </a:srgbClr>
                  </a:outerShdw>
                </a:effectLst>
                <a:cs typeface="Sultan bold" pitchFamily="2" charset="-78"/>
              </a:rPr>
              <a:t>ت.س</a:t>
            </a:r>
            <a:r>
              <a:rPr lang="ar-BH" sz="3600" b="1" dirty="0">
                <a:effectLst>
                  <a:outerShdw blurRad="38100" dist="38100" dir="2700000" algn="tl">
                    <a:srgbClr val="000000">
                      <a:alpha val="43137"/>
                    </a:srgbClr>
                  </a:outerShdw>
                </a:effectLst>
                <a:cs typeface="Sultan bold" pitchFamily="2" charset="-78"/>
              </a:rPr>
              <a:t>. </a:t>
            </a:r>
            <a:r>
              <a:rPr lang="ar-BH" sz="3600" b="1" dirty="0" err="1">
                <a:effectLst>
                  <a:outerShdw blurRad="38100" dist="38100" dir="2700000" algn="tl">
                    <a:srgbClr val="000000">
                      <a:alpha val="43137"/>
                    </a:srgbClr>
                  </a:outerShdw>
                </a:effectLst>
                <a:cs typeface="Sultan bold" pitchFamily="2" charset="-78"/>
              </a:rPr>
              <a:t>إليوت</a:t>
            </a:r>
            <a:r>
              <a:rPr lang="ar-BH" sz="3600" b="1" dirty="0">
                <a:effectLst>
                  <a:outerShdw blurRad="38100" dist="38100" dir="2700000" algn="tl">
                    <a:srgbClr val="000000">
                      <a:alpha val="43137"/>
                    </a:srgbClr>
                  </a:outerShdw>
                </a:effectLst>
                <a:cs typeface="Sultan bold" pitchFamily="2" charset="-78"/>
              </a:rPr>
              <a:t>، وبدر شاكر السيّاب</a:t>
            </a:r>
          </a:p>
          <a:p>
            <a:pPr algn="ctr"/>
            <a:r>
              <a:rPr lang="ar-BH" sz="2000" b="1" dirty="0"/>
              <a:t>اللغة العربية ـ التعليم الثانوي ـ عرب311</a:t>
            </a:r>
            <a:endParaRPr lang="en-US" sz="2000" b="1" dirty="0"/>
          </a:p>
          <a:p>
            <a:pPr algn="ctr"/>
            <a:r>
              <a:rPr lang="ar-BH" sz="2000" b="1" dirty="0"/>
              <a:t>مقرر اختياري غير أساسي</a:t>
            </a:r>
            <a:endParaRPr lang="en-US" sz="3600" b="1" dirty="0">
              <a:effectLst>
                <a:outerShdw blurRad="38100" dist="38100" dir="2700000" algn="tl">
                  <a:srgbClr val="000000">
                    <a:alpha val="43137"/>
                  </a:srgbClr>
                </a:outerShdw>
              </a:effectLst>
              <a:cs typeface="Sultan bold" pitchFamily="2" charset="-78"/>
            </a:endParaRPr>
          </a:p>
        </p:txBody>
      </p:sp>
      <p:pic>
        <p:nvPicPr>
          <p:cNvPr id="5"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extLst>
              <a:ext uri="{BEBA8EAE-BF5A-486C-A8C5-ECC9F3942E4B}">
                <a14:imgProps xmlns:a14="http://schemas.microsoft.com/office/drawing/2010/main">
                  <a14:imgLayer r:embed="rId5">
                    <a14:imgEffect>
                      <a14:colorTemperature colorTemp="6517"/>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icture 2" descr="نتيجة بحث الصور عن قطع الغابات"/>
          <p:cNvPicPr>
            <a:picLocks noChangeAspect="1" noChangeArrowheads="1"/>
          </p:cNvPicPr>
          <p:nvPr/>
        </p:nvPicPr>
        <p:blipFill rotWithShape="1">
          <a:blip r:embed="rId6">
            <a:extLst>
              <a:ext uri="{28A0092B-C50C-407E-A947-70E740481C1C}">
                <a14:useLocalDpi xmlns:a14="http://schemas.microsoft.com/office/drawing/2010/main" val="0"/>
              </a:ext>
            </a:extLst>
          </a:blip>
          <a:srcRect b="9530"/>
          <a:stretch/>
        </p:blipFill>
        <p:spPr bwMode="auto">
          <a:xfrm>
            <a:off x="1076359" y="872558"/>
            <a:ext cx="4257942" cy="49455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2" descr="نتيجة بحث الصور عن أشجار مقطعة"/>
          <p:cNvPicPr>
            <a:picLocks noChangeAspect="1" noChangeArrowheads="1"/>
          </p:cNvPicPr>
          <p:nvPr/>
        </p:nvPicPr>
        <p:blipFill rotWithShape="1">
          <a:blip r:embed="rId7">
            <a:extLst>
              <a:ext uri="{28A0092B-C50C-407E-A947-70E740481C1C}">
                <a14:useLocalDpi xmlns:a14="http://schemas.microsoft.com/office/drawing/2010/main" val="0"/>
              </a:ext>
            </a:extLst>
          </a:blip>
          <a:srcRect b="10384"/>
          <a:stretch/>
        </p:blipFill>
        <p:spPr bwMode="auto">
          <a:xfrm>
            <a:off x="5614219" y="872558"/>
            <a:ext cx="5752281" cy="49455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1764469" y="5603631"/>
            <a:ext cx="8675511" cy="103846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tx1"/>
                </a:solidFill>
                <a:cs typeface="+mj-cs"/>
              </a:rPr>
              <a:t>نشاط تمهيديّ</a:t>
            </a:r>
            <a:endParaRPr lang="en-US" b="1" dirty="0">
              <a:solidFill>
                <a:schemeClr val="tx1"/>
              </a:solidFill>
            </a:endParaRPr>
          </a:p>
          <a:p>
            <a:pPr algn="ctr"/>
            <a:endParaRPr lang="en-US" sz="700" b="1" dirty="0">
              <a:solidFill>
                <a:schemeClr val="tx1"/>
              </a:solidFill>
            </a:endParaRPr>
          </a:p>
          <a:p>
            <a:pPr algn="ctr"/>
            <a:r>
              <a:rPr lang="ar-BH" sz="2800" b="1" dirty="0">
                <a:solidFill>
                  <a:schemeClr val="tx1"/>
                </a:solidFill>
              </a:rPr>
              <a:t>عبّر عما توحي به الصورتان</a:t>
            </a:r>
            <a:endParaRPr lang="en-US" sz="2800" b="1" dirty="0">
              <a:solidFill>
                <a:schemeClr val="tx1"/>
              </a:solidFill>
            </a:endParaRPr>
          </a:p>
        </p:txBody>
      </p:sp>
      <p:pic>
        <p:nvPicPr>
          <p:cNvPr id="11"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76331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406768" y="2417201"/>
            <a:ext cx="9254381" cy="923330"/>
          </a:xfrm>
          <a:prstGeom prst="rect">
            <a:avLst/>
          </a:prstGeom>
          <a:noFill/>
        </p:spPr>
        <p:txBody>
          <a:bodyPr wrap="square" rtlCol="0">
            <a:spAutoFit/>
          </a:bodyPr>
          <a:lstStyle/>
          <a:p>
            <a:pPr algn="r" rtl="1"/>
            <a:r>
              <a:rPr lang="ar-BH" sz="5400" b="1" dirty="0">
                <a:cs typeface="Sultan bold" pitchFamily="2" charset="-78"/>
              </a:rPr>
              <a:t>النصّ الأوّل: الأرض الخراب       ت. س. </a:t>
            </a:r>
            <a:r>
              <a:rPr lang="ar-BH" sz="5400" b="1" dirty="0" err="1">
                <a:cs typeface="Sultan bold" pitchFamily="2" charset="-78"/>
              </a:rPr>
              <a:t>إليوت</a:t>
            </a:r>
            <a:endParaRPr lang="en-US" sz="5400" b="1" dirty="0">
              <a:cs typeface="Sultan bold" pitchFamily="2" charset="-78"/>
            </a:endParaRPr>
          </a:p>
        </p:txBody>
      </p:sp>
      <p:pic>
        <p:nvPicPr>
          <p:cNvPr id="5"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31903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81967" y="1189313"/>
            <a:ext cx="10866406" cy="3763489"/>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BH" sz="2000" b="1" dirty="0">
              <a:solidFill>
                <a:schemeClr val="tx1"/>
              </a:solidFill>
            </a:endParaRPr>
          </a:p>
          <a:p>
            <a:pPr algn="r"/>
            <a:r>
              <a:rPr lang="ar-BH" sz="3200" b="1" dirty="0">
                <a:solidFill>
                  <a:schemeClr val="tx1"/>
                </a:solidFill>
              </a:rPr>
              <a:t>1) أن يفسّر الطالب معاني المفردات الجديدة من خلال السياق.</a:t>
            </a:r>
          </a:p>
          <a:p>
            <a:pPr algn="r"/>
            <a:r>
              <a:rPr lang="ar-BH" sz="3200" b="1" dirty="0">
                <a:solidFill>
                  <a:schemeClr val="tx1"/>
                </a:solidFill>
              </a:rPr>
              <a:t>2) أن يحلّل الطالب النصّ وفق مستوياته المعجميّة والتركيبيّة والبلاغيّة.</a:t>
            </a:r>
          </a:p>
          <a:p>
            <a:pPr algn="r"/>
            <a:r>
              <a:rPr lang="ar-BH" sz="3600" b="1" dirty="0">
                <a:solidFill>
                  <a:schemeClr val="tx1"/>
                </a:solidFill>
              </a:rPr>
              <a:t>3) </a:t>
            </a:r>
            <a:r>
              <a:rPr lang="ar-BH" sz="3200" b="1" dirty="0">
                <a:solidFill>
                  <a:schemeClr val="tx1"/>
                </a:solidFill>
              </a:rPr>
              <a:t>أن يوظّف الطالب الأساليب والتراكيب الجديدة في تواصله الشفويّ والكتابيّ.</a:t>
            </a:r>
            <a:endParaRPr lang="en-US" sz="3200" b="1" dirty="0">
              <a:solidFill>
                <a:schemeClr val="tx1"/>
              </a:solidFill>
            </a:endParaRPr>
          </a:p>
        </p:txBody>
      </p:sp>
      <p:sp>
        <p:nvSpPr>
          <p:cNvPr id="5" name="Rectangle 4"/>
          <p:cNvSpPr/>
          <p:nvPr/>
        </p:nvSpPr>
        <p:spPr>
          <a:xfrm>
            <a:off x="6087649" y="513567"/>
            <a:ext cx="5160724" cy="101460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solidFill>
                  <a:schemeClr val="tx1"/>
                </a:solidFill>
              </a:rPr>
              <a:t>الأهداف التعليميّة للدرس:</a:t>
            </a:r>
          </a:p>
          <a:p>
            <a:pPr algn="ctr"/>
            <a:endParaRPr lang="ar-BH" sz="5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0381851"/>
      </p:ext>
    </p:extLst>
  </p:cSld>
  <p:clrMapOvr>
    <a:masterClrMapping/>
  </p:clrMapOvr>
  <mc:AlternateContent xmlns:mc="http://schemas.openxmlformats.org/markup-compatibility/2006" xmlns:p14="http://schemas.microsoft.com/office/powerpoint/2010/main">
    <mc:Choice Requires="p14">
      <p:transition spd="slow" p14:dur="2000" advTm="5005"/>
    </mc:Choice>
    <mc:Fallback xmlns="">
      <p:transition spd="slow" advTm="5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277076" y="740288"/>
            <a:ext cx="7089424" cy="512293"/>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اقرأ النصّ قراءة صامتة من كتاب المقرر ص 64.</a:t>
            </a:r>
            <a:endParaRPr lang="en-US" sz="2800" b="1" dirty="0">
              <a:solidFill>
                <a:schemeClr val="tx1"/>
              </a:solidFill>
            </a:endParaRPr>
          </a:p>
        </p:txBody>
      </p:sp>
      <p:sp>
        <p:nvSpPr>
          <p:cNvPr id="4" name="Rectangle 3"/>
          <p:cNvSpPr/>
          <p:nvPr/>
        </p:nvSpPr>
        <p:spPr>
          <a:xfrm>
            <a:off x="5012372" y="3410934"/>
            <a:ext cx="6361291" cy="722488"/>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chemeClr val="tx1"/>
                </a:solidFill>
              </a:rPr>
              <a:t>س 1: حدّد جنسَ النصّ ونمطه.</a:t>
            </a:r>
            <a:endParaRPr lang="en-US" sz="3200" b="1" dirty="0">
              <a:solidFill>
                <a:schemeClr val="tx1"/>
              </a:solidFill>
            </a:endParaRPr>
          </a:p>
        </p:txBody>
      </p:sp>
      <p:sp>
        <p:nvSpPr>
          <p:cNvPr id="5" name="Rectangle 4"/>
          <p:cNvSpPr/>
          <p:nvPr/>
        </p:nvSpPr>
        <p:spPr>
          <a:xfrm>
            <a:off x="803677" y="1377769"/>
            <a:ext cx="10562823" cy="1852861"/>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rPr>
              <a:t>ينعى </a:t>
            </a:r>
            <a:r>
              <a:rPr lang="ar-BH" sz="2800" b="1" dirty="0" err="1">
                <a:solidFill>
                  <a:schemeClr val="tx1"/>
                </a:solidFill>
              </a:rPr>
              <a:t>إليوت</a:t>
            </a:r>
            <a:r>
              <a:rPr lang="ar-BH" sz="2800" b="1" dirty="0">
                <a:solidFill>
                  <a:schemeClr val="tx1"/>
                </a:solidFill>
              </a:rPr>
              <a:t> في قصيدته الحضارة الغربيّة التي يرى أنّها تحوّلت نحو الماديّة، وماتت فيها القيم، ومات الإنسان، وصار آلة متحرّكة لا مشاعر فيها ولا حياة؛ لأنّه فقد إيمانه بالله، فماتت روحه، ولا خلاص له إلا بالعودة الى الله والقيم السمحة التي ضاعت من عالمه.</a:t>
            </a:r>
            <a:br>
              <a:rPr lang="en-US" sz="2800" b="1" dirty="0">
                <a:solidFill>
                  <a:schemeClr val="tx1"/>
                </a:solidFill>
              </a:rPr>
            </a:br>
            <a:endParaRPr lang="en-US" sz="2800" b="1" dirty="0">
              <a:solidFill>
                <a:schemeClr val="tx1"/>
              </a:solidFill>
            </a:endParaRPr>
          </a:p>
        </p:txBody>
      </p:sp>
      <p:sp>
        <p:nvSpPr>
          <p:cNvPr id="6" name="Rectangle 5"/>
          <p:cNvSpPr/>
          <p:nvPr/>
        </p:nvSpPr>
        <p:spPr>
          <a:xfrm>
            <a:off x="810840" y="4289243"/>
            <a:ext cx="10562823" cy="1431614"/>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rPr>
              <a:t>ج1: جنس النص: شعر.</a:t>
            </a:r>
          </a:p>
          <a:p>
            <a:pPr algn="r"/>
            <a:r>
              <a:rPr lang="ar-BH" sz="2800" b="1" dirty="0">
                <a:solidFill>
                  <a:schemeClr val="tx1"/>
                </a:solidFill>
              </a:rPr>
              <a:t>النمط الكتابيّ: وصف يتخلّله بعض السرد.</a:t>
            </a:r>
            <a:endParaRPr lang="en-US" sz="2800" b="1" dirty="0">
              <a:solidFill>
                <a:schemeClr val="tx1"/>
              </a:solidFill>
            </a:endParaRPr>
          </a:p>
        </p:txBody>
      </p:sp>
      <p:pic>
        <p:nvPicPr>
          <p:cNvPr id="7"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Rectangle 7"/>
          <p:cNvSpPr/>
          <p:nvPr/>
        </p:nvSpPr>
        <p:spPr>
          <a:xfrm>
            <a:off x="3128359" y="3387770"/>
            <a:ext cx="1554582" cy="4743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
        <p:nvSpPr>
          <p:cNvPr id="9" name="TextBox 8"/>
          <p:cNvSpPr txBox="1"/>
          <p:nvPr/>
        </p:nvSpPr>
        <p:spPr>
          <a:xfrm>
            <a:off x="10187333" y="43924"/>
            <a:ext cx="1547467" cy="769441"/>
          </a:xfrm>
          <a:prstGeom prst="rect">
            <a:avLst/>
          </a:prstGeom>
          <a:noFill/>
        </p:spPr>
        <p:txBody>
          <a:bodyPr wrap="square" rtlCol="1">
            <a:spAutoFit/>
          </a:bodyPr>
          <a:lstStyle/>
          <a:p>
            <a:pPr algn="r"/>
            <a:r>
              <a:rPr lang="ar-BH" sz="4400" b="1" dirty="0"/>
              <a:t>تمهيد:</a:t>
            </a:r>
          </a:p>
        </p:txBody>
      </p:sp>
    </p:spTree>
    <p:extLst>
      <p:ext uri="{BB962C8B-B14F-4D97-AF65-F5344CB8AC3E}">
        <p14:creationId xmlns:p14="http://schemas.microsoft.com/office/powerpoint/2010/main" val="352871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71126" y="2099675"/>
            <a:ext cx="10056220" cy="1416256"/>
          </a:xfrm>
          <a:prstGeom prst="rect">
            <a:avLst/>
          </a:prstGeom>
          <a:solidFill>
            <a:srgbClr val="CCCCFF"/>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3200" b="1" dirty="0">
              <a:solidFill>
                <a:schemeClr val="tx1"/>
              </a:solidFill>
            </a:endParaRPr>
          </a:p>
          <a:p>
            <a:pPr algn="r"/>
            <a:r>
              <a:rPr lang="ar-BH" sz="2800" b="1" dirty="0">
                <a:solidFill>
                  <a:schemeClr val="tx1"/>
                </a:solidFill>
              </a:rPr>
              <a:t>ج2: المقطع الأوّل / العنوان: الموت في الحاضر (من السطر 1 إلى8).</a:t>
            </a:r>
            <a:br>
              <a:rPr lang="en-US" sz="2400" dirty="0">
                <a:solidFill>
                  <a:schemeClr val="tx1"/>
                </a:solidFill>
              </a:rPr>
            </a:br>
            <a:r>
              <a:rPr lang="ar-BH" sz="2800" b="1" dirty="0">
                <a:solidFill>
                  <a:schemeClr val="tx1"/>
                </a:solidFill>
              </a:rPr>
              <a:t>يصف فيه موت عيسى بن مريم عليهما السلام ويقرن به موت الناس في المجتمع الغربيّ.</a:t>
            </a:r>
            <a:br>
              <a:rPr lang="en-US" sz="2800" b="1" dirty="0">
                <a:solidFill>
                  <a:schemeClr val="tx1"/>
                </a:solidFill>
              </a:rPr>
            </a:br>
            <a:endParaRPr lang="en-US" sz="2800" b="1" dirty="0">
              <a:solidFill>
                <a:schemeClr val="tx1"/>
              </a:solidFill>
            </a:endParaRPr>
          </a:p>
        </p:txBody>
      </p:sp>
      <p:sp>
        <p:nvSpPr>
          <p:cNvPr id="3" name="Rectangle 2"/>
          <p:cNvSpPr/>
          <p:nvPr/>
        </p:nvSpPr>
        <p:spPr>
          <a:xfrm>
            <a:off x="1071126" y="1184043"/>
            <a:ext cx="10056220" cy="722488"/>
          </a:xfrm>
          <a:prstGeom prst="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chemeClr val="tx1"/>
                </a:solidFill>
              </a:rPr>
              <a:t>س2: قسّم النصّ إلى مقاطع، ثمّ ضع عنوانًا مناسبًا لكلّ مقطع.</a:t>
            </a:r>
            <a:endParaRPr lang="en-US" sz="3200" b="1" dirty="0">
              <a:solidFill>
                <a:schemeClr val="tx1"/>
              </a:solidFill>
            </a:endParaRPr>
          </a:p>
        </p:txBody>
      </p:sp>
      <p:sp>
        <p:nvSpPr>
          <p:cNvPr id="4" name="Rectangle 3"/>
          <p:cNvSpPr/>
          <p:nvPr/>
        </p:nvSpPr>
        <p:spPr>
          <a:xfrm>
            <a:off x="1071126" y="3722958"/>
            <a:ext cx="10056220" cy="1064117"/>
          </a:xfrm>
          <a:prstGeom prst="rect">
            <a:avLst/>
          </a:prstGeom>
          <a:solidFill>
            <a:srgbClr val="CCCCFF"/>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700" b="1" dirty="0">
              <a:solidFill>
                <a:schemeClr val="tx1"/>
              </a:solidFill>
            </a:endParaRPr>
          </a:p>
          <a:p>
            <a:pPr lvl="0" algn="r"/>
            <a:r>
              <a:rPr lang="ar-BH" altLang="ar-BH" sz="2800" b="1" dirty="0">
                <a:solidFill>
                  <a:schemeClr val="tx1"/>
                </a:solidFill>
                <a:latin typeface="Calibri" panose="020F0502020204030204" pitchFamily="34" charset="0"/>
                <a:ea typeface="Calibri" panose="020F0502020204030204" pitchFamily="34" charset="0"/>
              </a:rPr>
              <a:t>المقطع الثاني / العنوان: انحباس الماء عن الجبل الصخريّ (من السطر9 إلى 37).</a:t>
            </a:r>
            <a:endParaRPr lang="en-US" altLang="ar-BH" sz="2800" dirty="0">
              <a:solidFill>
                <a:schemeClr val="tx1"/>
              </a:solidFill>
            </a:endParaRPr>
          </a:p>
        </p:txBody>
      </p:sp>
      <p:pic>
        <p:nvPicPr>
          <p:cNvPr id="5"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Rectangle 5"/>
          <p:cNvSpPr/>
          <p:nvPr/>
        </p:nvSpPr>
        <p:spPr>
          <a:xfrm>
            <a:off x="172794" y="1352207"/>
            <a:ext cx="1619912" cy="5543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11724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36267" y="370866"/>
            <a:ext cx="9871893" cy="122407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3200" b="1" dirty="0">
              <a:solidFill>
                <a:schemeClr val="tx1"/>
              </a:solidFill>
            </a:endParaRPr>
          </a:p>
          <a:p>
            <a:pPr algn="ctr"/>
            <a:r>
              <a:rPr lang="ar-BH" sz="2800" b="1" dirty="0">
                <a:solidFill>
                  <a:schemeClr val="tx1"/>
                </a:solidFill>
              </a:rPr>
              <a:t>المقطع الأوّل / العنوان : الموت في الحاضر (من السطر 1 إلى8).</a:t>
            </a:r>
            <a:br>
              <a:rPr lang="en-US" sz="2400" dirty="0">
                <a:solidFill>
                  <a:schemeClr val="tx1"/>
                </a:solidFill>
              </a:rPr>
            </a:br>
            <a:r>
              <a:rPr lang="ar-BH" sz="2400" dirty="0">
                <a:solidFill>
                  <a:schemeClr val="tx1"/>
                </a:solidFill>
              </a:rPr>
              <a:t>يصف فيه موت عيسى بن مريم عليهما السلام، ويقرن به موت الناس في المجتمع الغربيّ.</a:t>
            </a:r>
            <a:br>
              <a:rPr lang="en-US" sz="2400" dirty="0">
                <a:solidFill>
                  <a:schemeClr val="tx1"/>
                </a:solidFill>
              </a:rPr>
            </a:br>
            <a:endParaRPr lang="en-US" sz="2400" dirty="0">
              <a:solidFill>
                <a:schemeClr val="tx1"/>
              </a:solidFill>
            </a:endParaRPr>
          </a:p>
        </p:txBody>
      </p:sp>
      <p:sp>
        <p:nvSpPr>
          <p:cNvPr id="3" name="Rectangle 2"/>
          <p:cNvSpPr/>
          <p:nvPr/>
        </p:nvSpPr>
        <p:spPr>
          <a:xfrm>
            <a:off x="156412" y="4958274"/>
            <a:ext cx="8540482" cy="1093610"/>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lumMod val="95000"/>
                  <a:lumOff val="5000"/>
                </a:schemeClr>
              </a:solidFill>
              <a:cs typeface="+mj-cs"/>
            </a:endParaRPr>
          </a:p>
          <a:p>
            <a:pPr algn="ctr"/>
            <a:r>
              <a:rPr lang="ar-BH" sz="2400" b="1" dirty="0">
                <a:solidFill>
                  <a:schemeClr val="tx1">
                    <a:lumMod val="95000"/>
                    <a:lumOff val="5000"/>
                  </a:schemeClr>
                </a:solidFill>
                <a:cs typeface="+mj-cs"/>
              </a:rPr>
              <a:t>الدلالة: بيان حالة الشاعر النفسيّة التي تتألّم لما حلّ بالحضارة </a:t>
            </a:r>
            <a:r>
              <a:rPr lang="ar-BH" sz="2400" b="1" dirty="0">
                <a:solidFill>
                  <a:schemeClr val="tx1">
                    <a:lumMod val="95000"/>
                    <a:lumOff val="5000"/>
                  </a:schemeClr>
                </a:solidFill>
              </a:rPr>
              <a:t>الغربيّة من ضياع وخراب، كما يصف حالة الأرض بعد انحباس المطر.</a:t>
            </a:r>
            <a:br>
              <a:rPr lang="ar-BH" sz="2400" b="1" dirty="0">
                <a:solidFill>
                  <a:schemeClr val="tx1">
                    <a:lumMod val="95000"/>
                    <a:lumOff val="5000"/>
                  </a:schemeClr>
                </a:solidFill>
              </a:rPr>
            </a:br>
            <a:endParaRPr lang="en-US" sz="2400" b="1" dirty="0">
              <a:solidFill>
                <a:schemeClr val="tx1">
                  <a:lumMod val="95000"/>
                  <a:lumOff val="5000"/>
                </a:schemeClr>
              </a:solidFill>
              <a:cs typeface="+mj-cs"/>
            </a:endParaRPr>
          </a:p>
        </p:txBody>
      </p:sp>
      <p:sp>
        <p:nvSpPr>
          <p:cNvPr id="4" name="Oval 3"/>
          <p:cNvSpPr/>
          <p:nvPr/>
        </p:nvSpPr>
        <p:spPr>
          <a:xfrm>
            <a:off x="9493040" y="3351644"/>
            <a:ext cx="1972976" cy="1708569"/>
          </a:xfrm>
          <a:prstGeom prst="ellipse">
            <a:avLst/>
          </a:prstGeom>
          <a:solidFill>
            <a:schemeClr val="accent4">
              <a:lumMod val="60000"/>
              <a:lumOff val="4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solidFill>
              </a:rPr>
              <a:t>المستوى المعجمي</a:t>
            </a:r>
            <a:endParaRPr lang="en-US" sz="2400" b="1" dirty="0">
              <a:solidFill>
                <a:schemeClr val="tx1"/>
              </a:solidFill>
            </a:endParaRPr>
          </a:p>
        </p:txBody>
      </p:sp>
      <p:cxnSp>
        <p:nvCxnSpPr>
          <p:cNvPr id="6" name="Straight Arrow Connector 5"/>
          <p:cNvCxnSpPr/>
          <p:nvPr/>
        </p:nvCxnSpPr>
        <p:spPr>
          <a:xfrm flipH="1">
            <a:off x="8764629" y="5060213"/>
            <a:ext cx="993783" cy="34532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691374" y="3001580"/>
            <a:ext cx="2596445" cy="613270"/>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lumMod val="95000"/>
                    <a:lumOff val="5000"/>
                  </a:schemeClr>
                </a:solidFill>
              </a:rPr>
              <a:t>معجم الألم والعذاب</a:t>
            </a:r>
            <a:endParaRPr lang="en-US" sz="2400" b="1" dirty="0">
              <a:solidFill>
                <a:schemeClr val="tx1">
                  <a:lumMod val="95000"/>
                  <a:lumOff val="5000"/>
                </a:schemeClr>
              </a:solidFill>
            </a:endParaRPr>
          </a:p>
        </p:txBody>
      </p:sp>
      <p:sp>
        <p:nvSpPr>
          <p:cNvPr id="9" name="Rectangle 8"/>
          <p:cNvSpPr/>
          <p:nvPr/>
        </p:nvSpPr>
        <p:spPr>
          <a:xfrm>
            <a:off x="156412" y="2843895"/>
            <a:ext cx="4249396" cy="1101569"/>
          </a:xfrm>
          <a:prstGeom prst="rect">
            <a:avLst/>
          </a:prstGeom>
          <a:solidFill>
            <a:schemeClr val="accent4">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dirty="0">
              <a:solidFill>
                <a:schemeClr val="tx1"/>
              </a:solidFill>
              <a:cs typeface="+mj-cs"/>
            </a:endParaRPr>
          </a:p>
          <a:p>
            <a:pPr algn="ctr"/>
            <a:r>
              <a:rPr lang="ar-BH" sz="2400" b="1" dirty="0">
                <a:solidFill>
                  <a:schemeClr val="tx1"/>
                </a:solidFill>
                <a:cs typeface="+mj-cs"/>
              </a:rPr>
              <a:t>الوجوه العارقة/ الصمت/ العذاب/ الصياح </a:t>
            </a:r>
            <a:br>
              <a:rPr lang="en-US" sz="2400" b="1" dirty="0">
                <a:solidFill>
                  <a:schemeClr val="tx1"/>
                </a:solidFill>
                <a:cs typeface="+mj-cs"/>
              </a:rPr>
            </a:br>
            <a:r>
              <a:rPr lang="ar-BH" sz="2400" b="1" dirty="0">
                <a:solidFill>
                  <a:schemeClr val="tx1"/>
                </a:solidFill>
                <a:cs typeface="+mj-cs"/>
              </a:rPr>
              <a:t>/ العويل/السجن/ ميّت/ ميّتون.</a:t>
            </a:r>
            <a:br>
              <a:rPr lang="en-US" sz="2400" b="1" dirty="0">
                <a:solidFill>
                  <a:schemeClr val="tx1"/>
                </a:solidFill>
                <a:cs typeface="+mj-cs"/>
              </a:rPr>
            </a:br>
            <a:endParaRPr lang="en-US" sz="2400" b="1" dirty="0">
              <a:solidFill>
                <a:schemeClr val="tx1"/>
              </a:solidFill>
            </a:endParaRPr>
          </a:p>
        </p:txBody>
      </p:sp>
      <p:sp>
        <p:nvSpPr>
          <p:cNvPr id="10" name="Rectangle 9"/>
          <p:cNvSpPr/>
          <p:nvPr/>
        </p:nvSpPr>
        <p:spPr>
          <a:xfrm>
            <a:off x="767863" y="1780310"/>
            <a:ext cx="11029950" cy="711803"/>
          </a:xfrm>
          <a:prstGeom prst="rect">
            <a:avLst/>
          </a:prstGeom>
          <a:solidFill>
            <a:schemeClr val="accent5">
              <a:lumMod val="60000"/>
              <a:lumOff val="40000"/>
            </a:schemeClr>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س3) سيطر حقل الألم والعذاب على مفردات المقطع السابق، اذكر أربعًا من مفرداته، وبيّن دلالته.</a:t>
            </a:r>
          </a:p>
        </p:txBody>
      </p:sp>
      <p:pic>
        <p:nvPicPr>
          <p:cNvPr id="11"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8562" y="6248400"/>
            <a:ext cx="609600" cy="609600"/>
          </a:xfrm>
          <a:prstGeom prst="rect">
            <a:avLst/>
          </a:prstGeom>
        </p:spPr>
      </p:pic>
      <p:cxnSp>
        <p:nvCxnSpPr>
          <p:cNvPr id="12" name="Straight Arrow Connector 11"/>
          <p:cNvCxnSpPr/>
          <p:nvPr/>
        </p:nvCxnSpPr>
        <p:spPr>
          <a:xfrm flipH="1" flipV="1">
            <a:off x="8631943" y="3300421"/>
            <a:ext cx="948915" cy="20450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87779" y="3245803"/>
            <a:ext cx="1055710" cy="2723"/>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0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1000"/>
                            </p:stCondLst>
                            <p:childTnLst>
                              <p:par>
                                <p:cTn id="29" presetID="22" presetClass="entr" presetSubtype="4" fill="hold" grpId="0" nodeType="after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1250"/>
                                        <p:tgtEl>
                                          <p:spTgt spid="7"/>
                                        </p:tgtEl>
                                      </p:cBhvr>
                                    </p:animEffect>
                                  </p:childTnLst>
                                </p:cTn>
                              </p:par>
                            </p:childTnLst>
                          </p:cTn>
                        </p:par>
                        <p:par>
                          <p:cTn id="32" fill="hold">
                            <p:stCondLst>
                              <p:cond delay="3250"/>
                            </p:stCondLst>
                            <p:childTnLst>
                              <p:par>
                                <p:cTn id="33" presetID="22" presetClass="entr" presetSubtype="4" fill="hold" nodeType="after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par>
                          <p:cTn id="36" fill="hold">
                            <p:stCondLst>
                              <p:cond delay="4000"/>
                            </p:stCondLst>
                            <p:childTnLst>
                              <p:par>
                                <p:cTn id="37" presetID="22" presetClass="entr" presetSubtype="4" fill="hold" grpId="0" nodeType="afterEffect">
                                  <p:stCondLst>
                                    <p:cond delay="200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2250"/>
                                        <p:tgtEl>
                                          <p:spTgt spid="9"/>
                                        </p:tgtEl>
                                      </p:cBhvr>
                                    </p:animEffect>
                                  </p:childTnLst>
                                </p:cTn>
                              </p:par>
                            </p:childTnLst>
                          </p:cTn>
                        </p:par>
                        <p:par>
                          <p:cTn id="40" fill="hold">
                            <p:stCondLst>
                              <p:cond delay="8250"/>
                            </p:stCondLst>
                            <p:childTnLst>
                              <p:par>
                                <p:cTn id="41" presetID="22" presetClass="entr" presetSubtype="4" fill="hold" nodeType="afterEffect">
                                  <p:stCondLst>
                                    <p:cond delay="75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2000"/>
                                        <p:tgtEl>
                                          <p:spTgt spid="6"/>
                                        </p:tgtEl>
                                      </p:cBhvr>
                                    </p:animEffect>
                                  </p:childTnLst>
                                </p:cTn>
                              </p:par>
                            </p:childTnLst>
                          </p:cTn>
                        </p:par>
                        <p:par>
                          <p:cTn id="44" fill="hold">
                            <p:stCondLst>
                              <p:cond delay="11000"/>
                            </p:stCondLst>
                            <p:childTnLst>
                              <p:par>
                                <p:cTn id="45" presetID="22" presetClass="entr" presetSubtype="4"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11"/>
                </p:tgtEl>
              </p:cMediaNode>
            </p:audio>
          </p:childTnLst>
        </p:cTn>
      </p:par>
    </p:tnLst>
    <p:bldLst>
      <p:bldP spid="2" grpId="0" animBg="1"/>
      <p:bldP spid="3" grpId="0" animBg="1"/>
      <p:bldP spid="4" grpId="0" animBg="1"/>
      <p:bldP spid="7"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77871" y="1525568"/>
            <a:ext cx="7743824" cy="914400"/>
          </a:xfrm>
          <a:prstGeom prst="rect">
            <a:avLst/>
          </a:prstGeom>
          <a:solidFill>
            <a:schemeClr val="accent4">
              <a:lumMod val="20000"/>
              <a:lumOff val="80000"/>
            </a:schemeClr>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tx1">
                    <a:lumMod val="95000"/>
                    <a:lumOff val="5000"/>
                  </a:schemeClr>
                </a:solidFill>
              </a:rPr>
              <a:t>ج4: </a:t>
            </a:r>
            <a:r>
              <a:rPr lang="ar-BH" sz="2000" b="1" dirty="0">
                <a:solidFill>
                  <a:schemeClr val="tx1">
                    <a:lumMod val="95000"/>
                    <a:lumOff val="5000"/>
                  </a:schemeClr>
                </a:solidFill>
              </a:rPr>
              <a:t>الصفات والنعوت: الجبال القصيّة/ الأماكن الحجريّة/ الصمت الصقيعيّ/ الوجوه العارقة.</a:t>
            </a:r>
            <a:endParaRPr lang="en-US" sz="2000" b="1" dirty="0"/>
          </a:p>
        </p:txBody>
      </p:sp>
      <p:sp>
        <p:nvSpPr>
          <p:cNvPr id="3" name="Rectangle 2"/>
          <p:cNvSpPr/>
          <p:nvPr/>
        </p:nvSpPr>
        <p:spPr>
          <a:xfrm>
            <a:off x="2118090" y="2520530"/>
            <a:ext cx="7743824" cy="783298"/>
          </a:xfrm>
          <a:prstGeom prst="rect">
            <a:avLst/>
          </a:prstGeom>
          <a:solidFill>
            <a:schemeClr val="accent4">
              <a:lumMod val="20000"/>
              <a:lumOff val="80000"/>
            </a:schemeClr>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lumMod val="95000"/>
                    <a:lumOff val="5000"/>
                  </a:schemeClr>
                </a:solidFill>
              </a:rPr>
              <a:t>الدلالة: وصف مشهد الخراب وما حلّ بالحضارة الغربيّة بسبب غياب القيم والمبادئ السامية</a:t>
            </a:r>
            <a:r>
              <a:rPr lang="ar-BH" sz="2000" dirty="0">
                <a:solidFill>
                  <a:schemeClr val="tx1">
                    <a:lumMod val="95000"/>
                    <a:lumOff val="5000"/>
                  </a:schemeClr>
                </a:solidFill>
              </a:rPr>
              <a:t>.</a:t>
            </a:r>
            <a:endParaRPr lang="en-US" sz="2000" dirty="0">
              <a:solidFill>
                <a:schemeClr val="tx1">
                  <a:lumMod val="95000"/>
                  <a:lumOff val="5000"/>
                </a:schemeClr>
              </a:solidFill>
            </a:endParaRPr>
          </a:p>
        </p:txBody>
      </p:sp>
      <p:sp>
        <p:nvSpPr>
          <p:cNvPr id="4" name="Oval 3"/>
          <p:cNvSpPr/>
          <p:nvPr/>
        </p:nvSpPr>
        <p:spPr>
          <a:xfrm>
            <a:off x="8816071" y="4491835"/>
            <a:ext cx="2351314" cy="1580606"/>
          </a:xfrm>
          <a:prstGeom prst="ellipse">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lumMod val="95000"/>
                    <a:lumOff val="5000"/>
                  </a:schemeClr>
                </a:solidFill>
              </a:rPr>
              <a:t>جـ 5/ الطباق</a:t>
            </a:r>
            <a:endParaRPr lang="en-US" sz="2400" b="1" dirty="0">
              <a:solidFill>
                <a:schemeClr val="tx1">
                  <a:lumMod val="95000"/>
                  <a:lumOff val="5000"/>
                </a:schemeClr>
              </a:solidFill>
            </a:endParaRPr>
          </a:p>
        </p:txBody>
      </p:sp>
      <p:cxnSp>
        <p:nvCxnSpPr>
          <p:cNvPr id="5" name="Straight Arrow Connector 4"/>
          <p:cNvCxnSpPr/>
          <p:nvPr/>
        </p:nvCxnSpPr>
        <p:spPr>
          <a:xfrm flipH="1" flipV="1">
            <a:off x="7714898" y="4829577"/>
            <a:ext cx="1101173" cy="17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7714898" y="5580512"/>
            <a:ext cx="1101173" cy="17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36969" y="4532925"/>
            <a:ext cx="6850985" cy="549782"/>
          </a:xfrm>
          <a:prstGeom prst="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400" b="1" dirty="0">
                <a:solidFill>
                  <a:schemeClr val="tx1">
                    <a:lumMod val="95000"/>
                    <a:lumOff val="5000"/>
                  </a:schemeClr>
                </a:solidFill>
              </a:rPr>
              <a:t>. (حيّ/ ميّت) / (أحياء/ ميّتون).   </a:t>
            </a:r>
            <a:endParaRPr lang="en-US" sz="2400" b="1" dirty="0">
              <a:solidFill>
                <a:schemeClr val="tx1">
                  <a:lumMod val="95000"/>
                  <a:lumOff val="5000"/>
                </a:schemeClr>
              </a:solidFill>
            </a:endParaRPr>
          </a:p>
        </p:txBody>
      </p:sp>
      <p:sp>
        <p:nvSpPr>
          <p:cNvPr id="8" name="Rectangle 7"/>
          <p:cNvSpPr/>
          <p:nvPr/>
        </p:nvSpPr>
        <p:spPr>
          <a:xfrm>
            <a:off x="736969" y="5243832"/>
            <a:ext cx="6850985" cy="740870"/>
          </a:xfrm>
          <a:prstGeom prst="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lumMod val="95000"/>
                    <a:lumOff val="5000"/>
                  </a:schemeClr>
                </a:solidFill>
              </a:rPr>
              <a:t>الوظيفة: إبراز المعنى ببيان انقلاب الأوضاع في الحضارة الغربيّة بعد غياب القيم.</a:t>
            </a:r>
            <a:endParaRPr lang="en-US" sz="2000" b="1" dirty="0">
              <a:solidFill>
                <a:schemeClr val="tx1">
                  <a:lumMod val="95000"/>
                  <a:lumOff val="5000"/>
                </a:schemeClr>
              </a:solidFill>
            </a:endParaRPr>
          </a:p>
        </p:txBody>
      </p:sp>
      <p:sp>
        <p:nvSpPr>
          <p:cNvPr id="9" name="Rectangle 8"/>
          <p:cNvSpPr/>
          <p:nvPr/>
        </p:nvSpPr>
        <p:spPr>
          <a:xfrm>
            <a:off x="1277083" y="379469"/>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س4: - كثُرتْ الصفات والنعوت في المقطع الأول، حددّها، وبيّن دلالتها.</a:t>
            </a:r>
            <a:endParaRPr lang="en-US" sz="1100" dirty="0"/>
          </a:p>
        </p:txBody>
      </p:sp>
      <p:sp>
        <p:nvSpPr>
          <p:cNvPr id="10" name="Rectangle 9"/>
          <p:cNvSpPr/>
          <p:nvPr/>
        </p:nvSpPr>
        <p:spPr>
          <a:xfrm>
            <a:off x="1277083" y="3522716"/>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س5: استخرج من المقطع السابق طباقًا، وبيّن وظيفته الدلاليّة.</a:t>
            </a:r>
            <a:endParaRPr lang="en-US" sz="1100" dirty="0"/>
          </a:p>
        </p:txBody>
      </p:sp>
      <p:sp>
        <p:nvSpPr>
          <p:cNvPr id="11" name="Rectangle 10"/>
          <p:cNvSpPr/>
          <p:nvPr/>
        </p:nvSpPr>
        <p:spPr>
          <a:xfrm>
            <a:off x="276726" y="645016"/>
            <a:ext cx="1576137" cy="5835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238695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20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325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4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fill="hold"/>
                                        <p:tgtEl>
                                          <p:spTgt spid="5"/>
                                        </p:tgtEl>
                                        <p:attrNameLst>
                                          <p:attrName>ppt_x</p:attrName>
                                        </p:attrNameLst>
                                      </p:cBhvr>
                                      <p:tavLst>
                                        <p:tav tm="0">
                                          <p:val>
                                            <p:strVal val="#ppt_x"/>
                                          </p:val>
                                        </p:tav>
                                        <p:tav tm="100000">
                                          <p:val>
                                            <p:strVal val="#ppt_x"/>
                                          </p:val>
                                        </p:tav>
                                      </p:tavLst>
                                    </p:anim>
                                    <p:anim calcmode="lin" valueType="num">
                                      <p:cBhvr additive="base">
                                        <p:cTn id="27" dur="10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25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725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21105" y="408483"/>
            <a:ext cx="10737841" cy="80493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BH" altLang="ar-BH" sz="2800" b="1" dirty="0">
                <a:solidFill>
                  <a:schemeClr val="tx1"/>
                </a:solidFill>
                <a:latin typeface="Calibri" panose="020F0502020204030204" pitchFamily="34" charset="0"/>
                <a:ea typeface="Calibri" panose="020F0502020204030204" pitchFamily="34" charset="0"/>
              </a:rPr>
              <a:t>المقطع الثاني / العنوان: </a:t>
            </a:r>
            <a:r>
              <a:rPr lang="ar-BH" altLang="ar-BH" sz="3200" b="1" dirty="0">
                <a:solidFill>
                  <a:schemeClr val="tx1"/>
                </a:solidFill>
                <a:latin typeface="Calibri" panose="020F0502020204030204" pitchFamily="34" charset="0"/>
                <a:ea typeface="Calibri" panose="020F0502020204030204" pitchFamily="34" charset="0"/>
              </a:rPr>
              <a:t>انحباس</a:t>
            </a:r>
            <a:r>
              <a:rPr lang="ar-BH" altLang="ar-BH" sz="2800" b="1" dirty="0">
                <a:solidFill>
                  <a:schemeClr val="tx1"/>
                </a:solidFill>
                <a:latin typeface="Calibri" panose="020F0502020204030204" pitchFamily="34" charset="0"/>
                <a:ea typeface="Calibri" panose="020F0502020204030204" pitchFamily="34" charset="0"/>
              </a:rPr>
              <a:t> الماء عن الجبل الصخريّ (من السطر9 إلى 37).</a:t>
            </a:r>
            <a:endParaRPr lang="en-US" altLang="ar-BH" sz="2800" dirty="0">
              <a:solidFill>
                <a:schemeClr val="tx1"/>
              </a:solidFill>
            </a:endParaRPr>
          </a:p>
        </p:txBody>
      </p:sp>
      <p:sp>
        <p:nvSpPr>
          <p:cNvPr id="3" name="Rectangle 2"/>
          <p:cNvSpPr/>
          <p:nvPr/>
        </p:nvSpPr>
        <p:spPr>
          <a:xfrm>
            <a:off x="881788" y="4742374"/>
            <a:ext cx="4361725" cy="894532"/>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2000" b="1" dirty="0">
                <a:solidFill>
                  <a:schemeClr val="tx1"/>
                </a:solidFill>
                <a:latin typeface="Calibri" panose="020F0502020204030204" pitchFamily="34" charset="0"/>
                <a:ea typeface="Calibri" panose="020F0502020204030204" pitchFamily="34" charset="0"/>
              </a:rPr>
              <a:t>الرملي/ الرمل/ ميّت/ نخرة/ رعد جاف/ عقيم/ بلا مطر/ طين متصدّع.</a:t>
            </a:r>
            <a:endParaRPr lang="en-US" altLang="ar-BH" sz="2000" b="1" dirty="0">
              <a:solidFill>
                <a:schemeClr val="tx1"/>
              </a:solidFill>
            </a:endParaRPr>
          </a:p>
        </p:txBody>
      </p:sp>
      <p:sp>
        <p:nvSpPr>
          <p:cNvPr id="4" name="Oval 3"/>
          <p:cNvSpPr/>
          <p:nvPr/>
        </p:nvSpPr>
        <p:spPr>
          <a:xfrm>
            <a:off x="9745832" y="3187260"/>
            <a:ext cx="1972976" cy="1708569"/>
          </a:xfrm>
          <a:prstGeom prst="ellipse">
            <a:avLst/>
          </a:prstGeom>
          <a:solidFill>
            <a:schemeClr val="accent4">
              <a:lumMod val="60000"/>
              <a:lumOff val="4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جـ1: الحقول الدلاليّة</a:t>
            </a:r>
            <a:endParaRPr lang="en-US" sz="2800" b="1" dirty="0">
              <a:solidFill>
                <a:schemeClr val="tx1"/>
              </a:solidFill>
            </a:endParaRPr>
          </a:p>
        </p:txBody>
      </p:sp>
      <p:cxnSp>
        <p:nvCxnSpPr>
          <p:cNvPr id="5" name="Straight Arrow Connector 4"/>
          <p:cNvCxnSpPr>
            <a:stCxn id="4" idx="1"/>
          </p:cNvCxnSpPr>
          <p:nvPr/>
        </p:nvCxnSpPr>
        <p:spPr>
          <a:xfrm flipH="1" flipV="1">
            <a:off x="8775342" y="2864174"/>
            <a:ext cx="1259426" cy="57330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8801099" y="4548096"/>
            <a:ext cx="1171469" cy="461238"/>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086122" y="2337298"/>
            <a:ext cx="2606147" cy="798445"/>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lumMod val="95000"/>
                    <a:lumOff val="5000"/>
                  </a:schemeClr>
                </a:solidFill>
              </a:rPr>
              <a:t>معجم الماء</a:t>
            </a:r>
            <a:endParaRPr lang="en-US" sz="2800" b="1" dirty="0">
              <a:solidFill>
                <a:schemeClr val="tx1">
                  <a:lumMod val="95000"/>
                  <a:lumOff val="5000"/>
                </a:schemeClr>
              </a:solidFill>
            </a:endParaRPr>
          </a:p>
        </p:txBody>
      </p:sp>
      <p:cxnSp>
        <p:nvCxnSpPr>
          <p:cNvPr id="8" name="Straight Arrow Connector 7"/>
          <p:cNvCxnSpPr/>
          <p:nvPr/>
        </p:nvCxnSpPr>
        <p:spPr>
          <a:xfrm flipH="1">
            <a:off x="5142089" y="2717718"/>
            <a:ext cx="85231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1788" y="2337299"/>
            <a:ext cx="4361725" cy="810262"/>
          </a:xfrm>
          <a:prstGeom prst="rect">
            <a:avLst/>
          </a:prstGeom>
          <a:solidFill>
            <a:schemeClr val="accent4">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2400" b="1" dirty="0">
                <a:solidFill>
                  <a:schemeClr val="tx1"/>
                </a:solidFill>
                <a:latin typeface="Calibri" panose="020F0502020204030204" pitchFamily="34" charset="0"/>
                <a:ea typeface="Calibri" panose="020F0502020204030204" pitchFamily="34" charset="0"/>
              </a:rPr>
              <a:t>مطر/ شربنا/ رعد/ نبع/ الزير.</a:t>
            </a:r>
            <a:endParaRPr lang="en-US" altLang="ar-BH" sz="2400" b="1" dirty="0">
              <a:solidFill>
                <a:schemeClr val="tx1"/>
              </a:solidFill>
            </a:endParaRPr>
          </a:p>
        </p:txBody>
      </p:sp>
      <p:sp>
        <p:nvSpPr>
          <p:cNvPr id="10" name="Rectangle 9"/>
          <p:cNvSpPr/>
          <p:nvPr/>
        </p:nvSpPr>
        <p:spPr>
          <a:xfrm>
            <a:off x="421105" y="1514634"/>
            <a:ext cx="10737841" cy="657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rPr>
              <a:t>س1) هيمن حقلا الماء والصخر على معجم المقطع الثاني، استخرج الكلمات الدالّة عليهما.</a:t>
            </a:r>
          </a:p>
        </p:txBody>
      </p:sp>
      <p:cxnSp>
        <p:nvCxnSpPr>
          <p:cNvPr id="11" name="Straight Arrow Connector 10"/>
          <p:cNvCxnSpPr/>
          <p:nvPr/>
        </p:nvCxnSpPr>
        <p:spPr>
          <a:xfrm flipH="1">
            <a:off x="5243513" y="5189640"/>
            <a:ext cx="85231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095824" y="4742374"/>
            <a:ext cx="2596445" cy="894532"/>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lumMod val="95000"/>
                    <a:lumOff val="5000"/>
                  </a:schemeClr>
                </a:solidFill>
              </a:rPr>
              <a:t>معجم الصخر</a:t>
            </a:r>
            <a:endParaRPr lang="en-US" sz="2800" b="1" dirty="0">
              <a:solidFill>
                <a:schemeClr val="tx1">
                  <a:lumMod val="95000"/>
                  <a:lumOff val="5000"/>
                </a:schemeClr>
              </a:solidFill>
            </a:endParaRPr>
          </a:p>
        </p:txBody>
      </p:sp>
      <p:pic>
        <p:nvPicPr>
          <p:cNvPr id="1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14" name="Rectangle 13"/>
          <p:cNvSpPr/>
          <p:nvPr/>
        </p:nvSpPr>
        <p:spPr>
          <a:xfrm>
            <a:off x="1264595" y="3629958"/>
            <a:ext cx="1767363" cy="56639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358125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13"/>
                </p:tgtEl>
              </p:cMediaNode>
            </p:audio>
          </p:childTnLst>
        </p:cTn>
      </p:par>
    </p:tnLst>
    <p:bldLst>
      <p:bldP spid="2" grpId="0" animBg="1"/>
      <p:bldP spid="3" grpId="0" animBg="1"/>
      <p:bldP spid="4" grpId="0" animBg="1"/>
      <p:bldP spid="7" grpId="0" animBg="1"/>
      <p:bldP spid="9" grpId="0" animBg="1"/>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430215" y="1966826"/>
            <a:ext cx="9597176" cy="914400"/>
          </a:xfrm>
          <a:prstGeom prst="rect">
            <a:avLst/>
          </a:prstGeom>
          <a:solidFill>
            <a:srgbClr val="FFFFCC"/>
          </a:solidFill>
          <a:ln w="285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3200" b="1" dirty="0">
                <a:solidFill>
                  <a:schemeClr val="tx1"/>
                </a:solidFill>
                <a:latin typeface="Calibri" panose="020F0502020204030204" pitchFamily="34" charset="0"/>
                <a:ea typeface="Calibri" panose="020F0502020204030204" pitchFamily="34" charset="0"/>
              </a:rPr>
              <a:t> </a:t>
            </a:r>
            <a:r>
              <a:rPr lang="ar-BH" altLang="ar-BH" sz="2800" b="1" dirty="0">
                <a:solidFill>
                  <a:schemeClr val="tx1"/>
                </a:solidFill>
                <a:latin typeface="Calibri" panose="020F0502020204030204" pitchFamily="34" charset="0"/>
                <a:ea typeface="Calibri" panose="020F0502020204030204" pitchFamily="34" charset="0"/>
              </a:rPr>
              <a:t>الجمل الاسميّة: العرق جاف، بركة من الصخور، يابس العشب يغنّي.</a:t>
            </a:r>
            <a:endParaRPr lang="en-US" altLang="ar-BH" sz="2800" b="1" dirty="0">
              <a:solidFill>
                <a:schemeClr val="tx1"/>
              </a:solidFill>
            </a:endParaRPr>
          </a:p>
        </p:txBody>
      </p:sp>
      <p:sp>
        <p:nvSpPr>
          <p:cNvPr id="3" name="Rectangle 2"/>
          <p:cNvSpPr/>
          <p:nvPr/>
        </p:nvSpPr>
        <p:spPr>
          <a:xfrm>
            <a:off x="1399796" y="3025701"/>
            <a:ext cx="9597176" cy="783298"/>
          </a:xfrm>
          <a:prstGeom prst="rect">
            <a:avLst/>
          </a:prstGeom>
          <a:solidFill>
            <a:srgbClr val="FFFFCC"/>
          </a:solidFill>
          <a:ln w="285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eaLnBrk="0" fontAlgn="base" hangingPunct="0">
              <a:spcBef>
                <a:spcPct val="0"/>
              </a:spcBef>
              <a:spcAft>
                <a:spcPct val="0"/>
              </a:spcAft>
            </a:pPr>
            <a:r>
              <a:rPr lang="ar-BH" altLang="ar-BH" sz="2800" b="1" dirty="0">
                <a:solidFill>
                  <a:schemeClr val="tx1"/>
                </a:solidFill>
                <a:latin typeface="Calibri" panose="020F0502020204030204" pitchFamily="34" charset="0"/>
                <a:ea typeface="Calibri" panose="020F0502020204030204" pitchFamily="34" charset="0"/>
              </a:rPr>
              <a:t> الجمل الفعليّة : الجمل الشرطيّة (ليس ثمة حتى وحدة في الجبال/ لو كان ثمّة ماء).</a:t>
            </a:r>
            <a:endParaRPr lang="en-US" altLang="ar-BH" sz="2800" b="1" dirty="0">
              <a:solidFill>
                <a:schemeClr val="tx1"/>
              </a:solidFill>
              <a:latin typeface="Calibri" panose="020F0502020204030204" pitchFamily="34" charset="0"/>
              <a:ea typeface="Calibri" panose="020F0502020204030204" pitchFamily="34" charset="0"/>
            </a:endParaRPr>
          </a:p>
        </p:txBody>
      </p:sp>
      <p:sp>
        <p:nvSpPr>
          <p:cNvPr id="4" name="Rectangle 3"/>
          <p:cNvSpPr/>
          <p:nvPr/>
        </p:nvSpPr>
        <p:spPr>
          <a:xfrm>
            <a:off x="1171575" y="789777"/>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س2) تنوّعت الجمل في المقطع الثاني بين الاسميّة والفعليّة، هات مثالاً لكلّ منها، وبيّن وظيفة تنوّع الجمل في المقطع. </a:t>
            </a:r>
            <a:endParaRPr lang="en-US" sz="1100" dirty="0"/>
          </a:p>
        </p:txBody>
      </p:sp>
      <p:sp>
        <p:nvSpPr>
          <p:cNvPr id="5" name="Rectangle 4"/>
          <p:cNvSpPr/>
          <p:nvPr/>
        </p:nvSpPr>
        <p:spPr>
          <a:xfrm>
            <a:off x="1399796" y="4104083"/>
            <a:ext cx="9627595" cy="1634980"/>
          </a:xfrm>
          <a:prstGeom prst="rect">
            <a:avLst/>
          </a:prstGeom>
          <a:solidFill>
            <a:srgbClr val="FFFFCC"/>
          </a:solidFill>
          <a:ln w="381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eaLnBrk="0" fontAlgn="base" hangingPunct="0">
              <a:spcBef>
                <a:spcPct val="0"/>
              </a:spcBef>
              <a:spcAft>
                <a:spcPct val="0"/>
              </a:spcAft>
            </a:pPr>
            <a:endParaRPr lang="ar-BH" altLang="ar-BH" sz="2800" b="1" dirty="0">
              <a:solidFill>
                <a:schemeClr val="tx1"/>
              </a:solidFill>
              <a:latin typeface="Calibri" panose="020F0502020204030204" pitchFamily="34" charset="0"/>
              <a:ea typeface="Calibri" panose="020F0502020204030204" pitchFamily="34" charset="0"/>
            </a:endParaRPr>
          </a:p>
          <a:p>
            <a:pPr lvl="0" algn="r" eaLnBrk="0" fontAlgn="base" hangingPunct="0">
              <a:spcBef>
                <a:spcPct val="0"/>
              </a:spcBef>
              <a:spcAft>
                <a:spcPct val="0"/>
              </a:spcAft>
            </a:pPr>
            <a:r>
              <a:rPr lang="ar-BH" altLang="ar-BH" sz="2800" b="1" dirty="0">
                <a:solidFill>
                  <a:schemeClr val="tx1"/>
                </a:solidFill>
                <a:latin typeface="Calibri" panose="020F0502020204030204" pitchFamily="34" charset="0"/>
                <a:ea typeface="Calibri" panose="020F0502020204030204" pitchFamily="34" charset="0"/>
              </a:rPr>
              <a:t>الوظيفة : تضافرت الجمل الاسميّة والفعليّة لتقوم بدور وظيفيّ هام ألا وهو وصف حالة الأرض العقيمة، التي انحبس عنها الماء والمطر، أي القيم؛ لتظهر في النهاية حالة الشاعر الحزينة المتألمة.</a:t>
            </a:r>
          </a:p>
        </p:txBody>
      </p:sp>
      <p:sp>
        <p:nvSpPr>
          <p:cNvPr id="6" name="Rectangle 5"/>
          <p:cNvSpPr/>
          <p:nvPr/>
        </p:nvSpPr>
        <p:spPr>
          <a:xfrm>
            <a:off x="445477" y="1275712"/>
            <a:ext cx="1633735" cy="5271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183019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00251" y="1956003"/>
            <a:ext cx="7743824"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رعد عقيم / يابس العشب يغني / الحسون الناسك يغرّد.</a:t>
            </a:r>
            <a:endParaRPr lang="en-US" sz="2800" b="1" dirty="0">
              <a:solidFill>
                <a:schemeClr val="tx1"/>
              </a:solidFill>
            </a:endParaRPr>
          </a:p>
        </p:txBody>
      </p:sp>
      <p:sp>
        <p:nvSpPr>
          <p:cNvPr id="3" name="Rectangle 2"/>
          <p:cNvSpPr/>
          <p:nvPr/>
        </p:nvSpPr>
        <p:spPr>
          <a:xfrm>
            <a:off x="1069267" y="3291418"/>
            <a:ext cx="9296400" cy="783298"/>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التوضيح: شبّه الجبل والرعد ويابس العشب والحسون بالإنسان.</a:t>
            </a:r>
            <a:endParaRPr lang="en-US" sz="2800" b="1" dirty="0">
              <a:solidFill>
                <a:schemeClr val="tx1"/>
              </a:solidFill>
            </a:endParaRPr>
          </a:p>
        </p:txBody>
      </p:sp>
      <p:sp>
        <p:nvSpPr>
          <p:cNvPr id="4" name="Rectangle 3"/>
          <p:cNvSpPr/>
          <p:nvPr/>
        </p:nvSpPr>
        <p:spPr>
          <a:xfrm>
            <a:off x="1171575" y="789777"/>
            <a:ext cx="10053618" cy="84908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tx1"/>
                </a:solidFill>
              </a:rPr>
              <a:t>س3)  وضّح الاستعارة في الأمثلة الآتية، وبين وظيفتها.</a:t>
            </a:r>
            <a:endParaRPr lang="en-US" sz="1200" dirty="0"/>
          </a:p>
        </p:txBody>
      </p:sp>
      <p:sp>
        <p:nvSpPr>
          <p:cNvPr id="5" name="Rectangle 4"/>
          <p:cNvSpPr/>
          <p:nvPr/>
        </p:nvSpPr>
        <p:spPr>
          <a:xfrm>
            <a:off x="445476" y="4495732"/>
            <a:ext cx="11092807" cy="849085"/>
          </a:xfrm>
          <a:prstGeom prst="rect">
            <a:avLst/>
          </a:prstGeom>
          <a:solidFill>
            <a:schemeClr val="accent4">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الوظيفة: التشخيص/ تعكس حالة الحضارة الغربيّة التي بدت كأرض خراب عقيم بعد ضياع القيم.</a:t>
            </a:r>
            <a:endParaRPr lang="en-US" sz="2800" b="1" dirty="0">
              <a:solidFill>
                <a:schemeClr val="tx1"/>
              </a:solidFill>
            </a:endParaRPr>
          </a:p>
        </p:txBody>
      </p:sp>
      <p:sp>
        <p:nvSpPr>
          <p:cNvPr id="6" name="Rectangle 5"/>
          <p:cNvSpPr/>
          <p:nvPr/>
        </p:nvSpPr>
        <p:spPr>
          <a:xfrm>
            <a:off x="445477" y="936450"/>
            <a:ext cx="1636295" cy="6915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428304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2338191" y="1952563"/>
            <a:ext cx="7772400" cy="15841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dirty="0">
                <a:effectLst>
                  <a:outerShdw blurRad="38100" dist="38100" dir="2700000" algn="tl">
                    <a:srgbClr val="000000">
                      <a:alpha val="43137"/>
                    </a:srgbClr>
                  </a:outerShdw>
                </a:effectLst>
                <a:cs typeface="Sultan bold" pitchFamily="2" charset="-78"/>
              </a:rPr>
              <a:t>أنشودة المطر</a:t>
            </a:r>
          </a:p>
        </p:txBody>
      </p:sp>
      <p:sp>
        <p:nvSpPr>
          <p:cNvPr id="3" name="Subtitle 5"/>
          <p:cNvSpPr txBox="1">
            <a:spLocks/>
          </p:cNvSpPr>
          <p:nvPr/>
        </p:nvSpPr>
        <p:spPr>
          <a:xfrm>
            <a:off x="987927" y="2410389"/>
            <a:ext cx="10472928" cy="175260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rtl="1"/>
            <a:endParaRPr lang="ar-BH" dirty="0"/>
          </a:p>
          <a:p>
            <a:pPr algn="ctr" rtl="1"/>
            <a:endParaRPr lang="ar-BH" dirty="0"/>
          </a:p>
          <a:p>
            <a:pPr algn="ctr" rtl="1"/>
            <a:endParaRPr lang="ar-BH" dirty="0">
              <a:solidFill>
                <a:srgbClr val="00B0F0"/>
              </a:solidFill>
            </a:endParaRPr>
          </a:p>
          <a:p>
            <a:pPr algn="ctr" rtl="1"/>
            <a:r>
              <a:rPr lang="ar-BH" sz="3000" dirty="0"/>
              <a:t>بدر شاكر السيّاب</a:t>
            </a:r>
            <a:endParaRPr lang="ar-BH" sz="3500" dirty="0"/>
          </a:p>
        </p:txBody>
      </p:sp>
      <p:pic>
        <p:nvPicPr>
          <p:cNvPr id="4"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5" name="Rectangle 4"/>
          <p:cNvSpPr/>
          <p:nvPr/>
        </p:nvSpPr>
        <p:spPr>
          <a:xfrm>
            <a:off x="2215170" y="1038163"/>
            <a:ext cx="7743824"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tx1"/>
                </a:solidFill>
              </a:rPr>
              <a:t>النصّ الثاني</a:t>
            </a:r>
            <a:endParaRPr lang="en-US" sz="4400" b="1" dirty="0">
              <a:solidFill>
                <a:schemeClr val="tx1"/>
              </a:solidFill>
            </a:endParaRPr>
          </a:p>
        </p:txBody>
      </p:sp>
    </p:spTree>
    <p:extLst>
      <p:ext uri="{BB962C8B-B14F-4D97-AF65-F5344CB8AC3E}">
        <p14:creationId xmlns:p14="http://schemas.microsoft.com/office/powerpoint/2010/main" val="240368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838200" y="2475331"/>
            <a:ext cx="10515600" cy="3119354"/>
          </a:xfrm>
          <a:noFill/>
        </p:spPr>
        <p:txBody>
          <a:bodyPr/>
          <a:lstStyle/>
          <a:p>
            <a:pPr marL="0" indent="0" algn="r">
              <a:lnSpc>
                <a:spcPct val="100000"/>
              </a:lnSpc>
              <a:buNone/>
            </a:pPr>
            <a:r>
              <a:rPr lang="ar-BH" dirty="0"/>
              <a:t>- </a:t>
            </a:r>
            <a:r>
              <a:rPr lang="ar-BH" sz="3200" dirty="0">
                <a:solidFill>
                  <a:srgbClr val="0070C0"/>
                </a:solidFill>
              </a:rPr>
              <a:t>أن يتعرّف الطالب دلالات المطر في نصّ السيّاب.</a:t>
            </a:r>
          </a:p>
          <a:p>
            <a:pPr marL="0" indent="0" algn="r">
              <a:lnSpc>
                <a:spcPct val="100000"/>
              </a:lnSpc>
              <a:buNone/>
            </a:pPr>
            <a:r>
              <a:rPr lang="ar-BH" sz="3200" dirty="0">
                <a:solidFill>
                  <a:srgbClr val="0070C0"/>
                </a:solidFill>
              </a:rPr>
              <a:t>-أن يحلّل الطالب النصّ وفق مستوياته الأسلوبيّة.</a:t>
            </a:r>
          </a:p>
          <a:p>
            <a:pPr marL="0" indent="0" algn="r">
              <a:lnSpc>
                <a:spcPct val="100000"/>
              </a:lnSpc>
              <a:buNone/>
            </a:pPr>
            <a:r>
              <a:rPr lang="ar-BH" sz="3200" dirty="0">
                <a:solidFill>
                  <a:srgbClr val="0070C0"/>
                </a:solidFill>
              </a:rPr>
              <a:t>-أن يستنتج الطالب العلائق الجدليّة بين المطر والحياة.</a:t>
            </a:r>
          </a:p>
          <a:p>
            <a:pPr marL="0" indent="0" algn="r">
              <a:lnSpc>
                <a:spcPct val="100000"/>
              </a:lnSpc>
              <a:buNone/>
            </a:pPr>
            <a:r>
              <a:rPr lang="ar-BH" sz="3200" dirty="0">
                <a:solidFill>
                  <a:srgbClr val="0070C0"/>
                </a:solidFill>
              </a:rPr>
              <a:t>- أن يقارن الطالب بين نصّي </a:t>
            </a:r>
            <a:r>
              <a:rPr lang="ar-BH" sz="3200" dirty="0" err="1">
                <a:solidFill>
                  <a:srgbClr val="0070C0"/>
                </a:solidFill>
              </a:rPr>
              <a:t>إيليوت</a:t>
            </a:r>
            <a:r>
              <a:rPr lang="ar-BH" sz="3200" dirty="0">
                <a:solidFill>
                  <a:srgbClr val="0070C0"/>
                </a:solidFill>
              </a:rPr>
              <a:t> والسياب</a:t>
            </a:r>
            <a:r>
              <a:rPr lang="ar-BH" dirty="0">
                <a:solidFill>
                  <a:srgbClr val="0070C0"/>
                </a:solidFill>
              </a:rPr>
              <a:t>.</a:t>
            </a:r>
          </a:p>
          <a:p>
            <a:pPr algn="r">
              <a:lnSpc>
                <a:spcPct val="100000"/>
              </a:lnSpc>
            </a:pPr>
            <a:endParaRPr lang="ar-BH" dirty="0"/>
          </a:p>
        </p:txBody>
      </p:sp>
      <p:sp>
        <p:nvSpPr>
          <p:cNvPr id="3" name="Rectangle 2"/>
          <p:cNvSpPr/>
          <p:nvPr/>
        </p:nvSpPr>
        <p:spPr>
          <a:xfrm>
            <a:off x="3609976" y="1334680"/>
            <a:ext cx="7743824"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أهداف الدرس:</a:t>
            </a:r>
            <a:endParaRPr lang="en-US" sz="3200" b="1" dirty="0">
              <a:solidFill>
                <a:srgbClr val="C00000"/>
              </a:solidFill>
            </a:endParaRP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131383850"/>
      </p:ext>
    </p:extLst>
  </p:cSld>
  <p:clrMapOvr>
    <a:masterClrMapping/>
  </p:clrMapOvr>
  <mc:AlternateContent xmlns:mc="http://schemas.openxmlformats.org/markup-compatibility/2006" xmlns:p14="http://schemas.microsoft.com/office/powerpoint/2010/main">
    <mc:Choice Requires="p14">
      <p:transition spd="slow" p14:dur="2000" advTm="27990"/>
    </mc:Choice>
    <mc:Fallback xmlns="">
      <p:transition spd="slow" advTm="27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1000"/>
                                        <p:tgtEl>
                                          <p:spTgt spid="2">
                                            <p:txEl>
                                              <p:pRg st="0" end="0"/>
                                            </p:txEl>
                                          </p:spTgt>
                                        </p:tgtEl>
                                      </p:cBhvr>
                                    </p:animEffect>
                                    <p:anim calcmode="lin" valueType="num">
                                      <p:cBhvr>
                                        <p:cTn id="1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fade">
                                      <p:cBhvr>
                                        <p:cTn id="24" dur="1000"/>
                                        <p:tgtEl>
                                          <p:spTgt spid="2">
                                            <p:txEl>
                                              <p:pRg st="1" end="1"/>
                                            </p:txEl>
                                          </p:spTgt>
                                        </p:tgtEl>
                                      </p:cBhvr>
                                    </p:animEffect>
                                    <p:anim calcmode="lin" valueType="num">
                                      <p:cBhvr>
                                        <p:cTn id="2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fade">
                                      <p:cBhvr>
                                        <p:cTn id="31" dur="1000"/>
                                        <p:tgtEl>
                                          <p:spTgt spid="2">
                                            <p:txEl>
                                              <p:pRg st="2" end="2"/>
                                            </p:txEl>
                                          </p:spTgt>
                                        </p:tgtEl>
                                      </p:cBhvr>
                                    </p:animEffect>
                                    <p:anim calcmode="lin" valueType="num">
                                      <p:cBhvr>
                                        <p:cTn id="3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3" end="3"/>
                                            </p:txEl>
                                          </p:spTgt>
                                        </p:tgtEl>
                                        <p:attrNameLst>
                                          <p:attrName>style.visibility</p:attrName>
                                        </p:attrNameLst>
                                      </p:cBhvr>
                                      <p:to>
                                        <p:strVal val="visible"/>
                                      </p:to>
                                    </p:set>
                                    <p:animEffect transition="in" filter="fade">
                                      <p:cBhvr>
                                        <p:cTn id="38" dur="1000"/>
                                        <p:tgtEl>
                                          <p:spTgt spid="2">
                                            <p:txEl>
                                              <p:pRg st="3" end="3"/>
                                            </p:txEl>
                                          </p:spTgt>
                                        </p:tgtEl>
                                      </p:cBhvr>
                                    </p:animEffect>
                                    <p:anim calcmode="lin" valueType="num">
                                      <p:cBhvr>
                                        <p:cTn id="3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5"/>
                </p:tgtEl>
              </p:cMediaNode>
            </p:audio>
          </p:childTnLst>
        </p:cTn>
      </p:par>
    </p:tnLst>
    <p:bldLst>
      <p:bldP spid="2" grpId="0" build="p"/>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618185" y="2432841"/>
            <a:ext cx="10972800" cy="2415885"/>
          </a:xfrm>
          <a:noFill/>
          <a:ln>
            <a:noFill/>
          </a:ln>
        </p:spPr>
        <p:style>
          <a:lnRef idx="1">
            <a:schemeClr val="accent5"/>
          </a:lnRef>
          <a:fillRef idx="2">
            <a:schemeClr val="accent5"/>
          </a:fillRef>
          <a:effectRef idx="1">
            <a:schemeClr val="accent5"/>
          </a:effectRef>
          <a:fontRef idx="minor">
            <a:schemeClr val="dk1"/>
          </a:fontRef>
        </p:style>
        <p:txBody>
          <a:bodyPr/>
          <a:lstStyle/>
          <a:p>
            <a:pPr marL="0" indent="0" algn="just" rtl="1">
              <a:buNone/>
            </a:pPr>
            <a:r>
              <a:rPr lang="ar-BH" sz="3200" dirty="0">
                <a:solidFill>
                  <a:schemeClr val="accent5"/>
                </a:solidFill>
              </a:rPr>
              <a:t>النصّ قسم من قصيدة «أنشودة المطر» التي صارت عنوانًا لأبرز أعمال السيّاب، والقصيدة مستوحاة من قصيدة «الأرض الخراب» للشاعر الإنجليزيّ الشهير(</a:t>
            </a:r>
            <a:r>
              <a:rPr lang="ar-BH" sz="3200" dirty="0" err="1">
                <a:solidFill>
                  <a:schemeClr val="accent5"/>
                </a:solidFill>
              </a:rPr>
              <a:t>إليوت</a:t>
            </a:r>
            <a:r>
              <a:rPr lang="ar-BH" sz="3200" dirty="0">
                <a:solidFill>
                  <a:schemeClr val="accent5"/>
                </a:solidFill>
              </a:rPr>
              <a:t>) ومن بعض معاناته في الغربة.</a:t>
            </a:r>
            <a:endParaRPr lang="ar-BH" dirty="0">
              <a:solidFill>
                <a:schemeClr val="accent5"/>
              </a:solidFill>
            </a:endParaRPr>
          </a:p>
        </p:txBody>
      </p:sp>
      <p:sp>
        <p:nvSpPr>
          <p:cNvPr id="3" name="Rectangle 2"/>
          <p:cNvSpPr/>
          <p:nvPr/>
        </p:nvSpPr>
        <p:spPr>
          <a:xfrm>
            <a:off x="9625262" y="1135387"/>
            <a:ext cx="2135181" cy="801697"/>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C00000"/>
                </a:solidFill>
              </a:rPr>
              <a:t>التمهيد:</a:t>
            </a:r>
            <a:endParaRPr lang="en-US" sz="3200" b="1" dirty="0">
              <a:solidFill>
                <a:srgbClr val="C00000"/>
              </a:solidFill>
            </a:endParaRPr>
          </a:p>
        </p:txBody>
      </p:sp>
    </p:spTree>
    <p:extLst>
      <p:ext uri="{BB962C8B-B14F-4D97-AF65-F5344CB8AC3E}">
        <p14:creationId xmlns:p14="http://schemas.microsoft.com/office/powerpoint/2010/main" val="99415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838200" y="1825625"/>
            <a:ext cx="10515600" cy="4351338"/>
          </a:xfrm>
          <a:noFill/>
          <a:ln>
            <a:noFill/>
          </a:ln>
        </p:spPr>
        <p:style>
          <a:lnRef idx="1">
            <a:schemeClr val="accent6"/>
          </a:lnRef>
          <a:fillRef idx="2">
            <a:schemeClr val="accent6"/>
          </a:fillRef>
          <a:effectRef idx="1">
            <a:schemeClr val="accent6"/>
          </a:effectRef>
          <a:fontRef idx="minor">
            <a:schemeClr val="dk1"/>
          </a:fontRef>
        </p:style>
        <p:txBody>
          <a:bodyPr/>
          <a:lstStyle/>
          <a:p>
            <a:pPr algn="r" rtl="1"/>
            <a:endParaRPr lang="ar-BH" dirty="0">
              <a:solidFill>
                <a:schemeClr val="tx1"/>
              </a:solidFill>
            </a:endParaRPr>
          </a:p>
          <a:p>
            <a:pPr marL="0" indent="0" algn="r" rtl="1">
              <a:buNone/>
            </a:pPr>
            <a:r>
              <a:rPr lang="ar-BH" sz="3200" dirty="0">
                <a:solidFill>
                  <a:schemeClr val="tx1"/>
                </a:solidFill>
              </a:rPr>
              <a:t>كأنّ أقواسَ السحابِ تشربُ الغيومْ</a:t>
            </a:r>
          </a:p>
          <a:p>
            <a:pPr marL="0" indent="0" algn="r" rtl="1">
              <a:buNone/>
            </a:pPr>
            <a:r>
              <a:rPr lang="ar-BH" sz="3200" dirty="0">
                <a:solidFill>
                  <a:schemeClr val="tx1"/>
                </a:solidFill>
              </a:rPr>
              <a:t>وقطرةً فقطرةً تذوبُ في المطرْ</a:t>
            </a:r>
          </a:p>
          <a:p>
            <a:pPr marL="0" indent="0" algn="r" rtl="1">
              <a:buNone/>
            </a:pPr>
            <a:r>
              <a:rPr lang="ar-BH" sz="3200" dirty="0">
                <a:solidFill>
                  <a:schemeClr val="tx1"/>
                </a:solidFill>
              </a:rPr>
              <a:t>وكركر الأطفالُ في عرائسِ الكرومْ</a:t>
            </a:r>
          </a:p>
          <a:p>
            <a:pPr marL="0" indent="0" algn="r" rtl="1">
              <a:buNone/>
            </a:pPr>
            <a:r>
              <a:rPr lang="ar-BH" sz="3200" dirty="0">
                <a:solidFill>
                  <a:schemeClr val="tx1"/>
                </a:solidFill>
              </a:rPr>
              <a:t>ودغدغتْ صمتَ العصافيرِ على الشجَرْ</a:t>
            </a:r>
          </a:p>
          <a:p>
            <a:pPr marL="0" indent="0" algn="r" rtl="1">
              <a:buNone/>
            </a:pPr>
            <a:r>
              <a:rPr lang="ar-BH" sz="3200" dirty="0">
                <a:solidFill>
                  <a:schemeClr val="tx1"/>
                </a:solidFill>
              </a:rPr>
              <a:t>أنشودة المطرْ.</a:t>
            </a:r>
          </a:p>
        </p:txBody>
      </p:sp>
      <p:pic>
        <p:nvPicPr>
          <p:cNvPr id="3"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4" name="Rectangle 3"/>
          <p:cNvSpPr/>
          <p:nvPr/>
        </p:nvSpPr>
        <p:spPr>
          <a:xfrm>
            <a:off x="6799385" y="1014590"/>
            <a:ext cx="5176715" cy="81103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1600" b="1" dirty="0">
              <a:solidFill>
                <a:schemeClr val="tx1"/>
              </a:solidFill>
            </a:endParaRPr>
          </a:p>
          <a:p>
            <a:pPr lvl="0" algn="r"/>
            <a:r>
              <a:rPr lang="ar-BH" altLang="ar-BH" sz="2800" b="1" dirty="0">
                <a:solidFill>
                  <a:schemeClr val="tx1"/>
                </a:solidFill>
                <a:latin typeface="Calibri" panose="020F0502020204030204" pitchFamily="34" charset="0"/>
                <a:ea typeface="Calibri" panose="020F0502020204030204" pitchFamily="34" charset="0"/>
              </a:rPr>
              <a:t>المقطع الأوّل: أنشودة المطر المنحبس:</a:t>
            </a:r>
            <a:endParaRPr lang="en-US" altLang="ar-BH" sz="2800" dirty="0">
              <a:solidFill>
                <a:schemeClr val="tx1"/>
              </a:solidFill>
            </a:endParaRPr>
          </a:p>
        </p:txBody>
      </p:sp>
    </p:spTree>
    <p:extLst>
      <p:ext uri="{BB962C8B-B14F-4D97-AF65-F5344CB8AC3E}">
        <p14:creationId xmlns:p14="http://schemas.microsoft.com/office/powerpoint/2010/main" val="399141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additive="base">
                                        <p:cTn id="3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 calcmode="lin" valueType="num">
                                      <p:cBhvr additive="base">
                                        <p:cTn id="4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3"/>
                </p:tgtEl>
              </p:cMediaNode>
            </p:audio>
          </p:childTnLst>
        </p:cTn>
      </p:par>
    </p:tnLst>
    <p:bldLst>
      <p:bldP spid="2"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838200" y="1825625"/>
            <a:ext cx="10515600" cy="4351338"/>
          </a:xfrm>
          <a:noFill/>
          <a:ln>
            <a:noFill/>
          </a:ln>
        </p:spPr>
        <p:style>
          <a:lnRef idx="1">
            <a:schemeClr val="accent3"/>
          </a:lnRef>
          <a:fillRef idx="2">
            <a:schemeClr val="accent3"/>
          </a:fillRef>
          <a:effectRef idx="1">
            <a:schemeClr val="accent3"/>
          </a:effectRef>
          <a:fontRef idx="minor">
            <a:schemeClr val="dk1"/>
          </a:fontRef>
        </p:style>
        <p:txBody>
          <a:bodyPr>
            <a:normAutofit/>
          </a:bodyPr>
          <a:lstStyle/>
          <a:p>
            <a:pPr algn="just" rtl="1"/>
            <a:r>
              <a:rPr lang="ar-BH" sz="4000" dirty="0">
                <a:solidFill>
                  <a:schemeClr val="tx1"/>
                </a:solidFill>
              </a:rPr>
              <a:t>يصف السيّاب في هذا المقطع الأطفال وهم يلعبون بين العرائش، وصمت العصافير، وأنشودة المطر التي تكسر حدّة هذا الصمت.</a:t>
            </a:r>
          </a:p>
          <a:p>
            <a:pPr algn="r"/>
            <a:endParaRPr lang="ar-BH" sz="3200" dirty="0">
              <a:solidFill>
                <a:schemeClr val="tx1"/>
              </a:solidFill>
            </a:endParaRPr>
          </a:p>
          <a:p>
            <a:pPr algn="r"/>
            <a:endParaRPr lang="ar-BH" dirty="0">
              <a:solidFill>
                <a:schemeClr val="tx1"/>
              </a:solidFill>
            </a:endParaRPr>
          </a:p>
        </p:txBody>
      </p:sp>
      <p:sp>
        <p:nvSpPr>
          <p:cNvPr id="3" name="Rectangle 2"/>
          <p:cNvSpPr/>
          <p:nvPr/>
        </p:nvSpPr>
        <p:spPr>
          <a:xfrm>
            <a:off x="9706708" y="733925"/>
            <a:ext cx="2020807" cy="80611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1600" b="1" dirty="0">
              <a:solidFill>
                <a:schemeClr val="tx1"/>
              </a:solidFill>
            </a:endParaRPr>
          </a:p>
          <a:p>
            <a:pPr lvl="0" algn="ctr"/>
            <a:r>
              <a:rPr lang="ar-BH" altLang="ar-BH" sz="2800" b="1" dirty="0">
                <a:solidFill>
                  <a:srgbClr val="FFFF00"/>
                </a:solidFill>
                <a:latin typeface="Calibri" panose="020F0502020204030204" pitchFamily="34" charset="0"/>
                <a:ea typeface="Calibri" panose="020F0502020204030204" pitchFamily="34" charset="0"/>
              </a:rPr>
              <a:t>إضاءة</a:t>
            </a:r>
            <a:endParaRPr lang="en-US" altLang="ar-BH" sz="2800" dirty="0">
              <a:solidFill>
                <a:srgbClr val="FFFF00"/>
              </a:solidFill>
            </a:endParaRPr>
          </a:p>
        </p:txBody>
      </p:sp>
    </p:spTree>
    <p:extLst>
      <p:ext uri="{BB962C8B-B14F-4D97-AF65-F5344CB8AC3E}">
        <p14:creationId xmlns:p14="http://schemas.microsoft.com/office/powerpoint/2010/main" val="174144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445364" y="1388693"/>
            <a:ext cx="8220520" cy="523220"/>
          </a:xfrm>
          <a:prstGeom prst="rect">
            <a:avLst/>
          </a:prstGeom>
          <a:solidFill>
            <a:schemeClr val="accent6">
              <a:lumMod val="20000"/>
              <a:lumOff val="80000"/>
            </a:schemeClr>
          </a:solidFill>
        </p:spPr>
        <p:txBody>
          <a:bodyPr wrap="square">
            <a:spAutoFit/>
          </a:bodyPr>
          <a:lstStyle/>
          <a:p>
            <a:pPr algn="r"/>
            <a:r>
              <a:rPr lang="ar-BH" sz="2800" dirty="0"/>
              <a:t>1- تحرّر الشاعر من أسر الشكل التقليديّ للقصيدة العموديّة. وضّح ذلك.</a:t>
            </a:r>
          </a:p>
        </p:txBody>
      </p:sp>
      <p:sp>
        <p:nvSpPr>
          <p:cNvPr id="6" name="Content Placeholder 2"/>
          <p:cNvSpPr txBox="1">
            <a:spLocks/>
          </p:cNvSpPr>
          <p:nvPr/>
        </p:nvSpPr>
        <p:spPr>
          <a:xfrm>
            <a:off x="1150284" y="2041483"/>
            <a:ext cx="10515600" cy="921061"/>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Font typeface="Arial" panose="020B0604020202020204" pitchFamily="34" charset="0"/>
              <a:buNone/>
            </a:pPr>
            <a:r>
              <a:rPr lang="ar-BH" dirty="0"/>
              <a:t>ج1- تحرّر الشاعر من أسر الشكل التقليديّ للقصيدة العموديّة فاعتمد السطر الشعريّ، والتفعيلات غير المتساوية، وهو مظهر شكليّ وإيقاعيّ جديد في الشعر الحرّ.</a:t>
            </a:r>
          </a:p>
        </p:txBody>
      </p:sp>
      <p:sp>
        <p:nvSpPr>
          <p:cNvPr id="7" name="Rectangle 6"/>
          <p:cNvSpPr/>
          <p:nvPr/>
        </p:nvSpPr>
        <p:spPr>
          <a:xfrm>
            <a:off x="3445364" y="3949706"/>
            <a:ext cx="8220520" cy="523220"/>
          </a:xfrm>
          <a:prstGeom prst="rect">
            <a:avLst/>
          </a:prstGeom>
          <a:solidFill>
            <a:schemeClr val="accent6">
              <a:lumMod val="20000"/>
              <a:lumOff val="80000"/>
            </a:schemeClr>
          </a:solidFill>
        </p:spPr>
        <p:txBody>
          <a:bodyPr wrap="square">
            <a:spAutoFit/>
          </a:bodyPr>
          <a:lstStyle/>
          <a:p>
            <a:pPr algn="r"/>
            <a:r>
              <a:rPr lang="ar-BH" sz="2800" dirty="0"/>
              <a:t>2- حدّد المعجم الشعريّ المهيمن على المقطع، واذكر ثلاثًا من مفرداته.</a:t>
            </a:r>
          </a:p>
        </p:txBody>
      </p:sp>
      <p:graphicFrame>
        <p:nvGraphicFramePr>
          <p:cNvPr id="8" name="Table 7"/>
          <p:cNvGraphicFramePr>
            <a:graphicFrameLocks noGrp="1"/>
          </p:cNvGraphicFramePr>
          <p:nvPr>
            <p:extLst>
              <p:ext uri="{D42A27DB-BD31-4B8C-83A1-F6EECF244321}">
                <p14:modId xmlns:p14="http://schemas.microsoft.com/office/powerpoint/2010/main" val="542007572"/>
              </p:ext>
            </p:extLst>
          </p:nvPr>
        </p:nvGraphicFramePr>
        <p:xfrm>
          <a:off x="2364205" y="4875785"/>
          <a:ext cx="8677956" cy="1168605"/>
        </p:xfrm>
        <a:graphic>
          <a:graphicData uri="http://schemas.openxmlformats.org/drawingml/2006/table">
            <a:tbl>
              <a:tblPr rtl="1" firstRow="1" bandRow="1">
                <a:tableStyleId>{5C22544A-7EE6-4342-B048-85BDC9FD1C3A}</a:tableStyleId>
              </a:tblPr>
              <a:tblGrid>
                <a:gridCol w="2169489">
                  <a:extLst>
                    <a:ext uri="{9D8B030D-6E8A-4147-A177-3AD203B41FA5}">
                      <a16:colId xmlns:a16="http://schemas.microsoft.com/office/drawing/2014/main" val="20000"/>
                    </a:ext>
                  </a:extLst>
                </a:gridCol>
                <a:gridCol w="2169489">
                  <a:extLst>
                    <a:ext uri="{9D8B030D-6E8A-4147-A177-3AD203B41FA5}">
                      <a16:colId xmlns:a16="http://schemas.microsoft.com/office/drawing/2014/main" val="20001"/>
                    </a:ext>
                  </a:extLst>
                </a:gridCol>
                <a:gridCol w="2169489">
                  <a:extLst>
                    <a:ext uri="{9D8B030D-6E8A-4147-A177-3AD203B41FA5}">
                      <a16:colId xmlns:a16="http://schemas.microsoft.com/office/drawing/2014/main" val="20002"/>
                    </a:ext>
                  </a:extLst>
                </a:gridCol>
                <a:gridCol w="2169489">
                  <a:extLst>
                    <a:ext uri="{9D8B030D-6E8A-4147-A177-3AD203B41FA5}">
                      <a16:colId xmlns:a16="http://schemas.microsoft.com/office/drawing/2014/main" val="20003"/>
                    </a:ext>
                  </a:extLst>
                </a:gridCol>
              </a:tblGrid>
              <a:tr h="580273">
                <a:tc>
                  <a:txBody>
                    <a:bodyPr/>
                    <a:lstStyle/>
                    <a:p>
                      <a:pPr algn="ctr" rtl="1"/>
                      <a:r>
                        <a:rPr lang="ar-BH" sz="2800" kern="1200" dirty="0">
                          <a:solidFill>
                            <a:schemeClr val="tx1"/>
                          </a:solidFill>
                          <a:latin typeface="+mn-lt"/>
                          <a:ea typeface="+mn-ea"/>
                          <a:cs typeface="+mn-cs"/>
                        </a:rPr>
                        <a:t>المعجم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gridSpan="3">
                  <a:txBody>
                    <a:bodyPr/>
                    <a:lstStyle/>
                    <a:p>
                      <a:pPr algn="ctr" rtl="1"/>
                      <a:r>
                        <a:rPr lang="ar-BH" sz="2800" kern="1200" dirty="0">
                          <a:solidFill>
                            <a:schemeClr val="tx1"/>
                          </a:solidFill>
                          <a:latin typeface="+mn-lt"/>
                          <a:ea typeface="+mn-ea"/>
                          <a:cs typeface="+mn-cs"/>
                        </a:rPr>
                        <a:t>معجم الطبيعة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pPr rtl="1"/>
                      <a:endParaRPr lang="ar-BH" dirty="0"/>
                    </a:p>
                  </a:txBody>
                  <a:tcPr/>
                </a:tc>
                <a:tc hMerge="1">
                  <a:txBody>
                    <a:bodyPr/>
                    <a:lstStyle/>
                    <a:p>
                      <a:pPr rtl="1"/>
                      <a:endParaRPr lang="ar-BH" dirty="0"/>
                    </a:p>
                  </a:txBody>
                  <a:tcPr/>
                </a:tc>
                <a:extLst>
                  <a:ext uri="{0D108BD9-81ED-4DB2-BD59-A6C34878D82A}">
                    <a16:rowId xmlns:a16="http://schemas.microsoft.com/office/drawing/2014/main" val="10000"/>
                  </a:ext>
                </a:extLst>
              </a:tr>
              <a:tr h="588332">
                <a:tc>
                  <a:txBody>
                    <a:bodyPr/>
                    <a:lstStyle/>
                    <a:p>
                      <a:pPr algn="r" rtl="1"/>
                      <a:r>
                        <a:rPr lang="ar-BH" sz="2800" kern="1200" dirty="0">
                          <a:solidFill>
                            <a:schemeClr val="tx1"/>
                          </a:solidFill>
                          <a:latin typeface="+mn-lt"/>
                          <a:ea typeface="+mn-ea"/>
                          <a:cs typeface="+mn-cs"/>
                        </a:rPr>
                        <a:t>المفردات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rtl="1"/>
                      <a:r>
                        <a:rPr lang="ar-BH" sz="2800" kern="1200" dirty="0">
                          <a:solidFill>
                            <a:schemeClr val="tx1"/>
                          </a:solidFill>
                          <a:latin typeface="+mn-lt"/>
                          <a:ea typeface="+mn-ea"/>
                          <a:cs typeface="+mn-cs"/>
                        </a:rPr>
                        <a:t>غيوم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rtl="1"/>
                      <a:r>
                        <a:rPr lang="ar-BH" sz="2800" kern="1200" dirty="0">
                          <a:solidFill>
                            <a:schemeClr val="tx1"/>
                          </a:solidFill>
                          <a:latin typeface="+mn-lt"/>
                          <a:ea typeface="+mn-ea"/>
                          <a:cs typeface="+mn-cs"/>
                        </a:rPr>
                        <a:t>شجر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rtl="1"/>
                      <a:r>
                        <a:rPr lang="ar-BH" sz="2800" kern="1200" dirty="0">
                          <a:solidFill>
                            <a:schemeClr val="tx1"/>
                          </a:solidFill>
                          <a:latin typeface="+mn-lt"/>
                          <a:ea typeface="+mn-ea"/>
                          <a:cs typeface="+mn-cs"/>
                        </a:rPr>
                        <a:t>كروم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1"/>
                  </a:ext>
                </a:extLst>
              </a:tr>
            </a:tbl>
          </a:graphicData>
        </a:graphic>
      </p:graphicFrame>
      <p:sp>
        <p:nvSpPr>
          <p:cNvPr id="10" name="Rectangle 9"/>
          <p:cNvSpPr/>
          <p:nvPr/>
        </p:nvSpPr>
        <p:spPr>
          <a:xfrm>
            <a:off x="9128694" y="344723"/>
            <a:ext cx="2380780"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أنشطة تعليميّة:</a:t>
            </a:r>
            <a:endParaRPr lang="en-US" sz="3200" b="1" dirty="0">
              <a:solidFill>
                <a:srgbClr val="C00000"/>
              </a:solidFill>
            </a:endParaRPr>
          </a:p>
        </p:txBody>
      </p:sp>
      <p:sp>
        <p:nvSpPr>
          <p:cNvPr id="11" name="Flowchart: Connector 10"/>
          <p:cNvSpPr/>
          <p:nvPr/>
        </p:nvSpPr>
        <p:spPr>
          <a:xfrm>
            <a:off x="1864895" y="1096416"/>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2" name="Flowchart: Connector 11"/>
          <p:cNvSpPr/>
          <p:nvPr/>
        </p:nvSpPr>
        <p:spPr>
          <a:xfrm>
            <a:off x="1864894" y="3771175"/>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Tree>
    <p:extLst>
      <p:ext uri="{BB962C8B-B14F-4D97-AF65-F5344CB8AC3E}">
        <p14:creationId xmlns:p14="http://schemas.microsoft.com/office/powerpoint/2010/main" val="175220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3575010" y="3853477"/>
            <a:ext cx="8234845" cy="469232"/>
          </a:xfrm>
          <a:solidFill>
            <a:schemeClr val="accent6">
              <a:lumMod val="20000"/>
              <a:lumOff val="80000"/>
            </a:schemeClr>
          </a:solidFill>
        </p:spPr>
        <p:txBody>
          <a:bodyPr>
            <a:normAutofit lnSpcReduction="10000"/>
          </a:bodyPr>
          <a:lstStyle/>
          <a:p>
            <a:pPr marL="0" indent="0" algn="r">
              <a:buNone/>
            </a:pPr>
            <a:r>
              <a:rPr lang="ar-BH" dirty="0"/>
              <a:t>4- إلامَ تشير غلبة الجمل الفعليّة في المقطع السابق؟ وضّح ذلك بالأمثلة.</a:t>
            </a:r>
          </a:p>
          <a:p>
            <a:pPr marL="0" indent="0" algn="r">
              <a:buNone/>
            </a:pPr>
            <a:endParaRPr lang="ar-BH" dirty="0"/>
          </a:p>
        </p:txBody>
      </p:sp>
      <p:sp>
        <p:nvSpPr>
          <p:cNvPr id="9" name="Rectangle 8"/>
          <p:cNvSpPr/>
          <p:nvPr/>
        </p:nvSpPr>
        <p:spPr>
          <a:xfrm>
            <a:off x="6529242" y="1715443"/>
            <a:ext cx="5280613" cy="523220"/>
          </a:xfrm>
          <a:prstGeom prst="rect">
            <a:avLst/>
          </a:prstGeom>
          <a:solidFill>
            <a:schemeClr val="accent6">
              <a:lumMod val="20000"/>
              <a:lumOff val="80000"/>
            </a:schemeClr>
          </a:solidFill>
        </p:spPr>
        <p:txBody>
          <a:bodyPr wrap="none">
            <a:spAutoFit/>
          </a:bodyPr>
          <a:lstStyle/>
          <a:p>
            <a:pPr algn="r"/>
            <a:r>
              <a:rPr lang="ar-BH" sz="2800" dirty="0"/>
              <a:t>3- حدّد الجنس الأدبيّ الذي ينتمي إليه النصّ؟</a:t>
            </a:r>
          </a:p>
        </p:txBody>
      </p:sp>
      <p:sp>
        <p:nvSpPr>
          <p:cNvPr id="10" name="TextBox 9"/>
          <p:cNvSpPr txBox="1"/>
          <p:nvPr/>
        </p:nvSpPr>
        <p:spPr>
          <a:xfrm>
            <a:off x="4037454" y="2412624"/>
            <a:ext cx="7772401" cy="523220"/>
          </a:xfrm>
          <a:prstGeom prst="rect">
            <a:avLst/>
          </a:prstGeom>
          <a:solidFill>
            <a:schemeClr val="accent4">
              <a:lumMod val="20000"/>
              <a:lumOff val="80000"/>
            </a:schemeClr>
          </a:solidFill>
        </p:spPr>
        <p:txBody>
          <a:bodyPr wrap="square" rtlCol="1">
            <a:spAutoFit/>
          </a:bodyPr>
          <a:lstStyle/>
          <a:p>
            <a:pPr algn="r"/>
            <a:r>
              <a:rPr lang="ar-BH" sz="2800" dirty="0"/>
              <a:t>ج3- الجنس الأدبيّ الذي ينتمي إليه النصّ هو: «شعر».</a:t>
            </a:r>
          </a:p>
        </p:txBody>
      </p:sp>
      <p:sp>
        <p:nvSpPr>
          <p:cNvPr id="11" name="TextBox 10"/>
          <p:cNvSpPr txBox="1"/>
          <p:nvPr/>
        </p:nvSpPr>
        <p:spPr>
          <a:xfrm>
            <a:off x="842210" y="4580512"/>
            <a:ext cx="10967645" cy="954107"/>
          </a:xfrm>
          <a:prstGeom prst="rect">
            <a:avLst/>
          </a:prstGeom>
          <a:solidFill>
            <a:schemeClr val="accent4">
              <a:lumMod val="20000"/>
              <a:lumOff val="80000"/>
            </a:schemeClr>
          </a:solidFill>
        </p:spPr>
        <p:txBody>
          <a:bodyPr wrap="square" rtlCol="1">
            <a:spAutoFit/>
          </a:bodyPr>
          <a:lstStyle/>
          <a:p>
            <a:pPr algn="just" rtl="1"/>
            <a:r>
              <a:rPr lang="ar-BH" sz="2800" dirty="0"/>
              <a:t>4- غلبة الجمل الفعليّة تعود إلى رغبة الشاعر في إبراز الحركة بما يتوازى مع فوران حالته النفسيّة ومن أمثلتها: (تشرب الغيوم- كركر الأطفال- دغدغت).</a:t>
            </a:r>
          </a:p>
        </p:txBody>
      </p:sp>
      <p:sp>
        <p:nvSpPr>
          <p:cNvPr id="12" name="Flowchart: Connector 11"/>
          <p:cNvSpPr/>
          <p:nvPr/>
        </p:nvSpPr>
        <p:spPr>
          <a:xfrm>
            <a:off x="5327411" y="1358381"/>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3" name="Flowchart: Connector 12"/>
          <p:cNvSpPr/>
          <p:nvPr/>
        </p:nvSpPr>
        <p:spPr>
          <a:xfrm>
            <a:off x="2414339" y="3647952"/>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4" name="Rectangle 13"/>
          <p:cNvSpPr/>
          <p:nvPr/>
        </p:nvSpPr>
        <p:spPr>
          <a:xfrm>
            <a:off x="9128694" y="344723"/>
            <a:ext cx="2380780"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أنشطة تعليميّة:</a:t>
            </a:r>
            <a:endParaRPr lang="en-US" sz="3200" b="1" dirty="0">
              <a:solidFill>
                <a:srgbClr val="C00000"/>
              </a:solidFill>
            </a:endParaRPr>
          </a:p>
        </p:txBody>
      </p:sp>
    </p:spTree>
    <p:extLst>
      <p:ext uri="{BB962C8B-B14F-4D97-AF65-F5344CB8AC3E}">
        <p14:creationId xmlns:p14="http://schemas.microsoft.com/office/powerpoint/2010/main" val="321141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bg/>
                                          </p:spTgt>
                                        </p:tgtEl>
                                        <p:attrNameLst>
                                          <p:attrName>style.visibility</p:attrName>
                                        </p:attrNameLst>
                                      </p:cBhvr>
                                      <p:to>
                                        <p:strVal val="visible"/>
                                      </p:to>
                                    </p:set>
                                    <p:animEffect transition="in" filter="fade">
                                      <p:cBhvr>
                                        <p:cTn id="31" dur="1000"/>
                                        <p:tgtEl>
                                          <p:spTgt spid="2">
                                            <p:bg/>
                                          </p:spTgt>
                                        </p:tgtEl>
                                      </p:cBhvr>
                                    </p:animEffect>
                                    <p:anim calcmode="lin" valueType="num">
                                      <p:cBhvr>
                                        <p:cTn id="32" dur="1000" fill="hold"/>
                                        <p:tgtEl>
                                          <p:spTgt spid="2">
                                            <p:bg/>
                                          </p:spTgt>
                                        </p:tgtEl>
                                        <p:attrNameLst>
                                          <p:attrName>ppt_x</p:attrName>
                                        </p:attrNameLst>
                                      </p:cBhvr>
                                      <p:tavLst>
                                        <p:tav tm="0">
                                          <p:val>
                                            <p:strVal val="#ppt_x"/>
                                          </p:val>
                                        </p:tav>
                                        <p:tav tm="100000">
                                          <p:val>
                                            <p:strVal val="#ppt_x"/>
                                          </p:val>
                                        </p:tav>
                                      </p:tavLst>
                                    </p:anim>
                                    <p:anim calcmode="lin" valueType="num">
                                      <p:cBhvr>
                                        <p:cTn id="33"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fade">
                                      <p:cBhvr>
                                        <p:cTn id="38" dur="1000"/>
                                        <p:tgtEl>
                                          <p:spTgt spid="2">
                                            <p:txEl>
                                              <p:pRg st="0" end="0"/>
                                            </p:txEl>
                                          </p:spTgt>
                                        </p:tgtEl>
                                      </p:cBhvr>
                                    </p:animEffect>
                                    <p:anim calcmode="lin" valueType="num">
                                      <p:cBhvr>
                                        <p:cTn id="3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9" grpId="0" animBg="1"/>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2069432" y="1825625"/>
            <a:ext cx="9284367" cy="3023101"/>
          </a:xfrm>
          <a:solidFill>
            <a:schemeClr val="accent6">
              <a:lumMod val="20000"/>
              <a:lumOff val="80000"/>
            </a:schemeClr>
          </a:solidFill>
        </p:spPr>
        <p:txBody>
          <a:bodyPr>
            <a:normAutofit lnSpcReduction="10000"/>
          </a:bodyPr>
          <a:lstStyle/>
          <a:p>
            <a:pPr marL="0" indent="0" algn="r">
              <a:buNone/>
            </a:pPr>
            <a:r>
              <a:rPr lang="ar-BH" dirty="0"/>
              <a:t>5- استبعِد الاختيار الخطأ في الإجابات الآتية:</a:t>
            </a:r>
          </a:p>
          <a:p>
            <a:pPr marL="0" indent="0" algn="r">
              <a:buNone/>
            </a:pPr>
            <a:r>
              <a:rPr lang="ar-BH" dirty="0"/>
              <a:t>استعمل السياب رمز المطر للدلالة على:</a:t>
            </a:r>
          </a:p>
          <a:p>
            <a:pPr marL="0" indent="0" algn="r">
              <a:buNone/>
            </a:pPr>
            <a:r>
              <a:rPr lang="ar-BH" dirty="0"/>
              <a:t>* النهوض لتحرير الوطن.</a:t>
            </a:r>
          </a:p>
          <a:p>
            <a:pPr marL="0" indent="0" algn="r">
              <a:buNone/>
            </a:pPr>
            <a:r>
              <a:rPr lang="ar-BH" dirty="0"/>
              <a:t>* الخصوبة والنماء والحياة.</a:t>
            </a:r>
          </a:p>
          <a:p>
            <a:pPr marL="0" indent="0" algn="r">
              <a:buNone/>
            </a:pPr>
            <a:r>
              <a:rPr lang="ar-BH" dirty="0"/>
              <a:t>* غزارة مشاعر الغربة والشقاء.</a:t>
            </a:r>
          </a:p>
          <a:p>
            <a:pPr marL="0" indent="0" algn="r">
              <a:buNone/>
            </a:pPr>
            <a:r>
              <a:rPr lang="ar-BH" dirty="0"/>
              <a:t>* كثرة الأعداء المحيطين بالوطن.</a:t>
            </a:r>
          </a:p>
          <a:p>
            <a:pPr algn="r"/>
            <a:endParaRPr lang="ar-BH" dirty="0"/>
          </a:p>
        </p:txBody>
      </p:sp>
      <p:sp>
        <p:nvSpPr>
          <p:cNvPr id="4" name="Rectangle 3"/>
          <p:cNvSpPr/>
          <p:nvPr/>
        </p:nvSpPr>
        <p:spPr>
          <a:xfrm>
            <a:off x="7315200" y="781721"/>
            <a:ext cx="4051300"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تابع: أنشطة تعليميّة:</a:t>
            </a:r>
            <a:endParaRPr lang="en-US" sz="3200" b="1" dirty="0">
              <a:solidFill>
                <a:srgbClr val="C00000"/>
              </a:solidFill>
            </a:endParaRPr>
          </a:p>
        </p:txBody>
      </p:sp>
      <p:sp>
        <p:nvSpPr>
          <p:cNvPr id="5" name="Content Placeholder 2"/>
          <p:cNvSpPr txBox="1">
            <a:spLocks/>
          </p:cNvSpPr>
          <p:nvPr/>
        </p:nvSpPr>
        <p:spPr>
          <a:xfrm>
            <a:off x="2069432" y="5086183"/>
            <a:ext cx="9427975" cy="604754"/>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ar-BH" dirty="0"/>
              <a:t>ج5- كثرة الأعداء المحيطين بالوطن.</a:t>
            </a:r>
          </a:p>
          <a:p>
            <a:pPr marL="0" indent="0" algn="r">
              <a:buFont typeface="Arial" panose="020B0604020202020204" pitchFamily="34" charset="0"/>
              <a:buNone/>
            </a:pPr>
            <a:endParaRPr lang="en-US" dirty="0"/>
          </a:p>
          <a:p>
            <a:pPr marL="0" indent="0" algn="r">
              <a:buFont typeface="Arial" panose="020B0604020202020204" pitchFamily="34" charset="0"/>
              <a:buNone/>
            </a:pPr>
            <a:endParaRPr lang="ar-BH" dirty="0"/>
          </a:p>
        </p:txBody>
      </p:sp>
      <p:sp>
        <p:nvSpPr>
          <p:cNvPr id="7" name="Flowchart: Connector 6"/>
          <p:cNvSpPr/>
          <p:nvPr/>
        </p:nvSpPr>
        <p:spPr>
          <a:xfrm>
            <a:off x="1070811" y="1520599"/>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Tree>
    <p:extLst>
      <p:ext uri="{BB962C8B-B14F-4D97-AF65-F5344CB8AC3E}">
        <p14:creationId xmlns:p14="http://schemas.microsoft.com/office/powerpoint/2010/main" val="386482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bg/>
                                          </p:spTgt>
                                        </p:tgtEl>
                                        <p:attrNameLst>
                                          <p:attrName>style.visibility</p:attrName>
                                        </p:attrNameLst>
                                      </p:cBhvr>
                                      <p:to>
                                        <p:strVal val="visible"/>
                                      </p:to>
                                    </p:set>
                                    <p:anim calcmode="lin" valueType="num">
                                      <p:cBhvr additive="base">
                                        <p:cTn id="11" dur="500" fill="hold"/>
                                        <p:tgtEl>
                                          <p:spTgt spid="2">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additive="base">
                                        <p:cTn id="2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 calcmode="lin" valueType="num">
                                      <p:cBhvr additive="base">
                                        <p:cTn id="2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 calcmode="lin" valueType="num">
                                      <p:cBhvr additive="base">
                                        <p:cTn id="3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4" end="4"/>
                                            </p:txEl>
                                          </p:spTgt>
                                        </p:tgtEl>
                                        <p:attrNameLst>
                                          <p:attrName>style.visibility</p:attrName>
                                        </p:attrNameLst>
                                      </p:cBhvr>
                                      <p:to>
                                        <p:strVal val="visible"/>
                                      </p:to>
                                    </p:set>
                                    <p:anim calcmode="lin" valueType="num">
                                      <p:cBhvr additive="base">
                                        <p:cTn id="4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4" grpId="0"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3008075" y="2178841"/>
            <a:ext cx="9183925" cy="584775"/>
          </a:xfrm>
          <a:prstGeom prst="rect">
            <a:avLst/>
          </a:prstGeom>
          <a:solidFill>
            <a:schemeClr val="accent6">
              <a:lumMod val="20000"/>
              <a:lumOff val="80000"/>
            </a:schemeClr>
          </a:solidFill>
        </p:spPr>
        <p:txBody>
          <a:bodyPr wrap="none">
            <a:spAutoFit/>
          </a:bodyPr>
          <a:lstStyle/>
          <a:p>
            <a:pPr algn="r"/>
            <a:r>
              <a:rPr lang="ar-BH" sz="3200" dirty="0"/>
              <a:t>6- وضّح الصورة البيانيّة في قوله: كأنّ أقواس السحاب تشرب الغيوم.</a:t>
            </a:r>
          </a:p>
        </p:txBody>
      </p:sp>
      <p:sp>
        <p:nvSpPr>
          <p:cNvPr id="8" name="Rectangle 7"/>
          <p:cNvSpPr/>
          <p:nvPr/>
        </p:nvSpPr>
        <p:spPr>
          <a:xfrm>
            <a:off x="7796462" y="454892"/>
            <a:ext cx="3798637" cy="914400"/>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تابع: أنشطة تعليميّة:</a:t>
            </a:r>
            <a:endParaRPr lang="en-US" sz="3200" b="1" dirty="0">
              <a:solidFill>
                <a:srgbClr val="C00000"/>
              </a:solidFill>
            </a:endParaRPr>
          </a:p>
        </p:txBody>
      </p:sp>
      <p:sp>
        <p:nvSpPr>
          <p:cNvPr id="9" name="Flowchart: Connector 8"/>
          <p:cNvSpPr/>
          <p:nvPr/>
        </p:nvSpPr>
        <p:spPr>
          <a:xfrm>
            <a:off x="1278820" y="1883334"/>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0" name="Rectangle 9"/>
          <p:cNvSpPr/>
          <p:nvPr/>
        </p:nvSpPr>
        <p:spPr>
          <a:xfrm>
            <a:off x="1091575" y="3096111"/>
            <a:ext cx="11100425" cy="1077218"/>
          </a:xfrm>
          <a:prstGeom prst="rect">
            <a:avLst/>
          </a:prstGeom>
          <a:solidFill>
            <a:schemeClr val="accent4">
              <a:lumMod val="20000"/>
              <a:lumOff val="80000"/>
            </a:schemeClr>
          </a:solidFill>
        </p:spPr>
        <p:txBody>
          <a:bodyPr wrap="square">
            <a:spAutoFit/>
          </a:bodyPr>
          <a:lstStyle/>
          <a:p>
            <a:pPr algn="r"/>
            <a:r>
              <a:rPr lang="ar-BH" sz="3200" dirty="0"/>
              <a:t>ج6- كأنّ أقواس السحاب تشرب الغيوم: استعارة مكنيّة شبّه فيها السحاب بالإنسان، وحذف المشبّه به، ثمّ صرّح بلازمة من لوازمه (الشرب).</a:t>
            </a:r>
          </a:p>
        </p:txBody>
      </p:sp>
    </p:spTree>
    <p:extLst>
      <p:ext uri="{BB962C8B-B14F-4D97-AF65-F5344CB8AC3E}">
        <p14:creationId xmlns:p14="http://schemas.microsoft.com/office/powerpoint/2010/main" val="24365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3100516" y="2077955"/>
            <a:ext cx="8485016" cy="523220"/>
          </a:xfrm>
          <a:prstGeom prst="rect">
            <a:avLst/>
          </a:prstGeom>
          <a:solidFill>
            <a:srgbClr val="C00000"/>
          </a:solidFill>
        </p:spPr>
        <p:txBody>
          <a:bodyPr wrap="none">
            <a:spAutoFit/>
          </a:bodyPr>
          <a:lstStyle/>
          <a:p>
            <a:pPr algn="r"/>
            <a:r>
              <a:rPr lang="ar-BH" sz="2800" dirty="0">
                <a:solidFill>
                  <a:schemeClr val="bg1"/>
                </a:solidFill>
              </a:rPr>
              <a:t>1- تكرّر الفعل «تعود» في المقطع على نحو لافت. فما دلالة هذا التكرار؟</a:t>
            </a:r>
          </a:p>
        </p:txBody>
      </p:sp>
      <p:sp>
        <p:nvSpPr>
          <p:cNvPr id="11" name="Rectangle 10"/>
          <p:cNvSpPr/>
          <p:nvPr/>
        </p:nvSpPr>
        <p:spPr>
          <a:xfrm>
            <a:off x="3100516" y="4124201"/>
            <a:ext cx="8515335" cy="523220"/>
          </a:xfrm>
          <a:prstGeom prst="rect">
            <a:avLst/>
          </a:prstGeom>
          <a:solidFill>
            <a:srgbClr val="C00000"/>
          </a:solidFill>
        </p:spPr>
        <p:txBody>
          <a:bodyPr wrap="square">
            <a:spAutoFit/>
          </a:bodyPr>
          <a:lstStyle/>
          <a:p>
            <a:pPr algn="r"/>
            <a:r>
              <a:rPr lang="ar-BH" sz="2800" dirty="0">
                <a:solidFill>
                  <a:schemeClr val="bg1"/>
                </a:solidFill>
              </a:rPr>
              <a:t>2- ينبني هذا المقطع على التعارض. وضّح ذلك.</a:t>
            </a:r>
          </a:p>
        </p:txBody>
      </p:sp>
      <p:sp>
        <p:nvSpPr>
          <p:cNvPr id="12" name="Rectangle 11"/>
          <p:cNvSpPr/>
          <p:nvPr/>
        </p:nvSpPr>
        <p:spPr>
          <a:xfrm>
            <a:off x="5919944" y="227147"/>
            <a:ext cx="5739424" cy="648820"/>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ar-BH" altLang="ar-BH" sz="2400" b="1" dirty="0">
                <a:solidFill>
                  <a:schemeClr val="tx1"/>
                </a:solidFill>
                <a:latin typeface="Calibri" panose="020F0502020204030204" pitchFamily="34" charset="0"/>
                <a:ea typeface="Calibri" panose="020F0502020204030204" pitchFamily="34" charset="0"/>
              </a:rPr>
              <a:t>المقطع الثاني: الطفل اليتيم (من السطر9-18).</a:t>
            </a:r>
            <a:endParaRPr lang="en-US" altLang="ar-BH" sz="2400" dirty="0">
              <a:solidFill>
                <a:schemeClr val="tx1"/>
              </a:solidFill>
            </a:endParaRPr>
          </a:p>
        </p:txBody>
      </p:sp>
      <p:sp>
        <p:nvSpPr>
          <p:cNvPr id="13" name="Rectangle 12"/>
          <p:cNvSpPr/>
          <p:nvPr/>
        </p:nvSpPr>
        <p:spPr>
          <a:xfrm>
            <a:off x="9059779" y="999172"/>
            <a:ext cx="2633651" cy="693767"/>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rgbClr val="C00000"/>
                </a:solidFill>
              </a:rPr>
              <a:t>أنشطة تعليميّة:</a:t>
            </a:r>
            <a:endParaRPr lang="en-US" b="1" dirty="0">
              <a:solidFill>
                <a:srgbClr val="00B050"/>
              </a:solidFill>
            </a:endParaRPr>
          </a:p>
        </p:txBody>
      </p:sp>
      <p:sp>
        <p:nvSpPr>
          <p:cNvPr id="14" name="Flowchart: Connector 13"/>
          <p:cNvSpPr/>
          <p:nvPr/>
        </p:nvSpPr>
        <p:spPr>
          <a:xfrm>
            <a:off x="1966833" y="1899424"/>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5" name="Flowchart: Connector 14"/>
          <p:cNvSpPr/>
          <p:nvPr/>
        </p:nvSpPr>
        <p:spPr>
          <a:xfrm>
            <a:off x="1966833" y="3989463"/>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6" name="Rectangle 15"/>
          <p:cNvSpPr/>
          <p:nvPr/>
        </p:nvSpPr>
        <p:spPr>
          <a:xfrm>
            <a:off x="558718" y="2881311"/>
            <a:ext cx="11063731" cy="954107"/>
          </a:xfrm>
          <a:prstGeom prst="rect">
            <a:avLst/>
          </a:prstGeom>
          <a:solidFill>
            <a:schemeClr val="accent4">
              <a:lumMod val="20000"/>
              <a:lumOff val="80000"/>
            </a:schemeClr>
          </a:solidFill>
        </p:spPr>
        <p:txBody>
          <a:bodyPr wrap="square">
            <a:spAutoFit/>
          </a:bodyPr>
          <a:lstStyle/>
          <a:p>
            <a:pPr algn="r"/>
            <a:r>
              <a:rPr lang="ar-BH" sz="2800" dirty="0"/>
              <a:t>1- تكرار الفعل «تعود» في المقطع يفيد عودة الأم من الموت، ومن ثمّ فتكراره دالّ على الانبعاث والعودة إلى الحياة مرّة أخرى.</a:t>
            </a:r>
          </a:p>
        </p:txBody>
      </p:sp>
      <p:pic>
        <p:nvPicPr>
          <p:cNvPr id="17" name="Audio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18" name="Rectangle 17"/>
          <p:cNvSpPr/>
          <p:nvPr/>
        </p:nvSpPr>
        <p:spPr>
          <a:xfrm>
            <a:off x="558718" y="5023790"/>
            <a:ext cx="11134712" cy="1384995"/>
          </a:xfrm>
          <a:prstGeom prst="rect">
            <a:avLst/>
          </a:prstGeom>
          <a:solidFill>
            <a:schemeClr val="accent4">
              <a:lumMod val="20000"/>
              <a:lumOff val="80000"/>
            </a:schemeClr>
          </a:solidFill>
        </p:spPr>
        <p:txBody>
          <a:bodyPr wrap="square">
            <a:spAutoFit/>
          </a:bodyPr>
          <a:lstStyle/>
          <a:p>
            <a:pPr algn="just" rtl="1"/>
            <a:r>
              <a:rPr lang="ar-BH" sz="2800" dirty="0"/>
              <a:t>2- تجلّى التعارض في المقطع بين الموت والحياة (الانبعاث من الموت)، وبين الحضور والغياب؛ فالطفل يسأل عن أمّه، والأمّ غائبة، لكنّه يستحضرها، ويغلب الاستحضار في النهاية (لابدّ أن تعود)؛ لتنتصر الحياة ومقوّماتها على الموت.</a:t>
            </a:r>
          </a:p>
        </p:txBody>
      </p:sp>
    </p:spTree>
    <p:extLst>
      <p:ext uri="{BB962C8B-B14F-4D97-AF65-F5344CB8AC3E}">
        <p14:creationId xmlns:p14="http://schemas.microsoft.com/office/powerpoint/2010/main" val="424683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5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5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5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17"/>
                </p:tgtEl>
              </p:cMediaNode>
            </p:audio>
          </p:childTnLst>
        </p:cTn>
      </p:par>
    </p:tnLst>
    <p:bldLst>
      <p:bldP spid="7" grpId="0" animBg="1"/>
      <p:bldP spid="11" grpId="0" animBg="1"/>
      <p:bldP spid="12" grpId="0" animBg="1"/>
      <p:bldP spid="13" grpId="0" animBg="1"/>
      <p:bldP spid="14" grpId="0" animBg="1"/>
      <p:bldP spid="15" grpId="0" animBg="1"/>
      <p:bldP spid="16"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828799" y="839337"/>
            <a:ext cx="9814090" cy="523220"/>
          </a:xfrm>
          <a:prstGeom prst="rect">
            <a:avLst/>
          </a:prstGeom>
          <a:solidFill>
            <a:srgbClr val="C00000"/>
          </a:solidFill>
        </p:spPr>
        <p:txBody>
          <a:bodyPr wrap="square">
            <a:spAutoFit/>
          </a:bodyPr>
          <a:lstStyle/>
          <a:p>
            <a:pPr algn="r"/>
            <a:r>
              <a:rPr lang="ar-BH" sz="2800" dirty="0">
                <a:solidFill>
                  <a:schemeClr val="bg1"/>
                </a:solidFill>
              </a:rPr>
              <a:t>3- شاركت الغيوم الطفل مأساة فقد أمّه. أين تجد ذلك في المقطع؟</a:t>
            </a:r>
          </a:p>
        </p:txBody>
      </p:sp>
      <p:sp>
        <p:nvSpPr>
          <p:cNvPr id="7" name="TextBox 6"/>
          <p:cNvSpPr txBox="1"/>
          <p:nvPr/>
        </p:nvSpPr>
        <p:spPr>
          <a:xfrm>
            <a:off x="1828799" y="1572127"/>
            <a:ext cx="9814090" cy="523220"/>
          </a:xfrm>
          <a:prstGeom prst="rect">
            <a:avLst/>
          </a:prstGeom>
          <a:solidFill>
            <a:schemeClr val="accent4">
              <a:lumMod val="20000"/>
              <a:lumOff val="80000"/>
            </a:schemeClr>
          </a:solidFill>
        </p:spPr>
        <p:txBody>
          <a:bodyPr wrap="square" rtlCol="1">
            <a:spAutoFit/>
          </a:bodyPr>
          <a:lstStyle/>
          <a:p>
            <a:pPr algn="r" rtl="1"/>
            <a:r>
              <a:rPr lang="ar-BH" sz="2800" dirty="0"/>
              <a:t>3- الغيوم تشارك الطفل محنة الفقد في أنّها راحت تسحّ دموعها الثقال؛ لتشاركه حزنه.</a:t>
            </a:r>
          </a:p>
        </p:txBody>
      </p:sp>
      <p:sp>
        <p:nvSpPr>
          <p:cNvPr id="8" name="Rectangle 7"/>
          <p:cNvSpPr/>
          <p:nvPr/>
        </p:nvSpPr>
        <p:spPr>
          <a:xfrm>
            <a:off x="1828799" y="2717084"/>
            <a:ext cx="9814090" cy="1384995"/>
          </a:xfrm>
          <a:prstGeom prst="rect">
            <a:avLst/>
          </a:prstGeom>
          <a:solidFill>
            <a:srgbClr val="C00000"/>
          </a:solidFill>
        </p:spPr>
        <p:txBody>
          <a:bodyPr wrap="square">
            <a:spAutoFit/>
          </a:bodyPr>
          <a:lstStyle/>
          <a:p>
            <a:pPr algn="r"/>
            <a:r>
              <a:rPr lang="ar-BH" sz="2800" dirty="0">
                <a:solidFill>
                  <a:schemeClr val="bg1"/>
                </a:solidFill>
              </a:rPr>
              <a:t>4- اختر الإجابة الصحيحة:</a:t>
            </a:r>
          </a:p>
          <a:p>
            <a:pPr algn="r"/>
            <a:r>
              <a:rPr lang="ar-BH" sz="2800" dirty="0">
                <a:solidFill>
                  <a:schemeClr val="bg1"/>
                </a:solidFill>
              </a:rPr>
              <a:t>- الأمّ تنام في جانب التل: </a:t>
            </a:r>
          </a:p>
          <a:p>
            <a:pPr algn="r"/>
            <a:r>
              <a:rPr lang="ar-BH" sz="2800" dirty="0">
                <a:solidFill>
                  <a:schemeClr val="bg1"/>
                </a:solidFill>
              </a:rPr>
              <a:t>(كناية عن غفلة الأم - كناية عن موت الأمّ - كناية عن حضور المساء).</a:t>
            </a:r>
          </a:p>
        </p:txBody>
      </p:sp>
      <p:sp>
        <p:nvSpPr>
          <p:cNvPr id="9" name="Rectangle 8"/>
          <p:cNvSpPr/>
          <p:nvPr/>
        </p:nvSpPr>
        <p:spPr>
          <a:xfrm>
            <a:off x="8593656" y="4197353"/>
            <a:ext cx="3049233" cy="523220"/>
          </a:xfrm>
          <a:prstGeom prst="rect">
            <a:avLst/>
          </a:prstGeom>
          <a:solidFill>
            <a:schemeClr val="accent4">
              <a:lumMod val="20000"/>
              <a:lumOff val="80000"/>
            </a:schemeClr>
          </a:solidFill>
        </p:spPr>
        <p:txBody>
          <a:bodyPr wrap="none">
            <a:spAutoFit/>
          </a:bodyPr>
          <a:lstStyle/>
          <a:p>
            <a:pPr algn="just"/>
            <a:r>
              <a:rPr lang="ar-BH" sz="2800" dirty="0"/>
              <a:t>ج4- كناية عن موت الأمّ.</a:t>
            </a:r>
          </a:p>
        </p:txBody>
      </p:sp>
      <p:sp>
        <p:nvSpPr>
          <p:cNvPr id="10" name="Rectangle 9"/>
          <p:cNvSpPr/>
          <p:nvPr/>
        </p:nvSpPr>
        <p:spPr>
          <a:xfrm>
            <a:off x="1828799" y="4868579"/>
            <a:ext cx="9906723" cy="523220"/>
          </a:xfrm>
          <a:prstGeom prst="rect">
            <a:avLst/>
          </a:prstGeom>
          <a:solidFill>
            <a:srgbClr val="C00000"/>
          </a:solidFill>
        </p:spPr>
        <p:txBody>
          <a:bodyPr wrap="square">
            <a:spAutoFit/>
          </a:bodyPr>
          <a:lstStyle/>
          <a:p>
            <a:pPr algn="r"/>
            <a:r>
              <a:rPr lang="ar-BH" sz="2800" dirty="0">
                <a:solidFill>
                  <a:schemeClr val="bg1"/>
                </a:solidFill>
              </a:rPr>
              <a:t>5- في قوله «تسحّ ما تسحّ من دموعها الثقال» تشخيص، وضّحه.</a:t>
            </a:r>
          </a:p>
        </p:txBody>
      </p:sp>
      <p:sp>
        <p:nvSpPr>
          <p:cNvPr id="11" name="TextBox 10"/>
          <p:cNvSpPr txBox="1"/>
          <p:nvPr/>
        </p:nvSpPr>
        <p:spPr>
          <a:xfrm>
            <a:off x="1120461" y="5679927"/>
            <a:ext cx="10615059" cy="523220"/>
          </a:xfrm>
          <a:prstGeom prst="rect">
            <a:avLst/>
          </a:prstGeom>
          <a:solidFill>
            <a:schemeClr val="accent4">
              <a:lumMod val="20000"/>
              <a:lumOff val="80000"/>
            </a:schemeClr>
          </a:solidFill>
        </p:spPr>
        <p:txBody>
          <a:bodyPr wrap="square" rtlCol="1">
            <a:spAutoFit/>
          </a:bodyPr>
          <a:lstStyle/>
          <a:p>
            <a:pPr algn="just" rtl="1"/>
            <a:r>
              <a:rPr lang="ar-BH" sz="2800" dirty="0"/>
              <a:t>5- شبّه السياب الغيوم بأنّها إنسان له عيون تسحّ الدموع الثقال؛ ففي الصورة تشخيص للغيوم.</a:t>
            </a:r>
          </a:p>
        </p:txBody>
      </p:sp>
      <p:sp>
        <p:nvSpPr>
          <p:cNvPr id="12" name="Flowchart: Connector 11"/>
          <p:cNvSpPr/>
          <p:nvPr/>
        </p:nvSpPr>
        <p:spPr>
          <a:xfrm>
            <a:off x="667423" y="482275"/>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3" name="Flowchart: Connector 12"/>
          <p:cNvSpPr/>
          <p:nvPr/>
        </p:nvSpPr>
        <p:spPr>
          <a:xfrm>
            <a:off x="667423" y="2717084"/>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4" name="Flowchart: Connector 13"/>
          <p:cNvSpPr/>
          <p:nvPr/>
        </p:nvSpPr>
        <p:spPr>
          <a:xfrm>
            <a:off x="667423" y="4735073"/>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Tree>
    <p:extLst>
      <p:ext uri="{BB962C8B-B14F-4D97-AF65-F5344CB8AC3E}">
        <p14:creationId xmlns:p14="http://schemas.microsoft.com/office/powerpoint/2010/main" val="64248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Rectangle 7"/>
          <p:cNvSpPr/>
          <p:nvPr/>
        </p:nvSpPr>
        <p:spPr>
          <a:xfrm>
            <a:off x="4344595" y="382620"/>
            <a:ext cx="7021905" cy="81103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ar-BH" altLang="ar-BH" sz="2800" b="1" dirty="0">
                <a:solidFill>
                  <a:schemeClr val="tx1"/>
                </a:solidFill>
                <a:latin typeface="Calibri" panose="020F0502020204030204" pitchFamily="34" charset="0"/>
                <a:ea typeface="Calibri" panose="020F0502020204030204" pitchFamily="34" charset="0"/>
              </a:rPr>
              <a:t>المقطع الثالث: الصياد والحلم بالمطر(من السطر19-33).</a:t>
            </a:r>
            <a:endParaRPr lang="en-US" altLang="ar-BH" sz="2800" dirty="0">
              <a:solidFill>
                <a:schemeClr val="tx1"/>
              </a:solidFill>
            </a:endParaRPr>
          </a:p>
        </p:txBody>
      </p:sp>
      <p:sp>
        <p:nvSpPr>
          <p:cNvPr id="9" name="Rectangle 8"/>
          <p:cNvSpPr/>
          <p:nvPr/>
        </p:nvSpPr>
        <p:spPr>
          <a:xfrm>
            <a:off x="8578516" y="1379819"/>
            <a:ext cx="2787984" cy="605392"/>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أنشطة تعليميّة:</a:t>
            </a:r>
            <a:endParaRPr lang="en-US" sz="2000" b="1" dirty="0">
              <a:solidFill>
                <a:srgbClr val="00B050"/>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3132855575"/>
              </p:ext>
            </p:extLst>
          </p:nvPr>
        </p:nvGraphicFramePr>
        <p:xfrm>
          <a:off x="1983874" y="4060123"/>
          <a:ext cx="8128000" cy="518160"/>
        </p:xfrm>
        <a:graphic>
          <a:graphicData uri="http://schemas.openxmlformats.org/drawingml/2006/table">
            <a:tbl>
              <a:tblPr rtl="1"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pPr algn="ctr" rtl="1"/>
                      <a:r>
                        <a:rPr lang="ar-BH" sz="2800" b="1" kern="1200" dirty="0">
                          <a:solidFill>
                            <a:srgbClr val="C00000"/>
                          </a:solidFill>
                          <a:latin typeface="+mn-lt"/>
                          <a:ea typeface="+mn-ea"/>
                          <a:cs typeface="+mn-cs"/>
                        </a:rPr>
                        <a:t>حقل الماء</a:t>
                      </a:r>
                    </a:p>
                  </a:txBody>
                  <a:tcPr>
                    <a:solidFill>
                      <a:schemeClr val="accent4">
                        <a:lumMod val="20000"/>
                        <a:lumOff val="80000"/>
                      </a:schemeClr>
                    </a:solidFill>
                  </a:tcPr>
                </a:tc>
                <a:tc>
                  <a:txBody>
                    <a:bodyPr/>
                    <a:lstStyle/>
                    <a:p>
                      <a:pPr algn="ctr" rtl="1"/>
                      <a:r>
                        <a:rPr lang="ar-BH" sz="2400" dirty="0">
                          <a:solidFill>
                            <a:schemeClr val="tx1"/>
                          </a:solidFill>
                        </a:rPr>
                        <a:t>المياه</a:t>
                      </a:r>
                    </a:p>
                  </a:txBody>
                  <a:tcPr>
                    <a:solidFill>
                      <a:schemeClr val="accent4">
                        <a:lumMod val="20000"/>
                        <a:lumOff val="80000"/>
                      </a:schemeClr>
                    </a:solidFill>
                  </a:tcPr>
                </a:tc>
                <a:tc>
                  <a:txBody>
                    <a:bodyPr/>
                    <a:lstStyle/>
                    <a:p>
                      <a:pPr algn="ctr" rtl="1"/>
                      <a:r>
                        <a:rPr lang="ar-BH" sz="2400" dirty="0">
                          <a:solidFill>
                            <a:schemeClr val="tx1"/>
                          </a:solidFill>
                        </a:rPr>
                        <a:t>مطر</a:t>
                      </a:r>
                    </a:p>
                  </a:txBody>
                  <a:tcPr>
                    <a:solidFill>
                      <a:schemeClr val="accent4">
                        <a:lumMod val="20000"/>
                        <a:lumOff val="80000"/>
                      </a:schemeClr>
                    </a:solidFill>
                  </a:tcPr>
                </a:tc>
                <a:tc>
                  <a:txBody>
                    <a:bodyPr/>
                    <a:lstStyle/>
                    <a:p>
                      <a:pPr algn="ctr" rtl="1"/>
                      <a:r>
                        <a:rPr lang="ar-BH" sz="2400" dirty="0">
                          <a:solidFill>
                            <a:schemeClr val="tx1"/>
                          </a:solidFill>
                        </a:rPr>
                        <a:t>انهمر</a:t>
                      </a:r>
                    </a:p>
                  </a:txBody>
                  <a:tcPr>
                    <a:solidFill>
                      <a:schemeClr val="accent4">
                        <a:lumMod val="20000"/>
                        <a:lumOff val="80000"/>
                      </a:schemeClr>
                    </a:solidFill>
                  </a:tcPr>
                </a:tc>
                <a:tc>
                  <a:txBody>
                    <a:bodyPr/>
                    <a:lstStyle/>
                    <a:p>
                      <a:pPr algn="ctr" rtl="1"/>
                      <a:r>
                        <a:rPr lang="ar-BH" sz="2400" dirty="0">
                          <a:solidFill>
                            <a:schemeClr val="tx1"/>
                          </a:solidFill>
                        </a:rPr>
                        <a:t>المزاريب</a:t>
                      </a:r>
                    </a:p>
                  </a:txBody>
                  <a:tcPr>
                    <a:solidFill>
                      <a:schemeClr val="accent4">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464758844"/>
              </p:ext>
            </p:extLst>
          </p:nvPr>
        </p:nvGraphicFramePr>
        <p:xfrm>
          <a:off x="1979864" y="4573470"/>
          <a:ext cx="8128000" cy="518160"/>
        </p:xfrm>
        <a:graphic>
          <a:graphicData uri="http://schemas.openxmlformats.org/drawingml/2006/table">
            <a:tbl>
              <a:tblPr rtl="1"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pPr marL="0" algn="ctr" defTabSz="914400" rtl="1" eaLnBrk="1" latinLnBrk="0" hangingPunct="1"/>
                      <a:r>
                        <a:rPr lang="ar-BH" sz="2800" b="1" kern="1200" dirty="0">
                          <a:solidFill>
                            <a:srgbClr val="C00000"/>
                          </a:solidFill>
                          <a:latin typeface="+mn-lt"/>
                          <a:ea typeface="+mn-ea"/>
                          <a:cs typeface="+mn-cs"/>
                        </a:rPr>
                        <a:t>حقل الحزن</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حزن</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تنشج</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حزين</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الضياع</a:t>
                      </a:r>
                    </a:p>
                  </a:txBody>
                  <a:tcPr>
                    <a:solidFill>
                      <a:schemeClr val="accent4">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290457198"/>
              </p:ext>
            </p:extLst>
          </p:nvPr>
        </p:nvGraphicFramePr>
        <p:xfrm>
          <a:off x="1975853" y="5110882"/>
          <a:ext cx="8128000" cy="518160"/>
        </p:xfrm>
        <a:graphic>
          <a:graphicData uri="http://schemas.openxmlformats.org/drawingml/2006/table">
            <a:tbl>
              <a:tblPr rtl="1"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pPr marL="0" algn="ctr" defTabSz="914400" rtl="1" eaLnBrk="1" latinLnBrk="0" hangingPunct="1"/>
                      <a:r>
                        <a:rPr lang="ar-BH" sz="2800" b="1" kern="1200" dirty="0">
                          <a:solidFill>
                            <a:srgbClr val="C00000"/>
                          </a:solidFill>
                          <a:latin typeface="+mn-lt"/>
                          <a:ea typeface="+mn-ea"/>
                          <a:cs typeface="+mn-cs"/>
                        </a:rPr>
                        <a:t>حقل الموت</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الموتى</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يأفل</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الليل</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الدمّ المراق</a:t>
                      </a:r>
                    </a:p>
                  </a:txBody>
                  <a:tcPr>
                    <a:solidFill>
                      <a:schemeClr val="accent4">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524817789"/>
              </p:ext>
            </p:extLst>
          </p:nvPr>
        </p:nvGraphicFramePr>
        <p:xfrm>
          <a:off x="1983874" y="5636260"/>
          <a:ext cx="8128000" cy="518160"/>
        </p:xfrm>
        <a:graphic>
          <a:graphicData uri="http://schemas.openxmlformats.org/drawingml/2006/table">
            <a:tbl>
              <a:tblPr rtl="1"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pPr marL="0" algn="ctr" defTabSz="914400" rtl="1" eaLnBrk="1" latinLnBrk="0" hangingPunct="1"/>
                      <a:r>
                        <a:rPr lang="ar-BH" sz="2800" b="1" kern="1200" dirty="0">
                          <a:solidFill>
                            <a:srgbClr val="C00000"/>
                          </a:solidFill>
                          <a:latin typeface="+mn-lt"/>
                          <a:ea typeface="+mn-ea"/>
                          <a:cs typeface="+mn-cs"/>
                        </a:rPr>
                        <a:t>حقل الحياة</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الحب</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الأطفال</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النجوم</a:t>
                      </a:r>
                    </a:p>
                  </a:txBody>
                  <a:tcPr>
                    <a:solidFill>
                      <a:schemeClr val="accent4">
                        <a:lumMod val="20000"/>
                        <a:lumOff val="80000"/>
                      </a:schemeClr>
                    </a:solidFill>
                  </a:tcPr>
                </a:tc>
                <a:tc>
                  <a:txBody>
                    <a:bodyPr/>
                    <a:lstStyle/>
                    <a:p>
                      <a:pPr algn="ctr" rtl="1"/>
                      <a:r>
                        <a:rPr lang="ar-BH" sz="2400" b="1" kern="1200" dirty="0">
                          <a:solidFill>
                            <a:schemeClr val="tx1"/>
                          </a:solidFill>
                          <a:latin typeface="+mn-lt"/>
                          <a:ea typeface="+mn-ea"/>
                          <a:cs typeface="+mn-cs"/>
                        </a:rPr>
                        <a:t>الشروق</a:t>
                      </a:r>
                    </a:p>
                  </a:txBody>
                  <a:tcPr>
                    <a:solidFill>
                      <a:schemeClr val="accent4">
                        <a:lumMod val="20000"/>
                        <a:lumOff val="80000"/>
                      </a:schemeClr>
                    </a:solidFill>
                  </a:tcPr>
                </a:tc>
                <a:extLst>
                  <a:ext uri="{0D108BD9-81ED-4DB2-BD59-A6C34878D82A}">
                    <a16:rowId xmlns:a16="http://schemas.microsoft.com/office/drawing/2014/main" val="10000"/>
                  </a:ext>
                </a:extLst>
              </a:tr>
            </a:tbl>
          </a:graphicData>
        </a:graphic>
      </p:graphicFrame>
      <p:sp>
        <p:nvSpPr>
          <p:cNvPr id="14" name="Flowchart: Connector 13"/>
          <p:cNvSpPr/>
          <p:nvPr/>
        </p:nvSpPr>
        <p:spPr>
          <a:xfrm>
            <a:off x="541090" y="3640270"/>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5" name="Rectangle 14"/>
          <p:cNvSpPr/>
          <p:nvPr/>
        </p:nvSpPr>
        <p:spPr>
          <a:xfrm>
            <a:off x="389745" y="2480383"/>
            <a:ext cx="10976756" cy="954107"/>
          </a:xfrm>
          <a:prstGeom prst="rect">
            <a:avLst/>
          </a:prstGeom>
          <a:solidFill>
            <a:schemeClr val="accent6">
              <a:lumMod val="20000"/>
              <a:lumOff val="80000"/>
            </a:schemeClr>
          </a:solidFill>
        </p:spPr>
        <p:txBody>
          <a:bodyPr wrap="square">
            <a:spAutoFit/>
          </a:bodyPr>
          <a:lstStyle/>
          <a:p>
            <a:pPr algn="r"/>
            <a:r>
              <a:rPr lang="ar-BH" sz="2800" dirty="0"/>
              <a:t>1- هيمنت حقول معجميّة أربعة على هذا المقطع، هي حقل الماء، حقل الحزن، حقل الموت، حقل الحياة، اذكر أربع مفردات لكلّ منها.</a:t>
            </a:r>
          </a:p>
        </p:txBody>
      </p:sp>
    </p:spTree>
    <p:extLst>
      <p:ext uri="{BB962C8B-B14F-4D97-AF65-F5344CB8AC3E}">
        <p14:creationId xmlns:p14="http://schemas.microsoft.com/office/powerpoint/2010/main" val="277040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7"/>
                </p:tgtEl>
              </p:cMediaNode>
            </p:audio>
          </p:childTnLst>
        </p:cTn>
      </p:par>
    </p:tnLst>
    <p:bldLst>
      <p:bldP spid="8" grpId="0" animBg="1"/>
      <p:bldP spid="9"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5639173" y="1476015"/>
            <a:ext cx="6234400" cy="523220"/>
          </a:xfrm>
          <a:prstGeom prst="rect">
            <a:avLst/>
          </a:prstGeom>
          <a:solidFill>
            <a:schemeClr val="accent6">
              <a:lumMod val="20000"/>
              <a:lumOff val="80000"/>
            </a:schemeClr>
          </a:solidFill>
        </p:spPr>
        <p:txBody>
          <a:bodyPr wrap="none">
            <a:spAutoFit/>
          </a:bodyPr>
          <a:lstStyle/>
          <a:p>
            <a:pPr algn="r"/>
            <a:r>
              <a:rPr lang="ar-BH" sz="2800" dirty="0"/>
              <a:t>2- علّل هيمنة الأفعال المضارعة على المقطع السابق.</a:t>
            </a:r>
            <a:endParaRPr lang="en-US" sz="2800" dirty="0"/>
          </a:p>
        </p:txBody>
      </p:sp>
      <p:sp>
        <p:nvSpPr>
          <p:cNvPr id="11" name="Content Placeholder 2"/>
          <p:cNvSpPr txBox="1">
            <a:spLocks/>
          </p:cNvSpPr>
          <p:nvPr/>
        </p:nvSpPr>
        <p:spPr>
          <a:xfrm>
            <a:off x="673768" y="2069623"/>
            <a:ext cx="11200029" cy="1276744"/>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ar-BH" dirty="0"/>
              <a:t>2- الأفعال المضارعة تعكس الحركة المشهديّة التي يحاول الشاعر أن يقيمها في المقطع، والحركة تعكس جدليّة الحياة والموت التي يدور حولها النصّ.</a:t>
            </a:r>
          </a:p>
          <a:p>
            <a:pPr algn="r"/>
            <a:endParaRPr lang="ar-BH" dirty="0"/>
          </a:p>
        </p:txBody>
      </p:sp>
      <p:sp>
        <p:nvSpPr>
          <p:cNvPr id="7" name="Rectangle 6"/>
          <p:cNvSpPr/>
          <p:nvPr/>
        </p:nvSpPr>
        <p:spPr>
          <a:xfrm>
            <a:off x="1816768" y="3564511"/>
            <a:ext cx="10057029" cy="954107"/>
          </a:xfrm>
          <a:prstGeom prst="rect">
            <a:avLst/>
          </a:prstGeom>
          <a:solidFill>
            <a:schemeClr val="accent6">
              <a:lumMod val="20000"/>
              <a:lumOff val="80000"/>
            </a:schemeClr>
          </a:solidFill>
        </p:spPr>
        <p:txBody>
          <a:bodyPr wrap="square">
            <a:spAutoFit/>
          </a:bodyPr>
          <a:lstStyle/>
          <a:p>
            <a:pPr algn="r"/>
            <a:r>
              <a:rPr lang="ar-BH" sz="2800" dirty="0"/>
              <a:t>3- استعمال الضمائر بين الغائب والمخاطب يعكس صورة للصراع القائم في المقطع. وضّح ذلك.</a:t>
            </a:r>
          </a:p>
        </p:txBody>
      </p:sp>
      <p:sp>
        <p:nvSpPr>
          <p:cNvPr id="12" name="TextBox 11"/>
          <p:cNvSpPr txBox="1"/>
          <p:nvPr/>
        </p:nvSpPr>
        <p:spPr>
          <a:xfrm>
            <a:off x="673768" y="4736762"/>
            <a:ext cx="11199805" cy="1384995"/>
          </a:xfrm>
          <a:prstGeom prst="rect">
            <a:avLst/>
          </a:prstGeom>
          <a:solidFill>
            <a:schemeClr val="accent4">
              <a:lumMod val="20000"/>
              <a:lumOff val="80000"/>
            </a:schemeClr>
          </a:solidFill>
        </p:spPr>
        <p:txBody>
          <a:bodyPr wrap="square" rtlCol="1">
            <a:spAutoFit/>
          </a:bodyPr>
          <a:lstStyle/>
          <a:p>
            <a:pPr algn="just" rtl="1"/>
            <a:r>
              <a:rPr lang="ar-BH" sz="2800" dirty="0"/>
              <a:t>3- يهيمن على هذا المقطع ضميران اثنان: ضمير الغائب المذكّر(هو)، ويرتبط بالصيّاد، وضمير المخاطبة المفردة(أنتِ)، ويرتبط بالمرأة، وجدليّة الضميرين تعكس الصراع؛ فالصياد يرتبط هنا بحركة الموت، والمرأة ترتبط بسياق الحياة.</a:t>
            </a:r>
          </a:p>
        </p:txBody>
      </p:sp>
      <p:sp>
        <p:nvSpPr>
          <p:cNvPr id="15" name="Rectangle 14"/>
          <p:cNvSpPr/>
          <p:nvPr/>
        </p:nvSpPr>
        <p:spPr>
          <a:xfrm>
            <a:off x="8434137" y="221103"/>
            <a:ext cx="3078713" cy="681265"/>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تابع: أنشطة تعليميّة:</a:t>
            </a:r>
            <a:endParaRPr lang="en-US" sz="2000" b="1" dirty="0">
              <a:solidFill>
                <a:srgbClr val="00B050"/>
              </a:solidFill>
            </a:endParaRPr>
          </a:p>
        </p:txBody>
      </p:sp>
      <p:sp>
        <p:nvSpPr>
          <p:cNvPr id="16" name="Flowchart: Connector 15"/>
          <p:cNvSpPr/>
          <p:nvPr/>
        </p:nvSpPr>
        <p:spPr>
          <a:xfrm>
            <a:off x="4475417" y="1118953"/>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
        <p:nvSpPr>
          <p:cNvPr id="17" name="Flowchart: Connector 16"/>
          <p:cNvSpPr/>
          <p:nvPr/>
        </p:nvSpPr>
        <p:spPr>
          <a:xfrm>
            <a:off x="673768" y="3564511"/>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Tree>
    <p:extLst>
      <p:ext uri="{BB962C8B-B14F-4D97-AF65-F5344CB8AC3E}">
        <p14:creationId xmlns:p14="http://schemas.microsoft.com/office/powerpoint/2010/main" val="284213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7" grpId="0" animBg="1"/>
      <p:bldP spid="12"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45168" y="2869686"/>
            <a:ext cx="11458737" cy="954107"/>
          </a:xfrm>
          <a:prstGeom prst="rect">
            <a:avLst/>
          </a:prstGeom>
          <a:solidFill>
            <a:schemeClr val="accent4">
              <a:lumMod val="20000"/>
              <a:lumOff val="80000"/>
            </a:schemeClr>
          </a:solidFill>
        </p:spPr>
        <p:txBody>
          <a:bodyPr wrap="square" rtlCol="1">
            <a:spAutoFit/>
          </a:bodyPr>
          <a:lstStyle/>
          <a:p>
            <a:pPr algn="just" rtl="1"/>
            <a:r>
              <a:rPr lang="ar-BH" sz="2800" dirty="0"/>
              <a:t>4- «كأنّ صيادًا حزينا يجمع الشباك»، في الصورة تشبيه حالة الحزن وانحباس المطر بحالة الصيّاد الحزين.</a:t>
            </a:r>
          </a:p>
        </p:txBody>
      </p:sp>
      <p:sp>
        <p:nvSpPr>
          <p:cNvPr id="7" name="Content Placeholder 2"/>
          <p:cNvSpPr txBox="1">
            <a:spLocks/>
          </p:cNvSpPr>
          <p:nvPr/>
        </p:nvSpPr>
        <p:spPr>
          <a:xfrm>
            <a:off x="4021340" y="2020677"/>
            <a:ext cx="7882565" cy="705397"/>
          </a:xfrm>
          <a:prstGeom prst="rect">
            <a:avLst/>
          </a:prstGeom>
          <a:solidFill>
            <a:schemeClr val="accent6">
              <a:lumMod val="20000"/>
              <a:lumOff val="8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ar-BH" dirty="0"/>
              <a:t>4-وضّح الصورة الفنيّة في قوله «كأنّ صيادًا حزينًا يجمع الشباك».</a:t>
            </a:r>
          </a:p>
        </p:txBody>
      </p:sp>
      <p:sp>
        <p:nvSpPr>
          <p:cNvPr id="8" name="Rectangle 7"/>
          <p:cNvSpPr/>
          <p:nvPr/>
        </p:nvSpPr>
        <p:spPr>
          <a:xfrm>
            <a:off x="8650705" y="521892"/>
            <a:ext cx="3006524" cy="536887"/>
          </a:xfrm>
          <a:prstGeom prst="rect">
            <a:avLst/>
          </a:prstGeom>
          <a:solidFill>
            <a:schemeClr val="accent4">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C00000"/>
                </a:solidFill>
              </a:rPr>
              <a:t>تابع: أنشطة تعليميّة:</a:t>
            </a:r>
            <a:endParaRPr lang="en-US" sz="2000" b="1" dirty="0">
              <a:solidFill>
                <a:srgbClr val="00B050"/>
              </a:solidFill>
            </a:endParaRPr>
          </a:p>
        </p:txBody>
      </p:sp>
      <p:sp>
        <p:nvSpPr>
          <p:cNvPr id="9" name="Flowchart: Connector 8"/>
          <p:cNvSpPr/>
          <p:nvPr/>
        </p:nvSpPr>
        <p:spPr>
          <a:xfrm>
            <a:off x="2731168" y="1845792"/>
            <a:ext cx="998621" cy="880282"/>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b="1" dirty="0"/>
              <a:t>الإجابة</a:t>
            </a:r>
          </a:p>
        </p:txBody>
      </p:sp>
    </p:spTree>
    <p:extLst>
      <p:ext uri="{BB962C8B-B14F-4D97-AF65-F5344CB8AC3E}">
        <p14:creationId xmlns:p14="http://schemas.microsoft.com/office/powerpoint/2010/main" val="140167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123242" y="1719943"/>
            <a:ext cx="9283312" cy="523220"/>
          </a:xfrm>
          <a:prstGeom prst="rect">
            <a:avLst/>
          </a:prstGeom>
          <a:solidFill>
            <a:srgbClr val="C00000"/>
          </a:solidFill>
        </p:spPr>
        <p:txBody>
          <a:bodyPr wrap="none">
            <a:spAutoFit/>
          </a:bodyPr>
          <a:lstStyle/>
          <a:p>
            <a:pPr algn="r"/>
            <a:r>
              <a:rPr lang="ar-BH" sz="2800" dirty="0">
                <a:solidFill>
                  <a:schemeClr val="bg1"/>
                </a:solidFill>
              </a:rPr>
              <a:t>1- ارتبط المعجم الشعريّ في المقطع بالخليج، اذكر ثلاثًا من مفردات هذا المعجم.</a:t>
            </a:r>
          </a:p>
        </p:txBody>
      </p:sp>
      <p:sp>
        <p:nvSpPr>
          <p:cNvPr id="5" name="Rectangle 4"/>
          <p:cNvSpPr/>
          <p:nvPr/>
        </p:nvSpPr>
        <p:spPr>
          <a:xfrm>
            <a:off x="4384649" y="342705"/>
            <a:ext cx="7021905" cy="81103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1600" b="1" dirty="0">
              <a:solidFill>
                <a:schemeClr val="tx1"/>
              </a:solidFill>
            </a:endParaRPr>
          </a:p>
          <a:p>
            <a:pPr lvl="0" algn="r"/>
            <a:r>
              <a:rPr lang="ar-BH" altLang="ar-BH" sz="2800" b="1" dirty="0">
                <a:solidFill>
                  <a:schemeClr val="tx1"/>
                </a:solidFill>
                <a:latin typeface="Calibri" panose="020F0502020204030204" pitchFamily="34" charset="0"/>
                <a:ea typeface="Calibri" panose="020F0502020204030204" pitchFamily="34" charset="0"/>
              </a:rPr>
              <a:t>المقطع الرابع: صدى الخليج الناعس (من السطر 34-40).</a:t>
            </a:r>
            <a:endParaRPr lang="en-US" altLang="ar-BH" sz="2800" dirty="0">
              <a:solidFill>
                <a:schemeClr val="tx1"/>
              </a:solidFill>
            </a:endParaRPr>
          </a:p>
        </p:txBody>
      </p:sp>
      <p:sp>
        <p:nvSpPr>
          <p:cNvPr id="6" name="Flowchart: Connector 5"/>
          <p:cNvSpPr/>
          <p:nvPr/>
        </p:nvSpPr>
        <p:spPr>
          <a:xfrm>
            <a:off x="890336" y="1541412"/>
            <a:ext cx="998621" cy="8802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BH" b="1" dirty="0"/>
              <a:t>الإجابة</a:t>
            </a:r>
          </a:p>
        </p:txBody>
      </p:sp>
      <p:sp>
        <p:nvSpPr>
          <p:cNvPr id="4" name="Rectangle 3"/>
          <p:cNvSpPr/>
          <p:nvPr/>
        </p:nvSpPr>
        <p:spPr>
          <a:xfrm>
            <a:off x="2123242" y="2967335"/>
            <a:ext cx="9283312" cy="1384995"/>
          </a:xfrm>
          <a:prstGeom prst="rect">
            <a:avLst/>
          </a:prstGeom>
          <a:solidFill>
            <a:srgbClr val="C00000"/>
          </a:solidFill>
        </p:spPr>
        <p:txBody>
          <a:bodyPr wrap="square">
            <a:spAutoFit/>
          </a:bodyPr>
          <a:lstStyle/>
          <a:p>
            <a:pPr algn="r"/>
            <a:r>
              <a:rPr lang="ar-BH" sz="2800" dirty="0">
                <a:solidFill>
                  <a:schemeClr val="bg1"/>
                </a:solidFill>
              </a:rPr>
              <a:t>2- استعمل الشاعر أسلوب النداء مرتين في المقطع.</a:t>
            </a:r>
          </a:p>
          <a:p>
            <a:pPr algn="r"/>
            <a:r>
              <a:rPr lang="ar-BH" sz="2800" dirty="0">
                <a:solidFill>
                  <a:schemeClr val="bg1"/>
                </a:solidFill>
              </a:rPr>
              <a:t>أ. حدّد جملتي النداء.</a:t>
            </a:r>
          </a:p>
          <a:p>
            <a:pPr algn="r"/>
            <a:r>
              <a:rPr lang="ar-BH" sz="2800" dirty="0">
                <a:solidFill>
                  <a:schemeClr val="bg1"/>
                </a:solidFill>
              </a:rPr>
              <a:t>ب. ما دلالة غياب مفردة «اللؤلؤ» في جملة النداء الثانية.</a:t>
            </a:r>
          </a:p>
        </p:txBody>
      </p:sp>
      <p:sp>
        <p:nvSpPr>
          <p:cNvPr id="8" name="Title 1"/>
          <p:cNvSpPr>
            <a:spLocks noGrp="1"/>
          </p:cNvSpPr>
          <p:nvPr>
            <p:ph type="title"/>
          </p:nvPr>
        </p:nvSpPr>
        <p:spPr>
          <a:xfrm>
            <a:off x="2123243" y="4528337"/>
            <a:ext cx="9283312" cy="1694051"/>
          </a:xfrm>
          <a:solidFill>
            <a:schemeClr val="accent6">
              <a:lumMod val="40000"/>
              <a:lumOff val="60000"/>
            </a:schemeClr>
          </a:solidFill>
        </p:spPr>
        <p:txBody>
          <a:bodyPr>
            <a:normAutofit/>
          </a:bodyPr>
          <a:lstStyle/>
          <a:p>
            <a:pPr algn="r" rtl="1"/>
            <a:r>
              <a:rPr lang="ar-BH" sz="2800" dirty="0"/>
              <a:t>ج2- أ. جملة النداء الأولي: يا خليج.</a:t>
            </a:r>
            <a:br>
              <a:rPr lang="ar-BH" sz="2800" dirty="0"/>
            </a:br>
            <a:r>
              <a:rPr lang="ar-BH" sz="2800" dirty="0"/>
              <a:t>- جملة النداء الثانية: يا واهب اللؤلؤ والمحار.</a:t>
            </a:r>
            <a:br>
              <a:rPr lang="ar-BH" sz="2800" dirty="0"/>
            </a:br>
            <a:r>
              <a:rPr lang="ar-BH" sz="2800" dirty="0"/>
              <a:t>ب. غياب لفظة اللؤلؤ يعني غياب الرزق.</a:t>
            </a:r>
          </a:p>
        </p:txBody>
      </p:sp>
      <p:sp>
        <p:nvSpPr>
          <p:cNvPr id="9" name="Flowchart: Connector 8"/>
          <p:cNvSpPr/>
          <p:nvPr/>
        </p:nvSpPr>
        <p:spPr>
          <a:xfrm>
            <a:off x="890336" y="3219691"/>
            <a:ext cx="998621" cy="8802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BH" b="1" dirty="0"/>
              <a:t>الإجابة</a:t>
            </a:r>
          </a:p>
        </p:txBody>
      </p:sp>
      <p:sp>
        <p:nvSpPr>
          <p:cNvPr id="7" name="Rectangle 6"/>
          <p:cNvSpPr/>
          <p:nvPr/>
        </p:nvSpPr>
        <p:spPr>
          <a:xfrm>
            <a:off x="3851280" y="2317819"/>
            <a:ext cx="7555274" cy="523220"/>
          </a:xfrm>
          <a:prstGeom prst="rect">
            <a:avLst/>
          </a:prstGeom>
          <a:solidFill>
            <a:schemeClr val="accent6">
              <a:lumMod val="40000"/>
              <a:lumOff val="60000"/>
            </a:schemeClr>
          </a:solidFill>
        </p:spPr>
        <p:txBody>
          <a:bodyPr wrap="none">
            <a:spAutoFit/>
          </a:bodyPr>
          <a:lstStyle/>
          <a:p>
            <a:pPr algn="r"/>
            <a:r>
              <a:rPr lang="ar-BH" sz="2800" dirty="0"/>
              <a:t>1- من مفردات المعجم المرتبط بالخليج: (المحار، اللؤلؤ، الخليج).</a:t>
            </a:r>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92679930"/>
      </p:ext>
    </p:extLst>
  </p:cSld>
  <p:clrMapOvr>
    <a:masterClrMapping/>
  </p:clrMapOvr>
  <mc:AlternateContent xmlns:mc="http://schemas.openxmlformats.org/markup-compatibility/2006" xmlns:p14="http://schemas.microsoft.com/office/powerpoint/2010/main">
    <mc:Choice Requires="p14">
      <p:transition spd="slow" p14:dur="2000" advTm="14950"/>
    </mc:Choice>
    <mc:Fallback xmlns="">
      <p:transition spd="slow" advTm="14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4" fill="hold" display="0">
                  <p:stCondLst>
                    <p:cond delay="indefinite"/>
                  </p:stCondLst>
                  <p:endCondLst>
                    <p:cond evt="onStopAudio" delay="0">
                      <p:tgtEl>
                        <p:sldTgt/>
                      </p:tgtEl>
                    </p:cond>
                  </p:endCondLst>
                </p:cTn>
                <p:tgtEl>
                  <p:spTgt spid="11"/>
                </p:tgtEl>
              </p:cMediaNode>
            </p:audio>
          </p:childTnLst>
        </p:cTn>
      </p:par>
    </p:tnLst>
    <p:bldLst>
      <p:bldP spid="2" grpId="0" animBg="1"/>
      <p:bldP spid="5" grpId="0" animBg="1"/>
      <p:bldP spid="6" grpId="0" animBg="1"/>
      <p:bldP spid="4" grpId="0" animBg="1"/>
      <p:bldP spid="8" grpId="0" animBg="1"/>
      <p:bldP spid="9"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773723" y="339969"/>
            <a:ext cx="4818185" cy="562708"/>
          </a:xfrm>
          <a:prstGeom prst="rect">
            <a:avLst/>
          </a:prstGeom>
          <a:noFill/>
        </p:spPr>
        <p:txBody>
          <a:bodyPr wrap="square" rtlCol="1">
            <a:spAutoFit/>
          </a:bodyPr>
          <a:lstStyle/>
          <a:p>
            <a:endParaRPr lang="ar-BH" dirty="0"/>
          </a:p>
        </p:txBody>
      </p:sp>
      <p:sp>
        <p:nvSpPr>
          <p:cNvPr id="6" name="TextBox 5"/>
          <p:cNvSpPr txBox="1"/>
          <p:nvPr/>
        </p:nvSpPr>
        <p:spPr>
          <a:xfrm>
            <a:off x="1811287" y="1918155"/>
            <a:ext cx="9953600" cy="1384995"/>
          </a:xfrm>
          <a:prstGeom prst="rect">
            <a:avLst/>
          </a:prstGeom>
          <a:solidFill>
            <a:schemeClr val="accent6">
              <a:lumMod val="40000"/>
              <a:lumOff val="60000"/>
            </a:schemeClr>
          </a:solidFill>
        </p:spPr>
        <p:txBody>
          <a:bodyPr wrap="square" rtlCol="1">
            <a:spAutoFit/>
          </a:bodyPr>
          <a:lstStyle/>
          <a:p>
            <a:pPr algn="just" rtl="1"/>
            <a:r>
              <a:rPr lang="ar-BH" sz="2800" dirty="0"/>
              <a:t>ج3- شبّه الشاعر الخليج بالإنسان، ووصفه بالواهب (واهب المحار واللؤلؤ)، وهو لا يأخذ ولا يعطي، فهو من باب التشخيص.</a:t>
            </a:r>
          </a:p>
          <a:p>
            <a:pPr algn="just" rtl="1"/>
            <a:endParaRPr lang="ar-BH" sz="2800" dirty="0"/>
          </a:p>
        </p:txBody>
      </p:sp>
      <p:sp>
        <p:nvSpPr>
          <p:cNvPr id="7" name="Rectangle 6"/>
          <p:cNvSpPr/>
          <p:nvPr/>
        </p:nvSpPr>
        <p:spPr>
          <a:xfrm>
            <a:off x="1811286" y="3839630"/>
            <a:ext cx="9953600" cy="523220"/>
          </a:xfrm>
          <a:prstGeom prst="rect">
            <a:avLst/>
          </a:prstGeom>
          <a:solidFill>
            <a:srgbClr val="C00000"/>
          </a:solidFill>
        </p:spPr>
        <p:txBody>
          <a:bodyPr wrap="square">
            <a:spAutoFit/>
          </a:bodyPr>
          <a:lstStyle/>
          <a:p>
            <a:pPr algn="r"/>
            <a:r>
              <a:rPr lang="ar-BH" sz="2800" dirty="0">
                <a:solidFill>
                  <a:schemeClr val="bg1"/>
                </a:solidFill>
              </a:rPr>
              <a:t>4- حدّد نوع الصورة البيانيّة في قوله: « يرجع الصدى كأنّه النشيج»، وبيّن قيمته.</a:t>
            </a:r>
          </a:p>
        </p:txBody>
      </p:sp>
      <p:sp>
        <p:nvSpPr>
          <p:cNvPr id="8" name="TextBox 7"/>
          <p:cNvSpPr txBox="1"/>
          <p:nvPr/>
        </p:nvSpPr>
        <p:spPr>
          <a:xfrm>
            <a:off x="1811286" y="4495746"/>
            <a:ext cx="9953600" cy="523220"/>
          </a:xfrm>
          <a:prstGeom prst="rect">
            <a:avLst/>
          </a:prstGeom>
          <a:solidFill>
            <a:schemeClr val="accent6">
              <a:lumMod val="40000"/>
              <a:lumOff val="60000"/>
            </a:schemeClr>
          </a:solidFill>
        </p:spPr>
        <p:txBody>
          <a:bodyPr wrap="square" rtlCol="1">
            <a:spAutoFit/>
          </a:bodyPr>
          <a:lstStyle/>
          <a:p>
            <a:pPr algn="just" rtl="1"/>
            <a:r>
              <a:rPr lang="ar-BH" sz="2800" dirty="0"/>
              <a:t>4- في قوله: « يرجع الصدى كأنّه النشيج» تشبيه، وقيمته إظهار الحسرة.</a:t>
            </a:r>
          </a:p>
        </p:txBody>
      </p:sp>
      <p:sp>
        <p:nvSpPr>
          <p:cNvPr id="9" name="Flowchart: Connector 8"/>
          <p:cNvSpPr/>
          <p:nvPr/>
        </p:nvSpPr>
        <p:spPr>
          <a:xfrm>
            <a:off x="601578" y="1064221"/>
            <a:ext cx="998621" cy="8802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BH" b="1" dirty="0"/>
              <a:t>الإجابة</a:t>
            </a:r>
          </a:p>
        </p:txBody>
      </p:sp>
      <p:sp>
        <p:nvSpPr>
          <p:cNvPr id="10" name="Flowchart: Connector 9"/>
          <p:cNvSpPr/>
          <p:nvPr/>
        </p:nvSpPr>
        <p:spPr>
          <a:xfrm>
            <a:off x="601577" y="3661099"/>
            <a:ext cx="998621" cy="8802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BH" b="1" dirty="0"/>
              <a:t>الإجابة</a:t>
            </a:r>
          </a:p>
        </p:txBody>
      </p:sp>
      <p:sp>
        <p:nvSpPr>
          <p:cNvPr id="11" name="Rectangle 10"/>
          <p:cNvSpPr/>
          <p:nvPr/>
        </p:nvSpPr>
        <p:spPr>
          <a:xfrm>
            <a:off x="1811287" y="1147834"/>
            <a:ext cx="9953600" cy="523220"/>
          </a:xfrm>
          <a:prstGeom prst="rect">
            <a:avLst/>
          </a:prstGeom>
          <a:solidFill>
            <a:srgbClr val="C00000"/>
          </a:solidFill>
        </p:spPr>
        <p:txBody>
          <a:bodyPr wrap="square">
            <a:spAutoFit/>
          </a:bodyPr>
          <a:lstStyle/>
          <a:p>
            <a:pPr algn="r"/>
            <a:r>
              <a:rPr lang="ar-BH" sz="2800" dirty="0">
                <a:solidFill>
                  <a:schemeClr val="bg1"/>
                </a:solidFill>
              </a:rPr>
              <a:t>3-وضّح التشخيص في قوله «يا واهب المحار والردى».</a:t>
            </a:r>
          </a:p>
        </p:txBody>
      </p:sp>
    </p:spTree>
    <p:extLst>
      <p:ext uri="{BB962C8B-B14F-4D97-AF65-F5344CB8AC3E}">
        <p14:creationId xmlns:p14="http://schemas.microsoft.com/office/powerpoint/2010/main" val="212885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extLst>
              <p:ext uri="{D42A27DB-BD31-4B8C-83A1-F6EECF244321}">
                <p14:modId xmlns:p14="http://schemas.microsoft.com/office/powerpoint/2010/main" val="3346172869"/>
              </p:ext>
            </p:extLst>
          </p:nvPr>
        </p:nvGraphicFramePr>
        <p:xfrm>
          <a:off x="1285560" y="1688576"/>
          <a:ext cx="9883648" cy="4572804"/>
        </p:xfrm>
        <a:graphic>
          <a:graphicData uri="http://schemas.openxmlformats.org/drawingml/2006/table">
            <a:tbl>
              <a:tblPr rtl="1" firstRow="1" bandRow="1">
                <a:tableStyleId>{5C22544A-7EE6-4342-B048-85BDC9FD1C3A}</a:tableStyleId>
              </a:tblPr>
              <a:tblGrid>
                <a:gridCol w="4941824">
                  <a:extLst>
                    <a:ext uri="{9D8B030D-6E8A-4147-A177-3AD203B41FA5}">
                      <a16:colId xmlns:a16="http://schemas.microsoft.com/office/drawing/2014/main" val="20000"/>
                    </a:ext>
                  </a:extLst>
                </a:gridCol>
                <a:gridCol w="4941824">
                  <a:extLst>
                    <a:ext uri="{9D8B030D-6E8A-4147-A177-3AD203B41FA5}">
                      <a16:colId xmlns:a16="http://schemas.microsoft.com/office/drawing/2014/main" val="20001"/>
                    </a:ext>
                  </a:extLst>
                </a:gridCol>
              </a:tblGrid>
              <a:tr h="704704">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ar-BH" sz="2800" b="1" kern="1200" baseline="0" dirty="0">
                          <a:solidFill>
                            <a:srgbClr val="FF0000"/>
                          </a:solidFill>
                          <a:latin typeface="+mn-lt"/>
                          <a:ea typeface="+mn-ea"/>
                          <a:cs typeface="+mn-cs"/>
                        </a:rPr>
                        <a:t>قصيدة السيّاب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ar-BH" sz="2800" b="1" kern="1200" baseline="0" dirty="0">
                          <a:solidFill>
                            <a:srgbClr val="FF0000"/>
                          </a:solidFill>
                          <a:latin typeface="+mn-lt"/>
                          <a:ea typeface="+mn-ea"/>
                          <a:cs typeface="+mn-cs"/>
                        </a:rPr>
                        <a:t>قصيدة ت. إس. </a:t>
                      </a:r>
                      <a:r>
                        <a:rPr lang="ar-BH" sz="2800" b="1" kern="1200" baseline="0" dirty="0" err="1">
                          <a:solidFill>
                            <a:srgbClr val="FF0000"/>
                          </a:solidFill>
                          <a:latin typeface="+mn-lt"/>
                          <a:ea typeface="+mn-ea"/>
                          <a:cs typeface="+mn-cs"/>
                        </a:rPr>
                        <a:t>إليوت</a:t>
                      </a:r>
                      <a:endParaRPr lang="ar-BH" sz="2800" b="1" kern="1200" baseline="0" dirty="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299036">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ar-BH" sz="2400" b="1" baseline="0" dirty="0">
                          <a:solidFill>
                            <a:schemeClr val="tx1"/>
                          </a:solidFill>
                        </a:rPr>
                        <a:t>تأثر السيّاب في قصيدته بالأسطورة العراقيّة </a:t>
                      </a:r>
                    </a:p>
                    <a:p>
                      <a:pPr marL="0" marR="0" indent="0" algn="just" defTabSz="457200" rtl="1" eaLnBrk="1" fontAlgn="auto" latinLnBrk="0" hangingPunct="1">
                        <a:lnSpc>
                          <a:spcPct val="100000"/>
                        </a:lnSpc>
                        <a:spcBef>
                          <a:spcPts val="0"/>
                        </a:spcBef>
                        <a:spcAft>
                          <a:spcPts val="0"/>
                        </a:spcAft>
                        <a:buClrTx/>
                        <a:buSzTx/>
                        <a:buFontTx/>
                        <a:buNone/>
                        <a:tabLst/>
                        <a:defRPr/>
                      </a:pPr>
                      <a:r>
                        <a:rPr lang="ar-BH" sz="2400" b="1" baseline="0" dirty="0">
                          <a:solidFill>
                            <a:schemeClr val="tx1"/>
                          </a:solidFill>
                        </a:rPr>
                        <a:t>أدونيس(تموز).</a:t>
                      </a:r>
                    </a:p>
                    <a:p>
                      <a:pPr marL="0" marR="0" indent="0" algn="just" defTabSz="457200" rtl="1" eaLnBrk="1" fontAlgn="auto" latinLnBrk="0" hangingPunct="1">
                        <a:lnSpc>
                          <a:spcPct val="100000"/>
                        </a:lnSpc>
                        <a:spcBef>
                          <a:spcPts val="0"/>
                        </a:spcBef>
                        <a:spcAft>
                          <a:spcPts val="0"/>
                        </a:spcAft>
                        <a:buClrTx/>
                        <a:buSzTx/>
                        <a:buFontTx/>
                        <a:buNone/>
                        <a:tabLst/>
                        <a:defRPr/>
                      </a:pPr>
                      <a:endParaRPr lang="ar-BH" sz="2400" b="1" baseline="0" dirty="0">
                        <a:solidFill>
                          <a:schemeClr val="tx1"/>
                        </a:solidFill>
                      </a:endParaRPr>
                    </a:p>
                    <a:p>
                      <a:pPr marL="0" marR="0" indent="0" algn="just" defTabSz="457200" rtl="1" eaLnBrk="1" fontAlgn="auto" latinLnBrk="0" hangingPunct="1">
                        <a:lnSpc>
                          <a:spcPct val="100000"/>
                        </a:lnSpc>
                        <a:spcBef>
                          <a:spcPts val="0"/>
                        </a:spcBef>
                        <a:spcAft>
                          <a:spcPts val="0"/>
                        </a:spcAft>
                        <a:buClrTx/>
                        <a:buSzTx/>
                        <a:buFontTx/>
                        <a:buNone/>
                        <a:tabLst/>
                        <a:defRPr/>
                      </a:pPr>
                      <a:r>
                        <a:rPr lang="ar-BH" sz="2400" b="1" baseline="0" dirty="0">
                          <a:solidFill>
                            <a:schemeClr val="tx1"/>
                          </a:solidFill>
                        </a:rPr>
                        <a:t>وقد تأثّر في ذلك بكتاب عالم الاجتماع جيمس </a:t>
                      </a:r>
                      <a:r>
                        <a:rPr lang="ar-BH" sz="2400" b="1" baseline="0" dirty="0" err="1">
                          <a:solidFill>
                            <a:schemeClr val="tx1"/>
                          </a:solidFill>
                        </a:rPr>
                        <a:t>فيريزر</a:t>
                      </a:r>
                      <a:r>
                        <a:rPr lang="ar-BH" sz="2400" b="1" baseline="0" dirty="0">
                          <a:solidFill>
                            <a:schemeClr val="tx1"/>
                          </a:solidFill>
                        </a:rPr>
                        <a:t> «الغصن الذهبيّ»، والشاعر </a:t>
                      </a:r>
                      <a:r>
                        <a:rPr lang="ar-BH" sz="2400" b="1" baseline="0" dirty="0" err="1">
                          <a:solidFill>
                            <a:schemeClr val="tx1"/>
                          </a:solidFill>
                        </a:rPr>
                        <a:t>إليوت</a:t>
                      </a:r>
                      <a:r>
                        <a:rPr lang="ar-BH" sz="2400" b="1" baseline="0" dirty="0">
                          <a:solidFill>
                            <a:schemeClr val="tx1"/>
                          </a:solidFill>
                        </a:rPr>
                        <a:t>.</a:t>
                      </a:r>
                      <a:endParaRPr lang="ar-BH" sz="2400" b="1" dirty="0">
                        <a:solidFill>
                          <a:schemeClr val="tx1"/>
                        </a:solidFill>
                      </a:endParaRPr>
                    </a:p>
                    <a:p>
                      <a:pPr algn="just" rtl="1"/>
                      <a:endParaRPr lang="ar-BH"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BH" sz="2400" b="1" dirty="0">
                          <a:solidFill>
                            <a:schemeClr val="tx1"/>
                          </a:solidFill>
                        </a:rPr>
                        <a:t>تأثّر </a:t>
                      </a:r>
                      <a:r>
                        <a:rPr lang="ar-BH" sz="2400" b="1" dirty="0" err="1">
                          <a:solidFill>
                            <a:schemeClr val="tx1"/>
                          </a:solidFill>
                        </a:rPr>
                        <a:t>إليوت</a:t>
                      </a:r>
                      <a:r>
                        <a:rPr lang="ar-BH" sz="2400" b="1" dirty="0">
                          <a:solidFill>
                            <a:schemeClr val="tx1"/>
                          </a:solidFill>
                        </a:rPr>
                        <a:t> في قصيدة</a:t>
                      </a:r>
                      <a:r>
                        <a:rPr lang="ar-BH" sz="2400" b="1" baseline="0" dirty="0">
                          <a:solidFill>
                            <a:schemeClr val="tx1"/>
                          </a:solidFill>
                        </a:rPr>
                        <a:t> بقصّة أدونيس(رمز الموت والبعث). </a:t>
                      </a:r>
                    </a:p>
                    <a:p>
                      <a:pPr marL="0" marR="0" indent="0" algn="just" defTabSz="914400" rtl="1" eaLnBrk="1" fontAlgn="auto" latinLnBrk="0" hangingPunct="1">
                        <a:lnSpc>
                          <a:spcPct val="100000"/>
                        </a:lnSpc>
                        <a:spcBef>
                          <a:spcPts val="0"/>
                        </a:spcBef>
                        <a:spcAft>
                          <a:spcPts val="0"/>
                        </a:spcAft>
                        <a:buClrTx/>
                        <a:buSzTx/>
                        <a:buFontTx/>
                        <a:buNone/>
                        <a:tabLst/>
                        <a:defRPr/>
                      </a:pPr>
                      <a:endParaRPr lang="ar-BH" sz="2400" b="1" baseline="0" dirty="0">
                        <a:solidFill>
                          <a:schemeClr val="tx1"/>
                        </a:solidFill>
                      </a:endParaRPr>
                    </a:p>
                    <a:p>
                      <a:pPr marL="0" marR="0" indent="0" algn="just" defTabSz="914400" rtl="1" eaLnBrk="1" fontAlgn="auto" latinLnBrk="0" hangingPunct="1">
                        <a:lnSpc>
                          <a:spcPct val="100000"/>
                        </a:lnSpc>
                        <a:spcBef>
                          <a:spcPts val="0"/>
                        </a:spcBef>
                        <a:spcAft>
                          <a:spcPts val="0"/>
                        </a:spcAft>
                        <a:buClrTx/>
                        <a:buSzTx/>
                        <a:buFontTx/>
                        <a:buNone/>
                        <a:tabLst/>
                        <a:defRPr/>
                      </a:pPr>
                      <a:r>
                        <a:rPr lang="ar-BH" sz="2400" b="1" baseline="0" dirty="0">
                          <a:solidFill>
                            <a:schemeClr val="tx1"/>
                          </a:solidFill>
                        </a:rPr>
                        <a:t>وتأثر </a:t>
                      </a:r>
                      <a:r>
                        <a:rPr lang="ar-BH" sz="2400" b="1" baseline="0" dirty="0" err="1">
                          <a:solidFill>
                            <a:schemeClr val="tx1"/>
                          </a:solidFill>
                        </a:rPr>
                        <a:t>إليوت</a:t>
                      </a:r>
                      <a:r>
                        <a:rPr lang="ar-BH" sz="2400" b="1" baseline="0" dirty="0">
                          <a:solidFill>
                            <a:schemeClr val="tx1"/>
                          </a:solidFill>
                        </a:rPr>
                        <a:t> كذلك بكتاب عالم الاجتماع جيمس </a:t>
                      </a:r>
                      <a:r>
                        <a:rPr lang="ar-BH" sz="2400" b="1" baseline="0" dirty="0" err="1">
                          <a:solidFill>
                            <a:schemeClr val="tx1"/>
                          </a:solidFill>
                        </a:rPr>
                        <a:t>فيريزر</a:t>
                      </a:r>
                      <a:r>
                        <a:rPr lang="ar-BH" sz="2400" b="1" baseline="0" dirty="0">
                          <a:solidFill>
                            <a:schemeClr val="tx1"/>
                          </a:solidFill>
                        </a:rPr>
                        <a:t> «الغصن الذهبيّ».</a:t>
                      </a:r>
                      <a:endParaRPr lang="ar-BH" sz="2400" b="1" dirty="0">
                        <a:solidFill>
                          <a:schemeClr val="tx1"/>
                        </a:solidFill>
                      </a:endParaRPr>
                    </a:p>
                    <a:p>
                      <a:pPr algn="just" rtl="1"/>
                      <a:endParaRPr lang="ar-BH" sz="2400" b="1" dirty="0">
                        <a:solidFill>
                          <a:schemeClr val="tx1"/>
                        </a:solidFill>
                      </a:endParaRPr>
                    </a:p>
                    <a:p>
                      <a:pPr algn="just" rtl="1"/>
                      <a:endParaRPr lang="ar-BH"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1216340">
                <a:tc>
                  <a:txBody>
                    <a:bodyPr/>
                    <a:lstStyle/>
                    <a:p>
                      <a:pPr algn="just" rtl="1"/>
                      <a:r>
                        <a:rPr lang="ar-BH" sz="2400" b="1" dirty="0">
                          <a:solidFill>
                            <a:schemeClr val="tx1"/>
                          </a:solidFill>
                        </a:rPr>
                        <a:t>السيّاب كسر الشكل التقليديّ للقصيدة العربيّة،</a:t>
                      </a:r>
                      <a:r>
                        <a:rPr lang="ar-BH" sz="2400" b="1" baseline="0" dirty="0">
                          <a:solidFill>
                            <a:schemeClr val="tx1"/>
                          </a:solidFill>
                        </a:rPr>
                        <a:t> باستعمال الأسطر الشعريّة، والتحرّر من القافية الموحّدة.</a:t>
                      </a:r>
                      <a:endParaRPr lang="ar-BH"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just" defTabSz="914400" rtl="1" eaLnBrk="1" latinLnBrk="0" hangingPunct="1"/>
                      <a:r>
                        <a:rPr lang="ar-BH" sz="2400" b="1" kern="1200" dirty="0">
                          <a:solidFill>
                            <a:schemeClr val="tx1"/>
                          </a:solidFill>
                          <a:latin typeface="+mn-lt"/>
                          <a:ea typeface="+mn-ea"/>
                          <a:cs typeface="+mn-cs"/>
                        </a:rPr>
                        <a:t>دعا </a:t>
                      </a:r>
                      <a:r>
                        <a:rPr lang="ar-BH" sz="2400" b="1" kern="1200" dirty="0" err="1">
                          <a:solidFill>
                            <a:schemeClr val="tx1"/>
                          </a:solidFill>
                          <a:latin typeface="+mn-lt"/>
                          <a:ea typeface="+mn-ea"/>
                          <a:cs typeface="+mn-cs"/>
                        </a:rPr>
                        <a:t>إليوت</a:t>
                      </a:r>
                      <a:r>
                        <a:rPr lang="ar-BH" sz="2400" b="1" kern="1200" dirty="0">
                          <a:solidFill>
                            <a:schemeClr val="tx1"/>
                          </a:solidFill>
                          <a:latin typeface="+mn-lt"/>
                          <a:ea typeface="+mn-ea"/>
                          <a:cs typeface="+mn-cs"/>
                        </a:rPr>
                        <a:t> إلى تحرير لغة الشعر من التقليد، وترك الوزن التقليديّ.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bl>
          </a:graphicData>
        </a:graphic>
      </p:graphicFrame>
      <p:pic>
        <p:nvPicPr>
          <p:cNvPr id="6"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7" name="Rectangle 6"/>
          <p:cNvSpPr/>
          <p:nvPr/>
        </p:nvSpPr>
        <p:spPr>
          <a:xfrm>
            <a:off x="1299412" y="678232"/>
            <a:ext cx="9884186" cy="81103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ar-BH" altLang="ar-BH" sz="2800" b="1" dirty="0">
                <a:solidFill>
                  <a:schemeClr val="tx1"/>
                </a:solidFill>
                <a:latin typeface="Calibri" panose="020F0502020204030204" pitchFamily="34" charset="0"/>
                <a:ea typeface="Calibri" panose="020F0502020204030204" pitchFamily="34" charset="0"/>
              </a:rPr>
              <a:t>مقارنة بين القصيدتين:</a:t>
            </a:r>
            <a:endParaRPr lang="en-US" altLang="ar-BH" sz="2800" dirty="0">
              <a:solidFill>
                <a:schemeClr val="tx1"/>
              </a:solidFill>
            </a:endParaRPr>
          </a:p>
        </p:txBody>
      </p:sp>
    </p:spTree>
    <p:extLst>
      <p:ext uri="{BB962C8B-B14F-4D97-AF65-F5344CB8AC3E}">
        <p14:creationId xmlns:p14="http://schemas.microsoft.com/office/powerpoint/2010/main" val="187365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23145602"/>
              </p:ext>
            </p:extLst>
          </p:nvPr>
        </p:nvGraphicFramePr>
        <p:xfrm>
          <a:off x="974557" y="1686683"/>
          <a:ext cx="10066530" cy="4068198"/>
        </p:xfrm>
        <a:graphic>
          <a:graphicData uri="http://schemas.openxmlformats.org/drawingml/2006/table">
            <a:tbl>
              <a:tblPr rtl="1" firstRow="1" bandRow="1">
                <a:tableStyleId>{5C22544A-7EE6-4342-B048-85BDC9FD1C3A}</a:tableStyleId>
              </a:tblPr>
              <a:tblGrid>
                <a:gridCol w="5033265">
                  <a:extLst>
                    <a:ext uri="{9D8B030D-6E8A-4147-A177-3AD203B41FA5}">
                      <a16:colId xmlns:a16="http://schemas.microsoft.com/office/drawing/2014/main" val="20000"/>
                    </a:ext>
                  </a:extLst>
                </a:gridCol>
                <a:gridCol w="5033265">
                  <a:extLst>
                    <a:ext uri="{9D8B030D-6E8A-4147-A177-3AD203B41FA5}">
                      <a16:colId xmlns:a16="http://schemas.microsoft.com/office/drawing/2014/main" val="20001"/>
                    </a:ext>
                  </a:extLst>
                </a:gridCol>
              </a:tblGrid>
              <a:tr h="845379">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ar-BH" sz="2800" b="1" kern="1200" baseline="0" dirty="0">
                          <a:solidFill>
                            <a:srgbClr val="FF0000"/>
                          </a:solidFill>
                          <a:latin typeface="+mn-lt"/>
                          <a:ea typeface="+mn-ea"/>
                          <a:cs typeface="+mn-cs"/>
                        </a:rPr>
                        <a:t>قصيدة السيّاب</a:t>
                      </a:r>
                    </a:p>
                    <a:p>
                      <a:pPr algn="ctr" rtl="1"/>
                      <a:endParaRPr lang="ar-BH"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ar-BH" sz="2800" b="1" kern="1200" baseline="0" dirty="0">
                          <a:solidFill>
                            <a:srgbClr val="FF0000"/>
                          </a:solidFill>
                          <a:latin typeface="+mn-lt"/>
                          <a:ea typeface="+mn-ea"/>
                          <a:cs typeface="+mn-cs"/>
                        </a:rPr>
                        <a:t>قصيدة ت. إس. </a:t>
                      </a:r>
                      <a:r>
                        <a:rPr lang="ar-BH" sz="2800" b="1" kern="1200" baseline="0" dirty="0" err="1">
                          <a:solidFill>
                            <a:srgbClr val="FF0000"/>
                          </a:solidFill>
                          <a:latin typeface="+mn-lt"/>
                          <a:ea typeface="+mn-ea"/>
                          <a:cs typeface="+mn-cs"/>
                        </a:rPr>
                        <a:t>إليوت</a:t>
                      </a:r>
                      <a:endParaRPr lang="ar-BH" sz="2800" b="1" kern="1200" baseline="0" dirty="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1207686">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ar-BH" sz="2400" b="1" kern="1200" baseline="0" dirty="0">
                          <a:solidFill>
                            <a:schemeClr val="tx1"/>
                          </a:solidFill>
                          <a:latin typeface="+mn-lt"/>
                          <a:ea typeface="+mn-ea"/>
                          <a:cs typeface="+mn-cs"/>
                        </a:rPr>
                        <a:t>تكرار استعمال كلمة المطر لدى السيّاب يشبه الأنشودة الشعبيّة، مع سعي لتبسيط اللغة الشعريّة.</a:t>
                      </a:r>
                    </a:p>
                    <a:p>
                      <a:pPr algn="r" rtl="1"/>
                      <a:endParaRPr lang="ar-BH" sz="2400" b="1"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rtl="1"/>
                      <a:r>
                        <a:rPr lang="ar-BH" sz="2400" b="1" kern="1200" baseline="0" dirty="0">
                          <a:solidFill>
                            <a:schemeClr val="tx1"/>
                          </a:solidFill>
                          <a:latin typeface="+mn-lt"/>
                          <a:ea typeface="+mn-ea"/>
                          <a:cs typeface="+mn-cs"/>
                        </a:rPr>
                        <a:t>نقل </a:t>
                      </a:r>
                      <a:r>
                        <a:rPr lang="ar-BH" sz="2400" b="1" kern="1200" baseline="0" dirty="0" err="1">
                          <a:solidFill>
                            <a:schemeClr val="tx1"/>
                          </a:solidFill>
                          <a:latin typeface="+mn-lt"/>
                          <a:ea typeface="+mn-ea"/>
                          <a:cs typeface="+mn-cs"/>
                        </a:rPr>
                        <a:t>إليوت</a:t>
                      </a:r>
                      <a:r>
                        <a:rPr lang="ar-BH" sz="2400" b="1" kern="1200" baseline="0" dirty="0">
                          <a:solidFill>
                            <a:schemeClr val="tx1"/>
                          </a:solidFill>
                          <a:latin typeface="+mn-lt"/>
                          <a:ea typeface="+mn-ea"/>
                          <a:cs typeface="+mn-cs"/>
                        </a:rPr>
                        <a:t> ما يشبه الكلام الشعبيّ في ذكر الصلوات مع بساطة اللغة.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845379">
                <a:tc>
                  <a:txBody>
                    <a:bodyPr/>
                    <a:lstStyle/>
                    <a:p>
                      <a:pPr algn="r" rtl="1"/>
                      <a:r>
                        <a:rPr lang="ar-BH" sz="2400" b="1" kern="1200" baseline="0" dirty="0">
                          <a:solidFill>
                            <a:schemeClr val="tx1"/>
                          </a:solidFill>
                          <a:latin typeface="+mn-lt"/>
                          <a:ea typeface="+mn-ea"/>
                          <a:cs typeface="+mn-cs"/>
                        </a:rPr>
                        <a:t>المعادل الموضوعيّ للأرض المنحبس عنها المطر هو العراق.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rtl="1"/>
                      <a:r>
                        <a:rPr lang="ar-BH" sz="2400" b="1" kern="1200" baseline="0" dirty="0">
                          <a:solidFill>
                            <a:schemeClr val="tx1"/>
                          </a:solidFill>
                          <a:latin typeface="+mn-lt"/>
                          <a:ea typeface="+mn-ea"/>
                          <a:cs typeface="+mn-cs"/>
                        </a:rPr>
                        <a:t>المعادل الموضوعيّ للأرض بلا مطر هو حضارة الغرب.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489784">
                <a:tc>
                  <a:txBody>
                    <a:bodyPr/>
                    <a:lstStyle/>
                    <a:p>
                      <a:pPr algn="r" rtl="1"/>
                      <a:r>
                        <a:rPr lang="ar-BH" sz="2400" b="1" kern="1200" baseline="0" dirty="0">
                          <a:solidFill>
                            <a:schemeClr val="tx1"/>
                          </a:solidFill>
                          <a:latin typeface="+mn-lt"/>
                          <a:ea typeface="+mn-ea"/>
                          <a:cs typeface="+mn-cs"/>
                        </a:rPr>
                        <a:t>جدليّة الخصب والعقم تتحكّم في تشكيل أنشودة المطر.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rtl="1"/>
                      <a:r>
                        <a:rPr lang="ar-BH" sz="2400" b="1" kern="1200" baseline="0" dirty="0">
                          <a:solidFill>
                            <a:schemeClr val="tx1"/>
                          </a:solidFill>
                          <a:latin typeface="+mn-lt"/>
                          <a:ea typeface="+mn-ea"/>
                          <a:cs typeface="+mn-cs"/>
                        </a:rPr>
                        <a:t>جدليّة الخصب والعقم تتحكّم في تشكيل الأرض الخراب.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bl>
          </a:graphicData>
        </a:graphic>
      </p:graphicFrame>
      <p:sp>
        <p:nvSpPr>
          <p:cNvPr id="5" name="Rectangle 4"/>
          <p:cNvSpPr/>
          <p:nvPr/>
        </p:nvSpPr>
        <p:spPr>
          <a:xfrm>
            <a:off x="986589" y="584447"/>
            <a:ext cx="10079778" cy="81103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ar-BH" altLang="ar-BH" sz="2800" b="1" dirty="0">
                <a:solidFill>
                  <a:schemeClr val="tx1"/>
                </a:solidFill>
                <a:latin typeface="Calibri" panose="020F0502020204030204" pitchFamily="34" charset="0"/>
                <a:ea typeface="Calibri" panose="020F0502020204030204" pitchFamily="34" charset="0"/>
              </a:rPr>
              <a:t>تابع: مقارنة بين القصيدتين:</a:t>
            </a:r>
            <a:endParaRPr lang="en-US" altLang="ar-BH" sz="2800" dirty="0">
              <a:solidFill>
                <a:schemeClr val="tx1"/>
              </a:solidFill>
            </a:endParaRPr>
          </a:p>
        </p:txBody>
      </p:sp>
    </p:spTree>
    <p:extLst>
      <p:ext uri="{BB962C8B-B14F-4D97-AF65-F5344CB8AC3E}">
        <p14:creationId xmlns:p14="http://schemas.microsoft.com/office/powerpoint/2010/main" val="67783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3" name="Rectangle 2"/>
          <p:cNvSpPr/>
          <p:nvPr/>
        </p:nvSpPr>
        <p:spPr>
          <a:xfrm>
            <a:off x="2467817" y="1957754"/>
            <a:ext cx="7021905" cy="3317631"/>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1600" b="1" dirty="0">
              <a:solidFill>
                <a:schemeClr val="tx1"/>
              </a:solidFill>
            </a:endParaRPr>
          </a:p>
          <a:p>
            <a:pPr lvl="0" algn="ctr"/>
            <a:r>
              <a:rPr lang="ar-BH" altLang="ar-BH" sz="4000" b="1" dirty="0">
                <a:solidFill>
                  <a:srgbClr val="002060"/>
                </a:solidFill>
                <a:latin typeface="Calibri" panose="020F0502020204030204" pitchFamily="34" charset="0"/>
              </a:rPr>
              <a:t>شكرًا لكم أعزّائي</a:t>
            </a:r>
          </a:p>
          <a:p>
            <a:pPr lvl="0" algn="ctr"/>
            <a:r>
              <a:rPr lang="ar-BH" altLang="ar-BH" sz="4000" b="1" dirty="0">
                <a:solidFill>
                  <a:srgbClr val="002060"/>
                </a:solidFill>
                <a:latin typeface="Calibri" panose="020F0502020204030204" pitchFamily="34" charset="0"/>
              </a:rPr>
              <a:t>وإلى اللقاء في الدرسِ القادمِ</a:t>
            </a:r>
          </a:p>
          <a:p>
            <a:pPr lvl="0" algn="ctr"/>
            <a:r>
              <a:rPr lang="ar-BH" altLang="ar-BH" sz="4000" b="1" dirty="0">
                <a:solidFill>
                  <a:srgbClr val="002060"/>
                </a:solidFill>
                <a:latin typeface="Calibri" panose="020F0502020204030204" pitchFamily="34" charset="0"/>
              </a:rPr>
              <a:t>إن شاء الله</a:t>
            </a:r>
            <a:endParaRPr lang="en-US" altLang="ar-BH" sz="4000" dirty="0">
              <a:solidFill>
                <a:srgbClr val="002060"/>
              </a:solidFill>
            </a:endParaRPr>
          </a:p>
        </p:txBody>
      </p:sp>
    </p:spTree>
    <p:extLst>
      <p:ext uri="{BB962C8B-B14F-4D97-AF65-F5344CB8AC3E}">
        <p14:creationId xmlns:p14="http://schemas.microsoft.com/office/powerpoint/2010/main" val="6127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9|3.6|9.8|5.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مستند" ma:contentTypeID="0x010100DD21D912D428D841A43EB2375CB0AFD4" ma:contentTypeVersion="13" ma:contentTypeDescription="إنشاء مستند جديد." ma:contentTypeScope="" ma:versionID="8d665e83f9b646ac60167def3f0d9b9b">
  <xsd:schema xmlns:xsd="http://www.w3.org/2001/XMLSchema" xmlns:xs="http://www.w3.org/2001/XMLSchema" xmlns:p="http://schemas.microsoft.com/office/2006/metadata/properties" xmlns:ns2="47cb54ed-c868-40df-a51a-fd4c6ad90641" xmlns:ns3="2bed0374-2a52-4679-ab42-6fe0d271b7b4" targetNamespace="http://schemas.microsoft.com/office/2006/metadata/properties" ma:root="true" ma:fieldsID="588265f265aa38a87f864c0c377a876e" ns2:_="" ns3:_="">
    <xsd:import namespace="47cb54ed-c868-40df-a51a-fd4c6ad90641"/>
    <xsd:import namespace="2bed0374-2a52-4679-ab42-6fe0d271b7b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b54ed-c868-40df-a51a-fd4c6ad906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ed0374-2a52-4679-ab42-6fe0d271b7b4" elementFormDefault="qualified">
    <xsd:import namespace="http://schemas.microsoft.com/office/2006/documentManagement/types"/>
    <xsd:import namespace="http://schemas.microsoft.com/office/infopath/2007/PartnerControls"/>
    <xsd:element name="SharedWithUsers" ma:index="18" nillable="true" ma:displayName="تمت مشاركته مع"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مشتركة مع تفاصيل"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5C81E36-8382-4572-B6B9-D26ABE2C0369}"/>
</file>

<file path=customXml/itemProps2.xml><?xml version="1.0" encoding="utf-8"?>
<ds:datastoreItem xmlns:ds="http://schemas.openxmlformats.org/officeDocument/2006/customXml" ds:itemID="{48D877DC-5581-409E-9494-54D7DAB8CF96}"/>
</file>

<file path=customXml/itemProps3.xml><?xml version="1.0" encoding="utf-8"?>
<ds:datastoreItem xmlns:ds="http://schemas.openxmlformats.org/officeDocument/2006/customXml" ds:itemID="{45E45C91-C51F-4A32-A72A-20A6E79B4C6B}"/>
</file>

<file path=docProps/app.xml><?xml version="1.0" encoding="utf-8"?>
<Properties xmlns="http://schemas.openxmlformats.org/officeDocument/2006/extended-properties" xmlns:vt="http://schemas.openxmlformats.org/officeDocument/2006/docPropsVTypes">
  <Template>PPT TMPLT.potx</Template>
  <TotalTime>710</TotalTime>
  <Words>1775</Words>
  <Application>Microsoft Office PowerPoint</Application>
  <PresentationFormat>شاشة عريضة</PresentationFormat>
  <Paragraphs>213</Paragraphs>
  <Slides>30</Slides>
  <Notes>0</Notes>
  <HiddenSlides>0</HiddenSlides>
  <MMClips>16</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30</vt:i4>
      </vt:variant>
    </vt:vector>
  </HeadingPairs>
  <TitlesOfParts>
    <vt:vector size="34" baseType="lpstr">
      <vt:lpstr>Arial</vt:lpstr>
      <vt:lpstr>Calibri</vt:lpstr>
      <vt:lpstr>Calibri Light</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ج2- أ. جملة النداء الأولي: يا خليج. - جملة النداء الثانية: يا واهب اللؤلؤ والمحار. ب. غياب لفظة اللؤلؤ يعني غياب الرزق.</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ALIA GHAZI QHAYYAD AL BAKKAR</cp:lastModifiedBy>
  <cp:revision>65</cp:revision>
  <dcterms:created xsi:type="dcterms:W3CDTF">2020-03-04T10:47:58Z</dcterms:created>
  <dcterms:modified xsi:type="dcterms:W3CDTF">2022-04-03T10:32:28Z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0x010100DD21D912D428D841A43EB2375CB0AFD4</vt:lpwstr>
  </property>
</Properties>
</file>