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theme/themeOverride2.xml" ContentType="application/vnd.openxmlformats-officedocument.themeOverrid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684" r:id="rId2"/>
  </p:sldMasterIdLst>
  <p:notesMasterIdLst>
    <p:notesMasterId r:id="rId24"/>
  </p:notesMasterIdLst>
  <p:sldIdLst>
    <p:sldId id="292" r:id="rId3"/>
    <p:sldId id="296" r:id="rId4"/>
    <p:sldId id="293" r:id="rId5"/>
    <p:sldId id="294" r:id="rId6"/>
    <p:sldId id="272" r:id="rId7"/>
    <p:sldId id="273" r:id="rId8"/>
    <p:sldId id="274" r:id="rId9"/>
    <p:sldId id="280" r:id="rId10"/>
    <p:sldId id="259" r:id="rId11"/>
    <p:sldId id="288" r:id="rId12"/>
    <p:sldId id="261" r:id="rId13"/>
    <p:sldId id="266" r:id="rId14"/>
    <p:sldId id="289" r:id="rId15"/>
    <p:sldId id="295" r:id="rId16"/>
    <p:sldId id="276" r:id="rId17"/>
    <p:sldId id="290" r:id="rId18"/>
    <p:sldId id="278" r:id="rId19"/>
    <p:sldId id="277" r:id="rId20"/>
    <p:sldId id="291" r:id="rId21"/>
    <p:sldId id="279" r:id="rId22"/>
    <p:sldId id="283" r:id="rId2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0E4"/>
    <a:srgbClr val="66CCFF"/>
    <a:srgbClr val="00CCFF"/>
    <a:srgbClr val="D9D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4181" autoAdjust="0"/>
  </p:normalViewPr>
  <p:slideViewPr>
    <p:cSldViewPr snapToGrid="0">
      <p:cViewPr varScale="1">
        <p:scale>
          <a:sx n="60" d="100"/>
          <a:sy n="60" d="100"/>
        </p:scale>
        <p:origin x="107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8840E3-9E46-40B8-81EE-1F372DF3261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3D3740D-A9E5-4CDD-8466-30FFE4BD0F4D}">
      <dgm:prSet phldrT="[Text]" custT="1"/>
      <dgm:spPr/>
      <dgm:t>
        <a:bodyPr/>
        <a:lstStyle/>
        <a:p>
          <a:pPr rtl="1"/>
          <a:r>
            <a:rPr lang="ar-SA" sz="4000" b="1" kern="1200" dirty="0" smtClean="0">
              <a:solidFill>
                <a:srgbClr val="FF0000"/>
              </a:solidFill>
              <a:latin typeface="+mj-lt"/>
              <a:ea typeface="+mj-ea"/>
              <a:cs typeface="+mj-cs"/>
            </a:rPr>
            <a:t>ثانيًا: حركات التحرر في السودان وتحقيق الاستقلال </a:t>
          </a:r>
          <a:endParaRPr lang="ar-SA" sz="4000" b="1" kern="1200" dirty="0">
            <a:solidFill>
              <a:srgbClr val="FF0000"/>
            </a:solidFill>
            <a:latin typeface="+mj-lt"/>
            <a:ea typeface="+mj-ea"/>
            <a:cs typeface="+mj-cs"/>
          </a:endParaRPr>
        </a:p>
      </dgm:t>
    </dgm:pt>
    <dgm:pt modelId="{C06A210B-BC22-42F1-AD30-64D4360FA74B}" type="parTrans" cxnId="{171A6ACB-6C3B-47D7-8583-3DD7129CB326}">
      <dgm:prSet/>
      <dgm:spPr/>
      <dgm:t>
        <a:bodyPr/>
        <a:lstStyle/>
        <a:p>
          <a:pPr rtl="1"/>
          <a:endParaRPr lang="ar-SA" sz="1800"/>
        </a:p>
      </dgm:t>
    </dgm:pt>
    <dgm:pt modelId="{83984060-109F-46CC-BCFF-160564C707C8}" type="sibTrans" cxnId="{171A6ACB-6C3B-47D7-8583-3DD7129CB326}">
      <dgm:prSet/>
      <dgm:spPr/>
      <dgm:t>
        <a:bodyPr/>
        <a:lstStyle/>
        <a:p>
          <a:pPr rtl="1"/>
          <a:endParaRPr lang="ar-SA" sz="1800"/>
        </a:p>
      </dgm:t>
    </dgm:pt>
    <dgm:pt modelId="{1760D09C-9D24-4388-8F00-4141B94A8D56}">
      <dgm:prSet phldrT="[Text]" custT="1"/>
      <dgm:spPr/>
      <dgm:t>
        <a:bodyPr/>
        <a:lstStyle/>
        <a:p>
          <a:pPr rtl="1"/>
          <a:r>
            <a:rPr lang="ar-BH" sz="2400" dirty="0" smtClean="0">
              <a:solidFill>
                <a:schemeClr val="tx1"/>
              </a:solidFill>
            </a:rPr>
            <a:t>1</a:t>
          </a:r>
          <a:r>
            <a:rPr lang="ar-BH" sz="2400" b="1" dirty="0" smtClean="0">
              <a:solidFill>
                <a:schemeClr val="tx1"/>
              </a:solidFill>
            </a:rPr>
            <a:t>- نض</a:t>
          </a:r>
          <a:r>
            <a:rPr lang="ar-SA" sz="2400" b="1" dirty="0" smtClean="0">
              <a:solidFill>
                <a:schemeClr val="tx1"/>
              </a:solidFill>
            </a:rPr>
            <a:t>ال الشعب السوداني </a:t>
          </a:r>
          <a:endParaRPr lang="ar-SA" sz="2400" b="1" dirty="0">
            <a:solidFill>
              <a:schemeClr val="tx1"/>
            </a:solidFill>
          </a:endParaRPr>
        </a:p>
      </dgm:t>
    </dgm:pt>
    <dgm:pt modelId="{B84718D3-0CD6-49AC-9539-3D19B51732A4}" type="parTrans" cxnId="{53F50A58-482D-4B2A-9657-EC6338A716DD}">
      <dgm:prSet/>
      <dgm:spPr/>
      <dgm:t>
        <a:bodyPr/>
        <a:lstStyle/>
        <a:p>
          <a:pPr rtl="1"/>
          <a:endParaRPr lang="ar-SA" sz="1800"/>
        </a:p>
      </dgm:t>
    </dgm:pt>
    <dgm:pt modelId="{19C95D27-E1DA-4625-9AD9-F671E738C7B8}" type="sibTrans" cxnId="{53F50A58-482D-4B2A-9657-EC6338A716DD}">
      <dgm:prSet/>
      <dgm:spPr/>
      <dgm:t>
        <a:bodyPr/>
        <a:lstStyle/>
        <a:p>
          <a:pPr rtl="1"/>
          <a:endParaRPr lang="ar-SA" sz="1800"/>
        </a:p>
      </dgm:t>
    </dgm:pt>
    <dgm:pt modelId="{8F13D335-331F-4440-8495-9610A52691E7}">
      <dgm:prSet phldrT="[Text]" custT="1"/>
      <dgm:spPr/>
      <dgm:t>
        <a:bodyPr/>
        <a:lstStyle/>
        <a:p>
          <a:pPr algn="ctr" rtl="1">
            <a:lnSpc>
              <a:spcPct val="200000"/>
            </a:lnSpc>
          </a:pPr>
          <a:r>
            <a:rPr lang="ar-BH" sz="2400" b="1" dirty="0" smtClean="0">
              <a:solidFill>
                <a:srgbClr val="C00000"/>
              </a:solidFill>
            </a:rPr>
            <a:t>أ- </a:t>
          </a:r>
          <a:r>
            <a:rPr lang="ar-SA" sz="2400" b="1" dirty="0" smtClean="0">
              <a:solidFill>
                <a:srgbClr val="C00000"/>
              </a:solidFill>
            </a:rPr>
            <a:t>التمسك بالوحدة مع مصر</a:t>
          </a:r>
        </a:p>
        <a:p>
          <a:pPr algn="just" rtl="1">
            <a:lnSpc>
              <a:spcPct val="200000"/>
            </a:lnSpc>
          </a:pPr>
          <a:r>
            <a:rPr lang="ar-SA" sz="2400" b="0" dirty="0" smtClean="0">
              <a:solidFill>
                <a:schemeClr val="tx1"/>
              </a:solidFill>
            </a:rPr>
            <a:t>ظهر ذلك في تعاون المناضل السوداني</a:t>
          </a:r>
          <a:r>
            <a:rPr lang="ar-BH" sz="2400" b="0" dirty="0" smtClean="0">
              <a:solidFill>
                <a:schemeClr val="tx1"/>
              </a:solidFill>
            </a:rPr>
            <a:t> علي</a:t>
          </a:r>
          <a:r>
            <a:rPr lang="ar-SA" sz="2400" b="0" dirty="0" smtClean="0">
              <a:solidFill>
                <a:schemeClr val="tx1"/>
              </a:solidFill>
            </a:rPr>
            <a:t> عبد اللطيف مع الزعيم المصري سعد زغلول وسعيهم لتوحيد حركة المقاومة لكن بريطانيا عملت على فصل السودان عن مصر</a:t>
          </a:r>
          <a:r>
            <a:rPr lang="ar-BH" sz="2400" b="0" dirty="0" smtClean="0">
              <a:solidFill>
                <a:schemeClr val="tx1"/>
              </a:solidFill>
            </a:rPr>
            <a:t>.</a:t>
          </a:r>
          <a:endParaRPr lang="ar-SA" sz="2400" b="0" dirty="0"/>
        </a:p>
      </dgm:t>
    </dgm:pt>
    <dgm:pt modelId="{06799D42-8FAA-4596-8123-35189BA85401}" type="parTrans" cxnId="{E6597E5A-C99B-435B-810E-BAD91422A93D}">
      <dgm:prSet/>
      <dgm:spPr/>
      <dgm:t>
        <a:bodyPr/>
        <a:lstStyle/>
        <a:p>
          <a:pPr rtl="1"/>
          <a:endParaRPr lang="ar-SA" sz="1800"/>
        </a:p>
      </dgm:t>
    </dgm:pt>
    <dgm:pt modelId="{DA556C33-EC46-489A-907B-85874E840D71}" type="sibTrans" cxnId="{E6597E5A-C99B-435B-810E-BAD91422A93D}">
      <dgm:prSet/>
      <dgm:spPr/>
      <dgm:t>
        <a:bodyPr/>
        <a:lstStyle/>
        <a:p>
          <a:pPr rtl="1"/>
          <a:endParaRPr lang="ar-SA" sz="1800"/>
        </a:p>
      </dgm:t>
    </dgm:pt>
    <dgm:pt modelId="{B174B312-A839-4FFF-9280-6E82A87CCA92}">
      <dgm:prSet custT="1"/>
      <dgm:spPr/>
      <dgm:t>
        <a:bodyPr/>
        <a:lstStyle/>
        <a:p>
          <a:pPr algn="ctr" rtl="1">
            <a:lnSpc>
              <a:spcPct val="200000"/>
            </a:lnSpc>
          </a:pPr>
          <a:endParaRPr lang="ar-BH" sz="2400" b="1" dirty="0" smtClean="0">
            <a:solidFill>
              <a:srgbClr val="C00000"/>
            </a:solidFill>
          </a:endParaRPr>
        </a:p>
        <a:p>
          <a:pPr algn="ctr" rtl="1">
            <a:lnSpc>
              <a:spcPct val="200000"/>
            </a:lnSpc>
          </a:pPr>
          <a:r>
            <a:rPr lang="ar-SA" sz="2400" b="1" dirty="0" smtClean="0">
              <a:solidFill>
                <a:srgbClr val="C00000"/>
              </a:solidFill>
            </a:rPr>
            <a:t>ب- النضال السوداني المنفرد</a:t>
          </a:r>
          <a:endParaRPr lang="ar-BH" sz="2400" b="1" dirty="0" smtClean="0">
            <a:solidFill>
              <a:srgbClr val="C00000"/>
            </a:solidFill>
          </a:endParaRPr>
        </a:p>
        <a:p>
          <a:pPr algn="just" rtl="1">
            <a:lnSpc>
              <a:spcPct val="200000"/>
            </a:lnSpc>
          </a:pPr>
          <a:r>
            <a:rPr lang="ar-SA" sz="2400" b="0" dirty="0" smtClean="0">
              <a:solidFill>
                <a:schemeClr val="tx1"/>
              </a:solidFill>
            </a:rPr>
            <a:t>تجلى ذلك في ظهور أحزاب وطنية تنتهج المقاومة السلمية وتسعى إلى تحقيق مطالب وطنية تطورت للمطالبة بالاستقلال</a:t>
          </a:r>
          <a:r>
            <a:rPr lang="ar-BH" sz="2400" b="0" dirty="0" smtClean="0">
              <a:solidFill>
                <a:schemeClr val="tx1"/>
              </a:solidFill>
            </a:rPr>
            <a:t> ووحدة السودان، فاضطرت بريطانيا عام 1944م إلى تعيين أول مجلس استشاري لشمال السودان. </a:t>
          </a:r>
        </a:p>
        <a:p>
          <a:pPr algn="r" rtl="1">
            <a:lnSpc>
              <a:spcPct val="200000"/>
            </a:lnSpc>
          </a:pPr>
          <a:endParaRPr lang="ar-SA" sz="1600" b="1" dirty="0" smtClean="0">
            <a:solidFill>
              <a:schemeClr val="tx1"/>
            </a:solidFill>
          </a:endParaRPr>
        </a:p>
        <a:p>
          <a:pPr algn="ctr" rtl="1">
            <a:lnSpc>
              <a:spcPct val="90000"/>
            </a:lnSpc>
          </a:pPr>
          <a:endParaRPr lang="ar-SA" sz="1200" dirty="0" smtClean="0">
            <a:solidFill>
              <a:srgbClr val="C00000"/>
            </a:solidFill>
          </a:endParaRPr>
        </a:p>
      </dgm:t>
    </dgm:pt>
    <dgm:pt modelId="{631B3380-4143-4992-BD29-F7D658A16086}" type="parTrans" cxnId="{F4D1FF4B-F49D-4C65-94D8-9F83976A9B63}">
      <dgm:prSet/>
      <dgm:spPr/>
      <dgm:t>
        <a:bodyPr/>
        <a:lstStyle/>
        <a:p>
          <a:pPr rtl="1"/>
          <a:endParaRPr lang="ar-SA" sz="1800"/>
        </a:p>
      </dgm:t>
    </dgm:pt>
    <dgm:pt modelId="{D8D5BEDC-3C5E-4151-9462-273651065C3A}" type="sibTrans" cxnId="{F4D1FF4B-F49D-4C65-94D8-9F83976A9B63}">
      <dgm:prSet/>
      <dgm:spPr/>
      <dgm:t>
        <a:bodyPr/>
        <a:lstStyle/>
        <a:p>
          <a:pPr rtl="1"/>
          <a:endParaRPr lang="ar-SA" sz="1800"/>
        </a:p>
      </dgm:t>
    </dgm:pt>
    <dgm:pt modelId="{60401AE3-68BF-4876-99DC-357FF28F7378}" type="pres">
      <dgm:prSet presAssocID="{018840E3-9E46-40B8-81EE-1F372DF3261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52537EB-B8A1-4222-BC8C-17E8A78E0D0B}" type="pres">
      <dgm:prSet presAssocID="{23D3740D-A9E5-4CDD-8466-30FFE4BD0F4D}" presName="hierRoot1" presStyleCnt="0"/>
      <dgm:spPr/>
    </dgm:pt>
    <dgm:pt modelId="{832A047B-DE0B-4F29-956A-98F0E44B311C}" type="pres">
      <dgm:prSet presAssocID="{23D3740D-A9E5-4CDD-8466-30FFE4BD0F4D}" presName="composite" presStyleCnt="0"/>
      <dgm:spPr/>
    </dgm:pt>
    <dgm:pt modelId="{A0C3FC9A-E578-451B-A11E-1D07222F6774}" type="pres">
      <dgm:prSet presAssocID="{23D3740D-A9E5-4CDD-8466-30FFE4BD0F4D}" presName="background" presStyleLbl="node0" presStyleIdx="0" presStyleCnt="1"/>
      <dgm:spPr/>
      <dgm:t>
        <a:bodyPr/>
        <a:lstStyle/>
        <a:p>
          <a:endParaRPr lang="en-US"/>
        </a:p>
      </dgm:t>
    </dgm:pt>
    <dgm:pt modelId="{413760C1-A746-4130-8D4C-E2618E43DE9D}" type="pres">
      <dgm:prSet presAssocID="{23D3740D-A9E5-4CDD-8466-30FFE4BD0F4D}" presName="text" presStyleLbl="fgAcc0" presStyleIdx="0" presStyleCnt="1" custScaleX="1020691" custLinFactNeighborX="66292" custLinFactNeighborY="-2208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FC48923-162A-4E97-BCE0-BD2627C5AECD}" type="pres">
      <dgm:prSet presAssocID="{23D3740D-A9E5-4CDD-8466-30FFE4BD0F4D}" presName="hierChild2" presStyleCnt="0"/>
      <dgm:spPr/>
    </dgm:pt>
    <dgm:pt modelId="{9AA1F124-B120-4CF0-9253-A73C40A5B331}" type="pres">
      <dgm:prSet presAssocID="{B84718D3-0CD6-49AC-9539-3D19B51732A4}" presName="Name10" presStyleLbl="parChTrans1D2" presStyleIdx="0" presStyleCnt="1"/>
      <dgm:spPr/>
      <dgm:t>
        <a:bodyPr/>
        <a:lstStyle/>
        <a:p>
          <a:endParaRPr lang="en-US"/>
        </a:p>
      </dgm:t>
    </dgm:pt>
    <dgm:pt modelId="{D9A9BDEB-E9A9-40D0-B705-927FD84D6576}" type="pres">
      <dgm:prSet presAssocID="{1760D09C-9D24-4388-8F00-4141B94A8D56}" presName="hierRoot2" presStyleCnt="0"/>
      <dgm:spPr/>
    </dgm:pt>
    <dgm:pt modelId="{B5866918-189B-42B9-B931-6D176C0983F3}" type="pres">
      <dgm:prSet presAssocID="{1760D09C-9D24-4388-8F00-4141B94A8D56}" presName="composite2" presStyleCnt="0"/>
      <dgm:spPr/>
    </dgm:pt>
    <dgm:pt modelId="{47E252F0-23BF-44D5-9D0A-36609C62A6DD}" type="pres">
      <dgm:prSet presAssocID="{1760D09C-9D24-4388-8F00-4141B94A8D56}" presName="background2" presStyleLbl="node2" presStyleIdx="0" presStyleCnt="1"/>
      <dgm:spPr/>
    </dgm:pt>
    <dgm:pt modelId="{5DA3F303-99C1-43AC-BE4B-8EB18ED8D9F2}" type="pres">
      <dgm:prSet presAssocID="{1760D09C-9D24-4388-8F00-4141B94A8D56}" presName="text2" presStyleLbl="fgAcc2" presStyleIdx="0" presStyleCnt="1" custScaleX="407401" custLinFactNeighborX="91670" custLinFactNeighborY="-4024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CC6BAB0-1861-4D5C-9FB9-1BD5E20BB76A}" type="pres">
      <dgm:prSet presAssocID="{1760D09C-9D24-4388-8F00-4141B94A8D56}" presName="hierChild3" presStyleCnt="0"/>
      <dgm:spPr/>
    </dgm:pt>
    <dgm:pt modelId="{B1E26A04-617C-42BB-A23D-E626DDE379C9}" type="pres">
      <dgm:prSet presAssocID="{631B3380-4143-4992-BD29-F7D658A16086}" presName="Name17" presStyleLbl="parChTrans1D3" presStyleIdx="0" presStyleCnt="2"/>
      <dgm:spPr/>
      <dgm:t>
        <a:bodyPr/>
        <a:lstStyle/>
        <a:p>
          <a:endParaRPr lang="en-US"/>
        </a:p>
      </dgm:t>
    </dgm:pt>
    <dgm:pt modelId="{61F6DEC2-9E4F-417D-A6F4-2EE00B13959E}" type="pres">
      <dgm:prSet presAssocID="{B174B312-A839-4FFF-9280-6E82A87CCA92}" presName="hierRoot3" presStyleCnt="0"/>
      <dgm:spPr/>
    </dgm:pt>
    <dgm:pt modelId="{8D9E3588-DE1B-41E7-8894-BA751502E831}" type="pres">
      <dgm:prSet presAssocID="{B174B312-A839-4FFF-9280-6E82A87CCA92}" presName="composite3" presStyleCnt="0"/>
      <dgm:spPr/>
    </dgm:pt>
    <dgm:pt modelId="{8CFE8865-E7FD-4C6F-976C-51E84DE1867D}" type="pres">
      <dgm:prSet presAssocID="{B174B312-A839-4FFF-9280-6E82A87CCA92}" presName="background3" presStyleLbl="node3" presStyleIdx="0" presStyleCnt="2"/>
      <dgm:spPr/>
    </dgm:pt>
    <dgm:pt modelId="{9AA079C4-2E34-4A7F-80D7-B2BDA95D592C}" type="pres">
      <dgm:prSet presAssocID="{B174B312-A839-4FFF-9280-6E82A87CCA92}" presName="text3" presStyleLbl="fgAcc3" presStyleIdx="0" presStyleCnt="2" custScaleX="611739" custScaleY="627871" custLinFactNeighborX="21142" custLinFactNeighborY="-3172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8966FD9-E33A-452E-AA9A-84251A035E9B}" type="pres">
      <dgm:prSet presAssocID="{B174B312-A839-4FFF-9280-6E82A87CCA92}" presName="hierChild4" presStyleCnt="0"/>
      <dgm:spPr/>
    </dgm:pt>
    <dgm:pt modelId="{D8220331-9830-4611-9BF7-972BFD5BC11D}" type="pres">
      <dgm:prSet presAssocID="{06799D42-8FAA-4596-8123-35189BA85401}" presName="Name17" presStyleLbl="parChTrans1D3" presStyleIdx="1" presStyleCnt="2"/>
      <dgm:spPr/>
      <dgm:t>
        <a:bodyPr/>
        <a:lstStyle/>
        <a:p>
          <a:endParaRPr lang="en-US"/>
        </a:p>
      </dgm:t>
    </dgm:pt>
    <dgm:pt modelId="{8CDACA3E-CD8C-4D97-9240-12D212B0EB07}" type="pres">
      <dgm:prSet presAssocID="{8F13D335-331F-4440-8495-9610A52691E7}" presName="hierRoot3" presStyleCnt="0"/>
      <dgm:spPr/>
    </dgm:pt>
    <dgm:pt modelId="{AD6AE79E-BD00-42B9-9F2C-A58260D7E034}" type="pres">
      <dgm:prSet presAssocID="{8F13D335-331F-4440-8495-9610A52691E7}" presName="composite3" presStyleCnt="0"/>
      <dgm:spPr/>
    </dgm:pt>
    <dgm:pt modelId="{DABE6705-4F16-4ECF-BA20-A6927FD3C0AF}" type="pres">
      <dgm:prSet presAssocID="{8F13D335-331F-4440-8495-9610A52691E7}" presName="background3" presStyleLbl="node3" presStyleIdx="1" presStyleCnt="2"/>
      <dgm:spPr/>
    </dgm:pt>
    <dgm:pt modelId="{0E60AE5C-F5AE-491B-AB4D-3C38CACE21BB}" type="pres">
      <dgm:prSet presAssocID="{8F13D335-331F-4440-8495-9610A52691E7}" presName="text3" presStyleLbl="fgAcc3" presStyleIdx="1" presStyleCnt="2" custScaleX="471970" custScaleY="601194" custLinFactNeighborX="23831" custLinFactNeighborY="-1824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F6C6651-AC7A-4E6D-96E0-7A0C091F12B2}" type="pres">
      <dgm:prSet presAssocID="{8F13D335-331F-4440-8495-9610A52691E7}" presName="hierChild4" presStyleCnt="0"/>
      <dgm:spPr/>
    </dgm:pt>
  </dgm:ptLst>
  <dgm:cxnLst>
    <dgm:cxn modelId="{7F512854-FB83-44AC-9945-F5DD30030DB2}" type="presOf" srcId="{8F13D335-331F-4440-8495-9610A52691E7}" destId="{0E60AE5C-F5AE-491B-AB4D-3C38CACE21BB}" srcOrd="0" destOrd="0" presId="urn:microsoft.com/office/officeart/2005/8/layout/hierarchy1"/>
    <dgm:cxn modelId="{586A2DC8-F840-4D64-A4DA-6E7DB1C0E96A}" type="presOf" srcId="{23D3740D-A9E5-4CDD-8466-30FFE4BD0F4D}" destId="{413760C1-A746-4130-8D4C-E2618E43DE9D}" srcOrd="0" destOrd="0" presId="urn:microsoft.com/office/officeart/2005/8/layout/hierarchy1"/>
    <dgm:cxn modelId="{C0E72502-DBCB-420E-A632-7729509AADE3}" type="presOf" srcId="{B174B312-A839-4FFF-9280-6E82A87CCA92}" destId="{9AA079C4-2E34-4A7F-80D7-B2BDA95D592C}" srcOrd="0" destOrd="0" presId="urn:microsoft.com/office/officeart/2005/8/layout/hierarchy1"/>
    <dgm:cxn modelId="{56AACFD7-397D-4459-823A-4C039256DAAD}" type="presOf" srcId="{B84718D3-0CD6-49AC-9539-3D19B51732A4}" destId="{9AA1F124-B120-4CF0-9253-A73C40A5B331}" srcOrd="0" destOrd="0" presId="urn:microsoft.com/office/officeart/2005/8/layout/hierarchy1"/>
    <dgm:cxn modelId="{D0CAE274-961E-43DC-810A-D7B462469E19}" type="presOf" srcId="{06799D42-8FAA-4596-8123-35189BA85401}" destId="{D8220331-9830-4611-9BF7-972BFD5BC11D}" srcOrd="0" destOrd="0" presId="urn:microsoft.com/office/officeart/2005/8/layout/hierarchy1"/>
    <dgm:cxn modelId="{47D71213-EB98-4C20-A967-159BD2B9ACB1}" type="presOf" srcId="{631B3380-4143-4992-BD29-F7D658A16086}" destId="{B1E26A04-617C-42BB-A23D-E626DDE379C9}" srcOrd="0" destOrd="0" presId="urn:microsoft.com/office/officeart/2005/8/layout/hierarchy1"/>
    <dgm:cxn modelId="{E6597E5A-C99B-435B-810E-BAD91422A93D}" srcId="{1760D09C-9D24-4388-8F00-4141B94A8D56}" destId="{8F13D335-331F-4440-8495-9610A52691E7}" srcOrd="1" destOrd="0" parTransId="{06799D42-8FAA-4596-8123-35189BA85401}" sibTransId="{DA556C33-EC46-489A-907B-85874E840D71}"/>
    <dgm:cxn modelId="{6A2C5D74-29FB-40B1-BDF4-DB08FC960A64}" type="presOf" srcId="{1760D09C-9D24-4388-8F00-4141B94A8D56}" destId="{5DA3F303-99C1-43AC-BE4B-8EB18ED8D9F2}" srcOrd="0" destOrd="0" presId="urn:microsoft.com/office/officeart/2005/8/layout/hierarchy1"/>
    <dgm:cxn modelId="{151810E4-7003-408C-9C32-43D7BC27BA6E}" type="presOf" srcId="{018840E3-9E46-40B8-81EE-1F372DF32616}" destId="{60401AE3-68BF-4876-99DC-357FF28F7378}" srcOrd="0" destOrd="0" presId="urn:microsoft.com/office/officeart/2005/8/layout/hierarchy1"/>
    <dgm:cxn modelId="{171A6ACB-6C3B-47D7-8583-3DD7129CB326}" srcId="{018840E3-9E46-40B8-81EE-1F372DF32616}" destId="{23D3740D-A9E5-4CDD-8466-30FFE4BD0F4D}" srcOrd="0" destOrd="0" parTransId="{C06A210B-BC22-42F1-AD30-64D4360FA74B}" sibTransId="{83984060-109F-46CC-BCFF-160564C707C8}"/>
    <dgm:cxn modelId="{53F50A58-482D-4B2A-9657-EC6338A716DD}" srcId="{23D3740D-A9E5-4CDD-8466-30FFE4BD0F4D}" destId="{1760D09C-9D24-4388-8F00-4141B94A8D56}" srcOrd="0" destOrd="0" parTransId="{B84718D3-0CD6-49AC-9539-3D19B51732A4}" sibTransId="{19C95D27-E1DA-4625-9AD9-F671E738C7B8}"/>
    <dgm:cxn modelId="{F4D1FF4B-F49D-4C65-94D8-9F83976A9B63}" srcId="{1760D09C-9D24-4388-8F00-4141B94A8D56}" destId="{B174B312-A839-4FFF-9280-6E82A87CCA92}" srcOrd="0" destOrd="0" parTransId="{631B3380-4143-4992-BD29-F7D658A16086}" sibTransId="{D8D5BEDC-3C5E-4151-9462-273651065C3A}"/>
    <dgm:cxn modelId="{42FBDF8A-3E33-4C6D-9A85-EC9A8FEE1A25}" type="presParOf" srcId="{60401AE3-68BF-4876-99DC-357FF28F7378}" destId="{A52537EB-B8A1-4222-BC8C-17E8A78E0D0B}" srcOrd="0" destOrd="0" presId="urn:microsoft.com/office/officeart/2005/8/layout/hierarchy1"/>
    <dgm:cxn modelId="{00CA7EA8-9429-49A3-9BC2-689CD40946B1}" type="presParOf" srcId="{A52537EB-B8A1-4222-BC8C-17E8A78E0D0B}" destId="{832A047B-DE0B-4F29-956A-98F0E44B311C}" srcOrd="0" destOrd="0" presId="urn:microsoft.com/office/officeart/2005/8/layout/hierarchy1"/>
    <dgm:cxn modelId="{8D6EBD05-4AE0-487C-8385-F4D4A1D47D51}" type="presParOf" srcId="{832A047B-DE0B-4F29-956A-98F0E44B311C}" destId="{A0C3FC9A-E578-451B-A11E-1D07222F6774}" srcOrd="0" destOrd="0" presId="urn:microsoft.com/office/officeart/2005/8/layout/hierarchy1"/>
    <dgm:cxn modelId="{4CF57215-6B91-4AE5-91CB-7C6D7F2C810D}" type="presParOf" srcId="{832A047B-DE0B-4F29-956A-98F0E44B311C}" destId="{413760C1-A746-4130-8D4C-E2618E43DE9D}" srcOrd="1" destOrd="0" presId="urn:microsoft.com/office/officeart/2005/8/layout/hierarchy1"/>
    <dgm:cxn modelId="{2FA2B627-2754-419F-822A-B51247D6FDDF}" type="presParOf" srcId="{A52537EB-B8A1-4222-BC8C-17E8A78E0D0B}" destId="{FFC48923-162A-4E97-BCE0-BD2627C5AECD}" srcOrd="1" destOrd="0" presId="urn:microsoft.com/office/officeart/2005/8/layout/hierarchy1"/>
    <dgm:cxn modelId="{C32F9310-B7C6-481E-A2CA-C8237D40620F}" type="presParOf" srcId="{FFC48923-162A-4E97-BCE0-BD2627C5AECD}" destId="{9AA1F124-B120-4CF0-9253-A73C40A5B331}" srcOrd="0" destOrd="0" presId="urn:microsoft.com/office/officeart/2005/8/layout/hierarchy1"/>
    <dgm:cxn modelId="{A1B8C6B2-64A1-4161-8FFB-CD7FF9FA4904}" type="presParOf" srcId="{FFC48923-162A-4E97-BCE0-BD2627C5AECD}" destId="{D9A9BDEB-E9A9-40D0-B705-927FD84D6576}" srcOrd="1" destOrd="0" presId="urn:microsoft.com/office/officeart/2005/8/layout/hierarchy1"/>
    <dgm:cxn modelId="{B5B0E52F-4F92-40AC-8474-3A50F0C6BA1A}" type="presParOf" srcId="{D9A9BDEB-E9A9-40D0-B705-927FD84D6576}" destId="{B5866918-189B-42B9-B931-6D176C0983F3}" srcOrd="0" destOrd="0" presId="urn:microsoft.com/office/officeart/2005/8/layout/hierarchy1"/>
    <dgm:cxn modelId="{BD922E5C-2B82-4B03-BC8D-A80358D8D672}" type="presParOf" srcId="{B5866918-189B-42B9-B931-6D176C0983F3}" destId="{47E252F0-23BF-44D5-9D0A-36609C62A6DD}" srcOrd="0" destOrd="0" presId="urn:microsoft.com/office/officeart/2005/8/layout/hierarchy1"/>
    <dgm:cxn modelId="{F0A0727E-DD52-44CF-B6B0-0003908522B2}" type="presParOf" srcId="{B5866918-189B-42B9-B931-6D176C0983F3}" destId="{5DA3F303-99C1-43AC-BE4B-8EB18ED8D9F2}" srcOrd="1" destOrd="0" presId="urn:microsoft.com/office/officeart/2005/8/layout/hierarchy1"/>
    <dgm:cxn modelId="{DD3B1B4E-244B-4237-944F-28FE66F768D9}" type="presParOf" srcId="{D9A9BDEB-E9A9-40D0-B705-927FD84D6576}" destId="{ACC6BAB0-1861-4D5C-9FB9-1BD5E20BB76A}" srcOrd="1" destOrd="0" presId="urn:microsoft.com/office/officeart/2005/8/layout/hierarchy1"/>
    <dgm:cxn modelId="{73749E53-4978-4E5C-84A7-4D6D4DBD1A28}" type="presParOf" srcId="{ACC6BAB0-1861-4D5C-9FB9-1BD5E20BB76A}" destId="{B1E26A04-617C-42BB-A23D-E626DDE379C9}" srcOrd="0" destOrd="0" presId="urn:microsoft.com/office/officeart/2005/8/layout/hierarchy1"/>
    <dgm:cxn modelId="{365CDA52-596C-444C-8996-836E6C6573B5}" type="presParOf" srcId="{ACC6BAB0-1861-4D5C-9FB9-1BD5E20BB76A}" destId="{61F6DEC2-9E4F-417D-A6F4-2EE00B13959E}" srcOrd="1" destOrd="0" presId="urn:microsoft.com/office/officeart/2005/8/layout/hierarchy1"/>
    <dgm:cxn modelId="{DAE7B03B-1F1E-4E97-AB7A-0E1F606029C1}" type="presParOf" srcId="{61F6DEC2-9E4F-417D-A6F4-2EE00B13959E}" destId="{8D9E3588-DE1B-41E7-8894-BA751502E831}" srcOrd="0" destOrd="0" presId="urn:microsoft.com/office/officeart/2005/8/layout/hierarchy1"/>
    <dgm:cxn modelId="{38123C89-D269-4674-AB91-B7E60A34CA8D}" type="presParOf" srcId="{8D9E3588-DE1B-41E7-8894-BA751502E831}" destId="{8CFE8865-E7FD-4C6F-976C-51E84DE1867D}" srcOrd="0" destOrd="0" presId="urn:microsoft.com/office/officeart/2005/8/layout/hierarchy1"/>
    <dgm:cxn modelId="{CAF7B01A-370F-4B19-9940-680D3E7ED133}" type="presParOf" srcId="{8D9E3588-DE1B-41E7-8894-BA751502E831}" destId="{9AA079C4-2E34-4A7F-80D7-B2BDA95D592C}" srcOrd="1" destOrd="0" presId="urn:microsoft.com/office/officeart/2005/8/layout/hierarchy1"/>
    <dgm:cxn modelId="{4E3335BB-B7F0-4516-8798-D1018D6DEA43}" type="presParOf" srcId="{61F6DEC2-9E4F-417D-A6F4-2EE00B13959E}" destId="{A8966FD9-E33A-452E-AA9A-84251A035E9B}" srcOrd="1" destOrd="0" presId="urn:microsoft.com/office/officeart/2005/8/layout/hierarchy1"/>
    <dgm:cxn modelId="{C380B099-F8B6-4E1E-901E-2FB94CEB702A}" type="presParOf" srcId="{ACC6BAB0-1861-4D5C-9FB9-1BD5E20BB76A}" destId="{D8220331-9830-4611-9BF7-972BFD5BC11D}" srcOrd="2" destOrd="0" presId="urn:microsoft.com/office/officeart/2005/8/layout/hierarchy1"/>
    <dgm:cxn modelId="{0DD0B61A-CB29-475D-AFCA-B0B1F11CDB6F}" type="presParOf" srcId="{ACC6BAB0-1861-4D5C-9FB9-1BD5E20BB76A}" destId="{8CDACA3E-CD8C-4D97-9240-12D212B0EB07}" srcOrd="3" destOrd="0" presId="urn:microsoft.com/office/officeart/2005/8/layout/hierarchy1"/>
    <dgm:cxn modelId="{1730A3E1-FC85-4FCA-81F4-B9B8DEF57807}" type="presParOf" srcId="{8CDACA3E-CD8C-4D97-9240-12D212B0EB07}" destId="{AD6AE79E-BD00-42B9-9F2C-A58260D7E034}" srcOrd="0" destOrd="0" presId="urn:microsoft.com/office/officeart/2005/8/layout/hierarchy1"/>
    <dgm:cxn modelId="{B2CBABE7-359E-4AE1-A8D1-E8851A38F3B9}" type="presParOf" srcId="{AD6AE79E-BD00-42B9-9F2C-A58260D7E034}" destId="{DABE6705-4F16-4ECF-BA20-A6927FD3C0AF}" srcOrd="0" destOrd="0" presId="urn:microsoft.com/office/officeart/2005/8/layout/hierarchy1"/>
    <dgm:cxn modelId="{09B59D2A-9EDC-49E7-9FE8-73D504E9753E}" type="presParOf" srcId="{AD6AE79E-BD00-42B9-9F2C-A58260D7E034}" destId="{0E60AE5C-F5AE-491B-AB4D-3C38CACE21BB}" srcOrd="1" destOrd="0" presId="urn:microsoft.com/office/officeart/2005/8/layout/hierarchy1"/>
    <dgm:cxn modelId="{461B0076-594B-4EC2-B11E-F4A887A6CC48}" type="presParOf" srcId="{8CDACA3E-CD8C-4D97-9240-12D212B0EB07}" destId="{7F6C6651-AC7A-4E6D-96E0-7A0C091F12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8840E3-9E46-40B8-81EE-1F372DF3261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3D3740D-A9E5-4CDD-8466-30FFE4BD0F4D}">
      <dgm:prSet phldrT="[Text]" custT="1"/>
      <dgm:spPr/>
      <dgm:t>
        <a:bodyPr/>
        <a:lstStyle/>
        <a:p>
          <a:pPr rtl="1"/>
          <a:r>
            <a:rPr lang="ar-SA" sz="2800" b="1" dirty="0" smtClean="0">
              <a:solidFill>
                <a:schemeClr val="tx1"/>
              </a:solidFill>
              <a:cs typeface="+mn-cs"/>
            </a:rPr>
            <a:t>الصومال</a:t>
          </a:r>
          <a:r>
            <a:rPr lang="ar-SA" sz="2400" b="1" dirty="0" smtClean="0">
              <a:solidFill>
                <a:schemeClr val="tx1"/>
              </a:solidFill>
              <a:cs typeface="+mn-cs"/>
            </a:rPr>
            <a:t> </a:t>
          </a:r>
          <a:endParaRPr lang="ar-SA" sz="2400" b="1" dirty="0">
            <a:cs typeface="+mn-cs"/>
          </a:endParaRPr>
        </a:p>
      </dgm:t>
    </dgm:pt>
    <dgm:pt modelId="{C06A210B-BC22-42F1-AD30-64D4360FA74B}" type="parTrans" cxnId="{171A6ACB-6C3B-47D7-8583-3DD7129CB326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83984060-109F-46CC-BCFF-160564C707C8}" type="sibTrans" cxnId="{171A6ACB-6C3B-47D7-8583-3DD7129CB326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1760D09C-9D24-4388-8F00-4141B94A8D56}">
      <dgm:prSet phldrT="[Text]" custT="1"/>
      <dgm:spPr/>
      <dgm:t>
        <a:bodyPr/>
        <a:lstStyle/>
        <a:p>
          <a:pPr rtl="1"/>
          <a:r>
            <a:rPr lang="ar-BH" sz="2400" b="1" dirty="0" smtClean="0">
              <a:solidFill>
                <a:srgbClr val="0070C0"/>
              </a:solidFill>
              <a:cs typeface="+mj-cs"/>
            </a:rPr>
            <a:t>1-</a:t>
          </a:r>
          <a:r>
            <a:rPr lang="ar-SA" sz="2400" b="1" dirty="0" smtClean="0">
              <a:solidFill>
                <a:srgbClr val="0070C0"/>
              </a:solidFill>
              <a:cs typeface="+mj-cs"/>
            </a:rPr>
            <a:t>المقاومة الوطنية  </a:t>
          </a:r>
          <a:endParaRPr lang="ar-SA" sz="2400" b="1" dirty="0">
            <a:solidFill>
              <a:srgbClr val="0070C0"/>
            </a:solidFill>
            <a:cs typeface="+mj-cs"/>
          </a:endParaRPr>
        </a:p>
      </dgm:t>
    </dgm:pt>
    <dgm:pt modelId="{B84718D3-0CD6-49AC-9539-3D19B51732A4}" type="parTrans" cxnId="{53F50A58-482D-4B2A-9657-EC6338A716DD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19C95D27-E1DA-4625-9AD9-F671E738C7B8}" type="sibTrans" cxnId="{53F50A58-482D-4B2A-9657-EC6338A716DD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8F13D335-331F-4440-8495-9610A52691E7}">
      <dgm:prSet phldrT="[Text]" custT="1"/>
      <dgm:spPr/>
      <dgm:t>
        <a:bodyPr/>
        <a:lstStyle/>
        <a:p>
          <a:pPr algn="ctr" rtl="1">
            <a:lnSpc>
              <a:spcPct val="200000"/>
            </a:lnSpc>
          </a:pPr>
          <a:endParaRPr lang="ar-BH" sz="2400" b="1" dirty="0" smtClean="0">
            <a:solidFill>
              <a:srgbClr val="0070C0"/>
            </a:solidFill>
            <a:cs typeface="+mn-cs"/>
          </a:endParaRPr>
        </a:p>
        <a:p>
          <a:pPr algn="just" rtl="1">
            <a:lnSpc>
              <a:spcPct val="150000"/>
            </a:lnSpc>
          </a:pPr>
          <a:r>
            <a:rPr lang="ar-SA" sz="2400" b="1" dirty="0" smtClean="0">
              <a:solidFill>
                <a:srgbClr val="0070C0"/>
              </a:solidFill>
              <a:latin typeface="Arial" panose="020B0604020202020204" pitchFamily="34" charset="0"/>
              <a:cs typeface="+mn-cs"/>
            </a:rPr>
            <a:t>أ- مرحلة الجهاد المقدس: </a:t>
          </a:r>
          <a:endParaRPr lang="ar-BH" sz="2400" b="1" dirty="0" smtClean="0">
            <a:solidFill>
              <a:srgbClr val="0070C0"/>
            </a:solidFill>
            <a:latin typeface="Arial" panose="020B0604020202020204" pitchFamily="34" charset="0"/>
            <a:cs typeface="+mn-cs"/>
          </a:endParaRPr>
        </a:p>
        <a:p>
          <a:pPr algn="just" rtl="1">
            <a:lnSpc>
              <a:spcPct val="150000"/>
            </a:lnSpc>
          </a:pPr>
          <a:r>
            <a:rPr lang="ar-SA" sz="2400" b="0" dirty="0" smtClean="0">
              <a:latin typeface="Arial" panose="020B0604020202020204" pitchFamily="34" charset="0"/>
              <a:cs typeface="+mn-cs"/>
            </a:rPr>
            <a:t>شهدت</a:t>
          </a:r>
          <a:r>
            <a:rPr lang="ar-BH" sz="2400" b="0" dirty="0" smtClean="0">
              <a:latin typeface="Arial" panose="020B0604020202020204" pitchFamily="34" charset="0"/>
              <a:cs typeface="+mn-cs"/>
            </a:rPr>
            <a:t> </a:t>
          </a:r>
          <a:r>
            <a:rPr lang="ar-SA" sz="2400" b="0" dirty="0" smtClean="0">
              <a:latin typeface="Arial" panose="020B0604020202020204" pitchFamily="34" charset="0"/>
              <a:cs typeface="+mn-cs"/>
            </a:rPr>
            <a:t>الفترة</a:t>
          </a:r>
          <a:r>
            <a:rPr lang="ar-BH" sz="2400" b="0" dirty="0" smtClean="0">
              <a:latin typeface="Arial" panose="020B0604020202020204" pitchFamily="34" charset="0"/>
              <a:cs typeface="+mn-cs"/>
            </a:rPr>
            <a:t> (1900- 1920م) </a:t>
          </a:r>
          <a:r>
            <a:rPr lang="ar-SA" sz="2400" b="0" dirty="0" smtClean="0">
              <a:latin typeface="Arial" panose="020B0604020202020204" pitchFamily="34" charset="0"/>
              <a:cs typeface="+mn-cs"/>
            </a:rPr>
            <a:t>ظهور المقاومة العسكرية بقيادة الحركة الصوفية، </a:t>
          </a:r>
          <a:r>
            <a:rPr lang="ar-BH" sz="2400" b="0" dirty="0" smtClean="0">
              <a:latin typeface="Arial" panose="020B0604020202020204" pitchFamily="34" charset="0"/>
              <a:cs typeface="+mn-cs"/>
            </a:rPr>
            <a:t>.بقيادة محمد عبدالله حسن </a:t>
          </a:r>
          <a:r>
            <a:rPr lang="ar-SA" sz="2400" b="0" dirty="0" smtClean="0">
              <a:latin typeface="Arial" panose="020B0604020202020204" pitchFamily="34" charset="0"/>
              <a:cs typeface="+mn-cs"/>
            </a:rPr>
            <a:t>لكن بريطانيا قضت عليها</a:t>
          </a:r>
          <a:r>
            <a:rPr lang="ar-BH" sz="2400" b="0" dirty="0" smtClean="0">
              <a:latin typeface="Arial" panose="020B0604020202020204" pitchFamily="34" charset="0"/>
              <a:cs typeface="+mn-cs"/>
            </a:rPr>
            <a:t> فتشكلت حركتا الرابطة الصومالية الوطنية ووحدة الشمال الصومالي</a:t>
          </a:r>
        </a:p>
        <a:p>
          <a:pPr algn="just" rtl="1">
            <a:lnSpc>
              <a:spcPct val="150000"/>
            </a:lnSpc>
          </a:pPr>
          <a:r>
            <a:rPr lang="ar-BH" sz="2400" b="0" dirty="0" smtClean="0">
              <a:latin typeface="Arial" panose="020B0604020202020204" pitchFamily="34" charset="0"/>
              <a:cs typeface="+mn-cs"/>
            </a:rPr>
            <a:t>كانت مهمتها نشر الثقافة والوعي الوطني من اجل جلاء الاستعمار</a:t>
          </a:r>
        </a:p>
        <a:p>
          <a:pPr algn="r" rtl="1">
            <a:lnSpc>
              <a:spcPct val="150000"/>
            </a:lnSpc>
          </a:pPr>
          <a:endParaRPr lang="ar-BH" sz="2400" b="0" dirty="0" smtClean="0">
            <a:latin typeface="Arial" panose="020B0604020202020204" pitchFamily="34" charset="0"/>
            <a:cs typeface="+mn-cs"/>
          </a:endParaRPr>
        </a:p>
        <a:p>
          <a:pPr algn="r" rtl="1">
            <a:lnSpc>
              <a:spcPct val="150000"/>
            </a:lnSpc>
          </a:pPr>
          <a:endParaRPr lang="ar-BH" sz="2400" b="0" dirty="0" smtClean="0">
            <a:latin typeface="Arial" panose="020B0604020202020204" pitchFamily="34" charset="0"/>
            <a:cs typeface="+mn-cs"/>
          </a:endParaRPr>
        </a:p>
        <a:p>
          <a:pPr algn="ctr" rtl="1">
            <a:lnSpc>
              <a:spcPct val="150000"/>
            </a:lnSpc>
          </a:pPr>
          <a:endParaRPr lang="ar-BH" sz="2400" b="1" dirty="0" smtClean="0">
            <a:cs typeface="+mn-cs"/>
          </a:endParaRPr>
        </a:p>
        <a:p>
          <a:pPr algn="ctr" rtl="1">
            <a:lnSpc>
              <a:spcPct val="150000"/>
            </a:lnSpc>
          </a:pPr>
          <a:endParaRPr lang="ar-SA" sz="2400" b="1" dirty="0">
            <a:cs typeface="+mn-cs"/>
          </a:endParaRPr>
        </a:p>
      </dgm:t>
    </dgm:pt>
    <dgm:pt modelId="{06799D42-8FAA-4596-8123-35189BA85401}" type="parTrans" cxnId="{E6597E5A-C99B-435B-810E-BAD91422A93D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DA556C33-EC46-489A-907B-85874E840D71}" type="sibTrans" cxnId="{E6597E5A-C99B-435B-810E-BAD91422A93D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B174B312-A839-4FFF-9280-6E82A87CCA92}">
      <dgm:prSet custT="1"/>
      <dgm:spPr/>
      <dgm:t>
        <a:bodyPr/>
        <a:lstStyle/>
        <a:p>
          <a:pPr algn="just" rtl="1">
            <a:lnSpc>
              <a:spcPct val="150000"/>
            </a:lnSpc>
          </a:pPr>
          <a:r>
            <a:rPr lang="ar-SA" sz="2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ب- في أثناء الحرب العالمية الثانية:</a:t>
          </a:r>
        </a:p>
        <a:p>
          <a:pPr algn="just" rtl="1">
            <a:lnSpc>
              <a:spcPct val="150000"/>
            </a:lnSpc>
          </a:pP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احتلت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بريطانيا الصومال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الإيطالي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،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 ثم حاصرت بريطانيا جيبوتي (</a:t>
          </a:r>
          <a:r>
            <a:rPr lang="ar-SA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الصومال الفرنسي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) و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أ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عادت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ه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إل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ى حكومة فرنسا الحرة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،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 ثم عقدت بريطانيا 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ا</a:t>
          </a:r>
          <a:r>
            <a:rPr lang="ar-SA" sz="2400" b="0" dirty="0" err="1" smtClean="0">
              <a:latin typeface="Arial" panose="020B0604020202020204" pitchFamily="34" charset="0"/>
              <a:cs typeface="Arial" panose="020B0604020202020204" pitchFamily="34" charset="0"/>
            </a:rPr>
            <a:t>تفاقية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1942م 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مع إثيوبيا أخضعت أوغادين لسيطرتها لعام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ّ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ين ثم تنازلت عنها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، 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ومع كل هذ</a:t>
          </a:r>
          <a:r>
            <a:rPr lang="ar-BH" sz="2400" b="0" dirty="0" smtClean="0">
              <a:latin typeface="Arial" panose="020B0604020202020204" pitchFamily="34" charset="0"/>
              <a:cs typeface="Arial" panose="020B0604020202020204" pitchFamily="34" charset="0"/>
            </a:rPr>
            <a:t>ه</a:t>
          </a:r>
          <a:r>
            <a:rPr lang="ar-SA" sz="2400" b="0" dirty="0" smtClean="0">
              <a:latin typeface="Arial" panose="020B0604020202020204" pitchFamily="34" charset="0"/>
              <a:cs typeface="Arial" panose="020B0604020202020204" pitchFamily="34" charset="0"/>
            </a:rPr>
            <a:t> الأحداث قاوم الشعب الصومالي الاحتلال بأشكال متعددة.</a:t>
          </a:r>
          <a:endParaRPr lang="ar-BH" sz="2400" b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just" rtl="1">
            <a:lnSpc>
              <a:spcPct val="150000"/>
            </a:lnSpc>
          </a:pPr>
          <a:endParaRPr lang="ar-SA" sz="2400" b="0" dirty="0" smtClean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1B3380-4143-4992-BD29-F7D658A16086}" type="parTrans" cxnId="{F4D1FF4B-F49D-4C65-94D8-9F83976A9B63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D8D5BEDC-3C5E-4151-9462-273651065C3A}" type="sibTrans" cxnId="{F4D1FF4B-F49D-4C65-94D8-9F83976A9B63}">
      <dgm:prSet/>
      <dgm:spPr/>
      <dgm:t>
        <a:bodyPr/>
        <a:lstStyle/>
        <a:p>
          <a:pPr rtl="1"/>
          <a:endParaRPr lang="ar-SA" sz="1800" b="1">
            <a:cs typeface="+mj-cs"/>
          </a:endParaRPr>
        </a:p>
      </dgm:t>
    </dgm:pt>
    <dgm:pt modelId="{60401AE3-68BF-4876-99DC-357FF28F7378}" type="pres">
      <dgm:prSet presAssocID="{018840E3-9E46-40B8-81EE-1F372DF3261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52537EB-B8A1-4222-BC8C-17E8A78E0D0B}" type="pres">
      <dgm:prSet presAssocID="{23D3740D-A9E5-4CDD-8466-30FFE4BD0F4D}" presName="hierRoot1" presStyleCnt="0"/>
      <dgm:spPr/>
    </dgm:pt>
    <dgm:pt modelId="{832A047B-DE0B-4F29-956A-98F0E44B311C}" type="pres">
      <dgm:prSet presAssocID="{23D3740D-A9E5-4CDD-8466-30FFE4BD0F4D}" presName="composite" presStyleCnt="0"/>
      <dgm:spPr/>
    </dgm:pt>
    <dgm:pt modelId="{A0C3FC9A-E578-451B-A11E-1D07222F6774}" type="pres">
      <dgm:prSet presAssocID="{23D3740D-A9E5-4CDD-8466-30FFE4BD0F4D}" presName="background" presStyleLbl="node0" presStyleIdx="0" presStyleCnt="1"/>
      <dgm:spPr/>
    </dgm:pt>
    <dgm:pt modelId="{413760C1-A746-4130-8D4C-E2618E43DE9D}" type="pres">
      <dgm:prSet presAssocID="{23D3740D-A9E5-4CDD-8466-30FFE4BD0F4D}" presName="text" presStyleLbl="fgAcc0" presStyleIdx="0" presStyleCnt="1" custScaleX="417245" custLinFactX="13437" custLinFactNeighborX="100000" custLinFactNeighborY="-1705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FC48923-162A-4E97-BCE0-BD2627C5AECD}" type="pres">
      <dgm:prSet presAssocID="{23D3740D-A9E5-4CDD-8466-30FFE4BD0F4D}" presName="hierChild2" presStyleCnt="0"/>
      <dgm:spPr/>
    </dgm:pt>
    <dgm:pt modelId="{9AA1F124-B120-4CF0-9253-A73C40A5B331}" type="pres">
      <dgm:prSet presAssocID="{B84718D3-0CD6-49AC-9539-3D19B51732A4}" presName="Name10" presStyleLbl="parChTrans1D2" presStyleIdx="0" presStyleCnt="1"/>
      <dgm:spPr/>
      <dgm:t>
        <a:bodyPr/>
        <a:lstStyle/>
        <a:p>
          <a:endParaRPr lang="en-US"/>
        </a:p>
      </dgm:t>
    </dgm:pt>
    <dgm:pt modelId="{D9A9BDEB-E9A9-40D0-B705-927FD84D6576}" type="pres">
      <dgm:prSet presAssocID="{1760D09C-9D24-4388-8F00-4141B94A8D56}" presName="hierRoot2" presStyleCnt="0"/>
      <dgm:spPr/>
    </dgm:pt>
    <dgm:pt modelId="{B5866918-189B-42B9-B931-6D176C0983F3}" type="pres">
      <dgm:prSet presAssocID="{1760D09C-9D24-4388-8F00-4141B94A8D56}" presName="composite2" presStyleCnt="0"/>
      <dgm:spPr/>
    </dgm:pt>
    <dgm:pt modelId="{47E252F0-23BF-44D5-9D0A-36609C62A6DD}" type="pres">
      <dgm:prSet presAssocID="{1760D09C-9D24-4388-8F00-4141B94A8D56}" presName="background2" presStyleLbl="node2" presStyleIdx="0" presStyleCnt="1"/>
      <dgm:spPr/>
    </dgm:pt>
    <dgm:pt modelId="{5DA3F303-99C1-43AC-BE4B-8EB18ED8D9F2}" type="pres">
      <dgm:prSet presAssocID="{1760D09C-9D24-4388-8F00-4141B94A8D56}" presName="text2" presStyleLbl="fgAcc2" presStyleIdx="0" presStyleCnt="1" custScaleX="265485" custLinFactX="878" custLinFactNeighborX="100000" custLinFactNeighborY="-3958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CC6BAB0-1861-4D5C-9FB9-1BD5E20BB76A}" type="pres">
      <dgm:prSet presAssocID="{1760D09C-9D24-4388-8F00-4141B94A8D56}" presName="hierChild3" presStyleCnt="0"/>
      <dgm:spPr/>
    </dgm:pt>
    <dgm:pt modelId="{B1E26A04-617C-42BB-A23D-E626DDE379C9}" type="pres">
      <dgm:prSet presAssocID="{631B3380-4143-4992-BD29-F7D658A16086}" presName="Name17" presStyleLbl="parChTrans1D3" presStyleIdx="0" presStyleCnt="2"/>
      <dgm:spPr/>
      <dgm:t>
        <a:bodyPr/>
        <a:lstStyle/>
        <a:p>
          <a:endParaRPr lang="en-US"/>
        </a:p>
      </dgm:t>
    </dgm:pt>
    <dgm:pt modelId="{61F6DEC2-9E4F-417D-A6F4-2EE00B13959E}" type="pres">
      <dgm:prSet presAssocID="{B174B312-A839-4FFF-9280-6E82A87CCA92}" presName="hierRoot3" presStyleCnt="0"/>
      <dgm:spPr/>
    </dgm:pt>
    <dgm:pt modelId="{8D9E3588-DE1B-41E7-8894-BA751502E831}" type="pres">
      <dgm:prSet presAssocID="{B174B312-A839-4FFF-9280-6E82A87CCA92}" presName="composite3" presStyleCnt="0"/>
      <dgm:spPr/>
    </dgm:pt>
    <dgm:pt modelId="{8CFE8865-E7FD-4C6F-976C-51E84DE1867D}" type="pres">
      <dgm:prSet presAssocID="{B174B312-A839-4FFF-9280-6E82A87CCA92}" presName="background3" presStyleLbl="node3" presStyleIdx="0" presStyleCnt="2"/>
      <dgm:spPr/>
    </dgm:pt>
    <dgm:pt modelId="{9AA079C4-2E34-4A7F-80D7-B2BDA95D592C}" type="pres">
      <dgm:prSet presAssocID="{B174B312-A839-4FFF-9280-6E82A87CCA92}" presName="text3" presStyleLbl="fgAcc3" presStyleIdx="0" presStyleCnt="2" custScaleX="482432" custScaleY="598300" custLinFactNeighborX="-4781" custLinFactNeighborY="-6493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8966FD9-E33A-452E-AA9A-84251A035E9B}" type="pres">
      <dgm:prSet presAssocID="{B174B312-A839-4FFF-9280-6E82A87CCA92}" presName="hierChild4" presStyleCnt="0"/>
      <dgm:spPr/>
    </dgm:pt>
    <dgm:pt modelId="{D8220331-9830-4611-9BF7-972BFD5BC11D}" type="pres">
      <dgm:prSet presAssocID="{06799D42-8FAA-4596-8123-35189BA85401}" presName="Name17" presStyleLbl="parChTrans1D3" presStyleIdx="1" presStyleCnt="2"/>
      <dgm:spPr/>
      <dgm:t>
        <a:bodyPr/>
        <a:lstStyle/>
        <a:p>
          <a:endParaRPr lang="en-US"/>
        </a:p>
      </dgm:t>
    </dgm:pt>
    <dgm:pt modelId="{8CDACA3E-CD8C-4D97-9240-12D212B0EB07}" type="pres">
      <dgm:prSet presAssocID="{8F13D335-331F-4440-8495-9610A52691E7}" presName="hierRoot3" presStyleCnt="0"/>
      <dgm:spPr/>
    </dgm:pt>
    <dgm:pt modelId="{AD6AE79E-BD00-42B9-9F2C-A58260D7E034}" type="pres">
      <dgm:prSet presAssocID="{8F13D335-331F-4440-8495-9610A52691E7}" presName="composite3" presStyleCnt="0"/>
      <dgm:spPr/>
    </dgm:pt>
    <dgm:pt modelId="{DABE6705-4F16-4ECF-BA20-A6927FD3C0AF}" type="pres">
      <dgm:prSet presAssocID="{8F13D335-331F-4440-8495-9610A52691E7}" presName="background3" presStyleLbl="node3" presStyleIdx="1" presStyleCnt="2"/>
      <dgm:spPr/>
    </dgm:pt>
    <dgm:pt modelId="{0E60AE5C-F5AE-491B-AB4D-3C38CACE21BB}" type="pres">
      <dgm:prSet presAssocID="{8F13D335-331F-4440-8495-9610A52691E7}" presName="text3" presStyleLbl="fgAcc3" presStyleIdx="1" presStyleCnt="2" custScaleX="470335" custScaleY="563007" custLinFactNeighborX="-1285" custLinFactNeighborY="-5804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F6C6651-AC7A-4E6D-96E0-7A0C091F12B2}" type="pres">
      <dgm:prSet presAssocID="{8F13D335-331F-4440-8495-9610A52691E7}" presName="hierChild4" presStyleCnt="0"/>
      <dgm:spPr/>
    </dgm:pt>
  </dgm:ptLst>
  <dgm:cxnLst>
    <dgm:cxn modelId="{63AAF8E3-5293-48EE-B8C7-29CFF149BDC9}" type="presOf" srcId="{018840E3-9E46-40B8-81EE-1F372DF32616}" destId="{60401AE3-68BF-4876-99DC-357FF28F7378}" srcOrd="0" destOrd="0" presId="urn:microsoft.com/office/officeart/2005/8/layout/hierarchy1"/>
    <dgm:cxn modelId="{CF0FD32F-B6E3-4995-833D-26CC99368A93}" type="presOf" srcId="{23D3740D-A9E5-4CDD-8466-30FFE4BD0F4D}" destId="{413760C1-A746-4130-8D4C-E2618E43DE9D}" srcOrd="0" destOrd="0" presId="urn:microsoft.com/office/officeart/2005/8/layout/hierarchy1"/>
    <dgm:cxn modelId="{6C60B5F9-D713-46B1-B4A0-7973E8ACF819}" type="presOf" srcId="{B84718D3-0CD6-49AC-9539-3D19B51732A4}" destId="{9AA1F124-B120-4CF0-9253-A73C40A5B331}" srcOrd="0" destOrd="0" presId="urn:microsoft.com/office/officeart/2005/8/layout/hierarchy1"/>
    <dgm:cxn modelId="{9CDA8AF1-6BF5-427F-BB58-D773370D9991}" type="presOf" srcId="{1760D09C-9D24-4388-8F00-4141B94A8D56}" destId="{5DA3F303-99C1-43AC-BE4B-8EB18ED8D9F2}" srcOrd="0" destOrd="0" presId="urn:microsoft.com/office/officeart/2005/8/layout/hierarchy1"/>
    <dgm:cxn modelId="{E9EC7C4C-5FCF-4C42-A777-D0F6300561F7}" type="presOf" srcId="{8F13D335-331F-4440-8495-9610A52691E7}" destId="{0E60AE5C-F5AE-491B-AB4D-3C38CACE21BB}" srcOrd="0" destOrd="0" presId="urn:microsoft.com/office/officeart/2005/8/layout/hierarchy1"/>
    <dgm:cxn modelId="{F2312C8B-9FEA-4645-86C8-DED523ECCFFF}" type="presOf" srcId="{631B3380-4143-4992-BD29-F7D658A16086}" destId="{B1E26A04-617C-42BB-A23D-E626DDE379C9}" srcOrd="0" destOrd="0" presId="urn:microsoft.com/office/officeart/2005/8/layout/hierarchy1"/>
    <dgm:cxn modelId="{E6597E5A-C99B-435B-810E-BAD91422A93D}" srcId="{1760D09C-9D24-4388-8F00-4141B94A8D56}" destId="{8F13D335-331F-4440-8495-9610A52691E7}" srcOrd="1" destOrd="0" parTransId="{06799D42-8FAA-4596-8123-35189BA85401}" sibTransId="{DA556C33-EC46-489A-907B-85874E840D71}"/>
    <dgm:cxn modelId="{330F4B3C-A0C7-4A49-8157-69AC1BD4840D}" type="presOf" srcId="{06799D42-8FAA-4596-8123-35189BA85401}" destId="{D8220331-9830-4611-9BF7-972BFD5BC11D}" srcOrd="0" destOrd="0" presId="urn:microsoft.com/office/officeart/2005/8/layout/hierarchy1"/>
    <dgm:cxn modelId="{746F3CD3-FFE9-48FD-8CD4-F8C74FB67BA5}" type="presOf" srcId="{B174B312-A839-4FFF-9280-6E82A87CCA92}" destId="{9AA079C4-2E34-4A7F-80D7-B2BDA95D592C}" srcOrd="0" destOrd="0" presId="urn:microsoft.com/office/officeart/2005/8/layout/hierarchy1"/>
    <dgm:cxn modelId="{171A6ACB-6C3B-47D7-8583-3DD7129CB326}" srcId="{018840E3-9E46-40B8-81EE-1F372DF32616}" destId="{23D3740D-A9E5-4CDD-8466-30FFE4BD0F4D}" srcOrd="0" destOrd="0" parTransId="{C06A210B-BC22-42F1-AD30-64D4360FA74B}" sibTransId="{83984060-109F-46CC-BCFF-160564C707C8}"/>
    <dgm:cxn modelId="{53F50A58-482D-4B2A-9657-EC6338A716DD}" srcId="{23D3740D-A9E5-4CDD-8466-30FFE4BD0F4D}" destId="{1760D09C-9D24-4388-8F00-4141B94A8D56}" srcOrd="0" destOrd="0" parTransId="{B84718D3-0CD6-49AC-9539-3D19B51732A4}" sibTransId="{19C95D27-E1DA-4625-9AD9-F671E738C7B8}"/>
    <dgm:cxn modelId="{F4D1FF4B-F49D-4C65-94D8-9F83976A9B63}" srcId="{1760D09C-9D24-4388-8F00-4141B94A8D56}" destId="{B174B312-A839-4FFF-9280-6E82A87CCA92}" srcOrd="0" destOrd="0" parTransId="{631B3380-4143-4992-BD29-F7D658A16086}" sibTransId="{D8D5BEDC-3C5E-4151-9462-273651065C3A}"/>
    <dgm:cxn modelId="{D56398E2-EB88-4F10-A7C5-BFFC936A1380}" type="presParOf" srcId="{60401AE3-68BF-4876-99DC-357FF28F7378}" destId="{A52537EB-B8A1-4222-BC8C-17E8A78E0D0B}" srcOrd="0" destOrd="0" presId="urn:microsoft.com/office/officeart/2005/8/layout/hierarchy1"/>
    <dgm:cxn modelId="{66851932-2829-489E-94D1-CC548A0B631A}" type="presParOf" srcId="{A52537EB-B8A1-4222-BC8C-17E8A78E0D0B}" destId="{832A047B-DE0B-4F29-956A-98F0E44B311C}" srcOrd="0" destOrd="0" presId="urn:microsoft.com/office/officeart/2005/8/layout/hierarchy1"/>
    <dgm:cxn modelId="{33DBFFF8-F590-46F9-8761-D6860F1902CF}" type="presParOf" srcId="{832A047B-DE0B-4F29-956A-98F0E44B311C}" destId="{A0C3FC9A-E578-451B-A11E-1D07222F6774}" srcOrd="0" destOrd="0" presId="urn:microsoft.com/office/officeart/2005/8/layout/hierarchy1"/>
    <dgm:cxn modelId="{F6075D7A-F7D4-4E12-9AC0-102B09735F42}" type="presParOf" srcId="{832A047B-DE0B-4F29-956A-98F0E44B311C}" destId="{413760C1-A746-4130-8D4C-E2618E43DE9D}" srcOrd="1" destOrd="0" presId="urn:microsoft.com/office/officeart/2005/8/layout/hierarchy1"/>
    <dgm:cxn modelId="{AA6BD15E-F57E-4BB7-A149-1B88077FA1EF}" type="presParOf" srcId="{A52537EB-B8A1-4222-BC8C-17E8A78E0D0B}" destId="{FFC48923-162A-4E97-BCE0-BD2627C5AECD}" srcOrd="1" destOrd="0" presId="urn:microsoft.com/office/officeart/2005/8/layout/hierarchy1"/>
    <dgm:cxn modelId="{6AE22BD1-1851-4E91-A9D8-8883E52AA05B}" type="presParOf" srcId="{FFC48923-162A-4E97-BCE0-BD2627C5AECD}" destId="{9AA1F124-B120-4CF0-9253-A73C40A5B331}" srcOrd="0" destOrd="0" presId="urn:microsoft.com/office/officeart/2005/8/layout/hierarchy1"/>
    <dgm:cxn modelId="{807645B5-8CD2-4B2C-9FF3-A27430703F45}" type="presParOf" srcId="{FFC48923-162A-4E97-BCE0-BD2627C5AECD}" destId="{D9A9BDEB-E9A9-40D0-B705-927FD84D6576}" srcOrd="1" destOrd="0" presId="urn:microsoft.com/office/officeart/2005/8/layout/hierarchy1"/>
    <dgm:cxn modelId="{28831929-9FFF-46AB-B66A-906BA89706E6}" type="presParOf" srcId="{D9A9BDEB-E9A9-40D0-B705-927FD84D6576}" destId="{B5866918-189B-42B9-B931-6D176C0983F3}" srcOrd="0" destOrd="0" presId="urn:microsoft.com/office/officeart/2005/8/layout/hierarchy1"/>
    <dgm:cxn modelId="{08F66F70-987C-4519-A822-6A89CF3033A4}" type="presParOf" srcId="{B5866918-189B-42B9-B931-6D176C0983F3}" destId="{47E252F0-23BF-44D5-9D0A-36609C62A6DD}" srcOrd="0" destOrd="0" presId="urn:microsoft.com/office/officeart/2005/8/layout/hierarchy1"/>
    <dgm:cxn modelId="{FB763C87-197C-410F-9D9A-08899C2DEA14}" type="presParOf" srcId="{B5866918-189B-42B9-B931-6D176C0983F3}" destId="{5DA3F303-99C1-43AC-BE4B-8EB18ED8D9F2}" srcOrd="1" destOrd="0" presId="urn:microsoft.com/office/officeart/2005/8/layout/hierarchy1"/>
    <dgm:cxn modelId="{D07667C1-CE70-42A3-82F8-45F1B865A759}" type="presParOf" srcId="{D9A9BDEB-E9A9-40D0-B705-927FD84D6576}" destId="{ACC6BAB0-1861-4D5C-9FB9-1BD5E20BB76A}" srcOrd="1" destOrd="0" presId="urn:microsoft.com/office/officeart/2005/8/layout/hierarchy1"/>
    <dgm:cxn modelId="{1ADA9D58-648E-42B1-ADE9-7D31CA123284}" type="presParOf" srcId="{ACC6BAB0-1861-4D5C-9FB9-1BD5E20BB76A}" destId="{B1E26A04-617C-42BB-A23D-E626DDE379C9}" srcOrd="0" destOrd="0" presId="urn:microsoft.com/office/officeart/2005/8/layout/hierarchy1"/>
    <dgm:cxn modelId="{6881D510-57E2-4C18-BCA3-42A9C92861F8}" type="presParOf" srcId="{ACC6BAB0-1861-4D5C-9FB9-1BD5E20BB76A}" destId="{61F6DEC2-9E4F-417D-A6F4-2EE00B13959E}" srcOrd="1" destOrd="0" presId="urn:microsoft.com/office/officeart/2005/8/layout/hierarchy1"/>
    <dgm:cxn modelId="{E7FEDDF8-4AA5-49A3-9092-BC88C2D28194}" type="presParOf" srcId="{61F6DEC2-9E4F-417D-A6F4-2EE00B13959E}" destId="{8D9E3588-DE1B-41E7-8894-BA751502E831}" srcOrd="0" destOrd="0" presId="urn:microsoft.com/office/officeart/2005/8/layout/hierarchy1"/>
    <dgm:cxn modelId="{F1E44F94-BF84-49DE-9D37-A1D1CD291119}" type="presParOf" srcId="{8D9E3588-DE1B-41E7-8894-BA751502E831}" destId="{8CFE8865-E7FD-4C6F-976C-51E84DE1867D}" srcOrd="0" destOrd="0" presId="urn:microsoft.com/office/officeart/2005/8/layout/hierarchy1"/>
    <dgm:cxn modelId="{515594C8-6FAC-4B3A-8255-DDF1FACB16CA}" type="presParOf" srcId="{8D9E3588-DE1B-41E7-8894-BA751502E831}" destId="{9AA079C4-2E34-4A7F-80D7-B2BDA95D592C}" srcOrd="1" destOrd="0" presId="urn:microsoft.com/office/officeart/2005/8/layout/hierarchy1"/>
    <dgm:cxn modelId="{BB848BEA-FCE0-495A-8E3A-28E3967D9C53}" type="presParOf" srcId="{61F6DEC2-9E4F-417D-A6F4-2EE00B13959E}" destId="{A8966FD9-E33A-452E-AA9A-84251A035E9B}" srcOrd="1" destOrd="0" presId="urn:microsoft.com/office/officeart/2005/8/layout/hierarchy1"/>
    <dgm:cxn modelId="{C4C6EF6F-560C-4907-9CD6-246067D8B317}" type="presParOf" srcId="{ACC6BAB0-1861-4D5C-9FB9-1BD5E20BB76A}" destId="{D8220331-9830-4611-9BF7-972BFD5BC11D}" srcOrd="2" destOrd="0" presId="urn:microsoft.com/office/officeart/2005/8/layout/hierarchy1"/>
    <dgm:cxn modelId="{09CE2D7F-2B28-42D2-971F-837EF32FB226}" type="presParOf" srcId="{ACC6BAB0-1861-4D5C-9FB9-1BD5E20BB76A}" destId="{8CDACA3E-CD8C-4D97-9240-12D212B0EB07}" srcOrd="3" destOrd="0" presId="urn:microsoft.com/office/officeart/2005/8/layout/hierarchy1"/>
    <dgm:cxn modelId="{50920D1E-5ADC-4088-A689-949973CC974E}" type="presParOf" srcId="{8CDACA3E-CD8C-4D97-9240-12D212B0EB07}" destId="{AD6AE79E-BD00-42B9-9F2C-A58260D7E034}" srcOrd="0" destOrd="0" presId="urn:microsoft.com/office/officeart/2005/8/layout/hierarchy1"/>
    <dgm:cxn modelId="{D37E8739-435E-4B11-AD44-D11B48B590AB}" type="presParOf" srcId="{AD6AE79E-BD00-42B9-9F2C-A58260D7E034}" destId="{DABE6705-4F16-4ECF-BA20-A6927FD3C0AF}" srcOrd="0" destOrd="0" presId="urn:microsoft.com/office/officeart/2005/8/layout/hierarchy1"/>
    <dgm:cxn modelId="{40E98D3C-7A79-4B40-9A62-7614F30B3A18}" type="presParOf" srcId="{AD6AE79E-BD00-42B9-9F2C-A58260D7E034}" destId="{0E60AE5C-F5AE-491B-AB4D-3C38CACE21BB}" srcOrd="1" destOrd="0" presId="urn:microsoft.com/office/officeart/2005/8/layout/hierarchy1"/>
    <dgm:cxn modelId="{9C315CD5-3481-47FC-9469-1E40D46F94AA}" type="presParOf" srcId="{8CDACA3E-CD8C-4D97-9240-12D212B0EB07}" destId="{7F6C6651-AC7A-4E6D-96E0-7A0C091F12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D9099D1-EA43-46B9-B11C-87620AF24D0B}" type="datetimeFigureOut">
              <a:rPr lang="ar-BH" smtClean="0"/>
              <a:t>16/08/1442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8917D1C-19D6-42D9-985B-5844CF1DC7D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259648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17D1C-19D6-42D9-985B-5844CF1DC7D8}" type="slidenum">
              <a:rPr lang="ar-BH" smtClean="0"/>
              <a:t>1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084783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17D1C-19D6-42D9-985B-5844CF1DC7D8}" type="slidenum">
              <a:rPr lang="ar-BH" smtClean="0">
                <a:solidFill>
                  <a:prstClr val="black"/>
                </a:solidFill>
              </a:rPr>
              <a:pPr/>
              <a:t>3</a:t>
            </a:fld>
            <a:endParaRPr lang="ar-B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76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738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2503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456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1488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8493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2882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632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934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91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17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7145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563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402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676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596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725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903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23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24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9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423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6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F77F0-8064-4C14-BD84-09FB4270AA15}" type="datetimeFigureOut">
              <a:rPr lang="ar-SA" smtClean="0"/>
              <a:t>16/08/1442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65C8F-E4FB-4AC1-A4D0-6E7D47D8EED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889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rtl="0"/>
            <a:fld id="{95BB54EE-DF0D-4FA1-B48F-C292469C25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3/29/2021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86F20112-F681-4D23-BAD6-386DBC2EFD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19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986589" y="115889"/>
            <a:ext cx="3316288" cy="73183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ar-BH" altLang="en-US" sz="3200" b="1" dirty="0">
                <a:solidFill>
                  <a:srgbClr val="FF0000"/>
                </a:solidFill>
              </a:rPr>
              <a:t/>
            </a:r>
            <a:br>
              <a:rPr lang="ar-BH" altLang="en-US" sz="3200" b="1" dirty="0">
                <a:solidFill>
                  <a:srgbClr val="FF0000"/>
                </a:solidFill>
              </a:rPr>
            </a:br>
            <a:r>
              <a:rPr lang="ar-BH" altLang="en-US" sz="3200" b="1" dirty="0" smtClean="0">
                <a:solidFill>
                  <a:srgbClr val="FF0000"/>
                </a:solidFill>
              </a:rPr>
              <a:t>مراجعة </a:t>
            </a:r>
            <a:endParaRPr lang="en-US" alt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1228597"/>
              </p:ext>
            </p:extLst>
          </p:nvPr>
        </p:nvGraphicFramePr>
        <p:xfrm>
          <a:off x="900114" y="1558926"/>
          <a:ext cx="10360026" cy="55262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7955">
                  <a:extLst>
                    <a:ext uri="{9D8B030D-6E8A-4147-A177-3AD203B41FA5}"/>
                  </a:extLst>
                </a:gridCol>
                <a:gridCol w="7552889">
                  <a:extLst>
                    <a:ext uri="{9D8B030D-6E8A-4147-A177-3AD203B41FA5}"/>
                  </a:extLst>
                </a:gridCol>
                <a:gridCol w="849182">
                  <a:extLst>
                    <a:ext uri="{9D8B030D-6E8A-4147-A177-3AD203B41FA5}"/>
                  </a:extLst>
                </a:gridCol>
              </a:tblGrid>
              <a:tr h="688581">
                <a:tc>
                  <a:txBody>
                    <a:bodyPr/>
                    <a:lstStyle/>
                    <a:p>
                      <a:pPr algn="ctr"/>
                      <a:r>
                        <a:rPr lang="ar-BH" sz="2400" b="1" dirty="0" smtClean="0">
                          <a:solidFill>
                            <a:schemeClr val="tx1"/>
                          </a:solidFill>
                        </a:rPr>
                        <a:t>الشخصية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b="1" dirty="0" smtClean="0">
                          <a:solidFill>
                            <a:schemeClr val="tx1"/>
                          </a:solidFill>
                        </a:rPr>
                        <a:t>الأعمال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b="1" dirty="0" smtClean="0">
                          <a:solidFill>
                            <a:schemeClr val="tx1"/>
                          </a:solidFill>
                        </a:rPr>
                        <a:t>والرقم 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238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000" b="1" kern="1200" dirty="0">
                        <a:solidFill>
                          <a:schemeClr val="tx1"/>
                        </a:solidFill>
                        <a:latin typeface="Arabic Typesetting" panose="03020402040406030203" pitchFamily="66" charset="-78"/>
                        <a:ea typeface="+mn-ea"/>
                        <a:cs typeface="+mn-cs"/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BH" sz="1800" b="1" dirty="0" smtClean="0">
                          <a:solidFill>
                            <a:schemeClr val="tx1"/>
                          </a:solidFill>
                        </a:rPr>
                        <a:t>زعيم الثورة</a:t>
                      </a:r>
                      <a:r>
                        <a:rPr lang="ar-BH" sz="1800" b="1" baseline="0" dirty="0" smtClean="0">
                          <a:solidFill>
                            <a:schemeClr val="tx1"/>
                          </a:solidFill>
                        </a:rPr>
                        <a:t> السورية الكبرى عام 1925م وأوقع هزائم عدة بالجيوش الفرنسية واضطر ورفاقه الي اللجوء الي الأردن</a:t>
                      </a:r>
                      <a:endParaRPr lang="ar-BH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1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36849"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lnSpc>
                          <a:spcPct val="150000"/>
                        </a:lnSpc>
                      </a:pPr>
                      <a:r>
                        <a:rPr lang="ar-BH" altLang="ar-BH" sz="2000" b="1" kern="1200" dirty="0"/>
                        <a:t> 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Arabic Typesetting" panose="03020402040406030203" pitchFamily="66" charset="-78"/>
                        <a:ea typeface="+mn-ea"/>
                        <a:cs typeface="+mn-cs"/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1800" b="1" dirty="0" smtClean="0">
                          <a:solidFill>
                            <a:schemeClr val="tx1"/>
                          </a:solidFill>
                        </a:rPr>
                        <a:t>تولي</a:t>
                      </a:r>
                      <a:r>
                        <a:rPr lang="ar-BH" sz="1800" b="1" baseline="0" dirty="0" smtClean="0">
                          <a:solidFill>
                            <a:schemeClr val="tx1"/>
                          </a:solidFill>
                        </a:rPr>
                        <a:t> قيادة الجيوش العربية في الحرب العربية الإسرائيلية عام 1948م</a:t>
                      </a:r>
                      <a:endParaRPr lang="ar-BH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2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23809"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lnSpc>
                          <a:spcPct val="150000"/>
                        </a:lnSpc>
                      </a:pPr>
                      <a:endParaRPr lang="en-US" sz="2000" b="1" kern="1200" dirty="0">
                        <a:solidFill>
                          <a:schemeClr val="tx1"/>
                        </a:solidFill>
                        <a:latin typeface="Arabic Typesetting" panose="03020402040406030203" pitchFamily="66" charset="-78"/>
                        <a:ea typeface="+mn-ea"/>
                        <a:cs typeface="+mn-cs"/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BH" sz="1800" b="1" dirty="0" smtClean="0">
                          <a:solidFill>
                            <a:schemeClr val="tx1"/>
                          </a:solidFill>
                        </a:rPr>
                        <a:t>رئيس</a:t>
                      </a:r>
                      <a:r>
                        <a:rPr lang="ar-BH" sz="1800" b="1" baseline="0" dirty="0" smtClean="0">
                          <a:solidFill>
                            <a:schemeClr val="tx1"/>
                          </a:solidFill>
                        </a:rPr>
                        <a:t> الوزراء العراقي الذي وقع معاهدة 1930م مع بريطانيا والتي نتج عنها الانتفاضات والحركات الانقلابية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3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3259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altLang="ar-BH" sz="2000" b="1" kern="1200" dirty="0"/>
                        <a:t> 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BH" sz="1800" b="1" dirty="0" smtClean="0">
                          <a:solidFill>
                            <a:schemeClr val="tx1"/>
                          </a:solidFill>
                        </a:rPr>
                        <a:t>كان</a:t>
                      </a:r>
                      <a:r>
                        <a:rPr lang="ar-BH" sz="1800" b="1" baseline="0" dirty="0" smtClean="0">
                          <a:solidFill>
                            <a:schemeClr val="tx1"/>
                          </a:solidFill>
                        </a:rPr>
                        <a:t> رئيسا للبنان 1943م بعد فوزه في الانتخابات النيابية      </a:t>
                      </a:r>
                      <a:endParaRPr lang="ar-BH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ar-BH" sz="2000" b="1" dirty="0"/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 smtClean="0"/>
                        <a:t>  5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7" name="Content Placeholder 2"/>
          <p:cNvSpPr txBox="1">
            <a:spLocks noChangeArrowheads="1"/>
          </p:cNvSpPr>
          <p:nvPr/>
        </p:nvSpPr>
        <p:spPr bwMode="auto">
          <a:xfrm>
            <a:off x="2184401" y="919164"/>
            <a:ext cx="8093075" cy="357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171450" indent="-171450" algn="r" defTabSz="685800" rtl="1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hangingPunct="1">
              <a:buNone/>
              <a:defRPr/>
            </a:pP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ضع </a:t>
            </a:r>
            <a:r>
              <a:rPr lang="ar-BH" altLang="en-US" sz="2000" b="1" dirty="0" smtClean="0">
                <a:solidFill>
                  <a:srgbClr val="0070C0"/>
                </a:solidFill>
                <a:latin typeface="Arabic Typesetting" panose="03020402040406030203" pitchFamily="66" charset="-78"/>
              </a:rPr>
              <a:t>اسم الشخصية </a:t>
            </a: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الآتية في المكان المناسب من الجدول </a:t>
            </a:r>
            <a:r>
              <a:rPr lang="ar-BH" altLang="en-US" sz="2000" b="1" dirty="0" smtClean="0">
                <a:solidFill>
                  <a:srgbClr val="0070C0"/>
                </a:solidFill>
                <a:latin typeface="Arabic Typesetting" panose="03020402040406030203" pitchFamily="66" charset="-78"/>
              </a:rPr>
              <a:t>التالي</a:t>
            </a:r>
          </a:p>
          <a:p>
            <a:pPr marL="0" indent="0" algn="just" eaLnBrk="1" hangingPunct="1">
              <a:buNone/>
              <a:defRPr/>
            </a:pP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رشيد عالي الكيلاني- شكري القوتلي –بشارة </a:t>
            </a:r>
            <a:r>
              <a:rPr lang="ar-BH" altLang="en-US" sz="2000" b="1" dirty="0" smtClean="0">
                <a:solidFill>
                  <a:srgbClr val="0070C0"/>
                </a:solidFill>
                <a:latin typeface="Arabic Typesetting" panose="03020402040406030203" pitchFamily="66" charset="-78"/>
              </a:rPr>
              <a:t>الخوري -سلطان الأطرش-نوري </a:t>
            </a: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السعيد- الملك عبدالله </a:t>
            </a:r>
          </a:p>
          <a:p>
            <a:pPr marL="0" indent="0" algn="just" eaLnBrk="1" hangingPunct="1">
              <a:buNone/>
              <a:defRPr/>
            </a:pPr>
            <a:endParaRPr lang="ar-BH" altLang="en-US" sz="2000" b="1" dirty="0">
              <a:solidFill>
                <a:srgbClr val="0070C0"/>
              </a:solidFill>
              <a:latin typeface="Arabic Typesetting" panose="03020402040406030203" pitchFamily="66" charset="-78"/>
            </a:endParaRPr>
          </a:p>
          <a:p>
            <a:pPr marL="0" indent="0" algn="just" eaLnBrk="1" hangingPunct="1">
              <a:buNone/>
              <a:defRPr/>
            </a:pP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  </a:t>
            </a:r>
            <a:endParaRPr lang="ar-BH" alt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43831" y="5414963"/>
            <a:ext cx="9814719" cy="2857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2885090" y="5565227"/>
            <a:ext cx="7417787" cy="14504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800" b="1" dirty="0" smtClean="0"/>
              <a:t>زعيم انقلاب 1941م في العراق بدعم من دول المحور لتصفية الوجود البريطاني في العراق</a:t>
            </a:r>
            <a:endParaRPr lang="ar-BH" sz="2800" b="1" dirty="0"/>
          </a:p>
        </p:txBody>
      </p:sp>
    </p:spTree>
    <p:extLst>
      <p:ext uri="{BB962C8B-B14F-4D97-AF65-F5344CB8AC3E}">
        <p14:creationId xmlns:p14="http://schemas.microsoft.com/office/powerpoint/2010/main" val="296897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91" y="126124"/>
            <a:ext cx="10925502" cy="643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32786" y="4351283"/>
            <a:ext cx="7725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 smtClean="0"/>
              <a:t>1</a:t>
            </a:r>
            <a:endParaRPr lang="ar-BH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70634" y="2605776"/>
            <a:ext cx="7409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b="1" dirty="0" smtClean="0"/>
              <a:t>2</a:t>
            </a:r>
            <a:endParaRPr lang="ar-BH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69724" y="4958017"/>
            <a:ext cx="144254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sz="3200" dirty="0"/>
          </a:p>
          <a:p>
            <a:r>
              <a:rPr lang="ar-BH" sz="3200" dirty="0" smtClean="0"/>
              <a:t>3</a:t>
            </a:r>
            <a:endParaRPr lang="ar-BH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398579" y="3128996"/>
            <a:ext cx="75674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 smtClean="0"/>
              <a:t>4</a:t>
            </a:r>
            <a:endParaRPr lang="ar-BH" sz="3600" b="1" dirty="0"/>
          </a:p>
        </p:txBody>
      </p:sp>
    </p:spTree>
    <p:extLst>
      <p:ext uri="{BB962C8B-B14F-4D97-AF65-F5344CB8AC3E}">
        <p14:creationId xmlns:p14="http://schemas.microsoft.com/office/powerpoint/2010/main" val="2629149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986589" y="115889"/>
            <a:ext cx="3316288" cy="73183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ar-BH" altLang="en-US" sz="3200" b="1" dirty="0">
                <a:solidFill>
                  <a:srgbClr val="FF0000"/>
                </a:solidFill>
              </a:rPr>
              <a:t/>
            </a:r>
            <a:br>
              <a:rPr lang="ar-BH" altLang="en-US" sz="3200" b="1" dirty="0">
                <a:solidFill>
                  <a:srgbClr val="FF0000"/>
                </a:solidFill>
              </a:rPr>
            </a:br>
            <a:r>
              <a:rPr lang="ar-BH" altLang="en-US" sz="3200" b="1" dirty="0" smtClean="0">
                <a:solidFill>
                  <a:srgbClr val="FF0000"/>
                </a:solidFill>
              </a:rPr>
              <a:t>مراجعة </a:t>
            </a:r>
            <a:endParaRPr lang="en-US" alt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480269"/>
              </p:ext>
            </p:extLst>
          </p:nvPr>
        </p:nvGraphicFramePr>
        <p:xfrm>
          <a:off x="900114" y="1558926"/>
          <a:ext cx="10360026" cy="5800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7955">
                  <a:extLst>
                    <a:ext uri="{9D8B030D-6E8A-4147-A177-3AD203B41FA5}"/>
                  </a:extLst>
                </a:gridCol>
                <a:gridCol w="7552889">
                  <a:extLst>
                    <a:ext uri="{9D8B030D-6E8A-4147-A177-3AD203B41FA5}"/>
                  </a:extLst>
                </a:gridCol>
                <a:gridCol w="849182">
                  <a:extLst>
                    <a:ext uri="{9D8B030D-6E8A-4147-A177-3AD203B41FA5}"/>
                  </a:extLst>
                </a:gridCol>
              </a:tblGrid>
              <a:tr h="688581">
                <a:tc>
                  <a:txBody>
                    <a:bodyPr/>
                    <a:lstStyle/>
                    <a:p>
                      <a:pPr algn="ctr"/>
                      <a:r>
                        <a:rPr lang="ar-BH" sz="2400" b="1" dirty="0" smtClean="0">
                          <a:solidFill>
                            <a:schemeClr val="tx1"/>
                          </a:solidFill>
                        </a:rPr>
                        <a:t>الشخصية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b="1" dirty="0" smtClean="0">
                          <a:solidFill>
                            <a:schemeClr val="tx1"/>
                          </a:solidFill>
                        </a:rPr>
                        <a:t>الأعمال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b="1" dirty="0" smtClean="0">
                          <a:solidFill>
                            <a:schemeClr val="tx1"/>
                          </a:solidFill>
                        </a:rPr>
                        <a:t>والرقم 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238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400" b="1" kern="1200" dirty="0" smtClean="0">
                          <a:solidFill>
                            <a:srgbClr val="FF0000"/>
                          </a:solidFill>
                          <a:latin typeface="Arabic Typesetting" panose="03020402040406030203" pitchFamily="66" charset="-78"/>
                          <a:ea typeface="+mn-ea"/>
                          <a:cs typeface="+mn-cs"/>
                        </a:rPr>
                        <a:t>سلطان الأطرش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latin typeface="Arabic Typesetting" panose="03020402040406030203" pitchFamily="66" charset="-78"/>
                        <a:ea typeface="+mn-ea"/>
                        <a:cs typeface="+mn-cs"/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BH" sz="2000" b="1" dirty="0" smtClean="0">
                          <a:solidFill>
                            <a:schemeClr val="tx1"/>
                          </a:solidFill>
                        </a:rPr>
                        <a:t>زعيم الثورة</a:t>
                      </a:r>
                      <a:r>
                        <a:rPr lang="ar-BH" sz="2000" b="1" baseline="0" dirty="0" smtClean="0">
                          <a:solidFill>
                            <a:schemeClr val="tx1"/>
                          </a:solidFill>
                        </a:rPr>
                        <a:t> السورية الكبرى عام 1925م وأوقع هزائم عدة بالجيوش الفرنسية واضطر ورفاقه الي اللجوء الي الأردن</a:t>
                      </a:r>
                      <a:endParaRPr lang="ar-BH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1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36849"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lnSpc>
                          <a:spcPct val="150000"/>
                        </a:lnSpc>
                      </a:pPr>
                      <a:r>
                        <a:rPr lang="ar-BH" altLang="ar-BH" sz="2400" b="1" kern="1200" dirty="0" smtClean="0">
                          <a:solidFill>
                            <a:srgbClr val="FF0000"/>
                          </a:solidFill>
                        </a:rPr>
                        <a:t>الملك عبدالله 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latin typeface="Arabic Typesetting" panose="03020402040406030203" pitchFamily="66" charset="-78"/>
                        <a:ea typeface="+mn-ea"/>
                        <a:cs typeface="+mn-cs"/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000" b="1" dirty="0" smtClean="0">
                          <a:solidFill>
                            <a:schemeClr val="tx1"/>
                          </a:solidFill>
                        </a:rPr>
                        <a:t>تولي</a:t>
                      </a:r>
                      <a:r>
                        <a:rPr lang="ar-BH" sz="2000" b="1" baseline="0" dirty="0" smtClean="0">
                          <a:solidFill>
                            <a:schemeClr val="tx1"/>
                          </a:solidFill>
                        </a:rPr>
                        <a:t> قيادة الجيوش العربية في الحرب العربية الإسرائيلية عام 1948م</a:t>
                      </a:r>
                      <a:endParaRPr lang="ar-BH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2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23809">
                <a:tc>
                  <a:txBody>
                    <a:bodyPr/>
                    <a:lstStyle/>
                    <a:p>
                      <a:pPr marL="0" algn="ctr" defTabSz="685800" rtl="1" eaLnBrk="1" latinLnBrk="0" hangingPunct="1">
                        <a:lnSpc>
                          <a:spcPct val="150000"/>
                        </a:lnSpc>
                      </a:pPr>
                      <a:r>
                        <a:rPr lang="ar-BH" sz="2400" b="1" kern="1200" dirty="0" smtClean="0">
                          <a:solidFill>
                            <a:srgbClr val="FF0000"/>
                          </a:solidFill>
                          <a:latin typeface="Arabic Typesetting" panose="03020402040406030203" pitchFamily="66" charset="-78"/>
                          <a:ea typeface="+mn-ea"/>
                          <a:cs typeface="+mn-cs"/>
                        </a:rPr>
                        <a:t>نوري السعيد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latin typeface="Arabic Typesetting" panose="03020402040406030203" pitchFamily="66" charset="-78"/>
                        <a:ea typeface="+mn-ea"/>
                        <a:cs typeface="+mn-cs"/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BH" sz="2000" b="1" dirty="0" smtClean="0">
                          <a:solidFill>
                            <a:schemeClr val="tx1"/>
                          </a:solidFill>
                        </a:rPr>
                        <a:t>رئيس</a:t>
                      </a:r>
                      <a:r>
                        <a:rPr lang="ar-BH" sz="2000" b="1" baseline="0" dirty="0" smtClean="0">
                          <a:solidFill>
                            <a:schemeClr val="tx1"/>
                          </a:solidFill>
                        </a:rPr>
                        <a:t> الوزراء العراقي الذي وقع معاهدة 1930م مع بريطانيا والتي نتج عنها الانتفاضات والحركات الانقلابية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3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3259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altLang="ar-BH" sz="2400" b="1" kern="1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BH" altLang="ar-BH" sz="2400" b="1" kern="1200" dirty="0" smtClean="0">
                          <a:solidFill>
                            <a:srgbClr val="FF0000"/>
                          </a:solidFill>
                        </a:rPr>
                        <a:t>بشارة الخوري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BH" sz="2000" b="1" dirty="0" smtClean="0">
                          <a:solidFill>
                            <a:schemeClr val="tx1"/>
                          </a:solidFill>
                        </a:rPr>
                        <a:t>كان</a:t>
                      </a:r>
                      <a:r>
                        <a:rPr lang="ar-BH" sz="2000" b="1" baseline="0" dirty="0" smtClean="0">
                          <a:solidFill>
                            <a:schemeClr val="tx1"/>
                          </a:solidFill>
                        </a:rPr>
                        <a:t> رئيسا للبنان 1943م بعد فوزه في الانتخابات النيابية      </a:t>
                      </a:r>
                      <a:endParaRPr lang="ar-BH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/>
                        <a:t>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ar-BH" sz="2000" b="1" dirty="0"/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BH" sz="2000" b="1" dirty="0" smtClean="0"/>
                        <a:t>  5</a:t>
                      </a:r>
                      <a:endParaRPr lang="en-US" sz="2000" b="1" dirty="0"/>
                    </a:p>
                  </a:txBody>
                  <a:tcPr marL="91439" marR="91439" marT="45707" marB="457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7" name="Content Placeholder 2"/>
          <p:cNvSpPr txBox="1">
            <a:spLocks noChangeArrowheads="1"/>
          </p:cNvSpPr>
          <p:nvPr/>
        </p:nvSpPr>
        <p:spPr bwMode="auto">
          <a:xfrm>
            <a:off x="2184401" y="919164"/>
            <a:ext cx="8093075" cy="357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171450" indent="-171450" algn="r" defTabSz="685800" rtl="1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ضع </a:t>
            </a:r>
            <a:r>
              <a:rPr lang="ar-BH" altLang="en-US" sz="2000" b="1" dirty="0" smtClean="0">
                <a:solidFill>
                  <a:srgbClr val="0070C0"/>
                </a:solidFill>
                <a:latin typeface="Arabic Typesetting" panose="03020402040406030203" pitchFamily="66" charset="-78"/>
              </a:rPr>
              <a:t>اسم الشخصية </a:t>
            </a: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الآتية في المكان المناسب من الجدول التالي</a:t>
            </a:r>
            <a:r>
              <a:rPr lang="ar-BH" altLang="en-US" sz="2000" b="1" dirty="0" smtClean="0">
                <a:solidFill>
                  <a:srgbClr val="0070C0"/>
                </a:solidFill>
                <a:latin typeface="Arabic Typesetting" panose="03020402040406030203" pitchFamily="66" charset="-78"/>
              </a:rPr>
              <a:t>.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ar-BH" altLang="en-US" sz="2000" b="1" dirty="0">
              <a:solidFill>
                <a:srgbClr val="0070C0"/>
              </a:solidFill>
              <a:latin typeface="Arabic Typesetting" panose="03020402040406030203" pitchFamily="66" charset="-78"/>
            </a:endParaRP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ar-BH" altLang="en-US" sz="2000" b="1" dirty="0">
                <a:solidFill>
                  <a:srgbClr val="0070C0"/>
                </a:solidFill>
                <a:latin typeface="Arabic Typesetting" panose="03020402040406030203" pitchFamily="66" charset="-78"/>
              </a:rPr>
              <a:t>  </a:t>
            </a:r>
            <a:endParaRPr lang="ar-BH" altLang="en-US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43831" y="5414963"/>
            <a:ext cx="9814719" cy="2857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2885090" y="5565227"/>
            <a:ext cx="7417787" cy="14504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800" b="1" dirty="0" smtClean="0">
                <a:solidFill>
                  <a:prstClr val="black"/>
                </a:solidFill>
              </a:rPr>
              <a:t>زعيم انقلاب 1941م في العراق بدعم من دول المحور لتصفية الوجود البريطاني في العراق</a:t>
            </a:r>
            <a:endParaRPr lang="ar-BH" sz="2800" b="1" dirty="0">
              <a:solidFill>
                <a:prstClr val="black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56290" y="5785945"/>
            <a:ext cx="1828800" cy="10720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2400" b="1" dirty="0" smtClean="0">
                <a:solidFill>
                  <a:srgbClr val="FF0000"/>
                </a:solidFill>
              </a:rPr>
              <a:t>رشيد عالي الكيلاني</a:t>
            </a:r>
            <a:endParaRPr lang="ar-BH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7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" grpId="0" build="p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283" y="232384"/>
            <a:ext cx="10058400" cy="1609344"/>
          </a:xfrm>
        </p:spPr>
        <p:txBody>
          <a:bodyPr>
            <a:normAutofit/>
          </a:bodyPr>
          <a:lstStyle/>
          <a:p>
            <a:r>
              <a:rPr lang="ar-BH" sz="2400" b="1" dirty="0">
                <a:solidFill>
                  <a:srgbClr val="FF0000"/>
                </a:solidFill>
              </a:rPr>
              <a:t>اكتب البنود والقرارات الآتية أمام ما يناسبها من معاهدات واتفاقيات ومؤتمرات في الجدول التالي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3324" y="1340069"/>
            <a:ext cx="11272345" cy="53129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BH" sz="2800" b="1" dirty="0" smtClean="0"/>
              <a:t>1- تأييد بريطانيا إقامة وطن قومي لليهود في فلسطين</a:t>
            </a:r>
          </a:p>
          <a:p>
            <a:r>
              <a:rPr lang="ar-BH" sz="2800" b="1" dirty="0" smtClean="0"/>
              <a:t>2-وضعت سوريا ولبنان تحت الانتداب الفرنسي</a:t>
            </a:r>
          </a:p>
          <a:p>
            <a:r>
              <a:rPr lang="ar-BH" sz="2800" b="1" dirty="0" smtClean="0"/>
              <a:t>3-يقدم العراق المساعدات والتسهيلات اللازمة للقوات البريطانية في حالة القيام بحرب</a:t>
            </a:r>
          </a:p>
          <a:p>
            <a:r>
              <a:rPr lang="ar-BH" sz="2800" b="1" dirty="0" smtClean="0"/>
              <a:t>4-حفظ السلم والأمن لدول الحلفاء والشرق الأوسط ومحاربة الشيوعية</a:t>
            </a:r>
          </a:p>
          <a:p>
            <a:endParaRPr lang="ar-BH" sz="2800" b="1" dirty="0" smtClean="0"/>
          </a:p>
          <a:p>
            <a:endParaRPr lang="ar-BH" sz="28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523547"/>
              </p:ext>
            </p:extLst>
          </p:nvPr>
        </p:nvGraphicFramePr>
        <p:xfrm>
          <a:off x="2820276" y="4517579"/>
          <a:ext cx="8128000" cy="243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0"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800" b="1" dirty="0" smtClean="0">
                          <a:solidFill>
                            <a:srgbClr val="FF0000"/>
                          </a:solidFill>
                        </a:rPr>
                        <a:t>حلف بغداد</a:t>
                      </a:r>
                      <a:endParaRPr lang="ar-BH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800" b="1" dirty="0" smtClean="0">
                          <a:solidFill>
                            <a:srgbClr val="FF0000"/>
                          </a:solidFill>
                        </a:rPr>
                        <a:t>وعد بلفور</a:t>
                      </a:r>
                      <a:endParaRPr lang="ar-BH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800" b="1" dirty="0" smtClean="0">
                          <a:solidFill>
                            <a:srgbClr val="FF0000"/>
                          </a:solidFill>
                        </a:rPr>
                        <a:t>معاهدة 1930م</a:t>
                      </a:r>
                      <a:endParaRPr lang="ar-BH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BH" sz="2800" b="1" dirty="0" smtClean="0">
                          <a:solidFill>
                            <a:srgbClr val="FF0000"/>
                          </a:solidFill>
                        </a:rPr>
                        <a:t>مؤتمر سان </a:t>
                      </a:r>
                      <a:r>
                        <a:rPr lang="ar-BH" sz="2800" b="1" dirty="0" err="1" smtClean="0">
                          <a:solidFill>
                            <a:srgbClr val="FF0000"/>
                          </a:solidFill>
                        </a:rPr>
                        <a:t>ريمو</a:t>
                      </a:r>
                      <a:endParaRPr lang="ar-BH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67103" y="1497724"/>
            <a:ext cx="10702580" cy="7725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BH" sz="3200" b="1" dirty="0" smtClean="0">
                <a:solidFill>
                  <a:srgbClr val="FF0000"/>
                </a:solidFill>
              </a:rPr>
              <a:t>حلف بغداد 1955-وعد بلفور – مؤتمر سان </a:t>
            </a:r>
            <a:r>
              <a:rPr lang="ar-BH" sz="3200" b="1" dirty="0" err="1" smtClean="0">
                <a:solidFill>
                  <a:srgbClr val="FF0000"/>
                </a:solidFill>
              </a:rPr>
              <a:t>ريمو</a:t>
            </a:r>
            <a:r>
              <a:rPr lang="ar-BH" sz="3200" b="1" dirty="0" smtClean="0">
                <a:solidFill>
                  <a:srgbClr val="FF0000"/>
                </a:solidFill>
              </a:rPr>
              <a:t> –معاهدة 1930</a:t>
            </a:r>
            <a:endParaRPr lang="ar-BH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7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8404" y="2813362"/>
            <a:ext cx="12192000" cy="1575758"/>
          </a:xfrm>
        </p:spPr>
        <p:txBody>
          <a:bodyPr>
            <a:normAutofit/>
          </a:bodyPr>
          <a:lstStyle/>
          <a:p>
            <a:pPr algn="ctr"/>
            <a:r>
              <a:rPr lang="ar-BH" sz="3600" b="1" dirty="0" smtClean="0"/>
              <a:t>الدرس الثاني عشر</a:t>
            </a:r>
            <a:r>
              <a:rPr lang="ar-SA" sz="3600" b="1" dirty="0" smtClean="0"/>
              <a:t>: </a:t>
            </a:r>
            <a:r>
              <a:rPr lang="ar-BH" sz="3600" b="1" dirty="0" smtClean="0"/>
              <a:t/>
            </a:r>
            <a:br>
              <a:rPr lang="ar-BH" sz="3600" b="1" dirty="0" smtClean="0"/>
            </a:br>
            <a:r>
              <a:rPr lang="ar-SA" sz="3600" b="1" dirty="0" smtClean="0"/>
              <a:t>حركات التحرر</a:t>
            </a:r>
            <a:r>
              <a:rPr lang="ar-BH" sz="3600" b="1" dirty="0" smtClean="0"/>
              <a:t> </a:t>
            </a:r>
            <a:r>
              <a:rPr lang="ar-SA" sz="3600" b="1" dirty="0" smtClean="0"/>
              <a:t>وتحقيق الاستقلال في مصر والسودان والقرن ال</a:t>
            </a:r>
            <a:r>
              <a:rPr lang="ar-BH" sz="3600" b="1" dirty="0" smtClean="0"/>
              <a:t>إ</a:t>
            </a:r>
            <a:r>
              <a:rPr lang="ar-SA" sz="3600" b="1" dirty="0" smtClean="0"/>
              <a:t>فريقي </a:t>
            </a:r>
            <a:endParaRPr lang="ar-SA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853" y="1686733"/>
            <a:ext cx="10145486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4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تاريخ العرب الحديث والمعاصر</a:t>
            </a:r>
            <a:r>
              <a:rPr lang="en-US" sz="4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 </a:t>
            </a:r>
            <a:r>
              <a:rPr lang="ar-BH" sz="4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 (أجا 213)</a:t>
            </a:r>
            <a:endParaRPr lang="en-US" sz="4400" b="1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1212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6065" y="1671685"/>
            <a:ext cx="97735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/>
            <a:r>
              <a:rPr lang="ar-B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أن 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يستخلص </a:t>
            </a:r>
            <a:r>
              <a:rPr lang="ar-B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الطالب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ملامح السياسة الاستعمارية في مصر والسودان والقرن ال</a:t>
            </a:r>
            <a:r>
              <a:rPr lang="ar-BH" sz="3200" b="1" dirty="0">
                <a:latin typeface="Arial" panose="020B0604020202020204" pitchFamily="34" charset="0"/>
                <a:cs typeface="Arial" panose="020B0604020202020204" pitchFamily="34" charset="0"/>
              </a:rPr>
              <a:t>إ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فريقي.</a:t>
            </a:r>
            <a:endParaRPr lang="ar-BH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2913" indent="-442913"/>
            <a:r>
              <a:rPr lang="ar-B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أن 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يتتبع</a:t>
            </a:r>
            <a:r>
              <a:rPr lang="ar-B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الطالب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تطور حركات المقاومة </a:t>
            </a:r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مصر والسودان والقرن </a:t>
            </a:r>
            <a:r>
              <a:rPr lang="ar-SA" sz="3200" b="1" dirty="0">
                <a:latin typeface="Arial" panose="020B0604020202020204" pitchFamily="34" charset="0"/>
                <a:cs typeface="Arial" panose="020B0604020202020204" pitchFamily="34" charset="0"/>
              </a:rPr>
              <a:t>القرن 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B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لإ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فريقي.</a:t>
            </a:r>
            <a:endParaRPr lang="ar-BH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2913" indent="-442913"/>
            <a:r>
              <a:rPr lang="ar-B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أن يوضح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الطالب 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مظاهر التطور السياسي في مصر والسودان والقرن ال</a:t>
            </a:r>
            <a:r>
              <a:rPr lang="ar-BH" sz="3200" b="1" dirty="0">
                <a:latin typeface="Arial" panose="020B0604020202020204" pitchFamily="34" charset="0"/>
                <a:cs typeface="Arial" panose="020B0604020202020204" pitchFamily="34" charset="0"/>
              </a:rPr>
              <a:t>إ</a:t>
            </a:r>
            <a:r>
              <a:rPr lang="ar-S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فريقي بعد الاستقلال. </a:t>
            </a:r>
            <a:endParaRPr lang="ar-S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arenR"/>
            </a:pPr>
            <a:endParaRPr lang="ar-SA" sz="3200" b="1" dirty="0"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23968" y="911855"/>
            <a:ext cx="31448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أهداف الدرس</a:t>
            </a:r>
            <a:r>
              <a:rPr lang="ar-S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11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233714" y="332524"/>
            <a:ext cx="9739086" cy="2309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4000" b="1" dirty="0" smtClean="0">
                <a:solidFill>
                  <a:srgbClr val="FF0000"/>
                </a:solidFill>
              </a:rPr>
              <a:t>أول</a:t>
            </a:r>
            <a:r>
              <a:rPr lang="ar-BH" sz="4000" b="1" dirty="0" smtClean="0">
                <a:solidFill>
                  <a:srgbClr val="FF0000"/>
                </a:solidFill>
              </a:rPr>
              <a:t>ًا</a:t>
            </a:r>
            <a:r>
              <a:rPr lang="ar-SA" sz="4000" b="1" dirty="0" smtClean="0">
                <a:solidFill>
                  <a:srgbClr val="FF0000"/>
                </a:solidFill>
              </a:rPr>
              <a:t> :حركات التحرر في مصر وتحقيق الاستقلال</a:t>
            </a:r>
            <a:endParaRPr lang="ar-BH" sz="4000" b="1" dirty="0" smtClean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33714" y="1370296"/>
            <a:ext cx="10268738" cy="4152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 smtClean="0">
                <a:solidFill>
                  <a:srgbClr val="FF0000"/>
                </a:solidFill>
              </a:rPr>
              <a:t>1- المقاومة المصرية للاحتلال البريطاني</a:t>
            </a:r>
          </a:p>
          <a:p>
            <a:pPr algn="ctr" rtl="1"/>
            <a:r>
              <a:rPr lang="ar-BH" sz="4800" b="1" dirty="0" smtClean="0">
                <a:solidFill>
                  <a:srgbClr val="FF0000"/>
                </a:solidFill>
              </a:rPr>
              <a:t> </a:t>
            </a:r>
          </a:p>
          <a:p>
            <a:pPr algn="r" rtl="1"/>
            <a:r>
              <a:rPr lang="ar-BH" sz="2800" b="1" dirty="0" smtClean="0"/>
              <a:t>لقد تجلت أبرز المقاومة المصرية في: </a:t>
            </a:r>
          </a:p>
          <a:p>
            <a:pPr algn="ctr" rtl="1"/>
            <a:endParaRPr lang="ar-SA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80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85470" y="403016"/>
            <a:ext cx="6622951" cy="2580472"/>
          </a:xfrm>
          <a:prstGeom prst="rect">
            <a:avLst/>
          </a:prstGeom>
          <a:solidFill>
            <a:srgbClr val="D9DEE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BH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BH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أ-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مشاركة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الوفد المصري في مؤتمر الصلح</a:t>
            </a:r>
            <a:r>
              <a:rPr lang="ar-BH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بعد الحرب العالمية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الأولى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تشكل وفد مصري برئاسة سعد زغلول لعرض المطالب الوطنية بشأن الحرية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والاستقلال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مؤتمر الصلح بباريس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سنة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1919م،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ردت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بريطانيا برفض سفر الوفد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المؤتمر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واعتقلت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زعماء الوفد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ونفتهم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جزيرة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مالطة. </a:t>
            </a:r>
            <a:endParaRPr lang="ar-SA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SA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8174" y="3057525"/>
            <a:ext cx="11463276" cy="3683822"/>
          </a:xfrm>
          <a:prstGeom prst="rect">
            <a:avLst/>
          </a:prstGeom>
          <a:solidFill>
            <a:srgbClr val="D9DEE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BH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BH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ب- </a:t>
            </a:r>
            <a:r>
              <a:rPr lang="ar-BH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قيام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ثورة 1919</a:t>
            </a:r>
            <a:r>
              <a:rPr lang="ar-BH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ar-B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أول ثورة شعبية ضد الاستعمار</a:t>
            </a:r>
            <a:r>
              <a:rPr lang="ar-B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في مصر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بعد الحرب العالمية الأولى</a:t>
            </a:r>
            <a:endParaRPr lang="ar-BH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وعمت جميع مناطق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مصر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وقابلتها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بريطانيا بالعنف والتعسف.</a:t>
            </a:r>
            <a:r>
              <a:rPr lang="ar-B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ar-B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BH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SA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15288" y="4419601"/>
            <a:ext cx="3122791" cy="2250312"/>
          </a:xfrm>
          <a:prstGeom prst="rect">
            <a:avLst/>
          </a:prstGeom>
          <a:solidFill>
            <a:srgbClr val="66CC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2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ar-SA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مطالب </a:t>
            </a: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وأعمال الثوار:</a:t>
            </a:r>
            <a:endParaRPr lang="ar-SA" sz="24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1-إلغاء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الحماية</a:t>
            </a:r>
            <a:r>
              <a:rPr lang="ar-BH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ar-SA" sz="2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74625" indent="-174625">
              <a:tabLst>
                <a:tab pos="231775" algn="l"/>
              </a:tabLst>
            </a:pPr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2- عودة سعد زغلول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ورفاقه </a:t>
            </a:r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من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المنفى. </a:t>
            </a:r>
            <a:endParaRPr lang="ar-SA" sz="2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3- قطع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الثوار</a:t>
            </a:r>
            <a:r>
              <a:rPr lang="ar-BH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المواصلات</a:t>
            </a:r>
            <a:r>
              <a:rPr lang="ar-BH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ar-SA" sz="2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74625" indent="-174625"/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4-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حاصر</a:t>
            </a:r>
            <a:r>
              <a:rPr lang="ar-BH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الحاميات</a:t>
            </a:r>
            <a:r>
              <a:rPr lang="ar-BH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الأجنبية</a:t>
            </a:r>
            <a:r>
              <a:rPr lang="ar-S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BH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4714875" y="4394829"/>
            <a:ext cx="2971799" cy="2250313"/>
          </a:xfrm>
          <a:prstGeom prst="rect">
            <a:avLst/>
          </a:prstGeom>
          <a:solidFill>
            <a:srgbClr val="66CC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sz="2400" b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ردت بريطانيا: </a:t>
            </a:r>
            <a:endParaRPr lang="ar-SA" sz="24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1-الإفراج عن سعد ز</a:t>
            </a:r>
            <a:r>
              <a:rPr lang="ar-BH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غ</a:t>
            </a:r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لول و رفاق</a:t>
            </a:r>
            <a:r>
              <a:rPr lang="ar-BH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ه.</a:t>
            </a:r>
            <a:endParaRPr lang="ar-SA" sz="2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ar-SA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2- والسماح لهم بحضور </a:t>
            </a:r>
            <a:r>
              <a:rPr lang="ar-SA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المؤتمر</a:t>
            </a:r>
            <a:r>
              <a:rPr lang="ar-BH" sz="2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endParaRPr lang="ar-SA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0730" y="4370060"/>
            <a:ext cx="3045953" cy="2299852"/>
          </a:xfrm>
          <a:prstGeom prst="rect">
            <a:avLst/>
          </a:prstGeom>
          <a:solidFill>
            <a:srgbClr val="66CC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S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النتيجة: </a:t>
            </a:r>
            <a:endParaRPr lang="ar-SA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فشلت محاولة الوفد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بسب</a:t>
            </a:r>
            <a:r>
              <a:rPr lang="ar-B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موقف </a:t>
            </a:r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الولايات المتحدة المساندة لبريطانيا في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الإبقاء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على مصالحها.</a:t>
            </a:r>
            <a:endParaRPr lang="ar-BH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SA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SA" sz="2000" dirty="0" smtClean="0">
                <a:solidFill>
                  <a:schemeClr val="tx1"/>
                </a:solidFill>
              </a:rPr>
              <a:t> </a:t>
            </a:r>
            <a:endParaRPr lang="ar-SA" sz="20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94" y="403016"/>
            <a:ext cx="2358456" cy="23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3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48145" y="319377"/>
            <a:ext cx="10390910" cy="25128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marL="0" indent="0" algn="r" rtl="1">
              <a:buNone/>
            </a:pP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 – إلغاء الحماية وتحقيق الاستقلال الداخلي</a:t>
            </a:r>
            <a:r>
              <a:rPr lang="ar-BH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0" indent="0" algn="r" rtl="1">
              <a:buNone/>
            </a:pPr>
            <a:r>
              <a:rPr lang="ar-BH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رضوخ بريطانيا للمطالب الوطنية. </a:t>
            </a:r>
          </a:p>
          <a:p>
            <a:pPr marL="0" indent="0" algn="r" rtl="1">
              <a:buNone/>
            </a:pP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إلغاء الحماية وتحقيق الاستقلال. </a:t>
            </a:r>
          </a:p>
          <a:p>
            <a:pPr marL="0" indent="0" algn="r" rtl="1">
              <a:buNone/>
            </a:pP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الإبقاء على القوات البريطانية في مصر. </a:t>
            </a:r>
          </a:p>
          <a:p>
            <a:pPr marL="0" indent="0" algn="r" rtl="1">
              <a:buNone/>
            </a:pP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استمرار الرقابة البريطانية على السياسة الخارجية وحماية الأجانب.</a:t>
            </a:r>
            <a:endParaRPr lang="ar-SA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8145" y="3609741"/>
            <a:ext cx="10390910" cy="2410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د- وضع </a:t>
            </a:r>
            <a:r>
              <a:rPr lang="ar-S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دستور </a:t>
            </a:r>
            <a:r>
              <a:rPr lang="ar-S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1923</a:t>
            </a:r>
            <a:r>
              <a:rPr lang="ar-BH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م:</a:t>
            </a:r>
            <a:endParaRPr lang="ar-SA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 هذا الدستور عام 1923م، وجرت انتخابات 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النيابية 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فاز فيها سعد زغلول، ودعا إلى تشكيل حكومة جديدة، أبرز مهماتها هي التفاوض مع بريطانيا من أجل الحصول على الاستقلال التام لمصر.</a:t>
            </a:r>
          </a:p>
          <a:p>
            <a:pPr algn="just"/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لكن تمسكت بريطانيا بامتيازاتها، فاضطر سعد زغلول إلى الاستقالة.</a:t>
            </a:r>
          </a:p>
        </p:txBody>
      </p:sp>
    </p:spTree>
    <p:extLst>
      <p:ext uri="{BB962C8B-B14F-4D97-AF65-F5344CB8AC3E}">
        <p14:creationId xmlns:p14="http://schemas.microsoft.com/office/powerpoint/2010/main" val="368660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036" y="3243262"/>
            <a:ext cx="11204863" cy="27860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S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و- تش</a:t>
            </a:r>
            <a:r>
              <a:rPr lang="ar-BH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</a:t>
            </a:r>
            <a:r>
              <a:rPr lang="ar-S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 العمل الوطني أثناء الحرب العالمية </a:t>
            </a:r>
            <a:r>
              <a:rPr lang="ar-S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الثانية:</a:t>
            </a:r>
            <a:endParaRPr lang="ar-SA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ظهر هذا التشتت بسبب انقسام حزب الوفد على نفسه، مما أدى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إلى 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ضعفه؛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فكانت بريطانيا هي المستفيد من هذا الوضع. </a:t>
            </a:r>
          </a:p>
          <a:p>
            <a:pPr marL="271463" indent="-2714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أثناء الحرب العالمية الثانية 1942م، 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وصلت 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القوات البريطانية إلى منطقة العلمين في مصر، فتعاطف البعض مع دول 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المحور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فرأت بريطانيا أن افضل طريقة للسيطرة على الشارع المصري 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إرغام 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الملك فاروق على تكليف مصطفى النحاس زعيم حزب الوفد بتشكيل حكومة 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جديدة فنتج 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عنها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ar-BH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فقد النحاس شعبيته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اهتز موقع الملك فاروق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036" y="117650"/>
            <a:ext cx="11119139" cy="28827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S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هـ - معاهدة </a:t>
            </a:r>
            <a:r>
              <a:rPr lang="ar-BH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1936م</a:t>
            </a:r>
            <a:r>
              <a:rPr lang="ar-S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حدثت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اضطرابات قادها طلاب المدارس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والجامعات وشكلت الأحزاب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الوطنية جبهة برئاسة مصطفى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نح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الذي تفاوض مع بريطانيا 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خلال معاهدة (1936م)، التي نصت على: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إنهاء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الاحتلال البريطاني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لمصر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إبقاء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القوات البريطانية في قناة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السويس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BH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حق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استعمال الأراضي المصرية في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حال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ة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نشوب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حرب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عودة </a:t>
            </a:r>
            <a:r>
              <a:rPr lang="ar-SA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الجيش المصري إلى السودان تحت 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قيادة </a:t>
            </a:r>
            <a:r>
              <a:rPr lang="ar-BH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lang="ar-S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بريطانية</a:t>
            </a:r>
            <a:r>
              <a:rPr lang="ar-BH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SA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01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8391" y="1190929"/>
            <a:ext cx="6182822" cy="1325563"/>
          </a:xfrm>
        </p:spPr>
        <p:txBody>
          <a:bodyPr>
            <a:normAutofit/>
          </a:bodyPr>
          <a:lstStyle/>
          <a:p>
            <a:pPr algn="r" rtl="1"/>
            <a:r>
              <a:rPr lang="ar-SA" sz="3600" dirty="0" smtClean="0"/>
              <a:t> </a:t>
            </a:r>
            <a:r>
              <a:rPr lang="ar-BH" sz="3600" dirty="0" smtClean="0"/>
              <a:t>- 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من خلال النص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بي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ّ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ن سبب غضب الشعب المصري من زعيم حزب الوفد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6885" y="443345"/>
            <a:ext cx="4841506" cy="52061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93628" y="2593073"/>
            <a:ext cx="4254367" cy="2910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الإجابة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بس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 تعاون مصطفى النحاس مع الإنجليز</a:t>
            </a:r>
            <a:r>
              <a:rPr lang="ar-BH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حيث قام  مجبرًا  بتشكيل  حكومة جديدة كوسيلة للضغط على الشعب المصري للرضوخ لبريطانيا. </a:t>
            </a:r>
            <a:endParaRPr lang="ar-BH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SA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20811" y="616928"/>
            <a:ext cx="2284615" cy="47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نشاط رقم 1: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773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BH" sz="4000" b="1" dirty="0">
                <a:solidFill>
                  <a:srgbClr val="FF0000"/>
                </a:solidFill>
              </a:rPr>
              <a:t>2- </a:t>
            </a:r>
            <a:r>
              <a:rPr lang="ar-SA" sz="4000" b="1" dirty="0">
                <a:solidFill>
                  <a:srgbClr val="FF0000"/>
                </a:solidFill>
              </a:rPr>
              <a:t>الاستقلال التام وإنجازات  الثورة: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رفضت بريطانيا طلب النحاس باشا إلغاء معاهدة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1936م، 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وإنهاء الانتداب البريطاني لمصر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؛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فشهدت مصر مقاومة عنيفة من 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1950م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إ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ى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قيام الثورة</a:t>
            </a:r>
            <a:r>
              <a:rPr lang="ar-SA" sz="24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ar-SA" sz="2400" dirty="0" smtClean="0"/>
          </a:p>
          <a:p>
            <a:endParaRPr lang="ar-SA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653508"/>
              </p:ext>
            </p:extLst>
          </p:nvPr>
        </p:nvGraphicFramePr>
        <p:xfrm>
          <a:off x="838200" y="4080745"/>
          <a:ext cx="10671368" cy="207331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9316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030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599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7767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2375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الأطراف </a:t>
                      </a:r>
                      <a:endParaRPr lang="ar-SA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المطالب الوطنية</a:t>
                      </a:r>
                      <a:r>
                        <a:rPr lang="ar-SA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النتائج </a:t>
                      </a:r>
                      <a:r>
                        <a:rPr lang="ar-SA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ar-SA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0936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المقاومة المصرية </a:t>
                      </a:r>
                      <a:r>
                        <a:rPr lang="ar-SA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بقيادة الضباط</a:t>
                      </a:r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الأحرار.</a:t>
                      </a:r>
                      <a:endParaRPr lang="ar-BH" sz="20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/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(محمد نجيب</a:t>
                      </a:r>
                      <a:r>
                        <a:rPr lang="ar-BH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،</a:t>
                      </a:r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جمال عبد لناصر). </a:t>
                      </a:r>
                      <a:endParaRPr lang="ar-SA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بريطانيا</a:t>
                      </a:r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ar-SA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</a:t>
                      </a:r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تحقيق الجلاء .</a:t>
                      </a:r>
                    </a:p>
                    <a:p>
                      <a:pPr marL="347663" indent="-347663" algn="r" rtl="1"/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2- تطبيق العدالة </a:t>
                      </a:r>
                      <a:r>
                        <a:rPr lang="ar-BH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</a:t>
                      </a:r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لاجتماعية.</a:t>
                      </a:r>
                      <a:endParaRPr lang="ar-SA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0513" indent="-290513" algn="r" rtl="1"/>
                      <a:r>
                        <a:rPr lang="ar-SA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 الاطاحة بالحكم الملكي</a:t>
                      </a:r>
                      <a:r>
                        <a:rPr lang="ar-BH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ar-SA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(الملك فاروق). </a:t>
                      </a:r>
                    </a:p>
                    <a:p>
                      <a:pPr algn="r" rtl="1"/>
                      <a:r>
                        <a:rPr lang="ar-SA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 إعلان</a:t>
                      </a:r>
                      <a:r>
                        <a:rPr lang="ar-SA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قيام الحكم الجمهوري.</a:t>
                      </a:r>
                      <a:endParaRPr lang="ar-SA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Double Wave 4"/>
          <p:cNvSpPr/>
          <p:nvPr/>
        </p:nvSpPr>
        <p:spPr>
          <a:xfrm>
            <a:off x="7928970" y="2873141"/>
            <a:ext cx="3580598" cy="993216"/>
          </a:xfrm>
          <a:prstGeom prst="double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أ- ثورة يول</a:t>
            </a:r>
            <a:r>
              <a:rPr lang="ar-BH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يو</a:t>
            </a:r>
            <a:r>
              <a:rPr lang="ar-BH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1952م</a:t>
            </a:r>
            <a:r>
              <a:rPr lang="ar-S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ar-SA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r-S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888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8275334" y="247348"/>
            <a:ext cx="3580598" cy="993216"/>
          </a:xfrm>
          <a:prstGeom prst="double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ب- مصر في عهد عبدالناصر</a:t>
            </a:r>
            <a:r>
              <a:rPr lang="ar-S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ar-SA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r-S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0647" y="1413164"/>
            <a:ext cx="10916740" cy="4821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BH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شهدت مصر </a:t>
            </a:r>
            <a:r>
              <a:rPr lang="ar-B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العديد من </a:t>
            </a:r>
            <a:r>
              <a:rPr lang="ar-BH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الأحداث في </a:t>
            </a:r>
            <a:r>
              <a:rPr lang="ar-B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عهد جمال عبدالناصر بعد ثورة يوليو 1952م، كان من </a:t>
            </a:r>
            <a:r>
              <a:rPr lang="ar-BH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أبرزها: </a:t>
            </a:r>
          </a:p>
          <a:p>
            <a:endParaRPr lang="ar-BH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BH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ar-B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المستوى المحلي: </a:t>
            </a:r>
          </a:p>
          <a:p>
            <a:pPr marL="285750" indent="-285750">
              <a:buFontTx/>
              <a:buChar char="-"/>
            </a:pPr>
            <a:r>
              <a:rPr lang="ar-B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تأميم قناة السويس عام 1956م، الذي اعتبرته كل من بريطانيا وفرنسا تحديًا لها، وقامتا بالاشتراك مع "إسرائيل" بشن العدوان الثلاثي على مصر عام 1956م.</a:t>
            </a:r>
          </a:p>
          <a:p>
            <a:pPr marL="285750" indent="-285750">
              <a:buFontTx/>
              <a:buChar char="-"/>
            </a:pPr>
            <a:r>
              <a:rPr lang="ar-B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بناء السد العالي الذي يُعد من أبرز المشروعات الاقتصادية التي حققتها الثورة. </a:t>
            </a:r>
          </a:p>
          <a:p>
            <a:pPr marL="285750" indent="-285750">
              <a:buFontTx/>
              <a:buChar char="-"/>
            </a:pPr>
            <a:r>
              <a:rPr lang="ar-B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النهضة الزراعية والصناعية والتحسينات الاجتماعية التي شهدتها البلاد خلال فترة الستينات.</a:t>
            </a:r>
          </a:p>
          <a:p>
            <a:endParaRPr lang="ar-B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B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المستوى العربي</a:t>
            </a:r>
            <a:r>
              <a:rPr lang="ar-BH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ar-BH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تحقيق </a:t>
            </a:r>
            <a:r>
              <a:rPr lang="ar-B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الوحدة مع سوريا عام 1958م التي استمرت حتى عام 1961م</a:t>
            </a:r>
            <a:r>
              <a:rPr lang="ar-BH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ar-BH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مساندة مصر للثورة اليمنية. </a:t>
            </a:r>
          </a:p>
          <a:p>
            <a:pPr marL="342900" indent="-342900">
              <a:buFontTx/>
              <a:buChar char="-"/>
            </a:pPr>
            <a:r>
              <a:rPr lang="ar-BH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خوض مصر حرب يونيو 1967م ضد "إسرائيل"، فقدت على إثرها صحراء سيناء واضطرت إلى إقفال قناة السويس. </a:t>
            </a:r>
          </a:p>
          <a:p>
            <a:pPr marL="342900" indent="-342900">
              <a:buFontTx/>
              <a:buChar char="-"/>
            </a:pPr>
            <a:r>
              <a:rPr lang="ar-BH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بعد نكسة يونيو ركزت مصر على إعادة بناء قوتها العسكرية تمهيدًا لإزالة آثار العدوان. </a:t>
            </a:r>
          </a:p>
          <a:p>
            <a:pPr marL="342900" indent="-342900">
              <a:buFontTx/>
              <a:buChar char="-"/>
            </a:pPr>
            <a:r>
              <a:rPr lang="ar-BH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خوض معركة الاستنزاف التي أتاحت لها فرصة الخروج من المحنة.</a:t>
            </a:r>
            <a:endParaRPr lang="ar-B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7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BH" b="1" dirty="0" smtClean="0">
                <a:solidFill>
                  <a:srgbClr val="FF0000"/>
                </a:solidFill>
              </a:rPr>
              <a:t>الأهداف</a:t>
            </a:r>
            <a:endParaRPr lang="ar-BH" b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3783724"/>
            <a:ext cx="9052560" cy="2303132"/>
          </a:xfrm>
        </p:spPr>
        <p:txBody>
          <a:bodyPr>
            <a:noAutofit/>
          </a:bodyPr>
          <a:lstStyle/>
          <a:p>
            <a:r>
              <a:rPr lang="ar-BH" sz="3600" b="1" dirty="0" smtClean="0"/>
              <a:t>أن توضح حركات التحرر من الاستعمار في السودان والقرن الافريقي</a:t>
            </a:r>
            <a:endParaRPr lang="ar-BH" sz="3600" b="1" dirty="0"/>
          </a:p>
        </p:txBody>
      </p:sp>
    </p:spTree>
    <p:extLst>
      <p:ext uri="{BB962C8B-B14F-4D97-AF65-F5344CB8AC3E}">
        <p14:creationId xmlns:p14="http://schemas.microsoft.com/office/powerpoint/2010/main" val="2861538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66102"/>
              </p:ext>
            </p:extLst>
          </p:nvPr>
        </p:nvGraphicFramePr>
        <p:xfrm>
          <a:off x="355600" y="254000"/>
          <a:ext cx="11747500" cy="5922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242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0"/>
            <a:ext cx="11234737" cy="6357938"/>
          </a:xfrm>
        </p:spPr>
        <p:txBody>
          <a:bodyPr>
            <a:noAutofit/>
          </a:bodyPr>
          <a:lstStyle/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b="1" dirty="0">
                <a:solidFill>
                  <a:srgbClr val="FF0000"/>
                </a:solidFill>
              </a:rPr>
              <a:t>2 - استقلال </a:t>
            </a:r>
            <a:r>
              <a:rPr lang="ar-SA" sz="2400" b="1" dirty="0" smtClean="0">
                <a:solidFill>
                  <a:srgbClr val="FF0000"/>
                </a:solidFill>
              </a:rPr>
              <a:t>السودان: </a:t>
            </a:r>
            <a:endParaRPr lang="ar-SA" sz="2400" b="1" dirty="0">
              <a:solidFill>
                <a:srgbClr val="FF0000"/>
              </a:solidFill>
            </a:endParaRP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dirty="0" smtClean="0"/>
              <a:t>وق</a:t>
            </a:r>
            <a:r>
              <a:rPr lang="ar-BH" sz="2400" dirty="0" smtClean="0"/>
              <a:t>ّ</a:t>
            </a:r>
            <a:r>
              <a:rPr lang="ar-SA" sz="2400" dirty="0" err="1" smtClean="0"/>
              <a:t>عت</a:t>
            </a:r>
            <a:r>
              <a:rPr lang="ar-SA" sz="2400" dirty="0" smtClean="0"/>
              <a:t> </a:t>
            </a:r>
            <a:r>
              <a:rPr lang="ar-SA" sz="2400" dirty="0"/>
              <a:t>حكومة </a:t>
            </a:r>
            <a:r>
              <a:rPr lang="ar-SA" sz="2400" dirty="0" smtClean="0"/>
              <a:t>الثورة</a:t>
            </a:r>
            <a:r>
              <a:rPr lang="ar-BH" sz="2400" dirty="0" smtClean="0"/>
              <a:t> </a:t>
            </a:r>
            <a:r>
              <a:rPr lang="ar-SA" sz="2400" dirty="0" smtClean="0"/>
              <a:t>المصرية </a:t>
            </a:r>
            <a:r>
              <a:rPr lang="ar-BH" sz="2400" dirty="0"/>
              <a:t>عام 1953م</a:t>
            </a:r>
            <a:r>
              <a:rPr lang="ar-SA" sz="2400" dirty="0"/>
              <a:t> مع بريطانيا </a:t>
            </a:r>
            <a:r>
              <a:rPr lang="ar-SA" sz="2400" dirty="0" smtClean="0"/>
              <a:t>اتفاقية</a:t>
            </a:r>
            <a:r>
              <a:rPr lang="ar-BH" sz="2400" dirty="0" smtClean="0"/>
              <a:t>:</a:t>
            </a:r>
            <a:endParaRPr lang="ar-SA" sz="2400" dirty="0"/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dirty="0"/>
              <a:t>1- اعتراف بريطانيا بوحدة السودان.</a:t>
            </a: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dirty="0"/>
              <a:t>2- إعطاء الشعب السوداني </a:t>
            </a:r>
            <a:r>
              <a:rPr lang="ar-SA" sz="2400" dirty="0" smtClean="0"/>
              <a:t>فرصة</a:t>
            </a:r>
            <a:r>
              <a:rPr lang="ar-BH" sz="2400" dirty="0" smtClean="0"/>
              <a:t> </a:t>
            </a:r>
            <a:r>
              <a:rPr lang="ar-SA" sz="2400" dirty="0" smtClean="0"/>
              <a:t>ثلاث </a:t>
            </a:r>
            <a:r>
              <a:rPr lang="ar-SA" sz="2400" dirty="0"/>
              <a:t>سنوات لحسم </a:t>
            </a:r>
            <a:r>
              <a:rPr lang="ar-BH" sz="2400" dirty="0" smtClean="0"/>
              <a:t>خياره في</a:t>
            </a:r>
            <a:r>
              <a:rPr lang="ar-SA" sz="2400" dirty="0" smtClean="0"/>
              <a:t> </a:t>
            </a:r>
            <a:r>
              <a:rPr lang="ar-SA" sz="2400" dirty="0"/>
              <a:t>الاستقلال.</a:t>
            </a: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dirty="0"/>
              <a:t>3- </a:t>
            </a:r>
            <a:r>
              <a:rPr lang="ar-SA" sz="2400" dirty="0" smtClean="0"/>
              <a:t>انسحاب </a:t>
            </a:r>
            <a:r>
              <a:rPr lang="ar-SA" sz="2400" dirty="0"/>
              <a:t>المصريين </a:t>
            </a:r>
            <a:r>
              <a:rPr lang="ar-SA" sz="2400" dirty="0" smtClean="0"/>
              <a:t>والبريطانيين (المدنيين والعسكرين) </a:t>
            </a:r>
            <a:r>
              <a:rPr lang="ar-SA" sz="2400" dirty="0"/>
              <a:t>من السودان</a:t>
            </a:r>
            <a:r>
              <a:rPr lang="ar-BH" sz="2400" dirty="0"/>
              <a:t>.</a:t>
            </a:r>
            <a:endParaRPr lang="ar-SA" sz="2400" dirty="0"/>
          </a:p>
          <a:p>
            <a:pPr marL="271463" lvl="0" indent="-271463" algn="r" rtl="1">
              <a:lnSpc>
                <a:spcPct val="150000"/>
              </a:lnSpc>
              <a:buNone/>
            </a:pPr>
            <a:r>
              <a:rPr lang="ar-SA" sz="2400" dirty="0"/>
              <a:t>4- تشكيل لجنة دولية للإشراف على </a:t>
            </a:r>
            <a:r>
              <a:rPr lang="ar-SA" sz="2400" dirty="0" smtClean="0"/>
              <a:t>الانتخابات </a:t>
            </a:r>
            <a:r>
              <a:rPr lang="ar-SA" sz="2400" dirty="0"/>
              <a:t>النيابية في </a:t>
            </a:r>
            <a:r>
              <a:rPr lang="ar-SA" sz="2400" dirty="0" smtClean="0"/>
              <a:t>السودان</a:t>
            </a:r>
            <a:r>
              <a:rPr lang="ar-BH" sz="2400" dirty="0" smtClean="0"/>
              <a:t>،</a:t>
            </a:r>
            <a:r>
              <a:rPr lang="ar-SA" sz="2400" dirty="0" smtClean="0"/>
              <a:t> </a:t>
            </a:r>
            <a:r>
              <a:rPr lang="ar-SA" sz="2400" dirty="0"/>
              <a:t>فاز بها الحزب </a:t>
            </a:r>
            <a:r>
              <a:rPr lang="ar-SA" sz="2400" dirty="0" smtClean="0"/>
              <a:t>الاتحادي</a:t>
            </a:r>
            <a:r>
              <a:rPr lang="ar-BH" sz="2400" dirty="0" smtClean="0"/>
              <a:t>،</a:t>
            </a:r>
            <a:r>
              <a:rPr lang="ar-SA" sz="2400" dirty="0" smtClean="0"/>
              <a:t> الذي</a:t>
            </a:r>
            <a:r>
              <a:rPr lang="ar-BH" sz="2400" dirty="0" smtClean="0"/>
              <a:t> </a:t>
            </a:r>
            <a:r>
              <a:rPr lang="ar-SA" sz="2400" dirty="0" smtClean="0"/>
              <a:t>تخلى</a:t>
            </a:r>
            <a:r>
              <a:rPr lang="ar-BH" sz="2400" dirty="0" smtClean="0"/>
              <a:t> </a:t>
            </a:r>
            <a:r>
              <a:rPr lang="ar-SA" sz="2400" dirty="0" smtClean="0"/>
              <a:t>عن </a:t>
            </a:r>
            <a:r>
              <a:rPr lang="ar-SA" sz="2400" dirty="0"/>
              <a:t>فكرة الوحدة مع مصر معلنًا الاستقلال سنة </a:t>
            </a:r>
            <a:r>
              <a:rPr lang="ar-BH" sz="2400" dirty="0" smtClean="0"/>
              <a:t>1956م</a:t>
            </a:r>
            <a:r>
              <a:rPr lang="ar-SA" sz="2400" dirty="0" smtClean="0"/>
              <a:t> </a:t>
            </a:r>
            <a:r>
              <a:rPr lang="ar-SA" sz="2400" dirty="0"/>
              <a:t>الذي اعترفت به الدول.</a:t>
            </a: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b="1" dirty="0">
                <a:solidFill>
                  <a:srgbClr val="FF0000"/>
                </a:solidFill>
              </a:rPr>
              <a:t>بعد الاستقلال:</a:t>
            </a:r>
          </a:p>
          <a:p>
            <a:pPr marL="271463" lvl="0" indent="-271463" algn="r" rtl="1">
              <a:lnSpc>
                <a:spcPct val="150000"/>
              </a:lnSpc>
              <a:buNone/>
            </a:pPr>
            <a:r>
              <a:rPr lang="ar-SA" sz="2400" dirty="0" smtClean="0"/>
              <a:t>مر</a:t>
            </a:r>
            <a:r>
              <a:rPr lang="ar-BH" sz="2400" dirty="0" smtClean="0"/>
              <a:t>ّ</a:t>
            </a:r>
            <a:r>
              <a:rPr lang="ar-SA" sz="2400" dirty="0" smtClean="0"/>
              <a:t> </a:t>
            </a:r>
            <a:r>
              <a:rPr lang="ar-SA" sz="2400" dirty="0"/>
              <a:t>السودان </a:t>
            </a:r>
            <a:r>
              <a:rPr lang="ar-SA" sz="2400" dirty="0" smtClean="0"/>
              <a:t>بسلس</a:t>
            </a:r>
            <a:r>
              <a:rPr lang="ar-BH" sz="2400" dirty="0" smtClean="0"/>
              <a:t>ل</a:t>
            </a:r>
            <a:r>
              <a:rPr lang="ar-SA" sz="2400" dirty="0" smtClean="0"/>
              <a:t>ة </a:t>
            </a:r>
            <a:r>
              <a:rPr lang="ar-SA" sz="2400" dirty="0"/>
              <a:t>من الانقلابات وتداول السلطة مدنيون </a:t>
            </a:r>
            <a:r>
              <a:rPr lang="ar-SA" sz="2400" dirty="0" smtClean="0"/>
              <a:t>وعسكريون </a:t>
            </a:r>
            <a:r>
              <a:rPr lang="ar-SA" sz="2400" dirty="0"/>
              <a:t>إلا أن الغلبة كانت من نصيب العسكريين بقيادة الفريق عمر البشير. </a:t>
            </a:r>
          </a:p>
          <a:p>
            <a:pPr marL="0" indent="0" algn="r">
              <a:buNone/>
            </a:pPr>
            <a:endParaRPr lang="ar-BH" sz="2400" dirty="0"/>
          </a:p>
        </p:txBody>
      </p:sp>
    </p:spTree>
    <p:extLst>
      <p:ext uri="{BB962C8B-B14F-4D97-AF65-F5344CB8AC3E}">
        <p14:creationId xmlns:p14="http://schemas.microsoft.com/office/powerpoint/2010/main" val="8281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850" y="196680"/>
            <a:ext cx="10011002" cy="860596"/>
          </a:xfrm>
        </p:spPr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solidFill>
                  <a:srgbClr val="FF0000"/>
                </a:solidFill>
                <a:cs typeface="+mn-cs"/>
              </a:rPr>
              <a:t>ثالثًا: </a:t>
            </a:r>
            <a:r>
              <a:rPr lang="ar-SA" sz="4000" b="1" dirty="0">
                <a:solidFill>
                  <a:srgbClr val="FF0000"/>
                </a:solidFill>
                <a:cs typeface="+mn-cs"/>
              </a:rPr>
              <a:t>حركات التحرر والاستقلال في دول القرن ا</a:t>
            </a:r>
            <a:r>
              <a:rPr lang="ar-BH" sz="4000" b="1" dirty="0">
                <a:solidFill>
                  <a:srgbClr val="FF0000"/>
                </a:solidFill>
                <a:cs typeface="+mn-cs"/>
              </a:rPr>
              <a:t>لإ</a:t>
            </a:r>
            <a:r>
              <a:rPr lang="ar-SA" sz="4000" b="1" dirty="0">
                <a:solidFill>
                  <a:srgbClr val="FF0000"/>
                </a:solidFill>
                <a:cs typeface="+mn-cs"/>
              </a:rPr>
              <a:t>فريقي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76400" y="1733427"/>
            <a:ext cx="10515600" cy="4351338"/>
          </a:xfrm>
        </p:spPr>
        <p:txBody>
          <a:bodyPr/>
          <a:lstStyle/>
          <a:p>
            <a:pPr algn="r" rtl="1"/>
            <a:endParaRPr lang="ar-BH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من خلال خريطة دول القرن الإفريقي، 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أجب</a:t>
            </a:r>
          </a:p>
          <a:p>
            <a:pPr marL="0" indent="0" algn="r" rtl="1">
              <a:buNone/>
            </a:pP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عن الأسئلة 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الآتية: </a:t>
            </a:r>
          </a:p>
          <a:p>
            <a:pPr marL="0" indent="0" algn="r" rtl="1">
              <a:buNone/>
            </a:pP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حدد دول القرن ال</a:t>
            </a:r>
            <a:r>
              <a:rPr lang="ar-BH" sz="2400" dirty="0">
                <a:latin typeface="Arial" panose="020B0604020202020204" pitchFamily="34" charset="0"/>
                <a:cs typeface="Arial" panose="020B0604020202020204" pitchFamily="34" charset="0"/>
              </a:rPr>
              <a:t>إ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فريقي.</a:t>
            </a:r>
          </a:p>
          <a:p>
            <a:pPr marL="0" indent="0" algn="r" rtl="1">
              <a:buNone/>
            </a:pP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بين أهمية موقع دول القرن ال</a:t>
            </a:r>
            <a:r>
              <a:rPr lang="ar-BH" sz="2400" dirty="0">
                <a:latin typeface="Arial" panose="020B0604020202020204" pitchFamily="34" charset="0"/>
                <a:cs typeface="Arial" panose="020B0604020202020204" pitchFamily="34" charset="0"/>
              </a:rPr>
              <a:t>إ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فريقي</a:t>
            </a:r>
            <a:r>
              <a:rPr lang="ar-B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ar-S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BH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rtl="1">
              <a:buNone/>
            </a:pPr>
            <a:r>
              <a:rPr lang="ar-SA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S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15" y="1678924"/>
            <a:ext cx="5909208" cy="4460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37" y="1678924"/>
            <a:ext cx="5878286" cy="46329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52509" y="4274040"/>
            <a:ext cx="4239491" cy="6234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Arial" panose="020B0604020202020204" pitchFamily="34" charset="0"/>
              </a:rPr>
              <a:t>مطلة على باب المندب وخليج عدن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92304" y="1065599"/>
            <a:ext cx="2838450" cy="47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نشاط رقم</a:t>
            </a:r>
            <a:r>
              <a:rPr lang="ar-BH" sz="3600" b="1" dirty="0" smtClean="0">
                <a:solidFill>
                  <a:schemeClr val="tx1"/>
                </a:solidFill>
              </a:rPr>
              <a:t>2</a:t>
            </a:r>
            <a:r>
              <a:rPr lang="ar-SA" sz="3600" b="1" dirty="0" smtClean="0">
                <a:solidFill>
                  <a:schemeClr val="tx1"/>
                </a:solidFill>
              </a:rPr>
              <a:t>:</a:t>
            </a:r>
            <a:endParaRPr lang="ar-S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477387"/>
              </p:ext>
            </p:extLst>
          </p:nvPr>
        </p:nvGraphicFramePr>
        <p:xfrm>
          <a:off x="0" y="0"/>
          <a:ext cx="120777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092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8624"/>
            <a:ext cx="10663238" cy="5915025"/>
          </a:xfrm>
        </p:spPr>
        <p:txBody>
          <a:bodyPr>
            <a:normAutofit fontScale="62500" lnSpcReduction="20000"/>
          </a:bodyPr>
          <a:lstStyle/>
          <a:p>
            <a:pPr marL="0" lvl="0" indent="0" algn="r" rtl="1">
              <a:lnSpc>
                <a:spcPct val="150000"/>
              </a:lnSpc>
              <a:buNone/>
            </a:pPr>
            <a:r>
              <a:rPr lang="ar-SA" sz="3600" b="1" dirty="0">
                <a:solidFill>
                  <a:srgbClr val="0070C0"/>
                </a:solidFill>
                <a:latin typeface="Arial" panose="020B0604020202020204" pitchFamily="34" charset="0"/>
              </a:rPr>
              <a:t>2 - </a:t>
            </a:r>
            <a:r>
              <a:rPr lang="ar-SA" sz="5100" b="1" dirty="0">
                <a:solidFill>
                  <a:srgbClr val="FF0000"/>
                </a:solidFill>
                <a:latin typeface="Arial" panose="020B0604020202020204" pitchFamily="34" charset="0"/>
              </a:rPr>
              <a:t>استقلال </a:t>
            </a:r>
            <a:r>
              <a:rPr lang="ar-SA" sz="51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الصومال: </a:t>
            </a:r>
            <a:endParaRPr lang="ar-SA" sz="36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SA" b="1" dirty="0" smtClean="0">
                <a:latin typeface="Arial" panose="020B0604020202020204" pitchFamily="34" charset="0"/>
              </a:rPr>
              <a:t> </a:t>
            </a:r>
            <a:r>
              <a:rPr lang="ar-SA" sz="3200" b="1" dirty="0">
                <a:latin typeface="Arial" panose="020B0604020202020204" pitchFamily="34" charset="0"/>
              </a:rPr>
              <a:t>بعد الحرب العالمية الثانية</a:t>
            </a:r>
            <a:r>
              <a:rPr lang="ar-BH" sz="3200" b="1" dirty="0">
                <a:latin typeface="Arial" panose="020B0604020202020204" pitchFamily="34" charset="0"/>
              </a:rPr>
              <a:t>،</a:t>
            </a:r>
            <a:r>
              <a:rPr lang="ar-SA" sz="3200" b="1" dirty="0">
                <a:latin typeface="Arial" panose="020B0604020202020204" pitchFamily="34" charset="0"/>
              </a:rPr>
              <a:t> وقعت جميع </a:t>
            </a:r>
            <a:r>
              <a:rPr lang="ar-SA" sz="3200" b="1" dirty="0" smtClean="0">
                <a:latin typeface="Arial" panose="020B0604020202020204" pitchFamily="34" charset="0"/>
              </a:rPr>
              <a:t>الأقاليم </a:t>
            </a:r>
            <a:r>
              <a:rPr lang="ar-SA" sz="3200" b="1" dirty="0">
                <a:latin typeface="Arial" panose="020B0604020202020204" pitchFamily="34" charset="0"/>
              </a:rPr>
              <a:t>الصومالية </a:t>
            </a:r>
            <a:r>
              <a:rPr lang="ar-BH" sz="3200" b="1" dirty="0" smtClean="0">
                <a:latin typeface="Arial" panose="020B0604020202020204" pitchFamily="34" charset="0"/>
              </a:rPr>
              <a:t>تحت ا</a:t>
            </a:r>
            <a:r>
              <a:rPr lang="ar-SA" sz="3200" b="1" dirty="0" smtClean="0">
                <a:latin typeface="Arial" panose="020B0604020202020204" pitchFamily="34" charset="0"/>
              </a:rPr>
              <a:t>لاستعمار </a:t>
            </a:r>
            <a:r>
              <a:rPr lang="ar-SA" sz="3200" b="1" dirty="0">
                <a:latin typeface="Arial" panose="020B0604020202020204" pitchFamily="34" charset="0"/>
              </a:rPr>
              <a:t>البريطاني العسكري ما عدا إقليم ساحل الصومال الفرنسي (</a:t>
            </a:r>
            <a:r>
              <a:rPr lang="ar-SA" sz="3200" b="1" dirty="0" smtClean="0">
                <a:latin typeface="Arial" panose="020B0604020202020204" pitchFamily="34" charset="0"/>
              </a:rPr>
              <a:t>جيبوتي).</a:t>
            </a:r>
            <a:endParaRPr lang="ar-SA" sz="3200" b="1" dirty="0">
              <a:latin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SA" sz="3200" b="1" dirty="0" smtClean="0">
                <a:latin typeface="Arial" panose="020B0604020202020204" pitchFamily="34" charset="0"/>
              </a:rPr>
              <a:t>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طالب الصوماليون </a:t>
            </a:r>
            <a:r>
              <a:rPr lang="ar-BH" sz="3200" b="1" dirty="0">
                <a:solidFill>
                  <a:srgbClr val="FF0000"/>
                </a:solidFill>
                <a:latin typeface="Arial" panose="020B0604020202020204" pitchFamily="34" charset="0"/>
              </a:rPr>
              <a:t>ب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وضع بلادهم تحت إشراف الأُمم المتحدة على أن تحصل على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الاستقلال التام</a:t>
            </a:r>
            <a:r>
              <a:rPr lang="ar-BH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بعد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عشر سنوات  </a:t>
            </a:r>
            <a:r>
              <a:rPr lang="ar-BH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ابتداء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من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عام </a:t>
            </a:r>
            <a:r>
              <a:rPr lang="ar-BH" sz="3200" b="1" dirty="0">
                <a:solidFill>
                  <a:srgbClr val="FF0000"/>
                </a:solidFill>
                <a:latin typeface="Arial" panose="020B0604020202020204" pitchFamily="34" charset="0"/>
              </a:rPr>
              <a:t>1950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م</a:t>
            </a:r>
            <a:r>
              <a:rPr lang="ar-BH" sz="3200" b="1" dirty="0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  <a:endParaRPr lang="ar-SA" sz="32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BH" sz="3200" b="1" dirty="0" smtClean="0">
                <a:latin typeface="Arial" panose="020B0604020202020204" pitchFamily="34" charset="0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ردت </a:t>
            </a:r>
            <a:r>
              <a:rPr lang="ar-SA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بريطانيا: 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بتجزئة الصومال عن طريق إعادة </a:t>
            </a:r>
            <a:r>
              <a:rPr lang="ar-SA" sz="3200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أوغادين</a:t>
            </a:r>
            <a:r>
              <a:rPr lang="ar-SA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BH" sz="3200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لأ</a:t>
            </a:r>
            <a:r>
              <a:rPr lang="ar-SA" sz="3200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ثيوبيا</a:t>
            </a:r>
            <a:r>
              <a:rPr lang="ar-SA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و</a:t>
            </a:r>
            <a:r>
              <a:rPr lang="ar-BH" sz="3200" b="1" dirty="0">
                <a:solidFill>
                  <a:srgbClr val="002060"/>
                </a:solidFill>
                <a:latin typeface="Arial" panose="020B0604020202020204" pitchFamily="34" charset="0"/>
              </a:rPr>
              <a:t>إ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عادة الصومال الكيني </a:t>
            </a:r>
            <a:r>
              <a:rPr lang="ar-BH" sz="3200" b="1" dirty="0">
                <a:solidFill>
                  <a:srgbClr val="002060"/>
                </a:solidFill>
                <a:latin typeface="Arial" panose="020B0604020202020204" pitchFamily="34" charset="0"/>
              </a:rPr>
              <a:t>إ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ل</a:t>
            </a:r>
            <a:r>
              <a:rPr lang="ar-BH" sz="3200" b="1" dirty="0">
                <a:solidFill>
                  <a:srgbClr val="002060"/>
                </a:solidFill>
                <a:latin typeface="Arial" panose="020B0604020202020204" pitchFamily="34" charset="0"/>
              </a:rPr>
              <a:t>ى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كينيا</a:t>
            </a:r>
            <a:r>
              <a:rPr lang="ar-BH" sz="3200" b="1" dirty="0">
                <a:solidFill>
                  <a:srgbClr val="002060"/>
                </a:solidFill>
                <a:latin typeface="Arial" panose="020B0604020202020204" pitchFamily="34" charset="0"/>
              </a:rPr>
              <a:t>.</a:t>
            </a:r>
            <a:endParaRPr lang="ar-SA" sz="32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SA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قاوم الصوماليون مشروعات </a:t>
            </a:r>
            <a:r>
              <a:rPr lang="ar-SA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الاستعمار</a:t>
            </a:r>
            <a:r>
              <a:rPr lang="ar-BH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،</a:t>
            </a:r>
            <a:r>
              <a:rPr lang="ar-SA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فحدثت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انتخابات نيابية</a:t>
            </a:r>
            <a:r>
              <a:rPr lang="ar-BH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،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فازت فيها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الأحزاب الوطنية </a:t>
            </a:r>
            <a:r>
              <a:rPr lang="ar-S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بالأكثرية</a:t>
            </a:r>
            <a:r>
              <a:rPr lang="ar-BH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،</a:t>
            </a:r>
            <a:r>
              <a:rPr lang="ar-SA" sz="3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ومهدت </a:t>
            </a:r>
            <a:r>
              <a:rPr 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للاستقلال فقد تمكنت المقاومة من: </a:t>
            </a: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BH" sz="3200" b="1" dirty="0" smtClean="0">
                <a:latin typeface="Arial" panose="020B0604020202020204" pitchFamily="34" charset="0"/>
              </a:rPr>
              <a:t> - </a:t>
            </a:r>
            <a:r>
              <a:rPr lang="ar-SA" sz="3800" b="1" dirty="0" smtClean="0">
                <a:latin typeface="Arial" panose="020B0604020202020204" pitchFamily="34" charset="0"/>
              </a:rPr>
              <a:t>توحيد </a:t>
            </a:r>
            <a:r>
              <a:rPr lang="ar-SA" sz="3800" b="1" dirty="0">
                <a:latin typeface="Arial" panose="020B0604020202020204" pitchFamily="34" charset="0"/>
              </a:rPr>
              <a:t>الصومال ال</a:t>
            </a:r>
            <a:r>
              <a:rPr lang="ar-BH" sz="3800" b="1" dirty="0" smtClean="0">
                <a:latin typeface="Arial" panose="020B0604020202020204" pitchFamily="34" charset="0"/>
              </a:rPr>
              <a:t>إيطالي</a:t>
            </a:r>
            <a:r>
              <a:rPr lang="ar-SA" sz="3800" b="1" dirty="0" smtClean="0">
                <a:latin typeface="Arial" panose="020B0604020202020204" pitchFamily="34" charset="0"/>
              </a:rPr>
              <a:t> </a:t>
            </a:r>
            <a:r>
              <a:rPr lang="ar-SA" sz="3800" b="1" dirty="0">
                <a:latin typeface="Arial" panose="020B0604020202020204" pitchFamily="34" charset="0"/>
              </a:rPr>
              <a:t>والبريطاني في دولة </a:t>
            </a:r>
            <a:r>
              <a:rPr lang="ar-SA" sz="3800" b="1" dirty="0" smtClean="0">
                <a:latin typeface="Arial" panose="020B0604020202020204" pitchFamily="34" charset="0"/>
              </a:rPr>
              <a:t>واحدة </a:t>
            </a:r>
            <a:r>
              <a:rPr lang="ar-SA" sz="3800" b="1" dirty="0">
                <a:latin typeface="Arial" panose="020B0604020202020204" pitchFamily="34" charset="0"/>
              </a:rPr>
              <a:t>عاصمتها مقاديشو</a:t>
            </a:r>
            <a:r>
              <a:rPr lang="ar-SA" sz="3200" b="1" dirty="0">
                <a:latin typeface="Arial" panose="020B0604020202020204" pitchFamily="34" charset="0"/>
              </a:rPr>
              <a:t>. </a:t>
            </a: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BH" sz="3200" b="1" dirty="0" smtClean="0">
                <a:latin typeface="Arial" panose="020B0604020202020204" pitchFamily="34" charset="0"/>
              </a:rPr>
              <a:t> - </a:t>
            </a:r>
            <a:r>
              <a:rPr lang="ar-SA" sz="3200" b="1" dirty="0" smtClean="0">
                <a:latin typeface="Arial" panose="020B0604020202020204" pitchFamily="34" charset="0"/>
              </a:rPr>
              <a:t>تحرير </a:t>
            </a:r>
            <a:r>
              <a:rPr lang="ar-BH" sz="3200" b="1" dirty="0">
                <a:latin typeface="Arial" panose="020B0604020202020204" pitchFamily="34" charset="0"/>
              </a:rPr>
              <a:t>أ</a:t>
            </a:r>
            <a:r>
              <a:rPr lang="ar-SA" sz="3200" b="1" dirty="0">
                <a:latin typeface="Arial" panose="020B0604020202020204" pitchFamily="34" charset="0"/>
              </a:rPr>
              <a:t>وغادين من </a:t>
            </a:r>
            <a:r>
              <a:rPr lang="ar-BH" sz="3200" b="1" dirty="0" smtClean="0">
                <a:latin typeface="Arial" panose="020B0604020202020204" pitchFamily="34" charset="0"/>
              </a:rPr>
              <a:t>إ</a:t>
            </a:r>
            <a:r>
              <a:rPr lang="ar-SA" sz="3200" b="1" dirty="0" smtClean="0">
                <a:latin typeface="Arial" panose="020B0604020202020204" pitchFamily="34" charset="0"/>
              </a:rPr>
              <a:t>أثيوبيا </a:t>
            </a:r>
            <a:r>
              <a:rPr lang="ar-BH" sz="3200" b="1" dirty="0">
                <a:latin typeface="Arial" panose="020B0604020202020204" pitchFamily="34" charset="0"/>
              </a:rPr>
              <a:t>1963م.</a:t>
            </a:r>
            <a:endParaRPr lang="ar-SA" sz="3200" b="1" dirty="0">
              <a:latin typeface="Arial" panose="020B0604020202020204" pitchFamily="34" charset="0"/>
            </a:endParaRP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BH" sz="3200" b="1" dirty="0">
                <a:latin typeface="Arial" panose="020B0604020202020204" pitchFamily="34" charset="0"/>
              </a:rPr>
              <a:t> </a:t>
            </a:r>
            <a:r>
              <a:rPr lang="ar-BH" sz="3200" b="1" dirty="0" smtClean="0">
                <a:latin typeface="Arial" panose="020B0604020202020204" pitchFamily="34" charset="0"/>
              </a:rPr>
              <a:t>- </a:t>
            </a:r>
            <a:r>
              <a:rPr lang="ar-SA" sz="3200" b="1" dirty="0" smtClean="0">
                <a:latin typeface="Arial" panose="020B0604020202020204" pitchFamily="34" charset="0"/>
              </a:rPr>
              <a:t>لم </a:t>
            </a:r>
            <a:r>
              <a:rPr lang="ar-SA" sz="3200" b="1" dirty="0">
                <a:latin typeface="Arial" panose="020B0604020202020204" pitchFamily="34" charset="0"/>
              </a:rPr>
              <a:t>ينعم الصومال بال</a:t>
            </a:r>
            <a:r>
              <a:rPr lang="ar-BH" sz="3200" b="1" dirty="0">
                <a:latin typeface="Arial" panose="020B0604020202020204" pitchFamily="34" charset="0"/>
              </a:rPr>
              <a:t>أ</a:t>
            </a:r>
            <a:r>
              <a:rPr lang="ar-SA" sz="3200" b="1" dirty="0">
                <a:latin typeface="Arial" panose="020B0604020202020204" pitchFamily="34" charset="0"/>
              </a:rPr>
              <a:t>من بعد الاستقلال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وغرق </a:t>
            </a:r>
            <a:r>
              <a:rPr lang="ar-BH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في الأزمات 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والحروب ال</a:t>
            </a:r>
            <a:r>
              <a:rPr lang="ar-BH" sz="3200" b="1" dirty="0">
                <a:solidFill>
                  <a:srgbClr val="FF0000"/>
                </a:solidFill>
                <a:latin typeface="Arial" panose="020B0604020202020204" pitchFamily="34" charset="0"/>
              </a:rPr>
              <a:t>أه</a:t>
            </a:r>
            <a:r>
              <a:rPr lang="ar-SA" sz="3200" b="1" dirty="0">
                <a:solidFill>
                  <a:srgbClr val="FF0000"/>
                </a:solidFill>
                <a:latin typeface="Arial" panose="020B0604020202020204" pitchFamily="34" charset="0"/>
              </a:rPr>
              <a:t>لية</a:t>
            </a:r>
            <a:r>
              <a:rPr lang="ar-BH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.الي الآن</a:t>
            </a:r>
            <a:endParaRPr lang="ar-SA" sz="32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r"/>
            <a:endParaRPr lang="ar-BH" sz="3200" b="1" dirty="0"/>
          </a:p>
        </p:txBody>
      </p:sp>
    </p:spTree>
    <p:extLst>
      <p:ext uri="{BB962C8B-B14F-4D97-AF65-F5344CB8AC3E}">
        <p14:creationId xmlns:p14="http://schemas.microsoft.com/office/powerpoint/2010/main" val="200396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66884" y="1042987"/>
            <a:ext cx="4070349" cy="5072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endParaRPr lang="ar-BH" sz="2400" b="1" dirty="0" smtClean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endParaRPr lang="ar-BH" sz="2400" b="1" dirty="0">
              <a:solidFill>
                <a:srgbClr val="C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ar-SA" sz="2400" b="1" dirty="0" smtClean="0">
                <a:solidFill>
                  <a:srgbClr val="C00000"/>
                </a:solidFill>
              </a:rPr>
              <a:t>الاستقلال</a:t>
            </a:r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</a:rPr>
              <a:t>رض</a:t>
            </a:r>
            <a:r>
              <a:rPr lang="ar-BH" sz="2400" b="1" dirty="0" smtClean="0">
                <a:solidFill>
                  <a:schemeClr val="tx1"/>
                </a:solidFill>
              </a:rPr>
              <a:t>خ</a:t>
            </a:r>
            <a:r>
              <a:rPr lang="ar-SA" sz="2400" b="1" dirty="0" smtClean="0">
                <a:solidFill>
                  <a:schemeClr val="tx1"/>
                </a:solidFill>
              </a:rPr>
              <a:t>ت</a:t>
            </a:r>
            <a:r>
              <a:rPr lang="ar-BH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</a:rPr>
              <a:t>فرنسا للمطالب</a:t>
            </a:r>
            <a:r>
              <a:rPr lang="ar-BH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</a:rPr>
              <a:t>الوطنية واعترفت باستقلال جيبوتي</a:t>
            </a:r>
            <a:r>
              <a:rPr lang="ar-BH" sz="2400" b="1" dirty="0" smtClean="0">
                <a:solidFill>
                  <a:schemeClr val="tx1"/>
                </a:solidFill>
              </a:rPr>
              <a:t>.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</a:rPr>
              <a:t>أُجري إستفتاء شعبي سنة </a:t>
            </a:r>
            <a:r>
              <a:rPr lang="ar-BH" sz="2400" b="1" dirty="0" smtClean="0">
                <a:solidFill>
                  <a:schemeClr val="tx1"/>
                </a:solidFill>
              </a:rPr>
              <a:t>1977م</a:t>
            </a:r>
            <a:r>
              <a:rPr lang="ar-BH" sz="2400" b="1" dirty="0">
                <a:solidFill>
                  <a:schemeClr val="tx1"/>
                </a:solidFill>
              </a:rPr>
              <a:t>،</a:t>
            </a:r>
            <a:r>
              <a:rPr lang="ar-SA" sz="2400" b="1" dirty="0" smtClean="0">
                <a:solidFill>
                  <a:schemeClr val="tx1"/>
                </a:solidFill>
              </a:rPr>
              <a:t>  قر</a:t>
            </a:r>
            <a:r>
              <a:rPr lang="ar-BH" sz="2400" b="1" dirty="0" smtClean="0">
                <a:solidFill>
                  <a:schemeClr val="tx1"/>
                </a:solidFill>
              </a:rPr>
              <a:t>ّ</a:t>
            </a:r>
            <a:r>
              <a:rPr lang="ar-SA" sz="2400" b="1" dirty="0" smtClean="0">
                <a:solidFill>
                  <a:schemeClr val="tx1"/>
                </a:solidFill>
              </a:rPr>
              <a:t>ر في</a:t>
            </a:r>
            <a:r>
              <a:rPr lang="ar-BH" sz="2400" b="1" dirty="0" smtClean="0">
                <a:solidFill>
                  <a:schemeClr val="tx1"/>
                </a:solidFill>
              </a:rPr>
              <a:t>ه</a:t>
            </a:r>
            <a:r>
              <a:rPr lang="ar-SA" sz="2400" b="1" dirty="0" smtClean="0">
                <a:solidFill>
                  <a:schemeClr val="tx1"/>
                </a:solidFill>
              </a:rPr>
              <a:t> الشعب الجيبوتي الاستقلال</a:t>
            </a:r>
            <a:r>
              <a:rPr lang="ar-BH" sz="2400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BH" sz="2400" b="1" dirty="0" smtClean="0">
                <a:solidFill>
                  <a:schemeClr val="tx1"/>
                </a:solidFill>
              </a:rPr>
              <a:t>أ</a:t>
            </a:r>
            <a:r>
              <a:rPr lang="ar-SA" sz="2400" b="1" dirty="0" smtClean="0">
                <a:solidFill>
                  <a:schemeClr val="tx1"/>
                </a:solidFill>
              </a:rPr>
              <a:t>ُعلن الاستقلال في</a:t>
            </a:r>
            <a:r>
              <a:rPr lang="ar-BH" sz="2400" b="1" dirty="0">
                <a:solidFill>
                  <a:schemeClr val="tx1"/>
                </a:solidFill>
              </a:rPr>
              <a:t> </a:t>
            </a:r>
            <a:r>
              <a:rPr lang="ar-BH" sz="2400" b="1" dirty="0" smtClean="0">
                <a:solidFill>
                  <a:schemeClr val="tx1"/>
                </a:solidFill>
              </a:rPr>
              <a:t>27 يونيو 1977م، واعتمد النظام الجمهوري برئاسة </a:t>
            </a:r>
            <a:r>
              <a:rPr lang="ar-BH" sz="2400" b="1" dirty="0">
                <a:solidFill>
                  <a:srgbClr val="FF0000"/>
                </a:solidFill>
              </a:rPr>
              <a:t>حسن </a:t>
            </a:r>
            <a:r>
              <a:rPr lang="ar-BH" sz="2400" b="1" dirty="0" err="1" smtClean="0">
                <a:solidFill>
                  <a:srgbClr val="FF0000"/>
                </a:solidFill>
              </a:rPr>
              <a:t>غوليد</a:t>
            </a:r>
            <a:r>
              <a:rPr lang="ar-BH" sz="2400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ar-BH" sz="24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ar-SA" sz="2400" b="1" dirty="0" smtClean="0">
              <a:solidFill>
                <a:schemeClr val="tx1"/>
              </a:solidFill>
            </a:endParaRPr>
          </a:p>
          <a:p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ar-SA" sz="2400" dirty="0" smtClean="0">
                <a:solidFill>
                  <a:schemeClr val="tx1"/>
                </a:solidFill>
              </a:rPr>
              <a:t>  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8649" y="1042987"/>
            <a:ext cx="3587751" cy="50720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20000"/>
              </a:lnSpc>
            </a:pPr>
            <a:endParaRPr lang="ar-BH" sz="2400" b="1" dirty="0" smtClean="0">
              <a:solidFill>
                <a:srgbClr val="C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ar-SA" sz="2400" b="1" dirty="0" smtClean="0">
                <a:solidFill>
                  <a:srgbClr val="C00000"/>
                </a:solidFill>
              </a:rPr>
              <a:t>ما بعد الاستقلال </a:t>
            </a:r>
            <a:endParaRPr lang="ar-SA" sz="2400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</a:rPr>
              <a:t>انضمت إلى منظمة الاُمم المتحدة</a:t>
            </a:r>
            <a:r>
              <a:rPr lang="ar-BH" sz="2400" b="1" dirty="0" smtClean="0">
                <a:solidFill>
                  <a:schemeClr val="tx1"/>
                </a:solidFill>
              </a:rPr>
              <a:t>،</a:t>
            </a:r>
            <a:r>
              <a:rPr lang="ar-SA" sz="2400" b="1" dirty="0" smtClean="0">
                <a:solidFill>
                  <a:schemeClr val="tx1"/>
                </a:solidFill>
              </a:rPr>
              <a:t> ومنظمة الوحدة ال</a:t>
            </a:r>
            <a:r>
              <a:rPr lang="ar-BH" sz="2400" b="1" dirty="0" smtClean="0">
                <a:solidFill>
                  <a:schemeClr val="tx1"/>
                </a:solidFill>
              </a:rPr>
              <a:t>إ</a:t>
            </a:r>
            <a:r>
              <a:rPr lang="ar-SA" sz="2400" b="1" dirty="0" err="1" smtClean="0">
                <a:solidFill>
                  <a:schemeClr val="tx1"/>
                </a:solidFill>
              </a:rPr>
              <a:t>فريقية</a:t>
            </a:r>
            <a:r>
              <a:rPr lang="ar-SA" sz="2400" b="1" dirty="0" smtClean="0">
                <a:solidFill>
                  <a:schemeClr val="tx1"/>
                </a:solidFill>
              </a:rPr>
              <a:t> وجامعة الدول العربية.</a:t>
            </a:r>
            <a:endParaRPr lang="ar-BH" sz="2400" b="1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ar-BH" sz="2400" b="1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ar-BH" sz="2400" b="1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ar-BH" sz="2400" b="1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ar-BH" sz="240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ar-BH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ar-SA" sz="24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65158" y="242887"/>
            <a:ext cx="6910938" cy="6715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جيبوتي</a:t>
            </a:r>
            <a:r>
              <a:rPr lang="ar-SA" sz="2800" b="1" dirty="0" smtClean="0">
                <a:solidFill>
                  <a:schemeClr val="tx1"/>
                </a:solidFill>
                <a:cs typeface="+mj-cs"/>
              </a:rPr>
              <a:t> </a:t>
            </a:r>
            <a:endParaRPr lang="ar-SA" sz="28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7717" y="1042987"/>
            <a:ext cx="3712844" cy="50720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sz="2400" b="1" dirty="0" smtClean="0">
              <a:solidFill>
                <a:srgbClr val="C00000"/>
              </a:solidFill>
              <a:cs typeface="+mj-cs"/>
            </a:endParaRPr>
          </a:p>
          <a:p>
            <a:pPr algn="ctr">
              <a:lnSpc>
                <a:spcPct val="120000"/>
              </a:lnSpc>
            </a:pPr>
            <a:r>
              <a:rPr lang="ar-SA" sz="24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+mj-cs"/>
              </a:rPr>
              <a:t>المقاومة الوطنية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BH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عرفت </a:t>
            </a: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جيبوتي باسم الساحل الصومالي الفرنسي حتى عام 1967</a:t>
            </a:r>
            <a:r>
              <a:rPr lang="ar-BH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م</a:t>
            </a:r>
            <a:r>
              <a:rPr lang="ar-BH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ar-SA" sz="2400" b="1" dirty="0" smtClean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شكلت قبيلتا العفر والعيس حزب (</a:t>
            </a:r>
            <a:r>
              <a:rPr lang="ar-SA" sz="2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التجمع الشعبي من أجل التقدم</a:t>
            </a: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  <a:r>
              <a:rPr lang="ar-BH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ar-SA" sz="2400" b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رفع </a:t>
            </a:r>
            <a:r>
              <a:rPr lang="ar-SA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الحزب شعار </a:t>
            </a:r>
            <a:r>
              <a:rPr lang="ar-BH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الاستقلال، وطالب  بجلاء ا</a:t>
            </a: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لقوات الفرنسية</a:t>
            </a:r>
            <a:r>
              <a:rPr lang="ar-BH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ar-SA" sz="2400" b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نظم الحزب مظاهرات</a:t>
            </a:r>
            <a:r>
              <a:rPr lang="ar-BH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،</a:t>
            </a:r>
            <a:r>
              <a:rPr lang="ar-SA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تطورت إلى صدامات مسلحة.</a:t>
            </a:r>
            <a:endParaRPr lang="ar-BH" sz="2400" b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ar-SA" sz="2400" b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452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93658" y="2443162"/>
            <a:ext cx="6910938" cy="6715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انتهى الدّرس </a:t>
            </a:r>
            <a:endParaRPr lang="ar-SA" sz="40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9859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848C22A44415DD47B18B3981500BB26A" ma:contentTypeVersion="7" ma:contentTypeDescription="إنشاء مستند جديد." ma:contentTypeScope="" ma:versionID="e7002ebc2c5a2533ab7d64419179667b">
  <xsd:schema xmlns:xsd="http://www.w3.org/2001/XMLSchema" xmlns:xs="http://www.w3.org/2001/XMLSchema" xmlns:p="http://schemas.microsoft.com/office/2006/metadata/properties" xmlns:ns2="6f160c81-5b32-41bc-9a83-4f2e047c7f8c" targetNamespace="http://schemas.microsoft.com/office/2006/metadata/properties" ma:root="true" ma:fieldsID="aeda27810033fbc3912b9735a21decff" ns2:_="">
    <xsd:import namespace="6f160c81-5b32-41bc-9a83-4f2e047c7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160c81-5b32-41bc-9a83-4f2e047c7f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AC923E-2F57-4C2E-9868-7D347B36DF8D}"/>
</file>

<file path=customXml/itemProps2.xml><?xml version="1.0" encoding="utf-8"?>
<ds:datastoreItem xmlns:ds="http://schemas.openxmlformats.org/officeDocument/2006/customXml" ds:itemID="{BC3CE7CA-0576-4877-B6D5-70F825D69416}"/>
</file>

<file path=customXml/itemProps3.xml><?xml version="1.0" encoding="utf-8"?>
<ds:datastoreItem xmlns:ds="http://schemas.openxmlformats.org/officeDocument/2006/customXml" ds:itemID="{B79FCB87-1604-400A-AA56-0B2E8A7D0AE2}"/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1646</Words>
  <Application>Microsoft Office PowerPoint</Application>
  <PresentationFormat>Widescreen</PresentationFormat>
  <Paragraphs>225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Arabic Typesetting</vt:lpstr>
      <vt:lpstr>Arial</vt:lpstr>
      <vt:lpstr>Arial Narrow</vt:lpstr>
      <vt:lpstr>Calibri</vt:lpstr>
      <vt:lpstr>Calibri Light</vt:lpstr>
      <vt:lpstr>Rockwell</vt:lpstr>
      <vt:lpstr>Rockwell Condensed</vt:lpstr>
      <vt:lpstr>Times New Roman</vt:lpstr>
      <vt:lpstr>Wingdings</vt:lpstr>
      <vt:lpstr>2_Office Theme</vt:lpstr>
      <vt:lpstr>Wood Type</vt:lpstr>
      <vt:lpstr> مراجعة </vt:lpstr>
      <vt:lpstr>PowerPoint Presentation</vt:lpstr>
      <vt:lpstr> مراجعة </vt:lpstr>
      <vt:lpstr>اكتب البنود والقرارات الآتية أمام ما يناسبها من معاهدات واتفاقيات ومؤتمرات في الجدول التالي</vt:lpstr>
      <vt:lpstr>الدرس الثاني عشر:  حركات التحرر وتحقيق الاستقلال في مصر والسودان والقرن الإفريقي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- من خلال النص، بيّن سبب غضب الشعب المصري من زعيم حزب الوفد. </vt:lpstr>
      <vt:lpstr>2- الاستقلال التام وإنجازات  الثورة: </vt:lpstr>
      <vt:lpstr>PowerPoint Presentation</vt:lpstr>
      <vt:lpstr>الأهداف</vt:lpstr>
      <vt:lpstr>PowerPoint Presentation</vt:lpstr>
      <vt:lpstr>PowerPoint Presentation</vt:lpstr>
      <vt:lpstr>ثالثًا: حركات التحرر والاستقلال في دول القرن الإفريقي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حركات التحرر وتحقيق الاستقلال في مصر والسودان والقرن الأفريقي</dc:title>
  <dc:creator>ACER</dc:creator>
  <cp:lastModifiedBy>Shorooq</cp:lastModifiedBy>
  <cp:revision>268</cp:revision>
  <dcterms:created xsi:type="dcterms:W3CDTF">2020-03-05T11:55:22Z</dcterms:created>
  <dcterms:modified xsi:type="dcterms:W3CDTF">2021-03-29T16:22:12Z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0x010100848C22A44415DD47B18B3981500BB26A</vt:lpwstr>
  </property>
</Properties>
</file>