
<file path=[Content_Types].xml><?xml version="1.0" encoding="utf-8"?>
<Types xmlns="http://schemas.openxmlformats.org/package/2006/content-types">
  <Default Extension="gif" ContentType="image/gif"/>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701" r:id="rId6"/>
  </p:sldMasterIdLst>
  <p:notesMasterIdLst>
    <p:notesMasterId r:id="rId38"/>
  </p:notesMasterIdLst>
  <p:sldIdLst>
    <p:sldId id="348" r:id="rId7"/>
    <p:sldId id="352" r:id="rId8"/>
    <p:sldId id="264" r:id="rId9"/>
    <p:sldId id="349" r:id="rId10"/>
    <p:sldId id="350" r:id="rId11"/>
    <p:sldId id="351" r:id="rId12"/>
    <p:sldId id="266" r:id="rId13"/>
    <p:sldId id="267" r:id="rId14"/>
    <p:sldId id="268" r:id="rId15"/>
    <p:sldId id="328" r:id="rId16"/>
    <p:sldId id="332" r:id="rId17"/>
    <p:sldId id="330" r:id="rId18"/>
    <p:sldId id="329" r:id="rId19"/>
    <p:sldId id="347" r:id="rId20"/>
    <p:sldId id="331" r:id="rId21"/>
    <p:sldId id="333" r:id="rId22"/>
    <p:sldId id="334" r:id="rId23"/>
    <p:sldId id="353" r:id="rId24"/>
    <p:sldId id="335" r:id="rId25"/>
    <p:sldId id="336" r:id="rId26"/>
    <p:sldId id="337" r:id="rId27"/>
    <p:sldId id="338" r:id="rId28"/>
    <p:sldId id="339" r:id="rId29"/>
    <p:sldId id="340" r:id="rId30"/>
    <p:sldId id="341" r:id="rId31"/>
    <p:sldId id="342" r:id="rId32"/>
    <p:sldId id="343" r:id="rId33"/>
    <p:sldId id="346" r:id="rId34"/>
    <p:sldId id="344" r:id="rId35"/>
    <p:sldId id="345" r:id="rId36"/>
    <p:sldId id="27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2" clrIdx="0">
    <p:extLst>
      <p:ext uri="{19B8F6BF-5375-455C-9EA6-DF929625EA0E}">
        <p15:presenceInfo xmlns:p15="http://schemas.microsoft.com/office/powerpoint/2012/main" userId="D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2294" autoAdjust="0"/>
  </p:normalViewPr>
  <p:slideViewPr>
    <p:cSldViewPr snapToGrid="0">
      <p:cViewPr varScale="1">
        <p:scale>
          <a:sx n="71" d="100"/>
          <a:sy n="71" d="100"/>
        </p:scale>
        <p:origin x="57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 /><Relationship Id="rId13" Type="http://schemas.openxmlformats.org/officeDocument/2006/relationships/slide" Target="slides/slide7.xml" /><Relationship Id="rId18" Type="http://schemas.openxmlformats.org/officeDocument/2006/relationships/slide" Target="slides/slide12.xml" /><Relationship Id="rId26" Type="http://schemas.openxmlformats.org/officeDocument/2006/relationships/slide" Target="slides/slide20.xml" /><Relationship Id="rId39" Type="http://schemas.openxmlformats.org/officeDocument/2006/relationships/commentAuthors" Target="commentAuthors.xml" /><Relationship Id="rId3" Type="http://schemas.openxmlformats.org/officeDocument/2006/relationships/customXml" Target="../customXml/item3.xml" /><Relationship Id="rId21" Type="http://schemas.openxmlformats.org/officeDocument/2006/relationships/slide" Target="slides/slide15.xml" /><Relationship Id="rId34" Type="http://schemas.openxmlformats.org/officeDocument/2006/relationships/slide" Target="slides/slide28.xml" /><Relationship Id="rId42" Type="http://schemas.openxmlformats.org/officeDocument/2006/relationships/theme" Target="theme/theme1.xml" /><Relationship Id="rId7" Type="http://schemas.openxmlformats.org/officeDocument/2006/relationships/slide" Target="slides/slide1.xml" /><Relationship Id="rId12" Type="http://schemas.openxmlformats.org/officeDocument/2006/relationships/slide" Target="slides/slide6.xml" /><Relationship Id="rId17" Type="http://schemas.openxmlformats.org/officeDocument/2006/relationships/slide" Target="slides/slide11.xml" /><Relationship Id="rId25" Type="http://schemas.openxmlformats.org/officeDocument/2006/relationships/slide" Target="slides/slide19.xml" /><Relationship Id="rId33" Type="http://schemas.openxmlformats.org/officeDocument/2006/relationships/slide" Target="slides/slide27.xml" /><Relationship Id="rId38" Type="http://schemas.openxmlformats.org/officeDocument/2006/relationships/notesMaster" Target="notesMasters/notesMaster1.xml" /><Relationship Id="rId2" Type="http://schemas.openxmlformats.org/officeDocument/2006/relationships/customXml" Target="../customXml/item2.xml" /><Relationship Id="rId16" Type="http://schemas.openxmlformats.org/officeDocument/2006/relationships/slide" Target="slides/slide10.xml" /><Relationship Id="rId20" Type="http://schemas.openxmlformats.org/officeDocument/2006/relationships/slide" Target="slides/slide14.xml" /><Relationship Id="rId29" Type="http://schemas.openxmlformats.org/officeDocument/2006/relationships/slide" Target="slides/slide23.xml" /><Relationship Id="rId41" Type="http://schemas.openxmlformats.org/officeDocument/2006/relationships/viewProps" Target="viewProps.xml" /><Relationship Id="rId1" Type="http://schemas.openxmlformats.org/officeDocument/2006/relationships/customXml" Target="../customXml/item1.xml" /><Relationship Id="rId6" Type="http://schemas.openxmlformats.org/officeDocument/2006/relationships/slideMaster" Target="slideMasters/slideMaster3.xml" /><Relationship Id="rId11" Type="http://schemas.openxmlformats.org/officeDocument/2006/relationships/slide" Target="slides/slide5.xml" /><Relationship Id="rId24" Type="http://schemas.openxmlformats.org/officeDocument/2006/relationships/slide" Target="slides/slide18.xml" /><Relationship Id="rId32" Type="http://schemas.openxmlformats.org/officeDocument/2006/relationships/slide" Target="slides/slide26.xml" /><Relationship Id="rId37" Type="http://schemas.openxmlformats.org/officeDocument/2006/relationships/slide" Target="slides/slide31.xml" /><Relationship Id="rId40" Type="http://schemas.openxmlformats.org/officeDocument/2006/relationships/presProps" Target="presProps.xml" /><Relationship Id="rId5" Type="http://schemas.openxmlformats.org/officeDocument/2006/relationships/slideMaster" Target="slideMasters/slideMaster2.xml" /><Relationship Id="rId15" Type="http://schemas.openxmlformats.org/officeDocument/2006/relationships/slide" Target="slides/slide9.xml" /><Relationship Id="rId23" Type="http://schemas.openxmlformats.org/officeDocument/2006/relationships/slide" Target="slides/slide17.xml" /><Relationship Id="rId28" Type="http://schemas.openxmlformats.org/officeDocument/2006/relationships/slide" Target="slides/slide22.xml" /><Relationship Id="rId36" Type="http://schemas.openxmlformats.org/officeDocument/2006/relationships/slide" Target="slides/slide30.xml" /><Relationship Id="rId10" Type="http://schemas.openxmlformats.org/officeDocument/2006/relationships/slide" Target="slides/slide4.xml" /><Relationship Id="rId19" Type="http://schemas.openxmlformats.org/officeDocument/2006/relationships/slide" Target="slides/slide13.xml" /><Relationship Id="rId31" Type="http://schemas.openxmlformats.org/officeDocument/2006/relationships/slide" Target="slides/slide25.xml" /><Relationship Id="rId4" Type="http://schemas.openxmlformats.org/officeDocument/2006/relationships/slideMaster" Target="slideMasters/slideMaster1.xml" /><Relationship Id="rId9" Type="http://schemas.openxmlformats.org/officeDocument/2006/relationships/slide" Target="slides/slide3.xml" /><Relationship Id="rId14" Type="http://schemas.openxmlformats.org/officeDocument/2006/relationships/slide" Target="slides/slide8.xml" /><Relationship Id="rId22" Type="http://schemas.openxmlformats.org/officeDocument/2006/relationships/slide" Target="slides/slide16.xml" /><Relationship Id="rId27" Type="http://schemas.openxmlformats.org/officeDocument/2006/relationships/slide" Target="slides/slide21.xml" /><Relationship Id="rId30" Type="http://schemas.openxmlformats.org/officeDocument/2006/relationships/slide" Target="slides/slide24.xml" /><Relationship Id="rId35" Type="http://schemas.openxmlformats.org/officeDocument/2006/relationships/slide" Target="slides/slide29.xml" /><Relationship Id="rId43"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B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AB4997CD-8B93-4020-88BF-2453EBD1D237}" type="datetimeFigureOut">
              <a:rPr lang="ar-BH" smtClean="0"/>
              <a:t>01/10/1442</a:t>
            </a:fld>
            <a:endParaRPr lang="ar-B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B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B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B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55E924C4-52EE-460B-85BD-E9774E7A1041}" type="slidenum">
              <a:rPr lang="ar-BH" smtClean="0"/>
              <a:t>‹#›</a:t>
            </a:fld>
            <a:endParaRPr lang="ar-BH"/>
          </a:p>
        </p:txBody>
      </p:sp>
    </p:spTree>
    <p:extLst>
      <p:ext uri="{BB962C8B-B14F-4D97-AF65-F5344CB8AC3E}">
        <p14:creationId xmlns:p14="http://schemas.microsoft.com/office/powerpoint/2010/main" val="3843871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7</a:t>
            </a:fld>
            <a:endParaRPr lang="en-GB"/>
          </a:p>
        </p:txBody>
      </p:sp>
    </p:spTree>
    <p:extLst>
      <p:ext uri="{BB962C8B-B14F-4D97-AF65-F5344CB8AC3E}">
        <p14:creationId xmlns:p14="http://schemas.microsoft.com/office/powerpoint/2010/main" val="3788710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8</a:t>
            </a:fld>
            <a:endParaRPr lang="en-GB"/>
          </a:p>
        </p:txBody>
      </p:sp>
    </p:spTree>
    <p:extLst>
      <p:ext uri="{BB962C8B-B14F-4D97-AF65-F5344CB8AC3E}">
        <p14:creationId xmlns:p14="http://schemas.microsoft.com/office/powerpoint/2010/main" val="3373677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9</a:t>
            </a:fld>
            <a:endParaRPr lang="en-GB"/>
          </a:p>
        </p:txBody>
      </p:sp>
    </p:spTree>
    <p:extLst>
      <p:ext uri="{BB962C8B-B14F-4D97-AF65-F5344CB8AC3E}">
        <p14:creationId xmlns:p14="http://schemas.microsoft.com/office/powerpoint/2010/main" val="1467652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10</a:t>
            </a:fld>
            <a:endParaRPr lang="en-GB"/>
          </a:p>
        </p:txBody>
      </p:sp>
    </p:spTree>
    <p:extLst>
      <p:ext uri="{BB962C8B-B14F-4D97-AF65-F5344CB8AC3E}">
        <p14:creationId xmlns:p14="http://schemas.microsoft.com/office/powerpoint/2010/main" val="1467652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11</a:t>
            </a:fld>
            <a:endParaRPr lang="en-GB"/>
          </a:p>
        </p:txBody>
      </p:sp>
    </p:spTree>
    <p:extLst>
      <p:ext uri="{BB962C8B-B14F-4D97-AF65-F5344CB8AC3E}">
        <p14:creationId xmlns:p14="http://schemas.microsoft.com/office/powerpoint/2010/main" val="3832967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12</a:t>
            </a:fld>
            <a:endParaRPr lang="en-GB"/>
          </a:p>
        </p:txBody>
      </p:sp>
    </p:spTree>
    <p:extLst>
      <p:ext uri="{BB962C8B-B14F-4D97-AF65-F5344CB8AC3E}">
        <p14:creationId xmlns:p14="http://schemas.microsoft.com/office/powerpoint/2010/main" val="3861314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13</a:t>
            </a:fld>
            <a:endParaRPr lang="en-GB"/>
          </a:p>
        </p:txBody>
      </p:sp>
    </p:spTree>
    <p:extLst>
      <p:ext uri="{BB962C8B-B14F-4D97-AF65-F5344CB8AC3E}">
        <p14:creationId xmlns:p14="http://schemas.microsoft.com/office/powerpoint/2010/main" val="3531633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14</a:t>
            </a:fld>
            <a:endParaRPr lang="en-GB"/>
          </a:p>
        </p:txBody>
      </p:sp>
    </p:spTree>
    <p:extLst>
      <p:ext uri="{BB962C8B-B14F-4D97-AF65-F5344CB8AC3E}">
        <p14:creationId xmlns:p14="http://schemas.microsoft.com/office/powerpoint/2010/main" val="602414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15</a:t>
            </a:fld>
            <a:endParaRPr lang="en-GB"/>
          </a:p>
        </p:txBody>
      </p:sp>
    </p:spTree>
    <p:extLst>
      <p:ext uri="{BB962C8B-B14F-4D97-AF65-F5344CB8AC3E}">
        <p14:creationId xmlns:p14="http://schemas.microsoft.com/office/powerpoint/2010/main" val="3159321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16</a:t>
            </a:fld>
            <a:endParaRPr lang="en-GB"/>
          </a:p>
        </p:txBody>
      </p:sp>
    </p:spTree>
    <p:extLst>
      <p:ext uri="{BB962C8B-B14F-4D97-AF65-F5344CB8AC3E}">
        <p14:creationId xmlns:p14="http://schemas.microsoft.com/office/powerpoint/2010/main" val="184304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17</a:t>
            </a:fld>
            <a:endParaRPr lang="en-GB"/>
          </a:p>
        </p:txBody>
      </p:sp>
    </p:spTree>
    <p:extLst>
      <p:ext uri="{BB962C8B-B14F-4D97-AF65-F5344CB8AC3E}">
        <p14:creationId xmlns:p14="http://schemas.microsoft.com/office/powerpoint/2010/main" val="3590656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532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0156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2358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4915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7119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9966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75205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E580ABC-2358-4F7C-9C0D-CA099F4616C3}" type="slidenum">
              <a:rPr lang="en-GB" smtClean="0"/>
              <a:t>26</a:t>
            </a:fld>
            <a:endParaRPr lang="en-GB"/>
          </a:p>
        </p:txBody>
      </p:sp>
    </p:spTree>
    <p:extLst>
      <p:ext uri="{BB962C8B-B14F-4D97-AF65-F5344CB8AC3E}">
        <p14:creationId xmlns:p14="http://schemas.microsoft.com/office/powerpoint/2010/main" val="1143927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47773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23518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0226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1704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5/12/2021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5/12/2021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5/12/2021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5/12/2021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5/12/2021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5/12/2021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630130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2012800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571062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41748037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2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907263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2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27983424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3739843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2286709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927110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1513336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734421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447867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22358763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7383175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41273203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42392191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2391076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9625891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4940432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24595731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6011825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27866334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426744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0616786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9446254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28290629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5404378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6" name="Footer Placeholder 5"/>
          <p:cNvSpPr>
            <a:spLocks noGrp="1"/>
          </p:cNvSpPr>
          <p:nvPr>
            <p:ph type="ftr" sz="quarter" idx="11"/>
          </p:nvPr>
        </p:nvSpPr>
        <p:spPr/>
        <p:txBody>
          <a:bodyPr/>
          <a:lstStyle/>
          <a:p>
            <a:endParaRPr lang="ar-BH">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9317192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8" name="Footer Placeholder 7"/>
          <p:cNvSpPr>
            <a:spLocks noGrp="1"/>
          </p:cNvSpPr>
          <p:nvPr>
            <p:ph type="ftr" sz="quarter" idx="11"/>
          </p:nvPr>
        </p:nvSpPr>
        <p:spPr/>
        <p:txBody>
          <a:bodyPr/>
          <a:lstStyle/>
          <a:p>
            <a:endParaRPr lang="ar-BH">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7891206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4" name="Footer Placeholder 3"/>
          <p:cNvSpPr>
            <a:spLocks noGrp="1"/>
          </p:cNvSpPr>
          <p:nvPr>
            <p:ph type="ftr" sz="quarter" idx="11"/>
          </p:nvPr>
        </p:nvSpPr>
        <p:spPr/>
        <p:txBody>
          <a:bodyPr/>
          <a:lstStyle/>
          <a:p>
            <a:endParaRPr lang="ar-BH">
              <a:solidFill>
                <a:prstClr val="black">
                  <a:tint val="75000"/>
                </a:prst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5793029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3" name="Footer Placeholder 2"/>
          <p:cNvSpPr>
            <a:spLocks noGrp="1"/>
          </p:cNvSpPr>
          <p:nvPr>
            <p:ph type="ftr" sz="quarter" idx="11"/>
          </p:nvPr>
        </p:nvSpPr>
        <p:spPr/>
        <p:txBody>
          <a:bodyPr/>
          <a:lstStyle/>
          <a:p>
            <a:endParaRPr lang="ar-BH">
              <a:solidFill>
                <a:prstClr val="black">
                  <a:tint val="75000"/>
                </a:prst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7263782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6" name="Footer Placeholder 5"/>
          <p:cNvSpPr>
            <a:spLocks noGrp="1"/>
          </p:cNvSpPr>
          <p:nvPr>
            <p:ph type="ftr" sz="quarter" idx="11"/>
          </p:nvPr>
        </p:nvSpPr>
        <p:spPr/>
        <p:txBody>
          <a:bodyPr/>
          <a:lstStyle/>
          <a:p>
            <a:endParaRPr lang="ar-BH">
              <a:solidFill>
                <a:prstClr val="black">
                  <a:tint val="75000"/>
                </a:prst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562799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6" name="Footer Placeholder 5"/>
          <p:cNvSpPr>
            <a:spLocks noGrp="1"/>
          </p:cNvSpPr>
          <p:nvPr>
            <p:ph type="ftr" sz="quarter" idx="11"/>
          </p:nvPr>
        </p:nvSpPr>
        <p:spPr/>
        <p:txBody>
          <a:bodyPr/>
          <a:lstStyle/>
          <a:p>
            <a:endParaRPr lang="ar-BH">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6977394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7927589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F81DF7-65AE-4C6D-87F7-DB2CD20A728D}" type="slidenum">
              <a:rPr lang="ar-BH" smtClean="0"/>
              <a:pPr/>
              <a:t>‹#›</a:t>
            </a:fld>
            <a:endParaRPr lang="ar-BH"/>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algn="r" rtl="1"/>
            <a:r>
              <a:rPr lang="en-US" sz="8000" dirty="0">
                <a:ln w="3175" cmpd="sng">
                  <a:noFill/>
                </a:ln>
                <a:solidFill>
                  <a:srgbClr val="353535"/>
                </a:solidFill>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algn="r" rtl="1"/>
            <a:r>
              <a:rPr lang="en-US" sz="8000" dirty="0">
                <a:ln w="3175" cmpd="sng">
                  <a:noFill/>
                </a:ln>
                <a:solidFill>
                  <a:srgbClr val="353535"/>
                </a:solidFill>
                <a:latin typeface="Arial"/>
              </a:rPr>
              <a:t>”</a:t>
            </a:r>
          </a:p>
        </p:txBody>
      </p:sp>
    </p:spTree>
    <p:extLst>
      <p:ext uri="{BB962C8B-B14F-4D97-AF65-F5344CB8AC3E}">
        <p14:creationId xmlns:p14="http://schemas.microsoft.com/office/powerpoint/2010/main" val="12586773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6" name="Footer Placeholder 5"/>
          <p:cNvSpPr>
            <a:spLocks noGrp="1"/>
          </p:cNvSpPr>
          <p:nvPr>
            <p:ph type="ftr" sz="quarter" idx="11"/>
          </p:nvPr>
        </p:nvSpPr>
        <p:spPr/>
        <p:txBody>
          <a:bodyPr/>
          <a:lstStyle/>
          <a:p>
            <a:endParaRPr lang="ar-BH">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0501005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6" name="Footer Placeholder 5"/>
          <p:cNvSpPr>
            <a:spLocks noGrp="1"/>
          </p:cNvSpPr>
          <p:nvPr>
            <p:ph type="ftr" sz="quarter" idx="11"/>
          </p:nvPr>
        </p:nvSpPr>
        <p:spPr/>
        <p:txBody>
          <a:bodyPr/>
          <a:lstStyle/>
          <a:p>
            <a:endParaRPr lang="ar-BH">
              <a:solidFill>
                <a:prstClr val="black">
                  <a:tint val="75000"/>
                </a:prstClr>
              </a:solidFill>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F81DF7-65AE-4C6D-87F7-DB2CD20A728D}" type="slidenum">
              <a:rPr lang="ar-BH" smtClean="0"/>
              <a:pPr/>
              <a:t>‹#›</a:t>
            </a:fld>
            <a:endParaRPr lang="ar-BH"/>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algn="r" rtl="1"/>
            <a:r>
              <a:rPr lang="en-US" sz="8000" dirty="0">
                <a:ln w="3175" cmpd="sng">
                  <a:noFill/>
                </a:ln>
                <a:solidFill>
                  <a:srgbClr val="353535"/>
                </a:solidFill>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algn="r" rtl="1"/>
            <a:r>
              <a:rPr lang="en-US" sz="8000" dirty="0">
                <a:ln w="3175" cmpd="sng">
                  <a:noFill/>
                </a:ln>
                <a:solidFill>
                  <a:srgbClr val="353535"/>
                </a:solidFill>
                <a:latin typeface="Arial"/>
              </a:rPr>
              <a:t>”</a:t>
            </a:r>
          </a:p>
        </p:txBody>
      </p:sp>
    </p:spTree>
    <p:extLst>
      <p:ext uri="{BB962C8B-B14F-4D97-AF65-F5344CB8AC3E}">
        <p14:creationId xmlns:p14="http://schemas.microsoft.com/office/powerpoint/2010/main" val="12764760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6" name="Footer Placeholder 5"/>
          <p:cNvSpPr>
            <a:spLocks noGrp="1"/>
          </p:cNvSpPr>
          <p:nvPr>
            <p:ph type="ftr" sz="quarter" idx="11"/>
          </p:nvPr>
        </p:nvSpPr>
        <p:spPr/>
        <p:txBody>
          <a:bodyPr/>
          <a:lstStyle/>
          <a:p>
            <a:endParaRPr lang="ar-BH">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0750087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8383430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40106866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018964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41703246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40083233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8684997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2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5944874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2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26672456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5918627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22778234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3321267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5710899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8290530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0560759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2932139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2132279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51664251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8097528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4904092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5577847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2485098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4575618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8544763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7077873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85745173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3183951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3353162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2950090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41728232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6" name="Footer Placeholder 5"/>
          <p:cNvSpPr>
            <a:spLocks noGrp="1"/>
          </p:cNvSpPr>
          <p:nvPr>
            <p:ph type="ftr" sz="quarter" idx="11"/>
          </p:nvPr>
        </p:nvSpPr>
        <p:spPr/>
        <p:txBody>
          <a:bodyPr/>
          <a:lstStyle/>
          <a:p>
            <a:endParaRPr lang="ar-BH">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6728676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8" name="Footer Placeholder 7"/>
          <p:cNvSpPr>
            <a:spLocks noGrp="1"/>
          </p:cNvSpPr>
          <p:nvPr>
            <p:ph type="ftr" sz="quarter" idx="11"/>
          </p:nvPr>
        </p:nvSpPr>
        <p:spPr/>
        <p:txBody>
          <a:bodyPr/>
          <a:lstStyle/>
          <a:p>
            <a:endParaRPr lang="ar-BH">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283417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4" name="Footer Placeholder 3"/>
          <p:cNvSpPr>
            <a:spLocks noGrp="1"/>
          </p:cNvSpPr>
          <p:nvPr>
            <p:ph type="ftr" sz="quarter" idx="11"/>
          </p:nvPr>
        </p:nvSpPr>
        <p:spPr/>
        <p:txBody>
          <a:bodyPr/>
          <a:lstStyle/>
          <a:p>
            <a:endParaRPr lang="ar-BH">
              <a:solidFill>
                <a:prstClr val="black">
                  <a:tint val="75000"/>
                </a:prst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17404332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3" name="Footer Placeholder 2"/>
          <p:cNvSpPr>
            <a:spLocks noGrp="1"/>
          </p:cNvSpPr>
          <p:nvPr>
            <p:ph type="ftr" sz="quarter" idx="11"/>
          </p:nvPr>
        </p:nvSpPr>
        <p:spPr/>
        <p:txBody>
          <a:bodyPr/>
          <a:lstStyle/>
          <a:p>
            <a:endParaRPr lang="ar-BH">
              <a:solidFill>
                <a:prstClr val="black">
                  <a:tint val="75000"/>
                </a:prst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15767576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6" name="Footer Placeholder 5"/>
          <p:cNvSpPr>
            <a:spLocks noGrp="1"/>
          </p:cNvSpPr>
          <p:nvPr>
            <p:ph type="ftr" sz="quarter" idx="11"/>
          </p:nvPr>
        </p:nvSpPr>
        <p:spPr/>
        <p:txBody>
          <a:bodyPr/>
          <a:lstStyle/>
          <a:p>
            <a:endParaRPr lang="ar-BH">
              <a:solidFill>
                <a:prstClr val="black">
                  <a:tint val="75000"/>
                </a:prst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220729858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6" name="Footer Placeholder 5"/>
          <p:cNvSpPr>
            <a:spLocks noGrp="1"/>
          </p:cNvSpPr>
          <p:nvPr>
            <p:ph type="ftr" sz="quarter" idx="11"/>
          </p:nvPr>
        </p:nvSpPr>
        <p:spPr/>
        <p:txBody>
          <a:bodyPr/>
          <a:lstStyle/>
          <a:p>
            <a:endParaRPr lang="ar-BH">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66157826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92760265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F81DF7-65AE-4C6D-87F7-DB2CD20A728D}" type="slidenum">
              <a:rPr lang="ar-BH" smtClean="0"/>
              <a:pPr/>
              <a:t>‹#›</a:t>
            </a:fld>
            <a:endParaRPr lang="ar-BH"/>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algn="r" rtl="1"/>
            <a:r>
              <a:rPr lang="en-US" sz="8000" dirty="0">
                <a:ln w="3175" cmpd="sng">
                  <a:noFill/>
                </a:ln>
                <a:solidFill>
                  <a:srgbClr val="353535"/>
                </a:solidFill>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algn="r" rtl="1"/>
            <a:r>
              <a:rPr lang="en-US" sz="8000" dirty="0">
                <a:ln w="3175" cmpd="sng">
                  <a:noFill/>
                </a:ln>
                <a:solidFill>
                  <a:srgbClr val="353535"/>
                </a:solidFill>
                <a:latin typeface="Arial"/>
              </a:rPr>
              <a:t>”</a:t>
            </a:r>
          </a:p>
        </p:txBody>
      </p:sp>
    </p:spTree>
    <p:extLst>
      <p:ext uri="{BB962C8B-B14F-4D97-AF65-F5344CB8AC3E}">
        <p14:creationId xmlns:p14="http://schemas.microsoft.com/office/powerpoint/2010/main" val="68127734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6" name="Footer Placeholder 5"/>
          <p:cNvSpPr>
            <a:spLocks noGrp="1"/>
          </p:cNvSpPr>
          <p:nvPr>
            <p:ph type="ftr" sz="quarter" idx="11"/>
          </p:nvPr>
        </p:nvSpPr>
        <p:spPr/>
        <p:txBody>
          <a:bodyPr/>
          <a:lstStyle/>
          <a:p>
            <a:endParaRPr lang="ar-BH">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4614408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6" name="Footer Placeholder 5"/>
          <p:cNvSpPr>
            <a:spLocks noGrp="1"/>
          </p:cNvSpPr>
          <p:nvPr>
            <p:ph type="ftr" sz="quarter" idx="11"/>
          </p:nvPr>
        </p:nvSpPr>
        <p:spPr/>
        <p:txBody>
          <a:bodyPr/>
          <a:lstStyle/>
          <a:p>
            <a:endParaRPr lang="ar-BH">
              <a:solidFill>
                <a:prstClr val="black">
                  <a:tint val="75000"/>
                </a:prstClr>
              </a:solidFill>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F81DF7-65AE-4C6D-87F7-DB2CD20A728D}" type="slidenum">
              <a:rPr lang="ar-BH" smtClean="0"/>
              <a:pPr/>
              <a:t>‹#›</a:t>
            </a:fld>
            <a:endParaRPr lang="ar-BH"/>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algn="r" rtl="1"/>
            <a:r>
              <a:rPr lang="en-US" sz="8000" dirty="0">
                <a:ln w="3175" cmpd="sng">
                  <a:noFill/>
                </a:ln>
                <a:solidFill>
                  <a:srgbClr val="353535"/>
                </a:solidFill>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algn="r" rtl="1"/>
            <a:r>
              <a:rPr lang="en-US" sz="8000" dirty="0">
                <a:ln w="3175" cmpd="sng">
                  <a:noFill/>
                </a:ln>
                <a:solidFill>
                  <a:srgbClr val="353535"/>
                </a:solidFill>
                <a:latin typeface="Arial"/>
              </a:rPr>
              <a:t>”</a:t>
            </a:r>
          </a:p>
        </p:txBody>
      </p:sp>
    </p:spTree>
    <p:extLst>
      <p:ext uri="{BB962C8B-B14F-4D97-AF65-F5344CB8AC3E}">
        <p14:creationId xmlns:p14="http://schemas.microsoft.com/office/powerpoint/2010/main" val="339378286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6" name="Footer Placeholder 5"/>
          <p:cNvSpPr>
            <a:spLocks noGrp="1"/>
          </p:cNvSpPr>
          <p:nvPr>
            <p:ph type="ftr" sz="quarter" idx="11"/>
          </p:nvPr>
        </p:nvSpPr>
        <p:spPr/>
        <p:txBody>
          <a:bodyPr/>
          <a:lstStyle/>
          <a:p>
            <a:endParaRPr lang="ar-BH">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176657116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33452992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DC125E-0CDD-4DCE-BD79-E14418D64FBD}" type="datetimeFigureOut">
              <a:rPr lang="ar-BH" smtClean="0">
                <a:solidFill>
                  <a:prstClr val="black">
                    <a:tint val="75000"/>
                  </a:prstClr>
                </a:solidFill>
              </a:rPr>
              <a:pPr/>
              <a:t>01/10/1442</a:t>
            </a:fld>
            <a:endParaRPr lang="ar-BH">
              <a:solidFill>
                <a:prstClr val="black">
                  <a:tint val="75000"/>
                </a:prstClr>
              </a:solidFill>
            </a:endParaRPr>
          </a:p>
        </p:txBody>
      </p:sp>
      <p:sp>
        <p:nvSpPr>
          <p:cNvPr id="5" name="Footer Placeholder 4"/>
          <p:cNvSpPr>
            <a:spLocks noGrp="1"/>
          </p:cNvSpPr>
          <p:nvPr>
            <p:ph type="ftr" sz="quarter" idx="11"/>
          </p:nvPr>
        </p:nvSpPr>
        <p:spPr/>
        <p:txBody>
          <a:bodyPr/>
          <a:lstStyle/>
          <a:p>
            <a:endParaRPr lang="ar-BH">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F81DF7-65AE-4C6D-87F7-DB2CD20A728D}" type="slidenum">
              <a:rPr lang="ar-BH" smtClean="0"/>
              <a:pPr/>
              <a:t>‹#›</a:t>
            </a:fld>
            <a:endParaRPr lang="ar-BH"/>
          </a:p>
        </p:txBody>
      </p:sp>
    </p:spTree>
    <p:extLst>
      <p:ext uri="{BB962C8B-B14F-4D97-AF65-F5344CB8AC3E}">
        <p14:creationId xmlns:p14="http://schemas.microsoft.com/office/powerpoint/2010/main" val="2480281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 /><Relationship Id="rId13" Type="http://schemas.openxmlformats.org/officeDocument/2006/relationships/slideLayout" Target="../slideLayouts/slideLayout24.xml" /><Relationship Id="rId18" Type="http://schemas.openxmlformats.org/officeDocument/2006/relationships/slideLayout" Target="../slideLayouts/slideLayout29.xml" /><Relationship Id="rId26" Type="http://schemas.openxmlformats.org/officeDocument/2006/relationships/slideLayout" Target="../slideLayouts/slideLayout37.xml" /><Relationship Id="rId39" Type="http://schemas.openxmlformats.org/officeDocument/2006/relationships/slideLayout" Target="../slideLayouts/slideLayout50.xml" /><Relationship Id="rId3" Type="http://schemas.openxmlformats.org/officeDocument/2006/relationships/slideLayout" Target="../slideLayouts/slideLayout14.xml" /><Relationship Id="rId21" Type="http://schemas.openxmlformats.org/officeDocument/2006/relationships/slideLayout" Target="../slideLayouts/slideLayout32.xml" /><Relationship Id="rId34" Type="http://schemas.openxmlformats.org/officeDocument/2006/relationships/slideLayout" Target="../slideLayouts/slideLayout45.xml" /><Relationship Id="rId7" Type="http://schemas.openxmlformats.org/officeDocument/2006/relationships/slideLayout" Target="../slideLayouts/slideLayout18.xml" /><Relationship Id="rId12" Type="http://schemas.openxmlformats.org/officeDocument/2006/relationships/slideLayout" Target="../slideLayouts/slideLayout23.xml" /><Relationship Id="rId17" Type="http://schemas.openxmlformats.org/officeDocument/2006/relationships/slideLayout" Target="../slideLayouts/slideLayout28.xml" /><Relationship Id="rId25" Type="http://schemas.openxmlformats.org/officeDocument/2006/relationships/slideLayout" Target="../slideLayouts/slideLayout36.xml" /><Relationship Id="rId33" Type="http://schemas.openxmlformats.org/officeDocument/2006/relationships/slideLayout" Target="../slideLayouts/slideLayout44.xml" /><Relationship Id="rId38" Type="http://schemas.openxmlformats.org/officeDocument/2006/relationships/slideLayout" Target="../slideLayouts/slideLayout49.xml" /><Relationship Id="rId2" Type="http://schemas.openxmlformats.org/officeDocument/2006/relationships/slideLayout" Target="../slideLayouts/slideLayout13.xml" /><Relationship Id="rId16" Type="http://schemas.openxmlformats.org/officeDocument/2006/relationships/slideLayout" Target="../slideLayouts/slideLayout27.xml" /><Relationship Id="rId20" Type="http://schemas.openxmlformats.org/officeDocument/2006/relationships/slideLayout" Target="../slideLayouts/slideLayout31.xml" /><Relationship Id="rId29" Type="http://schemas.openxmlformats.org/officeDocument/2006/relationships/slideLayout" Target="../slideLayouts/slideLayout40.xml" /><Relationship Id="rId41" Type="http://schemas.openxmlformats.org/officeDocument/2006/relationships/theme" Target="../theme/theme2.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24" Type="http://schemas.openxmlformats.org/officeDocument/2006/relationships/slideLayout" Target="../slideLayouts/slideLayout35.xml" /><Relationship Id="rId32" Type="http://schemas.openxmlformats.org/officeDocument/2006/relationships/slideLayout" Target="../slideLayouts/slideLayout43.xml" /><Relationship Id="rId37" Type="http://schemas.openxmlformats.org/officeDocument/2006/relationships/slideLayout" Target="../slideLayouts/slideLayout48.xml" /><Relationship Id="rId40" Type="http://schemas.openxmlformats.org/officeDocument/2006/relationships/slideLayout" Target="../slideLayouts/slideLayout51.xml" /><Relationship Id="rId5" Type="http://schemas.openxmlformats.org/officeDocument/2006/relationships/slideLayout" Target="../slideLayouts/slideLayout16.xml" /><Relationship Id="rId15" Type="http://schemas.openxmlformats.org/officeDocument/2006/relationships/slideLayout" Target="../slideLayouts/slideLayout26.xml" /><Relationship Id="rId23" Type="http://schemas.openxmlformats.org/officeDocument/2006/relationships/slideLayout" Target="../slideLayouts/slideLayout34.xml" /><Relationship Id="rId28" Type="http://schemas.openxmlformats.org/officeDocument/2006/relationships/slideLayout" Target="../slideLayouts/slideLayout39.xml" /><Relationship Id="rId36" Type="http://schemas.openxmlformats.org/officeDocument/2006/relationships/slideLayout" Target="../slideLayouts/slideLayout47.xml" /><Relationship Id="rId10" Type="http://schemas.openxmlformats.org/officeDocument/2006/relationships/slideLayout" Target="../slideLayouts/slideLayout21.xml" /><Relationship Id="rId19" Type="http://schemas.openxmlformats.org/officeDocument/2006/relationships/slideLayout" Target="../slideLayouts/slideLayout30.xml" /><Relationship Id="rId31" Type="http://schemas.openxmlformats.org/officeDocument/2006/relationships/slideLayout" Target="../slideLayouts/slideLayout42.xml" /><Relationship Id="rId4" Type="http://schemas.openxmlformats.org/officeDocument/2006/relationships/slideLayout" Target="../slideLayouts/slideLayout15.xml" /><Relationship Id="rId9" Type="http://schemas.openxmlformats.org/officeDocument/2006/relationships/slideLayout" Target="../slideLayouts/slideLayout20.xml" /><Relationship Id="rId14" Type="http://schemas.openxmlformats.org/officeDocument/2006/relationships/slideLayout" Target="../slideLayouts/slideLayout25.xml" /><Relationship Id="rId22" Type="http://schemas.openxmlformats.org/officeDocument/2006/relationships/slideLayout" Target="../slideLayouts/slideLayout33.xml" /><Relationship Id="rId27" Type="http://schemas.openxmlformats.org/officeDocument/2006/relationships/slideLayout" Target="../slideLayouts/slideLayout38.xml" /><Relationship Id="rId30" Type="http://schemas.openxmlformats.org/officeDocument/2006/relationships/slideLayout" Target="../slideLayouts/slideLayout41.xml" /><Relationship Id="rId35" Type="http://schemas.openxmlformats.org/officeDocument/2006/relationships/slideLayout" Target="../slideLayouts/slideLayout46.xml" /></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 /><Relationship Id="rId13" Type="http://schemas.openxmlformats.org/officeDocument/2006/relationships/slideLayout" Target="../slideLayouts/slideLayout64.xml" /><Relationship Id="rId18" Type="http://schemas.openxmlformats.org/officeDocument/2006/relationships/slideLayout" Target="../slideLayouts/slideLayout69.xml" /><Relationship Id="rId26" Type="http://schemas.openxmlformats.org/officeDocument/2006/relationships/slideLayout" Target="../slideLayouts/slideLayout77.xml" /><Relationship Id="rId39" Type="http://schemas.openxmlformats.org/officeDocument/2006/relationships/slideLayout" Target="../slideLayouts/slideLayout90.xml" /><Relationship Id="rId3" Type="http://schemas.openxmlformats.org/officeDocument/2006/relationships/slideLayout" Target="../slideLayouts/slideLayout54.xml" /><Relationship Id="rId21" Type="http://schemas.openxmlformats.org/officeDocument/2006/relationships/slideLayout" Target="../slideLayouts/slideLayout72.xml" /><Relationship Id="rId34" Type="http://schemas.openxmlformats.org/officeDocument/2006/relationships/slideLayout" Target="../slideLayouts/slideLayout85.xml" /><Relationship Id="rId7" Type="http://schemas.openxmlformats.org/officeDocument/2006/relationships/slideLayout" Target="../slideLayouts/slideLayout58.xml" /><Relationship Id="rId12" Type="http://schemas.openxmlformats.org/officeDocument/2006/relationships/slideLayout" Target="../slideLayouts/slideLayout63.xml" /><Relationship Id="rId17" Type="http://schemas.openxmlformats.org/officeDocument/2006/relationships/slideLayout" Target="../slideLayouts/slideLayout68.xml" /><Relationship Id="rId25" Type="http://schemas.openxmlformats.org/officeDocument/2006/relationships/slideLayout" Target="../slideLayouts/slideLayout76.xml" /><Relationship Id="rId33" Type="http://schemas.openxmlformats.org/officeDocument/2006/relationships/slideLayout" Target="../slideLayouts/slideLayout84.xml" /><Relationship Id="rId38" Type="http://schemas.openxmlformats.org/officeDocument/2006/relationships/slideLayout" Target="../slideLayouts/slideLayout89.xml" /><Relationship Id="rId2" Type="http://schemas.openxmlformats.org/officeDocument/2006/relationships/slideLayout" Target="../slideLayouts/slideLayout53.xml" /><Relationship Id="rId16" Type="http://schemas.openxmlformats.org/officeDocument/2006/relationships/slideLayout" Target="../slideLayouts/slideLayout67.xml" /><Relationship Id="rId20" Type="http://schemas.openxmlformats.org/officeDocument/2006/relationships/slideLayout" Target="../slideLayouts/slideLayout71.xml" /><Relationship Id="rId29" Type="http://schemas.openxmlformats.org/officeDocument/2006/relationships/slideLayout" Target="../slideLayouts/slideLayout80.xml" /><Relationship Id="rId41" Type="http://schemas.openxmlformats.org/officeDocument/2006/relationships/theme" Target="../theme/theme3.xml" /><Relationship Id="rId1" Type="http://schemas.openxmlformats.org/officeDocument/2006/relationships/slideLayout" Target="../slideLayouts/slideLayout52.xml" /><Relationship Id="rId6" Type="http://schemas.openxmlformats.org/officeDocument/2006/relationships/slideLayout" Target="../slideLayouts/slideLayout57.xml" /><Relationship Id="rId11" Type="http://schemas.openxmlformats.org/officeDocument/2006/relationships/slideLayout" Target="../slideLayouts/slideLayout62.xml" /><Relationship Id="rId24" Type="http://schemas.openxmlformats.org/officeDocument/2006/relationships/slideLayout" Target="../slideLayouts/slideLayout75.xml" /><Relationship Id="rId32" Type="http://schemas.openxmlformats.org/officeDocument/2006/relationships/slideLayout" Target="../slideLayouts/slideLayout83.xml" /><Relationship Id="rId37" Type="http://schemas.openxmlformats.org/officeDocument/2006/relationships/slideLayout" Target="../slideLayouts/slideLayout88.xml" /><Relationship Id="rId40" Type="http://schemas.openxmlformats.org/officeDocument/2006/relationships/slideLayout" Target="../slideLayouts/slideLayout91.xml" /><Relationship Id="rId5" Type="http://schemas.openxmlformats.org/officeDocument/2006/relationships/slideLayout" Target="../slideLayouts/slideLayout56.xml" /><Relationship Id="rId15" Type="http://schemas.openxmlformats.org/officeDocument/2006/relationships/slideLayout" Target="../slideLayouts/slideLayout66.xml" /><Relationship Id="rId23" Type="http://schemas.openxmlformats.org/officeDocument/2006/relationships/slideLayout" Target="../slideLayouts/slideLayout74.xml" /><Relationship Id="rId28" Type="http://schemas.openxmlformats.org/officeDocument/2006/relationships/slideLayout" Target="../slideLayouts/slideLayout79.xml" /><Relationship Id="rId36" Type="http://schemas.openxmlformats.org/officeDocument/2006/relationships/slideLayout" Target="../slideLayouts/slideLayout87.xml" /><Relationship Id="rId10" Type="http://schemas.openxmlformats.org/officeDocument/2006/relationships/slideLayout" Target="../slideLayouts/slideLayout61.xml" /><Relationship Id="rId19" Type="http://schemas.openxmlformats.org/officeDocument/2006/relationships/slideLayout" Target="../slideLayouts/slideLayout70.xml" /><Relationship Id="rId31" Type="http://schemas.openxmlformats.org/officeDocument/2006/relationships/slideLayout" Target="../slideLayouts/slideLayout82.xml" /><Relationship Id="rId4" Type="http://schemas.openxmlformats.org/officeDocument/2006/relationships/slideLayout" Target="../slideLayouts/slideLayout55.xml" /><Relationship Id="rId9" Type="http://schemas.openxmlformats.org/officeDocument/2006/relationships/slideLayout" Target="../slideLayouts/slideLayout60.xml" /><Relationship Id="rId14" Type="http://schemas.openxmlformats.org/officeDocument/2006/relationships/slideLayout" Target="../slideLayouts/slideLayout65.xml" /><Relationship Id="rId22" Type="http://schemas.openxmlformats.org/officeDocument/2006/relationships/slideLayout" Target="../slideLayouts/slideLayout73.xml" /><Relationship Id="rId27" Type="http://schemas.openxmlformats.org/officeDocument/2006/relationships/slideLayout" Target="../slideLayouts/slideLayout78.xml" /><Relationship Id="rId30" Type="http://schemas.openxmlformats.org/officeDocument/2006/relationships/slideLayout" Target="../slideLayouts/slideLayout81.xml" /><Relationship Id="rId35" Type="http://schemas.openxmlformats.org/officeDocument/2006/relationships/slideLayout" Target="../slideLayouts/slideLayout86.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5/12/2021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rtl="1"/>
            <a:fld id="{43DC125E-0CDD-4DCE-BD79-E14418D64FBD}" type="datetimeFigureOut">
              <a:rPr lang="ar-BH" smtClean="0">
                <a:solidFill>
                  <a:prstClr val="black">
                    <a:tint val="75000"/>
                  </a:prstClr>
                </a:solidFill>
              </a:rPr>
              <a:pPr rtl="1"/>
              <a:t>01/10/1442</a:t>
            </a:fld>
            <a:endParaRPr lang="ar-BH">
              <a:solidFill>
                <a:prstClr val="black">
                  <a:tint val="75000"/>
                </a:prstClr>
              </a:solidFill>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1"/>
            <a:endParaRPr lang="ar-BH">
              <a:solidFill>
                <a:prstClr val="black">
                  <a:tint val="75000"/>
                </a:prstClr>
              </a:solidFill>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rtl="1"/>
            <a:fld id="{64F81DF7-65AE-4C6D-87F7-DB2CD20A728D}" type="slidenum">
              <a:rPr lang="ar-BH" smtClean="0"/>
              <a:pPr rtl="1"/>
              <a:t>‹#›</a:t>
            </a:fld>
            <a:endParaRPr lang="ar-BH"/>
          </a:p>
        </p:txBody>
      </p:sp>
    </p:spTree>
    <p:extLst>
      <p:ext uri="{BB962C8B-B14F-4D97-AF65-F5344CB8AC3E}">
        <p14:creationId xmlns:p14="http://schemas.microsoft.com/office/powerpoint/2010/main" val="12641375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Lst>
  <p:txStyles>
    <p:titleStyle>
      <a:lvl1pPr algn="l" defTabSz="457200" rtl="1" eaLnBrk="1" latinLnBrk="0" hangingPunct="1">
        <a:spcBef>
          <a:spcPct val="0"/>
        </a:spcBef>
        <a:buNone/>
        <a:defRPr sz="3600" kern="1200">
          <a:solidFill>
            <a:schemeClr val="accent2">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rtl="1"/>
            <a:fld id="{43DC125E-0CDD-4DCE-BD79-E14418D64FBD}" type="datetimeFigureOut">
              <a:rPr lang="ar-BH" smtClean="0">
                <a:solidFill>
                  <a:prstClr val="black">
                    <a:tint val="75000"/>
                  </a:prstClr>
                </a:solidFill>
              </a:rPr>
              <a:pPr rtl="1"/>
              <a:t>01/10/1442</a:t>
            </a:fld>
            <a:endParaRPr lang="ar-BH">
              <a:solidFill>
                <a:prstClr val="black">
                  <a:tint val="75000"/>
                </a:prstClr>
              </a:solidFill>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1"/>
            <a:endParaRPr lang="ar-BH">
              <a:solidFill>
                <a:prstClr val="black">
                  <a:tint val="75000"/>
                </a:prstClr>
              </a:solidFill>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rtl="1"/>
            <a:fld id="{64F81DF7-65AE-4C6D-87F7-DB2CD20A728D}" type="slidenum">
              <a:rPr lang="ar-BH" smtClean="0"/>
              <a:pPr rtl="1"/>
              <a:t>‹#›</a:t>
            </a:fld>
            <a:endParaRPr lang="ar-BH"/>
          </a:p>
        </p:txBody>
      </p:sp>
    </p:spTree>
    <p:extLst>
      <p:ext uri="{BB962C8B-B14F-4D97-AF65-F5344CB8AC3E}">
        <p14:creationId xmlns:p14="http://schemas.microsoft.com/office/powerpoint/2010/main" val="259957317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 id="2147483731" r:id="rId30"/>
    <p:sldLayoutId id="2147483732" r:id="rId31"/>
    <p:sldLayoutId id="2147483733" r:id="rId32"/>
    <p:sldLayoutId id="2147483734" r:id="rId33"/>
    <p:sldLayoutId id="2147483735" r:id="rId34"/>
    <p:sldLayoutId id="2147483736" r:id="rId35"/>
    <p:sldLayoutId id="2147483737" r:id="rId36"/>
    <p:sldLayoutId id="2147483738" r:id="rId37"/>
    <p:sldLayoutId id="2147483739" r:id="rId38"/>
    <p:sldLayoutId id="2147483740" r:id="rId39"/>
    <p:sldLayoutId id="2147483741" r:id="rId40"/>
  </p:sldLayoutIdLst>
  <p:txStyles>
    <p:titleStyle>
      <a:lvl1pPr algn="l" defTabSz="457200" rtl="1" eaLnBrk="1" latinLnBrk="0" hangingPunct="1">
        <a:spcBef>
          <a:spcPct val="0"/>
        </a:spcBef>
        <a:buNone/>
        <a:defRPr sz="3600" kern="1200">
          <a:solidFill>
            <a:schemeClr val="accent2">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 /><Relationship Id="rId3" Type="http://schemas.openxmlformats.org/officeDocument/2006/relationships/slideLayout" Target="../slideLayouts/slideLayout42.xml" /><Relationship Id="rId7" Type="http://schemas.openxmlformats.org/officeDocument/2006/relationships/hyperlink" Target="https://ar.wikipedia.org/wiki/%D8%A8%D9%88%D8%A7%D8%A8%D8%A9:%D8%A7%D9%84%D9%82%D8%B1%D8%A2%D9%86/%D8%B5%D9%88%D8%B1%D8%A9_%D9%85%D8%AE%D8%AA%D8%A7%D8%B1%D8%A9/%D8%A7%D9%84%D8%A3%D8%B1%D8%B4%D9%8A%D9%81" TargetMode="External" /><Relationship Id="rId2" Type="http://schemas.openxmlformats.org/officeDocument/2006/relationships/audio" Target="../media/media1.mp3" /><Relationship Id="rId1" Type="http://schemas.microsoft.com/office/2007/relationships/media" Target="../media/media1.mp3" /><Relationship Id="rId6" Type="http://schemas.openxmlformats.org/officeDocument/2006/relationships/image" Target="../media/image3.jpg" /><Relationship Id="rId5" Type="http://schemas.openxmlformats.org/officeDocument/2006/relationships/hyperlink" Target="https://www.maxpixel.net/Watercolor-Flower-Border-Floral-Background-3324769" TargetMode="External" /><Relationship Id="rId4" Type="http://schemas.openxmlformats.org/officeDocument/2006/relationships/image" Target="../media/image2.jpg" /><Relationship Id="rId9" Type="http://schemas.openxmlformats.org/officeDocument/2006/relationships/image" Target="../media/image5.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2.xml" /></Relationships>
</file>

<file path=ppt/slides/_rels/slide3.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image" Target="../media/image6.png"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8" Type="http://schemas.openxmlformats.org/officeDocument/2006/relationships/image" Target="../media/image12.png" /><Relationship Id="rId13" Type="http://schemas.openxmlformats.org/officeDocument/2006/relationships/hyperlink" Target="https://rmze.cc/%D8%B1%D9%85%D8%B2%D9%8A%D8%A7%D8%AA_%D9%83%D8%B1%D8%AA%D9%88%D9%86_%D8%A7%D9%81%D8%B6%D9%84_%D8%B5%D9%88%D8%B1_%D9%83%D8%B1%D8%AA%D9%88%D9%86%D9%8A%D9%87_%D9%84%D9%84%D9%81%D9%8A%D8%B3/" TargetMode="External" /><Relationship Id="rId3" Type="http://schemas.openxmlformats.org/officeDocument/2006/relationships/slideLayout" Target="../slideLayouts/slideLayout82.xml" /><Relationship Id="rId7" Type="http://schemas.openxmlformats.org/officeDocument/2006/relationships/image" Target="../media/image11.png" /><Relationship Id="rId12" Type="http://schemas.openxmlformats.org/officeDocument/2006/relationships/image" Target="../media/image15.jpg" /><Relationship Id="rId2" Type="http://schemas.openxmlformats.org/officeDocument/2006/relationships/audio" Target="../media/media2.mp3" /><Relationship Id="rId1" Type="http://schemas.microsoft.com/office/2007/relationships/media" Target="../media/media2.mp3" /><Relationship Id="rId6" Type="http://schemas.openxmlformats.org/officeDocument/2006/relationships/image" Target="../media/image10.png" /><Relationship Id="rId11" Type="http://schemas.openxmlformats.org/officeDocument/2006/relationships/hyperlink" Target="&#1575;&#1580;&#1605;&#1604;%20&#1605;&#1608;&#1587;&#1610;&#1602;&#1609;%20&#1605;&#1605;&#1603;&#1606;%20&#1578;&#1587;&#1605;&#1593;&#1607;&#1575;%20&#1601;&#1610;%20&#1581;&#1610;&#1575;&#1578;&#1603;%20-%20&#1593;&#1605;&#1585;%20&#1582;&#1610;&#1585;&#1578;.mp4" TargetMode="External" /><Relationship Id="rId5" Type="http://schemas.openxmlformats.org/officeDocument/2006/relationships/image" Target="../media/image9.png" /><Relationship Id="rId10" Type="http://schemas.openxmlformats.org/officeDocument/2006/relationships/image" Target="../media/image14.png" /><Relationship Id="rId4" Type="http://schemas.openxmlformats.org/officeDocument/2006/relationships/image" Target="../media/image8.png" /><Relationship Id="rId9" Type="http://schemas.openxmlformats.org/officeDocument/2006/relationships/image" Target="../media/image13.png" /><Relationship Id="rId14" Type="http://schemas.openxmlformats.org/officeDocument/2006/relationships/image" Target="../media/image5.png" /></Relationships>
</file>

<file path=ppt/slides/_rels/slide5.xml.rels><?xml version="1.0" encoding="UTF-8" standalone="yes"?>
<Relationships xmlns="http://schemas.openxmlformats.org/package/2006/relationships"><Relationship Id="rId3" Type="http://schemas.openxmlformats.org/officeDocument/2006/relationships/image" Target="../media/image17.gif" /><Relationship Id="rId2" Type="http://schemas.openxmlformats.org/officeDocument/2006/relationships/image" Target="../media/image16.png" /><Relationship Id="rId1" Type="http://schemas.openxmlformats.org/officeDocument/2006/relationships/slideLayout" Target="../slideLayouts/slideLayout6.xml" /></Relationships>
</file>

<file path=ppt/slides/_rels/slide6.xml.rels><?xml version="1.0" encoding="UTF-8" standalone="yes"?>
<Relationships xmlns="http://schemas.openxmlformats.org/package/2006/relationships"><Relationship Id="rId3" Type="http://schemas.openxmlformats.org/officeDocument/2006/relationships/image" Target="../media/image17.gif" /><Relationship Id="rId2" Type="http://schemas.openxmlformats.org/officeDocument/2006/relationships/image" Target="../media/image16.png" /><Relationship Id="rId1" Type="http://schemas.openxmlformats.org/officeDocument/2006/relationships/slideLayout" Target="../slideLayouts/slideLayout6.xml" /></Relationships>
</file>

<file path=ppt/slides/_rels/slide7.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19.png" /><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20.png" /><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21.png" /><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22.png" /><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3" Type="http://schemas.openxmlformats.org/officeDocument/2006/relationships/image" Target="../media/image23.png" /><Relationship Id="rId2" Type="http://schemas.openxmlformats.org/officeDocument/2006/relationships/notesSlide" Target="../notesSlides/notesSlide21.xml"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B199AE-6456-4637-8CD0-B1AD9A7D599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0" y="0"/>
            <a:ext cx="12192000" cy="6479233"/>
          </a:xfrm>
          <a:prstGeom prst="rect">
            <a:avLst/>
          </a:prstGeom>
        </p:spPr>
      </p:pic>
      <p:pic>
        <p:nvPicPr>
          <p:cNvPr id="5" name="Picture 4">
            <a:extLst>
              <a:ext uri="{FF2B5EF4-FFF2-40B4-BE49-F238E27FC236}">
                <a16:creationId xmlns:a16="http://schemas.microsoft.com/office/drawing/2014/main" id="{1BD8B8ED-C9F5-4EEF-9CDD-36F79149B3C9}"/>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rot="21019492">
            <a:off x="3561702" y="1677906"/>
            <a:ext cx="8215732" cy="4903372"/>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4" name="Picture 3">
            <a:extLst>
              <a:ext uri="{FF2B5EF4-FFF2-40B4-BE49-F238E27FC236}">
                <a16:creationId xmlns:a16="http://schemas.microsoft.com/office/drawing/2014/main" id="{480BE226-B357-4BA1-916F-49D91B2D5498}"/>
              </a:ext>
            </a:extLst>
          </p:cNvPr>
          <p:cNvPicPr>
            <a:picLocks noChangeAspect="1"/>
          </p:cNvPicPr>
          <p:nvPr/>
        </p:nvPicPr>
        <p:blipFill>
          <a:blip r:embed="rId8"/>
          <a:stretch>
            <a:fillRect/>
          </a:stretch>
        </p:blipFill>
        <p:spPr>
          <a:xfrm>
            <a:off x="0" y="0"/>
            <a:ext cx="5265164" cy="2111215"/>
          </a:xfrm>
          <a:prstGeom prst="rect">
            <a:avLst/>
          </a:prstGeom>
        </p:spPr>
      </p:pic>
      <p:pic>
        <p:nvPicPr>
          <p:cNvPr id="6" name="أخر البقرة">
            <a:hlinkClick r:id="" action="ppaction://media"/>
            <a:extLst>
              <a:ext uri="{FF2B5EF4-FFF2-40B4-BE49-F238E27FC236}">
                <a16:creationId xmlns:a16="http://schemas.microsoft.com/office/drawing/2014/main" id="{C005CB4B-B45C-4F7B-8ADB-DD7EEEF9A19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0960" y="5712656"/>
            <a:ext cx="609600" cy="609600"/>
          </a:xfrm>
          <a:prstGeom prst="rect">
            <a:avLst/>
          </a:prstGeom>
        </p:spPr>
      </p:pic>
      <p:sp>
        <p:nvSpPr>
          <p:cNvPr id="3" name="TextBox 2"/>
          <p:cNvSpPr txBox="1"/>
          <p:nvPr/>
        </p:nvSpPr>
        <p:spPr>
          <a:xfrm>
            <a:off x="7006107" y="653071"/>
            <a:ext cx="953037" cy="369332"/>
          </a:xfrm>
          <a:prstGeom prst="rect">
            <a:avLst/>
          </a:prstGeom>
          <a:noFill/>
        </p:spPr>
        <p:txBody>
          <a:bodyPr wrap="square" rtlCol="1">
            <a:spAutoFit/>
          </a:bodyPr>
          <a:lstStyle/>
          <a:p>
            <a:pPr algn="r" rtl="1"/>
            <a:r>
              <a:rPr lang="ar-BH" b="1" dirty="0">
                <a:solidFill>
                  <a:srgbClr val="FF0000"/>
                </a:solidFill>
              </a:rPr>
              <a:t>اجا203</a:t>
            </a:r>
          </a:p>
        </p:txBody>
      </p:sp>
    </p:spTree>
    <p:extLst>
      <p:ext uri="{BB962C8B-B14F-4D97-AF65-F5344CB8AC3E}">
        <p14:creationId xmlns:p14="http://schemas.microsoft.com/office/powerpoint/2010/main" val="3107011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76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2352" y="1154263"/>
            <a:ext cx="10676965" cy="3203249"/>
          </a:xfrm>
          <a:prstGeom prst="rect">
            <a:avLst/>
          </a:prstGeom>
        </p:spPr>
        <p:txBody>
          <a:bodyPr wrap="square">
            <a:spAutoFit/>
          </a:bodyPr>
          <a:lstStyle/>
          <a:p>
            <a:pPr algn="r" rtl="1">
              <a:lnSpc>
                <a:spcPct val="107000"/>
              </a:lnSpc>
              <a:spcAft>
                <a:spcPts val="800"/>
              </a:spcAft>
            </a:pPr>
            <a:r>
              <a:rPr lang="ar-BH" sz="3200" b="1" dirty="0">
                <a:latin typeface="Calibri" panose="020F0502020204030204" pitchFamily="34" charset="0"/>
                <a:ea typeface="Calibri" panose="020F0502020204030204" pitchFamily="34" charset="0"/>
                <a:cs typeface="Arial" panose="020B0604020202020204" pitchFamily="34" charset="0"/>
              </a:rPr>
              <a:t>اذا الشّعبُ يَوْمَاً أرَادَ الْحَيَـاةَ		فــلا بــدّ أن يســتجيب القــدرْ</a:t>
            </a:r>
            <a:endParaRPr lang="en-US" sz="1600" b="1"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BH" sz="3200" b="1" dirty="0">
                <a:latin typeface="Calibri" panose="020F0502020204030204" pitchFamily="34" charset="0"/>
                <a:ea typeface="Calibri" panose="020F0502020204030204" pitchFamily="34" charset="0"/>
                <a:cs typeface="Arial" panose="020B0604020202020204" pitchFamily="34" charset="0"/>
              </a:rPr>
              <a:t>ولا بُـدَّ لِلَّيـْلِ أنْ يَنْجَلِــي		وَلا بُدَّ للقَيْدِ أَنْ يَـنْكَسِـر</a:t>
            </a:r>
            <a:endParaRPr lang="en-US" sz="1600" b="1"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BH" sz="3200" b="1" dirty="0">
                <a:latin typeface="Calibri" panose="020F0502020204030204" pitchFamily="34" charset="0"/>
                <a:ea typeface="Calibri" panose="020F0502020204030204" pitchFamily="34" charset="0"/>
                <a:cs typeface="Arial" panose="020B0604020202020204" pitchFamily="34" charset="0"/>
              </a:rPr>
              <a:t>وَمَنْ لَمْ يُعَانِقْهُ شَوْقُ الْحَيَـاةِ		تَبَخَّـرَ في جَوِّهَـا وَانْدَثَـر</a:t>
            </a:r>
            <a:endParaRPr lang="en-US" sz="1600" b="1"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BH" sz="3200" b="1" dirty="0">
                <a:latin typeface="Calibri" panose="020F0502020204030204" pitchFamily="34" charset="0"/>
                <a:ea typeface="Calibri" panose="020F0502020204030204" pitchFamily="34" charset="0"/>
                <a:cs typeface="Arial" panose="020B0604020202020204" pitchFamily="34" charset="0"/>
              </a:rPr>
              <a:t>فَوَيْلٌ لِمَنْ لَمْ تَشُقْـهُ الْحَيَاةُ		مِنْ صَفْعَـةِ العَـدَم المُنْتَصِر</a:t>
            </a:r>
            <a:endParaRPr lang="en-US" sz="1600" b="1"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BH" sz="3200" b="1" dirty="0">
                <a:latin typeface="Calibri" panose="020F0502020204030204" pitchFamily="34" charset="0"/>
                <a:ea typeface="Calibri" panose="020F0502020204030204" pitchFamily="34" charset="0"/>
                <a:cs typeface="Arial" panose="020B0604020202020204" pitchFamily="34" charset="0"/>
              </a:rPr>
              <a:t>كَذلِكَ قَالَـتْ لِـيَ الكَائِنَاتُ		وَحَدّثَنـي رُوحُـهَا المُسْتَتِر</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Rounded Rectangle 2"/>
          <p:cNvSpPr/>
          <p:nvPr/>
        </p:nvSpPr>
        <p:spPr>
          <a:xfrm>
            <a:off x="1909482" y="5217459"/>
            <a:ext cx="4410636" cy="1277470"/>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BH" sz="3200" b="1" dirty="0">
                <a:solidFill>
                  <a:srgbClr val="FF0000"/>
                </a:solidFill>
              </a:rPr>
              <a:t>الشاعر التونسي أبو القاسم الشابي</a:t>
            </a:r>
          </a:p>
        </p:txBody>
      </p:sp>
    </p:spTree>
    <p:extLst>
      <p:ext uri="{BB962C8B-B14F-4D97-AF65-F5344CB8AC3E}">
        <p14:creationId xmlns:p14="http://schemas.microsoft.com/office/powerpoint/2010/main" val="4260862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5545934" y="3429000"/>
            <a:ext cx="6122686" cy="2308324"/>
          </a:xfrm>
          <a:prstGeom prst="rect">
            <a:avLst/>
          </a:prstGeom>
        </p:spPr>
        <p:txBody>
          <a:bodyPr wrap="square">
            <a:spAutoFit/>
          </a:bodyPr>
          <a:lstStyle/>
          <a:p>
            <a:pPr algn="ctr" rtl="1">
              <a:spcAft>
                <a:spcPts val="800"/>
              </a:spcAft>
            </a:pPr>
            <a:br>
              <a:rPr lang="ar-BH" sz="3200" dirty="0"/>
            </a:br>
            <a:r>
              <a:rPr lang="ar-BH" sz="3200" dirty="0"/>
              <a:t>الدرس: الثالث عشر </a:t>
            </a:r>
            <a:br>
              <a:rPr lang="ar-BH" sz="4000" dirty="0"/>
            </a:br>
            <a:r>
              <a:rPr lang="ar-BH" sz="4000" dirty="0">
                <a:solidFill>
                  <a:srgbClr val="FF0000"/>
                </a:solidFill>
              </a:rPr>
              <a:t>حركات التّحرر من الاستعمار في المغرب العربي وتحقيق الاستقلال</a:t>
            </a:r>
            <a:endParaRPr lang="en-GB" sz="4000" dirty="0">
              <a:solidFill>
                <a:srgbClr val="FF0000"/>
              </a:solidFill>
            </a:endParaRPr>
          </a:p>
        </p:txBody>
      </p:sp>
      <p:sp>
        <p:nvSpPr>
          <p:cNvPr id="6" name="Rectangle 5"/>
          <p:cNvSpPr/>
          <p:nvPr/>
        </p:nvSpPr>
        <p:spPr>
          <a:xfrm>
            <a:off x="5545934" y="2061780"/>
            <a:ext cx="5935716" cy="954107"/>
          </a:xfrm>
          <a:prstGeom prst="rect">
            <a:avLst/>
          </a:prstGeom>
          <a:solidFill>
            <a:schemeClr val="accent6">
              <a:lumMod val="40000"/>
              <a:lumOff val="60000"/>
            </a:schemeClr>
          </a:solidFill>
        </p:spPr>
        <p:txBody>
          <a:bodyPr wrap="square">
            <a:spAutoFit/>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SA" sz="2800" b="1" dirty="0">
                <a:solidFill>
                  <a:schemeClr val="tx1">
                    <a:lumMod val="85000"/>
                    <a:lumOff val="15000"/>
                  </a:schemeClr>
                </a:solidFill>
                <a:latin typeface="Frutiger LT Arabic 45 Light" panose="01000000000000000000" pitchFamily="2" charset="-78"/>
              </a:rPr>
              <a:t>تاريخ العرب الحديث و المعاصر </a:t>
            </a:r>
            <a:r>
              <a:rPr lang="ar-BH" sz="2800" b="1" dirty="0">
                <a:solidFill>
                  <a:schemeClr val="tx1">
                    <a:lumMod val="85000"/>
                    <a:lumOff val="15000"/>
                  </a:schemeClr>
                </a:solidFill>
                <a:latin typeface="Frutiger LT Arabic 45 Light" panose="01000000000000000000" pitchFamily="2" charset="-78"/>
              </a:rPr>
              <a:t>(أجا 213</a:t>
            </a:r>
            <a:r>
              <a:rPr lang="ar-SA" sz="2800" b="1" dirty="0">
                <a:solidFill>
                  <a:schemeClr val="tx1">
                    <a:lumMod val="85000"/>
                    <a:lumOff val="15000"/>
                  </a:schemeClr>
                </a:solidFill>
                <a:latin typeface="Frutiger LT Arabic 45 Light" panose="01000000000000000000" pitchFamily="2" charset="-78"/>
              </a:rPr>
              <a:t>)</a:t>
            </a:r>
            <a:endParaRPr lang="ar-BH" sz="2800" b="1" dirty="0">
              <a:solidFill>
                <a:schemeClr val="tx1">
                  <a:lumMod val="85000"/>
                  <a:lumOff val="15000"/>
                </a:schemeClr>
              </a:solidFill>
              <a:latin typeface="Frutiger LT Arabic 45 Light" panose="01000000000000000000" pitchFamily="2" charset="-78"/>
            </a:endParaRPr>
          </a:p>
          <a:p>
            <a:pPr algn="ctr"/>
            <a:r>
              <a:rPr lang="ar-BH" sz="2800" b="1" dirty="0">
                <a:solidFill>
                  <a:schemeClr val="tx1">
                    <a:lumMod val="85000"/>
                    <a:lumOff val="15000"/>
                  </a:schemeClr>
                </a:solidFill>
              </a:rPr>
              <a:t>المرحلة الثّانويّة – المستوى الثّالث </a:t>
            </a:r>
            <a:endParaRPr lang="ar-BH" sz="2800" dirty="0"/>
          </a:p>
        </p:txBody>
      </p:sp>
      <p:pic>
        <p:nvPicPr>
          <p:cNvPr id="5" name="Picture 4">
            <a:extLst>
              <a:ext uri="{FF2B5EF4-FFF2-40B4-BE49-F238E27FC236}">
                <a16:creationId xmlns:a16="http://schemas.microsoft.com/office/drawing/2014/main" id="{053CC7BC-0A6A-4730-8C6E-FADC82551A4F}"/>
              </a:ext>
            </a:extLst>
          </p:cNvPr>
          <p:cNvPicPr>
            <a:picLocks noChangeAspect="1"/>
          </p:cNvPicPr>
          <p:nvPr/>
        </p:nvPicPr>
        <p:blipFill>
          <a:blip r:embed="rId3"/>
          <a:stretch>
            <a:fillRect/>
          </a:stretch>
        </p:blipFill>
        <p:spPr>
          <a:xfrm>
            <a:off x="391106" y="2061780"/>
            <a:ext cx="5154828" cy="3675544"/>
          </a:xfrm>
          <a:prstGeom prst="rect">
            <a:avLst/>
          </a:prstGeom>
        </p:spPr>
      </p:pic>
    </p:spTree>
    <p:extLst>
      <p:ext uri="{BB962C8B-B14F-4D97-AF65-F5344CB8AC3E}">
        <p14:creationId xmlns:p14="http://schemas.microsoft.com/office/powerpoint/2010/main" val="42172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ircle(in)">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FCEF54-5EE6-41D8-BE60-5F3A3C63515E}"/>
              </a:ext>
            </a:extLst>
          </p:cNvPr>
          <p:cNvPicPr>
            <a:picLocks noChangeAspect="1"/>
          </p:cNvPicPr>
          <p:nvPr/>
        </p:nvPicPr>
        <p:blipFill>
          <a:blip r:embed="rId4"/>
          <a:stretch>
            <a:fillRect/>
          </a:stretch>
        </p:blipFill>
        <p:spPr>
          <a:xfrm>
            <a:off x="10388227" y="681594"/>
            <a:ext cx="1665361" cy="2615137"/>
          </a:xfrm>
          <a:prstGeom prst="rect">
            <a:avLst/>
          </a:prstGeom>
        </p:spPr>
      </p:pic>
      <p:pic>
        <p:nvPicPr>
          <p:cNvPr id="4" name="Picture 3">
            <a:extLst>
              <a:ext uri="{FF2B5EF4-FFF2-40B4-BE49-F238E27FC236}">
                <a16:creationId xmlns:a16="http://schemas.microsoft.com/office/drawing/2014/main" id="{D3019902-5A4D-4CAA-BFF4-86B33A693FAB}"/>
              </a:ext>
            </a:extLst>
          </p:cNvPr>
          <p:cNvPicPr>
            <a:picLocks noChangeAspect="1"/>
          </p:cNvPicPr>
          <p:nvPr/>
        </p:nvPicPr>
        <p:blipFill>
          <a:blip r:embed="rId5"/>
          <a:stretch>
            <a:fillRect/>
          </a:stretch>
        </p:blipFill>
        <p:spPr>
          <a:xfrm>
            <a:off x="10335148" y="4072725"/>
            <a:ext cx="1783667" cy="2402490"/>
          </a:xfrm>
          <a:prstGeom prst="rect">
            <a:avLst/>
          </a:prstGeom>
        </p:spPr>
      </p:pic>
      <p:pic>
        <p:nvPicPr>
          <p:cNvPr id="5" name="Picture 4">
            <a:extLst>
              <a:ext uri="{FF2B5EF4-FFF2-40B4-BE49-F238E27FC236}">
                <a16:creationId xmlns:a16="http://schemas.microsoft.com/office/drawing/2014/main" id="{772F0ED7-89D3-4B6F-9861-E0732D475A5B}"/>
              </a:ext>
            </a:extLst>
          </p:cNvPr>
          <p:cNvPicPr>
            <a:picLocks noChangeAspect="1"/>
          </p:cNvPicPr>
          <p:nvPr/>
        </p:nvPicPr>
        <p:blipFill>
          <a:blip r:embed="rId6"/>
          <a:stretch>
            <a:fillRect/>
          </a:stretch>
        </p:blipFill>
        <p:spPr>
          <a:xfrm>
            <a:off x="8753731" y="170523"/>
            <a:ext cx="1461874" cy="2353261"/>
          </a:xfrm>
          <a:prstGeom prst="rect">
            <a:avLst/>
          </a:prstGeom>
        </p:spPr>
      </p:pic>
      <p:pic>
        <p:nvPicPr>
          <p:cNvPr id="6" name="Picture 5">
            <a:extLst>
              <a:ext uri="{FF2B5EF4-FFF2-40B4-BE49-F238E27FC236}">
                <a16:creationId xmlns:a16="http://schemas.microsoft.com/office/drawing/2014/main" id="{24580C27-3C24-4CBE-A5D7-6E6CF1022BFD}"/>
              </a:ext>
            </a:extLst>
          </p:cNvPr>
          <p:cNvPicPr>
            <a:picLocks noChangeAspect="1"/>
          </p:cNvPicPr>
          <p:nvPr/>
        </p:nvPicPr>
        <p:blipFill>
          <a:blip r:embed="rId7"/>
          <a:stretch>
            <a:fillRect/>
          </a:stretch>
        </p:blipFill>
        <p:spPr>
          <a:xfrm>
            <a:off x="8068452" y="3966402"/>
            <a:ext cx="1791586" cy="2615137"/>
          </a:xfrm>
          <a:prstGeom prst="rect">
            <a:avLst/>
          </a:prstGeom>
        </p:spPr>
      </p:pic>
      <p:pic>
        <p:nvPicPr>
          <p:cNvPr id="7" name="Picture 6">
            <a:extLst>
              <a:ext uri="{FF2B5EF4-FFF2-40B4-BE49-F238E27FC236}">
                <a16:creationId xmlns:a16="http://schemas.microsoft.com/office/drawing/2014/main" id="{C29A3A64-5664-4DBE-8B18-6480278801E4}"/>
              </a:ext>
            </a:extLst>
          </p:cNvPr>
          <p:cNvPicPr>
            <a:picLocks noChangeAspect="1"/>
          </p:cNvPicPr>
          <p:nvPr/>
        </p:nvPicPr>
        <p:blipFill>
          <a:blip r:embed="rId8"/>
          <a:stretch>
            <a:fillRect/>
          </a:stretch>
        </p:blipFill>
        <p:spPr>
          <a:xfrm>
            <a:off x="2179806" y="150838"/>
            <a:ext cx="1981200" cy="1838325"/>
          </a:xfrm>
          <a:prstGeom prst="rect">
            <a:avLst/>
          </a:prstGeom>
        </p:spPr>
      </p:pic>
      <p:pic>
        <p:nvPicPr>
          <p:cNvPr id="8" name="Picture 7">
            <a:extLst>
              <a:ext uri="{FF2B5EF4-FFF2-40B4-BE49-F238E27FC236}">
                <a16:creationId xmlns:a16="http://schemas.microsoft.com/office/drawing/2014/main" id="{16B4F715-CBC2-415F-954F-7761CF7BC413}"/>
              </a:ext>
            </a:extLst>
          </p:cNvPr>
          <p:cNvPicPr>
            <a:picLocks noChangeAspect="1"/>
          </p:cNvPicPr>
          <p:nvPr/>
        </p:nvPicPr>
        <p:blipFill>
          <a:blip r:embed="rId9"/>
          <a:stretch>
            <a:fillRect/>
          </a:stretch>
        </p:blipFill>
        <p:spPr>
          <a:xfrm>
            <a:off x="5367337" y="4735686"/>
            <a:ext cx="1457325" cy="1724025"/>
          </a:xfrm>
          <a:prstGeom prst="rect">
            <a:avLst/>
          </a:prstGeom>
        </p:spPr>
      </p:pic>
      <p:pic>
        <p:nvPicPr>
          <p:cNvPr id="9" name="Picture 8">
            <a:extLst>
              <a:ext uri="{FF2B5EF4-FFF2-40B4-BE49-F238E27FC236}">
                <a16:creationId xmlns:a16="http://schemas.microsoft.com/office/drawing/2014/main" id="{F999ECED-4007-4BDB-BECC-BDDD5329D030}"/>
              </a:ext>
            </a:extLst>
          </p:cNvPr>
          <p:cNvPicPr>
            <a:picLocks noChangeAspect="1"/>
          </p:cNvPicPr>
          <p:nvPr/>
        </p:nvPicPr>
        <p:blipFill>
          <a:blip r:embed="rId10"/>
          <a:stretch>
            <a:fillRect/>
          </a:stretch>
        </p:blipFill>
        <p:spPr>
          <a:xfrm>
            <a:off x="2303129" y="3950922"/>
            <a:ext cx="1999662" cy="2891598"/>
          </a:xfrm>
          <a:prstGeom prst="rect">
            <a:avLst/>
          </a:prstGeom>
        </p:spPr>
      </p:pic>
      <p:sp>
        <p:nvSpPr>
          <p:cNvPr id="10" name="Thought Bubble: Cloud 9">
            <a:extLst>
              <a:ext uri="{FF2B5EF4-FFF2-40B4-BE49-F238E27FC236}">
                <a16:creationId xmlns:a16="http://schemas.microsoft.com/office/drawing/2014/main" id="{5B0DCCB7-AE53-40BD-994C-A84B3473A5D0}"/>
              </a:ext>
            </a:extLst>
          </p:cNvPr>
          <p:cNvSpPr/>
          <p:nvPr/>
        </p:nvSpPr>
        <p:spPr>
          <a:xfrm>
            <a:off x="4161006" y="1445799"/>
            <a:ext cx="4407459" cy="2891598"/>
          </a:xfrm>
          <a:prstGeom prst="cloudCallout">
            <a:avLst>
              <a:gd name="adj1" fmla="val -113201"/>
              <a:gd name="adj2" fmla="val -12421"/>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BH" sz="3200" b="1" dirty="0">
                <a:solidFill>
                  <a:srgbClr val="002060"/>
                </a:solidFill>
              </a:rPr>
              <a:t>اتفاقية التعلم عن بعد </a:t>
            </a:r>
          </a:p>
          <a:p>
            <a:pPr algn="ctr" rtl="1"/>
            <a:r>
              <a:rPr lang="ar-BH" sz="3200" b="1" dirty="0">
                <a:solidFill>
                  <a:srgbClr val="002060"/>
                </a:solidFill>
              </a:rPr>
              <a:t>من خلال الصفوف </a:t>
            </a:r>
            <a:r>
              <a:rPr lang="ar-BH" sz="3200" b="1" dirty="0">
                <a:solidFill>
                  <a:srgbClr val="002060"/>
                </a:solidFill>
                <a:hlinkClick r:id="rId11" action="ppaction://hlinkfile"/>
              </a:rPr>
              <a:t>الافتراضية </a:t>
            </a:r>
            <a:endParaRPr lang="en-US" sz="3200" b="1" dirty="0">
              <a:solidFill>
                <a:srgbClr val="002060"/>
              </a:solidFill>
            </a:endParaRPr>
          </a:p>
        </p:txBody>
      </p:sp>
      <p:pic>
        <p:nvPicPr>
          <p:cNvPr id="14" name="Picture 13">
            <a:extLst>
              <a:ext uri="{FF2B5EF4-FFF2-40B4-BE49-F238E27FC236}">
                <a16:creationId xmlns:a16="http://schemas.microsoft.com/office/drawing/2014/main" id="{1B39AE84-922A-46B2-86D0-44401FE76CBC}"/>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2789" y="202564"/>
            <a:ext cx="2363743" cy="5409028"/>
          </a:xfrm>
          <a:prstGeom prst="rect">
            <a:avLst/>
          </a:prstGeom>
        </p:spPr>
      </p:pic>
      <p:pic>
        <p:nvPicPr>
          <p:cNvPr id="15" name="الاتقاقية">
            <a:hlinkClick r:id="" action="ppaction://media"/>
            <a:extLst>
              <a:ext uri="{FF2B5EF4-FFF2-40B4-BE49-F238E27FC236}">
                <a16:creationId xmlns:a16="http://schemas.microsoft.com/office/drawing/2014/main" id="{170D45E1-D0EC-4EE2-B36A-BED22A508261}"/>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298927" y="5888159"/>
            <a:ext cx="609600" cy="609600"/>
          </a:xfrm>
          <a:prstGeom prst="rect">
            <a:avLst/>
          </a:prstGeom>
        </p:spPr>
      </p:pic>
    </p:spTree>
    <p:extLst>
      <p:ext uri="{BB962C8B-B14F-4D97-AF65-F5344CB8AC3E}">
        <p14:creationId xmlns:p14="http://schemas.microsoft.com/office/powerpoint/2010/main" val="163034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0-#ppt_w/2"/>
                                          </p:val>
                                        </p:tav>
                                        <p:tav tm="100000">
                                          <p:val>
                                            <p:strVal val="#ppt_x"/>
                                          </p:val>
                                        </p:tav>
                                      </p:tavLst>
                                    </p:anim>
                                    <p:anim calcmode="lin" valueType="num">
                                      <p:cBhvr additive="base">
                                        <p:cTn id="8" dur="20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2250" fill="hold"/>
                                        <p:tgtEl>
                                          <p:spTgt spid="10"/>
                                        </p:tgtEl>
                                        <p:attrNameLst>
                                          <p:attrName>ppt_x</p:attrName>
                                        </p:attrNameLst>
                                      </p:cBhvr>
                                      <p:tavLst>
                                        <p:tav tm="0">
                                          <p:val>
                                            <p:strVal val="#ppt_x"/>
                                          </p:val>
                                        </p:tav>
                                        <p:tav tm="100000">
                                          <p:val>
                                            <p:strVal val="#ppt_x"/>
                                          </p:val>
                                        </p:tav>
                                      </p:tavLst>
                                    </p:anim>
                                    <p:anim calcmode="lin" valueType="num">
                                      <p:cBhvr additive="base">
                                        <p:cTn id="14" dur="225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2000" fill="hold"/>
                                        <p:tgtEl>
                                          <p:spTgt spid="3"/>
                                        </p:tgtEl>
                                        <p:attrNameLst>
                                          <p:attrName>ppt_x</p:attrName>
                                        </p:attrNameLst>
                                      </p:cBhvr>
                                      <p:tavLst>
                                        <p:tav tm="0">
                                          <p:val>
                                            <p:strVal val="0-#ppt_w/2"/>
                                          </p:val>
                                        </p:tav>
                                        <p:tav tm="100000">
                                          <p:val>
                                            <p:strVal val="#ppt_x"/>
                                          </p:val>
                                        </p:tav>
                                      </p:tavLst>
                                    </p:anim>
                                    <p:anim calcmode="lin" valueType="num">
                                      <p:cBhvr additive="base">
                                        <p:cTn id="20" dur="2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anim calcmode="lin" valueType="num">
                                      <p:cBhvr>
                                        <p:cTn id="26" dur="2000" fill="hold"/>
                                        <p:tgtEl>
                                          <p:spTgt spid="4"/>
                                        </p:tgtEl>
                                        <p:attrNameLst>
                                          <p:attrName>ppt_x</p:attrName>
                                        </p:attrNameLst>
                                      </p:cBhvr>
                                      <p:tavLst>
                                        <p:tav tm="0">
                                          <p:val>
                                            <p:strVal val="#ppt_x"/>
                                          </p:val>
                                        </p:tav>
                                        <p:tav tm="100000">
                                          <p:val>
                                            <p:strVal val="#ppt_x"/>
                                          </p:val>
                                        </p:tav>
                                      </p:tavLst>
                                    </p:anim>
                                    <p:anim calcmode="lin" valueType="num">
                                      <p:cBhvr>
                                        <p:cTn id="27"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2000"/>
                                        <p:tgtEl>
                                          <p:spTgt spid="6"/>
                                        </p:tgtEl>
                                      </p:cBhvr>
                                    </p:animEffect>
                                    <p:anim calcmode="lin" valueType="num">
                                      <p:cBhvr>
                                        <p:cTn id="33" dur="2000" fill="hold"/>
                                        <p:tgtEl>
                                          <p:spTgt spid="6"/>
                                        </p:tgtEl>
                                        <p:attrNameLst>
                                          <p:attrName>ppt_x</p:attrName>
                                        </p:attrNameLst>
                                      </p:cBhvr>
                                      <p:tavLst>
                                        <p:tav tm="0">
                                          <p:val>
                                            <p:strVal val="#ppt_x"/>
                                          </p:val>
                                        </p:tav>
                                        <p:tav tm="100000">
                                          <p:val>
                                            <p:strVal val="#ppt_x"/>
                                          </p:val>
                                        </p:tav>
                                      </p:tavLst>
                                    </p:anim>
                                    <p:anim calcmode="lin" valueType="num">
                                      <p:cBhvr>
                                        <p:cTn id="34" dur="2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2000"/>
                                        <p:tgtEl>
                                          <p:spTgt spid="5"/>
                                        </p:tgtEl>
                                      </p:cBhvr>
                                    </p:animEffect>
                                    <p:anim calcmode="lin" valueType="num">
                                      <p:cBhvr>
                                        <p:cTn id="40" dur="2000" fill="hold"/>
                                        <p:tgtEl>
                                          <p:spTgt spid="5"/>
                                        </p:tgtEl>
                                        <p:attrNameLst>
                                          <p:attrName>ppt_x</p:attrName>
                                        </p:attrNameLst>
                                      </p:cBhvr>
                                      <p:tavLst>
                                        <p:tav tm="0">
                                          <p:val>
                                            <p:strVal val="#ppt_x"/>
                                          </p:val>
                                        </p:tav>
                                        <p:tav tm="100000">
                                          <p:val>
                                            <p:strVal val="#ppt_x"/>
                                          </p:val>
                                        </p:tav>
                                      </p:tavLst>
                                    </p:anim>
                                    <p:anim calcmode="lin" valueType="num">
                                      <p:cBhvr>
                                        <p:cTn id="41" dur="2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3"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2000" fill="hold"/>
                                        <p:tgtEl>
                                          <p:spTgt spid="9"/>
                                        </p:tgtEl>
                                        <p:attrNameLst>
                                          <p:attrName>ppt_x</p:attrName>
                                        </p:attrNameLst>
                                      </p:cBhvr>
                                      <p:tavLst>
                                        <p:tav tm="0">
                                          <p:val>
                                            <p:strVal val="1+#ppt_w/2"/>
                                          </p:val>
                                        </p:tav>
                                        <p:tav tm="100000">
                                          <p:val>
                                            <p:strVal val="#ppt_x"/>
                                          </p:val>
                                        </p:tav>
                                      </p:tavLst>
                                    </p:anim>
                                    <p:anim calcmode="lin" valueType="num">
                                      <p:cBhvr additive="base">
                                        <p:cTn id="47" dur="20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1"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2000" fill="hold"/>
                                        <p:tgtEl>
                                          <p:spTgt spid="8"/>
                                        </p:tgtEl>
                                        <p:attrNameLst>
                                          <p:attrName>ppt_x</p:attrName>
                                        </p:attrNameLst>
                                      </p:cBhvr>
                                      <p:tavLst>
                                        <p:tav tm="0">
                                          <p:val>
                                            <p:strVal val="#ppt_x"/>
                                          </p:val>
                                        </p:tav>
                                        <p:tav tm="100000">
                                          <p:val>
                                            <p:strVal val="#ppt_x"/>
                                          </p:val>
                                        </p:tav>
                                      </p:tavLst>
                                    </p:anim>
                                    <p:anim calcmode="lin" valueType="num">
                                      <p:cBhvr additive="base">
                                        <p:cTn id="53" dur="20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2000"/>
                                        <p:tgtEl>
                                          <p:spTgt spid="7"/>
                                        </p:tgtEl>
                                      </p:cBhvr>
                                    </p:animEffect>
                                    <p:anim calcmode="lin" valueType="num">
                                      <p:cBhvr>
                                        <p:cTn id="59" dur="2000" fill="hold"/>
                                        <p:tgtEl>
                                          <p:spTgt spid="7"/>
                                        </p:tgtEl>
                                        <p:attrNameLst>
                                          <p:attrName>ppt_x</p:attrName>
                                        </p:attrNameLst>
                                      </p:cBhvr>
                                      <p:tavLst>
                                        <p:tav tm="0">
                                          <p:val>
                                            <p:strVal val="#ppt_x"/>
                                          </p:val>
                                        </p:tav>
                                        <p:tav tm="100000">
                                          <p:val>
                                            <p:strVal val="#ppt_x"/>
                                          </p:val>
                                        </p:tav>
                                      </p:tavLst>
                                    </p:anim>
                                    <p:anim calcmode="lin" valueType="num">
                                      <p:cBhvr>
                                        <p:cTn id="60" dur="2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mediacall" presetSubtype="0" fill="hold" nodeType="clickEffect">
                                  <p:stCondLst>
                                    <p:cond delay="0"/>
                                  </p:stCondLst>
                                  <p:childTnLst>
                                    <p:cmd type="call" cmd="playFrom(0.0)">
                                      <p:cBhvr>
                                        <p:cTn id="64" dur="3950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5" fill="hold" display="0">
                  <p:stCondLst>
                    <p:cond delay="indefinite"/>
                  </p:stCondLst>
                  <p:endCondLst>
                    <p:cond evt="onStopAudio" delay="0">
                      <p:tgtEl>
                        <p:sldTgt/>
                      </p:tgtEl>
                    </p:cond>
                  </p:endCondLst>
                </p:cTn>
                <p:tgtEl>
                  <p:spTgt spid="15"/>
                </p:tgtEl>
              </p:cMediaNode>
            </p:audio>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BH" sz="2400" b="1" dirty="0"/>
              <a:t>امامك خريطة دول القرن الأفريقي اكتبي ما تدل عليه الارقام</a:t>
            </a:r>
          </a:p>
        </p:txBody>
      </p:sp>
      <p:pic>
        <p:nvPicPr>
          <p:cNvPr id="3" name="Picture 2" descr="ÙØªÙØ¬Ø© Ø¨Ø­Ø« Ø§ÙØµÙØ± Ø¹Ù ØªÙÙÙ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090079" cy="300513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0079" y="1358153"/>
            <a:ext cx="6129925" cy="4812583"/>
          </a:xfrm>
          <a:prstGeom prst="rect">
            <a:avLst/>
          </a:prstGeom>
        </p:spPr>
      </p:pic>
      <p:sp>
        <p:nvSpPr>
          <p:cNvPr id="5" name="TextBox 4"/>
          <p:cNvSpPr txBox="1"/>
          <p:nvPr/>
        </p:nvSpPr>
        <p:spPr>
          <a:xfrm>
            <a:off x="6274287" y="3005132"/>
            <a:ext cx="314771" cy="461665"/>
          </a:xfrm>
          <a:prstGeom prst="rect">
            <a:avLst/>
          </a:prstGeom>
          <a:noFill/>
        </p:spPr>
        <p:txBody>
          <a:bodyPr wrap="square" rtlCol="1">
            <a:spAutoFit/>
          </a:bodyPr>
          <a:lstStyle/>
          <a:p>
            <a:r>
              <a:rPr lang="en-US" sz="2400" b="1" dirty="0"/>
              <a:t>1</a:t>
            </a:r>
            <a:endParaRPr lang="ar-BH" sz="2400" b="1" dirty="0"/>
          </a:p>
        </p:txBody>
      </p:sp>
      <p:sp>
        <p:nvSpPr>
          <p:cNvPr id="6" name="TextBox 5"/>
          <p:cNvSpPr txBox="1"/>
          <p:nvPr/>
        </p:nvSpPr>
        <p:spPr>
          <a:xfrm>
            <a:off x="7180730" y="4336599"/>
            <a:ext cx="739588" cy="461665"/>
          </a:xfrm>
          <a:prstGeom prst="rect">
            <a:avLst/>
          </a:prstGeom>
          <a:noFill/>
        </p:spPr>
        <p:txBody>
          <a:bodyPr wrap="square" rtlCol="1">
            <a:spAutoFit/>
          </a:bodyPr>
          <a:lstStyle/>
          <a:p>
            <a:r>
              <a:rPr lang="en-US" sz="2400" b="1" dirty="0">
                <a:solidFill>
                  <a:srgbClr val="FF0000"/>
                </a:solidFill>
              </a:rPr>
              <a:t>2</a:t>
            </a:r>
            <a:endParaRPr lang="ar-BH" sz="2400" b="1" dirty="0">
              <a:solidFill>
                <a:srgbClr val="FF0000"/>
              </a:solidFill>
            </a:endParaRPr>
          </a:p>
        </p:txBody>
      </p:sp>
      <p:sp>
        <p:nvSpPr>
          <p:cNvPr id="7" name="TextBox 6"/>
          <p:cNvSpPr txBox="1"/>
          <p:nvPr/>
        </p:nvSpPr>
        <p:spPr>
          <a:xfrm>
            <a:off x="6903789" y="3005132"/>
            <a:ext cx="753035" cy="461665"/>
          </a:xfrm>
          <a:prstGeom prst="rect">
            <a:avLst/>
          </a:prstGeom>
          <a:noFill/>
        </p:spPr>
        <p:txBody>
          <a:bodyPr wrap="square" rtlCol="1">
            <a:spAutoFit/>
          </a:bodyPr>
          <a:lstStyle/>
          <a:p>
            <a:r>
              <a:rPr lang="en-US" sz="2400" b="1" dirty="0"/>
              <a:t>3</a:t>
            </a:r>
            <a:endParaRPr lang="ar-BH" sz="2400" b="1" dirty="0"/>
          </a:p>
        </p:txBody>
      </p:sp>
      <p:sp>
        <p:nvSpPr>
          <p:cNvPr id="8" name="TextBox 7"/>
          <p:cNvSpPr txBox="1"/>
          <p:nvPr/>
        </p:nvSpPr>
        <p:spPr>
          <a:xfrm>
            <a:off x="5230906" y="3466797"/>
            <a:ext cx="865094" cy="461665"/>
          </a:xfrm>
          <a:prstGeom prst="rect">
            <a:avLst/>
          </a:prstGeom>
          <a:noFill/>
        </p:spPr>
        <p:txBody>
          <a:bodyPr wrap="square" rtlCol="1">
            <a:spAutoFit/>
          </a:bodyPr>
          <a:lstStyle/>
          <a:p>
            <a:r>
              <a:rPr lang="en-US" sz="2400" b="1" dirty="0"/>
              <a:t>4</a:t>
            </a:r>
            <a:endParaRPr lang="ar-BH" sz="2400" b="1" dirty="0"/>
          </a:p>
        </p:txBody>
      </p:sp>
      <p:sp>
        <p:nvSpPr>
          <p:cNvPr id="9" name="TextBox 8"/>
          <p:cNvSpPr txBox="1"/>
          <p:nvPr/>
        </p:nvSpPr>
        <p:spPr>
          <a:xfrm>
            <a:off x="5109882" y="4908176"/>
            <a:ext cx="574493" cy="400110"/>
          </a:xfrm>
          <a:prstGeom prst="rect">
            <a:avLst/>
          </a:prstGeom>
          <a:noFill/>
        </p:spPr>
        <p:txBody>
          <a:bodyPr wrap="square" rtlCol="1">
            <a:spAutoFit/>
          </a:bodyPr>
          <a:lstStyle/>
          <a:p>
            <a:r>
              <a:rPr lang="en-US" sz="2000" b="1" dirty="0"/>
              <a:t>5</a:t>
            </a:r>
            <a:endParaRPr lang="ar-BH" sz="2000" b="1" dirty="0"/>
          </a:p>
        </p:txBody>
      </p:sp>
      <p:sp>
        <p:nvSpPr>
          <p:cNvPr id="10" name="TextBox 9"/>
          <p:cNvSpPr txBox="1"/>
          <p:nvPr/>
        </p:nvSpPr>
        <p:spPr>
          <a:xfrm>
            <a:off x="5230906" y="2147855"/>
            <a:ext cx="432547" cy="461665"/>
          </a:xfrm>
          <a:prstGeom prst="rect">
            <a:avLst/>
          </a:prstGeom>
          <a:noFill/>
        </p:spPr>
        <p:txBody>
          <a:bodyPr wrap="square" rtlCol="1">
            <a:spAutoFit/>
          </a:bodyPr>
          <a:lstStyle/>
          <a:p>
            <a:r>
              <a:rPr lang="en-US" sz="2400" b="1" dirty="0"/>
              <a:t>6</a:t>
            </a:r>
            <a:endParaRPr lang="ar-BH" sz="2400" b="1" dirty="0"/>
          </a:p>
        </p:txBody>
      </p:sp>
      <p:sp>
        <p:nvSpPr>
          <p:cNvPr id="11" name="TextBox 10"/>
          <p:cNvSpPr txBox="1"/>
          <p:nvPr/>
        </p:nvSpPr>
        <p:spPr>
          <a:xfrm>
            <a:off x="6903789" y="2378687"/>
            <a:ext cx="908952" cy="400110"/>
          </a:xfrm>
          <a:prstGeom prst="rect">
            <a:avLst/>
          </a:prstGeom>
          <a:noFill/>
        </p:spPr>
        <p:txBody>
          <a:bodyPr wrap="square" rtlCol="1">
            <a:spAutoFit/>
          </a:bodyPr>
          <a:lstStyle/>
          <a:p>
            <a:r>
              <a:rPr lang="en-US" sz="2000" b="1" dirty="0"/>
              <a:t>7</a:t>
            </a:r>
            <a:endParaRPr lang="ar-BH" sz="2000" b="1" dirty="0"/>
          </a:p>
        </p:txBody>
      </p:sp>
      <p:sp>
        <p:nvSpPr>
          <p:cNvPr id="12" name="TextBox 11"/>
          <p:cNvSpPr txBox="1"/>
          <p:nvPr/>
        </p:nvSpPr>
        <p:spPr>
          <a:xfrm>
            <a:off x="5397128" y="1594148"/>
            <a:ext cx="600260" cy="461665"/>
          </a:xfrm>
          <a:prstGeom prst="rect">
            <a:avLst/>
          </a:prstGeom>
          <a:noFill/>
        </p:spPr>
        <p:txBody>
          <a:bodyPr wrap="square" rtlCol="1">
            <a:spAutoFit/>
          </a:bodyPr>
          <a:lstStyle/>
          <a:p>
            <a:r>
              <a:rPr lang="en-US" sz="2400" b="1" dirty="0"/>
              <a:t>8</a:t>
            </a:r>
            <a:endParaRPr lang="ar-BH" sz="2400" b="1" dirty="0"/>
          </a:p>
        </p:txBody>
      </p:sp>
      <p:sp>
        <p:nvSpPr>
          <p:cNvPr id="13" name="TextBox 12"/>
          <p:cNvSpPr txBox="1"/>
          <p:nvPr/>
        </p:nvSpPr>
        <p:spPr>
          <a:xfrm>
            <a:off x="7269872" y="4981922"/>
            <a:ext cx="868612" cy="461665"/>
          </a:xfrm>
          <a:prstGeom prst="rect">
            <a:avLst/>
          </a:prstGeom>
          <a:noFill/>
        </p:spPr>
        <p:txBody>
          <a:bodyPr wrap="square" rtlCol="1">
            <a:spAutoFit/>
          </a:bodyPr>
          <a:lstStyle/>
          <a:p>
            <a:r>
              <a:rPr lang="en-US" sz="2400" b="1" dirty="0"/>
              <a:t>9</a:t>
            </a:r>
            <a:endParaRPr lang="ar-BH" sz="2400" b="1" dirty="0"/>
          </a:p>
        </p:txBody>
      </p:sp>
      <p:sp>
        <p:nvSpPr>
          <p:cNvPr id="14" name="TextBox 13"/>
          <p:cNvSpPr txBox="1"/>
          <p:nvPr/>
        </p:nvSpPr>
        <p:spPr>
          <a:xfrm>
            <a:off x="3505771" y="1934006"/>
            <a:ext cx="968188" cy="523220"/>
          </a:xfrm>
          <a:prstGeom prst="rect">
            <a:avLst/>
          </a:prstGeom>
          <a:noFill/>
        </p:spPr>
        <p:txBody>
          <a:bodyPr wrap="square" rtlCol="1">
            <a:spAutoFit/>
          </a:bodyPr>
          <a:lstStyle/>
          <a:p>
            <a:r>
              <a:rPr lang="ar-BH" sz="2800" b="1" dirty="0"/>
              <a:t>10</a:t>
            </a:r>
          </a:p>
        </p:txBody>
      </p:sp>
      <p:sp>
        <p:nvSpPr>
          <p:cNvPr id="15" name="Rounded Rectangle 14"/>
          <p:cNvSpPr/>
          <p:nvPr/>
        </p:nvSpPr>
        <p:spPr>
          <a:xfrm>
            <a:off x="9345706" y="1358153"/>
            <a:ext cx="2514600" cy="5190565"/>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r"/>
            <a:r>
              <a:rPr lang="ar-BH" dirty="0"/>
              <a:t>1</a:t>
            </a:r>
            <a:r>
              <a:rPr lang="ar-BH" sz="2000" b="1" dirty="0"/>
              <a:t>- منطقة تحت السيطرة الفرنسية.........</a:t>
            </a:r>
          </a:p>
          <a:p>
            <a:pPr algn="r"/>
            <a:r>
              <a:rPr lang="ar-BH" sz="2000" b="1" dirty="0"/>
              <a:t>2-دولة..................</a:t>
            </a:r>
          </a:p>
          <a:p>
            <a:pPr algn="r"/>
            <a:r>
              <a:rPr lang="ar-BH" sz="2000" b="1" dirty="0"/>
              <a:t>3-خليج...............</a:t>
            </a:r>
          </a:p>
          <a:p>
            <a:pPr algn="r"/>
            <a:r>
              <a:rPr lang="ar-BH" sz="2000" b="1" dirty="0"/>
              <a:t>4-دولة...............</a:t>
            </a:r>
          </a:p>
          <a:p>
            <a:pPr algn="r"/>
            <a:r>
              <a:rPr lang="ar-BH" sz="2000" b="1" dirty="0"/>
              <a:t>5- دولة...............</a:t>
            </a:r>
          </a:p>
          <a:p>
            <a:pPr algn="r"/>
            <a:r>
              <a:rPr lang="ar-BH" sz="2000" b="1" dirty="0"/>
              <a:t>6-دولة..................</a:t>
            </a:r>
          </a:p>
          <a:p>
            <a:pPr algn="r"/>
            <a:r>
              <a:rPr lang="ar-BH" sz="2000" b="1" dirty="0"/>
              <a:t>7-دولة عربية...............</a:t>
            </a:r>
          </a:p>
          <a:p>
            <a:pPr algn="r"/>
            <a:r>
              <a:rPr lang="ar-BH" sz="2000" b="1" dirty="0"/>
              <a:t>8-مسطح مائي............</a:t>
            </a:r>
          </a:p>
          <a:p>
            <a:pPr algn="r"/>
            <a:r>
              <a:rPr lang="ar-BH" sz="2000" b="1" dirty="0"/>
              <a:t>9-مسطح مائي............</a:t>
            </a:r>
          </a:p>
          <a:p>
            <a:pPr algn="r"/>
            <a:r>
              <a:rPr lang="ar-BH" sz="2000" b="1" dirty="0"/>
              <a:t>10-دولة عربية............</a:t>
            </a:r>
            <a:r>
              <a:rPr lang="ar-BH" dirty="0"/>
              <a:t>.</a:t>
            </a:r>
          </a:p>
        </p:txBody>
      </p:sp>
    </p:spTree>
    <p:extLst>
      <p:ext uri="{BB962C8B-B14F-4D97-AF65-F5344CB8AC3E}">
        <p14:creationId xmlns:p14="http://schemas.microsoft.com/office/powerpoint/2010/main" val="3810224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BH" sz="2400" b="1" dirty="0"/>
              <a:t>امامك خريطة دول القرن الأفريقي اكتبي ما تدل عليه الارقام</a:t>
            </a:r>
          </a:p>
        </p:txBody>
      </p:sp>
      <p:pic>
        <p:nvPicPr>
          <p:cNvPr id="3" name="Picture 2" descr="ÙØªÙØ¬Ø© Ø¨Ø­Ø« Ø§ÙØµÙØ± Ø¹Ù ØªÙÙÙ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090079" cy="300513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0079" y="1358153"/>
            <a:ext cx="6129925" cy="4812583"/>
          </a:xfrm>
          <a:prstGeom prst="rect">
            <a:avLst/>
          </a:prstGeom>
        </p:spPr>
      </p:pic>
      <p:sp>
        <p:nvSpPr>
          <p:cNvPr id="5" name="TextBox 4"/>
          <p:cNvSpPr txBox="1"/>
          <p:nvPr/>
        </p:nvSpPr>
        <p:spPr>
          <a:xfrm>
            <a:off x="6274287" y="3005132"/>
            <a:ext cx="314771" cy="461665"/>
          </a:xfrm>
          <a:prstGeom prst="rect">
            <a:avLst/>
          </a:prstGeom>
          <a:noFill/>
        </p:spPr>
        <p:txBody>
          <a:bodyPr wrap="square" rtlCol="1">
            <a:spAutoFit/>
          </a:bodyPr>
          <a:lstStyle/>
          <a:p>
            <a:r>
              <a:rPr lang="en-US" sz="2400" b="1" dirty="0">
                <a:solidFill>
                  <a:prstClr val="black"/>
                </a:solidFill>
              </a:rPr>
              <a:t>1</a:t>
            </a:r>
            <a:endParaRPr lang="ar-BH" sz="2400" b="1" dirty="0">
              <a:solidFill>
                <a:prstClr val="black"/>
              </a:solidFill>
            </a:endParaRPr>
          </a:p>
        </p:txBody>
      </p:sp>
      <p:sp>
        <p:nvSpPr>
          <p:cNvPr id="6" name="TextBox 5"/>
          <p:cNvSpPr txBox="1"/>
          <p:nvPr/>
        </p:nvSpPr>
        <p:spPr>
          <a:xfrm>
            <a:off x="7180730" y="4336599"/>
            <a:ext cx="739588" cy="461665"/>
          </a:xfrm>
          <a:prstGeom prst="rect">
            <a:avLst/>
          </a:prstGeom>
          <a:noFill/>
        </p:spPr>
        <p:txBody>
          <a:bodyPr wrap="square" rtlCol="1">
            <a:spAutoFit/>
          </a:bodyPr>
          <a:lstStyle/>
          <a:p>
            <a:r>
              <a:rPr lang="en-US" sz="2400" b="1" dirty="0">
                <a:solidFill>
                  <a:srgbClr val="FF0000"/>
                </a:solidFill>
              </a:rPr>
              <a:t>2</a:t>
            </a:r>
            <a:endParaRPr lang="ar-BH" sz="2400" b="1" dirty="0">
              <a:solidFill>
                <a:srgbClr val="FF0000"/>
              </a:solidFill>
            </a:endParaRPr>
          </a:p>
        </p:txBody>
      </p:sp>
      <p:sp>
        <p:nvSpPr>
          <p:cNvPr id="7" name="TextBox 6"/>
          <p:cNvSpPr txBox="1"/>
          <p:nvPr/>
        </p:nvSpPr>
        <p:spPr>
          <a:xfrm>
            <a:off x="6903789" y="3005132"/>
            <a:ext cx="753035" cy="461665"/>
          </a:xfrm>
          <a:prstGeom prst="rect">
            <a:avLst/>
          </a:prstGeom>
          <a:noFill/>
        </p:spPr>
        <p:txBody>
          <a:bodyPr wrap="square" rtlCol="1">
            <a:spAutoFit/>
          </a:bodyPr>
          <a:lstStyle/>
          <a:p>
            <a:r>
              <a:rPr lang="en-US" sz="2400" b="1" dirty="0">
                <a:solidFill>
                  <a:prstClr val="black"/>
                </a:solidFill>
              </a:rPr>
              <a:t>3</a:t>
            </a:r>
            <a:endParaRPr lang="ar-BH" sz="2400" b="1" dirty="0">
              <a:solidFill>
                <a:prstClr val="black"/>
              </a:solidFill>
            </a:endParaRPr>
          </a:p>
        </p:txBody>
      </p:sp>
      <p:sp>
        <p:nvSpPr>
          <p:cNvPr id="8" name="TextBox 7"/>
          <p:cNvSpPr txBox="1"/>
          <p:nvPr/>
        </p:nvSpPr>
        <p:spPr>
          <a:xfrm>
            <a:off x="5230906" y="3466797"/>
            <a:ext cx="865094" cy="461665"/>
          </a:xfrm>
          <a:prstGeom prst="rect">
            <a:avLst/>
          </a:prstGeom>
          <a:noFill/>
        </p:spPr>
        <p:txBody>
          <a:bodyPr wrap="square" rtlCol="1">
            <a:spAutoFit/>
          </a:bodyPr>
          <a:lstStyle/>
          <a:p>
            <a:r>
              <a:rPr lang="en-US" sz="2400" b="1" dirty="0">
                <a:solidFill>
                  <a:prstClr val="black"/>
                </a:solidFill>
              </a:rPr>
              <a:t>4</a:t>
            </a:r>
            <a:endParaRPr lang="ar-BH" sz="2400" b="1" dirty="0">
              <a:solidFill>
                <a:prstClr val="black"/>
              </a:solidFill>
            </a:endParaRPr>
          </a:p>
        </p:txBody>
      </p:sp>
      <p:sp>
        <p:nvSpPr>
          <p:cNvPr id="9" name="TextBox 8"/>
          <p:cNvSpPr txBox="1"/>
          <p:nvPr/>
        </p:nvSpPr>
        <p:spPr>
          <a:xfrm>
            <a:off x="5109882" y="4908176"/>
            <a:ext cx="574493" cy="400110"/>
          </a:xfrm>
          <a:prstGeom prst="rect">
            <a:avLst/>
          </a:prstGeom>
          <a:noFill/>
        </p:spPr>
        <p:txBody>
          <a:bodyPr wrap="square" rtlCol="1">
            <a:spAutoFit/>
          </a:bodyPr>
          <a:lstStyle/>
          <a:p>
            <a:r>
              <a:rPr lang="en-US" sz="2000" b="1" dirty="0">
                <a:solidFill>
                  <a:prstClr val="black"/>
                </a:solidFill>
              </a:rPr>
              <a:t>5</a:t>
            </a:r>
            <a:endParaRPr lang="ar-BH" sz="2000" b="1" dirty="0">
              <a:solidFill>
                <a:prstClr val="black"/>
              </a:solidFill>
            </a:endParaRPr>
          </a:p>
        </p:txBody>
      </p:sp>
      <p:sp>
        <p:nvSpPr>
          <p:cNvPr id="10" name="TextBox 9"/>
          <p:cNvSpPr txBox="1"/>
          <p:nvPr/>
        </p:nvSpPr>
        <p:spPr>
          <a:xfrm>
            <a:off x="5230906" y="2147855"/>
            <a:ext cx="432547" cy="461665"/>
          </a:xfrm>
          <a:prstGeom prst="rect">
            <a:avLst/>
          </a:prstGeom>
          <a:noFill/>
        </p:spPr>
        <p:txBody>
          <a:bodyPr wrap="square" rtlCol="1">
            <a:spAutoFit/>
          </a:bodyPr>
          <a:lstStyle/>
          <a:p>
            <a:r>
              <a:rPr lang="en-US" sz="2400" b="1" dirty="0">
                <a:solidFill>
                  <a:prstClr val="black"/>
                </a:solidFill>
              </a:rPr>
              <a:t>6</a:t>
            </a:r>
            <a:endParaRPr lang="ar-BH" sz="2400" b="1" dirty="0">
              <a:solidFill>
                <a:prstClr val="black"/>
              </a:solidFill>
            </a:endParaRPr>
          </a:p>
        </p:txBody>
      </p:sp>
      <p:sp>
        <p:nvSpPr>
          <p:cNvPr id="11" name="TextBox 10"/>
          <p:cNvSpPr txBox="1"/>
          <p:nvPr/>
        </p:nvSpPr>
        <p:spPr>
          <a:xfrm>
            <a:off x="6903789" y="2378687"/>
            <a:ext cx="908952" cy="400110"/>
          </a:xfrm>
          <a:prstGeom prst="rect">
            <a:avLst/>
          </a:prstGeom>
          <a:noFill/>
        </p:spPr>
        <p:txBody>
          <a:bodyPr wrap="square" rtlCol="1">
            <a:spAutoFit/>
          </a:bodyPr>
          <a:lstStyle/>
          <a:p>
            <a:r>
              <a:rPr lang="en-US" sz="2000" b="1" dirty="0">
                <a:solidFill>
                  <a:prstClr val="black"/>
                </a:solidFill>
              </a:rPr>
              <a:t>7</a:t>
            </a:r>
            <a:endParaRPr lang="ar-BH" sz="2000" b="1" dirty="0">
              <a:solidFill>
                <a:prstClr val="black"/>
              </a:solidFill>
            </a:endParaRPr>
          </a:p>
        </p:txBody>
      </p:sp>
      <p:sp>
        <p:nvSpPr>
          <p:cNvPr id="12" name="TextBox 11"/>
          <p:cNvSpPr txBox="1"/>
          <p:nvPr/>
        </p:nvSpPr>
        <p:spPr>
          <a:xfrm>
            <a:off x="5397128" y="1594148"/>
            <a:ext cx="600260" cy="461665"/>
          </a:xfrm>
          <a:prstGeom prst="rect">
            <a:avLst/>
          </a:prstGeom>
          <a:noFill/>
        </p:spPr>
        <p:txBody>
          <a:bodyPr wrap="square" rtlCol="1">
            <a:spAutoFit/>
          </a:bodyPr>
          <a:lstStyle/>
          <a:p>
            <a:r>
              <a:rPr lang="en-US" sz="2400" b="1" dirty="0">
                <a:solidFill>
                  <a:prstClr val="black"/>
                </a:solidFill>
              </a:rPr>
              <a:t>8</a:t>
            </a:r>
            <a:endParaRPr lang="ar-BH" sz="2400" b="1" dirty="0">
              <a:solidFill>
                <a:prstClr val="black"/>
              </a:solidFill>
            </a:endParaRPr>
          </a:p>
        </p:txBody>
      </p:sp>
      <p:sp>
        <p:nvSpPr>
          <p:cNvPr id="13" name="TextBox 12"/>
          <p:cNvSpPr txBox="1"/>
          <p:nvPr/>
        </p:nvSpPr>
        <p:spPr>
          <a:xfrm>
            <a:off x="7269872" y="4981922"/>
            <a:ext cx="868612" cy="461665"/>
          </a:xfrm>
          <a:prstGeom prst="rect">
            <a:avLst/>
          </a:prstGeom>
          <a:noFill/>
        </p:spPr>
        <p:txBody>
          <a:bodyPr wrap="square" rtlCol="1">
            <a:spAutoFit/>
          </a:bodyPr>
          <a:lstStyle/>
          <a:p>
            <a:r>
              <a:rPr lang="en-US" sz="2400" b="1" dirty="0">
                <a:solidFill>
                  <a:prstClr val="black"/>
                </a:solidFill>
              </a:rPr>
              <a:t>9</a:t>
            </a:r>
            <a:endParaRPr lang="ar-BH" sz="2400" b="1" dirty="0">
              <a:solidFill>
                <a:prstClr val="black"/>
              </a:solidFill>
            </a:endParaRPr>
          </a:p>
        </p:txBody>
      </p:sp>
      <p:sp>
        <p:nvSpPr>
          <p:cNvPr id="14" name="TextBox 13"/>
          <p:cNvSpPr txBox="1"/>
          <p:nvPr/>
        </p:nvSpPr>
        <p:spPr>
          <a:xfrm>
            <a:off x="3505771" y="1934006"/>
            <a:ext cx="968188" cy="523220"/>
          </a:xfrm>
          <a:prstGeom prst="rect">
            <a:avLst/>
          </a:prstGeom>
          <a:noFill/>
        </p:spPr>
        <p:txBody>
          <a:bodyPr wrap="square" rtlCol="1">
            <a:spAutoFit/>
          </a:bodyPr>
          <a:lstStyle/>
          <a:p>
            <a:r>
              <a:rPr lang="ar-BH" sz="2800" b="1" dirty="0">
                <a:solidFill>
                  <a:prstClr val="black"/>
                </a:solidFill>
              </a:rPr>
              <a:t>10</a:t>
            </a:r>
          </a:p>
        </p:txBody>
      </p:sp>
      <p:sp>
        <p:nvSpPr>
          <p:cNvPr id="15" name="Rounded Rectangle 14"/>
          <p:cNvSpPr/>
          <p:nvPr/>
        </p:nvSpPr>
        <p:spPr>
          <a:xfrm>
            <a:off x="9053077" y="1358153"/>
            <a:ext cx="3138923" cy="5190565"/>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r"/>
            <a:r>
              <a:rPr lang="ar-BH" sz="2000" b="1" dirty="0">
                <a:solidFill>
                  <a:prstClr val="black"/>
                </a:solidFill>
              </a:rPr>
              <a:t>1</a:t>
            </a:r>
            <a:r>
              <a:rPr lang="ar-BH" sz="2400" b="1" dirty="0">
                <a:solidFill>
                  <a:prstClr val="black"/>
                </a:solidFill>
              </a:rPr>
              <a:t>- منطقة تحت السيطرة الفرنسية </a:t>
            </a:r>
            <a:r>
              <a:rPr lang="ar-BH" sz="2400" b="1" dirty="0">
                <a:solidFill>
                  <a:srgbClr val="FF0000"/>
                </a:solidFill>
              </a:rPr>
              <a:t>جيبوتي</a:t>
            </a:r>
            <a:r>
              <a:rPr lang="ar-BH" sz="2400" b="1" dirty="0">
                <a:solidFill>
                  <a:prstClr val="black"/>
                </a:solidFill>
              </a:rPr>
              <a:t>-دولة...</a:t>
            </a:r>
            <a:r>
              <a:rPr lang="ar-BH" sz="2400" b="1" dirty="0">
                <a:solidFill>
                  <a:srgbClr val="FF0000"/>
                </a:solidFill>
              </a:rPr>
              <a:t>الصومال</a:t>
            </a:r>
            <a:r>
              <a:rPr lang="ar-BH" sz="2400" b="1" dirty="0">
                <a:solidFill>
                  <a:prstClr val="black"/>
                </a:solidFill>
              </a:rPr>
              <a:t>.</a:t>
            </a:r>
          </a:p>
          <a:p>
            <a:pPr algn="r"/>
            <a:r>
              <a:rPr lang="ar-BH" sz="2400" b="1" dirty="0">
                <a:solidFill>
                  <a:prstClr val="black"/>
                </a:solidFill>
              </a:rPr>
              <a:t>3-خليج.</a:t>
            </a:r>
            <a:r>
              <a:rPr lang="ar-BH" sz="2400" b="1" dirty="0">
                <a:solidFill>
                  <a:srgbClr val="FF0000"/>
                </a:solidFill>
              </a:rPr>
              <a:t>عدن</a:t>
            </a:r>
            <a:r>
              <a:rPr lang="ar-BH" sz="2400" b="1" dirty="0">
                <a:solidFill>
                  <a:prstClr val="black"/>
                </a:solidFill>
              </a:rPr>
              <a:t>.</a:t>
            </a:r>
          </a:p>
          <a:p>
            <a:pPr algn="r"/>
            <a:r>
              <a:rPr lang="ar-BH" sz="2400" b="1" dirty="0">
                <a:solidFill>
                  <a:prstClr val="black"/>
                </a:solidFill>
              </a:rPr>
              <a:t>4-دولة </a:t>
            </a:r>
            <a:r>
              <a:rPr lang="ar-BH" sz="2400" b="1" dirty="0">
                <a:solidFill>
                  <a:srgbClr val="FF0000"/>
                </a:solidFill>
              </a:rPr>
              <a:t>أثيوبيا</a:t>
            </a:r>
          </a:p>
          <a:p>
            <a:pPr algn="r"/>
            <a:r>
              <a:rPr lang="ar-BH" sz="2400" b="1" dirty="0">
                <a:solidFill>
                  <a:prstClr val="black"/>
                </a:solidFill>
              </a:rPr>
              <a:t>5- دولة...</a:t>
            </a:r>
            <a:r>
              <a:rPr lang="ar-BH" sz="2400" b="1" dirty="0">
                <a:solidFill>
                  <a:srgbClr val="FF0000"/>
                </a:solidFill>
              </a:rPr>
              <a:t>كينيا.</a:t>
            </a:r>
            <a:r>
              <a:rPr lang="ar-BH" sz="2400" b="1" dirty="0">
                <a:solidFill>
                  <a:prstClr val="black"/>
                </a:solidFill>
              </a:rPr>
              <a:t>.</a:t>
            </a:r>
          </a:p>
          <a:p>
            <a:pPr algn="r"/>
            <a:r>
              <a:rPr lang="ar-BH" sz="2400" b="1" dirty="0">
                <a:solidFill>
                  <a:prstClr val="black"/>
                </a:solidFill>
              </a:rPr>
              <a:t>6-دولة</a:t>
            </a:r>
            <a:r>
              <a:rPr lang="ar-BH" sz="2400" b="1" dirty="0">
                <a:solidFill>
                  <a:srgbClr val="FF0000"/>
                </a:solidFill>
              </a:rPr>
              <a:t>..اريتريا</a:t>
            </a:r>
            <a:r>
              <a:rPr lang="ar-BH" sz="2400" b="1" dirty="0">
                <a:solidFill>
                  <a:prstClr val="black"/>
                </a:solidFill>
              </a:rPr>
              <a:t>....</a:t>
            </a:r>
          </a:p>
          <a:p>
            <a:pPr algn="r"/>
            <a:r>
              <a:rPr lang="ar-BH" sz="2400" b="1" dirty="0">
                <a:solidFill>
                  <a:prstClr val="black"/>
                </a:solidFill>
              </a:rPr>
              <a:t>7-دولة </a:t>
            </a:r>
            <a:r>
              <a:rPr lang="ar-BH" sz="2400" b="1" dirty="0">
                <a:solidFill>
                  <a:srgbClr val="FF0000"/>
                </a:solidFill>
              </a:rPr>
              <a:t>اليمن</a:t>
            </a:r>
            <a:r>
              <a:rPr lang="ar-BH" sz="2400" b="1" dirty="0">
                <a:solidFill>
                  <a:prstClr val="black"/>
                </a:solidFill>
              </a:rPr>
              <a:t> </a:t>
            </a:r>
          </a:p>
          <a:p>
            <a:pPr algn="r"/>
            <a:r>
              <a:rPr lang="ar-BH" sz="2400" b="1" dirty="0">
                <a:solidFill>
                  <a:prstClr val="black"/>
                </a:solidFill>
              </a:rPr>
              <a:t>8-مسطح </a:t>
            </a:r>
            <a:r>
              <a:rPr lang="ar-BH" sz="2400" b="1" dirty="0" err="1">
                <a:solidFill>
                  <a:srgbClr val="FF0000"/>
                </a:solidFill>
              </a:rPr>
              <a:t>مائي.البحر</a:t>
            </a:r>
            <a:r>
              <a:rPr lang="ar-BH" sz="2400" b="1" dirty="0">
                <a:solidFill>
                  <a:srgbClr val="FF0000"/>
                </a:solidFill>
              </a:rPr>
              <a:t> الأحمر.</a:t>
            </a:r>
          </a:p>
          <a:p>
            <a:pPr algn="r"/>
            <a:r>
              <a:rPr lang="ar-BH" sz="2400" b="1" dirty="0">
                <a:solidFill>
                  <a:prstClr val="black"/>
                </a:solidFill>
              </a:rPr>
              <a:t>9-مسطح مائي </a:t>
            </a:r>
            <a:r>
              <a:rPr lang="ar-BH" sz="2400" b="1" dirty="0">
                <a:solidFill>
                  <a:srgbClr val="FF0000"/>
                </a:solidFill>
              </a:rPr>
              <a:t>المحيط الهندي..</a:t>
            </a:r>
          </a:p>
          <a:p>
            <a:pPr algn="r"/>
            <a:r>
              <a:rPr lang="ar-BH" sz="2400" b="1" dirty="0">
                <a:solidFill>
                  <a:prstClr val="black"/>
                </a:solidFill>
              </a:rPr>
              <a:t>10-دولة </a:t>
            </a:r>
            <a:r>
              <a:rPr lang="ar-BH" sz="2400" b="1" dirty="0" err="1">
                <a:solidFill>
                  <a:srgbClr val="FF0000"/>
                </a:solidFill>
              </a:rPr>
              <a:t>عربيةالسودان</a:t>
            </a:r>
            <a:endParaRPr lang="ar-BH" sz="2000" b="1" dirty="0">
              <a:solidFill>
                <a:srgbClr val="FF0000"/>
              </a:solidFill>
            </a:endParaRPr>
          </a:p>
        </p:txBody>
      </p:sp>
    </p:spTree>
    <p:extLst>
      <p:ext uri="{BB962C8B-B14F-4D97-AF65-F5344CB8AC3E}">
        <p14:creationId xmlns:p14="http://schemas.microsoft.com/office/powerpoint/2010/main" val="370155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35887" y="2196880"/>
            <a:ext cx="9091750" cy="3970318"/>
          </a:xfrm>
          <a:prstGeom prst="rect">
            <a:avLst/>
          </a:prstGeom>
          <a:solidFill>
            <a:schemeClr val="accent2">
              <a:lumMod val="20000"/>
              <a:lumOff val="80000"/>
            </a:schemeClr>
          </a:solidFill>
        </p:spPr>
        <p:txBody>
          <a:bodyPr wrap="square">
            <a:spAutoFit/>
          </a:bodyPr>
          <a:lstStyle/>
          <a:p>
            <a:pPr algn="r" rtl="1">
              <a:lnSpc>
                <a:spcPct val="150000"/>
              </a:lnSpc>
            </a:pPr>
            <a:r>
              <a:rPr lang="ar-BH" sz="2400" dirty="0"/>
              <a:t>يتوقّع من الطّالب في نهاية الدّرس أن:  </a:t>
            </a:r>
          </a:p>
          <a:p>
            <a:pPr marL="342900" indent="-342900" algn="r" rtl="1">
              <a:lnSpc>
                <a:spcPct val="150000"/>
              </a:lnSpc>
              <a:buFont typeface="Arial" panose="020B0604020202020204" pitchFamily="34" charset="0"/>
              <a:buChar char="•"/>
            </a:pPr>
            <a:r>
              <a:rPr lang="ar-BH" sz="2400" dirty="0"/>
              <a:t>يتعرف المقصود بالمفاهيم والمصطلحات التّالية: اتفاقية إيفيان، الحزب الحر الدّستوري التّونسي، النّضال النّقابي.</a:t>
            </a:r>
          </a:p>
          <a:p>
            <a:pPr marL="342900" indent="-342900" algn="r" rtl="1">
              <a:lnSpc>
                <a:spcPct val="150000"/>
              </a:lnSpc>
              <a:buFont typeface="Arial" panose="020B0604020202020204" pitchFamily="34" charset="0"/>
              <a:buChar char="•"/>
            </a:pPr>
            <a:r>
              <a:rPr lang="ar-BH" sz="2400" dirty="0"/>
              <a:t>يستخلص السّياسة الاستعمارية في دول المغرب العربي. </a:t>
            </a:r>
          </a:p>
          <a:p>
            <a:pPr marL="342900" indent="-342900" algn="r" rtl="1">
              <a:lnSpc>
                <a:spcPct val="150000"/>
              </a:lnSpc>
              <a:buFont typeface="Arial" panose="020B0604020202020204" pitchFamily="34" charset="0"/>
              <a:buChar char="•"/>
            </a:pPr>
            <a:r>
              <a:rPr lang="ar-BH" sz="2400" dirty="0"/>
              <a:t>يتتبع مراحل كفاح شعوب المغرب العربي لتحقيق الاستقلال.</a:t>
            </a:r>
          </a:p>
          <a:p>
            <a:pPr marL="342900" indent="-342900" algn="r" rtl="1">
              <a:lnSpc>
                <a:spcPct val="150000"/>
              </a:lnSpc>
              <a:buFont typeface="Arial" panose="020B0604020202020204" pitchFamily="34" charset="0"/>
              <a:buChar char="•"/>
            </a:pPr>
            <a:r>
              <a:rPr lang="ar-BH" sz="2400" dirty="0"/>
              <a:t>يبين العوامل التي مهدت لقيام الثورة الجزائرية</a:t>
            </a:r>
          </a:p>
          <a:p>
            <a:pPr marL="342900" indent="-342900" algn="r" rtl="1">
              <a:lnSpc>
                <a:spcPct val="150000"/>
              </a:lnSpc>
              <a:buFont typeface="Arial" panose="020B0604020202020204" pitchFamily="34" charset="0"/>
              <a:buChar char="•"/>
            </a:pPr>
            <a:r>
              <a:rPr lang="ar-BH" sz="2400" dirty="0"/>
              <a:t>يتعرف واقع دول المغرب العربي بعد الاستقلال. </a:t>
            </a:r>
          </a:p>
        </p:txBody>
      </p:sp>
      <p:sp>
        <p:nvSpPr>
          <p:cNvPr id="2" name="Rectangle 1"/>
          <p:cNvSpPr/>
          <p:nvPr/>
        </p:nvSpPr>
        <p:spPr>
          <a:xfrm>
            <a:off x="1335888" y="1282480"/>
            <a:ext cx="9091749" cy="914400"/>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07000"/>
              </a:lnSpc>
              <a:spcAft>
                <a:spcPts val="800"/>
              </a:spcAft>
            </a:pPr>
            <a:r>
              <a:rPr lang="ar-SA" sz="4000" b="1" dirty="0">
                <a:solidFill>
                  <a:srgbClr val="FF0000"/>
                </a:solidFill>
                <a:latin typeface="Simplified Arabic" panose="02020603050405020304" pitchFamily="18" charset="-78"/>
                <a:ea typeface="Calibri" panose="020F0502020204030204" pitchFamily="34" charset="0"/>
              </a:rPr>
              <a:t>أهداف الد</a:t>
            </a:r>
            <a:r>
              <a:rPr lang="ar-BH" sz="4000" b="1" dirty="0">
                <a:solidFill>
                  <a:srgbClr val="FF0000"/>
                </a:solidFill>
                <a:latin typeface="Simplified Arabic" panose="02020603050405020304" pitchFamily="18" charset="-78"/>
                <a:ea typeface="Calibri" panose="020F0502020204030204" pitchFamily="34" charset="0"/>
              </a:rPr>
              <a:t>ّ</a:t>
            </a:r>
            <a:r>
              <a:rPr lang="ar-SA" sz="4000" b="1" dirty="0">
                <a:solidFill>
                  <a:srgbClr val="FF0000"/>
                </a:solidFill>
                <a:latin typeface="Simplified Arabic" panose="02020603050405020304" pitchFamily="18" charset="-78"/>
                <a:ea typeface="Calibri" panose="020F0502020204030204" pitchFamily="34" charset="0"/>
              </a:rPr>
              <a:t>رس</a:t>
            </a:r>
            <a:endParaRPr lang="en-US" sz="4000" b="1" dirty="0">
              <a:solidFill>
                <a:srgbClr val="FF0000"/>
              </a:solidFill>
              <a:latin typeface="Simplified Arabic" panose="02020603050405020304" pitchFamily="18" charset="-78"/>
              <a:ea typeface="Calibri" panose="020F0502020204030204" pitchFamily="34" charset="0"/>
              <a:cs typeface="+mj-cs"/>
            </a:endParaRPr>
          </a:p>
        </p:txBody>
      </p:sp>
      <p:sp>
        <p:nvSpPr>
          <p:cNvPr id="3" name="Rectangle 2"/>
          <p:cNvSpPr/>
          <p:nvPr/>
        </p:nvSpPr>
        <p:spPr>
          <a:xfrm>
            <a:off x="1335887" y="644250"/>
            <a:ext cx="5854234" cy="36206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pic>
        <p:nvPicPr>
          <p:cNvPr id="7" name="Picture 5">
            <a:extLst>
              <a:ext uri="{FF2B5EF4-FFF2-40B4-BE49-F238E27FC236}">
                <a16:creationId xmlns:a16="http://schemas.microsoft.com/office/drawing/2014/main" id="{A09163F6-5298-4C39-A83F-6BB685C763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45763" y="14068"/>
            <a:ext cx="1646237"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7606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Effect transition="in" filter="fade">
                                      <p:cBhvr>
                                        <p:cTn id="40" dur="1000"/>
                                        <p:tgtEl>
                                          <p:spTgt spid="4">
                                            <p:txEl>
                                              <p:pRg st="4" end="4"/>
                                            </p:txEl>
                                          </p:spTgt>
                                        </p:tgtEl>
                                      </p:cBhvr>
                                    </p:animEffect>
                                    <p:anim calcmode="lin" valueType="num">
                                      <p:cBhvr>
                                        <p:cTn id="41"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animEffect transition="in" filter="fade">
                                      <p:cBhvr>
                                        <p:cTn id="47" dur="1000"/>
                                        <p:tgtEl>
                                          <p:spTgt spid="4">
                                            <p:txEl>
                                              <p:pRg st="5" end="5"/>
                                            </p:txEl>
                                          </p:spTgt>
                                        </p:tgtEl>
                                      </p:cBhvr>
                                    </p:animEffect>
                                    <p:anim calcmode="lin" valueType="num">
                                      <p:cBhvr>
                                        <p:cTn id="4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1"/>
          <p:cNvSpPr txBox="1"/>
          <p:nvPr/>
        </p:nvSpPr>
        <p:spPr>
          <a:xfrm>
            <a:off x="1716509" y="1524150"/>
            <a:ext cx="9091749" cy="4229846"/>
          </a:xfrm>
          <a:prstGeom prst="rect">
            <a:avLst/>
          </a:prstGeom>
          <a:solidFill>
            <a:schemeClr val="accent2">
              <a:lumMod val="20000"/>
              <a:lumOff val="80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1" fromWordArt="0" anchor="t" anchorCtr="0" forceAA="0" compatLnSpc="1">
            <a:prstTxWarp prst="textNoShape">
              <a:avLst/>
            </a:prstTxWarp>
            <a:noAutofit/>
          </a:bodyPr>
          <a:lstStyle/>
          <a:p>
            <a:pPr algn="just" rtl="1">
              <a:lnSpc>
                <a:spcPct val="200000"/>
              </a:lnSpc>
            </a:pPr>
            <a:r>
              <a:rPr lang="ar-BH" sz="2400" dirty="0"/>
              <a:t>   أصبحت أقطار المغرب العربي</a:t>
            </a:r>
            <a:r>
              <a:rPr lang="ar-SA" sz="2400" dirty="0"/>
              <a:t> </a:t>
            </a:r>
            <a:r>
              <a:rPr lang="ar-BH" sz="2400" dirty="0"/>
              <a:t>هدفًا للأطماع الاستعمارية الأوروبية منذ بدايات القرن التّاسع عشر، وتعرض بعضها مبكرًا للاحتلال، لكن رغم التباين الكبير بين طبيعة الاستعمار وطول مدته في هذه ال</a:t>
            </a:r>
            <a:r>
              <a:rPr lang="ar-SA" sz="2400" dirty="0"/>
              <a:t>أ</a:t>
            </a:r>
            <a:r>
              <a:rPr lang="ar-BH" sz="2400" dirty="0"/>
              <a:t>قطار فإن شعوبها تصدت ببسالة لهذا الاستعمار، وناضلت بشجاعة منقطعة النّظير للحصول على استقلالها وتمكنت بعد كفاح بطولّي من تحقيق سيادتها.</a:t>
            </a:r>
            <a:endParaRPr lang="en-US" sz="2400" dirty="0"/>
          </a:p>
        </p:txBody>
      </p:sp>
      <p:sp>
        <p:nvSpPr>
          <p:cNvPr id="4" name="Rectangle 3"/>
          <p:cNvSpPr/>
          <p:nvPr/>
        </p:nvSpPr>
        <p:spPr>
          <a:xfrm>
            <a:off x="1716508" y="820371"/>
            <a:ext cx="9091749" cy="703779"/>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07000"/>
              </a:lnSpc>
              <a:spcAft>
                <a:spcPts val="800"/>
              </a:spcAft>
            </a:pPr>
            <a:r>
              <a:rPr lang="ar-BH" sz="4000" b="1" dirty="0">
                <a:solidFill>
                  <a:srgbClr val="FF0000"/>
                </a:solidFill>
                <a:latin typeface="Simplified Arabic" panose="02020603050405020304" pitchFamily="18" charset="-78"/>
                <a:ea typeface="Calibri" panose="020F0502020204030204" pitchFamily="34" charset="0"/>
              </a:rPr>
              <a:t>مقدّمة:</a:t>
            </a:r>
            <a:endParaRPr lang="en-US" sz="4000" b="1" dirty="0">
              <a:solidFill>
                <a:srgbClr val="FF0000"/>
              </a:solidFill>
              <a:latin typeface="Simplified Arabic" panose="02020603050405020304" pitchFamily="18" charset="-78"/>
              <a:ea typeface="Calibri" panose="020F0502020204030204" pitchFamily="34" charset="0"/>
            </a:endParaRPr>
          </a:p>
        </p:txBody>
      </p:sp>
      <p:sp>
        <p:nvSpPr>
          <p:cNvPr id="2" name="Rectangle 1">
            <a:extLst>
              <a:ext uri="{FF2B5EF4-FFF2-40B4-BE49-F238E27FC236}">
                <a16:creationId xmlns:a16="http://schemas.microsoft.com/office/drawing/2014/main" id="{FE1509DE-A9F3-43BD-A89D-BE373BB8DB9D}"/>
              </a:ext>
            </a:extLst>
          </p:cNvPr>
          <p:cNvSpPr/>
          <p:nvPr/>
        </p:nvSpPr>
        <p:spPr>
          <a:xfrm>
            <a:off x="1716509" y="316412"/>
            <a:ext cx="5854234" cy="3172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5017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75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2" name="Rectangle 1"/>
          <p:cNvSpPr/>
          <p:nvPr/>
        </p:nvSpPr>
        <p:spPr>
          <a:xfrm>
            <a:off x="1164452" y="747231"/>
            <a:ext cx="10421958" cy="487680"/>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rtl="1">
              <a:spcAft>
                <a:spcPts val="800"/>
              </a:spcAft>
            </a:pPr>
            <a:r>
              <a:rPr lang="ar-BH" sz="3200" b="1" dirty="0">
                <a:solidFill>
                  <a:srgbClr val="FF0000"/>
                </a:solidFill>
              </a:rPr>
              <a:t>أولًا: نضال الشّعب الجزائري وتحقيق الاستقلال. </a:t>
            </a:r>
            <a:endParaRPr lang="en-US" sz="3200" b="1" dirty="0">
              <a:solidFill>
                <a:srgbClr val="FF0000"/>
              </a:solidFill>
              <a:latin typeface="Simplified Arabic" panose="02020603050405020304" pitchFamily="18" charset="-78"/>
              <a:ea typeface="Calibri" panose="020F0502020204030204" pitchFamily="34" charset="0"/>
            </a:endParaRPr>
          </a:p>
        </p:txBody>
      </p:sp>
      <p:sp>
        <p:nvSpPr>
          <p:cNvPr id="7" name="Content Placeholder 2"/>
          <p:cNvSpPr>
            <a:spLocks noGrp="1"/>
          </p:cNvSpPr>
          <p:nvPr>
            <p:ph idx="1"/>
          </p:nvPr>
        </p:nvSpPr>
        <p:spPr>
          <a:xfrm>
            <a:off x="1164451" y="1224133"/>
            <a:ext cx="10421959" cy="716962"/>
          </a:xfrm>
          <a:solidFill>
            <a:schemeClr val="accent4">
              <a:lumMod val="20000"/>
              <a:lumOff val="80000"/>
            </a:schemeClr>
          </a:solidFill>
        </p:spPr>
        <p:txBody>
          <a:bodyPr>
            <a:noAutofit/>
          </a:bodyPr>
          <a:lstStyle/>
          <a:p>
            <a:pPr marL="0" indent="0" algn="ctr" rtl="1">
              <a:lnSpc>
                <a:spcPct val="120000"/>
              </a:lnSpc>
              <a:buNone/>
            </a:pPr>
            <a:r>
              <a:rPr lang="ar-BH" sz="3200" dirty="0">
                <a:solidFill>
                  <a:schemeClr val="accent1"/>
                </a:solidFill>
              </a:rPr>
              <a:t>1- النضال الجزائري في القرن 19م</a:t>
            </a:r>
          </a:p>
        </p:txBody>
      </p:sp>
      <p:sp>
        <p:nvSpPr>
          <p:cNvPr id="3" name="Rectangle 2">
            <a:extLst>
              <a:ext uri="{FF2B5EF4-FFF2-40B4-BE49-F238E27FC236}">
                <a16:creationId xmlns:a16="http://schemas.microsoft.com/office/drawing/2014/main" id="{A8E7BDA3-3F20-4ECC-A9B1-463AE38C792D}"/>
              </a:ext>
            </a:extLst>
          </p:cNvPr>
          <p:cNvSpPr/>
          <p:nvPr/>
        </p:nvSpPr>
        <p:spPr>
          <a:xfrm>
            <a:off x="1164451" y="446812"/>
            <a:ext cx="5854234" cy="27491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CBA0424B-39B7-4D38-AB40-EA496E322AE7}"/>
              </a:ext>
            </a:extLst>
          </p:cNvPr>
          <p:cNvGrpSpPr/>
          <p:nvPr/>
        </p:nvGrpSpPr>
        <p:grpSpPr>
          <a:xfrm>
            <a:off x="2737611" y="1815548"/>
            <a:ext cx="7275637" cy="652530"/>
            <a:chOff x="2193218" y="685405"/>
            <a:chExt cx="8279944" cy="563767"/>
          </a:xfrm>
        </p:grpSpPr>
        <p:cxnSp>
          <p:nvCxnSpPr>
            <p:cNvPr id="10" name="Straight Arrow Connector 9">
              <a:extLst>
                <a:ext uri="{FF2B5EF4-FFF2-40B4-BE49-F238E27FC236}">
                  <a16:creationId xmlns:a16="http://schemas.microsoft.com/office/drawing/2014/main" id="{038B9FD7-0E0B-4DDC-9442-7A187C9A0BA9}"/>
                </a:ext>
              </a:extLst>
            </p:cNvPr>
            <p:cNvCxnSpPr>
              <a:cxnSpLocks/>
            </p:cNvCxnSpPr>
            <p:nvPr/>
          </p:nvCxnSpPr>
          <p:spPr>
            <a:xfrm>
              <a:off x="6071645" y="685405"/>
              <a:ext cx="0" cy="228359"/>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ABDC6BC-FCBF-46D2-BEB7-D6DB39002CBC}"/>
                </a:ext>
              </a:extLst>
            </p:cNvPr>
            <p:cNvCxnSpPr/>
            <p:nvPr/>
          </p:nvCxnSpPr>
          <p:spPr>
            <a:xfrm>
              <a:off x="2199568" y="913764"/>
              <a:ext cx="8273594" cy="0"/>
            </a:xfrm>
            <a:prstGeom prst="line">
              <a:avLst/>
            </a:prstGeom>
            <a:ln w="31750"/>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747BDDC1-457D-476F-AF31-35675B20EAE2}"/>
                </a:ext>
              </a:extLst>
            </p:cNvPr>
            <p:cNvCxnSpPr>
              <a:cxnSpLocks/>
            </p:cNvCxnSpPr>
            <p:nvPr/>
          </p:nvCxnSpPr>
          <p:spPr>
            <a:xfrm>
              <a:off x="10473162" y="945886"/>
              <a:ext cx="0" cy="303286"/>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40">
              <a:extLst>
                <a:ext uri="{FF2B5EF4-FFF2-40B4-BE49-F238E27FC236}">
                  <a16:creationId xmlns:a16="http://schemas.microsoft.com/office/drawing/2014/main" id="{E38395EA-EFB6-41D0-9A8A-579D26BF1C33}"/>
                </a:ext>
              </a:extLst>
            </p:cNvPr>
            <p:cNvCxnSpPr>
              <a:cxnSpLocks/>
            </p:cNvCxnSpPr>
            <p:nvPr/>
          </p:nvCxnSpPr>
          <p:spPr>
            <a:xfrm rot="5400000">
              <a:off x="2062928" y="1072556"/>
              <a:ext cx="273280" cy="12700"/>
            </a:xfrm>
            <a:prstGeom prst="curvedConnector3">
              <a:avLst>
                <a:gd name="adj1" fmla="val 50000"/>
              </a:avLst>
            </a:prstGeom>
            <a:ln w="34925">
              <a:tailEnd type="triangle"/>
            </a:ln>
          </p:spPr>
          <p:style>
            <a:lnRef idx="1">
              <a:schemeClr val="dk1"/>
            </a:lnRef>
            <a:fillRef idx="0">
              <a:schemeClr val="dk1"/>
            </a:fillRef>
            <a:effectRef idx="0">
              <a:schemeClr val="dk1"/>
            </a:effectRef>
            <a:fontRef idx="minor">
              <a:schemeClr val="tx1"/>
            </a:fontRef>
          </p:style>
        </p:cxnSp>
      </p:grpSp>
      <p:sp>
        <p:nvSpPr>
          <p:cNvPr id="15" name="Content Placeholder 2">
            <a:extLst>
              <a:ext uri="{FF2B5EF4-FFF2-40B4-BE49-F238E27FC236}">
                <a16:creationId xmlns:a16="http://schemas.microsoft.com/office/drawing/2014/main" id="{26596F88-9750-4CC6-BDA9-42BF92871D3A}"/>
              </a:ext>
            </a:extLst>
          </p:cNvPr>
          <p:cNvSpPr txBox="1">
            <a:spLocks/>
          </p:cNvSpPr>
          <p:nvPr/>
        </p:nvSpPr>
        <p:spPr>
          <a:xfrm>
            <a:off x="6273832" y="2509050"/>
            <a:ext cx="5312578" cy="3950216"/>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r" rtl="1">
              <a:lnSpc>
                <a:spcPct val="120000"/>
              </a:lnSpc>
              <a:buFont typeface="Arial" panose="020B0604020202020204" pitchFamily="34" charset="0"/>
              <a:buAutoNum type="arabic1Minus"/>
            </a:pPr>
            <a:r>
              <a:rPr lang="ar-BH" sz="2400" b="1" dirty="0"/>
              <a:t>ثورة الأمير عبدالقادر الجزائري:</a:t>
            </a:r>
          </a:p>
          <a:p>
            <a:pPr algn="r" rtl="1">
              <a:lnSpc>
                <a:spcPct val="120000"/>
              </a:lnSpc>
              <a:buFontTx/>
              <a:buChar char="-"/>
            </a:pPr>
            <a:r>
              <a:rPr lang="ar-BH" sz="2400" dirty="0"/>
              <a:t>انطلقت هذه الثورة عام 1832م في غرب الجزائر.</a:t>
            </a:r>
          </a:p>
          <a:p>
            <a:pPr algn="r" rtl="1">
              <a:lnSpc>
                <a:spcPct val="120000"/>
              </a:lnSpc>
              <a:buFontTx/>
              <a:buChar char="-"/>
            </a:pPr>
            <a:r>
              <a:rPr lang="ar-BH" sz="2400" dirty="0"/>
              <a:t>نجح الأمير عبدالقادر الجزائري في تحقيق العديد من الانتصارات على الفرنسيين.</a:t>
            </a:r>
          </a:p>
          <a:p>
            <a:pPr algn="r" rtl="1">
              <a:lnSpc>
                <a:spcPct val="120000"/>
              </a:lnSpc>
              <a:buFontTx/>
              <a:buChar char="-"/>
            </a:pPr>
            <a:r>
              <a:rPr lang="ar-BH" sz="2400" dirty="0"/>
              <a:t>أسس إمارة مستقلة عاصمتها مدينة بسكرة.</a:t>
            </a:r>
          </a:p>
          <a:p>
            <a:pPr algn="r" rtl="1">
              <a:lnSpc>
                <a:spcPct val="120000"/>
              </a:lnSpc>
              <a:buFontTx/>
              <a:buChar char="-"/>
            </a:pPr>
            <a:r>
              <a:rPr lang="ar-BH" sz="2400" dirty="0"/>
              <a:t>قامت بينه وبين الجيوش الفرنسية مواجهات عديدة انتهت باستسلامه، ووقوعه في الأسر عام 1847م، ونفيه إلى دمشق.</a:t>
            </a:r>
          </a:p>
        </p:txBody>
      </p:sp>
      <p:sp>
        <p:nvSpPr>
          <p:cNvPr id="16" name="Content Placeholder 2">
            <a:extLst>
              <a:ext uri="{FF2B5EF4-FFF2-40B4-BE49-F238E27FC236}">
                <a16:creationId xmlns:a16="http://schemas.microsoft.com/office/drawing/2014/main" id="{59F01000-6EE8-4F3B-A0B4-F20871C3B379}"/>
              </a:ext>
            </a:extLst>
          </p:cNvPr>
          <p:cNvSpPr txBox="1">
            <a:spLocks/>
          </p:cNvSpPr>
          <p:nvPr/>
        </p:nvSpPr>
        <p:spPr>
          <a:xfrm>
            <a:off x="1142129" y="2553705"/>
            <a:ext cx="4753721" cy="3905560"/>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20000"/>
              </a:lnSpc>
              <a:buFont typeface="Arial" panose="020B0604020202020204" pitchFamily="34" charset="0"/>
              <a:buNone/>
            </a:pPr>
            <a:r>
              <a:rPr lang="ar-BH" sz="2400" b="1" dirty="0"/>
              <a:t>ب- ثورة 1871م:</a:t>
            </a:r>
          </a:p>
          <a:p>
            <a:pPr algn="r" rtl="1">
              <a:lnSpc>
                <a:spcPct val="120000"/>
              </a:lnSpc>
              <a:buFontTx/>
              <a:buChar char="-"/>
            </a:pPr>
            <a:r>
              <a:rPr lang="ar-BH" sz="2400" dirty="0"/>
              <a:t>قادها محمد المقراني عام 1871م، في شرق الجزائر</a:t>
            </a:r>
          </a:p>
          <a:p>
            <a:pPr algn="r" rtl="1">
              <a:lnSpc>
                <a:spcPct val="120000"/>
              </a:lnSpc>
              <a:buFontTx/>
              <a:buChar char="-"/>
            </a:pPr>
            <a:r>
              <a:rPr lang="ar-BH" sz="2400" dirty="0"/>
              <a:t>شملت معظم أراضي البلاد.</a:t>
            </a:r>
          </a:p>
          <a:p>
            <a:pPr algn="r" rtl="1">
              <a:lnSpc>
                <a:spcPct val="120000"/>
              </a:lnSpc>
              <a:buFontTx/>
              <a:buChar char="-"/>
            </a:pPr>
            <a:r>
              <a:rPr lang="ar-BH" sz="2400" dirty="0"/>
              <a:t>نجحت فرنسا في القضاء عليها في عام 1872م، بعد اغتيال محمد المقراني. </a:t>
            </a:r>
          </a:p>
        </p:txBody>
      </p:sp>
    </p:spTree>
    <p:extLst>
      <p:ext uri="{BB962C8B-B14F-4D97-AF65-F5344CB8AC3E}">
        <p14:creationId xmlns:p14="http://schemas.microsoft.com/office/powerpoint/2010/main" val="125876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bg/>
                                          </p:spTgt>
                                        </p:tgtEl>
                                        <p:attrNameLst>
                                          <p:attrName>style.visibility</p:attrName>
                                        </p:attrNameLst>
                                      </p:cBhvr>
                                      <p:to>
                                        <p:strVal val="visible"/>
                                      </p:to>
                                    </p:set>
                                    <p:animEffect transition="in" filter="fade">
                                      <p:cBhvr>
                                        <p:cTn id="12" dur="1000"/>
                                        <p:tgtEl>
                                          <p:spTgt spid="7">
                                            <p:bg/>
                                          </p:spTgt>
                                        </p:tgtEl>
                                      </p:cBhvr>
                                    </p:animEffect>
                                    <p:anim calcmode="lin" valueType="num">
                                      <p:cBhvr>
                                        <p:cTn id="13" dur="1000" fill="hold"/>
                                        <p:tgtEl>
                                          <p:spTgt spid="7">
                                            <p:bg/>
                                          </p:spTgt>
                                        </p:tgtEl>
                                        <p:attrNameLst>
                                          <p:attrName>ppt_x</p:attrName>
                                        </p:attrNameLst>
                                      </p:cBhvr>
                                      <p:tavLst>
                                        <p:tav tm="0">
                                          <p:val>
                                            <p:strVal val="#ppt_x"/>
                                          </p:val>
                                        </p:tav>
                                        <p:tav tm="100000">
                                          <p:val>
                                            <p:strVal val="#ppt_x"/>
                                          </p:val>
                                        </p:tav>
                                      </p:tavLst>
                                    </p:anim>
                                    <p:anim calcmode="lin" valueType="num">
                                      <p:cBhvr>
                                        <p:cTn id="14" dur="1000" fill="hold"/>
                                        <p:tgtEl>
                                          <p:spTgt spid="7">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1000"/>
                                        <p:tgtEl>
                                          <p:spTgt spid="7">
                                            <p:txEl>
                                              <p:pRg st="0" end="0"/>
                                            </p:txEl>
                                          </p:spTgt>
                                        </p:tgtEl>
                                      </p:cBhvr>
                                    </p:animEffect>
                                    <p:anim calcmode="lin" valueType="num">
                                      <p:cBhvr>
                                        <p:cTn id="2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anim calcmode="lin" valueType="num">
                                      <p:cBhvr>
                                        <p:cTn id="41" dur="1000" fill="hold"/>
                                        <p:tgtEl>
                                          <p:spTgt spid="16"/>
                                        </p:tgtEl>
                                        <p:attrNameLst>
                                          <p:attrName>ppt_x</p:attrName>
                                        </p:attrNameLst>
                                      </p:cBhvr>
                                      <p:tavLst>
                                        <p:tav tm="0">
                                          <p:val>
                                            <p:strVal val="#ppt_x"/>
                                          </p:val>
                                        </p:tav>
                                        <p:tav tm="100000">
                                          <p:val>
                                            <p:strVal val="#ppt_x"/>
                                          </p:val>
                                        </p:tav>
                                      </p:tavLst>
                                    </p:anim>
                                    <p:anim calcmode="lin" valueType="num">
                                      <p:cBhvr>
                                        <p:cTn id="4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7" name="Content Placeholder 2"/>
          <p:cNvSpPr>
            <a:spLocks noGrp="1"/>
          </p:cNvSpPr>
          <p:nvPr>
            <p:ph idx="1"/>
          </p:nvPr>
        </p:nvSpPr>
        <p:spPr>
          <a:xfrm>
            <a:off x="1287381" y="620610"/>
            <a:ext cx="10043062" cy="1771723"/>
          </a:xfrm>
          <a:solidFill>
            <a:schemeClr val="accent4">
              <a:lumMod val="20000"/>
              <a:lumOff val="80000"/>
            </a:schemeClr>
          </a:solidFill>
        </p:spPr>
        <p:txBody>
          <a:bodyPr>
            <a:noAutofit/>
          </a:bodyPr>
          <a:lstStyle/>
          <a:p>
            <a:pPr marL="0" indent="0" algn="r" rtl="1">
              <a:lnSpc>
                <a:spcPct val="100000"/>
              </a:lnSpc>
              <a:buNone/>
            </a:pPr>
            <a:r>
              <a:rPr lang="en-US" sz="3200" dirty="0">
                <a:solidFill>
                  <a:schemeClr val="accent1"/>
                </a:solidFill>
              </a:rPr>
              <a:t>2</a:t>
            </a:r>
            <a:r>
              <a:rPr lang="ar-BH" sz="3200" dirty="0">
                <a:solidFill>
                  <a:schemeClr val="accent1"/>
                </a:solidFill>
              </a:rPr>
              <a:t>- الحركة الوطنية الجزائرية بين الحربيين العالميتين.</a:t>
            </a:r>
          </a:p>
          <a:p>
            <a:pPr marL="0" indent="0" algn="r" rtl="1">
              <a:lnSpc>
                <a:spcPct val="100000"/>
              </a:lnSpc>
              <a:buNone/>
            </a:pPr>
            <a:r>
              <a:rPr lang="ar-BH" sz="2400" dirty="0"/>
              <a:t>مع نهاية الحرب العالمية الأولى وظهور بنود "ولسون" الأربعة عشر الداعية إلى منح الشعوب الحق في تقرير المصير، برزت في الجزائر تيارات وطنية شاركت في النضال الوطني على الرغم من سعيها إلى تحقيق أهداف متباينة كما هو موضّح في الجدول الآتي: </a:t>
            </a:r>
          </a:p>
        </p:txBody>
      </p:sp>
      <p:sp>
        <p:nvSpPr>
          <p:cNvPr id="3" name="Rectangle 2">
            <a:extLst>
              <a:ext uri="{FF2B5EF4-FFF2-40B4-BE49-F238E27FC236}">
                <a16:creationId xmlns:a16="http://schemas.microsoft.com/office/drawing/2014/main" id="{A8E7BDA3-3F20-4ECC-A9B1-463AE38C792D}"/>
              </a:ext>
            </a:extLst>
          </p:cNvPr>
          <p:cNvSpPr/>
          <p:nvPr/>
        </p:nvSpPr>
        <p:spPr>
          <a:xfrm>
            <a:off x="1287381" y="155014"/>
            <a:ext cx="5854234" cy="2903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grpSp>
        <p:nvGrpSpPr>
          <p:cNvPr id="17" name="Group 16">
            <a:extLst>
              <a:ext uri="{FF2B5EF4-FFF2-40B4-BE49-F238E27FC236}">
                <a16:creationId xmlns:a16="http://schemas.microsoft.com/office/drawing/2014/main" id="{CCB25EAB-5B63-4D0D-8291-E0823E4BBBFF}"/>
              </a:ext>
            </a:extLst>
          </p:cNvPr>
          <p:cNvGrpSpPr/>
          <p:nvPr/>
        </p:nvGrpSpPr>
        <p:grpSpPr>
          <a:xfrm>
            <a:off x="2838670" y="2473235"/>
            <a:ext cx="6990736" cy="523033"/>
            <a:chOff x="2193218" y="568171"/>
            <a:chExt cx="8279944" cy="715511"/>
          </a:xfrm>
        </p:grpSpPr>
        <p:cxnSp>
          <p:nvCxnSpPr>
            <p:cNvPr id="18" name="Straight Arrow Connector 17">
              <a:extLst>
                <a:ext uri="{FF2B5EF4-FFF2-40B4-BE49-F238E27FC236}">
                  <a16:creationId xmlns:a16="http://schemas.microsoft.com/office/drawing/2014/main" id="{AEB5C7F3-DB56-447E-ABB1-5016C7AAA1CC}"/>
                </a:ext>
              </a:extLst>
            </p:cNvPr>
            <p:cNvCxnSpPr/>
            <p:nvPr/>
          </p:nvCxnSpPr>
          <p:spPr>
            <a:xfrm>
              <a:off x="6358317" y="568171"/>
              <a:ext cx="0" cy="345593"/>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143A9024-B558-49B9-9AD6-02F4387A6749}"/>
                </a:ext>
              </a:extLst>
            </p:cNvPr>
            <p:cNvCxnSpPr/>
            <p:nvPr/>
          </p:nvCxnSpPr>
          <p:spPr>
            <a:xfrm>
              <a:off x="2199568" y="913764"/>
              <a:ext cx="8273594" cy="0"/>
            </a:xfrm>
            <a:prstGeom prst="line">
              <a:avLst/>
            </a:prstGeom>
            <a:ln w="31750"/>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834B4387-9C52-4FFE-B6D8-C4CA7154CAB7}"/>
                </a:ext>
              </a:extLst>
            </p:cNvPr>
            <p:cNvCxnSpPr>
              <a:cxnSpLocks/>
            </p:cNvCxnSpPr>
            <p:nvPr/>
          </p:nvCxnSpPr>
          <p:spPr>
            <a:xfrm>
              <a:off x="6358317" y="935915"/>
              <a:ext cx="0" cy="321771"/>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3BA185E3-39BD-4F07-9394-B4F6054460A8}"/>
                </a:ext>
              </a:extLst>
            </p:cNvPr>
            <p:cNvCxnSpPr>
              <a:cxnSpLocks/>
            </p:cNvCxnSpPr>
            <p:nvPr/>
          </p:nvCxnSpPr>
          <p:spPr>
            <a:xfrm flipH="1">
              <a:off x="10456962" y="945886"/>
              <a:ext cx="16200" cy="337796"/>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40">
              <a:extLst>
                <a:ext uri="{FF2B5EF4-FFF2-40B4-BE49-F238E27FC236}">
                  <a16:creationId xmlns:a16="http://schemas.microsoft.com/office/drawing/2014/main" id="{48C8F36A-24E8-4FA3-AA3A-B7BC71933B30}"/>
                </a:ext>
              </a:extLst>
            </p:cNvPr>
            <p:cNvCxnSpPr>
              <a:cxnSpLocks/>
            </p:cNvCxnSpPr>
            <p:nvPr/>
          </p:nvCxnSpPr>
          <p:spPr>
            <a:xfrm rot="5400000">
              <a:off x="2062928" y="1072556"/>
              <a:ext cx="273280" cy="12700"/>
            </a:xfrm>
            <a:prstGeom prst="curvedConnector3">
              <a:avLst>
                <a:gd name="adj1" fmla="val 50000"/>
              </a:avLst>
            </a:prstGeom>
            <a:ln w="34925">
              <a:tailEnd type="triangle"/>
            </a:ln>
          </p:spPr>
          <p:style>
            <a:lnRef idx="1">
              <a:schemeClr val="dk1"/>
            </a:lnRef>
            <a:fillRef idx="0">
              <a:schemeClr val="dk1"/>
            </a:fillRef>
            <a:effectRef idx="0">
              <a:schemeClr val="dk1"/>
            </a:effectRef>
            <a:fontRef idx="minor">
              <a:schemeClr val="tx1"/>
            </a:fontRef>
          </p:style>
        </p:cxnSp>
      </p:grpSp>
      <p:pic>
        <p:nvPicPr>
          <p:cNvPr id="13" name="صورة 12"/>
          <p:cNvPicPr>
            <a:picLocks noChangeAspect="1"/>
          </p:cNvPicPr>
          <p:nvPr/>
        </p:nvPicPr>
        <p:blipFill>
          <a:blip r:embed="rId3"/>
          <a:stretch>
            <a:fillRect/>
          </a:stretch>
        </p:blipFill>
        <p:spPr>
          <a:xfrm>
            <a:off x="1478132" y="3009255"/>
            <a:ext cx="9483213" cy="3127913"/>
          </a:xfrm>
          <a:prstGeom prst="rect">
            <a:avLst/>
          </a:prstGeom>
        </p:spPr>
      </p:pic>
    </p:spTree>
    <p:extLst>
      <p:ext uri="{BB962C8B-B14F-4D97-AF65-F5344CB8AC3E}">
        <p14:creationId xmlns:p14="http://schemas.microsoft.com/office/powerpoint/2010/main" val="492868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1000"/>
                                        <p:tgtEl>
                                          <p:spTgt spid="7">
                                            <p:bg/>
                                          </p:spTgt>
                                        </p:tgtEl>
                                      </p:cBhvr>
                                    </p:animEffect>
                                    <p:anim calcmode="lin" valueType="num">
                                      <p:cBhvr>
                                        <p:cTn id="8" dur="1000" fill="hold"/>
                                        <p:tgtEl>
                                          <p:spTgt spid="7">
                                            <p:bg/>
                                          </p:spTgt>
                                        </p:tgtEl>
                                        <p:attrNameLst>
                                          <p:attrName>ppt_x</p:attrName>
                                        </p:attrNameLst>
                                      </p:cBhvr>
                                      <p:tavLst>
                                        <p:tav tm="0">
                                          <p:val>
                                            <p:strVal val="#ppt_x"/>
                                          </p:val>
                                        </p:tav>
                                        <p:tav tm="100000">
                                          <p:val>
                                            <p:strVal val="#ppt_x"/>
                                          </p:val>
                                        </p:tav>
                                      </p:tavLst>
                                    </p:anim>
                                    <p:anim calcmode="lin" valueType="num">
                                      <p:cBhvr>
                                        <p:cTn id="9" dur="1000" fill="hold"/>
                                        <p:tgtEl>
                                          <p:spTgt spid="7">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anim calcmode="lin" valueType="num">
                                      <p:cBhvr>
                                        <p:cTn id="2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7" name="Content Placeholder 2"/>
          <p:cNvSpPr>
            <a:spLocks noGrp="1"/>
          </p:cNvSpPr>
          <p:nvPr>
            <p:ph idx="1"/>
          </p:nvPr>
        </p:nvSpPr>
        <p:spPr>
          <a:xfrm>
            <a:off x="822973" y="621932"/>
            <a:ext cx="10784008" cy="504299"/>
          </a:xfrm>
          <a:solidFill>
            <a:schemeClr val="accent4">
              <a:lumMod val="20000"/>
              <a:lumOff val="80000"/>
            </a:schemeClr>
          </a:solidFill>
        </p:spPr>
        <p:txBody>
          <a:bodyPr>
            <a:noAutofit/>
          </a:bodyPr>
          <a:lstStyle/>
          <a:p>
            <a:pPr marL="0" indent="0" algn="r" rtl="1">
              <a:lnSpc>
                <a:spcPct val="100000"/>
              </a:lnSpc>
              <a:buNone/>
            </a:pPr>
            <a:r>
              <a:rPr lang="ar-BH" sz="3200" dirty="0">
                <a:solidFill>
                  <a:schemeClr val="accent1"/>
                </a:solidFill>
              </a:rPr>
              <a:t>3- الثورة الجزائرية (1954-1962م).</a:t>
            </a:r>
          </a:p>
        </p:txBody>
      </p:sp>
      <p:sp>
        <p:nvSpPr>
          <p:cNvPr id="3" name="Rectangle 2">
            <a:extLst>
              <a:ext uri="{FF2B5EF4-FFF2-40B4-BE49-F238E27FC236}">
                <a16:creationId xmlns:a16="http://schemas.microsoft.com/office/drawing/2014/main" id="{A8E7BDA3-3F20-4ECC-A9B1-463AE38C792D}"/>
              </a:ext>
            </a:extLst>
          </p:cNvPr>
          <p:cNvSpPr/>
          <p:nvPr/>
        </p:nvSpPr>
        <p:spPr>
          <a:xfrm>
            <a:off x="822973" y="215890"/>
            <a:ext cx="5854234" cy="31750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15" name="Content Placeholder 2">
            <a:extLst>
              <a:ext uri="{FF2B5EF4-FFF2-40B4-BE49-F238E27FC236}">
                <a16:creationId xmlns:a16="http://schemas.microsoft.com/office/drawing/2014/main" id="{26596F88-9750-4CC6-BDA9-42BF92871D3A}"/>
              </a:ext>
            </a:extLst>
          </p:cNvPr>
          <p:cNvSpPr txBox="1">
            <a:spLocks/>
          </p:cNvSpPr>
          <p:nvPr/>
        </p:nvSpPr>
        <p:spPr>
          <a:xfrm>
            <a:off x="4508687" y="1245400"/>
            <a:ext cx="7098294" cy="93651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t>نشاط رقم (1): اقرأ المستند التالي ثم بيّن مظاهر وحشية الاستعمار الفرنسي في الجزائر.</a:t>
            </a:r>
          </a:p>
        </p:txBody>
      </p:sp>
      <p:pic>
        <p:nvPicPr>
          <p:cNvPr id="6" name="صورة 5"/>
          <p:cNvPicPr>
            <a:picLocks noChangeAspect="1"/>
          </p:cNvPicPr>
          <p:nvPr/>
        </p:nvPicPr>
        <p:blipFill>
          <a:blip r:embed="rId3"/>
          <a:stretch>
            <a:fillRect/>
          </a:stretch>
        </p:blipFill>
        <p:spPr>
          <a:xfrm>
            <a:off x="822973" y="1214766"/>
            <a:ext cx="3685714" cy="4730905"/>
          </a:xfrm>
          <a:prstGeom prst="rect">
            <a:avLst/>
          </a:prstGeom>
        </p:spPr>
      </p:pic>
      <p:sp>
        <p:nvSpPr>
          <p:cNvPr id="9" name="Content Placeholder 2">
            <a:extLst>
              <a:ext uri="{FF2B5EF4-FFF2-40B4-BE49-F238E27FC236}">
                <a16:creationId xmlns:a16="http://schemas.microsoft.com/office/drawing/2014/main" id="{26596F88-9750-4CC6-BDA9-42BF92871D3A}"/>
              </a:ext>
            </a:extLst>
          </p:cNvPr>
          <p:cNvSpPr txBox="1">
            <a:spLocks/>
          </p:cNvSpPr>
          <p:nvPr/>
        </p:nvSpPr>
        <p:spPr>
          <a:xfrm>
            <a:off x="4508687" y="2161145"/>
            <a:ext cx="7098294" cy="3761690"/>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solidFill>
                  <a:srgbClr val="FF0000"/>
                </a:solidFill>
              </a:rPr>
              <a:t>الإجابة:  التّفنن في أنواع التّعذيب واستخدام أساليب وحشية ومنها:</a:t>
            </a:r>
          </a:p>
          <a:p>
            <a:pPr algn="r" rtl="1">
              <a:lnSpc>
                <a:spcPct val="100000"/>
              </a:lnSpc>
              <a:buFontTx/>
              <a:buChar char="-"/>
            </a:pPr>
            <a:r>
              <a:rPr lang="ar-BH" sz="2400" dirty="0"/>
              <a:t>يجردون المعتقلين من ملابسهم بشكل كامل. </a:t>
            </a:r>
          </a:p>
          <a:p>
            <a:pPr algn="r" rtl="1">
              <a:lnSpc>
                <a:spcPct val="100000"/>
              </a:lnSpc>
              <a:buFontTx/>
              <a:buChar char="-"/>
            </a:pPr>
            <a:r>
              <a:rPr lang="ar-BH" sz="2400" dirty="0"/>
              <a:t>يقيدون أيديهم وراء ظهورهم.</a:t>
            </a:r>
          </a:p>
          <a:p>
            <a:pPr algn="r" rtl="1">
              <a:lnSpc>
                <a:spcPct val="100000"/>
              </a:lnSpc>
              <a:buFontTx/>
              <a:buChar char="-"/>
            </a:pPr>
            <a:r>
              <a:rPr lang="ar-BH" sz="2400" dirty="0"/>
              <a:t>يعلقونهم من أرجلهم في أسقف الحجرات. </a:t>
            </a:r>
          </a:p>
          <a:p>
            <a:pPr algn="r" rtl="1">
              <a:lnSpc>
                <a:spcPct val="100000"/>
              </a:lnSpc>
              <a:buFontTx/>
              <a:buChar char="-"/>
            </a:pPr>
            <a:r>
              <a:rPr lang="ar-BH" sz="2400" dirty="0"/>
              <a:t>يواصلون ضربهم على رؤوسهم ركلا بالأحذية.</a:t>
            </a:r>
          </a:p>
          <a:p>
            <a:pPr algn="r" rtl="1">
              <a:lnSpc>
                <a:spcPct val="100000"/>
              </a:lnSpc>
              <a:buFontTx/>
              <a:buChar char="-"/>
            </a:pPr>
            <a:r>
              <a:rPr lang="ar-BH" sz="2400" dirty="0"/>
              <a:t>استعملوا التيار الكهربائي في التّعذيب.</a:t>
            </a:r>
          </a:p>
          <a:p>
            <a:pPr algn="r" rtl="1">
              <a:lnSpc>
                <a:spcPct val="100000"/>
              </a:lnSpc>
              <a:buFontTx/>
              <a:buChar char="-"/>
            </a:pPr>
            <a:r>
              <a:rPr lang="ar-BH" sz="2400" dirty="0"/>
              <a:t>استخدموا الحراب والرصاص للقضاء على كل حالة ميئوس منها، أو لوضع حد لحياة كل من يفقد قواه العقلية بعد هذه المعاملة.</a:t>
            </a:r>
          </a:p>
        </p:txBody>
      </p:sp>
    </p:spTree>
    <p:extLst>
      <p:ext uri="{BB962C8B-B14F-4D97-AF65-F5344CB8AC3E}">
        <p14:creationId xmlns:p14="http://schemas.microsoft.com/office/powerpoint/2010/main" val="42595075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1000"/>
                                        <p:tgtEl>
                                          <p:spTgt spid="7">
                                            <p:bg/>
                                          </p:spTgt>
                                        </p:tgtEl>
                                      </p:cBhvr>
                                    </p:animEffect>
                                    <p:anim calcmode="lin" valueType="num">
                                      <p:cBhvr>
                                        <p:cTn id="8" dur="1000" fill="hold"/>
                                        <p:tgtEl>
                                          <p:spTgt spid="7">
                                            <p:bg/>
                                          </p:spTgt>
                                        </p:tgtEl>
                                        <p:attrNameLst>
                                          <p:attrName>ppt_x</p:attrName>
                                        </p:attrNameLst>
                                      </p:cBhvr>
                                      <p:tavLst>
                                        <p:tav tm="0">
                                          <p:val>
                                            <p:strVal val="#ppt_x"/>
                                          </p:val>
                                        </p:tav>
                                        <p:tav tm="100000">
                                          <p:val>
                                            <p:strVal val="#ppt_x"/>
                                          </p:val>
                                        </p:tav>
                                      </p:tavLst>
                                    </p:anim>
                                    <p:anim calcmode="lin" valueType="num">
                                      <p:cBhvr>
                                        <p:cTn id="9" dur="1000" fill="hold"/>
                                        <p:tgtEl>
                                          <p:spTgt spid="7">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ircle(in)">
                                      <p:cBhvr>
                                        <p:cTn id="28" dur="2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15"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3" name="Rectangle 2">
            <a:extLst>
              <a:ext uri="{FF2B5EF4-FFF2-40B4-BE49-F238E27FC236}">
                <a16:creationId xmlns:a16="http://schemas.microsoft.com/office/drawing/2014/main" id="{A8E7BDA3-3F20-4ECC-A9B1-463AE38C792D}"/>
              </a:ext>
            </a:extLst>
          </p:cNvPr>
          <p:cNvSpPr/>
          <p:nvPr/>
        </p:nvSpPr>
        <p:spPr>
          <a:xfrm>
            <a:off x="1437062" y="365505"/>
            <a:ext cx="5854234" cy="34071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15" name="Content Placeholder 2">
            <a:extLst>
              <a:ext uri="{FF2B5EF4-FFF2-40B4-BE49-F238E27FC236}">
                <a16:creationId xmlns:a16="http://schemas.microsoft.com/office/drawing/2014/main" id="{26596F88-9750-4CC6-BDA9-42BF92871D3A}"/>
              </a:ext>
            </a:extLst>
          </p:cNvPr>
          <p:cNvSpPr txBox="1">
            <a:spLocks/>
          </p:cNvSpPr>
          <p:nvPr/>
        </p:nvSpPr>
        <p:spPr>
          <a:xfrm>
            <a:off x="1437062" y="1010004"/>
            <a:ext cx="9317876" cy="4933595"/>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r" rtl="1">
              <a:lnSpc>
                <a:spcPct val="100000"/>
              </a:lnSpc>
              <a:buFont typeface="Arial" panose="020B0604020202020204" pitchFamily="34" charset="0"/>
              <a:buAutoNum type="arabic1Minus"/>
            </a:pPr>
            <a:r>
              <a:rPr lang="ar-BH" sz="2400" b="1" u="sng" dirty="0"/>
              <a:t>الثّورة الجزائرية:</a:t>
            </a:r>
          </a:p>
          <a:p>
            <a:pPr marL="0" indent="0" algn="just" rtl="1">
              <a:lnSpc>
                <a:spcPct val="100000"/>
              </a:lnSpc>
              <a:buNone/>
            </a:pPr>
            <a:r>
              <a:rPr lang="ar-BH" sz="2400" dirty="0"/>
              <a:t>مهدت عوامل عدة لقيام الثورة الجزائرية من أبرزها:</a:t>
            </a:r>
          </a:p>
          <a:p>
            <a:pPr algn="r" rtl="1">
              <a:lnSpc>
                <a:spcPct val="100000"/>
              </a:lnSpc>
              <a:buFontTx/>
              <a:buChar char="-"/>
            </a:pPr>
            <a:r>
              <a:rPr lang="ar-BH" sz="2400" dirty="0"/>
              <a:t>أحداث 1945م: تمثلت في السّياسة القمعية الوحشية التي طبقتها فرنسا وذهب ضحيتها (45) ألف شهيد جزائري، وكذلك في الحظر الذي فرضته على مختلف الأنشطة السياسية والنقابية في البلاد، عندها أدرك الزعماء الوطنيون أن النضال السياسي لم يكن مجديًا، وأنه لابد من الكفاح المسلح لتحقيق الاستقلال، وبناء على ذلك تشكلت قيادة سياسية للثورة وهي                               « جبهة التحرير الوطني» في حين أنيط العمل العسكري بجيش التحرير الوطني.</a:t>
            </a:r>
          </a:p>
          <a:p>
            <a:pPr algn="just" rtl="1">
              <a:lnSpc>
                <a:spcPct val="100000"/>
              </a:lnSpc>
              <a:buFontTx/>
              <a:buChar char="-"/>
            </a:pPr>
            <a:r>
              <a:rPr lang="ar-BH" sz="2400" dirty="0"/>
              <a:t>هزيمة فرنسا في الهند الصّينية في معركة «ديان بيان فو»</a:t>
            </a:r>
            <a:r>
              <a:rPr lang="ar-SA" sz="2400" dirty="0"/>
              <a:t>، أحي</a:t>
            </a:r>
            <a:r>
              <a:rPr lang="ar-BH" sz="2400" dirty="0"/>
              <a:t>ّ</a:t>
            </a:r>
            <a:r>
              <a:rPr lang="ar-SA" sz="2400" dirty="0"/>
              <a:t>ت في النفوس الأمل في التحرر من الاستعمار.</a:t>
            </a:r>
            <a:endParaRPr lang="ar-BH" sz="2400" dirty="0"/>
          </a:p>
          <a:p>
            <a:pPr algn="just" rtl="1">
              <a:lnSpc>
                <a:spcPct val="100000"/>
              </a:lnSpc>
              <a:buFontTx/>
              <a:buChar char="-"/>
            </a:pPr>
            <a:r>
              <a:rPr lang="ar-BH" sz="2400" dirty="0"/>
              <a:t>تصاعد الحركة الوطنية المغربية على إثر إقصاء الملك محمد الخامس عن العرش 1952م. </a:t>
            </a:r>
          </a:p>
          <a:p>
            <a:pPr algn="just" rtl="1">
              <a:lnSpc>
                <a:spcPct val="100000"/>
              </a:lnSpc>
              <a:buFontTx/>
              <a:buChar char="-"/>
            </a:pPr>
            <a:r>
              <a:rPr lang="ar-BH" sz="2400" dirty="0"/>
              <a:t>حصول تونس على الاستقلال الداخلي عام 1954م بعد ثورة بدأت عام 1952م.</a:t>
            </a:r>
          </a:p>
        </p:txBody>
      </p:sp>
    </p:spTree>
    <p:extLst>
      <p:ext uri="{BB962C8B-B14F-4D97-AF65-F5344CB8AC3E}">
        <p14:creationId xmlns:p14="http://schemas.microsoft.com/office/powerpoint/2010/main" val="2457606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3" name="Rectangle 2">
            <a:extLst>
              <a:ext uri="{FF2B5EF4-FFF2-40B4-BE49-F238E27FC236}">
                <a16:creationId xmlns:a16="http://schemas.microsoft.com/office/drawing/2014/main" id="{A8E7BDA3-3F20-4ECC-A9B1-463AE38C792D}"/>
              </a:ext>
            </a:extLst>
          </p:cNvPr>
          <p:cNvSpPr/>
          <p:nvPr/>
        </p:nvSpPr>
        <p:spPr>
          <a:xfrm>
            <a:off x="728870" y="249778"/>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59F01000-6EE8-4F3B-A0B4-F20871C3B379}"/>
              </a:ext>
            </a:extLst>
          </p:cNvPr>
          <p:cNvSpPr txBox="1">
            <a:spLocks/>
          </p:cNvSpPr>
          <p:nvPr/>
        </p:nvSpPr>
        <p:spPr>
          <a:xfrm>
            <a:off x="728870" y="843754"/>
            <a:ext cx="11114085" cy="481114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Font typeface="Arial" panose="020B0604020202020204" pitchFamily="34" charset="0"/>
              <a:buNone/>
            </a:pPr>
            <a:r>
              <a:rPr lang="ar-BH" sz="2400" b="1" dirty="0"/>
              <a:t>ب - </a:t>
            </a:r>
            <a:r>
              <a:rPr lang="ar-BH" sz="2400" b="1" u="sng" dirty="0"/>
              <a:t>أحداث الثورة وردود الفعل الفرنسية</a:t>
            </a:r>
          </a:p>
          <a:p>
            <a:pPr algn="r" rtl="1">
              <a:lnSpc>
                <a:spcPct val="100000"/>
              </a:lnSpc>
              <a:buFontTx/>
              <a:buChar char="-"/>
            </a:pPr>
            <a:r>
              <a:rPr lang="ar-BH" sz="2400" dirty="0"/>
              <a:t>انطلقت الثورة عام 1954م بشن جيش التحرير الجزائري بقيادة مصطفى ب</a:t>
            </a:r>
            <a:r>
              <a:rPr lang="ar-SA" sz="2400" dirty="0"/>
              <a:t>ا</a:t>
            </a:r>
            <a:r>
              <a:rPr lang="ar-BH" sz="2400" dirty="0"/>
              <a:t>لعيد هجمات مسلحة ضد الفرنسيين</a:t>
            </a:r>
            <a:r>
              <a:rPr lang="ar-SA" sz="2400" dirty="0"/>
              <a:t>.</a:t>
            </a:r>
            <a:endParaRPr lang="ar-BH" sz="2400" dirty="0"/>
          </a:p>
          <a:p>
            <a:pPr algn="r" rtl="1">
              <a:lnSpc>
                <a:spcPct val="100000"/>
              </a:lnSpc>
              <a:buFontTx/>
              <a:buChar char="-"/>
            </a:pPr>
            <a:r>
              <a:rPr lang="ar-BH" sz="2400" dirty="0"/>
              <a:t>تحولت هجمات الثوار إلى حرب استمرت سبع سنوات</a:t>
            </a:r>
            <a:r>
              <a:rPr lang="ar-SA" sz="2400" dirty="0"/>
              <a:t> ونصف.</a:t>
            </a:r>
            <a:endParaRPr lang="ar-BH" sz="2400" dirty="0"/>
          </a:p>
          <a:p>
            <a:pPr algn="r" rtl="1">
              <a:lnSpc>
                <a:spcPct val="100000"/>
              </a:lnSpc>
              <a:buFontTx/>
              <a:buChar char="-"/>
            </a:pPr>
            <a:r>
              <a:rPr lang="ar-BH" sz="2400" dirty="0"/>
              <a:t>عمدت فرنسا إلى مواجهة الثورة بأقسى وسائل البطش، بارتكاب أبشع الجرائم الدموية ضد الشعب الجزائري، فدمرت قرى بكاملها، ومارست عمليات الإبادة الجماعية. </a:t>
            </a:r>
          </a:p>
          <a:p>
            <a:pPr algn="r" rtl="1">
              <a:lnSpc>
                <a:spcPct val="100000"/>
              </a:lnSpc>
              <a:buFontTx/>
              <a:buChar char="-"/>
            </a:pPr>
            <a:r>
              <a:rPr lang="ar-BH" sz="2400" dirty="0"/>
              <a:t>شهدت البلاد خسائر فادحة حتى سميت الثورة الجزائرية بثورة المليون شهيد.</a:t>
            </a:r>
          </a:p>
          <a:p>
            <a:pPr algn="r" rtl="1">
              <a:lnSpc>
                <a:spcPct val="100000"/>
              </a:lnSpc>
              <a:buFontTx/>
              <a:buChar char="-"/>
            </a:pPr>
            <a:r>
              <a:rPr lang="ar-BH" sz="2400" dirty="0"/>
              <a:t> في عام 1958م، شُكلت حكومة جزائرية في المنفى، وحصلت على دعم الأمم المتحدة للمسألة الجزائرية، ولقيت دعمًا من التيارات الليبرالية واليسارية في المجتمع الفرنسي.</a:t>
            </a:r>
          </a:p>
          <a:p>
            <a:pPr algn="r" rtl="1">
              <a:lnSpc>
                <a:spcPct val="100000"/>
              </a:lnSpc>
              <a:buFontTx/>
              <a:buChar char="-"/>
            </a:pPr>
            <a:r>
              <a:rPr lang="ar-BH" sz="2400" dirty="0"/>
              <a:t>شهدت فرنسا أزمة سياسية حادة، انتهت بصعود الجنرال « ديغول» إلى السّلطة عام 1958م.</a:t>
            </a:r>
          </a:p>
          <a:p>
            <a:pPr algn="r" rtl="1">
              <a:lnSpc>
                <a:spcPct val="100000"/>
              </a:lnSpc>
              <a:buFontTx/>
              <a:buChar char="-"/>
            </a:pPr>
            <a:r>
              <a:rPr lang="ar-BH" sz="2400" dirty="0"/>
              <a:t>قَبل ديغول مبدأ الحوار، وعَرض مشروع تسوية سلمية للقضية الجزائرية.</a:t>
            </a:r>
          </a:p>
        </p:txBody>
      </p:sp>
      <p:pic>
        <p:nvPicPr>
          <p:cNvPr id="5" name="Picture 4"/>
          <p:cNvPicPr>
            <a:picLocks noChangeAspect="1"/>
          </p:cNvPicPr>
          <p:nvPr/>
        </p:nvPicPr>
        <p:blipFill>
          <a:blip r:embed="rId3"/>
          <a:stretch>
            <a:fillRect/>
          </a:stretch>
        </p:blipFill>
        <p:spPr>
          <a:xfrm>
            <a:off x="728870" y="5181633"/>
            <a:ext cx="3408798" cy="1424595"/>
          </a:xfrm>
          <a:prstGeom prst="rect">
            <a:avLst/>
          </a:prstGeom>
        </p:spPr>
      </p:pic>
    </p:spTree>
    <p:extLst>
      <p:ext uri="{BB962C8B-B14F-4D97-AF65-F5344CB8AC3E}">
        <p14:creationId xmlns:p14="http://schemas.microsoft.com/office/powerpoint/2010/main" val="2268934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3" name="Rectangle 2">
            <a:extLst>
              <a:ext uri="{FF2B5EF4-FFF2-40B4-BE49-F238E27FC236}">
                <a16:creationId xmlns:a16="http://schemas.microsoft.com/office/drawing/2014/main" id="{A8E7BDA3-3F20-4ECC-A9B1-463AE38C792D}"/>
              </a:ext>
            </a:extLst>
          </p:cNvPr>
          <p:cNvSpPr/>
          <p:nvPr/>
        </p:nvSpPr>
        <p:spPr>
          <a:xfrm>
            <a:off x="1242077" y="283929"/>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59F01000-6EE8-4F3B-A0B4-F20871C3B379}"/>
              </a:ext>
            </a:extLst>
          </p:cNvPr>
          <p:cNvSpPr txBox="1">
            <a:spLocks/>
          </p:cNvSpPr>
          <p:nvPr/>
        </p:nvSpPr>
        <p:spPr>
          <a:xfrm>
            <a:off x="4975411" y="1643012"/>
            <a:ext cx="6408205" cy="421735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Font typeface="Arial" panose="020B0604020202020204" pitchFamily="34" charset="0"/>
              <a:buNone/>
            </a:pPr>
            <a:r>
              <a:rPr lang="ar-BH" sz="2400" dirty="0"/>
              <a:t>1- حدد البنود التي نصت عليها اتفاقية إيفيان.</a:t>
            </a:r>
          </a:p>
          <a:p>
            <a:pPr algn="r" rtl="1">
              <a:lnSpc>
                <a:spcPct val="100000"/>
              </a:lnSpc>
              <a:buFontTx/>
              <a:buChar char="-"/>
            </a:pPr>
            <a:r>
              <a:rPr lang="ar-BH" sz="2400" dirty="0">
                <a:solidFill>
                  <a:srgbClr val="FF0000"/>
                </a:solidFill>
              </a:rPr>
              <a:t>إنهاء الحرب في الجزائر.</a:t>
            </a:r>
          </a:p>
          <a:p>
            <a:pPr algn="r" rtl="1">
              <a:lnSpc>
                <a:spcPct val="100000"/>
              </a:lnSpc>
              <a:buFontTx/>
              <a:buChar char="-"/>
            </a:pPr>
            <a:r>
              <a:rPr lang="ar-BH" sz="2400" dirty="0">
                <a:solidFill>
                  <a:srgbClr val="FF0000"/>
                </a:solidFill>
              </a:rPr>
              <a:t>معالجة مشكلات ما بعد الحرب الاقتصادية والاجتماعية.</a:t>
            </a:r>
          </a:p>
          <a:p>
            <a:pPr algn="r" rtl="1">
              <a:lnSpc>
                <a:spcPct val="100000"/>
              </a:lnSpc>
              <a:buFontTx/>
              <a:buChar char="-"/>
            </a:pPr>
            <a:r>
              <a:rPr lang="ar-BH" sz="2400" dirty="0">
                <a:solidFill>
                  <a:srgbClr val="FF0000"/>
                </a:solidFill>
              </a:rPr>
              <a:t>إعطاء ضمانات للأوروبيين في الجزائر.</a:t>
            </a:r>
          </a:p>
          <a:p>
            <a:pPr marL="0" indent="0" algn="r" rtl="1">
              <a:lnSpc>
                <a:spcPct val="100000"/>
              </a:lnSpc>
              <a:buNone/>
            </a:pPr>
            <a:r>
              <a:rPr lang="ar-BH" sz="2400" dirty="0"/>
              <a:t>2- م</a:t>
            </a:r>
            <a:r>
              <a:rPr lang="ar-SA" sz="2400" dirty="0"/>
              <a:t>ن </a:t>
            </a:r>
            <a:r>
              <a:rPr lang="ar-BH" sz="2400" dirty="0"/>
              <a:t>هي منظمة الجيش السّري الفرنسي (</a:t>
            </a:r>
            <a:r>
              <a:rPr lang="en-US" sz="2400" dirty="0"/>
              <a:t>O.A.S</a:t>
            </a:r>
            <a:r>
              <a:rPr lang="ar-BH" sz="2400" dirty="0"/>
              <a:t>) وما موقفها.</a:t>
            </a:r>
          </a:p>
          <a:p>
            <a:pPr algn="r" rtl="1">
              <a:lnSpc>
                <a:spcPct val="100000"/>
              </a:lnSpc>
              <a:buFontTx/>
              <a:buChar char="-"/>
            </a:pPr>
            <a:r>
              <a:rPr lang="ar-BH" sz="2400" dirty="0">
                <a:solidFill>
                  <a:srgbClr val="FF0000"/>
                </a:solidFill>
              </a:rPr>
              <a:t>هي منظمة سرية، شكلها المستوطنون الفرنسيون في الجزائر، عارضت اتفاقية إيفيان، وقاومتها عبر القيام بأعمال إرهابية، لكن الاستفتاء الذي جرى في فرنسا وفي الجزائر، وضع حد</a:t>
            </a:r>
            <a:r>
              <a:rPr lang="ar-BH" sz="2400" dirty="0"/>
              <a:t>ً</a:t>
            </a:r>
            <a:r>
              <a:rPr lang="ar-BH" sz="2400" dirty="0">
                <a:solidFill>
                  <a:srgbClr val="FF0000"/>
                </a:solidFill>
              </a:rPr>
              <a:t>ا لذلك وكرس الالتزام بالاتفاقية وباستقلال الجزائر. </a:t>
            </a:r>
          </a:p>
        </p:txBody>
      </p:sp>
      <p:sp>
        <p:nvSpPr>
          <p:cNvPr id="8" name="Content Placeholder 2"/>
          <p:cNvSpPr txBox="1">
            <a:spLocks/>
          </p:cNvSpPr>
          <p:nvPr/>
        </p:nvSpPr>
        <p:spPr>
          <a:xfrm>
            <a:off x="1242077" y="901740"/>
            <a:ext cx="10141539" cy="47840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Font typeface="Arial" panose="020B0604020202020204" pitchFamily="34" charset="0"/>
              <a:buNone/>
            </a:pPr>
            <a:r>
              <a:rPr lang="ar-BH" sz="3200" dirty="0"/>
              <a:t>نشاط رقم(2)  اقر</a:t>
            </a:r>
            <a:r>
              <a:rPr lang="ar-SA" sz="3200" dirty="0"/>
              <a:t>أ</a:t>
            </a:r>
            <a:r>
              <a:rPr lang="ar-BH" sz="3200" dirty="0"/>
              <a:t> مس</a:t>
            </a:r>
            <a:r>
              <a:rPr lang="ar-SA" sz="3200" dirty="0"/>
              <a:t>ت</a:t>
            </a:r>
            <a:r>
              <a:rPr lang="ar-BH" sz="3200" dirty="0"/>
              <a:t>ند اتفاقية إيفيان، ثم أجب عن الأسئلة التي تليه:</a:t>
            </a:r>
          </a:p>
        </p:txBody>
      </p:sp>
      <p:pic>
        <p:nvPicPr>
          <p:cNvPr id="6" name="صورة 5"/>
          <p:cNvPicPr>
            <a:picLocks noChangeAspect="1"/>
          </p:cNvPicPr>
          <p:nvPr/>
        </p:nvPicPr>
        <p:blipFill>
          <a:blip r:embed="rId3"/>
          <a:stretch>
            <a:fillRect/>
          </a:stretch>
        </p:blipFill>
        <p:spPr>
          <a:xfrm>
            <a:off x="1242078" y="1615694"/>
            <a:ext cx="3733333" cy="4271992"/>
          </a:xfrm>
          <a:prstGeom prst="rect">
            <a:avLst/>
          </a:prstGeom>
        </p:spPr>
      </p:pic>
    </p:spTree>
    <p:extLst>
      <p:ext uri="{BB962C8B-B14F-4D97-AF65-F5344CB8AC3E}">
        <p14:creationId xmlns:p14="http://schemas.microsoft.com/office/powerpoint/2010/main" val="217651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in)">
                                      <p:cBhvr>
                                        <p:cTn id="17" dur="2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16">
                                            <p:txEl>
                                              <p:pRg st="0" end="0"/>
                                            </p:txEl>
                                          </p:spTgt>
                                        </p:tgtEl>
                                        <p:attrNameLst>
                                          <p:attrName>style.visibility</p:attrName>
                                        </p:attrNameLst>
                                      </p:cBhvr>
                                      <p:to>
                                        <p:strVal val="visible"/>
                                      </p:to>
                                    </p:set>
                                    <p:anim calcmode="lin" valueType="num">
                                      <p:cBhvr>
                                        <p:cTn id="22" dur="10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16">
                                            <p:txEl>
                                              <p:pRg st="0" end="0"/>
                                            </p:txEl>
                                          </p:spTgt>
                                        </p:tgtEl>
                                        <p:attrNameLst>
                                          <p:attrName>ppt_h</p:attrName>
                                        </p:attrNameLst>
                                      </p:cBhvr>
                                      <p:tavLst>
                                        <p:tav tm="0">
                                          <p:val>
                                            <p:fltVal val="0"/>
                                          </p:val>
                                        </p:tav>
                                        <p:tav tm="100000">
                                          <p:val>
                                            <p:strVal val="#ppt_h"/>
                                          </p:val>
                                        </p:tav>
                                      </p:tavLst>
                                    </p:anim>
                                    <p:anim calcmode="lin" valueType="num">
                                      <p:cBhvr>
                                        <p:cTn id="24" dur="1000" fill="hold"/>
                                        <p:tgtEl>
                                          <p:spTgt spid="16">
                                            <p:txEl>
                                              <p:pRg st="0" end="0"/>
                                            </p:txEl>
                                          </p:spTgt>
                                        </p:tgtEl>
                                        <p:attrNameLst>
                                          <p:attrName>style.rotation</p:attrName>
                                        </p:attrNameLst>
                                      </p:cBhvr>
                                      <p:tavLst>
                                        <p:tav tm="0">
                                          <p:val>
                                            <p:fltVal val="90"/>
                                          </p:val>
                                        </p:tav>
                                        <p:tav tm="100000">
                                          <p:val>
                                            <p:fltVal val="0"/>
                                          </p:val>
                                        </p:tav>
                                      </p:tavLst>
                                    </p:anim>
                                    <p:animEffect transition="in" filter="fade">
                                      <p:cBhvr>
                                        <p:cTn id="25" dur="1000"/>
                                        <p:tgtEl>
                                          <p:spTgt spid="1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16">
                                            <p:txEl>
                                              <p:pRg st="4" end="4"/>
                                            </p:txEl>
                                          </p:spTgt>
                                        </p:tgtEl>
                                        <p:attrNameLst>
                                          <p:attrName>style.visibility</p:attrName>
                                        </p:attrNameLst>
                                      </p:cBhvr>
                                      <p:to>
                                        <p:strVal val="visible"/>
                                      </p:to>
                                    </p:set>
                                    <p:anim calcmode="lin" valueType="num">
                                      <p:cBhvr>
                                        <p:cTn id="30" dur="1000" fill="hold"/>
                                        <p:tgtEl>
                                          <p:spTgt spid="16">
                                            <p:txEl>
                                              <p:pRg st="4" end="4"/>
                                            </p:txEl>
                                          </p:spTgt>
                                        </p:tgtEl>
                                        <p:attrNameLst>
                                          <p:attrName>ppt_w</p:attrName>
                                        </p:attrNameLst>
                                      </p:cBhvr>
                                      <p:tavLst>
                                        <p:tav tm="0">
                                          <p:val>
                                            <p:fltVal val="0"/>
                                          </p:val>
                                        </p:tav>
                                        <p:tav tm="100000">
                                          <p:val>
                                            <p:strVal val="#ppt_w"/>
                                          </p:val>
                                        </p:tav>
                                      </p:tavLst>
                                    </p:anim>
                                    <p:anim calcmode="lin" valueType="num">
                                      <p:cBhvr>
                                        <p:cTn id="31" dur="1000" fill="hold"/>
                                        <p:tgtEl>
                                          <p:spTgt spid="16">
                                            <p:txEl>
                                              <p:pRg st="4" end="4"/>
                                            </p:txEl>
                                          </p:spTgt>
                                        </p:tgtEl>
                                        <p:attrNameLst>
                                          <p:attrName>ppt_h</p:attrName>
                                        </p:attrNameLst>
                                      </p:cBhvr>
                                      <p:tavLst>
                                        <p:tav tm="0">
                                          <p:val>
                                            <p:fltVal val="0"/>
                                          </p:val>
                                        </p:tav>
                                        <p:tav tm="100000">
                                          <p:val>
                                            <p:strVal val="#ppt_h"/>
                                          </p:val>
                                        </p:tav>
                                      </p:tavLst>
                                    </p:anim>
                                    <p:anim calcmode="lin" valueType="num">
                                      <p:cBhvr>
                                        <p:cTn id="32" dur="1000" fill="hold"/>
                                        <p:tgtEl>
                                          <p:spTgt spid="16">
                                            <p:txEl>
                                              <p:pRg st="4" end="4"/>
                                            </p:txEl>
                                          </p:spTgt>
                                        </p:tgtEl>
                                        <p:attrNameLst>
                                          <p:attrName>style.rotation</p:attrName>
                                        </p:attrNameLst>
                                      </p:cBhvr>
                                      <p:tavLst>
                                        <p:tav tm="0">
                                          <p:val>
                                            <p:fltVal val="90"/>
                                          </p:val>
                                        </p:tav>
                                        <p:tav tm="100000">
                                          <p:val>
                                            <p:fltVal val="0"/>
                                          </p:val>
                                        </p:tav>
                                      </p:tavLst>
                                    </p:anim>
                                    <p:animEffect transition="in" filter="fade">
                                      <p:cBhvr>
                                        <p:cTn id="33" dur="1000"/>
                                        <p:tgtEl>
                                          <p:spTgt spid="16">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6">
                                            <p:txEl>
                                              <p:pRg st="1" end="1"/>
                                            </p:txEl>
                                          </p:spTgt>
                                        </p:tgtEl>
                                        <p:attrNameLst>
                                          <p:attrName>style.visibility</p:attrName>
                                        </p:attrNameLst>
                                      </p:cBhvr>
                                      <p:to>
                                        <p:strVal val="visible"/>
                                      </p:to>
                                    </p:set>
                                    <p:animEffect transition="in" filter="fade">
                                      <p:cBhvr>
                                        <p:cTn id="38" dur="1000"/>
                                        <p:tgtEl>
                                          <p:spTgt spid="16">
                                            <p:txEl>
                                              <p:pRg st="1" end="1"/>
                                            </p:txEl>
                                          </p:spTgt>
                                        </p:tgtEl>
                                      </p:cBhvr>
                                    </p:animEffect>
                                    <p:anim calcmode="lin" valueType="num">
                                      <p:cBhvr>
                                        <p:cTn id="39"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16">
                                            <p:txEl>
                                              <p:pRg st="1" end="1"/>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6">
                                            <p:txEl>
                                              <p:pRg st="2" end="2"/>
                                            </p:txEl>
                                          </p:spTgt>
                                        </p:tgtEl>
                                        <p:attrNameLst>
                                          <p:attrName>style.visibility</p:attrName>
                                        </p:attrNameLst>
                                      </p:cBhvr>
                                      <p:to>
                                        <p:strVal val="visible"/>
                                      </p:to>
                                    </p:set>
                                    <p:animEffect transition="in" filter="fade">
                                      <p:cBhvr>
                                        <p:cTn id="43" dur="1000"/>
                                        <p:tgtEl>
                                          <p:spTgt spid="16">
                                            <p:txEl>
                                              <p:pRg st="2" end="2"/>
                                            </p:txEl>
                                          </p:spTgt>
                                        </p:tgtEl>
                                      </p:cBhvr>
                                    </p:animEffect>
                                    <p:anim calcmode="lin" valueType="num">
                                      <p:cBhvr>
                                        <p:cTn id="44" dur="100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45" dur="1000" fill="hold"/>
                                        <p:tgtEl>
                                          <p:spTgt spid="16">
                                            <p:txEl>
                                              <p:pRg st="2" end="2"/>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6">
                                            <p:txEl>
                                              <p:pRg st="3" end="3"/>
                                            </p:txEl>
                                          </p:spTgt>
                                        </p:tgtEl>
                                        <p:attrNameLst>
                                          <p:attrName>style.visibility</p:attrName>
                                        </p:attrNameLst>
                                      </p:cBhvr>
                                      <p:to>
                                        <p:strVal val="visible"/>
                                      </p:to>
                                    </p:set>
                                    <p:animEffect transition="in" filter="fade">
                                      <p:cBhvr>
                                        <p:cTn id="48" dur="1000"/>
                                        <p:tgtEl>
                                          <p:spTgt spid="16">
                                            <p:txEl>
                                              <p:pRg st="3" end="3"/>
                                            </p:txEl>
                                          </p:spTgt>
                                        </p:tgtEl>
                                      </p:cBhvr>
                                    </p:animEffect>
                                    <p:anim calcmode="lin" valueType="num">
                                      <p:cBhvr>
                                        <p:cTn id="49" dur="100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50" dur="1000" fill="hold"/>
                                        <p:tgtEl>
                                          <p:spTgt spid="1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6">
                                            <p:txEl>
                                              <p:pRg st="5" end="5"/>
                                            </p:txEl>
                                          </p:spTgt>
                                        </p:tgtEl>
                                        <p:attrNameLst>
                                          <p:attrName>style.visibility</p:attrName>
                                        </p:attrNameLst>
                                      </p:cBhvr>
                                      <p:to>
                                        <p:strVal val="visible"/>
                                      </p:to>
                                    </p:set>
                                    <p:animEffect transition="in" filter="fade">
                                      <p:cBhvr>
                                        <p:cTn id="55" dur="1000"/>
                                        <p:tgtEl>
                                          <p:spTgt spid="16">
                                            <p:txEl>
                                              <p:pRg st="5" end="5"/>
                                            </p:txEl>
                                          </p:spTgt>
                                        </p:tgtEl>
                                      </p:cBhvr>
                                    </p:animEffect>
                                    <p:anim calcmode="lin" valueType="num">
                                      <p:cBhvr>
                                        <p:cTn id="56" dur="1000" fill="hold"/>
                                        <p:tgtEl>
                                          <p:spTgt spid="16">
                                            <p:txEl>
                                              <p:pRg st="5" end="5"/>
                                            </p:txEl>
                                          </p:spTgt>
                                        </p:tgtEl>
                                        <p:attrNameLst>
                                          <p:attrName>ppt_x</p:attrName>
                                        </p:attrNameLst>
                                      </p:cBhvr>
                                      <p:tavLst>
                                        <p:tav tm="0">
                                          <p:val>
                                            <p:strVal val="#ppt_x"/>
                                          </p:val>
                                        </p:tav>
                                        <p:tav tm="100000">
                                          <p:val>
                                            <p:strVal val="#ppt_x"/>
                                          </p:val>
                                        </p:tav>
                                      </p:tavLst>
                                    </p:anim>
                                    <p:anim calcmode="lin" valueType="num">
                                      <p:cBhvr>
                                        <p:cTn id="57" dur="1000" fill="hold"/>
                                        <p:tgtEl>
                                          <p:spTgt spid="1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7" name="Content Placeholder 2"/>
          <p:cNvSpPr>
            <a:spLocks noGrp="1"/>
          </p:cNvSpPr>
          <p:nvPr>
            <p:ph idx="1"/>
          </p:nvPr>
        </p:nvSpPr>
        <p:spPr>
          <a:xfrm>
            <a:off x="307323" y="679119"/>
            <a:ext cx="11410329" cy="484894"/>
          </a:xfrm>
          <a:solidFill>
            <a:schemeClr val="accent4">
              <a:lumMod val="20000"/>
              <a:lumOff val="80000"/>
            </a:schemeClr>
          </a:solidFill>
        </p:spPr>
        <p:txBody>
          <a:bodyPr>
            <a:noAutofit/>
          </a:bodyPr>
          <a:lstStyle/>
          <a:p>
            <a:pPr marL="0" indent="0" algn="r" rtl="1">
              <a:lnSpc>
                <a:spcPct val="100000"/>
              </a:lnSpc>
              <a:buNone/>
            </a:pPr>
            <a:r>
              <a:rPr lang="ar-BH" sz="3200" dirty="0">
                <a:solidFill>
                  <a:schemeClr val="accent1"/>
                </a:solidFill>
              </a:rPr>
              <a:t>3- استقلال الجزائر.</a:t>
            </a:r>
          </a:p>
        </p:txBody>
      </p:sp>
      <p:sp>
        <p:nvSpPr>
          <p:cNvPr id="3" name="Rectangle 2">
            <a:extLst>
              <a:ext uri="{FF2B5EF4-FFF2-40B4-BE49-F238E27FC236}">
                <a16:creationId xmlns:a16="http://schemas.microsoft.com/office/drawing/2014/main" id="{A8E7BDA3-3F20-4ECC-A9B1-463AE38C792D}"/>
              </a:ext>
            </a:extLst>
          </p:cNvPr>
          <p:cNvSpPr/>
          <p:nvPr/>
        </p:nvSpPr>
        <p:spPr>
          <a:xfrm>
            <a:off x="486695" y="275410"/>
            <a:ext cx="5854234" cy="32670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grpSp>
        <p:nvGrpSpPr>
          <p:cNvPr id="8" name="Group 16">
            <a:extLst>
              <a:ext uri="{FF2B5EF4-FFF2-40B4-BE49-F238E27FC236}">
                <a16:creationId xmlns:a16="http://schemas.microsoft.com/office/drawing/2014/main" id="{CCB25EAB-5B63-4D0D-8291-E0823E4BBBFF}"/>
              </a:ext>
            </a:extLst>
          </p:cNvPr>
          <p:cNvGrpSpPr/>
          <p:nvPr/>
        </p:nvGrpSpPr>
        <p:grpSpPr>
          <a:xfrm>
            <a:off x="2517119" y="1165986"/>
            <a:ext cx="6990736" cy="447259"/>
            <a:chOff x="2193218" y="568171"/>
            <a:chExt cx="8279944" cy="679633"/>
          </a:xfrm>
        </p:grpSpPr>
        <p:cxnSp>
          <p:nvCxnSpPr>
            <p:cNvPr id="9" name="Straight Arrow Connector 17">
              <a:extLst>
                <a:ext uri="{FF2B5EF4-FFF2-40B4-BE49-F238E27FC236}">
                  <a16:creationId xmlns:a16="http://schemas.microsoft.com/office/drawing/2014/main" id="{AEB5C7F3-DB56-447E-ABB1-5016C7AAA1CC}"/>
                </a:ext>
              </a:extLst>
            </p:cNvPr>
            <p:cNvCxnSpPr/>
            <p:nvPr/>
          </p:nvCxnSpPr>
          <p:spPr>
            <a:xfrm>
              <a:off x="6358317" y="568171"/>
              <a:ext cx="0" cy="345593"/>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0" name="Straight Connector 18">
              <a:extLst>
                <a:ext uri="{FF2B5EF4-FFF2-40B4-BE49-F238E27FC236}">
                  <a16:creationId xmlns:a16="http://schemas.microsoft.com/office/drawing/2014/main" id="{143A9024-B558-49B9-9AD6-02F4387A6749}"/>
                </a:ext>
              </a:extLst>
            </p:cNvPr>
            <p:cNvCxnSpPr/>
            <p:nvPr/>
          </p:nvCxnSpPr>
          <p:spPr>
            <a:xfrm>
              <a:off x="2199568" y="913764"/>
              <a:ext cx="8273594" cy="0"/>
            </a:xfrm>
            <a:prstGeom prst="line">
              <a:avLst/>
            </a:prstGeom>
            <a:ln w="31750"/>
          </p:spPr>
          <p:style>
            <a:lnRef idx="1">
              <a:schemeClr val="dk1"/>
            </a:lnRef>
            <a:fillRef idx="0">
              <a:schemeClr val="dk1"/>
            </a:fillRef>
            <a:effectRef idx="0">
              <a:schemeClr val="dk1"/>
            </a:effectRef>
            <a:fontRef idx="minor">
              <a:schemeClr val="tx1"/>
            </a:fontRef>
          </p:style>
        </p:cxnSp>
        <p:cxnSp>
          <p:nvCxnSpPr>
            <p:cNvPr id="12" name="Straight Arrow Connector 20">
              <a:extLst>
                <a:ext uri="{FF2B5EF4-FFF2-40B4-BE49-F238E27FC236}">
                  <a16:creationId xmlns:a16="http://schemas.microsoft.com/office/drawing/2014/main" id="{3BA185E3-39BD-4F07-9394-B4F6054460A8}"/>
                </a:ext>
              </a:extLst>
            </p:cNvPr>
            <p:cNvCxnSpPr>
              <a:cxnSpLocks/>
            </p:cNvCxnSpPr>
            <p:nvPr/>
          </p:nvCxnSpPr>
          <p:spPr>
            <a:xfrm flipH="1">
              <a:off x="10456962" y="910008"/>
              <a:ext cx="16200" cy="337796"/>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40">
              <a:extLst>
                <a:ext uri="{FF2B5EF4-FFF2-40B4-BE49-F238E27FC236}">
                  <a16:creationId xmlns:a16="http://schemas.microsoft.com/office/drawing/2014/main" id="{48C8F36A-24E8-4FA3-AA3A-B7BC71933B30}"/>
                </a:ext>
              </a:extLst>
            </p:cNvPr>
            <p:cNvCxnSpPr>
              <a:cxnSpLocks/>
            </p:cNvCxnSpPr>
            <p:nvPr/>
          </p:nvCxnSpPr>
          <p:spPr>
            <a:xfrm rot="5400000">
              <a:off x="2062927" y="1014406"/>
              <a:ext cx="273281" cy="12700"/>
            </a:xfrm>
            <a:prstGeom prst="curvedConnector3">
              <a:avLst>
                <a:gd name="adj1" fmla="val 17198"/>
              </a:avLst>
            </a:prstGeom>
            <a:ln w="34925">
              <a:tailEnd type="triangle"/>
            </a:ln>
          </p:spPr>
          <p:style>
            <a:lnRef idx="1">
              <a:schemeClr val="dk1"/>
            </a:lnRef>
            <a:fillRef idx="0">
              <a:schemeClr val="dk1"/>
            </a:fillRef>
            <a:effectRef idx="0">
              <a:schemeClr val="dk1"/>
            </a:effectRef>
            <a:fontRef idx="minor">
              <a:schemeClr val="tx1"/>
            </a:fontRef>
          </p:style>
        </p:cxnSp>
      </p:grpSp>
      <p:sp>
        <p:nvSpPr>
          <p:cNvPr id="14" name="Content Placeholder 2"/>
          <p:cNvSpPr txBox="1">
            <a:spLocks/>
          </p:cNvSpPr>
          <p:nvPr/>
        </p:nvSpPr>
        <p:spPr>
          <a:xfrm>
            <a:off x="5503202" y="1608495"/>
            <a:ext cx="6440129" cy="4827029"/>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SA" sz="2300" b="1" dirty="0"/>
              <a:t>أ- </a:t>
            </a:r>
            <a:r>
              <a:rPr lang="ar-BH" sz="2300" b="1" dirty="0"/>
              <a:t>اتفاقية إيفيان وتحقيق الاستقلال:</a:t>
            </a:r>
          </a:p>
          <a:p>
            <a:pPr marL="0" indent="0" algn="just" rtl="1">
              <a:lnSpc>
                <a:spcPct val="100000"/>
              </a:lnSpc>
              <a:buNone/>
            </a:pPr>
            <a:r>
              <a:rPr lang="ar-BH" sz="2300" dirty="0"/>
              <a:t>أسفرت المفاوضات التي جرت بين فرنسا وجبهة التحرير الجزائرية في مدينة إيفيان الفرنسية عن توقيع معاهدة إيفيان سنة 1962م، والتي نصت على: </a:t>
            </a:r>
          </a:p>
          <a:p>
            <a:pPr algn="just" rtl="1">
              <a:lnSpc>
                <a:spcPct val="100000"/>
              </a:lnSpc>
              <a:buFontTx/>
              <a:buChar char="-"/>
            </a:pPr>
            <a:r>
              <a:rPr lang="ar-BH" sz="2300" dirty="0"/>
              <a:t>وقف إطلاق النار بين الجيش الفرنسي وجبهة التّحرير الجزائرية.</a:t>
            </a:r>
          </a:p>
          <a:p>
            <a:pPr algn="just" rtl="1">
              <a:lnSpc>
                <a:spcPct val="100000"/>
              </a:lnSpc>
              <a:buFontTx/>
              <a:buChar char="-"/>
            </a:pPr>
            <a:r>
              <a:rPr lang="ar-BH" sz="2300" dirty="0"/>
              <a:t>الاعتراف بحق الجزائر في الصحراء.</a:t>
            </a:r>
          </a:p>
          <a:p>
            <a:pPr algn="just" rtl="1">
              <a:lnSpc>
                <a:spcPct val="100000"/>
              </a:lnSpc>
              <a:buFontTx/>
              <a:buChar char="-"/>
            </a:pPr>
            <a:r>
              <a:rPr lang="ar-BH" sz="2300" dirty="0"/>
              <a:t>تكوين هيئة مؤقته تدير شئون البلاد.</a:t>
            </a:r>
          </a:p>
          <a:p>
            <a:pPr algn="just" rtl="1">
              <a:lnSpc>
                <a:spcPct val="100000"/>
              </a:lnSpc>
              <a:buFontTx/>
              <a:buChar char="-"/>
            </a:pPr>
            <a:r>
              <a:rPr lang="ar-BH" sz="2300" dirty="0"/>
              <a:t>دعوة الشّعب الجزائري إلى استفتاء لتقرير المصير.</a:t>
            </a:r>
          </a:p>
          <a:p>
            <a:pPr algn="just" rtl="1">
              <a:lnSpc>
                <a:spcPct val="100000"/>
              </a:lnSpc>
              <a:buFontTx/>
              <a:buChar char="-"/>
            </a:pPr>
            <a:r>
              <a:rPr lang="ar-BH" sz="2300" dirty="0"/>
              <a:t>الإعلان عن الاستقلال في 5 يوليو 1962م.</a:t>
            </a:r>
          </a:p>
          <a:p>
            <a:pPr algn="just" rtl="1">
              <a:lnSpc>
                <a:spcPct val="100000"/>
              </a:lnSpc>
              <a:buFontTx/>
              <a:buChar char="-"/>
            </a:pPr>
            <a:r>
              <a:rPr lang="ar-BH" sz="2300" dirty="0"/>
              <a:t>لم يعترف المستوطنون بهذه الاتفاقية، وشكلوا منظمات سرية لمقاومتها، لكنهم فشلوا، وأجبروا على الرحيل.</a:t>
            </a:r>
          </a:p>
        </p:txBody>
      </p:sp>
      <p:sp>
        <p:nvSpPr>
          <p:cNvPr id="15" name="Content Placeholder 2"/>
          <p:cNvSpPr txBox="1">
            <a:spLocks/>
          </p:cNvSpPr>
          <p:nvPr/>
        </p:nvSpPr>
        <p:spPr>
          <a:xfrm>
            <a:off x="486695" y="1608494"/>
            <a:ext cx="4852219" cy="4827030"/>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300" b="1" dirty="0"/>
              <a:t>ب- الجزائر بعد الاستقلال:</a:t>
            </a:r>
          </a:p>
          <a:p>
            <a:pPr algn="r" rtl="1">
              <a:lnSpc>
                <a:spcPct val="100000"/>
              </a:lnSpc>
              <a:buFontTx/>
              <a:buChar char="-"/>
            </a:pPr>
            <a:r>
              <a:rPr lang="ar-BH" sz="2300" dirty="0"/>
              <a:t>اختار الجزائريون النظام الجمهوري، واتفقوا على أحمد بن بل</a:t>
            </a:r>
            <a:r>
              <a:rPr lang="ar-SA" sz="2300" dirty="0"/>
              <a:t>ة</a:t>
            </a:r>
            <a:r>
              <a:rPr lang="ar-BH" sz="2300" dirty="0"/>
              <a:t> رئيسًا للبلاد.</a:t>
            </a:r>
          </a:p>
          <a:p>
            <a:pPr algn="r" rtl="1">
              <a:lnSpc>
                <a:spcPct val="100000"/>
              </a:lnSpc>
              <a:buFontTx/>
              <a:buChar char="-"/>
            </a:pPr>
            <a:r>
              <a:rPr lang="ar-BH" sz="2300" dirty="0"/>
              <a:t>أ</a:t>
            </a:r>
            <a:r>
              <a:rPr lang="ar-SA" sz="2300" dirty="0"/>
              <a:t>ُ</a:t>
            </a:r>
            <a:r>
              <a:rPr lang="ar-BH" sz="2300" dirty="0"/>
              <a:t>طيح</a:t>
            </a:r>
            <a:r>
              <a:rPr lang="ar-SA" sz="2300" dirty="0"/>
              <a:t>َ</a:t>
            </a:r>
            <a:r>
              <a:rPr lang="ar-BH" sz="2300" dirty="0"/>
              <a:t> بالرئيس ابن بل</a:t>
            </a:r>
            <a:r>
              <a:rPr lang="ar-SA" sz="2300" dirty="0"/>
              <a:t>ة</a:t>
            </a:r>
            <a:r>
              <a:rPr lang="ar-BH" sz="2300" dirty="0"/>
              <a:t> سنة 1965م، وخلفه هوراي بومدين.</a:t>
            </a:r>
          </a:p>
          <a:p>
            <a:pPr algn="r" rtl="1">
              <a:lnSpc>
                <a:spcPct val="100000"/>
              </a:lnSpc>
              <a:buFontTx/>
              <a:buChar char="-"/>
            </a:pPr>
            <a:r>
              <a:rPr lang="ar-BH" sz="2300" dirty="0"/>
              <a:t>ثم تولى الشاذلي بن جدَّيد حكم البلاد 1978م.</a:t>
            </a:r>
          </a:p>
          <a:p>
            <a:pPr algn="r" rtl="1">
              <a:lnSpc>
                <a:spcPct val="100000"/>
              </a:lnSpc>
              <a:buFontTx/>
              <a:buChar char="-"/>
            </a:pPr>
            <a:r>
              <a:rPr lang="ar-BH" sz="2300" dirty="0"/>
              <a:t>عرفت البلاد فترة من عدم الاستقرار منذ ثمانينات القرن الماضي، ودخلت دوامة الحرب الأهلية. </a:t>
            </a:r>
          </a:p>
          <a:p>
            <a:pPr algn="r" rtl="1">
              <a:lnSpc>
                <a:spcPct val="100000"/>
              </a:lnSpc>
              <a:buFontTx/>
              <a:buChar char="-"/>
            </a:pPr>
            <a:r>
              <a:rPr lang="ar-BH" sz="2300" dirty="0"/>
              <a:t>عاد الاستقرار للبلاد في عهد بوتفليقة الذي تولى حكم البلاد منذ عام 1999م.</a:t>
            </a:r>
          </a:p>
        </p:txBody>
      </p:sp>
    </p:spTree>
    <p:extLst>
      <p:ext uri="{BB962C8B-B14F-4D97-AF65-F5344CB8AC3E}">
        <p14:creationId xmlns:p14="http://schemas.microsoft.com/office/powerpoint/2010/main" val="997131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1000"/>
                                        <p:tgtEl>
                                          <p:spTgt spid="7">
                                            <p:bg/>
                                          </p:spTgt>
                                        </p:tgtEl>
                                      </p:cBhvr>
                                    </p:animEffect>
                                    <p:anim calcmode="lin" valueType="num">
                                      <p:cBhvr>
                                        <p:cTn id="8" dur="1000" fill="hold"/>
                                        <p:tgtEl>
                                          <p:spTgt spid="7">
                                            <p:bg/>
                                          </p:spTgt>
                                        </p:tgtEl>
                                        <p:attrNameLst>
                                          <p:attrName>ppt_x</p:attrName>
                                        </p:attrNameLst>
                                      </p:cBhvr>
                                      <p:tavLst>
                                        <p:tav tm="0">
                                          <p:val>
                                            <p:strVal val="#ppt_x"/>
                                          </p:val>
                                        </p:tav>
                                        <p:tav tm="100000">
                                          <p:val>
                                            <p:strVal val="#ppt_x"/>
                                          </p:val>
                                        </p:tav>
                                      </p:tavLst>
                                    </p:anim>
                                    <p:anim calcmode="lin" valueType="num">
                                      <p:cBhvr>
                                        <p:cTn id="9" dur="1000" fill="hold"/>
                                        <p:tgtEl>
                                          <p:spTgt spid="7">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bg/>
                                          </p:spTgt>
                                        </p:tgtEl>
                                        <p:attrNameLst>
                                          <p:attrName>style.visibility</p:attrName>
                                        </p:attrNameLst>
                                      </p:cBhvr>
                                      <p:to>
                                        <p:strVal val="visible"/>
                                      </p:to>
                                    </p:set>
                                    <p:animEffect transition="in" filter="fade">
                                      <p:cBhvr>
                                        <p:cTn id="28" dur="1000"/>
                                        <p:tgtEl>
                                          <p:spTgt spid="14">
                                            <p:bg/>
                                          </p:spTgt>
                                        </p:tgtEl>
                                      </p:cBhvr>
                                    </p:animEffect>
                                    <p:anim calcmode="lin" valueType="num">
                                      <p:cBhvr>
                                        <p:cTn id="29" dur="1000" fill="hold"/>
                                        <p:tgtEl>
                                          <p:spTgt spid="14">
                                            <p:bg/>
                                          </p:spTgt>
                                        </p:tgtEl>
                                        <p:attrNameLst>
                                          <p:attrName>ppt_x</p:attrName>
                                        </p:attrNameLst>
                                      </p:cBhvr>
                                      <p:tavLst>
                                        <p:tav tm="0">
                                          <p:val>
                                            <p:strVal val="#ppt_x"/>
                                          </p:val>
                                        </p:tav>
                                        <p:tav tm="100000">
                                          <p:val>
                                            <p:strVal val="#ppt_x"/>
                                          </p:val>
                                        </p:tav>
                                      </p:tavLst>
                                    </p:anim>
                                    <p:anim calcmode="lin" valueType="num">
                                      <p:cBhvr>
                                        <p:cTn id="30" dur="1000" fill="hold"/>
                                        <p:tgtEl>
                                          <p:spTgt spid="14">
                                            <p:bg/>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animEffect transition="in" filter="fade">
                                      <p:cBhvr>
                                        <p:cTn id="35" dur="1000"/>
                                        <p:tgtEl>
                                          <p:spTgt spid="14">
                                            <p:txEl>
                                              <p:pRg st="0" end="0"/>
                                            </p:txEl>
                                          </p:spTgt>
                                        </p:tgtEl>
                                      </p:cBhvr>
                                    </p:animEffect>
                                    <p:anim calcmode="lin" valueType="num">
                                      <p:cBhvr>
                                        <p:cTn id="36"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
                                            <p:txEl>
                                              <p:pRg st="1" end="1"/>
                                            </p:txEl>
                                          </p:spTgt>
                                        </p:tgtEl>
                                        <p:attrNameLst>
                                          <p:attrName>style.visibility</p:attrName>
                                        </p:attrNameLst>
                                      </p:cBhvr>
                                      <p:to>
                                        <p:strVal val="visible"/>
                                      </p:to>
                                    </p:set>
                                    <p:animEffect transition="in" filter="fade">
                                      <p:cBhvr>
                                        <p:cTn id="42" dur="1000"/>
                                        <p:tgtEl>
                                          <p:spTgt spid="14">
                                            <p:txEl>
                                              <p:pRg st="1" end="1"/>
                                            </p:txEl>
                                          </p:spTgt>
                                        </p:tgtEl>
                                      </p:cBhvr>
                                    </p:animEffect>
                                    <p:anim calcmode="lin" valueType="num">
                                      <p:cBhvr>
                                        <p:cTn id="43"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xEl>
                                              <p:pRg st="2" end="2"/>
                                            </p:txEl>
                                          </p:spTgt>
                                        </p:tgtEl>
                                        <p:attrNameLst>
                                          <p:attrName>style.visibility</p:attrName>
                                        </p:attrNameLst>
                                      </p:cBhvr>
                                      <p:to>
                                        <p:strVal val="visible"/>
                                      </p:to>
                                    </p:set>
                                    <p:animEffect transition="in" filter="fade">
                                      <p:cBhvr>
                                        <p:cTn id="49" dur="1000"/>
                                        <p:tgtEl>
                                          <p:spTgt spid="14">
                                            <p:txEl>
                                              <p:pRg st="2" end="2"/>
                                            </p:txEl>
                                          </p:spTgt>
                                        </p:tgtEl>
                                      </p:cBhvr>
                                    </p:animEffect>
                                    <p:anim calcmode="lin" valueType="num">
                                      <p:cBhvr>
                                        <p:cTn id="50"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51"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4">
                                            <p:txEl>
                                              <p:pRg st="3" end="3"/>
                                            </p:txEl>
                                          </p:spTgt>
                                        </p:tgtEl>
                                        <p:attrNameLst>
                                          <p:attrName>style.visibility</p:attrName>
                                        </p:attrNameLst>
                                      </p:cBhvr>
                                      <p:to>
                                        <p:strVal val="visible"/>
                                      </p:to>
                                    </p:set>
                                    <p:animEffect transition="in" filter="fade">
                                      <p:cBhvr>
                                        <p:cTn id="56" dur="1000"/>
                                        <p:tgtEl>
                                          <p:spTgt spid="14">
                                            <p:txEl>
                                              <p:pRg st="3" end="3"/>
                                            </p:txEl>
                                          </p:spTgt>
                                        </p:tgtEl>
                                      </p:cBhvr>
                                    </p:animEffect>
                                    <p:anim calcmode="lin" valueType="num">
                                      <p:cBhvr>
                                        <p:cTn id="57"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58"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4">
                                            <p:txEl>
                                              <p:pRg st="4" end="4"/>
                                            </p:txEl>
                                          </p:spTgt>
                                        </p:tgtEl>
                                        <p:attrNameLst>
                                          <p:attrName>style.visibility</p:attrName>
                                        </p:attrNameLst>
                                      </p:cBhvr>
                                      <p:to>
                                        <p:strVal val="visible"/>
                                      </p:to>
                                    </p:set>
                                    <p:animEffect transition="in" filter="fade">
                                      <p:cBhvr>
                                        <p:cTn id="63" dur="1000"/>
                                        <p:tgtEl>
                                          <p:spTgt spid="14">
                                            <p:txEl>
                                              <p:pRg st="4" end="4"/>
                                            </p:txEl>
                                          </p:spTgt>
                                        </p:tgtEl>
                                      </p:cBhvr>
                                    </p:animEffect>
                                    <p:anim calcmode="lin" valueType="num">
                                      <p:cBhvr>
                                        <p:cTn id="64"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65"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4">
                                            <p:txEl>
                                              <p:pRg st="5" end="5"/>
                                            </p:txEl>
                                          </p:spTgt>
                                        </p:tgtEl>
                                        <p:attrNameLst>
                                          <p:attrName>style.visibility</p:attrName>
                                        </p:attrNameLst>
                                      </p:cBhvr>
                                      <p:to>
                                        <p:strVal val="visible"/>
                                      </p:to>
                                    </p:set>
                                    <p:animEffect transition="in" filter="fade">
                                      <p:cBhvr>
                                        <p:cTn id="70" dur="1000"/>
                                        <p:tgtEl>
                                          <p:spTgt spid="14">
                                            <p:txEl>
                                              <p:pRg st="5" end="5"/>
                                            </p:txEl>
                                          </p:spTgt>
                                        </p:tgtEl>
                                      </p:cBhvr>
                                    </p:animEffect>
                                    <p:anim calcmode="lin" valueType="num">
                                      <p:cBhvr>
                                        <p:cTn id="71" dur="1000" fill="hold"/>
                                        <p:tgtEl>
                                          <p:spTgt spid="14">
                                            <p:txEl>
                                              <p:pRg st="5" end="5"/>
                                            </p:txEl>
                                          </p:spTgt>
                                        </p:tgtEl>
                                        <p:attrNameLst>
                                          <p:attrName>ppt_x</p:attrName>
                                        </p:attrNameLst>
                                      </p:cBhvr>
                                      <p:tavLst>
                                        <p:tav tm="0">
                                          <p:val>
                                            <p:strVal val="#ppt_x"/>
                                          </p:val>
                                        </p:tav>
                                        <p:tav tm="100000">
                                          <p:val>
                                            <p:strVal val="#ppt_x"/>
                                          </p:val>
                                        </p:tav>
                                      </p:tavLst>
                                    </p:anim>
                                    <p:anim calcmode="lin" valueType="num">
                                      <p:cBhvr>
                                        <p:cTn id="72" dur="1000" fill="hold"/>
                                        <p:tgtEl>
                                          <p:spTgt spid="1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4">
                                            <p:txEl>
                                              <p:pRg st="6" end="6"/>
                                            </p:txEl>
                                          </p:spTgt>
                                        </p:tgtEl>
                                        <p:attrNameLst>
                                          <p:attrName>style.visibility</p:attrName>
                                        </p:attrNameLst>
                                      </p:cBhvr>
                                      <p:to>
                                        <p:strVal val="visible"/>
                                      </p:to>
                                    </p:set>
                                    <p:animEffect transition="in" filter="fade">
                                      <p:cBhvr>
                                        <p:cTn id="77" dur="1000"/>
                                        <p:tgtEl>
                                          <p:spTgt spid="14">
                                            <p:txEl>
                                              <p:pRg st="6" end="6"/>
                                            </p:txEl>
                                          </p:spTgt>
                                        </p:tgtEl>
                                      </p:cBhvr>
                                    </p:animEffect>
                                    <p:anim calcmode="lin" valueType="num">
                                      <p:cBhvr>
                                        <p:cTn id="78" dur="1000" fill="hold"/>
                                        <p:tgtEl>
                                          <p:spTgt spid="14">
                                            <p:txEl>
                                              <p:pRg st="6" end="6"/>
                                            </p:txEl>
                                          </p:spTgt>
                                        </p:tgtEl>
                                        <p:attrNameLst>
                                          <p:attrName>ppt_x</p:attrName>
                                        </p:attrNameLst>
                                      </p:cBhvr>
                                      <p:tavLst>
                                        <p:tav tm="0">
                                          <p:val>
                                            <p:strVal val="#ppt_x"/>
                                          </p:val>
                                        </p:tav>
                                        <p:tav tm="100000">
                                          <p:val>
                                            <p:strVal val="#ppt_x"/>
                                          </p:val>
                                        </p:tav>
                                      </p:tavLst>
                                    </p:anim>
                                    <p:anim calcmode="lin" valueType="num">
                                      <p:cBhvr>
                                        <p:cTn id="79" dur="1000" fill="hold"/>
                                        <p:tgtEl>
                                          <p:spTgt spid="1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4">
                                            <p:txEl>
                                              <p:pRg st="7" end="7"/>
                                            </p:txEl>
                                          </p:spTgt>
                                        </p:tgtEl>
                                        <p:attrNameLst>
                                          <p:attrName>style.visibility</p:attrName>
                                        </p:attrNameLst>
                                      </p:cBhvr>
                                      <p:to>
                                        <p:strVal val="visible"/>
                                      </p:to>
                                    </p:set>
                                    <p:animEffect transition="in" filter="fade">
                                      <p:cBhvr>
                                        <p:cTn id="84" dur="1000"/>
                                        <p:tgtEl>
                                          <p:spTgt spid="14">
                                            <p:txEl>
                                              <p:pRg st="7" end="7"/>
                                            </p:txEl>
                                          </p:spTgt>
                                        </p:tgtEl>
                                      </p:cBhvr>
                                    </p:animEffect>
                                    <p:anim calcmode="lin" valueType="num">
                                      <p:cBhvr>
                                        <p:cTn id="85" dur="1000" fill="hold"/>
                                        <p:tgtEl>
                                          <p:spTgt spid="14">
                                            <p:txEl>
                                              <p:pRg st="7" end="7"/>
                                            </p:txEl>
                                          </p:spTgt>
                                        </p:tgtEl>
                                        <p:attrNameLst>
                                          <p:attrName>ppt_x</p:attrName>
                                        </p:attrNameLst>
                                      </p:cBhvr>
                                      <p:tavLst>
                                        <p:tav tm="0">
                                          <p:val>
                                            <p:strVal val="#ppt_x"/>
                                          </p:val>
                                        </p:tav>
                                        <p:tav tm="100000">
                                          <p:val>
                                            <p:strVal val="#ppt_x"/>
                                          </p:val>
                                        </p:tav>
                                      </p:tavLst>
                                    </p:anim>
                                    <p:anim calcmode="lin" valueType="num">
                                      <p:cBhvr>
                                        <p:cTn id="86" dur="1000" fill="hold"/>
                                        <p:tgtEl>
                                          <p:spTgt spid="1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15">
                                            <p:bg/>
                                          </p:spTgt>
                                        </p:tgtEl>
                                        <p:attrNameLst>
                                          <p:attrName>style.visibility</p:attrName>
                                        </p:attrNameLst>
                                      </p:cBhvr>
                                      <p:to>
                                        <p:strVal val="visible"/>
                                      </p:to>
                                    </p:set>
                                    <p:animEffect transition="in" filter="fade">
                                      <p:cBhvr>
                                        <p:cTn id="91" dur="1000"/>
                                        <p:tgtEl>
                                          <p:spTgt spid="15">
                                            <p:bg/>
                                          </p:spTgt>
                                        </p:tgtEl>
                                      </p:cBhvr>
                                    </p:animEffect>
                                    <p:anim calcmode="lin" valueType="num">
                                      <p:cBhvr>
                                        <p:cTn id="92" dur="1000" fill="hold"/>
                                        <p:tgtEl>
                                          <p:spTgt spid="15">
                                            <p:bg/>
                                          </p:spTgt>
                                        </p:tgtEl>
                                        <p:attrNameLst>
                                          <p:attrName>ppt_x</p:attrName>
                                        </p:attrNameLst>
                                      </p:cBhvr>
                                      <p:tavLst>
                                        <p:tav tm="0">
                                          <p:val>
                                            <p:strVal val="#ppt_x"/>
                                          </p:val>
                                        </p:tav>
                                        <p:tav tm="100000">
                                          <p:val>
                                            <p:strVal val="#ppt_x"/>
                                          </p:val>
                                        </p:tav>
                                      </p:tavLst>
                                    </p:anim>
                                    <p:anim calcmode="lin" valueType="num">
                                      <p:cBhvr>
                                        <p:cTn id="93" dur="1000" fill="hold"/>
                                        <p:tgtEl>
                                          <p:spTgt spid="15">
                                            <p:bg/>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15">
                                            <p:txEl>
                                              <p:pRg st="0" end="0"/>
                                            </p:txEl>
                                          </p:spTgt>
                                        </p:tgtEl>
                                        <p:attrNameLst>
                                          <p:attrName>style.visibility</p:attrName>
                                        </p:attrNameLst>
                                      </p:cBhvr>
                                      <p:to>
                                        <p:strVal val="visible"/>
                                      </p:to>
                                    </p:set>
                                    <p:animEffect transition="in" filter="fade">
                                      <p:cBhvr>
                                        <p:cTn id="98" dur="1000"/>
                                        <p:tgtEl>
                                          <p:spTgt spid="15">
                                            <p:txEl>
                                              <p:pRg st="0" end="0"/>
                                            </p:txEl>
                                          </p:spTgt>
                                        </p:tgtEl>
                                      </p:cBhvr>
                                    </p:animEffect>
                                    <p:anim calcmode="lin" valueType="num">
                                      <p:cBhvr>
                                        <p:cTn id="99"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100"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15">
                                            <p:txEl>
                                              <p:pRg st="1" end="1"/>
                                            </p:txEl>
                                          </p:spTgt>
                                        </p:tgtEl>
                                        <p:attrNameLst>
                                          <p:attrName>style.visibility</p:attrName>
                                        </p:attrNameLst>
                                      </p:cBhvr>
                                      <p:to>
                                        <p:strVal val="visible"/>
                                      </p:to>
                                    </p:set>
                                    <p:animEffect transition="in" filter="fade">
                                      <p:cBhvr>
                                        <p:cTn id="105" dur="1000"/>
                                        <p:tgtEl>
                                          <p:spTgt spid="15">
                                            <p:txEl>
                                              <p:pRg st="1" end="1"/>
                                            </p:txEl>
                                          </p:spTgt>
                                        </p:tgtEl>
                                      </p:cBhvr>
                                    </p:animEffect>
                                    <p:anim calcmode="lin" valueType="num">
                                      <p:cBhvr>
                                        <p:cTn id="106"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07"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15">
                                            <p:txEl>
                                              <p:pRg st="2" end="2"/>
                                            </p:txEl>
                                          </p:spTgt>
                                        </p:tgtEl>
                                        <p:attrNameLst>
                                          <p:attrName>style.visibility</p:attrName>
                                        </p:attrNameLst>
                                      </p:cBhvr>
                                      <p:to>
                                        <p:strVal val="visible"/>
                                      </p:to>
                                    </p:set>
                                    <p:animEffect transition="in" filter="fade">
                                      <p:cBhvr>
                                        <p:cTn id="112" dur="1000"/>
                                        <p:tgtEl>
                                          <p:spTgt spid="15">
                                            <p:txEl>
                                              <p:pRg st="2" end="2"/>
                                            </p:txEl>
                                          </p:spTgt>
                                        </p:tgtEl>
                                      </p:cBhvr>
                                    </p:animEffect>
                                    <p:anim calcmode="lin" valueType="num">
                                      <p:cBhvr>
                                        <p:cTn id="113"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114"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15">
                                            <p:txEl>
                                              <p:pRg st="3" end="3"/>
                                            </p:txEl>
                                          </p:spTgt>
                                        </p:tgtEl>
                                        <p:attrNameLst>
                                          <p:attrName>style.visibility</p:attrName>
                                        </p:attrNameLst>
                                      </p:cBhvr>
                                      <p:to>
                                        <p:strVal val="visible"/>
                                      </p:to>
                                    </p:set>
                                    <p:animEffect transition="in" filter="fade">
                                      <p:cBhvr>
                                        <p:cTn id="119" dur="1000"/>
                                        <p:tgtEl>
                                          <p:spTgt spid="15">
                                            <p:txEl>
                                              <p:pRg st="3" end="3"/>
                                            </p:txEl>
                                          </p:spTgt>
                                        </p:tgtEl>
                                      </p:cBhvr>
                                    </p:animEffect>
                                    <p:anim calcmode="lin" valueType="num">
                                      <p:cBhvr>
                                        <p:cTn id="120"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121"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15">
                                            <p:txEl>
                                              <p:pRg st="4" end="4"/>
                                            </p:txEl>
                                          </p:spTgt>
                                        </p:tgtEl>
                                        <p:attrNameLst>
                                          <p:attrName>style.visibility</p:attrName>
                                        </p:attrNameLst>
                                      </p:cBhvr>
                                      <p:to>
                                        <p:strVal val="visible"/>
                                      </p:to>
                                    </p:set>
                                    <p:animEffect transition="in" filter="fade">
                                      <p:cBhvr>
                                        <p:cTn id="126" dur="1000"/>
                                        <p:tgtEl>
                                          <p:spTgt spid="15">
                                            <p:txEl>
                                              <p:pRg st="4" end="4"/>
                                            </p:txEl>
                                          </p:spTgt>
                                        </p:tgtEl>
                                      </p:cBhvr>
                                    </p:animEffect>
                                    <p:anim calcmode="lin" valueType="num">
                                      <p:cBhvr>
                                        <p:cTn id="127" dur="10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128" dur="1000" fill="hold"/>
                                        <p:tgtEl>
                                          <p:spTgt spid="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grpId="0" nodeType="clickEffect">
                                  <p:stCondLst>
                                    <p:cond delay="0"/>
                                  </p:stCondLst>
                                  <p:childTnLst>
                                    <p:set>
                                      <p:cBhvr>
                                        <p:cTn id="132" dur="1" fill="hold">
                                          <p:stCondLst>
                                            <p:cond delay="0"/>
                                          </p:stCondLst>
                                        </p:cTn>
                                        <p:tgtEl>
                                          <p:spTgt spid="15">
                                            <p:txEl>
                                              <p:pRg st="5" end="5"/>
                                            </p:txEl>
                                          </p:spTgt>
                                        </p:tgtEl>
                                        <p:attrNameLst>
                                          <p:attrName>style.visibility</p:attrName>
                                        </p:attrNameLst>
                                      </p:cBhvr>
                                      <p:to>
                                        <p:strVal val="visible"/>
                                      </p:to>
                                    </p:set>
                                    <p:animEffect transition="in" filter="fade">
                                      <p:cBhvr>
                                        <p:cTn id="133" dur="1000"/>
                                        <p:tgtEl>
                                          <p:spTgt spid="15">
                                            <p:txEl>
                                              <p:pRg st="5" end="5"/>
                                            </p:txEl>
                                          </p:spTgt>
                                        </p:tgtEl>
                                      </p:cBhvr>
                                    </p:animEffect>
                                    <p:anim calcmode="lin" valueType="num">
                                      <p:cBhvr>
                                        <p:cTn id="134" dur="1000" fill="hold"/>
                                        <p:tgtEl>
                                          <p:spTgt spid="15">
                                            <p:txEl>
                                              <p:pRg st="5" end="5"/>
                                            </p:txEl>
                                          </p:spTgt>
                                        </p:tgtEl>
                                        <p:attrNameLst>
                                          <p:attrName>ppt_x</p:attrName>
                                        </p:attrNameLst>
                                      </p:cBhvr>
                                      <p:tavLst>
                                        <p:tav tm="0">
                                          <p:val>
                                            <p:strVal val="#ppt_x"/>
                                          </p:val>
                                        </p:tav>
                                        <p:tav tm="100000">
                                          <p:val>
                                            <p:strVal val="#ppt_x"/>
                                          </p:val>
                                        </p:tav>
                                      </p:tavLst>
                                    </p:anim>
                                    <p:anim calcmode="lin" valueType="num">
                                      <p:cBhvr>
                                        <p:cTn id="135" dur="1000" fill="hold"/>
                                        <p:tgtEl>
                                          <p:spTgt spid="1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14" grpId="0" build="p" animBg="1"/>
      <p:bldP spid="15"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2" name="Rectangle 1"/>
          <p:cNvSpPr/>
          <p:nvPr/>
        </p:nvSpPr>
        <p:spPr>
          <a:xfrm>
            <a:off x="825908" y="501052"/>
            <a:ext cx="10071333" cy="487680"/>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rtl="1">
              <a:spcAft>
                <a:spcPts val="800"/>
              </a:spcAft>
            </a:pPr>
            <a:r>
              <a:rPr lang="ar-BH" sz="3200" b="1" dirty="0">
                <a:solidFill>
                  <a:srgbClr val="FF0000"/>
                </a:solidFill>
              </a:rPr>
              <a:t>ثانيًا: العمل الوطني التونسي وتحقيق الاستقلال. </a:t>
            </a:r>
            <a:endParaRPr lang="en-US" sz="3200" b="1" dirty="0">
              <a:solidFill>
                <a:srgbClr val="FF0000"/>
              </a:solidFill>
              <a:latin typeface="Simplified Arabic" panose="02020603050405020304" pitchFamily="18" charset="-78"/>
              <a:ea typeface="Calibri" panose="020F0502020204030204" pitchFamily="34" charset="0"/>
            </a:endParaRPr>
          </a:p>
        </p:txBody>
      </p:sp>
      <p:sp>
        <p:nvSpPr>
          <p:cNvPr id="7" name="Content Placeholder 2"/>
          <p:cNvSpPr>
            <a:spLocks noGrp="1"/>
          </p:cNvSpPr>
          <p:nvPr>
            <p:ph idx="1"/>
          </p:nvPr>
        </p:nvSpPr>
        <p:spPr>
          <a:xfrm>
            <a:off x="825908" y="968167"/>
            <a:ext cx="10071333" cy="478406"/>
          </a:xfrm>
          <a:solidFill>
            <a:schemeClr val="accent4">
              <a:lumMod val="20000"/>
              <a:lumOff val="80000"/>
            </a:schemeClr>
          </a:solidFill>
        </p:spPr>
        <p:txBody>
          <a:bodyPr>
            <a:noAutofit/>
          </a:bodyPr>
          <a:lstStyle/>
          <a:p>
            <a:pPr marL="0" indent="0" algn="r" rtl="1">
              <a:lnSpc>
                <a:spcPct val="100000"/>
              </a:lnSpc>
              <a:buNone/>
            </a:pPr>
            <a:r>
              <a:rPr lang="ar-BH" sz="3200" dirty="0"/>
              <a:t>1- العمل الوطني: </a:t>
            </a:r>
          </a:p>
        </p:txBody>
      </p:sp>
      <p:sp>
        <p:nvSpPr>
          <p:cNvPr id="3" name="Rectangle 2">
            <a:extLst>
              <a:ext uri="{FF2B5EF4-FFF2-40B4-BE49-F238E27FC236}">
                <a16:creationId xmlns:a16="http://schemas.microsoft.com/office/drawing/2014/main" id="{A8E7BDA3-3F20-4ECC-A9B1-463AE38C792D}"/>
              </a:ext>
            </a:extLst>
          </p:cNvPr>
          <p:cNvSpPr/>
          <p:nvPr/>
        </p:nvSpPr>
        <p:spPr>
          <a:xfrm>
            <a:off x="825909" y="132734"/>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59F01000-6EE8-4F3B-A0B4-F20871C3B379}"/>
              </a:ext>
            </a:extLst>
          </p:cNvPr>
          <p:cNvSpPr txBox="1">
            <a:spLocks/>
          </p:cNvSpPr>
          <p:nvPr/>
        </p:nvSpPr>
        <p:spPr>
          <a:xfrm>
            <a:off x="825908" y="1455847"/>
            <a:ext cx="10071333" cy="770088"/>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Font typeface="Arial" panose="020B0604020202020204" pitchFamily="34" charset="0"/>
              <a:buNone/>
            </a:pPr>
            <a:r>
              <a:rPr lang="ar-BH" sz="2400" dirty="0"/>
              <a:t>ساهمت الظّرفية العالمية والمحلية بعد الحرب العالمية الأولى، في توفير مناخ ملائم لتطوير العمل السّياسي والنّقابي في تونس، نجم عنها تأسيس الأحزاب السّياسية والجمعيات العمالية كان من أبرزها:</a:t>
            </a:r>
          </a:p>
        </p:txBody>
      </p:sp>
      <p:sp>
        <p:nvSpPr>
          <p:cNvPr id="8" name="Content Placeholder 2"/>
          <p:cNvSpPr txBox="1">
            <a:spLocks/>
          </p:cNvSpPr>
          <p:nvPr/>
        </p:nvSpPr>
        <p:spPr>
          <a:xfrm>
            <a:off x="825907" y="2204509"/>
            <a:ext cx="10071334" cy="930174"/>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SA" sz="2400" b="1" u="sng" dirty="0">
                <a:solidFill>
                  <a:schemeClr val="accent2">
                    <a:lumMod val="75000"/>
                  </a:schemeClr>
                </a:solidFill>
              </a:rPr>
              <a:t>أ- </a:t>
            </a:r>
            <a:r>
              <a:rPr lang="ar-BH" sz="2400" b="1" u="sng" dirty="0">
                <a:solidFill>
                  <a:schemeClr val="accent2">
                    <a:lumMod val="75000"/>
                  </a:schemeClr>
                </a:solidFill>
              </a:rPr>
              <a:t>الحزب الحر الدستوري التونسي .</a:t>
            </a:r>
          </a:p>
          <a:p>
            <a:pPr marL="0" indent="0" algn="r" rtl="1">
              <a:lnSpc>
                <a:spcPct val="100000"/>
              </a:lnSpc>
              <a:buNone/>
            </a:pPr>
            <a:r>
              <a:rPr lang="ar-BH" sz="2400" dirty="0"/>
              <a:t>أسسه </a:t>
            </a:r>
            <a:r>
              <a:rPr lang="ar-BH" sz="2400" b="1" dirty="0">
                <a:solidFill>
                  <a:srgbClr val="FF0000"/>
                </a:solidFill>
              </a:rPr>
              <a:t>عبدالعزيز الثّعالبي </a:t>
            </a:r>
            <a:r>
              <a:rPr lang="ar-BH" sz="2400" dirty="0"/>
              <a:t>عام 1920م، ويتلخص برنامجه في المطالبة الآتية:</a:t>
            </a:r>
          </a:p>
        </p:txBody>
      </p:sp>
      <p:sp>
        <p:nvSpPr>
          <p:cNvPr id="15" name="Content Placeholder 2"/>
          <p:cNvSpPr txBox="1">
            <a:spLocks/>
          </p:cNvSpPr>
          <p:nvPr/>
        </p:nvSpPr>
        <p:spPr>
          <a:xfrm>
            <a:off x="765097" y="3126861"/>
            <a:ext cx="10132144" cy="1006643"/>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pPr>
            <a:r>
              <a:rPr lang="ar-BH" sz="2400" b="1" dirty="0"/>
              <a:t>سياسيًا: </a:t>
            </a:r>
            <a:r>
              <a:rPr lang="ar-BH" sz="2400" dirty="0"/>
              <a:t>وضع دستور للبلاد، تعديل نظام الحماية، توسيع تمثيل التّونسيين داخل المجلس التّفاوضي، ضمان الحريات الأساسية</a:t>
            </a:r>
            <a:r>
              <a:rPr lang="ar-SA" sz="2400" dirty="0"/>
              <a:t>.</a:t>
            </a:r>
            <a:r>
              <a:rPr lang="ar-BH" sz="2400" dirty="0"/>
              <a:t> </a:t>
            </a:r>
          </a:p>
        </p:txBody>
      </p:sp>
      <p:sp>
        <p:nvSpPr>
          <p:cNvPr id="17" name="Content Placeholder 2"/>
          <p:cNvSpPr txBox="1">
            <a:spLocks/>
          </p:cNvSpPr>
          <p:nvPr/>
        </p:nvSpPr>
        <p:spPr>
          <a:xfrm>
            <a:off x="765098" y="4133504"/>
            <a:ext cx="10132144" cy="647681"/>
          </a:xfrm>
          <a:prstGeom prst="rect">
            <a:avLst/>
          </a:prstGeom>
          <a:solidFill>
            <a:schemeClr val="accent2">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pPr>
            <a:r>
              <a:rPr lang="ar-BH" sz="2400" b="1" dirty="0"/>
              <a:t>اقتصاديًا:</a:t>
            </a:r>
            <a:r>
              <a:rPr lang="ar-SA" sz="2400" b="1" dirty="0"/>
              <a:t> </a:t>
            </a:r>
            <a:r>
              <a:rPr lang="ar-BH" sz="2400" dirty="0"/>
              <a:t>عدم إقصاء التّونسيين عن الحصول على الأراضي المخصصة للمستوطنين. </a:t>
            </a:r>
          </a:p>
        </p:txBody>
      </p:sp>
      <p:sp>
        <p:nvSpPr>
          <p:cNvPr id="18" name="Content Placeholder 2"/>
          <p:cNvSpPr txBox="1">
            <a:spLocks/>
          </p:cNvSpPr>
          <p:nvPr/>
        </p:nvSpPr>
        <p:spPr>
          <a:xfrm>
            <a:off x="765097" y="4745446"/>
            <a:ext cx="10132144" cy="559231"/>
          </a:xfrm>
          <a:prstGeom prst="rect">
            <a:avLst/>
          </a:prstGeom>
          <a:solidFill>
            <a:schemeClr val="accent6">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pPr>
            <a:r>
              <a:rPr lang="ar-BH" sz="2400" b="1" dirty="0"/>
              <a:t>اجتماعيًا: </a:t>
            </a:r>
            <a:r>
              <a:rPr lang="ar-BH" sz="2400" dirty="0"/>
              <a:t>تحسين أجور الموظفين التّونسيين، وتعميم التّعليم الإجباري.</a:t>
            </a:r>
          </a:p>
        </p:txBody>
      </p:sp>
      <p:sp>
        <p:nvSpPr>
          <p:cNvPr id="22" name="Content Placeholder 2">
            <a:extLst>
              <a:ext uri="{FF2B5EF4-FFF2-40B4-BE49-F238E27FC236}">
                <a16:creationId xmlns:a16="http://schemas.microsoft.com/office/drawing/2014/main" id="{59F01000-6EE8-4F3B-A0B4-F20871C3B379}"/>
              </a:ext>
            </a:extLst>
          </p:cNvPr>
          <p:cNvSpPr txBox="1">
            <a:spLocks/>
          </p:cNvSpPr>
          <p:nvPr/>
        </p:nvSpPr>
        <p:spPr>
          <a:xfrm>
            <a:off x="765097" y="5314909"/>
            <a:ext cx="10132144" cy="113013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Font typeface="Arial" panose="020B0604020202020204" pitchFamily="34" charset="0"/>
              <a:buNone/>
            </a:pPr>
            <a:r>
              <a:rPr lang="ar-BH" sz="2400" dirty="0"/>
              <a:t>على الرّغم من </a:t>
            </a:r>
            <a:r>
              <a:rPr lang="ar-BH" sz="2400" b="1" dirty="0">
                <a:solidFill>
                  <a:srgbClr val="FF0000"/>
                </a:solidFill>
              </a:rPr>
              <a:t>اعتدال المطالب</a:t>
            </a:r>
            <a:r>
              <a:rPr lang="ar-BH" sz="2400" dirty="0"/>
              <a:t>، إلا </a:t>
            </a:r>
            <a:r>
              <a:rPr lang="ar-SA" sz="2400" dirty="0"/>
              <a:t>أن </a:t>
            </a:r>
            <a:r>
              <a:rPr lang="ar-BH" sz="2400" dirty="0"/>
              <a:t>الحماية الفرنسية ردت بالمماطلة والقيام بإصلاحات شكلية، ثم التجأت إلى العنف والقمع، </a:t>
            </a:r>
            <a:r>
              <a:rPr lang="ar-SA" sz="2400" dirty="0"/>
              <a:t>و</a:t>
            </a:r>
            <a:r>
              <a:rPr lang="ar-BH" sz="2400" dirty="0"/>
              <a:t>إيقاف زعماء المقاومة وتعطيل الحريات العامة عام1926م، وبذلك دخلت الحركة الوطنية فترة من الركود دامت حتى بداية الثلاثينات.</a:t>
            </a:r>
          </a:p>
        </p:txBody>
      </p:sp>
    </p:spTree>
    <p:extLst>
      <p:ext uri="{BB962C8B-B14F-4D97-AF65-F5344CB8AC3E}">
        <p14:creationId xmlns:p14="http://schemas.microsoft.com/office/powerpoint/2010/main" val="13455164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bg/>
                                          </p:spTgt>
                                        </p:tgtEl>
                                        <p:attrNameLst>
                                          <p:attrName>style.visibility</p:attrName>
                                        </p:attrNameLst>
                                      </p:cBhvr>
                                      <p:to>
                                        <p:strVal val="visible"/>
                                      </p:to>
                                    </p:set>
                                    <p:animEffect transition="in" filter="fade">
                                      <p:cBhvr>
                                        <p:cTn id="12" dur="1000"/>
                                        <p:tgtEl>
                                          <p:spTgt spid="7">
                                            <p:bg/>
                                          </p:spTgt>
                                        </p:tgtEl>
                                      </p:cBhvr>
                                    </p:animEffect>
                                    <p:anim calcmode="lin" valueType="num">
                                      <p:cBhvr>
                                        <p:cTn id="13" dur="1000" fill="hold"/>
                                        <p:tgtEl>
                                          <p:spTgt spid="7">
                                            <p:bg/>
                                          </p:spTgt>
                                        </p:tgtEl>
                                        <p:attrNameLst>
                                          <p:attrName>ppt_x</p:attrName>
                                        </p:attrNameLst>
                                      </p:cBhvr>
                                      <p:tavLst>
                                        <p:tav tm="0">
                                          <p:val>
                                            <p:strVal val="#ppt_x"/>
                                          </p:val>
                                        </p:tav>
                                        <p:tav tm="100000">
                                          <p:val>
                                            <p:strVal val="#ppt_x"/>
                                          </p:val>
                                        </p:tav>
                                      </p:tavLst>
                                    </p:anim>
                                    <p:anim calcmode="lin" valueType="num">
                                      <p:cBhvr>
                                        <p:cTn id="14" dur="1000" fill="hold"/>
                                        <p:tgtEl>
                                          <p:spTgt spid="7">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1000"/>
                                        <p:tgtEl>
                                          <p:spTgt spid="7">
                                            <p:txEl>
                                              <p:pRg st="0" end="0"/>
                                            </p:txEl>
                                          </p:spTgt>
                                        </p:tgtEl>
                                      </p:cBhvr>
                                    </p:animEffect>
                                    <p:anim calcmode="lin" valueType="num">
                                      <p:cBhvr>
                                        <p:cTn id="2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circle(in)">
                                      <p:cBhvr>
                                        <p:cTn id="40" dur="20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circle(in)">
                                      <p:cBhvr>
                                        <p:cTn id="45" dur="20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circle(in)">
                                      <p:cBhvr>
                                        <p:cTn id="50" dur="20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1000"/>
                                        <p:tgtEl>
                                          <p:spTgt spid="22"/>
                                        </p:tgtEl>
                                      </p:cBhvr>
                                    </p:animEffect>
                                    <p:anim calcmode="lin" valueType="num">
                                      <p:cBhvr>
                                        <p:cTn id="56" dur="1000" fill="hold"/>
                                        <p:tgtEl>
                                          <p:spTgt spid="22"/>
                                        </p:tgtEl>
                                        <p:attrNameLst>
                                          <p:attrName>ppt_x</p:attrName>
                                        </p:attrNameLst>
                                      </p:cBhvr>
                                      <p:tavLst>
                                        <p:tav tm="0">
                                          <p:val>
                                            <p:strVal val="#ppt_x"/>
                                          </p:val>
                                        </p:tav>
                                        <p:tav tm="100000">
                                          <p:val>
                                            <p:strVal val="#ppt_x"/>
                                          </p:val>
                                        </p:tav>
                                      </p:tavLst>
                                    </p:anim>
                                    <p:anim calcmode="lin" valueType="num">
                                      <p:cBhvr>
                                        <p:cTn id="5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animBg="1"/>
      <p:bldP spid="16" grpId="0" animBg="1"/>
      <p:bldP spid="8" grpId="0" animBg="1"/>
      <p:bldP spid="15" grpId="0" animBg="1"/>
      <p:bldP spid="17" grpId="0" animBg="1"/>
      <p:bldP spid="18"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3" name="Rectangle 2">
            <a:extLst>
              <a:ext uri="{FF2B5EF4-FFF2-40B4-BE49-F238E27FC236}">
                <a16:creationId xmlns:a16="http://schemas.microsoft.com/office/drawing/2014/main" id="{A8E7BDA3-3F20-4ECC-A9B1-463AE38C792D}"/>
              </a:ext>
            </a:extLst>
          </p:cNvPr>
          <p:cNvSpPr/>
          <p:nvPr/>
        </p:nvSpPr>
        <p:spPr>
          <a:xfrm>
            <a:off x="795501" y="158379"/>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8" name="Content Placeholder 2"/>
          <p:cNvSpPr txBox="1">
            <a:spLocks/>
          </p:cNvSpPr>
          <p:nvPr/>
        </p:nvSpPr>
        <p:spPr>
          <a:xfrm>
            <a:off x="765097" y="780207"/>
            <a:ext cx="10132144" cy="1632189"/>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b="1" u="sng" dirty="0">
                <a:solidFill>
                  <a:schemeClr val="accent2">
                    <a:lumMod val="75000"/>
                  </a:schemeClr>
                </a:solidFill>
              </a:rPr>
              <a:t>ب- الحزب الحر الدستوري الجديد.  </a:t>
            </a:r>
          </a:p>
          <a:p>
            <a:pPr marL="0" indent="0" algn="r" rtl="1">
              <a:lnSpc>
                <a:spcPct val="100000"/>
              </a:lnSpc>
              <a:buNone/>
            </a:pPr>
            <a:r>
              <a:rPr lang="ar-BH" sz="2400" dirty="0"/>
              <a:t>تأسس هذا الحزب إثر ما أحدثته الأزمة الاقتصادية 1930 من شرخ في الحزب الدّستوري، مرده اختلاف القادة في كيفية التعامل مع الاوضاع الجديدة، وهو ما أدى إلى تصدعه، وتأسيس الحزب الدستوري الجديد 1934بقيادة </a:t>
            </a:r>
            <a:r>
              <a:rPr lang="ar-BH" sz="2400" b="1" dirty="0">
                <a:solidFill>
                  <a:srgbClr val="FF0000"/>
                </a:solidFill>
              </a:rPr>
              <a:t>محمود الماطري، والحبيب بورقيبة</a:t>
            </a:r>
            <a:r>
              <a:rPr lang="ar-BH" sz="2400" dirty="0"/>
              <a:t>.</a:t>
            </a:r>
          </a:p>
        </p:txBody>
      </p:sp>
      <p:sp>
        <p:nvSpPr>
          <p:cNvPr id="15" name="Content Placeholder 2"/>
          <p:cNvSpPr txBox="1">
            <a:spLocks/>
          </p:cNvSpPr>
          <p:nvPr/>
        </p:nvSpPr>
        <p:spPr>
          <a:xfrm>
            <a:off x="765097" y="2576674"/>
            <a:ext cx="10132144" cy="1348885"/>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pPr>
            <a:r>
              <a:rPr lang="ar-BH" sz="2400" b="1" dirty="0">
                <a:solidFill>
                  <a:srgbClr val="FF0000"/>
                </a:solidFill>
              </a:rPr>
              <a:t>شعبية الحزب</a:t>
            </a:r>
            <a:r>
              <a:rPr lang="ar-BH" sz="2400" b="1" dirty="0"/>
              <a:t>: </a:t>
            </a:r>
          </a:p>
          <a:p>
            <a:pPr marL="0" indent="0" algn="r" rtl="1">
              <a:lnSpc>
                <a:spcPct val="100000"/>
              </a:lnSpc>
              <a:buNone/>
            </a:pPr>
            <a:r>
              <a:rPr lang="ar-BH" sz="2400" dirty="0"/>
              <a:t>نال هذا الحزب تأيد شعبي واسع، بفعل تركيزه على المطالبة بالاستقلال، والاهتمام بمطالب الطبقة العاملة.</a:t>
            </a:r>
          </a:p>
        </p:txBody>
      </p:sp>
      <p:sp>
        <p:nvSpPr>
          <p:cNvPr id="17" name="Content Placeholder 2"/>
          <p:cNvSpPr txBox="1">
            <a:spLocks/>
          </p:cNvSpPr>
          <p:nvPr/>
        </p:nvSpPr>
        <p:spPr>
          <a:xfrm>
            <a:off x="765097" y="4089837"/>
            <a:ext cx="10132144" cy="1881201"/>
          </a:xfrm>
          <a:prstGeom prst="rect">
            <a:avLst/>
          </a:prstGeom>
          <a:solidFill>
            <a:schemeClr val="accent2">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pPr>
            <a:r>
              <a:rPr lang="ar-BH" sz="2400" b="1" dirty="0">
                <a:solidFill>
                  <a:srgbClr val="FF0000"/>
                </a:solidFill>
              </a:rPr>
              <a:t>موقف فرنسا من هذا الحزب</a:t>
            </a:r>
            <a:r>
              <a:rPr lang="ar-BH" sz="2400" b="1" dirty="0"/>
              <a:t>:</a:t>
            </a:r>
          </a:p>
          <a:p>
            <a:pPr marL="0" indent="0" algn="r" rtl="1">
              <a:lnSpc>
                <a:spcPct val="100000"/>
              </a:lnSpc>
              <a:buNone/>
            </a:pPr>
            <a:r>
              <a:rPr lang="ar-BH" sz="2400" dirty="0"/>
              <a:t> على الرغم من تجنب الحزب للتطرف في أسلوبه النّضالي، واتباعه النّهج الديمقراطي في خطابه السّياسي، </a:t>
            </a:r>
            <a:r>
              <a:rPr lang="ar-SA" sz="2400" dirty="0"/>
              <a:t>إلا أن </a:t>
            </a:r>
            <a:r>
              <a:rPr lang="ar-BH" sz="2400" dirty="0"/>
              <a:t>السلطات الفرنسية ردت على مطالبه بالرفض والقمع؛ فاعتقلت زعماءَه وقامت بنفيهم. </a:t>
            </a:r>
          </a:p>
        </p:txBody>
      </p:sp>
    </p:spTree>
    <p:extLst>
      <p:ext uri="{BB962C8B-B14F-4D97-AF65-F5344CB8AC3E}">
        <p14:creationId xmlns:p14="http://schemas.microsoft.com/office/powerpoint/2010/main" val="2208300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circle(in)">
                                      <p:cBhvr>
                                        <p:cTn id="14" dur="20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circle(in)">
                                      <p:cBhvr>
                                        <p:cTn id="19"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6175" y="1720840"/>
            <a:ext cx="11416553" cy="2554545"/>
          </a:xfrm>
          <a:prstGeom prst="rect">
            <a:avLst/>
          </a:prstGeom>
        </p:spPr>
        <p:txBody>
          <a:bodyPr wrap="square">
            <a:spAutoFit/>
          </a:bodyPr>
          <a:lstStyle/>
          <a:p>
            <a:pPr algn="r"/>
            <a:r>
              <a:rPr lang="ar-BH" sz="3200" b="1" dirty="0"/>
              <a:t>تكون من مجموعة من الأشخاص المواطنين ذات المهنة الواحدة أو المهن المتُقاربة، هذه النقابات وجدت بشكلٍ أساسي من أجل رعاية مصالح أعضائها، سواء أكانت هذه المصالح اقتصادية أم اجتماعية[١]، بحيث تٌمكن للفرد المُنضم لها من الاجتماع مع الإدارة والوصول إلى حل لمشكلة يُعاني منها داخل نطاق عمله، سواء أكانت هذه المشاكل مُتعلقة بأجره أو ظروف العمل</a:t>
            </a:r>
          </a:p>
        </p:txBody>
      </p:sp>
      <p:sp>
        <p:nvSpPr>
          <p:cNvPr id="3" name="Rectangle 2"/>
          <p:cNvSpPr/>
          <p:nvPr/>
        </p:nvSpPr>
        <p:spPr>
          <a:xfrm>
            <a:off x="3671047" y="322729"/>
            <a:ext cx="4961965" cy="1035424"/>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BH" sz="4400" b="1" dirty="0"/>
              <a:t>المقصود بالنقابة</a:t>
            </a:r>
          </a:p>
        </p:txBody>
      </p:sp>
    </p:spTree>
    <p:extLst>
      <p:ext uri="{BB962C8B-B14F-4D97-AF65-F5344CB8AC3E}">
        <p14:creationId xmlns:p14="http://schemas.microsoft.com/office/powerpoint/2010/main" val="2940579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3" name="Rectangle 2">
            <a:extLst>
              <a:ext uri="{FF2B5EF4-FFF2-40B4-BE49-F238E27FC236}">
                <a16:creationId xmlns:a16="http://schemas.microsoft.com/office/drawing/2014/main" id="{A8E7BDA3-3F20-4ECC-A9B1-463AE38C792D}"/>
              </a:ext>
            </a:extLst>
          </p:cNvPr>
          <p:cNvSpPr/>
          <p:nvPr/>
        </p:nvSpPr>
        <p:spPr>
          <a:xfrm>
            <a:off x="825909" y="132734"/>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8" name="Content Placeholder 2"/>
          <p:cNvSpPr txBox="1">
            <a:spLocks/>
          </p:cNvSpPr>
          <p:nvPr/>
        </p:nvSpPr>
        <p:spPr>
          <a:xfrm>
            <a:off x="825907" y="695801"/>
            <a:ext cx="10177297" cy="487680"/>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b="1" u="sng" dirty="0">
                <a:solidFill>
                  <a:schemeClr val="accent2">
                    <a:lumMod val="75000"/>
                  </a:schemeClr>
                </a:solidFill>
              </a:rPr>
              <a:t>ج- النّضال النقابي</a:t>
            </a:r>
          </a:p>
        </p:txBody>
      </p:sp>
      <p:sp>
        <p:nvSpPr>
          <p:cNvPr id="15" name="Content Placeholder 2"/>
          <p:cNvSpPr txBox="1">
            <a:spLocks/>
          </p:cNvSpPr>
          <p:nvPr/>
        </p:nvSpPr>
        <p:spPr>
          <a:xfrm>
            <a:off x="7055954" y="1900189"/>
            <a:ext cx="4374798" cy="2833175"/>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pPr>
            <a:r>
              <a:rPr lang="ar-BH" sz="2400" dirty="0">
                <a:solidFill>
                  <a:srgbClr val="FF0000"/>
                </a:solidFill>
              </a:rPr>
              <a:t>ميزاته</a:t>
            </a:r>
            <a:r>
              <a:rPr lang="ar-SA" sz="2400" dirty="0">
                <a:solidFill>
                  <a:srgbClr val="FF0000"/>
                </a:solidFill>
              </a:rPr>
              <a:t>:</a:t>
            </a:r>
            <a:endParaRPr lang="ar-BH" sz="2400" dirty="0">
              <a:solidFill>
                <a:srgbClr val="FF0000"/>
              </a:solidFill>
            </a:endParaRPr>
          </a:p>
          <a:p>
            <a:pPr algn="r" rtl="1">
              <a:lnSpc>
                <a:spcPct val="100000"/>
              </a:lnSpc>
              <a:buFontTx/>
              <a:buChar char="-"/>
            </a:pPr>
            <a:r>
              <a:rPr lang="ar-BH" sz="2400" dirty="0"/>
              <a:t>أسبقية تونس ضمن بلدان المغرب العربي في بعث </a:t>
            </a:r>
            <a:r>
              <a:rPr lang="ar-BH" sz="2400" b="1" dirty="0">
                <a:solidFill>
                  <a:srgbClr val="FF0000"/>
                </a:solidFill>
              </a:rPr>
              <a:t>حركة نقابية </a:t>
            </a:r>
            <a:r>
              <a:rPr lang="ar-BH" sz="2400" dirty="0"/>
              <a:t>وطنية، قادرة على تأطير العمال وتعبئتهم.</a:t>
            </a:r>
          </a:p>
          <a:p>
            <a:pPr algn="r" rtl="1">
              <a:lnSpc>
                <a:spcPct val="100000"/>
              </a:lnSpc>
              <a:buFontTx/>
              <a:buChar char="-"/>
            </a:pPr>
            <a:r>
              <a:rPr lang="ar-BH" sz="2400" dirty="0"/>
              <a:t>مقاومة العمل النّقابي للاستغلال النّاتج عن الاستعمار، الأمر الذي جعل منه أحد روافد الحركة الوطنية.  </a:t>
            </a:r>
          </a:p>
        </p:txBody>
      </p:sp>
      <p:sp>
        <p:nvSpPr>
          <p:cNvPr id="17" name="Content Placeholder 2"/>
          <p:cNvSpPr txBox="1">
            <a:spLocks/>
          </p:cNvSpPr>
          <p:nvPr/>
        </p:nvSpPr>
        <p:spPr>
          <a:xfrm>
            <a:off x="3969115" y="1912498"/>
            <a:ext cx="2832340" cy="2849639"/>
          </a:xfrm>
          <a:prstGeom prst="rect">
            <a:avLst/>
          </a:prstGeom>
          <a:solidFill>
            <a:schemeClr val="accent2">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pPr>
            <a:r>
              <a:rPr lang="ar-BH" sz="2400" dirty="0">
                <a:solidFill>
                  <a:srgbClr val="FF0000"/>
                </a:solidFill>
              </a:rPr>
              <a:t>قادته:</a:t>
            </a:r>
          </a:p>
          <a:p>
            <a:pPr marL="0" indent="0" algn="r" rtl="1">
              <a:lnSpc>
                <a:spcPct val="100000"/>
              </a:lnSpc>
              <a:buNone/>
            </a:pPr>
            <a:r>
              <a:rPr lang="ar-BH" sz="2400" dirty="0"/>
              <a:t> - </a:t>
            </a:r>
            <a:r>
              <a:rPr lang="ar-BH" sz="2400" b="1" dirty="0">
                <a:solidFill>
                  <a:srgbClr val="FF0000"/>
                </a:solidFill>
              </a:rPr>
              <a:t>محمد علي الحام</a:t>
            </a:r>
            <a:r>
              <a:rPr lang="ar-SA" sz="2400" dirty="0"/>
              <a:t>ّ</a:t>
            </a:r>
            <a:r>
              <a:rPr lang="ar-BH" sz="2400" dirty="0"/>
              <a:t>ي الذي أسس </a:t>
            </a:r>
            <a:r>
              <a:rPr lang="ar-BH" sz="2400" b="1" dirty="0"/>
              <a:t>جامعة عموم العملة التونسية </a:t>
            </a:r>
            <a:r>
              <a:rPr lang="ar-BH" sz="2400" dirty="0"/>
              <a:t>عام 1924م.</a:t>
            </a:r>
          </a:p>
          <a:p>
            <a:pPr marL="0" indent="0" algn="r" rtl="1">
              <a:lnSpc>
                <a:spcPct val="100000"/>
              </a:lnSpc>
              <a:buNone/>
            </a:pPr>
            <a:r>
              <a:rPr lang="ar-BH" sz="2400" dirty="0"/>
              <a:t>- فرحات حشّاد الذي أسس الاتحاد العام التّونسي للشغل عام 1946م. </a:t>
            </a:r>
          </a:p>
        </p:txBody>
      </p:sp>
      <p:sp>
        <p:nvSpPr>
          <p:cNvPr id="9" name="Content Placeholder 2">
            <a:extLst>
              <a:ext uri="{FF2B5EF4-FFF2-40B4-BE49-F238E27FC236}">
                <a16:creationId xmlns:a16="http://schemas.microsoft.com/office/drawing/2014/main" id="{F6B22E82-284A-44BA-BDA5-F3E77E70D957}"/>
              </a:ext>
            </a:extLst>
          </p:cNvPr>
          <p:cNvSpPr txBox="1">
            <a:spLocks/>
          </p:cNvSpPr>
          <p:nvPr/>
        </p:nvSpPr>
        <p:spPr>
          <a:xfrm>
            <a:off x="630881" y="1912500"/>
            <a:ext cx="3083735" cy="2849637"/>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solidFill>
                  <a:srgbClr val="FF0000"/>
                </a:solidFill>
              </a:rPr>
              <a:t>مطالبه وأعماله:</a:t>
            </a:r>
          </a:p>
          <a:p>
            <a:pPr marL="168275" indent="-168275" algn="r" rtl="1">
              <a:lnSpc>
                <a:spcPct val="100000"/>
              </a:lnSpc>
              <a:buNone/>
            </a:pPr>
            <a:r>
              <a:rPr lang="ar-BH" sz="2400" dirty="0"/>
              <a:t>- </a:t>
            </a:r>
            <a:r>
              <a:rPr lang="ar-BH" sz="2400" b="1" dirty="0">
                <a:solidFill>
                  <a:srgbClr val="FF0000"/>
                </a:solidFill>
              </a:rPr>
              <a:t>عدم الفصل بين النّضال السياسي والنضال النقابي</a:t>
            </a:r>
            <a:r>
              <a:rPr lang="ar-BH" sz="2400" dirty="0"/>
              <a:t>.</a:t>
            </a:r>
          </a:p>
          <a:p>
            <a:pPr marL="168275" indent="-168275" algn="r" rtl="1">
              <a:lnSpc>
                <a:spcPct val="100000"/>
              </a:lnSpc>
              <a:buNone/>
            </a:pPr>
            <a:r>
              <a:rPr lang="ar-BH" sz="2400" dirty="0"/>
              <a:t>- </a:t>
            </a:r>
            <a:r>
              <a:rPr lang="ar-BH" sz="2400" b="1" dirty="0"/>
              <a:t>تفعيل المظاهرات والإضرابات ضد الاحتلال الفرنسي. </a:t>
            </a:r>
          </a:p>
        </p:txBody>
      </p:sp>
      <p:grpSp>
        <p:nvGrpSpPr>
          <p:cNvPr id="10" name="Group 9">
            <a:extLst>
              <a:ext uri="{FF2B5EF4-FFF2-40B4-BE49-F238E27FC236}">
                <a16:creationId xmlns:a16="http://schemas.microsoft.com/office/drawing/2014/main" id="{D79715D6-847F-4600-AA99-C505C82C86B9}"/>
              </a:ext>
            </a:extLst>
          </p:cNvPr>
          <p:cNvGrpSpPr/>
          <p:nvPr/>
        </p:nvGrpSpPr>
        <p:grpSpPr>
          <a:xfrm>
            <a:off x="2172750" y="1198931"/>
            <a:ext cx="8279944" cy="701258"/>
            <a:chOff x="2193218" y="568171"/>
            <a:chExt cx="8279944" cy="762299"/>
          </a:xfrm>
        </p:grpSpPr>
        <p:cxnSp>
          <p:nvCxnSpPr>
            <p:cNvPr id="11" name="Straight Arrow Connector 10">
              <a:extLst>
                <a:ext uri="{FF2B5EF4-FFF2-40B4-BE49-F238E27FC236}">
                  <a16:creationId xmlns:a16="http://schemas.microsoft.com/office/drawing/2014/main" id="{048FFF8D-83EB-4B48-9A18-0414C161E470}"/>
                </a:ext>
              </a:extLst>
            </p:cNvPr>
            <p:cNvCxnSpPr/>
            <p:nvPr/>
          </p:nvCxnSpPr>
          <p:spPr>
            <a:xfrm>
              <a:off x="6358317" y="568171"/>
              <a:ext cx="0" cy="345593"/>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447C9694-9A3D-4CB6-81F0-F2F294EA42AB}"/>
                </a:ext>
              </a:extLst>
            </p:cNvPr>
            <p:cNvCxnSpPr/>
            <p:nvPr/>
          </p:nvCxnSpPr>
          <p:spPr>
            <a:xfrm>
              <a:off x="2199568" y="913764"/>
              <a:ext cx="8273594" cy="0"/>
            </a:xfrm>
            <a:prstGeom prst="line">
              <a:avLst/>
            </a:prstGeom>
            <a:ln w="31750"/>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A237F77C-DFD7-4204-85BC-486141E49C20}"/>
                </a:ext>
              </a:extLst>
            </p:cNvPr>
            <p:cNvCxnSpPr>
              <a:cxnSpLocks/>
            </p:cNvCxnSpPr>
            <p:nvPr/>
          </p:nvCxnSpPr>
          <p:spPr>
            <a:xfrm>
              <a:off x="5299538" y="1008699"/>
              <a:ext cx="0" cy="321771"/>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4A92A4F2-2141-4158-8D8D-618621C78C7F}"/>
                </a:ext>
              </a:extLst>
            </p:cNvPr>
            <p:cNvCxnSpPr>
              <a:cxnSpLocks/>
            </p:cNvCxnSpPr>
            <p:nvPr/>
          </p:nvCxnSpPr>
          <p:spPr>
            <a:xfrm flipH="1">
              <a:off x="10456962" y="945886"/>
              <a:ext cx="16200" cy="337796"/>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40">
              <a:extLst>
                <a:ext uri="{FF2B5EF4-FFF2-40B4-BE49-F238E27FC236}">
                  <a16:creationId xmlns:a16="http://schemas.microsoft.com/office/drawing/2014/main" id="{8DD3B37B-C66C-4D9B-BBCA-401071816B4C}"/>
                </a:ext>
              </a:extLst>
            </p:cNvPr>
            <p:cNvCxnSpPr>
              <a:cxnSpLocks/>
            </p:cNvCxnSpPr>
            <p:nvPr/>
          </p:nvCxnSpPr>
          <p:spPr>
            <a:xfrm rot="5400000">
              <a:off x="2062928" y="1072556"/>
              <a:ext cx="273280" cy="12700"/>
            </a:xfrm>
            <a:prstGeom prst="curvedConnector3">
              <a:avLst>
                <a:gd name="adj1" fmla="val 50000"/>
              </a:avLst>
            </a:prstGeom>
            <a:ln w="34925">
              <a:tailEnd type="triangle"/>
            </a:ln>
          </p:spPr>
          <p:style>
            <a:lnRef idx="1">
              <a:schemeClr val="dk1"/>
            </a:lnRef>
            <a:fillRef idx="0">
              <a:schemeClr val="dk1"/>
            </a:fillRef>
            <a:effectRef idx="0">
              <a:schemeClr val="dk1"/>
            </a:effectRef>
            <a:fontRef idx="minor">
              <a:schemeClr val="tx1"/>
            </a:fontRef>
          </p:style>
        </p:cxnSp>
      </p:grpSp>
      <p:sp>
        <p:nvSpPr>
          <p:cNvPr id="18" name="Content Placeholder 2">
            <a:extLst>
              <a:ext uri="{FF2B5EF4-FFF2-40B4-BE49-F238E27FC236}">
                <a16:creationId xmlns:a16="http://schemas.microsoft.com/office/drawing/2014/main" id="{9B0573B3-43DB-4135-BD10-844C2ABF5C6C}"/>
              </a:ext>
            </a:extLst>
          </p:cNvPr>
          <p:cNvSpPr txBox="1">
            <a:spLocks/>
          </p:cNvSpPr>
          <p:nvPr/>
        </p:nvSpPr>
        <p:spPr>
          <a:xfrm>
            <a:off x="825907" y="4852090"/>
            <a:ext cx="10173393" cy="967220"/>
          </a:xfrm>
          <a:prstGeom prst="rect">
            <a:avLst/>
          </a:prstGeom>
          <a:solidFill>
            <a:schemeClr val="accent2"/>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b="1" dirty="0"/>
              <a:t>موقف الّسلطات الفرنسية منه:</a:t>
            </a:r>
          </a:p>
          <a:p>
            <a:pPr marL="0" indent="0" algn="r" rtl="1">
              <a:lnSpc>
                <a:spcPct val="100000"/>
              </a:lnSpc>
              <a:buNone/>
            </a:pPr>
            <a:r>
              <a:rPr lang="ar-BH" sz="2400" b="1" dirty="0"/>
              <a:t>- تصدّت له </a:t>
            </a:r>
            <a:r>
              <a:rPr lang="ar-SA" sz="2400" b="1" dirty="0"/>
              <a:t> بعنف </a:t>
            </a:r>
            <a:r>
              <a:rPr lang="ar-BH" sz="2400" b="1" dirty="0"/>
              <a:t>فنفت محمد </a:t>
            </a:r>
            <a:r>
              <a:rPr lang="ar-BH" sz="2400" dirty="0"/>
              <a:t>الحام</a:t>
            </a:r>
            <a:r>
              <a:rPr lang="ar-SA" sz="2400" dirty="0"/>
              <a:t>ّ</a:t>
            </a:r>
            <a:r>
              <a:rPr lang="ar-BH" sz="2400" dirty="0"/>
              <a:t>ي عام 1925م، واغتالت فرحات حشاد عام 1952م على يد منظمة اليد الحمراء فكانت إيذانا ببداية الكفاح المسلح والنضال في سبيل تحقيق الاستقلال . </a:t>
            </a:r>
          </a:p>
        </p:txBody>
      </p:sp>
    </p:spTree>
    <p:extLst>
      <p:ext uri="{BB962C8B-B14F-4D97-AF65-F5344CB8AC3E}">
        <p14:creationId xmlns:p14="http://schemas.microsoft.com/office/powerpoint/2010/main" val="1000895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circle(in)">
                                      <p:cBhvr>
                                        <p:cTn id="4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7" grpId="0" animBg="1"/>
      <p:bldP spid="9"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3" name="Rectangle 2">
            <a:extLst>
              <a:ext uri="{FF2B5EF4-FFF2-40B4-BE49-F238E27FC236}">
                <a16:creationId xmlns:a16="http://schemas.microsoft.com/office/drawing/2014/main" id="{A8E7BDA3-3F20-4ECC-A9B1-463AE38C792D}"/>
              </a:ext>
            </a:extLst>
          </p:cNvPr>
          <p:cNvSpPr/>
          <p:nvPr/>
        </p:nvSpPr>
        <p:spPr>
          <a:xfrm>
            <a:off x="1142996" y="146107"/>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8" name="Content Placeholder 2"/>
          <p:cNvSpPr txBox="1">
            <a:spLocks/>
          </p:cNvSpPr>
          <p:nvPr/>
        </p:nvSpPr>
        <p:spPr>
          <a:xfrm>
            <a:off x="1142996" y="781721"/>
            <a:ext cx="9815051" cy="487680"/>
          </a:xfrm>
          <a:prstGeom prst="rect">
            <a:avLst/>
          </a:prstGeom>
          <a:solidFill>
            <a:schemeClr val="accent1">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b="1" dirty="0"/>
              <a:t>د</a:t>
            </a:r>
            <a:r>
              <a:rPr lang="ar-BH" sz="2400" dirty="0"/>
              <a:t> </a:t>
            </a:r>
            <a:r>
              <a:rPr lang="ar-BH" sz="2400" b="1" dirty="0"/>
              <a:t>– النضال التّونسي خلال الحرب العالمية الثّانية:</a:t>
            </a:r>
          </a:p>
        </p:txBody>
      </p:sp>
      <p:sp>
        <p:nvSpPr>
          <p:cNvPr id="15" name="Content Placeholder 2"/>
          <p:cNvSpPr txBox="1">
            <a:spLocks/>
          </p:cNvSpPr>
          <p:nvPr/>
        </p:nvSpPr>
        <p:spPr>
          <a:xfrm>
            <a:off x="1142997" y="1550070"/>
            <a:ext cx="9815050" cy="4168578"/>
          </a:xfrm>
          <a:prstGeom prst="rect">
            <a:avLst/>
          </a:prstGeom>
          <a:solidFill>
            <a:schemeClr val="accent4">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pPr>
            <a:r>
              <a:rPr lang="ar-BH" sz="2400" b="1" dirty="0"/>
              <a:t>انتعش  النّضال التّونسي خلال الحرب العالمية الثّانية </a:t>
            </a:r>
            <a:r>
              <a:rPr lang="ar-BH" sz="2400" b="1" dirty="0" err="1"/>
              <a:t>للاسباب</a:t>
            </a:r>
            <a:r>
              <a:rPr lang="ar-BH" sz="2400" b="1" dirty="0"/>
              <a:t> التّالية:</a:t>
            </a:r>
          </a:p>
          <a:p>
            <a:pPr algn="r" rtl="1">
              <a:lnSpc>
                <a:spcPct val="100000"/>
              </a:lnSpc>
              <a:buFontTx/>
              <a:buChar char="-"/>
            </a:pPr>
            <a:r>
              <a:rPr lang="ar-BH" sz="2400" b="1" dirty="0">
                <a:solidFill>
                  <a:srgbClr val="FF0000"/>
                </a:solidFill>
              </a:rPr>
              <a:t>الظّرفية العالمية الجديدة، التي فتحت آفافًا عريضة أمام الوطنيين، جعلتهم يؤمنون بإمكانية تحقيق الاستقلال.</a:t>
            </a:r>
          </a:p>
          <a:p>
            <a:pPr algn="r" rtl="1">
              <a:lnSpc>
                <a:spcPct val="100000"/>
              </a:lnSpc>
              <a:buFontTx/>
              <a:buChar char="-"/>
            </a:pPr>
            <a:r>
              <a:rPr lang="ar-BH" sz="2400" b="1" dirty="0">
                <a:solidFill>
                  <a:srgbClr val="FF0000"/>
                </a:solidFill>
              </a:rPr>
              <a:t>خروج العمل الوطني من نطاق السّرية إلى العلنية بعد اعتلاء </a:t>
            </a:r>
            <a:r>
              <a:rPr lang="ar-BH" sz="2400" b="1" dirty="0"/>
              <a:t>المنصف باي </a:t>
            </a:r>
            <a:r>
              <a:rPr lang="ar-BH" sz="2400" b="1" dirty="0">
                <a:solidFill>
                  <a:srgbClr val="FF0000"/>
                </a:solidFill>
              </a:rPr>
              <a:t>عرش تونس، واجتياح قوات المحور للبلاد.</a:t>
            </a:r>
          </a:p>
          <a:p>
            <a:pPr algn="r" rtl="1">
              <a:lnSpc>
                <a:spcPct val="100000"/>
              </a:lnSpc>
              <a:buFontTx/>
              <a:buChar char="-"/>
            </a:pPr>
            <a:r>
              <a:rPr lang="ar-BH" sz="2400" b="1" dirty="0">
                <a:solidFill>
                  <a:srgbClr val="FF0000"/>
                </a:solidFill>
              </a:rPr>
              <a:t>قيام الحزب الحر الدستوري الجديد بتأسيس منظمات وطنية جديدة وإصدار بعض الصّحف.</a:t>
            </a:r>
          </a:p>
          <a:p>
            <a:pPr algn="r" rtl="1">
              <a:lnSpc>
                <a:spcPct val="100000"/>
              </a:lnSpc>
              <a:buFontTx/>
              <a:buChar char="-"/>
            </a:pPr>
            <a:r>
              <a:rPr lang="ar-BH" sz="2400" b="1" dirty="0">
                <a:solidFill>
                  <a:srgbClr val="FF0000"/>
                </a:solidFill>
              </a:rPr>
              <a:t>دعودة رئيس الحزب الحر الدّستوري الجديد إلى كسب الرأى العام العربي والعالمي.</a:t>
            </a:r>
          </a:p>
          <a:p>
            <a:pPr algn="r" rtl="1">
              <a:lnSpc>
                <a:spcPct val="100000"/>
              </a:lnSpc>
              <a:buFontTx/>
              <a:buChar char="-"/>
            </a:pPr>
            <a:r>
              <a:rPr lang="ar-BH" sz="2400" b="1" dirty="0">
                <a:solidFill>
                  <a:srgbClr val="FF0000"/>
                </a:solidFill>
              </a:rPr>
              <a:t>تكتل القوى الوطنية وتصعيد النضال ضد الحماية والمطالبة باستقلال البلاد</a:t>
            </a:r>
            <a:r>
              <a:rPr lang="ar-BH" sz="2400" dirty="0"/>
              <a:t>.</a:t>
            </a:r>
          </a:p>
        </p:txBody>
      </p:sp>
    </p:spTree>
    <p:extLst>
      <p:ext uri="{BB962C8B-B14F-4D97-AF65-F5344CB8AC3E}">
        <p14:creationId xmlns:p14="http://schemas.microsoft.com/office/powerpoint/2010/main" val="2645462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circle(in)">
                                      <p:cBhvr>
                                        <p:cTn id="14"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7" name="Content Placeholder 2"/>
          <p:cNvSpPr>
            <a:spLocks noGrp="1"/>
          </p:cNvSpPr>
          <p:nvPr>
            <p:ph idx="1"/>
          </p:nvPr>
        </p:nvSpPr>
        <p:spPr>
          <a:xfrm>
            <a:off x="825907" y="673777"/>
            <a:ext cx="10132144" cy="478406"/>
          </a:xfrm>
          <a:solidFill>
            <a:schemeClr val="accent4">
              <a:lumMod val="20000"/>
              <a:lumOff val="80000"/>
            </a:schemeClr>
          </a:solidFill>
        </p:spPr>
        <p:txBody>
          <a:bodyPr>
            <a:noAutofit/>
          </a:bodyPr>
          <a:lstStyle/>
          <a:p>
            <a:pPr marL="0" indent="0" algn="r" rtl="1">
              <a:lnSpc>
                <a:spcPct val="100000"/>
              </a:lnSpc>
              <a:buNone/>
            </a:pPr>
            <a:r>
              <a:rPr lang="ar-BH" sz="3200" dirty="0"/>
              <a:t>2- تحقيق الاستقلال :</a:t>
            </a:r>
          </a:p>
        </p:txBody>
      </p:sp>
      <p:sp>
        <p:nvSpPr>
          <p:cNvPr id="3" name="Rectangle 2">
            <a:extLst>
              <a:ext uri="{FF2B5EF4-FFF2-40B4-BE49-F238E27FC236}">
                <a16:creationId xmlns:a16="http://schemas.microsoft.com/office/drawing/2014/main" id="{A8E7BDA3-3F20-4ECC-A9B1-463AE38C792D}"/>
              </a:ext>
            </a:extLst>
          </p:cNvPr>
          <p:cNvSpPr/>
          <p:nvPr/>
        </p:nvSpPr>
        <p:spPr>
          <a:xfrm>
            <a:off x="825909" y="132734"/>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15" name="Content Placeholder 2"/>
          <p:cNvSpPr txBox="1">
            <a:spLocks/>
          </p:cNvSpPr>
          <p:nvPr/>
        </p:nvSpPr>
        <p:spPr>
          <a:xfrm>
            <a:off x="8254012" y="1902428"/>
            <a:ext cx="2704039" cy="4546498"/>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solidFill>
                  <a:srgbClr val="FF0000"/>
                </a:solidFill>
              </a:rPr>
              <a:t>أ- انعقاد المؤتمر الوطني عام 1946م:</a:t>
            </a:r>
          </a:p>
          <a:p>
            <a:pPr marL="0" indent="0" algn="just" rtl="1">
              <a:lnSpc>
                <a:spcPct val="100000"/>
              </a:lnSpc>
              <a:buNone/>
            </a:pPr>
            <a:r>
              <a:rPr lang="ar-BH" sz="2400" dirty="0"/>
              <a:t>- اتحدت  فيه كل الفصائل الوطنية على المطالبة بالاستقلال.</a:t>
            </a:r>
          </a:p>
          <a:p>
            <a:pPr algn="just" rtl="1">
              <a:lnSpc>
                <a:spcPct val="100000"/>
              </a:lnSpc>
              <a:buFontTx/>
              <a:buChar char="-"/>
            </a:pPr>
            <a:r>
              <a:rPr lang="ar-BH" sz="2400" dirty="0"/>
              <a:t>ردت السلطات الفرنسية باعتقال زعماء المؤتمر واتبعت سياسة القمع. </a:t>
            </a:r>
          </a:p>
          <a:p>
            <a:pPr algn="just" rtl="1">
              <a:lnSpc>
                <a:spcPct val="100000"/>
              </a:lnSpc>
              <a:buFontTx/>
              <a:buChar char="-"/>
            </a:pPr>
            <a:r>
              <a:rPr lang="ar-BH" sz="2400" dirty="0"/>
              <a:t>اقتنع الوطنيون بضررة الكفاح المسلح. </a:t>
            </a:r>
          </a:p>
        </p:txBody>
      </p:sp>
      <p:sp>
        <p:nvSpPr>
          <p:cNvPr id="17" name="Content Placeholder 2"/>
          <p:cNvSpPr txBox="1">
            <a:spLocks/>
          </p:cNvSpPr>
          <p:nvPr/>
        </p:nvSpPr>
        <p:spPr>
          <a:xfrm>
            <a:off x="4645593" y="1913689"/>
            <a:ext cx="2258898" cy="4546498"/>
          </a:xfrm>
          <a:prstGeom prst="rect">
            <a:avLst/>
          </a:prstGeom>
          <a:solidFill>
            <a:schemeClr val="accent2">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solidFill>
                  <a:srgbClr val="FF0000"/>
                </a:solidFill>
              </a:rPr>
              <a:t>ب- المقاومة المسلحة</a:t>
            </a:r>
          </a:p>
          <a:p>
            <a:pPr marL="0" indent="0" algn="r" rtl="1">
              <a:lnSpc>
                <a:spcPct val="100000"/>
              </a:lnSpc>
              <a:buNone/>
            </a:pPr>
            <a:r>
              <a:rPr lang="ar-BH" sz="2400" dirty="0">
                <a:solidFill>
                  <a:srgbClr val="FF0000"/>
                </a:solidFill>
              </a:rPr>
              <a:t>(1952- 1954م):</a:t>
            </a:r>
          </a:p>
          <a:p>
            <a:pPr marL="0" indent="0" algn="r" rtl="1">
              <a:lnSpc>
                <a:spcPct val="100000"/>
              </a:lnSpc>
              <a:buNone/>
            </a:pPr>
            <a:r>
              <a:rPr lang="ar-BH" sz="2400" dirty="0"/>
              <a:t> - ظهرت في شكل مجموعات صغيرة خاضت معارك عدّة ضد الأهداف الفرنسية، أجبرت فرنسا إلى جانب عوامل أخرى على الاعتراف باستقلال تونس.</a:t>
            </a:r>
          </a:p>
        </p:txBody>
      </p:sp>
      <p:sp>
        <p:nvSpPr>
          <p:cNvPr id="9" name="Content Placeholder 2">
            <a:extLst>
              <a:ext uri="{FF2B5EF4-FFF2-40B4-BE49-F238E27FC236}">
                <a16:creationId xmlns:a16="http://schemas.microsoft.com/office/drawing/2014/main" id="{F6B22E82-284A-44BA-BDA5-F3E77E70D957}"/>
              </a:ext>
            </a:extLst>
          </p:cNvPr>
          <p:cNvSpPr txBox="1">
            <a:spLocks/>
          </p:cNvSpPr>
          <p:nvPr/>
        </p:nvSpPr>
        <p:spPr>
          <a:xfrm>
            <a:off x="825908" y="1913688"/>
            <a:ext cx="2482773" cy="4546498"/>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solidFill>
                  <a:srgbClr val="FF0000"/>
                </a:solidFill>
              </a:rPr>
              <a:t>ج- تدويل القضية:</a:t>
            </a:r>
          </a:p>
          <a:p>
            <a:pPr marL="168275" indent="-168275" algn="r" rtl="1">
              <a:lnSpc>
                <a:spcPct val="100000"/>
              </a:lnSpc>
              <a:buNone/>
            </a:pPr>
            <a:r>
              <a:rPr lang="ar-BH" sz="2400" dirty="0"/>
              <a:t> نجح الحزب الدّستوري الجديد في تدويل القضية التونسية، وفي إدراجها في جدول أعمال الأمم المتحدة (1952م)، وهو ما أدى إلى تأييدها من قبل العديد من الدول العربية والأجنبية، ومن قبل الأحزاب اليسارية في فرنسا.</a:t>
            </a:r>
          </a:p>
        </p:txBody>
      </p:sp>
      <p:sp>
        <p:nvSpPr>
          <p:cNvPr id="19" name="Striped Right Arrow 4">
            <a:extLst>
              <a:ext uri="{FF2B5EF4-FFF2-40B4-BE49-F238E27FC236}">
                <a16:creationId xmlns:a16="http://schemas.microsoft.com/office/drawing/2014/main" id="{1454BFB8-3D37-4516-A464-01C2A3BA4106}"/>
              </a:ext>
            </a:extLst>
          </p:cNvPr>
          <p:cNvSpPr/>
          <p:nvPr/>
        </p:nvSpPr>
        <p:spPr>
          <a:xfrm rot="10800000">
            <a:off x="6906126" y="2947031"/>
            <a:ext cx="1347886" cy="1097280"/>
          </a:xfrm>
          <a:prstGeom prst="striped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Striped Right Arrow 4">
            <a:extLst>
              <a:ext uri="{FF2B5EF4-FFF2-40B4-BE49-F238E27FC236}">
                <a16:creationId xmlns:a16="http://schemas.microsoft.com/office/drawing/2014/main" id="{DE45C62D-1B28-43A1-A87F-69281F13CFE6}"/>
              </a:ext>
            </a:extLst>
          </p:cNvPr>
          <p:cNvSpPr/>
          <p:nvPr/>
        </p:nvSpPr>
        <p:spPr>
          <a:xfrm rot="10800000">
            <a:off x="3308683" y="2947031"/>
            <a:ext cx="1338543" cy="1097280"/>
          </a:xfrm>
          <a:prstGeom prst="striped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ntent Placeholder 2">
            <a:extLst>
              <a:ext uri="{FF2B5EF4-FFF2-40B4-BE49-F238E27FC236}">
                <a16:creationId xmlns:a16="http://schemas.microsoft.com/office/drawing/2014/main" id="{C4A3EBB6-64F9-49D3-92E0-CD05AAA12BCF}"/>
              </a:ext>
            </a:extLst>
          </p:cNvPr>
          <p:cNvSpPr txBox="1">
            <a:spLocks/>
          </p:cNvSpPr>
          <p:nvPr/>
        </p:nvSpPr>
        <p:spPr>
          <a:xfrm>
            <a:off x="825907" y="1455847"/>
            <a:ext cx="10132144" cy="446580"/>
          </a:xfrm>
          <a:prstGeom prst="rect">
            <a:avLst/>
          </a:prstGeom>
          <a:solidFill>
            <a:schemeClr val="bg1">
              <a:lumMod val="8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Font typeface="Arial" panose="020B0604020202020204" pitchFamily="34" charset="0"/>
              <a:buNone/>
            </a:pPr>
            <a:r>
              <a:rPr lang="ar-BH" sz="2400" b="1" dirty="0"/>
              <a:t>سارت تونس بعد الحرب العالمية الثانية بخطى ثابتة نحو الاستقلال وكان من أبرز مراحل ذلك:</a:t>
            </a:r>
          </a:p>
        </p:txBody>
      </p:sp>
    </p:spTree>
    <p:extLst>
      <p:ext uri="{BB962C8B-B14F-4D97-AF65-F5344CB8AC3E}">
        <p14:creationId xmlns:p14="http://schemas.microsoft.com/office/powerpoint/2010/main" val="12245765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circle(in)">
                                      <p:cBhvr>
                                        <p:cTn id="7" dur="20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circle(in)">
                                      <p:cBhvr>
                                        <p:cTn id="12" dur="2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in)">
                                      <p:cBhvr>
                                        <p:cTn id="22" dur="2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fltVal val="0"/>
                                          </p:val>
                                        </p:tav>
                                        <p:tav tm="100000">
                                          <p:val>
                                            <p:strVal val="#ppt_w"/>
                                          </p:val>
                                        </p:tav>
                                      </p:tavLst>
                                    </p:anim>
                                    <p:anim calcmode="lin" valueType="num">
                                      <p:cBhvr>
                                        <p:cTn id="28" dur="1000" fill="hold"/>
                                        <p:tgtEl>
                                          <p:spTgt spid="19"/>
                                        </p:tgtEl>
                                        <p:attrNameLst>
                                          <p:attrName>ppt_h</p:attrName>
                                        </p:attrNameLst>
                                      </p:cBhvr>
                                      <p:tavLst>
                                        <p:tav tm="0">
                                          <p:val>
                                            <p:fltVal val="0"/>
                                          </p:val>
                                        </p:tav>
                                        <p:tav tm="100000">
                                          <p:val>
                                            <p:strVal val="#ppt_h"/>
                                          </p:val>
                                        </p:tav>
                                      </p:tavLst>
                                    </p:anim>
                                    <p:anim calcmode="lin" valueType="num">
                                      <p:cBhvr>
                                        <p:cTn id="29" dur="1000" fill="hold"/>
                                        <p:tgtEl>
                                          <p:spTgt spid="19"/>
                                        </p:tgtEl>
                                        <p:attrNameLst>
                                          <p:attrName>style.rotation</p:attrName>
                                        </p:attrNameLst>
                                      </p:cBhvr>
                                      <p:tavLst>
                                        <p:tav tm="0">
                                          <p:val>
                                            <p:fltVal val="90"/>
                                          </p:val>
                                        </p:tav>
                                        <p:tav tm="100000">
                                          <p:val>
                                            <p:fltVal val="0"/>
                                          </p:val>
                                        </p:tav>
                                      </p:tavLst>
                                    </p:anim>
                                    <p:animEffect transition="in" filter="fade">
                                      <p:cBhvr>
                                        <p:cTn id="30" dur="10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circle(in)">
                                      <p:cBhvr>
                                        <p:cTn id="35" dur="20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1000" fill="hold"/>
                                        <p:tgtEl>
                                          <p:spTgt spid="20"/>
                                        </p:tgtEl>
                                        <p:attrNameLst>
                                          <p:attrName>ppt_w</p:attrName>
                                        </p:attrNameLst>
                                      </p:cBhvr>
                                      <p:tavLst>
                                        <p:tav tm="0">
                                          <p:val>
                                            <p:fltVal val="0"/>
                                          </p:val>
                                        </p:tav>
                                        <p:tav tm="100000">
                                          <p:val>
                                            <p:strVal val="#ppt_w"/>
                                          </p:val>
                                        </p:tav>
                                      </p:tavLst>
                                    </p:anim>
                                    <p:anim calcmode="lin" valueType="num">
                                      <p:cBhvr>
                                        <p:cTn id="41" dur="1000" fill="hold"/>
                                        <p:tgtEl>
                                          <p:spTgt spid="20"/>
                                        </p:tgtEl>
                                        <p:attrNameLst>
                                          <p:attrName>ppt_h</p:attrName>
                                        </p:attrNameLst>
                                      </p:cBhvr>
                                      <p:tavLst>
                                        <p:tav tm="0">
                                          <p:val>
                                            <p:fltVal val="0"/>
                                          </p:val>
                                        </p:tav>
                                        <p:tav tm="100000">
                                          <p:val>
                                            <p:strVal val="#ppt_h"/>
                                          </p:val>
                                        </p:tav>
                                      </p:tavLst>
                                    </p:anim>
                                    <p:anim calcmode="lin" valueType="num">
                                      <p:cBhvr>
                                        <p:cTn id="42" dur="1000" fill="hold"/>
                                        <p:tgtEl>
                                          <p:spTgt spid="20"/>
                                        </p:tgtEl>
                                        <p:attrNameLst>
                                          <p:attrName>style.rotation</p:attrName>
                                        </p:attrNameLst>
                                      </p:cBhvr>
                                      <p:tavLst>
                                        <p:tav tm="0">
                                          <p:val>
                                            <p:fltVal val="90"/>
                                          </p:val>
                                        </p:tav>
                                        <p:tav tm="100000">
                                          <p:val>
                                            <p:fltVal val="0"/>
                                          </p:val>
                                        </p:tav>
                                      </p:tavLst>
                                    </p:anim>
                                    <p:animEffect transition="in" filter="fade">
                                      <p:cBhvr>
                                        <p:cTn id="43" dur="10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circle(in)">
                                      <p:cBhvr>
                                        <p:cTn id="4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15" grpId="0" animBg="1"/>
      <p:bldP spid="17" grpId="0" animBg="1"/>
      <p:bldP spid="9" grpId="0" animBg="1"/>
      <p:bldP spid="19" grpId="0" animBg="1"/>
      <p:bldP spid="2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3" name="Rectangle 2">
            <a:extLst>
              <a:ext uri="{FF2B5EF4-FFF2-40B4-BE49-F238E27FC236}">
                <a16:creationId xmlns:a16="http://schemas.microsoft.com/office/drawing/2014/main" id="{A8E7BDA3-3F20-4ECC-A9B1-463AE38C792D}"/>
              </a:ext>
            </a:extLst>
          </p:cNvPr>
          <p:cNvSpPr/>
          <p:nvPr/>
        </p:nvSpPr>
        <p:spPr>
          <a:xfrm>
            <a:off x="19743" y="119815"/>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15" name="Content Placeholder 2"/>
          <p:cNvSpPr txBox="1">
            <a:spLocks/>
          </p:cNvSpPr>
          <p:nvPr/>
        </p:nvSpPr>
        <p:spPr>
          <a:xfrm>
            <a:off x="9465843" y="840783"/>
            <a:ext cx="2254726" cy="4965351"/>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solidFill>
                  <a:srgbClr val="FF0000"/>
                </a:solidFill>
              </a:rPr>
              <a:t>د- الاستقلال الداخلي:</a:t>
            </a:r>
            <a:endParaRPr lang="en-US" sz="2400" dirty="0">
              <a:solidFill>
                <a:srgbClr val="FF0000"/>
              </a:solidFill>
            </a:endParaRPr>
          </a:p>
          <a:p>
            <a:pPr marL="0" indent="0" algn="r" rtl="1">
              <a:lnSpc>
                <a:spcPct val="100000"/>
              </a:lnSpc>
              <a:buNone/>
            </a:pPr>
            <a:r>
              <a:rPr lang="ar-BH" sz="2400" dirty="0"/>
              <a:t>رغم معارضة المستوطنين أبرمت فرنسا مع تونس اتفاقيات 1955م، التي اعترفت فيها باستقلال تونس الذّاتي الذي يتيح لفرنسا الاستمرار في السيطرة على شؤون الدفاع والمالية والسّياسة الخارجية.</a:t>
            </a:r>
          </a:p>
          <a:p>
            <a:pPr marL="0" indent="0" algn="r" rtl="1">
              <a:lnSpc>
                <a:spcPct val="100000"/>
              </a:lnSpc>
              <a:buNone/>
            </a:pPr>
            <a:endParaRPr lang="ar-BH" sz="2400" dirty="0"/>
          </a:p>
        </p:txBody>
      </p:sp>
      <p:sp>
        <p:nvSpPr>
          <p:cNvPr id="9" name="Content Placeholder 2">
            <a:extLst>
              <a:ext uri="{FF2B5EF4-FFF2-40B4-BE49-F238E27FC236}">
                <a16:creationId xmlns:a16="http://schemas.microsoft.com/office/drawing/2014/main" id="{F6B22E82-284A-44BA-BDA5-F3E77E70D957}"/>
              </a:ext>
            </a:extLst>
          </p:cNvPr>
          <p:cNvSpPr txBox="1">
            <a:spLocks/>
          </p:cNvSpPr>
          <p:nvPr/>
        </p:nvSpPr>
        <p:spPr>
          <a:xfrm>
            <a:off x="6503181" y="840783"/>
            <a:ext cx="2482773" cy="4956077"/>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solidFill>
                  <a:srgbClr val="FF0000"/>
                </a:solidFill>
              </a:rPr>
              <a:t>هـ</a:t>
            </a:r>
            <a:r>
              <a:rPr lang="ar-SA" sz="2400" dirty="0">
                <a:solidFill>
                  <a:srgbClr val="FF0000"/>
                </a:solidFill>
              </a:rPr>
              <a:t> </a:t>
            </a:r>
            <a:r>
              <a:rPr lang="ar-BH" sz="2400" dirty="0">
                <a:solidFill>
                  <a:srgbClr val="FF0000"/>
                </a:solidFill>
              </a:rPr>
              <a:t>- الاستقلال التّام:</a:t>
            </a:r>
          </a:p>
          <a:p>
            <a:pPr marL="0" indent="0" algn="r" rtl="1">
              <a:lnSpc>
                <a:spcPct val="100000"/>
              </a:lnSpc>
              <a:buNone/>
            </a:pPr>
            <a:r>
              <a:rPr lang="ar-BH" sz="2400" dirty="0"/>
              <a:t>على أثر الإعلان عن استقلال المغرب، وتولي الاشتراكيين الحكم في فرنسا، طالب الوطنيين بمراجعة اتفاقيات 1955م، في اتجاه الاستقلال، فجرت مفاوضات أسفرت عن الإعلان عن استقلال تونس عام 1956م واسترجاع سيادتها الخارجية. </a:t>
            </a:r>
          </a:p>
        </p:txBody>
      </p:sp>
      <p:sp>
        <p:nvSpPr>
          <p:cNvPr id="19" name="Striped Right Arrow 4">
            <a:extLst>
              <a:ext uri="{FF2B5EF4-FFF2-40B4-BE49-F238E27FC236}">
                <a16:creationId xmlns:a16="http://schemas.microsoft.com/office/drawing/2014/main" id="{1454BFB8-3D37-4516-A464-01C2A3BA4106}"/>
              </a:ext>
            </a:extLst>
          </p:cNvPr>
          <p:cNvSpPr/>
          <p:nvPr/>
        </p:nvSpPr>
        <p:spPr>
          <a:xfrm rot="10800000">
            <a:off x="8921170" y="2675727"/>
            <a:ext cx="544674" cy="1097280"/>
          </a:xfrm>
          <a:prstGeom prst="striped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2">
            <a:extLst>
              <a:ext uri="{FF2B5EF4-FFF2-40B4-BE49-F238E27FC236}">
                <a16:creationId xmlns:a16="http://schemas.microsoft.com/office/drawing/2014/main" id="{16C2632F-5D13-4677-BA82-086068719262}"/>
              </a:ext>
            </a:extLst>
          </p:cNvPr>
          <p:cNvSpPr txBox="1">
            <a:spLocks/>
          </p:cNvSpPr>
          <p:nvPr/>
        </p:nvSpPr>
        <p:spPr>
          <a:xfrm>
            <a:off x="19743" y="840783"/>
            <a:ext cx="5893721" cy="5014759"/>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solidFill>
                  <a:srgbClr val="FF0000"/>
                </a:solidFill>
              </a:rPr>
              <a:t>و- بناء الدولة الوطنية واستكمال السيادة: تحقق خلالها:</a:t>
            </a:r>
          </a:p>
          <a:p>
            <a:pPr algn="r" rtl="1">
              <a:lnSpc>
                <a:spcPct val="100000"/>
              </a:lnSpc>
              <a:buFontTx/>
              <a:buChar char="-"/>
            </a:pPr>
            <a:r>
              <a:rPr lang="ar-BH" sz="2400" dirty="0" err="1"/>
              <a:t>توّنسة</a:t>
            </a:r>
            <a:r>
              <a:rPr lang="ar-BH" sz="2400" dirty="0"/>
              <a:t> الجهاز الإداري والقضائي والعسكري. </a:t>
            </a:r>
          </a:p>
          <a:p>
            <a:pPr algn="r" rtl="1">
              <a:lnSpc>
                <a:spcPct val="100000"/>
              </a:lnSpc>
              <a:buFontTx/>
              <a:buChar char="-"/>
            </a:pPr>
            <a:r>
              <a:rPr lang="ar-BH" sz="2400" dirty="0"/>
              <a:t>إعلان النّظام الجمهوري عام 1957م، وتكليف الحبيب بورقيبة برئاسة البلاد.</a:t>
            </a:r>
          </a:p>
          <a:p>
            <a:pPr algn="r" rtl="1">
              <a:lnSpc>
                <a:spcPct val="100000"/>
              </a:lnSpc>
              <a:buFontTx/>
              <a:buChar char="-"/>
            </a:pPr>
            <a:r>
              <a:rPr lang="ar-BH" sz="2400" dirty="0"/>
              <a:t>اعلان الدستور الذي أقر سيادة الشّعب وفصل السّلطات.</a:t>
            </a:r>
          </a:p>
          <a:p>
            <a:pPr algn="r" rtl="1">
              <a:lnSpc>
                <a:spcPct val="100000"/>
              </a:lnSpc>
              <a:buFontTx/>
              <a:buChar char="-"/>
            </a:pPr>
            <a:r>
              <a:rPr lang="ar-BH" sz="2400" dirty="0"/>
              <a:t> تحقيق الجلاء العسكري الفرنسي 1963م.</a:t>
            </a:r>
          </a:p>
          <a:p>
            <a:pPr algn="r" rtl="1">
              <a:lnSpc>
                <a:spcPct val="100000"/>
              </a:lnSpc>
              <a:buFontTx/>
              <a:buChar char="-"/>
            </a:pPr>
            <a:r>
              <a:rPr lang="ar-BH" sz="2400" dirty="0"/>
              <a:t>تأمييم أراضي المستوطنات عام1964م.</a:t>
            </a:r>
          </a:p>
          <a:p>
            <a:pPr algn="r" rtl="1">
              <a:lnSpc>
                <a:spcPct val="100000"/>
              </a:lnSpc>
              <a:buFontTx/>
              <a:buChar char="-"/>
            </a:pPr>
            <a:r>
              <a:rPr lang="ar-BH" sz="2400" dirty="0"/>
              <a:t>تجسيد المشروع الإصلاحي التحديثي، لكن ذلك لم ينجح إذ دخلت البلاد في أزمة خانقة منذ  ثمنينيات القرن20م.</a:t>
            </a:r>
          </a:p>
          <a:p>
            <a:pPr algn="r" rtl="1">
              <a:lnSpc>
                <a:spcPct val="100000"/>
              </a:lnSpc>
              <a:buFontTx/>
              <a:buChar char="-"/>
            </a:pPr>
            <a:r>
              <a:rPr lang="ar-BH" sz="2400" dirty="0"/>
              <a:t>تولى حكم البلاد عام 1987م زين العابدين الذي لم ينجح في حل الأزمة، وانهار  حكمه عام 2011م. </a:t>
            </a:r>
          </a:p>
        </p:txBody>
      </p:sp>
      <p:sp>
        <p:nvSpPr>
          <p:cNvPr id="13" name="Striped Right Arrow 4">
            <a:extLst>
              <a:ext uri="{FF2B5EF4-FFF2-40B4-BE49-F238E27FC236}">
                <a16:creationId xmlns:a16="http://schemas.microsoft.com/office/drawing/2014/main" id="{1F4BEE10-AEA9-4D0E-A48E-F0FF4BE404E5}"/>
              </a:ext>
            </a:extLst>
          </p:cNvPr>
          <p:cNvSpPr/>
          <p:nvPr/>
        </p:nvSpPr>
        <p:spPr>
          <a:xfrm rot="10800000">
            <a:off x="5893722" y="2675727"/>
            <a:ext cx="544674" cy="1097280"/>
          </a:xfrm>
          <a:prstGeom prst="striped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25631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fltVal val="0"/>
                                          </p:val>
                                        </p:tav>
                                        <p:tav tm="100000">
                                          <p:val>
                                            <p:strVal val="#ppt_w"/>
                                          </p:val>
                                        </p:tav>
                                      </p:tavLst>
                                    </p:anim>
                                    <p:anim calcmode="lin" valueType="num">
                                      <p:cBhvr>
                                        <p:cTn id="13" dur="1000" fill="hold"/>
                                        <p:tgtEl>
                                          <p:spTgt spid="19"/>
                                        </p:tgtEl>
                                        <p:attrNameLst>
                                          <p:attrName>ppt_h</p:attrName>
                                        </p:attrNameLst>
                                      </p:cBhvr>
                                      <p:tavLst>
                                        <p:tav tm="0">
                                          <p:val>
                                            <p:fltVal val="0"/>
                                          </p:val>
                                        </p:tav>
                                        <p:tav tm="100000">
                                          <p:val>
                                            <p:strVal val="#ppt_h"/>
                                          </p:val>
                                        </p:tav>
                                      </p:tavLst>
                                    </p:anim>
                                    <p:anim calcmode="lin" valueType="num">
                                      <p:cBhvr>
                                        <p:cTn id="14" dur="1000" fill="hold"/>
                                        <p:tgtEl>
                                          <p:spTgt spid="19"/>
                                        </p:tgtEl>
                                        <p:attrNameLst>
                                          <p:attrName>style.rotation</p:attrName>
                                        </p:attrNameLst>
                                      </p:cBhvr>
                                      <p:tavLst>
                                        <p:tav tm="0">
                                          <p:val>
                                            <p:fltVal val="90"/>
                                          </p:val>
                                        </p:tav>
                                        <p:tav tm="100000">
                                          <p:val>
                                            <p:fltVal val="0"/>
                                          </p:val>
                                        </p:tav>
                                      </p:tavLst>
                                    </p:anim>
                                    <p:animEffect transition="in" filter="fade">
                                      <p:cBhvr>
                                        <p:cTn id="15" dur="10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circle(in)">
                                      <p:cBhvr>
                                        <p:cTn id="20" dur="20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circle(in)">
                                      <p:cBhvr>
                                        <p:cTn id="3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animBg="1"/>
      <p:bldP spid="19" grpId="0" animBg="1"/>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2" name="Rectangle 1"/>
          <p:cNvSpPr/>
          <p:nvPr/>
        </p:nvSpPr>
        <p:spPr>
          <a:xfrm>
            <a:off x="662055" y="501052"/>
            <a:ext cx="10553115" cy="487680"/>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rtl="1">
              <a:spcAft>
                <a:spcPts val="800"/>
              </a:spcAft>
            </a:pPr>
            <a:r>
              <a:rPr lang="ar-BH" sz="3200" b="1" dirty="0">
                <a:solidFill>
                  <a:srgbClr val="FF0000"/>
                </a:solidFill>
              </a:rPr>
              <a:t>ثالثًا: حركة التّحرر في المغرب الاقصى وتحقيق الاستقلال.</a:t>
            </a:r>
            <a:endParaRPr lang="en-US" sz="3200" b="1" dirty="0">
              <a:solidFill>
                <a:srgbClr val="FF0000"/>
              </a:solidFill>
              <a:latin typeface="Simplified Arabic" panose="02020603050405020304" pitchFamily="18" charset="-78"/>
              <a:ea typeface="Calibri" panose="020F0502020204030204" pitchFamily="34" charset="0"/>
            </a:endParaRPr>
          </a:p>
        </p:txBody>
      </p:sp>
      <p:sp>
        <p:nvSpPr>
          <p:cNvPr id="7" name="Content Placeholder 2"/>
          <p:cNvSpPr>
            <a:spLocks noGrp="1"/>
          </p:cNvSpPr>
          <p:nvPr>
            <p:ph idx="1"/>
          </p:nvPr>
        </p:nvSpPr>
        <p:spPr>
          <a:xfrm>
            <a:off x="662057" y="968167"/>
            <a:ext cx="10553114" cy="478406"/>
          </a:xfrm>
          <a:solidFill>
            <a:schemeClr val="accent4">
              <a:lumMod val="20000"/>
              <a:lumOff val="80000"/>
            </a:schemeClr>
          </a:solidFill>
        </p:spPr>
        <p:txBody>
          <a:bodyPr>
            <a:noAutofit/>
          </a:bodyPr>
          <a:lstStyle/>
          <a:p>
            <a:pPr marL="0" indent="0" algn="r" rtl="1">
              <a:lnSpc>
                <a:spcPct val="100000"/>
              </a:lnSpc>
              <a:buNone/>
            </a:pPr>
            <a:r>
              <a:rPr lang="ar-BH" sz="3200" dirty="0"/>
              <a:t>1- حركة التّحرر المغربية:</a:t>
            </a:r>
          </a:p>
        </p:txBody>
      </p:sp>
      <p:sp>
        <p:nvSpPr>
          <p:cNvPr id="3" name="Rectangle 2">
            <a:extLst>
              <a:ext uri="{FF2B5EF4-FFF2-40B4-BE49-F238E27FC236}">
                <a16:creationId xmlns:a16="http://schemas.microsoft.com/office/drawing/2014/main" id="{A8E7BDA3-3F20-4ECC-A9B1-463AE38C792D}"/>
              </a:ext>
            </a:extLst>
          </p:cNvPr>
          <p:cNvSpPr/>
          <p:nvPr/>
        </p:nvSpPr>
        <p:spPr>
          <a:xfrm>
            <a:off x="662055" y="94659"/>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15" name="Content Placeholder 2"/>
          <p:cNvSpPr txBox="1">
            <a:spLocks/>
          </p:cNvSpPr>
          <p:nvPr/>
        </p:nvSpPr>
        <p:spPr>
          <a:xfrm>
            <a:off x="5420299" y="1446573"/>
            <a:ext cx="5794872" cy="5014759"/>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solidFill>
                  <a:srgbClr val="FF0000"/>
                </a:solidFill>
              </a:rPr>
              <a:t>أ- ثورة الريف (1922- 1926م):</a:t>
            </a:r>
            <a:endParaRPr lang="en-US" sz="2400" dirty="0">
              <a:solidFill>
                <a:srgbClr val="FF0000"/>
              </a:solidFill>
            </a:endParaRPr>
          </a:p>
          <a:p>
            <a:pPr marL="0" indent="0" algn="r" rtl="1">
              <a:lnSpc>
                <a:spcPct val="100000"/>
              </a:lnSpc>
              <a:buNone/>
            </a:pPr>
            <a:r>
              <a:rPr lang="ar-BH" sz="2400" dirty="0"/>
              <a:t>اشتعلت الثّورات الوطنية بعد نهاية الحرب العالمية الأولى، من أبرزها ثورة عبدالكريم الخطابي في منطقة الريف ضد الاحتلال الإسباني، حيث استطاعت تحقيق ما يلي:</a:t>
            </a:r>
          </a:p>
          <a:p>
            <a:pPr algn="r" rtl="1">
              <a:lnSpc>
                <a:spcPct val="100000"/>
              </a:lnSpc>
              <a:buFontTx/>
              <a:buChar char="-"/>
            </a:pPr>
            <a:r>
              <a:rPr lang="ar-BH" sz="2400" dirty="0"/>
              <a:t>التف الشّعب حولها وحققت انتصارات </a:t>
            </a:r>
            <a:r>
              <a:rPr lang="ar-SA" sz="2400" dirty="0"/>
              <a:t>باهرة على</a:t>
            </a:r>
            <a:r>
              <a:rPr lang="ar-BH" sz="2400" dirty="0"/>
              <a:t> الإسبان وردتهم نحو الساحل</a:t>
            </a:r>
            <a:r>
              <a:rPr lang="ar-SA" sz="2400" dirty="0"/>
              <a:t> الغربي.</a:t>
            </a:r>
            <a:endParaRPr lang="ar-BH" sz="2400" dirty="0"/>
          </a:p>
          <a:p>
            <a:pPr algn="r" rtl="1">
              <a:lnSpc>
                <a:spcPct val="100000"/>
              </a:lnSpc>
              <a:buFontTx/>
              <a:buChar char="-"/>
            </a:pPr>
            <a:r>
              <a:rPr lang="ar-BH" sz="2400" dirty="0"/>
              <a:t>أعلن الخطابي قيام جمهورية الريف. </a:t>
            </a:r>
          </a:p>
          <a:p>
            <a:pPr algn="r" rtl="1">
              <a:lnSpc>
                <a:spcPct val="100000"/>
              </a:lnSpc>
              <a:buFontTx/>
              <a:buChar char="-"/>
            </a:pPr>
            <a:r>
              <a:rPr lang="ar-BH" sz="2400" dirty="0"/>
              <a:t>تحول إلى مقاومة الاحتلال الفرنسي في مناطق سيطرتهم.</a:t>
            </a:r>
          </a:p>
          <a:p>
            <a:pPr algn="r" rtl="1">
              <a:lnSpc>
                <a:spcPct val="100000"/>
              </a:lnSpc>
              <a:buFontTx/>
              <a:buChar char="-"/>
            </a:pPr>
            <a:r>
              <a:rPr lang="ar-BH" sz="2400" dirty="0"/>
              <a:t>تضافرت جهود فرنسا وأسبانيا في محاربة ثورة الخطابي، مما أدى إلى القضاء عليها باستسلام الخطابي ونفيه عام 1926م.</a:t>
            </a:r>
          </a:p>
        </p:txBody>
      </p:sp>
      <p:sp>
        <p:nvSpPr>
          <p:cNvPr id="19" name="Striped Right Arrow 4">
            <a:extLst>
              <a:ext uri="{FF2B5EF4-FFF2-40B4-BE49-F238E27FC236}">
                <a16:creationId xmlns:a16="http://schemas.microsoft.com/office/drawing/2014/main" id="{1454BFB8-3D37-4516-A464-01C2A3BA4106}"/>
              </a:ext>
            </a:extLst>
          </p:cNvPr>
          <p:cNvSpPr/>
          <p:nvPr/>
        </p:nvSpPr>
        <p:spPr>
          <a:xfrm rot="10800000">
            <a:off x="4760331" y="2675727"/>
            <a:ext cx="639044" cy="1097280"/>
          </a:xfrm>
          <a:prstGeom prst="striped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2">
            <a:extLst>
              <a:ext uri="{FF2B5EF4-FFF2-40B4-BE49-F238E27FC236}">
                <a16:creationId xmlns:a16="http://schemas.microsoft.com/office/drawing/2014/main" id="{16C2632F-5D13-4677-BA82-086068719262}"/>
              </a:ext>
            </a:extLst>
          </p:cNvPr>
          <p:cNvSpPr txBox="1">
            <a:spLocks/>
          </p:cNvSpPr>
          <p:nvPr/>
        </p:nvSpPr>
        <p:spPr>
          <a:xfrm>
            <a:off x="662057" y="1455847"/>
            <a:ext cx="4098274" cy="5014759"/>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SA" sz="2400" dirty="0">
                <a:solidFill>
                  <a:srgbClr val="FF0000"/>
                </a:solidFill>
              </a:rPr>
              <a:t>ب</a:t>
            </a:r>
            <a:r>
              <a:rPr lang="ar-BH" sz="2400" dirty="0">
                <a:solidFill>
                  <a:srgbClr val="FF0000"/>
                </a:solidFill>
              </a:rPr>
              <a:t>- المقاومة السياسية:</a:t>
            </a:r>
          </a:p>
          <a:p>
            <a:pPr marL="0" indent="0" algn="r" rtl="1">
              <a:lnSpc>
                <a:spcPct val="100000"/>
              </a:lnSpc>
              <a:buNone/>
            </a:pPr>
            <a:r>
              <a:rPr lang="ar-BH" sz="2400" dirty="0"/>
              <a:t>شهدت البلاد حركة سياسية نشطة قادتها أحزاب سياسية كان شعارها الاستقلال.  كان من أبرزها:</a:t>
            </a:r>
          </a:p>
          <a:p>
            <a:pPr marL="0" indent="0" algn="r" rtl="1">
              <a:lnSpc>
                <a:spcPct val="100000"/>
              </a:lnSpc>
              <a:buNone/>
            </a:pPr>
            <a:r>
              <a:rPr lang="ar-BH" sz="2400" dirty="0"/>
              <a:t>-  الحزب الوطني بزعامة علال الفاسي. </a:t>
            </a:r>
          </a:p>
          <a:p>
            <a:pPr algn="r" rtl="1">
              <a:lnSpc>
                <a:spcPct val="100000"/>
              </a:lnSpc>
              <a:buFontTx/>
              <a:buChar char="-"/>
            </a:pPr>
            <a:r>
              <a:rPr lang="ar-BH" sz="2400" dirty="0"/>
              <a:t>في عام 1943م ظهر حزب الاستقلال الذي دعا إلى الاستقلال التام، وتوطيد العلاقات مع الدول العربية وإقامة حكومة دستورية، ونادى بالسلطان محمد الخامس ملكًا على المغرب. </a:t>
            </a:r>
          </a:p>
        </p:txBody>
      </p:sp>
    </p:spTree>
    <p:extLst>
      <p:ext uri="{BB962C8B-B14F-4D97-AF65-F5344CB8AC3E}">
        <p14:creationId xmlns:p14="http://schemas.microsoft.com/office/powerpoint/2010/main" val="17851014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bg/>
                                          </p:spTgt>
                                        </p:tgtEl>
                                        <p:attrNameLst>
                                          <p:attrName>style.visibility</p:attrName>
                                        </p:attrNameLst>
                                      </p:cBhvr>
                                      <p:to>
                                        <p:strVal val="visible"/>
                                      </p:to>
                                    </p:set>
                                    <p:animEffect transition="in" filter="circle(in)">
                                      <p:cBhvr>
                                        <p:cTn id="12" dur="2000"/>
                                        <p:tgtEl>
                                          <p:spTgt spid="7">
                                            <p:bg/>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circle(in)">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in)">
                                      <p:cBhvr>
                                        <p:cTn id="22" dur="2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fltVal val="0"/>
                                          </p:val>
                                        </p:tav>
                                        <p:tav tm="100000">
                                          <p:val>
                                            <p:strVal val="#ppt_w"/>
                                          </p:val>
                                        </p:tav>
                                      </p:tavLst>
                                    </p:anim>
                                    <p:anim calcmode="lin" valueType="num">
                                      <p:cBhvr>
                                        <p:cTn id="28" dur="1000" fill="hold"/>
                                        <p:tgtEl>
                                          <p:spTgt spid="19"/>
                                        </p:tgtEl>
                                        <p:attrNameLst>
                                          <p:attrName>ppt_h</p:attrName>
                                        </p:attrNameLst>
                                      </p:cBhvr>
                                      <p:tavLst>
                                        <p:tav tm="0">
                                          <p:val>
                                            <p:fltVal val="0"/>
                                          </p:val>
                                        </p:tav>
                                        <p:tav tm="100000">
                                          <p:val>
                                            <p:strVal val="#ppt_h"/>
                                          </p:val>
                                        </p:tav>
                                      </p:tavLst>
                                    </p:anim>
                                    <p:anim calcmode="lin" valueType="num">
                                      <p:cBhvr>
                                        <p:cTn id="29" dur="1000" fill="hold"/>
                                        <p:tgtEl>
                                          <p:spTgt spid="19"/>
                                        </p:tgtEl>
                                        <p:attrNameLst>
                                          <p:attrName>style.rotation</p:attrName>
                                        </p:attrNameLst>
                                      </p:cBhvr>
                                      <p:tavLst>
                                        <p:tav tm="0">
                                          <p:val>
                                            <p:fltVal val="90"/>
                                          </p:val>
                                        </p:tav>
                                        <p:tav tm="100000">
                                          <p:val>
                                            <p:fltVal val="0"/>
                                          </p:val>
                                        </p:tav>
                                      </p:tavLst>
                                    </p:anim>
                                    <p:animEffect transition="in" filter="fade">
                                      <p:cBhvr>
                                        <p:cTn id="30" dur="10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circle(in)">
                                      <p:cBhvr>
                                        <p:cTn id="35"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animBg="1"/>
      <p:bldP spid="15" grpId="0" animBg="1"/>
      <p:bldP spid="19"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7" name="Content Placeholder 2"/>
          <p:cNvSpPr>
            <a:spLocks noGrp="1"/>
          </p:cNvSpPr>
          <p:nvPr>
            <p:ph idx="1"/>
          </p:nvPr>
        </p:nvSpPr>
        <p:spPr>
          <a:xfrm>
            <a:off x="662057" y="810077"/>
            <a:ext cx="10365827" cy="478406"/>
          </a:xfrm>
          <a:solidFill>
            <a:schemeClr val="accent4">
              <a:lumMod val="20000"/>
              <a:lumOff val="80000"/>
            </a:schemeClr>
          </a:solidFill>
        </p:spPr>
        <p:txBody>
          <a:bodyPr>
            <a:noAutofit/>
          </a:bodyPr>
          <a:lstStyle/>
          <a:p>
            <a:pPr marL="0" indent="0" algn="r" rtl="1">
              <a:lnSpc>
                <a:spcPct val="100000"/>
              </a:lnSpc>
              <a:buNone/>
            </a:pPr>
            <a:r>
              <a:rPr lang="ar-BH" sz="3200" dirty="0"/>
              <a:t>2- تحقيق الاستقلال.</a:t>
            </a:r>
          </a:p>
        </p:txBody>
      </p:sp>
      <p:sp>
        <p:nvSpPr>
          <p:cNvPr id="3" name="Rectangle 2">
            <a:extLst>
              <a:ext uri="{FF2B5EF4-FFF2-40B4-BE49-F238E27FC236}">
                <a16:creationId xmlns:a16="http://schemas.microsoft.com/office/drawing/2014/main" id="{A8E7BDA3-3F20-4ECC-A9B1-463AE38C792D}"/>
              </a:ext>
            </a:extLst>
          </p:cNvPr>
          <p:cNvSpPr/>
          <p:nvPr/>
        </p:nvSpPr>
        <p:spPr>
          <a:xfrm>
            <a:off x="662055" y="131747"/>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15" name="Content Placeholder 2"/>
          <p:cNvSpPr txBox="1">
            <a:spLocks/>
          </p:cNvSpPr>
          <p:nvPr/>
        </p:nvSpPr>
        <p:spPr>
          <a:xfrm>
            <a:off x="8703325" y="1288484"/>
            <a:ext cx="2324559" cy="5172848"/>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r" rtl="1">
              <a:lnSpc>
                <a:spcPct val="100000"/>
              </a:lnSpc>
              <a:buAutoNum type="arabic1Minus"/>
            </a:pPr>
            <a:r>
              <a:rPr lang="ar-BH" sz="2400" dirty="0">
                <a:solidFill>
                  <a:srgbClr val="FF0000"/>
                </a:solidFill>
              </a:rPr>
              <a:t>الجبهة الوطنية المغربية :</a:t>
            </a:r>
          </a:p>
          <a:p>
            <a:pPr algn="r" rtl="1">
              <a:lnSpc>
                <a:spcPct val="100000"/>
              </a:lnSpc>
              <a:buFontTx/>
              <a:buChar char="-"/>
            </a:pPr>
            <a:r>
              <a:rPr lang="ar-BH" sz="2400" dirty="0"/>
              <a:t>صعّدت الأحزاب السّياسية كفاحها بعد الحرب العالمية الثانية. </a:t>
            </a:r>
          </a:p>
          <a:p>
            <a:pPr algn="r" rtl="1">
              <a:lnSpc>
                <a:spcPct val="100000"/>
              </a:lnSpc>
              <a:buFontTx/>
              <a:buChar char="-"/>
            </a:pPr>
            <a:r>
              <a:rPr lang="ar-BH" sz="2400" dirty="0"/>
              <a:t>توحدت في جبهة وطنية بزعامة حزب الاستقلال وحظيت بمساندة السّلطان محمد الخامس.</a:t>
            </a:r>
            <a:endParaRPr lang="en-US" sz="2400" dirty="0"/>
          </a:p>
        </p:txBody>
      </p:sp>
      <p:sp>
        <p:nvSpPr>
          <p:cNvPr id="19" name="Striped Right Arrow 4">
            <a:extLst>
              <a:ext uri="{FF2B5EF4-FFF2-40B4-BE49-F238E27FC236}">
                <a16:creationId xmlns:a16="http://schemas.microsoft.com/office/drawing/2014/main" id="{1454BFB8-3D37-4516-A464-01C2A3BA4106}"/>
              </a:ext>
            </a:extLst>
          </p:cNvPr>
          <p:cNvSpPr/>
          <p:nvPr/>
        </p:nvSpPr>
        <p:spPr>
          <a:xfrm rot="10800000">
            <a:off x="7816469" y="2906574"/>
            <a:ext cx="913332" cy="1097280"/>
          </a:xfrm>
          <a:prstGeom prst="striped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2">
            <a:extLst>
              <a:ext uri="{FF2B5EF4-FFF2-40B4-BE49-F238E27FC236}">
                <a16:creationId xmlns:a16="http://schemas.microsoft.com/office/drawing/2014/main" id="{16C2632F-5D13-4677-BA82-086068719262}"/>
              </a:ext>
            </a:extLst>
          </p:cNvPr>
          <p:cNvSpPr txBox="1">
            <a:spLocks/>
          </p:cNvSpPr>
          <p:nvPr/>
        </p:nvSpPr>
        <p:spPr>
          <a:xfrm>
            <a:off x="5649620" y="1288483"/>
            <a:ext cx="2183236" cy="5146733"/>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solidFill>
                  <a:srgbClr val="FF0000"/>
                </a:solidFill>
              </a:rPr>
              <a:t>ب- سياسة فرنسا:</a:t>
            </a:r>
          </a:p>
          <a:p>
            <a:pPr marL="0" indent="0" algn="r" rtl="1">
              <a:lnSpc>
                <a:spcPct val="100000"/>
              </a:lnSpc>
              <a:buNone/>
            </a:pPr>
            <a:r>
              <a:rPr lang="ar-BH" sz="2400" dirty="0"/>
              <a:t> - شعرت فرنسا بخطر مساندة السّلطان محمد الخامس للجبهة الوطنية. </a:t>
            </a:r>
          </a:p>
          <a:p>
            <a:pPr marL="0" indent="0" algn="r" rtl="1">
              <a:lnSpc>
                <a:spcPct val="100000"/>
              </a:lnSpc>
              <a:buNone/>
            </a:pPr>
            <a:r>
              <a:rPr lang="ar-BH" sz="2400" dirty="0"/>
              <a:t>-  عمدت إلى عزله ونفيه عام 1953م في محاولة منها لتحجيم المقاومة، لكن نفيه أثار عاصفة من الاضطرابات عمت البلاد. </a:t>
            </a:r>
          </a:p>
        </p:txBody>
      </p:sp>
      <p:sp>
        <p:nvSpPr>
          <p:cNvPr id="9" name="Striped Right Arrow 4">
            <a:extLst>
              <a:ext uri="{FF2B5EF4-FFF2-40B4-BE49-F238E27FC236}">
                <a16:creationId xmlns:a16="http://schemas.microsoft.com/office/drawing/2014/main" id="{C163BBDE-6ABE-4159-B552-F7CFAFC2C266}"/>
              </a:ext>
            </a:extLst>
          </p:cNvPr>
          <p:cNvSpPr/>
          <p:nvPr/>
        </p:nvSpPr>
        <p:spPr>
          <a:xfrm rot="10800000">
            <a:off x="4660135" y="2906574"/>
            <a:ext cx="1021727" cy="1097280"/>
          </a:xfrm>
          <a:prstGeom prst="striped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2">
            <a:extLst>
              <a:ext uri="{FF2B5EF4-FFF2-40B4-BE49-F238E27FC236}">
                <a16:creationId xmlns:a16="http://schemas.microsoft.com/office/drawing/2014/main" id="{3B831805-F974-4698-B042-D96E5372D364}"/>
              </a:ext>
            </a:extLst>
          </p:cNvPr>
          <p:cNvSpPr txBox="1">
            <a:spLocks/>
          </p:cNvSpPr>
          <p:nvPr/>
        </p:nvSpPr>
        <p:spPr>
          <a:xfrm>
            <a:off x="525780" y="1288484"/>
            <a:ext cx="4134355" cy="5091054"/>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solidFill>
                  <a:srgbClr val="FF0000"/>
                </a:solidFill>
              </a:rPr>
              <a:t>ج- عودة محمد الخامس وإعلان الاستقلال:</a:t>
            </a:r>
          </a:p>
          <a:p>
            <a:pPr marL="285750" indent="-285750" algn="r" rtl="1">
              <a:lnSpc>
                <a:spcPct val="100000"/>
              </a:lnSpc>
              <a:buNone/>
            </a:pPr>
            <a:r>
              <a:rPr lang="ar-BH" sz="2400" dirty="0"/>
              <a:t> - اضطرت فرنسا إلى إعادة السلطان من منفاه 1955م، وأعلنت إلغاء الحماية عن البلاد في مارس 1956م. </a:t>
            </a:r>
          </a:p>
          <a:p>
            <a:pPr algn="r" rtl="1">
              <a:lnSpc>
                <a:spcPct val="100000"/>
              </a:lnSpc>
              <a:buFontTx/>
              <a:buChar char="-"/>
            </a:pPr>
            <a:r>
              <a:rPr lang="ar-BH" sz="2400" dirty="0"/>
              <a:t>حذت إسبانيا حذو فرنسا فأعلنت عن إلغاء الحماية عن المغرب في أبريل 1956م لكنها ظلت تحكم مدينتي سبتة ومليلة.</a:t>
            </a:r>
          </a:p>
          <a:p>
            <a:pPr algn="r" rtl="1">
              <a:lnSpc>
                <a:spcPct val="100000"/>
              </a:lnSpc>
              <a:buFontTx/>
              <a:buChar char="-"/>
            </a:pPr>
            <a:r>
              <a:rPr lang="ar-BH" sz="2400" dirty="0"/>
              <a:t>انضم المغرب إلى جامعة الدّول العربية و</a:t>
            </a:r>
            <a:r>
              <a:rPr lang="ar-SA" sz="2400" dirty="0"/>
              <a:t> إلى </a:t>
            </a:r>
            <a:r>
              <a:rPr lang="ar-BH" sz="2400" dirty="0"/>
              <a:t>منظمة الأمم المتحدة عام 1956م. </a:t>
            </a:r>
          </a:p>
        </p:txBody>
      </p:sp>
    </p:spTree>
    <p:extLst>
      <p:ext uri="{BB962C8B-B14F-4D97-AF65-F5344CB8AC3E}">
        <p14:creationId xmlns:p14="http://schemas.microsoft.com/office/powerpoint/2010/main" val="402628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circle(in)">
                                      <p:cBhvr>
                                        <p:cTn id="7" dur="20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circle(in)">
                                      <p:cBhvr>
                                        <p:cTn id="12" dur="2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ircle(in)">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 calcmode="lin" valueType="num">
                                      <p:cBhvr>
                                        <p:cTn id="24" dur="1000" fill="hold"/>
                                        <p:tgtEl>
                                          <p:spTgt spid="19"/>
                                        </p:tgtEl>
                                        <p:attrNameLst>
                                          <p:attrName>style.rotation</p:attrName>
                                        </p:attrNameLst>
                                      </p:cBhvr>
                                      <p:tavLst>
                                        <p:tav tm="0">
                                          <p:val>
                                            <p:fltVal val="90"/>
                                          </p:val>
                                        </p:tav>
                                        <p:tav tm="100000">
                                          <p:val>
                                            <p:fltVal val="0"/>
                                          </p:val>
                                        </p:tav>
                                      </p:tavLst>
                                    </p:anim>
                                    <p:animEffect transition="in" filter="fade">
                                      <p:cBhvr>
                                        <p:cTn id="25" dur="10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circle(in)">
                                      <p:cBhvr>
                                        <p:cTn id="30" dur="2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circle(in)">
                                      <p:cBhvr>
                                        <p:cTn id="4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15" grpId="0" animBg="1"/>
      <p:bldP spid="19" grpId="0" animBg="1"/>
      <p:bldP spid="12" grpId="0" animBg="1"/>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7" name="Content Placeholder 2"/>
          <p:cNvSpPr>
            <a:spLocks noGrp="1"/>
          </p:cNvSpPr>
          <p:nvPr>
            <p:ph idx="1"/>
          </p:nvPr>
        </p:nvSpPr>
        <p:spPr>
          <a:xfrm>
            <a:off x="1366092" y="968167"/>
            <a:ext cx="9320268" cy="648598"/>
          </a:xfrm>
          <a:solidFill>
            <a:schemeClr val="accent4">
              <a:lumMod val="20000"/>
              <a:lumOff val="80000"/>
            </a:schemeClr>
          </a:solidFill>
        </p:spPr>
        <p:txBody>
          <a:bodyPr>
            <a:noAutofit/>
          </a:bodyPr>
          <a:lstStyle/>
          <a:p>
            <a:pPr marL="0" indent="0" algn="r" rtl="1">
              <a:lnSpc>
                <a:spcPct val="100000"/>
              </a:lnSpc>
              <a:buNone/>
            </a:pPr>
            <a:r>
              <a:rPr lang="ar-BH" sz="3200" dirty="0"/>
              <a:t>3- المغرب الأقصى بعد الاستقلال.</a:t>
            </a:r>
          </a:p>
        </p:txBody>
      </p:sp>
      <p:sp>
        <p:nvSpPr>
          <p:cNvPr id="3" name="Rectangle 2">
            <a:extLst>
              <a:ext uri="{FF2B5EF4-FFF2-40B4-BE49-F238E27FC236}">
                <a16:creationId xmlns:a16="http://schemas.microsoft.com/office/drawing/2014/main" id="{A8E7BDA3-3F20-4ECC-A9B1-463AE38C792D}"/>
              </a:ext>
            </a:extLst>
          </p:cNvPr>
          <p:cNvSpPr/>
          <p:nvPr/>
        </p:nvSpPr>
        <p:spPr>
          <a:xfrm>
            <a:off x="1366088" y="146107"/>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15" name="Content Placeholder 2"/>
          <p:cNvSpPr txBox="1">
            <a:spLocks/>
          </p:cNvSpPr>
          <p:nvPr/>
        </p:nvSpPr>
        <p:spPr>
          <a:xfrm>
            <a:off x="1366092" y="1822505"/>
            <a:ext cx="9320268" cy="4166815"/>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t> </a:t>
            </a:r>
            <a:endParaRPr lang="ar-SA" sz="2400" dirty="0"/>
          </a:p>
          <a:p>
            <a:pPr marL="0" indent="0" algn="r" rtl="1">
              <a:lnSpc>
                <a:spcPct val="100000"/>
              </a:lnSpc>
              <a:buNone/>
            </a:pPr>
            <a:r>
              <a:rPr lang="ar-BH" sz="2400" b="1" dirty="0"/>
              <a:t>شهدت المغرب بعد الاستقلال الأحداث الآتية:</a:t>
            </a:r>
          </a:p>
          <a:p>
            <a:pPr algn="r" rtl="1">
              <a:lnSpc>
                <a:spcPct val="100000"/>
              </a:lnSpc>
              <a:buFontTx/>
              <a:buChar char="-"/>
            </a:pPr>
            <a:r>
              <a:rPr lang="ar-BH" sz="2400" dirty="0"/>
              <a:t>قيام الحكم الدّستوري في البلاد.</a:t>
            </a:r>
          </a:p>
          <a:p>
            <a:pPr algn="r" rtl="1">
              <a:lnSpc>
                <a:spcPct val="100000"/>
              </a:lnSpc>
              <a:buFontTx/>
              <a:buChar char="-"/>
            </a:pPr>
            <a:r>
              <a:rPr lang="ar-BH" sz="2400" dirty="0"/>
              <a:t>جلاء القوات الفرنسية عن البلاد، التي غادرت آخر قاعدة لها في المغرب عام 1961م، كما أُجليت القواعد الأمريكية الأربع (1963-1971م).</a:t>
            </a:r>
          </a:p>
          <a:p>
            <a:pPr algn="r" rtl="1">
              <a:lnSpc>
                <a:spcPct val="100000"/>
              </a:lnSpc>
              <a:buFontTx/>
              <a:buChar char="-"/>
            </a:pPr>
            <a:r>
              <a:rPr lang="ar-BH" sz="2400" dirty="0"/>
              <a:t>وفاة السّلطان محمد الخامس عام 1961م، وتولي ابنه الأكبر الحسن الثّاني الحكم بعده، الذي حرص على اتباع سياسة الانفتاح على الدول العربية والإسلامية، وتمكن من أداء دور بارز في السّياسة العربية والإقليمية، وبعد وفاته في 1999م، تولى الحكم ابنه محمد السّادس.</a:t>
            </a:r>
          </a:p>
        </p:txBody>
      </p:sp>
    </p:spTree>
    <p:extLst>
      <p:ext uri="{BB962C8B-B14F-4D97-AF65-F5344CB8AC3E}">
        <p14:creationId xmlns:p14="http://schemas.microsoft.com/office/powerpoint/2010/main" val="1866295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circle(in)">
                                      <p:cBhvr>
                                        <p:cTn id="7" dur="20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circle(in)">
                                      <p:cBhvr>
                                        <p:cTn id="12" dur="2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ircle(in)">
                                      <p:cBhvr>
                                        <p:cTn id="1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2" name="Rectangle 1"/>
          <p:cNvSpPr/>
          <p:nvPr/>
        </p:nvSpPr>
        <p:spPr>
          <a:xfrm>
            <a:off x="1104151" y="747231"/>
            <a:ext cx="10226291" cy="487680"/>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rtl="1">
              <a:spcAft>
                <a:spcPts val="800"/>
              </a:spcAft>
            </a:pPr>
            <a:r>
              <a:rPr lang="ar-BH" sz="3200" b="1" dirty="0">
                <a:solidFill>
                  <a:srgbClr val="FF0000"/>
                </a:solidFill>
              </a:rPr>
              <a:t>رابعًا: نضال الشّعب الموريتاني وتحقيق الاستقلال .</a:t>
            </a:r>
            <a:endParaRPr lang="en-US" sz="3200" b="1" dirty="0">
              <a:solidFill>
                <a:srgbClr val="FF0000"/>
              </a:solidFill>
              <a:latin typeface="Simplified Arabic" panose="02020603050405020304" pitchFamily="18" charset="-78"/>
              <a:ea typeface="Calibri" panose="020F0502020204030204" pitchFamily="34" charset="0"/>
            </a:endParaRPr>
          </a:p>
        </p:txBody>
      </p:sp>
      <p:sp>
        <p:nvSpPr>
          <p:cNvPr id="3" name="Rectangle 2">
            <a:extLst>
              <a:ext uri="{FF2B5EF4-FFF2-40B4-BE49-F238E27FC236}">
                <a16:creationId xmlns:a16="http://schemas.microsoft.com/office/drawing/2014/main" id="{A8E7BDA3-3F20-4ECC-A9B1-463AE38C792D}"/>
              </a:ext>
            </a:extLst>
          </p:cNvPr>
          <p:cNvSpPr/>
          <p:nvPr/>
        </p:nvSpPr>
        <p:spPr>
          <a:xfrm>
            <a:off x="1104151" y="401316"/>
            <a:ext cx="5854234" cy="27491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CBA0424B-39B7-4D38-AB40-EA496E322AE7}"/>
              </a:ext>
            </a:extLst>
          </p:cNvPr>
          <p:cNvGrpSpPr/>
          <p:nvPr/>
        </p:nvGrpSpPr>
        <p:grpSpPr>
          <a:xfrm>
            <a:off x="2636013" y="1245321"/>
            <a:ext cx="7275637" cy="610345"/>
            <a:chOff x="2193218" y="617819"/>
            <a:chExt cx="8279944" cy="631353"/>
          </a:xfrm>
        </p:grpSpPr>
        <p:cxnSp>
          <p:nvCxnSpPr>
            <p:cNvPr id="10" name="Straight Arrow Connector 9">
              <a:extLst>
                <a:ext uri="{FF2B5EF4-FFF2-40B4-BE49-F238E27FC236}">
                  <a16:creationId xmlns:a16="http://schemas.microsoft.com/office/drawing/2014/main" id="{038B9FD7-0E0B-4DDC-9442-7A187C9A0BA9}"/>
                </a:ext>
              </a:extLst>
            </p:cNvPr>
            <p:cNvCxnSpPr>
              <a:cxnSpLocks/>
            </p:cNvCxnSpPr>
            <p:nvPr/>
          </p:nvCxnSpPr>
          <p:spPr>
            <a:xfrm>
              <a:off x="6071645" y="617819"/>
              <a:ext cx="0" cy="295945"/>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ABDC6BC-FCBF-46D2-BEB7-D6DB39002CBC}"/>
                </a:ext>
              </a:extLst>
            </p:cNvPr>
            <p:cNvCxnSpPr/>
            <p:nvPr/>
          </p:nvCxnSpPr>
          <p:spPr>
            <a:xfrm>
              <a:off x="2199568" y="913764"/>
              <a:ext cx="8273594" cy="0"/>
            </a:xfrm>
            <a:prstGeom prst="line">
              <a:avLst/>
            </a:prstGeom>
            <a:ln w="31750"/>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747BDDC1-457D-476F-AF31-35675B20EAE2}"/>
                </a:ext>
              </a:extLst>
            </p:cNvPr>
            <p:cNvCxnSpPr>
              <a:cxnSpLocks/>
            </p:cNvCxnSpPr>
            <p:nvPr/>
          </p:nvCxnSpPr>
          <p:spPr>
            <a:xfrm>
              <a:off x="10473162" y="945886"/>
              <a:ext cx="0" cy="303286"/>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40">
              <a:extLst>
                <a:ext uri="{FF2B5EF4-FFF2-40B4-BE49-F238E27FC236}">
                  <a16:creationId xmlns:a16="http://schemas.microsoft.com/office/drawing/2014/main" id="{E38395EA-EFB6-41D0-9A8A-579D26BF1C33}"/>
                </a:ext>
              </a:extLst>
            </p:cNvPr>
            <p:cNvCxnSpPr>
              <a:cxnSpLocks/>
            </p:cNvCxnSpPr>
            <p:nvPr/>
          </p:nvCxnSpPr>
          <p:spPr>
            <a:xfrm rot="5400000">
              <a:off x="2062928" y="1072556"/>
              <a:ext cx="273280" cy="12700"/>
            </a:xfrm>
            <a:prstGeom prst="curvedConnector3">
              <a:avLst>
                <a:gd name="adj1" fmla="val 50000"/>
              </a:avLst>
            </a:prstGeom>
            <a:ln w="34925">
              <a:tailEnd type="triangle"/>
            </a:ln>
          </p:spPr>
          <p:style>
            <a:lnRef idx="1">
              <a:schemeClr val="dk1"/>
            </a:lnRef>
            <a:fillRef idx="0">
              <a:schemeClr val="dk1"/>
            </a:fillRef>
            <a:effectRef idx="0">
              <a:schemeClr val="dk1"/>
            </a:effectRef>
            <a:fontRef idx="minor">
              <a:schemeClr val="tx1"/>
            </a:fontRef>
          </p:style>
        </p:cxnSp>
      </p:grpSp>
      <p:sp>
        <p:nvSpPr>
          <p:cNvPr id="15" name="Content Placeholder 2">
            <a:extLst>
              <a:ext uri="{FF2B5EF4-FFF2-40B4-BE49-F238E27FC236}">
                <a16:creationId xmlns:a16="http://schemas.microsoft.com/office/drawing/2014/main" id="{26596F88-9750-4CC6-BDA9-42BF92871D3A}"/>
              </a:ext>
            </a:extLst>
          </p:cNvPr>
          <p:cNvSpPr txBox="1">
            <a:spLocks/>
          </p:cNvSpPr>
          <p:nvPr/>
        </p:nvSpPr>
        <p:spPr>
          <a:xfrm>
            <a:off x="6044010" y="1817518"/>
            <a:ext cx="5286432" cy="4639166"/>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solidFill>
                  <a:srgbClr val="FF0000"/>
                </a:solidFill>
              </a:rPr>
              <a:t>1- نضال الشعب الموريتاني :</a:t>
            </a:r>
          </a:p>
          <a:p>
            <a:pPr algn="r" rtl="1">
              <a:lnSpc>
                <a:spcPct val="100000"/>
              </a:lnSpc>
              <a:buFontTx/>
              <a:buChar char="-"/>
            </a:pPr>
            <a:r>
              <a:rPr lang="ar-BH" sz="2400" dirty="0"/>
              <a:t>اتسمت المقاومة الموريتانية للاستعمار الفرنسي في مرحلتها الأولى بالعنف حيث أعلنت القبائل في الشمال الثورة بقيادة أمير </a:t>
            </a:r>
            <a:r>
              <a:rPr lang="ar-BH" sz="2400" dirty="0" err="1"/>
              <a:t>أورار</a:t>
            </a:r>
            <a:r>
              <a:rPr lang="ar-BH" sz="2400" dirty="0"/>
              <a:t> "ماء العينين"</a:t>
            </a:r>
            <a:r>
              <a:rPr lang="ar-SA" sz="2400" dirty="0"/>
              <a:t>.</a:t>
            </a:r>
            <a:endParaRPr lang="ar-BH" sz="2400" dirty="0"/>
          </a:p>
          <a:p>
            <a:pPr algn="r" rtl="1">
              <a:lnSpc>
                <a:spcPct val="100000"/>
              </a:lnSpc>
              <a:buFontTx/>
              <a:buChar char="-"/>
            </a:pPr>
            <a:r>
              <a:rPr lang="ar-BH" sz="2400" dirty="0"/>
              <a:t>بلغت الثورة ذروتها عام </a:t>
            </a:r>
            <a:r>
              <a:rPr lang="ar-SA" sz="2400" dirty="0"/>
              <a:t>1923م،</a:t>
            </a:r>
            <a:r>
              <a:rPr lang="ar-BH" sz="2400" dirty="0"/>
              <a:t> ثم عام 1932م، وألحقت بالفرنسيين خسائر فادحة.</a:t>
            </a:r>
          </a:p>
          <a:p>
            <a:pPr algn="r" rtl="1">
              <a:lnSpc>
                <a:spcPct val="100000"/>
              </a:lnSpc>
              <a:buFontTx/>
              <a:buChar char="-"/>
            </a:pPr>
            <a:r>
              <a:rPr lang="ar-BH" sz="2400" dirty="0"/>
              <a:t>اضطرت المقاومة بسبب عدم تكافؤ القوى، وقسوة الظروف الطبيعية والاقتصادية إلى التخلي عن الكفاح المسلح واتباع المقاومة السياسية، لمواجهة خطط الدمج الفرنسية لبلادهم. </a:t>
            </a:r>
          </a:p>
          <a:p>
            <a:pPr algn="r" rtl="1">
              <a:lnSpc>
                <a:spcPct val="120000"/>
              </a:lnSpc>
              <a:buFontTx/>
              <a:buChar char="-"/>
            </a:pPr>
            <a:endParaRPr lang="ar-BH" sz="2400" dirty="0"/>
          </a:p>
        </p:txBody>
      </p:sp>
      <p:sp>
        <p:nvSpPr>
          <p:cNvPr id="16" name="Content Placeholder 2">
            <a:extLst>
              <a:ext uri="{FF2B5EF4-FFF2-40B4-BE49-F238E27FC236}">
                <a16:creationId xmlns:a16="http://schemas.microsoft.com/office/drawing/2014/main" id="{59F01000-6EE8-4F3B-A0B4-F20871C3B379}"/>
              </a:ext>
            </a:extLst>
          </p:cNvPr>
          <p:cNvSpPr txBox="1">
            <a:spLocks/>
          </p:cNvSpPr>
          <p:nvPr/>
        </p:nvSpPr>
        <p:spPr>
          <a:xfrm>
            <a:off x="1059512" y="1839816"/>
            <a:ext cx="4753721" cy="4599585"/>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20000"/>
              </a:lnSpc>
              <a:buFont typeface="Arial" panose="020B0604020202020204" pitchFamily="34" charset="0"/>
              <a:buNone/>
            </a:pPr>
            <a:r>
              <a:rPr lang="ar-SA" sz="2400" dirty="0">
                <a:solidFill>
                  <a:srgbClr val="FF0000"/>
                </a:solidFill>
              </a:rPr>
              <a:t>2</a:t>
            </a:r>
            <a:r>
              <a:rPr lang="ar-BH" sz="2400" dirty="0">
                <a:solidFill>
                  <a:srgbClr val="FF0000"/>
                </a:solidFill>
              </a:rPr>
              <a:t>- استقلال موريتانيا:</a:t>
            </a:r>
          </a:p>
          <a:p>
            <a:pPr marL="0" indent="0" algn="r" rtl="1">
              <a:lnSpc>
                <a:spcPct val="120000"/>
              </a:lnSpc>
              <a:buFont typeface="Arial" panose="020B0604020202020204" pitchFamily="34" charset="0"/>
              <a:buNone/>
            </a:pPr>
            <a:r>
              <a:rPr lang="ar-BH" sz="2400" dirty="0"/>
              <a:t>حصلت موريتانيا على استقلالها على مراحل:</a:t>
            </a:r>
          </a:p>
          <a:p>
            <a:pPr algn="r" rtl="1">
              <a:lnSpc>
                <a:spcPct val="100000"/>
              </a:lnSpc>
              <a:buFontTx/>
              <a:buChar char="-"/>
            </a:pPr>
            <a:r>
              <a:rPr lang="ar-BH" sz="2400" dirty="0"/>
              <a:t>الاستقلال الجزئي عام 1958م.</a:t>
            </a:r>
          </a:p>
          <a:p>
            <a:pPr algn="r" rtl="1">
              <a:lnSpc>
                <a:spcPct val="100000"/>
              </a:lnSpc>
              <a:buFontTx/>
              <a:buChar char="-"/>
            </a:pPr>
            <a:r>
              <a:rPr lang="ar-BH" sz="2400" dirty="0"/>
              <a:t>الاستقلال التام 1960م، لكن مع بقائها تابعة للاتحاد الفرنسي.</a:t>
            </a:r>
          </a:p>
          <a:p>
            <a:pPr algn="r" rtl="1">
              <a:lnSpc>
                <a:spcPct val="100000"/>
              </a:lnSpc>
              <a:buFontTx/>
              <a:buChar char="-"/>
            </a:pPr>
            <a:r>
              <a:rPr lang="ar-BH" sz="2400" dirty="0"/>
              <a:t>انضمام موريتانيا إلى منظمة الأمم المتحدة عام 1960م.</a:t>
            </a:r>
          </a:p>
          <a:p>
            <a:pPr algn="r" rtl="1">
              <a:lnSpc>
                <a:spcPct val="100000"/>
              </a:lnSpc>
              <a:buFontTx/>
              <a:buChar char="-"/>
            </a:pPr>
            <a:r>
              <a:rPr lang="ar-BH" sz="2400" dirty="0"/>
              <a:t>دعم موريتانيا لانتمائها العربي بخروجها من الاتحاد الفرنسي عام 1965م، وانضمامها إلى جامعة الدول العربية عام 1973م.</a:t>
            </a:r>
          </a:p>
        </p:txBody>
      </p:sp>
    </p:spTree>
    <p:extLst>
      <p:ext uri="{BB962C8B-B14F-4D97-AF65-F5344CB8AC3E}">
        <p14:creationId xmlns:p14="http://schemas.microsoft.com/office/powerpoint/2010/main" val="4102362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2" name="Rectangle 1"/>
          <p:cNvSpPr/>
          <p:nvPr/>
        </p:nvSpPr>
        <p:spPr>
          <a:xfrm>
            <a:off x="1142997" y="501052"/>
            <a:ext cx="9815054" cy="487680"/>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rtl="1">
              <a:spcAft>
                <a:spcPts val="800"/>
              </a:spcAft>
            </a:pPr>
            <a:r>
              <a:rPr lang="ar-BH" sz="3200" b="1" dirty="0">
                <a:solidFill>
                  <a:srgbClr val="FF0000"/>
                </a:solidFill>
              </a:rPr>
              <a:t>خامسًا: الحركة الوطنية الليبية وتحقيق الاستقلال. </a:t>
            </a:r>
            <a:endParaRPr lang="en-US" sz="3200" b="1" dirty="0">
              <a:solidFill>
                <a:srgbClr val="FF0000"/>
              </a:solidFill>
              <a:latin typeface="Simplified Arabic" panose="02020603050405020304" pitchFamily="18" charset="-78"/>
              <a:ea typeface="Calibri" panose="020F0502020204030204" pitchFamily="34" charset="0"/>
            </a:endParaRPr>
          </a:p>
        </p:txBody>
      </p:sp>
      <p:sp>
        <p:nvSpPr>
          <p:cNvPr id="3" name="Rectangle 2">
            <a:extLst>
              <a:ext uri="{FF2B5EF4-FFF2-40B4-BE49-F238E27FC236}">
                <a16:creationId xmlns:a16="http://schemas.microsoft.com/office/drawing/2014/main" id="{A8E7BDA3-3F20-4ECC-A9B1-463AE38C792D}"/>
              </a:ext>
            </a:extLst>
          </p:cNvPr>
          <p:cNvSpPr/>
          <p:nvPr/>
        </p:nvSpPr>
        <p:spPr>
          <a:xfrm>
            <a:off x="1142996" y="146107"/>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8" name="Content Placeholder 2"/>
          <p:cNvSpPr txBox="1">
            <a:spLocks/>
          </p:cNvSpPr>
          <p:nvPr/>
        </p:nvSpPr>
        <p:spPr>
          <a:xfrm>
            <a:off x="1143000" y="1005343"/>
            <a:ext cx="9815051" cy="487680"/>
          </a:xfrm>
          <a:prstGeom prst="rect">
            <a:avLst/>
          </a:prstGeom>
          <a:solidFill>
            <a:schemeClr val="accent1">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b="1" dirty="0"/>
              <a:t>1 – نضال الشعب الليبي:</a:t>
            </a:r>
          </a:p>
        </p:txBody>
      </p:sp>
      <p:sp>
        <p:nvSpPr>
          <p:cNvPr id="15" name="Content Placeholder 2"/>
          <p:cNvSpPr txBox="1">
            <a:spLocks/>
          </p:cNvSpPr>
          <p:nvPr/>
        </p:nvSpPr>
        <p:spPr>
          <a:xfrm>
            <a:off x="1188475" y="1509635"/>
            <a:ext cx="9815050" cy="4850824"/>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pPr>
            <a:r>
              <a:rPr lang="ar-BH" sz="2400" dirty="0"/>
              <a:t>برز نضال الشّعب الليبي ضد الاحتلال الإيطالي بزعامة الحركة السنوسية قبل اندلاع الحرب العالمية الأولى.</a:t>
            </a:r>
          </a:p>
          <a:p>
            <a:pPr algn="r" rtl="1">
              <a:lnSpc>
                <a:spcPct val="100000"/>
              </a:lnSpc>
            </a:pPr>
            <a:r>
              <a:rPr lang="ar-BH" sz="2400" dirty="0"/>
              <a:t>تمثلت المقاومة المسلحة في ثورة عمر المختار(1858- 1931م) الذي صمد في وجه ا</a:t>
            </a:r>
            <a:r>
              <a:rPr lang="ar-SA" sz="2400" dirty="0"/>
              <a:t>ل</a:t>
            </a:r>
            <a:r>
              <a:rPr lang="ar-BH" sz="2400" dirty="0"/>
              <a:t>إيطاليين وألحق بهم خسائر فادحة، ولم يثنه ما استعملته إيطاليا من قمع ووحشية عن القيام بمهمته النبيلة، ولم يلق سلاحه رغم تقدمه في السن، حتى تاريخ اعتقاله وإعدامه عام 1931م.</a:t>
            </a:r>
          </a:p>
          <a:p>
            <a:pPr algn="r" rtl="1">
              <a:lnSpc>
                <a:spcPct val="100000"/>
              </a:lnSpc>
            </a:pPr>
            <a:r>
              <a:rPr lang="ar-BH" sz="2400" dirty="0"/>
              <a:t>تحالفت الحركة السنوسية بقيادة إدريس السّنوسي مع دول الحلفاء ضد إيطاليا في الحرب العالمية الثانية.</a:t>
            </a:r>
          </a:p>
          <a:p>
            <a:pPr algn="r" rtl="1">
              <a:lnSpc>
                <a:spcPct val="100000"/>
              </a:lnSpc>
            </a:pPr>
            <a:r>
              <a:rPr lang="ar-BH" sz="2400" dirty="0"/>
              <a:t>بعد هزيمة المحور في معركة العلمين عام 1942م، أُجليت القوات الإيطالية عن ليبيا.</a:t>
            </a:r>
          </a:p>
          <a:p>
            <a:pPr algn="r" rtl="1">
              <a:lnSpc>
                <a:spcPct val="100000"/>
              </a:lnSpc>
            </a:pPr>
            <a:r>
              <a:rPr lang="ar-BH" sz="2400" dirty="0"/>
              <a:t>تقاسمت القوات الفرنسية والبريطانية السّيطرة على ليبيا.</a:t>
            </a:r>
          </a:p>
          <a:p>
            <a:pPr algn="r" rtl="1">
              <a:lnSpc>
                <a:spcPct val="100000"/>
              </a:lnSpc>
            </a:pPr>
            <a:r>
              <a:rPr lang="ar-BH" sz="2400" dirty="0"/>
              <a:t>استمر النّضال الليبي لتحقيق الاستقلال. </a:t>
            </a:r>
          </a:p>
        </p:txBody>
      </p:sp>
    </p:spTree>
    <p:extLst>
      <p:ext uri="{BB962C8B-B14F-4D97-AF65-F5344CB8AC3E}">
        <p14:creationId xmlns:p14="http://schemas.microsoft.com/office/powerpoint/2010/main" val="3881225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ircle(in)">
                                      <p:cBhvr>
                                        <p:cTn id="1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3" name="Rectangle 2">
            <a:extLst>
              <a:ext uri="{FF2B5EF4-FFF2-40B4-BE49-F238E27FC236}">
                <a16:creationId xmlns:a16="http://schemas.microsoft.com/office/drawing/2014/main" id="{A8E7BDA3-3F20-4ECC-A9B1-463AE38C792D}"/>
              </a:ext>
            </a:extLst>
          </p:cNvPr>
          <p:cNvSpPr/>
          <p:nvPr/>
        </p:nvSpPr>
        <p:spPr>
          <a:xfrm>
            <a:off x="1142996" y="146107"/>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8" name="Content Placeholder 2"/>
          <p:cNvSpPr txBox="1">
            <a:spLocks/>
          </p:cNvSpPr>
          <p:nvPr/>
        </p:nvSpPr>
        <p:spPr>
          <a:xfrm>
            <a:off x="1142996" y="738616"/>
            <a:ext cx="9904109" cy="487680"/>
          </a:xfrm>
          <a:prstGeom prst="rect">
            <a:avLst/>
          </a:prstGeom>
          <a:solidFill>
            <a:schemeClr val="accent1">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b="1" dirty="0"/>
              <a:t>2 – تحقيق الاستقلال:</a:t>
            </a:r>
          </a:p>
        </p:txBody>
      </p:sp>
      <p:sp>
        <p:nvSpPr>
          <p:cNvPr id="15" name="Content Placeholder 2"/>
          <p:cNvSpPr txBox="1">
            <a:spLocks/>
          </p:cNvSpPr>
          <p:nvPr/>
        </p:nvSpPr>
        <p:spPr>
          <a:xfrm>
            <a:off x="1142996" y="1320713"/>
            <a:ext cx="9949583" cy="487680"/>
          </a:xfrm>
          <a:prstGeom prst="rect">
            <a:avLst/>
          </a:prstGeom>
          <a:solidFill>
            <a:schemeClr val="accent4">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t>نشاط رقم (3) اقرأ النّص التالي ثم أجب عن الأسئلة التي تليه:</a:t>
            </a:r>
          </a:p>
        </p:txBody>
      </p:sp>
      <p:sp>
        <p:nvSpPr>
          <p:cNvPr id="7" name="Content Placeholder 2">
            <a:extLst>
              <a:ext uri="{FF2B5EF4-FFF2-40B4-BE49-F238E27FC236}">
                <a16:creationId xmlns:a16="http://schemas.microsoft.com/office/drawing/2014/main" id="{D76A2EF1-9167-4601-AE5A-86FFB1C6C1E8}"/>
              </a:ext>
            </a:extLst>
          </p:cNvPr>
          <p:cNvSpPr txBox="1">
            <a:spLocks/>
          </p:cNvSpPr>
          <p:nvPr/>
        </p:nvSpPr>
        <p:spPr>
          <a:xfrm>
            <a:off x="6291515" y="1869261"/>
            <a:ext cx="4801064" cy="4488358"/>
          </a:xfrm>
          <a:prstGeom prst="rect">
            <a:avLst/>
          </a:prstGeom>
          <a:solidFill>
            <a:schemeClr val="accent6">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endParaRPr lang="ar-BH" sz="2400" dirty="0"/>
          </a:p>
          <a:p>
            <a:pPr marL="0" indent="0" algn="r" rtl="1">
              <a:lnSpc>
                <a:spcPct val="150000"/>
              </a:lnSpc>
              <a:buNone/>
            </a:pPr>
            <a:r>
              <a:rPr lang="ar-BH" sz="2400" dirty="0"/>
              <a:t>1- </a:t>
            </a:r>
            <a:r>
              <a:rPr lang="ar-SA" sz="2400" dirty="0"/>
              <a:t>س</a:t>
            </a:r>
            <a:r>
              <a:rPr lang="ar-BH" sz="2400" dirty="0"/>
              <a:t>َّ</a:t>
            </a:r>
            <a:r>
              <a:rPr lang="ar-SA" sz="2400" dirty="0"/>
              <a:t>م</a:t>
            </a:r>
            <a:r>
              <a:rPr lang="ar-BH" sz="2400" dirty="0"/>
              <a:t> المناطق التي تكونت منها ليبيا المستقلة.</a:t>
            </a:r>
          </a:p>
          <a:p>
            <a:pPr marL="0" indent="0" algn="r" rtl="1">
              <a:lnSpc>
                <a:spcPct val="150000"/>
              </a:lnSpc>
              <a:buNone/>
            </a:pPr>
            <a:r>
              <a:rPr lang="ar-BH" sz="2400" dirty="0">
                <a:solidFill>
                  <a:srgbClr val="FF0000"/>
                </a:solidFill>
              </a:rPr>
              <a:t>- برقة وطرابلس وفزان.</a:t>
            </a:r>
          </a:p>
          <a:p>
            <a:pPr marL="0" indent="0" algn="r" rtl="1">
              <a:lnSpc>
                <a:spcPct val="150000"/>
              </a:lnSpc>
              <a:buNone/>
            </a:pPr>
            <a:r>
              <a:rPr lang="ar-BH" sz="2400" dirty="0"/>
              <a:t>2- بيّن موقف الأمم المتحدة من القضية الليبية. </a:t>
            </a:r>
          </a:p>
          <a:p>
            <a:pPr marL="0" indent="0" algn="r" rtl="1">
              <a:lnSpc>
                <a:spcPct val="150000"/>
              </a:lnSpc>
              <a:buNone/>
            </a:pPr>
            <a:r>
              <a:rPr lang="ar-BH" sz="2400" dirty="0">
                <a:solidFill>
                  <a:srgbClr val="FF0000"/>
                </a:solidFill>
              </a:rPr>
              <a:t>- ساهمت في تحقيق استقلال ليبيا بإصدارها لائحة حددت خطوات إدت إلى استقلال ليبيا عام 1951م.</a:t>
            </a:r>
          </a:p>
        </p:txBody>
      </p:sp>
      <p:pic>
        <p:nvPicPr>
          <p:cNvPr id="5" name="Picture 4">
            <a:extLst>
              <a:ext uri="{FF2B5EF4-FFF2-40B4-BE49-F238E27FC236}">
                <a16:creationId xmlns:a16="http://schemas.microsoft.com/office/drawing/2014/main" id="{6798738B-1F03-422B-A902-D39633566B20}"/>
              </a:ext>
            </a:extLst>
          </p:cNvPr>
          <p:cNvPicPr>
            <a:picLocks noChangeAspect="1"/>
          </p:cNvPicPr>
          <p:nvPr/>
        </p:nvPicPr>
        <p:blipFill>
          <a:blip r:embed="rId3"/>
          <a:stretch>
            <a:fillRect/>
          </a:stretch>
        </p:blipFill>
        <p:spPr>
          <a:xfrm>
            <a:off x="1170511" y="1956013"/>
            <a:ext cx="4924539" cy="4401606"/>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052017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circle(in)">
                                      <p:cBhvr>
                                        <p:cTn id="14" dur="20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ircle(in)">
                                      <p:cBhvr>
                                        <p:cTn id="24" dur="2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 calcmode="lin" valueType="num">
                                      <p:cBhvr>
                                        <p:cTn id="29"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30" dur="1000" fill="hold"/>
                                        <p:tgtEl>
                                          <p:spTgt spid="7">
                                            <p:txEl>
                                              <p:pRg st="1" end="1"/>
                                            </p:txEl>
                                          </p:spTgt>
                                        </p:tgtEl>
                                        <p:attrNameLst>
                                          <p:attrName>ppt_h</p:attrName>
                                        </p:attrNameLst>
                                      </p:cBhvr>
                                      <p:tavLst>
                                        <p:tav tm="0">
                                          <p:val>
                                            <p:fltVal val="0"/>
                                          </p:val>
                                        </p:tav>
                                        <p:tav tm="100000">
                                          <p:val>
                                            <p:strVal val="#ppt_h"/>
                                          </p:val>
                                        </p:tav>
                                      </p:tavLst>
                                    </p:anim>
                                    <p:anim calcmode="lin" valueType="num">
                                      <p:cBhvr>
                                        <p:cTn id="31" dur="1000" fill="hold"/>
                                        <p:tgtEl>
                                          <p:spTgt spid="7">
                                            <p:txEl>
                                              <p:pRg st="1" end="1"/>
                                            </p:txEl>
                                          </p:spTgt>
                                        </p:tgtEl>
                                        <p:attrNameLst>
                                          <p:attrName>style.rotation</p:attrName>
                                        </p:attrNameLst>
                                      </p:cBhvr>
                                      <p:tavLst>
                                        <p:tav tm="0">
                                          <p:val>
                                            <p:fltVal val="90"/>
                                          </p:val>
                                        </p:tav>
                                        <p:tav tm="100000">
                                          <p:val>
                                            <p:fltVal val="0"/>
                                          </p:val>
                                        </p:tav>
                                      </p:tavLst>
                                    </p:anim>
                                    <p:animEffect transition="in" filter="fade">
                                      <p:cBhvr>
                                        <p:cTn id="32" dur="10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anim calcmode="lin" valueType="num">
                                      <p:cBhvr>
                                        <p:cTn id="37"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38" dur="1000" fill="hold"/>
                                        <p:tgtEl>
                                          <p:spTgt spid="7">
                                            <p:txEl>
                                              <p:pRg st="3" end="3"/>
                                            </p:txEl>
                                          </p:spTgt>
                                        </p:tgtEl>
                                        <p:attrNameLst>
                                          <p:attrName>ppt_h</p:attrName>
                                        </p:attrNameLst>
                                      </p:cBhvr>
                                      <p:tavLst>
                                        <p:tav tm="0">
                                          <p:val>
                                            <p:fltVal val="0"/>
                                          </p:val>
                                        </p:tav>
                                        <p:tav tm="100000">
                                          <p:val>
                                            <p:strVal val="#ppt_h"/>
                                          </p:val>
                                        </p:tav>
                                      </p:tavLst>
                                    </p:anim>
                                    <p:anim calcmode="lin" valueType="num">
                                      <p:cBhvr>
                                        <p:cTn id="39" dur="1000" fill="hold"/>
                                        <p:tgtEl>
                                          <p:spTgt spid="7">
                                            <p:txEl>
                                              <p:pRg st="3" end="3"/>
                                            </p:txEl>
                                          </p:spTgt>
                                        </p:tgtEl>
                                        <p:attrNameLst>
                                          <p:attrName>style.rotation</p:attrName>
                                        </p:attrNameLst>
                                      </p:cBhvr>
                                      <p:tavLst>
                                        <p:tav tm="0">
                                          <p:val>
                                            <p:fltVal val="90"/>
                                          </p:val>
                                        </p:tav>
                                        <p:tav tm="100000">
                                          <p:val>
                                            <p:fltVal val="0"/>
                                          </p:val>
                                        </p:tav>
                                      </p:tavLst>
                                    </p:anim>
                                    <p:animEffect transition="in" filter="fade">
                                      <p:cBhvr>
                                        <p:cTn id="40" dur="1000"/>
                                        <p:tgtEl>
                                          <p:spTgt spid="7">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7">
                                            <p:txEl>
                                              <p:pRg st="2" end="2"/>
                                            </p:txEl>
                                          </p:spTgt>
                                        </p:tgtEl>
                                        <p:attrNameLst>
                                          <p:attrName>style.visibility</p:attrName>
                                        </p:attrNameLst>
                                      </p:cBhvr>
                                      <p:to>
                                        <p:strVal val="visible"/>
                                      </p:to>
                                    </p:set>
                                    <p:animEffect transition="in" filter="fade">
                                      <p:cBhvr>
                                        <p:cTn id="45" dur="1000"/>
                                        <p:tgtEl>
                                          <p:spTgt spid="7">
                                            <p:txEl>
                                              <p:pRg st="2" end="2"/>
                                            </p:txEl>
                                          </p:spTgt>
                                        </p:tgtEl>
                                      </p:cBhvr>
                                    </p:animEffect>
                                    <p:anim calcmode="lin" valueType="num">
                                      <p:cBhvr>
                                        <p:cTn id="46"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7"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7">
                                            <p:txEl>
                                              <p:pRg st="4" end="4"/>
                                            </p:txEl>
                                          </p:spTgt>
                                        </p:tgtEl>
                                        <p:attrNameLst>
                                          <p:attrName>style.visibility</p:attrName>
                                        </p:attrNameLst>
                                      </p:cBhvr>
                                      <p:to>
                                        <p:strVal val="visible"/>
                                      </p:to>
                                    </p:set>
                                    <p:animEffect transition="in" filter="fade">
                                      <p:cBhvr>
                                        <p:cTn id="52" dur="1000"/>
                                        <p:tgtEl>
                                          <p:spTgt spid="7">
                                            <p:txEl>
                                              <p:pRg st="4" end="4"/>
                                            </p:txEl>
                                          </p:spTgt>
                                        </p:tgtEl>
                                      </p:cBhvr>
                                    </p:animEffect>
                                    <p:anim calcmode="lin" valueType="num">
                                      <p:cBhvr>
                                        <p:cTn id="5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54"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3" name="Rectangle 2">
            <a:extLst>
              <a:ext uri="{FF2B5EF4-FFF2-40B4-BE49-F238E27FC236}">
                <a16:creationId xmlns:a16="http://schemas.microsoft.com/office/drawing/2014/main" id="{A8E7BDA3-3F20-4ECC-A9B1-463AE38C792D}"/>
              </a:ext>
            </a:extLst>
          </p:cNvPr>
          <p:cNvSpPr/>
          <p:nvPr/>
        </p:nvSpPr>
        <p:spPr>
          <a:xfrm>
            <a:off x="561856" y="131904"/>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8" name="Content Placeholder 2"/>
          <p:cNvSpPr txBox="1">
            <a:spLocks/>
          </p:cNvSpPr>
          <p:nvPr/>
        </p:nvSpPr>
        <p:spPr>
          <a:xfrm>
            <a:off x="561860" y="634175"/>
            <a:ext cx="10396187" cy="487680"/>
          </a:xfrm>
          <a:prstGeom prst="rect">
            <a:avLst/>
          </a:prstGeom>
          <a:solidFill>
            <a:schemeClr val="accent1">
              <a:lumMod val="40000"/>
              <a:lumOff val="6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b="1" dirty="0"/>
              <a:t>2 – تحقيق الاستقلال:</a:t>
            </a:r>
          </a:p>
        </p:txBody>
      </p:sp>
      <p:sp>
        <p:nvSpPr>
          <p:cNvPr id="15" name="Content Placeholder 2"/>
          <p:cNvSpPr txBox="1">
            <a:spLocks/>
          </p:cNvSpPr>
          <p:nvPr/>
        </p:nvSpPr>
        <p:spPr>
          <a:xfrm>
            <a:off x="561856" y="1121855"/>
            <a:ext cx="10396191" cy="5290375"/>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ar-BH" sz="2400" dirty="0"/>
              <a:t>تحقق استقلال ليبيا على مراحل كان من أبرزها:</a:t>
            </a:r>
          </a:p>
          <a:p>
            <a:pPr algn="r" rtl="1">
              <a:lnSpc>
                <a:spcPct val="100000"/>
              </a:lnSpc>
            </a:pPr>
            <a:r>
              <a:rPr lang="ar-BH" sz="2400" dirty="0"/>
              <a:t>تخلي إيطاليا رسميا عن كل امت</a:t>
            </a:r>
            <a:r>
              <a:rPr lang="ar-SA" sz="2400" dirty="0"/>
              <a:t>ي</a:t>
            </a:r>
            <a:r>
              <a:rPr lang="ar-BH" sz="2400" dirty="0"/>
              <a:t>ازاتها في ليبيا، وتوقيعها الصلح مع الحلفاء عام 1947م.</a:t>
            </a:r>
          </a:p>
          <a:p>
            <a:pPr algn="r" rtl="1">
              <a:lnSpc>
                <a:spcPct val="100000"/>
              </a:lnSpc>
            </a:pPr>
            <a:r>
              <a:rPr lang="ar-BH" sz="2400" dirty="0"/>
              <a:t>تكوين الحلفاء لجنة دولية، نظمت استفتاء شعبي عام 1948م، طالب فيه الليبيون باستقلال بلادهم</a:t>
            </a:r>
            <a:r>
              <a:rPr lang="ar-SA" sz="2400" dirty="0"/>
              <a:t> التام.</a:t>
            </a:r>
            <a:endParaRPr lang="ar-BH" sz="2400" dirty="0"/>
          </a:p>
          <a:p>
            <a:pPr algn="r" rtl="1">
              <a:lnSpc>
                <a:spcPct val="100000"/>
              </a:lnSpc>
            </a:pPr>
            <a:r>
              <a:rPr lang="ar-BH" sz="2400" dirty="0"/>
              <a:t>تبلور الأطماع الاستعمارية الأوروبية بتقسيم ليبيا إلى مناطق نفوذ إنجليزي (برقة)</a:t>
            </a:r>
            <a:r>
              <a:rPr lang="ar-SA" sz="2400" dirty="0"/>
              <a:t>،</a:t>
            </a:r>
            <a:r>
              <a:rPr lang="ar-BH" sz="2400" dirty="0"/>
              <a:t> وفرنسي                    (فزان)</a:t>
            </a:r>
            <a:r>
              <a:rPr lang="ar-SA" sz="2400" dirty="0"/>
              <a:t>،</a:t>
            </a:r>
            <a:r>
              <a:rPr lang="ar-BH" sz="2400" dirty="0"/>
              <a:t> وإيطالي (طرابلس).</a:t>
            </a:r>
          </a:p>
          <a:p>
            <a:pPr algn="r" rtl="1">
              <a:lnSpc>
                <a:spcPct val="100000"/>
              </a:lnSpc>
            </a:pPr>
            <a:r>
              <a:rPr lang="ar-BH" sz="2400" dirty="0"/>
              <a:t>رفض الليبيين للتقسيم والتهديد باللجوء إلى الكفاح المسلح.</a:t>
            </a:r>
          </a:p>
          <a:p>
            <a:pPr algn="r" rtl="1">
              <a:lnSpc>
                <a:spcPct val="100000"/>
              </a:lnSpc>
            </a:pPr>
            <a:r>
              <a:rPr lang="ar-BH" sz="2400" dirty="0"/>
              <a:t>تفويض القضية الليبية إلى الأمم المتحدة التي أصدرت في عام 1949م لائحة أكدت فيها حق ليبيا في الاستقلال.</a:t>
            </a:r>
          </a:p>
          <a:p>
            <a:pPr algn="r" rtl="1">
              <a:lnSpc>
                <a:spcPct val="100000"/>
              </a:lnSpc>
            </a:pPr>
            <a:r>
              <a:rPr lang="ar-BH" sz="2400" dirty="0"/>
              <a:t>الإعلان الرسمي عن استقلال ليبيا عام 1951م، باسم المملكة الليبية بزعامة إدريس السنوسي (1890- 1983م)، مع احتفاظ الولايات المتحدة الأمريكية وبريطانيا بقواعد عسكرية فيها، ونهب ثروتها النفطية.</a:t>
            </a:r>
          </a:p>
          <a:p>
            <a:pPr algn="r" rtl="1">
              <a:lnSpc>
                <a:spcPct val="100000"/>
              </a:lnSpc>
            </a:pPr>
            <a:r>
              <a:rPr lang="ar-BH" sz="2400" dirty="0"/>
              <a:t>إعلان الجمهورية في عام 1969م، بقيادة العقيد معمر القذافي، الذي تقرب من مصر وحقق جلاء القوات الأجنبية وامتد حكمه حتى عام 2011م.  </a:t>
            </a:r>
          </a:p>
        </p:txBody>
      </p:sp>
    </p:spTree>
    <p:extLst>
      <p:ext uri="{BB962C8B-B14F-4D97-AF65-F5344CB8AC3E}">
        <p14:creationId xmlns:p14="http://schemas.microsoft.com/office/powerpoint/2010/main" val="40901515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circle(in)">
                                      <p:cBhvr>
                                        <p:cTn id="14"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7280" y="2270744"/>
            <a:ext cx="248786" cy="404983"/>
          </a:xfrm>
          <a:prstGeom prst="rect">
            <a:avLst/>
          </a:prstGeom>
          <a:ln>
            <a:noFill/>
          </a:ln>
        </p:spPr>
        <p:txBody>
          <a:bodyPr wrap="none">
            <a:spAutoFit/>
          </a:bodyPr>
          <a:lstStyle/>
          <a:p>
            <a:pPr>
              <a:lnSpc>
                <a:spcPct val="107000"/>
              </a:lnSpc>
              <a:spcAft>
                <a:spcPts val="800"/>
              </a:spcAft>
            </a:pPr>
            <a:r>
              <a:rPr lang="en-US" sz="2000" dirty="0">
                <a:solidFill>
                  <a:srgbClr val="FF0000"/>
                </a:solidFill>
                <a:effectLst/>
                <a:latin typeface="Simplified Arabic" panose="02020603050405020304" pitchFamily="18" charset="-78"/>
                <a:ea typeface="Calibri" panose="020F0502020204030204" pitchFamily="34" charset="0"/>
                <a:cs typeface="Simplified Arabic" panose="02020603050405020304" pitchFamily="18" charset="-78"/>
              </a:rPr>
              <a:t> </a:t>
            </a:r>
          </a:p>
        </p:txBody>
      </p:sp>
      <p:sp>
        <p:nvSpPr>
          <p:cNvPr id="3" name="Rectangle 2">
            <a:extLst>
              <a:ext uri="{FF2B5EF4-FFF2-40B4-BE49-F238E27FC236}">
                <a16:creationId xmlns:a16="http://schemas.microsoft.com/office/drawing/2014/main" id="{A8E7BDA3-3F20-4ECC-A9B1-463AE38C792D}"/>
              </a:ext>
            </a:extLst>
          </p:cNvPr>
          <p:cNvSpPr/>
          <p:nvPr/>
        </p:nvSpPr>
        <p:spPr>
          <a:xfrm>
            <a:off x="1696598" y="213626"/>
            <a:ext cx="5854234" cy="3549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
        <p:nvSpPr>
          <p:cNvPr id="15" name="Content Placeholder 2"/>
          <p:cNvSpPr txBox="1">
            <a:spLocks/>
          </p:cNvSpPr>
          <p:nvPr/>
        </p:nvSpPr>
        <p:spPr>
          <a:xfrm>
            <a:off x="1696598" y="944859"/>
            <a:ext cx="9188067" cy="4992116"/>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lnSpc>
                <a:spcPct val="200000"/>
              </a:lnSpc>
              <a:buNone/>
            </a:pPr>
            <a:endParaRPr lang="ar-BH" sz="2400" dirty="0"/>
          </a:p>
          <a:p>
            <a:pPr marL="0" indent="0" algn="just" rtl="1">
              <a:lnSpc>
                <a:spcPct val="200000"/>
              </a:lnSpc>
              <a:buNone/>
            </a:pPr>
            <a:r>
              <a:rPr lang="ar-BH" sz="2400" dirty="0"/>
              <a:t>هكذا أصبحت كل شعوب المغرب العربي مستقلة بين منتصف الخمسينات وبداية الستينيات، بعد معاناة طويلة من القمع الاستعماري المتوحش، وبالنظر إلى عدد الضّحايا الذين سقطوا في ليبيا نتيجة الحكم الفاشي وفي الجزائر وبقية بلدان المغرب العربي بفعل الاستعمار الفرنسي الغاشم، يتضح أن استقلال هذه الشّعوب انتزع انتزاعًا؛ بفضل تضحيات شعوبها وصمود أبطالها الوطنيين الذين خلد التاريخ ذكرهم.</a:t>
            </a:r>
          </a:p>
        </p:txBody>
      </p:sp>
    </p:spTree>
    <p:extLst>
      <p:ext uri="{BB962C8B-B14F-4D97-AF65-F5344CB8AC3E}">
        <p14:creationId xmlns:p14="http://schemas.microsoft.com/office/powerpoint/2010/main" val="40240738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circle(in)">
                                      <p:cBhvr>
                                        <p:cTn id="12" dur="20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0026" y="2977069"/>
            <a:ext cx="8421329" cy="1181285"/>
          </a:xfrm>
          <a:prstGeom prst="rect">
            <a:avLst/>
          </a:prstGeom>
          <a:solidFill>
            <a:schemeClr val="accent5">
              <a:lumMod val="20000"/>
              <a:lumOff val="80000"/>
            </a:schemeClr>
          </a:solidFill>
        </p:spPr>
        <p:txBody>
          <a:bodyPr wrap="square">
            <a:spAutoFit/>
          </a:bodyPr>
          <a:lstStyle/>
          <a:p>
            <a:pPr algn="ctr" rtl="1">
              <a:lnSpc>
                <a:spcPct val="150000"/>
              </a:lnSpc>
              <a:spcAft>
                <a:spcPts val="0"/>
              </a:spcAft>
            </a:pPr>
            <a:r>
              <a:rPr lang="ar-BH" sz="4000" b="1" dirty="0">
                <a:solidFill>
                  <a:srgbClr val="FF0000"/>
                </a:solidFill>
                <a:latin typeface="Arial" panose="020B0604020202020204" pitchFamily="34" charset="0"/>
                <a:ea typeface="Calibri" panose="020F0502020204030204" pitchFamily="34" charset="0"/>
                <a:cs typeface="Arial" panose="020B0604020202020204" pitchFamily="34" charset="0"/>
              </a:rPr>
              <a:t>انتهى الدّرسُ</a:t>
            </a:r>
          </a:p>
          <a:p>
            <a:pPr algn="ctr" rtl="1">
              <a:lnSpc>
                <a:spcPct val="150000"/>
              </a:lnSpc>
              <a:spcAft>
                <a:spcPts val="0"/>
              </a:spcAft>
            </a:pPr>
            <a:endParaRPr lang="en-US" sz="800" b="1" dirty="0">
              <a:solidFill>
                <a:srgbClr val="FF0000"/>
              </a:solidFill>
              <a:latin typeface="Calibri" panose="020F0502020204030204" pitchFamily="34" charset="0"/>
              <a:ea typeface="Calibri" panose="020F0502020204030204" pitchFamily="34" charset="0"/>
              <a:cs typeface="+mj-cs"/>
            </a:endParaRPr>
          </a:p>
        </p:txBody>
      </p:sp>
      <p:sp>
        <p:nvSpPr>
          <p:cNvPr id="2" name="Rectangle 1">
            <a:extLst>
              <a:ext uri="{FF2B5EF4-FFF2-40B4-BE49-F238E27FC236}">
                <a16:creationId xmlns:a16="http://schemas.microsoft.com/office/drawing/2014/main" id="{D6B6BCC1-7AAA-4994-921C-F380EDAB2281}"/>
              </a:ext>
            </a:extLst>
          </p:cNvPr>
          <p:cNvSpPr/>
          <p:nvPr/>
        </p:nvSpPr>
        <p:spPr>
          <a:xfrm>
            <a:off x="1876926" y="418598"/>
            <a:ext cx="5854234" cy="27491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dirty="0">
                <a:solidFill>
                  <a:schemeClr val="bg1"/>
                </a:solidFill>
              </a:rPr>
              <a:t>حركات التحرر من الاستعمار في المغرب العربي وتحقيق الاستقلال</a:t>
            </a:r>
            <a:r>
              <a:rPr lang="ar-BH" b="1" dirty="0">
                <a:solidFill>
                  <a:schemeClr val="bg1"/>
                </a:solidFill>
                <a:latin typeface="Arial" panose="020B0604020202020204" pitchFamily="34" charset="0"/>
                <a:cs typeface="Arial" panose="020B0604020202020204" pitchFamily="34" charset="0"/>
              </a:rPr>
              <a:t>(أجا213)</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145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3.xml><?xml version="1.0" encoding="utf-8"?>
<a:theme xmlns:a="http://schemas.openxmlformats.org/drawingml/2006/main" name="1_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مستند" ma:contentTypeID="0x010100848C22A44415DD47B18B3981500BB26A" ma:contentTypeVersion="7" ma:contentTypeDescription="إنشاء مستند جديد." ma:contentTypeScope="" ma:versionID="e7002ebc2c5a2533ab7d64419179667b">
  <xsd:schema xmlns:xsd="http://www.w3.org/2001/XMLSchema" xmlns:xs="http://www.w3.org/2001/XMLSchema" xmlns:p="http://schemas.microsoft.com/office/2006/metadata/properties" xmlns:ns2="6f160c81-5b32-41bc-9a83-4f2e047c7f8c" targetNamespace="http://schemas.microsoft.com/office/2006/metadata/properties" ma:root="true" ma:fieldsID="aeda27810033fbc3912b9735a21decff" ns2:_="">
    <xsd:import namespace="6f160c81-5b32-41bc-9a83-4f2e047c7f8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160c81-5b32-41bc-9a83-4f2e047c7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نوع المحتوى"/>
        <xsd:element ref="dc:title" minOccurs="0" maxOccurs="1" ma:index="4" ma:displayName="العنوان"/>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7DA6CD6-E4D3-46AF-8951-F89C7C007D0E}">
  <ds:schemaRefs>
    <ds:schemaRef ds:uri="http://schemas.microsoft.com/sharepoint/v3/contenttype/forms"/>
  </ds:schemaRefs>
</ds:datastoreItem>
</file>

<file path=customXml/itemProps2.xml><?xml version="1.0" encoding="utf-8"?>
<ds:datastoreItem xmlns:ds="http://schemas.openxmlformats.org/officeDocument/2006/customXml" ds:itemID="{EC970764-8764-41CC-A4F3-CDA1D7C97DBC}">
  <ds:schemaRefs>
    <ds:schemaRef ds:uri="http://schemas.microsoft.com/office/2006/metadata/contentType"/>
    <ds:schemaRef ds:uri="http://schemas.microsoft.com/office/2006/metadata/properties/metaAttributes"/>
    <ds:schemaRef ds:uri="http://www.w3.org/2000/xmlns/"/>
    <ds:schemaRef ds:uri="http://www.w3.org/2001/XMLSchema"/>
    <ds:schemaRef ds:uri="6f160c81-5b32-41bc-9a83-4f2e047c7f8c"/>
  </ds:schemaRefs>
</ds:datastoreItem>
</file>

<file path=customXml/itemProps3.xml><?xml version="1.0" encoding="utf-8"?>
<ds:datastoreItem xmlns:ds="http://schemas.openxmlformats.org/officeDocument/2006/customXml" ds:itemID="{7C03F8BD-4E3D-4AE3-A3C7-D5916139E1B2}">
  <ds:schemaRefs>
    <ds:schemaRef ds:uri="http://schemas.microsoft.com/office/2006/metadata/properties"/>
    <ds:schemaRef ds:uri="http://www.w3.org/2000/xmlns/"/>
  </ds:schemaRefs>
</ds:datastoreItem>
</file>

<file path=docProps/app.xml><?xml version="1.0" encoding="utf-8"?>
<Properties xmlns="http://schemas.openxmlformats.org/officeDocument/2006/extended-properties" xmlns:vt="http://schemas.openxmlformats.org/officeDocument/2006/docPropsVTypes">
  <Template>PPT TMPLT.potx</Template>
  <TotalTime>4765</TotalTime>
  <Words>3046</Words>
  <Application>Microsoft Office PowerPoint</Application>
  <PresentationFormat>Widescreen</PresentationFormat>
  <Paragraphs>303</Paragraphs>
  <Slides>31</Slides>
  <Notes>23</Notes>
  <HiddenSlides>0</HiddenSlides>
  <MMClips>2</MMClips>
  <ScaleCrop>false</ScaleCrop>
  <HeadingPairs>
    <vt:vector size="4" baseType="variant">
      <vt:variant>
        <vt:lpstr>Theme</vt:lpstr>
      </vt:variant>
      <vt:variant>
        <vt:i4>3</vt:i4>
      </vt:variant>
      <vt:variant>
        <vt:lpstr>Slide Titles</vt:lpstr>
      </vt:variant>
      <vt:variant>
        <vt:i4>31</vt:i4>
      </vt:variant>
    </vt:vector>
  </HeadingPairs>
  <TitlesOfParts>
    <vt:vector size="34" baseType="lpstr">
      <vt:lpstr>Office Theme</vt:lpstr>
      <vt:lpstr>Wisp</vt:lpstr>
      <vt:lpstr>1_Wisp</vt:lpstr>
      <vt:lpstr>PowerPoint Presentation</vt:lpstr>
      <vt:lpstr>PowerPoint Presentation</vt:lpstr>
      <vt:lpstr>PowerPoint Presentation</vt:lpstr>
      <vt:lpstr>PowerPoint Presentation</vt:lpstr>
      <vt:lpstr>امامك خريطة دول القرن الأفريقي اكتبي ما تدل عليه الارقام</vt:lpstr>
      <vt:lpstr>امامك خريطة دول القرن الأفريقي اكتبي ما تدل عليه الارقام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 Khaled Mohamed Ebrahim Busaad</dc:creator>
  <cp:lastModifiedBy>Unknown User</cp:lastModifiedBy>
  <cp:revision>457</cp:revision>
  <dcterms:created xsi:type="dcterms:W3CDTF">2020-03-04T10:47:58Z</dcterms:created>
  <dcterms:modified xsi:type="dcterms:W3CDTF">2021-05-12T14:49:02Z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0x010100848C22A44415DD47B18B3981500BB26A</vt:lpwstr>
  </property>
</Properties>
</file>