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20" r:id="rId2"/>
    <p:sldId id="275" r:id="rId3"/>
    <p:sldId id="296" r:id="rId4"/>
    <p:sldId id="305" r:id="rId5"/>
    <p:sldId id="297" r:id="rId6"/>
    <p:sldId id="265" r:id="rId7"/>
    <p:sldId id="321" r:id="rId8"/>
    <p:sldId id="304" r:id="rId9"/>
    <p:sldId id="323" r:id="rId10"/>
    <p:sldId id="336" r:id="rId11"/>
    <p:sldId id="310" r:id="rId12"/>
    <p:sldId id="332" r:id="rId13"/>
    <p:sldId id="264" r:id="rId14"/>
    <p:sldId id="337" r:id="rId15"/>
    <p:sldId id="317" r:id="rId16"/>
    <p:sldId id="338" r:id="rId17"/>
    <p:sldId id="33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EEE"/>
    <a:srgbClr val="A50021"/>
    <a:srgbClr val="FFFFCC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08" y="-5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4AE7AD-EB28-428B-ADA9-20F7DADC2EB6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C1C07E-F3C3-448B-8884-EE6742B3E9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49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63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749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7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6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7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593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518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42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6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22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B54EE-DF0D-4FA1-B48F-C292469C25C4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F20112-F681-4D23-BAD6-386DBC2EFD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765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836735" y="1955145"/>
            <a:ext cx="7554350" cy="1899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66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                                        </a:t>
            </a:r>
            <a:r>
              <a:rPr lang="ar-SA" sz="66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الاستف</a:t>
            </a:r>
            <a:r>
              <a:rPr lang="ar-BH" sz="66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هام</a:t>
            </a:r>
          </a:p>
          <a:p>
            <a:pPr algn="ctr" rtl="1"/>
            <a:r>
              <a:rPr lang="ar-SA" sz="4800" b="1" dirty="0" smtClean="0">
                <a:solidFill>
                  <a:schemeClr val="accent1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   مفهومُه وأدواتُه </a:t>
            </a:r>
            <a:r>
              <a:rPr lang="ar-SA" sz="4800" b="1" dirty="0">
                <a:solidFill>
                  <a:schemeClr val="accent1">
                    <a:lumMod val="75000"/>
                  </a:schemeClr>
                </a:solidFill>
                <a:latin typeface="Sakkal Majalla" pitchFamily="2" charset="-78"/>
                <a:cs typeface="Sakkal Majalla" pitchFamily="2" charset="-78"/>
              </a:rPr>
              <a:t>ومعانيه</a:t>
            </a:r>
          </a:p>
          <a:p>
            <a:pPr algn="ctr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                                                      </a:t>
            </a:r>
            <a:r>
              <a:rPr lang="ar-BH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              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AutoShape 2" descr="نتيجة بحث الصور عن القراء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AutoShape 4" descr="نتيجة بحث الصور عن القراءة"/>
          <p:cNvSpPr>
            <a:spLocks noChangeAspect="1" noChangeArrowheads="1"/>
          </p:cNvSpPr>
          <p:nvPr/>
        </p:nvSpPr>
        <p:spPr bwMode="auto">
          <a:xfrm>
            <a:off x="-1520825" y="-152401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AutoShape 4" descr="نتيجة بحث الصور عن work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6" descr="نتيجة بحث الصور عن work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8" descr="نتيجة بحث الصور عن work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نتيجة بحث الصور عن work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/>
          <a:srcRect l="73471" t="23164" r="-1" b="10962"/>
          <a:stretch/>
        </p:blipFill>
        <p:spPr>
          <a:xfrm>
            <a:off x="460374" y="1777784"/>
            <a:ext cx="3183578" cy="3858741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836735" y="4087001"/>
            <a:ext cx="7529016" cy="138499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ar-BH" sz="28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الل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ّ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غة العربيّة  -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المقرّر 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عرب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301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- </a:t>
            </a:r>
            <a:r>
              <a:rPr lang="ar-BH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الفصل الدراسي الأول</a:t>
            </a:r>
            <a:endParaRPr lang="ar-SA" sz="28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BH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الصفّ 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الثالث ثانوي </a:t>
            </a:r>
            <a:r>
              <a:rPr lang="ar-BH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- قضايا نحوية - الصفحة 148 بالكتاب المدرسي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82427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940875"/>
            <a:ext cx="12191999" cy="5511440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SA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BH" sz="9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marL="742950" indent="-742950" algn="r" rtl="1">
              <a:buAutoNum type="arabicParenR" startAt="3"/>
            </a:pPr>
            <a:endParaRPr lang="ar-SA" sz="36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marL="742950" indent="-742950" algn="r" rtl="1">
              <a:buFont typeface="+mj-lt"/>
              <a:buAutoNum type="arabicParenR"/>
            </a:pPr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  <a:latin typeface="Segoe Script" pitchFamily="34" charset="0"/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5081"/>
            <a:ext cx="11009806" cy="94087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endParaRPr lang="ar-BH" sz="4000" b="1" dirty="0" smtClean="0">
              <a:solidFill>
                <a:srgbClr val="A50021"/>
              </a:solidFill>
            </a:endParaRPr>
          </a:p>
          <a:p>
            <a:pPr algn="ctr" rtl="1"/>
            <a:r>
              <a:rPr lang="ar-BH" sz="54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أهداف</a:t>
            </a:r>
            <a:r>
              <a:rPr lang="ar-SA" sz="54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54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 الدرس:</a:t>
            </a:r>
            <a:endParaRPr lang="en-US" sz="54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 descr="C:\Users\Mohamed\Desktop\شعار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8" t="20378" r="9054" b="68178"/>
          <a:stretch/>
        </p:blipFill>
        <p:spPr bwMode="auto">
          <a:xfrm>
            <a:off x="10779617" y="7937"/>
            <a:ext cx="1412383" cy="93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1" y="991037"/>
            <a:ext cx="12191998" cy="5866963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r" rtl="1">
              <a:buAutoNum type="arabicParenR"/>
            </a:pPr>
            <a:r>
              <a:rPr lang="ar-SA" sz="4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تحديدُ مفهومِ الاستفهامِ.</a:t>
            </a:r>
          </a:p>
          <a:p>
            <a:pPr marL="742950" indent="-742950" algn="r" rtl="1">
              <a:buAutoNum type="arabicParenR"/>
            </a:pPr>
            <a:r>
              <a:rPr lang="ar-SA" sz="4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تَعَرُّفُ أدواتِ الاستفهامِ ومعانيها.</a:t>
            </a:r>
          </a:p>
          <a:p>
            <a:pPr marL="742950" indent="-742950" algn="r" rtl="1">
              <a:buAutoNum type="arabicParenR"/>
            </a:pPr>
            <a:r>
              <a:rPr lang="ar-SA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تَوظيفُ الطالبِ أسلوبَ الاستفهام في تواصله الشفهيّ والكتابيّ</a:t>
            </a:r>
            <a:r>
              <a:rPr lang="ar-BH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BH" sz="4400" dirty="0">
              <a:solidFill>
                <a:schemeClr val="accent6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10820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8424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0" y="1002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929718"/>
            <a:ext cx="11665605" cy="55710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 rtl="1"/>
            <a:endParaRPr lang="ar-SA" sz="3200" b="1" dirty="0" smtClean="0">
              <a:solidFill>
                <a:srgbClr val="A5002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BH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-35095"/>
            <a:ext cx="12192000" cy="96481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endParaRPr lang="ar-BH" sz="4000" b="1" dirty="0" smtClean="0">
              <a:solidFill>
                <a:srgbClr val="A50021"/>
              </a:solidFill>
            </a:endParaRPr>
          </a:p>
          <a:p>
            <a:pPr algn="ctr" rtl="1"/>
            <a:endParaRPr lang="ar-SA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الأوّل: </a:t>
            </a:r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تحديدُ مفهومِ الاستفهامِ.</a:t>
            </a:r>
          </a:p>
          <a:p>
            <a:pPr algn="ctr" rtl="1"/>
            <a:endParaRPr lang="ar-SA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421996" y="2616618"/>
            <a:ext cx="6193723" cy="5236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كتبَ الأديبُ مذكّراتِه. 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426938" y="4149731"/>
            <a:ext cx="6192082" cy="52364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لا تسرفْ في استهلاكِ الماءِ. 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425297" y="4917665"/>
            <a:ext cx="6192082" cy="5236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اِجعلْ يومَك مليئًا بالعملِ.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423644" y="5669282"/>
            <a:ext cx="6192075" cy="52363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هل أنهيتَ قراءةَ الكتابِ؟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5426938" y="3390087"/>
            <a:ext cx="6193732" cy="5236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ما أجملَ رياضَ الربيعِ.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831993" y="1041896"/>
            <a:ext cx="4241443" cy="5236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الإخبارُ عن فعلٍ قامَ به الأديبُ.</a:t>
            </a:r>
            <a:endParaRPr lang="en-US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52400" y="1041896"/>
            <a:ext cx="4241443" cy="5236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طلبُ العلمِ بشيء يجهلُه المتكلّمُ.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1747233" y="1041896"/>
            <a:ext cx="4241443" cy="5236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أمرُ المخاطَبِ بالقيامِ بالفعلِ.</a:t>
            </a:r>
            <a:endParaRPr lang="en-US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423644" y="1041896"/>
            <a:ext cx="4241443" cy="5236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نهيُ المخاطَبِ عن القيامِ بالفعل.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563933" y="1041895"/>
            <a:ext cx="4241443" cy="5236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إظهار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التعجّبِ من جمالِ المنظرِ.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-1" y="929717"/>
            <a:ext cx="12192000" cy="139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ــــــ </a:t>
            </a:r>
            <a:r>
              <a:rPr lang="fr-FR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اقرأ الجملَ الآتيةَ، وبيّنْ المعنى الذي أفادتْه كلُّ جملةٍ: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2785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2512E-6 -4.90287E-7 L -0.57355 0.226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77" y="113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3087E-6 -4.90287E-7 L -0.47065 0.3383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32" y="169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0484E-6 -4.90287E-7 L -0.37407 0.4516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704" y="225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4701E-6 -4.90287E-7 L -0.07406 0.5617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9" y="280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7351E-6 -4.90287E-7 L 0.057 0.6736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0" y="336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0" y="1002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771526"/>
            <a:ext cx="11665605" cy="57292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SA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SA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SA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 rtl="1"/>
            <a:endParaRPr lang="ar-SA" sz="3200" b="1" dirty="0" smtClean="0">
              <a:solidFill>
                <a:srgbClr val="A5002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BH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71550"/>
            <a:ext cx="12192000" cy="5529264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endParaRPr lang="ar-BH" sz="4000" b="1" dirty="0" smtClean="0">
              <a:solidFill>
                <a:srgbClr val="A50021"/>
              </a:solidFill>
            </a:endParaRPr>
          </a:p>
          <a:p>
            <a:pPr algn="ctr" rtl="1"/>
            <a:endParaRPr lang="ar-SA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ــــــ </a:t>
            </a:r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حدّدْ بالرجوعِ إلى الجملة الأخيرةِ  في النشاطِ السابقِ معنى الجملةِ الاستفهاميّةِ وعناصرَها:</a:t>
            </a:r>
          </a:p>
          <a:p>
            <a:pPr algn="r" rtl="1"/>
            <a:endParaRPr lang="ar-SA" sz="40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4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 </a:t>
            </a:r>
          </a:p>
          <a:p>
            <a:pPr algn="ctr" rtl="1"/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44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-50162"/>
            <a:ext cx="12192000" cy="84650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الأول</a:t>
            </a:r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: </a:t>
            </a:r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تحديدُ مفهومِ الاستفهامِ.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58141" y="1997019"/>
            <a:ext cx="6080166" cy="8530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هل أنهيتَ قراءةَ الكتابِ؟ </a:t>
            </a:r>
            <a:endParaRPr lang="fr-FR" sz="36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558137" y="3112421"/>
            <a:ext cx="6080167" cy="9417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الاستخبارُ عن شيءٍ يجهلُه السائلُ.</a:t>
            </a:r>
            <a:endParaRPr lang="fr-FR" sz="36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8140" y="4326461"/>
            <a:ext cx="6080167" cy="8530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أداةُ الاستفهامِ + الجملةُ الاسميّة أو الفعلية.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8137" y="5472545"/>
            <a:ext cx="6080166" cy="85305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جملة إنشائية.</a:t>
            </a:r>
            <a:endParaRPr lang="fr-FR" sz="36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8821386" y="1997019"/>
            <a:ext cx="2458192" cy="85305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جملةُ </a:t>
            </a:r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821386" y="3112421"/>
            <a:ext cx="2458192" cy="8283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دلالتُها</a:t>
            </a:r>
            <a:endParaRPr lang="ar-SA" sz="36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821386" y="4326461"/>
            <a:ext cx="2458191" cy="8283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عناصرها</a:t>
            </a:r>
            <a:endParaRPr lang="ar-SA" sz="36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821385" y="5472545"/>
            <a:ext cx="2458191" cy="82832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نوعها</a:t>
            </a:r>
            <a:r>
              <a:rPr lang="ar-BH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البلاغي</a:t>
            </a:r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ar-SA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Down Arrow 6"/>
          <p:cNvSpPr/>
          <p:nvPr/>
        </p:nvSpPr>
        <p:spPr>
          <a:xfrm rot="5400000">
            <a:off x="7415167" y="1701272"/>
            <a:ext cx="668266" cy="144455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Down Arrow 17"/>
          <p:cNvSpPr/>
          <p:nvPr/>
        </p:nvSpPr>
        <p:spPr>
          <a:xfrm rot="5400000">
            <a:off x="7415167" y="2804307"/>
            <a:ext cx="668266" cy="144455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Down Arrow 18"/>
          <p:cNvSpPr/>
          <p:nvPr/>
        </p:nvSpPr>
        <p:spPr>
          <a:xfrm rot="5400000">
            <a:off x="7415167" y="4030714"/>
            <a:ext cx="668266" cy="144455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Down Arrow 19"/>
          <p:cNvSpPr/>
          <p:nvPr/>
        </p:nvSpPr>
        <p:spPr>
          <a:xfrm rot="5400000">
            <a:off x="7415167" y="5164431"/>
            <a:ext cx="668266" cy="1444552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/>
          <p:cNvSpPr/>
          <p:nvPr/>
        </p:nvSpPr>
        <p:spPr>
          <a:xfrm>
            <a:off x="0" y="217385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1383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4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3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12" grpId="0" animBg="1"/>
      <p:bldP spid="13" grpId="0" animBg="1"/>
      <p:bldP spid="3" grpId="0" animBg="1"/>
      <p:bldP spid="14" grpId="0" animBg="1"/>
      <p:bldP spid="15" grpId="0" animBg="1"/>
      <p:bldP spid="16" grpId="0" animBg="1"/>
      <p:bldP spid="7" grpId="0" animBg="1"/>
      <p:bldP spid="18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0" y="1002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4800" y="1175657"/>
            <a:ext cx="11665605" cy="5276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ــــــ اقرأ الأمثلةَ الآتيةَ، </a:t>
            </a:r>
            <a:r>
              <a:rPr lang="ar-SA" sz="4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وحدّد </a:t>
            </a:r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أداةَ الاستفهامِ والمستفهمَ </a:t>
            </a:r>
            <a:r>
              <a:rPr lang="ar-SA" sz="4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عنه في </a:t>
            </a:r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كلٍّ مثالٍ منها:</a:t>
            </a:r>
            <a:endParaRPr lang="ar-SA" sz="4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4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BH" sz="4000" b="1" dirty="0" smtClean="0">
              <a:solidFill>
                <a:srgbClr val="A50021"/>
              </a:solidFill>
            </a:endParaRPr>
          </a:p>
          <a:p>
            <a:pPr algn="r" rtl="1"/>
            <a:endParaRPr lang="ar-BH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-50162"/>
            <a:ext cx="12192000" cy="9798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الثاني:  </a:t>
            </a:r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تَعَرُّفُ أدواتِ الاستفهامِ ومعانيها.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362164" y="2155066"/>
            <a:ext cx="5447764" cy="708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1 ـ هل أنجزتَ مشروعَ التخرّج؟ </a:t>
            </a:r>
            <a:endParaRPr lang="fr-FR" sz="3600" dirty="0"/>
          </a:p>
        </p:txBody>
      </p:sp>
      <p:sp>
        <p:nvSpPr>
          <p:cNvPr id="8" name="Rounded Rectangle 7"/>
          <p:cNvSpPr/>
          <p:nvPr/>
        </p:nvSpPr>
        <p:spPr>
          <a:xfrm>
            <a:off x="6362164" y="3159003"/>
            <a:ext cx="5447764" cy="708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BH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2</a:t>
            </a:r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ـ متى اكتُشِفَ النفطُ في البحرين؟ </a:t>
            </a:r>
            <a:endParaRPr lang="fr-FR" sz="3600" dirty="0"/>
          </a:p>
        </p:txBody>
      </p:sp>
      <p:sp>
        <p:nvSpPr>
          <p:cNvPr id="9" name="Rounded Rectangle 8"/>
          <p:cNvSpPr/>
          <p:nvPr/>
        </p:nvSpPr>
        <p:spPr>
          <a:xfrm>
            <a:off x="6362164" y="4181344"/>
            <a:ext cx="5447764" cy="708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3 ـ منِ اخترعَ  آلةَ التصوير؟ </a:t>
            </a:r>
            <a:endParaRPr lang="fr-FR" sz="3600" dirty="0"/>
          </a:p>
        </p:txBody>
      </p:sp>
      <p:sp>
        <p:nvSpPr>
          <p:cNvPr id="10" name="Rounded Rectangle 9"/>
          <p:cNvSpPr/>
          <p:nvPr/>
        </p:nvSpPr>
        <p:spPr>
          <a:xfrm>
            <a:off x="553792" y="5175162"/>
            <a:ext cx="5447764" cy="708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8 ـ كمْ لاعبًا في فريقِ كرةِ القدم؟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62164" y="5175162"/>
            <a:ext cx="5447764" cy="708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4 ـ أينَ تقعُ مدينةُ المحرّق؟ </a:t>
            </a:r>
            <a:endParaRPr lang="fr-FR" sz="3600" dirty="0"/>
          </a:p>
        </p:txBody>
      </p:sp>
      <p:sp>
        <p:nvSpPr>
          <p:cNvPr id="12" name="Rounded Rectangle 11"/>
          <p:cNvSpPr/>
          <p:nvPr/>
        </p:nvSpPr>
        <p:spPr>
          <a:xfrm>
            <a:off x="553792" y="3159003"/>
            <a:ext cx="5447764" cy="708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6 ـ كيفَ يتبخّرُ الماءُ في الطبيعة؟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53792" y="2155066"/>
            <a:ext cx="5447764" cy="708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5 ـ «وما تلكَ بيمينكَ يا مُوسَى</a:t>
            </a:r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»؟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(طه ـ 17)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553792" y="4181344"/>
            <a:ext cx="5447764" cy="708338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7 ـ أ غادرتِ السفينةُ الميناءَ؟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7637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207038" cy="971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endParaRPr lang="ar-BH" sz="4000" b="1" dirty="0" smtClean="0">
              <a:solidFill>
                <a:srgbClr val="A50021"/>
              </a:solidFill>
            </a:endParaRPr>
          </a:p>
          <a:p>
            <a:pPr algn="r" rtl="1"/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الثاني:  </a:t>
            </a:r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تَعَرُّفُ أدواتِ الاستفهامِ ومعانيها.</a:t>
            </a:r>
          </a:p>
          <a:p>
            <a:pPr algn="ct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7817" y="971551"/>
            <a:ext cx="11434265" cy="54163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sz="3600" dirty="0" smtClean="0">
              <a:solidFill>
                <a:schemeClr val="tx1"/>
              </a:solidFill>
            </a:endParaRPr>
          </a:p>
          <a:p>
            <a:pPr algn="ctr" rtl="1"/>
            <a:endParaRPr lang="ar-SA" sz="3600" dirty="0">
              <a:solidFill>
                <a:schemeClr val="tx1"/>
              </a:solidFill>
            </a:endParaRPr>
          </a:p>
          <a:p>
            <a:pPr algn="ctr" rtl="1"/>
            <a:endParaRPr lang="ar-SA" sz="3200" dirty="0">
              <a:solidFill>
                <a:schemeClr val="tx1"/>
              </a:solidFill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</a:endParaRPr>
          </a:p>
          <a:p>
            <a:pPr algn="ctr" rtl="1"/>
            <a:endParaRPr lang="ar-SA" sz="3200" dirty="0">
              <a:solidFill>
                <a:schemeClr val="tx1"/>
              </a:solidFill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</a:endParaRPr>
          </a:p>
          <a:p>
            <a:pPr algn="ctr" rtl="1"/>
            <a:endParaRPr lang="ar-SA" sz="3200" dirty="0">
              <a:solidFill>
                <a:schemeClr val="tx1"/>
              </a:solidFill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</a:endParaRPr>
          </a:p>
          <a:p>
            <a:pPr algn="ctr" rtl="1"/>
            <a:endParaRPr lang="ar-SA" sz="3200" dirty="0">
              <a:solidFill>
                <a:schemeClr val="tx1"/>
              </a:solidFill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</a:endParaRPr>
          </a:p>
          <a:p>
            <a:pPr algn="ctr" rtl="1"/>
            <a:endParaRPr lang="fr-FR" sz="3200" dirty="0">
              <a:solidFill>
                <a:schemeClr val="tx1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3616321"/>
              </p:ext>
            </p:extLst>
          </p:nvPr>
        </p:nvGraphicFramePr>
        <p:xfrm>
          <a:off x="1306879" y="2408507"/>
          <a:ext cx="9714015" cy="3927758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469337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9867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2197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1815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 smtClean="0"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الجملةُ</a:t>
                      </a:r>
                      <a:r>
                        <a:rPr lang="ar-SA" sz="2800" dirty="0"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 </a:t>
                      </a:r>
                      <a:endParaRPr lang="fr-FR" sz="1800" dirty="0">
                        <a:effectLst/>
                        <a:latin typeface="Sakkal Majalla" pitchFamily="2" charset="-78"/>
                        <a:ea typeface="Calibri"/>
                        <a:cs typeface="Sakkal Majalla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 smtClean="0"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الأداةُ</a:t>
                      </a:r>
                      <a:r>
                        <a:rPr lang="ar-SA" sz="2800" dirty="0"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 </a:t>
                      </a:r>
                      <a:endParaRPr lang="fr-FR" sz="1800" dirty="0">
                        <a:effectLst/>
                        <a:latin typeface="Sakkal Majalla" pitchFamily="2" charset="-78"/>
                        <a:ea typeface="Calibri"/>
                        <a:cs typeface="Sakkal Majalla" pitchFamily="2" charset="-78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800" dirty="0" smtClean="0"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المستفهمُ عنه</a:t>
                      </a:r>
                      <a:r>
                        <a:rPr lang="ar-SA" sz="2800" dirty="0">
                          <a:effectLst/>
                          <a:latin typeface="Sakkal Majalla" pitchFamily="2" charset="-78"/>
                          <a:cs typeface="Sakkal Majalla" pitchFamily="2" charset="-78"/>
                        </a:rPr>
                        <a:t> </a:t>
                      </a:r>
                      <a:endParaRPr lang="fr-FR" sz="1800" dirty="0">
                        <a:effectLst/>
                        <a:latin typeface="Sakkal Majalla" pitchFamily="2" charset="-78"/>
                        <a:ea typeface="Calibri"/>
                        <a:cs typeface="Sakkal Majalla" pitchFamily="2" charset="-78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815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هل 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أنجزتَ مشروعَ التخرج؟ </a:t>
                      </a:r>
                      <a:r>
                        <a:rPr lang="ar-SA" sz="24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1815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متى 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اكت</a:t>
                      </a:r>
                      <a:r>
                        <a:rPr lang="ar-BH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ُ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ش</a:t>
                      </a:r>
                      <a:r>
                        <a:rPr lang="ar-BH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ِ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فَ النفطُ في البحرين؟ </a:t>
                      </a:r>
                      <a:r>
                        <a:rPr lang="ar-SA" sz="24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1815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مَن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 اخترع  آلةَ التصوير؟ </a:t>
                      </a:r>
                      <a:r>
                        <a:rPr lang="ar-SA" sz="24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18157"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 أين 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تقع مدينةُ المحرّق؟ </a:t>
                      </a:r>
                      <a:r>
                        <a:rPr lang="ar-SA" sz="24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8157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«و</a:t>
                      </a: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ما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 تلكَ بيمينك يا موسى»؟</a:t>
                      </a:r>
                      <a:r>
                        <a:rPr lang="ar-SA" sz="24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92662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كيف 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يتبخ</a:t>
                      </a:r>
                      <a:r>
                        <a:rPr lang="ar-BH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ّ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ر الماءُ في الطبيعة؟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18157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أ 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غادرت السفينةُ الميناءَ؟</a:t>
                      </a:r>
                      <a:r>
                        <a:rPr lang="ar-SA" sz="24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18157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smtClean="0">
                          <a:solidFill>
                            <a:srgbClr val="FF0000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كم</a:t>
                      </a:r>
                      <a:r>
                        <a:rPr lang="ar-SA" sz="2400" b="1" dirty="0" smtClean="0">
                          <a:solidFill>
                            <a:schemeClr val="tx1"/>
                          </a:solidFill>
                          <a:latin typeface="Sakkal Majalla" pitchFamily="2" charset="-78"/>
                          <a:cs typeface="Sakkal Majalla" pitchFamily="2" charset="-78"/>
                        </a:rPr>
                        <a:t> لاعبًا في فريق كرة القدم؟</a:t>
                      </a:r>
                      <a:r>
                        <a:rPr lang="ar-SA" sz="2400" dirty="0">
                          <a:effectLst/>
                        </a:rPr>
                        <a:t> </a:t>
                      </a:r>
                      <a:endParaRPr lang="fr-FR" sz="16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>
                          <a:effectLst/>
                        </a:rPr>
                        <a:t> 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ar-SA" sz="1600" dirty="0">
                          <a:effectLst/>
                        </a:rPr>
                        <a:t> 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8" name="Rounded Rectangle 17"/>
          <p:cNvSpPr/>
          <p:nvPr/>
        </p:nvSpPr>
        <p:spPr>
          <a:xfrm>
            <a:off x="859762" y="1064482"/>
            <a:ext cx="1328044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كم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187806" y="1064482"/>
            <a:ext cx="1328044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515850" y="1064482"/>
            <a:ext cx="1328044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كيف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4897372" y="1064482"/>
            <a:ext cx="1328044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ما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6242866" y="1064482"/>
            <a:ext cx="1328044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أين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570910" y="1064482"/>
            <a:ext cx="1328044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من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8898954" y="1064482"/>
            <a:ext cx="1328044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متى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10226998" y="1081520"/>
            <a:ext cx="1328044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هل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589415" y="1913924"/>
            <a:ext cx="3574472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مضمونُ الجملة </a:t>
            </a:r>
            <a:r>
              <a:rPr lang="ar-SA" sz="20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(مغادرة السفينة)</a:t>
            </a:r>
            <a:endParaRPr lang="fr-FR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843699" y="1913924"/>
            <a:ext cx="3574472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عددُ اللاعبين بالفريق</a:t>
            </a:r>
            <a:endParaRPr lang="fr-FR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2851828" y="1463832"/>
            <a:ext cx="3574472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الشخصُ الذي اخترع الآلةَ.</a:t>
            </a:r>
            <a:endParaRPr lang="fr-FR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843699" y="1475938"/>
            <a:ext cx="3574472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مكانُ مدينة المحرّق.</a:t>
            </a:r>
            <a:endParaRPr lang="fr-FR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7980570" y="1502468"/>
            <a:ext cx="3574472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مضمونُ الجملة </a:t>
            </a:r>
            <a:r>
              <a:rPr lang="ar-SA" sz="24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(إنجازُ المشروع)</a:t>
            </a:r>
            <a:endParaRPr lang="fr-FR" sz="24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5324482" y="1502468"/>
            <a:ext cx="3574472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زمن/ تاريخُ اكتشافِ النفط.</a:t>
            </a:r>
            <a:endParaRPr lang="fr-FR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5561394" y="1913924"/>
            <a:ext cx="3574472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كيفيّةُ التبخّر </a:t>
            </a:r>
            <a:endParaRPr lang="fr-FR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7980570" y="1913924"/>
            <a:ext cx="3574472" cy="411456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العصا التي بيمينه.</a:t>
            </a:r>
            <a:endParaRPr lang="fr-FR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72642" y="993495"/>
            <a:ext cx="11434265" cy="14150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600" b="1" dirty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36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6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ــــــ</a:t>
            </a:r>
            <a:r>
              <a:rPr lang="ar-BH" sz="36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40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الإجابة</a:t>
            </a:r>
            <a:r>
              <a:rPr lang="ar-SA" sz="40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:</a:t>
            </a:r>
            <a:endParaRPr lang="fr-FR" sz="36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599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8454E-6 3.45051E-6 L -0.43036 0.25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18" y="128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9081E-6 -3.66327E-6 L -0.5423 0.1947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115" y="9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88857E-7 -3.87604E-6 L -0.32036 0.3244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4" y="162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6316E-6 -3.66327E-6 L -0.32426 0.2585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20" y="129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8782E-6 -3.87604E-6 L -0.21101 0.3871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57" y="193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4608E-7 -1.97965E-6 L -0.12171 0.3281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92" y="163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3879E-6 -3.87604E-6 L -0.10232 0.4488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6" y="224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3291E-7 -2.11841E-6 L 0.04296 0.3901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8" y="194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4E-6 -3.87604E-6 L 0.00781 0.5094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" y="254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9081E-6 -1.90564E-6 L -0.54152 0.3850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76" y="19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15959E-7 -3.87604E-6 L 0.1208 0.57378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40" y="286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4621E-6 -1.90564E-6 L -0.34262 0.4488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31" y="224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3E-6 -3.87604E-6 L 0.22989 0.6376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94" y="318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13825E-7 -1.90564E-6 L -0.09945 0.51318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73" y="2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4361E-6 -3.87604E-6 L 0.33897 0.70167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949" y="35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3291E-7 -1.90564E-6 L 0.04569 0.57725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8" y="288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9500259" y="3649270"/>
            <a:ext cx="2404334" cy="1526521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المجموعةُ الثانية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332509" y="1983179"/>
            <a:ext cx="5082639" cy="15306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اشتراكهما في الاستفهامِ عن مضمونِ الجملة.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9500255" y="1983179"/>
            <a:ext cx="2404334" cy="153068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المجموعةُ الأولى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2509" y="3645105"/>
            <a:ext cx="5082639" cy="15306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اشتراكها في الاستفهامِ عن عنصرٍ من عناصرِ الجملة (المكان، الزمن، الفاعل...)، علم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ً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 أن 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الأداة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(</a:t>
            </a:r>
            <a:r>
              <a:rPr lang="ar-SA" sz="24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أيّ</a:t>
            </a:r>
            <a:r>
              <a:rPr lang="ar-BH" sz="24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)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تُستخدَم للاستفهام عن أيِّ عنصرٍ من هذه الع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اصرِ بحسب ما تُضاف إليه</a:t>
            </a:r>
            <a:r>
              <a:rPr lang="ar-BH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في الجملة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537915" y="1983179"/>
            <a:ext cx="2998636" cy="153068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الحرفان:</a:t>
            </a:r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أ (الهمزة) + هل.</a:t>
            </a:r>
            <a:endParaRPr lang="en-US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37915" y="3649270"/>
            <a:ext cx="2998637" cy="15306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الأسماءُ: </a:t>
            </a:r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مَن، ما، متى، أين، كيف، كم، أيّ.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-50162"/>
            <a:ext cx="12192000" cy="97791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الثاني:  </a:t>
            </a:r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تَعَرُّفُ أدواتِ الاستفهامِ ومعانيها.</a:t>
            </a:r>
          </a:p>
        </p:txBody>
      </p:sp>
      <p:sp>
        <p:nvSpPr>
          <p:cNvPr id="2" name="Rectangle 1"/>
          <p:cNvSpPr/>
          <p:nvPr/>
        </p:nvSpPr>
        <p:spPr>
          <a:xfrm>
            <a:off x="1" y="927753"/>
            <a:ext cx="12192000" cy="901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ــــــ تأمّل الجدولَ 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بالشريحة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ِالسابق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ة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و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صنّف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ْ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أدواتِ الاستفهامِ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إلى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مجموعتين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بحسْبِ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نوعِ المستفه</a:t>
            </a:r>
            <a:r>
              <a:rPr lang="ar-BH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مِ عنه</a:t>
            </a:r>
            <a:r>
              <a:rPr lang="ar-SA" sz="32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: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fr-FR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32509" y="5308270"/>
            <a:ext cx="9167750" cy="1045029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أدواتُ  الاستفهام مجموعتان:  حرفان يستفهم بهما عن مضمون الجملة،</a:t>
            </a:r>
          </a:p>
          <a:p>
            <a:pPr algn="ctr" rtl="1"/>
            <a:r>
              <a:rPr lang="ar-SA" sz="3200" b="1" dirty="0" smtClean="0">
                <a:solidFill>
                  <a:srgbClr val="002060"/>
                </a:solidFill>
                <a:latin typeface="Sakkal Majalla" pitchFamily="2" charset="-78"/>
                <a:cs typeface="Sakkal Majalla" pitchFamily="2" charset="-78"/>
              </a:rPr>
              <a:t>وأسماءٌ يُستفهم بها عن عنصرٍ من عناصرِ الجملة.</a:t>
            </a:r>
            <a:endParaRPr lang="fr-FR" sz="3200" b="1" dirty="0">
              <a:solidFill>
                <a:srgbClr val="00206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4" name="Striped Right Arrow 3"/>
          <p:cNvSpPr/>
          <p:nvPr/>
        </p:nvSpPr>
        <p:spPr>
          <a:xfrm rot="10800000">
            <a:off x="8657110" y="2445702"/>
            <a:ext cx="688769" cy="60564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Striped Right Arrow 13"/>
          <p:cNvSpPr/>
          <p:nvPr/>
        </p:nvSpPr>
        <p:spPr>
          <a:xfrm rot="10800000">
            <a:off x="8657109" y="3997820"/>
            <a:ext cx="688769" cy="60564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Striped Right Arrow 14"/>
          <p:cNvSpPr/>
          <p:nvPr/>
        </p:nvSpPr>
        <p:spPr>
          <a:xfrm rot="10800000">
            <a:off x="9672449" y="5349833"/>
            <a:ext cx="2059951" cy="96190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18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347015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" grpId="0" animBg="1"/>
      <p:bldP spid="4" grpId="0" animBg="1"/>
      <p:bldP spid="14" grpId="0" animBg="1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0" y="1002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2423" y="1117665"/>
            <a:ext cx="12149577" cy="53189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 rtl="1"/>
            <a:endParaRPr lang="ar-SA" sz="3200" b="1" dirty="0" smtClean="0">
              <a:solidFill>
                <a:srgbClr val="A5002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BH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00235"/>
            <a:ext cx="12192000" cy="6236171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rgbClr val="A50021"/>
                </a:solidFill>
                <a:latin typeface="Sakkal Majalla" pitchFamily="2" charset="-78"/>
                <a:cs typeface="Sakkal Majalla" pitchFamily="2" charset="-78"/>
              </a:rPr>
              <a:t> </a:t>
            </a: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7552593" y="2337007"/>
            <a:ext cx="4224271" cy="798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عن العاقل.</a:t>
            </a:r>
            <a:endParaRPr lang="fr-FR" sz="1600" dirty="0"/>
          </a:p>
        </p:txBody>
      </p:sp>
      <p:sp>
        <p:nvSpPr>
          <p:cNvPr id="9" name="Rounded Rectangle 8"/>
          <p:cNvSpPr/>
          <p:nvPr/>
        </p:nvSpPr>
        <p:spPr>
          <a:xfrm>
            <a:off x="7552593" y="3409575"/>
            <a:ext cx="4224271" cy="798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غيرِ العاقل.</a:t>
            </a:r>
            <a:endParaRPr lang="fr-FR" sz="1600" dirty="0"/>
          </a:p>
        </p:txBody>
      </p:sp>
      <p:sp>
        <p:nvSpPr>
          <p:cNvPr id="15" name="Rectangle 14"/>
          <p:cNvSpPr/>
          <p:nvPr/>
        </p:nvSpPr>
        <p:spPr>
          <a:xfrm>
            <a:off x="0" y="-66957"/>
            <a:ext cx="12192000" cy="99255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3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الثاني:  </a:t>
            </a:r>
            <a:r>
              <a:rPr lang="ar-SA" sz="36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تَعَرُّفُ أدواتِ الاستفهامِ ومعانيها.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52593" y="4482143"/>
            <a:ext cx="4263265" cy="798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المكان.</a:t>
            </a:r>
            <a:endParaRPr lang="fr-FR" sz="1600" dirty="0"/>
          </a:p>
        </p:txBody>
      </p:sp>
      <p:sp>
        <p:nvSpPr>
          <p:cNvPr id="22" name="Rounded Rectangle 21"/>
          <p:cNvSpPr/>
          <p:nvPr/>
        </p:nvSpPr>
        <p:spPr>
          <a:xfrm>
            <a:off x="831800" y="1187721"/>
            <a:ext cx="945848" cy="7984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أَيُّ</a:t>
            </a:r>
            <a:endParaRPr lang="fr-FR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235583" y="1178648"/>
            <a:ext cx="945848" cy="7984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4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 + هل</a:t>
            </a:r>
            <a:endParaRPr lang="fr-FR" sz="16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6532196" y="1187721"/>
            <a:ext cx="945848" cy="7984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مَتى</a:t>
            </a:r>
            <a:endParaRPr lang="fr-FR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10731232" y="1165843"/>
            <a:ext cx="945848" cy="7984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مَنْ</a:t>
            </a:r>
            <a:endParaRPr lang="fr-FR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976210" y="1178648"/>
            <a:ext cx="945848" cy="7984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أيْنَ</a:t>
            </a:r>
            <a:endParaRPr lang="fr-FR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424436" y="1178648"/>
            <a:ext cx="945848" cy="7984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مَا</a:t>
            </a:r>
            <a:endParaRPr lang="fr-FR" sz="2800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113402" y="1187721"/>
            <a:ext cx="945848" cy="7984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كيفَ</a:t>
            </a:r>
            <a:endParaRPr lang="fr-FR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694608" y="1165044"/>
            <a:ext cx="945848" cy="7984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BH" sz="2800" b="1" dirty="0" smtClean="0">
                <a:solidFill>
                  <a:srgbClr val="FF0000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كمْ</a:t>
            </a:r>
            <a:endParaRPr lang="fr-FR" b="1" dirty="0">
              <a:solidFill>
                <a:srgbClr val="FF0000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1390918" y="5554711"/>
            <a:ext cx="4224271" cy="798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أيٍّ من عناصرِ  الجملةِ.</a:t>
            </a:r>
            <a:endParaRPr lang="fr-FR" sz="1600" dirty="0"/>
          </a:p>
        </p:txBody>
      </p:sp>
      <p:sp>
        <p:nvSpPr>
          <p:cNvPr id="37" name="Rounded Rectangle 36"/>
          <p:cNvSpPr/>
          <p:nvPr/>
        </p:nvSpPr>
        <p:spPr>
          <a:xfrm>
            <a:off x="1390918" y="4503173"/>
            <a:ext cx="4224271" cy="798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عن مضمون الجملة.</a:t>
            </a:r>
            <a:endParaRPr lang="fr-FR" sz="1600" dirty="0"/>
          </a:p>
        </p:txBody>
      </p:sp>
      <p:sp>
        <p:nvSpPr>
          <p:cNvPr id="38" name="Rounded Rectangle 37"/>
          <p:cNvSpPr/>
          <p:nvPr/>
        </p:nvSpPr>
        <p:spPr>
          <a:xfrm>
            <a:off x="7552594" y="5554711"/>
            <a:ext cx="4248546" cy="798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الزمان.</a:t>
            </a:r>
            <a:endParaRPr lang="fr-FR" sz="1600" dirty="0"/>
          </a:p>
        </p:txBody>
      </p:sp>
      <p:sp>
        <p:nvSpPr>
          <p:cNvPr id="39" name="Rounded Rectangle 38"/>
          <p:cNvSpPr/>
          <p:nvPr/>
        </p:nvSpPr>
        <p:spPr>
          <a:xfrm>
            <a:off x="1390918" y="3420090"/>
            <a:ext cx="4224271" cy="798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عن العدد.</a:t>
            </a:r>
            <a:endParaRPr lang="fr-FR" sz="1600" dirty="0"/>
          </a:p>
        </p:txBody>
      </p:sp>
      <p:sp>
        <p:nvSpPr>
          <p:cNvPr id="40" name="Rounded Rectangle 39"/>
          <p:cNvSpPr/>
          <p:nvPr/>
        </p:nvSpPr>
        <p:spPr>
          <a:xfrm>
            <a:off x="1390918" y="2337007"/>
            <a:ext cx="4224271" cy="79849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</a:t>
            </a:r>
            <a:r>
              <a:rPr lang="ar-BH" sz="28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 </a:t>
            </a:r>
            <a:r>
              <a:rPr lang="ar-BH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الكيفيّة.</a:t>
            </a:r>
            <a:endParaRPr lang="fr-FR" sz="1600" dirty="0"/>
          </a:p>
        </p:txBody>
      </p:sp>
      <p:sp>
        <p:nvSpPr>
          <p:cNvPr id="7" name="Rectangle 6"/>
          <p:cNvSpPr/>
          <p:nvPr/>
        </p:nvSpPr>
        <p:spPr>
          <a:xfrm>
            <a:off x="0" y="1042179"/>
            <a:ext cx="12192000" cy="121934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ــــــ 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استع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ن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بما تعل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َّ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مت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 في الشريحتين السابقتين، وضع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ْ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أداة</a:t>
            </a:r>
            <a:r>
              <a:rPr lang="ar-SA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الاستفهام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ِ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أمام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َ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 </a:t>
            </a:r>
            <a:r>
              <a:rPr lang="ar-BH" sz="3600" b="1" dirty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المعنى الذي 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ت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فيد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ُ</a:t>
            </a:r>
            <a:r>
              <a:rPr lang="ar-BH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ه</a:t>
            </a:r>
            <a:r>
              <a:rPr lang="ar-SA" sz="3600" b="1" dirty="0" smtClean="0">
                <a:solidFill>
                  <a:schemeClr val="tx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:</a:t>
            </a:r>
            <a:endParaRPr lang="en-US" sz="3600" b="1" dirty="0">
              <a:solidFill>
                <a:schemeClr val="tx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4340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7.40741E-7 L -0.17396 7.40741E-7 C -0.25182 7.40741E-7 -0.34779 0.04792 -0.34779 0.0868 L -0.34779 0.17384 " pathEditMode="relative" rAng="0" ptsTypes="AAAA">
                                      <p:cBhvr>
                                        <p:cTn id="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96" y="86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33102 L -0.06458 0.19259 C -0.07787 0.16158 -0.09818 0.14468 -0.11914 0.14468 C -0.14336 0.14468 -0.16263 0.16158 -0.17591 0.19259 L -0.2405 0.33102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31" y="-9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0.48773 L -0.03268 0.16551 C -0.03945 0.09283 -0.04974 0.05394 -0.06042 0.05394 C -0.07266 0.05394 -0.08242 0.09283 -0.08919 0.16551 L -0.12175 0.48773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94" y="-216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.63542 L -0.00104 0.20347 C -0.0013 0.10625 -0.00156 0.05394 -0.00195 0.05394 C -0.00234 0.05394 -0.0026 0.10625 -0.00287 0.20347 L -0.00378 0.63542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-290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 L -0.00013 0 C -0.00377 0.00046 -0.00742 0.00116 -0.01106 0.00255 C -0.01224 0.00301 -0.01328 0.00486 -0.01445 0.00556 C -0.01692 0.00741 -0.01953 0.01042 -0.02213 0.01157 C -0.02617 0.01319 -0.03021 0.01343 -0.03411 0.01458 C -0.05039 0.02338 -0.03398 0.01528 -0.07044 0.0206 C -0.08112 0.02199 -0.07929 0.02315 -0.08802 0.02662 C -0.09101 0.02755 -0.09388 0.02824 -0.09687 0.0294 C -0.10221 0.03426 -0.09948 0.03264 -0.10781 0.03542 L -0.12539 0.04144 C -0.12721 0.04213 -0.12903 0.04398 -0.13073 0.04444 C -0.13515 0.04583 -0.13958 0.0463 -0.14401 0.04745 C -0.16771 0.0588 -0.15651 0.05532 -0.17812 0.05926 C -0.18724 0.06551 -0.1776 0.05926 -0.19244 0.06551 C -0.19427 0.06597 -0.19596 0.06829 -0.19778 0.06829 C -0.22278 0.07014 -0.24765 0.07037 -0.27252 0.0713 C -0.27435 0.07199 -0.27617 0.07361 -0.27812 0.07431 C -0.28099 0.07546 -0.28398 0.07546 -0.28685 0.07708 C -0.28854 0.07824 -0.28984 0.08125 -0.29127 0.0831 C -0.29231 0.08472 -0.29336 0.08519 -0.29453 0.08634 C -0.29596 0.08727 -0.29739 0.08796 -0.29882 0.08912 C -0.30221 0.0919 -0.30885 0.09838 -0.30885 0.09861 C -0.31028 0.10116 -0.31185 0.10417 -0.31328 0.10718 C -0.31406 0.10903 -0.31458 0.11157 -0.31549 0.11319 C -0.3164 0.11458 -0.31771 0.11458 -0.31875 0.11597 C -0.31992 0.11782 -0.32083 0.1206 -0.322 0.12199 C -0.32343 0.12384 -0.325 0.12384 -0.3263 0.125 C -0.32786 0.12662 -0.32916 0.1294 -0.33073 0.13102 C -0.3345 0.13542 -0.33424 0.13333 -0.33841 0.13681 C -0.34987 0.14745 -0.33919 0.13773 -0.34726 0.14884 C -0.3483 0.15023 -0.34948 0.15093 -0.35065 0.15185 C -0.35247 0.15694 -0.35364 0.16088 -0.35612 0.16389 C -0.35807 0.16644 -0.36263 0.17014 -0.36263 0.1706 C -0.38138 0.16574 -0.37213 0.1669 -0.38984 0.1669 L -0.38984 0.16713 " pathEditMode="relative" rAng="0" ptsTypes="AAAAAAAAAAAAAAAAAAAAAAAAAAAAAAAAAA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92" y="85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26 0.00324 L -0.00326 0.00347 C -0.04414 0.03079 0.00091 -0.00208 -0.02774 0.02361 C -0.04063 0.03495 -0.03308 0.02523 -0.04414 0.03403 C -0.0487 0.0375 -0.04649 0.03958 -0.05222 0.0419 C -0.06354 0.04722 -0.07097 0.0493 -0.08125 0.05231 C -0.08321 0.0537 -0.08516 0.05509 -0.08698 0.05648 C -0.08828 0.05718 -0.08946 0.05741 -0.09076 0.05856 C -0.09297 0.06088 -0.09532 0.06412 -0.09753 0.06667 L -0.10104 0.07083 C -0.10183 0.07268 -0.10235 0.07523 -0.10339 0.07685 C -0.10443 0.07893 -0.10599 0.0794 -0.10677 0.08102 C -0.10873 0.08495 -0.11159 0.09352 -0.11159 0.09375 C -0.11185 0.09606 -0.11276 0.09884 -0.11276 0.10162 C -0.11276 0.10972 -0.11107 0.11366 -0.10925 0.12014 C -0.10951 0.12847 -0.10938 0.13657 -0.11042 0.14491 C -0.11068 0.14768 -0.11263 0.15 -0.11276 0.15301 C -0.11302 0.16597 -0.11185 0.17917 -0.11159 0.19213 C -0.11055 0.2206 -0.11354 0.21551 -0.10821 0.22917 C -0.10677 0.23194 -0.10599 0.23518 -0.10456 0.23727 C -0.10326 0.23935 -0.10157 0.24051 -0.09987 0.24143 C -0.09154 0.2456 -0.08516 0.24606 -0.0767 0.24745 C -0.07578 0.24977 -0.07526 0.25185 -0.07422 0.25393 C -0.07305 0.25602 -0.07123 0.25718 -0.07084 0.25995 C -0.06927 0.26875 -0.0694 0.27778 -0.06849 0.28657 C -0.06823 0.28889 -0.06784 0.29097 -0.06732 0.29282 C -0.06628 0.2963 -0.06485 0.29977 -0.06381 0.30301 C -0.06341 0.30579 -0.06315 0.3088 -0.06263 0.31134 C -0.06224 0.31319 -0.06172 0.31551 -0.06146 0.31736 C -0.06094 0.32083 -0.06055 0.3243 -0.06029 0.32778 C -0.06055 0.33727 -0.06029 0.34722 -0.06146 0.35648 C -0.06185 0.35949 -0.06354 0.36111 -0.06485 0.36273 C -0.06602 0.36389 -0.06745 0.36389 -0.06849 0.36481 C -0.07565 0.37014 -0.07058 0.36759 -0.0767 0.37083 C -0.09506 0.38055 -0.08594 0.375 -0.11953 0.37708 L -0.15104 0.37917 L -0.16381 0.38125 C -0.16888 0.38194 -0.17396 0.38171 -0.17891 0.3831 C -0.18164 0.38426 -0.18685 0.38958 -0.18946 0.39143 C -0.19115 0.39282 -0.19336 0.39398 -0.19519 0.3956 C -0.19727 0.39722 -0.19909 0.39977 -0.20104 0.40162 C -0.20261 0.40324 -0.20417 0.4044 -0.20573 0.40579 C -0.20703 0.40694 -0.20782 0.40903 -0.20912 0.40995 C -0.21068 0.41111 -0.21224 0.41111 -0.21381 0.41204 C -0.2155 0.41296 -0.21693 0.41505 -0.21849 0.4162 C -0.22071 0.41782 -0.22422 0.41921 -0.2267 0.42037 C -0.22813 0.42153 -0.22969 0.42268 -0.23125 0.42454 C -0.23242 0.42569 -0.23347 0.42824 -0.23477 0.4287 L -0.25326 0.42639 C -0.25456 0.425 -0.25599 0.4243 -0.2569 0.42222 C -0.26172 0.4125 -0.26172 0.40926 -0.26394 0.39745 C -0.2642 0.3956 -0.26472 0.39375 -0.26498 0.39143 L -0.26732 0.375 C -0.26836 0.36018 -0.26797 0.35972 -0.26966 0.34815 C -0.26992 0.3463 -0.27019 0.34421 -0.27084 0.34213 C -0.27149 0.34005 -0.27214 0.33773 -0.27305 0.33588 C -0.27409 0.33426 -0.27552 0.33287 -0.2767 0.33171 C -0.27696 0.33148 -0.27591 0.3331 -0.27552 0.33403 L -0.27435 0.32986 " pathEditMode="relative" rAng="0" ptsTypes="AAAAAAAAA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685" y="21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4.58333E-6 0.00023 C -0.00456 0.00509 -0.00951 0.00903 -0.01185 0.01759 C -0.01784 0.03912 -0.01368 0.0287 -0.01654 0.04514 C -0.01928 0.05995 -0.02175 0.07037 -0.02474 0.08472 C -0.02566 0.09259 -0.02605 0.10046 -0.02709 0.1081 C -0.028 0.11366 -0.02995 0.11852 -0.03073 0.12384 C -0.03151 0.12986 -0.03099 0.13611 -0.03191 0.14167 C -0.03269 0.14722 -0.03438 0.15208 -0.03542 0.15741 C -0.03633 0.16204 -0.03698 0.1669 -0.03776 0.1713 C -0.03868 0.17662 -0.03907 0.18195 -0.03998 0.18704 C -0.05118 0.23935 -0.03985 0.17639 -0.04714 0.21875 C -0.04948 0.25023 -0.04584 0.22014 -0.05313 0.24607 C -0.06654 0.29537 -0.04258 0.22245 -0.06003 0.27384 C -0.06029 0.27546 -0.06185 0.28912 -0.06237 0.29167 C -0.06329 0.29514 -0.06472 0.29815 -0.06602 0.30162 C -0.06862 0.32801 -0.06498 0.30255 -0.06941 0.31921 C -0.07331 0.3338 -0.07006 0.32732 -0.07409 0.33889 C -0.07566 0.34306 -0.07748 0.34653 -0.07891 0.3507 C -0.07982 0.35394 -0.07995 0.35764 -0.08125 0.36065 C -0.08282 0.36435 -0.08555 0.36644 -0.08711 0.37037 C -0.08894 0.37523 -0.09076 0.38009 -0.09297 0.38426 C -0.09401 0.38634 -0.09506 0.38866 -0.09649 0.39028 C -0.09792 0.3919 -0.09987 0.39236 -0.10118 0.39421 C -0.11368 0.41111 -0.10469 0.40509 -0.11303 0.40972 C -0.11498 0.4125 -0.1168 0.41505 -0.11888 0.41783 C -0.11993 0.41921 -0.12136 0.42037 -0.12227 0.42176 C -0.1237 0.42361 -0.12461 0.42593 -0.12592 0.42778 C -0.12891 0.43195 -0.12943 0.43171 -0.13295 0.43357 C -0.13568 0.43287 -0.13842 0.43264 -0.14115 0.43171 C -0.14245 0.43125 -0.14336 0.42963 -0.14467 0.42963 C -0.15873 0.42963 -0.17292 0.43102 -0.18698 0.43171 C -0.18816 0.43287 -0.18959 0.4338 -0.1905 0.43565 C -0.19115 0.43681 -0.19271 0.44884 -0.19271 0.44931 C -0.19245 0.45995 -0.19232 0.47037 -0.19167 0.48079 C -0.19154 0.48357 -0.19102 0.48611 -0.1905 0.48866 C -0.18972 0.49259 -0.18816 0.5007 -0.18816 0.50093 C -0.18776 0.50926 -0.1879 0.51783 -0.18698 0.52616 C -0.18672 0.52847 -0.18555 0.53033 -0.18464 0.53218 C -0.18269 0.53611 -0.18138 0.53704 -0.17878 0.54005 C -0.17553 0.53935 -0.1724 0.54005 -0.16928 0.53796 C -0.16784 0.53704 -0.16706 0.5338 -0.16589 0.53218 C -0.16068 0.525 -0.16355 0.53171 -0.15873 0.52222 C -0.15782 0.52037 -0.15704 0.51852 -0.15638 0.51644 C -0.15547 0.51273 -0.15404 0.50463 -0.15404 0.50486 C -0.15443 0.50278 -0.15495 0.5007 -0.15521 0.49884 C -0.15821 0.48125 -0.15482 0.49908 -0.15756 0.48472 C -0.15625 0.47801 -0.1573 0.48033 -0.15521 0.47685 L -0.15638 0.48287 " pathEditMode="relative" rAng="0" ptsTypes="AAAAAAAAAAAAAAAAAAAAAAAAAAAAAAAAAAAAAAAAAAAAAAAAA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35" y="2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02 0 L -0.01302 0.00023 C 0.01927 -0.00972 0.00469 -0.00671 0.06471 -0.00185 C 0.06745 -0.00162 0.07018 0.00139 0.07292 0.00208 C 0.07839 0.00347 0.08399 0.00347 0.08945 0.00394 C 0.09701 0.0081 0.08971 0.00463 0.10365 0.00764 C 0.1056 0.0081 0.10768 0.00903 0.10951 0.00972 C 0.11237 0.01042 0.11485 0.01088 0.11771 0.01157 L 0.1319 0.01551 C 0.13646 0.01667 0.14753 0.01852 0.15195 0.01921 C 0.16276 0.02639 0.15521 0.02245 0.17305 0.02523 C 0.20508 0.02986 0.1599 0.02593 0.22839 0.02917 C 0.23021 0.02963 0.23164 0.03056 0.2332 0.03079 C 0.23555 0.03148 0.23789 0.03194 0.24024 0.03287 C 0.2431 0.0338 0.2457 0.03565 0.24844 0.03657 C 0.25091 0.0375 0.25313 0.03773 0.2556 0.03866 C 0.25677 0.03912 0.25807 0.04005 0.25925 0.04051 C 0.2638 0.04259 0.26849 0.04491 0.27318 0.0463 C 0.27565 0.04699 0.278 0.04745 0.28034 0.04815 C 0.28164 0.04861 0.28268 0.04954 0.28386 0.05023 C 0.28555 0.05093 0.28698 0.05162 0.28854 0.05208 C 0.2905 0.05278 0.29258 0.05324 0.29453 0.05417 C 0.29688 0.05509 0.29909 0.05671 0.30169 0.05787 C 0.30339 0.05856 0.3056 0.0588 0.30742 0.05972 C 0.3099 0.06088 0.31211 0.0625 0.31458 0.06366 C 0.31771 0.06505 0.32083 0.0662 0.32383 0.06736 C 0.32565 0.06806 0.32708 0.06852 0.32852 0.06921 C 0.32995 0.06991 0.33099 0.07083 0.33216 0.0713 C 0.33386 0.07199 0.33542 0.07222 0.33698 0.07315 C 0.34779 0.08009 0.33438 0.07546 0.34857 0.0794 C 0.35104 0.08056 0.35339 0.08194 0.35573 0.0831 L 0.36524 0.08704 C 0.3668 0.08773 0.36836 0.08819 0.36992 0.08889 C 0.37227 0.09028 0.37448 0.0919 0.37708 0.09259 C 0.37969 0.09375 0.38698 0.09653 0.3888 0.09861 C 0.38998 0.09977 0.39089 0.10162 0.39245 0.10255 C 0.39766 0.10602 0.39596 0.10255 0.40065 0.10602 C 0.40182 0.10718 0.40287 0.1088 0.4043 0.10995 C 0.40365 0.11273 0.40365 0.11551 0.40287 0.11759 C 0.40208 0.12014 0.40091 0.12199 0.39935 0.12361 C 0.39258 0.13102 0.39128 0.12917 0.38281 0.13125 L 0.37461 0.1331 C 0.37188 0.13472 0.36927 0.13634 0.36628 0.13704 C 0.36042 0.13866 0.35469 0.13958 0.34857 0.14097 C 0.34675 0.1412 0.34466 0.14236 0.34284 0.14259 C 0.33815 0.14352 0.33346 0.14375 0.32852 0.14468 C 0.31016 0.14792 0.32813 0.14491 0.31563 0.14861 C 0.29505 0.15463 0.29792 0.1537 0.28164 0.15648 C 0.27735 0.15787 0.27487 0.15856 0.27096 0.16042 C 0.26979 0.16088 0.26862 0.16181 0.26745 0.16227 C 0.26498 0.16319 0.26276 0.16366 0.26029 0.16435 C 0.25807 0.16551 0.2556 0.1669 0.25313 0.16806 C 0.2513 0.16875 0.24922 0.16898 0.2474 0.16991 C 0.2336 0.17755 0.25352 0.17083 0.23555 0.17569 C 0.2336 0.17708 0.23177 0.17847 0.22969 0.1794 C 0.2211 0.18333 0.22279 0.17917 0.21315 0.18542 C 0.20547 0.19051 0.20938 0.18866 0.20143 0.19097 C 0.19987 0.19236 0.19818 0.19352 0.19675 0.19491 C 0.19557 0.19606 0.19453 0.19792 0.1931 0.19884 C 0.1918 0.2 0.18985 0.19977 0.18841 0.20093 C 0.18516 0.20278 0.18229 0.20671 0.17917 0.20856 C 0.17669 0.20972 0.17422 0.21134 0.17201 0.21227 C 0.16875 0.21389 0.1655 0.21458 0.1625 0.21597 C 0.16133 0.21667 0.16016 0.21736 0.15912 0.21806 C 0.15729 0.21875 0.15586 0.21898 0.1543 0.21991 C 0.15143 0.22176 0.14883 0.22431 0.14596 0.22593 C 0.14414 0.22685 0.14206 0.22708 0.14011 0.22755 C 0.1388 0.22801 0.13776 0.22894 0.13659 0.22963 C 0.12878 0.2331 0.12813 0.2331 0.12136 0.23565 C 0.12018 0.23704 0.11901 0.23889 0.11771 0.23958 C 0.11602 0.24051 0.1138 0.24051 0.11198 0.24144 C 0.11016 0.2419 0.10873 0.24259 0.10703 0.24329 C 0.10313 0.24514 0.10313 0.24606 0.09883 0.24722 C 0.09583 0.24815 0.09258 0.24838 0.08945 0.24907 C 0.07761 0.25231 0.09336 0.24977 0.07761 0.25486 L 0.07175 0.25671 C 0.06927 0.2588 0.06576 0.26157 0.06341 0.26435 C 0.06107 0.26806 0.05925 0.27315 0.05651 0.27616 C 0.053 0.27986 0.05221 0.28009 0.04948 0.28565 C 0.04844 0.2875 0.04779 0.28935 0.04701 0.29144 C 0.0474 0.29792 0.04688 0.30463 0.04818 0.31088 C 0.04857 0.31273 0.05065 0.31157 0.05169 0.31273 C 0.05326 0.31435 0.05391 0.3169 0.05521 0.31852 C 0.05664 0.32037 0.05846 0.32106 0.06003 0.32245 C 0.06641 0.32847 0.06055 0.32477 0.06706 0.32824 C 0.06823 0.3294 0.0694 0.33079 0.07057 0.33218 C 0.07474 0.33704 0.07774 0.34144 0.08229 0.3456 C 0.08425 0.34722 0.08633 0.34792 0.08828 0.34954 C 0.08945 0.35046 0.09037 0.35231 0.09193 0.35324 C 0.09323 0.3544 0.09505 0.3544 0.09662 0.35509 C 0.09844 0.35625 0.10039 0.3581 0.10235 0.35903 C 0.10482 0.36019 0.10703 0.36042 0.10951 0.36111 C 0.11146 0.36157 0.11341 0.36227 0.11524 0.36273 C 0.11771 0.36389 0.12018 0.36551 0.1224 0.36667 C 0.12526 0.36806 0.128 0.36921 0.1306 0.3706 C 0.1319 0.3713 0.13307 0.37222 0.13425 0.37269 C 0.1362 0.37338 0.13815 0.37361 0.14011 0.37454 C 0.14245 0.37546 0.14479 0.37708 0.14727 0.37824 C 0.15 0.37963 0.15274 0.38079 0.15547 0.38218 C 0.15742 0.38333 0.15938 0.38519 0.16133 0.38611 C 0.16406 0.38727 0.16693 0.38727 0.16953 0.38773 C 0.18125 0.39792 0.17227 0.3919 0.18841 0.39583 C 0.19323 0.39699 0.19531 0.39977 0.20026 0.40162 C 0.20456 0.40324 0.20899 0.4037 0.21315 0.40556 C 0.21563 0.40648 0.21771 0.4088 0.22018 0.40949 C 0.22565 0.41088 0.23125 0.41065 0.23672 0.41134 L 0.24271 0.41319 C 0.24623 0.41435 0.24974 0.4162 0.25313 0.41713 C 0.25703 0.41806 0.26107 0.41829 0.26498 0.41898 C 0.26784 0.41944 0.27057 0.42037 0.27318 0.42106 C 0.27643 0.42176 0.27969 0.42199 0.28268 0.42292 C 0.28802 0.42431 0.29284 0.42847 0.29805 0.43056 C 0.30508 0.43356 0.30117 0.43171 0.3099 0.43634 C 0.31094 0.43681 0.31198 0.43773 0.31341 0.43819 L 0.32031 0.44005 C 0.32279 0.44144 0.32526 0.44282 0.32748 0.44398 C 0.32943 0.44491 0.33386 0.4463 0.33568 0.44792 C 0.33698 0.44884 0.33815 0.45023 0.33932 0.45162 C 0.33893 0.46088 0.33945 0.46991 0.33815 0.47894 C 0.33789 0.48056 0.32995 0.48634 0.32995 0.48657 C 0.32383 0.49097 0.32031 0.49259 0.31341 0.49421 C 0.30873 0.49537 0.30378 0.4956 0.29922 0.4963 C 0.29805 0.49699 0.29688 0.49769 0.2957 0.49815 C 0.2931 0.49907 0.2849 0.50139 0.28268 0.50185 C 0.2793 0.50278 0.27565 0.50301 0.27214 0.50394 C 0.26589 0.50532 0.26576 0.50556 0.26029 0.50787 C 0.2543 0.51435 0.25951 0.50972 0.25091 0.51343 C 0.24844 0.51458 0.24636 0.51644 0.24375 0.51736 C 0.24102 0.51852 0.23841 0.51829 0.23555 0.51944 C 0.23268 0.52037 0.23021 0.52222 0.22735 0.52315 C 0.22539 0.52384 0.22344 0.52431 0.22149 0.525 C 0.21055 0.52963 0.22591 0.52361 0.21445 0.53079 C 0.2125 0.53218 0.21042 0.53194 0.20846 0.53287 C 0.20599 0.53403 0.20391 0.53542 0.20143 0.53657 C 0.19961 0.5375 0.1974 0.53773 0.19557 0.53843 C 0.19427 0.53912 0.1931 0.54005 0.19206 0.54051 C 0.18607 0.54282 0.17279 0.5456 0.16953 0.5463 L 0.15065 0.55 C 0.14102 0.5544 0.1513 0.55023 0.13542 0.55417 C 0.1306 0.55532 0.12591 0.55694 0.12136 0.5581 C 0.11276 0.56019 0.09401 0.56435 0.08581 0.56574 C 0.07695 0.56736 0.06797 0.56898 0.05886 0.56968 L 0.03412 0.57153 C 0.02005 0.57731 0.02774 0.57431 0.01042 0.57917 L 0.00339 0.58125 C 0.00143 0.58241 -0.00039 0.58426 -0.00247 0.58495 C -0.00638 0.58611 -0.01042 0.58588 -0.01432 0.58681 C -0.01588 0.58727 -0.01732 0.58819 -0.01888 0.58889 C -0.0293 0.59236 -0.02265 0.58889 -0.02956 0.59282 C -0.02917 0.59792 -0.02721 0.61644 -0.02956 0.62338 C -0.03008 0.62523 -0.03203 0.62477 -0.03307 0.62546 C -0.03581 0.63171 -0.03398 0.63125 -0.03672 0.63125 L -0.0388 0.63356 " pathEditMode="relative" rAng="0" ptsTypes="AAAAAAAAAAAAAAAAAAAAAAAAAAAAAAAAAAAAAAAAAAAAAAAAAAAAAAAAAAAAAAAAAAAAAAAAAAAAAAAAAAAAAAAAAAAAAAAAAAAAAAAAAAAAAAAAAAAAAAAAAAAAAAAAAAAAAAAAAAAAAAAAAAAAAAAAA">
                                      <p:cBhvr>
                                        <p:cTn id="3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570" y="31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  <p:bldP spid="26" grpId="0" animBg="1"/>
      <p:bldP spid="27" grpId="0" animBg="1"/>
      <p:bldP spid="19" grpId="0" animBg="1"/>
      <p:bldP spid="20" grpId="0" animBg="1"/>
      <p:bldP spid="2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0" y="1002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017431"/>
            <a:ext cx="12192000" cy="5483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 rtl="1"/>
            <a:endParaRPr lang="ar-SA" sz="3200" b="1" dirty="0" smtClean="0">
              <a:solidFill>
                <a:srgbClr val="A5002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4000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40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            </a:t>
            </a:r>
            <a:endParaRPr lang="ar-SA" sz="40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r>
              <a:rPr lang="ar-SA" sz="36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ــــــ </a:t>
            </a:r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اقرأ النصَّ قراءةً متأنيةً، وضعْ أداةَ الاستفهامِ </a:t>
            </a:r>
            <a:r>
              <a:rPr lang="ar-SA" sz="4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في </a:t>
            </a:r>
            <a:r>
              <a:rPr lang="ar-BH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مكان</a:t>
            </a:r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 </a:t>
            </a:r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المناسبِ</a:t>
            </a:r>
            <a:r>
              <a:rPr lang="ar-BH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مراعي</a:t>
            </a:r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ً</a:t>
            </a:r>
            <a:r>
              <a:rPr lang="ar-BH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 السياق</a:t>
            </a:r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SA" sz="4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:</a:t>
            </a:r>
            <a:endParaRPr lang="ar-SA" sz="40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ar-SA" sz="4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ar-SA" sz="40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ar-SA" sz="4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ar-SA" sz="40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fr-FR" sz="4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ar-BH" sz="36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ar-BH" sz="36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BH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10174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endParaRPr lang="ar-SA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</a:t>
            </a:r>
            <a:r>
              <a:rPr lang="ar-BH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لث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: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تَوظيفُ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الطالبِ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أسلوبَ الاستفهام في تواصله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الشفهيّ والكتابيّ</a:t>
            </a:r>
            <a:r>
              <a:rPr lang="ar-BH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BH" sz="2800" dirty="0">
              <a:solidFill>
                <a:schemeClr val="accent6"/>
              </a:solidFill>
            </a:endParaRPr>
          </a:p>
          <a:p>
            <a:pPr algn="r" rtl="1"/>
            <a:endParaRPr lang="ar-BH" sz="3600" dirty="0">
              <a:solidFill>
                <a:schemeClr val="accent6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0" y="1805025"/>
            <a:ext cx="12192000" cy="643944"/>
          </a:xfrm>
          <a:prstGeom prst="roundRect">
            <a:avLst/>
          </a:pr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كيفَ</a:t>
            </a:r>
            <a:r>
              <a:rPr lang="ar-BH" sz="36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   ـ    م</a:t>
            </a:r>
            <a:r>
              <a:rPr lang="ar-SA" sz="36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    ـ    أيُّ    ـ    هل    ـ    ما    ـ    كم    ـ    متى</a:t>
            </a:r>
            <a:endParaRPr lang="en-US" sz="36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304800" y="2448969"/>
            <a:ext cx="11505127" cy="39260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من النصوص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المقر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ّ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رة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بكتابك المدرسي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ِّ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قصيدة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ٌ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تصف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البحرين وأهل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ها، وت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تغنّى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ما في أرضها وبحرها من جمال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ٍ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ونشاط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ٍ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وخيرات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ٍ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فـ(  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   ) عر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فت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هذه القصيدة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؟ أحسنت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! لقد عر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فت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أنها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قصيدة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«أغنيات عشق للبحرين»،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فـ(     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) الشاعر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الذي نظمها؟ و(   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  ) و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ل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د؟ </a:t>
            </a:r>
            <a:r>
              <a:rPr lang="ar-BH" sz="36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و( </a:t>
            </a:r>
            <a:r>
              <a:rPr lang="ar-SA" sz="36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     </a:t>
            </a:r>
            <a:r>
              <a:rPr lang="ar-BH" sz="36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)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المدينة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البحريني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ّ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ة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التي نشأ بها؟ و(    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 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)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عددُ أبياتِ هذه القصيدةِ</a:t>
            </a:r>
            <a:r>
              <a:rPr lang="ar-BH" sz="36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؟.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 أنت قد عرفتها، وعيّنتَ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شاعر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ها، وأصبت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في تحديد زمان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مولده ومكان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نش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ته، فـ(   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)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وجدتَ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صور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 البلاغي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ّ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ة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ومعاني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ها؟ و(  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 </a:t>
            </a:r>
            <a:r>
              <a:rPr lang="ar-SA" sz="36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36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) 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بيت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ٍ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من أبياتها 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نال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إعجاب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فقررت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أن تح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فظ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 ب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</a:t>
            </a:r>
            <a:r>
              <a:rPr lang="ar-SA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في مذكّرتك الخاصّة</a:t>
            </a:r>
            <a:r>
              <a:rPr lang="ar-BH" sz="36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؟    </a:t>
            </a:r>
            <a:endParaRPr lang="ar-SA" sz="40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37233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16058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0" y="1002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52400" y="1017431"/>
            <a:ext cx="12039600" cy="54833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 rtl="1"/>
            <a:endParaRPr lang="ar-SA" sz="3200" b="1" dirty="0" smtClean="0">
              <a:solidFill>
                <a:srgbClr val="A5002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4000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40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            </a:t>
            </a:r>
            <a:endParaRPr lang="ar-SA" sz="4000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ar-BH" sz="3200" dirty="0" smtClean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r>
              <a:rPr lang="ar-SA" sz="3600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3600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الإجابة:</a:t>
            </a:r>
            <a:endParaRPr lang="ar-SA" sz="3600" dirty="0" smtClean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just" rtl="1"/>
            <a:endParaRPr lang="ar-BH" sz="40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BH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2192000" cy="10174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لث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:  تَوظيفُ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الطالبِ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أسلوبَ الاستفهام في تواصله الشفهيّ والكتابيّ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BH" sz="2800" dirty="0">
              <a:solidFill>
                <a:schemeClr val="accent6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304801" y="1635617"/>
            <a:ext cx="11582399" cy="47265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من النصوص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المقر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ّ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رة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بكتابك المدرسي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ِّ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قصيدة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ٌ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تصف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البحرين وأهل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ها، وت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تغنّى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ما في أرضها وبحرها من جمال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ٍ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ونشاط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ٍ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وخيرات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ٍ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فـ(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هل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) عر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فت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هذه القصيدة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؟ أحسنت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! لقد عر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فت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أنها 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قصيدة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«أغنيات عشق للبحرين»، 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فـ( </a:t>
            </a:r>
            <a:r>
              <a:rPr lang="ar-SA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مَن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) الشاعر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الذي نظمها؟ و(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متى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) و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ل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د؟ و(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) المدينة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البحريني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ّ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ة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ُ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التي نشأ بها؟ و( </a:t>
            </a:r>
            <a:r>
              <a:rPr lang="ar-SA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كم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) 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عددُ أبياتِ هذه القصيدةِ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؟.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ها أنت قد 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عر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فتها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وعيّنتَ 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شاعر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ها، وأصبت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في تحديد زمان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مولده ومكان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نش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ته، فـ(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كيف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) 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وجدتَ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صور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 البلاغي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ّ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ة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ومعاني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ها؟ و( </a:t>
            </a:r>
            <a:r>
              <a:rPr lang="ar-SA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أيُّ</a:t>
            </a:r>
            <a:r>
              <a:rPr lang="ar-BH" sz="40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) بيت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ٍ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من أبياتها 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نال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إعجاب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فقررت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أن تح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فظ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َ ب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ه</a:t>
            </a:r>
            <a:r>
              <a:rPr lang="ar-SA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في مذكّرتك الخاصّة</a:t>
            </a:r>
            <a:r>
              <a:rPr lang="ar-BH" sz="40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؟    </a:t>
            </a:r>
            <a:endParaRPr lang="ar-SA" sz="44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463290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717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36477" y="901522"/>
            <a:ext cx="11665605" cy="55165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S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ـ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بيْنَ يديك ثلاثُ جُمَلٍ فيها استفهامٌ عن مضمونِ الجملةِ، أَجِبْ عن كلِّ سؤالٍ منها بالإ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ثباتِ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مرةً وبالنفي مرةً أخرى، ثمّ دوِّنْ استنتاجاتِك: 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SA" sz="4000" b="1" dirty="0" smtClean="0">
              <a:solidFill>
                <a:srgbClr val="A50021"/>
              </a:solidFill>
            </a:endParaRPr>
          </a:p>
          <a:p>
            <a:pPr algn="r" rtl="1"/>
            <a:r>
              <a:rPr lang="ar-BH" sz="4000" b="1" dirty="0" smtClean="0">
                <a:solidFill>
                  <a:srgbClr val="A50021"/>
                </a:solidFill>
              </a:rPr>
              <a:t> </a:t>
            </a:r>
          </a:p>
          <a:p>
            <a:pPr algn="r" rtl="1"/>
            <a:endParaRPr lang="ar-BH" sz="3600" b="1" dirty="0" smtClean="0">
              <a:solidFill>
                <a:srgbClr val="A50021"/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036418" y="2039576"/>
            <a:ext cx="3580326" cy="8091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هل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زرتَ القلعةَ الأثريّةَ؟</a:t>
            </a:r>
            <a:endParaRPr lang="en-US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21973" y="2444155"/>
            <a:ext cx="5751814" cy="622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جوابٌ منفيٌّ: 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لا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لم أزُرِ القلعةَ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الأثريّةَ.</a:t>
            </a:r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" name="Down Arrow 1"/>
          <p:cNvSpPr/>
          <p:nvPr/>
        </p:nvSpPr>
        <p:spPr>
          <a:xfrm rot="5400000">
            <a:off x="6535994" y="1739287"/>
            <a:ext cx="811369" cy="1365095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ectangle 12"/>
          <p:cNvSpPr/>
          <p:nvPr/>
        </p:nvSpPr>
        <p:spPr>
          <a:xfrm>
            <a:off x="0" y="1"/>
            <a:ext cx="12192000" cy="72640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لث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:  تَوظيفُ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الطالبِ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أسلوبَ الاستفهام في تواصله الشفهيّ والكتابيّ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BH" sz="2800" dirty="0">
              <a:solidFill>
                <a:schemeClr val="accent6"/>
              </a:solidFill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036419" y="3754003"/>
            <a:ext cx="3580324" cy="8091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كَتبتَ مقدّمةَ بحثِك؟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1973" y="1819675"/>
            <a:ext cx="5751820" cy="622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جوابٌ مثبتٌ: 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نعم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زرتُ القلعةَ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الأثريّةَّ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1973" y="4157476"/>
            <a:ext cx="5751817" cy="622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جوابٌ منفيٌّ:  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لا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لم أكتبْ مقدّمةَ بحثي.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21973" y="3535208"/>
            <a:ext cx="5751817" cy="622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جوابٌ مثبتٌ: 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نعم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كتبتُ مقدّمةَ بحثي.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21973" y="5795848"/>
            <a:ext cx="5751814" cy="622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جوابٌ منفيٌّ: 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نعم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لم أسْقِ النخلةَ الصغيرةَ. 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321973" y="5171368"/>
            <a:ext cx="5751814" cy="62226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جوابٌ مثبتٌ: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 بلى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سقيتُ النخلةَ الصغيرةَ.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8036420" y="5434514"/>
            <a:ext cx="3580322" cy="80915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200" b="1" u="sng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لَمْ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تسقِ النخلةَ الصغيرةَ؟</a:t>
            </a:r>
          </a:p>
        </p:txBody>
      </p:sp>
      <p:sp>
        <p:nvSpPr>
          <p:cNvPr id="28" name="Down Arrow 27"/>
          <p:cNvSpPr/>
          <p:nvPr/>
        </p:nvSpPr>
        <p:spPr>
          <a:xfrm rot="5400000">
            <a:off x="6535993" y="3472533"/>
            <a:ext cx="811369" cy="1365096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Down Arrow 28"/>
          <p:cNvSpPr/>
          <p:nvPr/>
        </p:nvSpPr>
        <p:spPr>
          <a:xfrm rot="5400000">
            <a:off x="6535992" y="5111086"/>
            <a:ext cx="811369" cy="1365098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0" y="172269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3801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1" grpId="0" animBg="1"/>
      <p:bldP spid="2" grpId="0" animBg="1"/>
      <p:bldP spid="17" grpId="0" animBg="1"/>
      <p:bldP spid="20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36477" y="1080678"/>
            <a:ext cx="11665605" cy="564182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SA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ـ</a:t>
            </a:r>
            <a:r>
              <a:rPr lang="ar-SA" sz="4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نستنتجُ من أمثلةِ الشريحةِ السابقةِ ما يلي: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SA" sz="4000" b="1" dirty="0" smtClean="0">
              <a:solidFill>
                <a:srgbClr val="A50021"/>
              </a:solidFill>
            </a:endParaRPr>
          </a:p>
          <a:p>
            <a:pPr algn="r" rtl="1"/>
            <a:r>
              <a:rPr lang="ar-BH" sz="4000" b="1" dirty="0" smtClean="0">
                <a:solidFill>
                  <a:srgbClr val="A50021"/>
                </a:solidFill>
              </a:rPr>
              <a:t> </a:t>
            </a:r>
          </a:p>
          <a:p>
            <a:pPr algn="r" rtl="1"/>
            <a:endParaRPr lang="ar-BH" sz="3600" b="1" dirty="0" smtClean="0">
              <a:solidFill>
                <a:srgbClr val="A50021"/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8891227" y="2278677"/>
            <a:ext cx="2725517" cy="13769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المثبتُ بالهمزة (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) و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هل</a:t>
            </a:r>
            <a:endParaRPr lang="en-US" sz="32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8891227" y="4506695"/>
            <a:ext cx="2725517" cy="137697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الاستفهامُ المنفيُّ بالهمزة (أ)</a:t>
            </a:r>
            <a:endParaRPr lang="en-US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725769" y="2278677"/>
            <a:ext cx="4243510" cy="137697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يكون جوابُه المثبتُ ب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نعم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</a:t>
            </a:r>
          </a:p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ويكون جوابُه المنفيُّ ب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لا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725769" y="4506696"/>
            <a:ext cx="4243510" cy="137697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يكون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جوابُه المثبتُ ب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بلى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ويكون جوابُه المنفيُّ ب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نعم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" name="Down Arrow 1"/>
          <p:cNvSpPr/>
          <p:nvPr/>
        </p:nvSpPr>
        <p:spPr>
          <a:xfrm rot="5400000">
            <a:off x="6961028" y="2349074"/>
            <a:ext cx="811369" cy="123618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Down Arrow 10"/>
          <p:cNvSpPr/>
          <p:nvPr/>
        </p:nvSpPr>
        <p:spPr>
          <a:xfrm rot="5400000">
            <a:off x="7006104" y="4532015"/>
            <a:ext cx="811369" cy="1326333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9015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لث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:  تَوظيفُ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الطالبِ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أسلوبَ الاستفهام في تواصله الشفهيّ والكتابيّ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BH" sz="2800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37740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2" grpId="0" animBg="1"/>
      <p:bldP spid="2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367817" y="1030310"/>
            <a:ext cx="11372850" cy="538477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ـ</a:t>
            </a:r>
          </a:p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ــــــ وظّفْ مكتسباتِك السابقةَ، وأَكْمِلِ الفراغاتِ بما يناسبُ من الأسئلةِ </a:t>
            </a:r>
            <a:r>
              <a:rPr lang="ar-SA" sz="3200" b="1" u="sng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المبدوءةِ بهمزة الاستفهام</a:t>
            </a:r>
            <a:r>
              <a:rPr lang="ar-SA" sz="32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: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</a:t>
            </a:r>
          </a:p>
          <a:p>
            <a:pPr algn="ct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</a:t>
            </a:r>
            <a:endParaRPr lang="ar-SA" sz="3200" b="1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en-US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473761" y="2190225"/>
            <a:ext cx="4067759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جَمَعْتَ الأزهارَ من الحديقة؟</a:t>
            </a:r>
          </a:p>
        </p:txBody>
      </p:sp>
      <p:sp>
        <p:nvSpPr>
          <p:cNvPr id="12" name="Down Arrow 11"/>
          <p:cNvSpPr/>
          <p:nvPr/>
        </p:nvSpPr>
        <p:spPr>
          <a:xfrm rot="5400000">
            <a:off x="6026869" y="1915790"/>
            <a:ext cx="811369" cy="123618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Rounded Rectangle 12"/>
          <p:cNvSpPr/>
          <p:nvPr/>
        </p:nvSpPr>
        <p:spPr>
          <a:xfrm>
            <a:off x="7473761" y="3035390"/>
            <a:ext cx="4067759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شَاهدتَ المباراةَ؟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473761" y="3864013"/>
            <a:ext cx="4067759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لم تعرضْ عليه المشروعَ؟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473761" y="4709943"/>
            <a:ext cx="4067759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لم تحفَظِ الفاكهةَ في الثلّاجة؟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473760" y="5535197"/>
            <a:ext cx="4067759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لم تُلَخّصِ القصّةَ القصيرةَ؟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853051" y="2190225"/>
            <a:ext cx="4685851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نعم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جمعتُ الأزهارَ من الحديقة.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3051" y="3035390"/>
            <a:ext cx="4685851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لا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 لم أشاهدِ المباراةَ.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53051" y="3864013"/>
            <a:ext cx="4685851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نعم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لم أعرضْ عليه المشروعَ.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53051" y="4709943"/>
            <a:ext cx="4685851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بلى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حفِظتُ الفاكهةَ في الثلّاجة. 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53051" y="5535197"/>
            <a:ext cx="4685851" cy="68730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بلى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لخّصتُ القصّةَ القصيرةَ.</a:t>
            </a:r>
          </a:p>
        </p:txBody>
      </p:sp>
      <p:sp>
        <p:nvSpPr>
          <p:cNvPr id="23" name="Down Arrow 22"/>
          <p:cNvSpPr/>
          <p:nvPr/>
        </p:nvSpPr>
        <p:spPr>
          <a:xfrm rot="5400000">
            <a:off x="6026869" y="2760955"/>
            <a:ext cx="811369" cy="123618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Down Arrow 23"/>
          <p:cNvSpPr/>
          <p:nvPr/>
        </p:nvSpPr>
        <p:spPr>
          <a:xfrm rot="5400000">
            <a:off x="6026866" y="3589577"/>
            <a:ext cx="811369" cy="123618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Down Arrow 24"/>
          <p:cNvSpPr/>
          <p:nvPr/>
        </p:nvSpPr>
        <p:spPr>
          <a:xfrm rot="5400000">
            <a:off x="6026866" y="4435509"/>
            <a:ext cx="811369" cy="123618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Down Arrow 25"/>
          <p:cNvSpPr/>
          <p:nvPr/>
        </p:nvSpPr>
        <p:spPr>
          <a:xfrm rot="5400000">
            <a:off x="6026866" y="5246878"/>
            <a:ext cx="811369" cy="1236180"/>
          </a:xfrm>
          <a:prstGeom prst="down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9015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لث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:  تَوظيفُ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الطالبِ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أسلوبَ الاستفهام في تواصله الشفهيّ والكتابيّ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BH" sz="2800" dirty="0">
              <a:solidFill>
                <a:schemeClr val="accent6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0610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929718"/>
            <a:ext cx="12191999" cy="54853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ـ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تأمّل الأمثلةَ التاليةَ، وحدّد المستفهَمَ عنه </a:t>
            </a:r>
            <a:r>
              <a:rPr lang="ar-SA" sz="32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فيها، ثم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استنتجِ القاعدةَ:</a:t>
            </a:r>
            <a:endParaRPr lang="ar-SA" sz="3200" b="1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</a:t>
            </a:r>
            <a:endParaRPr lang="ar-SA" sz="3200" b="1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ar-SA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en-US" sz="3200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82855" y="1566807"/>
            <a:ext cx="4067759" cy="5879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أيُّ طالبٍ نال الجائرةَ </a:t>
            </a:r>
            <a:r>
              <a:rPr lang="ar-SA" sz="32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الأولى؟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60375" y="1566806"/>
            <a:ext cx="4807084" cy="5879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المستفه</a:t>
            </a:r>
            <a:r>
              <a:rPr lang="ar-BH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 عنه: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الطالب (العاقل).</a:t>
            </a:r>
          </a:p>
        </p:txBody>
      </p:sp>
      <p:sp>
        <p:nvSpPr>
          <p:cNvPr id="24" name="Down Arrow 23"/>
          <p:cNvSpPr/>
          <p:nvPr/>
        </p:nvSpPr>
        <p:spPr>
          <a:xfrm rot="5400000">
            <a:off x="6012315" y="2673606"/>
            <a:ext cx="587944" cy="1605471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Rectangle 21"/>
          <p:cNvSpPr/>
          <p:nvPr/>
        </p:nvSpPr>
        <p:spPr>
          <a:xfrm>
            <a:off x="0" y="0"/>
            <a:ext cx="12192000" cy="9015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الهدف الثا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لث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:  تَوظيفُ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الطالبِ </a:t>
            </a:r>
            <a:r>
              <a:rPr lang="ar-SA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أسلوبَ الاستفهام في تواصله الشفهيّ والكتابيّ</a:t>
            </a:r>
            <a:r>
              <a:rPr lang="ar-BH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.</a:t>
            </a:r>
            <a:endParaRPr lang="ar-BH" sz="2800" dirty="0">
              <a:solidFill>
                <a:schemeClr val="accent6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7782854" y="2374788"/>
            <a:ext cx="4067759" cy="5879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أيَّ قصيدةٍ حفظتَ؟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460375" y="2374786"/>
            <a:ext cx="4807084" cy="5879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المستفه</a:t>
            </a:r>
            <a:r>
              <a:rPr lang="ar-BH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 </a:t>
            </a:r>
            <a:r>
              <a:rPr lang="ar-SA" sz="3200" b="1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عنه: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القصيدة (غير العاقل).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782853" y="3182370"/>
            <a:ext cx="4067759" cy="5879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في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أيِّ عامٍ حصَّلتَ الشهادةَ؟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460375" y="3182370"/>
            <a:ext cx="4807084" cy="58794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المستفه</a:t>
            </a:r>
            <a:r>
              <a:rPr lang="ar-BH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َ</a:t>
            </a:r>
            <a:r>
              <a:rPr lang="ar-SA" sz="32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 عنه: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العام (الزمن).</a:t>
            </a:r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2" name="Down Arrow 31"/>
          <p:cNvSpPr/>
          <p:nvPr/>
        </p:nvSpPr>
        <p:spPr>
          <a:xfrm rot="5400000">
            <a:off x="5999494" y="1878845"/>
            <a:ext cx="587944" cy="1579827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Down Arrow 32"/>
          <p:cNvSpPr/>
          <p:nvPr/>
        </p:nvSpPr>
        <p:spPr>
          <a:xfrm rot="5400000">
            <a:off x="5999494" y="1070864"/>
            <a:ext cx="587944" cy="1579827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ounded Rectangle 33"/>
          <p:cNvSpPr/>
          <p:nvPr/>
        </p:nvSpPr>
        <p:spPr>
          <a:xfrm>
            <a:off x="460376" y="5833592"/>
            <a:ext cx="7981628" cy="4638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 يمكن أن يضاف إلى ما بعده من الأسماء (انظر الأمثلةَ). </a:t>
            </a:r>
            <a:endParaRPr lang="ar-SA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460376" y="5249573"/>
            <a:ext cx="7981628" cy="4638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ـ  تتغير وظائفُه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في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الجملةِ،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فيكون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مبتدأً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أو مفعولا به أو مجرورا أو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مضافًا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...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60376" y="4668787"/>
            <a:ext cx="7981629" cy="457708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 تتغير حركةُ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آخره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فتكون مضمومةً أو مفتوحةً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أو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مكسورةً دونَ بقيةِ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سماء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 التي تكون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مبنيّةً. 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60376" y="4064595"/>
            <a:ext cx="7981630" cy="46386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ـ  يُستفهم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به عن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عناصرَ مختلفةٍ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من الجملة مثل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العاقلِ،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غير العاقل، الزمان، المكان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...</a:t>
            </a:r>
            <a:endParaRPr lang="ar-SA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" name="Left Arrow Callout 2"/>
          <p:cNvSpPr/>
          <p:nvPr/>
        </p:nvSpPr>
        <p:spPr>
          <a:xfrm>
            <a:off x="8564450" y="4064595"/>
            <a:ext cx="3286161" cy="2232857"/>
          </a:xfrm>
          <a:prstGeom prst="leftArrowCallou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نستنتج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أنّ اسمَ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 </a:t>
            </a:r>
            <a:r>
              <a:rPr lang="ar-SA" sz="24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(أيّ)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يختلفُ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بقيّة أسماءِ 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الاستفهام الأخرى في </a:t>
            </a:r>
            <a:r>
              <a:rPr lang="ar-SA" sz="24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خصائصَ أهمُّها</a:t>
            </a:r>
            <a:r>
              <a:rPr lang="ar-SA" sz="24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:</a:t>
            </a:r>
          </a:p>
        </p:txBody>
      </p:sp>
      <p:sp>
        <p:nvSpPr>
          <p:cNvPr id="21" name="Rectangle 20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951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4" grpId="0" animBg="1"/>
      <p:bldP spid="29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0" y="7937"/>
            <a:ext cx="12192000" cy="63364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en-US" sz="7200" b="1" dirty="0">
              <a:solidFill>
                <a:srgbClr val="A5002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5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0" y="100235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04800" y="771526"/>
            <a:ext cx="11665605" cy="5114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2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just" rtl="1"/>
            <a:endParaRPr lang="ar-SA" sz="3200" b="1" dirty="0" smtClean="0">
              <a:solidFill>
                <a:srgbClr val="A5002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rgbClr val="A50021"/>
              </a:solidFill>
            </a:endParaRPr>
          </a:p>
          <a:p>
            <a:pPr algn="r" rtl="1"/>
            <a:endParaRPr lang="ar-SA" sz="3200" b="1" dirty="0" smtClean="0">
              <a:solidFill>
                <a:srgbClr val="A50021"/>
              </a:solidFill>
            </a:endParaRPr>
          </a:p>
          <a:p>
            <a:pPr algn="r" rtl="1"/>
            <a:endParaRPr lang="ar-BH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100235"/>
            <a:ext cx="12192000" cy="6236171"/>
          </a:xfrm>
          <a:prstGeom prst="rect">
            <a:avLst/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ــــــ استعنْ </a:t>
            </a:r>
            <a:r>
              <a:rPr lang="ar-SA" sz="32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باللوحةِ 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الآتية</a:t>
            </a:r>
            <a:r>
              <a:rPr lang="ar-BH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ِ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، وبيّنْ خصائصَ كلِّ أداةٍ من أدواتِ الاستفهام:</a:t>
            </a:r>
            <a:endParaRPr lang="ar-SA" sz="36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600" b="1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6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600" b="1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600" b="1" dirty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600" b="1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600" b="1" dirty="0" smtClean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30165" y="3825023"/>
            <a:ext cx="1499881" cy="25113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</a:t>
            </a:r>
            <a:r>
              <a:rPr lang="ar-SA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حرفان يتصدران الجملة.</a:t>
            </a:r>
          </a:p>
          <a:p>
            <a:pPr algn="ctr" rtl="1"/>
            <a:r>
              <a:rPr lang="ar-SA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يُستفهم بهما عن مضمون الجملة.</a:t>
            </a:r>
          </a:p>
          <a:p>
            <a:pPr algn="ctr" rtl="1"/>
            <a:r>
              <a:rPr lang="ar-SA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تُستخدم الهمزة في الاستفهامين المثبت والمنفي، وفي طلب التعيين.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858696" y="1712888"/>
            <a:ext cx="4417453" cy="978796"/>
          </a:xfrm>
          <a:prstGeom prst="roundRect">
            <a:avLst/>
          </a:prstGeom>
          <a:solidFill>
            <a:schemeClr val="accent5">
              <a:lumMod val="40000"/>
              <a:lumOff val="60000"/>
              <a:alpha val="88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أدوات الاستفهام وخصائصُها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668088" y="3825024"/>
            <a:ext cx="1499881" cy="251138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endParaRPr lang="ar-SA" sz="20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اسم استفهام.</a:t>
            </a:r>
          </a:p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مبنيٌّ.</a:t>
            </a:r>
          </a:p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يتصدر الجملة.</a:t>
            </a:r>
          </a:p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يُستفهم به عن العاقل.</a:t>
            </a:r>
          </a:p>
          <a:p>
            <a:pPr algn="ctr" rtl="1"/>
            <a:endParaRPr lang="ar-SA" sz="20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endParaRPr lang="fr-FR" sz="24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7023556" y="3825025"/>
            <a:ext cx="1499881" cy="251138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اسم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استفهام.</a:t>
            </a:r>
          </a:p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مبنيٌّ.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يتصدر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الجملة.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يُستفهم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به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عن غير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العاقل.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346059" y="3825024"/>
            <a:ext cx="1499881" cy="251138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اسم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استفهام.</a:t>
            </a:r>
          </a:p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مبنيٌّ.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يتصدر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الجملة.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يُستفهم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به عن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الزمان.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610960" y="3825024"/>
            <a:ext cx="1602490" cy="251138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اسم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استفهام.</a:t>
            </a:r>
          </a:p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مبنيٌّ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يتصدر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الجملة.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يُستفهم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به عن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المكان.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936371" y="3825025"/>
            <a:ext cx="1499881" cy="25113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اسم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استفهام.</a:t>
            </a:r>
          </a:p>
          <a:p>
            <a:pPr algn="ctr" rtl="1"/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مبنيٌّ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يتصدر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الجملة.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يُستفهم </a:t>
            </a:r>
            <a:r>
              <a:rPr lang="ar-SA" sz="2000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به عن  </a:t>
            </a:r>
            <a:r>
              <a:rPr lang="ar-SA" sz="20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العدد.</a:t>
            </a:r>
            <a:endParaRPr lang="ar-SA" sz="20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77924" y="3825025"/>
            <a:ext cx="1499881" cy="251138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اسم </a:t>
            </a:r>
            <a:r>
              <a:rPr lang="ar-SA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استفهام.</a:t>
            </a:r>
          </a:p>
          <a:p>
            <a:pPr algn="ctr" rtl="1"/>
            <a:r>
              <a:rPr lang="ar-SA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ـ معربٌ</a:t>
            </a:r>
            <a:endParaRPr lang="ar-SA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 rtl="1"/>
            <a:r>
              <a:rPr lang="ar-SA" b="1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يتصدر </a:t>
            </a:r>
            <a:r>
              <a:rPr lang="ar-SA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الجملة وقد تدخل عليه بعض الحروف والأسماء.</a:t>
            </a:r>
          </a:p>
          <a:p>
            <a:pPr algn="ctr" rtl="1"/>
            <a:r>
              <a:rPr lang="ar-SA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يُستفهم به عن مختلف عتاصر الجملة.</a:t>
            </a:r>
            <a:endParaRPr lang="ar-SA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0330169" y="2973123"/>
            <a:ext cx="1499881" cy="6997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 + هلْ</a:t>
            </a:r>
            <a:endParaRPr lang="fr-FR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936371" y="2978718"/>
            <a:ext cx="1499881" cy="67932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كم</a:t>
            </a:r>
            <a:endParaRPr lang="fr-FR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644299" y="2973124"/>
            <a:ext cx="1499881" cy="6849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أين</a:t>
            </a:r>
            <a:endParaRPr lang="fr-FR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317481" y="2973124"/>
            <a:ext cx="1499881" cy="68491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متى</a:t>
            </a:r>
            <a:endParaRPr lang="fr-FR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991074" y="2973125"/>
            <a:ext cx="1499881" cy="69973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ما</a:t>
            </a:r>
            <a:endParaRPr lang="fr-FR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8632622" y="2978717"/>
            <a:ext cx="1499881" cy="69973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مَن</a:t>
            </a:r>
            <a:endParaRPr lang="fr-FR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07975" y="2958304"/>
            <a:ext cx="1499881" cy="69973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28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أيُّ</a:t>
            </a:r>
            <a:endParaRPr lang="fr-FR" sz="28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0"/>
            <a:ext cx="12192000" cy="90152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النشاط التقويمي</a:t>
            </a:r>
            <a:endParaRPr lang="ar-SA" sz="36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0" y="356228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525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" y="765042"/>
            <a:ext cx="11802082" cy="58209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r>
              <a:rPr lang="ar-SA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ـ</a:t>
            </a:r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</a:t>
            </a: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2800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2800" b="1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ـــــــ أَنْشِئْ </a:t>
            </a:r>
            <a:r>
              <a:rPr lang="ar-SA" sz="28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حوارًا خياليًّا بينك وبين الشاعرِ  البحرينيّ أحمدَ بنِ محمد آل خليفة صاحبِ قصيدة «أغنيات عشق للبحرين»، تُؤدّي فيه دورَ المذيعِ الذي يطرحُ الأسئلةَ على الشاعرِ مستخدمًا ما أمكنَ من </a:t>
            </a:r>
            <a:r>
              <a:rPr lang="ar-SA" sz="2800" b="1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أدواتِ الاستفهامِ:</a:t>
            </a:r>
            <a:endParaRPr lang="ar-SA" sz="2800" b="1" dirty="0" smtClean="0">
              <a:solidFill>
                <a:srgbClr val="FF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2800" b="1" dirty="0" smtClean="0">
                <a:solidFill>
                  <a:srgbClr val="0070C0"/>
                </a:solidFill>
                <a:latin typeface="Sakkal Majalla" pitchFamily="2" charset="-78"/>
                <a:cs typeface="Sakkal Majalla" pitchFamily="2" charset="-78"/>
              </a:rPr>
              <a:t>الإجابة:</a:t>
            </a:r>
          </a:p>
          <a:p>
            <a:pPr algn="r" rtl="1"/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ـ مستمعينا الأعزاءَ، يُسعدنا أن نستضيفَ اليومَ الشاعرَ البحرينيَّ أحمدَ بنَ محمد آل خليفة في برنامجنا الإذاعيِّ «البحرين ديرتنا»، لنكتشفَ جوانبَ من مسيرته الأدبيّة... نرحب بدءًا بضيفنا الكريم، ونسأله: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شاعرَنا المحبوبَ أحمدَ بنَ محمد آل خليفة، </a:t>
            </a:r>
            <a:r>
              <a:rPr lang="ar-SA" sz="2800" dirty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متى</a:t>
            </a:r>
            <a:r>
              <a:rPr lang="ar-SA" sz="2800" dirty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ولدتَ؟ و</a:t>
            </a:r>
            <a:r>
              <a:rPr lang="ar-SA" sz="28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أين</a:t>
            </a: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كانت ولادتكَ؟</a:t>
            </a:r>
          </a:p>
          <a:p>
            <a:pPr marL="457200" indent="-457200" algn="r" rtl="1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أهلا وسهلا بك وبمستعينا الكرام، وُلدتُ سنةَ 1929، وكانت ولادتي بمنطقة الجسرة بالبحرين.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قرأنا لك قصائدَ كثيرةً، ف</a:t>
            </a:r>
            <a:r>
              <a:rPr lang="ar-SA" sz="28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هل</a:t>
            </a: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بدأتَ كتابةَ الشعر مبكّرا؟ و</a:t>
            </a:r>
            <a:r>
              <a:rPr lang="ar-SA" sz="28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كيف</a:t>
            </a: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ينمّي الإنسانُ ملكتَه الشعريّةَ منذ الصغرِ؟</a:t>
            </a:r>
          </a:p>
          <a:p>
            <a:pPr marL="457200" indent="-457200" algn="r" rtl="1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نعم، بدأتُ كتابةَ الشعر مبكرا من أيام الدراسة، ويمكن للإنسان أن يطوّرَ ملكاتِه بالمطالعة ومداومة الكتابة.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8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كم</a:t>
            </a: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عددُ الدواويين الشعرية التي نشرتها؟ و</a:t>
            </a:r>
            <a:r>
              <a:rPr lang="ar-SA" sz="28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ما</a:t>
            </a: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القضايا التي طرحتَها فيها؟</a:t>
            </a:r>
          </a:p>
          <a:p>
            <a:pPr marL="457200" indent="-457200" algn="r" rtl="1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نشرتُ عددًا من الدواوين الشعريّة، وكان من أهمِّ قضاياها حبُّ الوطن  ووصفُ جماله وتأكيدُ الوفاءِ له.</a:t>
            </a:r>
          </a:p>
          <a:p>
            <a:pPr marL="457200" indent="-457200" algn="r" rtl="1">
              <a:buFont typeface="Wingdings" pitchFamily="2" charset="2"/>
              <a:buChar char="q"/>
            </a:pP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r>
              <a:rPr lang="ar-SA" sz="2800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أيُّ</a:t>
            </a: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قصائدِك أحبُّ إليك؟ </a:t>
            </a:r>
          </a:p>
          <a:p>
            <a:pPr marL="457200" indent="-457200" algn="r" rtl="1">
              <a:buFont typeface="Wingdings" pitchFamily="2" charset="2"/>
              <a:buChar char="v"/>
            </a:pPr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قصيدةُ «أغنيات عشق للبحرين» لأنها أكثرُهنَّ تعبيرًا عن حبي لوطني، وأنا سعيد بأنّ طلابَنا يدرسُونها في مقرّراتهم.</a:t>
            </a:r>
          </a:p>
          <a:p>
            <a:pPr algn="r" rtl="1"/>
            <a:r>
              <a:rPr lang="ar-SA" sz="2800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endParaRPr lang="ar-SA" sz="3200" b="1" dirty="0" smtClean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 </a:t>
            </a:r>
          </a:p>
          <a:p>
            <a:pPr algn="r" rtl="1"/>
            <a:r>
              <a:rPr lang="ar-SA" sz="3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SA" sz="4000" b="1" dirty="0" smtClean="0">
              <a:solidFill>
                <a:srgbClr val="A50021"/>
              </a:solidFill>
            </a:endParaRPr>
          </a:p>
          <a:p>
            <a:pPr algn="r" rtl="1"/>
            <a:r>
              <a:rPr lang="ar-BH" sz="4000" b="1" dirty="0" smtClean="0">
                <a:solidFill>
                  <a:srgbClr val="A50021"/>
                </a:solidFill>
              </a:rPr>
              <a:t> </a:t>
            </a:r>
          </a:p>
          <a:p>
            <a:pPr algn="r" rtl="1"/>
            <a:endParaRPr lang="ar-BH" sz="3600" b="1" dirty="0" smtClean="0">
              <a:solidFill>
                <a:srgbClr val="A50021"/>
              </a:solidFill>
            </a:endParaRPr>
          </a:p>
          <a:p>
            <a:pPr algn="ctr" rtl="1"/>
            <a:r>
              <a:rPr lang="ar-BH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ct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ar-BH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r" rtl="1"/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2000" cy="5322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SA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النشاط </a:t>
            </a:r>
            <a:r>
              <a:rPr lang="ar-BH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Sakkal Majalla" pitchFamily="2" charset="-78"/>
                <a:cs typeface="Sakkal Majalla" pitchFamily="2" charset="-78"/>
              </a:rPr>
              <a:t>الختامي</a:t>
            </a:r>
            <a:endParaRPr lang="ar-SA" sz="3600" b="1" dirty="0">
              <a:solidFill>
                <a:schemeClr val="tx1">
                  <a:lumMod val="95000"/>
                  <a:lumOff val="5000"/>
                </a:schemeClr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-4964"/>
            <a:ext cx="3116688" cy="55414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ar-SA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درس الاستفهام ـ </a:t>
            </a:r>
            <a:r>
              <a:rPr lang="ar-BH" sz="2400" b="1" dirty="0" smtClean="0">
                <a:solidFill>
                  <a:schemeClr val="bg1"/>
                </a:solidFill>
                <a:latin typeface="Sakkal Majalla" panose="02000000000000000000" pitchFamily="2" charset="-78"/>
                <a:cs typeface="Sakkal Majalla" panose="02000000000000000000" pitchFamily="2" charset="-78"/>
              </a:rPr>
              <a:t>عرب 301</a:t>
            </a:r>
            <a:endParaRPr lang="en-US" sz="2400" b="1" dirty="0">
              <a:solidFill>
                <a:schemeClr val="bg1"/>
              </a:solidFill>
              <a:latin typeface="Sakkal Majalla" panose="02000000000000000000" pitchFamily="2" charset="-78"/>
              <a:cs typeface="Sakkal Majalla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635073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>
                                            <p:txEl>
                                              <p:pRg st="25" end="2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>
                                            <p:txEl>
                                              <p:pRg st="26" end="2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27" end="2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>
                                            <p:txEl>
                                              <p:pRg st="28" end="2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>
                                            <p:txEl>
                                              <p:pRg st="29" end="2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8" descr="نتيجة بحث الصور عن معالم البحرين الأثرية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511380" y="1532586"/>
            <a:ext cx="7122017" cy="300077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96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انتهى الدرس</a:t>
            </a:r>
            <a:endParaRPr lang="ar-BH" sz="9600" b="1" dirty="0" smtClean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  <a:p>
            <a:pPr algn="ctr"/>
            <a:r>
              <a:rPr lang="ar-SA" sz="7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شكرًا </a:t>
            </a:r>
            <a:r>
              <a:rPr lang="ar-BH" sz="7200" b="1" dirty="0" smtClean="0">
                <a:solidFill>
                  <a:schemeClr val="tx1"/>
                </a:solidFill>
                <a:latin typeface="Sakkal Majalla" pitchFamily="2" charset="-78"/>
                <a:cs typeface="Sakkal Majalla" pitchFamily="2" charset="-78"/>
              </a:rPr>
              <a:t> لكم</a:t>
            </a:r>
            <a:endParaRPr lang="fr-FR" sz="7200" b="1" dirty="0">
              <a:solidFill>
                <a:schemeClr val="tx1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7419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Presentation4" id="{9B6F7093-7B83-4D0A-BC1F-683D122F6A48}" vid="{1FAA4335-E554-4125-ACCC-D1CCCAA216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 TMPLT.potx</Template>
  <TotalTime>7466</TotalTime>
  <Words>1884</Words>
  <Application>Microsoft Office PowerPoint</Application>
  <PresentationFormat>Custom</PresentationFormat>
  <Paragraphs>479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Maryam Khaled Mohamed Ebrahim Busaad</dc:creator>
  <cp:lastModifiedBy>Mohamed</cp:lastModifiedBy>
  <cp:revision>734</cp:revision>
  <dcterms:created xsi:type="dcterms:W3CDTF">2020-03-04T10:47:58Z</dcterms:created>
  <dcterms:modified xsi:type="dcterms:W3CDTF">2020-10-27T09:23:25Z</dcterms:modified>
</cp:coreProperties>
</file>