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7.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16.xml" ContentType="application/vnd.openxmlformats-officedocument.presentationml.slide+xml"/>
  <Override PartName="/ppt/slides/slide10.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4.xml" ContentType="application/vnd.openxmlformats-officedocument.presentationml.notesSlide+xml"/>
  <Override PartName="/ppt/slideLayouts/slideLayout3.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commentAuthors.xml" ContentType="application/vnd.openxmlformats-officedocument.presentationml.comme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4" r:id="rId2"/>
    <p:sldId id="266" r:id="rId3"/>
    <p:sldId id="267" r:id="rId4"/>
    <p:sldId id="268" r:id="rId5"/>
    <p:sldId id="318" r:id="rId6"/>
    <p:sldId id="301" r:id="rId7"/>
    <p:sldId id="319" r:id="rId8"/>
    <p:sldId id="280" r:id="rId9"/>
    <p:sldId id="305" r:id="rId10"/>
    <p:sldId id="315" r:id="rId11"/>
    <p:sldId id="320" r:id="rId12"/>
    <p:sldId id="321" r:id="rId13"/>
    <p:sldId id="322" r:id="rId14"/>
    <p:sldId id="323" r:id="rId15"/>
    <p:sldId id="326" r:id="rId16"/>
    <p:sldId id="327" r:id="rId17"/>
    <p:sldId id="325" r:id="rId18"/>
    <p:sldId id="27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2" clrIdx="0">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456" autoAdjust="0"/>
    <p:restoredTop sz="92294" autoAdjust="0"/>
  </p:normalViewPr>
  <p:slideViewPr>
    <p:cSldViewPr snapToGrid="0">
      <p:cViewPr varScale="1">
        <p:scale>
          <a:sx n="36" d="100"/>
          <a:sy n="36" d="100"/>
        </p:scale>
        <p:origin x="25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B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AB4997CD-8B93-4020-88BF-2453EBD1D237}" type="datetimeFigureOut">
              <a:rPr lang="ar-BH" smtClean="0"/>
              <a:t>13/06/1442</a:t>
            </a:fld>
            <a:endParaRPr lang="ar-B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B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B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55E924C4-52EE-460B-85BD-E9774E7A1041}" type="slidenum">
              <a:rPr lang="ar-BH" smtClean="0"/>
              <a:t>‹#›</a:t>
            </a:fld>
            <a:endParaRPr lang="ar-BH"/>
          </a:p>
        </p:txBody>
      </p:sp>
    </p:spTree>
    <p:extLst>
      <p:ext uri="{BB962C8B-B14F-4D97-AF65-F5344CB8AC3E}">
        <p14:creationId xmlns:p14="http://schemas.microsoft.com/office/powerpoint/2010/main" val="3843871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2</a:t>
            </a:fld>
            <a:endParaRPr lang="en-GB"/>
          </a:p>
        </p:txBody>
      </p:sp>
    </p:spTree>
    <p:extLst>
      <p:ext uri="{BB962C8B-B14F-4D97-AF65-F5344CB8AC3E}">
        <p14:creationId xmlns:p14="http://schemas.microsoft.com/office/powerpoint/2010/main" val="3788710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3</a:t>
            </a:fld>
            <a:endParaRPr lang="en-GB"/>
          </a:p>
        </p:txBody>
      </p:sp>
    </p:spTree>
    <p:extLst>
      <p:ext uri="{BB962C8B-B14F-4D97-AF65-F5344CB8AC3E}">
        <p14:creationId xmlns:p14="http://schemas.microsoft.com/office/powerpoint/2010/main" val="3373677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4</a:t>
            </a:fld>
            <a:endParaRPr lang="en-GB"/>
          </a:p>
        </p:txBody>
      </p:sp>
    </p:spTree>
    <p:extLst>
      <p:ext uri="{BB962C8B-B14F-4D97-AF65-F5344CB8AC3E}">
        <p14:creationId xmlns:p14="http://schemas.microsoft.com/office/powerpoint/2010/main" val="1467652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E580ABC-2358-4F7C-9C0D-CA099F4616C3}"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366549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3078298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solidFill>
                  <a:prstClr val="black"/>
                </a:solidFill>
              </a:rPr>
              <a:pPr/>
              <a:t>9</a:t>
            </a:fld>
            <a:endParaRPr lang="en-GB">
              <a:solidFill>
                <a:prstClr val="black"/>
              </a:solidFill>
            </a:endParaRPr>
          </a:p>
        </p:txBody>
      </p:sp>
    </p:spTree>
    <p:extLst>
      <p:ext uri="{BB962C8B-B14F-4D97-AF65-F5344CB8AC3E}">
        <p14:creationId xmlns:p14="http://schemas.microsoft.com/office/powerpoint/2010/main" val="1459314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val="253786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1/26/2021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1/26/2021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1/26/2021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1/26/2021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5545934" y="3429000"/>
            <a:ext cx="6122686" cy="1692771"/>
          </a:xfrm>
          <a:prstGeom prst="rect">
            <a:avLst/>
          </a:prstGeom>
        </p:spPr>
        <p:txBody>
          <a:bodyPr wrap="square">
            <a:spAutoFit/>
          </a:bodyPr>
          <a:lstStyle/>
          <a:p>
            <a:pPr algn="ctr" rtl="1">
              <a:spcAft>
                <a:spcPts val="800"/>
              </a:spcAft>
            </a:pPr>
            <a:r>
              <a:rPr lang="ar-BH" sz="3200" dirty="0"/>
              <a:t/>
            </a:r>
            <a:br>
              <a:rPr lang="ar-BH" sz="3200" dirty="0"/>
            </a:br>
            <a:r>
              <a:rPr lang="ar-BH" sz="3200" dirty="0"/>
              <a:t>الدرس: الرابع عشر </a:t>
            </a:r>
            <a:r>
              <a:rPr lang="ar-BH" sz="4000" dirty="0"/>
              <a:t/>
            </a:r>
            <a:br>
              <a:rPr lang="ar-BH" sz="4000" dirty="0"/>
            </a:br>
            <a:r>
              <a:rPr lang="ar-BH" sz="4000" dirty="0">
                <a:solidFill>
                  <a:srgbClr val="FF0000"/>
                </a:solidFill>
              </a:rPr>
              <a:t>قيام دول شبه الجزيرة العربية الحديثة</a:t>
            </a:r>
            <a:endParaRPr lang="en-GB" sz="4000" dirty="0">
              <a:solidFill>
                <a:srgbClr val="FF0000"/>
              </a:solidFill>
            </a:endParaRPr>
          </a:p>
        </p:txBody>
      </p:sp>
      <p:sp>
        <p:nvSpPr>
          <p:cNvPr id="6" name="Rectangle 5"/>
          <p:cNvSpPr/>
          <p:nvPr/>
        </p:nvSpPr>
        <p:spPr>
          <a:xfrm>
            <a:off x="5545934" y="2061780"/>
            <a:ext cx="5935716" cy="954107"/>
          </a:xfrm>
          <a:prstGeom prst="rect">
            <a:avLst/>
          </a:prstGeom>
          <a:solidFill>
            <a:schemeClr val="accent6">
              <a:lumMod val="40000"/>
              <a:lumOff val="60000"/>
            </a:schemeClr>
          </a:solidFill>
        </p:spPr>
        <p:txBody>
          <a:bodyPr wrap="square">
            <a:spAutoFit/>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SA" sz="2800" b="1" dirty="0">
                <a:solidFill>
                  <a:schemeClr val="tx1">
                    <a:lumMod val="85000"/>
                    <a:lumOff val="15000"/>
                  </a:schemeClr>
                </a:solidFill>
                <a:latin typeface="Frutiger LT Arabic 45 Light" panose="01000000000000000000" pitchFamily="2" charset="-78"/>
              </a:rPr>
              <a:t>تاريخ العرب الحديث و المعاصر </a:t>
            </a:r>
            <a:r>
              <a:rPr lang="ar-BH" sz="2800" b="1" dirty="0">
                <a:solidFill>
                  <a:schemeClr val="tx1">
                    <a:lumMod val="85000"/>
                    <a:lumOff val="15000"/>
                  </a:schemeClr>
                </a:solidFill>
                <a:latin typeface="Frutiger LT Arabic 45 Light" panose="01000000000000000000" pitchFamily="2" charset="-78"/>
              </a:rPr>
              <a:t>(أجا 213</a:t>
            </a:r>
            <a:r>
              <a:rPr lang="ar-SA" sz="2800" b="1" dirty="0">
                <a:solidFill>
                  <a:schemeClr val="tx1">
                    <a:lumMod val="85000"/>
                    <a:lumOff val="15000"/>
                  </a:schemeClr>
                </a:solidFill>
                <a:latin typeface="Frutiger LT Arabic 45 Light" panose="01000000000000000000" pitchFamily="2" charset="-78"/>
              </a:rPr>
              <a:t>)</a:t>
            </a:r>
            <a:endParaRPr lang="ar-BH" sz="2800" b="1" dirty="0">
              <a:solidFill>
                <a:schemeClr val="tx1">
                  <a:lumMod val="85000"/>
                  <a:lumOff val="15000"/>
                </a:schemeClr>
              </a:solidFill>
              <a:latin typeface="Frutiger LT Arabic 45 Light" panose="01000000000000000000" pitchFamily="2" charset="-78"/>
            </a:endParaRPr>
          </a:p>
          <a:p>
            <a:pPr algn="ctr"/>
            <a:r>
              <a:rPr lang="ar-BH" sz="2800" b="1" dirty="0">
                <a:solidFill>
                  <a:schemeClr val="tx1">
                    <a:lumMod val="85000"/>
                    <a:lumOff val="15000"/>
                  </a:schemeClr>
                </a:solidFill>
              </a:rPr>
              <a:t>المرحلة الثانوية – المستوى الثالث </a:t>
            </a:r>
            <a:endParaRPr lang="ar-BH" sz="2800" dirty="0"/>
          </a:p>
        </p:txBody>
      </p:sp>
      <p:pic>
        <p:nvPicPr>
          <p:cNvPr id="2" name="Picture 1">
            <a:extLst>
              <a:ext uri="{FF2B5EF4-FFF2-40B4-BE49-F238E27FC236}">
                <a16:creationId xmlns:a16="http://schemas.microsoft.com/office/drawing/2014/main" xmlns="" id="{F40B6676-3CB5-4748-84BE-15018AD50335}"/>
              </a:ext>
            </a:extLst>
          </p:cNvPr>
          <p:cNvPicPr>
            <a:picLocks noChangeAspect="1"/>
          </p:cNvPicPr>
          <p:nvPr/>
        </p:nvPicPr>
        <p:blipFill>
          <a:blip r:embed="rId3"/>
          <a:stretch>
            <a:fillRect/>
          </a:stretch>
        </p:blipFill>
        <p:spPr>
          <a:xfrm>
            <a:off x="523379" y="2004155"/>
            <a:ext cx="5111259" cy="4685714"/>
          </a:xfrm>
          <a:prstGeom prst="rect">
            <a:avLst/>
          </a:prstGeom>
        </p:spPr>
      </p:pic>
    </p:spTree>
    <p:extLst>
      <p:ext uri="{BB962C8B-B14F-4D97-AF65-F5344CB8AC3E}">
        <p14:creationId xmlns:p14="http://schemas.microsoft.com/office/powerpoint/2010/main" val="42172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38398" y="3142501"/>
            <a:ext cx="9091750" cy="2308324"/>
          </a:xfrm>
          <a:prstGeom prst="rect">
            <a:avLst/>
          </a:prstGeom>
          <a:solidFill>
            <a:schemeClr val="accent2">
              <a:lumMod val="20000"/>
              <a:lumOff val="80000"/>
            </a:schemeClr>
          </a:solidFill>
        </p:spPr>
        <p:txBody>
          <a:bodyPr wrap="square">
            <a:spAutoFit/>
          </a:bodyPr>
          <a:lstStyle/>
          <a:p>
            <a:pPr algn="r" rtl="1">
              <a:lnSpc>
                <a:spcPct val="150000"/>
              </a:lnSpc>
            </a:pPr>
            <a:r>
              <a:rPr lang="ar-BH" sz="2400" dirty="0"/>
              <a:t>يتوقّع من الطّالب في نهاية الدّرس أن:  </a:t>
            </a:r>
          </a:p>
          <a:p>
            <a:pPr marL="342900" indent="-342900" algn="r" rtl="1">
              <a:lnSpc>
                <a:spcPct val="150000"/>
              </a:lnSpc>
              <a:buFont typeface="Arial" panose="020B0604020202020204" pitchFamily="34" charset="0"/>
              <a:buChar char="•"/>
            </a:pPr>
            <a:r>
              <a:rPr lang="ar-BH" sz="2400" dirty="0"/>
              <a:t>يتتبع تطور قيام دول شبه الجزيرة العربية الحديثة. </a:t>
            </a:r>
          </a:p>
          <a:p>
            <a:pPr marL="342900" indent="-342900" algn="r" rtl="1">
              <a:lnSpc>
                <a:spcPct val="150000"/>
              </a:lnSpc>
              <a:buFont typeface="Arial" panose="020B0604020202020204" pitchFamily="34" charset="0"/>
              <a:buChar char="•"/>
            </a:pPr>
            <a:r>
              <a:rPr lang="ar-BH" sz="2400" dirty="0"/>
              <a:t>يتعرف المراحل التي مرت بها دول شبه الجزيرة العربية الحديثة.</a:t>
            </a:r>
          </a:p>
          <a:p>
            <a:pPr marL="342900" indent="-342900" algn="r" rtl="1">
              <a:lnSpc>
                <a:spcPct val="150000"/>
              </a:lnSpc>
              <a:buFont typeface="Arial" panose="020B0604020202020204" pitchFamily="34" charset="0"/>
              <a:buChar char="•"/>
            </a:pPr>
            <a:r>
              <a:rPr lang="ar-BH" sz="2400" dirty="0"/>
              <a:t>يتعرف تطورات دولة اليمن والخليج العربي بعد الاستقلال. </a:t>
            </a:r>
          </a:p>
        </p:txBody>
      </p:sp>
      <p:sp>
        <p:nvSpPr>
          <p:cNvPr id="2" name="Rectangle 1"/>
          <p:cNvSpPr/>
          <p:nvPr/>
        </p:nvSpPr>
        <p:spPr>
          <a:xfrm>
            <a:off x="1335889" y="1939939"/>
            <a:ext cx="9091749" cy="914400"/>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07000"/>
              </a:lnSpc>
              <a:spcAft>
                <a:spcPts val="800"/>
              </a:spcAft>
            </a:pPr>
            <a:r>
              <a:rPr lang="ar-SA" sz="4000" b="1" dirty="0">
                <a:solidFill>
                  <a:srgbClr val="FF0000"/>
                </a:solidFill>
                <a:latin typeface="Simplified Arabic" panose="02020603050405020304" pitchFamily="18" charset="-78"/>
                <a:ea typeface="Calibri" panose="020F0502020204030204" pitchFamily="34" charset="0"/>
              </a:rPr>
              <a:t>أهداف الد</a:t>
            </a:r>
            <a:r>
              <a:rPr lang="ar-BH" sz="4000" b="1" dirty="0">
                <a:solidFill>
                  <a:srgbClr val="FF0000"/>
                </a:solidFill>
                <a:latin typeface="Simplified Arabic" panose="02020603050405020304" pitchFamily="18" charset="-78"/>
                <a:ea typeface="Calibri" panose="020F0502020204030204" pitchFamily="34" charset="0"/>
              </a:rPr>
              <a:t>ّ</a:t>
            </a:r>
            <a:r>
              <a:rPr lang="ar-SA" sz="4000" b="1" dirty="0">
                <a:solidFill>
                  <a:srgbClr val="FF0000"/>
                </a:solidFill>
                <a:latin typeface="Simplified Arabic" panose="02020603050405020304" pitchFamily="18" charset="-78"/>
                <a:ea typeface="Calibri" panose="020F0502020204030204" pitchFamily="34" charset="0"/>
              </a:rPr>
              <a:t>رس</a:t>
            </a:r>
            <a:r>
              <a:rPr lang="ar-SA" sz="4000" b="1" dirty="0">
                <a:solidFill>
                  <a:srgbClr val="FF0000"/>
                </a:solidFill>
                <a:latin typeface="Simplified Arabic" panose="02020603050405020304" pitchFamily="18" charset="-78"/>
                <a:ea typeface="Calibri" panose="020F0502020204030204" pitchFamily="34" charset="0"/>
                <a:cs typeface="+mj-cs"/>
              </a:rPr>
              <a:t>:</a:t>
            </a:r>
            <a:endParaRPr lang="en-US" sz="4000" b="1" dirty="0">
              <a:solidFill>
                <a:srgbClr val="FF0000"/>
              </a:solidFill>
              <a:latin typeface="Simplified Arabic" panose="02020603050405020304" pitchFamily="18" charset="-78"/>
              <a:ea typeface="Calibri" panose="020F0502020204030204" pitchFamily="34" charset="0"/>
              <a:cs typeface="+mj-cs"/>
            </a:endParaRPr>
          </a:p>
        </p:txBody>
      </p:sp>
      <p:sp>
        <p:nvSpPr>
          <p:cNvPr id="3" name="Rectangle 2"/>
          <p:cNvSpPr/>
          <p:nvPr/>
        </p:nvSpPr>
        <p:spPr>
          <a:xfrm>
            <a:off x="1400809" y="488655"/>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pic>
        <p:nvPicPr>
          <p:cNvPr id="7" name="Picture 5">
            <a:extLst>
              <a:ext uri="{FF2B5EF4-FFF2-40B4-BE49-F238E27FC236}">
                <a16:creationId xmlns:a16="http://schemas.microsoft.com/office/drawing/2014/main" xmlns="" id="{A09163F6-5298-4C39-A83F-6BB685C763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45763" y="14068"/>
            <a:ext cx="1646237"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7606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1"/>
          <p:cNvSpPr txBox="1"/>
          <p:nvPr/>
        </p:nvSpPr>
        <p:spPr>
          <a:xfrm>
            <a:off x="2061066" y="1530701"/>
            <a:ext cx="9091749" cy="4229846"/>
          </a:xfrm>
          <a:prstGeom prst="rect">
            <a:avLst/>
          </a:prstGeom>
          <a:solidFill>
            <a:schemeClr val="accent2">
              <a:lumMod val="20000"/>
              <a:lumOff val="8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1" fromWordArt="0" anchor="t" anchorCtr="0" forceAA="0" compatLnSpc="1">
            <a:prstTxWarp prst="textNoShape">
              <a:avLst/>
            </a:prstTxWarp>
            <a:noAutofit/>
          </a:bodyPr>
          <a:lstStyle/>
          <a:p>
            <a:pPr algn="just" rtl="1">
              <a:lnSpc>
                <a:spcPct val="200000"/>
              </a:lnSpc>
            </a:pPr>
            <a:r>
              <a:rPr lang="ar-BH" sz="2400" dirty="0"/>
              <a:t>   تنوعت أشكال قيام دول شبه الجزيرة العربية، فمنها من لم تخضع للاستعمار كالبحرين والسعودية واليمن الشمالي، ومنها من حقق استقلاله بعد حركة كفاح مسلحة ناجحة، وقد شهدت دول شبه الجزيرة تطورات كبيرة في مختلف المجالات منذ ظهور النفط، على إن الاستقرار السياسي ظلّ السمة الغالبة على تطوراتها في المجال السياسي؛ بفضل النظام الوراثي لأنظمة الحكم التي استطاعت النهوض ببلادها في مجالات التنمية والإعمار والتقدم.</a:t>
            </a:r>
            <a:endParaRPr lang="en-US" sz="2400" dirty="0"/>
          </a:p>
        </p:txBody>
      </p:sp>
      <p:sp>
        <p:nvSpPr>
          <p:cNvPr id="4" name="Rectangle 3"/>
          <p:cNvSpPr/>
          <p:nvPr/>
        </p:nvSpPr>
        <p:spPr>
          <a:xfrm>
            <a:off x="2061065" y="826922"/>
            <a:ext cx="9091749" cy="703779"/>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07000"/>
              </a:lnSpc>
              <a:spcAft>
                <a:spcPts val="800"/>
              </a:spcAft>
            </a:pPr>
            <a:r>
              <a:rPr lang="ar-BH" sz="4000" b="1" dirty="0">
                <a:solidFill>
                  <a:srgbClr val="FF0000"/>
                </a:solidFill>
                <a:latin typeface="Simplified Arabic" panose="02020603050405020304" pitchFamily="18" charset="-78"/>
                <a:ea typeface="Calibri" panose="020F0502020204030204" pitchFamily="34" charset="0"/>
              </a:rPr>
              <a:t>مقدّمة</a:t>
            </a:r>
            <a:endParaRPr lang="en-US" sz="4000" b="1" dirty="0">
              <a:solidFill>
                <a:srgbClr val="FF0000"/>
              </a:solidFill>
              <a:latin typeface="Simplified Arabic" panose="02020603050405020304" pitchFamily="18" charset="-78"/>
              <a:ea typeface="Calibri" panose="020F0502020204030204" pitchFamily="34" charset="0"/>
            </a:endParaRPr>
          </a:p>
        </p:txBody>
      </p:sp>
      <p:sp>
        <p:nvSpPr>
          <p:cNvPr id="7" name="Rectangle 6">
            <a:extLst>
              <a:ext uri="{FF2B5EF4-FFF2-40B4-BE49-F238E27FC236}">
                <a16:creationId xmlns:a16="http://schemas.microsoft.com/office/drawing/2014/main" xmlns="" id="{611EAA18-041F-4625-A3F2-4BB8DF049212}"/>
              </a:ext>
            </a:extLst>
          </p:cNvPr>
          <p:cNvSpPr/>
          <p:nvPr/>
        </p:nvSpPr>
        <p:spPr>
          <a:xfrm>
            <a:off x="2061065" y="115676"/>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5017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75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2" name="Rectangle 1"/>
          <p:cNvSpPr/>
          <p:nvPr/>
        </p:nvSpPr>
        <p:spPr>
          <a:xfrm>
            <a:off x="1961147" y="1225049"/>
            <a:ext cx="9285075" cy="1045695"/>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rtl="1">
              <a:spcAft>
                <a:spcPts val="800"/>
              </a:spcAft>
            </a:pPr>
            <a:r>
              <a:rPr lang="ar-BH" sz="3200" b="1" dirty="0">
                <a:solidFill>
                  <a:srgbClr val="FF0000"/>
                </a:solidFill>
              </a:rPr>
              <a:t>أولًا: البحرين </a:t>
            </a:r>
            <a:endParaRPr lang="en-US" sz="3200" b="1" dirty="0">
              <a:solidFill>
                <a:srgbClr val="FF0000"/>
              </a:solidFill>
              <a:latin typeface="Simplified Arabic" panose="02020603050405020304" pitchFamily="18" charset="-78"/>
              <a:ea typeface="Calibri" panose="020F0502020204030204" pitchFamily="34" charset="0"/>
            </a:endParaRPr>
          </a:p>
        </p:txBody>
      </p:sp>
      <p:sp>
        <p:nvSpPr>
          <p:cNvPr id="7" name="Content Placeholder 2"/>
          <p:cNvSpPr>
            <a:spLocks noGrp="1"/>
          </p:cNvSpPr>
          <p:nvPr>
            <p:ph idx="1"/>
          </p:nvPr>
        </p:nvSpPr>
        <p:spPr>
          <a:xfrm>
            <a:off x="1876926" y="2651649"/>
            <a:ext cx="9369296" cy="2283104"/>
          </a:xfrm>
          <a:solidFill>
            <a:schemeClr val="accent4">
              <a:lumMod val="20000"/>
              <a:lumOff val="80000"/>
            </a:schemeClr>
          </a:solidFill>
        </p:spPr>
        <p:txBody>
          <a:bodyPr>
            <a:normAutofit/>
          </a:bodyPr>
          <a:lstStyle/>
          <a:p>
            <a:pPr marL="0" indent="0" algn="r" rtl="1">
              <a:lnSpc>
                <a:spcPct val="120000"/>
              </a:lnSpc>
              <a:buNone/>
            </a:pPr>
            <a:r>
              <a:rPr lang="ar-BH" dirty="0"/>
              <a:t>استقرت أوضاع البحرين بعد الفتح من قبل آل خليفة عام 1783م، وأصبحت دولة ذات سيادة لها علاقات متوازنة مع مختلف القوى الإقليمية والدولية، وبدأت تخطو خطوات جادة لتحسين مستوى أبنائها في شتى المجالات.</a:t>
            </a:r>
          </a:p>
        </p:txBody>
      </p:sp>
      <p:sp>
        <p:nvSpPr>
          <p:cNvPr id="8" name="Rectangle 7">
            <a:extLst>
              <a:ext uri="{FF2B5EF4-FFF2-40B4-BE49-F238E27FC236}">
                <a16:creationId xmlns:a16="http://schemas.microsoft.com/office/drawing/2014/main" xmlns="" id="{8E767137-6128-4535-BD83-427A84122727}"/>
              </a:ext>
            </a:extLst>
          </p:cNvPr>
          <p:cNvSpPr/>
          <p:nvPr/>
        </p:nvSpPr>
        <p:spPr>
          <a:xfrm>
            <a:off x="1961147" y="352981"/>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876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circle(in)">
                                      <p:cBhvr>
                                        <p:cTn id="12"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835907"/>
            <a:ext cx="9144000" cy="3421893"/>
          </a:xfrm>
        </p:spPr>
        <p:txBody>
          <a:bodyPr/>
          <a:lstStyle/>
          <a:p>
            <a:endParaRPr lang="en-US" dirty="0"/>
          </a:p>
        </p:txBody>
      </p:sp>
      <p:sp>
        <p:nvSpPr>
          <p:cNvPr id="4" name="Rectangle 3"/>
          <p:cNvSpPr/>
          <p:nvPr/>
        </p:nvSpPr>
        <p:spPr>
          <a:xfrm>
            <a:off x="8862646" y="211015"/>
            <a:ext cx="3165231" cy="6049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tx2">
                    <a:lumMod val="75000"/>
                  </a:schemeClr>
                </a:solidFill>
              </a:rPr>
              <a:t>1. بناء الدولة</a:t>
            </a:r>
            <a:endParaRPr lang="en-US" sz="3200" b="1" dirty="0">
              <a:solidFill>
                <a:schemeClr val="tx2">
                  <a:lumMod val="75000"/>
                </a:schemeClr>
              </a:solidFill>
            </a:endParaRPr>
          </a:p>
        </p:txBody>
      </p:sp>
      <p:sp>
        <p:nvSpPr>
          <p:cNvPr id="5" name="Title 4"/>
          <p:cNvSpPr>
            <a:spLocks noGrp="1"/>
          </p:cNvSpPr>
          <p:nvPr>
            <p:ph type="ctrTitle"/>
          </p:nvPr>
        </p:nvSpPr>
        <p:spPr>
          <a:xfrm>
            <a:off x="1383631" y="843974"/>
            <a:ext cx="10078761" cy="604911"/>
          </a:xfrm>
        </p:spPr>
        <p:txBody>
          <a:bodyPr>
            <a:normAutofit/>
          </a:bodyPr>
          <a:lstStyle/>
          <a:p>
            <a:pPr algn="r"/>
            <a:r>
              <a:rPr lang="ar-BH" sz="2600" b="1" dirty="0">
                <a:latin typeface="Arial" panose="020B0604020202020204" pitchFamily="34" charset="0"/>
                <a:cs typeface="Arial" panose="020B0604020202020204" pitchFamily="34" charset="0"/>
              </a:rPr>
              <a:t>عمل آل خليفة على ترسيخ قواعد الحكم القويم، بفضل السياسة الرشيدة لحكامها، منهم: </a:t>
            </a:r>
            <a:endParaRPr lang="en-US" sz="2600" b="1" dirty="0">
              <a:latin typeface="Arial" panose="020B0604020202020204" pitchFamily="34" charset="0"/>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016609403"/>
              </p:ext>
            </p:extLst>
          </p:nvPr>
        </p:nvGraphicFramePr>
        <p:xfrm>
          <a:off x="1018904" y="1476934"/>
          <a:ext cx="10583857" cy="4906127"/>
        </p:xfrm>
        <a:graphic>
          <a:graphicData uri="http://schemas.openxmlformats.org/drawingml/2006/table">
            <a:tbl>
              <a:tblPr firstRow="1" bandRow="1">
                <a:tableStyleId>{5C22544A-7EE6-4342-B048-85BDC9FD1C3A}</a:tableStyleId>
              </a:tblPr>
              <a:tblGrid>
                <a:gridCol w="4617118">
                  <a:extLst>
                    <a:ext uri="{9D8B030D-6E8A-4147-A177-3AD203B41FA5}">
                      <a16:colId xmlns:a16="http://schemas.microsoft.com/office/drawing/2014/main" xmlns="" val="2067010337"/>
                    </a:ext>
                  </a:extLst>
                </a:gridCol>
                <a:gridCol w="1850132">
                  <a:extLst>
                    <a:ext uri="{9D8B030D-6E8A-4147-A177-3AD203B41FA5}">
                      <a16:colId xmlns:a16="http://schemas.microsoft.com/office/drawing/2014/main" xmlns="" val="1036432240"/>
                    </a:ext>
                  </a:extLst>
                </a:gridCol>
                <a:gridCol w="4116607">
                  <a:extLst>
                    <a:ext uri="{9D8B030D-6E8A-4147-A177-3AD203B41FA5}">
                      <a16:colId xmlns:a16="http://schemas.microsoft.com/office/drawing/2014/main" xmlns="" val="235943194"/>
                    </a:ext>
                  </a:extLst>
                </a:gridCol>
              </a:tblGrid>
              <a:tr h="400524">
                <a:tc>
                  <a:txBody>
                    <a:bodyPr/>
                    <a:lstStyle/>
                    <a:p>
                      <a:pPr algn="ctr" rtl="1"/>
                      <a:r>
                        <a:rPr lang="ar-BH" sz="2000" b="1" dirty="0">
                          <a:latin typeface="Arial" panose="020B0604020202020204" pitchFamily="34" charset="0"/>
                          <a:cs typeface="Arial" panose="020B0604020202020204" pitchFamily="34" charset="0"/>
                        </a:rPr>
                        <a:t>أهم</a:t>
                      </a:r>
                      <a:r>
                        <a:rPr lang="ar-BH" sz="2000" b="1" baseline="0" dirty="0">
                          <a:latin typeface="Arial" panose="020B0604020202020204" pitchFamily="34" charset="0"/>
                          <a:cs typeface="Arial" panose="020B0604020202020204" pitchFamily="34" charset="0"/>
                        </a:rPr>
                        <a:t> الانجازات</a:t>
                      </a:r>
                      <a:endParaRPr lang="en-US" sz="2000" b="1"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rtl="1"/>
                      <a:r>
                        <a:rPr lang="ar-BH" sz="2000" b="1" dirty="0">
                          <a:latin typeface="Arial" panose="020B0604020202020204" pitchFamily="34" charset="0"/>
                          <a:cs typeface="Arial" panose="020B0604020202020204" pitchFamily="34" charset="0"/>
                        </a:rPr>
                        <a:t>فترة الحكم</a:t>
                      </a:r>
                      <a:endParaRPr lang="en-US" sz="2000" b="1"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rtl="1"/>
                      <a:r>
                        <a:rPr lang="ar-BH" sz="2000" b="1" dirty="0">
                          <a:latin typeface="Arial" panose="020B0604020202020204" pitchFamily="34" charset="0"/>
                          <a:cs typeface="Arial" panose="020B0604020202020204" pitchFamily="34" charset="0"/>
                        </a:rPr>
                        <a:t>الحاكم</a:t>
                      </a:r>
                      <a:endParaRPr lang="en-US" sz="2000" b="1" dirty="0">
                        <a:latin typeface="Arial" panose="020B0604020202020204" pitchFamily="34" charset="0"/>
                        <a:cs typeface="Arial" panose="020B0604020202020204" pitchFamily="34" charset="0"/>
                      </a:endParaRPr>
                    </a:p>
                  </a:txBody>
                  <a:tcPr>
                    <a:solidFill>
                      <a:schemeClr val="accent2">
                        <a:lumMod val="40000"/>
                        <a:lumOff val="60000"/>
                      </a:schemeClr>
                    </a:solidFill>
                  </a:tcPr>
                </a:tc>
                <a:extLst>
                  <a:ext uri="{0D108BD9-81ED-4DB2-BD59-A6C34878D82A}">
                    <a16:rowId xmlns:a16="http://schemas.microsoft.com/office/drawing/2014/main" xmlns="" val="2458331073"/>
                  </a:ext>
                </a:extLst>
              </a:tr>
              <a:tr h="1041364">
                <a:tc>
                  <a:txBody>
                    <a:bodyPr/>
                    <a:lstStyle/>
                    <a:p>
                      <a:pPr marL="342900" marR="0" indent="-342900" algn="r" defTabSz="914400" rtl="1" eaLnBrk="1" fontAlgn="auto" latinLnBrk="0" hangingPunct="1">
                        <a:lnSpc>
                          <a:spcPct val="100000"/>
                        </a:lnSpc>
                        <a:spcBef>
                          <a:spcPts val="0"/>
                        </a:spcBef>
                        <a:spcAft>
                          <a:spcPts val="0"/>
                        </a:spcAft>
                        <a:buClrTx/>
                        <a:buSzTx/>
                        <a:buFontTx/>
                        <a:buChar char="-"/>
                        <a:tabLst/>
                        <a:defRPr/>
                      </a:pPr>
                      <a:r>
                        <a:rPr lang="ar-BH" sz="2000" b="1" kern="1200" dirty="0">
                          <a:solidFill>
                            <a:schemeClr val="dk1"/>
                          </a:solidFill>
                          <a:latin typeface="Arial" panose="020B0604020202020204" pitchFamily="34" charset="0"/>
                          <a:ea typeface="+mn-ea"/>
                          <a:cs typeface="Arial" panose="020B0604020202020204" pitchFamily="34" charset="0"/>
                        </a:rPr>
                        <a:t>نظم </a:t>
                      </a:r>
                      <a:r>
                        <a:rPr lang="ar-BH" sz="1800" b="1" kern="1200" dirty="0">
                          <a:solidFill>
                            <a:schemeClr val="dk1"/>
                          </a:solidFill>
                          <a:latin typeface="Arial" panose="020B0604020202020204" pitchFamily="34" charset="0"/>
                          <a:ea typeface="+mn-ea"/>
                          <a:cs typeface="Arial" panose="020B0604020202020204" pitchFamily="34" charset="0"/>
                        </a:rPr>
                        <a:t>ولاية</a:t>
                      </a:r>
                      <a:r>
                        <a:rPr lang="ar-BH" sz="2000" b="1" kern="1200" dirty="0">
                          <a:solidFill>
                            <a:schemeClr val="dk1"/>
                          </a:solidFill>
                          <a:latin typeface="Arial" panose="020B0604020202020204" pitchFamily="34" charset="0"/>
                          <a:ea typeface="+mn-ea"/>
                          <a:cs typeface="Arial" panose="020B0604020202020204" pitchFamily="34" charset="0"/>
                        </a:rPr>
                        <a:t> العهد بحيث ينتقل الحكم بسلاسة إلى الابن الأكبر. </a:t>
                      </a:r>
                    </a:p>
                    <a:p>
                      <a:pPr marL="342900" marR="0" indent="-342900" algn="r" defTabSz="914400" rtl="1" eaLnBrk="1" fontAlgn="auto" latinLnBrk="0" hangingPunct="1">
                        <a:lnSpc>
                          <a:spcPct val="100000"/>
                        </a:lnSpc>
                        <a:spcBef>
                          <a:spcPts val="0"/>
                        </a:spcBef>
                        <a:spcAft>
                          <a:spcPts val="0"/>
                        </a:spcAft>
                        <a:buClrTx/>
                        <a:buSzTx/>
                        <a:buFontTx/>
                        <a:buChar char="-"/>
                        <a:tabLst/>
                        <a:defRPr/>
                      </a:pPr>
                      <a:r>
                        <a:rPr lang="ar-BH" sz="2000" b="1" kern="1200" dirty="0">
                          <a:solidFill>
                            <a:schemeClr val="dk1"/>
                          </a:solidFill>
                          <a:latin typeface="Arial" panose="020B0604020202020204" pitchFamily="34" charset="0"/>
                          <a:ea typeface="+mn-ea"/>
                          <a:cs typeface="Arial" panose="020B0604020202020204" pitchFamily="34" charset="0"/>
                        </a:rPr>
                        <a:t>وضع</a:t>
                      </a:r>
                      <a:r>
                        <a:rPr lang="ar-BH" sz="2000" b="1" kern="1200" baseline="0" dirty="0">
                          <a:solidFill>
                            <a:schemeClr val="dk1"/>
                          </a:solidFill>
                          <a:latin typeface="Arial" panose="020B0604020202020204" pitchFamily="34" charset="0"/>
                          <a:ea typeface="+mn-ea"/>
                          <a:cs typeface="Arial" panose="020B0604020202020204" pitchFamily="34" charset="0"/>
                        </a:rPr>
                        <a:t> قواعد النهضة الشاملة</a:t>
                      </a:r>
                      <a:r>
                        <a:rPr lang="ar-BH" sz="2000" b="1" kern="1200" baseline="0" dirty="0" smtClean="0">
                          <a:solidFill>
                            <a:schemeClr val="dk1"/>
                          </a:solidFill>
                          <a:latin typeface="Arial" panose="020B0604020202020204" pitchFamily="34" charset="0"/>
                          <a:ea typeface="+mn-ea"/>
                          <a:cs typeface="Arial" panose="020B0604020202020204" pitchFamily="34" charset="0"/>
                        </a:rPr>
                        <a:t>.</a:t>
                      </a:r>
                      <a:endParaRPr lang="ar-BH" sz="2000" b="1" kern="1200" dirty="0">
                        <a:solidFill>
                          <a:schemeClr val="dk1"/>
                        </a:solidFill>
                        <a:latin typeface="Arial" panose="020B0604020202020204" pitchFamily="34" charset="0"/>
                        <a:ea typeface="+mn-ea"/>
                        <a:cs typeface="Arial" panose="020B0604020202020204" pitchFamily="34" charset="0"/>
                      </a:endParaRPr>
                    </a:p>
                  </a:txBody>
                  <a:tcPr>
                    <a:solidFill>
                      <a:schemeClr val="accent2">
                        <a:lumMod val="40000"/>
                        <a:lumOff val="60000"/>
                      </a:schemeClr>
                    </a:solidFill>
                  </a:tcPr>
                </a:tc>
                <a:tc>
                  <a:txBody>
                    <a:bodyPr/>
                    <a:lstStyle/>
                    <a:p>
                      <a:pPr algn="ctr" rtl="1"/>
                      <a:r>
                        <a:rPr lang="ar-BH" sz="2000" b="1" dirty="0">
                          <a:latin typeface="Arial" panose="020B0604020202020204" pitchFamily="34" charset="0"/>
                          <a:cs typeface="Arial" panose="020B0604020202020204" pitchFamily="34" charset="0"/>
                        </a:rPr>
                        <a:t>1869-1932م</a:t>
                      </a:r>
                      <a:endParaRPr lang="en-US" sz="2000" b="1" dirty="0">
                        <a:latin typeface="Arial" panose="020B0604020202020204" pitchFamily="34" charset="0"/>
                        <a:cs typeface="Arial" panose="020B0604020202020204" pitchFamily="34" charset="0"/>
                      </a:endParaRPr>
                    </a:p>
                  </a:txBody>
                  <a:tcPr anchor="ctr">
                    <a:solidFill>
                      <a:schemeClr val="accent2">
                        <a:lumMod val="40000"/>
                        <a:lumOff val="60000"/>
                      </a:schemeClr>
                    </a:solidFill>
                  </a:tcPr>
                </a:tc>
                <a:tc>
                  <a:txBody>
                    <a:bodyPr/>
                    <a:lstStyle/>
                    <a:p>
                      <a:pPr algn="r" rtl="1"/>
                      <a:r>
                        <a:rPr lang="ar-BH" sz="2000" b="1" dirty="0">
                          <a:latin typeface="Arial" panose="020B0604020202020204" pitchFamily="34" charset="0"/>
                          <a:cs typeface="Arial" panose="020B0604020202020204" pitchFamily="34" charset="0"/>
                        </a:rPr>
                        <a:t>الشيخ عيسى بن علي آل خليفة</a:t>
                      </a:r>
                      <a:endParaRPr lang="en-US" sz="2000" b="1" dirty="0">
                        <a:latin typeface="Arial" panose="020B0604020202020204" pitchFamily="34" charset="0"/>
                        <a:cs typeface="Arial" panose="020B0604020202020204" pitchFamily="34" charset="0"/>
                      </a:endParaRPr>
                    </a:p>
                  </a:txBody>
                  <a:tcPr>
                    <a:solidFill>
                      <a:schemeClr val="accent2">
                        <a:lumMod val="40000"/>
                        <a:lumOff val="60000"/>
                      </a:schemeClr>
                    </a:solidFill>
                  </a:tcPr>
                </a:tc>
                <a:extLst>
                  <a:ext uri="{0D108BD9-81ED-4DB2-BD59-A6C34878D82A}">
                    <a16:rowId xmlns:a16="http://schemas.microsoft.com/office/drawing/2014/main" xmlns="" val="3033365888"/>
                  </a:ext>
                </a:extLst>
              </a:tr>
              <a:tr h="1361783">
                <a:tc>
                  <a:txBody>
                    <a:bodyPr/>
                    <a:lstStyle/>
                    <a:p>
                      <a:pPr marL="342900" indent="-342900" algn="r" rtl="1">
                        <a:buFontTx/>
                        <a:buChar char="-"/>
                      </a:pPr>
                      <a:r>
                        <a:rPr lang="ar-BH" sz="2000" b="1" dirty="0" smtClean="0">
                          <a:latin typeface="Arial" panose="020B0604020202020204" pitchFamily="34" charset="0"/>
                          <a:cs typeface="Arial" panose="020B0604020202020204" pitchFamily="34" charset="0"/>
                        </a:rPr>
                        <a:t>سخر </a:t>
                      </a:r>
                      <a:r>
                        <a:rPr lang="ar-BH" sz="2000" b="1" dirty="0">
                          <a:latin typeface="Arial" panose="020B0604020202020204" pitchFamily="34" charset="0"/>
                          <a:cs typeface="Arial" panose="020B0604020202020204" pitchFamily="34" charset="0"/>
                        </a:rPr>
                        <a:t>حياته لتطوير البلاد ورفعتها</a:t>
                      </a:r>
                      <a:r>
                        <a:rPr lang="ar-BH" sz="2000" b="1" dirty="0" smtClean="0">
                          <a:latin typeface="Arial" panose="020B0604020202020204" pitchFamily="34" charset="0"/>
                          <a:cs typeface="Arial" panose="020B0604020202020204" pitchFamily="34" charset="0"/>
                        </a:rPr>
                        <a:t>.</a:t>
                      </a:r>
                    </a:p>
                    <a:p>
                      <a:pPr marL="342900" indent="-342900" algn="r" rtl="1">
                        <a:buFontTx/>
                        <a:buChar char="-"/>
                      </a:pPr>
                      <a:r>
                        <a:rPr lang="ar-BH" sz="2000" b="1" dirty="0" smtClean="0">
                          <a:latin typeface="Arial" panose="020B0604020202020204" pitchFamily="34" charset="0"/>
                          <a:cs typeface="Arial" panose="020B0604020202020204" pitchFamily="34" charset="0"/>
                        </a:rPr>
                        <a:t>شهد عصره</a:t>
                      </a:r>
                      <a:r>
                        <a:rPr lang="ar-BH" sz="2000" b="1" baseline="0" dirty="0" smtClean="0">
                          <a:latin typeface="Arial" panose="020B0604020202020204" pitchFamily="34" charset="0"/>
                          <a:cs typeface="Arial" panose="020B0604020202020204" pitchFamily="34" charset="0"/>
                        </a:rPr>
                        <a:t> اكتشاف النفط في البحرين.</a:t>
                      </a:r>
                    </a:p>
                    <a:p>
                      <a:pPr marL="342900" indent="-342900" algn="r" rtl="1">
                        <a:buFontTx/>
                        <a:buChar char="-"/>
                      </a:pPr>
                      <a:r>
                        <a:rPr lang="ar-BH" sz="2000" b="1" baseline="0" dirty="0" smtClean="0">
                          <a:latin typeface="Arial" panose="020B0604020202020204" pitchFamily="34" charset="0"/>
                          <a:cs typeface="Arial" panose="020B0604020202020204" pitchFamily="34" charset="0"/>
                        </a:rPr>
                        <a:t>أنشأ جسر الشيخ حمد ليربط جزيرة المحرق بمدينة المنامة.</a:t>
                      </a:r>
                      <a:endParaRPr lang="en-US" sz="2000" b="1" dirty="0" smtClean="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rtl="1"/>
                      <a:r>
                        <a:rPr lang="ar-BH" sz="2000" b="1" dirty="0">
                          <a:latin typeface="Arial" panose="020B0604020202020204" pitchFamily="34" charset="0"/>
                          <a:cs typeface="Arial" panose="020B0604020202020204" pitchFamily="34" charset="0"/>
                        </a:rPr>
                        <a:t>1932-1942م</a:t>
                      </a:r>
                      <a:endParaRPr lang="en-US" sz="2000" b="1" dirty="0">
                        <a:latin typeface="Arial" panose="020B0604020202020204" pitchFamily="34" charset="0"/>
                        <a:cs typeface="Arial" panose="020B0604020202020204" pitchFamily="34" charset="0"/>
                      </a:endParaRPr>
                    </a:p>
                  </a:txBody>
                  <a:tcPr anchor="ctr">
                    <a:solidFill>
                      <a:schemeClr val="accent2">
                        <a:lumMod val="40000"/>
                        <a:lumOff val="60000"/>
                      </a:schemeClr>
                    </a:solidFill>
                  </a:tcPr>
                </a:tc>
                <a:tc>
                  <a:txBody>
                    <a:bodyPr/>
                    <a:lstStyle/>
                    <a:p>
                      <a:pPr algn="r" rtl="1"/>
                      <a:r>
                        <a:rPr lang="ar-BH" sz="2000" b="1" dirty="0">
                          <a:latin typeface="Arial" panose="020B0604020202020204" pitchFamily="34" charset="0"/>
                          <a:cs typeface="Arial" panose="020B0604020202020204" pitchFamily="34" charset="0"/>
                        </a:rPr>
                        <a:t>الشيخ حمد</a:t>
                      </a:r>
                      <a:r>
                        <a:rPr lang="ar-BH" sz="2000" b="1" baseline="0" dirty="0">
                          <a:latin typeface="Arial" panose="020B0604020202020204" pitchFamily="34" charset="0"/>
                          <a:cs typeface="Arial" panose="020B0604020202020204" pitchFamily="34" charset="0"/>
                        </a:rPr>
                        <a:t> بن عيسى بن علي آل خليفة</a:t>
                      </a:r>
                      <a:endParaRPr lang="en-US" sz="2000" b="1" dirty="0">
                        <a:latin typeface="Arial" panose="020B0604020202020204" pitchFamily="34" charset="0"/>
                        <a:cs typeface="Arial" panose="020B0604020202020204" pitchFamily="34" charset="0"/>
                      </a:endParaRPr>
                    </a:p>
                  </a:txBody>
                  <a:tcPr>
                    <a:solidFill>
                      <a:schemeClr val="accent2">
                        <a:lumMod val="40000"/>
                        <a:lumOff val="60000"/>
                      </a:schemeClr>
                    </a:solidFill>
                  </a:tcPr>
                </a:tc>
                <a:extLst>
                  <a:ext uri="{0D108BD9-81ED-4DB2-BD59-A6C34878D82A}">
                    <a16:rowId xmlns:a16="http://schemas.microsoft.com/office/drawing/2014/main" xmlns="" val="3523320319"/>
                  </a:ext>
                </a:extLst>
              </a:tr>
              <a:tr h="2102456">
                <a:tc>
                  <a:txBody>
                    <a:bodyPr/>
                    <a:lstStyle/>
                    <a:p>
                      <a:pPr marL="342900" indent="-342900" algn="r" rtl="1">
                        <a:buFontTx/>
                        <a:buChar char="-"/>
                      </a:pPr>
                      <a:r>
                        <a:rPr lang="ar-BH" sz="2000" b="1" dirty="0">
                          <a:latin typeface="Arial" panose="020B0604020202020204" pitchFamily="34" charset="0"/>
                          <a:cs typeface="Arial" panose="020B0604020202020204" pitchFamily="34" charset="0"/>
                        </a:rPr>
                        <a:t>أهتم</a:t>
                      </a:r>
                      <a:r>
                        <a:rPr lang="ar-BH" sz="2000" b="1" baseline="0" dirty="0">
                          <a:latin typeface="Arial" panose="020B0604020202020204" pitchFamily="34" charset="0"/>
                          <a:cs typeface="Arial" panose="020B0604020202020204" pitchFamily="34" charset="0"/>
                        </a:rPr>
                        <a:t> بمشروعات البنية التحتية، منها: </a:t>
                      </a:r>
                    </a:p>
                    <a:p>
                      <a:pPr marL="342900" indent="-342900" algn="r" rtl="1">
                        <a:buFont typeface="Arial" panose="020B0604020202020204" pitchFamily="34" charset="0"/>
                        <a:buChar char="•"/>
                      </a:pPr>
                      <a:r>
                        <a:rPr lang="ar-BH" sz="2000" b="1" baseline="0" dirty="0">
                          <a:latin typeface="Arial" panose="020B0604020202020204" pitchFamily="34" charset="0"/>
                          <a:cs typeface="Arial" panose="020B0604020202020204" pitchFamily="34" charset="0"/>
                        </a:rPr>
                        <a:t> </a:t>
                      </a:r>
                      <a:r>
                        <a:rPr lang="ar-BH" sz="2000" b="1" baseline="0" dirty="0" smtClean="0">
                          <a:latin typeface="Arial" panose="020B0604020202020204" pitchFamily="34" charset="0"/>
                          <a:cs typeface="Arial" panose="020B0604020202020204" pitchFamily="34" charset="0"/>
                        </a:rPr>
                        <a:t>توسيع </a:t>
                      </a:r>
                      <a:r>
                        <a:rPr lang="ar-BH" sz="2000" b="1" baseline="0" dirty="0">
                          <a:latin typeface="Arial" panose="020B0604020202020204" pitchFamily="34" charset="0"/>
                          <a:cs typeface="Arial" panose="020B0604020202020204" pitchFamily="34" charset="0"/>
                        </a:rPr>
                        <a:t>القوة الكهربائية. </a:t>
                      </a:r>
                    </a:p>
                    <a:p>
                      <a:pPr marL="342900" indent="-342900" algn="r" rtl="1">
                        <a:buFont typeface="Arial" panose="020B0604020202020204" pitchFamily="34" charset="0"/>
                        <a:buChar char="•"/>
                      </a:pPr>
                      <a:r>
                        <a:rPr lang="ar-BH" sz="2000" b="1" baseline="0" dirty="0" smtClean="0">
                          <a:latin typeface="Arial" panose="020B0604020202020204" pitchFamily="34" charset="0"/>
                          <a:cs typeface="Arial" panose="020B0604020202020204" pitchFamily="34" charset="0"/>
                        </a:rPr>
                        <a:t>إنجاز </a:t>
                      </a:r>
                      <a:r>
                        <a:rPr lang="ar-BH" sz="2000" b="1" baseline="0" dirty="0">
                          <a:latin typeface="Arial" panose="020B0604020202020204" pitchFamily="34" charset="0"/>
                          <a:cs typeface="Arial" panose="020B0604020202020204" pitchFamily="34" charset="0"/>
                        </a:rPr>
                        <a:t>مشروع الميناء العميق ومبنى المطار </a:t>
                      </a:r>
                      <a:r>
                        <a:rPr lang="ar-BH" sz="2000" b="1" baseline="0" dirty="0" smtClean="0">
                          <a:latin typeface="Arial" panose="020B0604020202020204" pitchFamily="34" charset="0"/>
                          <a:cs typeface="Arial" panose="020B0604020202020204" pitchFamily="34" charset="0"/>
                        </a:rPr>
                        <a:t>الجديد آنذاك. </a:t>
                      </a:r>
                      <a:endParaRPr lang="ar-BH" sz="2000" b="1" baseline="0" dirty="0">
                        <a:latin typeface="Arial" panose="020B0604020202020204" pitchFamily="34" charset="0"/>
                        <a:cs typeface="Arial" panose="020B0604020202020204" pitchFamily="34" charset="0"/>
                      </a:endParaRPr>
                    </a:p>
                    <a:p>
                      <a:pPr marL="342900" indent="-342900" algn="r" rtl="1">
                        <a:buFont typeface="Arial" panose="020B0604020202020204" pitchFamily="34" charset="0"/>
                        <a:buChar char="•"/>
                      </a:pPr>
                      <a:r>
                        <a:rPr lang="ar-BH" sz="2000" b="1" baseline="0" dirty="0" smtClean="0">
                          <a:latin typeface="Arial" panose="020B0604020202020204" pitchFamily="34" charset="0"/>
                          <a:cs typeface="Arial" panose="020B0604020202020204" pitchFamily="34" charset="0"/>
                        </a:rPr>
                        <a:t>توفير </a:t>
                      </a:r>
                      <a:r>
                        <a:rPr lang="ar-BH" sz="2000" b="1" baseline="0" dirty="0">
                          <a:latin typeface="Arial" panose="020B0604020202020204" pitchFamily="34" charset="0"/>
                          <a:cs typeface="Arial" panose="020B0604020202020204" pitchFamily="34" charset="0"/>
                        </a:rPr>
                        <a:t>الخدمات الاجتماعية والتعليمية والصحية.</a:t>
                      </a:r>
                      <a:endParaRPr lang="en-US" sz="2000" b="1"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rtl="1"/>
                      <a:r>
                        <a:rPr lang="ar-BH" sz="2000" b="1" dirty="0">
                          <a:latin typeface="Arial" panose="020B0604020202020204" pitchFamily="34" charset="0"/>
                          <a:cs typeface="Arial" panose="020B0604020202020204" pitchFamily="34" charset="0"/>
                        </a:rPr>
                        <a:t>1942-1961م</a:t>
                      </a:r>
                      <a:endParaRPr lang="en-US" sz="2000" b="1" dirty="0">
                        <a:latin typeface="Arial" panose="020B0604020202020204" pitchFamily="34" charset="0"/>
                        <a:cs typeface="Arial" panose="020B0604020202020204" pitchFamily="34" charset="0"/>
                      </a:endParaRPr>
                    </a:p>
                  </a:txBody>
                  <a:tcPr anchor="ctr">
                    <a:solidFill>
                      <a:schemeClr val="accent2">
                        <a:lumMod val="40000"/>
                        <a:lumOff val="60000"/>
                      </a:schemeClr>
                    </a:solidFill>
                  </a:tcPr>
                </a:tc>
                <a:tc>
                  <a:txBody>
                    <a:bodyPr/>
                    <a:lstStyle/>
                    <a:p>
                      <a:pPr algn="r" rtl="1"/>
                      <a:r>
                        <a:rPr lang="ar-BH" sz="2000" b="1" dirty="0">
                          <a:latin typeface="Arial" panose="020B0604020202020204" pitchFamily="34" charset="0"/>
                          <a:cs typeface="Arial" panose="020B0604020202020204" pitchFamily="34" charset="0"/>
                        </a:rPr>
                        <a:t>الشيخ سلمان بن حمد آل خليفة</a:t>
                      </a:r>
                      <a:endParaRPr lang="en-US" sz="2000" b="1" dirty="0">
                        <a:latin typeface="Arial" panose="020B0604020202020204" pitchFamily="34" charset="0"/>
                        <a:cs typeface="Arial" panose="020B0604020202020204" pitchFamily="34" charset="0"/>
                      </a:endParaRPr>
                    </a:p>
                  </a:txBody>
                  <a:tcPr>
                    <a:solidFill>
                      <a:schemeClr val="accent2">
                        <a:lumMod val="40000"/>
                        <a:lumOff val="60000"/>
                      </a:schemeClr>
                    </a:solidFill>
                  </a:tcPr>
                </a:tc>
                <a:extLst>
                  <a:ext uri="{0D108BD9-81ED-4DB2-BD59-A6C34878D82A}">
                    <a16:rowId xmlns:a16="http://schemas.microsoft.com/office/drawing/2014/main" xmlns="" val="3177778242"/>
                  </a:ext>
                </a:extLst>
              </a:tr>
            </a:tbl>
          </a:graphicData>
        </a:graphic>
      </p:graphicFrame>
      <p:sp>
        <p:nvSpPr>
          <p:cNvPr id="8" name="Rectangle 7">
            <a:extLst>
              <a:ext uri="{FF2B5EF4-FFF2-40B4-BE49-F238E27FC236}">
                <a16:creationId xmlns:a16="http://schemas.microsoft.com/office/drawing/2014/main" xmlns="" id="{2767A80E-BA61-4E89-8DCF-E80E1350C17D}"/>
              </a:ext>
            </a:extLst>
          </p:cNvPr>
          <p:cNvSpPr/>
          <p:nvPr/>
        </p:nvSpPr>
        <p:spPr>
          <a:xfrm>
            <a:off x="1383631" y="136961"/>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200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21705" y="1576922"/>
            <a:ext cx="6521491" cy="4770537"/>
          </a:xfrm>
          <a:prstGeom prst="rect">
            <a:avLst/>
          </a:prstGeom>
          <a:solidFill>
            <a:schemeClr val="accent6">
              <a:lumMod val="20000"/>
              <a:lumOff val="80000"/>
            </a:schemeClr>
          </a:solidFill>
        </p:spPr>
        <p:txBody>
          <a:bodyPr wrap="square" rtlCol="0">
            <a:spAutoFit/>
          </a:bodyPr>
          <a:lstStyle/>
          <a:p>
            <a:pPr algn="r" rtl="1"/>
            <a:r>
              <a:rPr lang="ar-BH" sz="2400" dirty="0"/>
              <a:t>اقرأ المستند رقم (2) ثم أجب عن الأسئلة الآتية: </a:t>
            </a:r>
          </a:p>
          <a:p>
            <a:pPr algn="r" rtl="1"/>
            <a:r>
              <a:rPr lang="ar-BH" sz="2400" dirty="0"/>
              <a:t>1- بين كيف نجحت حكومة البحرين في دحض المزاعم الإيرانية.</a:t>
            </a:r>
          </a:p>
          <a:p>
            <a:pPr algn="r" rtl="1">
              <a:buFontTx/>
              <a:buChar char="-"/>
            </a:pPr>
            <a:endParaRPr lang="ar-BH" sz="1000" dirty="0">
              <a:solidFill>
                <a:srgbClr val="FF0000"/>
              </a:solidFill>
            </a:endParaRPr>
          </a:p>
          <a:p>
            <a:pPr algn="r" rtl="1">
              <a:buFontTx/>
              <a:buChar char="-"/>
            </a:pPr>
            <a:r>
              <a:rPr lang="ar-BH" sz="2400" dirty="0">
                <a:solidFill>
                  <a:srgbClr val="FF0000"/>
                </a:solidFill>
              </a:rPr>
              <a:t> رفع الأمر إلى الأمم المتحدة التي دعت</a:t>
            </a:r>
          </a:p>
          <a:p>
            <a:pPr algn="r" rtl="1"/>
            <a:r>
              <a:rPr lang="ar-BH" sz="2400" dirty="0">
                <a:solidFill>
                  <a:srgbClr val="FF0000"/>
                </a:solidFill>
              </a:rPr>
              <a:t> بدورها إلى عقد اجتماعات جنيف عام 1969م. </a:t>
            </a:r>
          </a:p>
          <a:p>
            <a:pPr algn="r" rtl="1"/>
            <a:endParaRPr lang="ar-BH" sz="1000" dirty="0">
              <a:solidFill>
                <a:srgbClr val="FF0000"/>
              </a:solidFill>
            </a:endParaRPr>
          </a:p>
          <a:p>
            <a:pPr algn="r" rtl="1"/>
            <a:r>
              <a:rPr lang="ar-BH" sz="2400" dirty="0"/>
              <a:t>2- حدد الهدف من إرسال الأمم المتحدة بعثتها إلى البحرين عام 1970م.</a:t>
            </a:r>
          </a:p>
          <a:p>
            <a:pPr marL="342900" indent="-342900" algn="r" rtl="1">
              <a:buFontTx/>
              <a:buChar char="-"/>
            </a:pPr>
            <a:r>
              <a:rPr lang="ar-BH" sz="2400" dirty="0">
                <a:solidFill>
                  <a:srgbClr val="FF0000"/>
                </a:solidFill>
              </a:rPr>
              <a:t>التعرف على رغائب أهل البحرين.</a:t>
            </a:r>
          </a:p>
          <a:p>
            <a:pPr algn="r" rtl="1"/>
            <a:endParaRPr lang="ar-BH" sz="1000" dirty="0">
              <a:solidFill>
                <a:srgbClr val="FF0000"/>
              </a:solidFill>
            </a:endParaRPr>
          </a:p>
          <a:p>
            <a:pPr algn="r" rtl="1"/>
            <a:r>
              <a:rPr lang="ar-BH" sz="2400" dirty="0"/>
              <a:t>2- بين النقاط التي أجمع عليها شعب البحرين.</a:t>
            </a:r>
          </a:p>
          <a:p>
            <a:pPr algn="r" rtl="1"/>
            <a:endParaRPr lang="ar-BH" sz="1000" dirty="0"/>
          </a:p>
          <a:p>
            <a:pPr algn="r" rtl="1">
              <a:buFontTx/>
              <a:buChar char="-"/>
            </a:pPr>
            <a:r>
              <a:rPr lang="ar-BH" sz="2400" dirty="0">
                <a:solidFill>
                  <a:srgbClr val="FF0000"/>
                </a:solidFill>
              </a:rPr>
              <a:t> الغالبية الساحقة لسكان البحرين تريد دولة عربية ذات سيادة. </a:t>
            </a:r>
          </a:p>
          <a:p>
            <a:pPr algn="r" rtl="1">
              <a:buFontTx/>
              <a:buChar char="-"/>
            </a:pPr>
            <a:r>
              <a:rPr lang="ar-BH" sz="2400" dirty="0">
                <a:solidFill>
                  <a:srgbClr val="FF0000"/>
                </a:solidFill>
              </a:rPr>
              <a:t> أن تكون البحرين حرة في تقرير علاقاتها الخارجية.</a:t>
            </a:r>
          </a:p>
          <a:p>
            <a:pPr algn="r" rtl="1"/>
            <a:endParaRPr lang="en-US" sz="2400" b="1" dirty="0">
              <a:solidFill>
                <a:srgbClr val="FF0000"/>
              </a:solidFill>
            </a:endParaRPr>
          </a:p>
        </p:txBody>
      </p:sp>
      <p:pic>
        <p:nvPicPr>
          <p:cNvPr id="4" name="صورة 3"/>
          <p:cNvPicPr>
            <a:picLocks noChangeAspect="1"/>
          </p:cNvPicPr>
          <p:nvPr/>
        </p:nvPicPr>
        <p:blipFill>
          <a:blip r:embed="rId3"/>
          <a:stretch>
            <a:fillRect/>
          </a:stretch>
        </p:blipFill>
        <p:spPr>
          <a:xfrm>
            <a:off x="1240227" y="1189900"/>
            <a:ext cx="3810075" cy="52931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6389698" y="164950"/>
            <a:ext cx="5345724" cy="6049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tx2">
                    <a:lumMod val="75000"/>
                  </a:schemeClr>
                </a:solidFill>
              </a:rPr>
              <a:t>2. تأكيد السيادة والعلاقات الخارجية</a:t>
            </a:r>
            <a:endParaRPr lang="en-US" sz="3200" b="1" dirty="0">
              <a:solidFill>
                <a:schemeClr val="tx2">
                  <a:lumMod val="75000"/>
                </a:schemeClr>
              </a:solidFill>
            </a:endParaRPr>
          </a:p>
        </p:txBody>
      </p:sp>
      <p:sp>
        <p:nvSpPr>
          <p:cNvPr id="6" name="Rounded Rectangle 5"/>
          <p:cNvSpPr/>
          <p:nvPr/>
        </p:nvSpPr>
        <p:spPr>
          <a:xfrm>
            <a:off x="9175102" y="790584"/>
            <a:ext cx="2560320" cy="46316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ln w="0"/>
                <a:solidFill>
                  <a:schemeClr val="tx1"/>
                </a:solidFill>
                <a:effectLst>
                  <a:outerShdw blurRad="38100" dist="19050" dir="2700000" algn="tl" rotWithShape="0">
                    <a:schemeClr val="dk1">
                      <a:alpha val="40000"/>
                    </a:schemeClr>
                  </a:outerShdw>
                </a:effectLst>
              </a:rPr>
              <a:t>نشاط</a:t>
            </a:r>
            <a:endParaRPr lang="en-US" sz="3200" dirty="0">
              <a:ln w="0"/>
              <a:solidFill>
                <a:schemeClr val="tx1"/>
              </a:solidFill>
              <a:effectLst>
                <a:outerShdw blurRad="38100" dist="19050" dir="2700000" algn="tl" rotWithShape="0">
                  <a:schemeClr val="dk1">
                    <a:alpha val="40000"/>
                  </a:schemeClr>
                </a:outerShdw>
              </a:effectLst>
            </a:endParaRPr>
          </a:p>
        </p:txBody>
      </p:sp>
      <p:sp>
        <p:nvSpPr>
          <p:cNvPr id="8" name="Rectangle 7">
            <a:extLst>
              <a:ext uri="{FF2B5EF4-FFF2-40B4-BE49-F238E27FC236}">
                <a16:creationId xmlns:a16="http://schemas.microsoft.com/office/drawing/2014/main" xmlns="" id="{132B0961-6602-4AB9-B24E-10B66F2D61D5}"/>
              </a:ext>
            </a:extLst>
          </p:cNvPr>
          <p:cNvSpPr/>
          <p:nvPr/>
        </p:nvSpPr>
        <p:spPr>
          <a:xfrm>
            <a:off x="1240227" y="302904"/>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06170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9909" y="1248643"/>
            <a:ext cx="9805736" cy="5176220"/>
          </a:xfrm>
          <a:solidFill>
            <a:schemeClr val="accent5">
              <a:lumMod val="20000"/>
              <a:lumOff val="80000"/>
            </a:schemeClr>
          </a:solidFill>
        </p:spPr>
        <p:txBody>
          <a:bodyPr>
            <a:normAutofit fontScale="90000"/>
          </a:bodyPr>
          <a:lstStyle/>
          <a:p>
            <a:pPr algn="r" rtl="1">
              <a:lnSpc>
                <a:spcPct val="150000"/>
              </a:lnSpc>
            </a:pPr>
            <a:r>
              <a:rPr lang="ar-BH" sz="2400" dirty="0">
                <a:solidFill>
                  <a:srgbClr val="FF0000"/>
                </a:solidFill>
                <a:cs typeface="+mn-cs"/>
              </a:rPr>
              <a:t>من خلال المستند السابق نجِد أن</a:t>
            </a:r>
            <a:r>
              <a:rPr lang="ar-BH" sz="2400" dirty="0">
                <a:solidFill>
                  <a:srgbClr val="0070C0"/>
                </a:solidFill>
                <a:cs typeface="+mn-cs"/>
              </a:rPr>
              <a:t>: </a:t>
            </a:r>
            <a:r>
              <a:rPr lang="ar-BH" sz="2400" dirty="0">
                <a:cs typeface="+mn-cs"/>
              </a:rPr>
              <a:t/>
            </a:r>
            <a:br>
              <a:rPr lang="ar-BH" sz="2400" dirty="0">
                <a:cs typeface="+mn-cs"/>
              </a:rPr>
            </a:br>
            <a:r>
              <a:rPr lang="ar-BH" sz="2400" dirty="0">
                <a:cs typeface="+mn-cs"/>
              </a:rPr>
              <a:t>- البحرين نجحت في عهد الشيخ عيسى بن سلمان آل خليفة في دحض المزاعم الإيرانية من خلال رفع القضية إلى الأمم المتحدة. </a:t>
            </a:r>
            <a:br>
              <a:rPr lang="ar-BH" sz="2400" dirty="0">
                <a:cs typeface="+mn-cs"/>
              </a:rPr>
            </a:br>
            <a:r>
              <a:rPr lang="ar-BH" sz="2400" dirty="0">
                <a:cs typeface="+mn-cs"/>
              </a:rPr>
              <a:t>- تشكيل لجنة تقصي الحقائق التي وصلت إلى البحرين في مارس 1970م. </a:t>
            </a:r>
            <a:br>
              <a:rPr lang="ar-BH" sz="2400" dirty="0">
                <a:cs typeface="+mn-cs"/>
              </a:rPr>
            </a:br>
            <a:r>
              <a:rPr lang="ar-BH" sz="2400" dirty="0">
                <a:cs typeface="+mn-cs"/>
              </a:rPr>
              <a:t>- استطلعت اللجنة رغبات أهل البحرين الذي أجمعوا على عروبة البحرين وسيادتها على كافة أراضيها. </a:t>
            </a:r>
            <a:br>
              <a:rPr lang="ar-BH" sz="2400" dirty="0">
                <a:cs typeface="+mn-cs"/>
              </a:rPr>
            </a:br>
            <a:r>
              <a:rPr lang="ar-BH" sz="2400" dirty="0">
                <a:cs typeface="+mn-cs"/>
              </a:rPr>
              <a:t>- أقرت لجنة تقصي الحقائق الأمور التالية: </a:t>
            </a:r>
            <a:br>
              <a:rPr lang="ar-BH" sz="2400" dirty="0">
                <a:cs typeface="+mn-cs"/>
              </a:rPr>
            </a:br>
            <a:r>
              <a:rPr lang="ar-BH" sz="2400" dirty="0">
                <a:cs typeface="+mn-cs"/>
              </a:rPr>
              <a:t>   * أن جميع سكان البحرين يتطلعون إلى الهدوء والاستقرار. </a:t>
            </a:r>
            <a:br>
              <a:rPr lang="ar-BH" sz="2400" dirty="0">
                <a:cs typeface="+mn-cs"/>
              </a:rPr>
            </a:br>
            <a:r>
              <a:rPr lang="ar-BH" sz="2400" dirty="0">
                <a:cs typeface="+mn-cs"/>
              </a:rPr>
              <a:t>   * أنهم يتطلعون إلى دولة عربية ذات سيادة واستقلال تامّين تحت حكم آل خليفة.</a:t>
            </a:r>
            <a:br>
              <a:rPr lang="ar-BH" sz="2400" dirty="0">
                <a:cs typeface="+mn-cs"/>
              </a:rPr>
            </a:br>
            <a:r>
              <a:rPr lang="ar-BH" sz="2400" dirty="0">
                <a:cs typeface="+mn-cs"/>
              </a:rPr>
              <a:t>- صادقت الأمم المتحدة على هذا التقرير واعترفت جميع دول العالم بعروبة البحرين وسيادتها.</a:t>
            </a:r>
            <a:endParaRPr lang="en-US" sz="2400" dirty="0">
              <a:cs typeface="+mn-cs"/>
            </a:endParaRPr>
          </a:p>
        </p:txBody>
      </p:sp>
      <p:sp>
        <p:nvSpPr>
          <p:cNvPr id="5" name="Rectangle 4">
            <a:extLst>
              <a:ext uri="{FF2B5EF4-FFF2-40B4-BE49-F238E27FC236}">
                <a16:creationId xmlns:a16="http://schemas.microsoft.com/office/drawing/2014/main" xmlns="" id="{51C5656D-A33D-4FAE-9855-C2334942E638}"/>
              </a:ext>
            </a:extLst>
          </p:cNvPr>
          <p:cNvSpPr/>
          <p:nvPr/>
        </p:nvSpPr>
        <p:spPr>
          <a:xfrm>
            <a:off x="1239253" y="237423"/>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
        <p:nvSpPr>
          <p:cNvPr id="4" name="Rounded Rectangle 5">
            <a:extLst>
              <a:ext uri="{FF2B5EF4-FFF2-40B4-BE49-F238E27FC236}">
                <a16:creationId xmlns:a16="http://schemas.microsoft.com/office/drawing/2014/main" xmlns="" id="{B5F47952-151E-498A-8683-0F596CC24D9A}"/>
              </a:ext>
            </a:extLst>
          </p:cNvPr>
          <p:cNvSpPr/>
          <p:nvPr/>
        </p:nvSpPr>
        <p:spPr>
          <a:xfrm>
            <a:off x="1239253" y="785483"/>
            <a:ext cx="9907048" cy="46316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dirty="0">
                <a:ln w="0"/>
                <a:solidFill>
                  <a:schemeClr val="tx1"/>
                </a:solidFill>
                <a:effectLst>
                  <a:outerShdw blurRad="38100" dist="19050" dir="2700000" algn="tl" rotWithShape="0">
                    <a:schemeClr val="dk1">
                      <a:alpha val="40000"/>
                    </a:schemeClr>
                  </a:outerShdw>
                </a:effectLst>
              </a:rPr>
              <a:t>إجابة النشاط</a:t>
            </a:r>
            <a:endParaRPr lang="en-US" sz="320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029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14052" y="861298"/>
            <a:ext cx="8659408" cy="734560"/>
          </a:xfrm>
          <a:prstGeom prst="rect">
            <a:avLst/>
          </a:prstGeom>
          <a:solidFill>
            <a:schemeClr val="accent2">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rtl="1">
              <a:lnSpc>
                <a:spcPct val="150000"/>
              </a:lnSpc>
            </a:pPr>
            <a:r>
              <a:rPr lang="ar-BH" sz="3200" dirty="0"/>
              <a:t>أما فيما يختص بالسياسة الخارجية</a:t>
            </a:r>
          </a:p>
        </p:txBody>
      </p:sp>
      <p:sp>
        <p:nvSpPr>
          <p:cNvPr id="4" name="Rectangle 3"/>
          <p:cNvSpPr/>
          <p:nvPr/>
        </p:nvSpPr>
        <p:spPr>
          <a:xfrm>
            <a:off x="1814052" y="1955409"/>
            <a:ext cx="8659408" cy="4209418"/>
          </a:xfrm>
          <a:prstGeom prst="rect">
            <a:avLst/>
          </a:prstGeom>
          <a:solidFill>
            <a:schemeClr val="accent4">
              <a:lumMod val="20000"/>
              <a:lumOff val="80000"/>
            </a:schemeClr>
          </a:solidFill>
          <a:ln/>
        </p:spPr>
        <p:style>
          <a:lnRef idx="2">
            <a:schemeClr val="accent2"/>
          </a:lnRef>
          <a:fillRef idx="1">
            <a:schemeClr val="lt1"/>
          </a:fillRef>
          <a:effectRef idx="0">
            <a:schemeClr val="accent2"/>
          </a:effectRef>
          <a:fontRef idx="minor">
            <a:schemeClr val="dk1"/>
          </a:fontRef>
        </p:style>
        <p:txBody>
          <a:bodyPr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rtl="1">
              <a:lnSpc>
                <a:spcPct val="200000"/>
              </a:lnSpc>
            </a:pPr>
            <a:r>
              <a:rPr lang="ar-BH" sz="2400" dirty="0"/>
              <a:t>سار الشيخ عيسى بن سلمان آل خليفة على نهج أسلافه من حكام آل خليفة في إقامة علاقات متوازنة مع مختلف القوى الإقليمية والعالمية، منها: </a:t>
            </a:r>
          </a:p>
          <a:p>
            <a:pPr algn="r" rtl="1">
              <a:lnSpc>
                <a:spcPct val="200000"/>
              </a:lnSpc>
            </a:pPr>
            <a:r>
              <a:rPr lang="ar-BH" sz="2400" dirty="0">
                <a:solidFill>
                  <a:srgbClr val="FF0000"/>
                </a:solidFill>
              </a:rPr>
              <a:t>1- إنهاء جميع المعاهدات والاتفاقيات مع بريطانيا في بيان أصدره في 14/ أغسطس/ 1971م. </a:t>
            </a:r>
          </a:p>
          <a:p>
            <a:pPr algn="r" rtl="1">
              <a:lnSpc>
                <a:spcPct val="200000"/>
              </a:lnSpc>
            </a:pPr>
            <a:r>
              <a:rPr lang="ar-BH" sz="2400" dirty="0">
                <a:solidFill>
                  <a:srgbClr val="FF0000"/>
                </a:solidFill>
              </a:rPr>
              <a:t>2- انضمت البحرين إلى جامعة الدولة العربية ومنظمة الأمم المتحدة بوصفها دولة مستقلة ذات سيادة. </a:t>
            </a:r>
          </a:p>
        </p:txBody>
      </p:sp>
      <p:sp>
        <p:nvSpPr>
          <p:cNvPr id="6" name="Rectangle 5">
            <a:extLst>
              <a:ext uri="{FF2B5EF4-FFF2-40B4-BE49-F238E27FC236}">
                <a16:creationId xmlns:a16="http://schemas.microsoft.com/office/drawing/2014/main" xmlns="" id="{1210DFC8-D146-4801-8964-BA0C991B8226}"/>
              </a:ext>
            </a:extLst>
          </p:cNvPr>
          <p:cNvSpPr/>
          <p:nvPr/>
        </p:nvSpPr>
        <p:spPr>
          <a:xfrm>
            <a:off x="1814052" y="193843"/>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3435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down)">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down)">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circle(in)">
                                      <p:cBhvr>
                                        <p:cTn id="27"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104396" y="919445"/>
            <a:ext cx="10494045" cy="5632311"/>
          </a:xfrm>
          <a:prstGeom prst="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lnSpc>
                <a:spcPct val="150000"/>
              </a:lnSpc>
              <a:buFont typeface="Wingdings" panose="05000000000000000000" pitchFamily="2" charset="2"/>
              <a:buChar char="v"/>
            </a:pPr>
            <a:r>
              <a:rPr lang="ar-BH" sz="2400" dirty="0">
                <a:solidFill>
                  <a:srgbClr val="0070C0"/>
                </a:solidFill>
              </a:rPr>
              <a:t>عهد  الشيخ عيسى بن </a:t>
            </a:r>
            <a:r>
              <a:rPr lang="ar-BH" sz="2400" dirty="0" smtClean="0">
                <a:solidFill>
                  <a:srgbClr val="0070C0"/>
                </a:solidFill>
              </a:rPr>
              <a:t>سلمان </a:t>
            </a:r>
            <a:r>
              <a:rPr lang="ar-BH" sz="2400" dirty="0">
                <a:solidFill>
                  <a:srgbClr val="0070C0"/>
                </a:solidFill>
              </a:rPr>
              <a:t>آل خليفة (1961-1999م)</a:t>
            </a:r>
          </a:p>
          <a:p>
            <a:pPr algn="r" rtl="1">
              <a:lnSpc>
                <a:spcPct val="150000"/>
              </a:lnSpc>
            </a:pPr>
            <a:r>
              <a:rPr lang="ar-BH" sz="2400" dirty="0"/>
              <a:t>ترسخت في عهد الشيخ عيسى بن </a:t>
            </a:r>
            <a:r>
              <a:rPr lang="ar-BH" sz="2400" dirty="0" smtClean="0"/>
              <a:t>سلمان </a:t>
            </a:r>
            <a:r>
              <a:rPr lang="ar-BH" sz="2400" dirty="0"/>
              <a:t>آل خليفة قواعد الدولة الحديث </a:t>
            </a:r>
            <a:r>
              <a:rPr lang="ar-BH" sz="2400" dirty="0" smtClean="0"/>
              <a:t>حيث: </a:t>
            </a:r>
            <a:endParaRPr lang="ar-BH" sz="2400" dirty="0"/>
          </a:p>
          <a:p>
            <a:pPr algn="r" rtl="1">
              <a:lnSpc>
                <a:spcPct val="150000"/>
              </a:lnSpc>
              <a:buFontTx/>
              <a:buChar char="-"/>
            </a:pPr>
            <a:r>
              <a:rPr lang="ar-BH" sz="2400" dirty="0">
                <a:solidFill>
                  <a:srgbClr val="FF0000"/>
                </a:solidFill>
              </a:rPr>
              <a:t> خاضت البحرين في عهده تجربة جديدة تمثلت في بدء الحياة الدستورية. </a:t>
            </a:r>
          </a:p>
          <a:p>
            <a:pPr algn="r" rtl="1">
              <a:lnSpc>
                <a:spcPct val="150000"/>
              </a:lnSpc>
              <a:buFontTx/>
              <a:buChar char="-"/>
            </a:pPr>
            <a:r>
              <a:rPr lang="ar-BH" sz="2400" dirty="0">
                <a:solidFill>
                  <a:srgbClr val="FF0000"/>
                </a:solidFill>
              </a:rPr>
              <a:t> تشكل مجلس وطني يقوم على مبدئي الانتخاب والتعيين. </a:t>
            </a:r>
          </a:p>
          <a:p>
            <a:pPr algn="r" rtl="1">
              <a:lnSpc>
                <a:spcPct val="150000"/>
              </a:lnSpc>
              <a:buFontTx/>
              <a:buChar char="-"/>
            </a:pPr>
            <a:r>
              <a:rPr lang="ar-BH" sz="2400" dirty="0">
                <a:solidFill>
                  <a:srgbClr val="FF0000"/>
                </a:solidFill>
              </a:rPr>
              <a:t> سنّ دستور 1973م. </a:t>
            </a:r>
          </a:p>
          <a:p>
            <a:pPr algn="r" rtl="1">
              <a:lnSpc>
                <a:spcPct val="150000"/>
              </a:lnSpc>
              <a:buFontTx/>
              <a:buChar char="-"/>
            </a:pPr>
            <a:r>
              <a:rPr lang="ar-BH" sz="2400" dirty="0">
                <a:solidFill>
                  <a:srgbClr val="FF0000"/>
                </a:solidFill>
              </a:rPr>
              <a:t> حققت البلاد في عهد المغفور له العديد من الإنجازات الحضارية. </a:t>
            </a:r>
          </a:p>
          <a:p>
            <a:pPr algn="r" rtl="1">
              <a:lnSpc>
                <a:spcPct val="150000"/>
              </a:lnSpc>
              <a:buFontTx/>
              <a:buChar char="-"/>
            </a:pPr>
            <a:r>
              <a:rPr lang="ar-BH" sz="2400" dirty="0">
                <a:solidFill>
                  <a:srgbClr val="FF0000"/>
                </a:solidFill>
              </a:rPr>
              <a:t> تطور اقتصاد البلاد. </a:t>
            </a:r>
          </a:p>
          <a:p>
            <a:pPr algn="r" rtl="1">
              <a:lnSpc>
                <a:spcPct val="150000"/>
              </a:lnSpc>
              <a:buFontTx/>
              <a:buChar char="-"/>
            </a:pPr>
            <a:r>
              <a:rPr lang="ar-BH" sz="2400" dirty="0">
                <a:solidFill>
                  <a:srgbClr val="FF0000"/>
                </a:solidFill>
              </a:rPr>
              <a:t> أنشئت البنوك والمؤسسات المالية. </a:t>
            </a:r>
          </a:p>
          <a:p>
            <a:pPr algn="r" rtl="1">
              <a:lnSpc>
                <a:spcPct val="150000"/>
              </a:lnSpc>
              <a:buFontTx/>
              <a:buChar char="-"/>
            </a:pPr>
            <a:r>
              <a:rPr lang="ar-BH" sz="2400" dirty="0">
                <a:solidFill>
                  <a:srgbClr val="FF0000"/>
                </a:solidFill>
              </a:rPr>
              <a:t> أصبحت البحرين مركزا ماليا مهمًا على الصعيد الإقليمي والعالمي. </a:t>
            </a:r>
          </a:p>
          <a:p>
            <a:pPr algn="r" rtl="1">
              <a:lnSpc>
                <a:spcPct val="150000"/>
              </a:lnSpc>
              <a:buFontTx/>
              <a:buChar char="-"/>
            </a:pPr>
            <a:r>
              <a:rPr lang="ar-BH" sz="2400" dirty="0">
                <a:solidFill>
                  <a:srgbClr val="FF0000"/>
                </a:solidFill>
              </a:rPr>
              <a:t> نشطت الحياة الثقافية والتعليمية فانتشرت المدارس في مختلف المناطق وأنشئت جامعة البحرين. </a:t>
            </a:r>
            <a:endParaRPr lang="ar-BH" sz="2400" dirty="0">
              <a:solidFill>
                <a:srgbClr val="FF0000"/>
              </a:solidFill>
              <a:latin typeface="Simplified Arabic" panose="02020603050405020304" pitchFamily="18" charset="-78"/>
            </a:endParaRPr>
          </a:p>
        </p:txBody>
      </p:sp>
      <p:sp>
        <p:nvSpPr>
          <p:cNvPr id="4" name="Rectangle 3"/>
          <p:cNvSpPr/>
          <p:nvPr/>
        </p:nvSpPr>
        <p:spPr>
          <a:xfrm>
            <a:off x="6130625" y="190091"/>
            <a:ext cx="5345724" cy="6049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tx2">
                    <a:lumMod val="75000"/>
                  </a:schemeClr>
                </a:solidFill>
              </a:rPr>
              <a:t>3. الدولة الحديثة</a:t>
            </a:r>
            <a:endParaRPr lang="en-US" sz="3200" b="1" dirty="0">
              <a:solidFill>
                <a:schemeClr val="tx2">
                  <a:lumMod val="75000"/>
                </a:schemeClr>
              </a:solidFill>
            </a:endParaRPr>
          </a:p>
        </p:txBody>
      </p:sp>
      <p:sp>
        <p:nvSpPr>
          <p:cNvPr id="5" name="Rectangle 4">
            <a:extLst>
              <a:ext uri="{FF2B5EF4-FFF2-40B4-BE49-F238E27FC236}">
                <a16:creationId xmlns:a16="http://schemas.microsoft.com/office/drawing/2014/main" xmlns="" id="{1CEC3800-91C2-40CB-AA83-20801BA9278E}"/>
              </a:ext>
            </a:extLst>
          </p:cNvPr>
          <p:cNvSpPr/>
          <p:nvPr/>
        </p:nvSpPr>
        <p:spPr>
          <a:xfrm>
            <a:off x="1104397" y="182880"/>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63723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wipe(down)">
                                      <p:cBhvr>
                                        <p:cTn id="11" dur="500"/>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wipe(down)">
                                      <p:cBhvr>
                                        <p:cTn id="16" dur="5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fade">
                                      <p:cBhvr>
                                        <p:cTn id="26" dur="1000"/>
                                        <p:tgtEl>
                                          <p:spTgt spid="7">
                                            <p:txEl>
                                              <p:pRg st="3" end="3"/>
                                            </p:txEl>
                                          </p:spTgt>
                                        </p:tgtEl>
                                      </p:cBhvr>
                                    </p:animEffect>
                                    <p:anim calcmode="lin" valueType="num">
                                      <p:cBhvr>
                                        <p:cTn id="27"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Effect transition="in" filter="fade">
                                      <p:cBhvr>
                                        <p:cTn id="31" dur="1000"/>
                                        <p:tgtEl>
                                          <p:spTgt spid="7">
                                            <p:txEl>
                                              <p:pRg st="4" end="4"/>
                                            </p:txEl>
                                          </p:spTgt>
                                        </p:tgtEl>
                                      </p:cBhvr>
                                    </p:animEffect>
                                    <p:anim calcmode="lin" valueType="num">
                                      <p:cBhvr>
                                        <p:cTn id="3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7">
                                            <p:txEl>
                                              <p:pRg st="5" end="5"/>
                                            </p:txEl>
                                          </p:spTgt>
                                        </p:tgtEl>
                                        <p:attrNameLst>
                                          <p:attrName>style.visibility</p:attrName>
                                        </p:attrNameLst>
                                      </p:cBhvr>
                                      <p:to>
                                        <p:strVal val="visible"/>
                                      </p:to>
                                    </p:set>
                                    <p:animEffect transition="in" filter="fade">
                                      <p:cBhvr>
                                        <p:cTn id="36" dur="1000"/>
                                        <p:tgtEl>
                                          <p:spTgt spid="7">
                                            <p:txEl>
                                              <p:pRg st="5" end="5"/>
                                            </p:txEl>
                                          </p:spTgt>
                                        </p:tgtEl>
                                      </p:cBhvr>
                                    </p:animEffect>
                                    <p:anim calcmode="lin" valueType="num">
                                      <p:cBhvr>
                                        <p:cTn id="3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animEffect transition="in" filter="fade">
                                      <p:cBhvr>
                                        <p:cTn id="41" dur="1000"/>
                                        <p:tgtEl>
                                          <p:spTgt spid="7">
                                            <p:txEl>
                                              <p:pRg st="6" end="6"/>
                                            </p:txEl>
                                          </p:spTgt>
                                        </p:tgtEl>
                                      </p:cBhvr>
                                    </p:animEffect>
                                    <p:anim calcmode="lin" valueType="num">
                                      <p:cBhvr>
                                        <p:cTn id="42"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7">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7">
                                            <p:txEl>
                                              <p:pRg st="7" end="7"/>
                                            </p:txEl>
                                          </p:spTgt>
                                        </p:tgtEl>
                                        <p:attrNameLst>
                                          <p:attrName>style.visibility</p:attrName>
                                        </p:attrNameLst>
                                      </p:cBhvr>
                                      <p:to>
                                        <p:strVal val="visible"/>
                                      </p:to>
                                    </p:set>
                                    <p:animEffect transition="in" filter="fade">
                                      <p:cBhvr>
                                        <p:cTn id="46" dur="1000"/>
                                        <p:tgtEl>
                                          <p:spTgt spid="7">
                                            <p:txEl>
                                              <p:pRg st="7" end="7"/>
                                            </p:txEl>
                                          </p:spTgt>
                                        </p:tgtEl>
                                      </p:cBhvr>
                                    </p:animEffect>
                                    <p:anim calcmode="lin" valueType="num">
                                      <p:cBhvr>
                                        <p:cTn id="47"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7">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7">
                                            <p:txEl>
                                              <p:pRg st="8" end="8"/>
                                            </p:txEl>
                                          </p:spTgt>
                                        </p:tgtEl>
                                        <p:attrNameLst>
                                          <p:attrName>style.visibility</p:attrName>
                                        </p:attrNameLst>
                                      </p:cBhvr>
                                      <p:to>
                                        <p:strVal val="visible"/>
                                      </p:to>
                                    </p:set>
                                    <p:animEffect transition="in" filter="fade">
                                      <p:cBhvr>
                                        <p:cTn id="51" dur="1000"/>
                                        <p:tgtEl>
                                          <p:spTgt spid="7">
                                            <p:txEl>
                                              <p:pRg st="8" end="8"/>
                                            </p:txEl>
                                          </p:spTgt>
                                        </p:tgtEl>
                                      </p:cBhvr>
                                    </p:animEffect>
                                    <p:anim calcmode="lin" valueType="num">
                                      <p:cBhvr>
                                        <p:cTn id="52"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7">
                                            <p:txEl>
                                              <p:pRg st="8" end="8"/>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7">
                                            <p:txEl>
                                              <p:pRg st="9" end="9"/>
                                            </p:txEl>
                                          </p:spTgt>
                                        </p:tgtEl>
                                        <p:attrNameLst>
                                          <p:attrName>style.visibility</p:attrName>
                                        </p:attrNameLst>
                                      </p:cBhvr>
                                      <p:to>
                                        <p:strVal val="visible"/>
                                      </p:to>
                                    </p:set>
                                    <p:animEffect transition="in" filter="fade">
                                      <p:cBhvr>
                                        <p:cTn id="56" dur="1000"/>
                                        <p:tgtEl>
                                          <p:spTgt spid="7">
                                            <p:txEl>
                                              <p:pRg st="9" end="9"/>
                                            </p:txEl>
                                          </p:spTgt>
                                        </p:tgtEl>
                                      </p:cBhvr>
                                    </p:animEffect>
                                    <p:anim calcmode="lin" valueType="num">
                                      <p:cBhvr>
                                        <p:cTn id="57"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95663" y="919445"/>
            <a:ext cx="10080686" cy="5632311"/>
          </a:xfrm>
          <a:prstGeom prst="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lnSpc>
                <a:spcPct val="150000"/>
              </a:lnSpc>
              <a:buFont typeface="Wingdings" panose="05000000000000000000" pitchFamily="2" charset="2"/>
              <a:buChar char="v"/>
            </a:pPr>
            <a:r>
              <a:rPr lang="ar-BH" sz="2400" dirty="0">
                <a:solidFill>
                  <a:srgbClr val="0070C0"/>
                </a:solidFill>
              </a:rPr>
              <a:t>عهد جلالة الملك حمد بن عيسى  آل خليفة </a:t>
            </a:r>
            <a:r>
              <a:rPr lang="ar-BH" sz="2400" dirty="0" smtClean="0">
                <a:solidFill>
                  <a:srgbClr val="0070C0"/>
                </a:solidFill>
              </a:rPr>
              <a:t>(منذ 1999م)</a:t>
            </a:r>
            <a:endParaRPr lang="ar-BH" sz="2400" dirty="0">
              <a:solidFill>
                <a:srgbClr val="0070C0"/>
              </a:solidFill>
            </a:endParaRPr>
          </a:p>
          <a:p>
            <a:pPr algn="r" rtl="1">
              <a:lnSpc>
                <a:spcPct val="150000"/>
              </a:lnSpc>
            </a:pPr>
            <a:r>
              <a:rPr lang="ar-BH" sz="2400" dirty="0"/>
              <a:t>بلغت البحرين في عهد جلالته أوج تطورها وازدهارها في مختلف المجالات اتضحت ذلك من خلال: </a:t>
            </a:r>
          </a:p>
          <a:p>
            <a:pPr algn="r" rtl="1">
              <a:lnSpc>
                <a:spcPct val="150000"/>
              </a:lnSpc>
              <a:buFontTx/>
              <a:buChar char="-"/>
            </a:pPr>
            <a:r>
              <a:rPr lang="ar-BH" sz="2400" dirty="0">
                <a:solidFill>
                  <a:srgbClr val="FF0000"/>
                </a:solidFill>
              </a:rPr>
              <a:t> </a:t>
            </a:r>
            <a:r>
              <a:rPr lang="ar-BH" sz="2400" dirty="0" smtClean="0">
                <a:solidFill>
                  <a:srgbClr val="FF0000"/>
                </a:solidFill>
              </a:rPr>
              <a:t>المشروع الإصلاحي لجلالته.</a:t>
            </a:r>
            <a:endParaRPr lang="ar-BH" sz="2400" dirty="0">
              <a:solidFill>
                <a:srgbClr val="FF0000"/>
              </a:solidFill>
            </a:endParaRPr>
          </a:p>
          <a:p>
            <a:pPr algn="r" rtl="1">
              <a:lnSpc>
                <a:spcPct val="150000"/>
              </a:lnSpc>
              <a:buFontTx/>
              <a:buChar char="-"/>
            </a:pPr>
            <a:r>
              <a:rPr lang="ar-BH" sz="2400" dirty="0">
                <a:solidFill>
                  <a:srgbClr val="FF0000"/>
                </a:solidFill>
              </a:rPr>
              <a:t> إصدار الميثاق الوطني الذي طرح للاستفتاء الشعبي في أجواء من الشفافية والنزاهة ليحظى بإجماع       </a:t>
            </a:r>
          </a:p>
          <a:p>
            <a:pPr algn="r" rtl="1">
              <a:lnSpc>
                <a:spcPct val="150000"/>
              </a:lnSpc>
            </a:pPr>
            <a:r>
              <a:rPr lang="ar-BH" sz="2400" dirty="0">
                <a:solidFill>
                  <a:srgbClr val="FF0000"/>
                </a:solidFill>
              </a:rPr>
              <a:t>  المواطنين بنسبة كبيرة وصلت إلى 98.4% وهو ما يؤكد تمسك أهل البحرين بحكم آل خليفة. </a:t>
            </a:r>
          </a:p>
          <a:p>
            <a:pPr algn="r" rtl="1">
              <a:lnSpc>
                <a:spcPct val="150000"/>
              </a:lnSpc>
              <a:buFontTx/>
              <a:buChar char="-"/>
            </a:pPr>
            <a:r>
              <a:rPr lang="ar-BH" sz="2400" dirty="0">
                <a:solidFill>
                  <a:srgbClr val="FF0000"/>
                </a:solidFill>
              </a:rPr>
              <a:t> إقرار تعديلات هامة على الدستور عام 2002م تحولت بموجبها البحرين إلى مملكة دستورية. </a:t>
            </a:r>
          </a:p>
          <a:p>
            <a:pPr algn="r" rtl="1">
              <a:lnSpc>
                <a:spcPct val="150000"/>
              </a:lnSpc>
              <a:buFontTx/>
              <a:buChar char="-"/>
            </a:pPr>
            <a:r>
              <a:rPr lang="ar-BH" sz="2400" dirty="0">
                <a:solidFill>
                  <a:srgbClr val="FF0000"/>
                </a:solidFill>
              </a:rPr>
              <a:t> منح المرأة حقوقها السياسية الكاملة. </a:t>
            </a:r>
          </a:p>
          <a:p>
            <a:pPr algn="r" rtl="1">
              <a:lnSpc>
                <a:spcPct val="150000"/>
              </a:lnSpc>
              <a:buFontTx/>
              <a:buChar char="-"/>
            </a:pPr>
            <a:r>
              <a:rPr lang="ar-BH" sz="2400" dirty="0">
                <a:solidFill>
                  <a:srgbClr val="FF0000"/>
                </a:solidFill>
              </a:rPr>
              <a:t>الانفتاح على العالم والاستفادة من التجارب الناجحة. </a:t>
            </a:r>
          </a:p>
          <a:p>
            <a:pPr algn="r" rtl="1">
              <a:lnSpc>
                <a:spcPct val="150000"/>
              </a:lnSpc>
              <a:buFontTx/>
              <a:buChar char="-"/>
            </a:pPr>
            <a:r>
              <a:rPr lang="ar-BH" sz="2400" dirty="0">
                <a:solidFill>
                  <a:srgbClr val="FF0000"/>
                </a:solidFill>
              </a:rPr>
              <a:t> تحسين الظروف المعيشية وتوفير </a:t>
            </a:r>
            <a:r>
              <a:rPr lang="ar-BH" sz="2400" dirty="0" smtClean="0">
                <a:solidFill>
                  <a:srgbClr val="FF0000"/>
                </a:solidFill>
              </a:rPr>
              <a:t>الخدمات. </a:t>
            </a:r>
            <a:endParaRPr lang="ar-BH" sz="2400" dirty="0">
              <a:solidFill>
                <a:srgbClr val="FF0000"/>
              </a:solidFill>
            </a:endParaRPr>
          </a:p>
          <a:p>
            <a:pPr algn="r" rtl="1">
              <a:lnSpc>
                <a:spcPct val="150000"/>
              </a:lnSpc>
              <a:buFontTx/>
              <a:buChar char="-"/>
            </a:pPr>
            <a:r>
              <a:rPr lang="ar-BH" sz="2400" dirty="0">
                <a:solidFill>
                  <a:srgbClr val="FF0000"/>
                </a:solidFill>
              </a:rPr>
              <a:t> </a:t>
            </a:r>
            <a:r>
              <a:rPr lang="ar-BH" sz="2400" dirty="0" smtClean="0">
                <a:solidFill>
                  <a:srgbClr val="FF0000"/>
                </a:solidFill>
              </a:rPr>
              <a:t>تبوأت مملكة </a:t>
            </a:r>
            <a:r>
              <a:rPr lang="ar-BH" sz="2400" dirty="0">
                <a:solidFill>
                  <a:srgbClr val="FF0000"/>
                </a:solidFill>
              </a:rPr>
              <a:t>البحرين </a:t>
            </a:r>
            <a:r>
              <a:rPr lang="ar-BH" sz="2400" dirty="0" smtClean="0">
                <a:solidFill>
                  <a:srgbClr val="FF0000"/>
                </a:solidFill>
              </a:rPr>
              <a:t>مكانة </a:t>
            </a:r>
            <a:r>
              <a:rPr lang="ar-BH" sz="2400" dirty="0">
                <a:solidFill>
                  <a:srgbClr val="FF0000"/>
                </a:solidFill>
              </a:rPr>
              <a:t>مرموقة ومتميزة في المنطقة والعالم.</a:t>
            </a:r>
          </a:p>
        </p:txBody>
      </p:sp>
      <p:sp>
        <p:nvSpPr>
          <p:cNvPr id="5" name="Rectangle 4">
            <a:extLst>
              <a:ext uri="{FF2B5EF4-FFF2-40B4-BE49-F238E27FC236}">
                <a16:creationId xmlns:a16="http://schemas.microsoft.com/office/drawing/2014/main" xmlns="" id="{3CE34C9D-C7C5-4930-A1CA-F42F8D8AB27D}"/>
              </a:ext>
            </a:extLst>
          </p:cNvPr>
          <p:cNvSpPr/>
          <p:nvPr/>
        </p:nvSpPr>
        <p:spPr>
          <a:xfrm>
            <a:off x="1395663" y="211930"/>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12731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50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125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50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barn(inVertical)">
                                      <p:cBhvr>
                                        <p:cTn id="17" dur="125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50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barn(inVertical)">
                                      <p:cBhvr>
                                        <p:cTn id="22" dur="125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50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barn(inVertical)">
                                      <p:cBhvr>
                                        <p:cTn id="27" dur="125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50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barn(inVertical)">
                                      <p:cBhvr>
                                        <p:cTn id="32" dur="125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50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barn(inVertical)">
                                      <p:cBhvr>
                                        <p:cTn id="37" dur="1250"/>
                                        <p:tgtEl>
                                          <p:spTgt spid="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50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barn(inVertical)">
                                      <p:cBhvr>
                                        <p:cTn id="42" dur="1250"/>
                                        <p:tgtEl>
                                          <p:spTgt spid="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500"/>
                                  </p:stCondLst>
                                  <p:childTnLst>
                                    <p:set>
                                      <p:cBhvr>
                                        <p:cTn id="46" dur="1" fill="hold">
                                          <p:stCondLst>
                                            <p:cond delay="0"/>
                                          </p:stCondLst>
                                        </p:cTn>
                                        <p:tgtEl>
                                          <p:spTgt spid="7">
                                            <p:txEl>
                                              <p:pRg st="7" end="7"/>
                                            </p:txEl>
                                          </p:spTgt>
                                        </p:tgtEl>
                                        <p:attrNameLst>
                                          <p:attrName>style.visibility</p:attrName>
                                        </p:attrNameLst>
                                      </p:cBhvr>
                                      <p:to>
                                        <p:strVal val="visible"/>
                                      </p:to>
                                    </p:set>
                                    <p:animEffect transition="in" filter="barn(inVertical)">
                                      <p:cBhvr>
                                        <p:cTn id="47" dur="1250"/>
                                        <p:tgtEl>
                                          <p:spTgt spid="7">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500"/>
                                  </p:stCondLst>
                                  <p:childTnLst>
                                    <p:set>
                                      <p:cBhvr>
                                        <p:cTn id="51" dur="1" fill="hold">
                                          <p:stCondLst>
                                            <p:cond delay="0"/>
                                          </p:stCondLst>
                                        </p:cTn>
                                        <p:tgtEl>
                                          <p:spTgt spid="7">
                                            <p:txEl>
                                              <p:pRg st="8" end="8"/>
                                            </p:txEl>
                                          </p:spTgt>
                                        </p:tgtEl>
                                        <p:attrNameLst>
                                          <p:attrName>style.visibility</p:attrName>
                                        </p:attrNameLst>
                                      </p:cBhvr>
                                      <p:to>
                                        <p:strVal val="visible"/>
                                      </p:to>
                                    </p:set>
                                    <p:animEffect transition="in" filter="barn(inVertical)">
                                      <p:cBhvr>
                                        <p:cTn id="52" dur="1250"/>
                                        <p:tgtEl>
                                          <p:spTgt spid="7">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500"/>
                                  </p:stCondLst>
                                  <p:childTnLst>
                                    <p:set>
                                      <p:cBhvr>
                                        <p:cTn id="56" dur="1" fill="hold">
                                          <p:stCondLst>
                                            <p:cond delay="0"/>
                                          </p:stCondLst>
                                        </p:cTn>
                                        <p:tgtEl>
                                          <p:spTgt spid="7">
                                            <p:txEl>
                                              <p:pRg st="9" end="9"/>
                                            </p:txEl>
                                          </p:spTgt>
                                        </p:tgtEl>
                                        <p:attrNameLst>
                                          <p:attrName>style.visibility</p:attrName>
                                        </p:attrNameLst>
                                      </p:cBhvr>
                                      <p:to>
                                        <p:strVal val="visible"/>
                                      </p:to>
                                    </p:set>
                                    <p:animEffect transition="in" filter="barn(inVertical)">
                                      <p:cBhvr>
                                        <p:cTn id="57" dur="125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4435" y="759656"/>
            <a:ext cx="10515600" cy="4629517"/>
          </a:xfrm>
        </p:spPr>
        <p:txBody>
          <a:bodyPr/>
          <a:lstStyle/>
          <a:p>
            <a:pPr marL="0" indent="0" algn="r" rtl="1">
              <a:buNone/>
            </a:pPr>
            <a:r>
              <a:rPr lang="ar-BH" dirty="0"/>
              <a:t>الخطوات التي قام مؤسس المملكة العربية السعودية (عبدالعزيز بن عبدالرحمن آل سعود)، لتوحيد البلاد: </a:t>
            </a:r>
            <a:endParaRPr lang="en-US" dirty="0"/>
          </a:p>
        </p:txBody>
      </p:sp>
      <p:sp>
        <p:nvSpPr>
          <p:cNvPr id="4" name="Title 3"/>
          <p:cNvSpPr>
            <a:spLocks noGrp="1"/>
          </p:cNvSpPr>
          <p:nvPr>
            <p:ph type="title"/>
          </p:nvPr>
        </p:nvSpPr>
        <p:spPr>
          <a:xfrm>
            <a:off x="6485021" y="96929"/>
            <a:ext cx="5269832" cy="647748"/>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rtl="1">
              <a:spcAft>
                <a:spcPts val="800"/>
              </a:spcAft>
            </a:pPr>
            <a:r>
              <a:rPr lang="ar-BH" sz="3200" b="1" dirty="0">
                <a:solidFill>
                  <a:srgbClr val="FF0000"/>
                </a:solidFill>
              </a:rPr>
              <a:t>ثانيًا: المملكة العربية السعودية</a:t>
            </a:r>
            <a:endParaRPr lang="en-US" sz="3200" b="1" dirty="0">
              <a:solidFill>
                <a:srgbClr val="FF0000"/>
              </a:solidFill>
              <a:latin typeface="Simplified Arabic" panose="02020603050405020304" pitchFamily="18" charset="-78"/>
              <a:ea typeface="Calibri" panose="020F0502020204030204" pitchFamily="34" charset="0"/>
            </a:endParaRPr>
          </a:p>
        </p:txBody>
      </p:sp>
      <p:sp>
        <p:nvSpPr>
          <p:cNvPr id="5" name="Rectangle 4"/>
          <p:cNvSpPr/>
          <p:nvPr/>
        </p:nvSpPr>
        <p:spPr>
          <a:xfrm>
            <a:off x="8538634" y="2152278"/>
            <a:ext cx="3149148" cy="47220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chemeClr val="tx2">
                    <a:lumMod val="75000"/>
                  </a:schemeClr>
                </a:solidFill>
              </a:rPr>
              <a:t>1. قيام المملكة</a:t>
            </a:r>
            <a:endParaRPr lang="en-US" sz="2400" b="1" dirty="0">
              <a:solidFill>
                <a:schemeClr val="tx2">
                  <a:lumMod val="75000"/>
                </a:schemeClr>
              </a:solidFill>
            </a:endParaRPr>
          </a:p>
        </p:txBody>
      </p:sp>
      <p:grpSp>
        <p:nvGrpSpPr>
          <p:cNvPr id="12" name="Group 11"/>
          <p:cNvGrpSpPr/>
          <p:nvPr/>
        </p:nvGrpSpPr>
        <p:grpSpPr>
          <a:xfrm>
            <a:off x="3934325" y="1196376"/>
            <a:ext cx="6605337" cy="955900"/>
            <a:chOff x="1415840" y="2180492"/>
            <a:chExt cx="9947339" cy="1206235"/>
          </a:xfrm>
        </p:grpSpPr>
        <p:cxnSp>
          <p:nvCxnSpPr>
            <p:cNvPr id="7" name="Straight Arrow Connector 6"/>
            <p:cNvCxnSpPr/>
            <p:nvPr/>
          </p:nvCxnSpPr>
          <p:spPr>
            <a:xfrm>
              <a:off x="6189785" y="2180492"/>
              <a:ext cx="0" cy="436099"/>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9" name="Straight Connector 8"/>
            <p:cNvCxnSpPr>
              <a:cxnSpLocks/>
            </p:cNvCxnSpPr>
            <p:nvPr/>
          </p:nvCxnSpPr>
          <p:spPr>
            <a:xfrm>
              <a:off x="1436448" y="2616592"/>
              <a:ext cx="9917352" cy="0"/>
            </a:xfrm>
            <a:prstGeom prst="line">
              <a:avLst/>
            </a:prstGeom>
            <a:ln w="31750"/>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a:off x="1415840" y="2616592"/>
              <a:ext cx="0" cy="436100"/>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a:cxnSpLocks/>
            </p:cNvCxnSpPr>
            <p:nvPr/>
          </p:nvCxnSpPr>
          <p:spPr>
            <a:xfrm flipH="1">
              <a:off x="11353800" y="2616591"/>
              <a:ext cx="9379" cy="770136"/>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grpSp>
      <p:sp>
        <p:nvSpPr>
          <p:cNvPr id="13" name="Rectangle 12"/>
          <p:cNvSpPr/>
          <p:nvPr/>
        </p:nvSpPr>
        <p:spPr>
          <a:xfrm>
            <a:off x="2812982" y="1821277"/>
            <a:ext cx="2862826" cy="47220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chemeClr val="tx2">
                    <a:lumMod val="75000"/>
                  </a:schemeClr>
                </a:solidFill>
              </a:rPr>
              <a:t>2. تثبيت دعائم الدولة</a:t>
            </a:r>
            <a:endParaRPr lang="en-US" sz="2400" b="1" dirty="0">
              <a:solidFill>
                <a:schemeClr val="tx2">
                  <a:lumMod val="75000"/>
                </a:schemeClr>
              </a:solidFill>
            </a:endParaRPr>
          </a:p>
        </p:txBody>
      </p:sp>
      <p:sp>
        <p:nvSpPr>
          <p:cNvPr id="14" name="Rectangle 13"/>
          <p:cNvSpPr/>
          <p:nvPr/>
        </p:nvSpPr>
        <p:spPr>
          <a:xfrm>
            <a:off x="7764442" y="2647844"/>
            <a:ext cx="4191086" cy="380295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buFontTx/>
              <a:buChar char="-"/>
            </a:pPr>
            <a:r>
              <a:rPr lang="ar-BH" sz="2000" dirty="0">
                <a:solidFill>
                  <a:schemeClr val="tx1"/>
                </a:solidFill>
              </a:rPr>
              <a:t>القضاء على حكم آل الرشيد عام 1921م. </a:t>
            </a:r>
          </a:p>
          <a:p>
            <a:pPr algn="r" rtl="1">
              <a:lnSpc>
                <a:spcPct val="150000"/>
              </a:lnSpc>
              <a:buFontTx/>
              <a:buChar char="-"/>
            </a:pPr>
            <a:r>
              <a:rPr lang="ar-BH" sz="2000" dirty="0">
                <a:solidFill>
                  <a:schemeClr val="tx1"/>
                </a:solidFill>
              </a:rPr>
              <a:t> فتح الحجاز وإنهاء حكم أسرة آل الشريف عام 1924م. </a:t>
            </a:r>
          </a:p>
          <a:p>
            <a:pPr algn="r" rtl="1">
              <a:lnSpc>
                <a:spcPct val="150000"/>
              </a:lnSpc>
              <a:buFontTx/>
              <a:buChar char="-"/>
            </a:pPr>
            <a:r>
              <a:rPr lang="ar-BH" sz="2000" dirty="0">
                <a:solidFill>
                  <a:schemeClr val="tx1"/>
                </a:solidFill>
              </a:rPr>
              <a:t> ضم عسير </a:t>
            </a:r>
            <a:r>
              <a:rPr lang="ar-BH" sz="2000" dirty="0" smtClean="0">
                <a:solidFill>
                  <a:schemeClr val="tx1"/>
                </a:solidFill>
              </a:rPr>
              <a:t>عام </a:t>
            </a:r>
            <a:r>
              <a:rPr lang="ar-BH" sz="2000" dirty="0">
                <a:solidFill>
                  <a:schemeClr val="tx1"/>
                </a:solidFill>
              </a:rPr>
              <a:t>1926م. </a:t>
            </a:r>
          </a:p>
          <a:p>
            <a:pPr algn="r" rtl="1">
              <a:lnSpc>
                <a:spcPct val="150000"/>
              </a:lnSpc>
              <a:buFontTx/>
              <a:buChar char="-"/>
            </a:pPr>
            <a:r>
              <a:rPr lang="ar-BH" sz="2000" dirty="0">
                <a:solidFill>
                  <a:schemeClr val="tx1"/>
                </a:solidFill>
              </a:rPr>
              <a:t> إصدار مرسوم ملكي يقضي بتغير اسم الدولة الموحدة إلى المملكة العربية السعودية متخذا الرياض عاصمة  لها.</a:t>
            </a:r>
          </a:p>
        </p:txBody>
      </p:sp>
      <p:sp>
        <p:nvSpPr>
          <p:cNvPr id="15" name="Rectangle 14"/>
          <p:cNvSpPr/>
          <p:nvPr/>
        </p:nvSpPr>
        <p:spPr>
          <a:xfrm>
            <a:off x="4721534" y="2647843"/>
            <a:ext cx="3042908" cy="3780909"/>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20000"/>
              </a:lnSpc>
            </a:pPr>
            <a:r>
              <a:rPr lang="ar-BH" sz="2000" u="sng" dirty="0">
                <a:solidFill>
                  <a:schemeClr val="tx1"/>
                </a:solidFill>
              </a:rPr>
              <a:t>واجهت المملكة تحديات سياسية واجتماعية واقتصادية كان منها: </a:t>
            </a:r>
          </a:p>
          <a:p>
            <a:pPr algn="r" rtl="1">
              <a:lnSpc>
                <a:spcPct val="120000"/>
              </a:lnSpc>
            </a:pPr>
            <a:endParaRPr lang="ar-BH" sz="2000" dirty="0">
              <a:solidFill>
                <a:schemeClr val="tx1"/>
              </a:solidFill>
            </a:endParaRPr>
          </a:p>
          <a:p>
            <a:pPr algn="r" rtl="1">
              <a:lnSpc>
                <a:spcPct val="120000"/>
              </a:lnSpc>
              <a:buFontTx/>
              <a:buChar char="-"/>
            </a:pPr>
            <a:r>
              <a:rPr lang="ar-BH" sz="2000" dirty="0">
                <a:solidFill>
                  <a:schemeClr val="tx1"/>
                </a:solidFill>
              </a:rPr>
              <a:t> تفكك المجتمع وعدم تجانسه، نتيجة المساحة الشاسعة والصراعات القبلية. </a:t>
            </a:r>
          </a:p>
          <a:p>
            <a:pPr algn="r" rtl="1">
              <a:lnSpc>
                <a:spcPct val="120000"/>
              </a:lnSpc>
            </a:pPr>
            <a:endParaRPr lang="ar-BH" sz="2000" dirty="0">
              <a:solidFill>
                <a:schemeClr val="tx1"/>
              </a:solidFill>
            </a:endParaRPr>
          </a:p>
          <a:p>
            <a:pPr algn="r" rtl="1">
              <a:lnSpc>
                <a:spcPct val="120000"/>
              </a:lnSpc>
              <a:buFontTx/>
              <a:buChar char="-"/>
            </a:pPr>
            <a:r>
              <a:rPr lang="ar-BH" sz="2000" dirty="0">
                <a:solidFill>
                  <a:schemeClr val="tx1"/>
                </a:solidFill>
              </a:rPr>
              <a:t> تردي الأوضاع الاقتصادية نتيجة لقلة المصادر في تلك الفترة. </a:t>
            </a:r>
          </a:p>
        </p:txBody>
      </p:sp>
      <p:sp>
        <p:nvSpPr>
          <p:cNvPr id="16" name="Rectangle 15"/>
          <p:cNvSpPr/>
          <p:nvPr/>
        </p:nvSpPr>
        <p:spPr>
          <a:xfrm>
            <a:off x="904433" y="2669878"/>
            <a:ext cx="3817099" cy="378091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20000"/>
              </a:lnSpc>
            </a:pPr>
            <a:r>
              <a:rPr lang="ar-BH" sz="2000" u="sng" dirty="0">
                <a:solidFill>
                  <a:schemeClr val="tx1"/>
                </a:solidFill>
              </a:rPr>
              <a:t>الخطوات لنقل المجتمع من البداوة إلى الاستقرار: </a:t>
            </a:r>
          </a:p>
          <a:p>
            <a:pPr algn="r" rtl="1"/>
            <a:r>
              <a:rPr lang="ar-BH" sz="2000" dirty="0">
                <a:solidFill>
                  <a:schemeClr val="tx1"/>
                </a:solidFill>
              </a:rPr>
              <a:t>-  استصلاح الأراضي الزراعية والتشجيع على استغلالها. </a:t>
            </a:r>
          </a:p>
          <a:p>
            <a:pPr marL="342900" indent="-342900" algn="r" rtl="1">
              <a:buFontTx/>
              <a:buChar char="-"/>
            </a:pPr>
            <a:r>
              <a:rPr lang="ar-BH" sz="2000" dirty="0">
                <a:solidFill>
                  <a:schemeClr val="tx1"/>
                </a:solidFill>
              </a:rPr>
              <a:t>سَن القوانين لتنظيم الحياة السياسية. </a:t>
            </a:r>
          </a:p>
          <a:p>
            <a:pPr marL="342900" indent="-342900" algn="r" rtl="1">
              <a:buFontTx/>
              <a:buChar char="-"/>
            </a:pPr>
            <a:r>
              <a:rPr lang="ar-BH" sz="2000" dirty="0">
                <a:solidFill>
                  <a:schemeClr val="tx1"/>
                </a:solidFill>
              </a:rPr>
              <a:t>إنشاء الهجر وتوطين البدو. </a:t>
            </a:r>
          </a:p>
          <a:p>
            <a:pPr marL="342900" indent="-342900" algn="r" rtl="1">
              <a:buFontTx/>
              <a:buChar char="-"/>
            </a:pPr>
            <a:r>
              <a:rPr lang="ar-BH" sz="2000" dirty="0">
                <a:solidFill>
                  <a:schemeClr val="tx1"/>
                </a:solidFill>
              </a:rPr>
              <a:t>تأسيس جيش نظامي غالبيته من أبناء الهجر.</a:t>
            </a:r>
          </a:p>
          <a:p>
            <a:pPr marL="342900" indent="-342900" algn="r" rtl="1">
              <a:buFontTx/>
              <a:buChar char="-"/>
            </a:pPr>
            <a:r>
              <a:rPr lang="ar-BH" sz="2000" dirty="0">
                <a:solidFill>
                  <a:schemeClr val="tx1"/>
                </a:solidFill>
              </a:rPr>
              <a:t>الأخذ بوسائل الحضارة الحديثة. </a:t>
            </a:r>
          </a:p>
          <a:p>
            <a:pPr marL="342900" indent="-342900" algn="r" rtl="1">
              <a:buFontTx/>
              <a:buChar char="-"/>
            </a:pPr>
            <a:r>
              <a:rPr lang="ar-BH" sz="2000" dirty="0">
                <a:solidFill>
                  <a:schemeClr val="tx1"/>
                </a:solidFill>
              </a:rPr>
              <a:t>قيام حركة عمرانية نشطة. </a:t>
            </a:r>
          </a:p>
          <a:p>
            <a:pPr marL="342900" indent="-342900" algn="r" rtl="1">
              <a:buFontTx/>
              <a:buChar char="-"/>
            </a:pPr>
            <a:r>
              <a:rPr lang="ar-BH" sz="2000" dirty="0">
                <a:solidFill>
                  <a:schemeClr val="tx1"/>
                </a:solidFill>
              </a:rPr>
              <a:t>إنشاء المدارس والجامعات والمعاهد. </a:t>
            </a:r>
          </a:p>
          <a:p>
            <a:pPr marL="342900" indent="-342900" algn="r" rtl="1">
              <a:buFontTx/>
              <a:buChar char="-"/>
            </a:pPr>
            <a:r>
              <a:rPr lang="ar-BH" sz="2000" dirty="0">
                <a:solidFill>
                  <a:schemeClr val="tx1"/>
                </a:solidFill>
              </a:rPr>
              <a:t>إنشاء شبكات الكهرباء.</a:t>
            </a:r>
          </a:p>
        </p:txBody>
      </p:sp>
      <p:grpSp>
        <p:nvGrpSpPr>
          <p:cNvPr id="17" name="Group 16"/>
          <p:cNvGrpSpPr/>
          <p:nvPr/>
        </p:nvGrpSpPr>
        <p:grpSpPr>
          <a:xfrm>
            <a:off x="2812982" y="2324285"/>
            <a:ext cx="3042138" cy="283699"/>
            <a:chOff x="970671" y="2180492"/>
            <a:chExt cx="10392508" cy="872198"/>
          </a:xfrm>
        </p:grpSpPr>
        <p:cxnSp>
          <p:nvCxnSpPr>
            <p:cNvPr id="18" name="Straight Arrow Connector 17"/>
            <p:cNvCxnSpPr/>
            <p:nvPr/>
          </p:nvCxnSpPr>
          <p:spPr>
            <a:xfrm>
              <a:off x="6189785" y="2180492"/>
              <a:ext cx="0" cy="436099"/>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a:off x="970671" y="2616591"/>
              <a:ext cx="10383129" cy="0"/>
            </a:xfrm>
            <a:prstGeom prst="line">
              <a:avLst/>
            </a:prstGeom>
            <a:ln w="31750"/>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a:off x="970671" y="2616591"/>
              <a:ext cx="0" cy="436099"/>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a:off x="11363179" y="2616591"/>
              <a:ext cx="0" cy="436099"/>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grpSp>
      <p:sp>
        <p:nvSpPr>
          <p:cNvPr id="23" name="Rectangle 22">
            <a:extLst>
              <a:ext uri="{FF2B5EF4-FFF2-40B4-BE49-F238E27FC236}">
                <a16:creationId xmlns:a16="http://schemas.microsoft.com/office/drawing/2014/main" xmlns="" id="{CEBCACD6-591A-4EF1-AF34-5C6C14CA608C}"/>
              </a:ext>
            </a:extLst>
          </p:cNvPr>
          <p:cNvSpPr/>
          <p:nvPr/>
        </p:nvSpPr>
        <p:spPr>
          <a:xfrm>
            <a:off x="1047018" y="138335"/>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468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circle(in)">
                                      <p:cBhvr>
                                        <p:cTn id="35" dur="20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circle(in)">
                                      <p:cBhvr>
                                        <p:cTn id="46" dur="20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circle(in)">
                                      <p:cBhvr>
                                        <p:cTn id="51"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3" grpId="0" animBg="1"/>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45968" y="118437"/>
            <a:ext cx="4908885" cy="548640"/>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normAutofit/>
          </a:bodyPr>
          <a:lstStyle/>
          <a:p>
            <a:pPr algn="ctr" rtl="1">
              <a:spcAft>
                <a:spcPts val="800"/>
              </a:spcAft>
            </a:pPr>
            <a:r>
              <a:rPr lang="ar-BH" sz="3200" b="1" dirty="0">
                <a:solidFill>
                  <a:srgbClr val="FF0000"/>
                </a:solidFill>
              </a:rPr>
              <a:t>ثالثًا: اليمن</a:t>
            </a:r>
            <a:endParaRPr lang="en-US" sz="3200" b="1" dirty="0">
              <a:solidFill>
                <a:srgbClr val="FF0000"/>
              </a:solidFill>
              <a:latin typeface="Simplified Arabic" panose="02020603050405020304" pitchFamily="18" charset="-78"/>
              <a:ea typeface="Calibri" panose="020F0502020204030204" pitchFamily="34" charset="0"/>
            </a:endParaRPr>
          </a:p>
        </p:txBody>
      </p:sp>
      <p:sp>
        <p:nvSpPr>
          <p:cNvPr id="5" name="Rectangle 4"/>
          <p:cNvSpPr/>
          <p:nvPr/>
        </p:nvSpPr>
        <p:spPr>
          <a:xfrm>
            <a:off x="1201753" y="832405"/>
            <a:ext cx="9788494" cy="681322"/>
          </a:xfrm>
          <a:prstGeom prst="rect">
            <a:avLst/>
          </a:prstGeom>
          <a:solidFill>
            <a:schemeClr val="accent4">
              <a:lumMod val="20000"/>
              <a:lumOff val="80000"/>
            </a:schemeClr>
          </a:solidFill>
          <a:ln/>
        </p:spPr>
        <p:style>
          <a:lnRef idx="2">
            <a:schemeClr val="accent2"/>
          </a:lnRef>
          <a:fillRef idx="1">
            <a:schemeClr val="lt1"/>
          </a:fillRef>
          <a:effectRef idx="0">
            <a:schemeClr val="accent2"/>
          </a:effectRef>
          <a:fontRef idx="minor">
            <a:schemeClr val="dk1"/>
          </a:fontRef>
        </p:style>
        <p:txBody>
          <a:bodyPr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spcAft>
                <a:spcPts val="800"/>
              </a:spcAft>
            </a:pPr>
            <a:r>
              <a:rPr lang="ar-BH" sz="2400" b="1" dirty="0">
                <a:solidFill>
                  <a:schemeClr val="tx1"/>
                </a:solidFill>
              </a:rPr>
              <a:t>تختلف اليمن عن سائر البلاد العربية في إنها خضعت لسلطتين أجنبيتين في آن واحد </a:t>
            </a:r>
          </a:p>
        </p:txBody>
      </p:sp>
      <p:grpSp>
        <p:nvGrpSpPr>
          <p:cNvPr id="6" name="Group 5"/>
          <p:cNvGrpSpPr/>
          <p:nvPr/>
        </p:nvGrpSpPr>
        <p:grpSpPr>
          <a:xfrm>
            <a:off x="1780674" y="1513728"/>
            <a:ext cx="8614610" cy="469818"/>
            <a:chOff x="970671" y="2180492"/>
            <a:chExt cx="10392508" cy="872198"/>
          </a:xfrm>
        </p:grpSpPr>
        <p:cxnSp>
          <p:nvCxnSpPr>
            <p:cNvPr id="7" name="Straight Arrow Connector 6"/>
            <p:cNvCxnSpPr/>
            <p:nvPr/>
          </p:nvCxnSpPr>
          <p:spPr>
            <a:xfrm>
              <a:off x="6189785" y="2180492"/>
              <a:ext cx="0" cy="436099"/>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970671" y="2616591"/>
              <a:ext cx="10383129" cy="0"/>
            </a:xfrm>
            <a:prstGeom prst="line">
              <a:avLst/>
            </a:prstGeom>
            <a:ln w="31750"/>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a:off x="970671" y="2616591"/>
              <a:ext cx="0" cy="436099"/>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a:off x="11363179" y="2616591"/>
              <a:ext cx="0" cy="436099"/>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grpSp>
      <p:sp>
        <p:nvSpPr>
          <p:cNvPr id="11" name="Content Placeholder 10"/>
          <p:cNvSpPr>
            <a:spLocks noGrp="1"/>
          </p:cNvSpPr>
          <p:nvPr>
            <p:ph idx="1"/>
          </p:nvPr>
        </p:nvSpPr>
        <p:spPr>
          <a:xfrm>
            <a:off x="7934180" y="2006133"/>
            <a:ext cx="3419620" cy="82866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rtl="1">
              <a:buNone/>
            </a:pPr>
            <a:r>
              <a:rPr lang="ar-BH" sz="2400" dirty="0">
                <a:solidFill>
                  <a:schemeClr val="accent1">
                    <a:lumMod val="75000"/>
                  </a:schemeClr>
                </a:solidFill>
              </a:rPr>
              <a:t>اليمن الجنوبي</a:t>
            </a:r>
            <a:r>
              <a:rPr lang="ar-BH" sz="2400" dirty="0">
                <a:solidFill>
                  <a:schemeClr val="tx2">
                    <a:lumMod val="75000"/>
                  </a:schemeClr>
                </a:solidFill>
              </a:rPr>
              <a:t>: خضع منذ عام 1839م للاحتلال البريطاني.</a:t>
            </a:r>
            <a:endParaRPr lang="en-US" sz="2400" dirty="0">
              <a:solidFill>
                <a:schemeClr val="tx2">
                  <a:lumMod val="75000"/>
                </a:schemeClr>
              </a:solidFill>
            </a:endParaRPr>
          </a:p>
        </p:txBody>
      </p:sp>
      <p:sp>
        <p:nvSpPr>
          <p:cNvPr id="13" name="Content Placeholder 10"/>
          <p:cNvSpPr txBox="1">
            <a:spLocks/>
          </p:cNvSpPr>
          <p:nvPr/>
        </p:nvSpPr>
        <p:spPr>
          <a:xfrm>
            <a:off x="1201753" y="1973820"/>
            <a:ext cx="3419620" cy="82866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rtl="1">
              <a:buFont typeface="Arial" panose="020B0604020202020204" pitchFamily="34" charset="0"/>
              <a:buNone/>
            </a:pPr>
            <a:r>
              <a:rPr lang="ar-BH" sz="2400" dirty="0">
                <a:solidFill>
                  <a:schemeClr val="accent1">
                    <a:lumMod val="75000"/>
                  </a:schemeClr>
                </a:solidFill>
              </a:rPr>
              <a:t>اليمن الشمالي: </a:t>
            </a:r>
            <a:r>
              <a:rPr lang="ar-BH" sz="2400" dirty="0">
                <a:solidFill>
                  <a:schemeClr val="tx2">
                    <a:lumMod val="75000"/>
                  </a:schemeClr>
                </a:solidFill>
              </a:rPr>
              <a:t>خضع لسيطرة الدولة العثمانية منذ عام 1872م.</a:t>
            </a:r>
            <a:endParaRPr lang="en-US" sz="2400" dirty="0">
              <a:solidFill>
                <a:schemeClr val="tx2">
                  <a:lumMod val="75000"/>
                </a:schemeClr>
              </a:solidFill>
            </a:endParaRPr>
          </a:p>
        </p:txBody>
      </p:sp>
      <p:sp>
        <p:nvSpPr>
          <p:cNvPr id="14" name="Content Placeholder 10"/>
          <p:cNvSpPr txBox="1">
            <a:spLocks/>
          </p:cNvSpPr>
          <p:nvPr/>
        </p:nvSpPr>
        <p:spPr>
          <a:xfrm>
            <a:off x="6954253" y="2918641"/>
            <a:ext cx="4800600" cy="34869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r" rtl="1">
              <a:lnSpc>
                <a:spcPct val="100000"/>
              </a:lnSpc>
              <a:buFont typeface="Arial" panose="020B0604020202020204" pitchFamily="34" charset="0"/>
              <a:buNone/>
            </a:pPr>
            <a:r>
              <a:rPr lang="ar-BH" sz="2400" b="1" u="sng" dirty="0">
                <a:solidFill>
                  <a:schemeClr val="tx2">
                    <a:lumMod val="75000"/>
                  </a:schemeClr>
                </a:solidFill>
              </a:rPr>
              <a:t>الوسائل التي قامت بها القوى الوطنية لتحقيق الاستقلال: </a:t>
            </a:r>
          </a:p>
          <a:p>
            <a:pPr algn="r" rtl="1">
              <a:buFontTx/>
              <a:buChar char="-"/>
            </a:pPr>
            <a:r>
              <a:rPr lang="ar-BH" sz="2400" dirty="0">
                <a:solidFill>
                  <a:schemeClr val="tx2">
                    <a:lumMod val="75000"/>
                  </a:schemeClr>
                </a:solidFill>
              </a:rPr>
              <a:t>اعتماد النضال المسلح. </a:t>
            </a:r>
          </a:p>
          <a:p>
            <a:pPr algn="r" rtl="1">
              <a:buFontTx/>
              <a:buChar char="-"/>
            </a:pPr>
            <a:r>
              <a:rPr lang="ar-BH" sz="2400" dirty="0">
                <a:solidFill>
                  <a:schemeClr val="tx2">
                    <a:lumMod val="75000"/>
                  </a:schemeClr>
                </a:solidFill>
              </a:rPr>
              <a:t>توحيد النضال السياسي بتكوين جبهة تضم مخلف التيارات.</a:t>
            </a:r>
          </a:p>
          <a:p>
            <a:pPr algn="r" rtl="1">
              <a:buFontTx/>
              <a:buChar char="-"/>
            </a:pPr>
            <a:r>
              <a:rPr lang="ar-BH" sz="2400" dirty="0">
                <a:solidFill>
                  <a:schemeClr val="tx2">
                    <a:lumMod val="75000"/>
                  </a:schemeClr>
                </a:solidFill>
              </a:rPr>
              <a:t>اللجوء للمنظمات الدولية كالأمم المتحدة وجامعة الدول العربية.</a:t>
            </a:r>
          </a:p>
          <a:p>
            <a:pPr marL="0" indent="0" algn="ctr" rtl="1">
              <a:buFont typeface="Arial" panose="020B0604020202020204" pitchFamily="34" charset="0"/>
              <a:buNone/>
            </a:pPr>
            <a:endParaRPr lang="en-US" sz="2400" dirty="0">
              <a:solidFill>
                <a:schemeClr val="tx2">
                  <a:lumMod val="75000"/>
                </a:schemeClr>
              </a:solidFill>
            </a:endParaRPr>
          </a:p>
        </p:txBody>
      </p:sp>
      <p:sp>
        <p:nvSpPr>
          <p:cNvPr id="15" name="Content Placeholder 10"/>
          <p:cNvSpPr txBox="1">
            <a:spLocks/>
          </p:cNvSpPr>
          <p:nvPr/>
        </p:nvSpPr>
        <p:spPr>
          <a:xfrm>
            <a:off x="1201753" y="2918641"/>
            <a:ext cx="5463742" cy="34869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r" rtl="1">
              <a:buFont typeface="Arial" panose="020B0604020202020204" pitchFamily="34" charset="0"/>
              <a:buNone/>
            </a:pPr>
            <a:r>
              <a:rPr lang="ar-BH" sz="2400" b="1" u="sng" dirty="0">
                <a:solidFill>
                  <a:schemeClr val="tx2">
                    <a:lumMod val="75000"/>
                  </a:schemeClr>
                </a:solidFill>
                <a:latin typeface="Arial" panose="020B0604020202020204" pitchFamily="34" charset="0"/>
                <a:cs typeface="Arial" panose="020B0604020202020204" pitchFamily="34" charset="0"/>
              </a:rPr>
              <a:t>أعلن الإمام يحيى حميد الدين الاستقلال، واعتمد على المرتكزات الآتية: </a:t>
            </a:r>
          </a:p>
          <a:p>
            <a:pPr algn="r" rtl="1">
              <a:buFontTx/>
              <a:buChar char="-"/>
            </a:pPr>
            <a:r>
              <a:rPr lang="ar-BH" sz="2400" dirty="0">
                <a:solidFill>
                  <a:schemeClr val="tx2">
                    <a:lumMod val="75000"/>
                  </a:schemeClr>
                </a:solidFill>
                <a:latin typeface="Arial" panose="020B0604020202020204" pitchFamily="34" charset="0"/>
                <a:cs typeface="Arial" panose="020B0604020202020204" pitchFamily="34" charset="0"/>
              </a:rPr>
              <a:t>اتخاذ الطابع الديني المحض، إذ أصبح الحاكم مصدر السلطة. </a:t>
            </a:r>
          </a:p>
          <a:p>
            <a:pPr algn="r" rtl="1">
              <a:buFontTx/>
              <a:buChar char="-"/>
            </a:pPr>
            <a:r>
              <a:rPr lang="ar-BH" sz="2400" dirty="0" smtClean="0">
                <a:solidFill>
                  <a:schemeClr val="tx2">
                    <a:lumMod val="75000"/>
                  </a:schemeClr>
                </a:solidFill>
                <a:latin typeface="Arial" panose="020B0604020202020204" pitchFamily="34" charset="0"/>
                <a:cs typeface="Arial" panose="020B0604020202020204" pitchFamily="34" charset="0"/>
              </a:rPr>
              <a:t>اقتصار </a:t>
            </a:r>
            <a:r>
              <a:rPr lang="ar-BH" sz="2400" dirty="0">
                <a:solidFill>
                  <a:schemeClr val="tx2">
                    <a:lumMod val="75000"/>
                  </a:schemeClr>
                </a:solidFill>
                <a:latin typeface="Arial" panose="020B0604020202020204" pitchFamily="34" charset="0"/>
                <a:cs typeface="Arial" panose="020B0604020202020204" pitchFamily="34" charset="0"/>
              </a:rPr>
              <a:t>الإدارة المدنية على </a:t>
            </a:r>
            <a:r>
              <a:rPr lang="ar-BH" sz="2400" dirty="0" smtClean="0">
                <a:solidFill>
                  <a:schemeClr val="tx2">
                    <a:lumMod val="75000"/>
                  </a:schemeClr>
                </a:solidFill>
                <a:latin typeface="Arial" panose="020B0604020202020204" pitchFamily="34" charset="0"/>
                <a:cs typeface="Arial" panose="020B0604020202020204" pitchFamily="34" charset="0"/>
              </a:rPr>
              <a:t>المدن، ترك </a:t>
            </a:r>
            <a:r>
              <a:rPr lang="ar-BH" sz="2400" dirty="0">
                <a:solidFill>
                  <a:schemeClr val="tx2">
                    <a:lumMod val="75000"/>
                  </a:schemeClr>
                </a:solidFill>
                <a:latin typeface="Arial" panose="020B0604020202020204" pitchFamily="34" charset="0"/>
                <a:cs typeface="Arial" panose="020B0604020202020204" pitchFamily="34" charset="0"/>
              </a:rPr>
              <a:t>الحكم في الأرياف للقبائل.</a:t>
            </a:r>
          </a:p>
          <a:p>
            <a:pPr algn="r" rtl="1">
              <a:buFontTx/>
              <a:buChar char="-"/>
            </a:pPr>
            <a:r>
              <a:rPr lang="ar-BH" sz="2400" dirty="0">
                <a:solidFill>
                  <a:schemeClr val="tx2">
                    <a:lumMod val="75000"/>
                  </a:schemeClr>
                </a:solidFill>
                <a:latin typeface="Arial" panose="020B0604020202020204" pitchFamily="34" charset="0"/>
                <a:cs typeface="Arial" panose="020B0604020202020204" pitchFamily="34" charset="0"/>
              </a:rPr>
              <a:t>محاولة إنشاء جيش نظامي. </a:t>
            </a:r>
          </a:p>
          <a:p>
            <a:pPr algn="r" rtl="1">
              <a:buFontTx/>
              <a:buChar char="-"/>
            </a:pPr>
            <a:r>
              <a:rPr lang="ar-BH" sz="2400" dirty="0">
                <a:solidFill>
                  <a:schemeClr val="tx2">
                    <a:lumMod val="75000"/>
                  </a:schemeClr>
                </a:solidFill>
                <a:latin typeface="Arial" panose="020B0604020202020204" pitchFamily="34" charset="0"/>
                <a:cs typeface="Arial" panose="020B0604020202020204" pitchFamily="34" charset="0"/>
              </a:rPr>
              <a:t>الإبقاء على اليمن دولة معزولة عن العالم الخارجي لكي لا تتأثر بالتغيير والتحديث.</a:t>
            </a:r>
            <a:endParaRPr lang="en-US" sz="2400" dirty="0">
              <a:solidFill>
                <a:schemeClr val="tx2">
                  <a:lumMod val="75000"/>
                </a:schemeClr>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xmlns="" id="{F3DF9833-00F2-45E1-8392-DA6B9C55C8C9}"/>
              </a:ext>
            </a:extLst>
          </p:cNvPr>
          <p:cNvSpPr/>
          <p:nvPr/>
        </p:nvSpPr>
        <p:spPr>
          <a:xfrm>
            <a:off x="1201753" y="179397"/>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229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75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1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700211" y="1237957"/>
            <a:ext cx="3863432" cy="189913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dirty="0">
                <a:solidFill>
                  <a:schemeClr val="tx1"/>
                </a:solidFill>
                <a:latin typeface="Arial" panose="020B0604020202020204" pitchFamily="34" charset="0"/>
                <a:cs typeface="Arial" panose="020B0604020202020204" pitchFamily="34" charset="0"/>
              </a:rPr>
              <a:t>غادرت بريطانيا اليمن الجنوبي 1967م، وتسلمت السلطة الجبهة القومية التي أعلنت قيام جمهورية اليمن الشعبية.</a:t>
            </a:r>
            <a:endParaRPr lang="en-US" sz="2400" dirty="0">
              <a:solidFill>
                <a:schemeClr val="tx1"/>
              </a:solidFill>
              <a:latin typeface="Arial" panose="020B0604020202020204" pitchFamily="34" charset="0"/>
              <a:cs typeface="Arial" panose="020B0604020202020204" pitchFamily="34" charset="0"/>
            </a:endParaRPr>
          </a:p>
        </p:txBody>
      </p:sp>
      <p:sp>
        <p:nvSpPr>
          <p:cNvPr id="4" name="Rounded Rectangle 3"/>
          <p:cNvSpPr/>
          <p:nvPr/>
        </p:nvSpPr>
        <p:spPr>
          <a:xfrm>
            <a:off x="7700211" y="3387969"/>
            <a:ext cx="3863432" cy="189913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dirty="0">
                <a:solidFill>
                  <a:schemeClr val="tx1"/>
                </a:solidFill>
                <a:latin typeface="Arial" panose="020B0604020202020204" pitchFamily="34" charset="0"/>
                <a:cs typeface="Arial" panose="020B0604020202020204" pitchFamily="34" charset="0"/>
              </a:rPr>
              <a:t>أما اليمن الجنوبي فقد شهدت عدة انقلابات أسفرت عن الإطاحة بنظام الإمامة وإصدار دستور مؤقت وإعلان قام الجمهورية اليمنية العربية</a:t>
            </a:r>
            <a:endParaRPr lang="en-US" sz="2400" dirty="0">
              <a:solidFill>
                <a:schemeClr val="tx1"/>
              </a:solidFill>
              <a:latin typeface="Arial" panose="020B0604020202020204" pitchFamily="34" charset="0"/>
              <a:cs typeface="Arial" panose="020B0604020202020204" pitchFamily="34" charset="0"/>
            </a:endParaRPr>
          </a:p>
        </p:txBody>
      </p:sp>
      <p:sp>
        <p:nvSpPr>
          <p:cNvPr id="5" name="Striped Right Arrow 4"/>
          <p:cNvSpPr/>
          <p:nvPr/>
        </p:nvSpPr>
        <p:spPr>
          <a:xfrm rot="10800000">
            <a:off x="6023320" y="2711178"/>
            <a:ext cx="1533378" cy="1097280"/>
          </a:xfrm>
          <a:prstGeom prst="striped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1528011" y="1237957"/>
            <a:ext cx="4423552" cy="4936587"/>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dirty="0">
                <a:solidFill>
                  <a:schemeClr val="tx1"/>
                </a:solidFill>
                <a:latin typeface="Arial" panose="020B0604020202020204" pitchFamily="34" charset="0"/>
                <a:cs typeface="Arial" panose="020B0604020202020204" pitchFamily="34" charset="0"/>
              </a:rPr>
              <a:t>لم تنته الصراعات في اليمن على الرغم من توحيد البلاد في عام 1990م، وإعلان الجمهورية اليمنية. </a:t>
            </a:r>
          </a:p>
          <a:p>
            <a:pPr algn="just" rtl="1"/>
            <a:r>
              <a:rPr lang="ar-BH" sz="2400" dirty="0">
                <a:solidFill>
                  <a:schemeClr val="tx1"/>
                </a:solidFill>
                <a:latin typeface="Arial" panose="020B0604020202020204" pitchFamily="34" charset="0"/>
                <a:cs typeface="Arial" panose="020B0604020202020204" pitchFamily="34" charset="0"/>
              </a:rPr>
              <a:t>فقد شهدت البلاد عام 2014م </a:t>
            </a:r>
            <a:r>
              <a:rPr lang="ar-BH" sz="2400" dirty="0" smtClean="0">
                <a:solidFill>
                  <a:schemeClr val="tx1"/>
                </a:solidFill>
                <a:latin typeface="Arial" panose="020B0604020202020204" pitchFamily="34" charset="0"/>
                <a:cs typeface="Arial" panose="020B0604020202020204" pitchFamily="34" charset="0"/>
              </a:rPr>
              <a:t>تدخلات خارجية وداخلية</a:t>
            </a:r>
            <a:r>
              <a:rPr lang="ar-BH" sz="2400" dirty="0">
                <a:solidFill>
                  <a:schemeClr val="tx1"/>
                </a:solidFill>
                <a:latin typeface="Arial" panose="020B0604020202020204" pitchFamily="34" charset="0"/>
                <a:cs typeface="Arial" panose="020B0604020202020204" pitchFamily="34" charset="0"/>
              </a:rPr>
              <a:t>، مما دفع بالمملكة العربية السعودية والدول العربية للتدخل في إطار ما سُمي بعاصفة الحزم وإعادة الأمل لتثبيت الشرعية ووقف التدخلات الخارجية، وقد </a:t>
            </a:r>
            <a:r>
              <a:rPr lang="ar-BH" sz="2400" dirty="0" smtClean="0">
                <a:solidFill>
                  <a:schemeClr val="tx1"/>
                </a:solidFill>
                <a:latin typeface="Arial" panose="020B0604020202020204" pitchFamily="34" charset="0"/>
                <a:cs typeface="Arial" panose="020B0604020202020204" pitchFamily="34" charset="0"/>
              </a:rPr>
              <a:t>كان لمملكة </a:t>
            </a:r>
            <a:r>
              <a:rPr lang="ar-BH" sz="2400" dirty="0">
                <a:solidFill>
                  <a:schemeClr val="tx1"/>
                </a:solidFill>
                <a:latin typeface="Arial" panose="020B0604020202020204" pitchFamily="34" charset="0"/>
                <a:cs typeface="Arial" panose="020B0604020202020204" pitchFamily="34" charset="0"/>
              </a:rPr>
              <a:t>البحرين دورًا واضحًا في إشراك قوة دفاع البحرين في الحملة العسكرية، وقدمت </a:t>
            </a:r>
            <a:r>
              <a:rPr lang="ar-BH" sz="2400" dirty="0" smtClean="0">
                <a:solidFill>
                  <a:schemeClr val="tx1"/>
                </a:solidFill>
                <a:latin typeface="Arial" panose="020B0604020202020204" pitchFamily="34" charset="0"/>
                <a:cs typeface="Arial" panose="020B0604020202020204" pitchFamily="34" charset="0"/>
              </a:rPr>
              <a:t>مملكة البحرين </a:t>
            </a:r>
            <a:r>
              <a:rPr lang="ar-BH" sz="2400" dirty="0">
                <a:solidFill>
                  <a:schemeClr val="tx1"/>
                </a:solidFill>
                <a:latin typeface="Arial" panose="020B0604020202020204" pitchFamily="34" charset="0"/>
                <a:cs typeface="Arial" panose="020B0604020202020204" pitchFamily="34" charset="0"/>
              </a:rPr>
              <a:t>العديد من الشهداء من أجل ذلك.</a:t>
            </a:r>
            <a:endParaRPr lang="en-US" sz="2400" dirty="0">
              <a:solidFill>
                <a:schemeClr val="tx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xmlns="" id="{FDBCCDDB-7BE3-40B4-B58D-F535D55BEAE7}"/>
              </a:ext>
            </a:extLst>
          </p:cNvPr>
          <p:cNvSpPr/>
          <p:nvPr/>
        </p:nvSpPr>
        <p:spPr>
          <a:xfrm>
            <a:off x="1681913" y="320213"/>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589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a:spLocks noGrp="1"/>
          </p:cNvSpPr>
          <p:nvPr>
            <p:ph type="title"/>
          </p:nvPr>
        </p:nvSpPr>
        <p:spPr>
          <a:xfrm>
            <a:off x="5715000" y="228917"/>
            <a:ext cx="6256606" cy="689952"/>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normAutofit/>
          </a:bodyPr>
          <a:lstStyle/>
          <a:p>
            <a:pPr algn="ctr" rtl="1">
              <a:spcAft>
                <a:spcPts val="800"/>
              </a:spcAft>
            </a:pPr>
            <a:r>
              <a:rPr lang="ar-BH" sz="3200" b="1" dirty="0">
                <a:solidFill>
                  <a:srgbClr val="FF0000"/>
                </a:solidFill>
              </a:rPr>
              <a:t>رابعًا: استقلال دول الخليج العربي</a:t>
            </a:r>
            <a:endParaRPr lang="en-US" sz="3200" b="1" dirty="0">
              <a:solidFill>
                <a:srgbClr val="FF0000"/>
              </a:solidFill>
              <a:latin typeface="Simplified Arabic" panose="02020603050405020304" pitchFamily="18" charset="-78"/>
              <a:ea typeface="Calibri" panose="020F0502020204030204" pitchFamily="34" charset="0"/>
            </a:endParaRPr>
          </a:p>
        </p:txBody>
      </p:sp>
      <p:sp>
        <p:nvSpPr>
          <p:cNvPr id="4" name="Rounded Rectangle 3"/>
          <p:cNvSpPr/>
          <p:nvPr/>
        </p:nvSpPr>
        <p:spPr>
          <a:xfrm>
            <a:off x="6304547" y="1045030"/>
            <a:ext cx="5293895" cy="5137721"/>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ln w="22225">
                  <a:solidFill>
                    <a:schemeClr val="accent2"/>
                  </a:solidFill>
                  <a:prstDash val="solid"/>
                </a:ln>
                <a:solidFill>
                  <a:schemeClr val="accent2">
                    <a:lumMod val="40000"/>
                    <a:lumOff val="60000"/>
                  </a:schemeClr>
                </a:solidFill>
              </a:rPr>
              <a:t>دولة الكويت</a:t>
            </a:r>
          </a:p>
          <a:p>
            <a:pPr algn="just" rtl="1"/>
            <a:r>
              <a:rPr lang="ar-BH" sz="2400" dirty="0">
                <a:solidFill>
                  <a:schemeClr val="dk1"/>
                </a:solidFill>
              </a:rPr>
              <a:t>نالت الكويت استقلالها من بريطانيا عام 1961م، تحت حكم أسرة آل صباح الكرام، وأحرزت الكويت تقدمًا سريعًا في مجال التنمية وبناء المؤسسات والعلاقات الدولية، وشملت النهضة مختلف الميادين، كما حققت عدد من الخطوات: </a:t>
            </a:r>
          </a:p>
          <a:p>
            <a:pPr marL="342900" indent="-342900" algn="just" rtl="1">
              <a:buFontTx/>
              <a:buChar char="-"/>
            </a:pPr>
            <a:r>
              <a:rPr lang="ar-BH" sz="2400" dirty="0">
                <a:solidFill>
                  <a:schemeClr val="dk1"/>
                </a:solidFill>
              </a:rPr>
              <a:t>انتخاب مجلس تأسيسي. </a:t>
            </a:r>
          </a:p>
          <a:p>
            <a:pPr marL="342900" indent="-342900" algn="just" rtl="1">
              <a:buFontTx/>
              <a:buChar char="-"/>
            </a:pPr>
            <a:r>
              <a:rPr lang="ar-BH" sz="2400" dirty="0">
                <a:solidFill>
                  <a:schemeClr val="dk1"/>
                </a:solidFill>
              </a:rPr>
              <a:t>إعلان دستور جديد حدد نظام الحكم وهيئات الدولة. </a:t>
            </a:r>
          </a:p>
          <a:p>
            <a:pPr marL="342900" indent="-342900" algn="just" rtl="1">
              <a:buFontTx/>
              <a:buChar char="-"/>
            </a:pPr>
            <a:r>
              <a:rPr lang="ar-BH" sz="2400" dirty="0">
                <a:solidFill>
                  <a:schemeClr val="dk1"/>
                </a:solidFill>
              </a:rPr>
              <a:t>الانضمام لجامعة الدول العربية ومنظمة الأمم المتحدة. </a:t>
            </a:r>
          </a:p>
          <a:p>
            <a:pPr marL="342900" indent="-342900" algn="just" rtl="1">
              <a:buFontTx/>
              <a:buChar char="-"/>
            </a:pPr>
            <a:r>
              <a:rPr lang="ar-BH" sz="2400" dirty="0">
                <a:solidFill>
                  <a:schemeClr val="dk1"/>
                </a:solidFill>
              </a:rPr>
              <a:t>التقدم العمراني.</a:t>
            </a:r>
            <a:endParaRPr lang="en-US" sz="2400" dirty="0">
              <a:solidFill>
                <a:schemeClr val="dk1"/>
              </a:solidFill>
            </a:endParaRPr>
          </a:p>
        </p:txBody>
      </p:sp>
      <p:sp>
        <p:nvSpPr>
          <p:cNvPr id="7" name="Rounded Rectangle 1">
            <a:extLst>
              <a:ext uri="{FF2B5EF4-FFF2-40B4-BE49-F238E27FC236}">
                <a16:creationId xmlns:a16="http://schemas.microsoft.com/office/drawing/2014/main" xmlns="" id="{B6E9A230-20F6-4B36-9F17-C14F96BCB1B6}"/>
              </a:ext>
            </a:extLst>
          </p:cNvPr>
          <p:cNvSpPr/>
          <p:nvPr/>
        </p:nvSpPr>
        <p:spPr>
          <a:xfrm>
            <a:off x="1782770" y="1045030"/>
            <a:ext cx="3932230" cy="524724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smtClean="0">
                <a:ln w="22225">
                  <a:solidFill>
                    <a:schemeClr val="accent2"/>
                  </a:solidFill>
                  <a:prstDash val="solid"/>
                </a:ln>
                <a:solidFill>
                  <a:schemeClr val="accent2">
                    <a:lumMod val="40000"/>
                    <a:lumOff val="60000"/>
                  </a:schemeClr>
                </a:solidFill>
              </a:rPr>
              <a:t>قطر </a:t>
            </a:r>
            <a:endParaRPr lang="ar-BH" sz="3200" b="1" dirty="0">
              <a:ln w="22225">
                <a:solidFill>
                  <a:schemeClr val="accent2"/>
                </a:solidFill>
                <a:prstDash val="solid"/>
              </a:ln>
              <a:solidFill>
                <a:schemeClr val="accent2">
                  <a:lumMod val="40000"/>
                  <a:lumOff val="60000"/>
                </a:schemeClr>
              </a:solidFill>
            </a:endParaRPr>
          </a:p>
          <a:p>
            <a:pPr algn="just" rtl="1"/>
            <a:r>
              <a:rPr lang="ar-BH" sz="2400" dirty="0">
                <a:solidFill>
                  <a:schemeClr val="dk1"/>
                </a:solidFill>
              </a:rPr>
              <a:t>بعد قرار الانسحاب البريطاني من الخليج العربي 1968م، تم الاعتراف بدولة قطر وآلت فيها السلطة إلى أسرة </a:t>
            </a:r>
            <a:r>
              <a:rPr lang="ar-BH" sz="2400" dirty="0">
                <a:solidFill>
                  <a:schemeClr val="tx1"/>
                </a:solidFill>
              </a:rPr>
              <a:t>آل</a:t>
            </a:r>
            <a:r>
              <a:rPr lang="ar-BH" sz="2400" dirty="0">
                <a:solidFill>
                  <a:schemeClr val="dk1"/>
                </a:solidFill>
              </a:rPr>
              <a:t> ثاني. </a:t>
            </a:r>
          </a:p>
          <a:p>
            <a:pPr algn="just" rtl="1"/>
            <a:r>
              <a:rPr lang="ar-BH" sz="2400" dirty="0">
                <a:solidFill>
                  <a:schemeClr val="dk1"/>
                </a:solidFill>
              </a:rPr>
              <a:t>انضمت إلى جامعة الدول </a:t>
            </a:r>
            <a:r>
              <a:rPr lang="ar-BH" sz="2400" dirty="0" smtClean="0">
                <a:solidFill>
                  <a:schemeClr val="dk1"/>
                </a:solidFill>
              </a:rPr>
              <a:t>العربية </a:t>
            </a:r>
            <a:r>
              <a:rPr lang="ar-BH" sz="2400" dirty="0">
                <a:solidFill>
                  <a:schemeClr val="dk1"/>
                </a:solidFill>
              </a:rPr>
              <a:t>وهيئة الأمم المتحدة.</a:t>
            </a:r>
          </a:p>
          <a:p>
            <a:pPr algn="just" rtl="1"/>
            <a:endParaRPr lang="ar-BH" sz="2400" dirty="0">
              <a:solidFill>
                <a:schemeClr val="dk1"/>
              </a:solidFill>
            </a:endParaRPr>
          </a:p>
          <a:p>
            <a:pPr algn="just" rtl="1"/>
            <a:endParaRPr lang="ar-BH" sz="2400" dirty="0">
              <a:solidFill>
                <a:schemeClr val="dk1"/>
              </a:solidFill>
            </a:endParaRPr>
          </a:p>
          <a:p>
            <a:pPr algn="just" rtl="1"/>
            <a:endParaRPr lang="ar-BH" sz="2400" dirty="0">
              <a:solidFill>
                <a:schemeClr val="dk1"/>
              </a:solidFill>
            </a:endParaRPr>
          </a:p>
          <a:p>
            <a:pPr algn="just" rtl="1"/>
            <a:endParaRPr lang="ar-BH" sz="2400" dirty="0">
              <a:solidFill>
                <a:schemeClr val="dk1"/>
              </a:solidFill>
            </a:endParaRPr>
          </a:p>
          <a:p>
            <a:pPr algn="just" rtl="1"/>
            <a:endParaRPr lang="ar-BH" sz="2400" dirty="0">
              <a:solidFill>
                <a:schemeClr val="dk1"/>
              </a:solidFill>
            </a:endParaRPr>
          </a:p>
          <a:p>
            <a:pPr algn="just" rtl="1"/>
            <a:endParaRPr lang="ar-BH" sz="2400" dirty="0">
              <a:solidFill>
                <a:schemeClr val="dk1"/>
              </a:solidFill>
            </a:endParaRPr>
          </a:p>
          <a:p>
            <a:pPr algn="just" rtl="1"/>
            <a:endParaRPr lang="en-US" sz="2400" dirty="0">
              <a:solidFill>
                <a:schemeClr val="dk1"/>
              </a:solidFill>
            </a:endParaRPr>
          </a:p>
        </p:txBody>
      </p:sp>
      <p:sp>
        <p:nvSpPr>
          <p:cNvPr id="8" name="Rectangle 7">
            <a:extLst>
              <a:ext uri="{FF2B5EF4-FFF2-40B4-BE49-F238E27FC236}">
                <a16:creationId xmlns:a16="http://schemas.microsoft.com/office/drawing/2014/main" xmlns="" id="{9E86F709-22A9-476F-AA3E-B48F7EA45940}"/>
              </a:ext>
            </a:extLst>
          </p:cNvPr>
          <p:cNvSpPr/>
          <p:nvPr/>
        </p:nvSpPr>
        <p:spPr>
          <a:xfrm>
            <a:off x="1910514" y="330053"/>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514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93896" y="100667"/>
            <a:ext cx="6400800" cy="510943"/>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normAutofit fontScale="90000"/>
          </a:bodyPr>
          <a:lstStyle/>
          <a:p>
            <a:pPr algn="r" rtl="1">
              <a:spcAft>
                <a:spcPts val="800"/>
              </a:spcAft>
            </a:pPr>
            <a:r>
              <a:rPr lang="ar-BH" sz="3200" b="1" dirty="0" smtClean="0">
                <a:solidFill>
                  <a:srgbClr val="FF0000"/>
                </a:solidFill>
              </a:rPr>
              <a:t>استقلال </a:t>
            </a:r>
            <a:r>
              <a:rPr lang="ar-BH" sz="3200" b="1" dirty="0">
                <a:solidFill>
                  <a:srgbClr val="FF0000"/>
                </a:solidFill>
              </a:rPr>
              <a:t>الإمارت العربية المتحدة </a:t>
            </a:r>
            <a:endParaRPr lang="en-US" sz="3200" b="1" dirty="0">
              <a:solidFill>
                <a:srgbClr val="FF0000"/>
              </a:solidFill>
              <a:latin typeface="Simplified Arabic" panose="02020603050405020304" pitchFamily="18" charset="-78"/>
              <a:ea typeface="Calibri" panose="020F0502020204030204" pitchFamily="34" charset="0"/>
            </a:endParaRPr>
          </a:p>
        </p:txBody>
      </p:sp>
      <p:sp>
        <p:nvSpPr>
          <p:cNvPr id="5" name="Rectangle 4"/>
          <p:cNvSpPr/>
          <p:nvPr/>
        </p:nvSpPr>
        <p:spPr>
          <a:xfrm>
            <a:off x="9206103" y="1201193"/>
            <a:ext cx="2576824" cy="55977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chemeClr val="tx2">
                    <a:lumMod val="75000"/>
                  </a:schemeClr>
                </a:solidFill>
              </a:rPr>
              <a:t>أ- </a:t>
            </a:r>
            <a:r>
              <a:rPr lang="ar-BH" sz="2000" b="1" dirty="0">
                <a:solidFill>
                  <a:schemeClr val="tx2">
                    <a:lumMod val="75000"/>
                  </a:schemeClr>
                </a:solidFill>
              </a:rPr>
              <a:t>اهتمام بريطانيا بإمارات الخليج العربي  </a:t>
            </a:r>
            <a:endParaRPr lang="en-US" sz="2400" b="1" dirty="0">
              <a:solidFill>
                <a:schemeClr val="tx2">
                  <a:lumMod val="75000"/>
                </a:schemeClr>
              </a:solidFill>
            </a:endParaRPr>
          </a:p>
        </p:txBody>
      </p:sp>
      <p:sp>
        <p:nvSpPr>
          <p:cNvPr id="13" name="Rectangle 12"/>
          <p:cNvSpPr/>
          <p:nvPr/>
        </p:nvSpPr>
        <p:spPr>
          <a:xfrm>
            <a:off x="4062112" y="1215919"/>
            <a:ext cx="5143989" cy="54505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2">
                    <a:lumMod val="75000"/>
                  </a:schemeClr>
                </a:solidFill>
              </a:rPr>
              <a:t>ب- من التجزئة إلى الاتحاد </a:t>
            </a:r>
            <a:endParaRPr lang="en-US" sz="2000" b="1" dirty="0">
              <a:solidFill>
                <a:schemeClr val="tx2">
                  <a:lumMod val="75000"/>
                </a:schemeClr>
              </a:solidFill>
            </a:endParaRPr>
          </a:p>
        </p:txBody>
      </p:sp>
      <p:sp>
        <p:nvSpPr>
          <p:cNvPr id="14" name="Rectangle 13"/>
          <p:cNvSpPr/>
          <p:nvPr/>
        </p:nvSpPr>
        <p:spPr>
          <a:xfrm>
            <a:off x="9206102" y="1760972"/>
            <a:ext cx="2576824" cy="456764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10000"/>
              </a:lnSpc>
            </a:pPr>
            <a:r>
              <a:rPr lang="ar-BH" sz="1900" dirty="0">
                <a:solidFill>
                  <a:schemeClr val="tx1"/>
                </a:solidFill>
              </a:rPr>
              <a:t>تزايد اهتمام بريطانيا بإمارات الخليج العربي أثر الحرب العالمية الثانية تمثل ذلك في  اتخاذها للخطوات التالية:</a:t>
            </a:r>
          </a:p>
          <a:p>
            <a:pPr algn="r" rtl="1">
              <a:lnSpc>
                <a:spcPct val="110000"/>
              </a:lnSpc>
              <a:buFontTx/>
              <a:buChar char="-"/>
            </a:pPr>
            <a:r>
              <a:rPr lang="ar-BH" sz="1900" dirty="0">
                <a:solidFill>
                  <a:schemeClr val="tx1"/>
                </a:solidFill>
              </a:rPr>
              <a:t> تأسيس وكالة سياسية في الشارقة.</a:t>
            </a:r>
          </a:p>
          <a:p>
            <a:pPr marL="265113" indent="-265113" algn="r" rtl="1">
              <a:lnSpc>
                <a:spcPct val="110000"/>
              </a:lnSpc>
              <a:buFontTx/>
              <a:buChar char="-"/>
            </a:pPr>
            <a:r>
              <a:rPr lang="ar-BH" sz="1900" dirty="0">
                <a:solidFill>
                  <a:schemeClr val="tx1"/>
                </a:solidFill>
              </a:rPr>
              <a:t> اتخاذ دبي قاعدة سياسية تشرف على الساحل العُماني فيما احتفظت الشارقة بموقعها قاعدةً عسكرية وجوية لبريطانيا في الخليج العربي</a:t>
            </a:r>
            <a:r>
              <a:rPr lang="ar-BH" sz="1900" dirty="0"/>
              <a:t>.</a:t>
            </a:r>
          </a:p>
          <a:p>
            <a:pPr marL="265113" indent="-265113" algn="r" rtl="1">
              <a:lnSpc>
                <a:spcPct val="110000"/>
              </a:lnSpc>
              <a:buFontTx/>
              <a:buChar char="-"/>
            </a:pPr>
            <a:endParaRPr lang="ar-BH" sz="2000" dirty="0"/>
          </a:p>
        </p:txBody>
      </p:sp>
      <p:sp>
        <p:nvSpPr>
          <p:cNvPr id="15" name="Rectangle 14"/>
          <p:cNvSpPr/>
          <p:nvPr/>
        </p:nvSpPr>
        <p:spPr>
          <a:xfrm>
            <a:off x="4047172" y="1767693"/>
            <a:ext cx="5151460" cy="4560917"/>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10000"/>
              </a:lnSpc>
            </a:pPr>
            <a:r>
              <a:rPr lang="ar-BH" sz="1900" dirty="0">
                <a:solidFill>
                  <a:schemeClr val="tx1"/>
                </a:solidFill>
              </a:rPr>
              <a:t>سرع قرار انسحاب بريطانيا من الخليج العربي وتيرة قيام اتحاد يضم إمارات الساحل المتصالح التي شعرت بخطر التجزئة على مستقبلها السياسي وبات التقارب أكثر ضرورة للاعتبارات التالية:</a:t>
            </a:r>
          </a:p>
          <a:p>
            <a:pPr algn="r" rtl="1">
              <a:lnSpc>
                <a:spcPct val="110000"/>
              </a:lnSpc>
              <a:buFontTx/>
              <a:buChar char="-"/>
            </a:pPr>
            <a:r>
              <a:rPr lang="ar-BH" sz="1900" dirty="0">
                <a:solidFill>
                  <a:schemeClr val="tx1"/>
                </a:solidFill>
              </a:rPr>
              <a:t> توفر جميع مقومات الوحدة المكاملة. </a:t>
            </a:r>
          </a:p>
          <a:p>
            <a:pPr algn="r" rtl="1">
              <a:lnSpc>
                <a:spcPct val="110000"/>
              </a:lnSpc>
              <a:buFontTx/>
              <a:buChar char="-"/>
            </a:pPr>
            <a:r>
              <a:rPr lang="ar-BH" sz="1900" dirty="0">
                <a:solidFill>
                  <a:schemeClr val="tx1"/>
                </a:solidFill>
              </a:rPr>
              <a:t> تشابه نظم الحكم. </a:t>
            </a:r>
          </a:p>
          <a:p>
            <a:pPr algn="r" rtl="1">
              <a:lnSpc>
                <a:spcPct val="110000"/>
              </a:lnSpc>
              <a:buFontTx/>
              <a:buChar char="-"/>
            </a:pPr>
            <a:r>
              <a:rPr lang="ar-BH" sz="1900" dirty="0">
                <a:solidFill>
                  <a:schemeClr val="tx1"/>
                </a:solidFill>
              </a:rPr>
              <a:t> وجود ثروة نفطية في معظم الإمارات. </a:t>
            </a:r>
          </a:p>
          <a:p>
            <a:pPr algn="r" rtl="1">
              <a:lnSpc>
                <a:spcPct val="110000"/>
              </a:lnSpc>
              <a:buFontTx/>
              <a:buChar char="-"/>
            </a:pPr>
            <a:r>
              <a:rPr lang="ar-BH" sz="1900" dirty="0">
                <a:solidFill>
                  <a:schemeClr val="tx1"/>
                </a:solidFill>
              </a:rPr>
              <a:t> إدراك أهل الإمارات من أن التجزئة تشكل تهديدا لمستقبلها.</a:t>
            </a:r>
          </a:p>
          <a:p>
            <a:pPr algn="r" rtl="1">
              <a:lnSpc>
                <a:spcPct val="110000"/>
              </a:lnSpc>
            </a:pPr>
            <a:r>
              <a:rPr lang="ar-BH" sz="1900" dirty="0">
                <a:solidFill>
                  <a:schemeClr val="tx1"/>
                </a:solidFill>
              </a:rPr>
              <a:t>عقد اجتماع في 18 فبراير 1968م، بين حاكمي أبو ظبي ودبي أعلنا فيه اتفاقًا ثنائًيا ودعوة سائر الإمارات للانضمام إلى الاتحاد</a:t>
            </a:r>
          </a:p>
          <a:p>
            <a:pPr algn="r" rtl="1">
              <a:lnSpc>
                <a:spcPct val="110000"/>
              </a:lnSpc>
            </a:pPr>
            <a:r>
              <a:rPr lang="ar-BH" sz="1900" dirty="0">
                <a:solidFill>
                  <a:schemeClr val="tx1"/>
                </a:solidFill>
              </a:rPr>
              <a:t>ا</a:t>
            </a:r>
            <a:r>
              <a:rPr lang="ar-BH" sz="1900" dirty="0" smtClean="0">
                <a:solidFill>
                  <a:schemeClr val="tx1"/>
                </a:solidFill>
              </a:rPr>
              <a:t>ستجاب </a:t>
            </a:r>
            <a:r>
              <a:rPr lang="ar-BH" sz="1900" dirty="0">
                <a:solidFill>
                  <a:schemeClr val="tx1"/>
                </a:solidFill>
              </a:rPr>
              <a:t>حكام الإمارات لهذا الدعوة وعقدوا اجتماعا في أواخر فبراير عام 1968م في دبي، وانضم لاجتماعهم </a:t>
            </a:r>
            <a:r>
              <a:rPr lang="ar-BH" sz="1900" dirty="0" smtClean="0">
                <a:solidFill>
                  <a:schemeClr val="tx1"/>
                </a:solidFill>
              </a:rPr>
              <a:t>في البداية حاكما </a:t>
            </a:r>
            <a:r>
              <a:rPr lang="ar-BH" sz="1900" dirty="0">
                <a:solidFill>
                  <a:schemeClr val="tx1"/>
                </a:solidFill>
              </a:rPr>
              <a:t>البحرين وقطر، واعلنوا قيام اتحاد الإمارات </a:t>
            </a:r>
            <a:r>
              <a:rPr lang="ar-BH" sz="1900" dirty="0" smtClean="0">
                <a:solidFill>
                  <a:schemeClr val="tx1"/>
                </a:solidFill>
              </a:rPr>
              <a:t>العربية، ولكن لم يدخل كل من حاكمي البحرين وقطر في هذا الاتحاد فعليًا.</a:t>
            </a:r>
            <a:endParaRPr lang="ar-BH" sz="1900" dirty="0">
              <a:solidFill>
                <a:schemeClr val="tx1"/>
              </a:solidFill>
            </a:endParaRPr>
          </a:p>
        </p:txBody>
      </p:sp>
      <p:sp>
        <p:nvSpPr>
          <p:cNvPr id="16" name="Rectangle 15"/>
          <p:cNvSpPr/>
          <p:nvPr/>
        </p:nvSpPr>
        <p:spPr>
          <a:xfrm>
            <a:off x="757988" y="1767693"/>
            <a:ext cx="3296651" cy="452213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indent="-176213" algn="just" rtl="1">
              <a:buFontTx/>
              <a:buChar char="-"/>
              <a:tabLst>
                <a:tab pos="265113" algn="l"/>
              </a:tabLst>
            </a:pPr>
            <a:r>
              <a:rPr lang="ar-BH" sz="1900" dirty="0">
                <a:solidFill>
                  <a:schemeClr val="tx1"/>
                </a:solidFill>
              </a:rPr>
              <a:t>عقد حكام إمارات الساحل المتصالح اجتماع في دبي بتاريخ 18يونيو 1971م أعلنوا فيه عن قيام دولة الإمارات العربية المتحدة، وانتخاب الشيخ زايد بن سلطان رئيسًا لها.</a:t>
            </a:r>
          </a:p>
          <a:p>
            <a:pPr algn="just" rtl="1">
              <a:buFontTx/>
              <a:buChar char="-"/>
            </a:pPr>
            <a:r>
              <a:rPr lang="ar-BH" sz="1900" dirty="0">
                <a:solidFill>
                  <a:schemeClr val="tx1"/>
                </a:solidFill>
              </a:rPr>
              <a:t> انضمت الدولة الجديدة إلى جامعة الدول العربية ومنظمة الأمم المتحدة في ديسمبر </a:t>
            </a:r>
            <a:r>
              <a:rPr lang="ar-BH" sz="1900" smtClean="0">
                <a:solidFill>
                  <a:schemeClr val="tx1"/>
                </a:solidFill>
              </a:rPr>
              <a:t>1971م.</a:t>
            </a:r>
          </a:p>
          <a:p>
            <a:pPr algn="just" rtl="1">
              <a:buFontTx/>
              <a:buChar char="-"/>
            </a:pPr>
            <a:r>
              <a:rPr lang="ar-BH" sz="1900" smtClean="0">
                <a:solidFill>
                  <a:schemeClr val="tx1"/>
                </a:solidFill>
              </a:rPr>
              <a:t>في </a:t>
            </a:r>
            <a:r>
              <a:rPr lang="ar-BH" sz="1900" dirty="0">
                <a:solidFill>
                  <a:schemeClr val="tx1"/>
                </a:solidFill>
              </a:rPr>
              <a:t>فبراير عام 1972م انضمت إمارة رأس الخيمة إلى الاتحاد</a:t>
            </a:r>
            <a:r>
              <a:rPr lang="ar-BH" sz="1900" dirty="0" smtClean="0">
                <a:solidFill>
                  <a:schemeClr val="tx1"/>
                </a:solidFill>
              </a:rPr>
              <a:t>.</a:t>
            </a:r>
          </a:p>
          <a:p>
            <a:pPr algn="just" rtl="1"/>
            <a:r>
              <a:rPr lang="ar-BH" sz="1900" dirty="0" smtClean="0">
                <a:solidFill>
                  <a:schemeClr val="tx1"/>
                </a:solidFill>
              </a:rPr>
              <a:t>-أصبح يضم الاتحاد كل من: أبوظبي، دبي، رأس الخيمة، أم القيوين، الشارقة، عجمان، الفجيرة.</a:t>
            </a:r>
          </a:p>
          <a:p>
            <a:pPr algn="just" rtl="1">
              <a:lnSpc>
                <a:spcPct val="150000"/>
              </a:lnSpc>
              <a:buFontTx/>
              <a:buChar char="-"/>
            </a:pPr>
            <a:endParaRPr lang="en-US" sz="1900" dirty="0">
              <a:solidFill>
                <a:schemeClr val="tx1"/>
              </a:solidFill>
            </a:endParaRPr>
          </a:p>
        </p:txBody>
      </p:sp>
      <p:sp>
        <p:nvSpPr>
          <p:cNvPr id="27" name="Rectangle 26">
            <a:extLst>
              <a:ext uri="{FF2B5EF4-FFF2-40B4-BE49-F238E27FC236}">
                <a16:creationId xmlns:a16="http://schemas.microsoft.com/office/drawing/2014/main" xmlns="" id="{18BD301F-7BAD-48E8-B1F7-FB1D74D64C0C}"/>
              </a:ext>
            </a:extLst>
          </p:cNvPr>
          <p:cNvSpPr/>
          <p:nvPr/>
        </p:nvSpPr>
        <p:spPr>
          <a:xfrm>
            <a:off x="771967" y="1209196"/>
            <a:ext cx="3290144" cy="55177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2">
                    <a:lumMod val="75000"/>
                  </a:schemeClr>
                </a:solidFill>
              </a:rPr>
              <a:t>ج- قيام دولة الإمارت العربية المتحدة </a:t>
            </a:r>
            <a:endParaRPr lang="en-US" sz="2000" b="1" dirty="0">
              <a:solidFill>
                <a:schemeClr val="tx2">
                  <a:lumMod val="75000"/>
                </a:schemeClr>
              </a:solidFill>
            </a:endParaRPr>
          </a:p>
        </p:txBody>
      </p:sp>
      <p:grpSp>
        <p:nvGrpSpPr>
          <p:cNvPr id="2" name="Group 1">
            <a:extLst>
              <a:ext uri="{FF2B5EF4-FFF2-40B4-BE49-F238E27FC236}">
                <a16:creationId xmlns:a16="http://schemas.microsoft.com/office/drawing/2014/main" xmlns="" id="{B44E55CF-B8F9-4C41-95D8-30F46CCBAE97}"/>
              </a:ext>
            </a:extLst>
          </p:cNvPr>
          <p:cNvGrpSpPr/>
          <p:nvPr/>
        </p:nvGrpSpPr>
        <p:grpSpPr>
          <a:xfrm>
            <a:off x="2193217" y="605656"/>
            <a:ext cx="8279944" cy="658217"/>
            <a:chOff x="2193218" y="568171"/>
            <a:chExt cx="8279944" cy="715511"/>
          </a:xfrm>
        </p:grpSpPr>
        <p:cxnSp>
          <p:nvCxnSpPr>
            <p:cNvPr id="7" name="Straight Arrow Connector 6"/>
            <p:cNvCxnSpPr/>
            <p:nvPr/>
          </p:nvCxnSpPr>
          <p:spPr>
            <a:xfrm>
              <a:off x="6358317" y="568171"/>
              <a:ext cx="0" cy="345593"/>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2199568" y="913764"/>
              <a:ext cx="8273594" cy="0"/>
            </a:xfrm>
            <a:prstGeom prst="line">
              <a:avLst/>
            </a:prstGeom>
            <a:ln w="31750"/>
          </p:spPr>
          <p:style>
            <a:lnRef idx="1">
              <a:schemeClr val="dk1"/>
            </a:lnRef>
            <a:fillRef idx="0">
              <a:schemeClr val="dk1"/>
            </a:fillRef>
            <a:effectRef idx="0">
              <a:schemeClr val="dk1"/>
            </a:effectRef>
            <a:fontRef idx="minor">
              <a:schemeClr val="tx1"/>
            </a:fontRef>
          </p:style>
        </p:cxnSp>
        <p:cxnSp>
          <p:nvCxnSpPr>
            <p:cNvPr id="10" name="Straight Arrow Connector 9"/>
            <p:cNvCxnSpPr>
              <a:cxnSpLocks/>
            </p:cNvCxnSpPr>
            <p:nvPr/>
          </p:nvCxnSpPr>
          <p:spPr>
            <a:xfrm>
              <a:off x="6358317" y="935915"/>
              <a:ext cx="0" cy="321771"/>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a:cxnSpLocks/>
            </p:cNvCxnSpPr>
            <p:nvPr/>
          </p:nvCxnSpPr>
          <p:spPr>
            <a:xfrm flipH="1">
              <a:off x="10456962" y="945886"/>
              <a:ext cx="16200" cy="337796"/>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xmlns="" id="{2A059D7F-4963-43A2-8B49-4A9FB632B70E}"/>
                </a:ext>
              </a:extLst>
            </p:cNvPr>
            <p:cNvCxnSpPr>
              <a:cxnSpLocks/>
            </p:cNvCxnSpPr>
            <p:nvPr/>
          </p:nvCxnSpPr>
          <p:spPr>
            <a:xfrm rot="5400000">
              <a:off x="2062928" y="1072556"/>
              <a:ext cx="273280" cy="12700"/>
            </a:xfrm>
            <a:prstGeom prst="curvedConnector3">
              <a:avLst>
                <a:gd name="adj1" fmla="val 50000"/>
              </a:avLst>
            </a:prstGeom>
            <a:ln w="34925">
              <a:tailEnd type="triangle"/>
            </a:ln>
          </p:spPr>
          <p:style>
            <a:lnRef idx="1">
              <a:schemeClr val="dk1"/>
            </a:lnRef>
            <a:fillRef idx="0">
              <a:schemeClr val="dk1"/>
            </a:fillRef>
            <a:effectRef idx="0">
              <a:schemeClr val="dk1"/>
            </a:effectRef>
            <a:fontRef idx="minor">
              <a:schemeClr val="tx1"/>
            </a:fontRef>
          </p:style>
        </p:cxnSp>
      </p:grpSp>
      <p:sp>
        <p:nvSpPr>
          <p:cNvPr id="17" name="Rectangle 16">
            <a:extLst>
              <a:ext uri="{FF2B5EF4-FFF2-40B4-BE49-F238E27FC236}">
                <a16:creationId xmlns:a16="http://schemas.microsoft.com/office/drawing/2014/main" xmlns="" id="{9BC8DFFE-D88B-41E2-A0CB-4D3F5B64493A}"/>
              </a:ext>
            </a:extLst>
          </p:cNvPr>
          <p:cNvSpPr/>
          <p:nvPr/>
        </p:nvSpPr>
        <p:spPr>
          <a:xfrm>
            <a:off x="1171578" y="200503"/>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392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3" grpId="0" animBg="1"/>
      <p:bldP spid="14" grpId="0" animBg="1"/>
      <p:bldP spid="15" grpId="0" animBg="1"/>
      <p:bldP spid="16"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2654" y="456491"/>
            <a:ext cx="4653886" cy="647748"/>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rtl="1">
              <a:spcAft>
                <a:spcPts val="800"/>
              </a:spcAft>
            </a:pPr>
            <a:r>
              <a:rPr lang="ar-BH" sz="3200" b="1" dirty="0" smtClean="0">
                <a:solidFill>
                  <a:srgbClr val="FF0000"/>
                </a:solidFill>
              </a:rPr>
              <a:t>استقلال </a:t>
            </a:r>
            <a:r>
              <a:rPr lang="ar-BH" sz="3200" b="1" dirty="0">
                <a:solidFill>
                  <a:srgbClr val="FF0000"/>
                </a:solidFill>
              </a:rPr>
              <a:t>سلطنة عُمان </a:t>
            </a:r>
            <a:endParaRPr lang="en-US" sz="3200" b="1" dirty="0">
              <a:solidFill>
                <a:srgbClr val="FF0000"/>
              </a:solidFill>
              <a:latin typeface="Simplified Arabic" panose="02020603050405020304" pitchFamily="18" charset="-78"/>
              <a:ea typeface="Calibri" panose="020F0502020204030204" pitchFamily="34" charset="0"/>
            </a:endParaRPr>
          </a:p>
        </p:txBody>
      </p:sp>
      <p:sp>
        <p:nvSpPr>
          <p:cNvPr id="5" name="Rectangle 4"/>
          <p:cNvSpPr/>
          <p:nvPr/>
        </p:nvSpPr>
        <p:spPr>
          <a:xfrm>
            <a:off x="6783621" y="1821091"/>
            <a:ext cx="4636409" cy="47220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400" b="1" dirty="0">
                <a:solidFill>
                  <a:schemeClr val="tx1"/>
                </a:solidFill>
              </a:rPr>
              <a:t>أ- تعزيز السيطرة البريطانية على عُمان.</a:t>
            </a:r>
          </a:p>
        </p:txBody>
      </p:sp>
      <p:grpSp>
        <p:nvGrpSpPr>
          <p:cNvPr id="12" name="Group 11"/>
          <p:cNvGrpSpPr/>
          <p:nvPr/>
        </p:nvGrpSpPr>
        <p:grpSpPr>
          <a:xfrm>
            <a:off x="2489641" y="1075967"/>
            <a:ext cx="7212718" cy="711745"/>
            <a:chOff x="2098185" y="2180492"/>
            <a:chExt cx="7448226" cy="898140"/>
          </a:xfrm>
        </p:grpSpPr>
        <p:cxnSp>
          <p:nvCxnSpPr>
            <p:cNvPr id="7" name="Straight Arrow Connector 6"/>
            <p:cNvCxnSpPr/>
            <p:nvPr/>
          </p:nvCxnSpPr>
          <p:spPr>
            <a:xfrm>
              <a:off x="6189785" y="2180492"/>
              <a:ext cx="0" cy="436099"/>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9" name="Straight Connector 8"/>
            <p:cNvCxnSpPr>
              <a:cxnSpLocks/>
            </p:cNvCxnSpPr>
            <p:nvPr/>
          </p:nvCxnSpPr>
          <p:spPr>
            <a:xfrm>
              <a:off x="2098185" y="2616590"/>
              <a:ext cx="7448226" cy="18903"/>
            </a:xfrm>
            <a:prstGeom prst="line">
              <a:avLst/>
            </a:prstGeom>
            <a:ln w="31750"/>
          </p:spPr>
          <p:style>
            <a:lnRef idx="1">
              <a:schemeClr val="dk1"/>
            </a:lnRef>
            <a:fillRef idx="0">
              <a:schemeClr val="dk1"/>
            </a:fillRef>
            <a:effectRef idx="0">
              <a:schemeClr val="dk1"/>
            </a:effectRef>
            <a:fontRef idx="minor">
              <a:schemeClr val="tx1"/>
            </a:fontRef>
          </p:style>
        </p:cxnSp>
        <p:cxnSp>
          <p:nvCxnSpPr>
            <p:cNvPr id="10" name="Straight Arrow Connector 9"/>
            <p:cNvCxnSpPr>
              <a:cxnSpLocks/>
            </p:cNvCxnSpPr>
            <p:nvPr/>
          </p:nvCxnSpPr>
          <p:spPr>
            <a:xfrm>
              <a:off x="2098185" y="2635493"/>
              <a:ext cx="0" cy="436101"/>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9546411" y="2642533"/>
              <a:ext cx="0" cy="436099"/>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grpSp>
      <p:sp>
        <p:nvSpPr>
          <p:cNvPr id="13" name="Rectangle 12"/>
          <p:cNvSpPr/>
          <p:nvPr/>
        </p:nvSpPr>
        <p:spPr>
          <a:xfrm>
            <a:off x="1335508" y="1836484"/>
            <a:ext cx="5173569" cy="47220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400" b="1" dirty="0">
                <a:solidFill>
                  <a:schemeClr val="tx1"/>
                </a:solidFill>
              </a:rPr>
              <a:t>ب- توحيد عُمان وانفتاحها على الخارج. </a:t>
            </a:r>
          </a:p>
        </p:txBody>
      </p:sp>
      <p:sp>
        <p:nvSpPr>
          <p:cNvPr id="14" name="Rectangle 13"/>
          <p:cNvSpPr/>
          <p:nvPr/>
        </p:nvSpPr>
        <p:spPr>
          <a:xfrm>
            <a:off x="6766149" y="2380890"/>
            <a:ext cx="4653886" cy="4069427"/>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2400" dirty="0">
              <a:solidFill>
                <a:schemeClr val="tx1"/>
              </a:solidFill>
            </a:endParaRPr>
          </a:p>
          <a:p>
            <a:pPr algn="r" rtl="1"/>
            <a:endParaRPr lang="ar-BH" sz="2400" dirty="0">
              <a:solidFill>
                <a:schemeClr val="tx1"/>
              </a:solidFill>
            </a:endParaRPr>
          </a:p>
          <a:p>
            <a:pPr marL="432000" algn="just" rtl="1"/>
            <a:endParaRPr lang="ar-BH" sz="2400" dirty="0">
              <a:solidFill>
                <a:schemeClr val="tx1"/>
              </a:solidFill>
            </a:endParaRPr>
          </a:p>
          <a:p>
            <a:pPr marL="432000" algn="just" rtl="1"/>
            <a:endParaRPr lang="ar-BH" sz="2400" dirty="0">
              <a:solidFill>
                <a:schemeClr val="tx1"/>
              </a:solidFill>
            </a:endParaRPr>
          </a:p>
          <a:p>
            <a:pPr marL="432000" algn="just" rtl="1"/>
            <a:r>
              <a:rPr lang="ar-BH" sz="2400" dirty="0">
                <a:solidFill>
                  <a:schemeClr val="tx1"/>
                </a:solidFill>
              </a:rPr>
              <a:t>شهدت البلاد خلال النصف الثاني من القرن العشرين تطورات هامة كان من أبرزها:</a:t>
            </a:r>
          </a:p>
          <a:p>
            <a:pPr marL="432000" algn="just" rtl="1">
              <a:buFontTx/>
              <a:buChar char="-"/>
            </a:pPr>
            <a:r>
              <a:rPr lang="ar-BH" sz="2400" dirty="0">
                <a:solidFill>
                  <a:schemeClr val="tx1"/>
                </a:solidFill>
              </a:rPr>
              <a:t> توقيع السلطان سعيد بن تيمور ميثاق للتعاون والصداقة والتجارة مع بريطانيا عام 1951م.</a:t>
            </a:r>
          </a:p>
          <a:p>
            <a:pPr marL="432000" algn="just" rtl="1">
              <a:buFontTx/>
              <a:buChar char="-"/>
            </a:pPr>
            <a:r>
              <a:rPr lang="ar-BH" sz="2400" dirty="0">
                <a:solidFill>
                  <a:schemeClr val="tx1"/>
                </a:solidFill>
              </a:rPr>
              <a:t>عانت البلاد عزلة دولية، إذ لم تكن لديها علاقات مع الجامعة العربية أو الأمم المتحدة. </a:t>
            </a:r>
          </a:p>
          <a:p>
            <a:pPr algn="r" rtl="1">
              <a:buFontTx/>
              <a:buChar char="-"/>
            </a:pPr>
            <a:endParaRPr lang="ar-BH" sz="2400" dirty="0">
              <a:solidFill>
                <a:schemeClr val="tx1"/>
              </a:solidFill>
            </a:endParaRPr>
          </a:p>
          <a:p>
            <a:pPr algn="r" rtl="1">
              <a:buFontTx/>
              <a:buChar char="-"/>
            </a:pPr>
            <a:endParaRPr lang="ar-BH" sz="2400" dirty="0">
              <a:solidFill>
                <a:schemeClr val="tx1"/>
              </a:solidFill>
            </a:endParaRPr>
          </a:p>
          <a:p>
            <a:pPr algn="r" rtl="1">
              <a:buFontTx/>
              <a:buChar char="-"/>
            </a:pPr>
            <a:endParaRPr lang="ar-BH" sz="2400" dirty="0">
              <a:solidFill>
                <a:schemeClr val="tx1"/>
              </a:solidFill>
            </a:endParaRPr>
          </a:p>
          <a:p>
            <a:pPr algn="r" rtl="1"/>
            <a:endParaRPr lang="ar-BH" sz="2400" dirty="0">
              <a:solidFill>
                <a:schemeClr val="tx1"/>
              </a:solidFill>
            </a:endParaRPr>
          </a:p>
        </p:txBody>
      </p:sp>
      <p:sp>
        <p:nvSpPr>
          <p:cNvPr id="16" name="Rectangle 15"/>
          <p:cNvSpPr/>
          <p:nvPr/>
        </p:nvSpPr>
        <p:spPr>
          <a:xfrm>
            <a:off x="1335508" y="2429697"/>
            <a:ext cx="5173576" cy="3971812"/>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dirty="0">
                <a:solidFill>
                  <a:schemeClr val="tx1"/>
                </a:solidFill>
              </a:rPr>
              <a:t>تولى الحكم السلطان قابوس بن سعيد عام 1970م، الذي حظيَ بتأييد شعبي كبير، وقام بعدة خطوات مهمة، أبرزها:</a:t>
            </a:r>
          </a:p>
          <a:p>
            <a:pPr marL="342900" indent="-342900" algn="just" rtl="1">
              <a:buFontTx/>
              <a:buChar char="-"/>
            </a:pPr>
            <a:r>
              <a:rPr lang="ar-BH" sz="2400" dirty="0">
                <a:solidFill>
                  <a:schemeClr val="tx1"/>
                </a:solidFill>
              </a:rPr>
              <a:t>تحطيم حواجز العزلة، فانضمت إلى هيئة الأمم المتحدة وجامعة الدول العربية. </a:t>
            </a:r>
          </a:p>
          <a:p>
            <a:pPr marL="342900" indent="-342900" algn="just" rtl="1">
              <a:buFontTx/>
              <a:buChar char="-"/>
            </a:pPr>
            <a:r>
              <a:rPr lang="ar-BH" sz="2400" dirty="0">
                <a:solidFill>
                  <a:schemeClr val="tx1"/>
                </a:solidFill>
              </a:rPr>
              <a:t>تغيير اسم السلطنة من سلطنة مسقط وعُمان إلى سلطنة عُمان. </a:t>
            </a:r>
          </a:p>
          <a:p>
            <a:pPr marL="342900" indent="-342900" algn="just" rtl="1">
              <a:buFontTx/>
              <a:buChar char="-"/>
            </a:pPr>
            <a:r>
              <a:rPr lang="ar-BH" sz="2400" dirty="0">
                <a:solidFill>
                  <a:schemeClr val="tx1"/>
                </a:solidFill>
              </a:rPr>
              <a:t>ضم المناطق التي كانت خارجة عن نفوذ الدولة في الساحل والداخل والقيام بمصالحة وطنية. </a:t>
            </a:r>
          </a:p>
          <a:p>
            <a:pPr marL="342900" indent="-342900" algn="just" rtl="1">
              <a:buFontTx/>
              <a:buChar char="-"/>
            </a:pPr>
            <a:r>
              <a:rPr lang="ar-BH" sz="2400" dirty="0">
                <a:solidFill>
                  <a:schemeClr val="tx1"/>
                </a:solidFill>
              </a:rPr>
              <a:t>العمل على بناء دولة عصرية لها مكانتها العربية والدّولية.</a:t>
            </a:r>
            <a:endParaRPr lang="en-US" sz="2400" dirty="0">
              <a:solidFill>
                <a:schemeClr val="tx1"/>
              </a:solidFill>
            </a:endParaRPr>
          </a:p>
        </p:txBody>
      </p:sp>
      <p:sp>
        <p:nvSpPr>
          <p:cNvPr id="15" name="Rectangle 14">
            <a:extLst>
              <a:ext uri="{FF2B5EF4-FFF2-40B4-BE49-F238E27FC236}">
                <a16:creationId xmlns:a16="http://schemas.microsoft.com/office/drawing/2014/main" xmlns="" id="{72A9BF3B-6D04-4646-9D46-161971846E92}"/>
              </a:ext>
            </a:extLst>
          </p:cNvPr>
          <p:cNvSpPr/>
          <p:nvPr/>
        </p:nvSpPr>
        <p:spPr>
          <a:xfrm>
            <a:off x="1217084" y="233370"/>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333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circle(in)">
                                      <p:cBhvr>
                                        <p:cTn id="31" dur="20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circle(in)">
                                      <p:cBhvr>
                                        <p:cTn id="36"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3" grpId="0" animBg="1"/>
      <p:bldP spid="14"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9884" y="2634961"/>
            <a:ext cx="9965670" cy="2202526"/>
          </a:xfrm>
          <a:prstGeom prst="rect">
            <a:avLst/>
          </a:prstGeom>
          <a:solidFill>
            <a:schemeClr val="accent6">
              <a:lumMod val="20000"/>
              <a:lumOff val="80000"/>
            </a:schemeClr>
          </a:solidFill>
        </p:spPr>
        <p:txBody>
          <a:bodyPr wrap="square" rtlCol="0">
            <a:spAutoFit/>
          </a:bodyPr>
          <a:lstStyle/>
          <a:p>
            <a:pPr algn="just" rtl="1">
              <a:lnSpc>
                <a:spcPct val="200000"/>
              </a:lnSpc>
            </a:pPr>
            <a:r>
              <a:rPr lang="ar-BH" sz="2400" b="1"/>
              <a:t>	وبذلك </a:t>
            </a:r>
            <a:r>
              <a:rPr lang="ar-BH" sz="2400" b="1" dirty="0"/>
              <a:t>تمكنت دول شبه الجزيرة العربية التي كان بعضها خاضعة للسيطرة البريطانية المباشرة، من تحقيق سيادتها منذ مطلع سبعينات القرن العشرين والتفرغ لمرحلة البناء والتنمية، مستغلة في ذلك اكتشاف النفط في أراضيها ، والعائدات الكبيرة التي وفرها لتحقيق ذلك.</a:t>
            </a:r>
            <a:endParaRPr lang="en-US" sz="2400" b="1" dirty="0"/>
          </a:p>
        </p:txBody>
      </p:sp>
      <p:sp>
        <p:nvSpPr>
          <p:cNvPr id="4" name="Rectangle 3">
            <a:extLst>
              <a:ext uri="{FF2B5EF4-FFF2-40B4-BE49-F238E27FC236}">
                <a16:creationId xmlns:a16="http://schemas.microsoft.com/office/drawing/2014/main" xmlns="" id="{24AEF61F-8F9E-4C4B-A561-0A5DBCA1188F}"/>
              </a:ext>
            </a:extLst>
          </p:cNvPr>
          <p:cNvSpPr/>
          <p:nvPr/>
        </p:nvSpPr>
        <p:spPr>
          <a:xfrm>
            <a:off x="1479884" y="512718"/>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7963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0026" y="2977069"/>
            <a:ext cx="8421329" cy="1181285"/>
          </a:xfrm>
          <a:prstGeom prst="rect">
            <a:avLst/>
          </a:prstGeom>
          <a:solidFill>
            <a:schemeClr val="accent5">
              <a:lumMod val="20000"/>
              <a:lumOff val="80000"/>
            </a:schemeClr>
          </a:solidFill>
        </p:spPr>
        <p:txBody>
          <a:bodyPr wrap="square">
            <a:spAutoFit/>
          </a:bodyPr>
          <a:lstStyle/>
          <a:p>
            <a:pPr algn="ctr" rtl="1">
              <a:lnSpc>
                <a:spcPct val="150000"/>
              </a:lnSpc>
              <a:spcAft>
                <a:spcPts val="0"/>
              </a:spcAft>
            </a:pPr>
            <a:r>
              <a:rPr lang="ar-BH" sz="4000" b="1" dirty="0">
                <a:solidFill>
                  <a:srgbClr val="FF0000"/>
                </a:solidFill>
                <a:latin typeface="Arial" panose="020B0604020202020204" pitchFamily="34" charset="0"/>
                <a:ea typeface="Calibri" panose="020F0502020204030204" pitchFamily="34" charset="0"/>
                <a:cs typeface="Arial" panose="020B0604020202020204" pitchFamily="34" charset="0"/>
              </a:rPr>
              <a:t>انتهى الدّرسُ</a:t>
            </a:r>
          </a:p>
          <a:p>
            <a:pPr algn="ctr" rtl="1">
              <a:lnSpc>
                <a:spcPct val="150000"/>
              </a:lnSpc>
              <a:spcAft>
                <a:spcPts val="0"/>
              </a:spcAft>
            </a:pPr>
            <a:endParaRPr lang="en-US" sz="800" b="1" dirty="0">
              <a:solidFill>
                <a:srgbClr val="FF0000"/>
              </a:solidFill>
              <a:latin typeface="Calibri" panose="020F0502020204030204" pitchFamily="34" charset="0"/>
              <a:ea typeface="Calibri" panose="020F0502020204030204" pitchFamily="34" charset="0"/>
              <a:cs typeface="+mj-cs"/>
            </a:endParaRPr>
          </a:p>
        </p:txBody>
      </p:sp>
      <p:sp>
        <p:nvSpPr>
          <p:cNvPr id="5" name="Rectangle 4">
            <a:extLst>
              <a:ext uri="{FF2B5EF4-FFF2-40B4-BE49-F238E27FC236}">
                <a16:creationId xmlns:a16="http://schemas.microsoft.com/office/drawing/2014/main" xmlns="" id="{48CDA4BE-287D-4ADA-9D7B-25AEEE62D350}"/>
              </a:ext>
            </a:extLst>
          </p:cNvPr>
          <p:cNvSpPr/>
          <p:nvPr/>
        </p:nvSpPr>
        <p:spPr>
          <a:xfrm>
            <a:off x="1645819" y="380371"/>
            <a:ext cx="3455570" cy="4876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bg1"/>
                </a:solidFill>
                <a:latin typeface="Arial" panose="020B0604020202020204" pitchFamily="34" charset="0"/>
                <a:cs typeface="Arial" panose="020B0604020202020204" pitchFamily="34" charset="0"/>
              </a:rPr>
              <a:t>قيام دول شبه الجزيرة العربية (أجا213)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145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مستند" ma:contentTypeID="0x010100848C22A44415DD47B18B3981500BB26A" ma:contentTypeVersion="7" ma:contentTypeDescription="إنشاء مستند جديد." ma:contentTypeScope="" ma:versionID="e7002ebc2c5a2533ab7d64419179667b">
  <xsd:schema xmlns:xsd="http://www.w3.org/2001/XMLSchema" xmlns:xs="http://www.w3.org/2001/XMLSchema" xmlns:p="http://schemas.microsoft.com/office/2006/metadata/properties" xmlns:ns2="6f160c81-5b32-41bc-9a83-4f2e047c7f8c" targetNamespace="http://schemas.microsoft.com/office/2006/metadata/properties" ma:root="true" ma:fieldsID="aeda27810033fbc3912b9735a21decff" ns2:_="">
    <xsd:import namespace="6f160c81-5b32-41bc-9a83-4f2e047c7f8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160c81-5b32-41bc-9a83-4f2e047c7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نوع المحتوى"/>
        <xsd:element ref="dc:title" minOccurs="0" maxOccurs="1" ma:index="4" ma:displayName="العنوان"/>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CEE66C1-328C-428F-A4FF-A52D15BC9EC2}"/>
</file>

<file path=customXml/itemProps2.xml><?xml version="1.0" encoding="utf-8"?>
<ds:datastoreItem xmlns:ds="http://schemas.openxmlformats.org/officeDocument/2006/customXml" ds:itemID="{6238A7DB-BBCF-4C18-B797-F8DBCC6B0C2A}"/>
</file>

<file path=customXml/itemProps3.xml><?xml version="1.0" encoding="utf-8"?>
<ds:datastoreItem xmlns:ds="http://schemas.openxmlformats.org/officeDocument/2006/customXml" ds:itemID="{69F4A548-DB7C-4FBB-AA20-BF763F920683}"/>
</file>

<file path=docProps/app.xml><?xml version="1.0" encoding="utf-8"?>
<Properties xmlns="http://schemas.openxmlformats.org/officeDocument/2006/extended-properties" xmlns:vt="http://schemas.openxmlformats.org/officeDocument/2006/docPropsVTypes">
  <Template>PPT TMPLT.potx</Template>
  <TotalTime>3520</TotalTime>
  <Words>1709</Words>
  <Application>Microsoft Office PowerPoint</Application>
  <PresentationFormat>Widescreen</PresentationFormat>
  <Paragraphs>190</Paragraphs>
  <Slides>18</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Frutiger LT Arabic 45 Light</vt:lpstr>
      <vt:lpstr>Simplified Arabic</vt:lpstr>
      <vt:lpstr>Times New Roman</vt:lpstr>
      <vt:lpstr>Wingdings</vt:lpstr>
      <vt:lpstr>Office Theme</vt:lpstr>
      <vt:lpstr>PowerPoint Presentation</vt:lpstr>
      <vt:lpstr>PowerPoint Presentation</vt:lpstr>
      <vt:lpstr>PowerPoint Presentation</vt:lpstr>
      <vt:lpstr>PowerPoint Presentation</vt:lpstr>
      <vt:lpstr>عمل آل خليفة على ترسيخ قواعد الحكم القويم، بفضل السياسة الرشيدة لحكامها، منهم: </vt:lpstr>
      <vt:lpstr>PowerPoint Presentation</vt:lpstr>
      <vt:lpstr>من خلال المستند السابق نجِد أن:  - البحرين نجحت في عهد الشيخ عيسى بن سلمان آل خليفة في دحض المزاعم الإيرانية من خلال رفع القضية إلى الأمم المتحدة.  - تشكيل لجنة تقصي الحقائق التي وصلت إلى البحرين في مارس 1970م.  - استطلعت اللجنة رغبات أهل البحرين الذي أجمعوا على عروبة البحرين وسيادتها على كافة أراضيها.  - أقرت لجنة تقصي الحقائق الأمور التالية:     * أن جميع سكان البحرين يتطلعون إلى الهدوء والاستقرار.     * أنهم يتطلعون إلى دولة عربية ذات سيادة واستقلال تامّين تحت حكم آل خليفة. - صادقت الأمم المتحدة على هذا التقرير واعترفت جميع دول العالم بعروبة البحرين وسيادتها.</vt:lpstr>
      <vt:lpstr>PowerPoint Presentation</vt:lpstr>
      <vt:lpstr>PowerPoint Presentation</vt:lpstr>
      <vt:lpstr>PowerPoint Presentation</vt:lpstr>
      <vt:lpstr>ثانيًا: المملكة العربية السعودية</vt:lpstr>
      <vt:lpstr>ثالثًا: اليمن</vt:lpstr>
      <vt:lpstr>PowerPoint Presentation</vt:lpstr>
      <vt:lpstr>رابعًا: استقلال دول الخليج العربي</vt:lpstr>
      <vt:lpstr>استقلال الإمارت العربية المتحدة </vt:lpstr>
      <vt:lpstr>استقلال سلطنة عُمان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 Khaled Mohamed Ebrahim Busaad</dc:creator>
  <cp:lastModifiedBy>Sabah Azizeldeen Abdelrazek Ahmed</cp:lastModifiedBy>
  <cp:revision>338</cp:revision>
  <dcterms:created xsi:type="dcterms:W3CDTF">2020-03-04T10:47:58Z</dcterms:created>
  <dcterms:modified xsi:type="dcterms:W3CDTF">2021-01-26T05:32:08Z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0x010100848C22A44415DD47B18B3981500BB26A</vt:lpwstr>
  </property>
</Properties>
</file>