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5" r:id="rId3"/>
    <p:sldId id="300" r:id="rId4"/>
    <p:sldId id="312" r:id="rId5"/>
    <p:sldId id="271" r:id="rId6"/>
    <p:sldId id="301" r:id="rId7"/>
    <p:sldId id="296" r:id="rId8"/>
    <p:sldId id="305" r:id="rId9"/>
    <p:sldId id="297" r:id="rId10"/>
    <p:sldId id="311" r:id="rId11"/>
    <p:sldId id="304" r:id="rId12"/>
    <p:sldId id="299" r:id="rId13"/>
    <p:sldId id="303" r:id="rId14"/>
    <p:sldId id="321" r:id="rId15"/>
    <p:sldId id="307" r:id="rId16"/>
    <p:sldId id="265" r:id="rId17"/>
    <p:sldId id="309" r:id="rId18"/>
    <p:sldId id="323" r:id="rId19"/>
    <p:sldId id="315" r:id="rId20"/>
    <p:sldId id="264" r:id="rId21"/>
    <p:sldId id="320" r:id="rId22"/>
    <p:sldId id="319" r:id="rId23"/>
    <p:sldId id="293" r:id="rId24"/>
    <p:sldId id="294" r:id="rId25"/>
    <p:sldId id="295" r:id="rId26"/>
    <p:sldId id="318" r:id="rId27"/>
    <p:sldId id="31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FFFFCC"/>
    <a:srgbClr val="EEEEEE"/>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696"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AE7AD-EB28-428B-ADA9-20F7DADC2EB6}" type="datetimeFigureOut">
              <a:rPr lang="en-US" smtClean="0"/>
              <a:pPr/>
              <a:t>10/7/2020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1C07E-F3C3-448B-8884-EE6742B3E917}" type="slidenum">
              <a:rPr lang="en-US" smtClean="0"/>
              <a:pPr/>
              <a:t>‹#›</a:t>
            </a:fld>
            <a:endParaRPr lang="en-US"/>
          </a:p>
        </p:txBody>
      </p:sp>
    </p:spTree>
    <p:extLst>
      <p:ext uri="{BB962C8B-B14F-4D97-AF65-F5344CB8AC3E}">
        <p14:creationId xmlns:p14="http://schemas.microsoft.com/office/powerpoint/2010/main" val="3332249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5BB54EE-DF0D-4FA1-B48F-C292469C25C4}" type="datetimeFigureOut">
              <a:rPr lang="en-US" smtClean="0"/>
              <a:pPr/>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905636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410774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BB54EE-DF0D-4FA1-B48F-C292469C25C4}" type="datetimeFigureOut">
              <a:rPr lang="en-US" smtClean="0"/>
              <a:pPr/>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5817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BB54EE-DF0D-4FA1-B48F-C292469C25C4}" type="datetimeFigureOut">
              <a:rPr lang="en-US" smtClean="0"/>
              <a:pPr/>
              <a:t>10/7/2020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9345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BB54EE-DF0D-4FA1-B48F-C292469C25C4}" type="datetimeFigureOut">
              <a:rPr lang="en-US" smtClean="0"/>
              <a:pPr/>
              <a:t>10/7/2020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92230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BB54EE-DF0D-4FA1-B48F-C292469C25C4}" type="datetimeFigureOut">
              <a:rPr lang="en-US" smtClean="0"/>
              <a:pPr/>
              <a:t>10/7/2020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09503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BB54EE-DF0D-4FA1-B48F-C292469C25C4}" type="datetimeFigureOut">
              <a:rPr lang="en-US" smtClean="0"/>
              <a:pPr/>
              <a:t>10/7/2020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21559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pPr/>
              <a:t>10/7/2020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2810518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BB54EE-DF0D-4FA1-B48F-C292469C25C4}" type="datetimeFigureOut">
              <a:rPr lang="en-US" smtClean="0"/>
              <a:pPr/>
              <a:t>10/7/2020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805427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34950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BB54EE-DF0D-4FA1-B48F-C292469C25C4}" type="datetimeFigureOut">
              <a:rPr lang="en-US" smtClean="0"/>
              <a:pPr/>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20112-F681-4D23-BAD6-386DBC2EFDE9}" type="slidenum">
              <a:rPr lang="en-US" smtClean="0"/>
              <a:pPr/>
              <a:t>‹#›</a:t>
            </a:fld>
            <a:endParaRPr lang="en-US"/>
          </a:p>
        </p:txBody>
      </p:sp>
    </p:spTree>
    <p:extLst>
      <p:ext uri="{BB962C8B-B14F-4D97-AF65-F5344CB8AC3E}">
        <p14:creationId xmlns:p14="http://schemas.microsoft.com/office/powerpoint/2010/main" val="110422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harpenSoften amoun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B54EE-DF0D-4FA1-B48F-C292469C25C4}" type="datetimeFigureOut">
              <a:rPr lang="en-US" smtClean="0"/>
              <a:pPr/>
              <a:t>10/7/2020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20112-F681-4D23-BAD6-386DBC2EFDE9}" type="slidenum">
              <a:rPr lang="en-US" smtClean="0"/>
              <a:pPr/>
              <a:t>‹#›</a:t>
            </a:fld>
            <a:endParaRPr lang="en-US"/>
          </a:p>
        </p:txBody>
      </p:sp>
    </p:spTree>
    <p:extLst>
      <p:ext uri="{BB962C8B-B14F-4D97-AF65-F5344CB8AC3E}">
        <p14:creationId xmlns:p14="http://schemas.microsoft.com/office/powerpoint/2010/main" val="428076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459336"/>
            <a:ext cx="12192000" cy="5398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600" b="1" dirty="0">
                <a:solidFill>
                  <a:srgbClr val="A50021"/>
                </a:solidFill>
                <a:latin typeface="Sakkal Majalla" pitchFamily="2" charset="-78"/>
                <a:cs typeface="Sakkal Majalla" pitchFamily="2" charset="-78"/>
              </a:rPr>
              <a:t>قصيدة:</a:t>
            </a:r>
            <a:r>
              <a:rPr lang="ar-BH" sz="6600" b="1" dirty="0">
                <a:solidFill>
                  <a:srgbClr val="A50021"/>
                </a:solidFill>
                <a:latin typeface="Sakkal Majalla" pitchFamily="2" charset="-78"/>
                <a:cs typeface="Sakkal Majalla" pitchFamily="2" charset="-78"/>
              </a:rPr>
              <a:t> </a:t>
            </a:r>
            <a:r>
              <a:rPr lang="ar-SA" sz="6600" b="1" dirty="0">
                <a:solidFill>
                  <a:srgbClr val="A50021"/>
                </a:solidFill>
                <a:latin typeface="Sakkal Majalla" pitchFamily="2" charset="-78"/>
                <a:cs typeface="Sakkal Majalla" pitchFamily="2" charset="-78"/>
              </a:rPr>
              <a:t>الحقيقةُ المرّة</a:t>
            </a:r>
          </a:p>
          <a:p>
            <a:pPr algn="ctr" rtl="1"/>
            <a:r>
              <a:rPr lang="ar-SA" sz="4000" b="1" dirty="0">
                <a:solidFill>
                  <a:schemeClr val="tx1"/>
                </a:solidFill>
                <a:latin typeface="Sakkal Majalla" pitchFamily="2" charset="-78"/>
                <a:cs typeface="Sakkal Majalla" pitchFamily="2" charset="-78"/>
              </a:rPr>
              <a:t>     للشاعر عبدالله الزايد</a:t>
            </a:r>
            <a:endParaRPr lang="en-US" sz="1400" b="1" dirty="0">
              <a:solidFill>
                <a:schemeClr val="tx1"/>
              </a:solidFill>
              <a:latin typeface="Sakkal Majalla" pitchFamily="2" charset="-78"/>
              <a:cs typeface="Sakkal Majalla" pitchFamily="2" charset="-78"/>
            </a:endParaRPr>
          </a:p>
          <a:p>
            <a:pPr algn="ctr"/>
            <a:endParaRPr lang="ar-BH" sz="2800" b="1" dirty="0">
              <a:solidFill>
                <a:schemeClr val="tx1">
                  <a:lumMod val="95000"/>
                  <a:lumOff val="5000"/>
                </a:schemeClr>
              </a:solidFill>
              <a:latin typeface="Sakkal Majalla" pitchFamily="2" charset="-78"/>
              <a:cs typeface="Sakkal Majalla" pitchFamily="2" charset="-78"/>
            </a:endParaRPr>
          </a:p>
          <a:p>
            <a:pPr algn="r" rtl="1"/>
            <a:r>
              <a:rPr lang="ar-SA" sz="2800" b="1" dirty="0">
                <a:solidFill>
                  <a:schemeClr val="tx1">
                    <a:lumMod val="95000"/>
                    <a:lumOff val="5000"/>
                  </a:schemeClr>
                </a:solidFill>
                <a:latin typeface="Sakkal Majalla" pitchFamily="2" charset="-78"/>
                <a:cs typeface="Sakkal Majalla" pitchFamily="2" charset="-78"/>
              </a:rPr>
              <a:t>                                                </a:t>
            </a:r>
            <a:r>
              <a:rPr lang="ar-BH" sz="2800" b="1" dirty="0">
                <a:solidFill>
                  <a:schemeClr val="tx1">
                    <a:lumMod val="95000"/>
                    <a:lumOff val="5000"/>
                  </a:schemeClr>
                </a:solidFill>
                <a:latin typeface="Sakkal Majalla" pitchFamily="2" charset="-78"/>
                <a:cs typeface="Sakkal Majalla" pitchFamily="2" charset="-78"/>
              </a:rPr>
              <a:t>                         </a:t>
            </a:r>
            <a:r>
              <a:rPr lang="ar-SA" sz="2800" b="1" dirty="0">
                <a:solidFill>
                  <a:schemeClr val="tx1">
                    <a:lumMod val="95000"/>
                    <a:lumOff val="5000"/>
                  </a:schemeClr>
                </a:solidFill>
                <a:latin typeface="Sakkal Majalla" pitchFamily="2" charset="-78"/>
                <a:cs typeface="Sakkal Majalla" pitchFamily="2" charset="-78"/>
              </a:rPr>
              <a:t>  </a:t>
            </a:r>
            <a:r>
              <a:rPr lang="ar-BH" sz="2800" b="1" dirty="0">
                <a:solidFill>
                  <a:schemeClr val="tx1">
                    <a:lumMod val="95000"/>
                    <a:lumOff val="5000"/>
                  </a:schemeClr>
                </a:solidFill>
                <a:latin typeface="Sakkal Majalla" pitchFamily="2" charset="-78"/>
                <a:cs typeface="Sakkal Majalla" pitchFamily="2" charset="-78"/>
              </a:rPr>
              <a:t>اللغة العربيّة  - الفصل الدراسي الأول </a:t>
            </a:r>
          </a:p>
          <a:p>
            <a:pPr algn="r" rtl="1"/>
            <a:r>
              <a:rPr lang="ar-BH" sz="2800" b="1" dirty="0">
                <a:solidFill>
                  <a:schemeClr val="tx1">
                    <a:lumMod val="95000"/>
                    <a:lumOff val="5000"/>
                  </a:schemeClr>
                </a:solidFill>
                <a:latin typeface="Sakkal Majalla" pitchFamily="2" charset="-78"/>
                <a:cs typeface="Sakkal Majalla" pitchFamily="2" charset="-78"/>
              </a:rPr>
              <a:t>                                                                        </a:t>
            </a:r>
            <a:r>
              <a:rPr lang="ar-SA" sz="2800" b="1" dirty="0">
                <a:solidFill>
                  <a:schemeClr val="tx1">
                    <a:lumMod val="95000"/>
                    <a:lumOff val="5000"/>
                  </a:schemeClr>
                </a:solidFill>
                <a:latin typeface="Sakkal Majalla" pitchFamily="2" charset="-78"/>
                <a:cs typeface="Sakkal Majalla" pitchFamily="2" charset="-78"/>
              </a:rPr>
              <a:t>المقرّر </a:t>
            </a:r>
            <a:r>
              <a:rPr lang="ar-BH" sz="2800" b="1" dirty="0">
                <a:solidFill>
                  <a:schemeClr val="tx1">
                    <a:lumMod val="95000"/>
                    <a:lumOff val="5000"/>
                  </a:schemeClr>
                </a:solidFill>
                <a:latin typeface="Sakkal Majalla" pitchFamily="2" charset="-78"/>
                <a:cs typeface="Sakkal Majalla" pitchFamily="2" charset="-78"/>
              </a:rPr>
              <a:t>عرب </a:t>
            </a:r>
            <a:r>
              <a:rPr lang="ar-SA" sz="2800" b="1" dirty="0">
                <a:solidFill>
                  <a:schemeClr val="tx1">
                    <a:lumMod val="95000"/>
                    <a:lumOff val="5000"/>
                  </a:schemeClr>
                </a:solidFill>
                <a:latin typeface="Sakkal Majalla" pitchFamily="2" charset="-78"/>
                <a:cs typeface="Sakkal Majalla" pitchFamily="2" charset="-78"/>
              </a:rPr>
              <a:t>301</a:t>
            </a:r>
            <a:r>
              <a:rPr lang="ar-BH" sz="2800" b="1" dirty="0">
                <a:solidFill>
                  <a:schemeClr val="tx1">
                    <a:lumMod val="95000"/>
                    <a:lumOff val="5000"/>
                  </a:schemeClr>
                </a:solidFill>
                <a:latin typeface="Sakkal Majalla" pitchFamily="2" charset="-78"/>
                <a:cs typeface="Sakkal Majalla" pitchFamily="2" charset="-78"/>
              </a:rPr>
              <a:t> -</a:t>
            </a:r>
            <a:r>
              <a:rPr lang="ar-SA" sz="2800" b="1" dirty="0">
                <a:solidFill>
                  <a:schemeClr val="tx1">
                    <a:lumMod val="95000"/>
                    <a:lumOff val="5000"/>
                  </a:schemeClr>
                </a:solidFill>
                <a:latin typeface="Sakkal Majalla" pitchFamily="2" charset="-78"/>
                <a:cs typeface="Sakkal Majalla" pitchFamily="2" charset="-78"/>
              </a:rPr>
              <a:t> </a:t>
            </a:r>
            <a:r>
              <a:rPr lang="ar-BH" sz="2800" b="1" dirty="0">
                <a:solidFill>
                  <a:schemeClr val="tx1">
                    <a:lumMod val="95000"/>
                    <a:lumOff val="5000"/>
                  </a:schemeClr>
                </a:solidFill>
                <a:latin typeface="Sakkal Majalla" pitchFamily="2" charset="-78"/>
                <a:cs typeface="Sakkal Majalla" pitchFamily="2" charset="-78"/>
              </a:rPr>
              <a:t>الصف الثالث الثانوي</a:t>
            </a:r>
          </a:p>
          <a:p>
            <a:pPr algn="ctr" rtl="1"/>
            <a:r>
              <a:rPr lang="ar-SA" sz="2800" b="1" dirty="0">
                <a:solidFill>
                  <a:schemeClr val="tx1">
                    <a:lumMod val="95000"/>
                    <a:lumOff val="5000"/>
                  </a:schemeClr>
                </a:solidFill>
                <a:latin typeface="Sakkal Majalla" pitchFamily="2" charset="-78"/>
                <a:cs typeface="Sakkal Majalla" pitchFamily="2" charset="-78"/>
              </a:rPr>
              <a:t>الوحدة </a:t>
            </a:r>
            <a:r>
              <a:rPr lang="ar-BH" sz="2800" b="1" dirty="0">
                <a:solidFill>
                  <a:schemeClr val="tx1">
                    <a:lumMod val="95000"/>
                    <a:lumOff val="5000"/>
                  </a:schemeClr>
                </a:solidFill>
                <a:latin typeface="Sakkal Majalla" pitchFamily="2" charset="-78"/>
                <a:cs typeface="Sakkal Majalla" pitchFamily="2" charset="-78"/>
              </a:rPr>
              <a:t>الأولى -</a:t>
            </a:r>
            <a:r>
              <a:rPr lang="ar-SA" sz="2800" b="1" dirty="0">
                <a:solidFill>
                  <a:schemeClr val="tx1">
                    <a:lumMod val="95000"/>
                    <a:lumOff val="5000"/>
                  </a:schemeClr>
                </a:solidFill>
                <a:latin typeface="Sakkal Majalla" pitchFamily="2" charset="-78"/>
                <a:cs typeface="Sakkal Majalla" pitchFamily="2" charset="-78"/>
              </a:rPr>
              <a:t>  الصفحة 6 </a:t>
            </a:r>
            <a:endParaRPr lang="ar-BH" sz="2800" b="1" dirty="0">
              <a:solidFill>
                <a:schemeClr val="tx1">
                  <a:lumMod val="95000"/>
                  <a:lumOff val="5000"/>
                </a:schemeClr>
              </a:solidFill>
              <a:latin typeface="Sakkal Majalla" pitchFamily="2" charset="-78"/>
              <a:cs typeface="Sakkal Majalla" pitchFamily="2" charset="-78"/>
            </a:endParaRPr>
          </a:p>
          <a:p>
            <a:pPr algn="ctr"/>
            <a:endParaRPr lang="en-US" sz="2400" b="1" dirty="0">
              <a:solidFill>
                <a:schemeClr val="tx1">
                  <a:lumMod val="95000"/>
                  <a:lumOff val="5000"/>
                </a:schemeClr>
              </a:solidFill>
            </a:endParaRPr>
          </a:p>
        </p:txBody>
      </p:sp>
      <p:sp>
        <p:nvSpPr>
          <p:cNvPr id="9" name="AutoShape 2" descr="نتيجة بحث الصور عن القراء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نتيجة بحث الصور عن القراءة"/>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4" descr="نتيجة بحث الصور عن wor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نتيجة بحث الصور عن wor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نتيجة بحث الصور عن wor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نتيجة بحث الصور عن wor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rotWithShape="1">
          <a:blip r:embed="rId2"/>
          <a:srcRect l="73471" t="23164" r="-1" b="10962"/>
          <a:stretch/>
        </p:blipFill>
        <p:spPr>
          <a:xfrm>
            <a:off x="146475" y="1764135"/>
            <a:ext cx="2937918" cy="4322765"/>
          </a:xfrm>
          <a:prstGeom prst="rect">
            <a:avLst/>
          </a:prstGeom>
        </p:spPr>
      </p:pic>
    </p:spTree>
    <p:extLst>
      <p:ext uri="{BB962C8B-B14F-4D97-AF65-F5344CB8AC3E}">
        <p14:creationId xmlns:p14="http://schemas.microsoft.com/office/powerpoint/2010/main" val="325545723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1"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latin typeface="Sakkal Majalla" pitchFamily="2" charset="-78"/>
              <a:cs typeface="Sakkal Majalla" pitchFamily="2" charset="-78"/>
            </a:endParaRPr>
          </a:p>
          <a:p>
            <a:pPr algn="r" rtl="1"/>
            <a:endParaRPr lang="ar-BH" sz="900" b="1" dirty="0">
              <a:solidFill>
                <a:schemeClr val="tx1">
                  <a:lumMod val="95000"/>
                  <a:lumOff val="5000"/>
                </a:schemeClr>
              </a:solidFill>
              <a:latin typeface="Sakkal Majalla" pitchFamily="2" charset="-78"/>
              <a:cs typeface="Sakkal Majalla" pitchFamily="2" charset="-78"/>
            </a:endParaRPr>
          </a:p>
          <a:p>
            <a:pPr marL="742950" indent="-742950" algn="r" rtl="1">
              <a:buAutoNum type="arabicParenR"/>
            </a:pPr>
            <a:r>
              <a:rPr lang="ar-BH" sz="3600" b="1" dirty="0">
                <a:solidFill>
                  <a:schemeClr val="tx1"/>
                </a:solidFill>
                <a:latin typeface="Sakkal Majalla" pitchFamily="2" charset="-78"/>
                <a:cs typeface="Sakkal Majalla" pitchFamily="2" charset="-78"/>
              </a:rPr>
              <a:t>تقديمُ الطالبِ النصّ</a:t>
            </a:r>
            <a:r>
              <a:rPr lang="ar-SA" sz="3600" b="1" dirty="0">
                <a:solidFill>
                  <a:schemeClr val="tx1"/>
                </a:solidFill>
                <a:latin typeface="Sakkal Majalla" pitchFamily="2" charset="-78"/>
                <a:cs typeface="Sakkal Majalla" pitchFamily="2" charset="-78"/>
              </a:rPr>
              <a:t>َ</a:t>
            </a:r>
            <a:r>
              <a:rPr lang="ar-BH" sz="3600" b="1" dirty="0">
                <a:solidFill>
                  <a:schemeClr val="tx1"/>
                </a:solidFill>
                <a:latin typeface="Sakkal Majalla" pitchFamily="2" charset="-78"/>
                <a:cs typeface="Sakkal Majalla" pitchFamily="2" charset="-78"/>
              </a:rPr>
              <a:t> بتحديد جنسه ونمطه وفكرته العامّة</a:t>
            </a:r>
            <a:r>
              <a:rPr lang="ar-SA" sz="3600" b="1" dirty="0">
                <a:solidFill>
                  <a:schemeClr val="tx1"/>
                </a:solidFill>
                <a:latin typeface="Sakkal Majalla" pitchFamily="2" charset="-78"/>
                <a:cs typeface="Sakkal Majalla" pitchFamily="2" charset="-78"/>
              </a:rPr>
              <a:t> وأفكاره الفرعيّة.</a:t>
            </a:r>
          </a:p>
          <a:p>
            <a:pPr marL="742950" indent="-742950" algn="r" rtl="1">
              <a:buAutoNum type="arabicParenR"/>
            </a:pPr>
            <a:r>
              <a:rPr lang="ar-BH" sz="3600" b="1" dirty="0">
                <a:solidFill>
                  <a:schemeClr val="tx1">
                    <a:lumMod val="95000"/>
                    <a:lumOff val="5000"/>
                  </a:schemeClr>
                </a:solidFill>
                <a:latin typeface="Sakkal Majalla" pitchFamily="2" charset="-78"/>
                <a:cs typeface="Sakkal Majalla" pitchFamily="2" charset="-78"/>
              </a:rPr>
              <a:t>ت</a:t>
            </a:r>
            <a:r>
              <a:rPr lang="ar-SA" sz="3600" b="1" dirty="0">
                <a:solidFill>
                  <a:schemeClr val="tx1">
                    <a:lumMod val="95000"/>
                    <a:lumOff val="5000"/>
                  </a:schemeClr>
                </a:solidFill>
                <a:latin typeface="Sakkal Majalla" pitchFamily="2" charset="-78"/>
                <a:cs typeface="Sakkal Majalla" pitchFamily="2" charset="-78"/>
              </a:rPr>
              <a:t>حل</a:t>
            </a:r>
            <a:r>
              <a:rPr lang="ar-BH" sz="3600" b="1" dirty="0">
                <a:solidFill>
                  <a:schemeClr val="tx1">
                    <a:lumMod val="95000"/>
                    <a:lumOff val="5000"/>
                  </a:schemeClr>
                </a:solidFill>
                <a:latin typeface="Sakkal Majalla" pitchFamily="2" charset="-78"/>
                <a:cs typeface="Sakkal Majalla" pitchFamily="2" charset="-78"/>
              </a:rPr>
              <a:t>ي</a:t>
            </a:r>
            <a:r>
              <a:rPr lang="ar-SA" sz="3600" b="1" dirty="0">
                <a:solidFill>
                  <a:schemeClr val="tx1">
                    <a:lumMod val="95000"/>
                    <a:lumOff val="5000"/>
                  </a:schemeClr>
                </a:solidFill>
                <a:latin typeface="Sakkal Majalla" pitchFamily="2" charset="-78"/>
                <a:cs typeface="Sakkal Majalla" pitchFamily="2" charset="-78"/>
              </a:rPr>
              <a:t>ل</a:t>
            </a:r>
            <a:r>
              <a:rPr lang="ar-BH" sz="3600" b="1" dirty="0">
                <a:solidFill>
                  <a:schemeClr val="tx1">
                    <a:lumMod val="95000"/>
                    <a:lumOff val="5000"/>
                  </a:schemeClr>
                </a:solidFill>
                <a:latin typeface="Sakkal Majalla" pitchFamily="2" charset="-78"/>
                <a:cs typeface="Sakkal Majalla" pitchFamily="2" charset="-78"/>
              </a:rPr>
              <a:t>ُ</a:t>
            </a:r>
            <a:r>
              <a:rPr lang="ar-SA" sz="3600" b="1" dirty="0">
                <a:solidFill>
                  <a:schemeClr val="tx1">
                    <a:lumMod val="95000"/>
                    <a:lumOff val="5000"/>
                  </a:schemeClr>
                </a:solidFill>
                <a:latin typeface="Sakkal Majalla" pitchFamily="2" charset="-78"/>
                <a:cs typeface="Sakkal Majalla" pitchFamily="2" charset="-78"/>
              </a:rPr>
              <a:t> النص</a:t>
            </a:r>
            <a:r>
              <a:rPr lang="ar-BH" sz="3600" b="1" dirty="0">
                <a:solidFill>
                  <a:schemeClr val="tx1">
                    <a:lumMod val="95000"/>
                    <a:lumOff val="5000"/>
                  </a:schemeClr>
                </a:solidFill>
                <a:latin typeface="Sakkal Majalla" pitchFamily="2" charset="-78"/>
                <a:cs typeface="Sakkal Majalla" pitchFamily="2" charset="-78"/>
              </a:rPr>
              <a:t>ِّ</a:t>
            </a:r>
            <a:r>
              <a:rPr lang="ar-SA" sz="3600" b="1" dirty="0">
                <a:solidFill>
                  <a:schemeClr val="tx1">
                    <a:lumMod val="95000"/>
                    <a:lumOff val="5000"/>
                  </a:schemeClr>
                </a:solidFill>
                <a:latin typeface="Sakkal Majalla" pitchFamily="2" charset="-78"/>
                <a:cs typeface="Sakkal Majalla" pitchFamily="2" charset="-78"/>
              </a:rPr>
              <a:t> تحليل</a:t>
            </a:r>
            <a:r>
              <a:rPr lang="ar-BH" sz="3600" b="1" dirty="0">
                <a:solidFill>
                  <a:schemeClr val="tx1">
                    <a:lumMod val="95000"/>
                    <a:lumOff val="5000"/>
                  </a:schemeClr>
                </a:solidFill>
                <a:latin typeface="Sakkal Majalla" pitchFamily="2" charset="-78"/>
                <a:cs typeface="Sakkal Majalla" pitchFamily="2" charset="-78"/>
              </a:rPr>
              <a:t>ً</a:t>
            </a:r>
            <a:r>
              <a:rPr lang="ar-SA" sz="3600" b="1" dirty="0">
                <a:solidFill>
                  <a:schemeClr val="tx1">
                    <a:lumMod val="95000"/>
                    <a:lumOff val="5000"/>
                  </a:schemeClr>
                </a:solidFill>
                <a:latin typeface="Sakkal Majalla" pitchFamily="2" charset="-78"/>
                <a:cs typeface="Sakkal Majalla" pitchFamily="2" charset="-78"/>
              </a:rPr>
              <a:t>ا يستوفي جوانبَه الفنّيةَ والمضمونية</a:t>
            </a:r>
            <a:r>
              <a:rPr lang="ar-BH" sz="3600" b="1" dirty="0">
                <a:solidFill>
                  <a:schemeClr val="tx1">
                    <a:lumMod val="95000"/>
                    <a:lumOff val="5000"/>
                  </a:schemeClr>
                </a:solidFill>
                <a:latin typeface="Sakkal Majalla" pitchFamily="2" charset="-78"/>
                <a:cs typeface="Sakkal Majalla" pitchFamily="2" charset="-78"/>
              </a:rPr>
              <a:t>.</a:t>
            </a:r>
          </a:p>
          <a:p>
            <a:pPr marL="742950" indent="-742950" algn="r" rtl="1">
              <a:buAutoNum type="arabicParenR"/>
            </a:pPr>
            <a:r>
              <a:rPr lang="ar-BH" sz="3600" b="1" dirty="0">
                <a:solidFill>
                  <a:schemeClr val="tx1">
                    <a:lumMod val="95000"/>
                    <a:lumOff val="5000"/>
                  </a:schemeClr>
                </a:solidFill>
                <a:latin typeface="Sakkal Majalla" pitchFamily="2" charset="-78"/>
                <a:cs typeface="Sakkal Majalla" pitchFamily="2" charset="-78"/>
              </a:rPr>
              <a:t>استنتاج </a:t>
            </a:r>
            <a:r>
              <a:rPr lang="ar-SA" sz="3600" b="1" dirty="0">
                <a:solidFill>
                  <a:schemeClr val="tx1">
                    <a:lumMod val="95000"/>
                    <a:lumOff val="5000"/>
                  </a:schemeClr>
                </a:solidFill>
                <a:latin typeface="Sakkal Majalla" pitchFamily="2" charset="-78"/>
                <a:cs typeface="Sakkal Majalla" pitchFamily="2" charset="-78"/>
              </a:rPr>
              <a:t>مواقف</a:t>
            </a:r>
            <a:r>
              <a:rPr lang="ar-BH" sz="3600" b="1" dirty="0">
                <a:solidFill>
                  <a:schemeClr val="tx1">
                    <a:lumMod val="95000"/>
                    <a:lumOff val="5000"/>
                  </a:schemeClr>
                </a:solidFill>
                <a:latin typeface="Sakkal Majalla" pitchFamily="2" charset="-78"/>
                <a:cs typeface="Sakkal Majalla" pitchFamily="2" charset="-78"/>
              </a:rPr>
              <a:t>ِ</a:t>
            </a:r>
            <a:r>
              <a:rPr lang="ar-SA" sz="3600" b="1" dirty="0">
                <a:solidFill>
                  <a:schemeClr val="tx1">
                    <a:lumMod val="95000"/>
                    <a:lumOff val="5000"/>
                  </a:schemeClr>
                </a:solidFill>
                <a:latin typeface="Sakkal Majalla" pitchFamily="2" charset="-78"/>
                <a:cs typeface="Sakkal Majalla" pitchFamily="2" charset="-78"/>
              </a:rPr>
              <a:t> الشاعر  و</a:t>
            </a:r>
            <a:r>
              <a:rPr lang="ar-BH" sz="3600" b="1" dirty="0">
                <a:solidFill>
                  <a:schemeClr val="tx1">
                    <a:lumMod val="95000"/>
                    <a:lumOff val="5000"/>
                  </a:schemeClr>
                </a:solidFill>
                <a:latin typeface="Sakkal Majalla" pitchFamily="2" charset="-78"/>
                <a:cs typeface="Sakkal Majalla" pitchFamily="2" charset="-78"/>
              </a:rPr>
              <a:t>إبداء</a:t>
            </a:r>
            <a:r>
              <a:rPr lang="ar-SA" sz="3600" b="1" dirty="0">
                <a:solidFill>
                  <a:schemeClr val="tx1">
                    <a:lumMod val="95000"/>
                    <a:lumOff val="5000"/>
                  </a:schemeClr>
                </a:solidFill>
                <a:latin typeface="Sakkal Majalla" pitchFamily="2" charset="-78"/>
                <a:cs typeface="Sakkal Majalla" pitchFamily="2" charset="-78"/>
              </a:rPr>
              <a:t> </a:t>
            </a:r>
            <a:r>
              <a:rPr lang="ar-BH" sz="3600" b="1" dirty="0">
                <a:solidFill>
                  <a:schemeClr val="tx1">
                    <a:lumMod val="95000"/>
                    <a:lumOff val="5000"/>
                  </a:schemeClr>
                </a:solidFill>
                <a:latin typeface="Sakkal Majalla" pitchFamily="2" charset="-78"/>
                <a:cs typeface="Sakkal Majalla" pitchFamily="2" charset="-78"/>
              </a:rPr>
              <a:t>ال</a:t>
            </a:r>
            <a:r>
              <a:rPr lang="ar-SA" sz="3600" b="1" dirty="0">
                <a:solidFill>
                  <a:schemeClr val="tx1">
                    <a:lumMod val="95000"/>
                    <a:lumOff val="5000"/>
                  </a:schemeClr>
                </a:solidFill>
                <a:latin typeface="Sakkal Majalla" pitchFamily="2" charset="-78"/>
                <a:cs typeface="Sakkal Majalla" pitchFamily="2" charset="-78"/>
              </a:rPr>
              <a:t>رأي فيها.</a:t>
            </a:r>
            <a:endParaRPr lang="ar-BH" sz="3600" dirty="0">
              <a:solidFill>
                <a:schemeClr val="accent6"/>
              </a:solidFill>
            </a:endParaRPr>
          </a:p>
          <a:p>
            <a:pPr marL="742950" indent="-742950" algn="r" rtl="1">
              <a:buAutoNum type="arabicParenR" startAt="3"/>
            </a:pPr>
            <a:endParaRPr lang="ar-SA" sz="3600" b="1" dirty="0">
              <a:solidFill>
                <a:schemeClr val="tx1"/>
              </a:solidFill>
              <a:latin typeface="Sakkal Majalla" pitchFamily="2" charset="-78"/>
              <a:cs typeface="Sakkal Majalla" pitchFamily="2" charset="-78"/>
            </a:endParaRPr>
          </a:p>
          <a:p>
            <a:pPr marL="742950" indent="-742950" algn="r" rtl="1">
              <a:buFont typeface="+mj-lt"/>
              <a:buAutoNum type="arabicParenR"/>
            </a:pPr>
            <a:endParaRPr lang="ar-BH" sz="4400" b="1" dirty="0">
              <a:solidFill>
                <a:schemeClr val="tx1">
                  <a:lumMod val="95000"/>
                  <a:lumOff val="5000"/>
                </a:schemeClr>
              </a:solidFill>
              <a:latin typeface="Segoe Script" pitchFamily="34" charset="0"/>
            </a:endParaRPr>
          </a:p>
          <a:p>
            <a:pPr algn="r" rtl="1"/>
            <a:endParaRPr lang="ar-BH" sz="4400" b="1" dirty="0">
              <a:solidFill>
                <a:schemeClr val="tx1">
                  <a:lumMod val="95000"/>
                  <a:lumOff val="5000"/>
                </a:schemeClr>
              </a:solidFill>
            </a:endParaRPr>
          </a:p>
        </p:txBody>
      </p:sp>
      <p:sp>
        <p:nvSpPr>
          <p:cNvPr id="6" name="Rectangle 5"/>
          <p:cNvSpPr/>
          <p:nvPr/>
        </p:nvSpPr>
        <p:spPr>
          <a:xfrm>
            <a:off x="0" y="7937"/>
            <a:ext cx="12191999" cy="940875"/>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BH" sz="4400" b="1" dirty="0">
                <a:solidFill>
                  <a:srgbClr val="A50021"/>
                </a:solidFill>
                <a:latin typeface="Sakkal Majalla" pitchFamily="2" charset="-78"/>
                <a:cs typeface="Sakkal Majalla" pitchFamily="2" charset="-78"/>
              </a:rPr>
              <a:t>أهدافُ الدرس:</a:t>
            </a:r>
            <a:endParaRPr lang="en-US" sz="4400" b="1" dirty="0">
              <a:solidFill>
                <a:srgbClr val="A50021"/>
              </a:solidFill>
              <a:latin typeface="Sakkal Majalla" pitchFamily="2" charset="-78"/>
              <a:cs typeface="Sakkal Majalla" pitchFamily="2" charset="-78"/>
            </a:endParaRPr>
          </a:p>
          <a:p>
            <a:pPr algn="ctr" rtl="1"/>
            <a:endParaRPr lang="en-US" sz="4400" b="1" dirty="0">
              <a:solidFill>
                <a:schemeClr val="tx1">
                  <a:lumMod val="95000"/>
                  <a:lumOff val="5000"/>
                </a:schemeClr>
              </a:solidFill>
            </a:endParaRPr>
          </a:p>
        </p:txBody>
      </p:sp>
      <p:pic>
        <p:nvPicPr>
          <p:cNvPr id="9" name="Picture 8" descr="C:\Users\Mohamed\Desktop\شعار.png"/>
          <p:cNvPicPr>
            <a:picLocks noChangeAspect="1" noChangeArrowheads="1"/>
          </p:cNvPicPr>
          <p:nvPr/>
        </p:nvPicPr>
        <p:blipFill rotWithShape="1">
          <a:blip r:embed="rId3">
            <a:extLst>
              <a:ext uri="{28A0092B-C50C-407E-A947-70E740481C1C}">
                <a14:useLocalDpi xmlns:a14="http://schemas.microsoft.com/office/drawing/2010/main" val="0"/>
              </a:ext>
            </a:extLst>
          </a:blip>
          <a:srcRect l="82038" t="20378" r="9054" b="68178"/>
          <a:stretch/>
        </p:blipFill>
        <p:spPr bwMode="auto">
          <a:xfrm>
            <a:off x="10406468" y="7937"/>
            <a:ext cx="1785531" cy="117941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46842419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609371" y="1091381"/>
            <a:ext cx="11220679" cy="5097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2000" b="1" dirty="0">
              <a:solidFill>
                <a:schemeClr val="tx1"/>
              </a:solidFill>
              <a:latin typeface="Sakkal Majalla" pitchFamily="2" charset="-78"/>
              <a:cs typeface="Sakkal Majalla" pitchFamily="2" charset="-78"/>
            </a:endParaRPr>
          </a:p>
          <a:p>
            <a:pPr algn="r" rtl="1"/>
            <a:endParaRPr lang="ar-BH" sz="300" b="1" dirty="0">
              <a:solidFill>
                <a:schemeClr val="tx1"/>
              </a:solidFill>
              <a:latin typeface="Sakkal Majalla" pitchFamily="2" charset="-78"/>
              <a:cs typeface="Sakkal Majalla" pitchFamily="2" charset="-78"/>
            </a:endParaRPr>
          </a:p>
          <a:p>
            <a:pPr algn="ctr" rtl="1"/>
            <a:r>
              <a:rPr lang="ar-SA" sz="3600" b="1" dirty="0">
                <a:solidFill>
                  <a:srgbClr val="C00000"/>
                </a:solidFill>
                <a:latin typeface="Sakkal Majalla" pitchFamily="2" charset="-78"/>
                <a:cs typeface="Sakkal Majalla" pitchFamily="2" charset="-78"/>
              </a:rPr>
              <a:t>الشعر الإحيائي</a:t>
            </a:r>
          </a:p>
          <a:p>
            <a:pPr algn="ctr" rtl="1"/>
            <a:r>
              <a:rPr lang="ar-SA" sz="3600" dirty="0">
                <a:solidFill>
                  <a:schemeClr val="tx1"/>
                </a:solidFill>
                <a:latin typeface="Sakkal Majalla" pitchFamily="2" charset="-78"/>
                <a:cs typeface="Sakkal Majalla" pitchFamily="2" charset="-78"/>
              </a:rPr>
              <a:t>هو مذهبٌ شعريٌّ ظهر في النصف الثاني من القرنِ التاسعَ عشرَ، وامتدّ إلى بداية القرن العشرين، </a:t>
            </a:r>
            <a:r>
              <a:rPr lang="ar-SA" sz="3600" b="1" dirty="0">
                <a:solidFill>
                  <a:schemeClr val="tx1"/>
                </a:solidFill>
                <a:latin typeface="Sakkal Majalla" pitchFamily="2" charset="-78"/>
                <a:cs typeface="Sakkal Majalla" pitchFamily="2" charset="-78"/>
              </a:rPr>
              <a:t>أَ</a:t>
            </a:r>
            <a:r>
              <a:rPr lang="ar-TN" sz="3600" dirty="0">
                <a:solidFill>
                  <a:schemeClr val="tx1"/>
                </a:solidFill>
                <a:latin typeface="Sakkal Majalla" pitchFamily="2" charset="-78"/>
                <a:cs typeface="Sakkal Majalla" pitchFamily="2" charset="-78"/>
              </a:rPr>
              <a:t>طلق</a:t>
            </a:r>
            <a:r>
              <a:rPr lang="ar-SA" sz="3600" dirty="0">
                <a:solidFill>
                  <a:schemeClr val="tx1"/>
                </a:solidFill>
                <a:latin typeface="Sakkal Majalla" pitchFamily="2" charset="-78"/>
                <a:cs typeface="Sakkal Majalla" pitchFamily="2" charset="-78"/>
              </a:rPr>
              <a:t> عليه النقاد أسماءً كثيرةً مثل (التيّار الإحيائي في الشعر)</a:t>
            </a:r>
            <a:r>
              <a:rPr lang="ar-TN" sz="3600" dirty="0">
                <a:solidFill>
                  <a:schemeClr val="tx1"/>
                </a:solidFill>
                <a:latin typeface="Sakkal Majalla" pitchFamily="2" charset="-78"/>
                <a:cs typeface="Sakkal Majalla" pitchFamily="2" charset="-78"/>
              </a:rPr>
              <a:t> </a:t>
            </a:r>
            <a:r>
              <a:rPr lang="ar-SA" sz="3600" dirty="0">
                <a:solidFill>
                  <a:schemeClr val="tx1"/>
                </a:solidFill>
                <a:latin typeface="Sakkal Majalla" pitchFamily="2" charset="-78"/>
                <a:cs typeface="Sakkal Majalla" pitchFamily="2" charset="-78"/>
              </a:rPr>
              <a:t>و</a:t>
            </a:r>
            <a:r>
              <a:rPr lang="ar-TN" sz="3600" dirty="0">
                <a:solidFill>
                  <a:schemeClr val="tx1"/>
                </a:solidFill>
                <a:latin typeface="Sakkal Majalla" pitchFamily="2" charset="-78"/>
                <a:cs typeface="Sakkal Majalla" pitchFamily="2" charset="-78"/>
              </a:rPr>
              <a:t>(مدرسة </a:t>
            </a:r>
            <a:r>
              <a:rPr lang="ar-SA" sz="3600" dirty="0">
                <a:solidFill>
                  <a:schemeClr val="tx1"/>
                </a:solidFill>
                <a:latin typeface="Sakkal Majalla" pitchFamily="2" charset="-78"/>
                <a:cs typeface="Sakkal Majalla" pitchFamily="2" charset="-78"/>
              </a:rPr>
              <a:t>الإحياء</a:t>
            </a:r>
            <a:r>
              <a:rPr lang="en-US" sz="3600" dirty="0">
                <a:solidFill>
                  <a:schemeClr val="tx1"/>
                </a:solidFill>
                <a:latin typeface="Sakkal Majalla" pitchFamily="2" charset="-78"/>
                <a:cs typeface="Sakkal Majalla" pitchFamily="2" charset="-78"/>
              </a:rPr>
              <a:t> </a:t>
            </a:r>
            <a:r>
              <a:rPr lang="ar-SA" sz="3600" dirty="0">
                <a:solidFill>
                  <a:schemeClr val="tx1"/>
                </a:solidFill>
                <a:latin typeface="Sakkal Majalla" pitchFamily="2" charset="-78"/>
                <a:cs typeface="Sakkal Majalla" pitchFamily="2" charset="-78"/>
              </a:rPr>
              <a:t>والبعث) و(مدرسة </a:t>
            </a:r>
            <a:r>
              <a:rPr lang="ar-TN" sz="3600" dirty="0">
                <a:solidFill>
                  <a:schemeClr val="tx1"/>
                </a:solidFill>
                <a:latin typeface="Sakkal Majalla" pitchFamily="2" charset="-78"/>
                <a:cs typeface="Sakkal Majalla" pitchFamily="2" charset="-78"/>
              </a:rPr>
              <a:t>البعث </a:t>
            </a:r>
            <a:r>
              <a:rPr lang="ar-SA" sz="3600" dirty="0">
                <a:solidFill>
                  <a:schemeClr val="tx1"/>
                </a:solidFill>
                <a:latin typeface="Sakkal Majalla" pitchFamily="2" charset="-78"/>
                <a:cs typeface="Sakkal Majalla" pitchFamily="2" charset="-78"/>
              </a:rPr>
              <a:t>الشعري</a:t>
            </a:r>
            <a:r>
              <a:rPr lang="ar-TN" sz="3600" dirty="0">
                <a:solidFill>
                  <a:schemeClr val="tx1"/>
                </a:solidFill>
                <a:latin typeface="Sakkal Majalla" pitchFamily="2" charset="-78"/>
                <a:cs typeface="Sakkal Majalla" pitchFamily="2" charset="-78"/>
              </a:rPr>
              <a:t>)</a:t>
            </a:r>
            <a:r>
              <a:rPr lang="ar-SA" sz="3600" dirty="0">
                <a:solidFill>
                  <a:schemeClr val="tx1"/>
                </a:solidFill>
                <a:latin typeface="Sakkal Majalla" pitchFamily="2" charset="-78"/>
                <a:cs typeface="Sakkal Majalla" pitchFamily="2" charset="-78"/>
              </a:rPr>
              <a:t>...</a:t>
            </a:r>
            <a:r>
              <a:rPr lang="ar-TN" sz="3600" dirty="0">
                <a:solidFill>
                  <a:schemeClr val="tx1"/>
                </a:solidFill>
                <a:latin typeface="Sakkal Majalla" pitchFamily="2" charset="-78"/>
                <a:cs typeface="Sakkal Majalla" pitchFamily="2" charset="-78"/>
              </a:rPr>
              <a:t> و</a:t>
            </a:r>
            <a:r>
              <a:rPr lang="ar-SA" sz="3600" dirty="0">
                <a:solidFill>
                  <a:schemeClr val="tx1"/>
                </a:solidFill>
                <a:latin typeface="Sakkal Majalla" pitchFamily="2" charset="-78"/>
                <a:cs typeface="Sakkal Majalla" pitchFamily="2" charset="-78"/>
              </a:rPr>
              <a:t>قد </a:t>
            </a:r>
            <a:r>
              <a:rPr lang="ar-TN" sz="3600" dirty="0">
                <a:solidFill>
                  <a:schemeClr val="tx1"/>
                </a:solidFill>
                <a:latin typeface="Sakkal Majalla" pitchFamily="2" charset="-78"/>
                <a:cs typeface="Sakkal Majalla" pitchFamily="2" charset="-78"/>
              </a:rPr>
              <a:t>التزم  شعراء</a:t>
            </a:r>
            <a:r>
              <a:rPr lang="ar-SA" sz="3600" dirty="0">
                <a:solidFill>
                  <a:schemeClr val="tx1"/>
                </a:solidFill>
                <a:latin typeface="Sakkal Majalla" pitchFamily="2" charset="-78"/>
                <a:cs typeface="Sakkal Majalla" pitchFamily="2" charset="-78"/>
              </a:rPr>
              <a:t>ُ</a:t>
            </a:r>
            <a:r>
              <a:rPr lang="ar-TN" sz="3600" dirty="0">
                <a:solidFill>
                  <a:schemeClr val="tx1"/>
                </a:solidFill>
                <a:latin typeface="Sakkal Majalla" pitchFamily="2" charset="-78"/>
                <a:cs typeface="Sakkal Majalla" pitchFamily="2" charset="-78"/>
              </a:rPr>
              <a:t> </a:t>
            </a:r>
            <a:r>
              <a:rPr lang="ar-SA" sz="3600" dirty="0">
                <a:solidFill>
                  <a:schemeClr val="tx1"/>
                </a:solidFill>
                <a:latin typeface="Sakkal Majalla" pitchFamily="2" charset="-78"/>
                <a:cs typeface="Sakkal Majalla" pitchFamily="2" charset="-78"/>
              </a:rPr>
              <a:t>هذا المذهبِ </a:t>
            </a:r>
            <a:r>
              <a:rPr lang="ar-TN" sz="3600" dirty="0">
                <a:solidFill>
                  <a:schemeClr val="tx1"/>
                </a:solidFill>
                <a:latin typeface="Sakkal Majalla" pitchFamily="2" charset="-78"/>
                <a:cs typeface="Sakkal Majalla" pitchFamily="2" charset="-78"/>
              </a:rPr>
              <a:t>النظم</a:t>
            </a:r>
            <a:r>
              <a:rPr lang="ar-SA" sz="3600" dirty="0">
                <a:solidFill>
                  <a:schemeClr val="tx1"/>
                </a:solidFill>
                <a:latin typeface="Sakkal Majalla" pitchFamily="2" charset="-78"/>
                <a:cs typeface="Sakkal Majalla" pitchFamily="2" charset="-78"/>
              </a:rPr>
              <a:t>َ</a:t>
            </a:r>
            <a:r>
              <a:rPr lang="ar-TN" sz="3600" dirty="0">
                <a:solidFill>
                  <a:schemeClr val="tx1"/>
                </a:solidFill>
                <a:latin typeface="Sakkal Majalla" pitchFamily="2" charset="-78"/>
                <a:cs typeface="Sakkal Majalla" pitchFamily="2" charset="-78"/>
              </a:rPr>
              <a:t> على نهج الشعر </a:t>
            </a:r>
            <a:r>
              <a:rPr lang="ar-SA" sz="3600" dirty="0">
                <a:solidFill>
                  <a:schemeClr val="tx1"/>
                </a:solidFill>
                <a:latin typeface="Sakkal Majalla" pitchFamily="2" charset="-78"/>
                <a:cs typeface="Sakkal Majalla" pitchFamily="2" charset="-78"/>
              </a:rPr>
              <a:t>العربي القديم الذي عرفه العرب منذ الفترة الجاهلية،</a:t>
            </a:r>
            <a:r>
              <a:rPr lang="ar-TN" sz="3600" dirty="0">
                <a:solidFill>
                  <a:schemeClr val="tx1"/>
                </a:solidFill>
                <a:latin typeface="Sakkal Majalla" pitchFamily="2" charset="-78"/>
                <a:cs typeface="Sakkal Majalla" pitchFamily="2" charset="-78"/>
              </a:rPr>
              <a:t> </a:t>
            </a:r>
            <a:r>
              <a:rPr lang="ar-SA" sz="3600" dirty="0">
                <a:solidFill>
                  <a:schemeClr val="tx1"/>
                </a:solidFill>
                <a:latin typeface="Sakkal Majalla" pitchFamily="2" charset="-78"/>
                <a:cs typeface="Sakkal Majalla" pitchFamily="2" charset="-78"/>
              </a:rPr>
              <a:t>ومن أشهر الشعراء الذين مثلوا هذا التيار محمود سامي </a:t>
            </a:r>
            <a:r>
              <a:rPr lang="ar-TN" sz="3600" dirty="0">
                <a:solidFill>
                  <a:schemeClr val="tx1"/>
                </a:solidFill>
                <a:latin typeface="Sakkal Majalla" pitchFamily="2" charset="-78"/>
                <a:cs typeface="Sakkal Majalla" pitchFamily="2" charset="-78"/>
              </a:rPr>
              <a:t>البارودي</a:t>
            </a:r>
            <a:r>
              <a:rPr lang="ar-SA" sz="3600" dirty="0">
                <a:solidFill>
                  <a:schemeClr val="tx1"/>
                </a:solidFill>
                <a:latin typeface="Sakkal Majalla" pitchFamily="2" charset="-78"/>
                <a:cs typeface="Sakkal Majalla" pitchFamily="2" charset="-78"/>
              </a:rPr>
              <a:t> (1839ـ 1904) و</a:t>
            </a:r>
            <a:r>
              <a:rPr lang="ar-TN" sz="3600" dirty="0">
                <a:solidFill>
                  <a:schemeClr val="tx1"/>
                </a:solidFill>
                <a:latin typeface="Sakkal Majalla" pitchFamily="2" charset="-78"/>
                <a:cs typeface="Sakkal Majalla" pitchFamily="2" charset="-78"/>
              </a:rPr>
              <a:t>أحمد شوقي</a:t>
            </a:r>
            <a:r>
              <a:rPr lang="en-US" sz="3600" dirty="0">
                <a:solidFill>
                  <a:schemeClr val="tx1"/>
                </a:solidFill>
                <a:latin typeface="Sakkal Majalla" pitchFamily="2" charset="-78"/>
                <a:cs typeface="Sakkal Majalla" pitchFamily="2" charset="-78"/>
              </a:rPr>
              <a:t> </a:t>
            </a:r>
            <a:r>
              <a:rPr lang="ar-SA" sz="3600" dirty="0">
                <a:solidFill>
                  <a:schemeClr val="tx1"/>
                </a:solidFill>
                <a:latin typeface="Sakkal Majalla" pitchFamily="2" charset="-78"/>
                <a:cs typeface="Sakkal Majalla" pitchFamily="2" charset="-78"/>
              </a:rPr>
              <a:t>(1868ـ 1932) </a:t>
            </a:r>
            <a:r>
              <a:rPr lang="ar-TN" sz="3600" dirty="0">
                <a:solidFill>
                  <a:schemeClr val="tx1"/>
                </a:solidFill>
                <a:latin typeface="Sakkal Majalla" pitchFamily="2" charset="-78"/>
                <a:cs typeface="Sakkal Majalla" pitchFamily="2" charset="-78"/>
              </a:rPr>
              <a:t>وحافظ</a:t>
            </a:r>
            <a:r>
              <a:rPr lang="ar-SA" sz="3600" dirty="0">
                <a:solidFill>
                  <a:schemeClr val="tx1"/>
                </a:solidFill>
                <a:latin typeface="Sakkal Majalla" pitchFamily="2" charset="-78"/>
                <a:cs typeface="Sakkal Majalla" pitchFamily="2" charset="-78"/>
              </a:rPr>
              <a:t> إ</a:t>
            </a:r>
            <a:r>
              <a:rPr lang="ar-TN" sz="3600" dirty="0">
                <a:solidFill>
                  <a:schemeClr val="tx1"/>
                </a:solidFill>
                <a:latin typeface="Sakkal Majalla" pitchFamily="2" charset="-78"/>
                <a:cs typeface="Sakkal Majalla" pitchFamily="2" charset="-78"/>
              </a:rPr>
              <a:t>براهيم</a:t>
            </a:r>
            <a:r>
              <a:rPr lang="ar-SA" sz="3600" dirty="0">
                <a:solidFill>
                  <a:schemeClr val="tx1"/>
                </a:solidFill>
                <a:latin typeface="Sakkal Majalla" pitchFamily="2" charset="-78"/>
                <a:cs typeface="Sakkal Majalla" pitchFamily="2" charset="-78"/>
              </a:rPr>
              <a:t> (1871ـ 1932).                  </a:t>
            </a:r>
            <a:br>
              <a:rPr lang="ar-TN" sz="2000" dirty="0">
                <a:solidFill>
                  <a:schemeClr val="tx1"/>
                </a:solidFill>
              </a:rPr>
            </a:br>
            <a:r>
              <a:rPr lang="ar-SA" sz="2000" dirty="0">
                <a:solidFill>
                  <a:schemeClr val="tx1"/>
                </a:solidFill>
              </a:rPr>
              <a:t>                                    </a:t>
            </a:r>
            <a:br>
              <a:rPr lang="ar-TN" sz="2000" dirty="0">
                <a:solidFill>
                  <a:schemeClr val="tx1"/>
                </a:solidFill>
              </a:rPr>
            </a:br>
            <a:endParaRPr lang="ar-BH" sz="2000" b="1" dirty="0">
              <a:solidFill>
                <a:schemeClr val="tx1"/>
              </a:solidFill>
            </a:endParaRPr>
          </a:p>
        </p:txBody>
      </p:sp>
      <p:sp>
        <p:nvSpPr>
          <p:cNvPr id="4" name="Rectangle 3"/>
          <p:cNvSpPr/>
          <p:nvPr/>
        </p:nvSpPr>
        <p:spPr>
          <a:xfrm>
            <a:off x="0" y="7937"/>
            <a:ext cx="12192000" cy="940875"/>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التمهيد للنص</a:t>
            </a:r>
            <a:r>
              <a:rPr lang="ar-BH" sz="4400" b="1" dirty="0">
                <a:solidFill>
                  <a:schemeClr val="tx1">
                    <a:lumMod val="95000"/>
                    <a:lumOff val="5000"/>
                  </a:schemeClr>
                </a:solidFill>
                <a:latin typeface="Sakkal Majalla" pitchFamily="2" charset="-78"/>
                <a:cs typeface="Sakkal Majalla" pitchFamily="2" charset="-78"/>
              </a:rPr>
              <a:t>ّ</a:t>
            </a:r>
            <a:endParaRPr lang="ar-SA" sz="4400" b="1" dirty="0">
              <a:solidFill>
                <a:schemeClr val="tx1">
                  <a:lumMod val="95000"/>
                  <a:lumOff val="5000"/>
                </a:schemeClr>
              </a:solidFill>
              <a:latin typeface="Sakkal Majalla" pitchFamily="2" charset="-78"/>
              <a:cs typeface="Sakkal Majalla" pitchFamily="2" charset="-78"/>
            </a:endParaRPr>
          </a:p>
          <a:p>
            <a:pPr algn="ctr" rtl="1"/>
            <a:endParaRPr lang="en-US" sz="4400" b="1" dirty="0">
              <a:solidFill>
                <a:schemeClr val="tx1">
                  <a:lumMod val="95000"/>
                  <a:lumOff val="5000"/>
                </a:schemeClr>
              </a:solidFill>
            </a:endParaRPr>
          </a:p>
        </p:txBody>
      </p:sp>
      <p:sp>
        <p:nvSpPr>
          <p:cNvPr id="9" name="Rectangle 8"/>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140467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609371" y="1109956"/>
            <a:ext cx="11220679" cy="50792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2000" b="1" dirty="0">
              <a:solidFill>
                <a:srgbClr val="FF0000"/>
              </a:solidFill>
              <a:latin typeface="Sakkal Majalla" pitchFamily="2" charset="-78"/>
              <a:cs typeface="Sakkal Majalla" pitchFamily="2" charset="-78"/>
            </a:endParaRPr>
          </a:p>
          <a:p>
            <a:pPr algn="ctr" rtl="1"/>
            <a:r>
              <a:rPr lang="ar-SA" sz="3600" b="1" dirty="0">
                <a:solidFill>
                  <a:srgbClr val="FF0000"/>
                </a:solidFill>
                <a:latin typeface="Sakkal Majalla" pitchFamily="2" charset="-78"/>
                <a:cs typeface="Sakkal Majalla" pitchFamily="2" charset="-78"/>
              </a:rPr>
              <a:t>مناسبةُ القصيدة</a:t>
            </a:r>
            <a:r>
              <a:rPr lang="ar-BH" sz="3600" b="1" dirty="0">
                <a:solidFill>
                  <a:srgbClr val="FF0000"/>
                </a:solidFill>
                <a:latin typeface="Sakkal Majalla" pitchFamily="2" charset="-78"/>
                <a:cs typeface="Sakkal Majalla" pitchFamily="2" charset="-78"/>
              </a:rPr>
              <a:t>ِ</a:t>
            </a:r>
            <a:endParaRPr lang="ar-SA" sz="36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a:p>
            <a:pPr algn="ctr" rtl="1"/>
            <a:endParaRPr lang="ar-SA" sz="2000" b="1" dirty="0">
              <a:solidFill>
                <a:srgbClr val="FF0000"/>
              </a:solidFill>
              <a:latin typeface="Sakkal Majalla" pitchFamily="2" charset="-78"/>
              <a:cs typeface="Sakkal Majalla" pitchFamily="2" charset="-78"/>
            </a:endParaRPr>
          </a:p>
        </p:txBody>
      </p:sp>
      <p:sp>
        <p:nvSpPr>
          <p:cNvPr id="4" name="Rectangle 3"/>
          <p:cNvSpPr/>
          <p:nvPr/>
        </p:nvSpPr>
        <p:spPr>
          <a:xfrm>
            <a:off x="0" y="0"/>
            <a:ext cx="12191999" cy="932938"/>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التمهيد للنصّ</a:t>
            </a:r>
          </a:p>
          <a:p>
            <a:pPr algn="ctr" rtl="1"/>
            <a:endParaRPr lang="en-US" sz="4400" b="1" dirty="0">
              <a:solidFill>
                <a:schemeClr val="tx1">
                  <a:lumMod val="95000"/>
                  <a:lumOff val="5000"/>
                </a:schemeClr>
              </a:solidFill>
            </a:endParaRPr>
          </a:p>
        </p:txBody>
      </p:sp>
      <p:sp>
        <p:nvSpPr>
          <p:cNvPr id="6" name="Vertical Scroll 5"/>
          <p:cNvSpPr/>
          <p:nvPr/>
        </p:nvSpPr>
        <p:spPr>
          <a:xfrm>
            <a:off x="2120386" y="2351401"/>
            <a:ext cx="7586662" cy="3486149"/>
          </a:xfrm>
          <a:prstGeom prst="verticalScroll">
            <a:avLst>
              <a:gd name="adj" fmla="val 5198"/>
            </a:avLst>
          </a:prstGeom>
          <a:solidFill>
            <a:schemeClr val="accent6">
              <a:lumMod val="20000"/>
              <a:lumOff val="80000"/>
            </a:schemeClr>
          </a:solidFill>
          <a:ln w="38100">
            <a:solidFill>
              <a:schemeClr val="bg1">
                <a:lumMod val="50000"/>
              </a:schemeClr>
            </a:solidFill>
            <a:prstDash val="solid"/>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3200" b="1" dirty="0">
              <a:solidFill>
                <a:srgbClr val="A50021"/>
              </a:solidFill>
              <a:latin typeface="Sakkal Majalla" pitchFamily="2" charset="-78"/>
              <a:cs typeface="Sakkal Majalla" pitchFamily="2" charset="-78"/>
            </a:endParaRPr>
          </a:p>
          <a:p>
            <a:pPr algn="ctr" rtl="1"/>
            <a:r>
              <a:rPr lang="ar-SA" sz="4400" b="1" dirty="0">
                <a:solidFill>
                  <a:srgbClr val="0070C0"/>
                </a:solidFill>
                <a:latin typeface="Sakkal Majalla" pitchFamily="2" charset="-78"/>
                <a:cs typeface="Sakkal Majalla" pitchFamily="2" charset="-78"/>
              </a:rPr>
              <a:t>ألقى الشاعرُ البحرينيُّ عبدُالله الزايد هذه القصيدةَ في الحفل الذي أقامه النادي الأدبيُّ بالمحرق سنة 1922 تكريمًا للأديب اللبناني أمين الريحاني الذي زار البحرين.</a:t>
            </a:r>
            <a:endParaRPr lang="ar-SA" sz="3200" b="1" dirty="0">
              <a:solidFill>
                <a:srgbClr val="0070C0"/>
              </a:solidFill>
              <a:latin typeface="Sakkal Majalla" pitchFamily="2" charset="-78"/>
              <a:cs typeface="Sakkal Majalla" pitchFamily="2" charset="-78"/>
            </a:endParaRPr>
          </a:p>
          <a:p>
            <a:pPr algn="ctr" rtl="1"/>
            <a:endParaRPr lang="ar-BH" sz="3200" b="1" dirty="0">
              <a:solidFill>
                <a:srgbClr val="A50021"/>
              </a:solidFill>
              <a:latin typeface="Sakkal Majalla" pitchFamily="2" charset="-78"/>
              <a:cs typeface="Sakkal Majalla" pitchFamily="2" charset="-78"/>
            </a:endParaRPr>
          </a:p>
          <a:p>
            <a:pPr algn="r" rtl="1"/>
            <a:endParaRPr lang="ar-BH" sz="2400" b="1" dirty="0">
              <a:solidFill>
                <a:schemeClr val="tx1"/>
              </a:solidFill>
            </a:endParaRPr>
          </a:p>
        </p:txBody>
      </p:sp>
      <p:sp>
        <p:nvSpPr>
          <p:cNvPr id="10" name="Rectangle 9"/>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722915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1224184"/>
            <a:ext cx="11665605" cy="49480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ctr" rtl="1"/>
            <a:r>
              <a:rPr lang="ar-SA" sz="3200" b="1" dirty="0">
                <a:solidFill>
                  <a:schemeClr val="tx1">
                    <a:lumMod val="95000"/>
                    <a:lumOff val="5000"/>
                  </a:schemeClr>
                </a:solidFill>
                <a:latin typeface="Sakkal Majalla" pitchFamily="2" charset="-78"/>
                <a:cs typeface="Sakkal Majalla" pitchFamily="2" charset="-78"/>
              </a:rPr>
              <a:t>بيّنتْ مناسبةُ القصيدةِ وجودَ طرفين هما الشاعر (عبد الله الزايد) والضيف المحتفَى به (أمين</a:t>
            </a:r>
            <a:r>
              <a:rPr lang="en-US" sz="3200" b="1" dirty="0">
                <a:solidFill>
                  <a:schemeClr val="tx1">
                    <a:lumMod val="95000"/>
                    <a:lumOff val="5000"/>
                  </a:schemeClr>
                </a:solidFill>
                <a:latin typeface="Sakkal Majalla" pitchFamily="2" charset="-78"/>
                <a:cs typeface="Sakkal Majalla" pitchFamily="2" charset="-78"/>
              </a:rPr>
              <a:t> </a:t>
            </a:r>
            <a:r>
              <a:rPr lang="ar-SA" sz="3200" b="1" dirty="0">
                <a:solidFill>
                  <a:schemeClr val="tx1">
                    <a:lumMod val="95000"/>
                    <a:lumOff val="5000"/>
                  </a:schemeClr>
                </a:solidFill>
                <a:latin typeface="Sakkal Majalla" pitchFamily="2" charset="-78"/>
                <a:cs typeface="Sakkal Majalla" pitchFamily="2" charset="-78"/>
              </a:rPr>
              <a:t>الريحاني)، عرّفْ كلَّ واحدٍ منهما تعريفًا مفيدًا موجزًا.</a:t>
            </a:r>
          </a:p>
          <a:p>
            <a:pPr algn="ctr" rtl="1"/>
            <a:endParaRPr lang="ar-SA" sz="3200" b="1" dirty="0">
              <a:solidFill>
                <a:schemeClr val="tx1">
                  <a:lumMod val="95000"/>
                  <a:lumOff val="5000"/>
                </a:schemeClr>
              </a:solidFill>
              <a:latin typeface="Sakkal Majalla" pitchFamily="2" charset="-78"/>
              <a:cs typeface="Sakkal Majalla" pitchFamily="2" charset="-78"/>
            </a:endParaRPr>
          </a:p>
          <a:p>
            <a:pPr algn="ctr" rtl="1"/>
            <a:endParaRPr lang="ar-SA" sz="3200" b="1" dirty="0">
              <a:solidFill>
                <a:schemeClr val="tx1">
                  <a:lumMod val="95000"/>
                  <a:lumOff val="5000"/>
                </a:schemeClr>
              </a:solidFill>
              <a:latin typeface="Sakkal Majalla" pitchFamily="2" charset="-78"/>
              <a:cs typeface="Sakkal Majalla" pitchFamily="2" charset="-78"/>
            </a:endParaRPr>
          </a:p>
          <a:p>
            <a:pPr algn="ctr" rtl="1"/>
            <a:endParaRPr lang="ar-BH" sz="3200" b="1" dirty="0">
              <a:solidFill>
                <a:schemeClr val="tx1">
                  <a:lumMod val="95000"/>
                  <a:lumOff val="5000"/>
                </a:schemeClr>
              </a:solidFill>
              <a:latin typeface="Sakkal Majalla" pitchFamily="2" charset="-78"/>
              <a:cs typeface="Sakkal Majalla" pitchFamily="2" charset="-78"/>
            </a:endParaRP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0" y="-11394"/>
            <a:ext cx="12191999"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التمهيد للنصّ</a:t>
            </a:r>
          </a:p>
          <a:p>
            <a:pPr algn="ctr" rtl="1"/>
            <a:endParaRPr lang="en-US" sz="4400" b="1" dirty="0">
              <a:solidFill>
                <a:schemeClr val="tx1">
                  <a:lumMod val="95000"/>
                  <a:lumOff val="5000"/>
                </a:schemeClr>
              </a:solidFill>
            </a:endParaRPr>
          </a:p>
        </p:txBody>
      </p:sp>
      <p:sp>
        <p:nvSpPr>
          <p:cNvPr id="11" name="Vertical Scroll 10"/>
          <p:cNvSpPr/>
          <p:nvPr/>
        </p:nvSpPr>
        <p:spPr>
          <a:xfrm>
            <a:off x="6239383" y="2801153"/>
            <a:ext cx="4692174" cy="3177864"/>
          </a:xfrm>
          <a:prstGeom prst="verticalScroll">
            <a:avLst>
              <a:gd name="adj" fmla="val 5198"/>
            </a:avLst>
          </a:prstGeom>
          <a:solidFill>
            <a:schemeClr val="accent6">
              <a:lumMod val="20000"/>
              <a:lumOff val="80000"/>
            </a:schemeClr>
          </a:solidFill>
          <a:ln w="38100">
            <a:solidFill>
              <a:schemeClr val="bg1">
                <a:lumMod val="50000"/>
              </a:schemeClr>
            </a:solidFill>
            <a:prstDash val="solid"/>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rgbClr val="0070C0"/>
                </a:solidFill>
                <a:latin typeface="Sakkal Majalla" pitchFamily="2" charset="-78"/>
                <a:cs typeface="Sakkal Majalla" pitchFamily="2" charset="-78"/>
              </a:rPr>
              <a:t>عبدالله الزايد</a:t>
            </a:r>
          </a:p>
          <a:p>
            <a:pPr algn="ctr" rtl="1"/>
            <a:r>
              <a:rPr lang="ar-SA" sz="3200" b="1" dirty="0">
                <a:solidFill>
                  <a:srgbClr val="A50021"/>
                </a:solidFill>
                <a:latin typeface="Sakkal Majalla" pitchFamily="2" charset="-78"/>
                <a:cs typeface="Sakkal Majalla" pitchFamily="2" charset="-78"/>
              </a:rPr>
              <a:t>شاعرٌ بحريني وُلد سنة 1894وتُوُفّي</a:t>
            </a:r>
            <a:r>
              <a:rPr lang="en-US" sz="3200" b="1" dirty="0">
                <a:solidFill>
                  <a:srgbClr val="A50021"/>
                </a:solidFill>
                <a:latin typeface="Sakkal Majalla" pitchFamily="2" charset="-78"/>
                <a:cs typeface="Sakkal Majalla" pitchFamily="2" charset="-78"/>
              </a:rPr>
              <a:t> </a:t>
            </a:r>
            <a:r>
              <a:rPr lang="ar-SA" sz="3200" b="1" dirty="0">
                <a:solidFill>
                  <a:srgbClr val="A50021"/>
                </a:solidFill>
                <a:latin typeface="Sakkal Majalla" pitchFamily="2" charset="-78"/>
                <a:cs typeface="Sakkal Majalla" pitchFamily="2" charset="-78"/>
              </a:rPr>
              <a:t>سنة 1945، سطع نجمُه الشعري في</a:t>
            </a:r>
            <a:r>
              <a:rPr lang="en-US" sz="3200" b="1" dirty="0">
                <a:solidFill>
                  <a:srgbClr val="A50021"/>
                </a:solidFill>
                <a:latin typeface="Sakkal Majalla" pitchFamily="2" charset="-78"/>
                <a:cs typeface="Sakkal Majalla" pitchFamily="2" charset="-78"/>
              </a:rPr>
              <a:t> </a:t>
            </a:r>
            <a:r>
              <a:rPr lang="ar-SA" sz="3200" b="1" dirty="0">
                <a:solidFill>
                  <a:srgbClr val="A50021"/>
                </a:solidFill>
                <a:latin typeface="Sakkal Majalla" pitchFamily="2" charset="-78"/>
                <a:cs typeface="Sakkal Majalla" pitchFamily="2" charset="-78"/>
              </a:rPr>
              <a:t>بداية القرن الماضي، وكان له تأثيرٌ  في جيله. وُصِفَ بنابغة</a:t>
            </a:r>
            <a:r>
              <a:rPr lang="en-US" sz="3200" b="1" dirty="0">
                <a:solidFill>
                  <a:srgbClr val="A50021"/>
                </a:solidFill>
                <a:latin typeface="Sakkal Majalla" pitchFamily="2" charset="-78"/>
                <a:cs typeface="Sakkal Majalla" pitchFamily="2" charset="-78"/>
              </a:rPr>
              <a:t> </a:t>
            </a:r>
            <a:r>
              <a:rPr lang="ar-SA" sz="3200" b="1" dirty="0">
                <a:solidFill>
                  <a:srgbClr val="A50021"/>
                </a:solidFill>
                <a:latin typeface="Sakkal Majalla" pitchFamily="2" charset="-78"/>
                <a:cs typeface="Sakkal Majalla" pitchFamily="2" charset="-78"/>
              </a:rPr>
              <a:t>البحرين.</a:t>
            </a:r>
            <a:endParaRPr lang="ar-BH" sz="2400" b="1" dirty="0">
              <a:solidFill>
                <a:schemeClr val="tx1"/>
              </a:solidFill>
            </a:endParaRPr>
          </a:p>
        </p:txBody>
      </p:sp>
      <p:sp>
        <p:nvSpPr>
          <p:cNvPr id="12" name="Vertical Scroll 11"/>
          <p:cNvSpPr/>
          <p:nvPr/>
        </p:nvSpPr>
        <p:spPr>
          <a:xfrm>
            <a:off x="1018304" y="2801153"/>
            <a:ext cx="4692174" cy="3177864"/>
          </a:xfrm>
          <a:prstGeom prst="verticalScroll">
            <a:avLst>
              <a:gd name="adj" fmla="val 5198"/>
            </a:avLst>
          </a:prstGeom>
          <a:solidFill>
            <a:schemeClr val="accent6">
              <a:lumMod val="20000"/>
              <a:lumOff val="80000"/>
            </a:schemeClr>
          </a:solidFill>
          <a:ln w="38100">
            <a:solidFill>
              <a:schemeClr val="bg1">
                <a:lumMod val="50000"/>
              </a:schemeClr>
            </a:solidFill>
            <a:prstDash val="solid"/>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3200" b="1" dirty="0">
              <a:solidFill>
                <a:srgbClr val="A50021"/>
              </a:solidFill>
              <a:latin typeface="Sakkal Majalla" pitchFamily="2" charset="-78"/>
              <a:cs typeface="Sakkal Majalla" pitchFamily="2" charset="-78"/>
            </a:endParaRPr>
          </a:p>
          <a:p>
            <a:pPr algn="ctr" rtl="1"/>
            <a:r>
              <a:rPr lang="ar-SA" sz="3200" b="1" dirty="0">
                <a:solidFill>
                  <a:srgbClr val="0070C0"/>
                </a:solidFill>
                <a:latin typeface="Sakkal Majalla" pitchFamily="2" charset="-78"/>
                <a:cs typeface="Sakkal Majalla" pitchFamily="2" charset="-78"/>
              </a:rPr>
              <a:t>أمين الريحاني</a:t>
            </a:r>
          </a:p>
          <a:p>
            <a:pPr algn="ctr" rtl="1"/>
            <a:r>
              <a:rPr lang="ar-TN" sz="3200" b="1" dirty="0">
                <a:solidFill>
                  <a:srgbClr val="C00000"/>
                </a:solidFill>
                <a:latin typeface="Sakkal Majalla" pitchFamily="2" charset="-78"/>
                <a:cs typeface="Sakkal Majalla" pitchFamily="2" charset="-78"/>
              </a:rPr>
              <a:t>أمين فارس </a:t>
            </a:r>
            <a:r>
              <a:rPr lang="ar-SA" sz="3200" b="1" dirty="0">
                <a:solidFill>
                  <a:srgbClr val="C00000"/>
                </a:solidFill>
                <a:latin typeface="Sakkal Majalla" pitchFamily="2" charset="-78"/>
                <a:cs typeface="Sakkal Majalla" pitchFamily="2" charset="-78"/>
              </a:rPr>
              <a:t>الريحاني</a:t>
            </a:r>
            <a:r>
              <a:rPr lang="ar-TN" sz="3200" b="1" dirty="0">
                <a:solidFill>
                  <a:srgbClr val="C00000"/>
                </a:solidFill>
                <a:latin typeface="Sakkal Majalla" pitchFamily="2" charset="-78"/>
                <a:cs typeface="Sakkal Majalla" pitchFamily="2" charset="-78"/>
              </a:rPr>
              <a:t>، مفكرٌ وأديبٌ</a:t>
            </a:r>
            <a:r>
              <a:rPr lang="ar-SA" sz="3200" b="1" dirty="0">
                <a:solidFill>
                  <a:srgbClr val="C00000"/>
                </a:solidFill>
                <a:latin typeface="Sakkal Majalla" pitchFamily="2" charset="-78"/>
                <a:cs typeface="Sakkal Majalla" pitchFamily="2" charset="-78"/>
              </a:rPr>
              <a:t> </a:t>
            </a:r>
            <a:r>
              <a:rPr lang="ar-TN" sz="3200" b="1" dirty="0">
                <a:solidFill>
                  <a:srgbClr val="C00000"/>
                </a:solidFill>
                <a:latin typeface="Sakkal Majalla" pitchFamily="2" charset="-78"/>
                <a:cs typeface="Sakkal Majalla" pitchFamily="2" charset="-78"/>
              </a:rPr>
              <a:t>وروائي ومؤرخ </a:t>
            </a:r>
            <a:r>
              <a:rPr lang="ar-SA" sz="3200" b="1" dirty="0">
                <a:solidFill>
                  <a:srgbClr val="C00000"/>
                </a:solidFill>
                <a:latin typeface="Sakkal Majalla" pitchFamily="2" charset="-78"/>
                <a:cs typeface="Sakkal Majalla" pitchFamily="2" charset="-78"/>
              </a:rPr>
              <a:t>ورسام </a:t>
            </a:r>
            <a:r>
              <a:rPr lang="ar-TN" sz="3200" b="1" dirty="0">
                <a:solidFill>
                  <a:srgbClr val="C00000"/>
                </a:solidFill>
                <a:latin typeface="Sakkal Majalla" pitchFamily="2" charset="-78"/>
                <a:cs typeface="Sakkal Majalla" pitchFamily="2" charset="-78"/>
              </a:rPr>
              <a:t>ورحالة</a:t>
            </a:r>
            <a:r>
              <a:rPr lang="ar-SA" sz="3200" b="1" dirty="0">
                <a:solidFill>
                  <a:srgbClr val="C00000"/>
                </a:solidFill>
                <a:latin typeface="Sakkal Majalla" pitchFamily="2" charset="-78"/>
                <a:cs typeface="Sakkal Majalla" pitchFamily="2" charset="-78"/>
              </a:rPr>
              <a:t> </a:t>
            </a:r>
            <a:r>
              <a:rPr lang="ar-TN" sz="3200" b="1" dirty="0">
                <a:solidFill>
                  <a:srgbClr val="C00000"/>
                </a:solidFill>
                <a:latin typeface="Sakkal Majalla" pitchFamily="2" charset="-78"/>
                <a:cs typeface="Sakkal Majalla" pitchFamily="2" charset="-78"/>
              </a:rPr>
              <a:t>لبناني، يعدُّ من</a:t>
            </a:r>
            <a:r>
              <a:rPr lang="ar-SA" sz="3200" b="1" dirty="0">
                <a:solidFill>
                  <a:srgbClr val="C00000"/>
                </a:solidFill>
                <a:latin typeface="Sakkal Majalla" pitchFamily="2" charset="-78"/>
                <a:cs typeface="Sakkal Majalla" pitchFamily="2" charset="-78"/>
              </a:rPr>
              <a:t> </a:t>
            </a:r>
            <a:r>
              <a:rPr lang="ar-TN" sz="3200" b="1" dirty="0">
                <a:solidFill>
                  <a:srgbClr val="C00000"/>
                </a:solidFill>
                <a:latin typeface="Sakkal Majalla" pitchFamily="2" charset="-78"/>
                <a:cs typeface="Sakkal Majalla" pitchFamily="2" charset="-78"/>
              </a:rPr>
              <a:t>دعاة الإصلاح الاجتماعي</a:t>
            </a:r>
            <a:r>
              <a:rPr lang="ar-SA" sz="3200" b="1" dirty="0">
                <a:solidFill>
                  <a:srgbClr val="C00000"/>
                </a:solidFill>
                <a:latin typeface="Sakkal Majalla" pitchFamily="2" charset="-78"/>
                <a:cs typeface="Sakkal Majalla" pitchFamily="2" charset="-78"/>
              </a:rPr>
              <a:t>،</a:t>
            </a:r>
            <a:r>
              <a:rPr lang="ar-TN" sz="3200" b="1" dirty="0">
                <a:solidFill>
                  <a:srgbClr val="C00000"/>
                </a:solidFill>
                <a:latin typeface="Sakkal Majalla" pitchFamily="2" charset="-78"/>
                <a:cs typeface="Sakkal Majalla" pitchFamily="2" charset="-78"/>
              </a:rPr>
              <a:t> </a:t>
            </a:r>
            <a:r>
              <a:rPr lang="ar-SA" sz="3200" b="1" dirty="0">
                <a:solidFill>
                  <a:srgbClr val="C00000"/>
                </a:solidFill>
                <a:latin typeface="Sakkal Majalla" pitchFamily="2" charset="-78"/>
                <a:cs typeface="Sakkal Majalla" pitchFamily="2" charset="-78"/>
              </a:rPr>
              <a:t>وُلد سنة 1876</a:t>
            </a:r>
            <a:r>
              <a:rPr lang="en-US" sz="3200" b="1" dirty="0">
                <a:solidFill>
                  <a:srgbClr val="C00000"/>
                </a:solidFill>
                <a:latin typeface="Sakkal Majalla" pitchFamily="2" charset="-78"/>
                <a:cs typeface="Sakkal Majalla" pitchFamily="2" charset="-78"/>
              </a:rPr>
              <a:t> </a:t>
            </a:r>
            <a:r>
              <a:rPr lang="ar-SA" sz="3200" b="1" dirty="0">
                <a:solidFill>
                  <a:srgbClr val="C00000"/>
                </a:solidFill>
                <a:latin typeface="Sakkal Majalla" pitchFamily="2" charset="-78"/>
                <a:cs typeface="Sakkal Majalla" pitchFamily="2" charset="-78"/>
              </a:rPr>
              <a:t>وتُوُفي سنة 1940</a:t>
            </a:r>
            <a:endParaRPr lang="ar-BH" sz="3200" b="1" dirty="0">
              <a:solidFill>
                <a:srgbClr val="C00000"/>
              </a:solidFill>
              <a:latin typeface="Sakkal Majalla" pitchFamily="2" charset="-78"/>
              <a:cs typeface="Sakkal Majalla" pitchFamily="2" charset="-78"/>
            </a:endParaRPr>
          </a:p>
          <a:p>
            <a:pPr algn="r" rtl="1"/>
            <a:endParaRPr lang="ar-BH" sz="2400" b="1" dirty="0">
              <a:solidFill>
                <a:schemeClr val="tx1"/>
              </a:solidFill>
            </a:endParaRPr>
          </a:p>
        </p:txBody>
      </p:sp>
      <p:sp>
        <p:nvSpPr>
          <p:cNvPr id="9" name="Rectangle 8"/>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82665236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p:cTn id="7"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771526"/>
            <a:ext cx="11665605" cy="572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just" rtl="1"/>
            <a:endParaRPr lang="ar-SA" sz="3200" b="1" dirty="0">
              <a:solidFill>
                <a:srgbClr val="A50021"/>
              </a:solidFill>
              <a:latin typeface="Sakkal Majalla" pitchFamily="2" charset="-78"/>
              <a:cs typeface="Sakkal Majalla" pitchFamily="2" charset="-78"/>
            </a:endParaRPr>
          </a:p>
          <a:p>
            <a:pPr algn="r" rtl="1"/>
            <a:endParaRPr lang="ar-SA" sz="3200" b="1" dirty="0">
              <a:solidFill>
                <a:srgbClr val="A50021"/>
              </a:solidFill>
            </a:endParaRPr>
          </a:p>
          <a:p>
            <a:pPr algn="r" rtl="1"/>
            <a:endParaRPr lang="ar-SA" sz="32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457200" y="252635"/>
            <a:ext cx="11372850" cy="6248179"/>
          </a:xfrm>
          <a:prstGeom prst="rect">
            <a:avLst/>
          </a:prstGeom>
          <a:solidFill>
            <a:schemeClr val="bg1"/>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en-US" sz="4400" b="1" dirty="0">
              <a:solidFill>
                <a:schemeClr val="tx1">
                  <a:lumMod val="95000"/>
                  <a:lumOff val="5000"/>
                </a:schemeClr>
              </a:solidFill>
            </a:endParaRPr>
          </a:p>
        </p:txBody>
      </p:sp>
      <p:sp>
        <p:nvSpPr>
          <p:cNvPr id="22" name="Rectangle 21"/>
          <p:cNvSpPr/>
          <p:nvPr/>
        </p:nvSpPr>
        <p:spPr>
          <a:xfrm>
            <a:off x="0" y="0"/>
            <a:ext cx="12192000" cy="925257"/>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تقديم النصّ</a:t>
            </a:r>
          </a:p>
          <a:p>
            <a:pPr algn="ctr" rtl="1"/>
            <a:endParaRPr lang="en-US" sz="4400" b="1" dirty="0">
              <a:solidFill>
                <a:schemeClr val="tx1">
                  <a:lumMod val="95000"/>
                  <a:lumOff val="5000"/>
                </a:schemeClr>
              </a:solidFill>
            </a:endParaRPr>
          </a:p>
        </p:txBody>
      </p:sp>
      <p:pic>
        <p:nvPicPr>
          <p:cNvPr id="2053" name="Picture 5" descr="C:\Users\Mohamed\Pictures\Screenshots\Capture d’écran (1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7780" y="1177893"/>
            <a:ext cx="3832270" cy="522290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Mohamed\Pictures\Screenshots\Capture d’écran (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392" y="1177892"/>
            <a:ext cx="3696236" cy="5222907"/>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Mohamed\Pictures\Screenshots\Capture d’écran (1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177892"/>
            <a:ext cx="3651161" cy="5222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8394991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771526"/>
            <a:ext cx="11665605" cy="572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just" rtl="1"/>
            <a:endParaRPr lang="ar-SA" sz="3200" b="1" dirty="0">
              <a:solidFill>
                <a:srgbClr val="A50021"/>
              </a:solidFill>
              <a:latin typeface="Sakkal Majalla" pitchFamily="2" charset="-78"/>
              <a:cs typeface="Sakkal Majalla" pitchFamily="2" charset="-78"/>
            </a:endParaRPr>
          </a:p>
          <a:p>
            <a:pPr algn="r" rtl="1"/>
            <a:endParaRPr lang="ar-SA" sz="3200" b="1" dirty="0">
              <a:solidFill>
                <a:srgbClr val="A50021"/>
              </a:solidFill>
            </a:endParaRPr>
          </a:p>
          <a:p>
            <a:pPr algn="r" rtl="1"/>
            <a:endParaRPr lang="ar-SA" sz="32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0" y="-35095"/>
            <a:ext cx="12192000" cy="806621"/>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تقديم النصّ</a:t>
            </a:r>
          </a:p>
          <a:p>
            <a:pPr algn="ctr" rtl="1"/>
            <a:r>
              <a:rPr lang="ar-SA" sz="4400" b="1" dirty="0">
                <a:solidFill>
                  <a:schemeClr val="tx1">
                    <a:lumMod val="95000"/>
                    <a:lumOff val="5000"/>
                  </a:schemeClr>
                </a:solidFill>
              </a:rPr>
              <a:t> </a:t>
            </a:r>
            <a:endParaRPr lang="en-US" sz="4400" b="1" dirty="0">
              <a:solidFill>
                <a:schemeClr val="tx1">
                  <a:lumMod val="95000"/>
                  <a:lumOff val="5000"/>
                </a:schemeClr>
              </a:solidFill>
            </a:endParaRPr>
          </a:p>
        </p:txBody>
      </p:sp>
      <p:sp>
        <p:nvSpPr>
          <p:cNvPr id="10" name="Rounded Rectangle 9"/>
          <p:cNvSpPr/>
          <p:nvPr/>
        </p:nvSpPr>
        <p:spPr>
          <a:xfrm>
            <a:off x="3414707" y="2760040"/>
            <a:ext cx="8201025" cy="52363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tx1"/>
                </a:solidFill>
                <a:latin typeface="Sakkal Majalla" pitchFamily="2" charset="-78"/>
                <a:cs typeface="Sakkal Majalla" pitchFamily="2" charset="-78"/>
              </a:rPr>
              <a:t>نشأ التيارُ الشعريُّ الإحيائيُّ في القرن الحادي والعشرين. </a:t>
            </a:r>
            <a:endParaRPr lang="en-US" sz="2800" dirty="0">
              <a:solidFill>
                <a:schemeClr val="tx1"/>
              </a:solidFill>
              <a:latin typeface="Sakkal Majalla" pitchFamily="2" charset="-78"/>
              <a:cs typeface="Sakkal Majalla" pitchFamily="2" charset="-78"/>
            </a:endParaRPr>
          </a:p>
        </p:txBody>
      </p:sp>
      <p:sp>
        <p:nvSpPr>
          <p:cNvPr id="11" name="Rounded Rectangle 10"/>
          <p:cNvSpPr/>
          <p:nvPr/>
        </p:nvSpPr>
        <p:spPr>
          <a:xfrm>
            <a:off x="3414710" y="4281604"/>
            <a:ext cx="8201025" cy="523640"/>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dirty="0">
                <a:solidFill>
                  <a:schemeClr val="tx1"/>
                </a:solidFill>
                <a:latin typeface="Sakkal Majalla" pitchFamily="2" charset="-78"/>
                <a:cs typeface="Sakkal Majalla" pitchFamily="2" charset="-78"/>
              </a:rPr>
              <a:t>قصيدةُ الشعر الإحيائي تقوم على السطر / الشطر الشعري. </a:t>
            </a:r>
            <a:endParaRPr lang="en-US" sz="2800" dirty="0">
              <a:solidFill>
                <a:schemeClr val="tx1"/>
              </a:solidFill>
              <a:latin typeface="Sakkal Majalla" pitchFamily="2" charset="-78"/>
              <a:cs typeface="Sakkal Majalla" pitchFamily="2" charset="-78"/>
            </a:endParaRPr>
          </a:p>
        </p:txBody>
      </p:sp>
      <p:sp>
        <p:nvSpPr>
          <p:cNvPr id="12" name="Rounded Rectangle 11"/>
          <p:cNvSpPr/>
          <p:nvPr/>
        </p:nvSpPr>
        <p:spPr>
          <a:xfrm>
            <a:off x="3414713" y="5000744"/>
            <a:ext cx="8201025" cy="52363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tx1"/>
                </a:solidFill>
                <a:latin typeface="Sakkal Majalla" pitchFamily="2" charset="-78"/>
                <a:cs typeface="Sakkal Majalla" pitchFamily="2" charset="-78"/>
              </a:rPr>
              <a:t>قصيدة الشعر الإحيائي تُبنَى على نظامِ الصدر والعجز والقافية الموحدة.</a:t>
            </a:r>
            <a:endParaRPr lang="en-US" sz="2800" dirty="0">
              <a:solidFill>
                <a:schemeClr val="tx1"/>
              </a:solidFill>
              <a:latin typeface="Sakkal Majalla" pitchFamily="2" charset="-78"/>
              <a:cs typeface="Sakkal Majalla" pitchFamily="2" charset="-78"/>
            </a:endParaRPr>
          </a:p>
        </p:txBody>
      </p:sp>
      <p:sp>
        <p:nvSpPr>
          <p:cNvPr id="13" name="Rounded Rectangle 12"/>
          <p:cNvSpPr/>
          <p:nvPr/>
        </p:nvSpPr>
        <p:spPr>
          <a:xfrm>
            <a:off x="3414706" y="5733373"/>
            <a:ext cx="8201025" cy="52363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dirty="0">
                <a:solidFill>
                  <a:schemeClr val="tx1"/>
                </a:solidFill>
                <a:latin typeface="Sakkal Majalla" pitchFamily="2" charset="-78"/>
                <a:cs typeface="Sakkal Majalla" pitchFamily="2" charset="-78"/>
              </a:rPr>
              <a:t>تستلهم القصيدةُ الإحيائية المعانيَ والصورَ الشعرية القديمة وتحتفي بها.</a:t>
            </a:r>
            <a:endParaRPr lang="en-US" sz="2800" dirty="0">
              <a:solidFill>
                <a:schemeClr val="tx1"/>
              </a:solidFill>
              <a:latin typeface="Sakkal Majalla" pitchFamily="2" charset="-78"/>
              <a:cs typeface="Sakkal Majalla" pitchFamily="2" charset="-78"/>
            </a:endParaRPr>
          </a:p>
        </p:txBody>
      </p:sp>
      <p:sp>
        <p:nvSpPr>
          <p:cNvPr id="15" name="Rounded Rectangle 14"/>
          <p:cNvSpPr/>
          <p:nvPr/>
        </p:nvSpPr>
        <p:spPr>
          <a:xfrm>
            <a:off x="3414713" y="3518094"/>
            <a:ext cx="8201025" cy="52363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dirty="0">
                <a:solidFill>
                  <a:schemeClr val="tx1"/>
                </a:solidFill>
                <a:latin typeface="Sakkal Majalla" pitchFamily="2" charset="-78"/>
                <a:cs typeface="Sakkal Majalla" pitchFamily="2" charset="-78"/>
              </a:rPr>
              <a:t>الشعر الإحيائيُّ حركةُ عودة إلى الأنموذجِ الشعريّ القديم.</a:t>
            </a:r>
            <a:endParaRPr lang="en-US" sz="2800" dirty="0">
              <a:solidFill>
                <a:schemeClr val="tx1"/>
              </a:solidFill>
              <a:latin typeface="Sakkal Majalla" pitchFamily="2" charset="-78"/>
              <a:cs typeface="Sakkal Majalla" pitchFamily="2" charset="-78"/>
            </a:endParaRPr>
          </a:p>
        </p:txBody>
      </p:sp>
      <p:sp>
        <p:nvSpPr>
          <p:cNvPr id="16" name="Rounded Rectangle 15"/>
          <p:cNvSpPr/>
          <p:nvPr/>
        </p:nvSpPr>
        <p:spPr>
          <a:xfrm>
            <a:off x="9829794" y="1905485"/>
            <a:ext cx="1785937" cy="52363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rgbClr val="00B050"/>
                </a:solidFill>
                <a:latin typeface="Sakkal Majalla" pitchFamily="2" charset="-78"/>
                <a:cs typeface="Sakkal Majalla" pitchFamily="2" charset="-78"/>
              </a:rPr>
              <a:t>صواب</a:t>
            </a:r>
            <a:endParaRPr lang="en-US" sz="2000" b="1" dirty="0">
              <a:solidFill>
                <a:srgbClr val="00B050"/>
              </a:solidFill>
              <a:latin typeface="Sakkal Majalla" pitchFamily="2" charset="-78"/>
              <a:cs typeface="Sakkal Majalla" pitchFamily="2" charset="-78"/>
            </a:endParaRPr>
          </a:p>
        </p:txBody>
      </p:sp>
      <p:sp>
        <p:nvSpPr>
          <p:cNvPr id="22" name="Rounded Rectangle 21"/>
          <p:cNvSpPr/>
          <p:nvPr/>
        </p:nvSpPr>
        <p:spPr>
          <a:xfrm>
            <a:off x="1240628" y="1849678"/>
            <a:ext cx="1785937" cy="52363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rgbClr val="00B050"/>
                </a:solidFill>
                <a:latin typeface="Sakkal Majalla" pitchFamily="2" charset="-78"/>
                <a:cs typeface="Sakkal Majalla" pitchFamily="2" charset="-78"/>
              </a:rPr>
              <a:t>صواب</a:t>
            </a:r>
            <a:endParaRPr lang="en-US" sz="2800" b="1" dirty="0">
              <a:solidFill>
                <a:srgbClr val="00B050"/>
              </a:solidFill>
              <a:latin typeface="Sakkal Majalla" pitchFamily="2" charset="-78"/>
              <a:cs typeface="Sakkal Majalla" pitchFamily="2" charset="-78"/>
            </a:endParaRPr>
          </a:p>
        </p:txBody>
      </p:sp>
      <p:sp>
        <p:nvSpPr>
          <p:cNvPr id="23" name="Rounded Rectangle 22"/>
          <p:cNvSpPr/>
          <p:nvPr/>
        </p:nvSpPr>
        <p:spPr>
          <a:xfrm>
            <a:off x="3414713" y="1897218"/>
            <a:ext cx="1785937" cy="52363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rgbClr val="00B050"/>
                </a:solidFill>
                <a:latin typeface="Sakkal Majalla" pitchFamily="2" charset="-78"/>
                <a:cs typeface="Sakkal Majalla" pitchFamily="2" charset="-78"/>
              </a:rPr>
              <a:t>صواب</a:t>
            </a:r>
            <a:endParaRPr lang="en-US" b="1" dirty="0">
              <a:solidFill>
                <a:srgbClr val="00B050"/>
              </a:solidFill>
              <a:latin typeface="Sakkal Majalla" pitchFamily="2" charset="-78"/>
              <a:cs typeface="Sakkal Majalla" pitchFamily="2" charset="-78"/>
            </a:endParaRPr>
          </a:p>
        </p:txBody>
      </p:sp>
      <p:sp>
        <p:nvSpPr>
          <p:cNvPr id="24" name="Rounded Rectangle 23"/>
          <p:cNvSpPr/>
          <p:nvPr/>
        </p:nvSpPr>
        <p:spPr>
          <a:xfrm>
            <a:off x="5530068" y="1905485"/>
            <a:ext cx="1785937" cy="52363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b="1" dirty="0">
                <a:solidFill>
                  <a:srgbClr val="FF0000"/>
                </a:solidFill>
                <a:latin typeface="Sakkal Majalla" pitchFamily="2" charset="-78"/>
                <a:cs typeface="Sakkal Majalla" pitchFamily="2" charset="-78"/>
              </a:rPr>
              <a:t>خطأ</a:t>
            </a:r>
            <a:endParaRPr lang="en-US" sz="2800" b="1" dirty="0">
              <a:solidFill>
                <a:srgbClr val="FF0000"/>
              </a:solidFill>
              <a:latin typeface="Sakkal Majalla" pitchFamily="2" charset="-78"/>
              <a:cs typeface="Sakkal Majalla" pitchFamily="2" charset="-78"/>
            </a:endParaRPr>
          </a:p>
        </p:txBody>
      </p:sp>
      <p:sp>
        <p:nvSpPr>
          <p:cNvPr id="25" name="Rounded Rectangle 24"/>
          <p:cNvSpPr/>
          <p:nvPr/>
        </p:nvSpPr>
        <p:spPr>
          <a:xfrm>
            <a:off x="7743089" y="1905485"/>
            <a:ext cx="1785937" cy="52363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dirty="0">
                <a:solidFill>
                  <a:srgbClr val="FF0000"/>
                </a:solidFill>
              </a:rPr>
              <a:t>خطأ</a:t>
            </a:r>
            <a:endParaRPr lang="en-US" dirty="0">
              <a:solidFill>
                <a:srgbClr val="FF0000"/>
              </a:solidFill>
            </a:endParaRPr>
          </a:p>
        </p:txBody>
      </p:sp>
      <p:sp>
        <p:nvSpPr>
          <p:cNvPr id="2" name="Rectangle 1"/>
          <p:cNvSpPr/>
          <p:nvPr/>
        </p:nvSpPr>
        <p:spPr>
          <a:xfrm>
            <a:off x="0" y="817111"/>
            <a:ext cx="12192000" cy="164605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r" rtl="1"/>
            <a:r>
              <a:rPr lang="ar-SA" sz="3200" b="1" dirty="0">
                <a:solidFill>
                  <a:schemeClr val="tx1"/>
                </a:solidFill>
                <a:latin typeface="Sakkal Majalla" pitchFamily="2" charset="-78"/>
                <a:cs typeface="Sakkal Majalla" pitchFamily="2" charset="-78"/>
              </a:rPr>
              <a:t>تنتمي القصيدةُ إلى الشعر الإحيائيّ، حدّدْ بالرجوع إلى الكتاب (ص8) أهمَّ خصائصِ هذا المذهبِ الشعري</a:t>
            </a:r>
            <a:r>
              <a:rPr lang="ar-BH" sz="3200" b="1" dirty="0">
                <a:solidFill>
                  <a:schemeClr val="tx1"/>
                </a:solidFill>
                <a:latin typeface="Sakkal Majalla" pitchFamily="2" charset="-78"/>
                <a:cs typeface="Sakkal Majalla" pitchFamily="2" charset="-78"/>
              </a:rPr>
              <a:t>ّ</a:t>
            </a:r>
            <a:r>
              <a:rPr lang="ar-SA" sz="3200" b="1" dirty="0">
                <a:solidFill>
                  <a:schemeClr val="tx1"/>
                </a:solidFill>
                <a:latin typeface="Sakkal Majalla" pitchFamily="2" charset="-78"/>
                <a:cs typeface="Sakkal Majalla" pitchFamily="2" charset="-78"/>
              </a:rPr>
              <a:t> </a:t>
            </a:r>
            <a:r>
              <a:rPr lang="en-US" sz="3200" b="1" dirty="0">
                <a:solidFill>
                  <a:schemeClr val="tx1"/>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بوضعِ عبارة (صواب) أو (خطأ) أمام ما يناسب من التعريفاتِ الآتية:</a:t>
            </a:r>
          </a:p>
        </p:txBody>
      </p:sp>
      <p:sp>
        <p:nvSpPr>
          <p:cNvPr id="19" name="Rectangle 18"/>
          <p:cNvSpPr/>
          <p:nvPr/>
        </p:nvSpPr>
        <p:spPr>
          <a:xfrm>
            <a:off x="0" y="217385"/>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0278564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25133E-6 7.40056E-8 L -0.52688 0.12419 " pathEditMode="relative" rAng="0" ptsTypes="AA">
                                      <p:cBhvr>
                                        <p:cTn id="6" dur="2000" fill="hold"/>
                                        <p:tgtEl>
                                          <p:spTgt spid="25"/>
                                        </p:tgtEl>
                                        <p:attrNameLst>
                                          <p:attrName>ppt_x</p:attrName>
                                          <p:attrName>ppt_y</p:attrName>
                                        </p:attrNameLst>
                                      </p:cBhvr>
                                      <p:rCtr x="-26344" y="6198"/>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69127E-6 7.40056E-8 L -0.69686 0.23312 " pathEditMode="relative" rAng="0" ptsTypes="AA">
                                      <p:cBhvr>
                                        <p:cTn id="10" dur="2000" fill="hold"/>
                                        <p:tgtEl>
                                          <p:spTgt spid="16"/>
                                        </p:tgtEl>
                                        <p:attrNameLst>
                                          <p:attrName>ppt_x</p:attrName>
                                          <p:attrName>ppt_y</p:attrName>
                                        </p:attrNameLst>
                                      </p:cBhvr>
                                      <p:rCtr x="-34843" y="11656"/>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2.79318E-6 7.40056E-8 L -0.34531 0.3513 " pathEditMode="relative" rAng="0" ptsTypes="AA">
                                      <p:cBhvr>
                                        <p:cTn id="14" dur="2000" fill="hold"/>
                                        <p:tgtEl>
                                          <p:spTgt spid="24"/>
                                        </p:tgtEl>
                                        <p:attrNameLst>
                                          <p:attrName>ppt_x</p:attrName>
                                          <p:attrName>ppt_y</p:attrName>
                                        </p:attrNameLst>
                                      </p:cBhvr>
                                      <p:rCtr x="-17272" y="1755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2.7281E-6 -3.58927E-6 L -0.17012 0.45236 " pathEditMode="relative" rAng="0" ptsTypes="AA">
                                      <p:cBhvr>
                                        <p:cTn id="18" dur="2000" fill="hold"/>
                                        <p:tgtEl>
                                          <p:spTgt spid="23"/>
                                        </p:tgtEl>
                                        <p:attrNameLst>
                                          <p:attrName>ppt_x</p:attrName>
                                          <p:attrName>ppt_y</p:attrName>
                                        </p:attrNameLst>
                                      </p:cBhvr>
                                      <p:rCtr x="-8512" y="22618"/>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1.50983E-6 4.43108E-6 L 0.0095 0.56891 " pathEditMode="relative" rAng="0" ptsTypes="AA">
                                      <p:cBhvr>
                                        <p:cTn id="22" dur="2000" fill="hold"/>
                                        <p:tgtEl>
                                          <p:spTgt spid="22"/>
                                        </p:tgtEl>
                                        <p:attrNameLst>
                                          <p:attrName>ppt_x</p:attrName>
                                          <p:attrName>ppt_y</p:attrName>
                                        </p:attrNameLst>
                                      </p:cBhvr>
                                      <p:rCtr x="469" y="284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771526"/>
            <a:ext cx="11665605" cy="572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just" rtl="1"/>
            <a:endParaRPr lang="ar-SA" sz="3200" b="1" dirty="0">
              <a:solidFill>
                <a:srgbClr val="A50021"/>
              </a:solidFill>
              <a:latin typeface="Sakkal Majalla" pitchFamily="2" charset="-78"/>
              <a:cs typeface="Sakkal Majalla" pitchFamily="2" charset="-78"/>
            </a:endParaRPr>
          </a:p>
          <a:p>
            <a:pPr algn="r" rtl="1"/>
            <a:endParaRPr lang="ar-SA" sz="3200" b="1" dirty="0">
              <a:solidFill>
                <a:srgbClr val="A50021"/>
              </a:solidFill>
            </a:endParaRPr>
          </a:p>
          <a:p>
            <a:pPr algn="r" rtl="1"/>
            <a:endParaRPr lang="ar-SA" sz="32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457200" y="1001915"/>
            <a:ext cx="11372850" cy="5498899"/>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r" rtl="1"/>
            <a:endParaRPr lang="ar-SA" sz="4000" b="1" dirty="0">
              <a:solidFill>
                <a:srgbClr val="FF0000"/>
              </a:solidFill>
              <a:latin typeface="Sakkal Majalla" pitchFamily="2" charset="-78"/>
              <a:cs typeface="Sakkal Majalla" pitchFamily="2" charset="-78"/>
            </a:endParaRPr>
          </a:p>
          <a:p>
            <a:pPr algn="r" rtl="1"/>
            <a:endParaRPr lang="ar-SA" sz="4000" b="1" dirty="0">
              <a:solidFill>
                <a:srgbClr val="FF0000"/>
              </a:solidFill>
              <a:latin typeface="Sakkal Majalla" pitchFamily="2" charset="-78"/>
              <a:cs typeface="Sakkal Majalla" pitchFamily="2" charset="-78"/>
            </a:endParaRPr>
          </a:p>
          <a:p>
            <a:pPr algn="r" rtl="1"/>
            <a:r>
              <a:rPr lang="ar-SA" sz="4000" b="1" dirty="0">
                <a:solidFill>
                  <a:schemeClr val="tx1"/>
                </a:solidFill>
                <a:latin typeface="Sakkal Majalla" pitchFamily="2" charset="-78"/>
                <a:cs typeface="Sakkal Majalla" pitchFamily="2" charset="-78"/>
              </a:rPr>
              <a:t>اقرأ القصيدةَ قراءةً متأنّيةً، وحدّد جنسَ النصّ ونمطَه الكتابيَّ:</a:t>
            </a:r>
          </a:p>
          <a:p>
            <a:pPr algn="r" rtl="1"/>
            <a:endParaRPr lang="ar-SA" sz="4400" b="1" dirty="0">
              <a:solidFill>
                <a:srgbClr val="FF0000"/>
              </a:solidFill>
              <a:latin typeface="Sakkal Majalla" pitchFamily="2" charset="-78"/>
              <a:cs typeface="Sakkal Majalla" pitchFamily="2" charset="-78"/>
            </a:endParaRPr>
          </a:p>
          <a:p>
            <a:pPr algn="r" rtl="1"/>
            <a:r>
              <a:rPr lang="ar-SA" sz="4400" b="1" dirty="0">
                <a:solidFill>
                  <a:srgbClr val="FF0000"/>
                </a:solidFill>
                <a:latin typeface="Sakkal Majalla" pitchFamily="2" charset="-78"/>
                <a:cs typeface="Sakkal Majalla" pitchFamily="2" charset="-78"/>
              </a:rPr>
              <a:t>جنس النصّ:</a:t>
            </a:r>
          </a:p>
          <a:p>
            <a:pPr algn="r" rtl="1"/>
            <a:endParaRPr lang="ar-SA" sz="4400" b="1" dirty="0">
              <a:solidFill>
                <a:schemeClr val="tx1"/>
              </a:solidFill>
              <a:latin typeface="Sakkal Majalla" pitchFamily="2" charset="-78"/>
              <a:cs typeface="Sakkal Majalla" pitchFamily="2" charset="-78"/>
            </a:endParaRPr>
          </a:p>
          <a:p>
            <a:pPr algn="r" rtl="1"/>
            <a:endParaRPr lang="ar-SA" sz="4400" b="1" dirty="0">
              <a:solidFill>
                <a:schemeClr val="tx1"/>
              </a:solidFill>
              <a:latin typeface="Sakkal Majalla" pitchFamily="2" charset="-78"/>
              <a:cs typeface="Sakkal Majalla" pitchFamily="2" charset="-78"/>
            </a:endParaRPr>
          </a:p>
          <a:p>
            <a:pPr algn="r" rtl="1"/>
            <a:r>
              <a:rPr lang="ar-SA" sz="4400" b="1" dirty="0">
                <a:solidFill>
                  <a:srgbClr val="FF0000"/>
                </a:solidFill>
                <a:latin typeface="Sakkal Majalla" pitchFamily="2" charset="-78"/>
                <a:cs typeface="Sakkal Majalla" pitchFamily="2" charset="-78"/>
              </a:rPr>
              <a:t>نمطه الكتابي</a:t>
            </a:r>
            <a:r>
              <a:rPr lang="ar-BH" sz="4400" b="1" dirty="0">
                <a:solidFill>
                  <a:srgbClr val="FF0000"/>
                </a:solidFill>
                <a:latin typeface="Sakkal Majalla" pitchFamily="2" charset="-78"/>
                <a:cs typeface="Sakkal Majalla" pitchFamily="2" charset="-78"/>
              </a:rPr>
              <a:t>ّ</a:t>
            </a:r>
            <a:r>
              <a:rPr lang="ar-SA" sz="4400" b="1" dirty="0">
                <a:solidFill>
                  <a:srgbClr val="FF0000"/>
                </a:solidFill>
                <a:latin typeface="Sakkal Majalla" pitchFamily="2" charset="-78"/>
                <a:cs typeface="Sakkal Majalla" pitchFamily="2" charset="-78"/>
              </a:rPr>
              <a:t>:</a:t>
            </a: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r>
              <a:rPr lang="ar-SA" sz="4400" b="1" dirty="0">
                <a:solidFill>
                  <a:schemeClr val="tx1">
                    <a:lumMod val="95000"/>
                    <a:lumOff val="5000"/>
                  </a:schemeClr>
                </a:solidFill>
                <a:latin typeface="Sakkal Majalla" pitchFamily="2" charset="-78"/>
                <a:cs typeface="Sakkal Majalla" pitchFamily="2" charset="-78"/>
              </a:rPr>
              <a:t>  </a:t>
            </a: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en-US" sz="4400" b="1" dirty="0">
              <a:solidFill>
                <a:schemeClr val="tx1">
                  <a:lumMod val="95000"/>
                  <a:lumOff val="5000"/>
                </a:schemeClr>
              </a:solidFill>
            </a:endParaRPr>
          </a:p>
        </p:txBody>
      </p:sp>
      <p:sp>
        <p:nvSpPr>
          <p:cNvPr id="22" name="Rectangle 21"/>
          <p:cNvSpPr/>
          <p:nvPr/>
        </p:nvSpPr>
        <p:spPr>
          <a:xfrm>
            <a:off x="0" y="0"/>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تقديم النصّ</a:t>
            </a:r>
          </a:p>
          <a:p>
            <a:pPr algn="ctr" rtl="1"/>
            <a:endParaRPr lang="en-US" sz="4400" b="1" dirty="0">
              <a:solidFill>
                <a:schemeClr val="tx1">
                  <a:lumMod val="95000"/>
                  <a:lumOff val="5000"/>
                </a:schemeClr>
              </a:solidFill>
            </a:endParaRPr>
          </a:p>
        </p:txBody>
      </p:sp>
      <p:sp>
        <p:nvSpPr>
          <p:cNvPr id="2" name="Rounded Rectangle 1"/>
          <p:cNvSpPr/>
          <p:nvPr/>
        </p:nvSpPr>
        <p:spPr>
          <a:xfrm>
            <a:off x="2213019" y="2938944"/>
            <a:ext cx="5295363" cy="123637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000" b="1" dirty="0">
                <a:solidFill>
                  <a:schemeClr val="tx1"/>
                </a:solidFill>
                <a:latin typeface="Sakkal Majalla" pitchFamily="2" charset="-78"/>
                <a:cs typeface="Sakkal Majalla" pitchFamily="2" charset="-78"/>
              </a:rPr>
              <a:t>شعرٌ  إحيائيٌّ</a:t>
            </a:r>
            <a:endParaRPr lang="fr-FR" sz="4000" b="1" dirty="0">
              <a:solidFill>
                <a:schemeClr val="tx1"/>
              </a:solidFill>
              <a:latin typeface="Sakkal Majalla" pitchFamily="2" charset="-78"/>
              <a:cs typeface="Sakkal Majalla" pitchFamily="2" charset="-78"/>
            </a:endParaRPr>
          </a:p>
        </p:txBody>
      </p:sp>
      <p:sp>
        <p:nvSpPr>
          <p:cNvPr id="10" name="Rounded Rectangle 9"/>
          <p:cNvSpPr/>
          <p:nvPr/>
        </p:nvSpPr>
        <p:spPr>
          <a:xfrm>
            <a:off x="2213019" y="4856588"/>
            <a:ext cx="5295363" cy="123637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000" b="1" dirty="0">
                <a:solidFill>
                  <a:schemeClr val="tx1"/>
                </a:solidFill>
                <a:latin typeface="Sakkal Majalla" pitchFamily="2" charset="-78"/>
                <a:cs typeface="Sakkal Majalla" pitchFamily="2" charset="-78"/>
              </a:rPr>
              <a:t>وصفيٌّ إيعازيٌّ</a:t>
            </a:r>
            <a:endParaRPr lang="fr-FR" sz="4000" b="1" dirty="0">
              <a:solidFill>
                <a:schemeClr val="tx1"/>
              </a:solidFill>
              <a:latin typeface="Sakkal Majalla" pitchFamily="2" charset="-78"/>
              <a:cs typeface="Sakkal Majalla" pitchFamily="2" charset="-78"/>
            </a:endParaRPr>
          </a:p>
        </p:txBody>
      </p:sp>
      <p:sp>
        <p:nvSpPr>
          <p:cNvPr id="11" name="Rectangle 10"/>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1383583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4" end="14"/>
                                            </p:txEl>
                                          </p:spTgt>
                                        </p:tgtEl>
                                        <p:attrNameLst>
                                          <p:attrName>style.visibility</p:attrName>
                                        </p:attrNameLst>
                                      </p:cBhvr>
                                      <p:to>
                                        <p:strVal val="visible"/>
                                      </p:to>
                                    </p:set>
                                    <p:anim calcmode="lin" valueType="num">
                                      <p:cBhvr additive="base">
                                        <p:cTn id="7" dur="500" fill="hold"/>
                                        <p:tgtEl>
                                          <p:spTgt spid="6">
                                            <p:txEl>
                                              <p:pRg st="14" end="1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xEl>
                                              <p:pRg st="17" end="17"/>
                                            </p:txEl>
                                          </p:spTgt>
                                        </p:tgtEl>
                                        <p:attrNameLst>
                                          <p:attrName>style.visibility</p:attrName>
                                        </p:attrNameLst>
                                      </p:cBhvr>
                                      <p:to>
                                        <p:strVal val="visible"/>
                                      </p:to>
                                    </p:set>
                                    <p:anim calcmode="lin" valueType="num">
                                      <p:cBhvr additive="base">
                                        <p:cTn id="18" dur="500" fill="hold"/>
                                        <p:tgtEl>
                                          <p:spTgt spid="6">
                                            <p:txEl>
                                              <p:pRg st="17" end="17"/>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450680"/>
            <a:ext cx="11665605" cy="60016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40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3" name="Rounded Rectangle 2"/>
          <p:cNvSpPr/>
          <p:nvPr/>
        </p:nvSpPr>
        <p:spPr>
          <a:xfrm>
            <a:off x="1385888" y="2422835"/>
            <a:ext cx="9915525"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ذِكرُ خصالِ أمين الريحاني وسردُ بعضِ رحلاتِه في بلدان الشرق العربي. </a:t>
            </a:r>
            <a:endParaRPr lang="en-US" sz="3200" b="1" dirty="0">
              <a:solidFill>
                <a:schemeClr val="tx1"/>
              </a:solidFill>
              <a:latin typeface="Sakkal Majalla" pitchFamily="2" charset="-78"/>
              <a:cs typeface="Sakkal Majalla" pitchFamily="2" charset="-78"/>
            </a:endParaRPr>
          </a:p>
        </p:txBody>
      </p:sp>
      <p:sp>
        <p:nvSpPr>
          <p:cNvPr id="8" name="Rounded Rectangle 7"/>
          <p:cNvSpPr/>
          <p:nvPr/>
        </p:nvSpPr>
        <p:spPr>
          <a:xfrm>
            <a:off x="1385887" y="3852860"/>
            <a:ext cx="9915525"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وصفُ تردِّي الأوضاعِ بالشرق العربي والدعوةُ إلى نهضته واستعادة</a:t>
            </a:r>
            <a:r>
              <a:rPr lang="ar-BH" sz="3200" b="1" dirty="0">
                <a:solidFill>
                  <a:schemeClr val="tx1"/>
                </a:solidFill>
                <a:latin typeface="Sakkal Majalla" pitchFamily="2" charset="-78"/>
                <a:cs typeface="Sakkal Majalla" pitchFamily="2" charset="-78"/>
              </a:rPr>
              <a:t>ِ</a:t>
            </a:r>
            <a:r>
              <a:rPr lang="ar-SA" sz="3200" b="1" dirty="0">
                <a:solidFill>
                  <a:schemeClr val="tx1"/>
                </a:solidFill>
                <a:latin typeface="Sakkal Majalla" pitchFamily="2" charset="-78"/>
                <a:cs typeface="Sakkal Majalla" pitchFamily="2" charset="-78"/>
              </a:rPr>
              <a:t> مجدهِ القديم.</a:t>
            </a:r>
            <a:endParaRPr lang="en-US" sz="3200" b="1" dirty="0">
              <a:solidFill>
                <a:schemeClr val="tx1"/>
              </a:solidFill>
              <a:latin typeface="Sakkal Majalla" pitchFamily="2" charset="-78"/>
              <a:cs typeface="Sakkal Majalla" pitchFamily="2" charset="-78"/>
            </a:endParaRPr>
          </a:p>
        </p:txBody>
      </p:sp>
      <p:sp>
        <p:nvSpPr>
          <p:cNvPr id="9" name="Rounded Rectangle 8"/>
          <p:cNvSpPr/>
          <p:nvPr/>
        </p:nvSpPr>
        <p:spPr>
          <a:xfrm>
            <a:off x="1385886" y="5252242"/>
            <a:ext cx="9915525"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التغني بالمنجزاتِ العظيمةِ للشرق العربي والدعوةُ إلى مزيد تطويرها.</a:t>
            </a:r>
            <a:endParaRPr lang="en-US" sz="3200" b="1" dirty="0">
              <a:solidFill>
                <a:schemeClr val="tx1"/>
              </a:solidFill>
              <a:latin typeface="Sakkal Majalla" pitchFamily="2" charset="-78"/>
              <a:cs typeface="Sakkal Majalla" pitchFamily="2" charset="-78"/>
            </a:endParaRPr>
          </a:p>
        </p:txBody>
      </p:sp>
      <p:sp>
        <p:nvSpPr>
          <p:cNvPr id="10" name="Rectangle 9"/>
          <p:cNvSpPr/>
          <p:nvPr/>
        </p:nvSpPr>
        <p:spPr>
          <a:xfrm>
            <a:off x="0" y="-12959"/>
            <a:ext cx="12191999"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r>
              <a:rPr lang="ar-SA" sz="4400" b="1" dirty="0">
                <a:solidFill>
                  <a:schemeClr val="tx1">
                    <a:lumMod val="95000"/>
                    <a:lumOff val="5000"/>
                  </a:schemeClr>
                </a:solidFill>
                <a:latin typeface="Sakkal Majalla" pitchFamily="2" charset="-78"/>
                <a:cs typeface="Sakkal Majalla" pitchFamily="2" charset="-78"/>
              </a:rPr>
              <a:t>تقديم النصّ</a:t>
            </a:r>
          </a:p>
          <a:p>
            <a:pPr algn="ctr" rtl="1"/>
            <a:endParaRPr lang="ar-SA" sz="4400" b="1" dirty="0">
              <a:solidFill>
                <a:schemeClr val="tx1">
                  <a:lumMod val="95000"/>
                  <a:lumOff val="5000"/>
                </a:schemeClr>
              </a:solidFill>
              <a:latin typeface="Sakkal Majalla" pitchFamily="2" charset="-78"/>
              <a:cs typeface="Sakkal Majalla" pitchFamily="2" charset="-78"/>
            </a:endParaRPr>
          </a:p>
          <a:p>
            <a:pPr algn="r" rtl="1"/>
            <a:r>
              <a:rPr lang="ar-SA" sz="4000" b="1" dirty="0">
                <a:solidFill>
                  <a:schemeClr val="tx1"/>
                </a:solidFill>
                <a:latin typeface="Sakkal Majalla" pitchFamily="2" charset="-78"/>
                <a:cs typeface="Sakkal Majalla" pitchFamily="2" charset="-78"/>
              </a:rPr>
              <a:t>ـ تأمّل الفِكَرَ الآتيةَ، واخترْ  منها ما تراه مناسبًا ليكون الفكرةَ الرئيسةَ للقصيدة:</a:t>
            </a:r>
          </a:p>
          <a:p>
            <a:pPr algn="r" rtl="1"/>
            <a:endParaRPr lang="ar-SA" sz="4000" b="1" dirty="0">
              <a:solidFill>
                <a:schemeClr val="tx1"/>
              </a:solidFill>
              <a:latin typeface="Sakkal Majalla" pitchFamily="2" charset="-78"/>
              <a:cs typeface="Sakkal Majalla" pitchFamily="2" charset="-78"/>
            </a:endParaRPr>
          </a:p>
          <a:p>
            <a:pPr algn="r" rtl="1"/>
            <a:endParaRPr lang="en-US" sz="4400" b="1" dirty="0">
              <a:solidFill>
                <a:srgbClr val="FF0000"/>
              </a:solidFill>
              <a:latin typeface="Sakkal Majalla" pitchFamily="2" charset="-78"/>
              <a:cs typeface="Sakkal Majalla" pitchFamily="2" charset="-78"/>
            </a:endParaRPr>
          </a:p>
        </p:txBody>
      </p:sp>
      <p:sp>
        <p:nvSpPr>
          <p:cNvPr id="13" name="Rectangle 12"/>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763725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par>
                                <p:cTn id="11" presetID="31" presetClass="exit" presetSubtype="0" fill="hold" grpId="0" nodeType="withEffect">
                                  <p:stCondLst>
                                    <p:cond delay="0"/>
                                  </p:stCondLst>
                                  <p:childTnLst>
                                    <p:anim calcmode="lin" valueType="num">
                                      <p:cBhvr>
                                        <p:cTn id="12" dur="1000"/>
                                        <p:tgtEl>
                                          <p:spTgt spid="9"/>
                                        </p:tgtEl>
                                        <p:attrNameLst>
                                          <p:attrName>ppt_w</p:attrName>
                                        </p:attrNameLst>
                                      </p:cBhvr>
                                      <p:tavLst>
                                        <p:tav tm="0">
                                          <p:val>
                                            <p:strVal val="ppt_w"/>
                                          </p:val>
                                        </p:tav>
                                        <p:tav tm="100000">
                                          <p:val>
                                            <p:fltVal val="0"/>
                                          </p:val>
                                        </p:tav>
                                      </p:tavLst>
                                    </p:anim>
                                    <p:anim calcmode="lin" valueType="num">
                                      <p:cBhvr>
                                        <p:cTn id="13" dur="1000"/>
                                        <p:tgtEl>
                                          <p:spTgt spid="9"/>
                                        </p:tgtEl>
                                        <p:attrNameLst>
                                          <p:attrName>ppt_h</p:attrName>
                                        </p:attrNameLst>
                                      </p:cBhvr>
                                      <p:tavLst>
                                        <p:tav tm="0">
                                          <p:val>
                                            <p:strVal val="ppt_h"/>
                                          </p:val>
                                        </p:tav>
                                        <p:tav tm="100000">
                                          <p:val>
                                            <p:fltVal val="0"/>
                                          </p:val>
                                        </p:tav>
                                      </p:tavLst>
                                    </p:anim>
                                    <p:anim calcmode="lin" valueType="num">
                                      <p:cBhvr>
                                        <p:cTn id="14" dur="1000"/>
                                        <p:tgtEl>
                                          <p:spTgt spid="9"/>
                                        </p:tgtEl>
                                        <p:attrNameLst>
                                          <p:attrName>style.rotation</p:attrName>
                                        </p:attrNameLst>
                                      </p:cBhvr>
                                      <p:tavLst>
                                        <p:tav tm="0">
                                          <p:val>
                                            <p:fltVal val="0"/>
                                          </p:val>
                                        </p:tav>
                                        <p:tav tm="100000">
                                          <p:val>
                                            <p:fltVal val="90"/>
                                          </p:val>
                                        </p:tav>
                                      </p:tavLst>
                                    </p:anim>
                                    <p:animEffect transition="out" filter="fade">
                                      <p:cBhvr>
                                        <p:cTn id="15" dur="1000"/>
                                        <p:tgtEl>
                                          <p:spTgt spid="9"/>
                                        </p:tgtEl>
                                      </p:cBhvr>
                                    </p:animEffect>
                                    <p:set>
                                      <p:cBhvr>
                                        <p:cTn id="16"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p:cNvSpPr/>
          <p:nvPr/>
        </p:nvSpPr>
        <p:spPr>
          <a:xfrm>
            <a:off x="136477" y="895335"/>
            <a:ext cx="11665605" cy="56418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SA" sz="3200" b="1" dirty="0">
              <a:solidFill>
                <a:srgbClr val="A50021"/>
              </a:solidFill>
              <a:latin typeface="Sakkal Majalla" pitchFamily="2" charset="-78"/>
              <a:cs typeface="Sakkal Majalla" pitchFamily="2" charset="-78"/>
            </a:endParaRPr>
          </a:p>
          <a:p>
            <a:pPr algn="r" rtl="1"/>
            <a:r>
              <a:rPr lang="ar-SA" sz="3200" b="1" dirty="0">
                <a:solidFill>
                  <a:schemeClr val="tx1"/>
                </a:solidFill>
                <a:latin typeface="Sakkal Majalla" pitchFamily="2" charset="-78"/>
                <a:cs typeface="Sakkal Majalla" pitchFamily="2" charset="-78"/>
              </a:rPr>
              <a:t>تتألّفُ القصيدةُ  وَفقَ معيار  المعنى من ثلاثةِ مقاطعَ، أَعِدْ ترتيبَ هذه المقاطعِ ، وضعِ العنوانَ المناسبَ لكل مقطعٍ منها:</a:t>
            </a:r>
          </a:p>
          <a:p>
            <a:pPr algn="r" rtl="1"/>
            <a:endParaRPr lang="ar-SA" sz="3200" b="1" dirty="0">
              <a:solidFill>
                <a:srgbClr val="A50021"/>
              </a:solidFill>
              <a:latin typeface="Sakkal Majalla" pitchFamily="2" charset="-78"/>
              <a:cs typeface="Sakkal Majalla" pitchFamily="2" charset="-78"/>
            </a:endParaRPr>
          </a:p>
          <a:p>
            <a:pPr algn="r" rtl="1"/>
            <a:endParaRPr lang="ar-SA" sz="4000" b="1" dirty="0">
              <a:solidFill>
                <a:srgbClr val="A50021"/>
              </a:solidFill>
            </a:endParaRPr>
          </a:p>
          <a:p>
            <a:pPr algn="r" rtl="1"/>
            <a:endParaRPr lang="ar-SA" sz="4000" b="1" dirty="0">
              <a:solidFill>
                <a:srgbClr val="A50021"/>
              </a:solidFill>
            </a:endParaRPr>
          </a:p>
          <a:p>
            <a:pPr algn="r" rtl="1"/>
            <a:r>
              <a:rPr lang="ar-BH" sz="4000" b="1" dirty="0">
                <a:solidFill>
                  <a:srgbClr val="A50021"/>
                </a:solidFill>
              </a:rPr>
              <a:t> </a:t>
            </a:r>
          </a:p>
          <a:p>
            <a:pPr algn="r" rtl="1"/>
            <a:endParaRPr lang="ar-BH" sz="3600" b="1" dirty="0">
              <a:solidFill>
                <a:srgbClr val="A50021"/>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0" y="0"/>
            <a:ext cx="12191999" cy="940875"/>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ctr" rtl="1"/>
            <a:r>
              <a:rPr lang="ar-SA" sz="4400" b="1" dirty="0">
                <a:solidFill>
                  <a:schemeClr val="tx1">
                    <a:lumMod val="95000"/>
                    <a:lumOff val="5000"/>
                  </a:schemeClr>
                </a:solidFill>
                <a:latin typeface="Sakkal Majalla" pitchFamily="2" charset="-78"/>
                <a:cs typeface="Sakkal Majalla" pitchFamily="2" charset="-78"/>
              </a:rPr>
              <a:t>تقديم النصّ</a:t>
            </a:r>
          </a:p>
        </p:txBody>
      </p:sp>
      <p:sp>
        <p:nvSpPr>
          <p:cNvPr id="8" name="Rounded Rectangle 7"/>
          <p:cNvSpPr/>
          <p:nvPr/>
        </p:nvSpPr>
        <p:spPr>
          <a:xfrm>
            <a:off x="5358374" y="2294248"/>
            <a:ext cx="5698882"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العلمُ سبيلُ الشرقيين إلى النهضة والتقدم.</a:t>
            </a:r>
            <a:endParaRPr lang="en-US" sz="3200" b="1" dirty="0">
              <a:solidFill>
                <a:schemeClr val="tx1"/>
              </a:solidFill>
              <a:latin typeface="Sakkal Majalla" pitchFamily="2" charset="-78"/>
              <a:cs typeface="Sakkal Majalla" pitchFamily="2" charset="-78"/>
            </a:endParaRPr>
          </a:p>
        </p:txBody>
      </p:sp>
      <p:sp>
        <p:nvSpPr>
          <p:cNvPr id="9" name="Rounded Rectangle 8"/>
          <p:cNvSpPr/>
          <p:nvPr/>
        </p:nvSpPr>
        <p:spPr>
          <a:xfrm>
            <a:off x="5357813" y="3633228"/>
            <a:ext cx="5699442"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استنهاضُ الهممِ والدعوةُ إلى الجدّ والاجتهاد.</a:t>
            </a:r>
            <a:endParaRPr lang="en-US" sz="3200" b="1" dirty="0">
              <a:solidFill>
                <a:schemeClr val="tx1"/>
              </a:solidFill>
              <a:latin typeface="Sakkal Majalla" pitchFamily="2" charset="-78"/>
              <a:cs typeface="Sakkal Majalla" pitchFamily="2" charset="-78"/>
            </a:endParaRPr>
          </a:p>
        </p:txBody>
      </p:sp>
      <p:sp>
        <p:nvSpPr>
          <p:cNvPr id="10" name="Rounded Rectangle 9"/>
          <p:cNvSpPr/>
          <p:nvPr/>
        </p:nvSpPr>
        <p:spPr>
          <a:xfrm>
            <a:off x="5358373" y="5056497"/>
            <a:ext cx="5698882" cy="107156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وصفُ مظاهر  التخلّفِ لدى الشرقيّين.</a:t>
            </a:r>
            <a:endParaRPr lang="en-US" sz="3200" b="1" dirty="0">
              <a:solidFill>
                <a:schemeClr val="tx1"/>
              </a:solidFill>
              <a:latin typeface="Sakkal Majalla" pitchFamily="2" charset="-78"/>
              <a:cs typeface="Sakkal Majalla" pitchFamily="2" charset="-78"/>
            </a:endParaRPr>
          </a:p>
        </p:txBody>
      </p:sp>
      <p:sp>
        <p:nvSpPr>
          <p:cNvPr id="11" name="Rounded Rectangle 10"/>
          <p:cNvSpPr/>
          <p:nvPr/>
        </p:nvSpPr>
        <p:spPr>
          <a:xfrm>
            <a:off x="800100" y="2294248"/>
            <a:ext cx="3778811"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3200" b="1" dirty="0">
              <a:solidFill>
                <a:schemeClr val="tx1"/>
              </a:solidFill>
              <a:latin typeface="Sakkal Majalla" pitchFamily="2" charset="-78"/>
              <a:cs typeface="Sakkal Majalla" pitchFamily="2" charset="-78"/>
            </a:endParaRPr>
          </a:p>
          <a:p>
            <a:pPr algn="ctr" rtl="1"/>
            <a:r>
              <a:rPr lang="ar-SA" sz="3200" b="1" dirty="0">
                <a:solidFill>
                  <a:schemeClr val="tx1"/>
                </a:solidFill>
                <a:latin typeface="Sakkal Majalla" pitchFamily="2" charset="-78"/>
                <a:cs typeface="Sakkal Majalla" pitchFamily="2" charset="-78"/>
              </a:rPr>
              <a:t>المقطع الثاني</a:t>
            </a:r>
          </a:p>
          <a:p>
            <a:pPr algn="ctr" rtl="1"/>
            <a:r>
              <a:rPr lang="ar-SA" sz="3200" b="1" dirty="0">
                <a:solidFill>
                  <a:schemeClr val="tx1"/>
                </a:solidFill>
                <a:latin typeface="Sakkal Majalla" pitchFamily="2" charset="-78"/>
                <a:cs typeface="Sakkal Majalla" pitchFamily="2" charset="-78"/>
              </a:rPr>
              <a:t>(من البيت 6 إلى البيت 12).</a:t>
            </a:r>
            <a:endParaRPr lang="en-US" sz="3200" b="1" dirty="0">
              <a:solidFill>
                <a:schemeClr val="tx1"/>
              </a:solidFill>
              <a:latin typeface="Sakkal Majalla" pitchFamily="2" charset="-78"/>
              <a:cs typeface="Sakkal Majalla" pitchFamily="2" charset="-78"/>
            </a:endParaRPr>
          </a:p>
          <a:p>
            <a:pPr algn="ctr" rtl="1"/>
            <a:endParaRPr lang="en-US" sz="3200" b="1" dirty="0">
              <a:solidFill>
                <a:schemeClr val="tx1"/>
              </a:solidFill>
              <a:latin typeface="Sakkal Majalla" pitchFamily="2" charset="-78"/>
              <a:cs typeface="Sakkal Majalla" pitchFamily="2" charset="-78"/>
            </a:endParaRPr>
          </a:p>
        </p:txBody>
      </p:sp>
      <p:sp>
        <p:nvSpPr>
          <p:cNvPr id="12" name="Rounded Rectangle 11"/>
          <p:cNvSpPr/>
          <p:nvPr/>
        </p:nvSpPr>
        <p:spPr>
          <a:xfrm>
            <a:off x="800100" y="3716247"/>
            <a:ext cx="3778811"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3200" b="1" dirty="0">
              <a:solidFill>
                <a:schemeClr val="tx1"/>
              </a:solidFill>
              <a:latin typeface="Sakkal Majalla" pitchFamily="2" charset="-78"/>
              <a:cs typeface="Sakkal Majalla" pitchFamily="2" charset="-78"/>
            </a:endParaRPr>
          </a:p>
          <a:p>
            <a:pPr algn="ctr" rtl="1"/>
            <a:r>
              <a:rPr lang="ar-SA" sz="3200" b="1" dirty="0">
                <a:solidFill>
                  <a:schemeClr val="tx1"/>
                </a:solidFill>
                <a:latin typeface="Sakkal Majalla" pitchFamily="2" charset="-78"/>
                <a:cs typeface="Sakkal Majalla" pitchFamily="2" charset="-78"/>
              </a:rPr>
              <a:t>المقطع الأوّل</a:t>
            </a:r>
          </a:p>
          <a:p>
            <a:pPr algn="ctr" rtl="1"/>
            <a:r>
              <a:rPr lang="ar-SA" sz="3200" b="1" dirty="0">
                <a:solidFill>
                  <a:schemeClr val="tx1"/>
                </a:solidFill>
                <a:latin typeface="Sakkal Majalla" pitchFamily="2" charset="-78"/>
                <a:cs typeface="Sakkal Majalla" pitchFamily="2" charset="-78"/>
              </a:rPr>
              <a:t>(من البيت 1 إلى البيت 5).</a:t>
            </a:r>
            <a:endParaRPr lang="en-US" sz="3200" b="1" dirty="0">
              <a:solidFill>
                <a:schemeClr val="tx1"/>
              </a:solidFill>
              <a:latin typeface="Sakkal Majalla" pitchFamily="2" charset="-78"/>
              <a:cs typeface="Sakkal Majalla" pitchFamily="2" charset="-78"/>
            </a:endParaRPr>
          </a:p>
          <a:p>
            <a:pPr algn="ctr" rtl="1"/>
            <a:endParaRPr lang="en-US" sz="3200" b="1" dirty="0">
              <a:solidFill>
                <a:schemeClr val="tx1"/>
              </a:solidFill>
              <a:latin typeface="Sakkal Majalla" pitchFamily="2" charset="-78"/>
              <a:cs typeface="Sakkal Majalla" pitchFamily="2" charset="-78"/>
            </a:endParaRPr>
          </a:p>
        </p:txBody>
      </p:sp>
      <p:sp>
        <p:nvSpPr>
          <p:cNvPr id="13" name="Rounded Rectangle 12"/>
          <p:cNvSpPr/>
          <p:nvPr/>
        </p:nvSpPr>
        <p:spPr>
          <a:xfrm>
            <a:off x="800100" y="5056496"/>
            <a:ext cx="3778811"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3200" b="1" dirty="0">
              <a:solidFill>
                <a:schemeClr val="tx1"/>
              </a:solidFill>
              <a:latin typeface="Sakkal Majalla" pitchFamily="2" charset="-78"/>
              <a:cs typeface="Sakkal Majalla" pitchFamily="2" charset="-78"/>
            </a:endParaRPr>
          </a:p>
          <a:p>
            <a:pPr algn="ctr" rtl="1"/>
            <a:endParaRPr lang="ar-SA" sz="3200" b="1" dirty="0">
              <a:solidFill>
                <a:schemeClr val="tx1"/>
              </a:solidFill>
              <a:latin typeface="Sakkal Majalla" pitchFamily="2" charset="-78"/>
              <a:cs typeface="Sakkal Majalla" pitchFamily="2" charset="-78"/>
            </a:endParaRPr>
          </a:p>
          <a:p>
            <a:pPr algn="ctr" rtl="1"/>
            <a:r>
              <a:rPr lang="ar-SA" sz="3200" b="1" dirty="0">
                <a:solidFill>
                  <a:schemeClr val="tx1"/>
                </a:solidFill>
                <a:latin typeface="Sakkal Majalla" pitchFamily="2" charset="-78"/>
                <a:cs typeface="Sakkal Majalla" pitchFamily="2" charset="-78"/>
              </a:rPr>
              <a:t>المقطع الثالث</a:t>
            </a:r>
          </a:p>
          <a:p>
            <a:pPr algn="ctr" rtl="1"/>
            <a:r>
              <a:rPr lang="ar-SA" sz="3200" b="1" dirty="0">
                <a:solidFill>
                  <a:schemeClr val="tx1"/>
                </a:solidFill>
                <a:latin typeface="Sakkal Majalla" pitchFamily="2" charset="-78"/>
                <a:cs typeface="Sakkal Majalla" pitchFamily="2" charset="-78"/>
              </a:rPr>
              <a:t>(من البيت 13 إلى البيت 18).</a:t>
            </a:r>
            <a:endParaRPr lang="en-US" sz="3200" b="1" dirty="0">
              <a:solidFill>
                <a:schemeClr val="tx1"/>
              </a:solidFill>
              <a:latin typeface="Sakkal Majalla" pitchFamily="2" charset="-78"/>
              <a:cs typeface="Sakkal Majalla" pitchFamily="2" charset="-78"/>
            </a:endParaRPr>
          </a:p>
          <a:p>
            <a:pPr algn="ctr" rtl="1"/>
            <a:endParaRPr lang="ar-SA" sz="3200" b="1" dirty="0">
              <a:solidFill>
                <a:schemeClr val="tx1"/>
              </a:solidFill>
              <a:latin typeface="Sakkal Majalla" pitchFamily="2" charset="-78"/>
              <a:cs typeface="Sakkal Majalla" pitchFamily="2" charset="-78"/>
            </a:endParaRPr>
          </a:p>
          <a:p>
            <a:pPr algn="ctr" rtl="1"/>
            <a:endParaRPr lang="en-US" sz="3200" b="1" dirty="0">
              <a:solidFill>
                <a:schemeClr val="tx1"/>
              </a:solidFill>
              <a:latin typeface="Sakkal Majalla" pitchFamily="2" charset="-78"/>
              <a:cs typeface="Sakkal Majalla" pitchFamily="2" charset="-78"/>
            </a:endParaRPr>
          </a:p>
        </p:txBody>
      </p:sp>
      <p:sp>
        <p:nvSpPr>
          <p:cNvPr id="17" name="Rectangle 16"/>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00380452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52 0.00995 L 3.56632E-6 -0.4024 " pathEditMode="relative" rAng="0" ptsTypes="AA">
                                      <p:cBhvr>
                                        <p:cTn id="6" dur="2000" fill="hold"/>
                                        <p:tgtEl>
                                          <p:spTgt spid="10"/>
                                        </p:tgtEl>
                                        <p:attrNameLst>
                                          <p:attrName>ppt_x</p:attrName>
                                          <p:attrName>ppt_y</p:attrName>
                                        </p:attrNameLst>
                                      </p:cBhvr>
                                      <p:rCtr x="-260" y="-2062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2.46258E-6 1.9704E-6 L 0.00222 -0.20953 " pathEditMode="relative" rAng="0" ptsTypes="AA">
                                      <p:cBhvr>
                                        <p:cTn id="10" dur="2000" fill="hold"/>
                                        <p:tgtEl>
                                          <p:spTgt spid="12"/>
                                        </p:tgtEl>
                                        <p:attrNameLst>
                                          <p:attrName>ppt_x</p:attrName>
                                          <p:attrName>ppt_y</p:attrName>
                                        </p:attrNameLst>
                                      </p:cBhvr>
                                      <p:rCtr x="104" y="-10476"/>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0.00221 0.00208 L 0.00325 0.20513 " pathEditMode="relative" rAng="0" ptsTypes="AA">
                                      <p:cBhvr>
                                        <p:cTn id="14" dur="2000" fill="hold"/>
                                        <p:tgtEl>
                                          <p:spTgt spid="11"/>
                                        </p:tgtEl>
                                        <p:attrNameLst>
                                          <p:attrName>ppt_x</p:attrName>
                                          <p:attrName>ppt_y</p:attrName>
                                        </p:attrNameLst>
                                      </p:cBhvr>
                                      <p:rCtr x="52" y="1015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1.4589E-7 0.00046 L 0.00469 0.40879 " pathEditMode="relative" rAng="0" ptsTypes="AA">
                                      <p:cBhvr>
                                        <p:cTn id="18" dur="2000" fill="hold"/>
                                        <p:tgtEl>
                                          <p:spTgt spid="8"/>
                                        </p:tgtEl>
                                        <p:attrNameLst>
                                          <p:attrName>ppt_x</p:attrName>
                                          <p:attrName>ppt_y</p:attrName>
                                        </p:attrNameLst>
                                      </p:cBhvr>
                                      <p:rCtr x="234" y="20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771526"/>
            <a:ext cx="11665605" cy="572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just" rtl="1"/>
            <a:endParaRPr lang="ar-SA" sz="3200" b="1" dirty="0">
              <a:solidFill>
                <a:srgbClr val="A50021"/>
              </a:solidFill>
              <a:latin typeface="Sakkal Majalla" pitchFamily="2" charset="-78"/>
              <a:cs typeface="Sakkal Majalla" pitchFamily="2" charset="-78"/>
            </a:endParaRPr>
          </a:p>
          <a:p>
            <a:pPr algn="r" rtl="1"/>
            <a:endParaRPr lang="ar-SA" sz="3200" b="1" dirty="0">
              <a:solidFill>
                <a:srgbClr val="A50021"/>
              </a:solidFill>
            </a:endParaRPr>
          </a:p>
          <a:p>
            <a:pPr algn="r" rtl="1"/>
            <a:endParaRPr lang="ar-SA" sz="32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0" y="17525"/>
            <a:ext cx="12192000" cy="6318881"/>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SA" sz="3200" b="1" dirty="0">
                <a:solidFill>
                  <a:srgbClr val="A50021"/>
                </a:solidFill>
                <a:latin typeface="Sakkal Majalla" pitchFamily="2" charset="-78"/>
                <a:cs typeface="Sakkal Majalla" pitchFamily="2" charset="-78"/>
              </a:rPr>
              <a:t> </a:t>
            </a:r>
          </a:p>
          <a:p>
            <a:pPr algn="r" rtl="1"/>
            <a:endParaRPr lang="ar-SA" sz="3200" b="1" dirty="0">
              <a:solidFill>
                <a:srgbClr val="A50021"/>
              </a:solidFill>
            </a:endParaRPr>
          </a:p>
          <a:p>
            <a:pPr algn="r" rtl="1"/>
            <a:endParaRPr lang="ar-SA" sz="3200" b="1" dirty="0">
              <a:solidFill>
                <a:srgbClr val="A50021"/>
              </a:solidFill>
            </a:endParaRPr>
          </a:p>
          <a:p>
            <a:pPr algn="r" rtl="1"/>
            <a:endParaRPr lang="ar-SA" sz="3200" b="1" dirty="0">
              <a:solidFill>
                <a:srgbClr val="A50021"/>
              </a:solidFill>
            </a:endParaRPr>
          </a:p>
          <a:p>
            <a:pPr algn="r" rtl="1"/>
            <a:endParaRPr lang="en-US" sz="3600" b="1" dirty="0">
              <a:solidFill>
                <a:schemeClr val="tx1">
                  <a:lumMod val="95000"/>
                  <a:lumOff val="5000"/>
                </a:schemeClr>
              </a:solidFill>
            </a:endParaRPr>
          </a:p>
        </p:txBody>
      </p:sp>
      <p:sp>
        <p:nvSpPr>
          <p:cNvPr id="7" name="Rectangle 6"/>
          <p:cNvSpPr/>
          <p:nvPr/>
        </p:nvSpPr>
        <p:spPr>
          <a:xfrm>
            <a:off x="0" y="17525"/>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الأوّل)</a:t>
            </a:r>
          </a:p>
          <a:p>
            <a:pPr algn="ctr" rtl="1"/>
            <a:endParaRPr lang="en-US" sz="4400" b="1" dirty="0">
              <a:solidFill>
                <a:schemeClr val="tx1">
                  <a:lumMod val="95000"/>
                  <a:lumOff val="5000"/>
                </a:schemeClr>
              </a:solidFill>
            </a:endParaRPr>
          </a:p>
        </p:txBody>
      </p:sp>
      <p:sp>
        <p:nvSpPr>
          <p:cNvPr id="2" name="Rounded Rectangle 1"/>
          <p:cNvSpPr/>
          <p:nvPr/>
        </p:nvSpPr>
        <p:spPr>
          <a:xfrm>
            <a:off x="6825803" y="2324692"/>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تستُرها: </a:t>
            </a:r>
            <a:endParaRPr lang="fr-FR" dirty="0"/>
          </a:p>
        </p:txBody>
      </p:sp>
      <p:sp>
        <p:nvSpPr>
          <p:cNvPr id="8" name="Rounded Rectangle 7"/>
          <p:cNvSpPr/>
          <p:nvPr/>
        </p:nvSpPr>
        <p:spPr>
          <a:xfrm>
            <a:off x="872274" y="4967021"/>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A" sz="3200" b="1" dirty="0">
                <a:solidFill>
                  <a:schemeClr val="tx1"/>
                </a:solidFill>
                <a:latin typeface="Sakkal Majalla" pitchFamily="2" charset="-78"/>
                <a:cs typeface="Sakkal Majalla" pitchFamily="2" charset="-78"/>
              </a:rPr>
              <a:t>الفناء:</a:t>
            </a:r>
            <a:endParaRPr lang="fr-FR" dirty="0"/>
          </a:p>
        </p:txBody>
      </p:sp>
      <p:sp>
        <p:nvSpPr>
          <p:cNvPr id="9" name="Rounded Rectangle 8"/>
          <p:cNvSpPr/>
          <p:nvPr/>
        </p:nvSpPr>
        <p:spPr>
          <a:xfrm>
            <a:off x="6825803" y="3696272"/>
            <a:ext cx="4483994"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جُبتَ:</a:t>
            </a:r>
            <a:endParaRPr lang="fr-FR" dirty="0"/>
          </a:p>
        </p:txBody>
      </p:sp>
      <p:sp>
        <p:nvSpPr>
          <p:cNvPr id="10" name="Rounded Rectangle 9"/>
          <p:cNvSpPr/>
          <p:nvPr/>
        </p:nvSpPr>
        <p:spPr>
          <a:xfrm>
            <a:off x="6817217" y="4967021"/>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التعادِي:</a:t>
            </a:r>
          </a:p>
        </p:txBody>
      </p:sp>
      <p:sp>
        <p:nvSpPr>
          <p:cNvPr id="11" name="Rounded Rectangle 10"/>
          <p:cNvSpPr/>
          <p:nvPr/>
        </p:nvSpPr>
        <p:spPr>
          <a:xfrm>
            <a:off x="961351" y="3649084"/>
            <a:ext cx="4403503"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عليلٌ:</a:t>
            </a:r>
            <a:endParaRPr lang="fr-FR" dirty="0"/>
          </a:p>
        </p:txBody>
      </p:sp>
      <p:sp>
        <p:nvSpPr>
          <p:cNvPr id="12" name="Rounded Rectangle 11"/>
          <p:cNvSpPr/>
          <p:nvPr/>
        </p:nvSpPr>
        <p:spPr>
          <a:xfrm>
            <a:off x="961352" y="2331147"/>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جَدَّ:</a:t>
            </a:r>
            <a:endParaRPr lang="ar-SA" b="1" dirty="0">
              <a:solidFill>
                <a:schemeClr val="tx1"/>
              </a:solidFill>
              <a:latin typeface="Sakkal Majalla" pitchFamily="2" charset="-78"/>
              <a:cs typeface="Sakkal Majalla" pitchFamily="2" charset="-78"/>
            </a:endParaRPr>
          </a:p>
        </p:txBody>
      </p:sp>
      <p:sp>
        <p:nvSpPr>
          <p:cNvPr id="16" name="Rounded Rectangle 15"/>
          <p:cNvSpPr/>
          <p:nvPr/>
        </p:nvSpPr>
        <p:spPr>
          <a:xfrm>
            <a:off x="8597452"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التباغض والتقاتل</a:t>
            </a:r>
            <a:endParaRPr lang="fr-FR" dirty="0"/>
          </a:p>
        </p:txBody>
      </p:sp>
      <p:sp>
        <p:nvSpPr>
          <p:cNvPr id="19" name="Rounded Rectangle 18"/>
          <p:cNvSpPr/>
          <p:nvPr/>
        </p:nvSpPr>
        <p:spPr>
          <a:xfrm>
            <a:off x="6981153"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تُخفيها وتحجبها</a:t>
            </a:r>
            <a:endParaRPr lang="fr-FR" dirty="0"/>
          </a:p>
        </p:txBody>
      </p:sp>
      <p:sp>
        <p:nvSpPr>
          <p:cNvPr id="20" name="Rounded Rectangle 19"/>
          <p:cNvSpPr/>
          <p:nvPr/>
        </p:nvSpPr>
        <p:spPr>
          <a:xfrm>
            <a:off x="5364855"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قطعتَ وسافرتَ</a:t>
            </a:r>
            <a:endParaRPr lang="fr-FR" dirty="0"/>
          </a:p>
        </p:txBody>
      </p:sp>
      <p:sp>
        <p:nvSpPr>
          <p:cNvPr id="21" name="Rounded Rectangle 20"/>
          <p:cNvSpPr/>
          <p:nvPr/>
        </p:nvSpPr>
        <p:spPr>
          <a:xfrm>
            <a:off x="3788266"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مريضٌ، سقيم</a:t>
            </a:r>
            <a:endParaRPr lang="fr-FR" dirty="0"/>
          </a:p>
        </p:txBody>
      </p:sp>
      <p:sp>
        <p:nvSpPr>
          <p:cNvPr id="22" name="Rounded Rectangle 21"/>
          <p:cNvSpPr/>
          <p:nvPr/>
        </p:nvSpPr>
        <p:spPr>
          <a:xfrm>
            <a:off x="2132258"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حدَثَ وحصل</a:t>
            </a:r>
            <a:endParaRPr lang="fr-FR" dirty="0"/>
          </a:p>
        </p:txBody>
      </p:sp>
      <p:sp>
        <p:nvSpPr>
          <p:cNvPr id="23" name="Rounded Rectangle 22"/>
          <p:cNvSpPr/>
          <p:nvPr/>
        </p:nvSpPr>
        <p:spPr>
          <a:xfrm>
            <a:off x="515959"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الزوال  والاندثار</a:t>
            </a:r>
            <a:endParaRPr lang="fr-FR" dirty="0"/>
          </a:p>
        </p:txBody>
      </p:sp>
      <p:sp>
        <p:nvSpPr>
          <p:cNvPr id="24" name="Rectangle 23"/>
          <p:cNvSpPr/>
          <p:nvPr/>
        </p:nvSpPr>
        <p:spPr>
          <a:xfrm>
            <a:off x="0" y="1034962"/>
            <a:ext cx="12192000" cy="1131777"/>
          </a:xfrm>
          <a:prstGeom prst="rect">
            <a:avLst/>
          </a:prstGeom>
          <a:solidFill>
            <a:schemeClr val="bg1"/>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r" rtl="1"/>
            <a:r>
              <a:rPr lang="ar-SA" sz="3200" b="1" dirty="0">
                <a:solidFill>
                  <a:srgbClr val="FF0000"/>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ـ  اقرأ المقطعَ الأوّلَ من القصيدة، وابحثْ عن معاني المفردات التالية مستعينًا بسياق  النصّ:</a:t>
            </a:r>
          </a:p>
          <a:p>
            <a:pPr algn="ctr" rtl="1"/>
            <a:endParaRPr lang="en-US" sz="4400" b="1" dirty="0">
              <a:solidFill>
                <a:schemeClr val="tx1">
                  <a:lumMod val="95000"/>
                  <a:lumOff val="5000"/>
                </a:schemeClr>
              </a:solidFill>
            </a:endParaRPr>
          </a:p>
        </p:txBody>
      </p:sp>
      <p:sp>
        <p:nvSpPr>
          <p:cNvPr id="27" name="Rectangle 26"/>
          <p:cNvSpPr/>
          <p:nvPr/>
        </p:nvSpPr>
        <p:spPr>
          <a:xfrm>
            <a:off x="0" y="427846"/>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5743400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66667E-6 -3.7037E-7 L -0.01159 0.14907 " pathEditMode="relative" rAng="0" ptsTypes="AA">
                                      <p:cBhvr>
                                        <p:cTn id="6" dur="2000" fill="hold"/>
                                        <p:tgtEl>
                                          <p:spTgt spid="19"/>
                                        </p:tgtEl>
                                        <p:attrNameLst>
                                          <p:attrName>ppt_x</p:attrName>
                                          <p:attrName>ppt_y</p:attrName>
                                        </p:attrNameLst>
                                      </p:cBhvr>
                                      <p:rCtr x="-586" y="7454"/>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3.7037E-7 L 0.12109 0.35185 " pathEditMode="relative" rAng="0" ptsTypes="AA">
                                      <p:cBhvr>
                                        <p:cTn id="10" dur="2000" fill="hold"/>
                                        <p:tgtEl>
                                          <p:spTgt spid="20"/>
                                        </p:tgtEl>
                                        <p:attrNameLst>
                                          <p:attrName>ppt_x</p:attrName>
                                          <p:attrName>ppt_y</p:attrName>
                                        </p:attrNameLst>
                                      </p:cBhvr>
                                      <p:rCtr x="6055" y="17593"/>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16667E-7 -3.7037E-7 L -0.14414 0.5375 " pathEditMode="relative" rAng="0" ptsTypes="AA">
                                      <p:cBhvr>
                                        <p:cTn id="14" dur="2000" fill="hold"/>
                                        <p:tgtEl>
                                          <p:spTgt spid="16"/>
                                        </p:tgtEl>
                                        <p:attrNameLst>
                                          <p:attrName>ppt_x</p:attrName>
                                          <p:attrName>ppt_y</p:attrName>
                                        </p:attrNameLst>
                                      </p:cBhvr>
                                      <p:rCtr x="-7214" y="2687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1.875E-6 -3.7037E-7 L -0.09505 0.15278 " pathEditMode="relative" rAng="0" ptsTypes="AA">
                                      <p:cBhvr>
                                        <p:cTn id="18" dur="2000" fill="hold"/>
                                        <p:tgtEl>
                                          <p:spTgt spid="22"/>
                                        </p:tgtEl>
                                        <p:attrNameLst>
                                          <p:attrName>ppt_x</p:attrName>
                                          <p:attrName>ppt_y</p:attrName>
                                        </p:attrNameLst>
                                      </p:cBhvr>
                                      <p:rCtr x="-4753" y="7639"/>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8.33333E-7 -3.7037E-7 L -0.2319 0.34421 " pathEditMode="relative" rAng="0" ptsTypes="AA">
                                      <p:cBhvr>
                                        <p:cTn id="22" dur="2000" fill="hold"/>
                                        <p:tgtEl>
                                          <p:spTgt spid="21"/>
                                        </p:tgtEl>
                                        <p:attrNameLst>
                                          <p:attrName>ppt_x</p:attrName>
                                          <p:attrName>ppt_y</p:attrName>
                                        </p:attrNameLst>
                                      </p:cBhvr>
                                      <p:rCtr x="-11602" y="1719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2.08333E-7 -3.7037E-7 L 0.02904 0.53588 " pathEditMode="relative" rAng="0" ptsTypes="AA">
                                      <p:cBhvr>
                                        <p:cTn id="26" dur="2000" fill="hold"/>
                                        <p:tgtEl>
                                          <p:spTgt spid="23"/>
                                        </p:tgtEl>
                                        <p:attrNameLst>
                                          <p:attrName>ppt_x</p:attrName>
                                          <p:attrName>ppt_y</p:attrName>
                                        </p:attrNameLst>
                                      </p:cBhvr>
                                      <p:rCtr x="1445" y="267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animBg="1"/>
      <p:bldP spid="21" grpId="0" animBg="1"/>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p:cNvSpPr/>
          <p:nvPr/>
        </p:nvSpPr>
        <p:spPr>
          <a:xfrm>
            <a:off x="0" y="974080"/>
            <a:ext cx="12191999" cy="55630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SA" sz="4000" b="1" dirty="0">
              <a:solidFill>
                <a:srgbClr val="A50021"/>
              </a:solidFill>
            </a:endParaRPr>
          </a:p>
          <a:p>
            <a:pPr algn="r" rtl="1"/>
            <a:endParaRPr lang="ar-SA" sz="4000" b="1" dirty="0">
              <a:solidFill>
                <a:srgbClr val="A50021"/>
              </a:solidFill>
            </a:endParaRPr>
          </a:p>
          <a:p>
            <a:pPr algn="r" rtl="1"/>
            <a:r>
              <a:rPr lang="ar-BH" sz="4000" b="1" dirty="0">
                <a:solidFill>
                  <a:srgbClr val="A50021"/>
                </a:solidFill>
              </a:rPr>
              <a:t> </a:t>
            </a:r>
          </a:p>
          <a:p>
            <a:pPr algn="r" rtl="1"/>
            <a:endParaRPr lang="ar-BH" sz="3600" b="1" dirty="0">
              <a:solidFill>
                <a:srgbClr val="A50021"/>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8" name="Rounded Rectangle 7"/>
          <p:cNvSpPr/>
          <p:nvPr/>
        </p:nvSpPr>
        <p:spPr>
          <a:xfrm>
            <a:off x="4470456" y="1543791"/>
            <a:ext cx="1604163" cy="56161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نساء</a:t>
            </a:r>
            <a:endParaRPr lang="en-US" sz="3200" b="1" dirty="0">
              <a:solidFill>
                <a:schemeClr val="tx1"/>
              </a:solidFill>
              <a:latin typeface="Sakkal Majalla" pitchFamily="2" charset="-78"/>
              <a:cs typeface="Sakkal Majalla" pitchFamily="2" charset="-78"/>
            </a:endParaRPr>
          </a:p>
        </p:txBody>
      </p:sp>
      <p:sp>
        <p:nvSpPr>
          <p:cNvPr id="15" name="Rounded Rectangle 14"/>
          <p:cNvSpPr/>
          <p:nvPr/>
        </p:nvSpPr>
        <p:spPr>
          <a:xfrm>
            <a:off x="6291248" y="1543789"/>
            <a:ext cx="1604163" cy="561616"/>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نيام</a:t>
            </a:r>
            <a:endParaRPr lang="en-US" sz="3200" b="1" dirty="0">
              <a:solidFill>
                <a:schemeClr val="tx1"/>
              </a:solidFill>
              <a:latin typeface="Sakkal Majalla" pitchFamily="2" charset="-78"/>
              <a:cs typeface="Sakkal Majalla" pitchFamily="2" charset="-78"/>
            </a:endParaRPr>
          </a:p>
        </p:txBody>
      </p:sp>
      <p:sp>
        <p:nvSpPr>
          <p:cNvPr id="16" name="Rounded Rectangle 15"/>
          <p:cNvSpPr/>
          <p:nvPr/>
        </p:nvSpPr>
        <p:spPr>
          <a:xfrm>
            <a:off x="8214571" y="1598340"/>
            <a:ext cx="1604163" cy="56161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أولياء</a:t>
            </a:r>
            <a:endParaRPr lang="en-US" sz="3200" b="1" dirty="0">
              <a:solidFill>
                <a:schemeClr val="tx1"/>
              </a:solidFill>
              <a:latin typeface="Sakkal Majalla" pitchFamily="2" charset="-78"/>
              <a:cs typeface="Sakkal Majalla" pitchFamily="2" charset="-78"/>
            </a:endParaRPr>
          </a:p>
        </p:txBody>
      </p:sp>
      <p:sp>
        <p:nvSpPr>
          <p:cNvPr id="17" name="Rounded Rectangle 16"/>
          <p:cNvSpPr/>
          <p:nvPr/>
        </p:nvSpPr>
        <p:spPr>
          <a:xfrm>
            <a:off x="10020501" y="1585424"/>
            <a:ext cx="1604163" cy="56161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بخيل</a:t>
            </a:r>
            <a:endParaRPr lang="en-US" sz="3200" b="1" dirty="0">
              <a:solidFill>
                <a:schemeClr val="tx1"/>
              </a:solidFill>
              <a:latin typeface="Sakkal Majalla" pitchFamily="2" charset="-78"/>
              <a:cs typeface="Sakkal Majalla" pitchFamily="2" charset="-78"/>
            </a:endParaRPr>
          </a:p>
        </p:txBody>
      </p:sp>
      <p:sp>
        <p:nvSpPr>
          <p:cNvPr id="19" name="Rounded Rectangle 18"/>
          <p:cNvSpPr/>
          <p:nvPr/>
        </p:nvSpPr>
        <p:spPr>
          <a:xfrm>
            <a:off x="785871" y="1611254"/>
            <a:ext cx="1604163" cy="53578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عليل</a:t>
            </a:r>
            <a:endParaRPr lang="en-US" sz="3200" b="1" dirty="0">
              <a:solidFill>
                <a:schemeClr val="tx1"/>
              </a:solidFill>
              <a:latin typeface="Sakkal Majalla" pitchFamily="2" charset="-78"/>
              <a:cs typeface="Sakkal Majalla" pitchFamily="2" charset="-78"/>
            </a:endParaRPr>
          </a:p>
        </p:txBody>
      </p:sp>
      <p:sp>
        <p:nvSpPr>
          <p:cNvPr id="20" name="Rounded Rectangle 19"/>
          <p:cNvSpPr/>
          <p:nvPr/>
        </p:nvSpPr>
        <p:spPr>
          <a:xfrm>
            <a:off x="2691726" y="1598339"/>
            <a:ext cx="1604163" cy="561613"/>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العفاء</a:t>
            </a:r>
            <a:endParaRPr lang="en-US" sz="3200" b="1" dirty="0">
              <a:solidFill>
                <a:schemeClr val="tx1"/>
              </a:solidFill>
              <a:latin typeface="Sakkal Majalla" pitchFamily="2" charset="-78"/>
              <a:cs typeface="Sakkal Majalla" pitchFamily="2" charset="-78"/>
            </a:endParaRPr>
          </a:p>
        </p:txBody>
      </p:sp>
      <p:sp>
        <p:nvSpPr>
          <p:cNvPr id="21" name="Rounded Rectangle 20"/>
          <p:cNvSpPr/>
          <p:nvPr/>
        </p:nvSpPr>
        <p:spPr>
          <a:xfrm>
            <a:off x="9287070" y="2447228"/>
            <a:ext cx="1908958" cy="56161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قوم</a:t>
            </a:r>
            <a:endParaRPr lang="en-US" sz="3200" b="1" dirty="0">
              <a:solidFill>
                <a:schemeClr val="tx1"/>
              </a:solidFill>
              <a:latin typeface="Sakkal Majalla" pitchFamily="2" charset="-78"/>
              <a:cs typeface="Sakkal Majalla" pitchFamily="2" charset="-78"/>
            </a:endParaRPr>
          </a:p>
        </p:txBody>
      </p:sp>
      <p:sp>
        <p:nvSpPr>
          <p:cNvPr id="22" name="Rounded Rectangle 21"/>
          <p:cNvSpPr/>
          <p:nvPr/>
        </p:nvSpPr>
        <p:spPr>
          <a:xfrm>
            <a:off x="9287069" y="3201124"/>
            <a:ext cx="1950481" cy="56161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غنيّ</a:t>
            </a:r>
            <a:endParaRPr lang="en-US" sz="3200" b="1" dirty="0">
              <a:solidFill>
                <a:schemeClr val="tx1"/>
              </a:solidFill>
              <a:latin typeface="Sakkal Majalla" pitchFamily="2" charset="-78"/>
              <a:cs typeface="Sakkal Majalla" pitchFamily="2" charset="-78"/>
            </a:endParaRPr>
          </a:p>
        </p:txBody>
      </p:sp>
      <p:sp>
        <p:nvSpPr>
          <p:cNvPr id="23" name="Rounded Rectangle 22"/>
          <p:cNvSpPr/>
          <p:nvPr/>
        </p:nvSpPr>
        <p:spPr>
          <a:xfrm>
            <a:off x="9287070" y="3917494"/>
            <a:ext cx="1950481" cy="56161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المداوي</a:t>
            </a:r>
            <a:endParaRPr lang="en-US" sz="3200" b="1" dirty="0">
              <a:solidFill>
                <a:schemeClr val="tx1"/>
              </a:solidFill>
              <a:latin typeface="Sakkal Majalla" pitchFamily="2" charset="-78"/>
              <a:cs typeface="Sakkal Majalla" pitchFamily="2" charset="-78"/>
            </a:endParaRPr>
          </a:p>
        </p:txBody>
      </p:sp>
      <p:sp>
        <p:nvSpPr>
          <p:cNvPr id="24" name="Rounded Rectangle 23"/>
          <p:cNvSpPr/>
          <p:nvPr/>
        </p:nvSpPr>
        <p:spPr>
          <a:xfrm>
            <a:off x="3349370" y="2447228"/>
            <a:ext cx="1893038" cy="56161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الأجانب</a:t>
            </a:r>
            <a:endParaRPr lang="en-US" sz="3200" b="1" dirty="0">
              <a:solidFill>
                <a:schemeClr val="tx1"/>
              </a:solidFill>
              <a:latin typeface="Sakkal Majalla" pitchFamily="2" charset="-78"/>
              <a:cs typeface="Sakkal Majalla" pitchFamily="2" charset="-78"/>
            </a:endParaRPr>
          </a:p>
        </p:txBody>
      </p:sp>
      <p:sp>
        <p:nvSpPr>
          <p:cNvPr id="25" name="Rounded Rectangle 24"/>
          <p:cNvSpPr/>
          <p:nvPr/>
        </p:nvSpPr>
        <p:spPr>
          <a:xfrm>
            <a:off x="3349370" y="3917494"/>
            <a:ext cx="1860506" cy="56161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Sakkal Majalla" pitchFamily="2" charset="-78"/>
                <a:cs typeface="Sakkal Majalla" pitchFamily="2" charset="-78"/>
              </a:rPr>
              <a:t>مفتّحة عيونهم</a:t>
            </a:r>
            <a:endParaRPr lang="en-US" sz="2800" b="1" dirty="0">
              <a:solidFill>
                <a:schemeClr val="tx1"/>
              </a:solidFill>
              <a:latin typeface="Sakkal Majalla" pitchFamily="2" charset="-78"/>
              <a:cs typeface="Sakkal Majalla" pitchFamily="2" charset="-78"/>
            </a:endParaRPr>
          </a:p>
        </p:txBody>
      </p:sp>
      <p:sp>
        <p:nvSpPr>
          <p:cNvPr id="26" name="Rounded Rectangle 25"/>
          <p:cNvSpPr/>
          <p:nvPr/>
        </p:nvSpPr>
        <p:spPr>
          <a:xfrm>
            <a:off x="3349370" y="3201124"/>
            <a:ext cx="1893038" cy="56161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صرح المجد</a:t>
            </a:r>
            <a:endParaRPr lang="en-US" sz="3200" b="1" dirty="0">
              <a:solidFill>
                <a:schemeClr val="tx1"/>
              </a:solidFill>
              <a:latin typeface="Sakkal Majalla" pitchFamily="2" charset="-78"/>
              <a:cs typeface="Sakkal Majalla" pitchFamily="2" charset="-78"/>
            </a:endParaRPr>
          </a:p>
        </p:txBody>
      </p:sp>
      <p:sp>
        <p:nvSpPr>
          <p:cNvPr id="18" name="Rectangle 17"/>
          <p:cNvSpPr/>
          <p:nvPr/>
        </p:nvSpPr>
        <p:spPr>
          <a:xfrm>
            <a:off x="0" y="29072"/>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ctr" rtl="1"/>
            <a:r>
              <a:rPr lang="ar-SA" sz="4000" b="1" dirty="0">
                <a:solidFill>
                  <a:schemeClr val="tx1">
                    <a:lumMod val="95000"/>
                    <a:lumOff val="5000"/>
                  </a:schemeClr>
                </a:solidFill>
                <a:latin typeface="Sakkal Majalla" pitchFamily="2" charset="-78"/>
                <a:cs typeface="Sakkal Majalla" pitchFamily="2" charset="-78"/>
              </a:rPr>
              <a:t>تحليل النصّ (المقطع الأوّل)</a:t>
            </a:r>
          </a:p>
        </p:txBody>
      </p:sp>
      <p:sp>
        <p:nvSpPr>
          <p:cNvPr id="2" name="Rounded Rectangle 1"/>
          <p:cNvSpPr/>
          <p:nvPr/>
        </p:nvSpPr>
        <p:spPr>
          <a:xfrm>
            <a:off x="371470" y="4709644"/>
            <a:ext cx="11406297" cy="159698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latin typeface="Sakkal Majalla" pitchFamily="2" charset="-78"/>
                <a:cs typeface="Sakkal Majalla" pitchFamily="2" charset="-78"/>
              </a:rPr>
              <a:t>دلّ</a:t>
            </a:r>
            <a:r>
              <a:rPr lang="ar-SA" sz="3600" dirty="0">
                <a:solidFill>
                  <a:schemeClr val="tx1"/>
                </a:solidFill>
                <a:latin typeface="Sakkal Majalla" pitchFamily="2" charset="-78"/>
                <a:cs typeface="Sakkal Majalla" pitchFamily="2" charset="-78"/>
              </a:rPr>
              <a:t> الاستعمالُ المتواترُ للتقابل </a:t>
            </a:r>
            <a:r>
              <a:rPr lang="ar-SA" sz="3600" dirty="0">
                <a:solidFill>
                  <a:srgbClr val="FF0000"/>
                </a:solidFill>
                <a:latin typeface="Sakkal Majalla" pitchFamily="2" charset="-78"/>
                <a:cs typeface="Sakkal Majalla" pitchFamily="2" charset="-78"/>
              </a:rPr>
              <a:t>اللفظي</a:t>
            </a:r>
            <a:r>
              <a:rPr lang="ar-SA" sz="3600" dirty="0">
                <a:solidFill>
                  <a:schemeClr val="tx1"/>
                </a:solidFill>
                <a:latin typeface="Sakkal Majalla" pitchFamily="2" charset="-78"/>
                <a:cs typeface="Sakkal Majalla" pitchFamily="2" charset="-78"/>
              </a:rPr>
              <a:t> في القصيدة على تقابلٍ </a:t>
            </a:r>
            <a:r>
              <a:rPr lang="ar-SA" sz="3600" dirty="0">
                <a:solidFill>
                  <a:srgbClr val="FF0000"/>
                </a:solidFill>
                <a:latin typeface="Sakkal Majalla" pitchFamily="2" charset="-78"/>
                <a:cs typeface="Sakkal Majalla" pitchFamily="2" charset="-78"/>
              </a:rPr>
              <a:t>حضاري </a:t>
            </a:r>
            <a:r>
              <a:rPr lang="ar-SA" sz="3600" dirty="0">
                <a:solidFill>
                  <a:schemeClr val="tx1"/>
                </a:solidFill>
                <a:latin typeface="Sakkal Majalla" pitchFamily="2" charset="-78"/>
                <a:cs typeface="Sakkal Majalla" pitchFamily="2" charset="-78"/>
              </a:rPr>
              <a:t>حادٍّ بين ماضي الشرقِ الزاهرِ وحاضرهِ المتخلّف.</a:t>
            </a:r>
            <a:endParaRPr lang="fr-FR" sz="3600" dirty="0">
              <a:solidFill>
                <a:schemeClr val="tx1"/>
              </a:solidFill>
              <a:latin typeface="Sakkal Majalla" pitchFamily="2" charset="-78"/>
              <a:cs typeface="Sakkal Majalla" pitchFamily="2" charset="-78"/>
            </a:endParaRPr>
          </a:p>
        </p:txBody>
      </p:sp>
      <p:sp>
        <p:nvSpPr>
          <p:cNvPr id="3" name="Rectangle 2"/>
          <p:cNvSpPr/>
          <p:nvPr/>
        </p:nvSpPr>
        <p:spPr>
          <a:xfrm>
            <a:off x="1" y="974080"/>
            <a:ext cx="12191999" cy="1222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2800" b="1" dirty="0">
                <a:solidFill>
                  <a:schemeClr val="tx1"/>
                </a:solidFill>
                <a:latin typeface="Sakkal Majalla" pitchFamily="2" charset="-78"/>
                <a:cs typeface="Sakkal Majalla" pitchFamily="2" charset="-78"/>
              </a:rPr>
              <a:t>استخدمَ الشاعرُ في المقطع الأوّل مجموعةً من العباراتِ المتقابلةِ، ابحث عن مقابل العبارات التالية، وبيّنْ غرضَ الشاعر من استخدامِ هذا التقابل.</a:t>
            </a:r>
          </a:p>
        </p:txBody>
      </p:sp>
      <p:sp>
        <p:nvSpPr>
          <p:cNvPr id="29" name="Rectangle 28"/>
          <p:cNvSpPr/>
          <p:nvPr/>
        </p:nvSpPr>
        <p:spPr>
          <a:xfrm>
            <a:off x="0" y="419939"/>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2942244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875E-6 -2.22222E-6 L 0.25169 0.12801 " pathEditMode="relative" rAng="0" ptsTypes="AA">
                                      <p:cBhvr>
                                        <p:cTn id="6" dur="2000" fill="hold"/>
                                        <p:tgtEl>
                                          <p:spTgt spid="8"/>
                                        </p:tgtEl>
                                        <p:attrNameLst>
                                          <p:attrName>ppt_x</p:attrName>
                                          <p:attrName>ppt_y</p:attrName>
                                        </p:attrNameLst>
                                      </p:cBhvr>
                                      <p:rCtr x="12578" y="638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2.08333E-7 -7.40741E-7 L -0.20352 0.23241 " pathEditMode="relative" rAng="0" ptsTypes="AA">
                                      <p:cBhvr>
                                        <p:cTn id="10" dur="2000" fill="hold"/>
                                        <p:tgtEl>
                                          <p:spTgt spid="17"/>
                                        </p:tgtEl>
                                        <p:attrNameLst>
                                          <p:attrName>ppt_x</p:attrName>
                                          <p:attrName>ppt_y</p:attrName>
                                        </p:attrNameLst>
                                      </p:cBhvr>
                                      <p:rCtr x="-10182" y="11620"/>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66667E-6 -2.59259E-6 L 0.54987 0.33843 " pathEditMode="relative" rAng="0" ptsTypes="AA">
                                      <p:cBhvr>
                                        <p:cTn id="14" dur="2000" fill="hold"/>
                                        <p:tgtEl>
                                          <p:spTgt spid="19"/>
                                        </p:tgtEl>
                                        <p:attrNameLst>
                                          <p:attrName>ppt_x</p:attrName>
                                          <p:attrName>ppt_y</p:attrName>
                                        </p:attrNameLst>
                                      </p:cBhvr>
                                      <p:rCtr x="27487" y="16921"/>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33333E-6 -4.07407E-6 L -0.54349 0.12199 " pathEditMode="relative" rAng="0" ptsTypes="AA">
                                      <p:cBhvr>
                                        <p:cTn id="18" dur="2000" fill="hold"/>
                                        <p:tgtEl>
                                          <p:spTgt spid="16"/>
                                        </p:tgtEl>
                                        <p:attrNameLst>
                                          <p:attrName>ppt_x</p:attrName>
                                          <p:attrName>ppt_y</p:attrName>
                                        </p:attrNameLst>
                                      </p:cBhvr>
                                      <p:rCtr x="-27174" y="6088"/>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1.45833E-6 -4.07407E-6 L -0.0905 0.23033 " pathEditMode="relative" rAng="0" ptsTypes="AA">
                                      <p:cBhvr>
                                        <p:cTn id="22" dur="2000" fill="hold"/>
                                        <p:tgtEl>
                                          <p:spTgt spid="20"/>
                                        </p:tgtEl>
                                        <p:attrNameLst>
                                          <p:attrName>ppt_x</p:attrName>
                                          <p:attrName>ppt_y</p:attrName>
                                        </p:attrNameLst>
                                      </p:cBhvr>
                                      <p:rCtr x="-4531" y="11505"/>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8.33333E-7 -2.22222E-6 L -0.38568 0.3463 " pathEditMode="relative" rAng="0" ptsTypes="AA">
                                      <p:cBhvr>
                                        <p:cTn id="26" dur="2000" fill="hold"/>
                                        <p:tgtEl>
                                          <p:spTgt spid="15"/>
                                        </p:tgtEl>
                                        <p:attrNameLst>
                                          <p:attrName>ppt_x</p:attrName>
                                          <p:attrName>ppt_y</p:attrName>
                                        </p:attrNameLst>
                                      </p:cBhvr>
                                      <p:rCtr x="-19284" y="17315"/>
                                    </p:animMotion>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circle(in)">
                                      <p:cBhvr>
                                        <p:cTn id="3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17" grpId="0" animBg="1"/>
      <p:bldP spid="19" grpId="0" animBg="1"/>
      <p:bldP spid="20"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771526"/>
            <a:ext cx="11665605" cy="572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just" rtl="1"/>
            <a:endParaRPr lang="ar-SA" sz="3200" b="1" dirty="0">
              <a:solidFill>
                <a:srgbClr val="A50021"/>
              </a:solidFill>
              <a:latin typeface="Sakkal Majalla" pitchFamily="2" charset="-78"/>
              <a:cs typeface="Sakkal Majalla" pitchFamily="2" charset="-78"/>
            </a:endParaRPr>
          </a:p>
          <a:p>
            <a:pPr algn="r" rtl="1"/>
            <a:endParaRPr lang="ar-SA" sz="3200" b="1" dirty="0">
              <a:solidFill>
                <a:srgbClr val="A50021"/>
              </a:solidFill>
            </a:endParaRPr>
          </a:p>
          <a:p>
            <a:pPr algn="r" rtl="1"/>
            <a:endParaRPr lang="ar-SA" sz="32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0" y="100235"/>
            <a:ext cx="12192000" cy="6236171"/>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SA" sz="4400" b="1" dirty="0">
              <a:solidFill>
                <a:schemeClr val="tx1">
                  <a:lumMod val="95000"/>
                  <a:lumOff val="5000"/>
                </a:schemeClr>
              </a:solidFill>
            </a:endParaRPr>
          </a:p>
          <a:p>
            <a:pPr algn="r" rtl="1"/>
            <a:r>
              <a:rPr lang="ar-SA" sz="3200" b="1" dirty="0">
                <a:solidFill>
                  <a:schemeClr val="tx1"/>
                </a:solidFill>
                <a:latin typeface="Sakkal Majalla" pitchFamily="2" charset="-78"/>
                <a:cs typeface="Sakkal Majalla" pitchFamily="2" charset="-78"/>
              </a:rPr>
              <a:t>استخدمَ الشاعرُ الجملَ الاسميّةَ في المقطع الأوّل بشكل ملحوظ، استخرج خمسًا منها، وبيّن الغرض من استخدامها.</a:t>
            </a:r>
          </a:p>
          <a:p>
            <a:pPr algn="r" rtl="1"/>
            <a:r>
              <a:rPr lang="ar-SA" sz="3600" b="1" dirty="0">
                <a:solidFill>
                  <a:srgbClr val="FF0000"/>
                </a:solidFill>
                <a:latin typeface="Sakkal Majalla" pitchFamily="2" charset="-78"/>
                <a:cs typeface="Sakkal Majalla" pitchFamily="2" charset="-78"/>
              </a:rPr>
              <a:t>ـ الإجابة: </a:t>
            </a:r>
            <a:endParaRPr lang="en-US" sz="3600" b="1" dirty="0">
              <a:solidFill>
                <a:srgbClr val="FF0000"/>
              </a:solidFill>
              <a:latin typeface="Sakkal Majalla" pitchFamily="2" charset="-78"/>
              <a:cs typeface="Sakkal Majalla" pitchFamily="2" charset="-78"/>
            </a:endParaRPr>
          </a:p>
          <a:p>
            <a:pPr algn="r" rtl="1"/>
            <a:endParaRPr lang="en-US" sz="3600" b="1" dirty="0">
              <a:solidFill>
                <a:srgbClr val="FF0000"/>
              </a:solidFill>
              <a:latin typeface="Sakkal Majalla" pitchFamily="2" charset="-78"/>
              <a:cs typeface="Sakkal Majalla" pitchFamily="2" charset="-78"/>
            </a:endParaRPr>
          </a:p>
          <a:p>
            <a:pPr algn="r" rtl="1"/>
            <a:endParaRPr lang="en-US" sz="3600" b="1" dirty="0">
              <a:solidFill>
                <a:srgbClr val="FF0000"/>
              </a:solidFill>
              <a:latin typeface="Sakkal Majalla" pitchFamily="2" charset="-78"/>
              <a:cs typeface="Sakkal Majalla" pitchFamily="2" charset="-78"/>
            </a:endParaRPr>
          </a:p>
          <a:p>
            <a:pPr algn="r" rtl="1"/>
            <a:endParaRPr lang="en-US" sz="3600" b="1" dirty="0">
              <a:solidFill>
                <a:srgbClr val="FF0000"/>
              </a:solidFill>
              <a:latin typeface="Sakkal Majalla" pitchFamily="2" charset="-78"/>
              <a:cs typeface="Sakkal Majalla" pitchFamily="2" charset="-78"/>
            </a:endParaRPr>
          </a:p>
          <a:p>
            <a:pPr algn="r" rtl="1"/>
            <a:endParaRPr lang="en-US" sz="3600" b="1" dirty="0">
              <a:solidFill>
                <a:srgbClr val="FF0000"/>
              </a:solidFill>
              <a:latin typeface="Sakkal Majalla" pitchFamily="2" charset="-78"/>
              <a:cs typeface="Sakkal Majalla" pitchFamily="2" charset="-78"/>
            </a:endParaRPr>
          </a:p>
          <a:p>
            <a:pPr algn="r" rtl="1"/>
            <a:endParaRPr lang="ar-SA" sz="4400" b="1" dirty="0">
              <a:solidFill>
                <a:schemeClr val="tx1">
                  <a:lumMod val="95000"/>
                  <a:lumOff val="5000"/>
                </a:schemeClr>
              </a:solidFill>
            </a:endParaRPr>
          </a:p>
        </p:txBody>
      </p:sp>
      <p:sp>
        <p:nvSpPr>
          <p:cNvPr id="7" name="Rectangle 6"/>
          <p:cNvSpPr/>
          <p:nvPr/>
        </p:nvSpPr>
        <p:spPr>
          <a:xfrm>
            <a:off x="0" y="0"/>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الأوّل)</a:t>
            </a:r>
          </a:p>
          <a:p>
            <a:pPr algn="ctr" rtl="1"/>
            <a:endParaRPr lang="en-US" sz="4400" b="1" dirty="0">
              <a:solidFill>
                <a:schemeClr val="tx1">
                  <a:lumMod val="95000"/>
                  <a:lumOff val="5000"/>
                </a:schemeClr>
              </a:solidFill>
            </a:endParaRPr>
          </a:p>
        </p:txBody>
      </p:sp>
      <p:sp>
        <p:nvSpPr>
          <p:cNvPr id="2" name="Rounded Rectangle 1"/>
          <p:cNvSpPr/>
          <p:nvPr/>
        </p:nvSpPr>
        <p:spPr>
          <a:xfrm>
            <a:off x="391820" y="3033657"/>
            <a:ext cx="4752304" cy="295835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600" b="1" dirty="0">
                <a:solidFill>
                  <a:schemeClr val="tx1"/>
                </a:solidFill>
                <a:latin typeface="Sakkal Majalla" pitchFamily="2" charset="-78"/>
                <a:cs typeface="Sakkal Majalla" pitchFamily="2" charset="-78"/>
              </a:rPr>
              <a:t>أدّتِ الجملُ الاسميةُ وظيفةَ الوصف</a:t>
            </a:r>
            <a:r>
              <a:rPr lang="ar-BH" sz="3600" b="1" dirty="0">
                <a:solidFill>
                  <a:schemeClr val="tx1"/>
                </a:solidFill>
                <a:latin typeface="Sakkal Majalla" pitchFamily="2" charset="-78"/>
                <a:cs typeface="Sakkal Majalla" pitchFamily="2" charset="-78"/>
              </a:rPr>
              <a:t>ِ</a:t>
            </a:r>
            <a:r>
              <a:rPr lang="ar-SA" sz="3600" b="1" dirty="0">
                <a:solidFill>
                  <a:schemeClr val="tx1"/>
                </a:solidFill>
                <a:latin typeface="Sakkal Majalla" pitchFamily="2" charset="-78"/>
                <a:cs typeface="Sakkal Majalla" pitchFamily="2" charset="-78"/>
              </a:rPr>
              <a:t> وبيانِ الحال التي آلتْ إليها أوضاعُ الشرق العربي في بداية القرن الماضي.</a:t>
            </a:r>
            <a:endParaRPr lang="fr-FR" sz="3600" b="1" dirty="0">
              <a:solidFill>
                <a:schemeClr val="tx1"/>
              </a:solidFill>
              <a:latin typeface="Sakkal Majalla" pitchFamily="2" charset="-78"/>
              <a:cs typeface="Sakkal Majalla" pitchFamily="2" charset="-78"/>
            </a:endParaRPr>
          </a:p>
        </p:txBody>
      </p:sp>
      <p:sp>
        <p:nvSpPr>
          <p:cNvPr id="3" name="Right Arrow 2"/>
          <p:cNvSpPr/>
          <p:nvPr/>
        </p:nvSpPr>
        <p:spPr>
          <a:xfrm rot="10800000">
            <a:off x="5363051" y="3894647"/>
            <a:ext cx="1648496" cy="1236372"/>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 y="417409"/>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9" name="Rounded Rectangle 8"/>
          <p:cNvSpPr/>
          <p:nvPr/>
        </p:nvSpPr>
        <p:spPr>
          <a:xfrm>
            <a:off x="7300022" y="3033657"/>
            <a:ext cx="4752304" cy="295835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600" b="1" dirty="0">
                <a:solidFill>
                  <a:schemeClr val="tx1">
                    <a:lumMod val="95000"/>
                    <a:lumOff val="5000"/>
                  </a:schemeClr>
                </a:solidFill>
                <a:latin typeface="Sakkal Majalla" pitchFamily="2" charset="-78"/>
                <a:cs typeface="Sakkal Majalla" pitchFamily="2" charset="-78"/>
              </a:rPr>
              <a:t>1. ثيابُ العزّ مزقها التعادي.</a:t>
            </a:r>
          </a:p>
          <a:p>
            <a:pPr algn="r" rtl="1"/>
            <a:r>
              <a:rPr lang="ar-SA" sz="3600" b="1" dirty="0">
                <a:solidFill>
                  <a:schemeClr val="tx1">
                    <a:lumMod val="95000"/>
                    <a:lumOff val="5000"/>
                  </a:schemeClr>
                </a:solidFill>
                <a:latin typeface="Sakkal Majalla" pitchFamily="2" charset="-78"/>
                <a:cs typeface="Sakkal Majalla" pitchFamily="2" charset="-78"/>
              </a:rPr>
              <a:t>2. صرحُ المجد جدّ به العفاء.</a:t>
            </a:r>
          </a:p>
          <a:p>
            <a:pPr algn="r" rtl="1"/>
            <a:r>
              <a:rPr lang="ar-SA" sz="3600" b="1" dirty="0">
                <a:solidFill>
                  <a:schemeClr val="tx1">
                    <a:lumMod val="95000"/>
                    <a:lumOff val="5000"/>
                  </a:schemeClr>
                </a:solidFill>
                <a:latin typeface="Sakkal Majalla" pitchFamily="2" charset="-78"/>
                <a:cs typeface="Sakkal Majalla" pitchFamily="2" charset="-78"/>
              </a:rPr>
              <a:t>3. غنيُّهم بخيلٌ.</a:t>
            </a:r>
          </a:p>
          <a:p>
            <a:pPr algn="r" rtl="1"/>
            <a:r>
              <a:rPr lang="ar-SA" sz="3600" b="1" dirty="0">
                <a:solidFill>
                  <a:schemeClr val="tx1">
                    <a:lumMod val="95000"/>
                    <a:lumOff val="5000"/>
                  </a:schemeClr>
                </a:solidFill>
                <a:latin typeface="Sakkal Majalla" pitchFamily="2" charset="-78"/>
                <a:cs typeface="Sakkal Majalla" pitchFamily="2" charset="-78"/>
              </a:rPr>
              <a:t>4. المداوي عليلٌ.</a:t>
            </a:r>
          </a:p>
          <a:p>
            <a:pPr algn="r" rtl="1"/>
            <a:r>
              <a:rPr lang="ar-SA" sz="3600" b="1" dirty="0">
                <a:solidFill>
                  <a:schemeClr val="tx1">
                    <a:lumMod val="95000"/>
                    <a:lumOff val="5000"/>
                  </a:schemeClr>
                </a:solidFill>
                <a:latin typeface="Sakkal Majalla" pitchFamily="2" charset="-78"/>
                <a:cs typeface="Sakkal Majalla" pitchFamily="2" charset="-78"/>
              </a:rPr>
              <a:t>5. الأجانبُ أولياءُ.</a:t>
            </a:r>
            <a:endParaRPr lang="en-US" sz="3600" b="1" dirty="0">
              <a:solidFill>
                <a:schemeClr val="tx1">
                  <a:lumMod val="95000"/>
                  <a:lumOff val="5000"/>
                </a:schemeClr>
              </a:solidFill>
              <a:latin typeface="Sakkal Majalla" pitchFamily="2" charset="-78"/>
              <a:cs typeface="Sakkal Majalla" pitchFamily="2" charset="-78"/>
            </a:endParaRPr>
          </a:p>
        </p:txBody>
      </p:sp>
    </p:spTree>
    <p:extLst>
      <p:ext uri="{BB962C8B-B14F-4D97-AF65-F5344CB8AC3E}">
        <p14:creationId xmlns:p14="http://schemas.microsoft.com/office/powerpoint/2010/main" val="164050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decel="50000" fill="hold">
                                          <p:stCondLst>
                                            <p:cond delay="0"/>
                                          </p:stCondLst>
                                        </p:cTn>
                                        <p:tgtEl>
                                          <p:spTgt spid="9">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9">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9">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9">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9">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9">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9">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 calcmode="lin" valueType="num">
                                      <p:cBhvr>
                                        <p:cTn id="19" dur="500" decel="50000" fill="hold">
                                          <p:stCondLst>
                                            <p:cond delay="0"/>
                                          </p:stCondLst>
                                        </p:cTn>
                                        <p:tgtEl>
                                          <p:spTgt spid="9">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9">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9">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9">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9">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9">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9">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anim calcmode="lin" valueType="num">
                                      <p:cBhvr>
                                        <p:cTn id="31" dur="500" decel="50000" fill="hold">
                                          <p:stCondLst>
                                            <p:cond delay="0"/>
                                          </p:stCondLst>
                                        </p:cTn>
                                        <p:tgtEl>
                                          <p:spTgt spid="9">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9">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9">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9">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9">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9">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9">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9">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9">
                                            <p:txEl>
                                              <p:pRg st="3" end="3"/>
                                            </p:txEl>
                                          </p:spTgt>
                                        </p:tgtEl>
                                        <p:attrNameLst>
                                          <p:attrName>style.visibility</p:attrName>
                                        </p:attrNameLst>
                                      </p:cBhvr>
                                      <p:to>
                                        <p:strVal val="visible"/>
                                      </p:to>
                                    </p:set>
                                    <p:anim calcmode="lin" valueType="num">
                                      <p:cBhvr>
                                        <p:cTn id="43" dur="500" decel="50000" fill="hold">
                                          <p:stCondLst>
                                            <p:cond delay="0"/>
                                          </p:stCondLst>
                                        </p:cTn>
                                        <p:tgtEl>
                                          <p:spTgt spid="9">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9">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9">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9">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9">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9">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9">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9">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9">
                                            <p:txEl>
                                              <p:pRg st="4" end="4"/>
                                            </p:txEl>
                                          </p:spTgt>
                                        </p:tgtEl>
                                        <p:attrNameLst>
                                          <p:attrName>style.visibility</p:attrName>
                                        </p:attrNameLst>
                                      </p:cBhvr>
                                      <p:to>
                                        <p:strVal val="visible"/>
                                      </p:to>
                                    </p:set>
                                    <p:anim calcmode="lin" valueType="num">
                                      <p:cBhvr>
                                        <p:cTn id="55" dur="500" decel="50000" fill="hold">
                                          <p:stCondLst>
                                            <p:cond delay="0"/>
                                          </p:stCondLst>
                                        </p:cTn>
                                        <p:tgtEl>
                                          <p:spTgt spid="9">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9">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9">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9">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9">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9">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9">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9">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heel(1)">
                                      <p:cBhvr>
                                        <p:cTn id="67" dur="2000"/>
                                        <p:tgtEl>
                                          <p:spTgt spid="3"/>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circle(in)">
                                      <p:cBhvr>
                                        <p:cTn id="7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771526"/>
            <a:ext cx="11665605" cy="572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just" rtl="1"/>
            <a:endParaRPr lang="ar-SA" sz="3200" b="1" dirty="0">
              <a:solidFill>
                <a:srgbClr val="A50021"/>
              </a:solidFill>
              <a:latin typeface="Sakkal Majalla" pitchFamily="2" charset="-78"/>
              <a:cs typeface="Sakkal Majalla" pitchFamily="2" charset="-78"/>
            </a:endParaRPr>
          </a:p>
          <a:p>
            <a:pPr algn="r" rtl="1"/>
            <a:endParaRPr lang="ar-SA" sz="3200" b="1" dirty="0">
              <a:solidFill>
                <a:srgbClr val="A50021"/>
              </a:solidFill>
            </a:endParaRPr>
          </a:p>
          <a:p>
            <a:pPr algn="r" rtl="1"/>
            <a:endParaRPr lang="ar-SA" sz="32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0" y="100235"/>
            <a:ext cx="12192000" cy="6236171"/>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SA" sz="4400" b="1" dirty="0">
              <a:solidFill>
                <a:schemeClr val="tx1">
                  <a:lumMod val="95000"/>
                  <a:lumOff val="5000"/>
                </a:schemeClr>
              </a:solidFill>
            </a:endParaRPr>
          </a:p>
          <a:p>
            <a:pPr algn="r" rtl="1"/>
            <a:r>
              <a:rPr lang="ar-SA" sz="3200" b="1" dirty="0">
                <a:solidFill>
                  <a:schemeClr val="tx1"/>
                </a:solidFill>
                <a:latin typeface="Sakkal Majalla" pitchFamily="2" charset="-78"/>
                <a:cs typeface="Sakkal Majalla" pitchFamily="2" charset="-78"/>
              </a:rPr>
              <a:t>. </a:t>
            </a:r>
            <a:r>
              <a:rPr lang="ar-BH" sz="3200" b="1" dirty="0">
                <a:solidFill>
                  <a:schemeClr val="tx1"/>
                </a:solidFill>
                <a:latin typeface="Sakkal Majalla" pitchFamily="2" charset="-78"/>
                <a:cs typeface="Sakkal Majalla" pitchFamily="2" charset="-78"/>
              </a:rPr>
              <a:t>لا تخلُو قصيدةُ التيّار الإحيائيّ من احتفاءٍ بالإيقاع، اذكر ثلاثة مظاهر إيقاعية في المقطع الأول، وبيّن دورها في القصيدة. </a:t>
            </a:r>
            <a:endParaRPr lang="ar-SA" sz="3200" b="1" dirty="0">
              <a:solidFill>
                <a:schemeClr val="tx1"/>
              </a:solidFill>
              <a:latin typeface="Sakkal Majalla" pitchFamily="2" charset="-78"/>
              <a:cs typeface="Sakkal Majalla" pitchFamily="2" charset="-78"/>
            </a:endParaRPr>
          </a:p>
          <a:p>
            <a:pPr algn="r" rtl="1"/>
            <a:r>
              <a:rPr lang="ar-SA" sz="3600" b="1" dirty="0">
                <a:solidFill>
                  <a:srgbClr val="FF0000"/>
                </a:solidFill>
                <a:latin typeface="Sakkal Majalla" pitchFamily="2" charset="-78"/>
                <a:cs typeface="Sakkal Majalla" pitchFamily="2" charset="-78"/>
              </a:rPr>
              <a:t>ـ الإجابة: </a:t>
            </a:r>
            <a:endParaRPr lang="en-US" sz="3600" b="1" dirty="0">
              <a:solidFill>
                <a:srgbClr val="FF0000"/>
              </a:solidFill>
              <a:latin typeface="Sakkal Majalla" pitchFamily="2" charset="-78"/>
              <a:cs typeface="Sakkal Majalla" pitchFamily="2" charset="-78"/>
            </a:endParaRPr>
          </a:p>
          <a:p>
            <a:pPr algn="r" rtl="1"/>
            <a:endParaRPr lang="en-US" sz="3600" b="1" dirty="0">
              <a:solidFill>
                <a:srgbClr val="FF0000"/>
              </a:solidFill>
              <a:latin typeface="Sakkal Majalla" pitchFamily="2" charset="-78"/>
              <a:cs typeface="Sakkal Majalla" pitchFamily="2" charset="-78"/>
            </a:endParaRPr>
          </a:p>
          <a:p>
            <a:pPr algn="r" rtl="1"/>
            <a:endParaRPr lang="en-US" sz="3600" b="1" dirty="0">
              <a:solidFill>
                <a:srgbClr val="FF0000"/>
              </a:solidFill>
              <a:latin typeface="Sakkal Majalla" pitchFamily="2" charset="-78"/>
              <a:cs typeface="Sakkal Majalla" pitchFamily="2" charset="-78"/>
            </a:endParaRPr>
          </a:p>
          <a:p>
            <a:pPr algn="r" rtl="1"/>
            <a:endParaRPr lang="en-US" sz="3600" b="1" dirty="0">
              <a:solidFill>
                <a:srgbClr val="FF0000"/>
              </a:solidFill>
              <a:latin typeface="Sakkal Majalla" pitchFamily="2" charset="-78"/>
              <a:cs typeface="Sakkal Majalla" pitchFamily="2" charset="-78"/>
            </a:endParaRPr>
          </a:p>
          <a:p>
            <a:pPr algn="r" rtl="1"/>
            <a:endParaRPr lang="en-US" sz="3600" b="1" dirty="0">
              <a:solidFill>
                <a:srgbClr val="FF0000"/>
              </a:solidFill>
              <a:latin typeface="Sakkal Majalla" pitchFamily="2" charset="-78"/>
              <a:cs typeface="Sakkal Majalla" pitchFamily="2" charset="-78"/>
            </a:endParaRPr>
          </a:p>
          <a:p>
            <a:pPr algn="r" rtl="1"/>
            <a:endParaRPr lang="ar-SA" sz="4400" b="1" dirty="0">
              <a:solidFill>
                <a:schemeClr val="tx1">
                  <a:lumMod val="95000"/>
                  <a:lumOff val="5000"/>
                </a:schemeClr>
              </a:solidFill>
            </a:endParaRPr>
          </a:p>
        </p:txBody>
      </p:sp>
      <p:sp>
        <p:nvSpPr>
          <p:cNvPr id="7" name="Rectangle 6"/>
          <p:cNvSpPr/>
          <p:nvPr/>
        </p:nvSpPr>
        <p:spPr>
          <a:xfrm>
            <a:off x="0" y="0"/>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الأوّل)</a:t>
            </a:r>
          </a:p>
          <a:p>
            <a:pPr algn="ctr" rtl="1"/>
            <a:endParaRPr lang="en-US" sz="4400" b="1" dirty="0">
              <a:solidFill>
                <a:schemeClr val="tx1">
                  <a:lumMod val="95000"/>
                  <a:lumOff val="5000"/>
                </a:schemeClr>
              </a:solidFill>
            </a:endParaRPr>
          </a:p>
        </p:txBody>
      </p:sp>
      <p:sp>
        <p:nvSpPr>
          <p:cNvPr id="2" name="Rounded Rectangle 1"/>
          <p:cNvSpPr/>
          <p:nvPr/>
        </p:nvSpPr>
        <p:spPr>
          <a:xfrm>
            <a:off x="304798" y="2950350"/>
            <a:ext cx="4786960" cy="3386056"/>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600" b="1" dirty="0">
                <a:solidFill>
                  <a:srgbClr val="002060"/>
                </a:solidFill>
                <a:latin typeface="Sakkal Majalla" pitchFamily="2" charset="-78"/>
                <a:cs typeface="Sakkal Majalla" pitchFamily="2" charset="-78"/>
              </a:rPr>
              <a:t>يؤدّي الإيقاعُ وظيفةً جماليّةً إنشائيّةً في القصيدةِ يجعلها تلامس إحساس السامع/القارئ، وتؤثّر فيه.</a:t>
            </a:r>
            <a:endParaRPr lang="fr-FR" sz="3600" b="1" dirty="0">
              <a:solidFill>
                <a:srgbClr val="002060"/>
              </a:solidFill>
              <a:latin typeface="Sakkal Majalla" pitchFamily="2" charset="-78"/>
              <a:cs typeface="Sakkal Majalla" pitchFamily="2" charset="-78"/>
            </a:endParaRPr>
          </a:p>
        </p:txBody>
      </p:sp>
      <p:sp>
        <p:nvSpPr>
          <p:cNvPr id="3" name="Right Arrow 2"/>
          <p:cNvSpPr/>
          <p:nvPr/>
        </p:nvSpPr>
        <p:spPr>
          <a:xfrm rot="10800000">
            <a:off x="5313354" y="4047789"/>
            <a:ext cx="1648496" cy="1236372"/>
          </a:xfrm>
          <a:prstGeom prst="righ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 y="417409"/>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9" name="Rounded Rectangle 8"/>
          <p:cNvSpPr/>
          <p:nvPr/>
        </p:nvSpPr>
        <p:spPr>
          <a:xfrm>
            <a:off x="7218101" y="2950350"/>
            <a:ext cx="4752304" cy="106933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200" b="1" dirty="0">
                <a:solidFill>
                  <a:schemeClr val="tx1">
                    <a:lumMod val="95000"/>
                    <a:lumOff val="5000"/>
                  </a:schemeClr>
                </a:solidFill>
                <a:latin typeface="Sakkal Majalla" pitchFamily="2" charset="-78"/>
                <a:cs typeface="Sakkal Majalla" pitchFamily="2" charset="-78"/>
              </a:rPr>
              <a:t>البحر العروضي (الوافر) / والتصريع في المطلع: (</a:t>
            </a:r>
            <a:r>
              <a:rPr lang="ar-BH" sz="3200" b="1" dirty="0">
                <a:solidFill>
                  <a:srgbClr val="FF0000"/>
                </a:solidFill>
                <a:latin typeface="Sakkal Majalla" pitchFamily="2" charset="-78"/>
                <a:cs typeface="Sakkal Majalla" pitchFamily="2" charset="-78"/>
              </a:rPr>
              <a:t>الخفاء</a:t>
            </a:r>
            <a:r>
              <a:rPr lang="ar-BH" sz="3200" b="1" dirty="0">
                <a:solidFill>
                  <a:schemeClr val="tx1">
                    <a:lumMod val="95000"/>
                    <a:lumOff val="5000"/>
                  </a:schemeClr>
                </a:solidFill>
                <a:latin typeface="Sakkal Majalla" pitchFamily="2" charset="-78"/>
                <a:cs typeface="Sakkal Majalla" pitchFamily="2" charset="-78"/>
              </a:rPr>
              <a:t>، </a:t>
            </a:r>
            <a:r>
              <a:rPr lang="ar-BH" sz="3200" b="1" dirty="0">
                <a:solidFill>
                  <a:srgbClr val="FF0000"/>
                </a:solidFill>
                <a:latin typeface="Sakkal Majalla" pitchFamily="2" charset="-78"/>
                <a:cs typeface="Sakkal Majalla" pitchFamily="2" charset="-78"/>
              </a:rPr>
              <a:t>الضياء</a:t>
            </a:r>
            <a:r>
              <a:rPr lang="ar-BH" sz="3200" b="1" dirty="0">
                <a:solidFill>
                  <a:schemeClr val="tx1"/>
                </a:solidFill>
                <a:latin typeface="Sakkal Majalla" pitchFamily="2" charset="-78"/>
                <a:cs typeface="Sakkal Majalla" pitchFamily="2" charset="-78"/>
              </a:rPr>
              <a:t>)</a:t>
            </a:r>
            <a:r>
              <a:rPr lang="ar-BH" sz="3200" b="1" dirty="0">
                <a:solidFill>
                  <a:srgbClr val="FF0000"/>
                </a:solidFill>
                <a:latin typeface="Sakkal Majalla" pitchFamily="2" charset="-78"/>
                <a:cs typeface="Sakkal Majalla" pitchFamily="2" charset="-78"/>
              </a:rPr>
              <a:t>.</a:t>
            </a:r>
            <a:endParaRPr lang="en-US" sz="3200" b="1" dirty="0">
              <a:solidFill>
                <a:srgbClr val="FF0000"/>
              </a:solidFill>
              <a:latin typeface="Sakkal Majalla" pitchFamily="2" charset="-78"/>
              <a:cs typeface="Sakkal Majalla" pitchFamily="2" charset="-78"/>
            </a:endParaRPr>
          </a:p>
        </p:txBody>
      </p:sp>
      <p:sp>
        <p:nvSpPr>
          <p:cNvPr id="11" name="Rounded Rectangle 10"/>
          <p:cNvSpPr/>
          <p:nvPr/>
        </p:nvSpPr>
        <p:spPr>
          <a:xfrm>
            <a:off x="7218101" y="4135063"/>
            <a:ext cx="4752304" cy="106182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200" b="1" dirty="0">
                <a:solidFill>
                  <a:schemeClr val="tx1">
                    <a:lumMod val="95000"/>
                    <a:lumOff val="5000"/>
                  </a:schemeClr>
                </a:solidFill>
                <a:latin typeface="Sakkal Majalla" pitchFamily="2" charset="-78"/>
                <a:cs typeface="Sakkal Majalla" pitchFamily="2" charset="-78"/>
              </a:rPr>
              <a:t>تكرار القافية القائمة على المدّ (الضي</a:t>
            </a:r>
            <a:r>
              <a:rPr lang="ar-BH" sz="3200" b="1" dirty="0">
                <a:solidFill>
                  <a:srgbClr val="FF0000"/>
                </a:solidFill>
                <a:latin typeface="Sakkal Majalla" pitchFamily="2" charset="-78"/>
                <a:cs typeface="Sakkal Majalla" pitchFamily="2" charset="-78"/>
              </a:rPr>
              <a:t>اء</a:t>
            </a:r>
            <a:r>
              <a:rPr lang="ar-BH" sz="3200" b="1" dirty="0">
                <a:solidFill>
                  <a:schemeClr val="tx1">
                    <a:lumMod val="95000"/>
                    <a:lumOff val="5000"/>
                  </a:schemeClr>
                </a:solidFill>
                <a:latin typeface="Sakkal Majalla" pitchFamily="2" charset="-78"/>
                <a:cs typeface="Sakkal Majalla" pitchFamily="2" charset="-78"/>
              </a:rPr>
              <a:t>، نس</a:t>
            </a:r>
            <a:r>
              <a:rPr lang="ar-BH" sz="3200" b="1" dirty="0">
                <a:solidFill>
                  <a:srgbClr val="FF0000"/>
                </a:solidFill>
                <a:latin typeface="Sakkal Majalla" pitchFamily="2" charset="-78"/>
                <a:cs typeface="Sakkal Majalla" pitchFamily="2" charset="-78"/>
              </a:rPr>
              <a:t>اء</a:t>
            </a:r>
            <a:r>
              <a:rPr lang="ar-BH" sz="3200" b="1" dirty="0">
                <a:solidFill>
                  <a:schemeClr val="tx1">
                    <a:lumMod val="95000"/>
                    <a:lumOff val="5000"/>
                  </a:schemeClr>
                </a:solidFill>
                <a:latin typeface="Sakkal Majalla" pitchFamily="2" charset="-78"/>
                <a:cs typeface="Sakkal Majalla" pitchFamily="2" charset="-78"/>
              </a:rPr>
              <a:t>، العف</a:t>
            </a:r>
            <a:r>
              <a:rPr lang="ar-BH" sz="3200" b="1" dirty="0">
                <a:solidFill>
                  <a:srgbClr val="FF0000"/>
                </a:solidFill>
                <a:latin typeface="Sakkal Majalla" pitchFamily="2" charset="-78"/>
                <a:cs typeface="Sakkal Majalla" pitchFamily="2" charset="-78"/>
              </a:rPr>
              <a:t>اء</a:t>
            </a:r>
            <a:r>
              <a:rPr lang="ar-BH" sz="3200" b="1" dirty="0">
                <a:solidFill>
                  <a:schemeClr val="tx1">
                    <a:lumMod val="95000"/>
                    <a:lumOff val="5000"/>
                  </a:schemeClr>
                </a:solidFill>
                <a:latin typeface="Sakkal Majalla" pitchFamily="2" charset="-78"/>
                <a:cs typeface="Sakkal Majalla" pitchFamily="2" charset="-78"/>
              </a:rPr>
              <a:t>، أولي</a:t>
            </a:r>
            <a:r>
              <a:rPr lang="ar-BH" sz="3200" b="1" dirty="0">
                <a:solidFill>
                  <a:srgbClr val="FF0000"/>
                </a:solidFill>
                <a:latin typeface="Sakkal Majalla" pitchFamily="2" charset="-78"/>
                <a:cs typeface="Sakkal Majalla" pitchFamily="2" charset="-78"/>
              </a:rPr>
              <a:t>اء</a:t>
            </a:r>
            <a:r>
              <a:rPr lang="ar-BH" sz="3200" b="1" dirty="0">
                <a:solidFill>
                  <a:schemeClr val="tx1">
                    <a:lumMod val="95000"/>
                    <a:lumOff val="5000"/>
                  </a:schemeClr>
                </a:solidFill>
                <a:latin typeface="Sakkal Majalla" pitchFamily="2" charset="-78"/>
                <a:cs typeface="Sakkal Majalla" pitchFamily="2" charset="-78"/>
              </a:rPr>
              <a:t>...).</a:t>
            </a:r>
            <a:endParaRPr lang="en-US" sz="3200" b="1" dirty="0">
              <a:solidFill>
                <a:schemeClr val="tx1">
                  <a:lumMod val="95000"/>
                  <a:lumOff val="5000"/>
                </a:schemeClr>
              </a:solidFill>
              <a:latin typeface="Sakkal Majalla" pitchFamily="2" charset="-78"/>
              <a:cs typeface="Sakkal Majalla" pitchFamily="2" charset="-78"/>
            </a:endParaRPr>
          </a:p>
        </p:txBody>
      </p:sp>
      <p:sp>
        <p:nvSpPr>
          <p:cNvPr id="12" name="Rounded Rectangle 11"/>
          <p:cNvSpPr/>
          <p:nvPr/>
        </p:nvSpPr>
        <p:spPr>
          <a:xfrm>
            <a:off x="7218101" y="5312109"/>
            <a:ext cx="4752304" cy="106270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BH" sz="3200" b="1" dirty="0">
                <a:solidFill>
                  <a:schemeClr val="tx1">
                    <a:lumMod val="95000"/>
                    <a:lumOff val="5000"/>
                  </a:schemeClr>
                </a:solidFill>
                <a:latin typeface="Sakkal Majalla" pitchFamily="2" charset="-78"/>
                <a:cs typeface="Sakkal Majalla" pitchFamily="2" charset="-78"/>
              </a:rPr>
              <a:t>انتشار المدّ في ثنايا الأبيات (الم</a:t>
            </a:r>
            <a:r>
              <a:rPr lang="ar-BH" sz="3200" b="1" dirty="0">
                <a:solidFill>
                  <a:srgbClr val="FF0000"/>
                </a:solidFill>
                <a:latin typeface="Sakkal Majalla" pitchFamily="2" charset="-78"/>
                <a:cs typeface="Sakkal Majalla" pitchFamily="2" charset="-78"/>
              </a:rPr>
              <a:t>شا</a:t>
            </a:r>
            <a:r>
              <a:rPr lang="ar-BH" sz="3200" b="1" dirty="0">
                <a:solidFill>
                  <a:schemeClr val="tx1">
                    <a:lumMod val="95000"/>
                    <a:lumOff val="5000"/>
                  </a:schemeClr>
                </a:solidFill>
                <a:latin typeface="Sakkal Majalla" pitchFamily="2" charset="-78"/>
                <a:cs typeface="Sakkal Majalla" pitchFamily="2" charset="-78"/>
              </a:rPr>
              <a:t>رق، الت</a:t>
            </a:r>
            <a:r>
              <a:rPr lang="ar-BH" sz="3200" b="1" dirty="0">
                <a:solidFill>
                  <a:srgbClr val="FF0000"/>
                </a:solidFill>
                <a:latin typeface="Sakkal Majalla" pitchFamily="2" charset="-78"/>
                <a:cs typeface="Sakkal Majalla" pitchFamily="2" charset="-78"/>
              </a:rPr>
              <a:t>عا</a:t>
            </a:r>
            <a:r>
              <a:rPr lang="ar-BH" sz="3200" b="1" dirty="0">
                <a:solidFill>
                  <a:schemeClr val="tx1">
                    <a:lumMod val="95000"/>
                    <a:lumOff val="5000"/>
                  </a:schemeClr>
                </a:solidFill>
                <a:latin typeface="Sakkal Majalla" pitchFamily="2" charset="-78"/>
                <a:cs typeface="Sakkal Majalla" pitchFamily="2" charset="-78"/>
              </a:rPr>
              <a:t>دي، الم</a:t>
            </a:r>
            <a:r>
              <a:rPr lang="ar-BH" sz="3200" b="1" dirty="0">
                <a:solidFill>
                  <a:srgbClr val="FF0000"/>
                </a:solidFill>
                <a:latin typeface="Sakkal Majalla" pitchFamily="2" charset="-78"/>
                <a:cs typeface="Sakkal Majalla" pitchFamily="2" charset="-78"/>
              </a:rPr>
              <a:t>دا</a:t>
            </a:r>
            <a:r>
              <a:rPr lang="ar-BH" sz="3200" b="1" dirty="0">
                <a:solidFill>
                  <a:schemeClr val="tx1">
                    <a:lumMod val="95000"/>
                    <a:lumOff val="5000"/>
                  </a:schemeClr>
                </a:solidFill>
                <a:latin typeface="Sakkal Majalla" pitchFamily="2" charset="-78"/>
                <a:cs typeface="Sakkal Majalla" pitchFamily="2" charset="-78"/>
              </a:rPr>
              <a:t>وي، الأ</a:t>
            </a:r>
            <a:r>
              <a:rPr lang="ar-BH" sz="3200" b="1" dirty="0">
                <a:solidFill>
                  <a:srgbClr val="FF0000"/>
                </a:solidFill>
                <a:latin typeface="Sakkal Majalla" pitchFamily="2" charset="-78"/>
                <a:cs typeface="Sakkal Majalla" pitchFamily="2" charset="-78"/>
              </a:rPr>
              <a:t>جا</a:t>
            </a:r>
            <a:r>
              <a:rPr lang="ar-BH" sz="3200" b="1" dirty="0">
                <a:solidFill>
                  <a:schemeClr val="tx1">
                    <a:lumMod val="95000"/>
                    <a:lumOff val="5000"/>
                  </a:schemeClr>
                </a:solidFill>
                <a:latin typeface="Sakkal Majalla" pitchFamily="2" charset="-78"/>
                <a:cs typeface="Sakkal Majalla" pitchFamily="2" charset="-78"/>
              </a:rPr>
              <a:t>نب...). </a:t>
            </a:r>
            <a:endParaRPr lang="en-US" sz="3200" b="1" dirty="0">
              <a:solidFill>
                <a:schemeClr val="tx1">
                  <a:lumMod val="95000"/>
                  <a:lumOff val="5000"/>
                </a:schemeClr>
              </a:solidFill>
              <a:latin typeface="Sakkal Majalla" pitchFamily="2" charset="-78"/>
              <a:cs typeface="Sakkal Majalla" pitchFamily="2" charset="-78"/>
            </a:endParaRPr>
          </a:p>
        </p:txBody>
      </p:sp>
    </p:spTree>
    <p:extLst>
      <p:ext uri="{BB962C8B-B14F-4D97-AF65-F5344CB8AC3E}">
        <p14:creationId xmlns:p14="http://schemas.microsoft.com/office/powerpoint/2010/main" val="220079103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5"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771526"/>
            <a:ext cx="11665605" cy="572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just" rtl="1"/>
            <a:endParaRPr lang="ar-SA" sz="3200" b="1" dirty="0">
              <a:solidFill>
                <a:srgbClr val="A50021"/>
              </a:solidFill>
              <a:latin typeface="Sakkal Majalla" pitchFamily="2" charset="-78"/>
              <a:cs typeface="Sakkal Majalla" pitchFamily="2" charset="-78"/>
            </a:endParaRPr>
          </a:p>
          <a:p>
            <a:pPr algn="r" rtl="1"/>
            <a:endParaRPr lang="ar-SA" sz="3200" b="1" dirty="0">
              <a:solidFill>
                <a:srgbClr val="A50021"/>
              </a:solidFill>
            </a:endParaRPr>
          </a:p>
          <a:p>
            <a:pPr algn="r" rtl="1"/>
            <a:endParaRPr lang="ar-SA" sz="32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0" y="100235"/>
            <a:ext cx="12192000" cy="6236171"/>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SA" sz="3200" b="1" dirty="0">
                <a:solidFill>
                  <a:srgbClr val="A50021"/>
                </a:solidFill>
                <a:latin typeface="Sakkal Majalla" pitchFamily="2" charset="-78"/>
                <a:cs typeface="Sakkal Majalla" pitchFamily="2" charset="-78"/>
              </a:rPr>
              <a:t> </a:t>
            </a:r>
          </a:p>
          <a:p>
            <a:pPr algn="r" rtl="1"/>
            <a:endParaRPr lang="ar-SA" sz="3200" b="1" dirty="0">
              <a:solidFill>
                <a:srgbClr val="A50021"/>
              </a:solidFill>
            </a:endParaRPr>
          </a:p>
          <a:p>
            <a:pPr algn="r" rtl="1"/>
            <a:endParaRPr lang="ar-SA" sz="3200" b="1" dirty="0">
              <a:solidFill>
                <a:srgbClr val="A50021"/>
              </a:solidFill>
            </a:endParaRPr>
          </a:p>
          <a:p>
            <a:pPr algn="r" rtl="1"/>
            <a:endParaRPr lang="ar-SA" sz="3200" b="1" dirty="0">
              <a:solidFill>
                <a:srgbClr val="A50021"/>
              </a:solidFill>
            </a:endParaRPr>
          </a:p>
          <a:p>
            <a:pPr algn="r" rtl="1"/>
            <a:endParaRPr lang="en-US" sz="3600" b="1" dirty="0">
              <a:solidFill>
                <a:schemeClr val="tx1">
                  <a:lumMod val="95000"/>
                  <a:lumOff val="5000"/>
                </a:schemeClr>
              </a:solidFill>
            </a:endParaRPr>
          </a:p>
        </p:txBody>
      </p:sp>
      <p:sp>
        <p:nvSpPr>
          <p:cNvPr id="7" name="Rectangle 6"/>
          <p:cNvSpPr/>
          <p:nvPr/>
        </p:nvSpPr>
        <p:spPr>
          <a:xfrm>
            <a:off x="0" y="3728"/>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الثاني)</a:t>
            </a:r>
          </a:p>
          <a:p>
            <a:pPr algn="ctr" rtl="1"/>
            <a:endParaRPr lang="en-US" sz="4400" b="1" dirty="0">
              <a:solidFill>
                <a:schemeClr val="tx1">
                  <a:lumMod val="95000"/>
                  <a:lumOff val="5000"/>
                </a:schemeClr>
              </a:solidFill>
            </a:endParaRPr>
          </a:p>
        </p:txBody>
      </p:sp>
      <p:sp>
        <p:nvSpPr>
          <p:cNvPr id="2" name="Rounded Rectangle 1"/>
          <p:cNvSpPr/>
          <p:nvPr/>
        </p:nvSpPr>
        <p:spPr>
          <a:xfrm>
            <a:off x="6817217" y="2315292"/>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جادتْ: </a:t>
            </a:r>
            <a:endParaRPr lang="fr-FR" dirty="0"/>
          </a:p>
        </p:txBody>
      </p:sp>
      <p:sp>
        <p:nvSpPr>
          <p:cNvPr id="8" name="Rounded Rectangle 7"/>
          <p:cNvSpPr/>
          <p:nvPr/>
        </p:nvSpPr>
        <p:spPr>
          <a:xfrm>
            <a:off x="872274" y="4919779"/>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A" sz="3200" b="1" dirty="0">
                <a:solidFill>
                  <a:schemeClr val="tx1"/>
                </a:solidFill>
                <a:latin typeface="Sakkal Majalla" pitchFamily="2" charset="-78"/>
                <a:cs typeface="Sakkal Majalla" pitchFamily="2" charset="-78"/>
              </a:rPr>
              <a:t>اللّواء:</a:t>
            </a:r>
            <a:endParaRPr lang="fr-FR" dirty="0"/>
          </a:p>
        </p:txBody>
      </p:sp>
      <p:sp>
        <p:nvSpPr>
          <p:cNvPr id="9" name="Rounded Rectangle 8"/>
          <p:cNvSpPr/>
          <p:nvPr/>
        </p:nvSpPr>
        <p:spPr>
          <a:xfrm>
            <a:off x="6825803" y="3696272"/>
            <a:ext cx="4483994"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بانَ:</a:t>
            </a:r>
            <a:endParaRPr lang="fr-FR" dirty="0"/>
          </a:p>
        </p:txBody>
      </p:sp>
      <p:sp>
        <p:nvSpPr>
          <p:cNvPr id="10" name="Rounded Rectangle 9"/>
          <p:cNvSpPr/>
          <p:nvPr/>
        </p:nvSpPr>
        <p:spPr>
          <a:xfrm>
            <a:off x="6817217" y="4987956"/>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اتصل:</a:t>
            </a:r>
          </a:p>
        </p:txBody>
      </p:sp>
      <p:sp>
        <p:nvSpPr>
          <p:cNvPr id="11" name="Rounded Rectangle 10"/>
          <p:cNvSpPr/>
          <p:nvPr/>
        </p:nvSpPr>
        <p:spPr>
          <a:xfrm>
            <a:off x="961351" y="3631913"/>
            <a:ext cx="4403503"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انهار :</a:t>
            </a:r>
            <a:endParaRPr lang="fr-FR" dirty="0"/>
          </a:p>
        </p:txBody>
      </p:sp>
      <p:sp>
        <p:nvSpPr>
          <p:cNvPr id="12" name="Rounded Rectangle 11"/>
          <p:cNvSpPr/>
          <p:nvPr/>
        </p:nvSpPr>
        <p:spPr>
          <a:xfrm>
            <a:off x="961351" y="2354824"/>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سادُوا:</a:t>
            </a:r>
            <a:endParaRPr lang="ar-SA" b="1" dirty="0">
              <a:solidFill>
                <a:schemeClr val="tx1"/>
              </a:solidFill>
              <a:latin typeface="Sakkal Majalla" pitchFamily="2" charset="-78"/>
              <a:cs typeface="Sakkal Majalla" pitchFamily="2" charset="-78"/>
            </a:endParaRPr>
          </a:p>
        </p:txBody>
      </p:sp>
      <p:sp>
        <p:nvSpPr>
          <p:cNvPr id="16" name="Rounded Rectangle 15"/>
          <p:cNvSpPr/>
          <p:nvPr/>
        </p:nvSpPr>
        <p:spPr>
          <a:xfrm>
            <a:off x="8597452"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تواصل،  استمرّ</a:t>
            </a:r>
            <a:endParaRPr lang="fr-FR" dirty="0"/>
          </a:p>
        </p:txBody>
      </p:sp>
      <p:sp>
        <p:nvSpPr>
          <p:cNvPr id="19" name="Rounded Rectangle 18"/>
          <p:cNvSpPr/>
          <p:nvPr/>
        </p:nvSpPr>
        <p:spPr>
          <a:xfrm>
            <a:off x="6981153"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منحتْ،  وهبتْ</a:t>
            </a:r>
            <a:endParaRPr lang="fr-FR" dirty="0"/>
          </a:p>
        </p:txBody>
      </p:sp>
      <p:sp>
        <p:nvSpPr>
          <p:cNvPr id="20" name="Rounded Rectangle 19"/>
          <p:cNvSpPr/>
          <p:nvPr/>
        </p:nvSpPr>
        <p:spPr>
          <a:xfrm>
            <a:off x="5364855"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رحلَ، غادر</a:t>
            </a:r>
            <a:endParaRPr lang="fr-FR" dirty="0"/>
          </a:p>
        </p:txBody>
      </p:sp>
      <p:sp>
        <p:nvSpPr>
          <p:cNvPr id="21" name="Rounded Rectangle 20"/>
          <p:cNvSpPr/>
          <p:nvPr/>
        </p:nvSpPr>
        <p:spPr>
          <a:xfrm>
            <a:off x="3736750"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سقط، تهاوى</a:t>
            </a:r>
            <a:endParaRPr lang="fr-FR" dirty="0"/>
          </a:p>
        </p:txBody>
      </p:sp>
      <p:sp>
        <p:nvSpPr>
          <p:cNvPr id="22" name="Rounded Rectangle 21"/>
          <p:cNvSpPr/>
          <p:nvPr/>
        </p:nvSpPr>
        <p:spPr>
          <a:xfrm>
            <a:off x="2132258"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حكموا، رأَسُوا</a:t>
            </a:r>
            <a:endParaRPr lang="fr-FR" dirty="0"/>
          </a:p>
        </p:txBody>
      </p:sp>
      <p:sp>
        <p:nvSpPr>
          <p:cNvPr id="23" name="Rounded Rectangle 22"/>
          <p:cNvSpPr/>
          <p:nvPr/>
        </p:nvSpPr>
        <p:spPr>
          <a:xfrm>
            <a:off x="515959"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الرايةُ، الع</a:t>
            </a:r>
            <a:r>
              <a:rPr lang="ar-BH" sz="3200" b="1" dirty="0">
                <a:solidFill>
                  <a:schemeClr val="tx1"/>
                </a:solidFill>
                <a:latin typeface="Sakkal Majalla" pitchFamily="2" charset="-78"/>
                <a:cs typeface="Sakkal Majalla" pitchFamily="2" charset="-78"/>
              </a:rPr>
              <a:t>َ</a:t>
            </a:r>
            <a:r>
              <a:rPr lang="ar-SA" sz="3200" b="1" dirty="0">
                <a:solidFill>
                  <a:schemeClr val="tx1"/>
                </a:solidFill>
                <a:latin typeface="Sakkal Majalla" pitchFamily="2" charset="-78"/>
                <a:cs typeface="Sakkal Majalla" pitchFamily="2" charset="-78"/>
              </a:rPr>
              <a:t>ل</a:t>
            </a:r>
            <a:r>
              <a:rPr lang="ar-BH" sz="3200" b="1" dirty="0">
                <a:solidFill>
                  <a:schemeClr val="tx1"/>
                </a:solidFill>
                <a:latin typeface="Sakkal Majalla" pitchFamily="2" charset="-78"/>
                <a:cs typeface="Sakkal Majalla" pitchFamily="2" charset="-78"/>
              </a:rPr>
              <a:t>َ</a:t>
            </a:r>
            <a:r>
              <a:rPr lang="ar-SA" sz="3200" b="1" dirty="0">
                <a:solidFill>
                  <a:schemeClr val="tx1"/>
                </a:solidFill>
                <a:latin typeface="Sakkal Majalla" pitchFamily="2" charset="-78"/>
                <a:cs typeface="Sakkal Majalla" pitchFamily="2" charset="-78"/>
              </a:rPr>
              <a:t>مُ</a:t>
            </a:r>
            <a:endParaRPr lang="fr-FR" dirty="0"/>
          </a:p>
        </p:txBody>
      </p:sp>
      <p:sp>
        <p:nvSpPr>
          <p:cNvPr id="24" name="Rectangle 23"/>
          <p:cNvSpPr/>
          <p:nvPr/>
        </p:nvSpPr>
        <p:spPr>
          <a:xfrm>
            <a:off x="0" y="974382"/>
            <a:ext cx="12192000" cy="1188738"/>
          </a:xfrm>
          <a:prstGeom prst="rect">
            <a:avLst/>
          </a:prstGeom>
          <a:solidFill>
            <a:schemeClr val="bg1"/>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r" rtl="1"/>
            <a:r>
              <a:rPr lang="ar-SA" sz="3200" b="1" dirty="0">
                <a:solidFill>
                  <a:srgbClr val="FF0000"/>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ـ  اقرأ المقطعَ الثاني من القصيدة، وابحثْ عن معاني المفردات التالية مستعينا بالسياق النصّي:</a:t>
            </a:r>
            <a:endParaRPr lang="ar-SA" sz="4800" b="1" dirty="0">
              <a:solidFill>
                <a:srgbClr val="FF0000"/>
              </a:solidFill>
              <a:latin typeface="Sakkal Majalla" pitchFamily="2" charset="-78"/>
              <a:cs typeface="Sakkal Majalla" pitchFamily="2" charset="-78"/>
            </a:endParaRPr>
          </a:p>
          <a:p>
            <a:pPr algn="ctr" rtl="1"/>
            <a:endParaRPr lang="en-US" sz="4400" b="1" dirty="0">
              <a:solidFill>
                <a:schemeClr val="tx1">
                  <a:lumMod val="95000"/>
                  <a:lumOff val="5000"/>
                </a:schemeClr>
              </a:solidFill>
            </a:endParaRPr>
          </a:p>
        </p:txBody>
      </p:sp>
      <p:sp>
        <p:nvSpPr>
          <p:cNvPr id="27" name="Rectangle 26"/>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19688646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66667E-6 -3.7037E-7 L -0.01654 0.14907 " pathEditMode="relative" rAng="0" ptsTypes="AA">
                                      <p:cBhvr>
                                        <p:cTn id="6" dur="2000" fill="hold"/>
                                        <p:tgtEl>
                                          <p:spTgt spid="19"/>
                                        </p:tgtEl>
                                        <p:attrNameLst>
                                          <p:attrName>ppt_x</p:attrName>
                                          <p:attrName>ppt_y</p:attrName>
                                        </p:attrNameLst>
                                      </p:cBhvr>
                                      <p:rCtr x="-833" y="7454"/>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3.7037E-7 L 0.12109 0.35185 " pathEditMode="relative" rAng="0" ptsTypes="AA">
                                      <p:cBhvr>
                                        <p:cTn id="10" dur="2000" fill="hold"/>
                                        <p:tgtEl>
                                          <p:spTgt spid="20"/>
                                        </p:tgtEl>
                                        <p:attrNameLst>
                                          <p:attrName>ppt_x</p:attrName>
                                          <p:attrName>ppt_y</p:attrName>
                                        </p:attrNameLst>
                                      </p:cBhvr>
                                      <p:rCtr x="6055" y="17593"/>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16667E-7 -3.7037E-7 L -0.147 0.54236 " pathEditMode="relative" rAng="0" ptsTypes="AA">
                                      <p:cBhvr>
                                        <p:cTn id="14" dur="2000" fill="hold"/>
                                        <p:tgtEl>
                                          <p:spTgt spid="16"/>
                                        </p:tgtEl>
                                        <p:attrNameLst>
                                          <p:attrName>ppt_x</p:attrName>
                                          <p:attrName>ppt_y</p:attrName>
                                        </p:attrNameLst>
                                      </p:cBhvr>
                                      <p:rCtr x="-7357" y="27106"/>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1.875E-6 -3.7037E-7 L -0.09609 0.15625 " pathEditMode="relative" rAng="0" ptsTypes="AA">
                                      <p:cBhvr>
                                        <p:cTn id="18" dur="2000" fill="hold"/>
                                        <p:tgtEl>
                                          <p:spTgt spid="22"/>
                                        </p:tgtEl>
                                        <p:attrNameLst>
                                          <p:attrName>ppt_x</p:attrName>
                                          <p:attrName>ppt_y</p:attrName>
                                        </p:attrNameLst>
                                      </p:cBhvr>
                                      <p:rCtr x="-4805" y="7801"/>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2.5E-6 -3.7037E-7 L -0.22669 0.34421 " pathEditMode="relative" rAng="0" ptsTypes="AA">
                                      <p:cBhvr>
                                        <p:cTn id="22" dur="2000" fill="hold"/>
                                        <p:tgtEl>
                                          <p:spTgt spid="21"/>
                                        </p:tgtEl>
                                        <p:attrNameLst>
                                          <p:attrName>ppt_x</p:attrName>
                                          <p:attrName>ppt_y</p:attrName>
                                        </p:attrNameLst>
                                      </p:cBhvr>
                                      <p:rCtr x="-11341" y="1719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2.08333E-7 -3.7037E-7 L 0.03008 0.52824 " pathEditMode="relative" rAng="0" ptsTypes="AA">
                                      <p:cBhvr>
                                        <p:cTn id="26" dur="2000" fill="hold"/>
                                        <p:tgtEl>
                                          <p:spTgt spid="23"/>
                                        </p:tgtEl>
                                        <p:attrNameLst>
                                          <p:attrName>ppt_x</p:attrName>
                                          <p:attrName>ppt_y</p:attrName>
                                        </p:attrNameLst>
                                      </p:cBhvr>
                                      <p:rCtr x="1497" y="2641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animBg="1"/>
      <p:bldP spid="21" grpId="0" animBg="1"/>
      <p:bldP spid="2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17814"/>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االثاني)</a:t>
            </a:r>
          </a:p>
          <a:p>
            <a:pPr algn="ctr" rtl="1"/>
            <a:endParaRPr lang="en-US" sz="4400" b="1" dirty="0">
              <a:solidFill>
                <a:schemeClr val="tx1">
                  <a:lumMod val="95000"/>
                  <a:lumOff val="5000"/>
                </a:schemeClr>
              </a:solidFill>
            </a:endParaRPr>
          </a:p>
        </p:txBody>
      </p:sp>
      <p:sp>
        <p:nvSpPr>
          <p:cNvPr id="2" name="Rectangle 1"/>
          <p:cNvSpPr/>
          <p:nvPr/>
        </p:nvSpPr>
        <p:spPr>
          <a:xfrm>
            <a:off x="367817" y="1206541"/>
            <a:ext cx="11434265" cy="51813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3600" dirty="0">
              <a:solidFill>
                <a:schemeClr val="tx1"/>
              </a:solidFill>
            </a:endParaRPr>
          </a:p>
          <a:p>
            <a:pPr algn="ctr" rtl="1"/>
            <a:endParaRPr lang="ar-SA" sz="3600" dirty="0">
              <a:solidFill>
                <a:schemeClr val="tx1"/>
              </a:solidFill>
            </a:endParaRPr>
          </a:p>
          <a:p>
            <a:pPr algn="ctr" rtl="1"/>
            <a:endParaRPr lang="ar-SA" sz="3200" dirty="0">
              <a:solidFill>
                <a:schemeClr val="tx1"/>
              </a:solidFill>
            </a:endParaRPr>
          </a:p>
          <a:p>
            <a:pPr algn="ctr" rtl="1"/>
            <a:endParaRPr lang="ar-SA" sz="3200" dirty="0">
              <a:solidFill>
                <a:schemeClr val="tx1"/>
              </a:solidFill>
            </a:endParaRPr>
          </a:p>
          <a:p>
            <a:pPr algn="ctr" rtl="1"/>
            <a:endParaRPr lang="ar-SA" sz="3200" dirty="0">
              <a:solidFill>
                <a:schemeClr val="tx1"/>
              </a:solidFill>
            </a:endParaRPr>
          </a:p>
          <a:p>
            <a:pPr algn="ctr" rtl="1"/>
            <a:endParaRPr lang="ar-SA" sz="3200" dirty="0">
              <a:solidFill>
                <a:schemeClr val="tx1"/>
              </a:solidFill>
            </a:endParaRPr>
          </a:p>
          <a:p>
            <a:pPr algn="ctr" rtl="1"/>
            <a:endParaRPr lang="ar-SA" sz="3200" dirty="0">
              <a:solidFill>
                <a:schemeClr val="tx1"/>
              </a:solidFill>
            </a:endParaRPr>
          </a:p>
          <a:p>
            <a:pPr algn="ctr" rtl="1"/>
            <a:endParaRPr lang="ar-SA" sz="3200" dirty="0">
              <a:solidFill>
                <a:schemeClr val="tx1"/>
              </a:solidFill>
            </a:endParaRPr>
          </a:p>
          <a:p>
            <a:pPr algn="ctr" rtl="1"/>
            <a:endParaRPr lang="ar-SA" sz="3200" dirty="0">
              <a:solidFill>
                <a:schemeClr val="tx1"/>
              </a:solidFill>
            </a:endParaRPr>
          </a:p>
          <a:p>
            <a:pPr algn="ctr" rtl="1"/>
            <a:endParaRPr lang="ar-SA" sz="3200" dirty="0">
              <a:solidFill>
                <a:schemeClr val="tx1"/>
              </a:solidFill>
            </a:endParaRPr>
          </a:p>
          <a:p>
            <a:pPr algn="ctr" rtl="1"/>
            <a:endParaRPr lang="fr-FR" sz="3200"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564331900"/>
              </p:ext>
            </p:extLst>
          </p:nvPr>
        </p:nvGraphicFramePr>
        <p:xfrm>
          <a:off x="1906072" y="2857559"/>
          <a:ext cx="8082611" cy="2377440"/>
        </p:xfrm>
        <a:graphic>
          <a:graphicData uri="http://schemas.openxmlformats.org/drawingml/2006/table">
            <a:tbl>
              <a:tblPr firstRow="1" bandRow="1">
                <a:tableStyleId>{5C22544A-7EE6-4342-B048-85BDC9FD1C3A}</a:tableStyleId>
              </a:tblPr>
              <a:tblGrid>
                <a:gridCol w="4373886">
                  <a:extLst>
                    <a:ext uri="{9D8B030D-6E8A-4147-A177-3AD203B41FA5}">
                      <a16:colId xmlns:a16="http://schemas.microsoft.com/office/drawing/2014/main" val="20000"/>
                    </a:ext>
                  </a:extLst>
                </a:gridCol>
                <a:gridCol w="3708725">
                  <a:extLst>
                    <a:ext uri="{9D8B030D-6E8A-4147-A177-3AD203B41FA5}">
                      <a16:colId xmlns:a16="http://schemas.microsoft.com/office/drawing/2014/main" val="20001"/>
                    </a:ext>
                  </a:extLst>
                </a:gridCol>
              </a:tblGrid>
              <a:tr h="370840">
                <a:tc>
                  <a:txBody>
                    <a:bodyPr/>
                    <a:lstStyle/>
                    <a:p>
                      <a:pPr algn="ctr" rtl="1"/>
                      <a:r>
                        <a:rPr lang="ar-BH" sz="3600">
                          <a:solidFill>
                            <a:schemeClr val="bg1"/>
                          </a:solidFill>
                          <a:latin typeface="Sakkal Majalla" pitchFamily="2" charset="-78"/>
                          <a:cs typeface="Sakkal Majalla" pitchFamily="2" charset="-78"/>
                        </a:rPr>
                        <a:t>اللفظ</a:t>
                      </a:r>
                      <a:r>
                        <a:rPr lang="ar-BH" sz="3600" baseline="0">
                          <a:solidFill>
                            <a:schemeClr val="bg1"/>
                          </a:solidFill>
                          <a:latin typeface="Sakkal Majalla" pitchFamily="2" charset="-78"/>
                          <a:cs typeface="Sakkal Majalla" pitchFamily="2" charset="-78"/>
                        </a:rPr>
                        <a:t> الدال</a:t>
                      </a:r>
                      <a:endParaRPr lang="fr-FR" sz="3600" dirty="0">
                        <a:solidFill>
                          <a:schemeClr val="bg1"/>
                        </a:solidFill>
                        <a:latin typeface="Sakkal Majalla" pitchFamily="2" charset="-78"/>
                        <a:cs typeface="Sakkal Majalla" pitchFamily="2" charset="-78"/>
                      </a:endParaRPr>
                    </a:p>
                  </a:txBody>
                  <a:tcPr/>
                </a:tc>
                <a:tc>
                  <a:txBody>
                    <a:bodyPr/>
                    <a:lstStyle/>
                    <a:p>
                      <a:pPr algn="ctr" rtl="1"/>
                      <a:r>
                        <a:rPr lang="ar-SA" sz="3600" dirty="0">
                          <a:solidFill>
                            <a:schemeClr val="bg1"/>
                          </a:solidFill>
                          <a:latin typeface="Sakkal Majalla" pitchFamily="2" charset="-78"/>
                          <a:cs typeface="Sakkal Majalla" pitchFamily="2" charset="-78"/>
                        </a:rPr>
                        <a:t>الضمير</a:t>
                      </a:r>
                      <a:endParaRPr lang="fr-FR" sz="3600" dirty="0">
                        <a:solidFill>
                          <a:schemeClr val="bg1"/>
                        </a:solidFill>
                        <a:latin typeface="Sakkal Majalla" pitchFamily="2" charset="-78"/>
                        <a:cs typeface="Sakkal Majalla" pitchFamily="2" charset="-78"/>
                      </a:endParaRPr>
                    </a:p>
                  </a:txBody>
                  <a:tcPr/>
                </a:tc>
                <a:extLst>
                  <a:ext uri="{0D108BD9-81ED-4DB2-BD59-A6C34878D82A}">
                    <a16:rowId xmlns:a16="http://schemas.microsoft.com/office/drawing/2014/main" val="10000"/>
                  </a:ext>
                </a:extLst>
              </a:tr>
              <a:tr h="370840">
                <a:tc>
                  <a:txBody>
                    <a:bodyPr/>
                    <a:lstStyle/>
                    <a:p>
                      <a:pPr algn="r" rtl="1"/>
                      <a:endParaRPr lang="fr-FR" sz="3200" dirty="0">
                        <a:latin typeface="Sakkal Majalla" pitchFamily="2" charset="-78"/>
                        <a:cs typeface="Sakkal Majalla" pitchFamily="2" charset="-78"/>
                      </a:endParaRPr>
                    </a:p>
                  </a:txBody>
                  <a:tcPr/>
                </a:tc>
                <a:tc>
                  <a:txBody>
                    <a:bodyPr/>
                    <a:lstStyle/>
                    <a:p>
                      <a:pPr algn="r" rtl="1"/>
                      <a:endParaRPr lang="fr-FR" sz="3200" b="1" dirty="0">
                        <a:latin typeface="Sakkal Majalla" pitchFamily="2" charset="-78"/>
                        <a:cs typeface="Sakkal Majalla" pitchFamily="2" charset="-78"/>
                      </a:endParaRPr>
                    </a:p>
                  </a:txBody>
                  <a:tcPr/>
                </a:tc>
                <a:extLst>
                  <a:ext uri="{0D108BD9-81ED-4DB2-BD59-A6C34878D82A}">
                    <a16:rowId xmlns:a16="http://schemas.microsoft.com/office/drawing/2014/main" val="10001"/>
                  </a:ext>
                </a:extLst>
              </a:tr>
              <a:tr h="370840">
                <a:tc>
                  <a:txBody>
                    <a:bodyPr/>
                    <a:lstStyle/>
                    <a:p>
                      <a:pPr algn="r" rtl="1"/>
                      <a:endParaRPr lang="fr-FR" sz="3200" dirty="0">
                        <a:latin typeface="Sakkal Majalla" pitchFamily="2" charset="-78"/>
                        <a:cs typeface="Sakkal Majalla" pitchFamily="2" charset="-78"/>
                      </a:endParaRPr>
                    </a:p>
                  </a:txBody>
                  <a:tcPr/>
                </a:tc>
                <a:tc>
                  <a:txBody>
                    <a:bodyPr/>
                    <a:lstStyle/>
                    <a:p>
                      <a:pPr algn="r" rtl="1"/>
                      <a:endParaRPr lang="fr-FR" sz="3200" b="1" dirty="0">
                        <a:latin typeface="Sakkal Majalla" pitchFamily="2" charset="-78"/>
                        <a:cs typeface="Sakkal Majalla" pitchFamily="2" charset="-78"/>
                      </a:endParaRPr>
                    </a:p>
                  </a:txBody>
                  <a:tcPr/>
                </a:tc>
                <a:extLst>
                  <a:ext uri="{0D108BD9-81ED-4DB2-BD59-A6C34878D82A}">
                    <a16:rowId xmlns:a16="http://schemas.microsoft.com/office/drawing/2014/main" val="10002"/>
                  </a:ext>
                </a:extLst>
              </a:tr>
              <a:tr h="370840">
                <a:tc>
                  <a:txBody>
                    <a:bodyPr/>
                    <a:lstStyle/>
                    <a:p>
                      <a:pPr algn="r" rtl="1"/>
                      <a:endParaRPr lang="fr-FR" sz="3200" dirty="0">
                        <a:latin typeface="Sakkal Majalla" pitchFamily="2" charset="-78"/>
                        <a:cs typeface="Sakkal Majalla" pitchFamily="2" charset="-78"/>
                      </a:endParaRPr>
                    </a:p>
                  </a:txBody>
                  <a:tcPr/>
                </a:tc>
                <a:tc>
                  <a:txBody>
                    <a:bodyPr/>
                    <a:lstStyle/>
                    <a:p>
                      <a:pPr algn="r" rtl="1"/>
                      <a:endParaRPr lang="fr-FR" sz="3200" b="1" dirty="0">
                        <a:latin typeface="Sakkal Majalla" pitchFamily="2" charset="-78"/>
                        <a:cs typeface="Sakkal Majalla" pitchFamily="2" charset="-78"/>
                      </a:endParaRPr>
                    </a:p>
                  </a:txBody>
                  <a:tcPr/>
                </a:tc>
                <a:extLst>
                  <a:ext uri="{0D108BD9-81ED-4DB2-BD59-A6C34878D82A}">
                    <a16:rowId xmlns:a16="http://schemas.microsoft.com/office/drawing/2014/main" val="10003"/>
                  </a:ext>
                </a:extLst>
              </a:tr>
            </a:tbl>
          </a:graphicData>
        </a:graphic>
      </p:graphicFrame>
      <p:sp>
        <p:nvSpPr>
          <p:cNvPr id="5" name="Rounded Rectangle 4"/>
          <p:cNvSpPr/>
          <p:nvPr/>
        </p:nvSpPr>
        <p:spPr>
          <a:xfrm>
            <a:off x="3958446" y="1442433"/>
            <a:ext cx="4314422" cy="5924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latin typeface="Sakkal Majalla" pitchFamily="2" charset="-78"/>
                <a:cs typeface="Sakkal Majalla" pitchFamily="2" charset="-78"/>
              </a:rPr>
              <a:t>منكُم، عشتُم، أراضيكُم</a:t>
            </a:r>
            <a:endParaRPr lang="fr-FR" sz="3200" dirty="0">
              <a:solidFill>
                <a:schemeClr val="tx1"/>
              </a:solidFill>
              <a:latin typeface="Sakkal Majalla" pitchFamily="2" charset="-78"/>
              <a:cs typeface="Sakkal Majalla" pitchFamily="2" charset="-78"/>
            </a:endParaRPr>
          </a:p>
        </p:txBody>
      </p:sp>
      <p:sp>
        <p:nvSpPr>
          <p:cNvPr id="8" name="Rounded Rectangle 7"/>
          <p:cNvSpPr/>
          <p:nvPr/>
        </p:nvSpPr>
        <p:spPr>
          <a:xfrm>
            <a:off x="604046" y="1442433"/>
            <a:ext cx="4314422" cy="5924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latin typeface="Sakkal Majalla" pitchFamily="2" charset="-78"/>
                <a:cs typeface="Sakkal Majalla" pitchFamily="2" charset="-78"/>
              </a:rPr>
              <a:t>شَادُوا، سَادُوا</a:t>
            </a:r>
            <a:endParaRPr lang="fr-FR" sz="3200" dirty="0">
              <a:solidFill>
                <a:schemeClr val="tx1"/>
              </a:solidFill>
              <a:latin typeface="Sakkal Majalla" pitchFamily="2" charset="-78"/>
              <a:cs typeface="Sakkal Majalla" pitchFamily="2" charset="-78"/>
            </a:endParaRPr>
          </a:p>
        </p:txBody>
      </p:sp>
      <p:sp>
        <p:nvSpPr>
          <p:cNvPr id="9" name="Rounded Rectangle 8"/>
          <p:cNvSpPr/>
          <p:nvPr/>
        </p:nvSpPr>
        <p:spPr>
          <a:xfrm>
            <a:off x="997347" y="1442433"/>
            <a:ext cx="4314422" cy="59242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latin typeface="Sakkal Majalla" pitchFamily="2" charset="-78"/>
                <a:cs typeface="Sakkal Majalla" pitchFamily="2" charset="-78"/>
              </a:rPr>
              <a:t>نظرتُ، بكيتُ</a:t>
            </a:r>
            <a:endParaRPr lang="fr-FR" sz="3200" dirty="0">
              <a:solidFill>
                <a:schemeClr val="tx1"/>
              </a:solidFill>
              <a:latin typeface="Sakkal Majalla" pitchFamily="2" charset="-78"/>
              <a:cs typeface="Sakkal Majalla" pitchFamily="2" charset="-78"/>
            </a:endParaRPr>
          </a:p>
        </p:txBody>
      </p:sp>
      <p:sp>
        <p:nvSpPr>
          <p:cNvPr id="10" name="Rounded Rectangle 9"/>
          <p:cNvSpPr/>
          <p:nvPr/>
        </p:nvSpPr>
        <p:spPr>
          <a:xfrm>
            <a:off x="8006304" y="1442433"/>
            <a:ext cx="3636198" cy="59242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latin typeface="Sakkal Majalla" pitchFamily="2" charset="-78"/>
                <a:cs typeface="Sakkal Majalla" pitchFamily="2" charset="-78"/>
              </a:rPr>
              <a:t>المخاطَب الجمع (</a:t>
            </a:r>
            <a:r>
              <a:rPr lang="ar-SA" sz="2800" dirty="0">
                <a:solidFill>
                  <a:schemeClr val="tx1"/>
                </a:solidFill>
                <a:latin typeface="Sakkal Majalla" pitchFamily="2" charset="-78"/>
                <a:cs typeface="Sakkal Majalla" pitchFamily="2" charset="-78"/>
              </a:rPr>
              <a:t>شباب الشرق</a:t>
            </a:r>
            <a:r>
              <a:rPr lang="ar-SA" sz="3200" dirty="0">
                <a:solidFill>
                  <a:schemeClr val="tx1"/>
                </a:solidFill>
                <a:latin typeface="Sakkal Majalla" pitchFamily="2" charset="-78"/>
                <a:cs typeface="Sakkal Majalla" pitchFamily="2" charset="-78"/>
              </a:rPr>
              <a:t>)</a:t>
            </a:r>
            <a:endParaRPr lang="fr-FR" sz="3200" dirty="0">
              <a:solidFill>
                <a:schemeClr val="tx1"/>
              </a:solidFill>
              <a:latin typeface="Sakkal Majalla" pitchFamily="2" charset="-78"/>
              <a:cs typeface="Sakkal Majalla" pitchFamily="2" charset="-78"/>
            </a:endParaRPr>
          </a:p>
        </p:txBody>
      </p:sp>
      <p:sp>
        <p:nvSpPr>
          <p:cNvPr id="11" name="Rounded Rectangle 10"/>
          <p:cNvSpPr/>
          <p:nvPr/>
        </p:nvSpPr>
        <p:spPr>
          <a:xfrm>
            <a:off x="7265769" y="1467046"/>
            <a:ext cx="3636198" cy="59242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latin typeface="Sakkal Majalla" pitchFamily="2" charset="-78"/>
                <a:cs typeface="Sakkal Majalla" pitchFamily="2" charset="-78"/>
              </a:rPr>
              <a:t>المتكلّم المفرد (الشاعر)</a:t>
            </a:r>
            <a:endParaRPr lang="fr-FR" sz="3200" dirty="0">
              <a:solidFill>
                <a:schemeClr val="tx1"/>
              </a:solidFill>
              <a:latin typeface="Sakkal Majalla" pitchFamily="2" charset="-78"/>
              <a:cs typeface="Sakkal Majalla" pitchFamily="2" charset="-78"/>
            </a:endParaRPr>
          </a:p>
        </p:txBody>
      </p:sp>
      <p:sp>
        <p:nvSpPr>
          <p:cNvPr id="12" name="Rounded Rectangle 11"/>
          <p:cNvSpPr/>
          <p:nvPr/>
        </p:nvSpPr>
        <p:spPr>
          <a:xfrm>
            <a:off x="6188205" y="1479924"/>
            <a:ext cx="3636198" cy="59242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dirty="0">
                <a:solidFill>
                  <a:schemeClr val="tx1"/>
                </a:solidFill>
                <a:latin typeface="Sakkal Majalla" pitchFamily="2" charset="-78"/>
                <a:cs typeface="Sakkal Majalla" pitchFamily="2" charset="-78"/>
              </a:rPr>
              <a:t>الغائبُ الجمع (الأجداد)</a:t>
            </a:r>
            <a:endParaRPr lang="fr-FR" sz="3200" dirty="0">
              <a:solidFill>
                <a:schemeClr val="tx1"/>
              </a:solidFill>
              <a:latin typeface="Sakkal Majalla" pitchFamily="2" charset="-78"/>
              <a:cs typeface="Sakkal Majalla" pitchFamily="2" charset="-78"/>
            </a:endParaRPr>
          </a:p>
        </p:txBody>
      </p:sp>
      <p:sp>
        <p:nvSpPr>
          <p:cNvPr id="13" name="Rectangle 12"/>
          <p:cNvSpPr/>
          <p:nvPr/>
        </p:nvSpPr>
        <p:spPr>
          <a:xfrm>
            <a:off x="0" y="1243660"/>
            <a:ext cx="11957538" cy="1171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000" dirty="0">
                <a:solidFill>
                  <a:schemeClr val="tx1"/>
                </a:solidFill>
                <a:latin typeface="Sakkal Majalla" pitchFamily="2" charset="-78"/>
                <a:cs typeface="Sakkal Majalla" pitchFamily="2" charset="-78"/>
              </a:rPr>
              <a:t>تجاورتْ في المقطع الثاني ثلاثةُ ضمائرَ رئيسةٍ، عيّنها، وحدّد </a:t>
            </a:r>
            <a:r>
              <a:rPr lang="ar-BH" sz="4000" dirty="0">
                <a:solidFill>
                  <a:schemeClr val="tx1"/>
                </a:solidFill>
                <a:latin typeface="Sakkal Majalla" pitchFamily="2" charset="-78"/>
                <a:cs typeface="Sakkal Majalla" pitchFamily="2" charset="-78"/>
              </a:rPr>
              <a:t>الألفاظ الدالة</a:t>
            </a:r>
            <a:r>
              <a:rPr lang="ar-SA" sz="4000" dirty="0">
                <a:solidFill>
                  <a:schemeClr val="tx1"/>
                </a:solidFill>
                <a:latin typeface="Sakkal Majalla" pitchFamily="2" charset="-78"/>
                <a:cs typeface="Sakkal Majalla" pitchFamily="2" charset="-78"/>
              </a:rPr>
              <a:t> </a:t>
            </a:r>
            <a:r>
              <a:rPr lang="ar-BH" sz="4000" dirty="0">
                <a:solidFill>
                  <a:schemeClr val="tx1"/>
                </a:solidFill>
                <a:latin typeface="Sakkal Majalla" pitchFamily="2" charset="-78"/>
                <a:cs typeface="Sakkal Majalla" pitchFamily="2" charset="-78"/>
              </a:rPr>
              <a:t>على ذلك.</a:t>
            </a:r>
            <a:endParaRPr lang="ar-SA" sz="4000" dirty="0">
              <a:solidFill>
                <a:schemeClr val="tx1"/>
              </a:solidFill>
              <a:latin typeface="Sakkal Majalla" pitchFamily="2" charset="-78"/>
              <a:cs typeface="Sakkal Majalla" pitchFamily="2" charset="-78"/>
            </a:endParaRPr>
          </a:p>
        </p:txBody>
      </p:sp>
      <p:sp>
        <p:nvSpPr>
          <p:cNvPr id="16" name="Rectangle 15"/>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4205994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55161E-6 2.25717E-6 L -0.13835 0.2988 " pathEditMode="relative" rAng="0" ptsTypes="AA">
                                      <p:cBhvr>
                                        <p:cTn id="6" dur="2000" fill="hold"/>
                                        <p:tgtEl>
                                          <p:spTgt spid="10"/>
                                        </p:tgtEl>
                                        <p:attrNameLst>
                                          <p:attrName>ppt_x</p:attrName>
                                          <p:attrName>ppt_y</p:attrName>
                                        </p:attrNameLst>
                                      </p:cBhvr>
                                      <p:rCtr x="-6924" y="14940"/>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34635E-6 2.25717E-6 L -0.16804 0.29695 " pathEditMode="relative" rAng="0" ptsTypes="AA">
                                      <p:cBhvr>
                                        <p:cTn id="10" dur="2000" fill="hold"/>
                                        <p:tgtEl>
                                          <p:spTgt spid="5"/>
                                        </p:tgtEl>
                                        <p:attrNameLst>
                                          <p:attrName>ppt_x</p:attrName>
                                          <p:attrName>ppt_y</p:attrName>
                                        </p:attrNameLst>
                                      </p:cBhvr>
                                      <p:rCtr x="-8408" y="1484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161E-6 3.24699E-6 L -0.07705 0.38506 " pathEditMode="relative" rAng="0" ptsTypes="AA">
                                      <p:cBhvr>
                                        <p:cTn id="14" dur="2000" fill="hold"/>
                                        <p:tgtEl>
                                          <p:spTgt spid="11"/>
                                        </p:tgtEl>
                                        <p:attrNameLst>
                                          <p:attrName>ppt_x</p:attrName>
                                          <p:attrName>ppt_y</p:attrName>
                                        </p:attrNameLst>
                                      </p:cBhvr>
                                      <p:rCtr x="-3853" y="19241"/>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2.93375E-6 2.25717E-6 L 0.07497 0.38321 " pathEditMode="relative" rAng="0" ptsTypes="AA">
                                      <p:cBhvr>
                                        <p:cTn id="18" dur="2000" fill="hold"/>
                                        <p:tgtEl>
                                          <p:spTgt spid="9"/>
                                        </p:tgtEl>
                                        <p:attrNameLst>
                                          <p:attrName>ppt_x</p:attrName>
                                          <p:attrName>ppt_y</p:attrName>
                                        </p:attrNameLst>
                                      </p:cBhvr>
                                      <p:rCtr x="3749" y="19149"/>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4.22491E-6 3.10823E-6 L 0.01055 0.46554 " pathEditMode="relative" rAng="0" ptsTypes="AA">
                                      <p:cBhvr>
                                        <p:cTn id="22" dur="2000" fill="hold"/>
                                        <p:tgtEl>
                                          <p:spTgt spid="12"/>
                                        </p:tgtEl>
                                        <p:attrNameLst>
                                          <p:attrName>ppt_x</p:attrName>
                                          <p:attrName>ppt_y</p:attrName>
                                        </p:attrNameLst>
                                      </p:cBhvr>
                                      <p:rCtr x="521" y="23265"/>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3.87609E-6 2.25717E-6 L 0.1066 0.4734 " pathEditMode="relative" rAng="0" ptsTypes="AA">
                                      <p:cBhvr>
                                        <p:cTn id="26" dur="2000" fill="hold"/>
                                        <p:tgtEl>
                                          <p:spTgt spid="8"/>
                                        </p:tgtEl>
                                        <p:attrNameLst>
                                          <p:attrName>ppt_x</p:attrName>
                                          <p:attrName>ppt_y</p:attrName>
                                        </p:attrNameLst>
                                      </p:cBhvr>
                                      <p:rCtr x="5323" y="236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p:cNvSpPr/>
          <p:nvPr/>
        </p:nvSpPr>
        <p:spPr>
          <a:xfrm>
            <a:off x="136477" y="895335"/>
            <a:ext cx="11665605" cy="56418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r>
              <a:rPr lang="ar-SA" sz="3200" b="1" dirty="0">
                <a:solidFill>
                  <a:schemeClr val="tx1"/>
                </a:solidFill>
                <a:latin typeface="Sakkal Majalla" pitchFamily="2" charset="-78"/>
                <a:cs typeface="Sakkal Majalla" pitchFamily="2" charset="-78"/>
              </a:rPr>
              <a:t>ـ  عيّن الوظيفةَ المناسبةَ لكلّ ضميرٍ  من الضمائرِ الثلاثةِ الرئيسةِ في المقطع الثاني (بإعادة  ترتيبها).</a:t>
            </a:r>
            <a:endParaRPr lang="ar-BH" sz="3200" b="1" dirty="0">
              <a:solidFill>
                <a:schemeClr val="tx1"/>
              </a:solidFill>
              <a:latin typeface="Sakkal Majalla" pitchFamily="2" charset="-78"/>
              <a:cs typeface="Sakkal Majalla" pitchFamily="2" charset="-78"/>
            </a:endParaRPr>
          </a:p>
          <a:p>
            <a:pPr algn="r" rtl="1"/>
            <a:r>
              <a:rPr lang="ar-SA" sz="3200" b="1" dirty="0">
                <a:solidFill>
                  <a:schemeClr val="tx1"/>
                </a:solidFill>
                <a:latin typeface="Sakkal Majalla" pitchFamily="2" charset="-78"/>
                <a:cs typeface="Sakkal Majalla" pitchFamily="2" charset="-78"/>
              </a:rPr>
              <a:t> </a:t>
            </a:r>
            <a:endParaRPr lang="ar-BH" sz="3200" b="1" dirty="0">
              <a:solidFill>
                <a:schemeClr val="tx1"/>
              </a:solidFill>
              <a:latin typeface="Sakkal Majalla" pitchFamily="2" charset="-78"/>
              <a:cs typeface="Sakkal Majalla" pitchFamily="2" charset="-78"/>
            </a:endParaRPr>
          </a:p>
          <a:p>
            <a:pPr algn="r" rtl="1"/>
            <a:endParaRPr lang="ar-SA" sz="4000" b="1" dirty="0">
              <a:solidFill>
                <a:srgbClr val="A50021"/>
              </a:solidFill>
            </a:endParaRPr>
          </a:p>
          <a:p>
            <a:pPr algn="r" rtl="1"/>
            <a:r>
              <a:rPr lang="ar-BH" sz="4000" b="1" dirty="0">
                <a:solidFill>
                  <a:srgbClr val="A50021"/>
                </a:solidFill>
              </a:rPr>
              <a:t> </a:t>
            </a:r>
          </a:p>
          <a:p>
            <a:pPr algn="r" rtl="1"/>
            <a:endParaRPr lang="ar-BH" sz="3600" b="1" dirty="0">
              <a:solidFill>
                <a:srgbClr val="A50021"/>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17" name="Rounded Rectangle 16"/>
          <p:cNvSpPr/>
          <p:nvPr/>
        </p:nvSpPr>
        <p:spPr>
          <a:xfrm>
            <a:off x="8207254" y="2294248"/>
            <a:ext cx="2849441"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ضميرُ الغائب (هم)</a:t>
            </a:r>
            <a:endParaRPr lang="en-US" sz="3200" b="1" dirty="0">
              <a:solidFill>
                <a:schemeClr val="tx1"/>
              </a:solidFill>
              <a:latin typeface="Sakkal Majalla" pitchFamily="2" charset="-78"/>
              <a:cs typeface="Sakkal Majalla" pitchFamily="2" charset="-78"/>
            </a:endParaRPr>
          </a:p>
        </p:txBody>
      </p:sp>
      <p:sp>
        <p:nvSpPr>
          <p:cNvPr id="18" name="Rounded Rectangle 17"/>
          <p:cNvSpPr/>
          <p:nvPr/>
        </p:nvSpPr>
        <p:spPr>
          <a:xfrm>
            <a:off x="8207253" y="3633228"/>
            <a:ext cx="2849441"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ضميرُ المتكلّم (أنا)</a:t>
            </a:r>
            <a:endParaRPr lang="en-US" sz="3200" b="1" dirty="0">
              <a:solidFill>
                <a:schemeClr val="tx1"/>
              </a:solidFill>
              <a:latin typeface="Sakkal Majalla" pitchFamily="2" charset="-78"/>
              <a:cs typeface="Sakkal Majalla" pitchFamily="2" charset="-78"/>
            </a:endParaRPr>
          </a:p>
        </p:txBody>
      </p:sp>
      <p:sp>
        <p:nvSpPr>
          <p:cNvPr id="19" name="Rounded Rectangle 18"/>
          <p:cNvSpPr/>
          <p:nvPr/>
        </p:nvSpPr>
        <p:spPr>
          <a:xfrm>
            <a:off x="8207255" y="5056497"/>
            <a:ext cx="2849440" cy="107156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ضميرُ المخاطَب (أنتم)</a:t>
            </a:r>
            <a:endParaRPr lang="en-US" sz="3200" b="1" dirty="0">
              <a:solidFill>
                <a:schemeClr val="tx1"/>
              </a:solidFill>
              <a:latin typeface="Sakkal Majalla" pitchFamily="2" charset="-78"/>
              <a:cs typeface="Sakkal Majalla" pitchFamily="2" charset="-78"/>
            </a:endParaRPr>
          </a:p>
        </p:txBody>
      </p:sp>
      <p:sp>
        <p:nvSpPr>
          <p:cNvPr id="20" name="Rounded Rectangle 19"/>
          <p:cNvSpPr/>
          <p:nvPr/>
        </p:nvSpPr>
        <p:spPr>
          <a:xfrm>
            <a:off x="1493950" y="2294248"/>
            <a:ext cx="5344732"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التعبيرُ عن رأيه إزاءَ وضع الشرق العربي</a:t>
            </a:r>
            <a:endParaRPr lang="en-US" sz="3200" b="1" dirty="0">
              <a:solidFill>
                <a:schemeClr val="tx1"/>
              </a:solidFill>
              <a:latin typeface="Sakkal Majalla" pitchFamily="2" charset="-78"/>
              <a:cs typeface="Sakkal Majalla" pitchFamily="2" charset="-78"/>
            </a:endParaRPr>
          </a:p>
        </p:txBody>
      </p:sp>
      <p:sp>
        <p:nvSpPr>
          <p:cNvPr id="21" name="Rounded Rectangle 20"/>
          <p:cNvSpPr/>
          <p:nvPr/>
        </p:nvSpPr>
        <p:spPr>
          <a:xfrm>
            <a:off x="1493950" y="3716247"/>
            <a:ext cx="5344731"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تحفيزُ الشبان ودعوتُهم إلى بناء الأوطان</a:t>
            </a:r>
            <a:endParaRPr lang="en-US" sz="3200" b="1" dirty="0">
              <a:solidFill>
                <a:schemeClr val="tx1"/>
              </a:solidFill>
              <a:latin typeface="Sakkal Majalla" pitchFamily="2" charset="-78"/>
              <a:cs typeface="Sakkal Majalla" pitchFamily="2" charset="-78"/>
            </a:endParaRPr>
          </a:p>
        </p:txBody>
      </p:sp>
      <p:sp>
        <p:nvSpPr>
          <p:cNvPr id="22" name="Rounded Rectangle 21"/>
          <p:cNvSpPr/>
          <p:nvPr/>
        </p:nvSpPr>
        <p:spPr>
          <a:xfrm>
            <a:off x="1493950" y="5056496"/>
            <a:ext cx="5344731"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الإشادةُ بما حقَّقه الأجدادُ من المجد</a:t>
            </a:r>
            <a:endParaRPr lang="en-US" sz="3200" b="1" dirty="0">
              <a:solidFill>
                <a:schemeClr val="tx1"/>
              </a:solidFill>
              <a:latin typeface="Sakkal Majalla" pitchFamily="2" charset="-78"/>
              <a:cs typeface="Sakkal Majalla" pitchFamily="2" charset="-78"/>
            </a:endParaRPr>
          </a:p>
        </p:txBody>
      </p:sp>
      <p:sp>
        <p:nvSpPr>
          <p:cNvPr id="23" name="Rectangle 22"/>
          <p:cNvSpPr/>
          <p:nvPr/>
        </p:nvSpPr>
        <p:spPr>
          <a:xfrm>
            <a:off x="0" y="3424"/>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الثاني)</a:t>
            </a:r>
          </a:p>
          <a:p>
            <a:pPr algn="ctr" rtl="1"/>
            <a:endParaRPr lang="en-US" sz="4400" b="1" dirty="0">
              <a:solidFill>
                <a:schemeClr val="tx1">
                  <a:lumMod val="95000"/>
                  <a:lumOff val="5000"/>
                </a:schemeClr>
              </a:solidFill>
            </a:endParaRPr>
          </a:p>
        </p:txBody>
      </p:sp>
      <p:sp>
        <p:nvSpPr>
          <p:cNvPr id="12" name="Rectangle 11"/>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59403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52 0.00995 L 3.56632E-6 -0.4024 " pathEditMode="relative" rAng="0" ptsTypes="AA">
                                      <p:cBhvr>
                                        <p:cTn id="6" dur="2000" fill="hold"/>
                                        <p:tgtEl>
                                          <p:spTgt spid="19"/>
                                        </p:tgtEl>
                                        <p:attrNameLst>
                                          <p:attrName>ppt_x</p:attrName>
                                          <p:attrName>ppt_y</p:attrName>
                                        </p:attrNameLst>
                                      </p:cBhvr>
                                      <p:rCtr x="-260" y="-2062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2.46258E-6 1.9704E-6 L 0.00222 -0.20953 " pathEditMode="relative" rAng="0" ptsTypes="AA">
                                      <p:cBhvr>
                                        <p:cTn id="10" dur="2000" fill="hold"/>
                                        <p:tgtEl>
                                          <p:spTgt spid="21"/>
                                        </p:tgtEl>
                                        <p:attrNameLst>
                                          <p:attrName>ppt_x</p:attrName>
                                          <p:attrName>ppt_y</p:attrName>
                                        </p:attrNameLst>
                                      </p:cBhvr>
                                      <p:rCtr x="104" y="-10476"/>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0.00221 0.00208 L 0.00325 0.20513 " pathEditMode="relative" rAng="0" ptsTypes="AA">
                                      <p:cBhvr>
                                        <p:cTn id="14" dur="2000" fill="hold"/>
                                        <p:tgtEl>
                                          <p:spTgt spid="20"/>
                                        </p:tgtEl>
                                        <p:attrNameLst>
                                          <p:attrName>ppt_x</p:attrName>
                                          <p:attrName>ppt_y</p:attrName>
                                        </p:attrNameLst>
                                      </p:cBhvr>
                                      <p:rCtr x="52" y="1015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2.6625E-6 0.00046 L -0.00117 0.39838 " pathEditMode="relative" rAng="0" ptsTypes="AA">
                                      <p:cBhvr>
                                        <p:cTn id="18" dur="2000" fill="hold"/>
                                        <p:tgtEl>
                                          <p:spTgt spid="17"/>
                                        </p:tgtEl>
                                        <p:attrNameLst>
                                          <p:attrName>ppt_x</p:attrName>
                                          <p:attrName>ppt_y</p:attrName>
                                        </p:attrNameLst>
                                      </p:cBhvr>
                                      <p:rCtr x="-65" y="1988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p:cNvSpPr/>
          <p:nvPr/>
        </p:nvSpPr>
        <p:spPr>
          <a:xfrm>
            <a:off x="136477" y="895335"/>
            <a:ext cx="11665605" cy="56418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r>
              <a:rPr lang="ar-SA" sz="3200" b="1" dirty="0">
                <a:solidFill>
                  <a:schemeClr val="tx1"/>
                </a:solidFill>
                <a:latin typeface="Sakkal Majalla" pitchFamily="2" charset="-78"/>
                <a:cs typeface="Sakkal Majalla" pitchFamily="2" charset="-78"/>
              </a:rPr>
              <a:t>ـ </a:t>
            </a:r>
            <a:r>
              <a:rPr lang="ar-BH" sz="3200" b="1" dirty="0">
                <a:solidFill>
                  <a:schemeClr val="tx1"/>
                </a:solidFill>
                <a:latin typeface="Sakkal Majalla" pitchFamily="2" charset="-78"/>
                <a:cs typeface="Sakkal Majalla" pitchFamily="2" charset="-78"/>
              </a:rPr>
              <a:t>وظف الشاعر ُالأساليب الإنشائي</a:t>
            </a:r>
            <a:r>
              <a:rPr lang="ar-SA" sz="3200" b="1" dirty="0">
                <a:solidFill>
                  <a:schemeClr val="tx1"/>
                </a:solidFill>
                <a:latin typeface="Sakkal Majalla" pitchFamily="2" charset="-78"/>
                <a:cs typeface="Sakkal Majalla" pitchFamily="2" charset="-78"/>
              </a:rPr>
              <a:t>ّ</a:t>
            </a:r>
            <a:r>
              <a:rPr lang="ar-BH" sz="3200" b="1" dirty="0">
                <a:solidFill>
                  <a:schemeClr val="tx1"/>
                </a:solidFill>
                <a:latin typeface="Sakkal Majalla" pitchFamily="2" charset="-78"/>
                <a:cs typeface="Sakkal Majalla" pitchFamily="2" charset="-78"/>
              </a:rPr>
              <a:t>ة في المقطع الثاني، عيّن بعضها وبين الغاية من توظيفها.</a:t>
            </a:r>
          </a:p>
          <a:p>
            <a:pPr algn="r" rtl="1"/>
            <a:endParaRPr lang="ar-BH" sz="3200" b="1" dirty="0">
              <a:solidFill>
                <a:schemeClr val="tx1"/>
              </a:solidFill>
              <a:latin typeface="Sakkal Majalla" pitchFamily="2" charset="-78"/>
              <a:cs typeface="Sakkal Majalla" pitchFamily="2" charset="-78"/>
            </a:endParaRPr>
          </a:p>
          <a:p>
            <a:pPr algn="r" rtl="1"/>
            <a:endParaRPr lang="ar-SA" sz="4000" b="1" dirty="0">
              <a:solidFill>
                <a:srgbClr val="A50021"/>
              </a:solidFill>
            </a:endParaRPr>
          </a:p>
          <a:p>
            <a:pPr algn="r" rtl="1"/>
            <a:r>
              <a:rPr lang="ar-BH" sz="4000" b="1" dirty="0">
                <a:solidFill>
                  <a:srgbClr val="A50021"/>
                </a:solidFill>
              </a:rPr>
              <a:t> </a:t>
            </a:r>
          </a:p>
          <a:p>
            <a:pPr algn="r" rtl="1"/>
            <a:endParaRPr lang="ar-BH" sz="3600" b="1" dirty="0">
              <a:solidFill>
                <a:srgbClr val="A50021"/>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17" name="Rounded Rectangle 16"/>
          <p:cNvSpPr/>
          <p:nvPr/>
        </p:nvSpPr>
        <p:spPr>
          <a:xfrm>
            <a:off x="8873544" y="2294248"/>
            <a:ext cx="2640168"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chemeClr val="tx1"/>
                </a:solidFill>
                <a:latin typeface="Sakkal Majalla" pitchFamily="2" charset="-78"/>
                <a:cs typeface="Sakkal Majalla" pitchFamily="2" charset="-78"/>
              </a:rPr>
              <a:t>"شبابَ الشرق" (البيت6)</a:t>
            </a:r>
            <a:r>
              <a:rPr lang="ar-SA" sz="3200" b="1" dirty="0">
                <a:solidFill>
                  <a:schemeClr val="tx1"/>
                </a:solidFill>
                <a:latin typeface="Sakkal Majalla" pitchFamily="2" charset="-78"/>
                <a:cs typeface="Sakkal Majalla" pitchFamily="2" charset="-78"/>
              </a:rPr>
              <a:t>.</a:t>
            </a:r>
            <a:endParaRPr lang="en-US" sz="3200" b="1" dirty="0">
              <a:solidFill>
                <a:schemeClr val="tx1"/>
              </a:solidFill>
              <a:latin typeface="Sakkal Majalla" pitchFamily="2" charset="-78"/>
              <a:cs typeface="Sakkal Majalla" pitchFamily="2" charset="-78"/>
            </a:endParaRPr>
          </a:p>
        </p:txBody>
      </p:sp>
      <p:sp>
        <p:nvSpPr>
          <p:cNvPr id="18" name="Rounded Rectangle 17"/>
          <p:cNvSpPr/>
          <p:nvPr/>
        </p:nvSpPr>
        <p:spPr>
          <a:xfrm>
            <a:off x="8873543" y="3575831"/>
            <a:ext cx="2640169"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chemeClr val="tx1"/>
                </a:solidFill>
                <a:latin typeface="Sakkal Majalla" pitchFamily="2" charset="-78"/>
                <a:cs typeface="Sakkal Majalla" pitchFamily="2" charset="-78"/>
              </a:rPr>
              <a:t>"جدًّا واجتهادًا" (البيت6)</a:t>
            </a:r>
            <a:endParaRPr lang="en-US" sz="3200" b="1" dirty="0">
              <a:solidFill>
                <a:schemeClr val="tx1"/>
              </a:solidFill>
              <a:latin typeface="Sakkal Majalla" pitchFamily="2" charset="-78"/>
              <a:cs typeface="Sakkal Majalla" pitchFamily="2" charset="-78"/>
            </a:endParaRPr>
          </a:p>
        </p:txBody>
      </p:sp>
      <p:sp>
        <p:nvSpPr>
          <p:cNvPr id="19" name="Rounded Rectangle 18"/>
          <p:cNvSpPr/>
          <p:nvPr/>
        </p:nvSpPr>
        <p:spPr>
          <a:xfrm>
            <a:off x="8873543" y="4857414"/>
            <a:ext cx="2640170" cy="107156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chemeClr val="tx1"/>
                </a:solidFill>
                <a:latin typeface="Sakkal Majalla" pitchFamily="2" charset="-78"/>
                <a:cs typeface="Sakkal Majalla" pitchFamily="2" charset="-78"/>
              </a:rPr>
              <a:t>"أ</a:t>
            </a:r>
            <a:r>
              <a:rPr lang="ar-SA" sz="3200" b="1" dirty="0">
                <a:solidFill>
                  <a:schemeClr val="tx1"/>
                </a:solidFill>
                <a:latin typeface="Sakkal Majalla" pitchFamily="2" charset="-78"/>
                <a:cs typeface="Sakkal Majalla" pitchFamily="2" charset="-78"/>
              </a:rPr>
              <a:t>ل</a:t>
            </a:r>
            <a:r>
              <a:rPr lang="ar-BH" sz="3200" b="1" dirty="0">
                <a:solidFill>
                  <a:schemeClr val="tx1"/>
                </a:solidFill>
                <a:latin typeface="Sakkal Majalla" pitchFamily="2" charset="-78"/>
                <a:cs typeface="Sakkal Majalla" pitchFamily="2" charset="-78"/>
              </a:rPr>
              <a:t>م</a:t>
            </a:r>
            <a:r>
              <a:rPr lang="ar-SA" sz="3200" b="1" dirty="0">
                <a:solidFill>
                  <a:schemeClr val="tx1"/>
                </a:solidFill>
                <a:latin typeface="Sakkal Majalla" pitchFamily="2" charset="-78"/>
                <a:cs typeface="Sakkal Majalla" pitchFamily="2" charset="-78"/>
              </a:rPr>
              <a:t>ْ</a:t>
            </a:r>
            <a:r>
              <a:rPr lang="ar-BH" sz="3200" b="1" dirty="0">
                <a:solidFill>
                  <a:schemeClr val="tx1"/>
                </a:solidFill>
                <a:latin typeface="Sakkal Majalla" pitchFamily="2" charset="-78"/>
                <a:cs typeface="Sakkal Majalla" pitchFamily="2" charset="-78"/>
              </a:rPr>
              <a:t> نكُ في سما العليا"؟</a:t>
            </a:r>
            <a:r>
              <a:rPr lang="ar-SA" sz="3200" b="1" dirty="0">
                <a:solidFill>
                  <a:schemeClr val="tx1"/>
                </a:solidFill>
                <a:latin typeface="Sakkal Majalla" pitchFamily="2" charset="-78"/>
                <a:cs typeface="Sakkal Majalla" pitchFamily="2" charset="-78"/>
              </a:rPr>
              <a:t> (البيت11)</a:t>
            </a:r>
            <a:endParaRPr lang="en-US" sz="3200" b="1" dirty="0">
              <a:solidFill>
                <a:schemeClr val="tx1"/>
              </a:solidFill>
              <a:latin typeface="Sakkal Majalla" pitchFamily="2" charset="-78"/>
              <a:cs typeface="Sakkal Majalla" pitchFamily="2" charset="-78"/>
            </a:endParaRPr>
          </a:p>
        </p:txBody>
      </p:sp>
      <p:sp>
        <p:nvSpPr>
          <p:cNvPr id="20" name="Rounded Rectangle 19"/>
          <p:cNvSpPr/>
          <p:nvPr/>
        </p:nvSpPr>
        <p:spPr>
          <a:xfrm>
            <a:off x="5409127" y="2294246"/>
            <a:ext cx="3123126"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chemeClr val="tx1"/>
                </a:solidFill>
                <a:latin typeface="Sakkal Majalla" pitchFamily="2" charset="-78"/>
                <a:cs typeface="Sakkal Majalla" pitchFamily="2" charset="-78"/>
              </a:rPr>
              <a:t>النداء (حذف الأداة)</a:t>
            </a:r>
            <a:r>
              <a:rPr lang="ar-SA" sz="3200" b="1" dirty="0">
                <a:solidFill>
                  <a:schemeClr val="tx1"/>
                </a:solidFill>
                <a:latin typeface="Sakkal Majalla" pitchFamily="2" charset="-78"/>
                <a:cs typeface="Sakkal Majalla" pitchFamily="2" charset="-78"/>
              </a:rPr>
              <a:t>.</a:t>
            </a:r>
            <a:endParaRPr lang="en-US" sz="3200" b="1" dirty="0">
              <a:solidFill>
                <a:schemeClr val="tx1"/>
              </a:solidFill>
              <a:latin typeface="Sakkal Majalla" pitchFamily="2" charset="-78"/>
              <a:cs typeface="Sakkal Majalla" pitchFamily="2" charset="-78"/>
            </a:endParaRPr>
          </a:p>
        </p:txBody>
      </p:sp>
      <p:sp>
        <p:nvSpPr>
          <p:cNvPr id="21" name="Rounded Rectangle 20"/>
          <p:cNvSpPr/>
          <p:nvPr/>
        </p:nvSpPr>
        <p:spPr>
          <a:xfrm>
            <a:off x="5409127" y="3575830"/>
            <a:ext cx="3123126"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chemeClr val="tx1"/>
                </a:solidFill>
                <a:latin typeface="Sakkal Majalla" pitchFamily="2" charset="-78"/>
                <a:cs typeface="Sakkal Majalla" pitchFamily="2" charset="-78"/>
              </a:rPr>
              <a:t>الأمر (باستخدام المصدر النائب عن فعل الأمر).</a:t>
            </a:r>
            <a:endParaRPr lang="en-US" sz="3200" b="1" dirty="0">
              <a:solidFill>
                <a:schemeClr val="tx1"/>
              </a:solidFill>
              <a:latin typeface="Sakkal Majalla" pitchFamily="2" charset="-78"/>
              <a:cs typeface="Sakkal Majalla" pitchFamily="2" charset="-78"/>
            </a:endParaRPr>
          </a:p>
        </p:txBody>
      </p:sp>
      <p:sp>
        <p:nvSpPr>
          <p:cNvPr id="22" name="Rounded Rectangle 21"/>
          <p:cNvSpPr/>
          <p:nvPr/>
        </p:nvSpPr>
        <p:spPr>
          <a:xfrm>
            <a:off x="5409127" y="4857413"/>
            <a:ext cx="3123126" cy="107156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a:t>
            </a:r>
            <a:r>
              <a:rPr lang="ar-BH" sz="3200" b="1" dirty="0">
                <a:solidFill>
                  <a:schemeClr val="tx1"/>
                </a:solidFill>
                <a:latin typeface="Sakkal Majalla" pitchFamily="2" charset="-78"/>
                <a:cs typeface="Sakkal Majalla" pitchFamily="2" charset="-78"/>
              </a:rPr>
              <a:t>لاستفهام المنفيّ</a:t>
            </a:r>
            <a:r>
              <a:rPr lang="ar-SA" sz="3200" b="1" dirty="0">
                <a:solidFill>
                  <a:schemeClr val="tx1"/>
                </a:solidFill>
                <a:latin typeface="Sakkal Majalla" pitchFamily="2" charset="-78"/>
                <a:cs typeface="Sakkal Majalla" pitchFamily="2" charset="-78"/>
              </a:rPr>
              <a:t>.</a:t>
            </a:r>
            <a:endParaRPr lang="en-US" sz="3200" b="1" dirty="0">
              <a:solidFill>
                <a:schemeClr val="tx1"/>
              </a:solidFill>
              <a:latin typeface="Sakkal Majalla" pitchFamily="2" charset="-78"/>
              <a:cs typeface="Sakkal Majalla" pitchFamily="2" charset="-78"/>
            </a:endParaRPr>
          </a:p>
        </p:txBody>
      </p:sp>
      <p:sp>
        <p:nvSpPr>
          <p:cNvPr id="23" name="Rectangle 22"/>
          <p:cNvSpPr/>
          <p:nvPr/>
        </p:nvSpPr>
        <p:spPr>
          <a:xfrm>
            <a:off x="0" y="3424"/>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الثاني)</a:t>
            </a:r>
          </a:p>
          <a:p>
            <a:pPr algn="ctr" rtl="1"/>
            <a:endParaRPr lang="en-US" sz="4400" b="1" dirty="0">
              <a:solidFill>
                <a:schemeClr val="tx1">
                  <a:lumMod val="95000"/>
                  <a:lumOff val="5000"/>
                </a:schemeClr>
              </a:solidFill>
            </a:endParaRPr>
          </a:p>
        </p:txBody>
      </p:sp>
      <p:sp>
        <p:nvSpPr>
          <p:cNvPr id="12" name="Rectangle 11"/>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
        <p:nvSpPr>
          <p:cNvPr id="11" name="Rounded Rectangle 10"/>
          <p:cNvSpPr/>
          <p:nvPr/>
        </p:nvSpPr>
        <p:spPr>
          <a:xfrm>
            <a:off x="450762" y="2294246"/>
            <a:ext cx="3296990" cy="3749526"/>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3200" b="1" dirty="0">
                <a:solidFill>
                  <a:schemeClr val="tx1"/>
                </a:solidFill>
                <a:latin typeface="Sakkal Majalla" pitchFamily="2" charset="-78"/>
                <a:cs typeface="Sakkal Majalla" pitchFamily="2" charset="-78"/>
              </a:rPr>
              <a:t>يحتاج الشاعر وهو يلقي قصيدته إلى الأساليب الإنشائية لتحقيق الوظيفة التأثيرية لخطابه وتبليغ رسالته إلى أهل الشرق. </a:t>
            </a:r>
            <a:endParaRPr lang="en-US" sz="3200" b="1" dirty="0">
              <a:solidFill>
                <a:schemeClr val="tx1"/>
              </a:solidFill>
              <a:latin typeface="Sakkal Majalla" pitchFamily="2" charset="-78"/>
              <a:cs typeface="Sakkal Majalla" pitchFamily="2" charset="-78"/>
            </a:endParaRPr>
          </a:p>
        </p:txBody>
      </p:sp>
      <p:sp>
        <p:nvSpPr>
          <p:cNvPr id="2" name="Left Arrow Callout 1"/>
          <p:cNvSpPr/>
          <p:nvPr/>
        </p:nvSpPr>
        <p:spPr>
          <a:xfrm>
            <a:off x="3747752" y="3232597"/>
            <a:ext cx="1481072" cy="1996226"/>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701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20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in)">
                                      <p:cBhvr>
                                        <p:cTn id="27" dur="20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5"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1000" fill="hold"/>
                                        <p:tgtEl>
                                          <p:spTgt spid="2"/>
                                        </p:tgtEl>
                                        <p:attrNameLst>
                                          <p:attrName>ppt_w</p:attrName>
                                        </p:attrNameLst>
                                      </p:cBhvr>
                                      <p:tavLst>
                                        <p:tav tm="0">
                                          <p:val>
                                            <p:fltVal val="0"/>
                                          </p:val>
                                        </p:tav>
                                        <p:tav tm="100000">
                                          <p:val>
                                            <p:strVal val="#ppt_w"/>
                                          </p:val>
                                        </p:tav>
                                      </p:tavLst>
                                    </p:anim>
                                    <p:anim calcmode="lin" valueType="num">
                                      <p:cBhvr>
                                        <p:cTn id="38" dur="1000" fill="hold"/>
                                        <p:tgtEl>
                                          <p:spTgt spid="2"/>
                                        </p:tgtEl>
                                        <p:attrNameLst>
                                          <p:attrName>ppt_h</p:attrName>
                                        </p:attrNameLst>
                                      </p:cBhvr>
                                      <p:tavLst>
                                        <p:tav tm="0">
                                          <p:val>
                                            <p:fltVal val="0"/>
                                          </p:val>
                                        </p:tav>
                                        <p:tav tm="100000">
                                          <p:val>
                                            <p:strVal val="#ppt_h"/>
                                          </p:val>
                                        </p:tav>
                                      </p:tavLst>
                                    </p:anim>
                                    <p:anim calcmode="lin" valueType="num">
                                      <p:cBhvr>
                                        <p:cTn id="3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1" fill="hold">
                      <p:stCondLst>
                        <p:cond delay="indefinite"/>
                      </p:stCondLst>
                      <p:childTnLst>
                        <p:par>
                          <p:cTn id="42" fill="hold">
                            <p:stCondLst>
                              <p:cond delay="0"/>
                            </p:stCondLst>
                            <p:childTnLst>
                              <p:par>
                                <p:cTn id="43" presetID="25"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8" dur="1000" fill="hold"/>
                                        <p:tgtEl>
                                          <p:spTgt spid="11"/>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11"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0" y="10023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771526"/>
            <a:ext cx="11665605" cy="5729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r" rtl="1"/>
            <a:endParaRPr lang="ar-BH" sz="2800" b="1" dirty="0">
              <a:solidFill>
                <a:schemeClr val="tx1">
                  <a:lumMod val="95000"/>
                  <a:lumOff val="5000"/>
                </a:schemeClr>
              </a:solidFill>
            </a:endParaRPr>
          </a:p>
          <a:p>
            <a:pPr algn="just" rtl="1"/>
            <a:endParaRPr lang="ar-SA" sz="3200" b="1" dirty="0">
              <a:solidFill>
                <a:srgbClr val="A50021"/>
              </a:solidFill>
              <a:latin typeface="Sakkal Majalla" pitchFamily="2" charset="-78"/>
              <a:cs typeface="Sakkal Majalla" pitchFamily="2" charset="-78"/>
            </a:endParaRPr>
          </a:p>
          <a:p>
            <a:pPr algn="r" rtl="1"/>
            <a:endParaRPr lang="ar-SA" sz="3200" b="1" dirty="0">
              <a:solidFill>
                <a:srgbClr val="A50021"/>
              </a:solidFill>
            </a:endParaRPr>
          </a:p>
          <a:p>
            <a:pPr algn="r" rtl="1"/>
            <a:endParaRPr lang="ar-SA" sz="3200" b="1" dirty="0">
              <a:solidFill>
                <a:srgbClr val="A50021"/>
              </a:solidFill>
            </a:endParaRPr>
          </a:p>
          <a:p>
            <a:pPr algn="r" rtl="1"/>
            <a:endParaRPr lang="ar-BH" sz="3600" b="1" dirty="0">
              <a:solidFill>
                <a:schemeClr val="tx1">
                  <a:lumMod val="95000"/>
                  <a:lumOff val="5000"/>
                </a:schemeClr>
              </a:solidFill>
            </a:endParaRPr>
          </a:p>
          <a:p>
            <a:pPr algn="r" rtl="1"/>
            <a:endParaRPr lang="ar-BH" sz="3200" b="1" dirty="0">
              <a:solidFill>
                <a:schemeClr val="tx1">
                  <a:lumMod val="95000"/>
                  <a:lumOff val="5000"/>
                </a:schemeClr>
              </a:solidFill>
            </a:endParaRPr>
          </a:p>
          <a:p>
            <a:pPr algn="ctr" rtl="1"/>
            <a:r>
              <a:rPr lang="ar-BH" sz="4400" b="1" dirty="0">
                <a:solidFill>
                  <a:schemeClr val="tx1">
                    <a:lumMod val="95000"/>
                    <a:lumOff val="5000"/>
                  </a:schemeClr>
                </a:solidFill>
              </a:rPr>
              <a:t> </a:t>
            </a:r>
          </a:p>
          <a:p>
            <a:pPr algn="ct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ar-BH" sz="4400" b="1" dirty="0">
              <a:solidFill>
                <a:schemeClr val="tx1">
                  <a:lumMod val="95000"/>
                  <a:lumOff val="5000"/>
                </a:schemeClr>
              </a:solidFill>
            </a:endParaRPr>
          </a:p>
          <a:p>
            <a:pPr algn="r" rtl="1"/>
            <a:endParaRPr lang="en-US" sz="4400" b="1" dirty="0">
              <a:solidFill>
                <a:schemeClr val="tx1">
                  <a:lumMod val="95000"/>
                  <a:lumOff val="5000"/>
                </a:schemeClr>
              </a:solidFill>
            </a:endParaRPr>
          </a:p>
        </p:txBody>
      </p:sp>
      <p:sp>
        <p:nvSpPr>
          <p:cNvPr id="6" name="Rectangle 5"/>
          <p:cNvSpPr/>
          <p:nvPr/>
        </p:nvSpPr>
        <p:spPr>
          <a:xfrm>
            <a:off x="0" y="100235"/>
            <a:ext cx="12192000" cy="6236171"/>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r>
              <a:rPr lang="ar-SA" sz="3200" b="1" dirty="0">
                <a:solidFill>
                  <a:srgbClr val="A50021"/>
                </a:solidFill>
                <a:latin typeface="Sakkal Majalla" pitchFamily="2" charset="-78"/>
                <a:cs typeface="Sakkal Majalla" pitchFamily="2" charset="-78"/>
              </a:rPr>
              <a:t> </a:t>
            </a:r>
          </a:p>
          <a:p>
            <a:pPr algn="r" rtl="1"/>
            <a:endParaRPr lang="ar-SA" sz="3200" b="1" dirty="0">
              <a:solidFill>
                <a:srgbClr val="A50021"/>
              </a:solidFill>
            </a:endParaRPr>
          </a:p>
          <a:p>
            <a:pPr algn="r" rtl="1"/>
            <a:endParaRPr lang="ar-SA" sz="3200" b="1" dirty="0">
              <a:solidFill>
                <a:srgbClr val="A50021"/>
              </a:solidFill>
            </a:endParaRPr>
          </a:p>
          <a:p>
            <a:pPr algn="r" rtl="1"/>
            <a:endParaRPr lang="ar-SA" sz="3200" b="1" dirty="0">
              <a:solidFill>
                <a:srgbClr val="A50021"/>
              </a:solidFill>
            </a:endParaRPr>
          </a:p>
          <a:p>
            <a:pPr algn="r" rtl="1"/>
            <a:endParaRPr lang="en-US" sz="3600" b="1" dirty="0">
              <a:solidFill>
                <a:schemeClr val="tx1">
                  <a:lumMod val="95000"/>
                  <a:lumOff val="5000"/>
                </a:schemeClr>
              </a:solidFill>
            </a:endParaRPr>
          </a:p>
        </p:txBody>
      </p:sp>
      <p:sp>
        <p:nvSpPr>
          <p:cNvPr id="7" name="Rectangle 6"/>
          <p:cNvSpPr/>
          <p:nvPr/>
        </p:nvSpPr>
        <p:spPr>
          <a:xfrm>
            <a:off x="0" y="6449"/>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الثالث)</a:t>
            </a:r>
          </a:p>
          <a:p>
            <a:pPr algn="ctr" rtl="1"/>
            <a:endParaRPr lang="en-US" sz="4400" b="1" dirty="0">
              <a:solidFill>
                <a:schemeClr val="tx1">
                  <a:lumMod val="95000"/>
                  <a:lumOff val="5000"/>
                </a:schemeClr>
              </a:solidFill>
            </a:endParaRPr>
          </a:p>
        </p:txBody>
      </p:sp>
      <p:sp>
        <p:nvSpPr>
          <p:cNvPr id="2" name="Rounded Rectangle 1"/>
          <p:cNvSpPr/>
          <p:nvPr/>
        </p:nvSpPr>
        <p:spPr>
          <a:xfrm>
            <a:off x="6825803" y="2388472"/>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يعوزُ: </a:t>
            </a:r>
            <a:endParaRPr lang="fr-FR" dirty="0"/>
          </a:p>
        </p:txBody>
      </p:sp>
      <p:sp>
        <p:nvSpPr>
          <p:cNvPr id="8" name="Rounded Rectangle 7"/>
          <p:cNvSpPr/>
          <p:nvPr/>
        </p:nvSpPr>
        <p:spPr>
          <a:xfrm>
            <a:off x="872275" y="4987676"/>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SA" sz="3200" b="1" dirty="0">
                <a:solidFill>
                  <a:schemeClr val="tx1"/>
                </a:solidFill>
                <a:latin typeface="Sakkal Majalla" pitchFamily="2" charset="-78"/>
                <a:cs typeface="Sakkal Majalla" pitchFamily="2" charset="-78"/>
              </a:rPr>
              <a:t>قاطبة:</a:t>
            </a:r>
            <a:endParaRPr lang="fr-FR" dirty="0"/>
          </a:p>
        </p:txBody>
      </p:sp>
      <p:sp>
        <p:nvSpPr>
          <p:cNvPr id="9" name="Rounded Rectangle 8"/>
          <p:cNvSpPr/>
          <p:nvPr/>
        </p:nvSpPr>
        <p:spPr>
          <a:xfrm>
            <a:off x="6825803" y="3696272"/>
            <a:ext cx="4483994"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الرقيّ:</a:t>
            </a:r>
            <a:endParaRPr lang="fr-FR" dirty="0"/>
          </a:p>
        </p:txBody>
      </p:sp>
      <p:sp>
        <p:nvSpPr>
          <p:cNvPr id="10" name="Rounded Rectangle 9"/>
          <p:cNvSpPr/>
          <p:nvPr/>
        </p:nvSpPr>
        <p:spPr>
          <a:xfrm>
            <a:off x="6842975" y="5004072"/>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تشيّدُ:</a:t>
            </a:r>
          </a:p>
        </p:txBody>
      </p:sp>
      <p:sp>
        <p:nvSpPr>
          <p:cNvPr id="11" name="Rounded Rectangle 10"/>
          <p:cNvSpPr/>
          <p:nvPr/>
        </p:nvSpPr>
        <p:spPr>
          <a:xfrm>
            <a:off x="872275" y="3631913"/>
            <a:ext cx="4492580"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الهوانُ:</a:t>
            </a:r>
            <a:endParaRPr lang="fr-FR" dirty="0"/>
          </a:p>
        </p:txBody>
      </p:sp>
      <p:sp>
        <p:nvSpPr>
          <p:cNvPr id="12" name="Rounded Rectangle 11"/>
          <p:cNvSpPr/>
          <p:nvPr/>
        </p:nvSpPr>
        <p:spPr>
          <a:xfrm>
            <a:off x="872275" y="2354824"/>
            <a:ext cx="4581657" cy="79849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الصرح:</a:t>
            </a:r>
            <a:endParaRPr lang="ar-SA" b="1" dirty="0">
              <a:solidFill>
                <a:schemeClr val="tx1"/>
              </a:solidFill>
              <a:latin typeface="Sakkal Majalla" pitchFamily="2" charset="-78"/>
              <a:cs typeface="Sakkal Majalla" pitchFamily="2" charset="-78"/>
            </a:endParaRPr>
          </a:p>
        </p:txBody>
      </p:sp>
      <p:sp>
        <p:nvSpPr>
          <p:cNvPr id="16" name="Rounded Rectangle 15"/>
          <p:cNvSpPr/>
          <p:nvPr/>
        </p:nvSpPr>
        <p:spPr>
          <a:xfrm>
            <a:off x="8597452"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تبني</a:t>
            </a:r>
            <a:endParaRPr lang="fr-FR" dirty="0"/>
          </a:p>
        </p:txBody>
      </p:sp>
      <p:sp>
        <p:nvSpPr>
          <p:cNvPr id="19" name="Rounded Rectangle 18"/>
          <p:cNvSpPr/>
          <p:nvPr/>
        </p:nvSpPr>
        <p:spPr>
          <a:xfrm>
            <a:off x="6981153"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ينقُص</a:t>
            </a:r>
            <a:endParaRPr lang="fr-FR" dirty="0"/>
          </a:p>
        </p:txBody>
      </p:sp>
      <p:sp>
        <p:nvSpPr>
          <p:cNvPr id="20" name="Rounded Rectangle 19"/>
          <p:cNvSpPr/>
          <p:nvPr/>
        </p:nvSpPr>
        <p:spPr>
          <a:xfrm>
            <a:off x="5364855"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التقدّم</a:t>
            </a:r>
            <a:endParaRPr lang="fr-FR" dirty="0"/>
          </a:p>
        </p:txBody>
      </p:sp>
      <p:sp>
        <p:nvSpPr>
          <p:cNvPr id="21" name="Rounded Rectangle 20"/>
          <p:cNvSpPr/>
          <p:nvPr/>
        </p:nvSpPr>
        <p:spPr>
          <a:xfrm>
            <a:off x="3736750"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الذلّ</a:t>
            </a:r>
            <a:endParaRPr lang="fr-FR" dirty="0"/>
          </a:p>
        </p:txBody>
      </p:sp>
      <p:sp>
        <p:nvSpPr>
          <p:cNvPr id="22" name="Rounded Rectangle 21"/>
          <p:cNvSpPr/>
          <p:nvPr/>
        </p:nvSpPr>
        <p:spPr>
          <a:xfrm>
            <a:off x="2132258"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البناء الشامخ</a:t>
            </a:r>
            <a:endParaRPr lang="fr-FR" dirty="0"/>
          </a:p>
        </p:txBody>
      </p:sp>
      <p:sp>
        <p:nvSpPr>
          <p:cNvPr id="23" name="Rounded Rectangle 22"/>
          <p:cNvSpPr/>
          <p:nvPr/>
        </p:nvSpPr>
        <p:spPr>
          <a:xfrm>
            <a:off x="515959" y="1284288"/>
            <a:ext cx="3232597" cy="79849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Sakkal Majalla" pitchFamily="2" charset="-78"/>
                <a:cs typeface="Sakkal Majalla" pitchFamily="2" charset="-78"/>
              </a:rPr>
              <a:t>جميعًا</a:t>
            </a:r>
            <a:endParaRPr lang="fr-FR" dirty="0"/>
          </a:p>
        </p:txBody>
      </p:sp>
      <p:sp>
        <p:nvSpPr>
          <p:cNvPr id="24" name="Rectangle 23"/>
          <p:cNvSpPr/>
          <p:nvPr/>
        </p:nvSpPr>
        <p:spPr>
          <a:xfrm>
            <a:off x="1" y="986114"/>
            <a:ext cx="12191999" cy="1100479"/>
          </a:xfrm>
          <a:prstGeom prst="rect">
            <a:avLst/>
          </a:prstGeom>
          <a:solidFill>
            <a:schemeClr val="bg1"/>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r" rtl="1"/>
            <a:r>
              <a:rPr lang="ar-SA" sz="4400" b="1" dirty="0">
                <a:solidFill>
                  <a:srgbClr val="FF0000"/>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ـ اقرأ المقطعَ الثالثَ من القصيدة، وابحث عن معاني المفرداتِ التالية مستعينًا بسياقها النصّي:</a:t>
            </a:r>
          </a:p>
          <a:p>
            <a:pPr algn="ctr" rtl="1"/>
            <a:endParaRPr lang="en-US" sz="4400" b="1" dirty="0">
              <a:solidFill>
                <a:schemeClr val="tx1">
                  <a:lumMod val="95000"/>
                  <a:lumOff val="5000"/>
                </a:schemeClr>
              </a:solidFill>
            </a:endParaRPr>
          </a:p>
        </p:txBody>
      </p:sp>
      <p:sp>
        <p:nvSpPr>
          <p:cNvPr id="27" name="Rectangle 26"/>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303053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66667E-6 -3.7037E-7 L -0.01224 0.16204 " pathEditMode="relative" rAng="0" ptsTypes="AA">
                                      <p:cBhvr>
                                        <p:cTn id="6" dur="2000" fill="hold"/>
                                        <p:tgtEl>
                                          <p:spTgt spid="19"/>
                                        </p:tgtEl>
                                        <p:attrNameLst>
                                          <p:attrName>ppt_x</p:attrName>
                                          <p:attrName>ppt_y</p:attrName>
                                        </p:attrNameLst>
                                      </p:cBhvr>
                                      <p:rCtr x="-612" y="810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3.7037E-7 L 0.12109 0.35185 " pathEditMode="relative" rAng="0" ptsTypes="AA">
                                      <p:cBhvr>
                                        <p:cTn id="10" dur="2000" fill="hold"/>
                                        <p:tgtEl>
                                          <p:spTgt spid="20"/>
                                        </p:tgtEl>
                                        <p:attrNameLst>
                                          <p:attrName>ppt_x</p:attrName>
                                          <p:attrName>ppt_y</p:attrName>
                                        </p:attrNameLst>
                                      </p:cBhvr>
                                      <p:rCtr x="6055" y="17593"/>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16667E-7 -3.7037E-7 L -0.14258 0.54213 " pathEditMode="relative" rAng="0" ptsTypes="AA">
                                      <p:cBhvr>
                                        <p:cTn id="14" dur="2000" fill="hold"/>
                                        <p:tgtEl>
                                          <p:spTgt spid="16"/>
                                        </p:tgtEl>
                                        <p:attrNameLst>
                                          <p:attrName>ppt_x</p:attrName>
                                          <p:attrName>ppt_y</p:attrName>
                                        </p:attrNameLst>
                                      </p:cBhvr>
                                      <p:rCtr x="-7135" y="27106"/>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1.875E-6 -3.7037E-7 L -0.10351 0.15625 " pathEditMode="relative" rAng="0" ptsTypes="AA">
                                      <p:cBhvr>
                                        <p:cTn id="18" dur="2000" fill="hold"/>
                                        <p:tgtEl>
                                          <p:spTgt spid="22"/>
                                        </p:tgtEl>
                                        <p:attrNameLst>
                                          <p:attrName>ppt_x</p:attrName>
                                          <p:attrName>ppt_y</p:attrName>
                                        </p:attrNameLst>
                                      </p:cBhvr>
                                      <p:rCtr x="-5182" y="7801"/>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2.5E-6 -3.7037E-7 L -0.23515 0.34236 " pathEditMode="relative" rAng="0" ptsTypes="AA">
                                      <p:cBhvr>
                                        <p:cTn id="22" dur="2000" fill="hold"/>
                                        <p:tgtEl>
                                          <p:spTgt spid="21"/>
                                        </p:tgtEl>
                                        <p:attrNameLst>
                                          <p:attrName>ppt_x</p:attrName>
                                          <p:attrName>ppt_y</p:attrName>
                                        </p:attrNameLst>
                                      </p:cBhvr>
                                      <p:rCtr x="-11758" y="17106"/>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2.08333E-7 -3.7037E-7 L 0.03008 0.54213 " pathEditMode="relative" rAng="0" ptsTypes="AA">
                                      <p:cBhvr>
                                        <p:cTn id="26" dur="2000" fill="hold"/>
                                        <p:tgtEl>
                                          <p:spTgt spid="23"/>
                                        </p:tgtEl>
                                        <p:attrNameLst>
                                          <p:attrName>ppt_x</p:attrName>
                                          <p:attrName>ppt_y</p:attrName>
                                        </p:attrNameLst>
                                      </p:cBhvr>
                                      <p:rCtr x="1497" y="27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animBg="1"/>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p:cNvSpPr/>
          <p:nvPr/>
        </p:nvSpPr>
        <p:spPr>
          <a:xfrm>
            <a:off x="0" y="20167"/>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الثالث)</a:t>
            </a:r>
          </a:p>
          <a:p>
            <a:pPr algn="ctr" rtl="1"/>
            <a:endParaRPr lang="en-US" sz="4400" b="1" dirty="0">
              <a:solidFill>
                <a:schemeClr val="tx1">
                  <a:lumMod val="95000"/>
                  <a:lumOff val="5000"/>
                </a:schemeClr>
              </a:solidFill>
            </a:endParaRPr>
          </a:p>
        </p:txBody>
      </p:sp>
      <p:sp>
        <p:nvSpPr>
          <p:cNvPr id="2" name="Rectangle 1"/>
          <p:cNvSpPr/>
          <p:nvPr/>
        </p:nvSpPr>
        <p:spPr>
          <a:xfrm>
            <a:off x="367817" y="1243660"/>
            <a:ext cx="11372850" cy="51714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rgbClr val="FF0000"/>
                </a:solidFill>
                <a:latin typeface="Sakkal Majalla" pitchFamily="2" charset="-78"/>
                <a:cs typeface="Sakkal Majalla" pitchFamily="2" charset="-78"/>
              </a:rPr>
              <a:t>ـ</a:t>
            </a:r>
          </a:p>
          <a:p>
            <a:pPr algn="ctr" rtl="1"/>
            <a:r>
              <a:rPr lang="ar-SA" sz="3200" b="1" dirty="0">
                <a:solidFill>
                  <a:schemeClr val="tx1"/>
                </a:solidFill>
                <a:latin typeface="Sakkal Majalla" pitchFamily="2" charset="-78"/>
                <a:cs typeface="Sakkal Majalla" pitchFamily="2" charset="-78"/>
              </a:rPr>
              <a:t> ـ اعتنى الشاعرُ بالترديد اللفظي في المقطعِ الثالثِ من القصيدة، اذكر ثلاثةَ مؤشراتٍ على ذلك.</a:t>
            </a:r>
          </a:p>
          <a:p>
            <a:pPr algn="ctr" rtl="1"/>
            <a:endParaRPr lang="ar-SA" sz="3200" dirty="0">
              <a:solidFill>
                <a:schemeClr val="tx1"/>
              </a:solidFill>
              <a:latin typeface="Sakkal Majalla" pitchFamily="2" charset="-78"/>
              <a:cs typeface="Sakkal Majalla" pitchFamily="2" charset="-78"/>
            </a:endParaRPr>
          </a:p>
          <a:p>
            <a:pPr algn="ctr" rtl="1"/>
            <a:endParaRPr lang="ar-SA" sz="3200" dirty="0">
              <a:solidFill>
                <a:schemeClr val="tx1"/>
              </a:solidFill>
              <a:latin typeface="Sakkal Majalla" pitchFamily="2" charset="-78"/>
              <a:cs typeface="Sakkal Majalla" pitchFamily="2" charset="-78"/>
            </a:endParaRPr>
          </a:p>
          <a:p>
            <a:pPr algn="ctr" rtl="1"/>
            <a:endParaRPr lang="ar-SA" sz="3200" dirty="0">
              <a:solidFill>
                <a:schemeClr val="tx1"/>
              </a:solidFill>
              <a:latin typeface="Sakkal Majalla" pitchFamily="2" charset="-78"/>
              <a:cs typeface="Sakkal Majalla" pitchFamily="2" charset="-78"/>
            </a:endParaRPr>
          </a:p>
          <a:p>
            <a:pPr algn="ctr" rtl="1"/>
            <a:endParaRPr lang="ar-SA" sz="3200" dirty="0">
              <a:solidFill>
                <a:schemeClr val="tx1"/>
              </a:solidFill>
              <a:latin typeface="Sakkal Majalla" pitchFamily="2" charset="-78"/>
              <a:cs typeface="Sakkal Majalla" pitchFamily="2" charset="-78"/>
            </a:endParaRPr>
          </a:p>
          <a:p>
            <a:pPr algn="r" rtl="1"/>
            <a:r>
              <a:rPr lang="ar-SA" sz="3200" b="1" dirty="0">
                <a:solidFill>
                  <a:schemeClr val="tx1"/>
                </a:solidFill>
                <a:latin typeface="Sakkal Majalla" pitchFamily="2" charset="-78"/>
                <a:cs typeface="Sakkal Majalla" pitchFamily="2" charset="-78"/>
              </a:rPr>
              <a:t>ـ  اذكرْ وظيفتين للترديد اللفظي في هذا المقطع.</a:t>
            </a:r>
          </a:p>
          <a:p>
            <a:pPr algn="r" rtl="1"/>
            <a:endParaRPr lang="ar-SA" sz="3200" b="1" dirty="0">
              <a:solidFill>
                <a:srgbClr val="FF0000"/>
              </a:solidFill>
              <a:latin typeface="Sakkal Majalla" pitchFamily="2" charset="-78"/>
              <a:cs typeface="Sakkal Majalla" pitchFamily="2" charset="-78"/>
            </a:endParaRPr>
          </a:p>
          <a:p>
            <a:pPr algn="r" rtl="1"/>
            <a:endParaRPr lang="ar-SA" sz="3200" b="1" dirty="0">
              <a:solidFill>
                <a:srgbClr val="FF0000"/>
              </a:solidFill>
              <a:latin typeface="Sakkal Majalla" pitchFamily="2" charset="-78"/>
              <a:cs typeface="Sakkal Majalla" pitchFamily="2" charset="-78"/>
            </a:endParaRPr>
          </a:p>
          <a:p>
            <a:pPr algn="ctr" rtl="1"/>
            <a:endParaRPr lang="ar-SA" sz="3200" dirty="0">
              <a:solidFill>
                <a:schemeClr val="tx1"/>
              </a:solidFill>
              <a:latin typeface="Sakkal Majalla" pitchFamily="2" charset="-78"/>
              <a:cs typeface="Sakkal Majalla" pitchFamily="2" charset="-78"/>
            </a:endParaRPr>
          </a:p>
          <a:p>
            <a:pPr algn="ctr" rtl="1"/>
            <a:endParaRPr lang="ar-SA"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p:txBody>
      </p:sp>
      <p:sp>
        <p:nvSpPr>
          <p:cNvPr id="5" name="Rounded Rectangle 4"/>
          <p:cNvSpPr/>
          <p:nvPr/>
        </p:nvSpPr>
        <p:spPr>
          <a:xfrm>
            <a:off x="2128836" y="2014538"/>
            <a:ext cx="7986713" cy="168624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1 ـ (يعوز رقيُّنا): البيت 13 والبيت 14.</a:t>
            </a:r>
          </a:p>
          <a:p>
            <a:pPr algn="r" rtl="1"/>
            <a:r>
              <a:rPr lang="ar-SA" sz="3200" b="1" dirty="0">
                <a:solidFill>
                  <a:schemeClr val="tx1"/>
                </a:solidFill>
                <a:latin typeface="Sakkal Majalla" pitchFamily="2" charset="-78"/>
                <a:cs typeface="Sakkal Majalla" pitchFamily="2" charset="-78"/>
              </a:rPr>
              <a:t>2 ـ (تشييد المدارس): البيت 15 والبيت 16.</a:t>
            </a:r>
          </a:p>
          <a:p>
            <a:pPr algn="r" rtl="1"/>
            <a:r>
              <a:rPr lang="ar-SA" sz="3200" b="1" dirty="0">
                <a:solidFill>
                  <a:schemeClr val="tx1"/>
                </a:solidFill>
                <a:latin typeface="Sakkal Majalla" pitchFamily="2" charset="-78"/>
                <a:cs typeface="Sakkal Majalla" pitchFamily="2" charset="-78"/>
              </a:rPr>
              <a:t>3 ـ (العلم): البيت 13 والبيت 14 والبيت 18.</a:t>
            </a:r>
            <a:endParaRPr lang="en-US" sz="3200" b="1" dirty="0">
              <a:solidFill>
                <a:schemeClr val="tx1"/>
              </a:solidFill>
              <a:latin typeface="Sakkal Majalla" pitchFamily="2" charset="-78"/>
              <a:cs typeface="Sakkal Majalla" pitchFamily="2" charset="-78"/>
            </a:endParaRPr>
          </a:p>
        </p:txBody>
      </p:sp>
      <p:sp>
        <p:nvSpPr>
          <p:cNvPr id="12" name="Rounded Rectangle 11"/>
          <p:cNvSpPr/>
          <p:nvPr/>
        </p:nvSpPr>
        <p:spPr>
          <a:xfrm>
            <a:off x="2128836" y="4514850"/>
            <a:ext cx="7986714" cy="161448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1 ـ وظيفة إيقاعية (تأثير جمالي ووجداني في السامع / القارئ).</a:t>
            </a:r>
          </a:p>
          <a:p>
            <a:pPr algn="r" rtl="1"/>
            <a:r>
              <a:rPr lang="ar-SA" sz="3200" b="1" dirty="0">
                <a:solidFill>
                  <a:schemeClr val="tx1"/>
                </a:solidFill>
                <a:latin typeface="Sakkal Majalla" pitchFamily="2" charset="-78"/>
                <a:cs typeface="Sakkal Majalla" pitchFamily="2" charset="-78"/>
              </a:rPr>
              <a:t>2ـ وظيفة تأثيرية: (تأكيد المعاني وتثبيتها للتأثير في السامع / القارئ). </a:t>
            </a:r>
            <a:endParaRPr lang="en-US" sz="3200" b="1" dirty="0">
              <a:solidFill>
                <a:schemeClr val="tx1"/>
              </a:solidFill>
              <a:latin typeface="Sakkal Majalla" pitchFamily="2" charset="-78"/>
              <a:cs typeface="Sakkal Majalla" pitchFamily="2" charset="-78"/>
            </a:endParaRPr>
          </a:p>
        </p:txBody>
      </p:sp>
      <p:sp>
        <p:nvSpPr>
          <p:cNvPr id="9" name="Rectangle 8"/>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20610667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anim calcmode="lin" valueType="num">
                                      <p:cBhvr>
                                        <p:cTn id="1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14" dur="500"/>
                                        <p:tgtEl>
                                          <p:spTgt spid="2">
                                            <p:txEl>
                                              <p:pRg st="6" end="6"/>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p:cNvSpPr/>
          <p:nvPr/>
        </p:nvSpPr>
        <p:spPr>
          <a:xfrm>
            <a:off x="0" y="20167"/>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SA" sz="4400" b="1" dirty="0">
                <a:solidFill>
                  <a:schemeClr val="tx1">
                    <a:lumMod val="95000"/>
                    <a:lumOff val="5000"/>
                  </a:schemeClr>
                </a:solidFill>
                <a:latin typeface="Sakkal Majalla" pitchFamily="2" charset="-78"/>
                <a:cs typeface="Sakkal Majalla" pitchFamily="2" charset="-78"/>
              </a:rPr>
              <a:t>تحليل النصّ (المقطع الثالث)</a:t>
            </a:r>
          </a:p>
          <a:p>
            <a:pPr algn="ctr" rtl="1"/>
            <a:endParaRPr lang="en-US" sz="4400" b="1" dirty="0">
              <a:solidFill>
                <a:schemeClr val="tx1">
                  <a:lumMod val="95000"/>
                  <a:lumOff val="5000"/>
                </a:schemeClr>
              </a:solidFill>
            </a:endParaRPr>
          </a:p>
        </p:txBody>
      </p:sp>
      <p:sp>
        <p:nvSpPr>
          <p:cNvPr id="2" name="Rectangle 1"/>
          <p:cNvSpPr/>
          <p:nvPr/>
        </p:nvSpPr>
        <p:spPr>
          <a:xfrm>
            <a:off x="367817" y="1117667"/>
            <a:ext cx="11372850" cy="52974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ـ اغتنتِ القصيدةُ بمظاهرَ إيقاعيةٍ مختلفة، عيّنْ أربعةً منها، ودعّمها بأمثلةٍ دقيقةٍ:</a:t>
            </a:r>
            <a:endParaRPr lang="ar-BH" sz="3200" b="1" dirty="0">
              <a:solidFill>
                <a:schemeClr val="tx1"/>
              </a:solidFill>
              <a:latin typeface="Sakkal Majalla" pitchFamily="2" charset="-78"/>
              <a:cs typeface="Sakkal Majalla" pitchFamily="2" charset="-78"/>
            </a:endParaRPr>
          </a:p>
          <a:p>
            <a:pPr algn="r" rtl="1"/>
            <a:endParaRPr lang="ar-BH" sz="3200" b="1" dirty="0">
              <a:solidFill>
                <a:schemeClr val="tx1"/>
              </a:solidFill>
              <a:latin typeface="Sakkal Majalla" pitchFamily="2" charset="-78"/>
              <a:cs typeface="Sakkal Majalla" pitchFamily="2" charset="-78"/>
            </a:endParaRPr>
          </a:p>
          <a:p>
            <a:pPr algn="r" rtl="1"/>
            <a:endParaRPr lang="ar-BH" sz="3200" b="1" dirty="0">
              <a:solidFill>
                <a:schemeClr val="tx1"/>
              </a:solidFill>
              <a:latin typeface="Sakkal Majalla" pitchFamily="2" charset="-78"/>
              <a:cs typeface="Sakkal Majalla" pitchFamily="2" charset="-78"/>
            </a:endParaRPr>
          </a:p>
          <a:p>
            <a:pPr algn="r" rtl="1"/>
            <a:endParaRPr lang="ar-BH" sz="3200" b="1" dirty="0">
              <a:solidFill>
                <a:schemeClr val="tx1"/>
              </a:solidFill>
              <a:latin typeface="Sakkal Majalla" pitchFamily="2" charset="-78"/>
              <a:cs typeface="Sakkal Majalla" pitchFamily="2" charset="-78"/>
            </a:endParaRPr>
          </a:p>
          <a:p>
            <a:pPr algn="r" rtl="1"/>
            <a:endParaRPr lang="ar-BH" sz="3200" b="1" dirty="0">
              <a:solidFill>
                <a:schemeClr val="tx1"/>
              </a:solidFill>
              <a:latin typeface="Sakkal Majalla" pitchFamily="2" charset="-78"/>
              <a:cs typeface="Sakkal Majalla" pitchFamily="2" charset="-78"/>
            </a:endParaRPr>
          </a:p>
          <a:p>
            <a:pPr algn="r" rtl="1"/>
            <a:endParaRPr lang="ar-BH" sz="3200" b="1" dirty="0">
              <a:solidFill>
                <a:schemeClr val="tx1"/>
              </a:solidFill>
              <a:latin typeface="Sakkal Majalla" pitchFamily="2" charset="-78"/>
              <a:cs typeface="Sakkal Majalla" pitchFamily="2" charset="-78"/>
            </a:endParaRPr>
          </a:p>
          <a:p>
            <a:pPr algn="r" rtl="1"/>
            <a:endParaRPr lang="ar-BH" sz="3200" b="1" dirty="0">
              <a:solidFill>
                <a:schemeClr val="tx1"/>
              </a:solidFill>
              <a:latin typeface="Sakkal Majalla" pitchFamily="2" charset="-78"/>
              <a:cs typeface="Sakkal Majalla" pitchFamily="2" charset="-78"/>
            </a:endParaRPr>
          </a:p>
          <a:p>
            <a:pPr algn="r" rtl="1"/>
            <a:endParaRPr lang="ar-BH" sz="3200" b="1" dirty="0">
              <a:solidFill>
                <a:schemeClr val="tx1"/>
              </a:solidFill>
              <a:latin typeface="Sakkal Majalla" pitchFamily="2" charset="-78"/>
              <a:cs typeface="Sakkal Majalla" pitchFamily="2" charset="-78"/>
            </a:endParaRPr>
          </a:p>
          <a:p>
            <a:pPr algn="r" rtl="1"/>
            <a:endParaRPr lang="ar-BH" sz="3200" b="1" dirty="0">
              <a:solidFill>
                <a:schemeClr val="tx1"/>
              </a:solidFill>
              <a:latin typeface="Sakkal Majalla" pitchFamily="2" charset="-78"/>
              <a:cs typeface="Sakkal Majalla" pitchFamily="2" charset="-78"/>
            </a:endParaRPr>
          </a:p>
          <a:p>
            <a:pPr algn="r" rtl="1"/>
            <a:endParaRPr lang="ar-SA" sz="3200" b="1" dirty="0">
              <a:solidFill>
                <a:schemeClr val="tx1"/>
              </a:solidFill>
              <a:latin typeface="Sakkal Majalla" pitchFamily="2" charset="-78"/>
              <a:cs typeface="Sakkal Majalla" pitchFamily="2" charset="-78"/>
            </a:endParaRPr>
          </a:p>
        </p:txBody>
      </p:sp>
      <p:graphicFrame>
        <p:nvGraphicFramePr>
          <p:cNvPr id="9" name="Table 8"/>
          <p:cNvGraphicFramePr>
            <a:graphicFrameLocks noGrp="1"/>
          </p:cNvGraphicFramePr>
          <p:nvPr>
            <p:extLst>
              <p:ext uri="{D42A27DB-BD31-4B8C-83A1-F6EECF244321}">
                <p14:modId xmlns:p14="http://schemas.microsoft.com/office/powerpoint/2010/main" val="4013809185"/>
              </p:ext>
            </p:extLst>
          </p:nvPr>
        </p:nvGraphicFramePr>
        <p:xfrm>
          <a:off x="761516" y="2028822"/>
          <a:ext cx="10487025" cy="3930750"/>
        </p:xfrm>
        <a:graphic>
          <a:graphicData uri="http://schemas.openxmlformats.org/drawingml/2006/table">
            <a:tbl>
              <a:tblPr firstRow="1" bandRow="1">
                <a:tableStyleId>{5C22544A-7EE6-4342-B048-85BDC9FD1C3A}</a:tableStyleId>
              </a:tblPr>
              <a:tblGrid>
                <a:gridCol w="7099848">
                  <a:extLst>
                    <a:ext uri="{9D8B030D-6E8A-4147-A177-3AD203B41FA5}">
                      <a16:colId xmlns:a16="http://schemas.microsoft.com/office/drawing/2014/main" val="20000"/>
                    </a:ext>
                  </a:extLst>
                </a:gridCol>
                <a:gridCol w="3387177">
                  <a:extLst>
                    <a:ext uri="{9D8B030D-6E8A-4147-A177-3AD203B41FA5}">
                      <a16:colId xmlns:a16="http://schemas.microsoft.com/office/drawing/2014/main" val="20001"/>
                    </a:ext>
                  </a:extLst>
                </a:gridCol>
              </a:tblGrid>
              <a:tr h="680330">
                <a:tc>
                  <a:txBody>
                    <a:bodyPr/>
                    <a:lstStyle/>
                    <a:p>
                      <a:pPr algn="ctr" rtl="1"/>
                      <a:r>
                        <a:rPr lang="ar-SA" sz="2800" dirty="0">
                          <a:latin typeface="Sakkal Majalla" pitchFamily="2" charset="-78"/>
                          <a:cs typeface="Sakkal Majalla" pitchFamily="2" charset="-78"/>
                        </a:rPr>
                        <a:t>المثال</a:t>
                      </a:r>
                      <a:endParaRPr lang="en-US" sz="2800" dirty="0">
                        <a:latin typeface="Sakkal Majalla" pitchFamily="2" charset="-78"/>
                        <a:cs typeface="Sakkal Majalla" pitchFamily="2" charset="-78"/>
                      </a:endParaRPr>
                    </a:p>
                  </a:txBody>
                  <a:tcPr/>
                </a:tc>
                <a:tc>
                  <a:txBody>
                    <a:bodyPr/>
                    <a:lstStyle/>
                    <a:p>
                      <a:pPr algn="ctr" rtl="1"/>
                      <a:r>
                        <a:rPr lang="ar-SA" sz="2800" dirty="0">
                          <a:latin typeface="Sakkal Majalla" pitchFamily="2" charset="-78"/>
                          <a:cs typeface="Sakkal Majalla" pitchFamily="2" charset="-78"/>
                        </a:rPr>
                        <a:t>المظهر</a:t>
                      </a:r>
                      <a:r>
                        <a:rPr lang="ar-SA" sz="2800" baseline="0" dirty="0">
                          <a:latin typeface="Sakkal Majalla" pitchFamily="2" charset="-78"/>
                          <a:cs typeface="Sakkal Majalla" pitchFamily="2" charset="-78"/>
                        </a:rPr>
                        <a:t> الإيقاعي</a:t>
                      </a:r>
                      <a:endParaRPr lang="en-US" sz="2800" dirty="0">
                        <a:latin typeface="Sakkal Majalla" pitchFamily="2" charset="-78"/>
                        <a:cs typeface="Sakkal Majalla" pitchFamily="2" charset="-78"/>
                      </a:endParaRPr>
                    </a:p>
                  </a:txBody>
                  <a:tcPr/>
                </a:tc>
                <a:extLst>
                  <a:ext uri="{0D108BD9-81ED-4DB2-BD59-A6C34878D82A}">
                    <a16:rowId xmlns:a16="http://schemas.microsoft.com/office/drawing/2014/main" val="10000"/>
                  </a:ext>
                </a:extLst>
              </a:tr>
              <a:tr h="680330">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2800" dirty="0">
                          <a:solidFill>
                            <a:schemeClr val="tx1"/>
                          </a:solidFill>
                          <a:latin typeface="Sakkal Majalla" pitchFamily="2" charset="-78"/>
                          <a:cs typeface="Sakkal Majalla" pitchFamily="2" charset="-78"/>
                        </a:rPr>
                        <a:t>طالع</a:t>
                      </a:r>
                      <a:r>
                        <a:rPr lang="ar-SA" sz="2800" baseline="0" dirty="0">
                          <a:solidFill>
                            <a:schemeClr val="tx1"/>
                          </a:solidFill>
                          <a:latin typeface="Sakkal Majalla" pitchFamily="2" charset="-78"/>
                          <a:cs typeface="Sakkal Majalla" pitchFamily="2" charset="-78"/>
                        </a:rPr>
                        <a:t> القصيدة: </a:t>
                      </a:r>
                      <a:r>
                        <a:rPr lang="ar-SA" sz="2800" dirty="0">
                          <a:solidFill>
                            <a:schemeClr val="tx1"/>
                          </a:solidFill>
                          <a:latin typeface="Sakkal Majalla" pitchFamily="2" charset="-78"/>
                          <a:cs typeface="Sakkal Majalla" pitchFamily="2" charset="-78"/>
                        </a:rPr>
                        <a:t>أتخفيها وقد برح </a:t>
                      </a:r>
                      <a:r>
                        <a:rPr lang="ar-SA" sz="2800" dirty="0">
                          <a:solidFill>
                            <a:srgbClr val="FF0000"/>
                          </a:solidFill>
                          <a:latin typeface="Sakkal Majalla" pitchFamily="2" charset="-78"/>
                          <a:cs typeface="Sakkal Majalla" pitchFamily="2" charset="-78"/>
                        </a:rPr>
                        <a:t>الخفاء </a:t>
                      </a:r>
                      <a:r>
                        <a:rPr lang="ar-SA" sz="2800" dirty="0">
                          <a:solidFill>
                            <a:schemeClr val="tx1"/>
                          </a:solidFill>
                          <a:latin typeface="Sakkal Majalla" pitchFamily="2" charset="-78"/>
                          <a:cs typeface="Sakkal Majalla" pitchFamily="2" charset="-78"/>
                        </a:rPr>
                        <a:t>   وتسترها وقد عم </a:t>
                      </a:r>
                      <a:r>
                        <a:rPr lang="ar-SA" sz="2800" dirty="0">
                          <a:solidFill>
                            <a:srgbClr val="FF0000"/>
                          </a:solidFill>
                          <a:latin typeface="Sakkal Majalla" pitchFamily="2" charset="-78"/>
                          <a:cs typeface="Sakkal Majalla" pitchFamily="2" charset="-78"/>
                        </a:rPr>
                        <a:t>الضياء</a:t>
                      </a:r>
                    </a:p>
                  </a:txBody>
                  <a:tcPr/>
                </a:tc>
                <a:tc>
                  <a:txBody>
                    <a:bodyPr/>
                    <a:lstStyle/>
                    <a:p>
                      <a:pPr algn="ctr" rtl="1"/>
                      <a:r>
                        <a:rPr lang="ar-SA" sz="2800" b="1" dirty="0">
                          <a:solidFill>
                            <a:srgbClr val="0070C0"/>
                          </a:solidFill>
                          <a:latin typeface="Sakkal Majalla" pitchFamily="2" charset="-78"/>
                          <a:cs typeface="Sakkal Majalla" pitchFamily="2" charset="-78"/>
                        </a:rPr>
                        <a:t>التصريع</a:t>
                      </a:r>
                      <a:endParaRPr lang="en-US" sz="2800" b="1" dirty="0">
                        <a:solidFill>
                          <a:srgbClr val="0070C0"/>
                        </a:solidFill>
                        <a:latin typeface="Sakkal Majalla" pitchFamily="2" charset="-78"/>
                        <a:cs typeface="Sakkal Majalla" pitchFamily="2" charset="-78"/>
                      </a:endParaRPr>
                    </a:p>
                  </a:txBody>
                  <a:tcPr/>
                </a:tc>
                <a:extLst>
                  <a:ext uri="{0D108BD9-81ED-4DB2-BD59-A6C34878D82A}">
                    <a16:rowId xmlns:a16="http://schemas.microsoft.com/office/drawing/2014/main" val="10001"/>
                  </a:ext>
                </a:extLst>
              </a:tr>
              <a:tr h="680330">
                <a:tc>
                  <a:txBody>
                    <a:bodyPr/>
                    <a:lstStyle/>
                    <a:p>
                      <a:pPr algn="r" rtl="1"/>
                      <a:r>
                        <a:rPr lang="ar-SA" sz="2800" dirty="0">
                          <a:solidFill>
                            <a:srgbClr val="FF0000"/>
                          </a:solidFill>
                          <a:latin typeface="Sakkal Majalla" pitchFamily="2" charset="-78"/>
                          <a:cs typeface="Sakkal Majalla" pitchFamily="2" charset="-78"/>
                        </a:rPr>
                        <a:t>الضياء ـ نساء ـ العفاء ـ أولياء ـ فناء...</a:t>
                      </a:r>
                    </a:p>
                  </a:txBody>
                  <a:tcPr/>
                </a:tc>
                <a:tc>
                  <a:txBody>
                    <a:bodyPr/>
                    <a:lstStyle/>
                    <a:p>
                      <a:pPr algn="ctr" rtl="1"/>
                      <a:r>
                        <a:rPr lang="ar-SA" sz="2800" b="1" dirty="0">
                          <a:solidFill>
                            <a:srgbClr val="0070C0"/>
                          </a:solidFill>
                          <a:latin typeface="Sakkal Majalla" pitchFamily="2" charset="-78"/>
                          <a:cs typeface="Sakkal Majalla" pitchFamily="2" charset="-78"/>
                        </a:rPr>
                        <a:t> القافية</a:t>
                      </a:r>
                      <a:endParaRPr lang="en-US" sz="2800" b="1" dirty="0">
                        <a:solidFill>
                          <a:srgbClr val="0070C0"/>
                        </a:solidFill>
                      </a:endParaRPr>
                    </a:p>
                  </a:txBody>
                  <a:tcPr/>
                </a:tc>
                <a:extLst>
                  <a:ext uri="{0D108BD9-81ED-4DB2-BD59-A6C34878D82A}">
                    <a16:rowId xmlns:a16="http://schemas.microsoft.com/office/drawing/2014/main" val="10002"/>
                  </a:ext>
                </a:extLst>
              </a:tr>
              <a:tr h="895037">
                <a:tc>
                  <a:txBody>
                    <a:bodyPr/>
                    <a:lstStyle/>
                    <a:p>
                      <a:pPr algn="r" rtl="1"/>
                      <a:r>
                        <a:rPr lang="ar-SA" sz="2800" dirty="0">
                          <a:solidFill>
                            <a:schemeClr val="tx1"/>
                          </a:solidFill>
                          <a:latin typeface="Sakkal Majalla" pitchFamily="2" charset="-78"/>
                          <a:cs typeface="Sakkal Majalla" pitchFamily="2" charset="-78"/>
                        </a:rPr>
                        <a:t>غنيهم</a:t>
                      </a:r>
                      <a:r>
                        <a:rPr lang="ar-SA" sz="2800" baseline="0" dirty="0">
                          <a:solidFill>
                            <a:schemeClr val="tx1"/>
                          </a:solidFill>
                          <a:latin typeface="Sakkal Majalla" pitchFamily="2" charset="-78"/>
                          <a:cs typeface="Sakkal Majalla" pitchFamily="2" charset="-78"/>
                        </a:rPr>
                        <a:t> ب</a:t>
                      </a:r>
                      <a:r>
                        <a:rPr lang="ar-SA" sz="2800" baseline="0" dirty="0">
                          <a:solidFill>
                            <a:srgbClr val="FF0000"/>
                          </a:solidFill>
                          <a:latin typeface="Sakkal Majalla" pitchFamily="2" charset="-78"/>
                          <a:cs typeface="Sakkal Majalla" pitchFamily="2" charset="-78"/>
                        </a:rPr>
                        <a:t>خي</a:t>
                      </a:r>
                      <a:r>
                        <a:rPr lang="ar-SA" sz="2800" baseline="0" dirty="0">
                          <a:solidFill>
                            <a:schemeClr val="tx1"/>
                          </a:solidFill>
                          <a:latin typeface="Sakkal Majalla" pitchFamily="2" charset="-78"/>
                          <a:cs typeface="Sakkal Majalla" pitchFamily="2" charset="-78"/>
                        </a:rPr>
                        <a:t>ل والم</a:t>
                      </a:r>
                      <a:r>
                        <a:rPr lang="ar-SA" sz="2800" baseline="0" dirty="0">
                          <a:solidFill>
                            <a:srgbClr val="FF0000"/>
                          </a:solidFill>
                          <a:latin typeface="Sakkal Majalla" pitchFamily="2" charset="-78"/>
                          <a:cs typeface="Sakkal Majalla" pitchFamily="2" charset="-78"/>
                        </a:rPr>
                        <a:t>داوي</a:t>
                      </a:r>
                      <a:r>
                        <a:rPr lang="ar-SA" sz="2800" baseline="0" dirty="0">
                          <a:solidFill>
                            <a:schemeClr val="tx1"/>
                          </a:solidFill>
                          <a:latin typeface="Sakkal Majalla" pitchFamily="2" charset="-78"/>
                          <a:cs typeface="Sakkal Majalla" pitchFamily="2" charset="-78"/>
                        </a:rPr>
                        <a:t>    ع</a:t>
                      </a:r>
                      <a:r>
                        <a:rPr lang="ar-SA" sz="2800" baseline="0" dirty="0">
                          <a:solidFill>
                            <a:srgbClr val="FF0000"/>
                          </a:solidFill>
                          <a:latin typeface="Sakkal Majalla" pitchFamily="2" charset="-78"/>
                          <a:cs typeface="Sakkal Majalla" pitchFamily="2" charset="-78"/>
                        </a:rPr>
                        <a:t>لي</a:t>
                      </a:r>
                      <a:r>
                        <a:rPr lang="ar-SA" sz="2800" baseline="0" dirty="0">
                          <a:solidFill>
                            <a:schemeClr val="tx1"/>
                          </a:solidFill>
                          <a:latin typeface="Sakkal Majalla" pitchFamily="2" charset="-78"/>
                          <a:cs typeface="Sakkal Majalla" pitchFamily="2" charset="-78"/>
                        </a:rPr>
                        <a:t>ل والأ</a:t>
                      </a:r>
                      <a:r>
                        <a:rPr lang="ar-SA" sz="2800" baseline="0" dirty="0">
                          <a:solidFill>
                            <a:srgbClr val="FF0000"/>
                          </a:solidFill>
                          <a:latin typeface="Sakkal Majalla" pitchFamily="2" charset="-78"/>
                          <a:cs typeface="Sakkal Majalla" pitchFamily="2" charset="-78"/>
                        </a:rPr>
                        <a:t>جا</a:t>
                      </a:r>
                      <a:r>
                        <a:rPr lang="ar-SA" sz="2800" baseline="0" dirty="0">
                          <a:solidFill>
                            <a:schemeClr val="tx1"/>
                          </a:solidFill>
                          <a:latin typeface="Sakkal Majalla" pitchFamily="2" charset="-78"/>
                          <a:cs typeface="Sakkal Majalla" pitchFamily="2" charset="-78"/>
                        </a:rPr>
                        <a:t>نب أول</a:t>
                      </a:r>
                      <a:r>
                        <a:rPr lang="ar-SA" sz="2800" baseline="0" dirty="0">
                          <a:solidFill>
                            <a:srgbClr val="FF0000"/>
                          </a:solidFill>
                          <a:latin typeface="Sakkal Majalla" pitchFamily="2" charset="-78"/>
                          <a:cs typeface="Sakkal Majalla" pitchFamily="2" charset="-78"/>
                        </a:rPr>
                        <a:t>ياء</a:t>
                      </a:r>
                    </a:p>
                    <a:p>
                      <a:pPr algn="r" rtl="1"/>
                      <a:r>
                        <a:rPr lang="ar-SA" sz="2800" baseline="0" dirty="0">
                          <a:solidFill>
                            <a:schemeClr val="tx1"/>
                          </a:solidFill>
                          <a:latin typeface="Sakkal Majalla" pitchFamily="2" charset="-78"/>
                          <a:cs typeface="Sakkal Majalla" pitchFamily="2" charset="-78"/>
                        </a:rPr>
                        <a:t>مفتحة ع</a:t>
                      </a:r>
                      <a:r>
                        <a:rPr lang="ar-SA" sz="2800" baseline="0" dirty="0">
                          <a:solidFill>
                            <a:srgbClr val="FF0000"/>
                          </a:solidFill>
                          <a:latin typeface="Sakkal Majalla" pitchFamily="2" charset="-78"/>
                          <a:cs typeface="Sakkal Majalla" pitchFamily="2" charset="-78"/>
                        </a:rPr>
                        <a:t>يو</a:t>
                      </a:r>
                      <a:r>
                        <a:rPr lang="ar-SA" sz="2800" baseline="0" dirty="0">
                          <a:solidFill>
                            <a:schemeClr val="tx1"/>
                          </a:solidFill>
                          <a:latin typeface="Sakkal Majalla" pitchFamily="2" charset="-78"/>
                          <a:cs typeface="Sakkal Majalla" pitchFamily="2" charset="-78"/>
                        </a:rPr>
                        <a:t>نهم ن</a:t>
                      </a:r>
                      <a:r>
                        <a:rPr lang="ar-SA" sz="2800" baseline="0" dirty="0">
                          <a:solidFill>
                            <a:srgbClr val="FF0000"/>
                          </a:solidFill>
                          <a:latin typeface="Sakkal Majalla" pitchFamily="2" charset="-78"/>
                          <a:cs typeface="Sakkal Majalla" pitchFamily="2" charset="-78"/>
                        </a:rPr>
                        <a:t>يا</a:t>
                      </a:r>
                      <a:r>
                        <a:rPr lang="ar-SA" sz="2800" baseline="0" dirty="0">
                          <a:solidFill>
                            <a:schemeClr val="tx1"/>
                          </a:solidFill>
                          <a:latin typeface="Sakkal Majalla" pitchFamily="2" charset="-78"/>
                          <a:cs typeface="Sakkal Majalla" pitchFamily="2" charset="-78"/>
                        </a:rPr>
                        <a:t>م    أنَوْم أم ذ</a:t>
                      </a:r>
                      <a:r>
                        <a:rPr lang="ar-SA" sz="2800" baseline="0" dirty="0">
                          <a:solidFill>
                            <a:srgbClr val="FF0000"/>
                          </a:solidFill>
                          <a:latin typeface="Sakkal Majalla" pitchFamily="2" charset="-78"/>
                          <a:cs typeface="Sakkal Majalla" pitchFamily="2" charset="-78"/>
                        </a:rPr>
                        <a:t>هو</a:t>
                      </a:r>
                      <a:r>
                        <a:rPr lang="ar-SA" sz="2800" baseline="0" dirty="0">
                          <a:solidFill>
                            <a:schemeClr val="tx1"/>
                          </a:solidFill>
                          <a:latin typeface="Sakkal Majalla" pitchFamily="2" charset="-78"/>
                          <a:cs typeface="Sakkal Majalla" pitchFamily="2" charset="-78"/>
                        </a:rPr>
                        <a:t>ل أم ف</a:t>
                      </a:r>
                      <a:r>
                        <a:rPr lang="ar-SA" sz="2800" baseline="0" dirty="0">
                          <a:solidFill>
                            <a:srgbClr val="FF0000"/>
                          </a:solidFill>
                          <a:latin typeface="Sakkal Majalla" pitchFamily="2" charset="-78"/>
                          <a:cs typeface="Sakkal Majalla" pitchFamily="2" charset="-78"/>
                        </a:rPr>
                        <a:t>ناء</a:t>
                      </a:r>
                      <a:endParaRPr lang="en-US" sz="2800" dirty="0">
                        <a:solidFill>
                          <a:srgbClr val="FF0000"/>
                        </a:solidFill>
                        <a:latin typeface="Sakkal Majalla" pitchFamily="2" charset="-78"/>
                        <a:cs typeface="Sakkal Majalla" pitchFamily="2" charset="-78"/>
                      </a:endParaRPr>
                    </a:p>
                  </a:txBody>
                  <a:tcPr/>
                </a:tc>
                <a:tc>
                  <a:txBody>
                    <a:bodyPr/>
                    <a:lstStyle/>
                    <a:p>
                      <a:pPr algn="ctr"/>
                      <a:r>
                        <a:rPr lang="ar-SA" sz="2800" b="1" dirty="0">
                          <a:solidFill>
                            <a:srgbClr val="0070C0"/>
                          </a:solidFill>
                          <a:latin typeface="Sakkal Majalla" pitchFamily="2" charset="-78"/>
                          <a:cs typeface="Sakkal Majalla" pitchFamily="2" charset="-78"/>
                        </a:rPr>
                        <a:t>انتشار</a:t>
                      </a:r>
                      <a:r>
                        <a:rPr lang="ar-SA" sz="2800" b="1" baseline="0" dirty="0">
                          <a:solidFill>
                            <a:srgbClr val="0070C0"/>
                          </a:solidFill>
                          <a:latin typeface="Sakkal Majalla" pitchFamily="2" charset="-78"/>
                          <a:cs typeface="Sakkal Majalla" pitchFamily="2" charset="-78"/>
                        </a:rPr>
                        <a:t> المدّ</a:t>
                      </a:r>
                      <a:endParaRPr lang="en-US" sz="2800" b="1" dirty="0">
                        <a:solidFill>
                          <a:srgbClr val="0070C0"/>
                        </a:solidFill>
                      </a:endParaRPr>
                    </a:p>
                  </a:txBody>
                  <a:tcPr/>
                </a:tc>
                <a:extLst>
                  <a:ext uri="{0D108BD9-81ED-4DB2-BD59-A6C34878D82A}">
                    <a16:rowId xmlns:a16="http://schemas.microsoft.com/office/drawing/2014/main" val="10003"/>
                  </a:ext>
                </a:extLst>
              </a:tr>
              <a:tr h="895037">
                <a:tc>
                  <a:txBody>
                    <a:bodyPr/>
                    <a:lstStyle/>
                    <a:p>
                      <a:pPr algn="r" rtl="1"/>
                      <a:r>
                        <a:rPr lang="ar-SA" sz="2800" dirty="0">
                          <a:solidFill>
                            <a:srgbClr val="FF0000"/>
                          </a:solidFill>
                          <a:latin typeface="Sakkal Majalla" pitchFamily="2" charset="-78"/>
                          <a:cs typeface="Sakkal Majalla" pitchFamily="2" charset="-78"/>
                        </a:rPr>
                        <a:t>شباب</a:t>
                      </a:r>
                      <a:r>
                        <a:rPr lang="ar-SA" sz="2800" baseline="0" dirty="0">
                          <a:solidFill>
                            <a:srgbClr val="FF0000"/>
                          </a:solidFill>
                          <a:latin typeface="Sakkal Majalla" pitchFamily="2" charset="-78"/>
                          <a:cs typeface="Sakkal Majalla" pitchFamily="2" charset="-78"/>
                        </a:rPr>
                        <a:t> الشرق</a:t>
                      </a:r>
                      <a:r>
                        <a:rPr lang="ar-SA" sz="2800" baseline="0" dirty="0">
                          <a:solidFill>
                            <a:schemeClr val="tx1"/>
                          </a:solidFill>
                          <a:latin typeface="Sakkal Majalla" pitchFamily="2" charset="-78"/>
                          <a:cs typeface="Sakkal Majalla" pitchFamily="2" charset="-78"/>
                        </a:rPr>
                        <a:t> (البيتان 6 و 7) ـ </a:t>
                      </a:r>
                      <a:r>
                        <a:rPr lang="ar-SA" sz="2800" baseline="0" dirty="0">
                          <a:solidFill>
                            <a:srgbClr val="FF0000"/>
                          </a:solidFill>
                          <a:latin typeface="Sakkal Majalla" pitchFamily="2" charset="-78"/>
                          <a:cs typeface="Sakkal Majalla" pitchFamily="2" charset="-78"/>
                        </a:rPr>
                        <a:t>يعوز</a:t>
                      </a:r>
                      <a:r>
                        <a:rPr lang="ar-SA" sz="2800" baseline="0" dirty="0">
                          <a:solidFill>
                            <a:schemeClr val="tx1"/>
                          </a:solidFill>
                          <a:latin typeface="Sakkal Majalla" pitchFamily="2" charset="-78"/>
                          <a:cs typeface="Sakkal Majalla" pitchFamily="2" charset="-78"/>
                        </a:rPr>
                        <a:t> </a:t>
                      </a:r>
                      <a:r>
                        <a:rPr lang="ar-SA" sz="2800" baseline="0" dirty="0">
                          <a:solidFill>
                            <a:srgbClr val="FF0000"/>
                          </a:solidFill>
                          <a:latin typeface="Sakkal Majalla" pitchFamily="2" charset="-78"/>
                          <a:cs typeface="Sakkal Majalla" pitchFamily="2" charset="-78"/>
                        </a:rPr>
                        <a:t>رقينا</a:t>
                      </a:r>
                      <a:r>
                        <a:rPr lang="ar-SA" sz="2800" baseline="0" dirty="0">
                          <a:solidFill>
                            <a:schemeClr val="tx1"/>
                          </a:solidFill>
                          <a:latin typeface="Sakkal Majalla" pitchFamily="2" charset="-78"/>
                          <a:cs typeface="Sakkal Majalla" pitchFamily="2" charset="-78"/>
                        </a:rPr>
                        <a:t> (البيان 13 و14) ـ </a:t>
                      </a:r>
                      <a:r>
                        <a:rPr lang="ar-SA" sz="2800" baseline="0" dirty="0">
                          <a:solidFill>
                            <a:srgbClr val="FF0000"/>
                          </a:solidFill>
                          <a:latin typeface="Sakkal Majalla" pitchFamily="2" charset="-78"/>
                          <a:cs typeface="Sakkal Majalla" pitchFamily="2" charset="-78"/>
                        </a:rPr>
                        <a:t>العلم</a:t>
                      </a:r>
                      <a:r>
                        <a:rPr lang="en-US" sz="2800" baseline="0" dirty="0">
                          <a:solidFill>
                            <a:srgbClr val="FF0000"/>
                          </a:solidFill>
                          <a:latin typeface="Sakkal Majalla" pitchFamily="2" charset="-78"/>
                          <a:cs typeface="Sakkal Majalla" pitchFamily="2" charset="-78"/>
                        </a:rPr>
                        <a:t> </a:t>
                      </a:r>
                      <a:r>
                        <a:rPr lang="ar-SA" sz="2800" baseline="0" dirty="0">
                          <a:solidFill>
                            <a:schemeClr val="tx1"/>
                          </a:solidFill>
                          <a:latin typeface="Sakkal Majalla" pitchFamily="2" charset="-78"/>
                          <a:cs typeface="Sakkal Majalla" pitchFamily="2" charset="-78"/>
                        </a:rPr>
                        <a:t>(الأبيات 12، 13، 14، 18)</a:t>
                      </a:r>
                      <a:endParaRPr lang="en-US" sz="2800" dirty="0">
                        <a:solidFill>
                          <a:schemeClr val="tx1"/>
                        </a:solidFill>
                        <a:latin typeface="Sakkal Majalla" pitchFamily="2" charset="-78"/>
                        <a:cs typeface="Sakkal Majalla" pitchFamily="2" charset="-78"/>
                      </a:endParaRPr>
                    </a:p>
                  </a:txBody>
                  <a:tcPr/>
                </a:tc>
                <a:tc>
                  <a:txBody>
                    <a:bodyPr/>
                    <a:lstStyle/>
                    <a:p>
                      <a:pPr algn="ctr" rtl="1"/>
                      <a:r>
                        <a:rPr lang="ar-SA" sz="2800" b="1" dirty="0">
                          <a:solidFill>
                            <a:srgbClr val="0070C0"/>
                          </a:solidFill>
                          <a:latin typeface="Sakkal Majalla" pitchFamily="2" charset="-78"/>
                          <a:cs typeface="Sakkal Majalla" pitchFamily="2" charset="-78"/>
                        </a:rPr>
                        <a:t>الترديد</a:t>
                      </a:r>
                      <a:r>
                        <a:rPr lang="ar-SA" sz="2800" b="1" baseline="0" dirty="0">
                          <a:solidFill>
                            <a:srgbClr val="0070C0"/>
                          </a:solidFill>
                          <a:latin typeface="Sakkal Majalla" pitchFamily="2" charset="-78"/>
                          <a:cs typeface="Sakkal Majalla" pitchFamily="2" charset="-78"/>
                        </a:rPr>
                        <a:t> اللفظي</a:t>
                      </a:r>
                      <a:endParaRPr lang="en-US" sz="2800" b="1" dirty="0">
                        <a:solidFill>
                          <a:srgbClr val="0070C0"/>
                        </a:solidFill>
                      </a:endParaRPr>
                    </a:p>
                  </a:txBody>
                  <a:tcPr/>
                </a:tc>
                <a:extLst>
                  <a:ext uri="{0D108BD9-81ED-4DB2-BD59-A6C34878D82A}">
                    <a16:rowId xmlns:a16="http://schemas.microsoft.com/office/drawing/2014/main" val="10004"/>
                  </a:ext>
                </a:extLst>
              </a:tr>
            </a:tbl>
          </a:graphicData>
        </a:graphic>
      </p:graphicFrame>
      <p:sp>
        <p:nvSpPr>
          <p:cNvPr id="11" name="Rectangle 10"/>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513835022"/>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0" y="982713"/>
            <a:ext cx="12191999" cy="2308324"/>
          </a:xfrm>
          <a:prstGeom prst="rect">
            <a:avLst/>
          </a:prstGeom>
        </p:spPr>
        <p:txBody>
          <a:bodyPr wrap="square">
            <a:spAutoFit/>
          </a:bodyPr>
          <a:lstStyle/>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en-US" dirty="0"/>
          </a:p>
        </p:txBody>
      </p:sp>
      <p:sp>
        <p:nvSpPr>
          <p:cNvPr id="3" name="Rectangle 2"/>
          <p:cNvSpPr/>
          <p:nvPr/>
        </p:nvSpPr>
        <p:spPr>
          <a:xfrm>
            <a:off x="155575" y="1085850"/>
            <a:ext cx="11874500" cy="52435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ـ استخدمَ الشاعرُ الاستفهامَ بالهمزةِ في ثلاثةِ أبياتٍ من القصيدةِ، اقرأ هذه الأبياتَ بتمعّنٍ، وحدّد</a:t>
            </a:r>
            <a:r>
              <a:rPr lang="en-US" sz="3200" b="1" dirty="0">
                <a:solidFill>
                  <a:schemeClr val="tx1"/>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المعنى</a:t>
            </a:r>
            <a:r>
              <a:rPr lang="en-US" sz="3200" b="1" dirty="0">
                <a:solidFill>
                  <a:schemeClr val="tx1"/>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الذي أفادهُ الاستفهام في كل بيتٍ منها:</a:t>
            </a: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p:txBody>
      </p:sp>
      <p:sp>
        <p:nvSpPr>
          <p:cNvPr id="5" name="Rectangle 4"/>
          <p:cNvSpPr/>
          <p:nvPr/>
        </p:nvSpPr>
        <p:spPr>
          <a:xfrm>
            <a:off x="-1" y="25068"/>
            <a:ext cx="12191999" cy="957646"/>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BH" sz="4400" b="1" dirty="0">
                <a:solidFill>
                  <a:schemeClr val="tx1">
                    <a:lumMod val="95000"/>
                    <a:lumOff val="5000"/>
                  </a:schemeClr>
                </a:solidFill>
                <a:latin typeface="Sakkal Majalla" pitchFamily="2" charset="-78"/>
                <a:cs typeface="Sakkal Majalla" pitchFamily="2" charset="-78"/>
              </a:rPr>
              <a:t>النشاط </a:t>
            </a:r>
            <a:r>
              <a:rPr lang="ar-SA" sz="4400" b="1" dirty="0">
                <a:solidFill>
                  <a:schemeClr val="tx1">
                    <a:lumMod val="95000"/>
                    <a:lumOff val="5000"/>
                  </a:schemeClr>
                </a:solidFill>
                <a:latin typeface="Sakkal Majalla" pitchFamily="2" charset="-78"/>
                <a:cs typeface="Sakkal Majalla" pitchFamily="2" charset="-78"/>
              </a:rPr>
              <a:t>التأليف</a:t>
            </a:r>
            <a:r>
              <a:rPr lang="ar-BH" sz="4400" b="1" dirty="0">
                <a:solidFill>
                  <a:schemeClr val="tx1">
                    <a:lumMod val="95000"/>
                    <a:lumOff val="5000"/>
                  </a:schemeClr>
                </a:solidFill>
                <a:latin typeface="Sakkal Majalla" pitchFamily="2" charset="-78"/>
                <a:cs typeface="Sakkal Majalla" pitchFamily="2" charset="-78"/>
              </a:rPr>
              <a:t>ي (1)</a:t>
            </a:r>
            <a:endParaRPr lang="ar-SA" sz="4400" b="1" dirty="0">
              <a:solidFill>
                <a:schemeClr val="tx1">
                  <a:lumMod val="95000"/>
                  <a:lumOff val="5000"/>
                </a:schemeClr>
              </a:solidFill>
              <a:latin typeface="Sakkal Majalla" pitchFamily="2" charset="-78"/>
              <a:cs typeface="Sakkal Majalla" pitchFamily="2" charset="-78"/>
            </a:endParaRPr>
          </a:p>
          <a:p>
            <a:pPr algn="ctr" rtl="1"/>
            <a:endParaRPr lang="en-US" sz="4400" b="1" dirty="0">
              <a:solidFill>
                <a:schemeClr val="tx1">
                  <a:lumMod val="95000"/>
                  <a:lumOff val="5000"/>
                </a:schemeClr>
              </a:solidFill>
            </a:endParaRPr>
          </a:p>
        </p:txBody>
      </p:sp>
      <p:sp>
        <p:nvSpPr>
          <p:cNvPr id="6" name="Rounded Rectangle 5"/>
          <p:cNvSpPr/>
          <p:nvPr/>
        </p:nvSpPr>
        <p:spPr>
          <a:xfrm>
            <a:off x="6005029" y="2273886"/>
            <a:ext cx="5857875" cy="916634"/>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Sakkal Majalla" pitchFamily="2" charset="-78"/>
                <a:cs typeface="Sakkal Majalla" pitchFamily="2" charset="-78"/>
              </a:rPr>
              <a:t>مفتحةٌ عيونُهم نيامٌ   </a:t>
            </a:r>
            <a:r>
              <a:rPr lang="ar-SA" sz="2800" b="1" dirty="0">
                <a:solidFill>
                  <a:srgbClr val="FF0000"/>
                </a:solidFill>
                <a:latin typeface="Sakkal Majalla" pitchFamily="2" charset="-78"/>
                <a:cs typeface="Sakkal Majalla" pitchFamily="2" charset="-78"/>
              </a:rPr>
              <a:t>أ</a:t>
            </a:r>
            <a:r>
              <a:rPr lang="ar-SA" sz="2800" b="1" dirty="0">
                <a:solidFill>
                  <a:schemeClr val="tx1"/>
                </a:solidFill>
                <a:latin typeface="Sakkal Majalla" pitchFamily="2" charset="-78"/>
                <a:cs typeface="Sakkal Majalla" pitchFamily="2" charset="-78"/>
              </a:rPr>
              <a:t>نَومٌ أم ذهولٌ أم فناءُ؟</a:t>
            </a:r>
            <a:endParaRPr lang="en-US" sz="2800" b="1" dirty="0">
              <a:solidFill>
                <a:schemeClr val="tx1"/>
              </a:solidFill>
              <a:latin typeface="Sakkal Majalla" pitchFamily="2" charset="-78"/>
              <a:cs typeface="Sakkal Majalla" pitchFamily="2" charset="-78"/>
            </a:endParaRPr>
          </a:p>
        </p:txBody>
      </p:sp>
      <p:sp>
        <p:nvSpPr>
          <p:cNvPr id="7" name="Rounded Rectangle 6"/>
          <p:cNvSpPr/>
          <p:nvPr/>
        </p:nvSpPr>
        <p:spPr>
          <a:xfrm>
            <a:off x="6005030" y="3707606"/>
            <a:ext cx="5857874" cy="916634"/>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FF0000"/>
                </a:solidFill>
                <a:latin typeface="Sakkal Majalla" pitchFamily="2" charset="-78"/>
                <a:cs typeface="Sakkal Majalla" pitchFamily="2" charset="-78"/>
              </a:rPr>
              <a:t>أ</a:t>
            </a:r>
            <a:r>
              <a:rPr lang="ar-SA" sz="2800" b="1" dirty="0">
                <a:solidFill>
                  <a:schemeClr val="tx1"/>
                </a:solidFill>
                <a:latin typeface="Sakkal Majalla" pitchFamily="2" charset="-78"/>
                <a:cs typeface="Sakkal Majalla" pitchFamily="2" charset="-78"/>
              </a:rPr>
              <a:t>لمْ نكُ في سمَا العلم الثريَّا  لنا في مُعظمِ الأرضِ اللواءُ؟</a:t>
            </a:r>
            <a:endParaRPr lang="en-US" sz="2800" b="1" dirty="0">
              <a:solidFill>
                <a:schemeClr val="tx1"/>
              </a:solidFill>
              <a:latin typeface="Sakkal Majalla" pitchFamily="2" charset="-78"/>
              <a:cs typeface="Sakkal Majalla" pitchFamily="2" charset="-78"/>
            </a:endParaRPr>
          </a:p>
        </p:txBody>
      </p:sp>
      <p:sp>
        <p:nvSpPr>
          <p:cNvPr id="8" name="Rounded Rectangle 7"/>
          <p:cNvSpPr/>
          <p:nvPr/>
        </p:nvSpPr>
        <p:spPr>
          <a:xfrm>
            <a:off x="6005029" y="5181747"/>
            <a:ext cx="5857875" cy="916634"/>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FF0000"/>
                </a:solidFill>
                <a:latin typeface="Sakkal Majalla" pitchFamily="2" charset="-78"/>
                <a:cs typeface="Sakkal Majalla" pitchFamily="2" charset="-78"/>
              </a:rPr>
              <a:t>أ</a:t>
            </a:r>
            <a:r>
              <a:rPr lang="ar-SA" sz="2800" b="1" dirty="0">
                <a:solidFill>
                  <a:schemeClr val="tx1"/>
                </a:solidFill>
                <a:latin typeface="Sakkal Majalla" pitchFamily="2" charset="-78"/>
                <a:cs typeface="Sakkal Majalla" pitchFamily="2" charset="-78"/>
              </a:rPr>
              <a:t>نرضى بالهوانِ ونرتضيهِ   كأنَّ النورَ والظلمَا سواءُ؟</a:t>
            </a:r>
            <a:endParaRPr lang="en-US" sz="2800" b="1" dirty="0">
              <a:solidFill>
                <a:schemeClr val="tx1"/>
              </a:solidFill>
              <a:latin typeface="Sakkal Majalla" pitchFamily="2" charset="-78"/>
              <a:cs typeface="Sakkal Majalla" pitchFamily="2" charset="-78"/>
            </a:endParaRPr>
          </a:p>
        </p:txBody>
      </p:sp>
      <p:sp>
        <p:nvSpPr>
          <p:cNvPr id="9" name="Down Arrow 8"/>
          <p:cNvSpPr/>
          <p:nvPr/>
        </p:nvSpPr>
        <p:spPr>
          <a:xfrm rot="5400000">
            <a:off x="4940107" y="2285441"/>
            <a:ext cx="748422" cy="8935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rot="5400000">
            <a:off x="4940107" y="3719161"/>
            <a:ext cx="748422" cy="8935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5400000">
            <a:off x="4940106" y="5193301"/>
            <a:ext cx="748422" cy="8935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Preparation 11"/>
          <p:cNvSpPr/>
          <p:nvPr/>
        </p:nvSpPr>
        <p:spPr>
          <a:xfrm>
            <a:off x="307974" y="2273886"/>
            <a:ext cx="4405693" cy="916634"/>
          </a:xfrm>
          <a:prstGeom prst="flowChartPreparation">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Sakkal Majalla" pitchFamily="2" charset="-78"/>
                <a:cs typeface="Sakkal Majalla" pitchFamily="2" charset="-78"/>
              </a:rPr>
              <a:t>طلب التعيين (تحد</a:t>
            </a:r>
            <a:r>
              <a:rPr lang="ar-BH" sz="2800" b="1" dirty="0">
                <a:solidFill>
                  <a:schemeClr val="tx1"/>
                </a:solidFill>
                <a:latin typeface="Sakkal Majalla" pitchFamily="2" charset="-78"/>
                <a:cs typeface="Sakkal Majalla" pitchFamily="2" charset="-78"/>
              </a:rPr>
              <a:t>ي</a:t>
            </a:r>
            <a:r>
              <a:rPr lang="ar-SA" sz="2800" b="1" dirty="0">
                <a:solidFill>
                  <a:schemeClr val="tx1"/>
                </a:solidFill>
                <a:latin typeface="Sakkal Majalla" pitchFamily="2" charset="-78"/>
                <a:cs typeface="Sakkal Majalla" pitchFamily="2" charset="-78"/>
              </a:rPr>
              <a:t>د أحد الخيارات الثلاثة).</a:t>
            </a:r>
            <a:endParaRPr lang="en-US" sz="2800" b="1" dirty="0">
              <a:solidFill>
                <a:schemeClr val="tx1"/>
              </a:solidFill>
              <a:latin typeface="Sakkal Majalla" pitchFamily="2" charset="-78"/>
              <a:cs typeface="Sakkal Majalla" pitchFamily="2" charset="-78"/>
            </a:endParaRPr>
          </a:p>
        </p:txBody>
      </p:sp>
      <p:sp>
        <p:nvSpPr>
          <p:cNvPr id="13" name="Flowchart: Preparation 12"/>
          <p:cNvSpPr/>
          <p:nvPr/>
        </p:nvSpPr>
        <p:spPr>
          <a:xfrm>
            <a:off x="318604" y="3749658"/>
            <a:ext cx="4395064" cy="832529"/>
          </a:xfrm>
          <a:prstGeom prst="flowChartPreparation">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Sakkal Majalla" pitchFamily="2" charset="-78"/>
                <a:cs typeface="Sakkal Majalla" pitchFamily="2" charset="-78"/>
              </a:rPr>
              <a:t>الحثُّ والتحفيز.</a:t>
            </a:r>
            <a:endParaRPr lang="en-US" sz="2800" b="1" dirty="0">
              <a:solidFill>
                <a:schemeClr val="tx1"/>
              </a:solidFill>
              <a:latin typeface="Sakkal Majalla" pitchFamily="2" charset="-78"/>
              <a:cs typeface="Sakkal Majalla" pitchFamily="2" charset="-78"/>
            </a:endParaRPr>
          </a:p>
        </p:txBody>
      </p:sp>
      <p:sp>
        <p:nvSpPr>
          <p:cNvPr id="14" name="Flowchart: Preparation 13"/>
          <p:cNvSpPr/>
          <p:nvPr/>
        </p:nvSpPr>
        <p:spPr>
          <a:xfrm>
            <a:off x="318604" y="5181747"/>
            <a:ext cx="4395064" cy="916634"/>
          </a:xfrm>
          <a:prstGeom prst="flowChartPreparation">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Sakkal Majalla" pitchFamily="2" charset="-78"/>
                <a:cs typeface="Sakkal Majalla" pitchFamily="2" charset="-78"/>
              </a:rPr>
              <a:t>الاستنكار.</a:t>
            </a:r>
            <a:endParaRPr lang="en-US" sz="2800" b="1" dirty="0">
              <a:solidFill>
                <a:schemeClr val="tx1"/>
              </a:solidFill>
              <a:latin typeface="Sakkal Majalla" pitchFamily="2" charset="-78"/>
              <a:cs typeface="Sakkal Majalla" pitchFamily="2" charset="-78"/>
            </a:endParaRPr>
          </a:p>
        </p:txBody>
      </p:sp>
      <p:sp>
        <p:nvSpPr>
          <p:cNvPr id="17" name="Rectangle 16"/>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6440377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fltVal val="0"/>
                                          </p:val>
                                        </p:tav>
                                        <p:tav tm="100000">
                                          <p:val>
                                            <p:strVal val="#ppt_w"/>
                                          </p:val>
                                        </p:tav>
                                      </p:tavLst>
                                    </p:anim>
                                    <p:anim calcmode="lin" valueType="num">
                                      <p:cBhvr>
                                        <p:cTn id="40" dur="1000" fill="hold"/>
                                        <p:tgtEl>
                                          <p:spTgt spid="13"/>
                                        </p:tgtEl>
                                        <p:attrNameLst>
                                          <p:attrName>ppt_h</p:attrName>
                                        </p:attrNameLst>
                                      </p:cBhvr>
                                      <p:tavLst>
                                        <p:tav tm="0">
                                          <p:val>
                                            <p:fltVal val="0"/>
                                          </p:val>
                                        </p:tav>
                                        <p:tav tm="100000">
                                          <p:val>
                                            <p:strVal val="#ppt_h"/>
                                          </p:val>
                                        </p:tav>
                                      </p:tavLst>
                                    </p:anim>
                                    <p:anim calcmode="lin" valueType="num">
                                      <p:cBhvr>
                                        <p:cTn id="41" dur="1000" fill="hold"/>
                                        <p:tgtEl>
                                          <p:spTgt spid="13"/>
                                        </p:tgtEl>
                                        <p:attrNameLst>
                                          <p:attrName>style.rotation</p:attrName>
                                        </p:attrNameLst>
                                      </p:cBhvr>
                                      <p:tavLst>
                                        <p:tav tm="0">
                                          <p:val>
                                            <p:fltVal val="90"/>
                                          </p:val>
                                        </p:tav>
                                        <p:tav tm="100000">
                                          <p:val>
                                            <p:fltVal val="0"/>
                                          </p:val>
                                        </p:tav>
                                      </p:tavLst>
                                    </p:anim>
                                    <p:animEffect transition="in" filter="fade">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80">
                                          <p:stCondLst>
                                            <p:cond delay="0"/>
                                          </p:stCondLst>
                                        </p:cTn>
                                        <p:tgtEl>
                                          <p:spTgt spid="14"/>
                                        </p:tgtEl>
                                      </p:cBhvr>
                                    </p:animEffect>
                                    <p:anim calcmode="lin" valueType="num">
                                      <p:cBhvr>
                                        <p:cTn id="6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5" dur="26">
                                          <p:stCondLst>
                                            <p:cond delay="650"/>
                                          </p:stCondLst>
                                        </p:cTn>
                                        <p:tgtEl>
                                          <p:spTgt spid="14"/>
                                        </p:tgtEl>
                                      </p:cBhvr>
                                      <p:to x="100000" y="60000"/>
                                    </p:animScale>
                                    <p:animScale>
                                      <p:cBhvr>
                                        <p:cTn id="66" dur="166" decel="50000">
                                          <p:stCondLst>
                                            <p:cond delay="676"/>
                                          </p:stCondLst>
                                        </p:cTn>
                                        <p:tgtEl>
                                          <p:spTgt spid="14"/>
                                        </p:tgtEl>
                                      </p:cBhvr>
                                      <p:to x="100000" y="100000"/>
                                    </p:animScale>
                                    <p:animScale>
                                      <p:cBhvr>
                                        <p:cTn id="67" dur="26">
                                          <p:stCondLst>
                                            <p:cond delay="1312"/>
                                          </p:stCondLst>
                                        </p:cTn>
                                        <p:tgtEl>
                                          <p:spTgt spid="14"/>
                                        </p:tgtEl>
                                      </p:cBhvr>
                                      <p:to x="100000" y="80000"/>
                                    </p:animScale>
                                    <p:animScale>
                                      <p:cBhvr>
                                        <p:cTn id="68" dur="166" decel="50000">
                                          <p:stCondLst>
                                            <p:cond delay="1338"/>
                                          </p:stCondLst>
                                        </p:cTn>
                                        <p:tgtEl>
                                          <p:spTgt spid="14"/>
                                        </p:tgtEl>
                                      </p:cBhvr>
                                      <p:to x="100000" y="100000"/>
                                    </p:animScale>
                                    <p:animScale>
                                      <p:cBhvr>
                                        <p:cTn id="69" dur="26">
                                          <p:stCondLst>
                                            <p:cond delay="1642"/>
                                          </p:stCondLst>
                                        </p:cTn>
                                        <p:tgtEl>
                                          <p:spTgt spid="14"/>
                                        </p:tgtEl>
                                      </p:cBhvr>
                                      <p:to x="100000" y="90000"/>
                                    </p:animScale>
                                    <p:animScale>
                                      <p:cBhvr>
                                        <p:cTn id="70" dur="166" decel="50000">
                                          <p:stCondLst>
                                            <p:cond delay="1668"/>
                                          </p:stCondLst>
                                        </p:cTn>
                                        <p:tgtEl>
                                          <p:spTgt spid="14"/>
                                        </p:tgtEl>
                                      </p:cBhvr>
                                      <p:to x="100000" y="100000"/>
                                    </p:animScale>
                                    <p:animScale>
                                      <p:cBhvr>
                                        <p:cTn id="71" dur="26">
                                          <p:stCondLst>
                                            <p:cond delay="1808"/>
                                          </p:stCondLst>
                                        </p:cTn>
                                        <p:tgtEl>
                                          <p:spTgt spid="14"/>
                                        </p:tgtEl>
                                      </p:cBhvr>
                                      <p:to x="100000" y="95000"/>
                                    </p:animScale>
                                    <p:animScale>
                                      <p:cBhvr>
                                        <p:cTn id="72"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0" y="982713"/>
            <a:ext cx="12191999" cy="2308324"/>
          </a:xfrm>
          <a:prstGeom prst="rect">
            <a:avLst/>
          </a:prstGeom>
        </p:spPr>
        <p:txBody>
          <a:bodyPr wrap="square">
            <a:spAutoFit/>
          </a:bodyPr>
          <a:lstStyle/>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ar-SA" dirty="0">
              <a:latin typeface="Sakkal Majalla" pitchFamily="2" charset="-78"/>
              <a:cs typeface="Sakkal Majalla" pitchFamily="2" charset="-78"/>
            </a:endParaRPr>
          </a:p>
          <a:p>
            <a:endParaRPr lang="en-US" dirty="0"/>
          </a:p>
        </p:txBody>
      </p:sp>
      <p:sp>
        <p:nvSpPr>
          <p:cNvPr id="3" name="Rectangle 2"/>
          <p:cNvSpPr/>
          <p:nvPr/>
        </p:nvSpPr>
        <p:spPr>
          <a:xfrm>
            <a:off x="155575" y="1085850"/>
            <a:ext cx="11874500" cy="52435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SA" sz="3200" b="1" dirty="0">
                <a:solidFill>
                  <a:schemeClr val="tx1"/>
                </a:solidFill>
                <a:latin typeface="Sakkal Majalla" pitchFamily="2" charset="-78"/>
                <a:cs typeface="Sakkal Majalla" pitchFamily="2" charset="-78"/>
              </a:rPr>
              <a:t>ـ جعل الشاعرُ العلمَ أساسَ نهضةِ الشرق، بيّنْ من خلال فهمكَ الأبياتَ الثلاثةَ التاليةَ مكانةَ العلم في</a:t>
            </a:r>
            <a:r>
              <a:rPr lang="en-US" sz="3200" b="1" dirty="0">
                <a:solidFill>
                  <a:schemeClr val="tx1"/>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تحقيق نهضةِ الشرقيين. </a:t>
            </a: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a:p>
            <a:pPr algn="ctr" rtl="1"/>
            <a:endParaRPr lang="en-US" sz="3200" dirty="0">
              <a:solidFill>
                <a:schemeClr val="tx1"/>
              </a:solidFill>
              <a:latin typeface="Sakkal Majalla" pitchFamily="2" charset="-78"/>
              <a:cs typeface="Sakkal Majalla" pitchFamily="2" charset="-78"/>
            </a:endParaRPr>
          </a:p>
        </p:txBody>
      </p:sp>
      <p:sp>
        <p:nvSpPr>
          <p:cNvPr id="5" name="Rectangle 4"/>
          <p:cNvSpPr/>
          <p:nvPr/>
        </p:nvSpPr>
        <p:spPr>
          <a:xfrm>
            <a:off x="1" y="13187"/>
            <a:ext cx="12191999" cy="969526"/>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r>
              <a:rPr lang="ar-BH" sz="4400" b="1" dirty="0">
                <a:solidFill>
                  <a:schemeClr val="tx1">
                    <a:lumMod val="95000"/>
                    <a:lumOff val="5000"/>
                  </a:schemeClr>
                </a:solidFill>
                <a:latin typeface="Sakkal Majalla" pitchFamily="2" charset="-78"/>
                <a:cs typeface="Sakkal Majalla" pitchFamily="2" charset="-78"/>
              </a:rPr>
              <a:t>النشاط </a:t>
            </a:r>
            <a:r>
              <a:rPr lang="ar-SA" sz="4400" b="1" dirty="0">
                <a:solidFill>
                  <a:schemeClr val="tx1">
                    <a:lumMod val="95000"/>
                    <a:lumOff val="5000"/>
                  </a:schemeClr>
                </a:solidFill>
                <a:latin typeface="Sakkal Majalla" pitchFamily="2" charset="-78"/>
                <a:cs typeface="Sakkal Majalla" pitchFamily="2" charset="-78"/>
              </a:rPr>
              <a:t>التأليف</a:t>
            </a:r>
            <a:r>
              <a:rPr lang="ar-BH" sz="4400" b="1" dirty="0">
                <a:solidFill>
                  <a:schemeClr val="tx1">
                    <a:lumMod val="95000"/>
                    <a:lumOff val="5000"/>
                  </a:schemeClr>
                </a:solidFill>
                <a:latin typeface="Sakkal Majalla" pitchFamily="2" charset="-78"/>
                <a:cs typeface="Sakkal Majalla" pitchFamily="2" charset="-78"/>
              </a:rPr>
              <a:t>ي (2)</a:t>
            </a:r>
            <a:endParaRPr lang="ar-SA" sz="4400" b="1" dirty="0">
              <a:solidFill>
                <a:schemeClr val="tx1">
                  <a:lumMod val="95000"/>
                  <a:lumOff val="5000"/>
                </a:schemeClr>
              </a:solidFill>
              <a:latin typeface="Sakkal Majalla" pitchFamily="2" charset="-78"/>
              <a:cs typeface="Sakkal Majalla" pitchFamily="2" charset="-78"/>
            </a:endParaRPr>
          </a:p>
          <a:p>
            <a:pPr algn="ctr" rtl="1"/>
            <a:endParaRPr lang="en-US" sz="4400" b="1" dirty="0">
              <a:solidFill>
                <a:schemeClr val="tx1">
                  <a:lumMod val="95000"/>
                  <a:lumOff val="5000"/>
                </a:schemeClr>
              </a:solidFill>
            </a:endParaRPr>
          </a:p>
        </p:txBody>
      </p:sp>
      <p:sp>
        <p:nvSpPr>
          <p:cNvPr id="6" name="Rounded Rectangle 5"/>
          <p:cNvSpPr/>
          <p:nvPr/>
        </p:nvSpPr>
        <p:spPr>
          <a:xfrm>
            <a:off x="6005029" y="2273886"/>
            <a:ext cx="5857875" cy="91663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Sakkal Majalla" pitchFamily="2" charset="-78"/>
                <a:cs typeface="Sakkal Majalla" pitchFamily="2" charset="-78"/>
              </a:rPr>
              <a:t>يعُوزُ رقيَّنا </a:t>
            </a:r>
            <a:r>
              <a:rPr lang="ar-SA" sz="2800" b="1" dirty="0">
                <a:solidFill>
                  <a:srgbClr val="FF0000"/>
                </a:solidFill>
                <a:latin typeface="Sakkal Majalla" pitchFamily="2" charset="-78"/>
                <a:cs typeface="Sakkal Majalla" pitchFamily="2" charset="-78"/>
              </a:rPr>
              <a:t>أبناءُ علمٍ    </a:t>
            </a:r>
            <a:r>
              <a:rPr lang="ar-SA" sz="2800" b="1" dirty="0">
                <a:solidFill>
                  <a:schemeClr val="tx1"/>
                </a:solidFill>
                <a:latin typeface="Sakkal Majalla" pitchFamily="2" charset="-78"/>
                <a:cs typeface="Sakkal Majalla" pitchFamily="2" charset="-78"/>
              </a:rPr>
              <a:t>شعارُهُمُ التعاونُ والولاءُ</a:t>
            </a:r>
            <a:r>
              <a:rPr lang="ar-BH" sz="2800" b="1" dirty="0">
                <a:solidFill>
                  <a:schemeClr val="tx1"/>
                </a:solidFill>
                <a:latin typeface="Sakkal Majalla" pitchFamily="2" charset="-78"/>
                <a:cs typeface="Sakkal Majalla" pitchFamily="2" charset="-78"/>
              </a:rPr>
              <a:t>.</a:t>
            </a:r>
            <a:endParaRPr lang="en-US" sz="2800" b="1" dirty="0">
              <a:solidFill>
                <a:schemeClr val="tx1"/>
              </a:solidFill>
              <a:latin typeface="Sakkal Majalla" pitchFamily="2" charset="-78"/>
              <a:cs typeface="Sakkal Majalla" pitchFamily="2" charset="-78"/>
            </a:endParaRPr>
          </a:p>
        </p:txBody>
      </p:sp>
      <p:sp>
        <p:nvSpPr>
          <p:cNvPr id="7" name="Rounded Rectangle 6"/>
          <p:cNvSpPr/>
          <p:nvPr/>
        </p:nvSpPr>
        <p:spPr>
          <a:xfrm>
            <a:off x="6005030" y="3707606"/>
            <a:ext cx="5857874" cy="91663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Sakkal Majalla" pitchFamily="2" charset="-78"/>
                <a:cs typeface="Sakkal Majalla" pitchFamily="2" charset="-78"/>
              </a:rPr>
              <a:t>يَعُوز رقيَّنا </a:t>
            </a:r>
            <a:r>
              <a:rPr lang="ar-SA" sz="2800" b="1" dirty="0">
                <a:solidFill>
                  <a:srgbClr val="FF0000"/>
                </a:solidFill>
                <a:latin typeface="Sakkal Majalla" pitchFamily="2" charset="-78"/>
                <a:cs typeface="Sakkal Majalla" pitchFamily="2" charset="-78"/>
              </a:rPr>
              <a:t>تعميمُ علم</a:t>
            </a:r>
            <a:r>
              <a:rPr lang="ar-SA" sz="2800" b="1" dirty="0">
                <a:solidFill>
                  <a:schemeClr val="tx1"/>
                </a:solidFill>
                <a:latin typeface="Sakkal Majalla" pitchFamily="2" charset="-78"/>
                <a:cs typeface="Sakkal Majalla" pitchFamily="2" charset="-78"/>
              </a:rPr>
              <a:t>    تعمّ به السعادةُ والهناءُ</a:t>
            </a:r>
            <a:r>
              <a:rPr lang="ar-BH" sz="2800" b="1" dirty="0">
                <a:solidFill>
                  <a:schemeClr val="tx1"/>
                </a:solidFill>
                <a:latin typeface="Sakkal Majalla" pitchFamily="2" charset="-78"/>
                <a:cs typeface="Sakkal Majalla" pitchFamily="2" charset="-78"/>
              </a:rPr>
              <a:t>.</a:t>
            </a:r>
            <a:endParaRPr lang="en-US" sz="2800" b="1" dirty="0">
              <a:solidFill>
                <a:schemeClr val="tx1"/>
              </a:solidFill>
              <a:latin typeface="Sakkal Majalla" pitchFamily="2" charset="-78"/>
              <a:cs typeface="Sakkal Majalla" pitchFamily="2" charset="-78"/>
            </a:endParaRPr>
          </a:p>
        </p:txBody>
      </p:sp>
      <p:sp>
        <p:nvSpPr>
          <p:cNvPr id="8" name="Rounded Rectangle 7"/>
          <p:cNvSpPr/>
          <p:nvPr/>
        </p:nvSpPr>
        <p:spPr>
          <a:xfrm>
            <a:off x="6005029" y="5181747"/>
            <a:ext cx="5857875" cy="916634"/>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chemeClr val="tx1"/>
                </a:solidFill>
                <a:latin typeface="Sakkal Majalla" pitchFamily="2" charset="-78"/>
                <a:cs typeface="Sakkal Majalla" pitchFamily="2" charset="-78"/>
              </a:rPr>
              <a:t>فيا شرقُ </a:t>
            </a:r>
            <a:r>
              <a:rPr lang="ar-SA" sz="2800" b="1" dirty="0">
                <a:solidFill>
                  <a:srgbClr val="FF0000"/>
                </a:solidFill>
                <a:latin typeface="Sakkal Majalla" pitchFamily="2" charset="-78"/>
                <a:cs typeface="Sakkal Majalla" pitchFamily="2" charset="-78"/>
              </a:rPr>
              <a:t>انتصرْ بالعلم </a:t>
            </a:r>
            <a:r>
              <a:rPr lang="ar-SA" sz="2800" b="1" dirty="0">
                <a:solidFill>
                  <a:schemeClr val="tx1"/>
                </a:solidFill>
                <a:latin typeface="Sakkal Majalla" pitchFamily="2" charset="-78"/>
                <a:cs typeface="Sakkal Majalla" pitchFamily="2" charset="-78"/>
              </a:rPr>
              <a:t>سعيًا   لك الأرواحُ قاطبةً فداءُ</a:t>
            </a:r>
            <a:r>
              <a:rPr lang="ar-BH" sz="2800" b="1" dirty="0">
                <a:solidFill>
                  <a:schemeClr val="tx1"/>
                </a:solidFill>
                <a:latin typeface="Sakkal Majalla" pitchFamily="2" charset="-78"/>
                <a:cs typeface="Sakkal Majalla" pitchFamily="2" charset="-78"/>
              </a:rPr>
              <a:t>.</a:t>
            </a:r>
            <a:endParaRPr lang="en-US" sz="2800" b="1" dirty="0">
              <a:solidFill>
                <a:schemeClr val="tx1"/>
              </a:solidFill>
              <a:latin typeface="Sakkal Majalla" pitchFamily="2" charset="-78"/>
              <a:cs typeface="Sakkal Majalla" pitchFamily="2" charset="-78"/>
            </a:endParaRPr>
          </a:p>
        </p:txBody>
      </p:sp>
      <p:sp>
        <p:nvSpPr>
          <p:cNvPr id="9" name="Down Arrow 8"/>
          <p:cNvSpPr/>
          <p:nvPr/>
        </p:nvSpPr>
        <p:spPr>
          <a:xfrm rot="5400000">
            <a:off x="4708288" y="2285440"/>
            <a:ext cx="748422" cy="8935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rot="5400000">
            <a:off x="4708288" y="3719160"/>
            <a:ext cx="748422" cy="8935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5400000">
            <a:off x="4708288" y="5193301"/>
            <a:ext cx="748422" cy="8935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Preparation 11"/>
          <p:cNvSpPr/>
          <p:nvPr/>
        </p:nvSpPr>
        <p:spPr>
          <a:xfrm>
            <a:off x="307975" y="2101097"/>
            <a:ext cx="4096234" cy="1262212"/>
          </a:xfrm>
          <a:prstGeom prst="flowChartPreparation">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chemeClr val="tx1"/>
                </a:solidFill>
                <a:latin typeface="Sakkal Majalla" pitchFamily="2" charset="-78"/>
                <a:cs typeface="Sakkal Majalla" pitchFamily="2" charset="-78"/>
              </a:rPr>
              <a:t>العلمُ سبيلُ الرقي، وأبناؤُه هم قادة الأممِ المتقدمة</a:t>
            </a:r>
            <a:r>
              <a:rPr lang="ar-BH" sz="2400" b="1" dirty="0">
                <a:solidFill>
                  <a:schemeClr val="tx1"/>
                </a:solidFill>
                <a:latin typeface="Sakkal Majalla" pitchFamily="2" charset="-78"/>
                <a:cs typeface="Sakkal Majalla" pitchFamily="2" charset="-78"/>
              </a:rPr>
              <a:t>.</a:t>
            </a:r>
            <a:r>
              <a:rPr lang="ar-SA" sz="2400" b="1" dirty="0">
                <a:solidFill>
                  <a:schemeClr val="tx1"/>
                </a:solidFill>
                <a:latin typeface="Sakkal Majalla" pitchFamily="2" charset="-78"/>
                <a:cs typeface="Sakkal Majalla" pitchFamily="2" charset="-78"/>
              </a:rPr>
              <a:t> </a:t>
            </a:r>
            <a:endParaRPr lang="en-US" sz="2400" b="1" dirty="0">
              <a:solidFill>
                <a:schemeClr val="tx1"/>
              </a:solidFill>
              <a:latin typeface="Sakkal Majalla" pitchFamily="2" charset="-78"/>
              <a:cs typeface="Sakkal Majalla" pitchFamily="2" charset="-78"/>
            </a:endParaRPr>
          </a:p>
        </p:txBody>
      </p:sp>
      <p:sp>
        <p:nvSpPr>
          <p:cNvPr id="13" name="Flowchart: Preparation 12"/>
          <p:cNvSpPr/>
          <p:nvPr/>
        </p:nvSpPr>
        <p:spPr>
          <a:xfrm>
            <a:off x="307975" y="3530129"/>
            <a:ext cx="4096234" cy="1271588"/>
          </a:xfrm>
          <a:prstGeom prst="flowChartPreparation">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chemeClr val="tx1"/>
                </a:solidFill>
                <a:latin typeface="Sakkal Majalla" pitchFamily="2" charset="-78"/>
                <a:cs typeface="Sakkal Majalla" pitchFamily="2" charset="-78"/>
              </a:rPr>
              <a:t>عمومُ العلم في الشرق</a:t>
            </a:r>
            <a:r>
              <a:rPr lang="en-US" sz="2400" b="1" dirty="0">
                <a:solidFill>
                  <a:schemeClr val="tx1"/>
                </a:solidFill>
                <a:latin typeface="Sakkal Majalla" pitchFamily="2" charset="-78"/>
                <a:cs typeface="Sakkal Majalla" pitchFamily="2" charset="-78"/>
              </a:rPr>
              <a:t> </a:t>
            </a:r>
            <a:r>
              <a:rPr lang="ar-SA" sz="2400" b="1" dirty="0">
                <a:solidFill>
                  <a:schemeClr val="tx1"/>
                </a:solidFill>
                <a:latin typeface="Sakkal Majalla" pitchFamily="2" charset="-78"/>
                <a:cs typeface="Sakkal Majalla" pitchFamily="2" charset="-78"/>
              </a:rPr>
              <a:t>ينشر الأمنَ والسعادة</a:t>
            </a:r>
            <a:r>
              <a:rPr lang="ar-BH" sz="2400" b="1" dirty="0">
                <a:solidFill>
                  <a:schemeClr val="tx1"/>
                </a:solidFill>
                <a:latin typeface="Sakkal Majalla" pitchFamily="2" charset="-78"/>
                <a:cs typeface="Sakkal Majalla" pitchFamily="2" charset="-78"/>
              </a:rPr>
              <a:t>.</a:t>
            </a:r>
            <a:r>
              <a:rPr lang="ar-SA" sz="2400" b="1" dirty="0">
                <a:solidFill>
                  <a:schemeClr val="tx1"/>
                </a:solidFill>
                <a:latin typeface="Sakkal Majalla" pitchFamily="2" charset="-78"/>
                <a:cs typeface="Sakkal Majalla" pitchFamily="2" charset="-78"/>
              </a:rPr>
              <a:t> </a:t>
            </a:r>
            <a:endParaRPr lang="en-US" sz="2400" b="1" dirty="0">
              <a:solidFill>
                <a:schemeClr val="tx1"/>
              </a:solidFill>
              <a:latin typeface="Sakkal Majalla" pitchFamily="2" charset="-78"/>
              <a:cs typeface="Sakkal Majalla" pitchFamily="2" charset="-78"/>
            </a:endParaRPr>
          </a:p>
        </p:txBody>
      </p:sp>
      <p:sp>
        <p:nvSpPr>
          <p:cNvPr id="14" name="Flowchart: Preparation 13"/>
          <p:cNvSpPr/>
          <p:nvPr/>
        </p:nvSpPr>
        <p:spPr>
          <a:xfrm>
            <a:off x="318604" y="4995304"/>
            <a:ext cx="4096234" cy="1289520"/>
          </a:xfrm>
          <a:prstGeom prst="flowChartPreparation">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chemeClr val="tx1"/>
                </a:solidFill>
                <a:latin typeface="Sakkal Majalla" pitchFamily="2" charset="-78"/>
                <a:cs typeface="Sakkal Majalla" pitchFamily="2" charset="-78"/>
              </a:rPr>
              <a:t>العلمُ سلاحٌ يتحقّق به</a:t>
            </a:r>
            <a:r>
              <a:rPr lang="en-US" sz="2400" b="1" dirty="0">
                <a:solidFill>
                  <a:schemeClr val="tx1"/>
                </a:solidFill>
                <a:latin typeface="Sakkal Majalla" pitchFamily="2" charset="-78"/>
                <a:cs typeface="Sakkal Majalla" pitchFamily="2" charset="-78"/>
              </a:rPr>
              <a:t> </a:t>
            </a:r>
            <a:r>
              <a:rPr lang="ar-SA" sz="2400" b="1" dirty="0">
                <a:solidFill>
                  <a:schemeClr val="tx1"/>
                </a:solidFill>
                <a:latin typeface="Sakkal Majalla" pitchFamily="2" charset="-78"/>
                <a:cs typeface="Sakkal Majalla" pitchFamily="2" charset="-78"/>
              </a:rPr>
              <a:t>نصرُ  الشرقيين على التخلّف</a:t>
            </a:r>
            <a:r>
              <a:rPr lang="ar-BH" sz="2400" b="1" dirty="0">
                <a:solidFill>
                  <a:schemeClr val="tx1"/>
                </a:solidFill>
                <a:latin typeface="Sakkal Majalla" pitchFamily="2" charset="-78"/>
                <a:cs typeface="Sakkal Majalla" pitchFamily="2" charset="-78"/>
              </a:rPr>
              <a:t>.</a:t>
            </a:r>
            <a:endParaRPr lang="en-US" sz="2400" b="1" dirty="0">
              <a:solidFill>
                <a:schemeClr val="tx1"/>
              </a:solidFill>
              <a:latin typeface="Sakkal Majalla" pitchFamily="2" charset="-78"/>
              <a:cs typeface="Sakkal Majalla" pitchFamily="2" charset="-78"/>
            </a:endParaRPr>
          </a:p>
        </p:txBody>
      </p:sp>
      <p:sp>
        <p:nvSpPr>
          <p:cNvPr id="17" name="Rectangle 16"/>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95371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fltVal val="0"/>
                                          </p:val>
                                        </p:tav>
                                        <p:tav tm="100000">
                                          <p:val>
                                            <p:strVal val="#ppt_w"/>
                                          </p:val>
                                        </p:tav>
                                      </p:tavLst>
                                    </p:anim>
                                    <p:anim calcmode="lin" valueType="num">
                                      <p:cBhvr>
                                        <p:cTn id="40" dur="1000" fill="hold"/>
                                        <p:tgtEl>
                                          <p:spTgt spid="13"/>
                                        </p:tgtEl>
                                        <p:attrNameLst>
                                          <p:attrName>ppt_h</p:attrName>
                                        </p:attrNameLst>
                                      </p:cBhvr>
                                      <p:tavLst>
                                        <p:tav tm="0">
                                          <p:val>
                                            <p:fltVal val="0"/>
                                          </p:val>
                                        </p:tav>
                                        <p:tav tm="100000">
                                          <p:val>
                                            <p:strVal val="#ppt_h"/>
                                          </p:val>
                                        </p:tav>
                                      </p:tavLst>
                                    </p:anim>
                                    <p:anim calcmode="lin" valueType="num">
                                      <p:cBhvr>
                                        <p:cTn id="41" dur="1000" fill="hold"/>
                                        <p:tgtEl>
                                          <p:spTgt spid="13"/>
                                        </p:tgtEl>
                                        <p:attrNameLst>
                                          <p:attrName>style.rotation</p:attrName>
                                        </p:attrNameLst>
                                      </p:cBhvr>
                                      <p:tavLst>
                                        <p:tav tm="0">
                                          <p:val>
                                            <p:fltVal val="90"/>
                                          </p:val>
                                        </p:tav>
                                        <p:tav tm="100000">
                                          <p:val>
                                            <p:fltVal val="0"/>
                                          </p:val>
                                        </p:tav>
                                      </p:tavLst>
                                    </p:anim>
                                    <p:animEffect transition="in" filter="fade">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80">
                                          <p:stCondLst>
                                            <p:cond delay="0"/>
                                          </p:stCondLst>
                                        </p:cTn>
                                        <p:tgtEl>
                                          <p:spTgt spid="14"/>
                                        </p:tgtEl>
                                      </p:cBhvr>
                                    </p:animEffect>
                                    <p:anim calcmode="lin" valueType="num">
                                      <p:cBhvr>
                                        <p:cTn id="6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5" dur="26">
                                          <p:stCondLst>
                                            <p:cond delay="650"/>
                                          </p:stCondLst>
                                        </p:cTn>
                                        <p:tgtEl>
                                          <p:spTgt spid="14"/>
                                        </p:tgtEl>
                                      </p:cBhvr>
                                      <p:to x="100000" y="60000"/>
                                    </p:animScale>
                                    <p:animScale>
                                      <p:cBhvr>
                                        <p:cTn id="66" dur="166" decel="50000">
                                          <p:stCondLst>
                                            <p:cond delay="676"/>
                                          </p:stCondLst>
                                        </p:cTn>
                                        <p:tgtEl>
                                          <p:spTgt spid="14"/>
                                        </p:tgtEl>
                                      </p:cBhvr>
                                      <p:to x="100000" y="100000"/>
                                    </p:animScale>
                                    <p:animScale>
                                      <p:cBhvr>
                                        <p:cTn id="67" dur="26">
                                          <p:stCondLst>
                                            <p:cond delay="1312"/>
                                          </p:stCondLst>
                                        </p:cTn>
                                        <p:tgtEl>
                                          <p:spTgt spid="14"/>
                                        </p:tgtEl>
                                      </p:cBhvr>
                                      <p:to x="100000" y="80000"/>
                                    </p:animScale>
                                    <p:animScale>
                                      <p:cBhvr>
                                        <p:cTn id="68" dur="166" decel="50000">
                                          <p:stCondLst>
                                            <p:cond delay="1338"/>
                                          </p:stCondLst>
                                        </p:cTn>
                                        <p:tgtEl>
                                          <p:spTgt spid="14"/>
                                        </p:tgtEl>
                                      </p:cBhvr>
                                      <p:to x="100000" y="100000"/>
                                    </p:animScale>
                                    <p:animScale>
                                      <p:cBhvr>
                                        <p:cTn id="69" dur="26">
                                          <p:stCondLst>
                                            <p:cond delay="1642"/>
                                          </p:stCondLst>
                                        </p:cTn>
                                        <p:tgtEl>
                                          <p:spTgt spid="14"/>
                                        </p:tgtEl>
                                      </p:cBhvr>
                                      <p:to x="100000" y="90000"/>
                                    </p:animScale>
                                    <p:animScale>
                                      <p:cBhvr>
                                        <p:cTn id="70" dur="166" decel="50000">
                                          <p:stCondLst>
                                            <p:cond delay="1668"/>
                                          </p:stCondLst>
                                        </p:cTn>
                                        <p:tgtEl>
                                          <p:spTgt spid="14"/>
                                        </p:tgtEl>
                                      </p:cBhvr>
                                      <p:to x="100000" y="100000"/>
                                    </p:animScale>
                                    <p:animScale>
                                      <p:cBhvr>
                                        <p:cTn id="71" dur="26">
                                          <p:stCondLst>
                                            <p:cond delay="1808"/>
                                          </p:stCondLst>
                                        </p:cTn>
                                        <p:tgtEl>
                                          <p:spTgt spid="14"/>
                                        </p:tgtEl>
                                      </p:cBhvr>
                                      <p:to x="100000" y="95000"/>
                                    </p:animScale>
                                    <p:animScale>
                                      <p:cBhvr>
                                        <p:cTn id="72"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318604" y="1326524"/>
            <a:ext cx="11372850" cy="5045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r" rtl="1"/>
            <a:r>
              <a:rPr lang="ar-SA" sz="3200" b="1" dirty="0">
                <a:solidFill>
                  <a:schemeClr val="tx1"/>
                </a:solidFill>
                <a:latin typeface="Sakkal Majalla" pitchFamily="2" charset="-78"/>
                <a:cs typeface="Sakkal Majalla" pitchFamily="2" charset="-78"/>
              </a:rPr>
              <a:t>ـ  بُنِيتِ القصيدةُ على أوضاعٍ ثلاثةٍ هي </a:t>
            </a:r>
            <a:r>
              <a:rPr lang="ar-SA" sz="3200" b="1" dirty="0">
                <a:solidFill>
                  <a:srgbClr val="FF0000"/>
                </a:solidFill>
                <a:latin typeface="Sakkal Majalla" pitchFamily="2" charset="-78"/>
                <a:cs typeface="Sakkal Majalla" pitchFamily="2" charset="-78"/>
              </a:rPr>
              <a:t>تشخيص</a:t>
            </a:r>
            <a:r>
              <a:rPr lang="ar-SA" sz="3200" b="1" dirty="0">
                <a:solidFill>
                  <a:schemeClr val="tx1"/>
                </a:solidFill>
                <a:latin typeface="Sakkal Majalla" pitchFamily="2" charset="-78"/>
                <a:cs typeface="Sakkal Majalla" pitchFamily="2" charset="-78"/>
              </a:rPr>
              <a:t> حال الشرق المتردي، </a:t>
            </a:r>
            <a:r>
              <a:rPr lang="ar-SA" sz="3200" b="1" dirty="0">
                <a:solidFill>
                  <a:srgbClr val="FF0000"/>
                </a:solidFill>
                <a:latin typeface="Sakkal Majalla" pitchFamily="2" charset="-78"/>
                <a:cs typeface="Sakkal Majalla" pitchFamily="2" charset="-78"/>
              </a:rPr>
              <a:t>واستنهاض</a:t>
            </a:r>
            <a:r>
              <a:rPr lang="ar-SA" sz="3200" b="1" dirty="0">
                <a:solidFill>
                  <a:schemeClr val="tx1"/>
                </a:solidFill>
                <a:latin typeface="Sakkal Majalla" pitchFamily="2" charset="-78"/>
                <a:cs typeface="Sakkal Majalla" pitchFamily="2" charset="-78"/>
              </a:rPr>
              <a:t> هممِ الشبابِ</a:t>
            </a:r>
            <a:r>
              <a:rPr lang="en-US" sz="3200" b="1" dirty="0">
                <a:solidFill>
                  <a:schemeClr val="tx1"/>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للنهضة، </a:t>
            </a:r>
            <a:r>
              <a:rPr lang="ar-SA" sz="3200" b="1" dirty="0">
                <a:solidFill>
                  <a:srgbClr val="FF0000"/>
                </a:solidFill>
                <a:latin typeface="Sakkal Majalla" pitchFamily="2" charset="-78"/>
                <a:cs typeface="Sakkal Majalla" pitchFamily="2" charset="-78"/>
              </a:rPr>
              <a:t>واقتراح الحلول </a:t>
            </a:r>
            <a:r>
              <a:rPr lang="ar-SA" sz="3200" b="1" dirty="0">
                <a:solidFill>
                  <a:schemeClr val="tx1"/>
                </a:solidFill>
                <a:latin typeface="Sakkal Majalla" pitchFamily="2" charset="-78"/>
                <a:cs typeface="Sakkal Majalla" pitchFamily="2" charset="-78"/>
              </a:rPr>
              <a:t>الكفيلة بتحقيقها، ابحثْ في القصيدة عن مؤشرات تدعم كلَّ وضعٍ من</a:t>
            </a:r>
            <a:r>
              <a:rPr lang="en-US" sz="3200" b="1" dirty="0">
                <a:solidFill>
                  <a:schemeClr val="tx1"/>
                </a:solidFill>
                <a:latin typeface="Sakkal Majalla" pitchFamily="2" charset="-78"/>
                <a:cs typeface="Sakkal Majalla" pitchFamily="2" charset="-78"/>
              </a:rPr>
              <a:t> </a:t>
            </a:r>
            <a:r>
              <a:rPr lang="ar-SA" sz="3200" b="1" dirty="0">
                <a:solidFill>
                  <a:schemeClr val="tx1"/>
                </a:solidFill>
                <a:latin typeface="Sakkal Majalla" pitchFamily="2" charset="-78"/>
                <a:cs typeface="Sakkal Majalla" pitchFamily="2" charset="-78"/>
              </a:rPr>
              <a:t>الأوضاع الثلاثةِ السابقة.</a:t>
            </a:r>
          </a:p>
          <a:p>
            <a:pPr algn="ctr" rtl="1"/>
            <a:endParaRPr lang="ar-SA" sz="3200" b="1"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ar-SA" sz="2800" dirty="0">
              <a:solidFill>
                <a:srgbClr val="FF0000"/>
              </a:solidFill>
              <a:latin typeface="Sakkal Majalla" pitchFamily="2" charset="-78"/>
              <a:cs typeface="Sakkal Majalla" pitchFamily="2" charset="-78"/>
            </a:endParaRPr>
          </a:p>
          <a:p>
            <a:pPr algn="ctr" rtl="1"/>
            <a:endParaRPr lang="en-US" sz="2800" dirty="0">
              <a:solidFill>
                <a:srgbClr val="FF0000"/>
              </a:solidFill>
              <a:latin typeface="Sakkal Majalla" pitchFamily="2" charset="-78"/>
              <a:cs typeface="Sakkal Majalla"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3807544438"/>
              </p:ext>
            </p:extLst>
          </p:nvPr>
        </p:nvGraphicFramePr>
        <p:xfrm>
          <a:off x="861529" y="2800350"/>
          <a:ext cx="10286999" cy="3445007"/>
        </p:xfrm>
        <a:graphic>
          <a:graphicData uri="http://schemas.openxmlformats.org/drawingml/2006/table">
            <a:tbl>
              <a:tblPr firstRow="1" bandRow="1">
                <a:tableStyleId>{5C22544A-7EE6-4342-B048-85BDC9FD1C3A}</a:tableStyleId>
              </a:tblPr>
              <a:tblGrid>
                <a:gridCol w="7243761">
                  <a:extLst>
                    <a:ext uri="{9D8B030D-6E8A-4147-A177-3AD203B41FA5}">
                      <a16:colId xmlns:a16="http://schemas.microsoft.com/office/drawing/2014/main" val="20000"/>
                    </a:ext>
                  </a:extLst>
                </a:gridCol>
                <a:gridCol w="3043238">
                  <a:extLst>
                    <a:ext uri="{9D8B030D-6E8A-4147-A177-3AD203B41FA5}">
                      <a16:colId xmlns:a16="http://schemas.microsoft.com/office/drawing/2014/main" val="20001"/>
                    </a:ext>
                  </a:extLst>
                </a:gridCol>
              </a:tblGrid>
              <a:tr h="610367">
                <a:tc>
                  <a:txBody>
                    <a:bodyPr/>
                    <a:lstStyle/>
                    <a:p>
                      <a:pPr algn="ctr" rtl="1"/>
                      <a:r>
                        <a:rPr lang="ar-SA" sz="2800" dirty="0">
                          <a:latin typeface="Sakkal Majalla" pitchFamily="2" charset="-78"/>
                          <a:cs typeface="Sakkal Majalla" pitchFamily="2" charset="-78"/>
                        </a:rPr>
                        <a:t> المؤشّرات</a:t>
                      </a:r>
                      <a:endParaRPr lang="en-US" sz="2800" dirty="0">
                        <a:latin typeface="Sakkal Majalla" pitchFamily="2" charset="-78"/>
                        <a:cs typeface="Sakkal Majalla" pitchFamily="2" charset="-78"/>
                      </a:endParaRPr>
                    </a:p>
                  </a:txBody>
                  <a:tcPr/>
                </a:tc>
                <a:tc>
                  <a:txBody>
                    <a:bodyPr/>
                    <a:lstStyle/>
                    <a:p>
                      <a:pPr algn="ctr"/>
                      <a:r>
                        <a:rPr lang="ar-SA" sz="2800" dirty="0">
                          <a:latin typeface="Sakkal Majalla" pitchFamily="2" charset="-78"/>
                          <a:cs typeface="Sakkal Majalla" pitchFamily="2" charset="-78"/>
                        </a:rPr>
                        <a:t>الوضع</a:t>
                      </a:r>
                      <a:endParaRPr lang="en-US" sz="2800" dirty="0">
                        <a:latin typeface="Sakkal Majalla" pitchFamily="2" charset="-78"/>
                        <a:cs typeface="Sakkal Majalla" pitchFamily="2" charset="-78"/>
                      </a:endParaRPr>
                    </a:p>
                  </a:txBody>
                  <a:tcPr/>
                </a:tc>
                <a:extLst>
                  <a:ext uri="{0D108BD9-81ED-4DB2-BD59-A6C34878D82A}">
                    <a16:rowId xmlns:a16="http://schemas.microsoft.com/office/drawing/2014/main" val="10000"/>
                  </a:ext>
                </a:extLst>
              </a:tr>
              <a:tr h="753983">
                <a:tc>
                  <a:txBody>
                    <a:bodyPr/>
                    <a:lstStyle/>
                    <a:p>
                      <a:pPr algn="r" rtl="1"/>
                      <a:r>
                        <a:rPr lang="ar-SA" sz="2800" dirty="0">
                          <a:solidFill>
                            <a:schemeClr val="tx1"/>
                          </a:solidFill>
                          <a:latin typeface="Sakkal Majalla" pitchFamily="2" charset="-78"/>
                          <a:cs typeface="Sakkal Majalla" pitchFamily="2" charset="-78"/>
                        </a:rPr>
                        <a:t>ثيابُ العزّ مزقها التعادي ـ صرحُ المجد جدّ به</a:t>
                      </a:r>
                      <a:r>
                        <a:rPr lang="ar-SA" sz="2800" baseline="0" dirty="0">
                          <a:solidFill>
                            <a:schemeClr val="tx1"/>
                          </a:solidFill>
                          <a:latin typeface="Sakkal Majalla" pitchFamily="2" charset="-78"/>
                          <a:cs typeface="Sakkal Majalla" pitchFamily="2" charset="-78"/>
                        </a:rPr>
                        <a:t> العفاءُ ـ الغنيّ بخيل ـ المُداوي عليل ـ الأجانبُ أولياء ـ النوم والذهول والفناء...</a:t>
                      </a:r>
                      <a:endParaRPr lang="en-US" sz="2800" dirty="0">
                        <a:solidFill>
                          <a:schemeClr val="tx1"/>
                        </a:solidFill>
                        <a:latin typeface="Sakkal Majalla" pitchFamily="2" charset="-78"/>
                        <a:cs typeface="Sakkal Majalla" pitchFamily="2" charset="-78"/>
                      </a:endParaRPr>
                    </a:p>
                  </a:txBody>
                  <a:tcPr/>
                </a:tc>
                <a:tc>
                  <a:txBody>
                    <a:bodyPr/>
                    <a:lstStyle/>
                    <a:p>
                      <a:pPr algn="ctr"/>
                      <a:r>
                        <a:rPr lang="ar-SA" sz="2800" b="1" dirty="0">
                          <a:solidFill>
                            <a:srgbClr val="FF0000"/>
                          </a:solidFill>
                          <a:latin typeface="Sakkal Majalla" pitchFamily="2" charset="-78"/>
                          <a:cs typeface="Sakkal Majalla" pitchFamily="2" charset="-78"/>
                        </a:rPr>
                        <a:t> التشخيص</a:t>
                      </a:r>
                      <a:endParaRPr lang="en-US" sz="2800" b="1" dirty="0"/>
                    </a:p>
                  </a:txBody>
                  <a:tcPr/>
                </a:tc>
                <a:extLst>
                  <a:ext uri="{0D108BD9-81ED-4DB2-BD59-A6C34878D82A}">
                    <a16:rowId xmlns:a16="http://schemas.microsoft.com/office/drawing/2014/main" val="10001"/>
                  </a:ext>
                </a:extLst>
              </a:tr>
              <a:tr h="753983">
                <a:tc>
                  <a:txBody>
                    <a:bodyPr/>
                    <a:lstStyle/>
                    <a:p>
                      <a:pPr algn="r" rtl="1"/>
                      <a:r>
                        <a:rPr lang="ar-SA" sz="2800" dirty="0">
                          <a:solidFill>
                            <a:schemeClr val="tx1"/>
                          </a:solidFill>
                          <a:latin typeface="Sakkal Majalla" pitchFamily="2" charset="-78"/>
                          <a:cs typeface="Sakkal Majalla" pitchFamily="2" charset="-78"/>
                        </a:rPr>
                        <a:t>شبابَ</a:t>
                      </a:r>
                      <a:r>
                        <a:rPr lang="ar-SA" sz="2800" baseline="0" dirty="0">
                          <a:solidFill>
                            <a:schemeClr val="tx1"/>
                          </a:solidFill>
                          <a:latin typeface="Sakkal Majalla" pitchFamily="2" charset="-78"/>
                          <a:cs typeface="Sakkal Majalla" pitchFamily="2" charset="-78"/>
                        </a:rPr>
                        <a:t> الشرق جدًّا واتحادًا ـ  إنّ الأمر جدٌّ واعتناء ـ بذل الدماء لأجل حياة الشرق. </a:t>
                      </a:r>
                      <a:endParaRPr lang="en-US" sz="2800" dirty="0">
                        <a:solidFill>
                          <a:schemeClr val="tx1"/>
                        </a:solidFill>
                        <a:latin typeface="Sakkal Majalla" pitchFamily="2" charset="-78"/>
                        <a:cs typeface="Sakkal Majalla" pitchFamily="2" charset="-78"/>
                      </a:endParaRPr>
                    </a:p>
                  </a:txBody>
                  <a:tcPr/>
                </a:tc>
                <a:tc>
                  <a:txBody>
                    <a:bodyPr/>
                    <a:lstStyle/>
                    <a:p>
                      <a:pPr algn="ctr"/>
                      <a:r>
                        <a:rPr lang="ar-SA" sz="2800" b="1" dirty="0">
                          <a:solidFill>
                            <a:srgbClr val="FF0000"/>
                          </a:solidFill>
                          <a:latin typeface="Sakkal Majalla" pitchFamily="2" charset="-78"/>
                          <a:cs typeface="Sakkal Majalla" pitchFamily="2" charset="-78"/>
                        </a:rPr>
                        <a:t>استنهاض</a:t>
                      </a:r>
                      <a:r>
                        <a:rPr lang="ar-SA" sz="2800" b="1" baseline="0" dirty="0">
                          <a:solidFill>
                            <a:srgbClr val="FF0000"/>
                          </a:solidFill>
                          <a:latin typeface="Sakkal Majalla" pitchFamily="2" charset="-78"/>
                          <a:cs typeface="Sakkal Majalla" pitchFamily="2" charset="-78"/>
                        </a:rPr>
                        <a:t> الشباب</a:t>
                      </a:r>
                      <a:endParaRPr lang="en-US" sz="2800" b="1" dirty="0"/>
                    </a:p>
                  </a:txBody>
                  <a:tcPr/>
                </a:tc>
                <a:extLst>
                  <a:ext uri="{0D108BD9-81ED-4DB2-BD59-A6C34878D82A}">
                    <a16:rowId xmlns:a16="http://schemas.microsoft.com/office/drawing/2014/main" val="10002"/>
                  </a:ext>
                </a:extLst>
              </a:tr>
              <a:tr h="753983">
                <a:tc>
                  <a:txBody>
                    <a:bodyPr/>
                    <a:lstStyle/>
                    <a:p>
                      <a:pPr algn="r" rtl="1"/>
                      <a:r>
                        <a:rPr lang="ar-SA" sz="2800" dirty="0">
                          <a:solidFill>
                            <a:schemeClr val="tx1"/>
                          </a:solidFill>
                          <a:latin typeface="Sakkal Majalla" pitchFamily="2" charset="-78"/>
                          <a:cs typeface="Sakkal Majalla" pitchFamily="2" charset="-78"/>
                        </a:rPr>
                        <a:t>الاهتمامُ بالعلم</a:t>
                      </a:r>
                      <a:r>
                        <a:rPr lang="ar-SA" sz="2800" baseline="0" dirty="0">
                          <a:solidFill>
                            <a:schemeClr val="tx1"/>
                          </a:solidFill>
                          <a:latin typeface="Sakkal Majalla" pitchFamily="2" charset="-78"/>
                          <a:cs typeface="Sakkal Majalla" pitchFamily="2" charset="-78"/>
                        </a:rPr>
                        <a:t> ـ تعميمُ العلم ـ تشييدُ المدارس ـ تحقيقُ التضامن والإخاء ـ النصرةُ بالعلم وفداءُ الأوطان. </a:t>
                      </a:r>
                      <a:endParaRPr lang="en-US" sz="2800" dirty="0">
                        <a:solidFill>
                          <a:schemeClr val="tx1"/>
                        </a:solidFill>
                        <a:latin typeface="Sakkal Majalla" pitchFamily="2" charset="-78"/>
                        <a:cs typeface="Sakkal Majalla" pitchFamily="2" charset="-78"/>
                      </a:endParaRPr>
                    </a:p>
                  </a:txBody>
                  <a:tcPr/>
                </a:tc>
                <a:tc>
                  <a:txBody>
                    <a:bodyPr/>
                    <a:lstStyle/>
                    <a:p>
                      <a:pPr algn="ctr"/>
                      <a:r>
                        <a:rPr lang="ar-SA" sz="2800" b="1" dirty="0">
                          <a:solidFill>
                            <a:srgbClr val="FF0000"/>
                          </a:solidFill>
                          <a:latin typeface="Sakkal Majalla" pitchFamily="2" charset="-78"/>
                          <a:cs typeface="Sakkal Majalla" pitchFamily="2" charset="-78"/>
                        </a:rPr>
                        <a:t>الحلول المقترحة</a:t>
                      </a:r>
                      <a:endParaRPr lang="en-US" sz="2800" b="1" dirty="0"/>
                    </a:p>
                  </a:txBody>
                  <a:tcPr/>
                </a:tc>
                <a:extLst>
                  <a:ext uri="{0D108BD9-81ED-4DB2-BD59-A6C34878D82A}">
                    <a16:rowId xmlns:a16="http://schemas.microsoft.com/office/drawing/2014/main" val="10003"/>
                  </a:ext>
                </a:extLst>
              </a:tr>
            </a:tbl>
          </a:graphicData>
        </a:graphic>
      </p:graphicFrame>
      <p:sp>
        <p:nvSpPr>
          <p:cNvPr id="9" name="Rectangle 8"/>
          <p:cNvSpPr/>
          <p:nvPr/>
        </p:nvSpPr>
        <p:spPr>
          <a:xfrm>
            <a:off x="0" y="7937"/>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ctr" rtl="1"/>
            <a:r>
              <a:rPr lang="ar-SA" sz="4400" b="1" dirty="0">
                <a:solidFill>
                  <a:schemeClr val="tx1">
                    <a:lumMod val="95000"/>
                    <a:lumOff val="5000"/>
                  </a:schemeClr>
                </a:solidFill>
                <a:latin typeface="Sakkal Majalla" pitchFamily="2" charset="-78"/>
                <a:cs typeface="Sakkal Majalla" pitchFamily="2" charset="-78"/>
              </a:rPr>
              <a:t> </a:t>
            </a:r>
            <a:r>
              <a:rPr lang="ar-BH" sz="4400" b="1" dirty="0">
                <a:solidFill>
                  <a:schemeClr val="tx1">
                    <a:lumMod val="95000"/>
                    <a:lumOff val="5000"/>
                  </a:schemeClr>
                </a:solidFill>
                <a:latin typeface="Sakkal Majalla" pitchFamily="2" charset="-78"/>
                <a:cs typeface="Sakkal Majalla" pitchFamily="2" charset="-78"/>
              </a:rPr>
              <a:t>النشاط التأليفي (03)</a:t>
            </a:r>
            <a:endParaRPr lang="en-US" sz="4400" b="1" dirty="0">
              <a:solidFill>
                <a:schemeClr val="tx1">
                  <a:lumMod val="95000"/>
                  <a:lumOff val="5000"/>
                </a:schemeClr>
              </a:solidFill>
              <a:latin typeface="Sakkal Majalla" pitchFamily="2" charset="-78"/>
              <a:cs typeface="Sakkal Majalla" pitchFamily="2" charset="-78"/>
            </a:endParaRPr>
          </a:p>
        </p:txBody>
      </p:sp>
      <p:sp>
        <p:nvSpPr>
          <p:cNvPr id="8" name="Rectangle 7"/>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71598550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318604" y="1285875"/>
            <a:ext cx="11873396" cy="50291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dirty="0">
              <a:solidFill>
                <a:srgbClr val="A50021"/>
              </a:solidFill>
            </a:endParaRPr>
          </a:p>
        </p:txBody>
      </p:sp>
      <p:sp>
        <p:nvSpPr>
          <p:cNvPr id="5" name="Rectangle 4"/>
          <p:cNvSpPr/>
          <p:nvPr/>
        </p:nvSpPr>
        <p:spPr>
          <a:xfrm>
            <a:off x="0" y="7937"/>
            <a:ext cx="12192000" cy="97155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endParaRPr lang="ar-SA" sz="4400" b="1" dirty="0">
              <a:solidFill>
                <a:schemeClr val="tx1">
                  <a:lumMod val="95000"/>
                  <a:lumOff val="5000"/>
                </a:schemeClr>
              </a:solidFill>
            </a:endParaRPr>
          </a:p>
          <a:p>
            <a:pPr algn="ctr" rtl="1"/>
            <a:endParaRPr lang="ar-SA" sz="4400" b="1" dirty="0">
              <a:solidFill>
                <a:schemeClr val="tx1">
                  <a:lumMod val="95000"/>
                  <a:lumOff val="5000"/>
                </a:schemeClr>
              </a:solidFill>
            </a:endParaRPr>
          </a:p>
          <a:p>
            <a:pPr algn="ctr" rtl="1"/>
            <a:endParaRPr lang="ar-SA" sz="4400" b="1" dirty="0">
              <a:solidFill>
                <a:schemeClr val="tx1">
                  <a:lumMod val="95000"/>
                  <a:lumOff val="5000"/>
                </a:schemeClr>
              </a:solidFill>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r>
              <a:rPr lang="ar-SA" sz="4400" b="1" dirty="0">
                <a:solidFill>
                  <a:schemeClr val="tx1">
                    <a:lumMod val="95000"/>
                    <a:lumOff val="5000"/>
                  </a:schemeClr>
                </a:solidFill>
                <a:latin typeface="Sakkal Majalla" pitchFamily="2" charset="-78"/>
                <a:cs typeface="Sakkal Majalla" pitchFamily="2" charset="-78"/>
              </a:rPr>
              <a:t>ال</a:t>
            </a:r>
            <a:r>
              <a:rPr lang="ar-BH" sz="4400" b="1" dirty="0">
                <a:solidFill>
                  <a:schemeClr val="tx1">
                    <a:lumMod val="95000"/>
                    <a:lumOff val="5000"/>
                  </a:schemeClr>
                </a:solidFill>
                <a:latin typeface="Sakkal Majalla" pitchFamily="2" charset="-78"/>
                <a:cs typeface="Sakkal Majalla" pitchFamily="2" charset="-78"/>
              </a:rPr>
              <a:t>نشاط الإبداعيّ</a:t>
            </a:r>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endParaRPr>
          </a:p>
          <a:p>
            <a:pPr algn="ctr" rtl="1"/>
            <a:endParaRPr lang="ar-SA" sz="4400" b="1" dirty="0">
              <a:solidFill>
                <a:schemeClr val="tx1">
                  <a:lumMod val="95000"/>
                  <a:lumOff val="5000"/>
                </a:schemeClr>
              </a:solidFill>
            </a:endParaRPr>
          </a:p>
          <a:p>
            <a:pPr algn="r" rtl="1"/>
            <a:r>
              <a:rPr lang="ar-SA" sz="4400" b="1" dirty="0">
                <a:solidFill>
                  <a:schemeClr val="tx1">
                    <a:lumMod val="95000"/>
                    <a:lumOff val="5000"/>
                  </a:schemeClr>
                </a:solidFill>
                <a:latin typeface="Sakkal Majalla" pitchFamily="2" charset="-78"/>
                <a:cs typeface="Sakkal Majalla" pitchFamily="2" charset="-78"/>
              </a:rPr>
              <a:t>ـ ابحثْ في قصيدةِ «أغنيات عشق للبحرين» للشيخ أحمد بن محمد آل خليفة بالصفحة 24 من الكتاب المدرسي عن بيتينِ تغنّى فيهما الشاعرُ بحضارةِ البحرين وحبِّ أهلِها للعلم، وانثرْهُما في فِق</a:t>
            </a:r>
            <a:r>
              <a:rPr lang="ar-BH" sz="4400" b="1" dirty="0">
                <a:solidFill>
                  <a:schemeClr val="tx1">
                    <a:lumMod val="95000"/>
                    <a:lumOff val="5000"/>
                  </a:schemeClr>
                </a:solidFill>
                <a:latin typeface="Sakkal Majalla" pitchFamily="2" charset="-78"/>
                <a:cs typeface="Sakkal Majalla" pitchFamily="2" charset="-78"/>
              </a:rPr>
              <a:t>ْ</a:t>
            </a:r>
            <a:r>
              <a:rPr lang="ar-SA" sz="4400" b="1" dirty="0">
                <a:solidFill>
                  <a:schemeClr val="tx1">
                    <a:lumMod val="95000"/>
                    <a:lumOff val="5000"/>
                  </a:schemeClr>
                </a:solidFill>
                <a:latin typeface="Sakkal Majalla" pitchFamily="2" charset="-78"/>
                <a:cs typeface="Sakkal Majalla" pitchFamily="2" charset="-78"/>
              </a:rPr>
              <a:t>ر</a:t>
            </a:r>
            <a:r>
              <a:rPr lang="ar-BH" sz="4400" b="1" dirty="0">
                <a:solidFill>
                  <a:schemeClr val="tx1">
                    <a:lumMod val="95000"/>
                    <a:lumOff val="5000"/>
                  </a:schemeClr>
                </a:solidFill>
                <a:latin typeface="Sakkal Majalla" pitchFamily="2" charset="-78"/>
                <a:cs typeface="Sakkal Majalla" pitchFamily="2" charset="-78"/>
              </a:rPr>
              <a:t>َ</a:t>
            </a:r>
            <a:r>
              <a:rPr lang="ar-SA" sz="4400" b="1" dirty="0">
                <a:solidFill>
                  <a:schemeClr val="tx1">
                    <a:lumMod val="95000"/>
                    <a:lumOff val="5000"/>
                  </a:schemeClr>
                </a:solidFill>
                <a:latin typeface="Sakkal Majalla" pitchFamily="2" charset="-78"/>
                <a:cs typeface="Sakkal Majalla" pitchFamily="2" charset="-78"/>
              </a:rPr>
              <a:t>ةٍ قصيرةٍ من إنشائك. </a:t>
            </a:r>
            <a:endParaRPr lang="en-US" sz="4400" b="1" dirty="0">
              <a:solidFill>
                <a:schemeClr val="tx1">
                  <a:lumMod val="95000"/>
                  <a:lumOff val="5000"/>
                </a:schemeClr>
              </a:solidFill>
              <a:latin typeface="Sakkal Majalla" pitchFamily="2" charset="-78"/>
              <a:cs typeface="Sakkal Majalla" pitchFamily="2" charset="-78"/>
            </a:endParaRPr>
          </a:p>
        </p:txBody>
      </p:sp>
      <p:sp>
        <p:nvSpPr>
          <p:cNvPr id="8" name="Rectangle 7"/>
          <p:cNvSpPr/>
          <p:nvPr/>
        </p:nvSpPr>
        <p:spPr>
          <a:xfrm>
            <a:off x="2" y="38673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7020861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318604" y="1285875"/>
            <a:ext cx="11873396" cy="50291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dirty="0">
              <a:solidFill>
                <a:srgbClr val="A50021"/>
              </a:solidFill>
            </a:endParaRPr>
          </a:p>
        </p:txBody>
      </p:sp>
      <p:sp>
        <p:nvSpPr>
          <p:cNvPr id="5" name="Rectangle 4"/>
          <p:cNvSpPr/>
          <p:nvPr/>
        </p:nvSpPr>
        <p:spPr>
          <a:xfrm>
            <a:off x="0" y="7937"/>
            <a:ext cx="12192000" cy="1005680"/>
          </a:xfrm>
          <a:prstGeom prst="rect">
            <a:avLst/>
          </a:prstGeom>
          <a:solidFill>
            <a:schemeClr val="accent5">
              <a:lumMod val="40000"/>
              <a:lumOff val="60000"/>
            </a:schemeClr>
          </a:solidFill>
          <a:ln w="76200">
            <a:noFill/>
          </a:ln>
        </p:spPr>
        <p:style>
          <a:lnRef idx="2">
            <a:schemeClr val="accent1"/>
          </a:lnRef>
          <a:fillRef idx="1">
            <a:schemeClr val="lt1"/>
          </a:fillRef>
          <a:effectRef idx="0">
            <a:schemeClr val="accent1"/>
          </a:effectRef>
          <a:fontRef idx="minor">
            <a:schemeClr val="dk1"/>
          </a:fontRef>
        </p:style>
        <p:txBody>
          <a:bodyPr rtlCol="0" anchor="ctr"/>
          <a:lstStyle/>
          <a:p>
            <a:pPr algn="r" rtl="1"/>
            <a:endParaRPr lang="ar-BH" sz="4000" b="1" dirty="0">
              <a:solidFill>
                <a:srgbClr val="A50021"/>
              </a:solidFill>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en-US" sz="4400" b="1" dirty="0">
              <a:solidFill>
                <a:schemeClr val="tx1">
                  <a:lumMod val="95000"/>
                  <a:lumOff val="5000"/>
                </a:schemeClr>
              </a:solidFill>
              <a:latin typeface="Sakkal Majalla" pitchFamily="2" charset="-78"/>
              <a:cs typeface="Sakkal Majalla" pitchFamily="2" charset="-78"/>
            </a:endParaRPr>
          </a:p>
          <a:p>
            <a:pPr algn="ctr" rtl="1"/>
            <a:endParaRPr lang="en-US"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rgbClr val="FF0000"/>
              </a:solidFill>
              <a:latin typeface="Sakkal Majalla" pitchFamily="2" charset="-78"/>
              <a:cs typeface="Sakkal Majalla" pitchFamily="2" charset="-78"/>
            </a:endParaRPr>
          </a:p>
          <a:p>
            <a:pPr algn="ctr" rtl="1"/>
            <a:endParaRPr lang="ar-BH" sz="4400" b="1" dirty="0">
              <a:solidFill>
                <a:schemeClr val="tx1">
                  <a:lumMod val="95000"/>
                  <a:lumOff val="5000"/>
                </a:schemeClr>
              </a:solidFill>
              <a:latin typeface="Sakkal Majalla" pitchFamily="2" charset="-78"/>
              <a:cs typeface="Sakkal Majalla" pitchFamily="2" charset="-78"/>
            </a:endParaRPr>
          </a:p>
          <a:p>
            <a:pPr algn="ctr" rtl="1"/>
            <a:r>
              <a:rPr lang="ar-SA" sz="4400" b="1" dirty="0">
                <a:solidFill>
                  <a:schemeClr val="tx1">
                    <a:lumMod val="95000"/>
                    <a:lumOff val="5000"/>
                  </a:schemeClr>
                </a:solidFill>
                <a:latin typeface="Sakkal Majalla" pitchFamily="2" charset="-78"/>
                <a:cs typeface="Sakkal Majalla" pitchFamily="2" charset="-78"/>
              </a:rPr>
              <a:t>ال</a:t>
            </a:r>
            <a:r>
              <a:rPr lang="ar-BH" sz="4400" b="1" dirty="0">
                <a:solidFill>
                  <a:schemeClr val="tx1">
                    <a:lumMod val="95000"/>
                    <a:lumOff val="5000"/>
                  </a:schemeClr>
                </a:solidFill>
                <a:latin typeface="Sakkal Majalla" pitchFamily="2" charset="-78"/>
                <a:cs typeface="Sakkal Majalla" pitchFamily="2" charset="-78"/>
              </a:rPr>
              <a:t>نشاط الإبداعيّ</a:t>
            </a:r>
            <a:endParaRPr lang="ar-SA" sz="4400" b="1" dirty="0">
              <a:solidFill>
                <a:schemeClr val="tx1"/>
              </a:solidFill>
              <a:latin typeface="Sakkal Majalla" pitchFamily="2" charset="-78"/>
              <a:cs typeface="Sakkal Majalla" pitchFamily="2" charset="-78"/>
            </a:endParaRPr>
          </a:p>
          <a:p>
            <a:pPr algn="ctr" rtl="1"/>
            <a:endParaRPr lang="ar-BH" sz="3200" b="1" dirty="0">
              <a:solidFill>
                <a:srgbClr val="FF0000"/>
              </a:solidFill>
              <a:latin typeface="Sakkal Majalla" pitchFamily="2" charset="-78"/>
              <a:cs typeface="Sakkal Majalla" pitchFamily="2" charset="-78"/>
            </a:endParaRPr>
          </a:p>
          <a:p>
            <a:pPr algn="ctr" rtl="1"/>
            <a:r>
              <a:rPr lang="ar-SA" sz="3200" b="1" dirty="0">
                <a:solidFill>
                  <a:srgbClr val="FF0000"/>
                </a:solidFill>
                <a:latin typeface="Sakkal Majalla" pitchFamily="2" charset="-78"/>
                <a:cs typeface="Sakkal Majalla" pitchFamily="2" charset="-78"/>
              </a:rPr>
              <a:t>ـ  الإجابة:</a:t>
            </a:r>
            <a:endParaRPr lang="ar-SA" sz="3200" b="1" dirty="0">
              <a:solidFill>
                <a:schemeClr val="tx1">
                  <a:lumMod val="95000"/>
                  <a:lumOff val="5000"/>
                </a:schemeClr>
              </a:solidFill>
            </a:endParaRPr>
          </a:p>
          <a:p>
            <a:pPr algn="r" rtl="1"/>
            <a:r>
              <a:rPr lang="en-US" sz="3200" b="1" dirty="0">
                <a:solidFill>
                  <a:schemeClr val="tx1">
                    <a:lumMod val="95000"/>
                    <a:lumOff val="5000"/>
                  </a:schemeClr>
                </a:solidFill>
                <a:latin typeface="Sakkal Majalla" pitchFamily="2" charset="-78"/>
                <a:cs typeface="Sakkal Majalla" pitchFamily="2" charset="-78"/>
              </a:rPr>
              <a:t>                          </a:t>
            </a:r>
            <a:r>
              <a:rPr lang="ar-SA" sz="3200" b="1" dirty="0">
                <a:solidFill>
                  <a:schemeClr val="tx1">
                    <a:lumMod val="95000"/>
                    <a:lumOff val="5000"/>
                  </a:schemeClr>
                </a:solidFill>
                <a:latin typeface="Sakkal Majalla" pitchFamily="2" charset="-78"/>
                <a:cs typeface="Sakkal Majalla" pitchFamily="2" charset="-78"/>
              </a:rPr>
              <a:t>صنتِ الأوائلَ والأواخرَ فالتقتْ         فيكِ الحضارةُ واعتلتْ بحماكِ</a:t>
            </a:r>
          </a:p>
          <a:p>
            <a:pPr algn="r" rtl="1"/>
            <a:r>
              <a:rPr lang="en-US" sz="3200" b="1" dirty="0">
                <a:solidFill>
                  <a:schemeClr val="tx1">
                    <a:lumMod val="95000"/>
                    <a:lumOff val="5000"/>
                  </a:schemeClr>
                </a:solidFill>
                <a:latin typeface="Sakkal Majalla" pitchFamily="2" charset="-78"/>
                <a:cs typeface="Sakkal Majalla" pitchFamily="2" charset="-78"/>
              </a:rPr>
              <a:t>                          </a:t>
            </a:r>
            <a:r>
              <a:rPr lang="ar-SA" sz="3200" b="1" dirty="0">
                <a:solidFill>
                  <a:schemeClr val="tx1">
                    <a:lumMod val="95000"/>
                    <a:lumOff val="5000"/>
                  </a:schemeClr>
                </a:solidFill>
                <a:latin typeface="Sakkal Majalla" pitchFamily="2" charset="-78"/>
                <a:cs typeface="Sakkal Majalla" pitchFamily="2" charset="-78"/>
              </a:rPr>
              <a:t>وحميتِ نبراسَ العلومِ فما خبا           فيـكِ الـــشعاعُ لــــــــــكلٍّ عــــــــقلٍ زاكٍ</a:t>
            </a:r>
          </a:p>
          <a:p>
            <a:pPr algn="r" rtl="1"/>
            <a:endParaRPr lang="ar-SA" sz="4000" b="1" dirty="0">
              <a:solidFill>
                <a:schemeClr val="tx1">
                  <a:lumMod val="95000"/>
                  <a:lumOff val="5000"/>
                </a:schemeClr>
              </a:solidFill>
              <a:latin typeface="Sakkal Majalla" pitchFamily="2" charset="-78"/>
              <a:cs typeface="Sakkal Majalla" pitchFamily="2" charset="-78"/>
            </a:endParaRPr>
          </a:p>
          <a:p>
            <a:pPr algn="r" rtl="1"/>
            <a:r>
              <a:rPr lang="ar-SA" sz="2800" dirty="0">
                <a:solidFill>
                  <a:schemeClr val="tx1">
                    <a:lumMod val="95000"/>
                    <a:lumOff val="5000"/>
                  </a:schemeClr>
                </a:solidFill>
                <a:latin typeface="Sakkal Majalla" pitchFamily="2" charset="-78"/>
                <a:cs typeface="Sakkal Majalla" pitchFamily="2" charset="-78"/>
              </a:rPr>
              <a:t>يتغنّى الشاعرُ بمجد البحرين «أوال» التي حافظتْ على أصالةِ التاريخِ، وضمّتْ إليها حداثةَ الحاضرِ، فالتقتْ فيها أسبابُ الحضارةِ بعمقِها القديمِ وقوتِها الحاضرةِ، </a:t>
            </a:r>
            <a:r>
              <a:rPr lang="ar-BH" sz="2800" dirty="0">
                <a:solidFill>
                  <a:schemeClr val="tx1">
                    <a:lumMod val="95000"/>
                    <a:lumOff val="5000"/>
                  </a:schemeClr>
                </a:solidFill>
                <a:latin typeface="Sakkal Majalla" pitchFamily="2" charset="-78"/>
                <a:cs typeface="Sakkal Majalla" pitchFamily="2" charset="-78"/>
              </a:rPr>
              <a:t>ف</a:t>
            </a:r>
            <a:r>
              <a:rPr lang="ar-SA" sz="2800" dirty="0">
                <a:solidFill>
                  <a:schemeClr val="tx1">
                    <a:lumMod val="95000"/>
                    <a:lumOff val="5000"/>
                  </a:schemeClr>
                </a:solidFill>
                <a:latin typeface="Sakkal Majalla" pitchFamily="2" charset="-78"/>
                <a:cs typeface="Sakkal Majalla" pitchFamily="2" charset="-78"/>
              </a:rPr>
              <a:t>زادتْها شموخًا وعلوًّا، وحمت «أوالُ» العلمَ، وتمسّكتْ به، وجعلتهُ منارةً ساطعةَ النورِ يَهدي شعاعُها كلَّ ذي عقلٍ زاكٍ تواقٍ إلى سبلِ التقدّمِ والرقيِّ. وقد بيّن الشاعرُ أن رقيَّ الحضارة يُبنى على ثلاثةِ أسسٍ هي الاعتزازُ بالماضي والأخذُ بأسباب الحاضر والتمسّكُ بالعلمِ سبيلًا للتقدّمِ. وهو يلتقِي مع الشاعرِ عبدالله الزايد الذي قالَ في قصيدةِ «الحقيقة المرة»:</a:t>
            </a:r>
          </a:p>
          <a:p>
            <a:pPr algn="ctr" rtl="1"/>
            <a:r>
              <a:rPr lang="ar-SA" sz="2800" dirty="0">
                <a:solidFill>
                  <a:schemeClr val="tx1">
                    <a:lumMod val="95000"/>
                    <a:lumOff val="5000"/>
                  </a:schemeClr>
                </a:solidFill>
                <a:latin typeface="Sakkal Majalla" pitchFamily="2" charset="-78"/>
                <a:cs typeface="Sakkal Majalla" pitchFamily="2" charset="-78"/>
              </a:rPr>
              <a:t> ألَمْ نَكُ في سمَا العلمِ الثريَّا         لنا في مُعظمِ الأرضِ اللواءُ</a:t>
            </a:r>
            <a:endParaRPr lang="en-US" sz="2800" dirty="0">
              <a:solidFill>
                <a:schemeClr val="tx1">
                  <a:lumMod val="95000"/>
                  <a:lumOff val="5000"/>
                </a:schemeClr>
              </a:solidFill>
              <a:latin typeface="Sakkal Majalla" pitchFamily="2" charset="-78"/>
              <a:cs typeface="Sakkal Majalla" pitchFamily="2" charset="-78"/>
            </a:endParaRPr>
          </a:p>
          <a:p>
            <a:pPr algn="ctr" rtl="1"/>
            <a:r>
              <a:rPr lang="ar-SA" sz="2800" dirty="0">
                <a:solidFill>
                  <a:schemeClr val="tx1">
                    <a:lumMod val="95000"/>
                    <a:lumOff val="5000"/>
                  </a:schemeClr>
                </a:solidFill>
                <a:latin typeface="Sakkal Majalla" pitchFamily="2" charset="-78"/>
                <a:cs typeface="Sakkal Majalla" pitchFamily="2" charset="-78"/>
              </a:rPr>
              <a:t> فقُمنا نهتـــــدِي بالــــــعلمِ نـــــــــــورًا        فلــــمّا زال زلــــــــزلَنا العَــــــــــــياءُ. </a:t>
            </a:r>
          </a:p>
          <a:p>
            <a:pPr algn="just" rtl="1"/>
            <a:endParaRPr lang="ar-SA" sz="4400" b="1" dirty="0">
              <a:solidFill>
                <a:schemeClr val="tx1">
                  <a:lumMod val="95000"/>
                  <a:lumOff val="5000"/>
                </a:schemeClr>
              </a:solidFill>
              <a:latin typeface="Sakkal Majalla" pitchFamily="2" charset="-78"/>
              <a:cs typeface="Sakkal Majalla" pitchFamily="2" charset="-78"/>
            </a:endParaRPr>
          </a:p>
          <a:p>
            <a:pPr algn="just" rtl="1"/>
            <a:endParaRPr lang="ar-SA" sz="4400" b="1" dirty="0">
              <a:solidFill>
                <a:schemeClr val="tx1">
                  <a:lumMod val="95000"/>
                  <a:lumOff val="5000"/>
                </a:schemeClr>
              </a:solidFill>
              <a:latin typeface="Sakkal Majalla" pitchFamily="2" charset="-78"/>
              <a:cs typeface="Sakkal Majalla" pitchFamily="2" charset="-78"/>
            </a:endParaRPr>
          </a:p>
          <a:p>
            <a:pPr algn="ctr" rtl="1"/>
            <a:endParaRPr lang="ar-SA" sz="4400" b="1" dirty="0">
              <a:solidFill>
                <a:schemeClr val="tx1">
                  <a:lumMod val="95000"/>
                  <a:lumOff val="5000"/>
                </a:schemeClr>
              </a:solidFill>
            </a:endParaRPr>
          </a:p>
          <a:p>
            <a:pPr algn="ctr" rtl="1"/>
            <a:r>
              <a:rPr lang="ar-SA" sz="4400" b="1" dirty="0">
                <a:solidFill>
                  <a:schemeClr val="tx1">
                    <a:lumMod val="95000"/>
                    <a:lumOff val="5000"/>
                  </a:schemeClr>
                </a:solidFill>
              </a:rPr>
              <a:t> </a:t>
            </a:r>
            <a:endParaRPr lang="en-US" sz="4400" b="1" dirty="0">
              <a:solidFill>
                <a:schemeClr val="tx1">
                  <a:lumMod val="95000"/>
                  <a:lumOff val="5000"/>
                </a:schemeClr>
              </a:solidFill>
            </a:endParaRPr>
          </a:p>
        </p:txBody>
      </p:sp>
      <p:sp>
        <p:nvSpPr>
          <p:cNvPr id="8" name="Rectangle 7"/>
          <p:cNvSpPr/>
          <p:nvPr/>
        </p:nvSpPr>
        <p:spPr>
          <a:xfrm>
            <a:off x="2" y="459474"/>
            <a:ext cx="3335626" cy="55414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1"/>
            <a:r>
              <a:rPr lang="ar-BH" sz="2400" b="1" dirty="0">
                <a:solidFill>
                  <a:schemeClr val="bg1"/>
                </a:solidFill>
                <a:latin typeface="Sakkal Majalla" panose="02000000000000000000" pitchFamily="2" charset="-78"/>
                <a:cs typeface="Sakkal Majalla" panose="02000000000000000000" pitchFamily="2" charset="-78"/>
              </a:rPr>
              <a:t>قصيدة: </a:t>
            </a:r>
            <a:r>
              <a:rPr lang="ar-SA" sz="2400" b="1" dirty="0">
                <a:solidFill>
                  <a:schemeClr val="bg1"/>
                </a:solidFill>
                <a:latin typeface="Sakkal Majalla" panose="02000000000000000000" pitchFamily="2" charset="-78"/>
                <a:cs typeface="Sakkal Majalla" panose="02000000000000000000" pitchFamily="2" charset="-78"/>
              </a:rPr>
              <a:t>الحقيقة المرّة ـ </a:t>
            </a:r>
            <a:r>
              <a:rPr lang="ar-BH" sz="2400" b="1" dirty="0">
                <a:solidFill>
                  <a:schemeClr val="bg1"/>
                </a:solidFill>
                <a:latin typeface="Sakkal Majalla" panose="02000000000000000000" pitchFamily="2" charset="-78"/>
                <a:cs typeface="Sakkal Majalla" panose="02000000000000000000" pitchFamily="2" charset="-78"/>
              </a:rPr>
              <a:t>عرب 301</a:t>
            </a:r>
            <a:endParaRPr lang="en-US" sz="2400" b="1" dirty="0">
              <a:solidFill>
                <a:schemeClr val="bg1"/>
              </a:solidFill>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233025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
                                            <p:txEl>
                                              <p:pRg st="18" end="18"/>
                                            </p:txEl>
                                          </p:spTgt>
                                        </p:tgtEl>
                                        <p:attrNameLst>
                                          <p:attrName>style.visibility</p:attrName>
                                        </p:attrNameLst>
                                      </p:cBhvr>
                                      <p:to>
                                        <p:strVal val="visible"/>
                                      </p:to>
                                    </p:set>
                                    <p:anim calcmode="lin" valueType="num">
                                      <p:cBhvr>
                                        <p:cTn id="7" dur="500" decel="50000" fill="hold">
                                          <p:stCondLst>
                                            <p:cond delay="0"/>
                                          </p:stCondLst>
                                        </p:cTn>
                                        <p:tgtEl>
                                          <p:spTgt spid="5">
                                            <p:txEl>
                                              <p:pRg st="18" end="18"/>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xEl>
                                              <p:pRg st="18" end="18"/>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xEl>
                                              <p:pRg st="18" end="18"/>
                                            </p:txEl>
                                          </p:spTgt>
                                        </p:tgtEl>
                                        <p:attrNameLst>
                                          <p:attrName>ppt_w</p:attrName>
                                        </p:attrNameLst>
                                      </p:cBhvr>
                                      <p:tavLst>
                                        <p:tav tm="0">
                                          <p:val>
                                            <p:strVal val="#ppt_w*.05"/>
                                          </p:val>
                                        </p:tav>
                                        <p:tav tm="100000">
                                          <p:val>
                                            <p:strVal val="#ppt_w"/>
                                          </p:val>
                                        </p:tav>
                                      </p:tavLst>
                                    </p:anim>
                                    <p:anim calcmode="lin" valueType="num">
                                      <p:cBhvr>
                                        <p:cTn id="10" dur="1000" fill="hold"/>
                                        <p:tgtEl>
                                          <p:spTgt spid="5">
                                            <p:txEl>
                                              <p:pRg st="18" end="18"/>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xEl>
                                              <p:pRg st="18" end="18"/>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xEl>
                                              <p:pRg st="18" end="18"/>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xEl>
                                              <p:pRg st="18" end="18"/>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xEl>
                                              <p:pRg st="18" end="18"/>
                                            </p:txEl>
                                          </p:spTgt>
                                        </p:tgtEl>
                                      </p:cBhvr>
                                    </p:animEffect>
                                  </p:childTnLst>
                                </p:cTn>
                              </p:par>
                              <p:par>
                                <p:cTn id="15" presetID="25" presetClass="entr" presetSubtype="0" fill="hold" nodeType="withEffect">
                                  <p:stCondLst>
                                    <p:cond delay="0"/>
                                  </p:stCondLst>
                                  <p:childTnLst>
                                    <p:set>
                                      <p:cBhvr>
                                        <p:cTn id="16" dur="1" fill="hold">
                                          <p:stCondLst>
                                            <p:cond delay="0"/>
                                          </p:stCondLst>
                                        </p:cTn>
                                        <p:tgtEl>
                                          <p:spTgt spid="5">
                                            <p:txEl>
                                              <p:pRg st="19" end="19"/>
                                            </p:txEl>
                                          </p:spTgt>
                                        </p:tgtEl>
                                        <p:attrNameLst>
                                          <p:attrName>style.visibility</p:attrName>
                                        </p:attrNameLst>
                                      </p:cBhvr>
                                      <p:to>
                                        <p:strVal val="visible"/>
                                      </p:to>
                                    </p:set>
                                    <p:anim calcmode="lin" valueType="num">
                                      <p:cBhvr>
                                        <p:cTn id="17" dur="500" decel="50000" fill="hold">
                                          <p:stCondLst>
                                            <p:cond delay="0"/>
                                          </p:stCondLst>
                                        </p:cTn>
                                        <p:tgtEl>
                                          <p:spTgt spid="5">
                                            <p:txEl>
                                              <p:pRg st="19" end="19"/>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xEl>
                                              <p:pRg st="19" end="19"/>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xEl>
                                              <p:pRg st="19" end="19"/>
                                            </p:txEl>
                                          </p:spTgt>
                                        </p:tgtEl>
                                        <p:attrNameLst>
                                          <p:attrName>ppt_w</p:attrName>
                                        </p:attrNameLst>
                                      </p:cBhvr>
                                      <p:tavLst>
                                        <p:tav tm="0">
                                          <p:val>
                                            <p:strVal val="#ppt_w*.05"/>
                                          </p:val>
                                        </p:tav>
                                        <p:tav tm="100000">
                                          <p:val>
                                            <p:strVal val="#ppt_w"/>
                                          </p:val>
                                        </p:tav>
                                      </p:tavLst>
                                    </p:anim>
                                    <p:anim calcmode="lin" valueType="num">
                                      <p:cBhvr>
                                        <p:cTn id="20" dur="1000" fill="hold"/>
                                        <p:tgtEl>
                                          <p:spTgt spid="5">
                                            <p:txEl>
                                              <p:pRg st="19" end="19"/>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xEl>
                                              <p:pRg st="19" end="19"/>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xEl>
                                              <p:pRg st="19" end="19"/>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xEl>
                                              <p:pRg st="19" end="19"/>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xEl>
                                              <p:pRg st="19" end="19"/>
                                            </p:txEl>
                                          </p:spTgt>
                                        </p:tgtEl>
                                      </p:cBhvr>
                                    </p:animEffect>
                                  </p:childTnLst>
                                </p:cTn>
                              </p:par>
                              <p:par>
                                <p:cTn id="25" presetID="25" presetClass="entr" presetSubtype="0" fill="hold" nodeType="withEffect">
                                  <p:stCondLst>
                                    <p:cond delay="0"/>
                                  </p:stCondLst>
                                  <p:childTnLst>
                                    <p:set>
                                      <p:cBhvr>
                                        <p:cTn id="26" dur="1" fill="hold">
                                          <p:stCondLst>
                                            <p:cond delay="0"/>
                                          </p:stCondLst>
                                        </p:cTn>
                                        <p:tgtEl>
                                          <p:spTgt spid="5">
                                            <p:txEl>
                                              <p:pRg st="20" end="20"/>
                                            </p:txEl>
                                          </p:spTgt>
                                        </p:tgtEl>
                                        <p:attrNameLst>
                                          <p:attrName>style.visibility</p:attrName>
                                        </p:attrNameLst>
                                      </p:cBhvr>
                                      <p:to>
                                        <p:strVal val="visible"/>
                                      </p:to>
                                    </p:set>
                                    <p:anim calcmode="lin" valueType="num">
                                      <p:cBhvr>
                                        <p:cTn id="27" dur="500" decel="50000" fill="hold">
                                          <p:stCondLst>
                                            <p:cond delay="0"/>
                                          </p:stCondLst>
                                        </p:cTn>
                                        <p:tgtEl>
                                          <p:spTgt spid="5">
                                            <p:txEl>
                                              <p:pRg st="20" end="20"/>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
                                            <p:txEl>
                                              <p:pRg st="20" end="20"/>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
                                            <p:txEl>
                                              <p:pRg st="20" end="20"/>
                                            </p:txEl>
                                          </p:spTgt>
                                        </p:tgtEl>
                                        <p:attrNameLst>
                                          <p:attrName>ppt_w</p:attrName>
                                        </p:attrNameLst>
                                      </p:cBhvr>
                                      <p:tavLst>
                                        <p:tav tm="0">
                                          <p:val>
                                            <p:strVal val="#ppt_w*.05"/>
                                          </p:val>
                                        </p:tav>
                                        <p:tav tm="100000">
                                          <p:val>
                                            <p:strVal val="#ppt_w"/>
                                          </p:val>
                                        </p:tav>
                                      </p:tavLst>
                                    </p:anim>
                                    <p:anim calcmode="lin" valueType="num">
                                      <p:cBhvr>
                                        <p:cTn id="30" dur="1000" fill="hold"/>
                                        <p:tgtEl>
                                          <p:spTgt spid="5">
                                            <p:txEl>
                                              <p:pRg st="20" end="20"/>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
                                            <p:txEl>
                                              <p:pRg st="20" end="20"/>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
                                            <p:txEl>
                                              <p:pRg st="20" end="20"/>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
                                            <p:txEl>
                                              <p:pRg st="20" end="20"/>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AutoShape 8" descr="نتيجة بحث الصور عن معالم البحرين الأثرية"/>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2524836" y="1733266"/>
            <a:ext cx="6851176" cy="24293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BH" sz="11500" b="1" dirty="0">
                <a:solidFill>
                  <a:srgbClr val="A50021"/>
                </a:solidFill>
                <a:latin typeface="Sakkal Majalla" pitchFamily="2" charset="-78"/>
                <a:cs typeface="Sakkal Majalla" pitchFamily="2" charset="-78"/>
              </a:rPr>
              <a:t>انتهى الدرس</a:t>
            </a:r>
            <a:r>
              <a:rPr lang="ar-SA" sz="11500" b="1" dirty="0">
                <a:solidFill>
                  <a:srgbClr val="A50021"/>
                </a:solidFill>
                <a:latin typeface="Sakkal Majalla" pitchFamily="2" charset="-78"/>
                <a:cs typeface="Sakkal Majalla" pitchFamily="2" charset="-78"/>
              </a:rPr>
              <a:t> </a:t>
            </a:r>
            <a:endParaRPr lang="ar-BH" sz="11500" b="1" dirty="0">
              <a:solidFill>
                <a:srgbClr val="A50021"/>
              </a:solidFill>
              <a:latin typeface="Sakkal Majalla" pitchFamily="2" charset="-78"/>
              <a:cs typeface="Sakkal Majalla" pitchFamily="2" charset="-78"/>
            </a:endParaRPr>
          </a:p>
          <a:p>
            <a:pPr algn="ctr" rtl="1"/>
            <a:r>
              <a:rPr lang="ar-SA" sz="7200" b="1" dirty="0">
                <a:solidFill>
                  <a:srgbClr val="A50021"/>
                </a:solidFill>
                <a:latin typeface="Sakkal Majalla" pitchFamily="2" charset="-78"/>
                <a:cs typeface="Sakkal Majalla" pitchFamily="2" charset="-78"/>
              </a:rPr>
              <a:t>شكرًا</a:t>
            </a:r>
            <a:r>
              <a:rPr lang="ar-BH" sz="7200" b="1" dirty="0">
                <a:solidFill>
                  <a:srgbClr val="A50021"/>
                </a:solidFill>
                <a:latin typeface="Sakkal Majalla" pitchFamily="2" charset="-78"/>
                <a:cs typeface="Sakkal Majalla" pitchFamily="2" charset="-78"/>
              </a:rPr>
              <a:t> لكم</a:t>
            </a:r>
            <a:endParaRPr lang="en-US" sz="7200" b="1" dirty="0">
              <a:solidFill>
                <a:srgbClr val="A50021"/>
              </a:solidFill>
              <a:latin typeface="Sakkal Majalla" pitchFamily="2" charset="-78"/>
              <a:cs typeface="Sakkal Majalla" pitchFamily="2" charset="-78"/>
            </a:endParaRPr>
          </a:p>
        </p:txBody>
      </p:sp>
    </p:spTree>
    <p:extLst>
      <p:ext uri="{BB962C8B-B14F-4D97-AF65-F5344CB8AC3E}">
        <p14:creationId xmlns:p14="http://schemas.microsoft.com/office/powerpoint/2010/main" val="615258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9B6F7093-7B83-4D0A-BC1F-683D122F6A48}" vid="{1FAA4335-E554-4125-ACCC-D1CCCAA216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TMPLT.potx</Template>
  <TotalTime>3115</TotalTime>
  <Words>1943</Words>
  <Application>Microsoft Office PowerPoint</Application>
  <PresentationFormat>Widescreen</PresentationFormat>
  <Paragraphs>630</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Sakkal Majalla</vt:lpstr>
      <vt:lpstr>Segoe Script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 Khaled Mohamed Ebrahim Busaad</dc:creator>
  <cp:lastModifiedBy>Dell</cp:lastModifiedBy>
  <cp:revision>331</cp:revision>
  <dcterms:created xsi:type="dcterms:W3CDTF">2020-03-04T10:47:58Z</dcterms:created>
  <dcterms:modified xsi:type="dcterms:W3CDTF">2020-10-07T06:54:57Z</dcterms:modified>
</cp:coreProperties>
</file>