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9"/>
  </p:handoutMasterIdLst>
  <p:sldIdLst>
    <p:sldId id="256" r:id="rId2"/>
    <p:sldId id="257" r:id="rId3"/>
    <p:sldId id="258" r:id="rId4"/>
    <p:sldId id="344" r:id="rId5"/>
    <p:sldId id="345" r:id="rId6"/>
    <p:sldId id="285" r:id="rId7"/>
    <p:sldId id="347" r:id="rId8"/>
    <p:sldId id="316" r:id="rId9"/>
    <p:sldId id="348" r:id="rId10"/>
    <p:sldId id="349" r:id="rId11"/>
    <p:sldId id="350" r:id="rId12"/>
    <p:sldId id="351" r:id="rId13"/>
    <p:sldId id="352" r:id="rId14"/>
    <p:sldId id="354" r:id="rId15"/>
    <p:sldId id="353" r:id="rId16"/>
    <p:sldId id="355" r:id="rId17"/>
    <p:sldId id="3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92"/>
    <a:srgbClr val="952E45"/>
    <a:srgbClr val="00746B"/>
    <a:srgbClr val="002060"/>
    <a:srgbClr val="FFE191"/>
    <a:srgbClr val="00736A"/>
    <a:srgbClr val="005AAD"/>
    <a:srgbClr val="0161B0"/>
    <a:srgbClr val="6AADA9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5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08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commentAuthors" Target="commentAuthor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handoutMaster" Target="handoutMasters/handout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D17721-E2DB-4B5F-B706-71B388B2B17C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FBC78C-1678-4630-91FD-F3FA3180E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349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304F0BE-26CA-411D-964D-60DCFF20E4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409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6BA6B6-AD3F-46EE-9BEC-9CF9278FA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57" y="0"/>
            <a:ext cx="1646183" cy="126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88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869CEE-F70C-467B-89C9-C1E3B24E4FC3}"/>
              </a:ext>
            </a:extLst>
          </p:cNvPr>
          <p:cNvCxnSpPr>
            <a:cxnSpLocks/>
          </p:cNvCxnSpPr>
          <p:nvPr/>
        </p:nvCxnSpPr>
        <p:spPr>
          <a:xfrm flipH="1">
            <a:off x="1164000" y="6270171"/>
            <a:ext cx="986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E599989-F86F-49C2-8347-93CBE3CF44F9}"/>
              </a:ext>
            </a:extLst>
          </p:cNvPr>
          <p:cNvSpPr txBox="1"/>
          <p:nvPr/>
        </p:nvSpPr>
        <p:spPr>
          <a:xfrm>
            <a:off x="6032500" y="6343057"/>
            <a:ext cx="4980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b="1" dirty="0">
                <a:cs typeface="AL-Mohanad" pitchFamily="2" charset="-78"/>
              </a:rPr>
              <a:t>وزارة التربية والتعليم – الفصل الدراسي الثاني  </a:t>
            </a:r>
            <a:r>
              <a:rPr lang="ar-BH" sz="1600" b="1" dirty="0">
                <a:cs typeface="AL-Mohanad" pitchFamily="2" charset="-78"/>
              </a:rPr>
              <a:t>2020 – 2021م</a:t>
            </a:r>
            <a:endParaRPr lang="en-US" sz="1600" b="1" dirty="0">
              <a:cs typeface="AL-Mohana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221541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02C4E-BA77-42E0-8DA1-8938EA659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C76225-0A43-43B3-95F1-376CC44602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E25198-1C34-48DE-9644-B26E08769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F5CD7-1468-42A4-A348-B8835760A801}" type="datetimeFigureOut">
              <a:rPr lang="ar-EG" smtClean="0"/>
              <a:t>25/08/1442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55A1D-B442-46D5-AD19-73DFD2665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C7AAD-0215-4A4C-A656-81CE49E78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D23F6-AB95-4B09-975A-C054BB782245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248032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5" Type="http://schemas.openxmlformats.org/officeDocument/2006/relationships/theme" Target="../theme/theme1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ECECEC"/>
            </a:gs>
            <a:gs pos="39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F5CD7-1468-42A4-A348-B8835760A801}" type="datetimeFigureOut">
              <a:rPr lang="ar-EG" smtClean="0"/>
              <a:t>25/08/1442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D23F6-AB95-4B09-975A-C054BB782245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28323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.png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 /><Relationship Id="rId3" Type="http://schemas.openxmlformats.org/officeDocument/2006/relationships/image" Target="../media/image11.png" /><Relationship Id="rId7" Type="http://schemas.openxmlformats.org/officeDocument/2006/relationships/image" Target="../media/image15.pn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14.png" /><Relationship Id="rId11" Type="http://schemas.openxmlformats.org/officeDocument/2006/relationships/image" Target="../media/image16.emf" /><Relationship Id="rId5" Type="http://schemas.openxmlformats.org/officeDocument/2006/relationships/image" Target="../media/image13.png" /><Relationship Id="rId10" Type="http://schemas.openxmlformats.org/officeDocument/2006/relationships/image" Target="../media/image18.png" /><Relationship Id="rId4" Type="http://schemas.openxmlformats.org/officeDocument/2006/relationships/image" Target="../media/image12.png" /><Relationship Id="rId9" Type="http://schemas.openxmlformats.org/officeDocument/2006/relationships/image" Target="../media/image17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3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3.xml" /><Relationship Id="rId4" Type="http://schemas.openxmlformats.org/officeDocument/2006/relationships/image" Target="../media/image22.png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 /><Relationship Id="rId3" Type="http://schemas.openxmlformats.org/officeDocument/2006/relationships/image" Target="../media/image24.png" /><Relationship Id="rId7" Type="http://schemas.openxmlformats.org/officeDocument/2006/relationships/image" Target="../media/image27.png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26.png" /><Relationship Id="rId5" Type="http://schemas.openxmlformats.org/officeDocument/2006/relationships/image" Target="../media/image25.png" /><Relationship Id="rId4" Type="http://schemas.openxmlformats.org/officeDocument/2006/relationships/image" Target="../media/image23.png" /><Relationship Id="rId9" Type="http://schemas.openxmlformats.org/officeDocument/2006/relationships/image" Target="../media/image29.png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 /><Relationship Id="rId3" Type="http://schemas.openxmlformats.org/officeDocument/2006/relationships/image" Target="../media/image23.png" /><Relationship Id="rId7" Type="http://schemas.openxmlformats.org/officeDocument/2006/relationships/image" Target="../media/image28.png" /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27.png" /><Relationship Id="rId5" Type="http://schemas.openxmlformats.org/officeDocument/2006/relationships/image" Target="../media/image31.png" /><Relationship Id="rId4" Type="http://schemas.openxmlformats.org/officeDocument/2006/relationships/image" Target="../media/image30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 /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41.png" /><Relationship Id="rId5" Type="http://schemas.openxmlformats.org/officeDocument/2006/relationships/image" Target="../media/image40.png" /><Relationship Id="rId4" Type="http://schemas.openxmlformats.org/officeDocument/2006/relationships/image" Target="../media/image23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 /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37.png" /><Relationship Id="rId5" Type="http://schemas.openxmlformats.org/officeDocument/2006/relationships/image" Target="../media/image36.png" /><Relationship Id="rId4" Type="http://schemas.openxmlformats.org/officeDocument/2006/relationships/image" Target="../media/image23.png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3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 /><Relationship Id="rId1" Type="http://schemas.openxmlformats.org/officeDocument/2006/relationships/slideLayout" Target="../slideLayouts/slideLayout3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 /><Relationship Id="rId2" Type="http://schemas.openxmlformats.org/officeDocument/2006/relationships/image" Target="../media/image42.png" /><Relationship Id="rId1" Type="http://schemas.openxmlformats.org/officeDocument/2006/relationships/slideLayout" Target="../slideLayouts/slideLayout3.xml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 /><Relationship Id="rId3" Type="http://schemas.openxmlformats.org/officeDocument/2006/relationships/image" Target="../media/image44.png" /><Relationship Id="rId7" Type="http://schemas.openxmlformats.org/officeDocument/2006/relationships/image" Target="../media/image23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51.png" /><Relationship Id="rId5" Type="http://schemas.openxmlformats.org/officeDocument/2006/relationships/image" Target="../media/image46.png" /><Relationship Id="rId4" Type="http://schemas.openxmlformats.org/officeDocument/2006/relationships/image" Target="../media/image45.png" /><Relationship Id="rId9" Type="http://schemas.openxmlformats.org/officeDocument/2006/relationships/image" Target="../media/image53.png" 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 /><Relationship Id="rId3" Type="http://schemas.openxmlformats.org/officeDocument/2006/relationships/image" Target="../media/image44.png" /><Relationship Id="rId7" Type="http://schemas.openxmlformats.org/officeDocument/2006/relationships/image" Target="../media/image56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23.png" /><Relationship Id="rId5" Type="http://schemas.openxmlformats.org/officeDocument/2006/relationships/image" Target="../media/image48.png" /><Relationship Id="rId4" Type="http://schemas.openxmlformats.org/officeDocument/2006/relationships/image" Target="../media/image47.png" /><Relationship Id="rId9" Type="http://schemas.openxmlformats.org/officeDocument/2006/relationships/image" Target="../media/image50.png" 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0.png" /><Relationship Id="rId1" Type="http://schemas.openxmlformats.org/officeDocument/2006/relationships/slideLayout" Target="../slideLayouts/slideLayout3.xml" /><Relationship Id="rId11" Type="http://schemas.openxmlformats.org/officeDocument/2006/relationships/image" Target="../media/image55.png" /><Relationship Id="rId10" Type="http://schemas.openxmlformats.org/officeDocument/2006/relationships/image" Target="../media/image23.png" /><Relationship Id="rId9" Type="http://schemas.openxmlformats.org/officeDocument/2006/relationships/image" Target="../media/image54.png" 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 /><Relationship Id="rId3" Type="http://schemas.openxmlformats.org/officeDocument/2006/relationships/image" Target="../media/image57.png" /><Relationship Id="rId7" Type="http://schemas.openxmlformats.org/officeDocument/2006/relationships/image" Target="../media/image65.png" /><Relationship Id="rId2" Type="http://schemas.openxmlformats.org/officeDocument/2006/relationships/image" Target="../media/image61.png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59.png" /><Relationship Id="rId5" Type="http://schemas.openxmlformats.org/officeDocument/2006/relationships/image" Target="../media/image58.png" /><Relationship Id="rId4" Type="http://schemas.openxmlformats.org/officeDocument/2006/relationships/image" Target="../media/image23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 /><Relationship Id="rId2" Type="http://schemas.openxmlformats.org/officeDocument/2006/relationships/image" Target="../media/image62.png" /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AFF10CE-96D9-4C6D-ADEE-1EF6E0CBD6B9}"/>
              </a:ext>
            </a:extLst>
          </p:cNvPr>
          <p:cNvSpPr/>
          <p:nvPr/>
        </p:nvSpPr>
        <p:spPr>
          <a:xfrm>
            <a:off x="881269" y="1483398"/>
            <a:ext cx="10429461" cy="132343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rtl="1"/>
            <a:r>
              <a:rPr lang="ar-BH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الفصل الدراسي الأول</a:t>
            </a:r>
          </a:p>
          <a:p>
            <a:pPr algn="ctr" rtl="1"/>
            <a:r>
              <a:rPr lang="ar-BH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الصف</a:t>
            </a:r>
            <a:r>
              <a:rPr lang="ar-EG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الثالث </a:t>
            </a:r>
            <a:r>
              <a:rPr lang="ar-BH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الثانوي </a:t>
            </a:r>
            <a:r>
              <a:rPr lang="ar-EG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- المسار </a:t>
            </a:r>
            <a:r>
              <a:rPr lang="ar-BH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التجاري</a:t>
            </a:r>
            <a:endParaRPr lang="en-US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23CCBE1-04D7-4B95-8BB2-862EAF5B05B8}"/>
              </a:ext>
            </a:extLst>
          </p:cNvPr>
          <p:cNvGrpSpPr/>
          <p:nvPr/>
        </p:nvGrpSpPr>
        <p:grpSpPr>
          <a:xfrm>
            <a:off x="4267808" y="2912332"/>
            <a:ext cx="7292524" cy="605641"/>
            <a:chOff x="4844897" y="3467595"/>
            <a:chExt cx="7292524" cy="605641"/>
          </a:xfrm>
          <a:solidFill>
            <a:schemeClr val="accent3">
              <a:lumMod val="20000"/>
              <a:lumOff val="80000"/>
            </a:schemeClr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ounded Rectangle 2">
                  <a:extLst>
                    <a:ext uri="{FF2B5EF4-FFF2-40B4-BE49-F238E27FC236}">
                      <a16:creationId xmlns:a16="http://schemas.microsoft.com/office/drawing/2014/main" id="{601B9515-B878-42FB-A781-45D3E035FBE6}"/>
                    </a:ext>
                  </a:extLst>
                </p:cNvPr>
                <p:cNvSpPr/>
                <p:nvPr/>
              </p:nvSpPr>
              <p:spPr>
                <a:xfrm>
                  <a:off x="4844897" y="3467595"/>
                  <a:ext cx="5581640" cy="605641"/>
                </a:xfrm>
                <a:prstGeom prst="roundRect">
                  <a:avLst>
                    <a:gd name="adj" fmla="val 24510"/>
                  </a:avLst>
                </a:prstGeom>
                <a:grpFill/>
                <a:ln w="38100">
                  <a:solidFill>
                    <a:schemeClr val="accent1"/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BH" sz="3600" b="1" dirty="0"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akkal Majalla" panose="02000000000000000000" pitchFamily="2" charset="-78"/>
                      <a:cs typeface="Sakkal Majalla" panose="02000000000000000000" pitchFamily="2" charset="-78"/>
                    </a:rPr>
                    <a:t>الرياضيات </a:t>
                  </a:r>
                  <a14:m>
                    <m:oMath xmlns:m="http://schemas.openxmlformats.org/officeDocument/2006/math">
                      <m:r>
                        <a:rPr lang="ar-BH" sz="3200" b="1" i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cs typeface="Sakkal Majalla" panose="02000000000000000000" pitchFamily="2" charset="-78"/>
                        </a:rPr>
                        <m:t>𝟓</m:t>
                      </m:r>
                    </m:oMath>
                  </a14:m>
                  <a:endParaRPr lang="ar-EG" sz="3600" b="1" dirty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akkal Majalla" panose="02000000000000000000" pitchFamily="2" charset="-78"/>
                    <a:cs typeface="Sakkal Majalla" panose="02000000000000000000" pitchFamily="2" charset="-78"/>
                  </a:endParaRPr>
                </a:p>
              </p:txBody>
            </p:sp>
          </mc:Choice>
          <mc:Fallback xmlns="">
            <p:sp>
              <p:nvSpPr>
                <p:cNvPr id="6" name="Rounded Rectangle 2">
                  <a:extLst>
                    <a:ext uri="{FF2B5EF4-FFF2-40B4-BE49-F238E27FC236}">
                      <a16:creationId xmlns:a16="http://schemas.microsoft.com/office/drawing/2014/main" id="{601B9515-B878-42FB-A781-45D3E035FBE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44897" y="3467595"/>
                  <a:ext cx="5581640" cy="605641"/>
                </a:xfrm>
                <a:prstGeom prst="roundRect">
                  <a:avLst>
                    <a:gd name="adj" fmla="val 24510"/>
                  </a:avLst>
                </a:prstGeom>
                <a:blipFill>
                  <a:blip r:embed="rId2"/>
                  <a:stretch>
                    <a:fillRect t="-14286" b="-43810"/>
                  </a:stretch>
                </a:blipFill>
                <a:ln w="38100"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r>
                    <a:rPr lang="ar-BH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Rounded Rectangle 3">
              <a:extLst>
                <a:ext uri="{FF2B5EF4-FFF2-40B4-BE49-F238E27FC236}">
                  <a16:creationId xmlns:a16="http://schemas.microsoft.com/office/drawing/2014/main" id="{8D124526-6DF6-4175-9663-07650798E9A4}"/>
                </a:ext>
              </a:extLst>
            </p:cNvPr>
            <p:cNvSpPr/>
            <p:nvPr/>
          </p:nvSpPr>
          <p:spPr>
            <a:xfrm>
              <a:off x="10426535" y="3467595"/>
              <a:ext cx="1710886" cy="605641"/>
            </a:xfrm>
            <a:prstGeom prst="roundRect">
              <a:avLst>
                <a:gd name="adj" fmla="val 24510"/>
              </a:avLst>
            </a:prstGeom>
            <a:grpFill/>
            <a:ln w="38100">
              <a:solidFill>
                <a:schemeClr val="accent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BH" sz="36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اسم المقرر</a:t>
              </a:r>
              <a:endPara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AD87AF7-206E-4755-8042-61B225965FBF}"/>
              </a:ext>
            </a:extLst>
          </p:cNvPr>
          <p:cNvGrpSpPr/>
          <p:nvPr/>
        </p:nvGrpSpPr>
        <p:grpSpPr>
          <a:xfrm>
            <a:off x="4267807" y="3529848"/>
            <a:ext cx="7292525" cy="605641"/>
            <a:chOff x="4844896" y="3467595"/>
            <a:chExt cx="7292525" cy="605641"/>
          </a:xfrm>
          <a:solidFill>
            <a:schemeClr val="accent3">
              <a:lumMod val="20000"/>
              <a:lumOff val="80000"/>
            </a:schemeClr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ounded Rectangle 10">
                  <a:extLst>
                    <a:ext uri="{FF2B5EF4-FFF2-40B4-BE49-F238E27FC236}">
                      <a16:creationId xmlns:a16="http://schemas.microsoft.com/office/drawing/2014/main" id="{8B781CF1-4FCD-42F7-83FC-4A558EC2A780}"/>
                    </a:ext>
                  </a:extLst>
                </p:cNvPr>
                <p:cNvSpPr/>
                <p:nvPr/>
              </p:nvSpPr>
              <p:spPr>
                <a:xfrm>
                  <a:off x="4844896" y="3467595"/>
                  <a:ext cx="5581639" cy="605641"/>
                </a:xfrm>
                <a:prstGeom prst="roundRect">
                  <a:avLst>
                    <a:gd name="adj" fmla="val 24510"/>
                  </a:avLst>
                </a:prstGeom>
                <a:grpFill/>
                <a:ln w="38100">
                  <a:solidFill>
                    <a:schemeClr val="accent1"/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BH" sz="3600" b="1" dirty="0"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akkal Majalla" panose="02000000000000000000" pitchFamily="2" charset="-78"/>
                      <a:cs typeface="Sakkal Majalla" panose="02000000000000000000" pitchFamily="2" charset="-78"/>
                    </a:rPr>
                    <a:t>ريض </a:t>
                  </a:r>
                  <a14:m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cs typeface="Sakkal Majalla" panose="02000000000000000000" pitchFamily="2" charset="-78"/>
                        </a:rPr>
                        <m:t>𝟑𝟔𝟑</m:t>
                      </m:r>
                    </m:oMath>
                  </a14:m>
                  <a:endParaRPr lang="ar-EG" sz="3600" b="1" dirty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akkal Majalla" panose="02000000000000000000" pitchFamily="2" charset="-78"/>
                    <a:cs typeface="Sakkal Majalla" panose="02000000000000000000" pitchFamily="2" charset="-78"/>
                  </a:endParaRPr>
                </a:p>
              </p:txBody>
            </p:sp>
          </mc:Choice>
          <mc:Fallback xmlns="">
            <p:sp>
              <p:nvSpPr>
                <p:cNvPr id="9" name="Rounded Rectangle 10">
                  <a:extLst>
                    <a:ext uri="{FF2B5EF4-FFF2-40B4-BE49-F238E27FC236}">
                      <a16:creationId xmlns:a16="http://schemas.microsoft.com/office/drawing/2014/main" id="{8B781CF1-4FCD-42F7-83FC-4A558EC2A78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44896" y="3467595"/>
                  <a:ext cx="5581639" cy="605641"/>
                </a:xfrm>
                <a:prstGeom prst="roundRect">
                  <a:avLst>
                    <a:gd name="adj" fmla="val 24510"/>
                  </a:avLst>
                </a:prstGeom>
                <a:blipFill>
                  <a:blip r:embed="rId3"/>
                  <a:stretch>
                    <a:fillRect t="-13333" b="-43810"/>
                  </a:stretch>
                </a:blipFill>
                <a:ln w="38100"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r>
                    <a:rPr lang="ar-BH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ounded Rectangle 11">
              <a:extLst>
                <a:ext uri="{FF2B5EF4-FFF2-40B4-BE49-F238E27FC236}">
                  <a16:creationId xmlns:a16="http://schemas.microsoft.com/office/drawing/2014/main" id="{77D020EC-C5DA-45D9-AC3B-E9769CF73CB6}"/>
                </a:ext>
              </a:extLst>
            </p:cNvPr>
            <p:cNvSpPr/>
            <p:nvPr/>
          </p:nvSpPr>
          <p:spPr>
            <a:xfrm>
              <a:off x="10426535" y="3467595"/>
              <a:ext cx="1710886" cy="605641"/>
            </a:xfrm>
            <a:prstGeom prst="roundRect">
              <a:avLst>
                <a:gd name="adj" fmla="val 24510"/>
              </a:avLst>
            </a:prstGeom>
            <a:grpFill/>
            <a:ln w="38100">
              <a:solidFill>
                <a:schemeClr val="accent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BH" sz="36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رمز المقرر</a:t>
              </a:r>
              <a:endPara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B3E1583-AE6F-4C83-9DCA-67369722600D}"/>
              </a:ext>
            </a:extLst>
          </p:cNvPr>
          <p:cNvGrpSpPr/>
          <p:nvPr/>
        </p:nvGrpSpPr>
        <p:grpSpPr>
          <a:xfrm>
            <a:off x="4267807" y="4147364"/>
            <a:ext cx="7292525" cy="605641"/>
            <a:chOff x="4844896" y="3467595"/>
            <a:chExt cx="7292525" cy="605641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2" name="Rounded Rectangle 13">
              <a:extLst>
                <a:ext uri="{FF2B5EF4-FFF2-40B4-BE49-F238E27FC236}">
                  <a16:creationId xmlns:a16="http://schemas.microsoft.com/office/drawing/2014/main" id="{910B6870-8B23-4ECB-B609-A90459FA4A21}"/>
                </a:ext>
              </a:extLst>
            </p:cNvPr>
            <p:cNvSpPr/>
            <p:nvPr/>
          </p:nvSpPr>
          <p:spPr>
            <a:xfrm>
              <a:off x="4844896" y="3467595"/>
              <a:ext cx="5581639" cy="605641"/>
            </a:xfrm>
            <a:prstGeom prst="roundRect">
              <a:avLst>
                <a:gd name="adj" fmla="val 24510"/>
              </a:avLst>
            </a:prstGeom>
            <a:grpFill/>
            <a:ln w="38100">
              <a:solidFill>
                <a:schemeClr val="accent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BH" sz="36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</a:t>
              </a:r>
              <a:r>
                <a:rPr lang="ar-EG" sz="36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ثاني</a:t>
              </a:r>
              <a:r>
                <a:rPr lang="ar-BH" sz="36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 –</a:t>
              </a:r>
              <a:r>
                <a:rPr lang="ar-EG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r>
                <a:rPr lang="ar-EG" sz="36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تحليل الدوال</a:t>
              </a:r>
            </a:p>
          </p:txBody>
        </p:sp>
        <p:sp>
          <p:nvSpPr>
            <p:cNvPr id="13" name="Rounded Rectangle 14">
              <a:extLst>
                <a:ext uri="{FF2B5EF4-FFF2-40B4-BE49-F238E27FC236}">
                  <a16:creationId xmlns:a16="http://schemas.microsoft.com/office/drawing/2014/main" id="{47BD48F0-DAB4-4A67-92AC-3724D04C43A7}"/>
                </a:ext>
              </a:extLst>
            </p:cNvPr>
            <p:cNvSpPr/>
            <p:nvPr/>
          </p:nvSpPr>
          <p:spPr>
            <a:xfrm>
              <a:off x="10426535" y="3467595"/>
              <a:ext cx="1710886" cy="605641"/>
            </a:xfrm>
            <a:prstGeom prst="roundRect">
              <a:avLst>
                <a:gd name="adj" fmla="val 24510"/>
              </a:avLst>
            </a:prstGeom>
            <a:grpFill/>
            <a:ln w="38100">
              <a:solidFill>
                <a:schemeClr val="accent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BH" sz="36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الفصل</a:t>
              </a:r>
              <a:endPara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50B4120-5286-4465-B9F2-4F1B62454251}"/>
              </a:ext>
            </a:extLst>
          </p:cNvPr>
          <p:cNvGrpSpPr/>
          <p:nvPr/>
        </p:nvGrpSpPr>
        <p:grpSpPr>
          <a:xfrm>
            <a:off x="4267807" y="4764880"/>
            <a:ext cx="7292525" cy="605641"/>
            <a:chOff x="4844896" y="3467595"/>
            <a:chExt cx="7292525" cy="605641"/>
          </a:xfrm>
          <a:solidFill>
            <a:schemeClr val="accent3">
              <a:lumMod val="20000"/>
              <a:lumOff val="80000"/>
            </a:schemeClr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ounded Rectangle 16">
                  <a:extLst>
                    <a:ext uri="{FF2B5EF4-FFF2-40B4-BE49-F238E27FC236}">
                      <a16:creationId xmlns:a16="http://schemas.microsoft.com/office/drawing/2014/main" id="{54EA6BE5-F099-4814-9E62-FBFE83E041E6}"/>
                    </a:ext>
                  </a:extLst>
                </p:cNvPr>
                <p:cNvSpPr/>
                <p:nvPr/>
              </p:nvSpPr>
              <p:spPr>
                <a:xfrm>
                  <a:off x="4844896" y="3467595"/>
                  <a:ext cx="5581639" cy="605641"/>
                </a:xfrm>
                <a:prstGeom prst="roundRect">
                  <a:avLst>
                    <a:gd name="adj" fmla="val 24510"/>
                  </a:avLst>
                </a:prstGeom>
                <a:grpFill/>
                <a:ln w="38100">
                  <a:solidFill>
                    <a:schemeClr val="accent1"/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BH" sz="3200" b="1" dirty="0"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akkal Majalla" panose="02000000000000000000" pitchFamily="2" charset="-78"/>
                      <a:cs typeface="Sakkal Majalla" panose="02000000000000000000" pitchFamily="2" charset="-78"/>
                    </a:rPr>
                    <a:t>من </a:t>
                  </a:r>
                  <a14:m>
                    <m:oMath xmlns:m="http://schemas.openxmlformats.org/officeDocument/2006/math">
                      <m:r>
                        <a:rPr lang="ar-BH" sz="3200" b="1" i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cs typeface="Sakkal Majalla" panose="02000000000000000000" pitchFamily="2" charset="-78"/>
                        </a:rPr>
                        <m:t>𝟕𝟗</m:t>
                      </m:r>
                    </m:oMath>
                  </a14:m>
                  <a:r>
                    <a:rPr lang="ar-BH" sz="3200" b="1" dirty="0"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akkal Majalla" panose="02000000000000000000" pitchFamily="2" charset="-78"/>
                      <a:cs typeface="Sakkal Majalla" panose="02000000000000000000" pitchFamily="2" charset="-78"/>
                    </a:rPr>
                    <a:t> إلى </a:t>
                  </a:r>
                  <a14:m>
                    <m:oMath xmlns:m="http://schemas.openxmlformats.org/officeDocument/2006/math">
                      <m:r>
                        <a:rPr lang="ar-BH" sz="3200" b="1" i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cs typeface="Sakkal Majalla" panose="02000000000000000000" pitchFamily="2" charset="-78"/>
                        </a:rPr>
                        <m:t>𝟖𝟕</m:t>
                      </m:r>
                    </m:oMath>
                  </a14:m>
                  <a:endParaRPr lang="ar-EG" sz="3200" b="1" dirty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akkal Majalla" panose="02000000000000000000" pitchFamily="2" charset="-78"/>
                    <a:cs typeface="Sakkal Majalla" panose="02000000000000000000" pitchFamily="2" charset="-78"/>
                  </a:endParaRPr>
                </a:p>
              </p:txBody>
            </p:sp>
          </mc:Choice>
          <mc:Fallback xmlns="">
            <p:sp>
              <p:nvSpPr>
                <p:cNvPr id="15" name="Rounded Rectangle 16">
                  <a:extLst>
                    <a:ext uri="{FF2B5EF4-FFF2-40B4-BE49-F238E27FC236}">
                      <a16:creationId xmlns:a16="http://schemas.microsoft.com/office/drawing/2014/main" id="{54EA6BE5-F099-4814-9E62-FBFE83E041E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44896" y="3467595"/>
                  <a:ext cx="5581639" cy="605641"/>
                </a:xfrm>
                <a:prstGeom prst="roundRect">
                  <a:avLst>
                    <a:gd name="adj" fmla="val 24510"/>
                  </a:avLst>
                </a:prstGeom>
                <a:blipFill>
                  <a:blip r:embed="rId4"/>
                  <a:stretch>
                    <a:fillRect t="-4762" b="-35238"/>
                  </a:stretch>
                </a:blipFill>
                <a:ln w="38100"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r>
                    <a:rPr lang="ar-BH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Rounded Rectangle 17">
              <a:extLst>
                <a:ext uri="{FF2B5EF4-FFF2-40B4-BE49-F238E27FC236}">
                  <a16:creationId xmlns:a16="http://schemas.microsoft.com/office/drawing/2014/main" id="{435A4803-B835-46C7-868E-DAD4B7BE9FEC}"/>
                </a:ext>
              </a:extLst>
            </p:cNvPr>
            <p:cNvSpPr/>
            <p:nvPr/>
          </p:nvSpPr>
          <p:spPr>
            <a:xfrm>
              <a:off x="10426535" y="3467595"/>
              <a:ext cx="1710886" cy="605641"/>
            </a:xfrm>
            <a:prstGeom prst="roundRect">
              <a:avLst>
                <a:gd name="adj" fmla="val 24510"/>
              </a:avLst>
            </a:prstGeom>
            <a:grpFill/>
            <a:ln w="38100">
              <a:solidFill>
                <a:schemeClr val="accent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BH" sz="32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الصفحات</a:t>
              </a:r>
              <a:endPara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684EC44-750B-4D87-8631-980FF6517D7F}"/>
              </a:ext>
            </a:extLst>
          </p:cNvPr>
          <p:cNvGrpSpPr/>
          <p:nvPr/>
        </p:nvGrpSpPr>
        <p:grpSpPr>
          <a:xfrm>
            <a:off x="0" y="5489805"/>
            <a:ext cx="12192000" cy="1255912"/>
            <a:chOff x="-3929108" y="4214033"/>
            <a:chExt cx="9605514" cy="105211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CA58BEB-011B-4DD9-AE8D-6FFD7C478218}"/>
                </a:ext>
              </a:extLst>
            </p:cNvPr>
            <p:cNvGrpSpPr/>
            <p:nvPr/>
          </p:nvGrpSpPr>
          <p:grpSpPr>
            <a:xfrm>
              <a:off x="-3929108" y="4214033"/>
              <a:ext cx="9605514" cy="1052113"/>
              <a:chOff x="-7286043" y="4487594"/>
              <a:chExt cx="18469858" cy="1138800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6093F13-191E-4895-849A-151F9BB2B297}"/>
                  </a:ext>
                </a:extLst>
              </p:cNvPr>
              <p:cNvSpPr/>
              <p:nvPr/>
            </p:nvSpPr>
            <p:spPr>
              <a:xfrm>
                <a:off x="-7286043" y="4538414"/>
                <a:ext cx="18460481" cy="1029289"/>
              </a:xfrm>
              <a:prstGeom prst="rect">
                <a:avLst/>
              </a:prstGeom>
              <a:gradFill flip="none" rotWithShape="1">
                <a:gsLst>
                  <a:gs pos="27000">
                    <a:schemeClr val="accent6">
                      <a:lumMod val="5000"/>
                      <a:lumOff val="95000"/>
                    </a:schemeClr>
                  </a:gs>
                  <a:gs pos="0">
                    <a:schemeClr val="accent6">
                      <a:lumMod val="45000"/>
                      <a:lumOff val="55000"/>
                    </a:schemeClr>
                  </a:gs>
                  <a:gs pos="100000">
                    <a:srgbClr val="FF0000"/>
                  </a:gs>
                  <a:gs pos="99000">
                    <a:schemeClr val="accent6">
                      <a:lumMod val="30000"/>
                      <a:lumOff val="7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EG" sz="480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9C8E63A-1504-4BBB-A0FD-B3F60553C369}"/>
                  </a:ext>
                </a:extLst>
              </p:cNvPr>
              <p:cNvSpPr/>
              <p:nvPr/>
            </p:nvSpPr>
            <p:spPr>
              <a:xfrm>
                <a:off x="-7286043" y="5554394"/>
                <a:ext cx="18460479" cy="72000"/>
              </a:xfrm>
              <a:prstGeom prst="rect">
                <a:avLst/>
              </a:prstGeom>
              <a:gradFill flip="none" rotWithShape="1">
                <a:gsLst>
                  <a:gs pos="27000">
                    <a:schemeClr val="accent6">
                      <a:lumMod val="5000"/>
                      <a:lumOff val="95000"/>
                    </a:schemeClr>
                  </a:gs>
                  <a:gs pos="0">
                    <a:schemeClr val="accent6">
                      <a:lumMod val="45000"/>
                      <a:lumOff val="55000"/>
                    </a:schemeClr>
                  </a:gs>
                  <a:gs pos="52000">
                    <a:srgbClr val="FF0000"/>
                  </a:gs>
                  <a:gs pos="99000">
                    <a:schemeClr val="accent6">
                      <a:lumMod val="30000"/>
                      <a:lumOff val="7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EG" sz="480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F4D20FB-D1BC-4118-A339-F2725B515215}"/>
                  </a:ext>
                </a:extLst>
              </p:cNvPr>
              <p:cNvSpPr/>
              <p:nvPr/>
            </p:nvSpPr>
            <p:spPr>
              <a:xfrm>
                <a:off x="-7276664" y="4487594"/>
                <a:ext cx="18460479" cy="72000"/>
              </a:xfrm>
              <a:prstGeom prst="rect">
                <a:avLst/>
              </a:prstGeom>
              <a:gradFill flip="none" rotWithShape="1">
                <a:gsLst>
                  <a:gs pos="27000">
                    <a:schemeClr val="accent6">
                      <a:lumMod val="5000"/>
                      <a:lumOff val="95000"/>
                    </a:schemeClr>
                  </a:gs>
                  <a:gs pos="0">
                    <a:schemeClr val="accent6">
                      <a:lumMod val="45000"/>
                      <a:lumOff val="55000"/>
                    </a:schemeClr>
                  </a:gs>
                  <a:gs pos="52000">
                    <a:srgbClr val="FF0000"/>
                  </a:gs>
                  <a:gs pos="99000">
                    <a:schemeClr val="accent6">
                      <a:lumMod val="30000"/>
                      <a:lumOff val="7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EG" sz="480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74245E19-A5CF-4301-BFFA-70B35121DC22}"/>
                  </a:ext>
                </a:extLst>
              </p:cNvPr>
              <p:cNvSpPr/>
              <p:nvPr/>
            </p:nvSpPr>
            <p:spPr>
              <a:xfrm>
                <a:off x="-7004652" y="4538741"/>
                <a:ext cx="15034357" cy="753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ar-BH" sz="4800" b="1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القيم القصوى ومتوسط مُعدّل التغيّر</a:t>
                </a:r>
                <a:endParaRPr lang="ar-EG" sz="4800" b="1" dirty="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F92A72B-EC41-4571-AB79-3F8118DE53DA}"/>
                    </a:ext>
                  </a:extLst>
                </p:cNvPr>
                <p:cNvSpPr txBox="1"/>
                <p:nvPr/>
              </p:nvSpPr>
              <p:spPr>
                <a:xfrm>
                  <a:off x="4167479" y="4334597"/>
                  <a:ext cx="1382421" cy="6961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BH" sz="2400" b="1" dirty="0">
                      <a:latin typeface="Sakkal Majalla" panose="02000000000000000000" pitchFamily="2" charset="-78"/>
                      <a:cs typeface="Sakkal Majalla" panose="02000000000000000000" pitchFamily="2" charset="-78"/>
                    </a:rPr>
                    <a:t>عنوان الدرس:</a:t>
                  </a: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BH" sz="24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400" b="1" dirty="0">
                    <a:latin typeface="Sakkal Majalla" panose="02000000000000000000" pitchFamily="2" charset="-78"/>
                    <a:cs typeface="Sakkal Majalla" panose="02000000000000000000" pitchFamily="2" charset="-78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F92A72B-EC41-4571-AB79-3F8118DE53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67479" y="4334597"/>
                  <a:ext cx="1382421" cy="696150"/>
                </a:xfrm>
                <a:prstGeom prst="rect">
                  <a:avLst/>
                </a:prstGeom>
                <a:blipFill>
                  <a:blip r:embed="rId5"/>
                  <a:stretch>
                    <a:fillRect t="-5882" b="-5147"/>
                  </a:stretch>
                </a:blipFill>
              </p:spPr>
              <p:txBody>
                <a:bodyPr/>
                <a:lstStyle/>
                <a:p>
                  <a:r>
                    <a:rPr lang="ar-BH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2B11A4F-E12E-4508-B4A6-FE3C144D081B}"/>
                </a:ext>
              </a:extLst>
            </p:cNvPr>
            <p:cNvSpPr/>
            <p:nvPr/>
          </p:nvSpPr>
          <p:spPr>
            <a:xfrm>
              <a:off x="-643843" y="4809772"/>
              <a:ext cx="4856543" cy="386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i="1" dirty="0">
                  <a:solidFill>
                    <a:srgbClr val="FF0000"/>
                  </a:solidFill>
                </a:rPr>
                <a:t>Extrema and Average Rates of Change</a:t>
              </a:r>
              <a:endParaRPr lang="en-US" sz="5400" b="1" i="1" dirty="0">
                <a:solidFill>
                  <a:srgbClr val="FF0000"/>
                </a:solidFill>
                <a:latin typeface="Century Gothic" panose="020B0502020202020204" pitchFamily="34" charset="0"/>
                <a:cs typeface="Sakkal Majalla" panose="02000000000000000000" pitchFamily="2" charset="-78"/>
              </a:endParaRPr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7" b="831"/>
          <a:stretch/>
        </p:blipFill>
        <p:spPr>
          <a:xfrm>
            <a:off x="421253" y="2753829"/>
            <a:ext cx="3315860" cy="2644745"/>
          </a:xfrm>
          <a:prstGeom prst="round2DiagRect">
            <a:avLst>
              <a:gd name="adj1" fmla="val 17199"/>
              <a:gd name="adj2" fmla="val 0"/>
            </a:avLst>
          </a:prstGeom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D3D8EFE-9B9C-432E-8189-C9F82CC0DB6E}"/>
              </a:ext>
            </a:extLst>
          </p:cNvPr>
          <p:cNvSpPr txBox="1"/>
          <p:nvPr/>
        </p:nvSpPr>
        <p:spPr>
          <a:xfrm>
            <a:off x="409944" y="5844472"/>
            <a:ext cx="1549703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BH" sz="28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الجزء الاول</a:t>
            </a:r>
            <a:endParaRPr lang="ar-BH" sz="28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36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6E567EC9-2492-4BCA-8F74-044EDF2A494C}"/>
              </a:ext>
            </a:extLst>
          </p:cNvPr>
          <p:cNvGrpSpPr/>
          <p:nvPr/>
        </p:nvGrpSpPr>
        <p:grpSpPr>
          <a:xfrm>
            <a:off x="294358" y="5353058"/>
            <a:ext cx="11653258" cy="731520"/>
            <a:chOff x="-271390" y="2756166"/>
            <a:chExt cx="11624682" cy="839455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590D8E69-911C-493D-A828-6605AC7D21D6}"/>
                </a:ext>
              </a:extLst>
            </p:cNvPr>
            <p:cNvGrpSpPr/>
            <p:nvPr/>
          </p:nvGrpSpPr>
          <p:grpSpPr>
            <a:xfrm>
              <a:off x="-271390" y="2771019"/>
              <a:ext cx="11624682" cy="824602"/>
              <a:chOff x="-958210" y="-304096"/>
              <a:chExt cx="13734109" cy="824602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653D69EC-0024-4FA0-A47E-6BEEB7D0F51B}"/>
                  </a:ext>
                </a:extLst>
              </p:cNvPr>
              <p:cNvSpPr/>
              <p:nvPr/>
            </p:nvSpPr>
            <p:spPr>
              <a:xfrm>
                <a:off x="-958210" y="-304096"/>
                <a:ext cx="13150211" cy="82460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EG" sz="2000" dirty="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581EF8F4-0EFE-4317-A4C3-1C82D7CCA5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958210" y="520505"/>
                <a:ext cx="13734109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C71A065-BB52-4624-84B7-6D206E17182B}"/>
                </a:ext>
              </a:extLst>
            </p:cNvPr>
            <p:cNvSpPr/>
            <p:nvPr/>
          </p:nvSpPr>
          <p:spPr>
            <a:xfrm>
              <a:off x="10509139" y="2756166"/>
              <a:ext cx="830414" cy="827805"/>
            </a:xfrm>
            <a:prstGeom prst="rect">
              <a:avLst/>
            </a:prstGeom>
            <a:solidFill>
              <a:srgbClr val="5B9BD5"/>
            </a:solidFill>
            <a:ln>
              <a:solidFill>
                <a:srgbClr val="5B9BD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 sz="200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C892EAB-D3FE-4092-AEB7-172328C4CFB7}"/>
              </a:ext>
            </a:extLst>
          </p:cNvPr>
          <p:cNvGrpSpPr/>
          <p:nvPr/>
        </p:nvGrpSpPr>
        <p:grpSpPr>
          <a:xfrm>
            <a:off x="251496" y="4265739"/>
            <a:ext cx="11665290" cy="751714"/>
            <a:chOff x="-271391" y="2771018"/>
            <a:chExt cx="11624683" cy="833665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ADE974EC-7F0E-422B-9073-49016BA0E58C}"/>
                </a:ext>
              </a:extLst>
            </p:cNvPr>
            <p:cNvGrpSpPr/>
            <p:nvPr/>
          </p:nvGrpSpPr>
          <p:grpSpPr>
            <a:xfrm>
              <a:off x="-271391" y="2780081"/>
              <a:ext cx="11624683" cy="824602"/>
              <a:chOff x="-958211" y="-295034"/>
              <a:chExt cx="13734110" cy="824602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41AABEA-8675-4AEA-AAC9-03E160318666}"/>
                  </a:ext>
                </a:extLst>
              </p:cNvPr>
              <p:cNvSpPr/>
              <p:nvPr/>
            </p:nvSpPr>
            <p:spPr>
              <a:xfrm>
                <a:off x="-958211" y="-295034"/>
                <a:ext cx="13184151" cy="82460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EG" sz="2000" dirty="0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C4ADA213-D951-4C1F-8CA2-C7E5EA9F7D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958210" y="520505"/>
                <a:ext cx="13734109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8CAF1DF-0EC9-4992-87AE-176ED594E570}"/>
                </a:ext>
              </a:extLst>
            </p:cNvPr>
            <p:cNvSpPr/>
            <p:nvPr/>
          </p:nvSpPr>
          <p:spPr>
            <a:xfrm>
              <a:off x="10505910" y="2771018"/>
              <a:ext cx="833646" cy="812952"/>
            </a:xfrm>
            <a:prstGeom prst="rect">
              <a:avLst/>
            </a:prstGeom>
            <a:solidFill>
              <a:srgbClr val="5B9BD5"/>
            </a:solidFill>
            <a:ln>
              <a:solidFill>
                <a:srgbClr val="5B9BD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 sz="200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1E2D16E6-5E57-4334-BE65-5CE6E12D5C20}"/>
              </a:ext>
            </a:extLst>
          </p:cNvPr>
          <p:cNvSpPr/>
          <p:nvPr/>
        </p:nvSpPr>
        <p:spPr>
          <a:xfrm>
            <a:off x="300037" y="4338605"/>
            <a:ext cx="10436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تحديد الفترات التي تكون فيها الدالة متزايدة، أو متناقصة، أو ثابتة.</a:t>
            </a:r>
            <a:endParaRPr lang="ar-EG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DD523C-2A52-46A5-ACB7-759BA70B61D7}"/>
              </a:ext>
            </a:extLst>
          </p:cNvPr>
          <p:cNvSpPr/>
          <p:nvPr/>
        </p:nvSpPr>
        <p:spPr>
          <a:xfrm>
            <a:off x="375757" y="5387175"/>
            <a:ext cx="103624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تحديد القيم قصوى للدالة، وبّيان نوعها.</a:t>
            </a:r>
            <a:endParaRPr lang="ar-EG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1C472D9-0CBB-46E6-99FE-48B9F91F0810}"/>
              </a:ext>
            </a:extLst>
          </p:cNvPr>
          <p:cNvGrpSpPr/>
          <p:nvPr/>
        </p:nvGrpSpPr>
        <p:grpSpPr>
          <a:xfrm flipH="1">
            <a:off x="9148942" y="2068630"/>
            <a:ext cx="2713358" cy="1120526"/>
            <a:chOff x="9488557" y="1991846"/>
            <a:chExt cx="1923825" cy="707886"/>
          </a:xfrm>
        </p:grpSpPr>
        <p:sp>
          <p:nvSpPr>
            <p:cNvPr id="35" name="Arrow: Pentagon 34">
              <a:extLst>
                <a:ext uri="{FF2B5EF4-FFF2-40B4-BE49-F238E27FC236}">
                  <a16:creationId xmlns:a16="http://schemas.microsoft.com/office/drawing/2014/main" id="{63E8600F-C172-4292-A364-BBE86510126A}"/>
                </a:ext>
              </a:extLst>
            </p:cNvPr>
            <p:cNvSpPr/>
            <p:nvPr/>
          </p:nvSpPr>
          <p:spPr>
            <a:xfrm flipH="1">
              <a:off x="9488557" y="1991846"/>
              <a:ext cx="1923825" cy="707886"/>
            </a:xfrm>
            <a:prstGeom prst="flowChartMultidocument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EG" sz="200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53E0D12-99CE-4906-8876-D44F0313E22F}"/>
                </a:ext>
              </a:extLst>
            </p:cNvPr>
            <p:cNvSpPr/>
            <p:nvPr/>
          </p:nvSpPr>
          <p:spPr>
            <a:xfrm>
              <a:off x="10062965" y="1991846"/>
              <a:ext cx="1236573" cy="608318"/>
            </a:xfrm>
            <a:prstGeom prst="flowChartMultidocument">
              <a:avLst/>
            </a:prstGeom>
          </p:spPr>
          <p:txBody>
            <a:bodyPr wrap="none">
              <a:spAutoFit/>
            </a:bodyPr>
            <a:lstStyle/>
            <a:p>
              <a:pPr algn="ctr" rtl="1"/>
              <a:r>
                <a:rPr lang="ar-BH" sz="4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الأهداف</a:t>
              </a:r>
              <a:endParaRPr lang="en-US" sz="4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6B45B777-CC76-4A4A-849C-2FBA25B7F03A}"/>
              </a:ext>
            </a:extLst>
          </p:cNvPr>
          <p:cNvSpPr txBox="1">
            <a:spLocks/>
          </p:cNvSpPr>
          <p:nvPr/>
        </p:nvSpPr>
        <p:spPr>
          <a:xfrm>
            <a:off x="1171574" y="3471861"/>
            <a:ext cx="9401175" cy="758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Font typeface="Arial" panose="020B0604020202020204" pitchFamily="34" charset="0"/>
              <a:buNone/>
            </a:pPr>
            <a:r>
              <a:rPr lang="ar-BH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يتوقع منك عزيزي الطالب بعد نهاية هذا الدرس أن تكون قادرًا على: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AF8CF75-2E45-4370-B425-2BF4110D3249}"/>
              </a:ext>
            </a:extLst>
          </p:cNvPr>
          <p:cNvSpPr/>
          <p:nvPr/>
        </p:nvSpPr>
        <p:spPr>
          <a:xfrm>
            <a:off x="420149" y="6287795"/>
            <a:ext cx="60898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– </a:t>
            </a:r>
            <a:r>
              <a:rPr lang="ar-EG" sz="2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en-US" sz="2000" b="1" dirty="0">
                <a:solidFill>
                  <a:srgbClr val="C0000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363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ومتوسط مُعدّل التغيّر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الجزء الأول </a:t>
            </a:r>
            <a:endParaRPr lang="ar-EG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8" t="6483" r="6108"/>
          <a:stretch/>
        </p:blipFill>
        <p:spPr>
          <a:xfrm>
            <a:off x="2414512" y="8742"/>
            <a:ext cx="8093849" cy="156588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68AAA39-1A7D-4C7B-A35B-5012ECA9B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" y="-7908"/>
            <a:ext cx="2408310" cy="319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59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8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21" grpId="0" build="p"/>
      <p:bldP spid="3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6AAA565E-4635-48D7-9952-7FB9B2E35642}"/>
              </a:ext>
            </a:extLst>
          </p:cNvPr>
          <p:cNvGrpSpPr/>
          <p:nvPr/>
        </p:nvGrpSpPr>
        <p:grpSpPr>
          <a:xfrm>
            <a:off x="0" y="0"/>
            <a:ext cx="12192000" cy="520505"/>
            <a:chOff x="0" y="0"/>
            <a:chExt cx="12192000" cy="52050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73AFE2-11BF-40C3-8A0D-EAFAA5B8144D}"/>
                </a:ext>
              </a:extLst>
            </p:cNvPr>
            <p:cNvSpPr/>
            <p:nvPr/>
          </p:nvSpPr>
          <p:spPr>
            <a:xfrm>
              <a:off x="0" y="0"/>
              <a:ext cx="12192000" cy="52050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3169491-D596-4BC1-921D-533BD91D678C}"/>
                </a:ext>
              </a:extLst>
            </p:cNvPr>
            <p:cNvCxnSpPr>
              <a:cxnSpLocks/>
            </p:cNvCxnSpPr>
            <p:nvPr/>
          </p:nvCxnSpPr>
          <p:spPr>
            <a:xfrm>
              <a:off x="14069" y="520505"/>
              <a:ext cx="121615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24BCFEC-1595-4AE9-AECD-FF1BCEE832DE}"/>
              </a:ext>
            </a:extLst>
          </p:cNvPr>
          <p:cNvSpPr txBox="1"/>
          <p:nvPr/>
        </p:nvSpPr>
        <p:spPr>
          <a:xfrm>
            <a:off x="5009115" y="0"/>
            <a:ext cx="227017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التزايد والتناقص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37F421-875E-4E55-B4AE-4713D5D55B06}"/>
              </a:ext>
            </a:extLst>
          </p:cNvPr>
          <p:cNvSpPr/>
          <p:nvPr/>
        </p:nvSpPr>
        <p:spPr>
          <a:xfrm>
            <a:off x="9267399" y="1073955"/>
            <a:ext cx="2496495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BH" sz="3200" b="1" dirty="0">
                <a:solidFill>
                  <a:srgbClr val="002060"/>
                </a:solidFill>
                <a:latin typeface="Lotus-Light"/>
              </a:rPr>
              <a:t>التزايد والتناقص 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A37F421-875E-4E55-B4AE-4713D5D55B06}"/>
              </a:ext>
            </a:extLst>
          </p:cNvPr>
          <p:cNvSpPr/>
          <p:nvPr/>
        </p:nvSpPr>
        <p:spPr>
          <a:xfrm>
            <a:off x="696732" y="827734"/>
            <a:ext cx="8108670" cy="1077218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BH" sz="3200" dirty="0">
                <a:solidFill>
                  <a:srgbClr val="000000"/>
                </a:solidFill>
                <a:latin typeface="Lotus-Light"/>
              </a:rPr>
              <a:t>خاصية من خصائص الدوال التي تساعد على دراسة الدالة، حيث تحدد الفترات التي تتزايد أو تتناقص الدالة فيها أو تبقى ثابتة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A37F421-875E-4E55-B4AE-4713D5D55B06}"/>
                  </a:ext>
                </a:extLst>
              </p:cNvPr>
              <p:cNvSpPr/>
              <p:nvPr/>
            </p:nvSpPr>
            <p:spPr>
              <a:xfrm>
                <a:off x="6020919" y="2094931"/>
                <a:ext cx="5692759" cy="1815882"/>
              </a:xfrm>
              <a:prstGeom prst="rect">
                <a:avLst/>
              </a:prstGeom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r" rtl="1"/>
                <a:r>
                  <a:rPr lang="ar-BH" sz="3200" dirty="0">
                    <a:solidFill>
                      <a:srgbClr val="000000"/>
                    </a:solidFill>
                    <a:latin typeface="Lotus-Light"/>
                  </a:rPr>
                  <a:t>ففي الشكل المجاور إذا تتبعت منحنى </a:t>
                </a:r>
                <a14:m>
                  <m:oMath xmlns:m="http://schemas.openxmlformats.org/officeDocument/2006/math">
                    <m:r>
                      <a:rPr lang="en-US" sz="3200" b="1" i="1" dirty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US" sz="3200" b="1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1" i="1" dirty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BH" sz="3200" dirty="0">
                    <a:solidFill>
                      <a:srgbClr val="000000"/>
                    </a:solidFill>
                    <a:latin typeface="Lotus-Light"/>
                  </a:rPr>
                  <a:t> ،</a:t>
                </a:r>
              </a:p>
              <a:p>
                <a:pPr algn="r" rtl="1"/>
                <a:r>
                  <a:rPr lang="ar-BH" sz="3200" dirty="0">
                    <a:solidFill>
                      <a:srgbClr val="000000"/>
                    </a:solidFill>
                    <a:latin typeface="Lotus-Light"/>
                  </a:rPr>
                  <a:t>من اليسار إلى اليمين </a:t>
                </a:r>
              </a:p>
              <a:p>
                <a:pPr algn="r" rtl="1"/>
                <a:r>
                  <a:rPr lang="ar-BH" sz="3200" b="1" dirty="0">
                    <a:solidFill>
                      <a:srgbClr val="002060"/>
                    </a:solidFill>
                    <a:latin typeface="Lotus-Light"/>
                  </a:rPr>
                  <a:t> </a:t>
                </a:r>
                <a:r>
                  <a:rPr lang="ar-BH" sz="3200" b="1" u="sng" dirty="0">
                    <a:solidFill>
                      <a:srgbClr val="002060"/>
                    </a:solidFill>
                    <a:latin typeface="Lotus-Light"/>
                  </a:rPr>
                  <a:t>نلاحظ أن:</a:t>
                </a:r>
              </a:p>
              <a:p>
                <a:pPr algn="r" rtl="1"/>
                <a:endParaRPr lang="ar-BH" sz="1600" b="1" u="sng" dirty="0">
                  <a:solidFill>
                    <a:srgbClr val="002060"/>
                  </a:solidFill>
                  <a:latin typeface="Lotus-Light"/>
                </a:endParaRP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A37F421-875E-4E55-B4AE-4713D5D55B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919" y="2094931"/>
                <a:ext cx="5692759" cy="1815882"/>
              </a:xfrm>
              <a:prstGeom prst="rect">
                <a:avLst/>
              </a:prstGeom>
              <a:blipFill>
                <a:blip r:embed="rId2"/>
                <a:stretch>
                  <a:fillRect r="-1357"/>
                </a:stretch>
              </a:blip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7C710202-E705-474F-89A0-12CAE6E9AED5}"/>
              </a:ext>
            </a:extLst>
          </p:cNvPr>
          <p:cNvGrpSpPr/>
          <p:nvPr/>
        </p:nvGrpSpPr>
        <p:grpSpPr>
          <a:xfrm>
            <a:off x="745823" y="2292285"/>
            <a:ext cx="4287416" cy="3602291"/>
            <a:chOff x="-534009" y="1980436"/>
            <a:chExt cx="4815093" cy="3816339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C4B94B1E-F7B2-4506-8647-3836FCCD80A5}"/>
                </a:ext>
              </a:extLst>
            </p:cNvPr>
            <p:cNvCxnSpPr/>
            <p:nvPr/>
          </p:nvCxnSpPr>
          <p:spPr>
            <a:xfrm flipV="1">
              <a:off x="-534009" y="4189574"/>
              <a:ext cx="4788000" cy="0"/>
            </a:xfrm>
            <a:prstGeom prst="straightConnector1">
              <a:avLst/>
            </a:prstGeom>
            <a:ln w="38100">
              <a:solidFill>
                <a:srgbClr val="005AAD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D230FA71-A3BF-4B87-880B-C42ABB1EEC4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788540" y="3924775"/>
              <a:ext cx="3744000" cy="0"/>
            </a:xfrm>
            <a:prstGeom prst="straightConnector1">
              <a:avLst/>
            </a:prstGeom>
            <a:ln w="38100">
              <a:solidFill>
                <a:srgbClr val="005AAD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8A17E6ED-F0E0-4FD9-BD8A-FDF4D93EC9BE}"/>
                    </a:ext>
                  </a:extLst>
                </p:cNvPr>
                <p:cNvSpPr txBox="1"/>
                <p:nvPr/>
              </p:nvSpPr>
              <p:spPr>
                <a:xfrm>
                  <a:off x="2229874" y="1980436"/>
                  <a:ext cx="420971" cy="4616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oMath>
                    </m:oMathPara>
                  </a14:m>
                  <a:endParaRPr lang="ar-BH" sz="2400" b="1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8A17E6ED-F0E0-4FD9-BD8A-FDF4D93EC9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9874" y="1980436"/>
                  <a:ext cx="420971" cy="461664"/>
                </a:xfrm>
                <a:prstGeom prst="rect">
                  <a:avLst/>
                </a:prstGeom>
                <a:blipFill>
                  <a:blip r:embed="rId3"/>
                  <a:stretch>
                    <a:fillRect l="-3226" r="-4839" b="-8333"/>
                  </a:stretch>
                </a:blipFill>
              </p:spPr>
              <p:txBody>
                <a:bodyPr/>
                <a:lstStyle/>
                <a:p>
                  <a:r>
                    <a:rPr lang="ar-BH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859A2C4E-D9CD-46BE-9E8A-9D106F80E80E}"/>
                    </a:ext>
                  </a:extLst>
                </p:cNvPr>
                <p:cNvSpPr txBox="1"/>
                <p:nvPr/>
              </p:nvSpPr>
              <p:spPr>
                <a:xfrm>
                  <a:off x="3860113" y="3742565"/>
                  <a:ext cx="420971" cy="4616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oMath>
                    </m:oMathPara>
                  </a14:m>
                  <a:endParaRPr lang="ar-BH" sz="2400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859A2C4E-D9CD-46BE-9E8A-9D106F80E8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0113" y="3742565"/>
                  <a:ext cx="420971" cy="46166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BH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82ABD98-6C11-4B36-B0DB-94630442F5EC}"/>
                  </a:ext>
                </a:extLst>
              </p:cNvPr>
              <p:cNvSpPr txBox="1"/>
              <p:nvPr/>
            </p:nvSpPr>
            <p:spPr>
              <a:xfrm>
                <a:off x="551276" y="3254756"/>
                <a:ext cx="1282193" cy="369332"/>
              </a:xfrm>
              <a:prstGeom prst="wedgeRectCallout">
                <a:avLst>
                  <a:gd name="adj1" fmla="val 70876"/>
                  <a:gd name="adj2" fmla="val 58913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BH" sz="1800" dirty="0">
                    <a:solidFill>
                      <a:srgbClr val="000000"/>
                    </a:solidFill>
                    <a:latin typeface="Lotus-Light"/>
                  </a:rPr>
                  <a:t> </a:t>
                </a:r>
                <a:endParaRPr lang="ar-BH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82ABD98-6C11-4B36-B0DB-94630442F5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276" y="3254756"/>
                <a:ext cx="1282193" cy="369332"/>
              </a:xfrm>
              <a:prstGeom prst="wedgeRectCallout">
                <a:avLst>
                  <a:gd name="adj1" fmla="val 70876"/>
                  <a:gd name="adj2" fmla="val 58913"/>
                </a:avLst>
              </a:prstGeom>
              <a:blipFill>
                <a:blip r:embed="rId5"/>
                <a:stretch>
                  <a:fillRect t="-4225" b="-11268"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>
            <a:extLst>
              <a:ext uri="{FF2B5EF4-FFF2-40B4-BE49-F238E27FC236}">
                <a16:creationId xmlns:a16="http://schemas.microsoft.com/office/drawing/2014/main" id="{8CA104D4-3BE7-4751-9526-607127544E3A}"/>
              </a:ext>
            </a:extLst>
          </p:cNvPr>
          <p:cNvSpPr txBox="1"/>
          <p:nvPr/>
        </p:nvSpPr>
        <p:spPr>
          <a:xfrm rot="17764968">
            <a:off x="1032678" y="3957252"/>
            <a:ext cx="11529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BH" sz="2800" b="1" dirty="0">
                <a:solidFill>
                  <a:srgbClr val="C00000"/>
                </a:solidFill>
                <a:latin typeface="Lotus-Light"/>
              </a:rPr>
              <a:t>متزايدة</a:t>
            </a:r>
            <a:endParaRPr lang="ar-BH" sz="2800" b="1" dirty="0">
              <a:solidFill>
                <a:srgbClr val="C00000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C48929A-663B-42F8-838B-335D3B78CB4F}"/>
              </a:ext>
            </a:extLst>
          </p:cNvPr>
          <p:cNvSpPr txBox="1"/>
          <p:nvPr/>
        </p:nvSpPr>
        <p:spPr>
          <a:xfrm>
            <a:off x="2420996" y="2792173"/>
            <a:ext cx="11529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BH" sz="2800" b="1" dirty="0">
                <a:solidFill>
                  <a:srgbClr val="C00000"/>
                </a:solidFill>
                <a:latin typeface="Lotus-Light"/>
              </a:rPr>
              <a:t>ثابتة</a:t>
            </a:r>
            <a:endParaRPr lang="ar-BH" sz="2800" b="1" dirty="0">
              <a:solidFill>
                <a:srgbClr val="C0000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86B0148-7BAB-418A-9F5D-49AB72DF0079}"/>
              </a:ext>
            </a:extLst>
          </p:cNvPr>
          <p:cNvSpPr txBox="1"/>
          <p:nvPr/>
        </p:nvSpPr>
        <p:spPr>
          <a:xfrm rot="3814351">
            <a:off x="3667408" y="3875001"/>
            <a:ext cx="11529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BH" sz="2800" b="1" dirty="0">
                <a:solidFill>
                  <a:srgbClr val="C00000"/>
                </a:solidFill>
                <a:latin typeface="Lotus-Light"/>
              </a:rPr>
              <a:t>متناقصة</a:t>
            </a:r>
            <a:endParaRPr lang="ar-BH" sz="2800" b="1" dirty="0">
              <a:solidFill>
                <a:srgbClr val="C00000"/>
              </a:solidFill>
            </a:endParaRPr>
          </a:p>
        </p:txBody>
      </p:sp>
      <p:sp>
        <p:nvSpPr>
          <p:cNvPr id="60" name="Arrow: Right 59">
            <a:extLst>
              <a:ext uri="{FF2B5EF4-FFF2-40B4-BE49-F238E27FC236}">
                <a16:creationId xmlns:a16="http://schemas.microsoft.com/office/drawing/2014/main" id="{5E590189-EEF1-42F8-977A-63F1A7D8B834}"/>
              </a:ext>
            </a:extLst>
          </p:cNvPr>
          <p:cNvSpPr/>
          <p:nvPr/>
        </p:nvSpPr>
        <p:spPr>
          <a:xfrm>
            <a:off x="6822860" y="2840143"/>
            <a:ext cx="2211958" cy="190190"/>
          </a:xfrm>
          <a:prstGeom prst="rightArrow">
            <a:avLst>
              <a:gd name="adj1" fmla="val 50000"/>
              <a:gd name="adj2" fmla="val 212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30C44CB-B277-4218-801C-722DE05CD8D9}"/>
                  </a:ext>
                </a:extLst>
              </p:cNvPr>
              <p:cNvSpPr txBox="1"/>
              <p:nvPr/>
            </p:nvSpPr>
            <p:spPr>
              <a:xfrm>
                <a:off x="1971518" y="4440107"/>
                <a:ext cx="47707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1" i="1" dirty="0" smtClean="0"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BH" sz="2000" b="1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30C44CB-B277-4218-801C-722DE05CD8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1518" y="4440107"/>
                <a:ext cx="477078" cy="400110"/>
              </a:xfrm>
              <a:prstGeom prst="rect">
                <a:avLst/>
              </a:prstGeom>
              <a:blipFill>
                <a:blip r:embed="rId6"/>
                <a:stretch>
                  <a:fillRect r="-8861"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0CF67FE3-9C2E-46E7-9F91-5F9345E17110}"/>
              </a:ext>
            </a:extLst>
          </p:cNvPr>
          <p:cNvCxnSpPr/>
          <p:nvPr/>
        </p:nvCxnSpPr>
        <p:spPr>
          <a:xfrm flipV="1">
            <a:off x="2261972" y="4285121"/>
            <a:ext cx="0" cy="18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Picture 65">
            <a:extLst>
              <a:ext uri="{FF2B5EF4-FFF2-40B4-BE49-F238E27FC236}">
                <a16:creationId xmlns:a16="http://schemas.microsoft.com/office/drawing/2014/main" id="{69A393C7-8DCE-4664-94B1-1B1E63A03ED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70757"/>
          <a:stretch/>
        </p:blipFill>
        <p:spPr>
          <a:xfrm>
            <a:off x="6451204" y="4080565"/>
            <a:ext cx="4902171" cy="556400"/>
          </a:xfrm>
          <a:prstGeom prst="roundRect">
            <a:avLst>
              <a:gd name="adj" fmla="val 10120"/>
            </a:avLst>
          </a:prstGeom>
          <a:ln w="28575"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B4A633F3-24CF-4DDD-AE7D-B94BFDBF4A3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6142" b="37666"/>
          <a:stretch/>
        </p:blipFill>
        <p:spPr>
          <a:xfrm>
            <a:off x="6451204" y="4768205"/>
            <a:ext cx="4902171" cy="556400"/>
          </a:xfrm>
          <a:prstGeom prst="roundRect">
            <a:avLst>
              <a:gd name="adj" fmla="val 10120"/>
            </a:avLst>
          </a:prstGeom>
          <a:ln w="28575"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3B462AEA-EBED-46C0-8DCE-3D071D5B2ED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8690"/>
          <a:stretch/>
        </p:blipFill>
        <p:spPr>
          <a:xfrm>
            <a:off x="6451204" y="5480267"/>
            <a:ext cx="4902171" cy="595730"/>
          </a:xfrm>
          <a:prstGeom prst="roundRect">
            <a:avLst>
              <a:gd name="adj" fmla="val 10120"/>
            </a:avLst>
          </a:prstGeom>
          <a:ln w="28575"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73D237C-EC71-4BE1-8D67-5F493ACAB138}"/>
              </a:ext>
            </a:extLst>
          </p:cNvPr>
          <p:cNvCxnSpPr>
            <a:cxnSpLocks/>
          </p:cNvCxnSpPr>
          <p:nvPr/>
        </p:nvCxnSpPr>
        <p:spPr>
          <a:xfrm flipH="1">
            <a:off x="1353673" y="3250392"/>
            <a:ext cx="1008000" cy="21600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87C7294-07D3-4001-8DE2-7A14FFAF8D94}"/>
              </a:ext>
            </a:extLst>
          </p:cNvPr>
          <p:cNvCxnSpPr>
            <a:cxnSpLocks/>
          </p:cNvCxnSpPr>
          <p:nvPr/>
        </p:nvCxnSpPr>
        <p:spPr>
          <a:xfrm>
            <a:off x="3605014" y="3250392"/>
            <a:ext cx="1008000" cy="21600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D5D760D-E221-4481-8952-BFE87A38D6F2}"/>
              </a:ext>
            </a:extLst>
          </p:cNvPr>
          <p:cNvCxnSpPr>
            <a:cxnSpLocks/>
          </p:cNvCxnSpPr>
          <p:nvPr/>
        </p:nvCxnSpPr>
        <p:spPr>
          <a:xfrm>
            <a:off x="2341797" y="3243768"/>
            <a:ext cx="1282193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EC2E8F20-FF44-4114-BEA7-596143E2D7EB}"/>
              </a:ext>
            </a:extLst>
          </p:cNvPr>
          <p:cNvCxnSpPr>
            <a:cxnSpLocks/>
          </p:cNvCxnSpPr>
          <p:nvPr/>
        </p:nvCxnSpPr>
        <p:spPr>
          <a:xfrm flipH="1">
            <a:off x="696732" y="4377519"/>
            <a:ext cx="157849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2FA4E63F-D727-4CAB-981B-644EE22C4BA4}"/>
              </a:ext>
            </a:extLst>
          </p:cNvPr>
          <p:cNvCxnSpPr>
            <a:cxnSpLocks/>
          </p:cNvCxnSpPr>
          <p:nvPr/>
        </p:nvCxnSpPr>
        <p:spPr>
          <a:xfrm>
            <a:off x="3596004" y="4377519"/>
            <a:ext cx="140400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E3B2AD21-DF3F-4C27-A0C9-BDF59E825104}"/>
              </a:ext>
            </a:extLst>
          </p:cNvPr>
          <p:cNvCxnSpPr>
            <a:cxnSpLocks/>
          </p:cNvCxnSpPr>
          <p:nvPr/>
        </p:nvCxnSpPr>
        <p:spPr>
          <a:xfrm flipH="1">
            <a:off x="2270781" y="4377519"/>
            <a:ext cx="1332000" cy="0"/>
          </a:xfrm>
          <a:prstGeom prst="straightConnector1">
            <a:avLst/>
          </a:prstGeom>
          <a:ln w="57150"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DC567AF-FD60-4139-80BE-82669B2E2421}"/>
                  </a:ext>
                </a:extLst>
              </p:cNvPr>
              <p:cNvSpPr txBox="1"/>
              <p:nvPr/>
            </p:nvSpPr>
            <p:spPr>
              <a:xfrm>
                <a:off x="490831" y="4406647"/>
                <a:ext cx="56206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ar-BH" sz="2000" b="1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DC567AF-FD60-4139-80BE-82669B2E2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31" y="4406647"/>
                <a:ext cx="562061" cy="400110"/>
              </a:xfrm>
              <a:prstGeom prst="rect">
                <a:avLst/>
              </a:prstGeom>
              <a:blipFill>
                <a:blip r:embed="rId8"/>
                <a:stretch>
                  <a:fillRect r="-1087"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E27A296-744C-4629-A5A2-FCFDECE86ADC}"/>
                  </a:ext>
                </a:extLst>
              </p:cNvPr>
              <p:cNvSpPr txBox="1"/>
              <p:nvPr/>
            </p:nvSpPr>
            <p:spPr>
              <a:xfrm>
                <a:off x="4602940" y="4399348"/>
                <a:ext cx="56206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ar-BH" sz="2000" b="1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E27A296-744C-4629-A5A2-FCFDECE86A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940" y="4399348"/>
                <a:ext cx="562061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9B9F282-1EA0-4CF2-97F7-4A6CE71B1EE6}"/>
                  </a:ext>
                </a:extLst>
              </p:cNvPr>
              <p:cNvSpPr txBox="1"/>
              <p:nvPr/>
            </p:nvSpPr>
            <p:spPr>
              <a:xfrm>
                <a:off x="3225702" y="4407878"/>
                <a:ext cx="47707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ar-BH" sz="2000" b="1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9B9F282-1EA0-4CF2-97F7-4A6CE71B1E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702" y="4407878"/>
                <a:ext cx="47707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1"/>
          <a:srcRect r="1103"/>
          <a:stretch/>
        </p:blipFill>
        <p:spPr>
          <a:xfrm>
            <a:off x="661270" y="2269985"/>
            <a:ext cx="4319263" cy="3732973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6ECA0A8-2620-4ABC-8303-C90D3C46D27F}"/>
              </a:ext>
            </a:extLst>
          </p:cNvPr>
          <p:cNvSpPr/>
          <p:nvPr/>
        </p:nvSpPr>
        <p:spPr>
          <a:xfrm>
            <a:off x="420149" y="6287795"/>
            <a:ext cx="60898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– </a:t>
            </a:r>
            <a:r>
              <a:rPr lang="ar-EG" sz="2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en-US" sz="2000" b="1" dirty="0">
                <a:solidFill>
                  <a:srgbClr val="C0000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363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ومتوسط مُعدّل التغيّر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الجزء الأول </a:t>
            </a:r>
            <a:endParaRPr lang="ar-EG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618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1000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6" presetClass="entr" presetSubtype="2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6" grpId="0" animBg="1"/>
      <p:bldP spid="47" grpId="0" uiExpand="1" build="p" animBg="1"/>
      <p:bldP spid="55" grpId="0" animBg="1"/>
      <p:bldP spid="57" grpId="0"/>
      <p:bldP spid="58" grpId="0"/>
      <p:bldP spid="59" grpId="0"/>
      <p:bldP spid="60" grpId="0" animBg="1"/>
      <p:bldP spid="62" grpId="0"/>
      <p:bldP spid="62" grpId="1"/>
      <p:bldP spid="62" grpId="2"/>
      <p:bldP spid="74" grpId="0"/>
      <p:bldP spid="75" grpId="0"/>
      <p:bldP spid="76" grpId="0"/>
      <p:bldP spid="76" grpId="1"/>
      <p:bldP spid="76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6AAA565E-4635-48D7-9952-7FB9B2E35642}"/>
              </a:ext>
            </a:extLst>
          </p:cNvPr>
          <p:cNvGrpSpPr/>
          <p:nvPr/>
        </p:nvGrpSpPr>
        <p:grpSpPr>
          <a:xfrm>
            <a:off x="0" y="0"/>
            <a:ext cx="12192000" cy="520505"/>
            <a:chOff x="0" y="0"/>
            <a:chExt cx="12192000" cy="52050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73AFE2-11BF-40C3-8A0D-EAFAA5B8144D}"/>
                </a:ext>
              </a:extLst>
            </p:cNvPr>
            <p:cNvSpPr/>
            <p:nvPr/>
          </p:nvSpPr>
          <p:spPr>
            <a:xfrm>
              <a:off x="0" y="0"/>
              <a:ext cx="12192000" cy="52050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3169491-D596-4BC1-921D-533BD91D678C}"/>
                </a:ext>
              </a:extLst>
            </p:cNvPr>
            <p:cNvCxnSpPr>
              <a:cxnSpLocks/>
            </p:cNvCxnSpPr>
            <p:nvPr/>
          </p:nvCxnSpPr>
          <p:spPr>
            <a:xfrm>
              <a:off x="14069" y="520505"/>
              <a:ext cx="121615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24BCFEC-1595-4AE9-AECD-FF1BCEE832DE}"/>
              </a:ext>
            </a:extLst>
          </p:cNvPr>
          <p:cNvSpPr txBox="1"/>
          <p:nvPr/>
        </p:nvSpPr>
        <p:spPr>
          <a:xfrm>
            <a:off x="5009115" y="0"/>
            <a:ext cx="227017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التزايد والتناقص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B8EB6D-8633-43B1-BCCA-E241CA825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8" y="1496162"/>
            <a:ext cx="12144375" cy="8286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0AD8B1-F846-4A4A-9150-2ACE9AA08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" y="2317628"/>
            <a:ext cx="12060000" cy="290545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DF2A5B6-AFE5-4E93-9A3A-E69C3F7C9101}"/>
              </a:ext>
            </a:extLst>
          </p:cNvPr>
          <p:cNvSpPr txBox="1"/>
          <p:nvPr/>
        </p:nvSpPr>
        <p:spPr>
          <a:xfrm>
            <a:off x="395788" y="775857"/>
            <a:ext cx="113257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BH" sz="2800" b="1" i="0" dirty="0">
                <a:solidFill>
                  <a:srgbClr val="C00000"/>
                </a:solidFill>
                <a:effectLst/>
                <a:latin typeface="Lotus-Light"/>
              </a:rPr>
              <a:t>يمكن التعبير عن خصائص الدالة من حيث كونها متزايدة، أو متناقصة، أو ثابتة جبريا كما يلخصه المفهوم الآتي:</a:t>
            </a:r>
            <a:endParaRPr lang="ar-BH" sz="2800" b="1" dirty="0">
              <a:solidFill>
                <a:srgbClr val="C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D87A29-505C-4F25-96AE-7AA82A13E2AB}"/>
              </a:ext>
            </a:extLst>
          </p:cNvPr>
          <p:cNvSpPr/>
          <p:nvPr/>
        </p:nvSpPr>
        <p:spPr>
          <a:xfrm>
            <a:off x="420149" y="6287795"/>
            <a:ext cx="60898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– </a:t>
            </a:r>
            <a:r>
              <a:rPr lang="ar-EG" sz="2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en-US" sz="2000" b="1" dirty="0">
                <a:solidFill>
                  <a:srgbClr val="C0000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363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ومتوسط مُعدّل التغيّر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الجزء الأول </a:t>
            </a:r>
            <a:endParaRPr lang="ar-EG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549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6AAA565E-4635-48D7-9952-7FB9B2E35642}"/>
              </a:ext>
            </a:extLst>
          </p:cNvPr>
          <p:cNvGrpSpPr/>
          <p:nvPr/>
        </p:nvGrpSpPr>
        <p:grpSpPr>
          <a:xfrm>
            <a:off x="0" y="0"/>
            <a:ext cx="12192000" cy="520505"/>
            <a:chOff x="0" y="0"/>
            <a:chExt cx="12192000" cy="52050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73AFE2-11BF-40C3-8A0D-EAFAA5B8144D}"/>
                </a:ext>
              </a:extLst>
            </p:cNvPr>
            <p:cNvSpPr/>
            <p:nvPr/>
          </p:nvSpPr>
          <p:spPr>
            <a:xfrm>
              <a:off x="0" y="0"/>
              <a:ext cx="12192000" cy="52050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3169491-D596-4BC1-921D-533BD91D678C}"/>
                </a:ext>
              </a:extLst>
            </p:cNvPr>
            <p:cNvCxnSpPr>
              <a:cxnSpLocks/>
            </p:cNvCxnSpPr>
            <p:nvPr/>
          </p:nvCxnSpPr>
          <p:spPr>
            <a:xfrm>
              <a:off x="14069" y="520505"/>
              <a:ext cx="121615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24BCFEC-1595-4AE9-AECD-FF1BCEE832DE}"/>
              </a:ext>
            </a:extLst>
          </p:cNvPr>
          <p:cNvSpPr txBox="1"/>
          <p:nvPr/>
        </p:nvSpPr>
        <p:spPr>
          <a:xfrm>
            <a:off x="5009115" y="0"/>
            <a:ext cx="227017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التزايد والتناقص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B8EB6D-8633-43B1-BCCA-E241CA825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8" y="581758"/>
            <a:ext cx="12144375" cy="8286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D71AC1-0625-4F65-85E6-2A21759335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388"/>
          <a:stretch/>
        </p:blipFill>
        <p:spPr>
          <a:xfrm>
            <a:off x="27296" y="1342194"/>
            <a:ext cx="12096750" cy="23290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41E628-BF98-412D-8D69-ED3A4D791B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77" y="3671248"/>
            <a:ext cx="12090069" cy="255760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0589F8B-38F1-437E-918E-A5C86DFB01C9}"/>
              </a:ext>
            </a:extLst>
          </p:cNvPr>
          <p:cNvSpPr/>
          <p:nvPr/>
        </p:nvSpPr>
        <p:spPr>
          <a:xfrm>
            <a:off x="420149" y="6287795"/>
            <a:ext cx="60898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– </a:t>
            </a:r>
            <a:r>
              <a:rPr lang="ar-EG" sz="2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en-US" sz="2000" b="1" dirty="0">
                <a:solidFill>
                  <a:srgbClr val="C0000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363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ومتوسط مُعدّل التغيّر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الجزء الأول </a:t>
            </a:r>
            <a:endParaRPr lang="ar-EG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4875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74E4AA88-505D-4074-9CB3-AF0FECE57B23}"/>
              </a:ext>
            </a:extLst>
          </p:cNvPr>
          <p:cNvGrpSpPr/>
          <p:nvPr/>
        </p:nvGrpSpPr>
        <p:grpSpPr>
          <a:xfrm>
            <a:off x="0" y="0"/>
            <a:ext cx="12192000" cy="520505"/>
            <a:chOff x="0" y="0"/>
            <a:chExt cx="12192000" cy="52050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ACFED5F-AD30-4716-BB81-D72064988696}"/>
                </a:ext>
              </a:extLst>
            </p:cNvPr>
            <p:cNvSpPr/>
            <p:nvPr/>
          </p:nvSpPr>
          <p:spPr>
            <a:xfrm>
              <a:off x="0" y="0"/>
              <a:ext cx="12192000" cy="52050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E33D441-44FA-4736-86BD-1A46C38AF849}"/>
                </a:ext>
              </a:extLst>
            </p:cNvPr>
            <p:cNvCxnSpPr>
              <a:cxnSpLocks/>
            </p:cNvCxnSpPr>
            <p:nvPr/>
          </p:nvCxnSpPr>
          <p:spPr>
            <a:xfrm>
              <a:off x="14069" y="520505"/>
              <a:ext cx="121615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A6151B7-F836-4F42-8D54-BDD23A6C86A4}"/>
                  </a:ext>
                </a:extLst>
              </p:cNvPr>
              <p:cNvSpPr txBox="1"/>
              <p:nvPr/>
            </p:nvSpPr>
            <p:spPr>
              <a:xfrm>
                <a:off x="212034" y="1366446"/>
                <a:ext cx="11440895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BH" sz="2800" b="1" i="0" dirty="0">
                    <a:solidFill>
                      <a:srgbClr val="002060"/>
                    </a:solidFill>
                    <a:effectLst/>
                    <a:latin typeface="Lotus-Bold"/>
                  </a:rPr>
                  <a:t>استعمل التمثيل البياني لكل دالة من الدالتين أدناه؛ لتحديد الفترات التي تكون فيها الدالة متزايدة، أو متناقصة، أو ثابتة</a:t>
                </a:r>
                <a:r>
                  <a:rPr lang="ar-BH" sz="2800" b="1" dirty="0">
                    <a:solidFill>
                      <a:srgbClr val="002060"/>
                    </a:solidFill>
                    <a:latin typeface="Lotus-Bold"/>
                  </a:rPr>
                  <a:t>. </a:t>
                </a:r>
                <a:r>
                  <a:rPr lang="ar-BH" sz="2800" b="1" dirty="0">
                    <a:solidFill>
                      <a:srgbClr val="C00000"/>
                    </a:solidFill>
                    <a:latin typeface="Lotus-Bold"/>
                  </a:rPr>
                  <a:t>(</a:t>
                </a:r>
                <a:r>
                  <a:rPr lang="ar-BH" sz="2800" b="1" i="0" dirty="0">
                    <a:solidFill>
                      <a:srgbClr val="C00000"/>
                    </a:solidFill>
                    <a:effectLst/>
                    <a:latin typeface="Lotus-Bold"/>
                  </a:rPr>
                  <a:t>قرِّب إلى أقرب </a:t>
                </a:r>
                <a14:m>
                  <m:oMath xmlns:m="http://schemas.openxmlformats.org/officeDocument/2006/math">
                    <m:r>
                      <a:rPr lang="ar-BH" sz="2800" b="1" i="0" dirty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</a:rPr>
                      <m:t> </m:t>
                    </m:r>
                    <m:r>
                      <a:rPr lang="ar-BH" sz="2800" b="1" i="1" dirty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</a:rPr>
                      <m:t>𝟎</m:t>
                    </m:r>
                    <m:r>
                      <a:rPr lang="ar-BH" sz="2800" b="1" i="1" dirty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</a:rPr>
                      <m:t>.</m:t>
                    </m:r>
                    <m:r>
                      <a:rPr lang="ar-BH" sz="2800" b="1" i="1" dirty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ar-BH" sz="2800" b="1" i="0" dirty="0">
                    <a:solidFill>
                      <a:srgbClr val="C00000"/>
                    </a:solidFill>
                    <a:effectLst/>
                    <a:latin typeface="Lotus-Bold"/>
                  </a:rPr>
                  <a:t>وحدة </a:t>
                </a:r>
                <a:r>
                  <a:rPr lang="ar-BH" sz="2800" b="1" dirty="0">
                    <a:solidFill>
                      <a:srgbClr val="C00000"/>
                    </a:solidFill>
                    <a:latin typeface="Lotus-Bold"/>
                  </a:rPr>
                  <a:t>)</a:t>
                </a:r>
                <a:endParaRPr lang="ar-BH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A6151B7-F836-4F42-8D54-BDD23A6C86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034" y="1366446"/>
                <a:ext cx="11440895" cy="954107"/>
              </a:xfrm>
              <a:prstGeom prst="rect">
                <a:avLst/>
              </a:prstGeom>
              <a:blipFill>
                <a:blip r:embed="rId3"/>
                <a:stretch>
                  <a:fillRect l="-1545" t="-6369" r="-1066" b="-19108"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" name="Picture 45">
            <a:extLst>
              <a:ext uri="{FF2B5EF4-FFF2-40B4-BE49-F238E27FC236}">
                <a16:creationId xmlns:a16="http://schemas.microsoft.com/office/drawing/2014/main" id="{508F444C-DDC1-44CB-B4F8-2C50FD5C49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125" y="2336472"/>
            <a:ext cx="850555" cy="828170"/>
          </a:xfrm>
          <a:prstGeom prst="rect">
            <a:avLst/>
          </a:prstGeom>
        </p:spPr>
      </p:pic>
      <p:sp>
        <p:nvSpPr>
          <p:cNvPr id="47" name="Flowchart: Delay 46">
            <a:extLst>
              <a:ext uri="{FF2B5EF4-FFF2-40B4-BE49-F238E27FC236}">
                <a16:creationId xmlns:a16="http://schemas.microsoft.com/office/drawing/2014/main" id="{B2461C39-72C1-4893-A300-3043FD6B5AFF}"/>
              </a:ext>
            </a:extLst>
          </p:cNvPr>
          <p:cNvSpPr/>
          <p:nvPr/>
        </p:nvSpPr>
        <p:spPr>
          <a:xfrm flipH="1">
            <a:off x="11459076" y="2522148"/>
            <a:ext cx="475013" cy="451262"/>
          </a:xfrm>
          <a:prstGeom prst="flowChartDelay">
            <a:avLst/>
          </a:prstGeom>
          <a:solidFill>
            <a:srgbClr val="00746B"/>
          </a:solidFill>
          <a:ln w="38100">
            <a:solidFill>
              <a:srgbClr val="6AAD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9441D5D-4981-47DB-B68D-CA4FF238E8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8149" y="2584515"/>
            <a:ext cx="3436233" cy="341309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46E2072-96D8-4932-8E56-AE10A1514F28}"/>
              </a:ext>
            </a:extLst>
          </p:cNvPr>
          <p:cNvSpPr txBox="1"/>
          <p:nvPr/>
        </p:nvSpPr>
        <p:spPr>
          <a:xfrm>
            <a:off x="2371726" y="3368419"/>
            <a:ext cx="3071811" cy="584775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46B"/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BH" sz="3200" b="1" i="0" dirty="0">
                <a:effectLst/>
                <a:latin typeface="Lotus-Light"/>
              </a:rPr>
              <a:t>يُبين التمثيل البياني</a:t>
            </a:r>
            <a:endParaRPr lang="ar-BH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264AE3F-6172-4B6F-B664-E8CCCD45E3B7}"/>
                  </a:ext>
                </a:extLst>
              </p:cNvPr>
              <p:cNvSpPr txBox="1"/>
              <p:nvPr/>
            </p:nvSpPr>
            <p:spPr>
              <a:xfrm>
                <a:off x="828675" y="5229197"/>
                <a:ext cx="572928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ar-BH" sz="3200" b="1" i="0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Lotus-Light"/>
                  </a:rPr>
                  <a:t>لذا، فإن </a:t>
                </a:r>
                <a:r>
                  <a:rPr lang="ar-BH" sz="3200" b="1" i="0" dirty="0">
                    <a:solidFill>
                      <a:schemeClr val="accent6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tus-Light"/>
                  </a:rPr>
                  <a:t>الدالة متناقصة على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BH" sz="3200" b="1" i="1" dirty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1" i="1" dirty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BH" sz="3200" b="1" i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∞ ,∞</m:t>
                        </m:r>
                      </m:e>
                    </m:d>
                  </m:oMath>
                </a14:m>
                <a:endParaRPr lang="ar-BH" sz="32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264AE3F-6172-4B6F-B664-E8CCCD45E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675" y="5229197"/>
                <a:ext cx="5729288" cy="584775"/>
              </a:xfrm>
              <a:prstGeom prst="rect">
                <a:avLst/>
              </a:prstGeom>
              <a:blipFill>
                <a:blip r:embed="rId6"/>
                <a:stretch>
                  <a:fillRect t="-10417" b="-427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A721BD4C-CB6D-48AE-AE3C-C6C116A0FEC9}"/>
              </a:ext>
            </a:extLst>
          </p:cNvPr>
          <p:cNvGrpSpPr/>
          <p:nvPr/>
        </p:nvGrpSpPr>
        <p:grpSpPr>
          <a:xfrm>
            <a:off x="20681" y="605578"/>
            <a:ext cx="12161521" cy="4657376"/>
            <a:chOff x="20681" y="605578"/>
            <a:chExt cx="12161521" cy="465737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5F4984F-19D7-4099-AAB1-6BE313197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10024124" y="3223990"/>
              <a:ext cx="3969928" cy="108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22C85E6-1348-46AC-891A-AA2F743AA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681" y="605578"/>
              <a:ext cx="12161521" cy="760868"/>
            </a:xfrm>
            <a:prstGeom prst="rect">
              <a:avLst/>
            </a:prstGeom>
          </p:spPr>
        </p:pic>
      </p:grp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5FDDAA7-0CB9-48D7-BFC1-ADA9A7711467}"/>
              </a:ext>
            </a:extLst>
          </p:cNvPr>
          <p:cNvSpPr/>
          <p:nvPr/>
        </p:nvSpPr>
        <p:spPr>
          <a:xfrm>
            <a:off x="8158163" y="2735738"/>
            <a:ext cx="928684" cy="3084394"/>
          </a:xfrm>
          <a:custGeom>
            <a:avLst/>
            <a:gdLst>
              <a:gd name="connsiteX0" fmla="*/ 0 w 887105"/>
              <a:gd name="connsiteY0" fmla="*/ 0 h 3084394"/>
              <a:gd name="connsiteX1" fmla="*/ 436729 w 887105"/>
              <a:gd name="connsiteY1" fmla="*/ 1555844 h 3084394"/>
              <a:gd name="connsiteX2" fmla="*/ 887105 w 887105"/>
              <a:gd name="connsiteY2" fmla="*/ 3084394 h 3084394"/>
              <a:gd name="connsiteX0" fmla="*/ 0 w 887105"/>
              <a:gd name="connsiteY0" fmla="*/ 0 h 3084394"/>
              <a:gd name="connsiteX1" fmla="*/ 436729 w 887105"/>
              <a:gd name="connsiteY1" fmla="*/ 1555844 h 3084394"/>
              <a:gd name="connsiteX2" fmla="*/ 887105 w 887105"/>
              <a:gd name="connsiteY2" fmla="*/ 3084394 h 3084394"/>
              <a:gd name="connsiteX0" fmla="*/ 0 w 887105"/>
              <a:gd name="connsiteY0" fmla="*/ 0 h 3084394"/>
              <a:gd name="connsiteX1" fmla="*/ 436729 w 887105"/>
              <a:gd name="connsiteY1" fmla="*/ 1555844 h 3084394"/>
              <a:gd name="connsiteX2" fmla="*/ 887105 w 887105"/>
              <a:gd name="connsiteY2" fmla="*/ 3084394 h 3084394"/>
              <a:gd name="connsiteX0" fmla="*/ 0 w 887105"/>
              <a:gd name="connsiteY0" fmla="*/ 0 h 3084394"/>
              <a:gd name="connsiteX1" fmla="*/ 436729 w 887105"/>
              <a:gd name="connsiteY1" fmla="*/ 1555844 h 3084394"/>
              <a:gd name="connsiteX2" fmla="*/ 887105 w 887105"/>
              <a:gd name="connsiteY2" fmla="*/ 3084394 h 3084394"/>
              <a:gd name="connsiteX0" fmla="*/ 0 w 887105"/>
              <a:gd name="connsiteY0" fmla="*/ 0 h 3084394"/>
              <a:gd name="connsiteX1" fmla="*/ 436729 w 887105"/>
              <a:gd name="connsiteY1" fmla="*/ 1555844 h 3084394"/>
              <a:gd name="connsiteX2" fmla="*/ 887105 w 887105"/>
              <a:gd name="connsiteY2" fmla="*/ 3084394 h 3084394"/>
              <a:gd name="connsiteX0" fmla="*/ 0 w 887105"/>
              <a:gd name="connsiteY0" fmla="*/ 0 h 3084394"/>
              <a:gd name="connsiteX1" fmla="*/ 436729 w 887105"/>
              <a:gd name="connsiteY1" fmla="*/ 1555844 h 3084394"/>
              <a:gd name="connsiteX2" fmla="*/ 887105 w 887105"/>
              <a:gd name="connsiteY2" fmla="*/ 3084394 h 3084394"/>
              <a:gd name="connsiteX0" fmla="*/ 0 w 849343"/>
              <a:gd name="connsiteY0" fmla="*/ 0 h 3084394"/>
              <a:gd name="connsiteX1" fmla="*/ 436729 w 849343"/>
              <a:gd name="connsiteY1" fmla="*/ 1555844 h 3084394"/>
              <a:gd name="connsiteX2" fmla="*/ 849343 w 849343"/>
              <a:gd name="connsiteY2" fmla="*/ 3084394 h 3084394"/>
              <a:gd name="connsiteX0" fmla="*/ 0 w 850357"/>
              <a:gd name="connsiteY0" fmla="*/ 0 h 3084394"/>
              <a:gd name="connsiteX1" fmla="*/ 436729 w 850357"/>
              <a:gd name="connsiteY1" fmla="*/ 1555844 h 3084394"/>
              <a:gd name="connsiteX2" fmla="*/ 849343 w 850357"/>
              <a:gd name="connsiteY2" fmla="*/ 3084394 h 3084394"/>
              <a:gd name="connsiteX0" fmla="*/ 0 w 849343"/>
              <a:gd name="connsiteY0" fmla="*/ 0 h 3084394"/>
              <a:gd name="connsiteX1" fmla="*/ 436729 w 849343"/>
              <a:gd name="connsiteY1" fmla="*/ 1555844 h 3084394"/>
              <a:gd name="connsiteX2" fmla="*/ 849343 w 849343"/>
              <a:gd name="connsiteY2" fmla="*/ 3084394 h 3084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9343" h="3084394">
                <a:moveTo>
                  <a:pt x="0" y="0"/>
                </a:moveTo>
                <a:cubicBezTo>
                  <a:pt x="144439" y="520889"/>
                  <a:pt x="125104" y="1451211"/>
                  <a:pt x="436729" y="1555844"/>
                </a:cubicBezTo>
                <a:cubicBezTo>
                  <a:pt x="763062" y="1549375"/>
                  <a:pt x="786190" y="2348552"/>
                  <a:pt x="849343" y="3084394"/>
                </a:cubicBezTo>
              </a:path>
            </a:pathLst>
          </a:custGeom>
          <a:noFill/>
          <a:ln w="76200"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 dirty="0">
              <a:highlight>
                <a:srgbClr val="FFFF00"/>
              </a:highlight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4BCFEC-1595-4AE9-AECD-FF1BCEE832DE}"/>
              </a:ext>
            </a:extLst>
          </p:cNvPr>
          <p:cNvSpPr txBox="1"/>
          <p:nvPr/>
        </p:nvSpPr>
        <p:spPr>
          <a:xfrm>
            <a:off x="5009115" y="0"/>
            <a:ext cx="227017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التزايد والتناقص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46E2072-96D8-4932-8E56-AE10A1514F28}"/>
                  </a:ext>
                </a:extLst>
              </p:cNvPr>
              <p:cNvSpPr txBox="1"/>
              <p:nvPr/>
            </p:nvSpPr>
            <p:spPr>
              <a:xfrm>
                <a:off x="895348" y="4306631"/>
                <a:ext cx="573405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ar-BH" sz="3200" b="1" i="0" dirty="0">
                    <a:solidFill>
                      <a:srgbClr val="002060"/>
                    </a:solidFill>
                    <a:effectLst/>
                    <a:latin typeface="Lotus-Light"/>
                  </a:rPr>
                  <a:t>أن قيم 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US" sz="3200" b="1" i="1" dirty="0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1" i="1" dirty="0" smtClean="0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dirty="0" smtClean="0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BH" sz="3200" b="1" i="1" dirty="0">
                    <a:solidFill>
                      <a:srgbClr val="002060"/>
                    </a:solidFill>
                    <a:effectLst/>
                    <a:latin typeface="PalatinoLTStd-Italic"/>
                  </a:rPr>
                  <a:t>   </a:t>
                </a:r>
                <a:r>
                  <a:rPr lang="ar-BH" sz="3200" b="1" i="0" dirty="0">
                    <a:solidFill>
                      <a:srgbClr val="002060"/>
                    </a:solidFill>
                    <a:effectLst/>
                    <a:latin typeface="Lotus-Light"/>
                  </a:rPr>
                  <a:t>تتناقص كلما ازدادت قيم 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ar-BH" sz="32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46E2072-96D8-4932-8E56-AE10A1514F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348" y="4306631"/>
                <a:ext cx="5734052" cy="584775"/>
              </a:xfrm>
              <a:prstGeom prst="rect">
                <a:avLst/>
              </a:prstGeom>
              <a:blipFill>
                <a:blip r:embed="rId9"/>
                <a:stretch>
                  <a:fillRect t="-9375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6124A32D-63AE-4334-96F2-7F8265AAB065}"/>
              </a:ext>
            </a:extLst>
          </p:cNvPr>
          <p:cNvSpPr/>
          <p:nvPr/>
        </p:nvSpPr>
        <p:spPr>
          <a:xfrm>
            <a:off x="420149" y="6287795"/>
            <a:ext cx="60898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– </a:t>
            </a:r>
            <a:r>
              <a:rPr lang="ar-EG" sz="2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en-US" sz="2000" b="1" dirty="0">
                <a:solidFill>
                  <a:srgbClr val="C0000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363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ومتوسط مُعدّل التغيّر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الجزء الأول </a:t>
            </a:r>
            <a:endParaRPr lang="ar-EG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5226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7" grpId="0" animBg="1"/>
      <p:bldP spid="23" grpId="0" animBg="1"/>
      <p:bldP spid="24" grpId="0"/>
      <p:bldP spid="36" grpId="0" animBg="1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74E4AA88-505D-4074-9CB3-AF0FECE57B23}"/>
              </a:ext>
            </a:extLst>
          </p:cNvPr>
          <p:cNvGrpSpPr/>
          <p:nvPr/>
        </p:nvGrpSpPr>
        <p:grpSpPr>
          <a:xfrm>
            <a:off x="0" y="0"/>
            <a:ext cx="12192000" cy="520505"/>
            <a:chOff x="0" y="0"/>
            <a:chExt cx="12192000" cy="52050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ACFED5F-AD30-4716-BB81-D72064988696}"/>
                </a:ext>
              </a:extLst>
            </p:cNvPr>
            <p:cNvSpPr/>
            <p:nvPr/>
          </p:nvSpPr>
          <p:spPr>
            <a:xfrm>
              <a:off x="0" y="0"/>
              <a:ext cx="12192000" cy="52050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E33D441-44FA-4736-86BD-1A46C38AF849}"/>
                </a:ext>
              </a:extLst>
            </p:cNvPr>
            <p:cNvCxnSpPr>
              <a:cxnSpLocks/>
            </p:cNvCxnSpPr>
            <p:nvPr/>
          </p:nvCxnSpPr>
          <p:spPr>
            <a:xfrm>
              <a:off x="14069" y="520505"/>
              <a:ext cx="121615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A6151B7-F836-4F42-8D54-BDD23A6C86A4}"/>
                  </a:ext>
                </a:extLst>
              </p:cNvPr>
              <p:cNvSpPr txBox="1"/>
              <p:nvPr/>
            </p:nvSpPr>
            <p:spPr>
              <a:xfrm>
                <a:off x="212034" y="1366446"/>
                <a:ext cx="11440895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BH" sz="2800" b="1" i="0" dirty="0">
                    <a:solidFill>
                      <a:srgbClr val="002060"/>
                    </a:solidFill>
                    <a:effectLst/>
                    <a:latin typeface="Lotus-Bold"/>
                  </a:rPr>
                  <a:t>استعمل التمثيل البياني لكل دالة من الدالتين أدناه؛ لتحديد الفترات التي تكون فيها الدالة متزايدة، أو متناقصة، أو ثابتة</a:t>
                </a:r>
                <a:r>
                  <a:rPr lang="ar-BH" sz="2800" b="1" dirty="0">
                    <a:solidFill>
                      <a:srgbClr val="002060"/>
                    </a:solidFill>
                    <a:latin typeface="Lotus-Bold"/>
                  </a:rPr>
                  <a:t>. </a:t>
                </a:r>
                <a:r>
                  <a:rPr lang="ar-BH" sz="2800" b="1" dirty="0">
                    <a:solidFill>
                      <a:srgbClr val="C00000"/>
                    </a:solidFill>
                    <a:latin typeface="Lotus-Bold"/>
                  </a:rPr>
                  <a:t>(</a:t>
                </a:r>
                <a:r>
                  <a:rPr lang="ar-BH" sz="2800" b="1" i="0" dirty="0">
                    <a:solidFill>
                      <a:srgbClr val="C00000"/>
                    </a:solidFill>
                    <a:effectLst/>
                    <a:latin typeface="Lotus-Bold"/>
                  </a:rPr>
                  <a:t>قرِّب إلى أقرب </a:t>
                </a:r>
                <a14:m>
                  <m:oMath xmlns:m="http://schemas.openxmlformats.org/officeDocument/2006/math">
                    <m:r>
                      <a:rPr lang="ar-BH" sz="2800" b="1" i="0" dirty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</a:rPr>
                      <m:t> </m:t>
                    </m:r>
                    <m:r>
                      <a:rPr lang="ar-BH" sz="2800" b="1" i="1" dirty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</a:rPr>
                      <m:t>𝟎</m:t>
                    </m:r>
                    <m:r>
                      <a:rPr lang="ar-BH" sz="2800" b="1" i="1" dirty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</a:rPr>
                      <m:t>.</m:t>
                    </m:r>
                    <m:r>
                      <a:rPr lang="ar-BH" sz="2800" b="1" i="1" dirty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ar-BH" sz="2800" b="1" i="0" dirty="0">
                    <a:solidFill>
                      <a:srgbClr val="C00000"/>
                    </a:solidFill>
                    <a:effectLst/>
                    <a:latin typeface="Lotus-Bold"/>
                  </a:rPr>
                  <a:t>وحدة </a:t>
                </a:r>
                <a:r>
                  <a:rPr lang="ar-BH" sz="2800" b="1" dirty="0">
                    <a:solidFill>
                      <a:srgbClr val="C00000"/>
                    </a:solidFill>
                    <a:latin typeface="Lotus-Bold"/>
                  </a:rPr>
                  <a:t>)</a:t>
                </a:r>
                <a:endParaRPr lang="ar-BH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A6151B7-F836-4F42-8D54-BDD23A6C86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034" y="1366446"/>
                <a:ext cx="11440895" cy="954107"/>
              </a:xfrm>
              <a:prstGeom prst="rect">
                <a:avLst/>
              </a:prstGeom>
              <a:blipFill>
                <a:blip r:embed="rId2"/>
                <a:stretch>
                  <a:fillRect l="-1545" t="-6369" r="-1066" b="-19108"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" name="Picture 45">
            <a:extLst>
              <a:ext uri="{FF2B5EF4-FFF2-40B4-BE49-F238E27FC236}">
                <a16:creationId xmlns:a16="http://schemas.microsoft.com/office/drawing/2014/main" id="{508F444C-DDC1-44CB-B4F8-2C50FD5C49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675" y="2307898"/>
            <a:ext cx="850555" cy="828170"/>
          </a:xfrm>
          <a:prstGeom prst="rect">
            <a:avLst/>
          </a:prstGeom>
        </p:spPr>
      </p:pic>
      <p:sp>
        <p:nvSpPr>
          <p:cNvPr id="47" name="Flowchart: Delay 46">
            <a:extLst>
              <a:ext uri="{FF2B5EF4-FFF2-40B4-BE49-F238E27FC236}">
                <a16:creationId xmlns:a16="http://schemas.microsoft.com/office/drawing/2014/main" id="{B2461C39-72C1-4893-A300-3043FD6B5AFF}"/>
              </a:ext>
            </a:extLst>
          </p:cNvPr>
          <p:cNvSpPr/>
          <p:nvPr/>
        </p:nvSpPr>
        <p:spPr>
          <a:xfrm flipH="1">
            <a:off x="11459076" y="2522148"/>
            <a:ext cx="475013" cy="451262"/>
          </a:xfrm>
          <a:prstGeom prst="flowChartDelay">
            <a:avLst/>
          </a:prstGeom>
          <a:solidFill>
            <a:srgbClr val="00746B"/>
          </a:solidFill>
          <a:ln w="38100">
            <a:solidFill>
              <a:srgbClr val="6AAD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B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9441D5D-4981-47DB-B68D-CA4FF238E8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06738" y="2549928"/>
            <a:ext cx="3436233" cy="3367964"/>
          </a:xfrm>
          <a:prstGeom prst="rect">
            <a:avLst/>
          </a:prstGeom>
          <a:ln>
            <a:solidFill>
              <a:schemeClr val="accent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46E2072-96D8-4932-8E56-AE10A1514F28}"/>
                  </a:ext>
                </a:extLst>
              </p:cNvPr>
              <p:cNvSpPr txBox="1"/>
              <p:nvPr/>
            </p:nvSpPr>
            <p:spPr>
              <a:xfrm>
                <a:off x="1843089" y="3123480"/>
                <a:ext cx="4302916" cy="684803"/>
              </a:xfrm>
              <a:prstGeom prst="homePlat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rgbClr val="00746B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ar-BH" sz="28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tus-Light"/>
                  </a:rPr>
                  <a:t>يُبين التمثيل البياني أن قيم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US" sz="28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1" i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BH" sz="2800" b="1" i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alatinoLTStd-Italic"/>
                  </a:rPr>
                  <a:t> </a:t>
                </a:r>
                <a:endParaRPr lang="ar-BH" sz="28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alatinoLTStd-Italic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46E2072-96D8-4932-8E56-AE10A1514F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3089" y="3123480"/>
                <a:ext cx="4302916" cy="684803"/>
              </a:xfrm>
              <a:prstGeom prst="homePlate">
                <a:avLst/>
              </a:prstGeom>
              <a:blipFill>
                <a:blip r:embed="rId5"/>
                <a:stretch>
                  <a:fillRect b="-29565"/>
                </a:stretch>
              </a:blipFill>
              <a:ln>
                <a:solidFill>
                  <a:srgbClr val="00746B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A721BD4C-CB6D-48AE-AE3C-C6C116A0FEC9}"/>
              </a:ext>
            </a:extLst>
          </p:cNvPr>
          <p:cNvGrpSpPr/>
          <p:nvPr/>
        </p:nvGrpSpPr>
        <p:grpSpPr>
          <a:xfrm>
            <a:off x="20681" y="605578"/>
            <a:ext cx="12161521" cy="4657376"/>
            <a:chOff x="20681" y="605578"/>
            <a:chExt cx="12161521" cy="465737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5F4984F-19D7-4099-AAB1-6BE313197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10024124" y="3223990"/>
              <a:ext cx="3969928" cy="108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22C85E6-1348-46AC-891A-AA2F743AA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681" y="605578"/>
              <a:ext cx="12161521" cy="760868"/>
            </a:xfrm>
            <a:prstGeom prst="rect">
              <a:avLst/>
            </a:prstGeom>
          </p:spPr>
        </p:pic>
      </p:grp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5FDDAA7-0CB9-48D7-BFC1-ADA9A7711467}"/>
              </a:ext>
            </a:extLst>
          </p:cNvPr>
          <p:cNvSpPr/>
          <p:nvPr/>
        </p:nvSpPr>
        <p:spPr>
          <a:xfrm flipH="1">
            <a:off x="8351363" y="2692874"/>
            <a:ext cx="1562500" cy="3084394"/>
          </a:xfrm>
          <a:custGeom>
            <a:avLst/>
            <a:gdLst>
              <a:gd name="connsiteX0" fmla="*/ 0 w 887105"/>
              <a:gd name="connsiteY0" fmla="*/ 0 h 3084394"/>
              <a:gd name="connsiteX1" fmla="*/ 436729 w 887105"/>
              <a:gd name="connsiteY1" fmla="*/ 1555844 h 3084394"/>
              <a:gd name="connsiteX2" fmla="*/ 887105 w 887105"/>
              <a:gd name="connsiteY2" fmla="*/ 3084394 h 3084394"/>
              <a:gd name="connsiteX0" fmla="*/ 0 w 887105"/>
              <a:gd name="connsiteY0" fmla="*/ 0 h 3084394"/>
              <a:gd name="connsiteX1" fmla="*/ 436729 w 887105"/>
              <a:gd name="connsiteY1" fmla="*/ 1555844 h 3084394"/>
              <a:gd name="connsiteX2" fmla="*/ 887105 w 887105"/>
              <a:gd name="connsiteY2" fmla="*/ 3084394 h 3084394"/>
              <a:gd name="connsiteX0" fmla="*/ 0 w 887105"/>
              <a:gd name="connsiteY0" fmla="*/ 0 h 3084394"/>
              <a:gd name="connsiteX1" fmla="*/ 436729 w 887105"/>
              <a:gd name="connsiteY1" fmla="*/ 1555844 h 3084394"/>
              <a:gd name="connsiteX2" fmla="*/ 887105 w 887105"/>
              <a:gd name="connsiteY2" fmla="*/ 3084394 h 3084394"/>
              <a:gd name="connsiteX0" fmla="*/ 0 w 887105"/>
              <a:gd name="connsiteY0" fmla="*/ 0 h 3084394"/>
              <a:gd name="connsiteX1" fmla="*/ 436729 w 887105"/>
              <a:gd name="connsiteY1" fmla="*/ 1555844 h 3084394"/>
              <a:gd name="connsiteX2" fmla="*/ 887105 w 887105"/>
              <a:gd name="connsiteY2" fmla="*/ 3084394 h 3084394"/>
              <a:gd name="connsiteX0" fmla="*/ 0 w 887105"/>
              <a:gd name="connsiteY0" fmla="*/ 0 h 3084394"/>
              <a:gd name="connsiteX1" fmla="*/ 436729 w 887105"/>
              <a:gd name="connsiteY1" fmla="*/ 1555844 h 3084394"/>
              <a:gd name="connsiteX2" fmla="*/ 887105 w 887105"/>
              <a:gd name="connsiteY2" fmla="*/ 3084394 h 3084394"/>
              <a:gd name="connsiteX0" fmla="*/ 0 w 887105"/>
              <a:gd name="connsiteY0" fmla="*/ 0 h 3084394"/>
              <a:gd name="connsiteX1" fmla="*/ 436729 w 887105"/>
              <a:gd name="connsiteY1" fmla="*/ 1555844 h 3084394"/>
              <a:gd name="connsiteX2" fmla="*/ 887105 w 887105"/>
              <a:gd name="connsiteY2" fmla="*/ 3084394 h 3084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7105" h="3084394">
                <a:moveTo>
                  <a:pt x="0" y="0"/>
                </a:moveTo>
                <a:cubicBezTo>
                  <a:pt x="144439" y="520889"/>
                  <a:pt x="109607" y="3430136"/>
                  <a:pt x="436729" y="1555844"/>
                </a:cubicBezTo>
                <a:cubicBezTo>
                  <a:pt x="798894" y="-332096"/>
                  <a:pt x="735842" y="2577152"/>
                  <a:pt x="887105" y="3084394"/>
                </a:cubicBezTo>
              </a:path>
            </a:pathLst>
          </a:custGeom>
          <a:noFill/>
          <a:ln w="76200"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 dirty="0">
              <a:highlight>
                <a:srgbClr val="FFFF00"/>
              </a:highligh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47E216D-CE5A-41FD-883A-7F9C553E67D2}"/>
                  </a:ext>
                </a:extLst>
              </p:cNvPr>
              <p:cNvSpPr txBox="1"/>
              <p:nvPr/>
            </p:nvSpPr>
            <p:spPr>
              <a:xfrm>
                <a:off x="1071562" y="3936871"/>
                <a:ext cx="5295331" cy="2246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914400" lvl="1" indent="-457200" algn="r" rtl="1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ar-BH" sz="3200" b="1" dirty="0">
                    <a:solidFill>
                      <a:srgbClr val="002060"/>
                    </a:solidFill>
                    <a:latin typeface="PalatinoLTStd-Italic"/>
                  </a:rPr>
                  <a:t>متزايدة على الفترة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BH" sz="3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BH" sz="3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∞ ,−</m:t>
                        </m:r>
                        <m:r>
                          <a:rPr lang="ar-BH" sz="32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</m:d>
                  </m:oMath>
                </a14:m>
                <a:endParaRPr lang="ar-BH" sz="3200" b="1" dirty="0">
                  <a:solidFill>
                    <a:schemeClr val="accent6">
                      <a:lumMod val="50000"/>
                    </a:schemeClr>
                  </a:solidFill>
                  <a:latin typeface="Lotus-Light"/>
                </a:endParaRPr>
              </a:p>
              <a:p>
                <a:pPr marL="914400" lvl="1" indent="-457200" algn="r" rtl="1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ar-BH" sz="3200" b="1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متناقصة على </a:t>
                </a:r>
                <a:r>
                  <a:rPr lang="ar-BH" sz="3200" b="1" dirty="0">
                    <a:solidFill>
                      <a:schemeClr val="accent6">
                        <a:lumMod val="50000"/>
                      </a:schemeClr>
                    </a:solidFill>
                    <a:latin typeface="PalatinoLTStd-Italic"/>
                  </a:rPr>
                  <a:t>الفترة</a:t>
                </a:r>
                <a:r>
                  <a:rPr lang="ar-BH" sz="3200" b="1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BH" sz="3200" b="1" i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1" i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BH" sz="3200" b="1" i="1" dirty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ar-BH" sz="3200" b="1" i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,</m:t>
                        </m:r>
                        <m:r>
                          <a:rPr lang="ar-BH" sz="3200" b="1" i="1" dirty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</m:d>
                  </m:oMath>
                </a14:m>
                <a:endParaRPr lang="ar-BH" sz="3200" b="1" dirty="0">
                  <a:solidFill>
                    <a:schemeClr val="accent6">
                      <a:lumMod val="50000"/>
                    </a:schemeClr>
                  </a:solidFill>
                  <a:latin typeface="PalatinoLTStd-Italic"/>
                </a:endParaRPr>
              </a:p>
              <a:p>
                <a:pPr marL="914400" lvl="1" indent="-457200" algn="r" rtl="1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ar-BH" sz="3200" b="1" dirty="0">
                    <a:solidFill>
                      <a:srgbClr val="002060"/>
                    </a:solidFill>
                    <a:latin typeface="PalatinoLTStd-Italic"/>
                  </a:rPr>
                  <a:t>متزايدة على الفترة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BH" sz="3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BH" sz="3200" b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ar-BH" sz="3200" b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,   ∞</m:t>
                        </m:r>
                      </m:e>
                    </m:d>
                  </m:oMath>
                </a14:m>
                <a:endParaRPr lang="ar-BH" sz="3200" b="1" dirty="0">
                  <a:solidFill>
                    <a:srgbClr val="002060"/>
                  </a:solidFill>
                  <a:latin typeface="PalatinoLTStd-Italic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47E216D-CE5A-41FD-883A-7F9C553E67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562" y="3936871"/>
                <a:ext cx="5295331" cy="2246769"/>
              </a:xfrm>
              <a:prstGeom prst="rect">
                <a:avLst/>
              </a:prstGeom>
              <a:blipFill>
                <a:blip r:embed="rId8"/>
                <a:stretch>
                  <a:fillRect b="-92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424BCFEC-1595-4AE9-AECD-FF1BCEE832DE}"/>
              </a:ext>
            </a:extLst>
          </p:cNvPr>
          <p:cNvSpPr txBox="1"/>
          <p:nvPr/>
        </p:nvSpPr>
        <p:spPr>
          <a:xfrm>
            <a:off x="5009115" y="0"/>
            <a:ext cx="227017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التزايد والتناقص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399EDB-4997-4428-8558-ED80DF45A57C}"/>
              </a:ext>
            </a:extLst>
          </p:cNvPr>
          <p:cNvSpPr/>
          <p:nvPr/>
        </p:nvSpPr>
        <p:spPr>
          <a:xfrm>
            <a:off x="420149" y="6287795"/>
            <a:ext cx="60898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– </a:t>
            </a:r>
            <a:r>
              <a:rPr lang="ar-EG" sz="2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en-US" sz="2000" b="1" dirty="0">
                <a:solidFill>
                  <a:srgbClr val="C0000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363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ومتوسط مُعدّل التغيّر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الجزء الأول </a:t>
            </a:r>
            <a:endParaRPr lang="ar-EG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1681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23" grpId="0" build="p" animBg="1"/>
      <p:bldP spid="36" grpId="0" animBg="1"/>
      <p:bldP spid="2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74E4AA88-505D-4074-9CB3-AF0FECE57B23}"/>
              </a:ext>
            </a:extLst>
          </p:cNvPr>
          <p:cNvGrpSpPr/>
          <p:nvPr/>
        </p:nvGrpSpPr>
        <p:grpSpPr>
          <a:xfrm>
            <a:off x="0" y="0"/>
            <a:ext cx="12192000" cy="520505"/>
            <a:chOff x="0" y="0"/>
            <a:chExt cx="12192000" cy="52050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ACFED5F-AD30-4716-BB81-D72064988696}"/>
                </a:ext>
              </a:extLst>
            </p:cNvPr>
            <p:cNvSpPr/>
            <p:nvPr/>
          </p:nvSpPr>
          <p:spPr>
            <a:xfrm>
              <a:off x="0" y="0"/>
              <a:ext cx="12192000" cy="52050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E33D441-44FA-4736-86BD-1A46C38AF849}"/>
                </a:ext>
              </a:extLst>
            </p:cNvPr>
            <p:cNvCxnSpPr>
              <a:cxnSpLocks/>
            </p:cNvCxnSpPr>
            <p:nvPr/>
          </p:nvCxnSpPr>
          <p:spPr>
            <a:xfrm>
              <a:off x="14069" y="520505"/>
              <a:ext cx="121615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5B89088C-488D-4657-ADB4-AED37096C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9077" y="1837630"/>
            <a:ext cx="5003065" cy="3841639"/>
          </a:xfrm>
          <a:prstGeom prst="rect">
            <a:avLst/>
          </a:prstGeom>
          <a:ln>
            <a:noFill/>
          </a:ln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EFD98DD-7DA6-4CBB-A638-923B50607FCF}"/>
              </a:ext>
            </a:extLst>
          </p:cNvPr>
          <p:cNvSpPr/>
          <p:nvPr/>
        </p:nvSpPr>
        <p:spPr>
          <a:xfrm>
            <a:off x="10597946" y="757685"/>
            <a:ext cx="1437241" cy="64698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rtl="1"/>
            <a:r>
              <a:rPr lang="ar-E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تدريب (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  <a:r>
              <a:rPr lang="ar-E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: Diagonal Corners Rounded 1"/>
              <p:cNvSpPr/>
              <p:nvPr/>
            </p:nvSpPr>
            <p:spPr>
              <a:xfrm>
                <a:off x="211405" y="635262"/>
                <a:ext cx="10322886" cy="1055608"/>
              </a:xfrm>
              <a:prstGeom prst="round2DiagRect">
                <a:avLst>
                  <a:gd name="adj1" fmla="val 36060"/>
                  <a:gd name="adj2" fmla="val 0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ar-BH" sz="2800" b="1" dirty="0">
                    <a:latin typeface="Lotus-Light"/>
                  </a:rPr>
                  <a:t>استعمل التمثيل البياني لكل دالة من الدالتين أدناه؛ لتحديد الفترات التي تكون فيها الدالة متزايدة، أو متناقصة، أو ثابتة. (قرِّب إلى أقرب 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ar-BH" sz="2800" b="1" dirty="0">
                    <a:latin typeface="Lotus-Light"/>
                  </a:rPr>
                  <a:t> وحدة )</a:t>
                </a:r>
              </a:p>
            </p:txBody>
          </p:sp>
        </mc:Choice>
        <mc:Fallback xmlns="">
          <p:sp>
            <p:nvSpPr>
              <p:cNvPr id="2" name="Rectangle: Diagonal Corners Rounde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405" y="635262"/>
                <a:ext cx="10322886" cy="1055608"/>
              </a:xfrm>
              <a:prstGeom prst="round2DiagRect">
                <a:avLst>
                  <a:gd name="adj1" fmla="val 36060"/>
                  <a:gd name="adj2" fmla="val 0"/>
                </a:avLst>
              </a:prstGeom>
              <a:blipFill>
                <a:blip r:embed="rId3"/>
                <a:stretch>
                  <a:fillRect b="-1771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FF1922D3-CD9C-4322-84C4-195B459D97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792" y="2133533"/>
            <a:ext cx="850555" cy="828170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4C1EB7CC-5D36-4002-87C9-BCD3D6D9D6A9}"/>
              </a:ext>
            </a:extLst>
          </p:cNvPr>
          <p:cNvSpPr/>
          <p:nvPr/>
        </p:nvSpPr>
        <p:spPr>
          <a:xfrm flipH="1">
            <a:off x="11044664" y="2040370"/>
            <a:ext cx="540000" cy="5400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50EB8A0-CD08-460B-B8A1-5D7BACDD2C1F}"/>
                  </a:ext>
                </a:extLst>
              </p:cNvPr>
              <p:cNvSpPr txBox="1"/>
              <p:nvPr/>
            </p:nvSpPr>
            <p:spPr>
              <a:xfrm>
                <a:off x="677593" y="3086598"/>
                <a:ext cx="5295331" cy="6848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>
                  <a:lnSpc>
                    <a:spcPct val="150000"/>
                  </a:lnSpc>
                </a:pPr>
                <a:r>
                  <a:rPr lang="ar-BH" sz="2800" b="1" u="sng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tus-Light"/>
                  </a:rPr>
                  <a:t>يُبين التمثيل البياني أن قيم </a:t>
                </a:r>
                <a14:m>
                  <m:oMath xmlns:m="http://schemas.openxmlformats.org/officeDocument/2006/math">
                    <m:r>
                      <a:rPr lang="en-US" sz="2800" b="1" i="1" u="sng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US" sz="2800" b="1" i="1" u="sng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1" i="1" u="sng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u="sng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BH" sz="2800" b="1" i="1" u="sng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alatinoLTStd-Italic"/>
                  </a:rPr>
                  <a:t> </a:t>
                </a:r>
                <a:r>
                  <a:rPr lang="ar-BH" sz="2800" b="1" u="sng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alatinoLTStd-Italic"/>
                  </a:rPr>
                  <a:t>: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50EB8A0-CD08-460B-B8A1-5D7BACDD2C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593" y="3086598"/>
                <a:ext cx="5295331" cy="684803"/>
              </a:xfrm>
              <a:prstGeom prst="rect">
                <a:avLst/>
              </a:prstGeom>
              <a:blipFill>
                <a:blip r:embed="rId5"/>
                <a:stretch>
                  <a:fillRect r="-2992" b="-30973"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DA140D7-87AF-4418-A490-DBE8DB0FFDAB}"/>
                  </a:ext>
                </a:extLst>
              </p:cNvPr>
              <p:cNvSpPr txBox="1"/>
              <p:nvPr/>
            </p:nvSpPr>
            <p:spPr>
              <a:xfrm>
                <a:off x="211405" y="4084019"/>
                <a:ext cx="5295331" cy="14484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914400" lvl="1" indent="-457200" algn="r" rtl="1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ar-BH" sz="2800" b="1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متناقصة على </a:t>
                </a:r>
                <a:r>
                  <a:rPr lang="ar-BH" sz="2800" b="1" dirty="0">
                    <a:solidFill>
                      <a:schemeClr val="accent6">
                        <a:lumMod val="50000"/>
                      </a:schemeClr>
                    </a:solidFill>
                    <a:latin typeface="PalatinoLTStd-Italic"/>
                  </a:rPr>
                  <a:t>الفترة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BH" sz="28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BH" sz="28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∞ ,   </m:t>
                        </m:r>
                        <m:r>
                          <a:rPr lang="ar-BH" sz="28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d>
                  </m:oMath>
                </a14:m>
                <a:endParaRPr lang="ar-BH" sz="2800" b="1" dirty="0">
                  <a:solidFill>
                    <a:schemeClr val="accent6">
                      <a:lumMod val="50000"/>
                    </a:schemeClr>
                  </a:solidFill>
                  <a:latin typeface="PalatinoLTStd-Italic"/>
                </a:endParaRPr>
              </a:p>
              <a:p>
                <a:pPr marL="914400" lvl="1" indent="-457200" algn="r" rtl="1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ar-BH" sz="2800" b="1" dirty="0">
                    <a:solidFill>
                      <a:srgbClr val="002060"/>
                    </a:solidFill>
                    <a:latin typeface="PalatinoLTStd-Italic"/>
                  </a:rPr>
                  <a:t>متزايدة على الفترة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BH" sz="28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BH" sz="2800" b="1" i="0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ar-BH" sz="2800" b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,   ∞</m:t>
                        </m:r>
                      </m:e>
                    </m:d>
                  </m:oMath>
                </a14:m>
                <a:endParaRPr lang="ar-BH" sz="2800" b="1" dirty="0">
                  <a:solidFill>
                    <a:srgbClr val="002060"/>
                  </a:solidFill>
                  <a:latin typeface="PalatinoLTStd-Italic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DA140D7-87AF-4418-A490-DBE8DB0FFD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405" y="4084019"/>
                <a:ext cx="5295331" cy="1448410"/>
              </a:xfrm>
              <a:prstGeom prst="rect">
                <a:avLst/>
              </a:prstGeom>
              <a:blipFill>
                <a:blip r:embed="rId6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126D143C-A65B-49F9-A340-EBFDF7DEC370}"/>
              </a:ext>
            </a:extLst>
          </p:cNvPr>
          <p:cNvGrpSpPr/>
          <p:nvPr/>
        </p:nvGrpSpPr>
        <p:grpSpPr>
          <a:xfrm>
            <a:off x="176398" y="5704359"/>
            <a:ext cx="11707352" cy="436794"/>
            <a:chOff x="179847" y="1550087"/>
            <a:chExt cx="11707352" cy="436794"/>
          </a:xfrm>
          <a:solidFill>
            <a:schemeClr val="accent4">
              <a:lumMod val="50000"/>
            </a:schemeClr>
          </a:solidFill>
        </p:grpSpPr>
        <p:sp>
          <p:nvSpPr>
            <p:cNvPr id="37" name="Rectangle: Rounded Corners 27">
              <a:extLst>
                <a:ext uri="{FF2B5EF4-FFF2-40B4-BE49-F238E27FC236}">
                  <a16:creationId xmlns:a16="http://schemas.microsoft.com/office/drawing/2014/main" id="{7B20A7AC-4912-42F1-A222-65C32B49E4B1}"/>
                </a:ext>
              </a:extLst>
            </p:cNvPr>
            <p:cNvSpPr/>
            <p:nvPr/>
          </p:nvSpPr>
          <p:spPr>
            <a:xfrm>
              <a:off x="3426831" y="1550087"/>
              <a:ext cx="8460368" cy="43679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EG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أوقف العرض وحل التدريب في ورقة خارجية، ثم </a:t>
              </a:r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تابع</a:t>
              </a:r>
              <a:r>
                <a:rPr lang="ar-EG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العرض لتتأكد من صحة حلك</a:t>
              </a:r>
            </a:p>
          </p:txBody>
        </p:sp>
        <p:sp>
          <p:nvSpPr>
            <p:cNvPr id="38" name="Rectangle: Rounded Corners 27">
              <a:extLst>
                <a:ext uri="{FF2B5EF4-FFF2-40B4-BE49-F238E27FC236}">
                  <a16:creationId xmlns:a16="http://schemas.microsoft.com/office/drawing/2014/main" id="{C81B0A6B-8C51-4C6B-8F6D-21FDE5E80913}"/>
                </a:ext>
              </a:extLst>
            </p:cNvPr>
            <p:cNvSpPr/>
            <p:nvPr/>
          </p:nvSpPr>
          <p:spPr>
            <a:xfrm>
              <a:off x="179847" y="1550087"/>
              <a:ext cx="2651760" cy="43679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معك من الزمن 3 دقائق</a:t>
              </a:r>
              <a:endParaRPr lang="ar-EG" sz="2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24BCFEC-1595-4AE9-AECD-FF1BCEE832DE}"/>
              </a:ext>
            </a:extLst>
          </p:cNvPr>
          <p:cNvSpPr txBox="1"/>
          <p:nvPr/>
        </p:nvSpPr>
        <p:spPr>
          <a:xfrm>
            <a:off x="5009115" y="0"/>
            <a:ext cx="227017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التزايد والتناقص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F146C0-B2DD-42FE-B6DB-E3C1A91F5A13}"/>
              </a:ext>
            </a:extLst>
          </p:cNvPr>
          <p:cNvSpPr/>
          <p:nvPr/>
        </p:nvSpPr>
        <p:spPr>
          <a:xfrm>
            <a:off x="420149" y="6287795"/>
            <a:ext cx="60898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– </a:t>
            </a:r>
            <a:r>
              <a:rPr lang="ar-EG" sz="2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en-US" sz="2000" b="1" dirty="0">
                <a:solidFill>
                  <a:srgbClr val="C0000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363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ومتوسط مُعدّل التغيّر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الجزء الأول </a:t>
            </a:r>
            <a:endParaRPr lang="ar-EG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5451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" grpId="0" animBg="1"/>
      <p:bldP spid="27" grpId="0" animBg="1"/>
      <p:bldP spid="29" grpId="0" build="p"/>
      <p:bldP spid="3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74E4AA88-505D-4074-9CB3-AF0FECE57B23}"/>
              </a:ext>
            </a:extLst>
          </p:cNvPr>
          <p:cNvGrpSpPr/>
          <p:nvPr/>
        </p:nvGrpSpPr>
        <p:grpSpPr>
          <a:xfrm>
            <a:off x="0" y="0"/>
            <a:ext cx="12192000" cy="520505"/>
            <a:chOff x="0" y="0"/>
            <a:chExt cx="12192000" cy="52050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ACFED5F-AD30-4716-BB81-D72064988696}"/>
                </a:ext>
              </a:extLst>
            </p:cNvPr>
            <p:cNvSpPr/>
            <p:nvPr/>
          </p:nvSpPr>
          <p:spPr>
            <a:xfrm>
              <a:off x="0" y="0"/>
              <a:ext cx="12192000" cy="52050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E33D441-44FA-4736-86BD-1A46C38AF849}"/>
                </a:ext>
              </a:extLst>
            </p:cNvPr>
            <p:cNvCxnSpPr>
              <a:cxnSpLocks/>
            </p:cNvCxnSpPr>
            <p:nvPr/>
          </p:nvCxnSpPr>
          <p:spPr>
            <a:xfrm>
              <a:off x="14069" y="520505"/>
              <a:ext cx="121615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5B89088C-488D-4657-ADB4-AED37096C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92231" y="1984844"/>
            <a:ext cx="4205715" cy="3841639"/>
          </a:xfrm>
          <a:prstGeom prst="rect">
            <a:avLst/>
          </a:prstGeom>
          <a:ln>
            <a:noFill/>
          </a:ln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EFD98DD-7DA6-4CBB-A638-923B50607FCF}"/>
              </a:ext>
            </a:extLst>
          </p:cNvPr>
          <p:cNvSpPr/>
          <p:nvPr/>
        </p:nvSpPr>
        <p:spPr>
          <a:xfrm>
            <a:off x="10597946" y="757685"/>
            <a:ext cx="1437241" cy="64698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rtl="1"/>
            <a:r>
              <a:rPr lang="ar-E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تدريب (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1</a:t>
            </a:r>
            <a:r>
              <a:rPr lang="ar-E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: Diagonal Corners Rounded 1"/>
              <p:cNvSpPr/>
              <p:nvPr/>
            </p:nvSpPr>
            <p:spPr>
              <a:xfrm>
                <a:off x="211405" y="635262"/>
                <a:ext cx="10322886" cy="1055608"/>
              </a:xfrm>
              <a:prstGeom prst="round2DiagRect">
                <a:avLst>
                  <a:gd name="adj1" fmla="val 36060"/>
                  <a:gd name="adj2" fmla="val 0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ar-BH" sz="2800" b="1" dirty="0">
                    <a:latin typeface="Lotus-Light"/>
                  </a:rPr>
                  <a:t>استعمل التمثيل البياني لكل دالة من الدالتين أدناه؛ لتحديد الفترات التي تكون فيها الدالة متزايدة، أو متناقصة، أو ثابتة. (قرِّب إلى أقرب 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ar-BH" sz="2800" b="1" dirty="0">
                    <a:latin typeface="Lotus-Light"/>
                  </a:rPr>
                  <a:t> وحدة )</a:t>
                </a:r>
              </a:p>
            </p:txBody>
          </p:sp>
        </mc:Choice>
        <mc:Fallback xmlns="">
          <p:sp>
            <p:nvSpPr>
              <p:cNvPr id="2" name="Rectangle: Diagonal Corners Rounde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405" y="635262"/>
                <a:ext cx="10322886" cy="1055608"/>
              </a:xfrm>
              <a:prstGeom prst="round2DiagRect">
                <a:avLst>
                  <a:gd name="adj1" fmla="val 36060"/>
                  <a:gd name="adj2" fmla="val 0"/>
                </a:avLst>
              </a:prstGeom>
              <a:blipFill>
                <a:blip r:embed="rId3"/>
                <a:stretch>
                  <a:fillRect b="-1771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FF1922D3-CD9C-4322-84C4-195B459D97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792" y="2133533"/>
            <a:ext cx="850555" cy="828170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4C1EB7CC-5D36-4002-87C9-BCD3D6D9D6A9}"/>
              </a:ext>
            </a:extLst>
          </p:cNvPr>
          <p:cNvSpPr/>
          <p:nvPr/>
        </p:nvSpPr>
        <p:spPr>
          <a:xfrm flipH="1">
            <a:off x="11044664" y="2040370"/>
            <a:ext cx="540000" cy="5400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50EB8A0-CD08-460B-B8A1-5D7BACDD2C1F}"/>
                  </a:ext>
                </a:extLst>
              </p:cNvPr>
              <p:cNvSpPr txBox="1"/>
              <p:nvPr/>
            </p:nvSpPr>
            <p:spPr>
              <a:xfrm>
                <a:off x="663306" y="3029448"/>
                <a:ext cx="5295331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>
                  <a:lnSpc>
                    <a:spcPct val="150000"/>
                  </a:lnSpc>
                </a:pPr>
                <a:r>
                  <a:rPr lang="ar-BH" sz="3200" b="1" u="sng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Lotus-Light"/>
                  </a:rPr>
                  <a:t>يُبين التمثيل البياني أن قيم </a:t>
                </a:r>
                <a14:m>
                  <m:oMath xmlns:m="http://schemas.openxmlformats.org/officeDocument/2006/math">
                    <m:r>
                      <a:rPr lang="en-US" sz="3200" b="1" i="1" u="sng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𝒉</m:t>
                    </m:r>
                    <m:r>
                      <a:rPr lang="en-US" sz="3200" b="1" i="1" u="sng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1" i="1" u="sng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u="sng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BH" sz="3200" b="1" i="1" u="sng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alatinoLTStd-Italic"/>
                  </a:rPr>
                  <a:t> </a:t>
                </a:r>
                <a:r>
                  <a:rPr lang="ar-BH" sz="3200" b="1" u="sng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alatinoLTStd-Italic"/>
                  </a:rPr>
                  <a:t>: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50EB8A0-CD08-460B-B8A1-5D7BACDD2C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06" y="3029448"/>
                <a:ext cx="5295331" cy="769441"/>
              </a:xfrm>
              <a:prstGeom prst="rect">
                <a:avLst/>
              </a:prstGeom>
              <a:blipFill>
                <a:blip r:embed="rId5"/>
                <a:stretch>
                  <a:fillRect r="-3687" b="-325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DA140D7-87AF-4418-A490-DBE8DB0FFDAB}"/>
                  </a:ext>
                </a:extLst>
              </p:cNvPr>
              <p:cNvSpPr txBox="1"/>
              <p:nvPr/>
            </p:nvSpPr>
            <p:spPr>
              <a:xfrm>
                <a:off x="811480" y="4141169"/>
                <a:ext cx="5295331" cy="15081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914400" lvl="1" indent="-457200" algn="r" rtl="1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ar-BH" sz="3200" b="1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متزايدة على </a:t>
                </a:r>
                <a:r>
                  <a:rPr lang="ar-BH" sz="3200" b="1" dirty="0">
                    <a:solidFill>
                      <a:schemeClr val="accent6">
                        <a:lumMod val="50000"/>
                      </a:schemeClr>
                    </a:solidFill>
                    <a:latin typeface="PalatinoLTStd-Italic"/>
                  </a:rPr>
                  <a:t>الفترة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BH" sz="3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BH" sz="3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∞ ,   −</m:t>
                        </m:r>
                        <m:r>
                          <a:rPr lang="ar-BH" sz="32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d>
                  </m:oMath>
                </a14:m>
                <a:endParaRPr lang="ar-BH" sz="3200" b="1" dirty="0">
                  <a:solidFill>
                    <a:schemeClr val="accent6">
                      <a:lumMod val="50000"/>
                    </a:schemeClr>
                  </a:solidFill>
                  <a:latin typeface="PalatinoLTStd-Italic"/>
                </a:endParaRPr>
              </a:p>
              <a:p>
                <a:pPr marL="914400" lvl="1" indent="-457200" algn="r" rtl="1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ar-BH" sz="3200" b="1" dirty="0">
                    <a:solidFill>
                      <a:srgbClr val="002060"/>
                    </a:solidFill>
                    <a:latin typeface="PalatinoLTStd-Italic"/>
                  </a:rPr>
                  <a:t>ثابتة على الفترة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BH" sz="3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BH" sz="3200" b="1" i="0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BH" sz="3200" b="1" i="0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ar-BH" sz="3200" b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,   ∞</m:t>
                        </m:r>
                      </m:e>
                    </m:d>
                  </m:oMath>
                </a14:m>
                <a:endParaRPr lang="ar-BH" sz="3200" b="1" dirty="0">
                  <a:solidFill>
                    <a:srgbClr val="002060"/>
                  </a:solidFill>
                  <a:latin typeface="PalatinoLTStd-Italic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DA140D7-87AF-4418-A490-DBE8DB0FFD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480" y="4141169"/>
                <a:ext cx="5295331" cy="1508105"/>
              </a:xfrm>
              <a:prstGeom prst="rect">
                <a:avLst/>
              </a:prstGeom>
              <a:blipFill>
                <a:blip r:embed="rId6"/>
                <a:stretch>
                  <a:fillRect b="-137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424BCFEC-1595-4AE9-AECD-FF1BCEE832DE}"/>
              </a:ext>
            </a:extLst>
          </p:cNvPr>
          <p:cNvSpPr txBox="1"/>
          <p:nvPr/>
        </p:nvSpPr>
        <p:spPr>
          <a:xfrm>
            <a:off x="5009115" y="0"/>
            <a:ext cx="227017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التزايد والتناقص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A2EA28-B7FF-4BD0-B4FB-7E689C3132A3}"/>
              </a:ext>
            </a:extLst>
          </p:cNvPr>
          <p:cNvSpPr/>
          <p:nvPr/>
        </p:nvSpPr>
        <p:spPr>
          <a:xfrm>
            <a:off x="420149" y="6287795"/>
            <a:ext cx="60898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– </a:t>
            </a:r>
            <a:r>
              <a:rPr lang="ar-EG" sz="2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en-US" sz="2000" b="1" dirty="0">
                <a:solidFill>
                  <a:srgbClr val="C0000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363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ومتوسط مُعدّل التغيّر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الجزء الأول </a:t>
            </a:r>
            <a:endParaRPr lang="ar-EG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056286-B10D-4D37-AC5F-BA262F3B46C1}"/>
              </a:ext>
            </a:extLst>
          </p:cNvPr>
          <p:cNvGrpSpPr/>
          <p:nvPr/>
        </p:nvGrpSpPr>
        <p:grpSpPr>
          <a:xfrm>
            <a:off x="176398" y="5704359"/>
            <a:ext cx="11707352" cy="436794"/>
            <a:chOff x="179847" y="1550087"/>
            <a:chExt cx="11707352" cy="436794"/>
          </a:xfrm>
          <a:solidFill>
            <a:schemeClr val="accent4">
              <a:lumMod val="50000"/>
            </a:schemeClr>
          </a:solidFill>
        </p:grpSpPr>
        <p:sp>
          <p:nvSpPr>
            <p:cNvPr id="16" name="Rectangle: Rounded Corners 27">
              <a:extLst>
                <a:ext uri="{FF2B5EF4-FFF2-40B4-BE49-F238E27FC236}">
                  <a16:creationId xmlns:a16="http://schemas.microsoft.com/office/drawing/2014/main" id="{EC54C512-3D2A-45B5-842D-065B383B472F}"/>
                </a:ext>
              </a:extLst>
            </p:cNvPr>
            <p:cNvSpPr/>
            <p:nvPr/>
          </p:nvSpPr>
          <p:spPr>
            <a:xfrm>
              <a:off x="3426831" y="1550087"/>
              <a:ext cx="8460368" cy="43679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EG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أوقف العرض وحل التدريب في ورقة خارجية، ثم </a:t>
              </a:r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تابع</a:t>
              </a:r>
              <a:r>
                <a:rPr lang="ar-EG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العرض لتتأكد من صحة حلك</a:t>
              </a:r>
            </a:p>
          </p:txBody>
        </p:sp>
        <p:sp>
          <p:nvSpPr>
            <p:cNvPr id="17" name="Rectangle: Rounded Corners 27">
              <a:extLst>
                <a:ext uri="{FF2B5EF4-FFF2-40B4-BE49-F238E27FC236}">
                  <a16:creationId xmlns:a16="http://schemas.microsoft.com/office/drawing/2014/main" id="{015C23BC-7E92-4D3B-BD9C-71DA9210F4E3}"/>
                </a:ext>
              </a:extLst>
            </p:cNvPr>
            <p:cNvSpPr/>
            <p:nvPr/>
          </p:nvSpPr>
          <p:spPr>
            <a:xfrm>
              <a:off x="179847" y="1550087"/>
              <a:ext cx="2651760" cy="43679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معك من الزمن 3 دقائق</a:t>
              </a:r>
              <a:endParaRPr lang="ar-EG" sz="2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938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" grpId="0" animBg="1"/>
      <p:bldP spid="27" grpId="0" animBg="1"/>
      <p:bldP spid="29" grpId="0" build="p"/>
      <p:bldP spid="3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74E4AA88-505D-4074-9CB3-AF0FECE57B23}"/>
              </a:ext>
            </a:extLst>
          </p:cNvPr>
          <p:cNvGrpSpPr/>
          <p:nvPr/>
        </p:nvGrpSpPr>
        <p:grpSpPr>
          <a:xfrm>
            <a:off x="0" y="0"/>
            <a:ext cx="12192000" cy="520505"/>
            <a:chOff x="0" y="0"/>
            <a:chExt cx="12192000" cy="52050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ACFED5F-AD30-4716-BB81-D72064988696}"/>
                </a:ext>
              </a:extLst>
            </p:cNvPr>
            <p:cNvSpPr/>
            <p:nvPr/>
          </p:nvSpPr>
          <p:spPr>
            <a:xfrm>
              <a:off x="0" y="0"/>
              <a:ext cx="12192000" cy="52050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E33D441-44FA-4736-86BD-1A46C38AF849}"/>
                </a:ext>
              </a:extLst>
            </p:cNvPr>
            <p:cNvCxnSpPr>
              <a:cxnSpLocks/>
            </p:cNvCxnSpPr>
            <p:nvPr/>
          </p:nvCxnSpPr>
          <p:spPr>
            <a:xfrm>
              <a:off x="14069" y="520505"/>
              <a:ext cx="121615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24BCFEC-1595-4AE9-AECD-FF1BCEE832DE}"/>
              </a:ext>
            </a:extLst>
          </p:cNvPr>
          <p:cNvSpPr txBox="1"/>
          <p:nvPr/>
        </p:nvSpPr>
        <p:spPr>
          <a:xfrm>
            <a:off x="4699600" y="-32136"/>
            <a:ext cx="199766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2BE1AB-8FC1-4AC0-87E9-072AC027BE0E}"/>
              </a:ext>
            </a:extLst>
          </p:cNvPr>
          <p:cNvSpPr txBox="1"/>
          <p:nvPr/>
        </p:nvSpPr>
        <p:spPr>
          <a:xfrm>
            <a:off x="5503704" y="695538"/>
            <a:ext cx="6352936" cy="233681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BH" sz="3000" b="1" i="0" dirty="0">
                <a:solidFill>
                  <a:srgbClr val="242021"/>
                </a:solidFill>
                <a:effectLst/>
                <a:latin typeface="Lotus-Light"/>
              </a:rPr>
              <a:t>لاحظ أن النقاط التي تغير الدالة عندها سلوك تزايدها أو تناقصها تكون قمة، أو قاعًا في منحنى الدالة وتسمى</a:t>
            </a:r>
            <a:r>
              <a:rPr lang="ar-BH" sz="3000" b="1" i="0" u="sng" dirty="0">
                <a:solidFill>
                  <a:srgbClr val="FF0000"/>
                </a:solidFill>
                <a:effectLst/>
                <a:latin typeface="Lotus-Light"/>
              </a:rPr>
              <a:t> </a:t>
            </a:r>
            <a:r>
              <a:rPr lang="ar-BH" sz="3000" b="1" i="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otus-Light"/>
              </a:rPr>
              <a:t>نقاطًا حرجة</a:t>
            </a:r>
            <a:r>
              <a:rPr lang="ar-BH" sz="3000" b="1" i="0" dirty="0">
                <a:solidFill>
                  <a:srgbClr val="242021"/>
                </a:solidFill>
                <a:effectLst/>
                <a:latin typeface="Lotus-Light"/>
              </a:rPr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5B9845-E16E-4AAB-84A2-312522C2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45" y="713506"/>
            <a:ext cx="4978048" cy="4831618"/>
          </a:xfrm>
          <a:prstGeom prst="round2DiagRect">
            <a:avLst>
              <a:gd name="adj1" fmla="val 12105"/>
              <a:gd name="adj2" fmla="val 0"/>
            </a:avLst>
          </a:prstGeom>
          <a:ln>
            <a:solidFill>
              <a:schemeClr val="accent1"/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641272F-21B3-4E48-B92E-88A4E7550B6C}"/>
              </a:ext>
            </a:extLst>
          </p:cNvPr>
          <p:cNvSpPr txBox="1"/>
          <p:nvPr/>
        </p:nvSpPr>
        <p:spPr>
          <a:xfrm>
            <a:off x="5503703" y="3208317"/>
            <a:ext cx="6352936" cy="2336810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BH" sz="3000" b="1" i="0" dirty="0">
                <a:solidFill>
                  <a:schemeClr val="accent4">
                    <a:lumMod val="50000"/>
                  </a:schemeClr>
                </a:solidFill>
                <a:effectLst/>
                <a:latin typeface="Lotus-Light"/>
              </a:rPr>
              <a:t>يكون المماس المرسوم لمنحنى الدالة عند هذه النقاط إما أفقيا أو عموديًا (أي أن ميله صفر أو غير معرف) ويدل على وجود </a:t>
            </a:r>
            <a:r>
              <a:rPr lang="ar-BH" sz="3000" b="1" i="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otus-Light"/>
              </a:rPr>
              <a:t>قيمة، </a:t>
            </a:r>
            <a:r>
              <a:rPr lang="ar-BH" sz="3000" b="1" i="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otus-Bold"/>
              </a:rPr>
              <a:t>عظمى، </a:t>
            </a:r>
            <a:r>
              <a:rPr lang="ar-BH" sz="3000" b="1" i="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otus-Light"/>
              </a:rPr>
              <a:t>أو </a:t>
            </a:r>
            <a:r>
              <a:rPr lang="ar-BH" sz="3000" b="1" i="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otus-Bold"/>
              </a:rPr>
              <a:t>صغرى </a:t>
            </a:r>
            <a:r>
              <a:rPr lang="ar-BH" sz="3000" b="1" i="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otus-Light"/>
              </a:rPr>
              <a:t>للدالة.</a:t>
            </a:r>
            <a:endParaRPr lang="ar-BH" sz="3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1A80BA3-DAEE-4316-9BD8-0EB9298C5A09}"/>
              </a:ext>
            </a:extLst>
          </p:cNvPr>
          <p:cNvSpPr txBox="1"/>
          <p:nvPr/>
        </p:nvSpPr>
        <p:spPr>
          <a:xfrm>
            <a:off x="1301104" y="5660730"/>
            <a:ext cx="95874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BH" sz="2800" b="1" i="0" dirty="0">
                <a:solidFill>
                  <a:srgbClr val="005AAD"/>
                </a:solidFill>
                <a:effectLst/>
                <a:latin typeface="Lotus-Light"/>
              </a:rPr>
              <a:t>يمكن أن يكون للدالة أشكال مختلفة من القيم العظمى والقيم الصغر</a:t>
            </a:r>
            <a:r>
              <a:rPr lang="ar-BH" sz="2800" b="1" dirty="0">
                <a:solidFill>
                  <a:srgbClr val="005AAD"/>
                </a:solidFill>
                <a:latin typeface="Lotus-Light"/>
              </a:rPr>
              <a:t>ى (</a:t>
            </a:r>
            <a:r>
              <a:rPr lang="ar-BH" sz="3200" b="1" i="0" dirty="0">
                <a:solidFill>
                  <a:srgbClr val="005AAD"/>
                </a:solidFill>
                <a:effectLst/>
                <a:latin typeface="Lotus-Bold"/>
              </a:rPr>
              <a:t>القيم القصو</a:t>
            </a:r>
            <a:r>
              <a:rPr lang="ar-BH" sz="3200" b="1" dirty="0">
                <a:solidFill>
                  <a:srgbClr val="005AAD"/>
                </a:solidFill>
                <a:latin typeface="Lotus-Bold"/>
              </a:rPr>
              <a:t>ى)</a:t>
            </a:r>
            <a:r>
              <a:rPr lang="ar-BH" sz="2800" b="1" dirty="0">
                <a:solidFill>
                  <a:srgbClr val="005AAD"/>
                </a:solidFill>
              </a:rPr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0A4235-4636-489D-936F-09C50F5F3499}"/>
              </a:ext>
            </a:extLst>
          </p:cNvPr>
          <p:cNvSpPr/>
          <p:nvPr/>
        </p:nvSpPr>
        <p:spPr>
          <a:xfrm>
            <a:off x="420149" y="6287795"/>
            <a:ext cx="60898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– </a:t>
            </a:r>
            <a:r>
              <a:rPr lang="ar-EG" sz="2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en-US" sz="2000" b="1" dirty="0">
                <a:solidFill>
                  <a:srgbClr val="C0000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363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ومتوسط مُعدّل التغيّر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الجزء الأول </a:t>
            </a:r>
            <a:endParaRPr lang="ar-EG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048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0" grpId="0" animBg="1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74E4AA88-505D-4074-9CB3-AF0FECE57B23}"/>
              </a:ext>
            </a:extLst>
          </p:cNvPr>
          <p:cNvGrpSpPr/>
          <p:nvPr/>
        </p:nvGrpSpPr>
        <p:grpSpPr>
          <a:xfrm>
            <a:off x="0" y="0"/>
            <a:ext cx="12192000" cy="520505"/>
            <a:chOff x="0" y="0"/>
            <a:chExt cx="12192000" cy="52050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ACFED5F-AD30-4716-BB81-D72064988696}"/>
                </a:ext>
              </a:extLst>
            </p:cNvPr>
            <p:cNvSpPr/>
            <p:nvPr/>
          </p:nvSpPr>
          <p:spPr>
            <a:xfrm>
              <a:off x="0" y="0"/>
              <a:ext cx="12192000" cy="52050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E33D441-44FA-4736-86BD-1A46C38AF849}"/>
                </a:ext>
              </a:extLst>
            </p:cNvPr>
            <p:cNvCxnSpPr>
              <a:cxnSpLocks/>
            </p:cNvCxnSpPr>
            <p:nvPr/>
          </p:nvCxnSpPr>
          <p:spPr>
            <a:xfrm>
              <a:off x="14069" y="520505"/>
              <a:ext cx="121615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24BCFEC-1595-4AE9-AECD-FF1BCEE832DE}"/>
              </a:ext>
            </a:extLst>
          </p:cNvPr>
          <p:cNvSpPr txBox="1"/>
          <p:nvPr/>
        </p:nvSpPr>
        <p:spPr>
          <a:xfrm>
            <a:off x="4699600" y="-32136"/>
            <a:ext cx="199766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969386-182D-4883-B7C6-7E4CDE7D97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5217"/>
          <a:stretch/>
        </p:blipFill>
        <p:spPr>
          <a:xfrm>
            <a:off x="88416" y="585367"/>
            <a:ext cx="12068175" cy="7885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39D79F2-63C3-4E14-BB90-F16850F4BF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13" t="17938" r="1683" b="64100"/>
          <a:stretch/>
        </p:blipFill>
        <p:spPr>
          <a:xfrm>
            <a:off x="3843129" y="1528947"/>
            <a:ext cx="8110331" cy="95810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ECA775-6308-4447-B23D-23AB0ABD7F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5" t="14782" r="69766" b="24100"/>
          <a:stretch/>
        </p:blipFill>
        <p:spPr>
          <a:xfrm>
            <a:off x="225287" y="1495862"/>
            <a:ext cx="3511826" cy="32600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7ABC755-8FAF-4A6C-89D2-8D704B72E5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68" t="35900" r="2562" b="40249"/>
          <a:stretch/>
        </p:blipFill>
        <p:spPr>
          <a:xfrm>
            <a:off x="3843129" y="2487054"/>
            <a:ext cx="8110331" cy="127220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3717BA3-EC49-4871-99FD-DC2D137F9C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5" t="75900" r="73499" b="16398"/>
          <a:stretch/>
        </p:blipFill>
        <p:spPr>
          <a:xfrm>
            <a:off x="225287" y="4882511"/>
            <a:ext cx="3061252" cy="410817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0FA105A-B4A8-4E48-9D12-29AE6D6355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69" t="63230" r="1683" b="18881"/>
          <a:stretch/>
        </p:blipFill>
        <p:spPr>
          <a:xfrm>
            <a:off x="3843129" y="4150378"/>
            <a:ext cx="8110332" cy="954156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6CDD81D-6467-41F6-A5A7-1581D0F663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5" t="83603" r="73499" b="8695"/>
          <a:stretch/>
        </p:blipFill>
        <p:spPr>
          <a:xfrm>
            <a:off x="225287" y="5539408"/>
            <a:ext cx="3061252" cy="410817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CF3129C-B058-4727-BD55-D39EC6A930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479" t="81118" r="1573" b="994"/>
          <a:stretch/>
        </p:blipFill>
        <p:spPr>
          <a:xfrm>
            <a:off x="3843129" y="5104534"/>
            <a:ext cx="8110331" cy="95415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DC3AADF-AAA8-4857-9258-D2A403CCC9EF}"/>
              </a:ext>
            </a:extLst>
          </p:cNvPr>
          <p:cNvSpPr/>
          <p:nvPr/>
        </p:nvSpPr>
        <p:spPr>
          <a:xfrm>
            <a:off x="4585252" y="1964507"/>
            <a:ext cx="2098759" cy="432000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D1DE280-0308-4732-945B-BDCB9FF5FEBE}"/>
              </a:ext>
            </a:extLst>
          </p:cNvPr>
          <p:cNvSpPr/>
          <p:nvPr/>
        </p:nvSpPr>
        <p:spPr>
          <a:xfrm>
            <a:off x="4699600" y="4615628"/>
            <a:ext cx="2306111" cy="432000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C3A3D2-BD69-415D-B286-E8C5233B2A2D}"/>
              </a:ext>
            </a:extLst>
          </p:cNvPr>
          <p:cNvSpPr/>
          <p:nvPr/>
        </p:nvSpPr>
        <p:spPr>
          <a:xfrm>
            <a:off x="420149" y="6287795"/>
            <a:ext cx="60898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– </a:t>
            </a:r>
            <a:r>
              <a:rPr lang="ar-EG" sz="2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en-US" sz="2000" b="1" dirty="0">
                <a:solidFill>
                  <a:srgbClr val="C0000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363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ومتوسط مُعدّل التغيّر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الجزء الأول </a:t>
            </a:r>
            <a:endParaRPr lang="ar-EG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1146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74E4AA88-505D-4074-9CB3-AF0FECE57B23}"/>
              </a:ext>
            </a:extLst>
          </p:cNvPr>
          <p:cNvGrpSpPr/>
          <p:nvPr/>
        </p:nvGrpSpPr>
        <p:grpSpPr>
          <a:xfrm>
            <a:off x="0" y="0"/>
            <a:ext cx="12192000" cy="520505"/>
            <a:chOff x="0" y="0"/>
            <a:chExt cx="12192000" cy="52050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ACFED5F-AD30-4716-BB81-D72064988696}"/>
                </a:ext>
              </a:extLst>
            </p:cNvPr>
            <p:cNvSpPr/>
            <p:nvPr/>
          </p:nvSpPr>
          <p:spPr>
            <a:xfrm>
              <a:off x="0" y="0"/>
              <a:ext cx="12192000" cy="52050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E33D441-44FA-4736-86BD-1A46C38AF849}"/>
                </a:ext>
              </a:extLst>
            </p:cNvPr>
            <p:cNvCxnSpPr>
              <a:cxnSpLocks/>
            </p:cNvCxnSpPr>
            <p:nvPr/>
          </p:nvCxnSpPr>
          <p:spPr>
            <a:xfrm>
              <a:off x="14069" y="520505"/>
              <a:ext cx="121615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24BCFEC-1595-4AE9-AECD-FF1BCEE832DE}"/>
              </a:ext>
            </a:extLst>
          </p:cNvPr>
          <p:cNvSpPr txBox="1"/>
          <p:nvPr/>
        </p:nvSpPr>
        <p:spPr>
          <a:xfrm>
            <a:off x="4699600" y="-32136"/>
            <a:ext cx="199766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969386-182D-4883-B7C6-7E4CDE7D97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5217"/>
          <a:stretch/>
        </p:blipFill>
        <p:spPr>
          <a:xfrm>
            <a:off x="88416" y="585367"/>
            <a:ext cx="12068175" cy="7885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E80E1C-BF6D-465A-B979-0322C10747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67" b="71589"/>
          <a:stretch/>
        </p:blipFill>
        <p:spPr>
          <a:xfrm>
            <a:off x="3903260" y="1387518"/>
            <a:ext cx="8073634" cy="136933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0EDBA54-25CD-44AC-AD32-E190153E4A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67" t="28695" b="43697"/>
          <a:stretch/>
        </p:blipFill>
        <p:spPr>
          <a:xfrm>
            <a:off x="3903260" y="2770496"/>
            <a:ext cx="8073634" cy="1330657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93E0D54-C0E8-4A9D-B8A3-2D621841C8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67" t="60693" b="20335"/>
          <a:stretch/>
        </p:blipFill>
        <p:spPr>
          <a:xfrm>
            <a:off x="3903260" y="4312692"/>
            <a:ext cx="8073634" cy="914401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18FB131-56FD-440D-9CF2-704D47B5E6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67" t="79665"/>
          <a:stretch/>
        </p:blipFill>
        <p:spPr>
          <a:xfrm>
            <a:off x="3903260" y="5227092"/>
            <a:ext cx="8073634" cy="980075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0644081-D8B1-4DC6-BFA8-DE80F09B2C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61" t="-1" r="70026" b="32905"/>
          <a:stretch/>
        </p:blipFill>
        <p:spPr>
          <a:xfrm>
            <a:off x="156655" y="1194313"/>
            <a:ext cx="3651071" cy="3634858"/>
          </a:xfrm>
          <a:prstGeom prst="rect">
            <a:avLst/>
          </a:prstGeom>
          <a:ln>
            <a:noFill/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B696ED6-0442-4C30-9495-874335C0C5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72" t="67347" r="70026" b="24381"/>
          <a:stretch/>
        </p:blipFill>
        <p:spPr>
          <a:xfrm>
            <a:off x="283044" y="5003039"/>
            <a:ext cx="3398294" cy="448106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81B07B6-1F47-4EC1-A9D9-19918EB859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31" t="75366" r="70468" b="16363"/>
          <a:stretch/>
        </p:blipFill>
        <p:spPr>
          <a:xfrm>
            <a:off x="283044" y="5625013"/>
            <a:ext cx="3398294" cy="448106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3FD1423-0615-449A-8DEC-30A571B7E1E4}"/>
              </a:ext>
            </a:extLst>
          </p:cNvPr>
          <p:cNvSpPr/>
          <p:nvPr/>
        </p:nvSpPr>
        <p:spPr>
          <a:xfrm>
            <a:off x="3937019" y="1897127"/>
            <a:ext cx="1385607" cy="432000"/>
          </a:xfrm>
          <a:prstGeom prst="roundRect">
            <a:avLst/>
          </a:prstGeom>
          <a:solidFill>
            <a:srgbClr val="C000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96C23FC-354C-4DBC-9174-53FF66754FC4}"/>
              </a:ext>
            </a:extLst>
          </p:cNvPr>
          <p:cNvSpPr/>
          <p:nvPr/>
        </p:nvSpPr>
        <p:spPr>
          <a:xfrm>
            <a:off x="8911988" y="2295187"/>
            <a:ext cx="998560" cy="432000"/>
          </a:xfrm>
          <a:prstGeom prst="roundRect">
            <a:avLst/>
          </a:prstGeom>
          <a:solidFill>
            <a:srgbClr val="C000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4E7B947-E244-4FA5-AAAB-29ACA25924FA}"/>
              </a:ext>
            </a:extLst>
          </p:cNvPr>
          <p:cNvSpPr/>
          <p:nvPr/>
        </p:nvSpPr>
        <p:spPr>
          <a:xfrm>
            <a:off x="4043296" y="4730267"/>
            <a:ext cx="2357504" cy="432000"/>
          </a:xfrm>
          <a:prstGeom prst="roundRect">
            <a:avLst/>
          </a:prstGeom>
          <a:solidFill>
            <a:srgbClr val="C000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D9F3D3-EEB9-4399-982C-303286526E4F}"/>
              </a:ext>
            </a:extLst>
          </p:cNvPr>
          <p:cNvSpPr/>
          <p:nvPr/>
        </p:nvSpPr>
        <p:spPr>
          <a:xfrm>
            <a:off x="420149" y="6287795"/>
            <a:ext cx="60898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– </a:t>
            </a:r>
            <a:r>
              <a:rPr lang="ar-EG" sz="2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en-US" sz="2000" b="1" dirty="0">
                <a:solidFill>
                  <a:srgbClr val="C0000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363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ومتوسط مُعدّل التغيّر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الجزء الأول </a:t>
            </a:r>
            <a:endParaRPr lang="ar-EG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4717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74E4AA88-505D-4074-9CB3-AF0FECE57B23}"/>
              </a:ext>
            </a:extLst>
          </p:cNvPr>
          <p:cNvGrpSpPr/>
          <p:nvPr/>
        </p:nvGrpSpPr>
        <p:grpSpPr>
          <a:xfrm>
            <a:off x="0" y="0"/>
            <a:ext cx="12192000" cy="520505"/>
            <a:chOff x="0" y="0"/>
            <a:chExt cx="12192000" cy="52050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ACFED5F-AD30-4716-BB81-D72064988696}"/>
                </a:ext>
              </a:extLst>
            </p:cNvPr>
            <p:cNvSpPr/>
            <p:nvPr/>
          </p:nvSpPr>
          <p:spPr>
            <a:xfrm>
              <a:off x="0" y="0"/>
              <a:ext cx="12192000" cy="52050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E33D441-44FA-4736-86BD-1A46C38AF849}"/>
                </a:ext>
              </a:extLst>
            </p:cNvPr>
            <p:cNvCxnSpPr>
              <a:cxnSpLocks/>
            </p:cNvCxnSpPr>
            <p:nvPr/>
          </p:nvCxnSpPr>
          <p:spPr>
            <a:xfrm>
              <a:off x="14069" y="520505"/>
              <a:ext cx="121615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24BCFEC-1595-4AE9-AECD-FF1BCEE832DE}"/>
              </a:ext>
            </a:extLst>
          </p:cNvPr>
          <p:cNvSpPr txBox="1"/>
          <p:nvPr/>
        </p:nvSpPr>
        <p:spPr>
          <a:xfrm>
            <a:off x="4699600" y="-32136"/>
            <a:ext cx="199766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50E0A85-198E-4F16-A094-63261C2000EA}"/>
              </a:ext>
            </a:extLst>
          </p:cNvPr>
          <p:cNvGrpSpPr/>
          <p:nvPr/>
        </p:nvGrpSpPr>
        <p:grpSpPr>
          <a:xfrm>
            <a:off x="3261815" y="564291"/>
            <a:ext cx="8801273" cy="4698663"/>
            <a:chOff x="3261815" y="564291"/>
            <a:chExt cx="8801273" cy="4698663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CCA5D143-36D8-4E54-9219-D24C321DD6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10024124" y="3223990"/>
              <a:ext cx="3969928" cy="10800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703D1A8B-BF4A-4ED9-8336-D7465A6D0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61815" y="564291"/>
              <a:ext cx="8773978" cy="760868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4ED1A47-B412-4626-96B5-68CAA13FDE2A}"/>
                  </a:ext>
                </a:extLst>
              </p:cNvPr>
              <p:cNvSpPr txBox="1"/>
              <p:nvPr/>
            </p:nvSpPr>
            <p:spPr>
              <a:xfrm>
                <a:off x="14069" y="1187010"/>
                <a:ext cx="11804893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BH" sz="3200" b="1" i="0" dirty="0">
                    <a:solidFill>
                      <a:srgbClr val="005AAD"/>
                    </a:solidFill>
                    <a:effectLst/>
                    <a:latin typeface="Lotus-Bold"/>
                  </a:rPr>
                  <a:t>من التمثيل البياني التالي، قرب قيم 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solidFill>
                          <a:srgbClr val="005AAD"/>
                        </a:solidFill>
                        <a:effectLst/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ar-BH" sz="3200" b="1" i="1" dirty="0">
                    <a:solidFill>
                      <a:srgbClr val="005AAD"/>
                    </a:solidFill>
                    <a:effectLst/>
                    <a:latin typeface="PalatinoLTStd-BoldItalic"/>
                  </a:rPr>
                  <a:t> </a:t>
                </a:r>
                <a:r>
                  <a:rPr lang="ar-BH" sz="3200" b="1" i="0" dirty="0">
                    <a:solidFill>
                      <a:srgbClr val="005AAD"/>
                    </a:solidFill>
                    <a:effectLst/>
                    <a:latin typeface="Lotus-Bold"/>
                  </a:rPr>
                  <a:t>التي يكون لِــ 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solidFill>
                          <a:srgbClr val="005AAD"/>
                        </a:solidFill>
                        <a:effectLst/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3200" b="1" i="1" dirty="0" smtClean="0">
                            <a:solidFill>
                              <a:srgbClr val="005AAD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1" i="1" dirty="0" smtClean="0">
                            <a:solidFill>
                              <a:srgbClr val="005AAD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ar-BH" sz="3200" b="1" i="0" dirty="0">
                    <a:solidFill>
                      <a:srgbClr val="005AAD"/>
                    </a:solidFill>
                    <a:effectLst/>
                    <a:latin typeface="Lotus-Bold"/>
                  </a:rPr>
                  <a:t> عندها قيم قصو</a:t>
                </a:r>
                <a:r>
                  <a:rPr lang="ar-BH" sz="3200" b="1" dirty="0">
                    <a:solidFill>
                      <a:srgbClr val="005AAD"/>
                    </a:solidFill>
                    <a:latin typeface="Lotus-Bold"/>
                  </a:rPr>
                  <a:t>ى </a:t>
                </a:r>
                <a:r>
                  <a:rPr lang="ar-BH" sz="3200" b="1" i="0" dirty="0">
                    <a:solidFill>
                      <a:srgbClr val="005AAD"/>
                    </a:solidFill>
                    <a:effectLst/>
                    <a:latin typeface="Lotus-Bold"/>
                  </a:rPr>
                  <a:t>إلى أقرب </a:t>
                </a:r>
                <a14:m>
                  <m:oMath xmlns:m="http://schemas.openxmlformats.org/officeDocument/2006/math">
                    <m:r>
                      <a:rPr lang="ar-BH" sz="3200" b="1" i="1" dirty="0" smtClean="0">
                        <a:solidFill>
                          <a:srgbClr val="005AAD"/>
                        </a:solidFill>
                        <a:effectLst/>
                        <a:latin typeface="Cambria Math" panose="02040503050406030204" pitchFamily="18" charset="0"/>
                      </a:rPr>
                      <m:t>𝟎</m:t>
                    </m:r>
                    <m:r>
                      <a:rPr lang="ar-BH" sz="3200" b="1" i="1" dirty="0" smtClean="0">
                        <a:solidFill>
                          <a:srgbClr val="005AAD"/>
                        </a:solidFill>
                        <a:effectLst/>
                        <a:latin typeface="Cambria Math" panose="02040503050406030204" pitchFamily="18" charset="0"/>
                      </a:rPr>
                      <m:t>.</m:t>
                    </m:r>
                    <m:r>
                      <a:rPr lang="ar-BH" sz="3200" b="1" i="1" dirty="0" smtClean="0">
                        <a:solidFill>
                          <a:srgbClr val="005AAD"/>
                        </a:solidFill>
                        <a:effectLst/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ar-BH" sz="3200" b="1" i="0" dirty="0">
                    <a:solidFill>
                      <a:srgbClr val="005AAD"/>
                    </a:solidFill>
                    <a:effectLst/>
                    <a:latin typeface="Lotus-Bold"/>
                  </a:rPr>
                  <a:t>  وحدة، وبّين نوع القيم القصو</a:t>
                </a:r>
                <a:r>
                  <a:rPr lang="ar-BH" sz="3200" b="1" dirty="0">
                    <a:solidFill>
                      <a:srgbClr val="005AAD"/>
                    </a:solidFill>
                    <a:latin typeface="Lotus-Bold"/>
                  </a:rPr>
                  <a:t>ى</a:t>
                </a:r>
                <a:endParaRPr lang="ar-BH" sz="3200" dirty="0">
                  <a:solidFill>
                    <a:srgbClr val="005AAD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4ED1A47-B412-4626-96B5-68CAA13FDE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69" y="1187010"/>
                <a:ext cx="11804893" cy="1077218"/>
              </a:xfrm>
              <a:prstGeom prst="rect">
                <a:avLst/>
              </a:prstGeom>
              <a:blipFill>
                <a:blip r:embed="rId4"/>
                <a:stretch>
                  <a:fillRect l="-361" t="-5114" r="-1291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" name="Picture 39">
            <a:extLst>
              <a:ext uri="{FF2B5EF4-FFF2-40B4-BE49-F238E27FC236}">
                <a16:creationId xmlns:a16="http://schemas.microsoft.com/office/drawing/2014/main" id="{6FB49612-2005-403A-9350-6AF0E8B3E7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0972" y="2324340"/>
            <a:ext cx="3384529" cy="3851360"/>
          </a:xfrm>
          <a:prstGeom prst="rect">
            <a:avLst/>
          </a:prstGeom>
          <a:ln>
            <a:solidFill>
              <a:srgbClr val="C00000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B8B9C94-0685-4A58-9BF3-09B6A654D257}"/>
                  </a:ext>
                </a:extLst>
              </p:cNvPr>
              <p:cNvSpPr txBox="1"/>
              <p:nvPr/>
            </p:nvSpPr>
            <p:spPr>
              <a:xfrm>
                <a:off x="7777755" y="2710839"/>
                <a:ext cx="2326943" cy="375552"/>
              </a:xfrm>
              <a:prstGeom prst="wedgeRectCallout">
                <a:avLst>
                  <a:gd name="adj1" fmla="val 51308"/>
                  <a:gd name="adj2" fmla="val 10247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dirty="0" smtClean="0">
                          <a:solidFill>
                            <a:srgbClr val="005AAD"/>
                          </a:solidFill>
                          <a:effectLst/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sz="1800" b="1" i="1" dirty="0" smtClean="0">
                              <a:solidFill>
                                <a:srgbClr val="005AAD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1" i="1" dirty="0" smtClean="0">
                              <a:solidFill>
                                <a:srgbClr val="005AAD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1800" b="1" i="1" dirty="0" smtClean="0">
                          <a:solidFill>
                            <a:srgbClr val="005AAD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800" b="1" i="1" dirty="0" smtClean="0">
                              <a:solidFill>
                                <a:srgbClr val="005AAD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1" i="1" dirty="0" smtClean="0">
                              <a:solidFill>
                                <a:srgbClr val="005AAD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1800" b="1" i="1" dirty="0" smtClean="0">
                              <a:solidFill>
                                <a:srgbClr val="005AAD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US" sz="1800" b="1" i="1" dirty="0" smtClean="0">
                          <a:solidFill>
                            <a:srgbClr val="005AAD"/>
                          </a:solidFill>
                          <a:effectLst/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800" b="1" i="1" dirty="0" smtClean="0">
                          <a:solidFill>
                            <a:srgbClr val="005AAD"/>
                          </a:solidFill>
                          <a:effectLst/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1800" b="1" i="1" dirty="0" smtClean="0">
                          <a:solidFill>
                            <a:srgbClr val="005AAD"/>
                          </a:solidFill>
                          <a:effectLst/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800" b="1" i="1" dirty="0" smtClean="0">
                          <a:solidFill>
                            <a:srgbClr val="005AAD"/>
                          </a:solidFill>
                          <a:effectLst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800" b="1" i="1" dirty="0" smtClean="0">
                          <a:solidFill>
                            <a:srgbClr val="005AAD"/>
                          </a:solidFill>
                          <a:effectLst/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BH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B8B9C94-0685-4A58-9BF3-09B6A654D2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7755" y="2710839"/>
                <a:ext cx="2326943" cy="375552"/>
              </a:xfrm>
              <a:prstGeom prst="wedgeRectCallout">
                <a:avLst>
                  <a:gd name="adj1" fmla="val 51308"/>
                  <a:gd name="adj2" fmla="val 102475"/>
                </a:avLst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0" name="Picture 49">
            <a:extLst>
              <a:ext uri="{FF2B5EF4-FFF2-40B4-BE49-F238E27FC236}">
                <a16:creationId xmlns:a16="http://schemas.microsoft.com/office/drawing/2014/main" id="{06970EA4-0939-453B-BE9B-D844F1DB392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489" y="1981344"/>
            <a:ext cx="850555" cy="8281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F02E9F7-64F9-4AA5-A4CF-DEBDA61BECEB}"/>
                  </a:ext>
                </a:extLst>
              </p:cNvPr>
              <p:cNvSpPr txBox="1"/>
              <p:nvPr/>
            </p:nvSpPr>
            <p:spPr>
              <a:xfrm>
                <a:off x="196519" y="3934667"/>
                <a:ext cx="7214051" cy="6848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 algn="r" rtl="1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ar-BH" sz="2800" dirty="0">
                    <a:solidFill>
                      <a:srgbClr val="002060"/>
                    </a:solidFill>
                    <a:latin typeface="Lotus-Light"/>
                  </a:rPr>
                  <a:t>يوجد للدالة </a:t>
                </a:r>
                <a:r>
                  <a:rPr lang="ar-BH" sz="2800" b="1" dirty="0">
                    <a:solidFill>
                      <a:srgbClr val="002060"/>
                    </a:solidFill>
                    <a:latin typeface="Lotus-Light"/>
                  </a:rPr>
                  <a:t>قيمة عظمى محلية </a:t>
                </a:r>
                <a:r>
                  <a:rPr lang="ar-BH" sz="2800" dirty="0">
                    <a:solidFill>
                      <a:srgbClr val="002060"/>
                    </a:solidFill>
                    <a:latin typeface="Lotus-Light"/>
                  </a:rPr>
                  <a:t>عند </a:t>
                </a:r>
                <a14:m>
                  <m:oMath xmlns:m="http://schemas.openxmlformats.org/officeDocument/2006/math">
                    <m:r>
                      <a:rPr lang="en-US" sz="2800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= −1</m:t>
                    </m:r>
                  </m:oMath>
                </a14:m>
                <a:r>
                  <a:rPr lang="ar-BH" sz="2800" dirty="0">
                    <a:solidFill>
                      <a:srgbClr val="002060"/>
                    </a:solidFill>
                    <a:latin typeface="Lotus-Light"/>
                  </a:rPr>
                  <a:t> ، ومقدارها </a:t>
                </a:r>
                <a14:m>
                  <m:oMath xmlns:m="http://schemas.openxmlformats.org/officeDocument/2006/math">
                    <m:r>
                      <a:rPr lang="ar-BH" sz="2800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3</m:t>
                    </m:r>
                  </m:oMath>
                </a14:m>
                <a:r>
                  <a:rPr lang="ar-BH" sz="2800" dirty="0">
                    <a:solidFill>
                      <a:srgbClr val="002060"/>
                    </a:solidFill>
                    <a:latin typeface="Lotus-Light"/>
                  </a:rPr>
                  <a:t>. 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F02E9F7-64F9-4AA5-A4CF-DEBDA61BEC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519" y="3934667"/>
                <a:ext cx="7214051" cy="684803"/>
              </a:xfrm>
              <a:prstGeom prst="rect">
                <a:avLst/>
              </a:prstGeom>
              <a:blipFill>
                <a:blip r:embed="rId8"/>
                <a:stretch>
                  <a:fillRect l="-253" r="-1520" b="-26549"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>
            <a:extLst>
              <a:ext uri="{FF2B5EF4-FFF2-40B4-BE49-F238E27FC236}">
                <a16:creationId xmlns:a16="http://schemas.microsoft.com/office/drawing/2014/main" id="{BAC27238-D3D1-4ABF-AF8E-E883F314CA77}"/>
              </a:ext>
            </a:extLst>
          </p:cNvPr>
          <p:cNvSpPr txBox="1"/>
          <p:nvPr/>
        </p:nvSpPr>
        <p:spPr>
          <a:xfrm>
            <a:off x="196515" y="5164756"/>
            <a:ext cx="7214051" cy="68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BH" sz="2800" b="1" dirty="0">
                <a:solidFill>
                  <a:srgbClr val="C00000"/>
                </a:solidFill>
                <a:latin typeface="Lotus-Light"/>
              </a:rPr>
              <a:t>لا يوجد قيم قصوى </a:t>
            </a:r>
            <a:r>
              <a:rPr lang="ar-BH" sz="2800" dirty="0">
                <a:solidFill>
                  <a:srgbClr val="C00000"/>
                </a:solidFill>
                <a:latin typeface="Lotus-Light"/>
              </a:rPr>
              <a:t>مطلقة للدالة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189A864-5262-48B9-B09B-CE18CAD63415}"/>
                  </a:ext>
                </a:extLst>
              </p:cNvPr>
              <p:cNvSpPr txBox="1"/>
              <p:nvPr/>
            </p:nvSpPr>
            <p:spPr>
              <a:xfrm>
                <a:off x="1" y="4534398"/>
                <a:ext cx="7410568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 algn="r" rtl="1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ar-BH" sz="2800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يوجد للدالة </a:t>
                </a:r>
                <a:r>
                  <a:rPr lang="ar-BH" sz="2800" b="1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قيمة صغرى محلية </a:t>
                </a:r>
                <a:r>
                  <a:rPr lang="ar-BH" sz="2800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عند  </a:t>
                </a:r>
                <a14:m>
                  <m:oMath xmlns:m="http://schemas.openxmlformats.org/officeDocument/2006/math">
                    <m:r>
                      <a: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=1</m:t>
                    </m:r>
                  </m:oMath>
                </a14:m>
                <a:r>
                  <a:rPr lang="ar-BH" sz="2800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 ، ومقدارها </a:t>
                </a:r>
                <a14:m>
                  <m:oMath xmlns:m="http://schemas.openxmlformats.org/officeDocument/2006/math">
                    <m:r>
                      <a:rPr lang="ar-BH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−1 .</m:t>
                    </m:r>
                  </m:oMath>
                </a14:m>
                <a:endParaRPr lang="ar-BH" sz="2800" dirty="0">
                  <a:solidFill>
                    <a:schemeClr val="accent6">
                      <a:lumMod val="50000"/>
                    </a:schemeClr>
                  </a:solidFill>
                  <a:latin typeface="Lotus-Light"/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189A864-5262-48B9-B09B-CE18CAD634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4534398"/>
                <a:ext cx="7410568" cy="738664"/>
              </a:xfrm>
              <a:prstGeom prst="rect">
                <a:avLst/>
              </a:prstGeom>
              <a:blipFill>
                <a:blip r:embed="rId9"/>
                <a:stretch>
                  <a:fillRect r="-1398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5DB4F7BF-B9F8-43DD-AB85-326CCAC6D3F1}"/>
              </a:ext>
            </a:extLst>
          </p:cNvPr>
          <p:cNvSpPr/>
          <p:nvPr/>
        </p:nvSpPr>
        <p:spPr>
          <a:xfrm>
            <a:off x="8941227" y="3394612"/>
            <a:ext cx="144000" cy="1440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5C4854D-1986-43DE-85DA-8F878B6FFE3C}"/>
              </a:ext>
            </a:extLst>
          </p:cNvPr>
          <p:cNvCxnSpPr>
            <a:cxnSpLocks/>
          </p:cNvCxnSpPr>
          <p:nvPr/>
        </p:nvCxnSpPr>
        <p:spPr>
          <a:xfrm flipV="1">
            <a:off x="8641794" y="3466612"/>
            <a:ext cx="720000" cy="0"/>
          </a:xfrm>
          <a:prstGeom prst="line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5A5F8C8B-F8ED-48C3-B478-13E9E496F90E}"/>
              </a:ext>
            </a:extLst>
          </p:cNvPr>
          <p:cNvSpPr/>
          <p:nvPr/>
        </p:nvSpPr>
        <p:spPr>
          <a:xfrm>
            <a:off x="9719996" y="4949740"/>
            <a:ext cx="144000" cy="1440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01839A0-9FCA-40D9-9269-87F3DE837857}"/>
              </a:ext>
            </a:extLst>
          </p:cNvPr>
          <p:cNvCxnSpPr>
            <a:cxnSpLocks/>
          </p:cNvCxnSpPr>
          <p:nvPr/>
        </p:nvCxnSpPr>
        <p:spPr>
          <a:xfrm flipV="1">
            <a:off x="9433815" y="5021740"/>
            <a:ext cx="720000" cy="0"/>
          </a:xfrm>
          <a:prstGeom prst="line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A64EBFB-2FF0-4715-84CF-9B03398917A2}"/>
              </a:ext>
            </a:extLst>
          </p:cNvPr>
          <p:cNvSpPr txBox="1"/>
          <p:nvPr/>
        </p:nvSpPr>
        <p:spPr>
          <a:xfrm>
            <a:off x="2161709" y="3111582"/>
            <a:ext cx="3283662" cy="523220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2800" b="1" i="0" dirty="0">
                <a:solidFill>
                  <a:srgbClr val="005AAD"/>
                </a:solidFill>
                <a:effectLst/>
                <a:latin typeface="Lotus-Bold"/>
              </a:rPr>
              <a:t>من التمثيل البياني المجاور</a:t>
            </a:r>
            <a:endParaRPr lang="ar-BH" sz="2800" dirty="0"/>
          </a:p>
        </p:txBody>
      </p:sp>
      <p:sp>
        <p:nvSpPr>
          <p:cNvPr id="25" name="Flowchart: Delay 24">
            <a:extLst>
              <a:ext uri="{FF2B5EF4-FFF2-40B4-BE49-F238E27FC236}">
                <a16:creationId xmlns:a16="http://schemas.microsoft.com/office/drawing/2014/main" id="{F00E71E7-AEC7-4751-9E3E-AA946D49DB35}"/>
              </a:ext>
            </a:extLst>
          </p:cNvPr>
          <p:cNvSpPr/>
          <p:nvPr/>
        </p:nvSpPr>
        <p:spPr>
          <a:xfrm flipH="1">
            <a:off x="11348044" y="2471358"/>
            <a:ext cx="538981" cy="533852"/>
          </a:xfrm>
          <a:prstGeom prst="flowChartDelay">
            <a:avLst/>
          </a:prstGeom>
          <a:solidFill>
            <a:srgbClr val="00746B"/>
          </a:solidFill>
          <a:ln w="38100">
            <a:solidFill>
              <a:srgbClr val="6AAD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A4CC19-2CF0-4BA8-87F9-0893BB822612}"/>
              </a:ext>
            </a:extLst>
          </p:cNvPr>
          <p:cNvSpPr/>
          <p:nvPr/>
        </p:nvSpPr>
        <p:spPr>
          <a:xfrm>
            <a:off x="420149" y="6287795"/>
            <a:ext cx="60898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– </a:t>
            </a:r>
            <a:r>
              <a:rPr lang="ar-EG" sz="2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en-US" sz="2000" b="1" dirty="0">
                <a:solidFill>
                  <a:srgbClr val="C0000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363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ومتوسط مُعدّل التغيّر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الجزء الأول </a:t>
            </a:r>
            <a:endParaRPr lang="ar-EG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8245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2" grpId="0" animBg="1"/>
      <p:bldP spid="51" grpId="0"/>
      <p:bldP spid="52" grpId="0"/>
      <p:bldP spid="54" grpId="0"/>
      <p:bldP spid="2" grpId="0" animBg="1"/>
      <p:bldP spid="22" grpId="0" animBg="1"/>
      <p:bldP spid="24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74E4AA88-505D-4074-9CB3-AF0FECE57B23}"/>
              </a:ext>
            </a:extLst>
          </p:cNvPr>
          <p:cNvGrpSpPr/>
          <p:nvPr/>
        </p:nvGrpSpPr>
        <p:grpSpPr>
          <a:xfrm>
            <a:off x="0" y="0"/>
            <a:ext cx="12192000" cy="520505"/>
            <a:chOff x="0" y="0"/>
            <a:chExt cx="12192000" cy="52050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ACFED5F-AD30-4716-BB81-D72064988696}"/>
                </a:ext>
              </a:extLst>
            </p:cNvPr>
            <p:cNvSpPr/>
            <p:nvPr/>
          </p:nvSpPr>
          <p:spPr>
            <a:xfrm>
              <a:off x="0" y="0"/>
              <a:ext cx="12192000" cy="52050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E33D441-44FA-4736-86BD-1A46C38AF849}"/>
                </a:ext>
              </a:extLst>
            </p:cNvPr>
            <p:cNvCxnSpPr>
              <a:cxnSpLocks/>
            </p:cNvCxnSpPr>
            <p:nvPr/>
          </p:nvCxnSpPr>
          <p:spPr>
            <a:xfrm>
              <a:off x="14069" y="520505"/>
              <a:ext cx="121615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24BCFEC-1595-4AE9-AECD-FF1BCEE832DE}"/>
              </a:ext>
            </a:extLst>
          </p:cNvPr>
          <p:cNvSpPr txBox="1"/>
          <p:nvPr/>
        </p:nvSpPr>
        <p:spPr>
          <a:xfrm>
            <a:off x="4699600" y="-32136"/>
            <a:ext cx="199766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50E0A85-198E-4F16-A094-63261C2000EA}"/>
              </a:ext>
            </a:extLst>
          </p:cNvPr>
          <p:cNvGrpSpPr/>
          <p:nvPr/>
        </p:nvGrpSpPr>
        <p:grpSpPr>
          <a:xfrm>
            <a:off x="3261815" y="564291"/>
            <a:ext cx="8801273" cy="4698663"/>
            <a:chOff x="3261815" y="564291"/>
            <a:chExt cx="8801273" cy="4698663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CCA5D143-36D8-4E54-9219-D24C321DD6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10024124" y="3223990"/>
              <a:ext cx="3969928" cy="10800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703D1A8B-BF4A-4ED9-8336-D7465A6D0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61815" y="564291"/>
              <a:ext cx="8773978" cy="760868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4ED1A47-B412-4626-96B5-68CAA13FDE2A}"/>
                  </a:ext>
                </a:extLst>
              </p:cNvPr>
              <p:cNvSpPr txBox="1"/>
              <p:nvPr/>
            </p:nvSpPr>
            <p:spPr>
              <a:xfrm>
                <a:off x="14069" y="1171382"/>
                <a:ext cx="11804893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BH" sz="3200" b="1" i="0" dirty="0">
                    <a:solidFill>
                      <a:srgbClr val="005AAD"/>
                    </a:solidFill>
                    <a:effectLst/>
                    <a:latin typeface="Lotus-Bold"/>
                  </a:rPr>
                  <a:t>من التمثيل البياني التالي، قرب قيم 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solidFill>
                          <a:srgbClr val="005AAD"/>
                        </a:solidFill>
                        <a:effectLst/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ar-BH" sz="3200" b="1" i="1" dirty="0">
                    <a:solidFill>
                      <a:srgbClr val="005AAD"/>
                    </a:solidFill>
                    <a:effectLst/>
                    <a:latin typeface="PalatinoLTStd-BoldItalic"/>
                  </a:rPr>
                  <a:t> </a:t>
                </a:r>
                <a:r>
                  <a:rPr lang="ar-BH" sz="3200" b="1" i="0" dirty="0">
                    <a:solidFill>
                      <a:srgbClr val="005AAD"/>
                    </a:solidFill>
                    <a:effectLst/>
                    <a:latin typeface="Lotus-Bold"/>
                  </a:rPr>
                  <a:t>التي يكون لِــ 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solidFill>
                          <a:srgbClr val="005AAD"/>
                        </a:solidFill>
                        <a:effectLst/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3200" b="1" i="1" dirty="0" smtClean="0">
                            <a:solidFill>
                              <a:srgbClr val="005AAD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1" i="1" dirty="0" smtClean="0">
                            <a:solidFill>
                              <a:srgbClr val="005AAD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ar-BH" sz="3200" b="1" i="0" dirty="0">
                    <a:solidFill>
                      <a:srgbClr val="005AAD"/>
                    </a:solidFill>
                    <a:effectLst/>
                    <a:latin typeface="Lotus-Bold"/>
                  </a:rPr>
                  <a:t> عندها قيم قصو</a:t>
                </a:r>
                <a:r>
                  <a:rPr lang="ar-BH" sz="3200" b="1" dirty="0">
                    <a:solidFill>
                      <a:srgbClr val="005AAD"/>
                    </a:solidFill>
                    <a:latin typeface="Lotus-Bold"/>
                  </a:rPr>
                  <a:t>ى </a:t>
                </a:r>
                <a:r>
                  <a:rPr lang="ar-BH" sz="3200" b="1" i="0" dirty="0">
                    <a:solidFill>
                      <a:srgbClr val="005AAD"/>
                    </a:solidFill>
                    <a:effectLst/>
                    <a:latin typeface="Lotus-Bold"/>
                  </a:rPr>
                  <a:t>إلى أقرب </a:t>
                </a:r>
                <a14:m>
                  <m:oMath xmlns:m="http://schemas.openxmlformats.org/officeDocument/2006/math">
                    <m:r>
                      <a:rPr lang="ar-BH" sz="3200" b="1" i="1" dirty="0" smtClean="0">
                        <a:solidFill>
                          <a:srgbClr val="005AAD"/>
                        </a:solidFill>
                        <a:effectLst/>
                        <a:latin typeface="Cambria Math" panose="02040503050406030204" pitchFamily="18" charset="0"/>
                      </a:rPr>
                      <m:t>𝟎</m:t>
                    </m:r>
                    <m:r>
                      <a:rPr lang="ar-BH" sz="3200" b="1" i="1" dirty="0" smtClean="0">
                        <a:solidFill>
                          <a:srgbClr val="005AAD"/>
                        </a:solidFill>
                        <a:effectLst/>
                        <a:latin typeface="Cambria Math" panose="02040503050406030204" pitchFamily="18" charset="0"/>
                      </a:rPr>
                      <m:t>.</m:t>
                    </m:r>
                    <m:r>
                      <a:rPr lang="ar-BH" sz="3200" b="1" i="1" dirty="0" smtClean="0">
                        <a:solidFill>
                          <a:srgbClr val="005AAD"/>
                        </a:solidFill>
                        <a:effectLst/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ar-BH" sz="3200" b="1" i="0" dirty="0">
                    <a:solidFill>
                      <a:srgbClr val="005AAD"/>
                    </a:solidFill>
                    <a:effectLst/>
                    <a:latin typeface="Lotus-Bold"/>
                  </a:rPr>
                  <a:t>  وحدة، وبّين نوع القيم القصو</a:t>
                </a:r>
                <a:r>
                  <a:rPr lang="ar-BH" sz="3200" b="1" dirty="0">
                    <a:solidFill>
                      <a:srgbClr val="005AAD"/>
                    </a:solidFill>
                    <a:latin typeface="Lotus-Bold"/>
                  </a:rPr>
                  <a:t>ى</a:t>
                </a:r>
                <a:endParaRPr lang="ar-BH" sz="3200" dirty="0">
                  <a:solidFill>
                    <a:srgbClr val="005AAD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4ED1A47-B412-4626-96B5-68CAA13FDE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69" y="1171382"/>
                <a:ext cx="11804893" cy="1077218"/>
              </a:xfrm>
              <a:prstGeom prst="rect">
                <a:avLst/>
              </a:prstGeom>
              <a:blipFill>
                <a:blip r:embed="rId4"/>
                <a:stretch>
                  <a:fillRect l="-361" t="-5085" r="-1291" b="-17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" name="Picture 39">
            <a:extLst>
              <a:ext uri="{FF2B5EF4-FFF2-40B4-BE49-F238E27FC236}">
                <a16:creationId xmlns:a16="http://schemas.microsoft.com/office/drawing/2014/main" id="{6FB49612-2005-403A-9350-6AF0E8B3E7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9490" y="2325586"/>
            <a:ext cx="6579030" cy="3866125"/>
          </a:xfrm>
          <a:prstGeom prst="rect">
            <a:avLst/>
          </a:prstGeom>
          <a:ln>
            <a:noFill/>
          </a:ln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06970EA4-0939-453B-BE9B-D844F1DB39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676" y="1832434"/>
            <a:ext cx="850555" cy="8281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F02E9F7-64F9-4AA5-A4CF-DEBDA61BECEB}"/>
                  </a:ext>
                </a:extLst>
              </p:cNvPr>
              <p:cNvSpPr txBox="1"/>
              <p:nvPr/>
            </p:nvSpPr>
            <p:spPr>
              <a:xfrm>
                <a:off x="785493" y="4006069"/>
                <a:ext cx="445775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 algn="r" rtl="1">
                  <a:buFont typeface="Wingdings" panose="05000000000000000000" pitchFamily="2" charset="2"/>
                  <a:buChar char="q"/>
                </a:pPr>
                <a:r>
                  <a:rPr lang="ar-BH" sz="2800" dirty="0">
                    <a:solidFill>
                      <a:srgbClr val="002060"/>
                    </a:solidFill>
                    <a:latin typeface="Lotus-Light"/>
                  </a:rPr>
                  <a:t>يوجد للدالة </a:t>
                </a:r>
                <a:r>
                  <a:rPr lang="ar-BH" sz="2800" b="1" dirty="0">
                    <a:solidFill>
                      <a:srgbClr val="002060"/>
                    </a:solidFill>
                    <a:latin typeface="Lotus-Light"/>
                  </a:rPr>
                  <a:t>قيمة عظمى محلية </a:t>
                </a:r>
                <a:r>
                  <a:rPr lang="ar-BH" sz="2800" dirty="0">
                    <a:solidFill>
                      <a:srgbClr val="002060"/>
                    </a:solidFill>
                    <a:latin typeface="Lotus-Light"/>
                  </a:rPr>
                  <a:t>عند </a:t>
                </a:r>
                <a14:m>
                  <m:oMath xmlns:m="http://schemas.openxmlformats.org/officeDocument/2006/math">
                    <m:r>
                      <a:rPr lang="en-US" sz="2800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= −1.5</m:t>
                    </m:r>
                  </m:oMath>
                </a14:m>
                <a:r>
                  <a:rPr lang="ar-BH" sz="2800" dirty="0">
                    <a:solidFill>
                      <a:srgbClr val="002060"/>
                    </a:solidFill>
                    <a:latin typeface="Lotus-Light"/>
                  </a:rPr>
                  <a:t> ، ومقدارها </a:t>
                </a:r>
                <a14:m>
                  <m:oMath xmlns:m="http://schemas.openxmlformats.org/officeDocument/2006/math">
                    <m:r>
                      <a:rPr lang="ar-BH" sz="2800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2</m:t>
                    </m:r>
                  </m:oMath>
                </a14:m>
                <a:r>
                  <a:rPr lang="ar-BH" sz="2800" dirty="0">
                    <a:solidFill>
                      <a:srgbClr val="002060"/>
                    </a:solidFill>
                    <a:latin typeface="Lotus-Light"/>
                  </a:rPr>
                  <a:t>تقريبًا.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F02E9F7-64F9-4AA5-A4CF-DEBDA61BEC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93" y="4006069"/>
                <a:ext cx="4457752" cy="954107"/>
              </a:xfrm>
              <a:prstGeom prst="rect">
                <a:avLst/>
              </a:prstGeom>
              <a:blipFill>
                <a:blip r:embed="rId7"/>
                <a:stretch>
                  <a:fillRect t="-10828" r="-2462" b="-19108"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189A864-5262-48B9-B09B-CE18CAD63415}"/>
                  </a:ext>
                </a:extLst>
              </p:cNvPr>
              <p:cNvSpPr txBox="1"/>
              <p:nvPr/>
            </p:nvSpPr>
            <p:spPr>
              <a:xfrm>
                <a:off x="342900" y="2816222"/>
                <a:ext cx="4900346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 algn="r" rtl="1">
                  <a:buFont typeface="Wingdings" panose="05000000000000000000" pitchFamily="2" charset="2"/>
                  <a:buChar char="q"/>
                </a:pPr>
                <a:r>
                  <a:rPr lang="ar-BH" sz="2800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يوجد للدالة </a:t>
                </a:r>
                <a:r>
                  <a:rPr lang="ar-BH" sz="2800" b="1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قيمة صغرى محلية </a:t>
                </a:r>
                <a:r>
                  <a:rPr lang="ar-BH" sz="2800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عند</a:t>
                </a:r>
              </a:p>
              <a:p>
                <a:pPr algn="r" rtl="1"/>
                <a:r>
                  <a:rPr lang="ar-BH" sz="2800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=−0.5</m:t>
                    </m:r>
                  </m:oMath>
                </a14:m>
                <a:r>
                  <a:rPr lang="ar-BH" sz="2800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 ، ومقدارها </a:t>
                </a:r>
                <a14:m>
                  <m:oMath xmlns:m="http://schemas.openxmlformats.org/officeDocument/2006/math">
                    <m:r>
                      <a:rPr lang="ar-BH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sz="2800" b="0" i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0.5</m:t>
                    </m:r>
                  </m:oMath>
                </a14:m>
                <a:r>
                  <a:rPr lang="ar-BH" sz="2800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 تقريبًا.</a:t>
                </a: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189A864-5262-48B9-B09B-CE18CAD634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" y="2816222"/>
                <a:ext cx="4900346" cy="954107"/>
              </a:xfrm>
              <a:prstGeom prst="rect">
                <a:avLst/>
              </a:prstGeom>
              <a:blipFill>
                <a:blip r:embed="rId8"/>
                <a:stretch>
                  <a:fillRect t="-10897" r="-2612" b="-19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Flowchart: Delay 24">
            <a:extLst>
              <a:ext uri="{FF2B5EF4-FFF2-40B4-BE49-F238E27FC236}">
                <a16:creationId xmlns:a16="http://schemas.microsoft.com/office/drawing/2014/main" id="{F00E71E7-AEC7-4751-9E3E-AA946D49DB35}"/>
              </a:ext>
            </a:extLst>
          </p:cNvPr>
          <p:cNvSpPr/>
          <p:nvPr/>
        </p:nvSpPr>
        <p:spPr>
          <a:xfrm flipH="1">
            <a:off x="11454060" y="2299082"/>
            <a:ext cx="538981" cy="533852"/>
          </a:xfrm>
          <a:prstGeom prst="flowChartDelay">
            <a:avLst/>
          </a:prstGeom>
          <a:solidFill>
            <a:srgbClr val="00746B"/>
          </a:solidFill>
          <a:ln w="38100">
            <a:solidFill>
              <a:srgbClr val="6AAD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B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5C4854D-1986-43DE-85DA-8F878B6FFE3C}"/>
              </a:ext>
            </a:extLst>
          </p:cNvPr>
          <p:cNvCxnSpPr>
            <a:cxnSpLocks/>
          </p:cNvCxnSpPr>
          <p:nvPr/>
        </p:nvCxnSpPr>
        <p:spPr>
          <a:xfrm flipV="1">
            <a:off x="6746397" y="4434043"/>
            <a:ext cx="720000" cy="0"/>
          </a:xfrm>
          <a:prstGeom prst="line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01839A0-9FCA-40D9-9269-87F3DE837857}"/>
              </a:ext>
            </a:extLst>
          </p:cNvPr>
          <p:cNvCxnSpPr>
            <a:cxnSpLocks/>
          </p:cNvCxnSpPr>
          <p:nvPr/>
        </p:nvCxnSpPr>
        <p:spPr>
          <a:xfrm flipV="1">
            <a:off x="6339082" y="3569107"/>
            <a:ext cx="720000" cy="0"/>
          </a:xfrm>
          <a:prstGeom prst="line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5A5F8C8B-F8ED-48C3-B478-13E9E496F90E}"/>
              </a:ext>
            </a:extLst>
          </p:cNvPr>
          <p:cNvSpPr/>
          <p:nvPr/>
        </p:nvSpPr>
        <p:spPr>
          <a:xfrm>
            <a:off x="6638515" y="3512431"/>
            <a:ext cx="144000" cy="144000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DB4F7BF-B9F8-43DD-AB85-326CCAC6D3F1}"/>
              </a:ext>
            </a:extLst>
          </p:cNvPr>
          <p:cNvSpPr/>
          <p:nvPr/>
        </p:nvSpPr>
        <p:spPr>
          <a:xfrm>
            <a:off x="7059082" y="4348791"/>
            <a:ext cx="144000" cy="144000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AF749F1-19C0-47C5-9222-6138BE625FBF}"/>
              </a:ext>
            </a:extLst>
          </p:cNvPr>
          <p:cNvCxnSpPr>
            <a:cxnSpLocks/>
          </p:cNvCxnSpPr>
          <p:nvPr/>
        </p:nvCxnSpPr>
        <p:spPr>
          <a:xfrm flipV="1">
            <a:off x="7259728" y="3221276"/>
            <a:ext cx="720000" cy="0"/>
          </a:xfrm>
          <a:prstGeom prst="line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61233966-1966-4954-98F1-E751A1FE08BD}"/>
              </a:ext>
            </a:extLst>
          </p:cNvPr>
          <p:cNvSpPr/>
          <p:nvPr/>
        </p:nvSpPr>
        <p:spPr>
          <a:xfrm>
            <a:off x="7572413" y="3149276"/>
            <a:ext cx="144000" cy="144000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C45CCC9-1908-47B8-B66A-3AA0397378C7}"/>
                  </a:ext>
                </a:extLst>
              </p:cNvPr>
              <p:cNvSpPr txBox="1"/>
              <p:nvPr/>
            </p:nvSpPr>
            <p:spPr>
              <a:xfrm>
                <a:off x="785493" y="5195916"/>
                <a:ext cx="445775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 algn="r" rtl="1">
                  <a:buFont typeface="Wingdings" panose="05000000000000000000" pitchFamily="2" charset="2"/>
                  <a:buChar char="q"/>
                </a:pPr>
                <a:r>
                  <a:rPr lang="ar-BH" sz="2800" dirty="0">
                    <a:solidFill>
                      <a:srgbClr val="C00000"/>
                    </a:solidFill>
                    <a:latin typeface="Lotus-Light"/>
                  </a:rPr>
                  <a:t>يوجد للدالة </a:t>
                </a:r>
                <a:r>
                  <a:rPr lang="ar-BH" sz="2800" b="1" dirty="0">
                    <a:solidFill>
                      <a:srgbClr val="C00000"/>
                    </a:solidFill>
                    <a:latin typeface="Lotus-Light"/>
                  </a:rPr>
                  <a:t>قيمة عظمى مطلقة </a:t>
                </a:r>
                <a:r>
                  <a:rPr lang="ar-BH" sz="2800" dirty="0">
                    <a:solidFill>
                      <a:srgbClr val="C00000"/>
                    </a:solidFill>
                    <a:latin typeface="Lotus-Light"/>
                  </a:rPr>
                  <a:t>عند </a:t>
                </a:r>
                <a14:m>
                  <m:oMath xmlns:m="http://schemas.openxmlformats.org/officeDocument/2006/math">
                    <m: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28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ar-BH" sz="2800" dirty="0">
                    <a:solidFill>
                      <a:srgbClr val="C00000"/>
                    </a:solidFill>
                    <a:latin typeface="Lotus-Light"/>
                  </a:rPr>
                  <a:t> ، ومقدارها </a:t>
                </a:r>
                <a14:m>
                  <m:oMath xmlns:m="http://schemas.openxmlformats.org/officeDocument/2006/math">
                    <m:r>
                      <a:rPr lang="ar-BH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ar-BH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ar-BH" sz="2800" dirty="0">
                  <a:solidFill>
                    <a:srgbClr val="C00000"/>
                  </a:solidFill>
                  <a:latin typeface="Lotus-Light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C45CCC9-1908-47B8-B66A-3AA0397378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93" y="5195916"/>
                <a:ext cx="4457752" cy="954107"/>
              </a:xfrm>
              <a:prstGeom prst="rect">
                <a:avLst/>
              </a:prstGeom>
              <a:blipFill>
                <a:blip r:embed="rId9"/>
                <a:stretch>
                  <a:fillRect t="-10828" r="-2462" b="-19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>
            <a:extLst>
              <a:ext uri="{FF2B5EF4-FFF2-40B4-BE49-F238E27FC236}">
                <a16:creationId xmlns:a16="http://schemas.microsoft.com/office/drawing/2014/main" id="{7C7C099F-B437-4CED-AB95-ED13549E9483}"/>
              </a:ext>
            </a:extLst>
          </p:cNvPr>
          <p:cNvSpPr/>
          <p:nvPr/>
        </p:nvSpPr>
        <p:spPr>
          <a:xfrm>
            <a:off x="420149" y="6287795"/>
            <a:ext cx="60898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– </a:t>
            </a:r>
            <a:r>
              <a:rPr lang="ar-EG" sz="2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en-US" sz="2000" b="1" dirty="0">
                <a:solidFill>
                  <a:srgbClr val="C0000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363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ومتوسط مُعدّل التغيّر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الجزء الأول </a:t>
            </a:r>
            <a:endParaRPr lang="ar-EG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0896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51" grpId="0"/>
      <p:bldP spid="54" grpId="0"/>
      <p:bldP spid="25" grpId="0" animBg="1"/>
      <p:bldP spid="22" grpId="0" animBg="1"/>
      <p:bldP spid="2" grpId="0" animBg="1"/>
      <p:bldP spid="27" grpId="0" animBg="1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74E4AA88-505D-4074-9CB3-AF0FECE57B23}"/>
              </a:ext>
            </a:extLst>
          </p:cNvPr>
          <p:cNvGrpSpPr/>
          <p:nvPr/>
        </p:nvGrpSpPr>
        <p:grpSpPr>
          <a:xfrm>
            <a:off x="0" y="0"/>
            <a:ext cx="12192000" cy="520505"/>
            <a:chOff x="0" y="0"/>
            <a:chExt cx="12192000" cy="52050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ACFED5F-AD30-4716-BB81-D72064988696}"/>
                </a:ext>
              </a:extLst>
            </p:cNvPr>
            <p:cNvSpPr/>
            <p:nvPr/>
          </p:nvSpPr>
          <p:spPr>
            <a:xfrm>
              <a:off x="0" y="0"/>
              <a:ext cx="12192000" cy="52050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E33D441-44FA-4736-86BD-1A46C38AF849}"/>
                </a:ext>
              </a:extLst>
            </p:cNvPr>
            <p:cNvCxnSpPr>
              <a:cxnSpLocks/>
            </p:cNvCxnSpPr>
            <p:nvPr/>
          </p:nvCxnSpPr>
          <p:spPr>
            <a:xfrm>
              <a:off x="14069" y="520505"/>
              <a:ext cx="121615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24BCFEC-1595-4AE9-AECD-FF1BCEE832DE}"/>
              </a:ext>
            </a:extLst>
          </p:cNvPr>
          <p:cNvSpPr txBox="1"/>
          <p:nvPr/>
        </p:nvSpPr>
        <p:spPr>
          <a:xfrm>
            <a:off x="4699600" y="-32136"/>
            <a:ext cx="199766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E0D283B-284D-4099-BFC4-088319702E2D}"/>
              </a:ext>
            </a:extLst>
          </p:cNvPr>
          <p:cNvSpPr/>
          <p:nvPr/>
        </p:nvSpPr>
        <p:spPr>
          <a:xfrm>
            <a:off x="10597946" y="757685"/>
            <a:ext cx="1437241" cy="64698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rtl="1"/>
            <a:r>
              <a:rPr lang="ar-E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تدريب (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E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: Diagonal Corners Rounded 21">
                <a:extLst>
                  <a:ext uri="{FF2B5EF4-FFF2-40B4-BE49-F238E27FC236}">
                    <a16:creationId xmlns:a16="http://schemas.microsoft.com/office/drawing/2014/main" id="{2CD56602-104E-4F04-9ED3-91728DAD56A5}"/>
                  </a:ext>
                </a:extLst>
              </p:cNvPr>
              <p:cNvSpPr/>
              <p:nvPr/>
            </p:nvSpPr>
            <p:spPr>
              <a:xfrm>
                <a:off x="211405" y="635262"/>
                <a:ext cx="10322886" cy="1203246"/>
              </a:xfrm>
              <a:prstGeom prst="round2DiagRect">
                <a:avLst>
                  <a:gd name="adj1" fmla="val 36060"/>
                  <a:gd name="adj2" fmla="val 0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ar-BH" sz="2800" b="1" dirty="0">
                    <a:latin typeface="Lotus-Light"/>
                  </a:rPr>
                  <a:t>استعمل التمثيل البياني لكل دالة من الدالتين أدناه؛ لتحديد </a:t>
                </a:r>
                <a:r>
                  <a:rPr lang="ar-BH" sz="2800" b="1" dirty="0">
                    <a:solidFill>
                      <a:srgbClr val="005AAD"/>
                    </a:solidFill>
                    <a:latin typeface="Lotus-Bold"/>
                  </a:rPr>
                  <a:t>قيم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005AAD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ar-BH" sz="2800" b="1" i="1" dirty="0">
                    <a:solidFill>
                      <a:srgbClr val="005AAD"/>
                    </a:solidFill>
                    <a:latin typeface="PalatinoLTStd-BoldItalic"/>
                  </a:rPr>
                  <a:t> </a:t>
                </a:r>
                <a:r>
                  <a:rPr lang="ar-BH" sz="2800" b="1" dirty="0">
                    <a:solidFill>
                      <a:srgbClr val="005AAD"/>
                    </a:solidFill>
                    <a:latin typeface="Lotus-Bold"/>
                  </a:rPr>
                  <a:t>التي يكون للدالة عندها قيم قصوى، وبّين نوع القيم القصوى</a:t>
                </a:r>
                <a:r>
                  <a:rPr lang="ar-BH" sz="2800" b="1" dirty="0">
                    <a:latin typeface="Lotus-Light"/>
                  </a:rPr>
                  <a:t> (قرِّب إلى أقرب 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ar-BH" sz="2800" b="1" dirty="0">
                    <a:latin typeface="Lotus-Light"/>
                  </a:rPr>
                  <a:t> وحدة )</a:t>
                </a:r>
              </a:p>
            </p:txBody>
          </p:sp>
        </mc:Choice>
        <mc:Fallback xmlns="">
          <p:sp>
            <p:nvSpPr>
              <p:cNvPr id="22" name="Rectangle: Diagonal Corners Rounded 21">
                <a:extLst>
                  <a:ext uri="{FF2B5EF4-FFF2-40B4-BE49-F238E27FC236}">
                    <a16:creationId xmlns:a16="http://schemas.microsoft.com/office/drawing/2014/main" id="{2CD56602-104E-4F04-9ED3-91728DAD56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405" y="635262"/>
                <a:ext cx="10322886" cy="1203246"/>
              </a:xfrm>
              <a:prstGeom prst="round2DiagRect">
                <a:avLst>
                  <a:gd name="adj1" fmla="val 36060"/>
                  <a:gd name="adj2" fmla="val 0"/>
                </a:avLst>
              </a:prstGeom>
              <a:blipFill>
                <a:blip r:embed="rId8"/>
                <a:stretch>
                  <a:fillRect b="-450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85B13EED-DD6B-4AAF-90CD-62CFB5AF18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62054" y="2006608"/>
            <a:ext cx="3222517" cy="40343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9B9A64C-DA38-4886-8BE3-B74E91C4953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406" y="2396843"/>
            <a:ext cx="850555" cy="8281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13FFCD4-F42A-43E5-A250-A546302818A1}"/>
                  </a:ext>
                </a:extLst>
              </p:cNvPr>
              <p:cNvSpPr txBox="1"/>
              <p:nvPr/>
            </p:nvSpPr>
            <p:spPr>
              <a:xfrm>
                <a:off x="985838" y="3778505"/>
                <a:ext cx="5677104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ar-BH" sz="3600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يوجد للدالة </a:t>
                </a:r>
                <a:r>
                  <a:rPr lang="ar-BH" sz="3600" b="1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قيمة عظمى مطلقة </a:t>
                </a:r>
                <a:r>
                  <a:rPr lang="ar-BH" sz="3600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عند </a:t>
                </a:r>
              </a:p>
              <a:p>
                <a:pPr algn="ctr" rtl="1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3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=−0.5</m:t>
                    </m:r>
                  </m:oMath>
                </a14:m>
                <a:r>
                  <a:rPr lang="ar-BH" sz="3600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 ، ومقدارها </a:t>
                </a:r>
                <a14:m>
                  <m:oMath xmlns:m="http://schemas.openxmlformats.org/officeDocument/2006/math">
                    <m:r>
                      <a:rPr lang="ar-BH" sz="3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600" b="0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ar-BH" sz="3600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تقريبًا.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13FFCD4-F42A-43E5-A250-A54630281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838" y="3778505"/>
                <a:ext cx="5677104" cy="1754326"/>
              </a:xfrm>
              <a:prstGeom prst="rect">
                <a:avLst/>
              </a:prstGeom>
              <a:blipFill>
                <a:blip r:embed="rId11"/>
                <a:stretch>
                  <a:fillRect b="-9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7E82B49-015E-4D51-9171-B8C49A45A4F0}"/>
              </a:ext>
            </a:extLst>
          </p:cNvPr>
          <p:cNvCxnSpPr>
            <a:cxnSpLocks/>
          </p:cNvCxnSpPr>
          <p:nvPr/>
        </p:nvCxnSpPr>
        <p:spPr>
          <a:xfrm flipV="1">
            <a:off x="8621718" y="2357392"/>
            <a:ext cx="720000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F85E9AE6-3DBF-49CD-8184-3F508D9ADAF7}"/>
              </a:ext>
            </a:extLst>
          </p:cNvPr>
          <p:cNvSpPr/>
          <p:nvPr/>
        </p:nvSpPr>
        <p:spPr>
          <a:xfrm>
            <a:off x="8934403" y="2272140"/>
            <a:ext cx="144000" cy="144000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FAB2A4D-5153-489E-BD7F-9CEA25E5827B}"/>
              </a:ext>
            </a:extLst>
          </p:cNvPr>
          <p:cNvSpPr/>
          <p:nvPr/>
        </p:nvSpPr>
        <p:spPr>
          <a:xfrm flipH="1">
            <a:off x="11316566" y="2119891"/>
            <a:ext cx="540000" cy="5400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B2CA5B-1D95-4561-A45B-75F2EB866FE6}"/>
              </a:ext>
            </a:extLst>
          </p:cNvPr>
          <p:cNvSpPr/>
          <p:nvPr/>
        </p:nvSpPr>
        <p:spPr>
          <a:xfrm>
            <a:off x="420149" y="6287795"/>
            <a:ext cx="60898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– </a:t>
            </a:r>
            <a:r>
              <a:rPr lang="ar-EG" sz="2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en-US" sz="2000" b="1" dirty="0">
                <a:solidFill>
                  <a:srgbClr val="C0000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363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ومتوسط مُعدّل التغيّر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الجزء الأول </a:t>
            </a:r>
            <a:endParaRPr lang="ar-EG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0A8E64C-5DBA-44B7-A7DF-9CFE49231F7F}"/>
              </a:ext>
            </a:extLst>
          </p:cNvPr>
          <p:cNvGrpSpPr/>
          <p:nvPr/>
        </p:nvGrpSpPr>
        <p:grpSpPr>
          <a:xfrm>
            <a:off x="176398" y="5731655"/>
            <a:ext cx="11707352" cy="436794"/>
            <a:chOff x="179847" y="1550087"/>
            <a:chExt cx="11707352" cy="436794"/>
          </a:xfrm>
          <a:solidFill>
            <a:schemeClr val="accent4">
              <a:lumMod val="50000"/>
            </a:schemeClr>
          </a:solidFill>
        </p:grpSpPr>
        <p:sp>
          <p:nvSpPr>
            <p:cNvPr id="16" name="Rectangle: Rounded Corners 27">
              <a:extLst>
                <a:ext uri="{FF2B5EF4-FFF2-40B4-BE49-F238E27FC236}">
                  <a16:creationId xmlns:a16="http://schemas.microsoft.com/office/drawing/2014/main" id="{86B4C8A0-6547-49E0-9F57-B5452671BA86}"/>
                </a:ext>
              </a:extLst>
            </p:cNvPr>
            <p:cNvSpPr/>
            <p:nvPr/>
          </p:nvSpPr>
          <p:spPr>
            <a:xfrm>
              <a:off x="3426831" y="1550087"/>
              <a:ext cx="8460368" cy="43679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EG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أوقف العرض وحل التدريب في ورقة خارجية، ثم </a:t>
              </a:r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تابع</a:t>
              </a:r>
              <a:r>
                <a:rPr lang="ar-EG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العرض لتتأكد من صحة حلك</a:t>
              </a:r>
            </a:p>
          </p:txBody>
        </p:sp>
        <p:sp>
          <p:nvSpPr>
            <p:cNvPr id="19" name="Rectangle: Rounded Corners 27">
              <a:extLst>
                <a:ext uri="{FF2B5EF4-FFF2-40B4-BE49-F238E27FC236}">
                  <a16:creationId xmlns:a16="http://schemas.microsoft.com/office/drawing/2014/main" id="{B87B40EC-6E93-4E08-B5B7-785A606A2071}"/>
                </a:ext>
              </a:extLst>
            </p:cNvPr>
            <p:cNvSpPr/>
            <p:nvPr/>
          </p:nvSpPr>
          <p:spPr>
            <a:xfrm>
              <a:off x="179847" y="1550087"/>
              <a:ext cx="2651760" cy="43679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معك من الزمن 3 دقائق</a:t>
              </a:r>
              <a:endParaRPr lang="ar-EG" sz="2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290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3" grpId="0"/>
      <p:bldP spid="28" grpId="0" animBg="1"/>
      <p:bldP spid="3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74E4AA88-505D-4074-9CB3-AF0FECE57B23}"/>
              </a:ext>
            </a:extLst>
          </p:cNvPr>
          <p:cNvGrpSpPr/>
          <p:nvPr/>
        </p:nvGrpSpPr>
        <p:grpSpPr>
          <a:xfrm>
            <a:off x="0" y="0"/>
            <a:ext cx="12192000" cy="520505"/>
            <a:chOff x="0" y="0"/>
            <a:chExt cx="12192000" cy="52050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ACFED5F-AD30-4716-BB81-D72064988696}"/>
                </a:ext>
              </a:extLst>
            </p:cNvPr>
            <p:cNvSpPr/>
            <p:nvPr/>
          </p:nvSpPr>
          <p:spPr>
            <a:xfrm>
              <a:off x="0" y="0"/>
              <a:ext cx="12192000" cy="52050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E33D441-44FA-4736-86BD-1A46C38AF849}"/>
                </a:ext>
              </a:extLst>
            </p:cNvPr>
            <p:cNvCxnSpPr>
              <a:cxnSpLocks/>
            </p:cNvCxnSpPr>
            <p:nvPr/>
          </p:nvCxnSpPr>
          <p:spPr>
            <a:xfrm>
              <a:off x="14069" y="520505"/>
              <a:ext cx="121615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24BCFEC-1595-4AE9-AECD-FF1BCEE832DE}"/>
              </a:ext>
            </a:extLst>
          </p:cNvPr>
          <p:cNvSpPr txBox="1"/>
          <p:nvPr/>
        </p:nvSpPr>
        <p:spPr>
          <a:xfrm>
            <a:off x="4699600" y="-32136"/>
            <a:ext cx="199766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</a:t>
            </a:r>
          </a:p>
        </p:txBody>
      </p:sp>
      <p:sp>
        <p:nvSpPr>
          <p:cNvPr id="49" name="Rectangle 2">
            <a:extLst>
              <a:ext uri="{FF2B5EF4-FFF2-40B4-BE49-F238E27FC236}">
                <a16:creationId xmlns:a16="http://schemas.microsoft.com/office/drawing/2014/main" id="{9B4E6559-A2A8-4B37-8EC2-538BFCA1D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8242" y="384861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ar-BH" altLang="ar-BH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ar-BH" altLang="ar-B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E0D283B-284D-4099-BFC4-088319702E2D}"/>
              </a:ext>
            </a:extLst>
          </p:cNvPr>
          <p:cNvSpPr/>
          <p:nvPr/>
        </p:nvSpPr>
        <p:spPr>
          <a:xfrm>
            <a:off x="10597946" y="757685"/>
            <a:ext cx="1437241" cy="64698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rtl="1"/>
            <a:r>
              <a:rPr lang="ar-E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تدريب (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EG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: Diagonal Corners Rounded 21">
                <a:extLst>
                  <a:ext uri="{FF2B5EF4-FFF2-40B4-BE49-F238E27FC236}">
                    <a16:creationId xmlns:a16="http://schemas.microsoft.com/office/drawing/2014/main" id="{2CD56602-104E-4F04-9ED3-91728DAD56A5}"/>
                  </a:ext>
                </a:extLst>
              </p:cNvPr>
              <p:cNvSpPr/>
              <p:nvPr/>
            </p:nvSpPr>
            <p:spPr>
              <a:xfrm>
                <a:off x="211405" y="635262"/>
                <a:ext cx="10322886" cy="1203246"/>
              </a:xfrm>
              <a:prstGeom prst="round2DiagRect">
                <a:avLst>
                  <a:gd name="adj1" fmla="val 36060"/>
                  <a:gd name="adj2" fmla="val 0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ar-BH" sz="2800" b="1" dirty="0">
                    <a:latin typeface="Lotus-Light"/>
                  </a:rPr>
                  <a:t>استعمل التمثيل البياني لكل دالة من الدالتين أدناه؛ لتحديد </a:t>
                </a:r>
                <a:r>
                  <a:rPr lang="ar-BH" sz="2800" b="1" dirty="0">
                    <a:solidFill>
                      <a:srgbClr val="005AAD"/>
                    </a:solidFill>
                    <a:latin typeface="Lotus-Bold"/>
                  </a:rPr>
                  <a:t>قيم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005AAD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ar-BH" sz="2800" b="1" i="1" dirty="0">
                    <a:solidFill>
                      <a:srgbClr val="005AAD"/>
                    </a:solidFill>
                    <a:latin typeface="PalatinoLTStd-BoldItalic"/>
                  </a:rPr>
                  <a:t> </a:t>
                </a:r>
                <a:r>
                  <a:rPr lang="ar-BH" sz="2800" b="1" dirty="0">
                    <a:solidFill>
                      <a:srgbClr val="005AAD"/>
                    </a:solidFill>
                    <a:latin typeface="Lotus-Bold"/>
                  </a:rPr>
                  <a:t>التي يكون للدالة عندها قيم قصوى، وبّين نوع القيم القصوى</a:t>
                </a:r>
                <a:r>
                  <a:rPr lang="ar-BH" sz="2800" b="1" dirty="0">
                    <a:latin typeface="Lotus-Light"/>
                  </a:rPr>
                  <a:t> (قرِّب إلى أقرب 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ar-BH" sz="2800" b="1" dirty="0">
                    <a:latin typeface="Lotus-Light"/>
                  </a:rPr>
                  <a:t> وحدة )</a:t>
                </a:r>
              </a:p>
            </p:txBody>
          </p:sp>
        </mc:Choice>
        <mc:Fallback xmlns="">
          <p:sp>
            <p:nvSpPr>
              <p:cNvPr id="22" name="Rectangle: Diagonal Corners Rounded 21">
                <a:extLst>
                  <a:ext uri="{FF2B5EF4-FFF2-40B4-BE49-F238E27FC236}">
                    <a16:creationId xmlns:a16="http://schemas.microsoft.com/office/drawing/2014/main" id="{2CD56602-104E-4F04-9ED3-91728DAD56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405" y="635262"/>
                <a:ext cx="10322886" cy="1203246"/>
              </a:xfrm>
              <a:prstGeom prst="round2DiagRect">
                <a:avLst>
                  <a:gd name="adj1" fmla="val 36060"/>
                  <a:gd name="adj2" fmla="val 0"/>
                </a:avLst>
              </a:prstGeom>
              <a:blipFill>
                <a:blip r:embed="rId2"/>
                <a:stretch>
                  <a:fillRect b="-450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85B13EED-DD6B-4AAF-90CD-62CFB5AF18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9310" y="1998082"/>
            <a:ext cx="5777256" cy="3866125"/>
          </a:xfrm>
          <a:prstGeom prst="rect">
            <a:avLst/>
          </a:prstGeom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9B9A64C-DA38-4886-8BE3-B74E91C495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919" y="1820001"/>
            <a:ext cx="850555" cy="8281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2215683-5CDE-4A69-AE02-4051DDF3956A}"/>
                  </a:ext>
                </a:extLst>
              </p:cNvPr>
              <p:cNvSpPr txBox="1"/>
              <p:nvPr/>
            </p:nvSpPr>
            <p:spPr>
              <a:xfrm>
                <a:off x="987444" y="3326909"/>
                <a:ext cx="445775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 algn="r" rtl="1">
                  <a:buFont typeface="Wingdings" panose="05000000000000000000" pitchFamily="2" charset="2"/>
                  <a:buChar char="q"/>
                </a:pPr>
                <a:r>
                  <a:rPr lang="ar-BH" sz="2800" dirty="0">
                    <a:solidFill>
                      <a:srgbClr val="002060"/>
                    </a:solidFill>
                    <a:latin typeface="Lotus-Light"/>
                  </a:rPr>
                  <a:t>يوجد للدالة </a:t>
                </a:r>
                <a:r>
                  <a:rPr lang="ar-BH" sz="2800" b="1" dirty="0">
                    <a:solidFill>
                      <a:srgbClr val="002060"/>
                    </a:solidFill>
                    <a:latin typeface="Lotus-Light"/>
                  </a:rPr>
                  <a:t>قيمة صغرى محلية </a:t>
                </a:r>
                <a:r>
                  <a:rPr lang="ar-BH" sz="2800" dirty="0">
                    <a:solidFill>
                      <a:srgbClr val="002060"/>
                    </a:solidFill>
                    <a:latin typeface="Lotus-Light"/>
                  </a:rPr>
                  <a:t>عند </a:t>
                </a:r>
                <a14:m>
                  <m:oMath xmlns:m="http://schemas.openxmlformats.org/officeDocument/2006/math">
                    <m:r>
                      <a:rPr lang="en-US" sz="2800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28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ar-BH" sz="2800" dirty="0">
                    <a:solidFill>
                      <a:srgbClr val="002060"/>
                    </a:solidFill>
                    <a:latin typeface="Lotus-Light"/>
                  </a:rPr>
                  <a:t>، ومقدارها </a:t>
                </a:r>
                <a14:m>
                  <m:oMath xmlns:m="http://schemas.openxmlformats.org/officeDocument/2006/math">
                    <m:r>
                      <a:rPr lang="ar-BH" sz="2800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ar-BH" sz="2800" b="0" i="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ar-BH" sz="2800" dirty="0">
                  <a:solidFill>
                    <a:srgbClr val="002060"/>
                  </a:solidFill>
                  <a:latin typeface="Lotus-Light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2215683-5CDE-4A69-AE02-4051DDF395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444" y="3326909"/>
                <a:ext cx="4457752" cy="954107"/>
              </a:xfrm>
              <a:prstGeom prst="rect">
                <a:avLst/>
              </a:prstGeom>
              <a:blipFill>
                <a:blip r:embed="rId5"/>
                <a:stretch>
                  <a:fillRect l="-274" t="-10897" r="-2462" b="-19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13FFCD4-F42A-43E5-A250-A546302818A1}"/>
                  </a:ext>
                </a:extLst>
              </p:cNvPr>
              <p:cNvSpPr txBox="1"/>
              <p:nvPr/>
            </p:nvSpPr>
            <p:spPr>
              <a:xfrm>
                <a:off x="824223" y="2348341"/>
                <a:ext cx="4608000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 algn="r" rtl="1">
                  <a:buFont typeface="Wingdings" panose="05000000000000000000" pitchFamily="2" charset="2"/>
                  <a:buChar char="q"/>
                </a:pPr>
                <a:r>
                  <a:rPr lang="ar-BH" sz="2800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يوجد للدالة </a:t>
                </a:r>
                <a:r>
                  <a:rPr lang="ar-BH" sz="2800" b="1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قيمة عظمى محلية </a:t>
                </a:r>
                <a:r>
                  <a:rPr lang="ar-BH" sz="2800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عند  </a:t>
                </a:r>
                <a14:m>
                  <m:oMath xmlns:m="http://schemas.openxmlformats.org/officeDocument/2006/math">
                    <m:r>
                      <a: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=−1</m:t>
                    </m:r>
                  </m:oMath>
                </a14:m>
                <a:r>
                  <a:rPr lang="ar-BH" sz="2800" dirty="0">
                    <a:solidFill>
                      <a:schemeClr val="accent6">
                        <a:lumMod val="50000"/>
                      </a:schemeClr>
                    </a:solidFill>
                    <a:latin typeface="Lotus-Light"/>
                  </a:rPr>
                  <a:t> ، ومقدارها </a:t>
                </a:r>
                <a14:m>
                  <m:oMath xmlns:m="http://schemas.openxmlformats.org/officeDocument/2006/math">
                    <m:r>
                      <a:rPr lang="ar-BH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ar-BH" sz="2800" dirty="0">
                  <a:solidFill>
                    <a:schemeClr val="accent6">
                      <a:lumMod val="50000"/>
                    </a:schemeClr>
                  </a:solidFill>
                  <a:latin typeface="Lotus-Light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13FFCD4-F42A-43E5-A250-A54630281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223" y="2348341"/>
                <a:ext cx="4608000" cy="954107"/>
              </a:xfrm>
              <a:prstGeom prst="rect">
                <a:avLst/>
              </a:prstGeom>
              <a:blipFill>
                <a:blip r:embed="rId6"/>
                <a:stretch>
                  <a:fillRect t="-10828" r="-2513" b="-19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7E82B49-015E-4D51-9171-B8C49A45A4F0}"/>
              </a:ext>
            </a:extLst>
          </p:cNvPr>
          <p:cNvCxnSpPr>
            <a:cxnSpLocks/>
          </p:cNvCxnSpPr>
          <p:nvPr/>
        </p:nvCxnSpPr>
        <p:spPr>
          <a:xfrm flipV="1">
            <a:off x="6938061" y="2864165"/>
            <a:ext cx="720000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6636B41-1B63-4CBE-8A51-9D59B3FB27BD}"/>
              </a:ext>
            </a:extLst>
          </p:cNvPr>
          <p:cNvCxnSpPr>
            <a:cxnSpLocks/>
          </p:cNvCxnSpPr>
          <p:nvPr/>
        </p:nvCxnSpPr>
        <p:spPr>
          <a:xfrm flipV="1">
            <a:off x="7323783" y="3626092"/>
            <a:ext cx="720000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0B1A58F4-9198-440C-8210-0C08806A724F}"/>
              </a:ext>
            </a:extLst>
          </p:cNvPr>
          <p:cNvSpPr/>
          <p:nvPr/>
        </p:nvSpPr>
        <p:spPr>
          <a:xfrm>
            <a:off x="7623216" y="3540840"/>
            <a:ext cx="144000" cy="144000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85E9AE6-3DBF-49CD-8184-3F508D9ADAF7}"/>
              </a:ext>
            </a:extLst>
          </p:cNvPr>
          <p:cNvSpPr/>
          <p:nvPr/>
        </p:nvSpPr>
        <p:spPr>
          <a:xfrm>
            <a:off x="7250746" y="2778913"/>
            <a:ext cx="144000" cy="144000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A647498-CD1D-4DA9-B182-1F965EE553A0}"/>
              </a:ext>
            </a:extLst>
          </p:cNvPr>
          <p:cNvCxnSpPr>
            <a:cxnSpLocks/>
          </p:cNvCxnSpPr>
          <p:nvPr/>
        </p:nvCxnSpPr>
        <p:spPr>
          <a:xfrm flipV="1">
            <a:off x="7556577" y="3426633"/>
            <a:ext cx="720000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12878AC5-D01E-4FF6-900D-C2365E2C2EF3}"/>
              </a:ext>
            </a:extLst>
          </p:cNvPr>
          <p:cNvSpPr/>
          <p:nvPr/>
        </p:nvSpPr>
        <p:spPr>
          <a:xfrm>
            <a:off x="7869262" y="3354633"/>
            <a:ext cx="144000" cy="144000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6E107EB-BCC1-41E6-BB56-F6C285302177}"/>
                  </a:ext>
                </a:extLst>
              </p:cNvPr>
              <p:cNvSpPr txBox="1"/>
              <p:nvPr/>
            </p:nvSpPr>
            <p:spPr>
              <a:xfrm>
                <a:off x="999321" y="4299172"/>
                <a:ext cx="445775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 algn="r" rtl="1">
                  <a:buFont typeface="Wingdings" panose="05000000000000000000" pitchFamily="2" charset="2"/>
                  <a:buChar char="q"/>
                </a:pPr>
                <a:r>
                  <a:rPr lang="ar-BH" sz="2800" dirty="0">
                    <a:solidFill>
                      <a:srgbClr val="C00000"/>
                    </a:solidFill>
                    <a:latin typeface="Lotus-Light"/>
                  </a:rPr>
                  <a:t>يوجد للدالة </a:t>
                </a:r>
                <a:r>
                  <a:rPr lang="ar-BH" sz="2800" b="1" dirty="0">
                    <a:solidFill>
                      <a:srgbClr val="C00000"/>
                    </a:solidFill>
                    <a:latin typeface="Lotus-Light"/>
                  </a:rPr>
                  <a:t>قيمة عظمى محلية </a:t>
                </a:r>
                <a:r>
                  <a:rPr lang="ar-BH" sz="2800" dirty="0">
                    <a:solidFill>
                      <a:srgbClr val="C00000"/>
                    </a:solidFill>
                    <a:latin typeface="Lotus-Light"/>
                  </a:rPr>
                  <a:t>عند </a:t>
                </a:r>
                <a14:m>
                  <m:oMath xmlns:m="http://schemas.openxmlformats.org/officeDocument/2006/math">
                    <m: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28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0.5</m:t>
                    </m:r>
                  </m:oMath>
                </a14:m>
                <a:r>
                  <a:rPr lang="ar-BH" sz="2800" dirty="0">
                    <a:solidFill>
                      <a:srgbClr val="C00000"/>
                    </a:solidFill>
                    <a:latin typeface="Lotus-Light"/>
                  </a:rPr>
                  <a:t>، ومقدارها </a:t>
                </a:r>
                <a14:m>
                  <m:oMath xmlns:m="http://schemas.openxmlformats.org/officeDocument/2006/math">
                    <m:r>
                      <a:rPr lang="ar-BH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ar-BH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.5</m:t>
                    </m:r>
                  </m:oMath>
                </a14:m>
                <a:r>
                  <a:rPr lang="ar-BH" sz="2800" dirty="0">
                    <a:solidFill>
                      <a:srgbClr val="C00000"/>
                    </a:solidFill>
                    <a:latin typeface="Lotus-Light"/>
                  </a:rPr>
                  <a:t> تقريبًا.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6E107EB-BCC1-41E6-BB56-F6C2853021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321" y="4299172"/>
                <a:ext cx="4457752" cy="954107"/>
              </a:xfrm>
              <a:prstGeom prst="rect">
                <a:avLst/>
              </a:prstGeom>
              <a:blipFill>
                <a:blip r:embed="rId7"/>
                <a:stretch>
                  <a:fillRect t="-10828" r="-2462" b="-19108"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val 35">
            <a:extLst>
              <a:ext uri="{FF2B5EF4-FFF2-40B4-BE49-F238E27FC236}">
                <a16:creationId xmlns:a16="http://schemas.microsoft.com/office/drawing/2014/main" id="{0FAB2A4D-5153-489E-BD7F-9CEA25E5827B}"/>
              </a:ext>
            </a:extLst>
          </p:cNvPr>
          <p:cNvSpPr/>
          <p:nvPr/>
        </p:nvSpPr>
        <p:spPr>
          <a:xfrm flipH="1">
            <a:off x="11316566" y="1956115"/>
            <a:ext cx="540000" cy="5400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B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FE288DC-AA77-40E1-893F-FE7F7A985E79}"/>
              </a:ext>
            </a:extLst>
          </p:cNvPr>
          <p:cNvCxnSpPr>
            <a:cxnSpLocks/>
          </p:cNvCxnSpPr>
          <p:nvPr/>
        </p:nvCxnSpPr>
        <p:spPr>
          <a:xfrm flipV="1">
            <a:off x="8008132" y="5140983"/>
            <a:ext cx="720000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BCA042A5-019B-4ED2-9AEC-D57D5CCE1DC0}"/>
              </a:ext>
            </a:extLst>
          </p:cNvPr>
          <p:cNvSpPr/>
          <p:nvPr/>
        </p:nvSpPr>
        <p:spPr>
          <a:xfrm>
            <a:off x="8335105" y="5068117"/>
            <a:ext cx="144000" cy="144000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582C276-37F3-4855-90CA-DDF2D3668D7D}"/>
                  </a:ext>
                </a:extLst>
              </p:cNvPr>
              <p:cNvSpPr txBox="1"/>
              <p:nvPr/>
            </p:nvSpPr>
            <p:spPr>
              <a:xfrm>
                <a:off x="1010096" y="5312885"/>
                <a:ext cx="445775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 algn="r" rtl="1">
                  <a:buFont typeface="Wingdings" panose="05000000000000000000" pitchFamily="2" charset="2"/>
                  <a:buChar char="q"/>
                </a:pPr>
                <a:r>
                  <a:rPr lang="ar-BH" sz="2800" dirty="0">
                    <a:solidFill>
                      <a:schemeClr val="tx1"/>
                    </a:solidFill>
                    <a:latin typeface="Lotus-Light"/>
                  </a:rPr>
                  <a:t>يوجد للدالة </a:t>
                </a:r>
                <a:r>
                  <a:rPr lang="ar-BH" sz="2800" b="1" dirty="0">
                    <a:solidFill>
                      <a:schemeClr val="tx1"/>
                    </a:solidFill>
                    <a:latin typeface="Lotus-Light"/>
                  </a:rPr>
                  <a:t>قيمة صغرى محلية </a:t>
                </a:r>
                <a:r>
                  <a:rPr lang="ar-BH" sz="2800" dirty="0">
                    <a:solidFill>
                      <a:schemeClr val="tx1"/>
                    </a:solidFill>
                    <a:latin typeface="Lotus-Light"/>
                  </a:rPr>
                  <a:t>عند </a:t>
                </a:r>
                <a14:m>
                  <m:oMath xmlns:m="http://schemas.openxmlformats.org/officeDocument/2006/math">
                    <m:r>
                      <a:rPr lang="en-US" sz="28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ar-BH" sz="2800" dirty="0">
                    <a:solidFill>
                      <a:schemeClr val="tx1"/>
                    </a:solidFill>
                    <a:latin typeface="Lotus-Light"/>
                  </a:rPr>
                  <a:t>، ومقدارها </a:t>
                </a:r>
                <a14:m>
                  <m:oMath xmlns:m="http://schemas.openxmlformats.org/officeDocument/2006/math">
                    <m:r>
                      <a:rPr lang="ar-BH" sz="28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ar-BH" sz="28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ar-BH" sz="2800" dirty="0">
                  <a:solidFill>
                    <a:schemeClr val="tx1"/>
                  </a:solidFill>
                  <a:latin typeface="Lotus-Light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582C276-37F3-4855-90CA-DDF2D3668D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096" y="5312885"/>
                <a:ext cx="4457752" cy="954107"/>
              </a:xfrm>
              <a:prstGeom prst="rect">
                <a:avLst/>
              </a:prstGeom>
              <a:blipFill>
                <a:blip r:embed="rId8"/>
                <a:stretch>
                  <a:fillRect l="-274" t="-10897" r="-2462" b="-19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>
            <a:extLst>
              <a:ext uri="{FF2B5EF4-FFF2-40B4-BE49-F238E27FC236}">
                <a16:creationId xmlns:a16="http://schemas.microsoft.com/office/drawing/2014/main" id="{825FE141-33EA-4236-A08A-339AB94E84F2}"/>
              </a:ext>
            </a:extLst>
          </p:cNvPr>
          <p:cNvSpPr/>
          <p:nvPr/>
        </p:nvSpPr>
        <p:spPr>
          <a:xfrm>
            <a:off x="420149" y="6287795"/>
            <a:ext cx="60898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– </a:t>
            </a:r>
            <a:r>
              <a:rPr lang="ar-EG" sz="2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en-US" sz="2000" b="1" dirty="0">
                <a:solidFill>
                  <a:srgbClr val="C0000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363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ومتوسط مُعدّل التغيّر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الجزء الأول </a:t>
            </a:r>
            <a:endParaRPr lang="ar-EG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982CE4F-BC2F-4C19-9B67-88F77809C1A5}"/>
              </a:ext>
            </a:extLst>
          </p:cNvPr>
          <p:cNvGrpSpPr/>
          <p:nvPr/>
        </p:nvGrpSpPr>
        <p:grpSpPr>
          <a:xfrm>
            <a:off x="225634" y="5561232"/>
            <a:ext cx="11707352" cy="436794"/>
            <a:chOff x="179847" y="1550087"/>
            <a:chExt cx="11707352" cy="436794"/>
          </a:xfrm>
          <a:solidFill>
            <a:schemeClr val="accent4">
              <a:lumMod val="50000"/>
            </a:schemeClr>
          </a:solidFill>
        </p:grpSpPr>
        <p:sp>
          <p:nvSpPr>
            <p:cNvPr id="41" name="Rectangle: Rounded Corners 27">
              <a:extLst>
                <a:ext uri="{FF2B5EF4-FFF2-40B4-BE49-F238E27FC236}">
                  <a16:creationId xmlns:a16="http://schemas.microsoft.com/office/drawing/2014/main" id="{D43609D3-29C8-471F-A9C2-EA9ACA9F9318}"/>
                </a:ext>
              </a:extLst>
            </p:cNvPr>
            <p:cNvSpPr/>
            <p:nvPr/>
          </p:nvSpPr>
          <p:spPr>
            <a:xfrm>
              <a:off x="3426831" y="1550087"/>
              <a:ext cx="8460368" cy="43679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EG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أوقف العرض وحل التدريب في ورقة خارجية، ثم </a:t>
              </a:r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تابع</a:t>
              </a:r>
              <a:r>
                <a:rPr lang="ar-EG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 العرض لتتأكد من صحة حلك</a:t>
              </a:r>
            </a:p>
          </p:txBody>
        </p:sp>
        <p:sp>
          <p:nvSpPr>
            <p:cNvPr id="42" name="Rectangle: Rounded Corners 27">
              <a:extLst>
                <a:ext uri="{FF2B5EF4-FFF2-40B4-BE49-F238E27FC236}">
                  <a16:creationId xmlns:a16="http://schemas.microsoft.com/office/drawing/2014/main" id="{D1C50FCE-DFFB-4DCA-AF9A-69174E18D134}"/>
                </a:ext>
              </a:extLst>
            </p:cNvPr>
            <p:cNvSpPr/>
            <p:nvPr/>
          </p:nvSpPr>
          <p:spPr>
            <a:xfrm>
              <a:off x="179847" y="1550087"/>
              <a:ext cx="2651760" cy="43679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BH" sz="24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معك من الزمن 3 دقائق</a:t>
              </a:r>
              <a:endParaRPr lang="ar-EG" sz="24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7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7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1" grpId="0"/>
      <p:bldP spid="23" grpId="0"/>
      <p:bldP spid="27" grpId="0" animBg="1"/>
      <p:bldP spid="28" grpId="0" animBg="1"/>
      <p:bldP spid="34" grpId="0" animBg="1"/>
      <p:bldP spid="35" grpId="0"/>
      <p:bldP spid="36" grpId="0" animBg="1"/>
      <p:bldP spid="38" grpId="0" animBg="1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738F8E-8268-44D1-A3A3-1108F4D112A2}"/>
              </a:ext>
            </a:extLst>
          </p:cNvPr>
          <p:cNvSpPr txBox="1"/>
          <p:nvPr/>
        </p:nvSpPr>
        <p:spPr>
          <a:xfrm>
            <a:off x="5672137" y="4171951"/>
            <a:ext cx="5548311" cy="1613639"/>
          </a:xfrm>
          <a:prstGeom prst="rect">
            <a:avLst/>
          </a:prstGeom>
          <a:noFill/>
        </p:spPr>
        <p:txBody>
          <a:bodyPr wrap="square" rtlCol="0">
            <a:prstTxWarp prst="textPlain">
              <a:avLst>
                <a:gd name="adj" fmla="val 49767"/>
              </a:avLst>
            </a:prstTxWarp>
            <a:spAutoFit/>
          </a:bodyPr>
          <a:lstStyle/>
          <a:p>
            <a:pPr algn="ctr" rtl="1"/>
            <a:r>
              <a:rPr lang="ar-BH" sz="4800" b="1" dirty="0"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مع أطيب الأمنيات لكم بالتوفيق والنجاح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0"/>
            <a:ext cx="11849100" cy="16144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8AAA39-1A7D-4C7B-A35B-5012ECA9B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5" y="753283"/>
            <a:ext cx="3953191" cy="52371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Rectangle 22"/>
          <p:cNvSpPr/>
          <p:nvPr/>
        </p:nvSpPr>
        <p:spPr>
          <a:xfrm>
            <a:off x="4786313" y="2328863"/>
            <a:ext cx="6957323" cy="95726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 rtl="1"/>
            <a:r>
              <a:rPr lang="ar-BH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لمزيد من التمارين يرجى الرجوع للكتاب المدرسي</a:t>
            </a:r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58CCD4-7F46-4926-8FAD-522D4F5601E7}"/>
              </a:ext>
            </a:extLst>
          </p:cNvPr>
          <p:cNvSpPr/>
          <p:nvPr/>
        </p:nvSpPr>
        <p:spPr>
          <a:xfrm>
            <a:off x="420149" y="6287795"/>
            <a:ext cx="60898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الرياضيات – </a:t>
            </a:r>
            <a:r>
              <a:rPr lang="ar-EG" sz="2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ريض </a:t>
            </a:r>
            <a:r>
              <a:rPr lang="en-US" sz="2000" b="1" dirty="0">
                <a:solidFill>
                  <a:srgbClr val="C00000"/>
                </a:solidFill>
                <a:latin typeface="Sakkal Majalla" panose="02000000000000000000" pitchFamily="2" charset="-78"/>
                <a:ea typeface="Cambria Math" panose="02040503050406030204" pitchFamily="18" charset="0"/>
                <a:cs typeface="Sakkal Majalla" panose="02000000000000000000" pitchFamily="2" charset="-78"/>
              </a:rPr>
              <a:t>363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القيم القصوى ومتوسط مُعدّل التغيّر</a:t>
            </a:r>
            <a:r>
              <a:rPr lang="ar-EG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–</a:t>
            </a:r>
            <a:r>
              <a:rPr lang="ar-BH" sz="2000" b="1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2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الجزء الأول </a:t>
            </a:r>
            <a:endParaRPr lang="ar-EG" sz="2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142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</p:bldLst>
  </p:timing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Calibri Light"/>
        <a:ea typeface=""/>
        <a:cs typeface="Sakkal Majalla"/>
      </a:majorFont>
      <a:minorFont>
        <a:latin typeface="Calibri"/>
        <a:ea typeface=""/>
        <a:cs typeface="Sakkal Majall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2" id="{E3179D85-748B-4FDF-862E-16611C5CA7B3}" vid="{4944A215-5C73-4608-AD00-C15DBE8F6A9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5324</TotalTime>
  <Words>1013</Words>
  <Application>Microsoft Office PowerPoint</Application>
  <PresentationFormat>Widescreen</PresentationFormat>
  <Paragraphs>127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Theme2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amlsalman987@outlook.com</cp:lastModifiedBy>
  <cp:revision>589</cp:revision>
  <dcterms:created xsi:type="dcterms:W3CDTF">2020-05-19T10:34:04Z</dcterms:created>
  <dcterms:modified xsi:type="dcterms:W3CDTF">2021-04-07T08:45:36Z</dcterms:modified>
</cp:coreProperties>
</file>