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327" r:id="rId3"/>
    <p:sldId id="258" r:id="rId4"/>
    <p:sldId id="345" r:id="rId5"/>
    <p:sldId id="346" r:id="rId6"/>
    <p:sldId id="347" r:id="rId7"/>
    <p:sldId id="372" r:id="rId8"/>
    <p:sldId id="373" r:id="rId9"/>
    <p:sldId id="374" r:id="rId10"/>
    <p:sldId id="375" r:id="rId11"/>
    <p:sldId id="376" r:id="rId12"/>
    <p:sldId id="377" r:id="rId13"/>
    <p:sldId id="378" r:id="rId14"/>
    <p:sldId id="379" r:id="rId15"/>
    <p:sldId id="380" r:id="rId16"/>
    <p:sldId id="381" r:id="rId17"/>
    <p:sldId id="382" r:id="rId18"/>
    <p:sldId id="28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CAF2"/>
    <a:srgbClr val="F9C3CB"/>
    <a:srgbClr val="FAFAFA"/>
    <a:srgbClr val="F5F5F5"/>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434" autoAdjust="0"/>
  </p:normalViewPr>
  <p:slideViewPr>
    <p:cSldViewPr snapToGrid="0">
      <p:cViewPr varScale="1">
        <p:scale>
          <a:sx n="70" d="100"/>
          <a:sy n="70" d="100"/>
        </p:scale>
        <p:origin x="7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3/4/2022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3/4/2022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3/4/2022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slideLayout" Target="../slideLayouts/slideLayout1.xml" /><Relationship Id="rId1" Type="http://schemas.openxmlformats.org/officeDocument/2006/relationships/tags" Target="../tags/tag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7325D765-378C-4D87-B6DA-25DAC2B8C136}"/>
              </a:ext>
            </a:extLst>
          </p:cNvPr>
          <p:cNvSpPr/>
          <p:nvPr/>
        </p:nvSpPr>
        <p:spPr>
          <a:xfrm rot="10800000" flipV="1">
            <a:off x="2552518" y="2090233"/>
            <a:ext cx="7086964" cy="3911097"/>
          </a:xfrm>
          <a:prstGeom prst="roundRect">
            <a:avLst/>
          </a:prstGeom>
          <a:solidFill>
            <a:schemeClr val="bg1">
              <a:lumMod val="85000"/>
            </a:schemeClr>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rgbClr val="FF0000"/>
                </a:solidFill>
                <a:latin typeface="Sakkal Majalla" panose="02000000000000000000" pitchFamily="2" charset="-78"/>
                <a:cs typeface="Sakkal Majalla" panose="02000000000000000000" pitchFamily="2" charset="-78"/>
              </a:rPr>
              <a:t>مادة التربية للمواطنة وحقوق الإنسان </a:t>
            </a:r>
          </a:p>
          <a:p>
            <a:pPr algn="ctr" rtl="1"/>
            <a:r>
              <a:rPr lang="ar-BH" sz="3600" b="1" dirty="0">
                <a:solidFill>
                  <a:srgbClr val="FF0000"/>
                </a:solidFill>
                <a:latin typeface="Sakkal Majalla" panose="02000000000000000000" pitchFamily="2" charset="-78"/>
                <a:cs typeface="Sakkal Majalla" panose="02000000000000000000" pitchFamily="2" charset="-78"/>
              </a:rPr>
              <a:t> الصف الثاني عشر – وطن 301</a:t>
            </a:r>
          </a:p>
          <a:p>
            <a:pPr algn="ctr" rtl="1"/>
            <a:r>
              <a:rPr lang="ar-BH" sz="3600" b="1" dirty="0">
                <a:solidFill>
                  <a:srgbClr val="FF0000"/>
                </a:solidFill>
                <a:latin typeface="Sakkal Majalla" panose="02000000000000000000" pitchFamily="2" charset="-78"/>
                <a:cs typeface="Sakkal Majalla" panose="02000000000000000000" pitchFamily="2" charset="-78"/>
              </a:rPr>
              <a:t>الفصل الأول</a:t>
            </a:r>
          </a:p>
          <a:p>
            <a:pPr algn="ctr" rtl="1"/>
            <a:r>
              <a:rPr lang="ar-BH" sz="3600" b="1" dirty="0">
                <a:solidFill>
                  <a:srgbClr val="FF0000"/>
                </a:solidFill>
                <a:latin typeface="Sakkal Majalla" panose="02000000000000000000" pitchFamily="2" charset="-78"/>
                <a:cs typeface="Sakkal Majalla" panose="02000000000000000000" pitchFamily="2" charset="-78"/>
              </a:rPr>
              <a:t>مدار الاهتمام الأول</a:t>
            </a:r>
          </a:p>
          <a:p>
            <a:pPr algn="ctr" rtl="1"/>
            <a:r>
              <a:rPr lang="ar-BH" sz="3600" b="1" dirty="0">
                <a:solidFill>
                  <a:schemeClr val="tx1">
                    <a:lumMod val="95000"/>
                    <a:lumOff val="5000"/>
                  </a:schemeClr>
                </a:solidFill>
                <a:latin typeface="Sakkal Majalla" panose="02000000000000000000" pitchFamily="2" charset="-78"/>
                <a:cs typeface="Sakkal Majalla" panose="02000000000000000000" pitchFamily="2" charset="-78"/>
              </a:rPr>
              <a:t>الدرس الثاني: </a:t>
            </a:r>
          </a:p>
          <a:p>
            <a:pPr algn="ctr" rtl="1"/>
            <a:r>
              <a:rPr lang="ar-BH" sz="3600" b="1" dirty="0">
                <a:solidFill>
                  <a:srgbClr val="FF0000"/>
                </a:solidFill>
                <a:latin typeface="Sakkal Majalla" panose="02000000000000000000" pitchFamily="2" charset="-78"/>
                <a:cs typeface="Sakkal Majalla" panose="02000000000000000000" pitchFamily="2" charset="-78"/>
              </a:rPr>
              <a:t>الطرق السلمية لحل الخلافات والنزاعات الدوليّة.</a:t>
            </a:r>
          </a:p>
        </p:txBody>
      </p:sp>
    </p:spTree>
    <p:extLst>
      <p:ext uri="{BB962C8B-B14F-4D97-AF65-F5344CB8AC3E}">
        <p14:creationId xmlns:p14="http://schemas.microsoft.com/office/powerpoint/2010/main" val="4217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EBF5E2E6-636B-448E-830D-7BA0FE669B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3777" y="254000"/>
            <a:ext cx="1646183" cy="1268068"/>
          </a:xfrm>
          <a:prstGeom prst="rect">
            <a:avLst/>
          </a:prstGeom>
        </p:spPr>
      </p:pic>
      <p:sp>
        <p:nvSpPr>
          <p:cNvPr id="4" name="Rounded Rectangle 5">
            <a:extLst>
              <a:ext uri="{FF2B5EF4-FFF2-40B4-BE49-F238E27FC236}">
                <a16:creationId xmlns:a16="http://schemas.microsoft.com/office/drawing/2014/main" id="{77B642E3-B7AB-44BA-9FF5-4AF712112A90}"/>
              </a:ext>
            </a:extLst>
          </p:cNvPr>
          <p:cNvSpPr/>
          <p:nvPr/>
        </p:nvSpPr>
        <p:spPr>
          <a:xfrm>
            <a:off x="3127069" y="1126658"/>
            <a:ext cx="4997003" cy="914400"/>
          </a:xfrm>
          <a:prstGeom prst="roundRect">
            <a:avLst/>
          </a:prstGeom>
          <a:solidFill>
            <a:schemeClr val="accent2">
              <a:lumMod val="60000"/>
              <a:lumOff val="40000"/>
            </a:schemeClr>
          </a:solidFill>
          <a:ln>
            <a:noFill/>
          </a:ln>
          <a:effectLst>
            <a:innerShdw blurRad="114300">
              <a:prstClr val="black"/>
            </a:inn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5"/>
          </a:lnRef>
          <a:fillRef idx="2">
            <a:schemeClr val="accent5"/>
          </a:fillRef>
          <a:effectRef idx="1">
            <a:schemeClr val="accent5"/>
          </a:effectRef>
          <a:fontRef idx="minor">
            <a:schemeClr val="dk1"/>
          </a:fontRef>
        </p:style>
        <p:txBody>
          <a:bodyPr rtlCol="0" anchor="ctr"/>
          <a:lstStyle/>
          <a:p>
            <a:pPr algn="ctr"/>
            <a:r>
              <a:rPr lang="ar-BH" sz="4400" dirty="0">
                <a:solidFill>
                  <a:srgbClr val="FF0000"/>
                </a:solidFill>
                <a:latin typeface="Sakkal Majalla" panose="02000000000000000000" pitchFamily="2" charset="-78"/>
                <a:cs typeface="Sakkal Majalla" panose="02000000000000000000" pitchFamily="2" charset="-78"/>
              </a:rPr>
              <a:t>أهداف الدرس:</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5" name="Rounded Rectangle 3">
            <a:extLst>
              <a:ext uri="{FF2B5EF4-FFF2-40B4-BE49-F238E27FC236}">
                <a16:creationId xmlns:a16="http://schemas.microsoft.com/office/drawing/2014/main" id="{176671EE-179B-44B3-864A-7AF54ABC855C}"/>
              </a:ext>
            </a:extLst>
          </p:cNvPr>
          <p:cNvSpPr/>
          <p:nvPr/>
        </p:nvSpPr>
        <p:spPr>
          <a:xfrm>
            <a:off x="560173" y="2380735"/>
            <a:ext cx="10206681" cy="3366405"/>
          </a:xfrm>
          <a:prstGeom prst="roundRect">
            <a:avLst/>
          </a:prstGeom>
          <a:solidFill>
            <a:schemeClr val="accent4">
              <a:lumMod val="20000"/>
              <a:lumOff val="8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SA" sz="3200" b="1" dirty="0">
                <a:solidFill>
                  <a:schemeClr val="tx1"/>
                </a:solidFill>
                <a:latin typeface="Sakkal Majalla" panose="02000000000000000000" pitchFamily="2" charset="-78"/>
                <a:cs typeface="Sakkal Majalla" panose="02000000000000000000" pitchFamily="2" charset="-78"/>
              </a:rPr>
              <a:t>-</a:t>
            </a:r>
            <a:r>
              <a:rPr lang="ar-BH" sz="3200" b="1" dirty="0">
                <a:solidFill>
                  <a:schemeClr val="tx1"/>
                </a:solidFill>
                <a:latin typeface="Sakkal Majalla" panose="02000000000000000000" pitchFamily="2" charset="-78"/>
                <a:cs typeface="Sakkal Majalla" panose="02000000000000000000" pitchFamily="2" charset="-78"/>
              </a:rPr>
              <a:t> </a:t>
            </a:r>
            <a:r>
              <a:rPr lang="ar-SA" sz="3200" b="1" dirty="0">
                <a:solidFill>
                  <a:schemeClr val="tx1"/>
                </a:solidFill>
                <a:latin typeface="Sakkal Majalla" panose="02000000000000000000" pitchFamily="2" charset="-78"/>
                <a:cs typeface="Sakkal Majalla" panose="02000000000000000000" pitchFamily="2" charset="-78"/>
              </a:rPr>
              <a:t>يتعرّف مفهوم الخلافات والنز</a:t>
            </a:r>
            <a:r>
              <a:rPr lang="ar-BH" sz="3200" b="1" dirty="0">
                <a:solidFill>
                  <a:schemeClr val="tx1"/>
                </a:solidFill>
                <a:latin typeface="Sakkal Majalla" panose="02000000000000000000" pitchFamily="2" charset="-78"/>
                <a:cs typeface="Sakkal Majalla" panose="02000000000000000000" pitchFamily="2" charset="-78"/>
              </a:rPr>
              <a:t>ا</a:t>
            </a:r>
            <a:r>
              <a:rPr lang="ar-SA" sz="3200" b="1" dirty="0">
                <a:solidFill>
                  <a:schemeClr val="tx1"/>
                </a:solidFill>
                <a:latin typeface="Sakkal Majalla" panose="02000000000000000000" pitchFamily="2" charset="-78"/>
                <a:cs typeface="Sakkal Majalla" panose="02000000000000000000" pitchFamily="2" charset="-78"/>
              </a:rPr>
              <a:t>عات الدولية.</a:t>
            </a:r>
            <a:endParaRPr lang="en-US" sz="3200" dirty="0">
              <a:solidFill>
                <a:schemeClr val="tx1"/>
              </a:solidFill>
              <a:latin typeface="Sakkal Majalla" panose="02000000000000000000" pitchFamily="2" charset="-78"/>
              <a:cs typeface="Sakkal Majalla" panose="02000000000000000000" pitchFamily="2" charset="-78"/>
            </a:endParaRPr>
          </a:p>
          <a:p>
            <a:pPr algn="just" rtl="1"/>
            <a:r>
              <a:rPr lang="ar-SA" sz="3200" b="1" dirty="0">
                <a:solidFill>
                  <a:schemeClr val="tx1"/>
                </a:solidFill>
                <a:latin typeface="Sakkal Majalla" panose="02000000000000000000" pitchFamily="2" charset="-78"/>
                <a:cs typeface="Sakkal Majalla" panose="02000000000000000000" pitchFamily="2" charset="-78"/>
              </a:rPr>
              <a:t>-</a:t>
            </a:r>
            <a:r>
              <a:rPr lang="ar-BH" sz="3200" b="1" dirty="0">
                <a:solidFill>
                  <a:schemeClr val="tx1"/>
                </a:solidFill>
                <a:latin typeface="Sakkal Majalla" panose="02000000000000000000" pitchFamily="2" charset="-78"/>
                <a:cs typeface="Sakkal Majalla" panose="02000000000000000000" pitchFamily="2" charset="-78"/>
              </a:rPr>
              <a:t> </a:t>
            </a:r>
            <a:r>
              <a:rPr lang="ar-SA" sz="3200" b="1" dirty="0">
                <a:solidFill>
                  <a:schemeClr val="tx1"/>
                </a:solidFill>
                <a:latin typeface="Sakkal Majalla" panose="02000000000000000000" pitchFamily="2" charset="-78"/>
                <a:cs typeface="Sakkal Majalla" panose="02000000000000000000" pitchFamily="2" charset="-78"/>
              </a:rPr>
              <a:t>يتبيّن الطرق السلمية ل</a:t>
            </a:r>
            <a:r>
              <a:rPr lang="ar-BH" sz="3200" b="1" dirty="0">
                <a:solidFill>
                  <a:schemeClr val="tx1"/>
                </a:solidFill>
                <a:latin typeface="Sakkal Majalla" panose="02000000000000000000" pitchFamily="2" charset="-78"/>
                <a:cs typeface="Sakkal Majalla" panose="02000000000000000000" pitchFamily="2" charset="-78"/>
              </a:rPr>
              <a:t>حل</a:t>
            </a:r>
            <a:r>
              <a:rPr lang="ar-SA" sz="3200" b="1" dirty="0">
                <a:solidFill>
                  <a:schemeClr val="tx1"/>
                </a:solidFill>
                <a:latin typeface="Sakkal Majalla" panose="02000000000000000000" pitchFamily="2" charset="-78"/>
                <a:cs typeface="Sakkal Majalla" panose="02000000000000000000" pitchFamily="2" charset="-78"/>
              </a:rPr>
              <a:t> الخلافات والنزاعات الدولية.</a:t>
            </a:r>
            <a:endParaRPr lang="en-US" sz="3200" dirty="0">
              <a:solidFill>
                <a:schemeClr val="tx1"/>
              </a:solidFill>
              <a:latin typeface="Sakkal Majalla" panose="02000000000000000000" pitchFamily="2" charset="-78"/>
              <a:cs typeface="Sakkal Majalla" panose="02000000000000000000" pitchFamily="2" charset="-78"/>
            </a:endParaRPr>
          </a:p>
          <a:p>
            <a:pPr algn="justLow" rtl="1"/>
            <a:r>
              <a:rPr lang="ar-SA" sz="3200" b="1" dirty="0">
                <a:solidFill>
                  <a:schemeClr val="tx1"/>
                </a:solidFill>
                <a:latin typeface="Sakkal Majalla" panose="02000000000000000000" pitchFamily="2" charset="-78"/>
                <a:cs typeface="Sakkal Majalla" panose="02000000000000000000" pitchFamily="2" charset="-78"/>
              </a:rPr>
              <a:t>-</a:t>
            </a:r>
            <a:r>
              <a:rPr lang="ar-BH" sz="3200" b="1" dirty="0">
                <a:solidFill>
                  <a:schemeClr val="tx1"/>
                </a:solidFill>
                <a:latin typeface="Sakkal Majalla" panose="02000000000000000000" pitchFamily="2" charset="-78"/>
                <a:cs typeface="Sakkal Majalla" panose="02000000000000000000" pitchFamily="2" charset="-78"/>
              </a:rPr>
              <a:t> </a:t>
            </a:r>
            <a:r>
              <a:rPr lang="ar-SA" sz="3200" b="1" dirty="0">
                <a:solidFill>
                  <a:schemeClr val="tx1"/>
                </a:solidFill>
                <a:latin typeface="Sakkal Majalla" panose="02000000000000000000" pitchFamily="2" charset="-78"/>
                <a:cs typeface="Sakkal Majalla" panose="02000000000000000000" pitchFamily="2" charset="-78"/>
              </a:rPr>
              <a:t>ي</a:t>
            </a:r>
            <a:r>
              <a:rPr lang="ar-BH" sz="3200" b="1" dirty="0">
                <a:solidFill>
                  <a:schemeClr val="tx1"/>
                </a:solidFill>
                <a:latin typeface="Sakkal Majalla" panose="02000000000000000000" pitchFamily="2" charset="-78"/>
                <a:cs typeface="Sakkal Majalla" panose="02000000000000000000" pitchFamily="2" charset="-78"/>
              </a:rPr>
              <a:t>ستنتج</a:t>
            </a:r>
            <a:r>
              <a:rPr lang="ar-SA" sz="3200" b="1" dirty="0">
                <a:solidFill>
                  <a:schemeClr val="tx1"/>
                </a:solidFill>
                <a:latin typeface="Sakkal Majalla" panose="02000000000000000000" pitchFamily="2" charset="-78"/>
                <a:cs typeface="Sakkal Majalla" panose="02000000000000000000" pitchFamily="2" charset="-78"/>
              </a:rPr>
              <a:t> الفرق بين مختلف الطرق السلمية ل</a:t>
            </a:r>
            <a:r>
              <a:rPr lang="ar-BH" sz="3200" b="1" dirty="0">
                <a:solidFill>
                  <a:schemeClr val="tx1"/>
                </a:solidFill>
                <a:latin typeface="Sakkal Majalla" panose="02000000000000000000" pitchFamily="2" charset="-78"/>
                <a:cs typeface="Sakkal Majalla" panose="02000000000000000000" pitchFamily="2" charset="-78"/>
              </a:rPr>
              <a:t>حل</a:t>
            </a:r>
            <a:r>
              <a:rPr lang="ar-SA" sz="3200" b="1" dirty="0">
                <a:solidFill>
                  <a:schemeClr val="tx1"/>
                </a:solidFill>
                <a:latin typeface="Sakkal Majalla" panose="02000000000000000000" pitchFamily="2" charset="-78"/>
                <a:cs typeface="Sakkal Majalla" panose="02000000000000000000" pitchFamily="2" charset="-78"/>
              </a:rPr>
              <a:t> الخلافات والنزاعات الدوليّة.</a:t>
            </a:r>
            <a:endParaRPr lang="en-US" sz="3200" dirty="0">
              <a:solidFill>
                <a:schemeClr val="tx1"/>
              </a:solidFill>
              <a:latin typeface="Sakkal Majalla" panose="02000000000000000000" pitchFamily="2" charset="-78"/>
              <a:cs typeface="Sakkal Majalla" panose="02000000000000000000" pitchFamily="2" charset="-78"/>
            </a:endParaRPr>
          </a:p>
          <a:p>
            <a:pPr algn="justLow" rtl="1"/>
            <a:r>
              <a:rPr lang="ar-SA" sz="3200" b="1" dirty="0">
                <a:solidFill>
                  <a:schemeClr val="tx1"/>
                </a:solidFill>
                <a:latin typeface="Sakkal Majalla" panose="02000000000000000000" pitchFamily="2" charset="-78"/>
                <a:cs typeface="Sakkal Majalla" panose="02000000000000000000" pitchFamily="2" charset="-78"/>
              </a:rPr>
              <a:t>-</a:t>
            </a:r>
            <a:r>
              <a:rPr lang="ar-BH" sz="3200" b="1" dirty="0">
                <a:solidFill>
                  <a:schemeClr val="tx1"/>
                </a:solidFill>
                <a:latin typeface="Sakkal Majalla" panose="02000000000000000000" pitchFamily="2" charset="-78"/>
                <a:cs typeface="Sakkal Majalla" panose="02000000000000000000" pitchFamily="2" charset="-78"/>
              </a:rPr>
              <a:t> </a:t>
            </a:r>
            <a:r>
              <a:rPr lang="ar-SA" sz="3200" b="1" dirty="0">
                <a:solidFill>
                  <a:schemeClr val="tx1"/>
                </a:solidFill>
                <a:latin typeface="Sakkal Majalla" panose="02000000000000000000" pitchFamily="2" charset="-78"/>
                <a:cs typeface="Sakkal Majalla" panose="02000000000000000000" pitchFamily="2" charset="-78"/>
              </a:rPr>
              <a:t>يثمن دور المجتمع الدولي في </a:t>
            </a:r>
            <a:r>
              <a:rPr lang="ar-BH" sz="3200" b="1" dirty="0">
                <a:solidFill>
                  <a:schemeClr val="tx1"/>
                </a:solidFill>
                <a:latin typeface="Sakkal Majalla" panose="02000000000000000000" pitchFamily="2" charset="-78"/>
                <a:cs typeface="Sakkal Majalla" panose="02000000000000000000" pitchFamily="2" charset="-78"/>
              </a:rPr>
              <a:t>حل</a:t>
            </a:r>
            <a:r>
              <a:rPr lang="ar-SA" sz="3200" b="1" dirty="0">
                <a:solidFill>
                  <a:schemeClr val="tx1"/>
                </a:solidFill>
                <a:latin typeface="Sakkal Majalla" panose="02000000000000000000" pitchFamily="2" charset="-78"/>
                <a:cs typeface="Sakkal Majalla" panose="02000000000000000000" pitchFamily="2" charset="-78"/>
              </a:rPr>
              <a:t> الخلافات والنزاعات الدوليّة بشكل سلمي.</a:t>
            </a:r>
            <a:endParaRPr lang="en-US" sz="3200" dirty="0">
              <a:solidFill>
                <a:schemeClr val="tx1"/>
              </a:solidFill>
              <a:latin typeface="Sakkal Majalla" panose="02000000000000000000" pitchFamily="2" charset="-78"/>
              <a:cs typeface="Sakkal Majalla" panose="02000000000000000000" pitchFamily="2" charset="-78"/>
            </a:endParaRPr>
          </a:p>
        </p:txBody>
      </p:sp>
      <p:sp>
        <p:nvSpPr>
          <p:cNvPr id="6"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custDataLst>
      <p:tags r:id="rId1"/>
    </p:custDataLst>
    <p:extLst>
      <p:ext uri="{BB962C8B-B14F-4D97-AF65-F5344CB8AC3E}">
        <p14:creationId xmlns:p14="http://schemas.microsoft.com/office/powerpoint/2010/main" val="3046541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630CB15-63D5-414C-B514-202DD4935E5F}"/>
              </a:ext>
            </a:extLst>
          </p:cNvPr>
          <p:cNvSpPr/>
          <p:nvPr/>
        </p:nvSpPr>
        <p:spPr>
          <a:xfrm>
            <a:off x="10206681" y="129653"/>
            <a:ext cx="1517917" cy="757687"/>
          </a:xfrm>
          <a:prstGeom prst="roundRect">
            <a:avLst/>
          </a:prstGeom>
          <a:solidFill>
            <a:schemeClr val="accent2">
              <a:lumMod val="60000"/>
              <a:lumOff val="40000"/>
            </a:schemeClr>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r>
              <a:rPr lang="ar-BH" sz="3200" dirty="0">
                <a:solidFill>
                  <a:schemeClr val="tx1"/>
                </a:solidFill>
                <a:latin typeface="Sakkal Majalla" panose="02000000000000000000" pitchFamily="2" charset="-78"/>
                <a:cs typeface="Sakkal Majalla" panose="02000000000000000000" pitchFamily="2" charset="-78"/>
              </a:rPr>
              <a:t>مقدمة</a:t>
            </a:r>
            <a:endParaRPr lang="en-US" sz="3200" dirty="0">
              <a:solidFill>
                <a:schemeClr val="tx1"/>
              </a:solidFill>
              <a:latin typeface="Sakkal Majalla" panose="02000000000000000000" pitchFamily="2" charset="-78"/>
              <a:cs typeface="Sakkal Majalla" panose="02000000000000000000" pitchFamily="2" charset="-78"/>
            </a:endParaRPr>
          </a:p>
        </p:txBody>
      </p:sp>
      <p:sp>
        <p:nvSpPr>
          <p:cNvPr id="14" name="Rectangle: Rounded Corners 13">
            <a:extLst>
              <a:ext uri="{FF2B5EF4-FFF2-40B4-BE49-F238E27FC236}">
                <a16:creationId xmlns:a16="http://schemas.microsoft.com/office/drawing/2014/main" id="{3BAA10BE-443D-4AC4-B552-AA6AEFCCA6D5}"/>
              </a:ext>
            </a:extLst>
          </p:cNvPr>
          <p:cNvSpPr/>
          <p:nvPr/>
        </p:nvSpPr>
        <p:spPr>
          <a:xfrm>
            <a:off x="762570" y="964854"/>
            <a:ext cx="10352427" cy="1195306"/>
          </a:xfrm>
          <a:prstGeom prst="roundRect">
            <a:avLst/>
          </a:prstGeom>
          <a:solidFill>
            <a:schemeClr val="accent4">
              <a:lumMod val="20000"/>
              <a:lumOff val="80000"/>
            </a:schemeClr>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rtl="1"/>
            <a:endParaRPr lang="ar-BH" sz="2800" dirty="0">
              <a:solidFill>
                <a:schemeClr val="tx1"/>
              </a:solidFill>
              <a:latin typeface="Sakkal Majalla" panose="02000000000000000000" pitchFamily="2" charset="-78"/>
              <a:cs typeface="Sakkal Majalla" panose="02000000000000000000" pitchFamily="2" charset="-78"/>
            </a:endParaRPr>
          </a:p>
          <a:p>
            <a:pPr algn="justLow" rtl="1"/>
            <a:r>
              <a:rPr lang="ar-SA" sz="2800" dirty="0">
                <a:solidFill>
                  <a:schemeClr val="tx1"/>
                </a:solidFill>
                <a:latin typeface="Sakkal Majalla" panose="02000000000000000000" pitchFamily="2" charset="-78"/>
                <a:cs typeface="Sakkal Majalla" panose="02000000000000000000" pitchFamily="2" charset="-78"/>
              </a:rPr>
              <a:t>ميّزت الخلافات والنزاعات العلاقات بين الشعوب والدول في مختلف المراحل التاريخيّة حتّى يومنا هذ</a:t>
            </a:r>
            <a:r>
              <a:rPr lang="ar-BH" sz="2800" dirty="0">
                <a:solidFill>
                  <a:schemeClr val="tx1"/>
                </a:solidFill>
                <a:latin typeface="Sakkal Majalla" panose="02000000000000000000" pitchFamily="2" charset="-78"/>
                <a:cs typeface="Sakkal Majalla" panose="02000000000000000000" pitchFamily="2" charset="-78"/>
              </a:rPr>
              <a:t>ا</a:t>
            </a:r>
            <a:r>
              <a:rPr lang="ar-SA" sz="2800" dirty="0">
                <a:solidFill>
                  <a:schemeClr val="tx1"/>
                </a:solidFill>
                <a:latin typeface="Sakkal Majalla" panose="02000000000000000000" pitchFamily="2" charset="-78"/>
                <a:cs typeface="Sakkal Majalla" panose="02000000000000000000" pitchFamily="2" charset="-78"/>
              </a:rPr>
              <a:t>، حيث تنتشر في العديد من مناطق العالم</a:t>
            </a:r>
            <a:r>
              <a:rPr lang="ar-BH" sz="2800" dirty="0">
                <a:solidFill>
                  <a:schemeClr val="tx1"/>
                </a:solidFill>
                <a:latin typeface="Sakkal Majalla" panose="02000000000000000000" pitchFamily="2" charset="-78"/>
                <a:cs typeface="Sakkal Majalla" panose="02000000000000000000" pitchFamily="2" charset="-78"/>
              </a:rPr>
              <a:t>. </a:t>
            </a:r>
            <a:r>
              <a:rPr lang="ar-SA" sz="2800" u="sng" dirty="0">
                <a:solidFill>
                  <a:srgbClr val="FF0000"/>
                </a:solidFill>
                <a:latin typeface="Sakkal Majalla" panose="02000000000000000000" pitchFamily="2" charset="-78"/>
                <a:cs typeface="Sakkal Majalla" panose="02000000000000000000" pitchFamily="2" charset="-78"/>
              </a:rPr>
              <a:t>أدّت هذه الخلافات والنزاعات الدوليّة إلى العديد من الآثار</a:t>
            </a:r>
            <a:r>
              <a:rPr lang="ar-BH" sz="2800" u="sng" dirty="0">
                <a:solidFill>
                  <a:srgbClr val="FF0000"/>
                </a:solidFill>
                <a:latin typeface="Sakkal Majalla" panose="02000000000000000000" pitchFamily="2" charset="-78"/>
                <a:cs typeface="Sakkal Majalla" panose="02000000000000000000" pitchFamily="2" charset="-78"/>
              </a:rPr>
              <a:t>:</a:t>
            </a:r>
            <a:endParaRPr lang="en-US" sz="2800" u="sng" dirty="0">
              <a:solidFill>
                <a:srgbClr val="FF0000"/>
              </a:solidFill>
              <a:latin typeface="Sakkal Majalla" panose="02000000000000000000" pitchFamily="2" charset="-78"/>
              <a:cs typeface="Sakkal Majalla" panose="02000000000000000000" pitchFamily="2" charset="-78"/>
            </a:endParaRPr>
          </a:p>
          <a:p>
            <a:pPr lvl="0" algn="justLow" rtl="1"/>
            <a:endParaRPr lang="en-US" sz="2800" u="sng" dirty="0">
              <a:solidFill>
                <a:schemeClr val="tx1"/>
              </a:solidFill>
              <a:latin typeface="Sakkal Majalla" panose="02000000000000000000" pitchFamily="2" charset="-78"/>
              <a:cs typeface="Sakkal Majalla" panose="02000000000000000000" pitchFamily="2" charset="-78"/>
            </a:endParaRPr>
          </a:p>
        </p:txBody>
      </p:sp>
      <p:sp>
        <p:nvSpPr>
          <p:cNvPr id="16" name="Rectangle: Rounded Corners 15">
            <a:extLst>
              <a:ext uri="{FF2B5EF4-FFF2-40B4-BE49-F238E27FC236}">
                <a16:creationId xmlns:a16="http://schemas.microsoft.com/office/drawing/2014/main" id="{B6F80E15-C475-45CC-AA81-B8141013751C}"/>
              </a:ext>
            </a:extLst>
          </p:cNvPr>
          <p:cNvSpPr/>
          <p:nvPr/>
        </p:nvSpPr>
        <p:spPr>
          <a:xfrm>
            <a:off x="9473061" y="3100887"/>
            <a:ext cx="2248004" cy="1014411"/>
          </a:xfrm>
          <a:prstGeom prst="roundRect">
            <a:avLst/>
          </a:prstGeom>
          <a:solidFill>
            <a:schemeClr val="accent6">
              <a:lumMod val="40000"/>
              <a:lumOff val="60000"/>
            </a:schemeClr>
          </a:solidFill>
          <a:ln>
            <a:solidFill>
              <a:schemeClr val="tx1"/>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solidFill>
                  <a:schemeClr val="tx1"/>
                </a:solidFill>
                <a:latin typeface="Sakkal Majalla" panose="02000000000000000000" pitchFamily="2" charset="-78"/>
                <a:cs typeface="Sakkal Majalla" panose="02000000000000000000" pitchFamily="2" charset="-78"/>
              </a:rPr>
              <a:t>ضحايا بشريّة كبيرة</a:t>
            </a:r>
            <a:endParaRPr lang="ar-BH" sz="3200" dirty="0">
              <a:solidFill>
                <a:schemeClr val="tx1"/>
              </a:solidFill>
              <a:latin typeface="Sakkal Majalla" panose="02000000000000000000" pitchFamily="2" charset="-78"/>
              <a:cs typeface="Sakkal Majalla" panose="02000000000000000000" pitchFamily="2" charset="-78"/>
            </a:endParaRPr>
          </a:p>
        </p:txBody>
      </p:sp>
      <p:sp>
        <p:nvSpPr>
          <p:cNvPr id="12" name="Rectangle: Rounded Corners 15">
            <a:extLst>
              <a:ext uri="{FF2B5EF4-FFF2-40B4-BE49-F238E27FC236}">
                <a16:creationId xmlns:a16="http://schemas.microsoft.com/office/drawing/2014/main" id="{B6F80E15-C475-45CC-AA81-B8141013751C}"/>
              </a:ext>
            </a:extLst>
          </p:cNvPr>
          <p:cNvSpPr/>
          <p:nvPr/>
        </p:nvSpPr>
        <p:spPr>
          <a:xfrm>
            <a:off x="6569564" y="3060873"/>
            <a:ext cx="2248004" cy="1014411"/>
          </a:xfrm>
          <a:prstGeom prst="roundRect">
            <a:avLst/>
          </a:prstGeom>
          <a:solidFill>
            <a:schemeClr val="accent6">
              <a:lumMod val="40000"/>
              <a:lumOff val="60000"/>
            </a:schemeClr>
          </a:solidFill>
          <a:ln>
            <a:solidFill>
              <a:schemeClr val="tx1"/>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solidFill>
                  <a:schemeClr val="tx1"/>
                </a:solidFill>
                <a:latin typeface="Sakkal Majalla" panose="02000000000000000000" pitchFamily="2" charset="-78"/>
                <a:cs typeface="Sakkal Majalla" panose="02000000000000000000" pitchFamily="2" charset="-78"/>
              </a:rPr>
              <a:t>دمار هائل في البنى التحتيّة</a:t>
            </a:r>
            <a:endParaRPr lang="ar-BH" sz="3200" dirty="0">
              <a:solidFill>
                <a:schemeClr val="tx1"/>
              </a:solidFill>
              <a:latin typeface="Sakkal Majalla" panose="02000000000000000000" pitchFamily="2" charset="-78"/>
              <a:cs typeface="Sakkal Majalla" panose="02000000000000000000" pitchFamily="2" charset="-78"/>
            </a:endParaRPr>
          </a:p>
        </p:txBody>
      </p:sp>
      <p:sp>
        <p:nvSpPr>
          <p:cNvPr id="19" name="Rectangle: Rounded Corners 15">
            <a:extLst>
              <a:ext uri="{FF2B5EF4-FFF2-40B4-BE49-F238E27FC236}">
                <a16:creationId xmlns:a16="http://schemas.microsoft.com/office/drawing/2014/main" id="{B6F80E15-C475-45CC-AA81-B8141013751C}"/>
              </a:ext>
            </a:extLst>
          </p:cNvPr>
          <p:cNvSpPr/>
          <p:nvPr/>
        </p:nvSpPr>
        <p:spPr>
          <a:xfrm>
            <a:off x="3666067" y="3060874"/>
            <a:ext cx="2248004" cy="1014411"/>
          </a:xfrm>
          <a:prstGeom prst="roundRect">
            <a:avLst/>
          </a:prstGeom>
          <a:solidFill>
            <a:schemeClr val="accent6">
              <a:lumMod val="40000"/>
              <a:lumOff val="60000"/>
            </a:schemeClr>
          </a:solidFill>
          <a:ln>
            <a:solidFill>
              <a:schemeClr val="tx1"/>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solidFill>
                  <a:schemeClr val="tx1"/>
                </a:solidFill>
                <a:latin typeface="Sakkal Majalla" panose="02000000000000000000" pitchFamily="2" charset="-78"/>
                <a:cs typeface="Sakkal Majalla" panose="02000000000000000000" pitchFamily="2" charset="-78"/>
              </a:rPr>
              <a:t>تنامي حركة اللجوء</a:t>
            </a:r>
            <a:endParaRPr lang="ar-BH" sz="3200" dirty="0">
              <a:solidFill>
                <a:schemeClr val="tx1"/>
              </a:solidFill>
              <a:latin typeface="Sakkal Majalla" panose="02000000000000000000" pitchFamily="2" charset="-78"/>
              <a:cs typeface="Sakkal Majalla" panose="02000000000000000000" pitchFamily="2" charset="-78"/>
            </a:endParaRPr>
          </a:p>
        </p:txBody>
      </p:sp>
      <p:sp>
        <p:nvSpPr>
          <p:cNvPr id="20" name="Rectangle: Rounded Corners 15">
            <a:extLst>
              <a:ext uri="{FF2B5EF4-FFF2-40B4-BE49-F238E27FC236}">
                <a16:creationId xmlns:a16="http://schemas.microsoft.com/office/drawing/2014/main" id="{B6F80E15-C475-45CC-AA81-B8141013751C}"/>
              </a:ext>
            </a:extLst>
          </p:cNvPr>
          <p:cNvSpPr/>
          <p:nvPr/>
        </p:nvSpPr>
        <p:spPr>
          <a:xfrm>
            <a:off x="762570" y="3060875"/>
            <a:ext cx="2248004" cy="1014411"/>
          </a:xfrm>
          <a:prstGeom prst="roundRect">
            <a:avLst/>
          </a:prstGeom>
          <a:solidFill>
            <a:schemeClr val="accent6">
              <a:lumMod val="40000"/>
              <a:lumOff val="60000"/>
            </a:schemeClr>
          </a:solidFill>
          <a:ln>
            <a:solidFill>
              <a:schemeClr val="tx1"/>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solidFill>
                  <a:schemeClr val="tx1"/>
                </a:solidFill>
                <a:latin typeface="Sakkal Majalla" panose="02000000000000000000" pitchFamily="2" charset="-78"/>
                <a:cs typeface="Sakkal Majalla" panose="02000000000000000000" pitchFamily="2" charset="-78"/>
              </a:rPr>
              <a:t>تدمير البيئة</a:t>
            </a:r>
            <a:endParaRPr lang="ar-BH" sz="3200" dirty="0">
              <a:solidFill>
                <a:schemeClr val="tx1"/>
              </a:solidFill>
              <a:latin typeface="Sakkal Majalla" panose="02000000000000000000" pitchFamily="2" charset="-78"/>
              <a:cs typeface="Sakkal Majalla" panose="02000000000000000000" pitchFamily="2" charset="-78"/>
            </a:endParaRPr>
          </a:p>
        </p:txBody>
      </p:sp>
      <p:sp>
        <p:nvSpPr>
          <p:cNvPr id="22" name="Rectangle: Rounded Corners 14">
            <a:extLst>
              <a:ext uri="{FF2B5EF4-FFF2-40B4-BE49-F238E27FC236}">
                <a16:creationId xmlns:a16="http://schemas.microsoft.com/office/drawing/2014/main" id="{B0AC8F64-A54B-4138-AFB3-CC1DCB0DECAC}"/>
              </a:ext>
            </a:extLst>
          </p:cNvPr>
          <p:cNvSpPr/>
          <p:nvPr/>
        </p:nvSpPr>
        <p:spPr>
          <a:xfrm>
            <a:off x="762569" y="5370037"/>
            <a:ext cx="10958495" cy="995020"/>
          </a:xfrm>
          <a:prstGeom prst="roundRect">
            <a:avLst/>
          </a:prstGeom>
          <a:solidFill>
            <a:schemeClr val="accent4">
              <a:lumMod val="20000"/>
              <a:lumOff val="80000"/>
            </a:schemeClr>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a:endParaRPr lang="ar-BH" sz="2400" dirty="0">
              <a:solidFill>
                <a:schemeClr val="tx1"/>
              </a:solidFill>
              <a:latin typeface="Sakkal Majalla" panose="02000000000000000000" pitchFamily="2" charset="-78"/>
              <a:cs typeface="Sakkal Majalla" panose="02000000000000000000" pitchFamily="2" charset="-78"/>
            </a:endParaRPr>
          </a:p>
          <a:p>
            <a:pPr rtl="1"/>
            <a:endParaRPr lang="ar-BH" sz="2400" dirty="0">
              <a:solidFill>
                <a:schemeClr val="tx1"/>
              </a:solidFill>
              <a:latin typeface="Sakkal Majalla" panose="02000000000000000000" pitchFamily="2" charset="-78"/>
              <a:cs typeface="Sakkal Majalla" panose="02000000000000000000" pitchFamily="2" charset="-78"/>
            </a:endParaRPr>
          </a:p>
          <a:p>
            <a:pPr rtl="1"/>
            <a:endParaRPr lang="ar-BH" sz="2400" dirty="0">
              <a:solidFill>
                <a:schemeClr val="tx1"/>
              </a:solidFill>
              <a:latin typeface="Sakkal Majalla" panose="02000000000000000000" pitchFamily="2" charset="-78"/>
              <a:cs typeface="Sakkal Majalla" panose="02000000000000000000" pitchFamily="2" charset="-78"/>
            </a:endParaRPr>
          </a:p>
          <a:p>
            <a:pPr algn="justLow" rtl="1"/>
            <a:r>
              <a:rPr lang="ar-BH" sz="2800" dirty="0">
                <a:solidFill>
                  <a:schemeClr val="tx1"/>
                </a:solidFill>
                <a:latin typeface="Sakkal Majalla" panose="02000000000000000000" pitchFamily="2" charset="-78"/>
                <a:cs typeface="Sakkal Majalla" panose="02000000000000000000" pitchFamily="2" charset="-78"/>
              </a:rPr>
              <a:t>ولذلك يسعى </a:t>
            </a:r>
            <a:r>
              <a:rPr lang="ar-BH" sz="2800" dirty="0">
                <a:solidFill>
                  <a:srgbClr val="FF0000"/>
                </a:solidFill>
                <a:latin typeface="Sakkal Majalla" panose="02000000000000000000" pitchFamily="2" charset="-78"/>
                <a:cs typeface="Sakkal Majalla" panose="02000000000000000000" pitchFamily="2" charset="-78"/>
              </a:rPr>
              <a:t>المجتمع الدولي </a:t>
            </a:r>
            <a:r>
              <a:rPr lang="ar-BH" sz="2800" dirty="0">
                <a:solidFill>
                  <a:schemeClr val="tx1"/>
                </a:solidFill>
                <a:latin typeface="Sakkal Majalla" panose="02000000000000000000" pitchFamily="2" charset="-78"/>
                <a:cs typeface="Sakkal Majalla" panose="02000000000000000000" pitchFamily="2" charset="-78"/>
              </a:rPr>
              <a:t>إلى وضع إجراءات للحد من اللجوء إلى الصراعات المسلّحة حتى يتم منعها منعًا باتًا ليحقّق طموحاته في الازدهار وتنمية العلاقات الودية، وسيادة السلم والأمن الدولي.</a:t>
            </a:r>
            <a:endParaRPr lang="en-US" sz="2800" dirty="0">
              <a:solidFill>
                <a:schemeClr val="tx1"/>
              </a:solidFill>
              <a:latin typeface="Sakkal Majalla" panose="02000000000000000000" pitchFamily="2" charset="-78"/>
              <a:cs typeface="Sakkal Majalla" panose="02000000000000000000" pitchFamily="2" charset="-78"/>
            </a:endParaRPr>
          </a:p>
          <a:p>
            <a:pPr rtl="1"/>
            <a:r>
              <a:rPr lang="ar-SA" sz="2400" dirty="0"/>
              <a:t> </a:t>
            </a:r>
            <a:endParaRPr lang="en-US" sz="2400" dirty="0"/>
          </a:p>
          <a:p>
            <a:pPr rtl="1"/>
            <a:r>
              <a:rPr lang="ar-BH" sz="2400" b="1" dirty="0"/>
              <a:t> </a:t>
            </a:r>
            <a:endParaRPr lang="en-US" sz="2400" dirty="0"/>
          </a:p>
          <a:p>
            <a:pPr rtl="1"/>
            <a:r>
              <a:rPr lang="ar-BH" sz="2400" b="1" dirty="0"/>
              <a:t> </a:t>
            </a:r>
            <a:endParaRPr lang="en-US" sz="2400" dirty="0"/>
          </a:p>
        </p:txBody>
      </p:sp>
      <p:sp>
        <p:nvSpPr>
          <p:cNvPr id="23" name="Rectangle: Rounded Corners 14">
            <a:extLst>
              <a:ext uri="{FF2B5EF4-FFF2-40B4-BE49-F238E27FC236}">
                <a16:creationId xmlns:a16="http://schemas.microsoft.com/office/drawing/2014/main" id="{B0AC8F64-A54B-4138-AFB3-CC1DCB0DECAC}"/>
              </a:ext>
            </a:extLst>
          </p:cNvPr>
          <p:cNvSpPr/>
          <p:nvPr/>
        </p:nvSpPr>
        <p:spPr>
          <a:xfrm>
            <a:off x="762569" y="4326475"/>
            <a:ext cx="10958495" cy="967336"/>
          </a:xfrm>
          <a:prstGeom prst="roundRect">
            <a:avLst/>
          </a:prstGeom>
          <a:solidFill>
            <a:schemeClr val="accent4">
              <a:lumMod val="20000"/>
              <a:lumOff val="80000"/>
            </a:schemeClr>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rtl="1"/>
            <a:r>
              <a:rPr lang="ar-SA" sz="2800" dirty="0">
                <a:solidFill>
                  <a:schemeClr val="tx1"/>
                </a:solidFill>
                <a:latin typeface="Sakkal Majalla" panose="02000000000000000000" pitchFamily="2" charset="-78"/>
                <a:cs typeface="Sakkal Majalla" panose="02000000000000000000" pitchFamily="2" charset="-78"/>
              </a:rPr>
              <a:t>أمام هذه الآثار المدمّرة كان تفكير العالم متّجهًا نحو كيفيّة إدارة خلافاته بعيدًا عن شبح الحروب وويلاتها، وبطرق أكثر أمانًا وسلميّة.</a:t>
            </a:r>
            <a:endParaRPr lang="en-US" sz="2800" dirty="0">
              <a:solidFill>
                <a:schemeClr val="tx1"/>
              </a:solidFill>
              <a:latin typeface="Sakkal Majalla" panose="02000000000000000000" pitchFamily="2" charset="-78"/>
              <a:cs typeface="Sakkal Majalla" panose="02000000000000000000" pitchFamily="2" charset="-78"/>
            </a:endParaRPr>
          </a:p>
        </p:txBody>
      </p:sp>
      <p:cxnSp>
        <p:nvCxnSpPr>
          <p:cNvPr id="4" name="Straight Arrow Connector 3"/>
          <p:cNvCxnSpPr/>
          <p:nvPr/>
        </p:nvCxnSpPr>
        <p:spPr>
          <a:xfrm flipH="1">
            <a:off x="10659762" y="2160160"/>
            <a:ext cx="8238" cy="8054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7558216" y="2164198"/>
            <a:ext cx="8238" cy="8054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4650259" y="2160160"/>
            <a:ext cx="8238" cy="8054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1742302" y="2164198"/>
            <a:ext cx="8238" cy="8054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21310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circle(in)">
                                      <p:cBhvr>
                                        <p:cTn id="24" dur="20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circle(in)">
                                      <p:cBhvr>
                                        <p:cTn id="29" dur="2000"/>
                                        <p:tgtEl>
                                          <p:spTgt spid="24"/>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2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2000"/>
                                        <p:tgtEl>
                                          <p:spTgt spid="25"/>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circle(in)">
                                      <p:cBhvr>
                                        <p:cTn id="40" dur="20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circle(in)">
                                      <p:cBhvr>
                                        <p:cTn id="45" dur="2000"/>
                                        <p:tgtEl>
                                          <p:spTgt spid="26"/>
                                        </p:tgtEl>
                                      </p:cBhvr>
                                    </p:animEffect>
                                  </p:childTnLst>
                                </p:cTn>
                              </p:par>
                              <p:par>
                                <p:cTn id="46" presetID="6"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circle(in)">
                                      <p:cBhvr>
                                        <p:cTn id="48" dur="20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ppt_x"/>
                                          </p:val>
                                        </p:tav>
                                        <p:tav tm="100000">
                                          <p:val>
                                            <p:strVal val="#ppt_x"/>
                                          </p:val>
                                        </p:tav>
                                      </p:tavLst>
                                    </p:anim>
                                    <p:anim calcmode="lin" valueType="num">
                                      <p:cBhvr additive="base">
                                        <p:cTn id="5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6" grpId="0" animBg="1"/>
      <p:bldP spid="12" grpId="0" animBg="1"/>
      <p:bldP spid="19" grpId="0" animBg="1"/>
      <p:bldP spid="20" grpId="0" animBg="1"/>
      <p:bldP spid="22"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a:extLst>
              <a:ext uri="{FF2B5EF4-FFF2-40B4-BE49-F238E27FC236}">
                <a16:creationId xmlns:a16="http://schemas.microsoft.com/office/drawing/2014/main" id="{243782F4-C8EB-44D0-9175-D63A13C46338}"/>
              </a:ext>
            </a:extLst>
          </p:cNvPr>
          <p:cNvSpPr/>
          <p:nvPr/>
        </p:nvSpPr>
        <p:spPr>
          <a:xfrm>
            <a:off x="5700584" y="228011"/>
            <a:ext cx="6038005" cy="1350312"/>
          </a:xfrm>
          <a:prstGeom prst="flowChartPunchedTape">
            <a:avLst/>
          </a:prstGeom>
          <a:solidFill>
            <a:schemeClr val="bg1">
              <a:lumMod val="85000"/>
            </a:schemeClr>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dirty="0">
                <a:solidFill>
                  <a:srgbClr val="FF0000"/>
                </a:solidFill>
                <a:latin typeface="Sakkal Majalla" panose="02000000000000000000" pitchFamily="2" charset="-78"/>
                <a:cs typeface="Sakkal Majalla" panose="02000000000000000000" pitchFamily="2" charset="-78"/>
              </a:rPr>
              <a:t>أولًا: مفهوم الخلافات والنزاعات الدوليّة:</a:t>
            </a:r>
          </a:p>
        </p:txBody>
      </p:sp>
      <p:sp>
        <p:nvSpPr>
          <p:cNvPr id="5" name="Rectangle: Rounded Corners 4">
            <a:extLst>
              <a:ext uri="{FF2B5EF4-FFF2-40B4-BE49-F238E27FC236}">
                <a16:creationId xmlns:a16="http://schemas.microsoft.com/office/drawing/2014/main" id="{C198FF2D-A2EC-48BA-AB02-19C678620683}"/>
              </a:ext>
            </a:extLst>
          </p:cNvPr>
          <p:cNvSpPr/>
          <p:nvPr/>
        </p:nvSpPr>
        <p:spPr>
          <a:xfrm>
            <a:off x="1441623" y="1911096"/>
            <a:ext cx="9275804" cy="3789488"/>
          </a:xfrm>
          <a:prstGeom prst="roundRect">
            <a:avLst/>
          </a:prstGeom>
          <a:solidFill>
            <a:schemeClr val="accent6">
              <a:lumMod val="40000"/>
              <a:lumOff val="6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dirty="0">
                <a:solidFill>
                  <a:srgbClr val="FF0000"/>
                </a:solidFill>
                <a:latin typeface="Sakkal Majalla" panose="02000000000000000000" pitchFamily="2" charset="-78"/>
                <a:cs typeface="Sakkal Majalla" panose="02000000000000000000" pitchFamily="2" charset="-78"/>
              </a:rPr>
              <a:t>1. </a:t>
            </a:r>
            <a:r>
              <a:rPr lang="ar-BH" sz="3200" b="1" dirty="0">
                <a:solidFill>
                  <a:srgbClr val="FF0000"/>
                </a:solidFill>
                <a:latin typeface="Sakkal Majalla" panose="02000000000000000000" pitchFamily="2" charset="-78"/>
                <a:cs typeface="Sakkal Majalla" panose="02000000000000000000" pitchFamily="2" charset="-78"/>
              </a:rPr>
              <a:t>تعريف الخلافات والنزاعات الدوليّة</a:t>
            </a:r>
            <a:r>
              <a:rPr lang="ar-BH" sz="3200" dirty="0">
                <a:solidFill>
                  <a:srgbClr val="FF0000"/>
                </a:solidFill>
                <a:latin typeface="Sakkal Majalla" panose="02000000000000000000" pitchFamily="2" charset="-78"/>
                <a:cs typeface="Sakkal Majalla" panose="02000000000000000000" pitchFamily="2" charset="-78"/>
              </a:rPr>
              <a:t>:</a:t>
            </a:r>
          </a:p>
          <a:p>
            <a:pPr algn="ctr"/>
            <a:r>
              <a:rPr lang="ar-BH" dirty="0">
                <a:solidFill>
                  <a:srgbClr val="FF0000"/>
                </a:solidFill>
                <a:latin typeface="Sakkal Majalla" panose="02000000000000000000" pitchFamily="2" charset="-78"/>
                <a:cs typeface="Sakkal Majalla" panose="02000000000000000000" pitchFamily="2" charset="-78"/>
                <a:sym typeface="Wingdings" panose="05000000000000000000" pitchFamily="2" charset="2"/>
              </a:rPr>
              <a:t></a:t>
            </a:r>
            <a:r>
              <a:rPr lang="ar-BH" dirty="0">
                <a:solidFill>
                  <a:srgbClr val="FF0000"/>
                </a:solidFill>
                <a:latin typeface="Sakkal Majalla" panose="02000000000000000000" pitchFamily="2" charset="-78"/>
                <a:cs typeface="Sakkal Majalla" panose="02000000000000000000" pitchFamily="2" charset="-78"/>
              </a:rPr>
              <a:t>  </a:t>
            </a:r>
            <a:r>
              <a:rPr lang="ar-BH" sz="2400" b="1" dirty="0">
                <a:solidFill>
                  <a:schemeClr val="tx1"/>
                </a:solidFill>
                <a:latin typeface="Sakkal Majalla" panose="02000000000000000000" pitchFamily="2" charset="-78"/>
                <a:cs typeface="Sakkal Majalla" panose="02000000000000000000" pitchFamily="2" charset="-78"/>
              </a:rPr>
              <a:t>تمرّ العلاقات الدوليّة بفترات متباينة ما بين التقارب والتعاون، أو الخلافات والنزاعات، التي تعبّر عن تعارض وعدم توافق بين دولتين أو أكثر حول بعض المسائل والقضايا المشتركة، وقد تعرف مستويات مختلفة كالتوتّر، والأزمة، والحرب.</a:t>
            </a:r>
            <a:endParaRPr lang="ar-BH" dirty="0">
              <a:solidFill>
                <a:srgbClr val="FF0000"/>
              </a:solidFill>
              <a:latin typeface="Sakkal Majalla" panose="02000000000000000000" pitchFamily="2" charset="-78"/>
              <a:cs typeface="Sakkal Majalla" panose="02000000000000000000" pitchFamily="2" charset="-78"/>
            </a:endParaRPr>
          </a:p>
          <a:p>
            <a:pPr algn="ctr"/>
            <a:r>
              <a:rPr lang="ar-BH" dirty="0">
                <a:solidFill>
                  <a:srgbClr val="FF0000"/>
                </a:solidFill>
                <a:latin typeface="Sakkal Majalla" panose="02000000000000000000" pitchFamily="2" charset="-78"/>
                <a:cs typeface="Sakkal Majalla" panose="02000000000000000000" pitchFamily="2" charset="-78"/>
                <a:sym typeface="Wingdings" panose="05000000000000000000" pitchFamily="2" charset="2"/>
              </a:rPr>
              <a:t> </a:t>
            </a:r>
            <a:r>
              <a:rPr lang="ar-SA" sz="2400" b="1" dirty="0">
                <a:solidFill>
                  <a:schemeClr val="tx1"/>
                </a:solidFill>
                <a:latin typeface="Sakkal Majalla" panose="02000000000000000000" pitchFamily="2" charset="-78"/>
                <a:cs typeface="Sakkal Majalla" panose="02000000000000000000" pitchFamily="2" charset="-78"/>
              </a:rPr>
              <a:t>عرّفت </a:t>
            </a:r>
            <a:r>
              <a:rPr lang="ar-SA" sz="2400" b="1" dirty="0">
                <a:solidFill>
                  <a:srgbClr val="FF0000"/>
                </a:solidFill>
                <a:latin typeface="Sakkal Majalla" panose="02000000000000000000" pitchFamily="2" charset="-78"/>
                <a:cs typeface="Sakkal Majalla" panose="02000000000000000000" pitchFamily="2" charset="-78"/>
              </a:rPr>
              <a:t>محكمة العدل الدولية </a:t>
            </a:r>
            <a:r>
              <a:rPr lang="ar-SA" sz="2400" b="1" dirty="0">
                <a:solidFill>
                  <a:schemeClr val="tx1"/>
                </a:solidFill>
                <a:latin typeface="Sakkal Majalla" panose="02000000000000000000" pitchFamily="2" charset="-78"/>
                <a:cs typeface="Sakkal Majalla" panose="02000000000000000000" pitchFamily="2" charset="-78"/>
              </a:rPr>
              <a:t>النّزاع بأنّه عدمُ الوفاق في مسألةٍ من القانون أو الواقع بين طرفين مُعيّنين، أو هو التّعارُض في المصالح أو الدّعاوي القانونية بين طرفين.</a:t>
            </a:r>
            <a:endParaRPr lang="ar-BH" sz="2400" b="1" dirty="0">
              <a:solidFill>
                <a:schemeClr val="tx1"/>
              </a:solidFill>
              <a:latin typeface="Sakkal Majalla" panose="02000000000000000000" pitchFamily="2" charset="-78"/>
              <a:cs typeface="Sakkal Majalla" panose="02000000000000000000" pitchFamily="2" charset="-78"/>
            </a:endParaRPr>
          </a:p>
        </p:txBody>
      </p:sp>
      <p:sp>
        <p:nvSpPr>
          <p:cNvPr id="6"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208565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p:cTn id="1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 calcmode="lin" valueType="num">
                                      <p:cBhvr>
                                        <p:cTn id="26"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7"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8" dur="500"/>
                                        <p:tgtEl>
                                          <p:spTgt spid="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 calcmode="lin" valueType="num">
                                      <p:cBhvr>
                                        <p:cTn id="33"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34"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3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82902FC3-7DA1-4199-8FC9-8448411E47BF}"/>
              </a:ext>
            </a:extLst>
          </p:cNvPr>
          <p:cNvSpPr/>
          <p:nvPr/>
        </p:nvSpPr>
        <p:spPr>
          <a:xfrm>
            <a:off x="1277112" y="683741"/>
            <a:ext cx="9637776" cy="790831"/>
          </a:xfrm>
          <a:prstGeom prst="roundRect">
            <a:avLst/>
          </a:prstGeom>
          <a:solidFill>
            <a:schemeClr val="accent6">
              <a:lumMod val="60000"/>
              <a:lumOff val="4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br>
              <a:rPr lang="ar-BH" sz="3200" b="1" dirty="0">
                <a:solidFill>
                  <a:srgbClr val="FF0000"/>
                </a:solidFill>
                <a:latin typeface="Sakkal Majalla" panose="02000000000000000000" pitchFamily="2" charset="-78"/>
                <a:cs typeface="Sakkal Majalla" panose="02000000000000000000" pitchFamily="2" charset="-78"/>
              </a:rPr>
            </a:br>
            <a:r>
              <a:rPr lang="ar-BH" sz="3200" b="1" dirty="0">
                <a:solidFill>
                  <a:srgbClr val="FF0000"/>
                </a:solidFill>
                <a:latin typeface="Sakkal Majalla" panose="02000000000000000000" pitchFamily="2" charset="-78"/>
                <a:cs typeface="Sakkal Majalla" panose="02000000000000000000" pitchFamily="2" charset="-78"/>
              </a:rPr>
              <a:t>2. أنواع الخلافات والنزاعات الدوليّة:</a:t>
            </a:r>
          </a:p>
          <a:p>
            <a:pPr algn="ctr"/>
            <a:endParaRPr lang="ar-BH" dirty="0">
              <a:solidFill>
                <a:srgbClr val="FF0000"/>
              </a:solidFill>
              <a:latin typeface="Sakkal Majalla" panose="02000000000000000000" pitchFamily="2" charset="-78"/>
              <a:cs typeface="Sakkal Majalla" panose="02000000000000000000" pitchFamily="2" charset="-78"/>
            </a:endParaRPr>
          </a:p>
        </p:txBody>
      </p:sp>
      <p:cxnSp>
        <p:nvCxnSpPr>
          <p:cNvPr id="4" name="Straight Arrow Connector 3">
            <a:extLst>
              <a:ext uri="{FF2B5EF4-FFF2-40B4-BE49-F238E27FC236}">
                <a16:creationId xmlns:a16="http://schemas.microsoft.com/office/drawing/2014/main" id="{A0EB0772-E9D5-4D0D-A63B-117A512BEC00}"/>
              </a:ext>
            </a:extLst>
          </p:cNvPr>
          <p:cNvCxnSpPr>
            <a:cxnSpLocks/>
          </p:cNvCxnSpPr>
          <p:nvPr/>
        </p:nvCxnSpPr>
        <p:spPr>
          <a:xfrm>
            <a:off x="10256107" y="1474572"/>
            <a:ext cx="16475" cy="5334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48F6AF28-1B5A-4EFA-8123-3B710F6BB0CE}"/>
              </a:ext>
            </a:extLst>
          </p:cNvPr>
          <p:cNvSpPr/>
          <p:nvPr/>
        </p:nvSpPr>
        <p:spPr>
          <a:xfrm>
            <a:off x="9152526" y="2067697"/>
            <a:ext cx="2207163" cy="3685032"/>
          </a:xfrm>
          <a:prstGeom prst="roundRect">
            <a:avLst/>
          </a:prstGeom>
          <a:solidFill>
            <a:schemeClr val="accent1">
              <a:lumMod val="40000"/>
              <a:lumOff val="6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r>
              <a:rPr lang="ar-BH" sz="2000" b="1" dirty="0">
                <a:solidFill>
                  <a:srgbClr val="FF0000"/>
                </a:solidFill>
                <a:latin typeface="Sakkal Majalla" panose="02000000000000000000" pitchFamily="2" charset="-78"/>
                <a:cs typeface="Sakkal Majalla" panose="02000000000000000000" pitchFamily="2" charset="-78"/>
              </a:rPr>
              <a:t>الخلافات والنزاعات القانونيّة: </a:t>
            </a:r>
          </a:p>
          <a:p>
            <a:pPr lvl="0" algn="ctr" rtl="1"/>
            <a:r>
              <a:rPr lang="ar-BH" sz="2000" b="1" dirty="0">
                <a:solidFill>
                  <a:schemeClr val="tx1"/>
                </a:solidFill>
                <a:latin typeface="Sakkal Majalla" panose="02000000000000000000" pitchFamily="2" charset="-78"/>
                <a:cs typeface="Sakkal Majalla" panose="02000000000000000000" pitchFamily="2" charset="-78"/>
              </a:rPr>
              <a:t>وتنتج عن قراءات وتأويلات متباينة للمعاهدات والاتفاقيّات الدوليّة.</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3" name="Rectangle: Rounded Corners 32">
            <a:extLst>
              <a:ext uri="{FF2B5EF4-FFF2-40B4-BE49-F238E27FC236}">
                <a16:creationId xmlns:a16="http://schemas.microsoft.com/office/drawing/2014/main" id="{48F6AF28-1B5A-4EFA-8123-3B710F6BB0CE}"/>
              </a:ext>
            </a:extLst>
          </p:cNvPr>
          <p:cNvSpPr/>
          <p:nvPr/>
        </p:nvSpPr>
        <p:spPr>
          <a:xfrm>
            <a:off x="6367132" y="2067697"/>
            <a:ext cx="2207163" cy="3685032"/>
          </a:xfrm>
          <a:prstGeom prst="roundRect">
            <a:avLst/>
          </a:prstGeom>
          <a:solidFill>
            <a:schemeClr val="accent1">
              <a:lumMod val="40000"/>
              <a:lumOff val="6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r>
              <a:rPr lang="ar-BH" sz="2000" b="1" dirty="0">
                <a:solidFill>
                  <a:srgbClr val="FF0000"/>
                </a:solidFill>
                <a:latin typeface="Sakkal Majalla" panose="02000000000000000000" pitchFamily="2" charset="-78"/>
                <a:cs typeface="Sakkal Majalla" panose="02000000000000000000" pitchFamily="2" charset="-78"/>
              </a:rPr>
              <a:t>الخلافات والنزاعات الحدوديّة:</a:t>
            </a:r>
          </a:p>
          <a:p>
            <a:pPr lvl="0" algn="ctr" rtl="1"/>
            <a:r>
              <a:rPr lang="ar-BH" sz="2000" b="1" dirty="0">
                <a:solidFill>
                  <a:schemeClr val="tx1"/>
                </a:solidFill>
                <a:latin typeface="Sakkal Majalla" panose="02000000000000000000" pitchFamily="2" charset="-78"/>
                <a:cs typeface="Sakkal Majalla" panose="02000000000000000000" pitchFamily="2" charset="-78"/>
              </a:rPr>
              <a:t> وتتعلّق برسم الحدود بين الدول والتي تعدّ أهمّ عامل للخلافات والنزاعات القانونيّة وأكثرها انتشارًا وتأثيرًا في العلاقات الدوليّة.</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4" name="Rectangle: Rounded Corners 32">
            <a:extLst>
              <a:ext uri="{FF2B5EF4-FFF2-40B4-BE49-F238E27FC236}">
                <a16:creationId xmlns:a16="http://schemas.microsoft.com/office/drawing/2014/main" id="{48F6AF28-1B5A-4EFA-8123-3B710F6BB0CE}"/>
              </a:ext>
            </a:extLst>
          </p:cNvPr>
          <p:cNvSpPr/>
          <p:nvPr/>
        </p:nvSpPr>
        <p:spPr>
          <a:xfrm>
            <a:off x="3581738" y="2067697"/>
            <a:ext cx="2207163" cy="3685032"/>
          </a:xfrm>
          <a:prstGeom prst="roundRect">
            <a:avLst/>
          </a:prstGeom>
          <a:solidFill>
            <a:schemeClr val="accent1">
              <a:lumMod val="40000"/>
              <a:lumOff val="6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r>
              <a:rPr lang="ar-BH" sz="2000" b="1" dirty="0">
                <a:solidFill>
                  <a:srgbClr val="FF0000"/>
                </a:solidFill>
                <a:latin typeface="Sakkal Majalla" panose="02000000000000000000" pitchFamily="2" charset="-78"/>
                <a:cs typeface="Sakkal Majalla" panose="02000000000000000000" pitchFamily="2" charset="-78"/>
              </a:rPr>
              <a:t>الخلافات السياسيّة: </a:t>
            </a:r>
            <a:r>
              <a:rPr lang="ar-BH" sz="2000" b="1" dirty="0">
                <a:solidFill>
                  <a:schemeClr val="tx1"/>
                </a:solidFill>
                <a:latin typeface="Sakkal Majalla" panose="02000000000000000000" pitchFamily="2" charset="-78"/>
                <a:cs typeface="Sakkal Majalla" panose="02000000000000000000" pitchFamily="2" charset="-78"/>
              </a:rPr>
              <a:t>تتعلّق باختلاف التوجّهات والرؤى كالاختلاف بين الأنظمة الديمقراطيّة والأنظمة الدكتاتوريّة أثناء الحرب العالميّة الثانية، أو الحرب الباردة بين المعسكرين الشرقي والغربي.</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5" name="Rectangle: Rounded Corners 32">
            <a:extLst>
              <a:ext uri="{FF2B5EF4-FFF2-40B4-BE49-F238E27FC236}">
                <a16:creationId xmlns:a16="http://schemas.microsoft.com/office/drawing/2014/main" id="{48F6AF28-1B5A-4EFA-8123-3B710F6BB0CE}"/>
              </a:ext>
            </a:extLst>
          </p:cNvPr>
          <p:cNvSpPr/>
          <p:nvPr/>
        </p:nvSpPr>
        <p:spPr>
          <a:xfrm>
            <a:off x="796344" y="2067697"/>
            <a:ext cx="2207163" cy="3685032"/>
          </a:xfrm>
          <a:prstGeom prst="roundRect">
            <a:avLst/>
          </a:prstGeom>
          <a:solidFill>
            <a:schemeClr val="accent1">
              <a:lumMod val="40000"/>
              <a:lumOff val="6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1"/>
            <a:r>
              <a:rPr lang="ar-BH" sz="2000" b="1" dirty="0">
                <a:solidFill>
                  <a:srgbClr val="FF0000"/>
                </a:solidFill>
                <a:latin typeface="Sakkal Majalla" panose="02000000000000000000" pitchFamily="2" charset="-78"/>
                <a:cs typeface="Sakkal Majalla" panose="02000000000000000000" pitchFamily="2" charset="-78"/>
              </a:rPr>
              <a:t>الخلافات الاقتصاديّة: </a:t>
            </a:r>
            <a:r>
              <a:rPr lang="ar-BH" sz="2000" b="1" dirty="0">
                <a:solidFill>
                  <a:schemeClr val="tx1"/>
                </a:solidFill>
                <a:latin typeface="Sakkal Majalla" panose="02000000000000000000" pitchFamily="2" charset="-78"/>
                <a:cs typeface="Sakkal Majalla" panose="02000000000000000000" pitchFamily="2" charset="-78"/>
              </a:rPr>
              <a:t>وتتعلّق بتناقض المصالح والتنافس في الموارد والثروات والأسواق ومحاولة فرض نموذج اقتصادي... </a:t>
            </a:r>
            <a:endParaRPr lang="en-US" sz="2000" b="1" dirty="0">
              <a:solidFill>
                <a:schemeClr val="tx1"/>
              </a:solidFill>
              <a:latin typeface="Sakkal Majalla" panose="02000000000000000000" pitchFamily="2" charset="-78"/>
              <a:cs typeface="Sakkal Majalla" panose="02000000000000000000" pitchFamily="2" charset="-78"/>
            </a:endParaRPr>
          </a:p>
        </p:txBody>
      </p:sp>
      <p:cxnSp>
        <p:nvCxnSpPr>
          <p:cNvPr id="16" name="Straight Arrow Connector 15">
            <a:extLst>
              <a:ext uri="{FF2B5EF4-FFF2-40B4-BE49-F238E27FC236}">
                <a16:creationId xmlns:a16="http://schemas.microsoft.com/office/drawing/2014/main" id="{A0EB0772-E9D5-4D0D-A63B-117A512BEC00}"/>
              </a:ext>
            </a:extLst>
          </p:cNvPr>
          <p:cNvCxnSpPr>
            <a:cxnSpLocks/>
          </p:cNvCxnSpPr>
          <p:nvPr/>
        </p:nvCxnSpPr>
        <p:spPr>
          <a:xfrm>
            <a:off x="7454238" y="1474572"/>
            <a:ext cx="16475" cy="5334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0EB0772-E9D5-4D0D-A63B-117A512BEC00}"/>
              </a:ext>
            </a:extLst>
          </p:cNvPr>
          <p:cNvCxnSpPr>
            <a:cxnSpLocks/>
          </p:cNvCxnSpPr>
          <p:nvPr/>
        </p:nvCxnSpPr>
        <p:spPr>
          <a:xfrm>
            <a:off x="4635892" y="1474572"/>
            <a:ext cx="16475" cy="5334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0EB0772-E9D5-4D0D-A63B-117A512BEC00}"/>
              </a:ext>
            </a:extLst>
          </p:cNvPr>
          <p:cNvCxnSpPr>
            <a:cxnSpLocks/>
          </p:cNvCxnSpPr>
          <p:nvPr/>
        </p:nvCxnSpPr>
        <p:spPr>
          <a:xfrm>
            <a:off x="1729945" y="1474572"/>
            <a:ext cx="16475" cy="5334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79667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anim calcmode="lin" valueType="num">
                                      <p:cBhvr>
                                        <p:cTn id="51" dur="1000" fill="hold"/>
                                        <p:tgtEl>
                                          <p:spTgt spid="20"/>
                                        </p:tgtEl>
                                        <p:attrNameLst>
                                          <p:attrName>ppt_x</p:attrName>
                                        </p:attrNameLst>
                                      </p:cBhvr>
                                      <p:tavLst>
                                        <p:tav tm="0">
                                          <p:val>
                                            <p:strVal val="#ppt_x"/>
                                          </p:val>
                                        </p:tav>
                                        <p:tav tm="100000">
                                          <p:val>
                                            <p:strVal val="#ppt_x"/>
                                          </p:val>
                                        </p:tav>
                                      </p:tavLst>
                                    </p:anim>
                                    <p:anim calcmode="lin" valueType="num">
                                      <p:cBhvr>
                                        <p:cTn id="52" dur="1000" fill="hold"/>
                                        <p:tgtEl>
                                          <p:spTgt spid="2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3"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a:extLst>
              <a:ext uri="{FF2B5EF4-FFF2-40B4-BE49-F238E27FC236}">
                <a16:creationId xmlns:a16="http://schemas.microsoft.com/office/drawing/2014/main" id="{42E9BAD4-45E4-455E-B6BC-11ABCD6BF5C8}"/>
              </a:ext>
            </a:extLst>
          </p:cNvPr>
          <p:cNvCxnSpPr>
            <a:cxnSpLocks/>
          </p:cNvCxnSpPr>
          <p:nvPr/>
        </p:nvCxnSpPr>
        <p:spPr>
          <a:xfrm>
            <a:off x="10543546" y="3717777"/>
            <a:ext cx="0" cy="4588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Flowchart: Connector 29">
            <a:extLst>
              <a:ext uri="{FF2B5EF4-FFF2-40B4-BE49-F238E27FC236}">
                <a16:creationId xmlns:a16="http://schemas.microsoft.com/office/drawing/2014/main" id="{B0D65030-8EB1-4BA1-BFBA-2C6BBAE48198}"/>
              </a:ext>
            </a:extLst>
          </p:cNvPr>
          <p:cNvSpPr/>
          <p:nvPr/>
        </p:nvSpPr>
        <p:spPr>
          <a:xfrm>
            <a:off x="9298335" y="1684473"/>
            <a:ext cx="2374392" cy="2023872"/>
          </a:xfrm>
          <a:prstGeom prst="flowChartConnector">
            <a:avLst/>
          </a:prstGeom>
          <a:solidFill>
            <a:schemeClr val="accent2">
              <a:lumMod val="40000"/>
              <a:lumOff val="60000"/>
            </a:schemeClr>
          </a:solidFill>
          <a:ln w="19050">
            <a:solidFill>
              <a:schemeClr val="tx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dirty="0">
                <a:solidFill>
                  <a:srgbClr val="FF0000"/>
                </a:solidFill>
                <a:latin typeface="Sakkal Majalla" panose="02000000000000000000" pitchFamily="2" charset="-78"/>
                <a:cs typeface="Sakkal Majalla" panose="02000000000000000000" pitchFamily="2" charset="-78"/>
              </a:rPr>
              <a:t>الأطراف</a:t>
            </a:r>
          </a:p>
        </p:txBody>
      </p:sp>
      <p:sp>
        <p:nvSpPr>
          <p:cNvPr id="31" name="Flowchart: Connector 30">
            <a:extLst>
              <a:ext uri="{FF2B5EF4-FFF2-40B4-BE49-F238E27FC236}">
                <a16:creationId xmlns:a16="http://schemas.microsoft.com/office/drawing/2014/main" id="{72D08AE9-ACFB-4DF5-A456-11091EF93166}"/>
              </a:ext>
            </a:extLst>
          </p:cNvPr>
          <p:cNvSpPr/>
          <p:nvPr/>
        </p:nvSpPr>
        <p:spPr>
          <a:xfrm>
            <a:off x="5209835" y="1684473"/>
            <a:ext cx="2374392" cy="2023872"/>
          </a:xfrm>
          <a:prstGeom prst="flowChartConnector">
            <a:avLst/>
          </a:prstGeom>
          <a:solidFill>
            <a:schemeClr val="accent2">
              <a:lumMod val="40000"/>
              <a:lumOff val="60000"/>
            </a:schemeClr>
          </a:solidFill>
          <a:ln w="19050">
            <a:solidFill>
              <a:schemeClr val="tx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dirty="0">
                <a:solidFill>
                  <a:srgbClr val="FF0000"/>
                </a:solidFill>
                <a:latin typeface="Sakkal Majalla" panose="02000000000000000000" pitchFamily="2" charset="-78"/>
                <a:cs typeface="Sakkal Majalla" panose="02000000000000000000" pitchFamily="2" charset="-78"/>
              </a:rPr>
              <a:t>الدوليّة</a:t>
            </a:r>
          </a:p>
        </p:txBody>
      </p:sp>
      <p:sp>
        <p:nvSpPr>
          <p:cNvPr id="9" name="Rectangle: Rounded Corners 18">
            <a:extLst>
              <a:ext uri="{FF2B5EF4-FFF2-40B4-BE49-F238E27FC236}">
                <a16:creationId xmlns:a16="http://schemas.microsoft.com/office/drawing/2014/main" id="{82902FC3-7DA1-4199-8FC9-8448411E47BF}"/>
              </a:ext>
            </a:extLst>
          </p:cNvPr>
          <p:cNvSpPr/>
          <p:nvPr/>
        </p:nvSpPr>
        <p:spPr>
          <a:xfrm>
            <a:off x="6858000" y="205946"/>
            <a:ext cx="4880670" cy="714538"/>
          </a:xfrm>
          <a:prstGeom prst="roundRect">
            <a:avLst/>
          </a:prstGeom>
          <a:solidFill>
            <a:schemeClr val="accent6">
              <a:lumMod val="60000"/>
              <a:lumOff val="4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br>
              <a:rPr lang="ar-BH" sz="3200" b="1" dirty="0">
                <a:solidFill>
                  <a:srgbClr val="FF0000"/>
                </a:solidFill>
                <a:latin typeface="Sakkal Majalla" panose="02000000000000000000" pitchFamily="2" charset="-78"/>
                <a:cs typeface="Sakkal Majalla" panose="02000000000000000000" pitchFamily="2" charset="-78"/>
              </a:rPr>
            </a:br>
            <a:r>
              <a:rPr lang="ar-BH" sz="3200" b="1" dirty="0">
                <a:solidFill>
                  <a:srgbClr val="FF0000"/>
                </a:solidFill>
                <a:latin typeface="Sakkal Majalla" panose="02000000000000000000" pitchFamily="2" charset="-78"/>
                <a:cs typeface="Sakkal Majalla" panose="02000000000000000000" pitchFamily="2" charset="-78"/>
              </a:rPr>
              <a:t>3. أركان الخلافات و النزاعات الدوليّة:</a:t>
            </a:r>
          </a:p>
          <a:p>
            <a:pPr algn="ctr"/>
            <a:endParaRPr lang="ar-BH" dirty="0">
              <a:solidFill>
                <a:srgbClr val="FF0000"/>
              </a:solidFill>
              <a:latin typeface="Sakkal Majalla" panose="02000000000000000000" pitchFamily="2" charset="-78"/>
              <a:cs typeface="Sakkal Majalla" panose="02000000000000000000" pitchFamily="2" charset="-78"/>
            </a:endParaRPr>
          </a:p>
        </p:txBody>
      </p:sp>
      <p:sp>
        <p:nvSpPr>
          <p:cNvPr id="10" name="Rectangle: Rounded Corners 18">
            <a:extLst>
              <a:ext uri="{FF2B5EF4-FFF2-40B4-BE49-F238E27FC236}">
                <a16:creationId xmlns:a16="http://schemas.microsoft.com/office/drawing/2014/main" id="{82902FC3-7DA1-4199-8FC9-8448411E47BF}"/>
              </a:ext>
            </a:extLst>
          </p:cNvPr>
          <p:cNvSpPr/>
          <p:nvPr/>
        </p:nvSpPr>
        <p:spPr>
          <a:xfrm>
            <a:off x="2933323" y="1004935"/>
            <a:ext cx="5884752" cy="496231"/>
          </a:xfrm>
          <a:prstGeom prst="roundRect">
            <a:avLst/>
          </a:prstGeom>
          <a:solidFill>
            <a:schemeClr val="accent6">
              <a:lumMod val="60000"/>
              <a:lumOff val="4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latin typeface="Sakkal Majalla" panose="02000000000000000000" pitchFamily="2" charset="-78"/>
                <a:cs typeface="Sakkal Majalla" panose="02000000000000000000" pitchFamily="2" charset="-78"/>
              </a:rPr>
              <a:t>لا يعدّ النزاع </a:t>
            </a:r>
            <a:r>
              <a:rPr lang="ar-BH" sz="2400" b="1" dirty="0">
                <a:solidFill>
                  <a:srgbClr val="FF0000"/>
                </a:solidFill>
                <a:latin typeface="Sakkal Majalla" panose="02000000000000000000" pitchFamily="2" charset="-78"/>
                <a:cs typeface="Sakkal Majalla" panose="02000000000000000000" pitchFamily="2" charset="-78"/>
              </a:rPr>
              <a:t>دوليًّا</a:t>
            </a:r>
            <a:r>
              <a:rPr lang="ar-BH" sz="2400" b="1" dirty="0">
                <a:solidFill>
                  <a:schemeClr val="tx1"/>
                </a:solidFill>
                <a:latin typeface="Sakkal Majalla" panose="02000000000000000000" pitchFamily="2" charset="-78"/>
                <a:cs typeface="Sakkal Majalla" panose="02000000000000000000" pitchFamily="2" charset="-78"/>
              </a:rPr>
              <a:t> إلاّ إذا توفّرت فيه الأركان الآتية:</a:t>
            </a:r>
            <a:endParaRPr lang="ar-BH" sz="2400" dirty="0">
              <a:solidFill>
                <a:schemeClr val="tx1"/>
              </a:solidFill>
              <a:latin typeface="Sakkal Majalla" panose="02000000000000000000" pitchFamily="2" charset="-78"/>
              <a:cs typeface="Sakkal Majalla" panose="02000000000000000000" pitchFamily="2" charset="-78"/>
            </a:endParaRPr>
          </a:p>
        </p:txBody>
      </p:sp>
      <p:sp>
        <p:nvSpPr>
          <p:cNvPr id="11" name="Flowchart: Connector 10">
            <a:extLst>
              <a:ext uri="{FF2B5EF4-FFF2-40B4-BE49-F238E27FC236}">
                <a16:creationId xmlns:a16="http://schemas.microsoft.com/office/drawing/2014/main" id="{72D08AE9-ACFB-4DF5-A456-11091EF93166}"/>
              </a:ext>
            </a:extLst>
          </p:cNvPr>
          <p:cNvSpPr/>
          <p:nvPr/>
        </p:nvSpPr>
        <p:spPr>
          <a:xfrm>
            <a:off x="1121335" y="1693905"/>
            <a:ext cx="2374392" cy="2023872"/>
          </a:xfrm>
          <a:prstGeom prst="flowChartConnector">
            <a:avLst/>
          </a:prstGeom>
          <a:solidFill>
            <a:schemeClr val="accent2">
              <a:lumMod val="40000"/>
              <a:lumOff val="60000"/>
            </a:schemeClr>
          </a:solidFill>
          <a:ln w="19050">
            <a:solidFill>
              <a:schemeClr val="tx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dirty="0">
                <a:solidFill>
                  <a:srgbClr val="FF0000"/>
                </a:solidFill>
                <a:latin typeface="Sakkal Majalla" panose="02000000000000000000" pitchFamily="2" charset="-78"/>
                <a:cs typeface="Sakkal Majalla" panose="02000000000000000000" pitchFamily="2" charset="-78"/>
              </a:rPr>
              <a:t>المنازعة</a:t>
            </a:r>
          </a:p>
        </p:txBody>
      </p:sp>
      <p:sp>
        <p:nvSpPr>
          <p:cNvPr id="3" name="Rectangle 2"/>
          <p:cNvSpPr/>
          <p:nvPr/>
        </p:nvSpPr>
        <p:spPr>
          <a:xfrm>
            <a:off x="9500492" y="4186016"/>
            <a:ext cx="2086108" cy="1911178"/>
          </a:xfrm>
          <a:prstGeom prst="rect">
            <a:avLst/>
          </a:prstGeom>
          <a:solidFill>
            <a:schemeClr val="accent1">
              <a:lumMod val="60000"/>
              <a:lumOff val="4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a:solidFill>
                  <a:schemeClr val="tx1"/>
                </a:solidFill>
                <a:latin typeface="Sakkal Majalla" panose="02000000000000000000" pitchFamily="2" charset="-78"/>
                <a:cs typeface="Sakkal Majalla" panose="02000000000000000000" pitchFamily="2" charset="-78"/>
              </a:rPr>
              <a:t>تفترض الخلافات والنزاعات الدوليّة وجود طرفين على الأقل.</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5" name="Rectangle 14"/>
          <p:cNvSpPr/>
          <p:nvPr/>
        </p:nvSpPr>
        <p:spPr>
          <a:xfrm>
            <a:off x="3673767" y="4176584"/>
            <a:ext cx="5446528" cy="1911178"/>
          </a:xfrm>
          <a:prstGeom prst="rect">
            <a:avLst/>
          </a:prstGeom>
          <a:solidFill>
            <a:schemeClr val="accent1">
              <a:lumMod val="60000"/>
              <a:lumOff val="4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a:solidFill>
                  <a:schemeClr val="tx1"/>
                </a:solidFill>
                <a:latin typeface="Sakkal Majalla" panose="02000000000000000000" pitchFamily="2" charset="-78"/>
                <a:cs typeface="Sakkal Majalla" panose="02000000000000000000" pitchFamily="2" charset="-78"/>
              </a:rPr>
              <a:t>يشترط في أطراف النزاع أن يكونوا من أشخاص القانون الدولي (الدول، المنظّمات الدوليّة). أمّا إذا كان النزاع بين عناصر طرف واحد (دولة واحدة)؛ فإنّه يعتبر نزاعًا داخليّا، كما يعتبر النزاع بين أعضاء الاتحاد الفيدرالي  نزاعًا داخليًا غير دوليٍّ.</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6" name="Rectangle 15"/>
          <p:cNvSpPr/>
          <p:nvPr/>
        </p:nvSpPr>
        <p:spPr>
          <a:xfrm>
            <a:off x="1121335" y="4176584"/>
            <a:ext cx="2086108" cy="1911178"/>
          </a:xfrm>
          <a:prstGeom prst="rect">
            <a:avLst/>
          </a:prstGeom>
          <a:solidFill>
            <a:schemeClr val="accent1">
              <a:lumMod val="60000"/>
              <a:lumOff val="4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a:solidFill>
                  <a:schemeClr val="tx1"/>
                </a:solidFill>
                <a:latin typeface="Sakkal Majalla" panose="02000000000000000000" pitchFamily="2" charset="-78"/>
                <a:cs typeface="Sakkal Majalla" panose="02000000000000000000" pitchFamily="2" charset="-78"/>
              </a:rPr>
              <a:t>ونعني بها موضوع النزاع (دوافع وأسباب) قانونيًّا كان أو حدوديًّا أو سياسيًّا أو اقتصاديًّا...</a:t>
            </a:r>
            <a:endParaRPr lang="en-US" sz="2400" b="1" dirty="0">
              <a:solidFill>
                <a:schemeClr val="tx1"/>
              </a:solidFill>
              <a:latin typeface="Sakkal Majalla" panose="02000000000000000000" pitchFamily="2" charset="-78"/>
              <a:cs typeface="Sakkal Majalla" panose="02000000000000000000" pitchFamily="2" charset="-78"/>
            </a:endParaRPr>
          </a:p>
        </p:txBody>
      </p:sp>
      <p:cxnSp>
        <p:nvCxnSpPr>
          <p:cNvPr id="17" name="Straight Arrow Connector 16">
            <a:extLst>
              <a:ext uri="{FF2B5EF4-FFF2-40B4-BE49-F238E27FC236}">
                <a16:creationId xmlns:a16="http://schemas.microsoft.com/office/drawing/2014/main" id="{42E9BAD4-45E4-455E-B6BC-11ABCD6BF5C8}"/>
              </a:ext>
            </a:extLst>
          </p:cNvPr>
          <p:cNvCxnSpPr>
            <a:cxnSpLocks/>
          </p:cNvCxnSpPr>
          <p:nvPr/>
        </p:nvCxnSpPr>
        <p:spPr>
          <a:xfrm>
            <a:off x="6400263" y="3708345"/>
            <a:ext cx="0" cy="4588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2E9BAD4-45E4-455E-B6BC-11ABCD6BF5C8}"/>
              </a:ext>
            </a:extLst>
          </p:cNvPr>
          <p:cNvCxnSpPr>
            <a:cxnSpLocks/>
          </p:cNvCxnSpPr>
          <p:nvPr/>
        </p:nvCxnSpPr>
        <p:spPr>
          <a:xfrm>
            <a:off x="2164389" y="3717777"/>
            <a:ext cx="0" cy="4588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108698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9" grpId="0" animBg="1"/>
      <p:bldP spid="10" grpId="0" animBg="1"/>
      <p:bldP spid="11" grpId="0" animBg="1"/>
      <p:bldP spid="3"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a:extLst>
              <a:ext uri="{FF2B5EF4-FFF2-40B4-BE49-F238E27FC236}">
                <a16:creationId xmlns:a16="http://schemas.microsoft.com/office/drawing/2014/main" id="{243782F4-C8EB-44D0-9175-D63A13C46338}"/>
              </a:ext>
            </a:extLst>
          </p:cNvPr>
          <p:cNvSpPr/>
          <p:nvPr/>
        </p:nvSpPr>
        <p:spPr>
          <a:xfrm>
            <a:off x="3311611" y="581731"/>
            <a:ext cx="8377551" cy="1350312"/>
          </a:xfrm>
          <a:prstGeom prst="flowChartPunchedTape">
            <a:avLst/>
          </a:prstGeom>
          <a:solidFill>
            <a:schemeClr val="bg1">
              <a:lumMod val="85000"/>
            </a:schemeClr>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dirty="0">
                <a:solidFill>
                  <a:srgbClr val="FF0000"/>
                </a:solidFill>
                <a:latin typeface="Sakkal Majalla" panose="02000000000000000000" pitchFamily="2" charset="-78"/>
                <a:cs typeface="Sakkal Majalla" panose="02000000000000000000" pitchFamily="2" charset="-78"/>
              </a:rPr>
              <a:t>ثانيًا: الطرق السلميّة لحل الخلافات والنزاعات الدوليّة:</a:t>
            </a:r>
          </a:p>
        </p:txBody>
      </p:sp>
      <p:sp>
        <p:nvSpPr>
          <p:cNvPr id="5" name="Rectangle: Rounded Corners 4">
            <a:extLst>
              <a:ext uri="{FF2B5EF4-FFF2-40B4-BE49-F238E27FC236}">
                <a16:creationId xmlns:a16="http://schemas.microsoft.com/office/drawing/2014/main" id="{C198FF2D-A2EC-48BA-AB02-19C678620683}"/>
              </a:ext>
            </a:extLst>
          </p:cNvPr>
          <p:cNvSpPr/>
          <p:nvPr/>
        </p:nvSpPr>
        <p:spPr>
          <a:xfrm>
            <a:off x="1351008" y="2174790"/>
            <a:ext cx="9275804" cy="1985319"/>
          </a:xfrm>
          <a:prstGeom prst="roundRect">
            <a:avLst/>
          </a:prstGeom>
          <a:solidFill>
            <a:schemeClr val="accent4">
              <a:lumMod val="40000"/>
              <a:lumOff val="6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3200" dirty="0">
                <a:solidFill>
                  <a:schemeClr val="tx1"/>
                </a:solidFill>
                <a:latin typeface="Sakkal Majalla" panose="02000000000000000000" pitchFamily="2" charset="-78"/>
                <a:cs typeface="Sakkal Majalla" panose="02000000000000000000" pitchFamily="2" charset="-78"/>
              </a:rPr>
              <a:t>حفظًا للسلم والأمن الدوليّين، وتجنّبًا لما يمكن أن ينتج عن توتّر العلاقات الدوليّة من آثار مدمّرة، حدّدت هيئة الأمم المتّحدة نوعين من الطرق السلميّة لحلّ الخلافات والنزاعات الدوليّة، </a:t>
            </a:r>
            <a:r>
              <a:rPr lang="ar-BH" sz="3200" u="sng" dirty="0">
                <a:solidFill>
                  <a:srgbClr val="FF0000"/>
                </a:solidFill>
                <a:latin typeface="Sakkal Majalla" panose="02000000000000000000" pitchFamily="2" charset="-78"/>
                <a:cs typeface="Sakkal Majalla" panose="02000000000000000000" pitchFamily="2" charset="-78"/>
              </a:rPr>
              <a:t>وهما:</a:t>
            </a:r>
            <a:endParaRPr lang="en-US" sz="3200" u="sng" dirty="0">
              <a:solidFill>
                <a:srgbClr val="FF0000"/>
              </a:solidFill>
              <a:latin typeface="Sakkal Majalla" panose="02000000000000000000" pitchFamily="2" charset="-78"/>
              <a:cs typeface="Sakkal Majalla" panose="02000000000000000000" pitchFamily="2" charset="-78"/>
            </a:endParaRPr>
          </a:p>
        </p:txBody>
      </p:sp>
      <p:sp>
        <p:nvSpPr>
          <p:cNvPr id="2" name="Rounded Rectangle 1"/>
          <p:cNvSpPr/>
          <p:nvPr/>
        </p:nvSpPr>
        <p:spPr>
          <a:xfrm>
            <a:off x="6250211" y="4712043"/>
            <a:ext cx="2500349" cy="1383957"/>
          </a:xfrm>
          <a:prstGeom prst="roundRect">
            <a:avLst/>
          </a:prstGeom>
          <a:solidFill>
            <a:srgbClr val="FFC000"/>
          </a:solidFill>
          <a:ln w="28575">
            <a:solidFill>
              <a:schemeClr val="tx1"/>
            </a:solidFill>
          </a:ln>
          <a:effectLst>
            <a:glow rad="101600">
              <a:schemeClr val="accent2">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chemeClr val="tx1"/>
                </a:solidFill>
                <a:latin typeface="Sakkal Majalla" panose="02000000000000000000" pitchFamily="2" charset="-78"/>
                <a:cs typeface="Sakkal Majalla" panose="02000000000000000000" pitchFamily="2" charset="-78"/>
              </a:rPr>
              <a:t>الطرق السياسيّة</a:t>
            </a:r>
            <a:endParaRPr lang="en-US" sz="3200" dirty="0">
              <a:solidFill>
                <a:schemeClr val="tx1"/>
              </a:solidFill>
              <a:latin typeface="Sakkal Majalla" panose="02000000000000000000" pitchFamily="2" charset="-78"/>
              <a:cs typeface="Sakkal Majalla" panose="02000000000000000000" pitchFamily="2" charset="-78"/>
            </a:endParaRPr>
          </a:p>
        </p:txBody>
      </p:sp>
      <p:sp>
        <p:nvSpPr>
          <p:cNvPr id="6" name="Rounded Rectangle 5"/>
          <p:cNvSpPr/>
          <p:nvPr/>
        </p:nvSpPr>
        <p:spPr>
          <a:xfrm>
            <a:off x="3006812" y="4712043"/>
            <a:ext cx="2500349" cy="1383957"/>
          </a:xfrm>
          <a:prstGeom prst="roundRect">
            <a:avLst/>
          </a:prstGeom>
          <a:solidFill>
            <a:srgbClr val="FFC000"/>
          </a:solidFill>
          <a:ln w="28575">
            <a:solidFill>
              <a:schemeClr val="tx1"/>
            </a:solidFill>
          </a:ln>
          <a:effectLst>
            <a:glow rad="101600">
              <a:schemeClr val="accent2">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chemeClr val="tx1"/>
                </a:solidFill>
                <a:latin typeface="Sakkal Majalla" panose="02000000000000000000" pitchFamily="2" charset="-78"/>
                <a:cs typeface="Sakkal Majalla" panose="02000000000000000000" pitchFamily="2" charset="-78"/>
              </a:rPr>
              <a:t>الطرق القضائيّة</a:t>
            </a:r>
            <a:endParaRPr lang="en-US" sz="3200" dirty="0">
              <a:solidFill>
                <a:schemeClr val="tx1"/>
              </a:solidFill>
              <a:latin typeface="Sakkal Majalla" panose="02000000000000000000" pitchFamily="2" charset="-78"/>
              <a:cs typeface="Sakkal Majalla" panose="02000000000000000000" pitchFamily="2" charset="-78"/>
            </a:endParaRPr>
          </a:p>
        </p:txBody>
      </p:sp>
      <p:cxnSp>
        <p:nvCxnSpPr>
          <p:cNvPr id="7" name="Straight Arrow Connector 6"/>
          <p:cNvCxnSpPr/>
          <p:nvPr/>
        </p:nvCxnSpPr>
        <p:spPr>
          <a:xfrm>
            <a:off x="7381103" y="4160109"/>
            <a:ext cx="8238" cy="48603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122871" y="4159840"/>
            <a:ext cx="8238" cy="48603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358082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2"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p:cNvSpPr/>
          <p:nvPr/>
        </p:nvSpPr>
        <p:spPr>
          <a:xfrm>
            <a:off x="9193428" y="1844304"/>
            <a:ext cx="1728212" cy="664723"/>
          </a:xfrm>
          <a:prstGeom prst="roundRect">
            <a:avLst/>
          </a:prstGeom>
          <a:solidFill>
            <a:srgbClr val="ED7D31"/>
          </a:solidFill>
          <a:ln w="12700" cap="flat" cmpd="sng" algn="ctr">
            <a:solidFill>
              <a:srgbClr val="ED7D31">
                <a:shade val="50000"/>
              </a:srgbClr>
            </a:solidFill>
            <a:prstDash val="solid"/>
            <a:miter lim="800000"/>
          </a:ln>
          <a:effectLst>
            <a:innerShdw blurRad="114300">
              <a:prstClr val="black"/>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1.المفاوضات:</a:t>
            </a:r>
            <a:endParaRPr lang="en-US"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5" name="Rounded Rectangle 24"/>
          <p:cNvSpPr/>
          <p:nvPr/>
        </p:nvSpPr>
        <p:spPr>
          <a:xfrm>
            <a:off x="8282469" y="2627287"/>
            <a:ext cx="3550130" cy="3661721"/>
          </a:xfrm>
          <a:prstGeom prst="roundRect">
            <a:avLst/>
          </a:prstGeom>
          <a:solidFill>
            <a:schemeClr val="accent2">
              <a:lumMod val="20000"/>
              <a:lumOff val="80000"/>
            </a:schemeClr>
          </a:solidFill>
          <a:ln w="28575" cap="flat" cmpd="sng" algn="ctr">
            <a:solidFill>
              <a:schemeClr val="accent2"/>
            </a:solidFill>
            <a:prstDash val="solid"/>
            <a:miter lim="800000"/>
          </a:ln>
          <a:effectLst>
            <a:innerShdw blurRad="63500" dist="50800" dir="81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BH" sz="2000" b="1" dirty="0">
                <a:latin typeface="Sakkal Majalla" panose="02000000000000000000" pitchFamily="2" charset="-78"/>
                <a:cs typeface="Sakkal Majalla" panose="02000000000000000000" pitchFamily="2" charset="-78"/>
              </a:rPr>
              <a:t>هي مباحثات بين أطراف النزاع، يتمّ من خلالها مناقشة المسائل الخلافيّة بينها، وتبادل وجهات النظر حولها، من أجل تقريب الرؤى، ومحاولة إيجاد الحلول التي من شأنها أن تنهي النزاع وترضي جميع الأطراف. وعادة ما تكون هذه المفاوضات من مهامّ </a:t>
            </a:r>
            <a:r>
              <a:rPr lang="ar-BH" sz="2000" b="1" u="sng" dirty="0">
                <a:solidFill>
                  <a:srgbClr val="FF0000"/>
                </a:solidFill>
                <a:latin typeface="Sakkal Majalla" panose="02000000000000000000" pitchFamily="2" charset="-78"/>
                <a:cs typeface="Sakkal Majalla" panose="02000000000000000000" pitchFamily="2" charset="-78"/>
              </a:rPr>
              <a:t>السلطة التنفيذيّة </a:t>
            </a:r>
            <a:r>
              <a:rPr lang="ar-BH" sz="2000" b="1" dirty="0">
                <a:latin typeface="Sakkal Majalla" panose="02000000000000000000" pitchFamily="2" charset="-78"/>
                <a:cs typeface="Sakkal Majalla" panose="02000000000000000000" pitchFamily="2" charset="-78"/>
              </a:rPr>
              <a:t>(رئيس الدولة، رئيس الحكومة، وزير الخارجيّة)، </a:t>
            </a:r>
            <a:r>
              <a:rPr lang="ar-BH" sz="2000" b="1" u="sng" dirty="0">
                <a:solidFill>
                  <a:srgbClr val="FF0000"/>
                </a:solidFill>
                <a:latin typeface="Sakkal Majalla" panose="02000000000000000000" pitchFamily="2" charset="-78"/>
                <a:cs typeface="Sakkal Majalla" panose="02000000000000000000" pitchFamily="2" charset="-78"/>
              </a:rPr>
              <a:t>ولا تكون هذه المفاوضات ملزمة لأطراف النزاع إلاّ إذا كانت مكتوبة</a:t>
            </a:r>
            <a:r>
              <a:rPr lang="ar-BH" sz="2000" b="1" dirty="0">
                <a:latin typeface="Sakkal Majalla" panose="02000000000000000000" pitchFamily="2" charset="-78"/>
                <a:cs typeface="Sakkal Majalla" panose="02000000000000000000" pitchFamily="2" charset="-78"/>
              </a:rPr>
              <a:t>.</a:t>
            </a:r>
            <a:endParaRPr lang="en-US" sz="2000" b="1"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31" name="Rounded Rectangle 30"/>
          <p:cNvSpPr/>
          <p:nvPr/>
        </p:nvSpPr>
        <p:spPr>
          <a:xfrm>
            <a:off x="4923771" y="1788234"/>
            <a:ext cx="2262080" cy="664723"/>
          </a:xfrm>
          <a:prstGeom prst="roundRect">
            <a:avLst/>
          </a:prstGeom>
          <a:solidFill>
            <a:srgbClr val="ED7D31"/>
          </a:solidFill>
          <a:ln w="12700" cap="flat" cmpd="sng" algn="ctr">
            <a:solidFill>
              <a:srgbClr val="ED7D31">
                <a:shade val="50000"/>
              </a:srgbClr>
            </a:solidFill>
            <a:prstDash val="solid"/>
            <a:miter lim="800000"/>
          </a:ln>
          <a:effectLst>
            <a:innerShdw blurRad="114300">
              <a:prstClr val="black"/>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2.المساعي الحميدة:</a:t>
            </a:r>
            <a:endParaRPr lang="en-US" sz="2800" b="1"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33" name="Rounded Rectangle 32"/>
          <p:cNvSpPr/>
          <p:nvPr/>
        </p:nvSpPr>
        <p:spPr>
          <a:xfrm>
            <a:off x="4349578" y="2627286"/>
            <a:ext cx="3484606" cy="3661721"/>
          </a:xfrm>
          <a:prstGeom prst="roundRect">
            <a:avLst/>
          </a:prstGeom>
          <a:solidFill>
            <a:schemeClr val="accent2">
              <a:lumMod val="20000"/>
              <a:lumOff val="80000"/>
            </a:schemeClr>
          </a:solidFill>
          <a:ln w="28575" cap="flat" cmpd="sng" algn="ctr">
            <a:solidFill>
              <a:schemeClr val="accent2"/>
            </a:solidFill>
            <a:prstDash val="solid"/>
            <a:miter lim="800000"/>
          </a:ln>
          <a:effectLst>
            <a:innerShdw blurRad="63500" dist="50800" dir="81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endParaRPr lang="ar-BH" sz="2000" b="1" dirty="0">
              <a:latin typeface="Sakkal Majalla" panose="02000000000000000000" pitchFamily="2" charset="-78"/>
              <a:cs typeface="Sakkal Majalla" panose="02000000000000000000" pitchFamily="2" charset="-78"/>
            </a:endParaRPr>
          </a:p>
          <a:p>
            <a:pPr lvl="0" algn="ctr" rtl="1"/>
            <a:r>
              <a:rPr lang="ar-BH" sz="2000" b="1" dirty="0">
                <a:latin typeface="Sakkal Majalla" panose="02000000000000000000" pitchFamily="2" charset="-78"/>
                <a:cs typeface="Sakkal Majalla" panose="02000000000000000000" pitchFamily="2" charset="-78"/>
              </a:rPr>
              <a:t>هي شكل من أشكال المبادرات الودّيّة، تتمثّل في قيام طرف ثالث محايد (دولة أو منظمة دولية أو شخصية ذات مركز رفيع) بالتقريب بين وجهات نظر الدول المتنازعة والجلوس على طاولة المفاوضات، وكلّ ما يقدّمه الوسيط (إذا طُلِب منه) يعتبر مشورةً </a:t>
            </a:r>
            <a:r>
              <a:rPr lang="ar-BH" sz="2000" b="1" u="sng" dirty="0">
                <a:solidFill>
                  <a:srgbClr val="FF0000"/>
                </a:solidFill>
                <a:latin typeface="Sakkal Majalla" panose="02000000000000000000" pitchFamily="2" charset="-78"/>
                <a:cs typeface="Sakkal Majalla" panose="02000000000000000000" pitchFamily="2" charset="-78"/>
              </a:rPr>
              <a:t>لا تتمتّع بصفة الإلزام</a:t>
            </a:r>
            <a:r>
              <a:rPr lang="ar-BH" sz="2000" b="1" dirty="0">
                <a:latin typeface="Sakkal Majalla" panose="02000000000000000000" pitchFamily="2" charset="-78"/>
                <a:cs typeface="Sakkal Majalla" panose="02000000000000000000" pitchFamily="2" charset="-78"/>
              </a:rPr>
              <a:t>، إذ يمكن للأطراف المتنازعة قبولها أو رفضها.</a:t>
            </a:r>
            <a:endParaRPr lang="en-US" sz="2000" b="1" dirty="0">
              <a:latin typeface="Sakkal Majalla" panose="02000000000000000000" pitchFamily="2" charset="-78"/>
              <a:cs typeface="Sakkal Majalla" panose="02000000000000000000" pitchFamily="2" charset="-78"/>
            </a:endParaRPr>
          </a:p>
          <a:p>
            <a:pPr algn="ctr" rtl="1"/>
            <a:r>
              <a:rPr lang="ar-BH" sz="2000" b="1" dirty="0">
                <a:latin typeface="Sakkal Majalla" panose="02000000000000000000" pitchFamily="2" charset="-78"/>
                <a:cs typeface="Sakkal Majalla" panose="02000000000000000000" pitchFamily="2" charset="-78"/>
              </a:rPr>
              <a:t> </a:t>
            </a:r>
            <a:endParaRPr lang="en-US" sz="2000" b="1" dirty="0">
              <a:latin typeface="Sakkal Majalla" panose="02000000000000000000" pitchFamily="2" charset="-78"/>
              <a:cs typeface="Sakkal Majalla" panose="02000000000000000000" pitchFamily="2" charset="-78"/>
            </a:endParaRPr>
          </a:p>
        </p:txBody>
      </p:sp>
      <p:sp>
        <p:nvSpPr>
          <p:cNvPr id="4" name="Down Arrow Callout 3"/>
          <p:cNvSpPr/>
          <p:nvPr/>
        </p:nvSpPr>
        <p:spPr>
          <a:xfrm>
            <a:off x="2916194" y="655417"/>
            <a:ext cx="6351372" cy="1070627"/>
          </a:xfrm>
          <a:prstGeom prst="downArrowCallout">
            <a:avLst/>
          </a:prstGeom>
          <a:solidFill>
            <a:schemeClr val="accent6">
              <a:lumMod val="60000"/>
              <a:lumOff val="40000"/>
            </a:schemeClr>
          </a:solidFill>
          <a:ln w="19050">
            <a:solidFill>
              <a:schemeClr val="tx1"/>
            </a:solid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FF0000"/>
                </a:solidFill>
                <a:latin typeface="Sakkal Majalla" panose="02000000000000000000" pitchFamily="2" charset="-78"/>
                <a:cs typeface="Sakkal Majalla" panose="02000000000000000000" pitchFamily="2" charset="-78"/>
              </a:rPr>
              <a:t>1. الطرق السياسيّة لحل الخلافات الدوليّة:</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34" name="Rounded Rectangle 33"/>
          <p:cNvSpPr/>
          <p:nvPr/>
        </p:nvSpPr>
        <p:spPr>
          <a:xfrm>
            <a:off x="1013253" y="1788234"/>
            <a:ext cx="1902941" cy="664723"/>
          </a:xfrm>
          <a:prstGeom prst="roundRect">
            <a:avLst/>
          </a:prstGeom>
          <a:solidFill>
            <a:srgbClr val="ED7D31"/>
          </a:solidFill>
          <a:ln w="12700" cap="flat" cmpd="sng" algn="ctr">
            <a:solidFill>
              <a:srgbClr val="ED7D31">
                <a:shade val="50000"/>
              </a:srgbClr>
            </a:solidFill>
            <a:prstDash val="solid"/>
            <a:miter lim="800000"/>
          </a:ln>
          <a:effectLst>
            <a:innerShdw blurRad="114300">
              <a:prstClr val="black"/>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3.الوساطة:</a:t>
            </a:r>
            <a:endParaRPr lang="en-US"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36" name="Rounded Rectangle 35"/>
          <p:cNvSpPr/>
          <p:nvPr/>
        </p:nvSpPr>
        <p:spPr>
          <a:xfrm>
            <a:off x="416687" y="2627285"/>
            <a:ext cx="3484606" cy="3661721"/>
          </a:xfrm>
          <a:prstGeom prst="roundRect">
            <a:avLst/>
          </a:prstGeom>
          <a:solidFill>
            <a:schemeClr val="accent2">
              <a:lumMod val="20000"/>
              <a:lumOff val="80000"/>
            </a:schemeClr>
          </a:solidFill>
          <a:ln w="28575" cap="flat" cmpd="sng" algn="ctr">
            <a:solidFill>
              <a:schemeClr val="accent2"/>
            </a:solidFill>
            <a:prstDash val="solid"/>
            <a:miter lim="800000"/>
          </a:ln>
          <a:effectLst>
            <a:innerShdw blurRad="63500" dist="50800" dir="81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ctr" rtl="1"/>
            <a:r>
              <a:rPr lang="ar-BH" sz="2000" b="1" dirty="0">
                <a:latin typeface="Sakkal Majalla" panose="02000000000000000000" pitchFamily="2" charset="-78"/>
                <a:cs typeface="Sakkal Majalla" panose="02000000000000000000" pitchFamily="2" charset="-78"/>
              </a:rPr>
              <a:t>هي درجة متقدمة من المساعي الحميدة، تتمثّل في قيام طرف ثالث محايد بتقديم اقتراحات وحلول تستهدف التسوية لخلاف قائم بين الدولتين المتنازعتين. والحلول التي يقدّمها الوسيط </a:t>
            </a:r>
            <a:r>
              <a:rPr lang="ar-BH" sz="2000" b="1" u="sng" dirty="0">
                <a:solidFill>
                  <a:srgbClr val="FF0000"/>
                </a:solidFill>
                <a:latin typeface="Sakkal Majalla" panose="02000000000000000000" pitchFamily="2" charset="-78"/>
                <a:cs typeface="Sakkal Majalla" panose="02000000000000000000" pitchFamily="2" charset="-78"/>
              </a:rPr>
              <a:t>لا تكون ملزمة لأطراف النزاع</a:t>
            </a:r>
            <a:r>
              <a:rPr lang="ar-BH" sz="2000" b="1" dirty="0">
                <a:latin typeface="Sakkal Majalla" panose="02000000000000000000" pitchFamily="2" charset="-78"/>
                <a:cs typeface="Sakkal Majalla" panose="02000000000000000000" pitchFamily="2" charset="-78"/>
              </a:rPr>
              <a:t>.</a:t>
            </a:r>
            <a:endParaRPr lang="en-US" sz="2000" b="1" dirty="0">
              <a:latin typeface="Sakkal Majalla" panose="02000000000000000000" pitchFamily="2" charset="-78"/>
              <a:cs typeface="Sakkal Majalla" panose="02000000000000000000" pitchFamily="2" charset="-78"/>
            </a:endParaRPr>
          </a:p>
        </p:txBody>
      </p:sp>
      <p:sp>
        <p:nvSpPr>
          <p:cNvPr id="10" name="مستطيل 3">
            <a:extLst>
              <a:ext uri="{FF2B5EF4-FFF2-40B4-BE49-F238E27FC236}">
                <a16:creationId xmlns:a16="http://schemas.microsoft.com/office/drawing/2014/main" id="{83565732-767C-4218-9F86-01FB36D08A23}"/>
              </a:ext>
            </a:extLst>
          </p:cNvPr>
          <p:cNvSpPr/>
          <p:nvPr/>
        </p:nvSpPr>
        <p:spPr>
          <a:xfrm>
            <a:off x="0" y="128140"/>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246946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ppt_x"/>
                                          </p:val>
                                        </p:tav>
                                        <p:tav tm="100000">
                                          <p:val>
                                            <p:strVal val="#ppt_x"/>
                                          </p:val>
                                        </p:tav>
                                      </p:tavLst>
                                    </p:anim>
                                    <p:anim calcmode="lin" valueType="num">
                                      <p:cBhvr additive="base">
                                        <p:cTn id="33"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3" grpId="0" animBg="1"/>
      <p:bldP spid="4" grpId="0" animBg="1"/>
      <p:bldP spid="34" grpId="0"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p:cNvSpPr/>
          <p:nvPr/>
        </p:nvSpPr>
        <p:spPr>
          <a:xfrm>
            <a:off x="7539355" y="1982674"/>
            <a:ext cx="1728212" cy="664723"/>
          </a:xfrm>
          <a:prstGeom prst="roundRect">
            <a:avLst/>
          </a:prstGeom>
          <a:solidFill>
            <a:srgbClr val="ED7D31"/>
          </a:solidFill>
          <a:ln w="12700" cap="flat" cmpd="sng" algn="ctr">
            <a:solidFill>
              <a:srgbClr val="ED7D31">
                <a:shade val="50000"/>
              </a:srgbClr>
            </a:solidFill>
            <a:prstDash val="solid"/>
            <a:miter lim="800000"/>
          </a:ln>
          <a:effectLst>
            <a:innerShdw blurRad="114300">
              <a:prstClr val="black"/>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4.التحقيق:</a:t>
            </a:r>
            <a:endParaRPr lang="en-US"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5" name="Rounded Rectangle 24"/>
          <p:cNvSpPr/>
          <p:nvPr/>
        </p:nvSpPr>
        <p:spPr>
          <a:xfrm>
            <a:off x="6723930" y="2709172"/>
            <a:ext cx="3550130" cy="3661721"/>
          </a:xfrm>
          <a:prstGeom prst="roundRect">
            <a:avLst/>
          </a:prstGeom>
          <a:solidFill>
            <a:schemeClr val="accent2">
              <a:lumMod val="20000"/>
              <a:lumOff val="80000"/>
            </a:schemeClr>
          </a:solidFill>
          <a:ln w="28575" cap="flat" cmpd="sng" algn="ctr">
            <a:solidFill>
              <a:schemeClr val="accent2"/>
            </a:solidFill>
            <a:prstDash val="solid"/>
            <a:miter lim="800000"/>
          </a:ln>
          <a:effectLst>
            <a:innerShdw blurRad="63500" dist="50800" dir="81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r>
              <a:rPr lang="ar-BH" sz="2400" b="1" dirty="0">
                <a:latin typeface="Sakkal Majalla" panose="02000000000000000000" pitchFamily="2" charset="-78"/>
                <a:cs typeface="Sakkal Majalla" panose="02000000000000000000" pitchFamily="2" charset="-78"/>
              </a:rPr>
              <a:t>هو </a:t>
            </a:r>
            <a:r>
              <a:rPr lang="ar-SA" sz="2400" b="1" dirty="0">
                <a:latin typeface="Sakkal Majalla" panose="02000000000000000000" pitchFamily="2" charset="-78"/>
                <a:cs typeface="Sakkal Majalla" panose="02000000000000000000" pitchFamily="2" charset="-78"/>
              </a:rPr>
              <a:t>إجراء يتم من خلاله اللجوء إلى فحص ودراسة وقائع النزاع وبيان أسبابه، من خلال لجنة يتم تعيينها من قبل أطراف النزاع، وتقوم بتقديم </a:t>
            </a:r>
            <a:r>
              <a:rPr lang="ar-SA" sz="2400" b="1" u="sng" dirty="0">
                <a:solidFill>
                  <a:srgbClr val="FF0000"/>
                </a:solidFill>
                <a:latin typeface="Sakkal Majalla" panose="02000000000000000000" pitchFamily="2" charset="-78"/>
                <a:cs typeface="Sakkal Majalla" panose="02000000000000000000" pitchFamily="2" charset="-78"/>
              </a:rPr>
              <a:t>تقرير</a:t>
            </a:r>
            <a:r>
              <a:rPr lang="ar-SA" sz="2400" b="1" dirty="0">
                <a:latin typeface="Sakkal Majalla" panose="02000000000000000000" pitchFamily="2" charset="-78"/>
                <a:cs typeface="Sakkal Majalla" panose="02000000000000000000" pitchFamily="2" charset="-78"/>
              </a:rPr>
              <a:t> في ذلك، لذلك اعتبر التحقيق وسيلة تساعد على حلّ النزاع.</a:t>
            </a:r>
            <a:endParaRPr lang="en-US" sz="2400" b="1" dirty="0">
              <a:latin typeface="Sakkal Majalla" panose="02000000000000000000" pitchFamily="2" charset="-78"/>
              <a:cs typeface="Sakkal Majalla" panose="02000000000000000000" pitchFamily="2" charset="-78"/>
            </a:endParaRPr>
          </a:p>
        </p:txBody>
      </p:sp>
      <p:sp>
        <p:nvSpPr>
          <p:cNvPr id="31" name="Rounded Rectangle 30"/>
          <p:cNvSpPr/>
          <p:nvPr/>
        </p:nvSpPr>
        <p:spPr>
          <a:xfrm>
            <a:off x="3130379" y="1934548"/>
            <a:ext cx="1672280" cy="664723"/>
          </a:xfrm>
          <a:prstGeom prst="roundRect">
            <a:avLst/>
          </a:prstGeom>
          <a:solidFill>
            <a:srgbClr val="ED7D31"/>
          </a:solidFill>
          <a:ln w="12700" cap="flat" cmpd="sng" algn="ctr">
            <a:solidFill>
              <a:srgbClr val="ED7D31">
                <a:shade val="50000"/>
              </a:srgbClr>
            </a:solidFill>
            <a:prstDash val="solid"/>
            <a:miter lim="800000"/>
          </a:ln>
          <a:effectLst>
            <a:innerShdw blurRad="114300">
              <a:prstClr val="black"/>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BH" sz="2800" b="1" dirty="0">
                <a:effectLst/>
                <a:latin typeface="Sakkal Majalla" panose="02000000000000000000" pitchFamily="2" charset="-78"/>
                <a:ea typeface="Calibri" panose="020F0502020204030204" pitchFamily="34" charset="0"/>
                <a:cs typeface="Sakkal Majalla" panose="02000000000000000000" pitchFamily="2" charset="-78"/>
              </a:rPr>
              <a:t>5. التوفيق:</a:t>
            </a:r>
            <a:endParaRPr lang="en-US" sz="2800" b="1"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33" name="Rounded Rectangle 32"/>
          <p:cNvSpPr/>
          <p:nvPr/>
        </p:nvSpPr>
        <p:spPr>
          <a:xfrm>
            <a:off x="2224216" y="2709171"/>
            <a:ext cx="3484606" cy="3661721"/>
          </a:xfrm>
          <a:prstGeom prst="roundRect">
            <a:avLst/>
          </a:prstGeom>
          <a:solidFill>
            <a:schemeClr val="accent2">
              <a:lumMod val="20000"/>
              <a:lumOff val="80000"/>
            </a:schemeClr>
          </a:solidFill>
          <a:ln w="28575" cap="flat" cmpd="sng" algn="ctr">
            <a:solidFill>
              <a:schemeClr val="accent2"/>
            </a:solidFill>
            <a:prstDash val="solid"/>
            <a:miter lim="800000"/>
          </a:ln>
          <a:effectLst>
            <a:innerShdw blurRad="63500" dist="50800" dir="81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r>
              <a:rPr lang="ar-BH" sz="2400" b="1" dirty="0">
                <a:latin typeface="Sakkal Majalla" panose="02000000000000000000" pitchFamily="2" charset="-78"/>
                <a:cs typeface="Sakkal Majalla" panose="02000000000000000000" pitchFamily="2" charset="-78"/>
              </a:rPr>
              <a:t>هو </a:t>
            </a:r>
            <a:r>
              <a:rPr lang="ar-SA" sz="2400" b="1" dirty="0">
                <a:latin typeface="Sakkal Majalla" panose="02000000000000000000" pitchFamily="2" charset="-78"/>
                <a:cs typeface="Sakkal Majalla" panose="02000000000000000000" pitchFamily="2" charset="-78"/>
              </a:rPr>
              <a:t>أسلوب حديث </a:t>
            </a:r>
            <a:r>
              <a:rPr lang="ar-BH" sz="2400" b="1" dirty="0">
                <a:latin typeface="Sakkal Majalla" panose="02000000000000000000" pitchFamily="2" charset="-78"/>
                <a:cs typeface="Sakkal Majalla" panose="02000000000000000000" pitchFamily="2" charset="-78"/>
              </a:rPr>
              <a:t>يتم من خلاله إحالة ملف النزاع إلى جهة أو لجنة محايدة يُعهد لها فحص أسباب النزاع ووضع الحلول والمقترحات التي تستهدف تسوية الخلاف، </a:t>
            </a:r>
            <a:r>
              <a:rPr lang="ar-BH" sz="2400" b="1" u="sng" dirty="0">
                <a:solidFill>
                  <a:srgbClr val="FF0000"/>
                </a:solidFill>
                <a:latin typeface="Sakkal Majalla" panose="02000000000000000000" pitchFamily="2" charset="-78"/>
                <a:cs typeface="Sakkal Majalla" panose="02000000000000000000" pitchFamily="2" charset="-78"/>
              </a:rPr>
              <a:t>من دون أن تكون لها صفة الإلزاميّة</a:t>
            </a:r>
            <a:r>
              <a:rPr lang="ar-BH" sz="2400" b="1" dirty="0">
                <a:latin typeface="Sakkal Majalla" panose="02000000000000000000" pitchFamily="2" charset="-78"/>
                <a:cs typeface="Sakkal Majalla" panose="02000000000000000000" pitchFamily="2" charset="-78"/>
              </a:rPr>
              <a:t>.</a:t>
            </a:r>
            <a:endParaRPr lang="en-US" sz="2400" b="1" dirty="0">
              <a:latin typeface="Sakkal Majalla" panose="02000000000000000000" pitchFamily="2" charset="-78"/>
              <a:cs typeface="Sakkal Majalla" panose="02000000000000000000" pitchFamily="2" charset="-78"/>
            </a:endParaRPr>
          </a:p>
        </p:txBody>
      </p:sp>
      <p:sp>
        <p:nvSpPr>
          <p:cNvPr id="4" name="Down Arrow Callout 3"/>
          <p:cNvSpPr/>
          <p:nvPr/>
        </p:nvSpPr>
        <p:spPr>
          <a:xfrm>
            <a:off x="2916195" y="852760"/>
            <a:ext cx="6351372" cy="1285103"/>
          </a:xfrm>
          <a:prstGeom prst="downArrowCallout">
            <a:avLst/>
          </a:prstGeom>
          <a:solidFill>
            <a:schemeClr val="accent6">
              <a:lumMod val="60000"/>
              <a:lumOff val="40000"/>
            </a:schemeClr>
          </a:solidFill>
          <a:ln w="19050">
            <a:solidFill>
              <a:schemeClr val="tx1"/>
            </a:solid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FF0000"/>
                </a:solidFill>
                <a:latin typeface="Sakkal Majalla" panose="02000000000000000000" pitchFamily="2" charset="-78"/>
                <a:cs typeface="Sakkal Majalla" panose="02000000000000000000" pitchFamily="2" charset="-78"/>
              </a:rPr>
              <a:t>تابع الطرق السياسيّة لحل الخلافات الدوليّة:</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8"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33090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6746790" y="4330843"/>
            <a:ext cx="2924432" cy="1701515"/>
          </a:xfrm>
          <a:prstGeom prst="roundRect">
            <a:avLst/>
          </a:prstGeom>
          <a:solidFill>
            <a:srgbClr val="F9C3CB"/>
          </a:solidFill>
          <a:ln w="28575" cap="flat" cmpd="sng" algn="ctr">
            <a:solidFill>
              <a:schemeClr val="tx1"/>
            </a:solidFill>
            <a:prstDash val="solid"/>
            <a:miter lim="800000"/>
          </a:ln>
          <a:effectLst>
            <a:outerShdw blurRad="50800" dist="38100" dir="10800000" algn="r"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ctr" rtl="1"/>
            <a:r>
              <a:rPr lang="ar-BH" sz="3600" b="1" dirty="0">
                <a:solidFill>
                  <a:srgbClr val="FF0000"/>
                </a:solidFill>
                <a:latin typeface="Sakkal Majalla" panose="02000000000000000000" pitchFamily="2" charset="-78"/>
                <a:cs typeface="Sakkal Majalla" panose="02000000000000000000" pitchFamily="2" charset="-78"/>
              </a:rPr>
              <a:t>التحكيم الدولي</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10" name="Rounded Rectangle 9"/>
          <p:cNvSpPr/>
          <p:nvPr/>
        </p:nvSpPr>
        <p:spPr>
          <a:xfrm>
            <a:off x="2224216" y="4330844"/>
            <a:ext cx="2813222" cy="1701514"/>
          </a:xfrm>
          <a:prstGeom prst="roundRect">
            <a:avLst/>
          </a:prstGeom>
          <a:solidFill>
            <a:srgbClr val="F9C3CB"/>
          </a:solidFill>
          <a:ln w="28575" cap="flat" cmpd="sng" algn="ctr">
            <a:solidFill>
              <a:schemeClr val="tx1"/>
            </a:solidFill>
            <a:prstDash val="solid"/>
            <a:miter lim="800000"/>
          </a:ln>
          <a:effectLst>
            <a:innerShdw blurRad="63500" dist="508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ctr" rtl="1"/>
            <a:r>
              <a:rPr lang="ar-BH" sz="3600" b="1" dirty="0">
                <a:solidFill>
                  <a:srgbClr val="FF0000"/>
                </a:solidFill>
                <a:latin typeface="Sakkal Majalla" panose="02000000000000000000" pitchFamily="2" charset="-78"/>
                <a:cs typeface="Sakkal Majalla" panose="02000000000000000000" pitchFamily="2" charset="-78"/>
              </a:rPr>
              <a:t>القضاء الدولي</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2" name="Rectangle 1"/>
          <p:cNvSpPr/>
          <p:nvPr/>
        </p:nvSpPr>
        <p:spPr>
          <a:xfrm>
            <a:off x="3237470" y="951851"/>
            <a:ext cx="5436973" cy="885857"/>
          </a:xfrm>
          <a:prstGeom prst="rect">
            <a:avLst/>
          </a:prstGeom>
          <a:solidFill>
            <a:srgbClr val="D7CAF2"/>
          </a:solidFill>
          <a:ln w="19050">
            <a:solidFill>
              <a:schemeClr val="tx1"/>
            </a:solidFill>
          </a:ln>
          <a:effectLst>
            <a:glow rad="139700">
              <a:schemeClr val="accent1">
                <a:satMod val="175000"/>
                <a:alpha val="40000"/>
              </a:schemeClr>
            </a:glow>
            <a:reflection blurRad="6350" stA="0" endPos="55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rgbClr val="FF0000"/>
                </a:solidFill>
                <a:latin typeface="Sakkal Majalla" panose="02000000000000000000" pitchFamily="2" charset="-78"/>
                <a:cs typeface="Sakkal Majalla" panose="02000000000000000000" pitchFamily="2" charset="-78"/>
              </a:rPr>
              <a:t>2. الطرق القضائيّة لحل الخلافات الدوليّة:</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13" name="Rectangle 12"/>
          <p:cNvSpPr/>
          <p:nvPr/>
        </p:nvSpPr>
        <p:spPr>
          <a:xfrm>
            <a:off x="864973" y="2071415"/>
            <a:ext cx="9844215" cy="1276865"/>
          </a:xfrm>
          <a:prstGeom prst="rect">
            <a:avLst/>
          </a:prstGeom>
          <a:solidFill>
            <a:schemeClr val="accent1">
              <a:lumMod val="40000"/>
              <a:lumOff val="60000"/>
            </a:schemeClr>
          </a:solidFill>
          <a:ln w="19050">
            <a:solidFill>
              <a:schemeClr val="tx1"/>
            </a:solidFill>
          </a:ln>
          <a:effectLst>
            <a:glow rad="139700">
              <a:schemeClr val="bg2">
                <a:alpha val="40000"/>
              </a:schemeClr>
            </a:glow>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chemeClr val="tx1"/>
                </a:solidFill>
                <a:latin typeface="Sakkal Majalla" panose="02000000000000000000" pitchFamily="2" charset="-78"/>
                <a:cs typeface="Sakkal Majalla" panose="02000000000000000000" pitchFamily="2" charset="-78"/>
              </a:rPr>
              <a:t>تنقسم الطرق القضائيّة لحلّ الخلافات والنزاعات الدوليّة إلى طريقتين هامّتين:</a:t>
            </a:r>
            <a:endParaRPr lang="en-US" sz="3200" b="1" dirty="0">
              <a:solidFill>
                <a:schemeClr val="tx1"/>
              </a:solidFill>
              <a:latin typeface="Sakkal Majalla" panose="02000000000000000000" pitchFamily="2" charset="-78"/>
              <a:cs typeface="Sakkal Majalla" panose="02000000000000000000" pitchFamily="2" charset="-78"/>
            </a:endParaRPr>
          </a:p>
        </p:txBody>
      </p:sp>
      <p:cxnSp>
        <p:nvCxnSpPr>
          <p:cNvPr id="5" name="Straight Arrow Connector 4"/>
          <p:cNvCxnSpPr/>
          <p:nvPr/>
        </p:nvCxnSpPr>
        <p:spPr>
          <a:xfrm>
            <a:off x="8081319" y="3348280"/>
            <a:ext cx="8238" cy="8200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237470" y="3348280"/>
            <a:ext cx="8238" cy="8200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306478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0" grpId="0" animBg="1"/>
      <p:bldP spid="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a:extLst>
              <a:ext uri="{FF2B5EF4-FFF2-40B4-BE49-F238E27FC236}">
                <a16:creationId xmlns:a16="http://schemas.microsoft.com/office/drawing/2014/main" id="{243782F4-C8EB-44D0-9175-D63A13C46338}"/>
              </a:ext>
            </a:extLst>
          </p:cNvPr>
          <p:cNvSpPr/>
          <p:nvPr/>
        </p:nvSpPr>
        <p:spPr>
          <a:xfrm>
            <a:off x="8097795" y="129653"/>
            <a:ext cx="3665508" cy="1350312"/>
          </a:xfrm>
          <a:prstGeom prst="flowChartPunchedTape">
            <a:avLst/>
          </a:prstGeom>
          <a:solidFill>
            <a:srgbClr val="F9C3CB"/>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dirty="0">
                <a:solidFill>
                  <a:srgbClr val="FF0000"/>
                </a:solidFill>
                <a:latin typeface="Sakkal Majalla" panose="02000000000000000000" pitchFamily="2" charset="-78"/>
                <a:cs typeface="Sakkal Majalla" panose="02000000000000000000" pitchFamily="2" charset="-78"/>
              </a:rPr>
              <a:t>أولًا: التحكيم الدولي:</a:t>
            </a:r>
          </a:p>
        </p:txBody>
      </p:sp>
      <p:sp>
        <p:nvSpPr>
          <p:cNvPr id="5" name="Rectangle: Rounded Corners 4">
            <a:extLst>
              <a:ext uri="{FF2B5EF4-FFF2-40B4-BE49-F238E27FC236}">
                <a16:creationId xmlns:a16="http://schemas.microsoft.com/office/drawing/2014/main" id="{C198FF2D-A2EC-48BA-AB02-19C678620683}"/>
              </a:ext>
            </a:extLst>
          </p:cNvPr>
          <p:cNvSpPr/>
          <p:nvPr/>
        </p:nvSpPr>
        <p:spPr>
          <a:xfrm>
            <a:off x="1375720" y="1554100"/>
            <a:ext cx="9275804" cy="1482812"/>
          </a:xfrm>
          <a:prstGeom prst="roundRect">
            <a:avLst/>
          </a:prstGeom>
          <a:solidFill>
            <a:schemeClr val="bg1">
              <a:lumMod val="8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rgbClr val="FF0000"/>
                </a:solidFill>
                <a:latin typeface="Sakkal Majalla" panose="02000000000000000000" pitchFamily="2" charset="-78"/>
                <a:cs typeface="Sakkal Majalla" panose="02000000000000000000" pitchFamily="2" charset="-78"/>
              </a:rPr>
              <a:t>1. تعريف التحكيم الدولي: </a:t>
            </a:r>
          </a:p>
          <a:p>
            <a:pPr algn="ctr" rtl="1"/>
            <a:r>
              <a:rPr lang="ar-BH" sz="2400" dirty="0">
                <a:solidFill>
                  <a:schemeClr val="tx1"/>
                </a:solidFill>
                <a:latin typeface="Sakkal Majalla" panose="02000000000000000000" pitchFamily="2" charset="-78"/>
                <a:cs typeface="Sakkal Majalla" panose="02000000000000000000" pitchFamily="2" charset="-78"/>
              </a:rPr>
              <a:t>عرّفته المادّة 37 من اتفاقيّة لاهاي للعام 1907م، على </a:t>
            </a:r>
            <a:r>
              <a:rPr lang="ar-BH" sz="2400" b="1" u="sng" dirty="0">
                <a:solidFill>
                  <a:schemeClr val="tx1"/>
                </a:solidFill>
                <a:latin typeface="Sakkal Majalla" panose="02000000000000000000" pitchFamily="2" charset="-78"/>
                <a:cs typeface="Sakkal Majalla" panose="02000000000000000000" pitchFamily="2" charset="-78"/>
              </a:rPr>
              <a:t>أنّه</a:t>
            </a:r>
            <a:r>
              <a:rPr lang="ar-BH" sz="2400" dirty="0">
                <a:solidFill>
                  <a:schemeClr val="tx1"/>
                </a:solidFill>
                <a:latin typeface="Sakkal Majalla" panose="02000000000000000000" pitchFamily="2" charset="-78"/>
                <a:cs typeface="Sakkal Majalla" panose="02000000000000000000" pitchFamily="2" charset="-78"/>
              </a:rPr>
              <a:t>: "</a:t>
            </a:r>
            <a:r>
              <a:rPr lang="ar-SA" sz="2400" dirty="0">
                <a:solidFill>
                  <a:schemeClr val="tx1"/>
                </a:solidFill>
                <a:latin typeface="Sakkal Majalla" panose="02000000000000000000" pitchFamily="2" charset="-78"/>
                <a:cs typeface="Sakkal Majalla" panose="02000000000000000000" pitchFamily="2" charset="-78"/>
              </a:rPr>
              <a:t>طريقة لتسوية المنازعات بين الدول بمعرفة قضاة يتمّ اختيارهم من قبل هذه الدول وعلى أساس احترام القانون، وينطوي اللجوء إليه ضمن</a:t>
            </a:r>
            <a:r>
              <a:rPr lang="ar-BH" sz="2400" dirty="0">
                <a:solidFill>
                  <a:schemeClr val="tx1"/>
                </a:solidFill>
                <a:latin typeface="Sakkal Majalla" panose="02000000000000000000" pitchFamily="2" charset="-78"/>
                <a:cs typeface="Sakkal Majalla" panose="02000000000000000000" pitchFamily="2" charset="-78"/>
              </a:rPr>
              <a:t>ً</a:t>
            </a:r>
            <a:r>
              <a:rPr lang="ar-SA" sz="2400" dirty="0">
                <a:solidFill>
                  <a:schemeClr val="tx1"/>
                </a:solidFill>
                <a:latin typeface="Sakkal Majalla" panose="02000000000000000000" pitchFamily="2" charset="-78"/>
                <a:cs typeface="Sakkal Majalla" panose="02000000000000000000" pitchFamily="2" charset="-78"/>
              </a:rPr>
              <a:t>ا على تعهّد بالامتثال بحسن نيّة لقرار التحكيم".</a:t>
            </a:r>
            <a:endParaRPr lang="ar-BH" sz="2400" b="1" dirty="0">
              <a:solidFill>
                <a:schemeClr val="tx1"/>
              </a:solidFill>
              <a:latin typeface="Sakkal Majalla" panose="02000000000000000000" pitchFamily="2" charset="-78"/>
              <a:cs typeface="Sakkal Majalla" panose="02000000000000000000" pitchFamily="2" charset="-78"/>
            </a:endParaRPr>
          </a:p>
        </p:txBody>
      </p:sp>
      <p:sp>
        <p:nvSpPr>
          <p:cNvPr id="6" name="Rectangle: Rounded Corners 4">
            <a:extLst>
              <a:ext uri="{FF2B5EF4-FFF2-40B4-BE49-F238E27FC236}">
                <a16:creationId xmlns:a16="http://schemas.microsoft.com/office/drawing/2014/main" id="{C198FF2D-A2EC-48BA-AB02-19C678620683}"/>
              </a:ext>
            </a:extLst>
          </p:cNvPr>
          <p:cNvSpPr/>
          <p:nvPr/>
        </p:nvSpPr>
        <p:spPr>
          <a:xfrm>
            <a:off x="1375720" y="3209272"/>
            <a:ext cx="9275804" cy="605481"/>
          </a:xfrm>
          <a:prstGeom prst="roundRect">
            <a:avLst/>
          </a:prstGeom>
          <a:solidFill>
            <a:schemeClr val="accent1">
              <a:lumMod val="40000"/>
              <a:lumOff val="60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2400" b="1" dirty="0">
                <a:solidFill>
                  <a:schemeClr val="tx1"/>
                </a:solidFill>
                <a:latin typeface="Sakkal Majalla" panose="02000000000000000000" pitchFamily="2" charset="-78"/>
                <a:cs typeface="Sakkal Majalla" panose="02000000000000000000" pitchFamily="2" charset="-78"/>
              </a:rPr>
              <a:t>وانطلاقًا من ذلك يقوم التحكيم كآليّة قضائيّة لحل الخلافات والنزاعات الدوليّة على </a:t>
            </a:r>
            <a:r>
              <a:rPr lang="ar-BH" sz="2400" b="1" u="sng" dirty="0">
                <a:solidFill>
                  <a:srgbClr val="FF0000"/>
                </a:solidFill>
                <a:latin typeface="Sakkal Majalla" panose="02000000000000000000" pitchFamily="2" charset="-78"/>
                <a:cs typeface="Sakkal Majalla" panose="02000000000000000000" pitchFamily="2" charset="-78"/>
              </a:rPr>
              <a:t>الأسس الآتية</a:t>
            </a:r>
            <a:r>
              <a:rPr lang="ar-BH" sz="2400" b="1" dirty="0">
                <a:solidFill>
                  <a:schemeClr val="tx1"/>
                </a:solidFill>
                <a:latin typeface="Sakkal Majalla" panose="02000000000000000000" pitchFamily="2" charset="-78"/>
                <a:cs typeface="Sakkal Majalla" panose="02000000000000000000" pitchFamily="2" charset="-78"/>
              </a:rPr>
              <a:t>:</a:t>
            </a:r>
          </a:p>
        </p:txBody>
      </p:sp>
      <p:sp>
        <p:nvSpPr>
          <p:cNvPr id="2" name="Rectangle 1"/>
          <p:cNvSpPr/>
          <p:nvPr/>
        </p:nvSpPr>
        <p:spPr>
          <a:xfrm>
            <a:off x="8773298" y="3987114"/>
            <a:ext cx="2471352" cy="2314832"/>
          </a:xfrm>
          <a:prstGeom prst="rect">
            <a:avLst/>
          </a:prstGeom>
          <a:solidFill>
            <a:srgbClr val="D7CAF2"/>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rgbClr val="FF0000"/>
                </a:solidFill>
                <a:latin typeface="Sakkal Majalla" panose="02000000000000000000" pitchFamily="2" charset="-78"/>
                <a:cs typeface="Sakkal Majalla" panose="02000000000000000000" pitchFamily="2" charset="-78"/>
              </a:rPr>
              <a:t>الخضوع للقانون الدولي:</a:t>
            </a:r>
          </a:p>
          <a:p>
            <a:pPr algn="ctr" rtl="1"/>
            <a:r>
              <a:rPr lang="ar-BH" sz="2000" b="1" dirty="0">
                <a:solidFill>
                  <a:schemeClr val="tx1"/>
                </a:solidFill>
                <a:latin typeface="Sakkal Majalla" panose="02000000000000000000" pitchFamily="2" charset="-78"/>
                <a:cs typeface="Sakkal Majalla" panose="02000000000000000000" pitchFamily="2" charset="-78"/>
              </a:rPr>
              <a:t> أي أنّ كلّ الخلافات والنزاعات التي تُعرض على التحكيم الدولي، تُحلّ وفق القواعد القانونيّة الدوليّة التي تحدّد الحقوق وتفرض الالتزامات.</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7" name="Rectangle 6"/>
          <p:cNvSpPr/>
          <p:nvPr/>
        </p:nvSpPr>
        <p:spPr>
          <a:xfrm>
            <a:off x="6145427" y="3987114"/>
            <a:ext cx="2529016" cy="2314832"/>
          </a:xfrm>
          <a:prstGeom prst="rect">
            <a:avLst/>
          </a:prstGeom>
          <a:solidFill>
            <a:srgbClr val="D7CAF2"/>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000" b="1" dirty="0">
                <a:solidFill>
                  <a:srgbClr val="FF0000"/>
                </a:solidFill>
                <a:latin typeface="Sakkal Majalla" panose="02000000000000000000" pitchFamily="2" charset="-78"/>
                <a:cs typeface="Sakkal Majalla" panose="02000000000000000000" pitchFamily="2" charset="-78"/>
              </a:rPr>
              <a:t>وجود هيئة قضائيّة: </a:t>
            </a:r>
          </a:p>
          <a:p>
            <a:pPr algn="ctr" rtl="1"/>
            <a:r>
              <a:rPr lang="ar-BH" sz="2000" b="1" dirty="0">
                <a:solidFill>
                  <a:schemeClr val="tx1"/>
                </a:solidFill>
                <a:latin typeface="Sakkal Majalla" panose="02000000000000000000" pitchFamily="2" charset="-78"/>
                <a:cs typeface="Sakkal Majalla" panose="02000000000000000000" pitchFamily="2" charset="-78"/>
              </a:rPr>
              <a:t>بمعنى أنّ كلّ الخلافات والنزاعات الدوليّة يتولّى النظر فيها قضاة والذين يطلق عليهم مُحكّمين، يتمّ اختيارهم بالتوافق من أطراف الخلاف.</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8" name="Rectangle 7"/>
          <p:cNvSpPr/>
          <p:nvPr/>
        </p:nvSpPr>
        <p:spPr>
          <a:xfrm>
            <a:off x="3426939" y="3987114"/>
            <a:ext cx="2619633" cy="2314832"/>
          </a:xfrm>
          <a:prstGeom prst="rect">
            <a:avLst/>
          </a:prstGeom>
          <a:solidFill>
            <a:srgbClr val="D7CAF2"/>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ar-BH" sz="2000" b="1" dirty="0">
                <a:solidFill>
                  <a:srgbClr val="FF0000"/>
                </a:solidFill>
                <a:latin typeface="Sakkal Majalla" panose="02000000000000000000" pitchFamily="2" charset="-78"/>
                <a:cs typeface="Sakkal Majalla" panose="02000000000000000000" pitchFamily="2" charset="-78"/>
              </a:rPr>
              <a:t>وجود اتّفاق: </a:t>
            </a:r>
          </a:p>
          <a:p>
            <a:pPr lvl="0" algn="ctr" rtl="1"/>
            <a:r>
              <a:rPr lang="ar-BH" sz="2000" b="1" dirty="0">
                <a:solidFill>
                  <a:schemeClr val="tx1"/>
                </a:solidFill>
                <a:latin typeface="Sakkal Majalla" panose="02000000000000000000" pitchFamily="2" charset="-78"/>
                <a:cs typeface="Sakkal Majalla" panose="02000000000000000000" pitchFamily="2" charset="-78"/>
              </a:rPr>
              <a:t>بمعنى أنّه تعبّر أطراف الخلاف عن إرادتها في الخضوع إلى التحكيم والتزامها بنتائجه، وتعبّر الدول عن هذه الإرادة عبر اتّفاق أو معاهدة بينها.</a:t>
            </a:r>
            <a:endParaRPr lang="en-US" sz="2000" b="1" dirty="0">
              <a:solidFill>
                <a:schemeClr val="tx1"/>
              </a:solidFill>
              <a:latin typeface="Sakkal Majalla" panose="02000000000000000000" pitchFamily="2" charset="-78"/>
              <a:cs typeface="Sakkal Majalla" panose="02000000000000000000" pitchFamily="2" charset="-78"/>
            </a:endParaRPr>
          </a:p>
        </p:txBody>
      </p:sp>
      <p:sp>
        <p:nvSpPr>
          <p:cNvPr id="10" name="Rectangle 9"/>
          <p:cNvSpPr/>
          <p:nvPr/>
        </p:nvSpPr>
        <p:spPr>
          <a:xfrm>
            <a:off x="864973" y="3987114"/>
            <a:ext cx="2463113" cy="2314832"/>
          </a:xfrm>
          <a:prstGeom prst="rect">
            <a:avLst/>
          </a:prstGeom>
          <a:solidFill>
            <a:srgbClr val="D7CAF2"/>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ar-BH" sz="2000" b="1" dirty="0">
                <a:solidFill>
                  <a:srgbClr val="FF0000"/>
                </a:solidFill>
                <a:latin typeface="Sakkal Majalla" panose="02000000000000000000" pitchFamily="2" charset="-78"/>
                <a:cs typeface="Sakkal Majalla" panose="02000000000000000000" pitchFamily="2" charset="-78"/>
              </a:rPr>
              <a:t>الطابع الإلزامي:</a:t>
            </a:r>
          </a:p>
          <a:p>
            <a:pPr lvl="0" algn="ctr" rtl="1"/>
            <a:r>
              <a:rPr lang="ar-BH" sz="2000" b="1" dirty="0">
                <a:solidFill>
                  <a:schemeClr val="tx1"/>
                </a:solidFill>
                <a:latin typeface="Sakkal Majalla" panose="02000000000000000000" pitchFamily="2" charset="-78"/>
                <a:cs typeface="Sakkal Majalla" panose="02000000000000000000" pitchFamily="2" charset="-78"/>
              </a:rPr>
              <a:t> بمعنى أنّ أحكامه تكون ملزمة لجميع الأطراف.</a:t>
            </a:r>
            <a:endParaRPr lang="en-US" sz="2000" b="1" dirty="0">
              <a:solidFill>
                <a:schemeClr val="tx1"/>
              </a:solidFill>
              <a:latin typeface="Sakkal Majalla" panose="02000000000000000000" pitchFamily="2" charset="-78"/>
              <a:cs typeface="Sakkal Majalla" panose="02000000000000000000" pitchFamily="2" charset="-78"/>
            </a:endParaRPr>
          </a:p>
          <a:p>
            <a:r>
              <a:rPr lang="ar-BH" b="1" dirty="0"/>
              <a:t> </a:t>
            </a:r>
            <a:endParaRPr lang="en-US" b="1" dirty="0"/>
          </a:p>
        </p:txBody>
      </p:sp>
      <p:sp>
        <p:nvSpPr>
          <p:cNvPr id="11"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339386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80">
                                          <p:stCondLst>
                                            <p:cond delay="0"/>
                                          </p:stCondLst>
                                        </p:cTn>
                                        <p:tgtEl>
                                          <p:spTgt spid="2"/>
                                        </p:tgtEl>
                                      </p:cBhvr>
                                    </p:animEffect>
                                    <p:anim calcmode="lin" valueType="num">
                                      <p:cBhvr>
                                        <p:cTn id="2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0" dur="26">
                                          <p:stCondLst>
                                            <p:cond delay="650"/>
                                          </p:stCondLst>
                                        </p:cTn>
                                        <p:tgtEl>
                                          <p:spTgt spid="2"/>
                                        </p:tgtEl>
                                      </p:cBhvr>
                                      <p:to x="100000" y="60000"/>
                                    </p:animScale>
                                    <p:animScale>
                                      <p:cBhvr>
                                        <p:cTn id="31" dur="166" decel="50000">
                                          <p:stCondLst>
                                            <p:cond delay="676"/>
                                          </p:stCondLst>
                                        </p:cTn>
                                        <p:tgtEl>
                                          <p:spTgt spid="2"/>
                                        </p:tgtEl>
                                      </p:cBhvr>
                                      <p:to x="100000" y="100000"/>
                                    </p:animScale>
                                    <p:animScale>
                                      <p:cBhvr>
                                        <p:cTn id="32" dur="26">
                                          <p:stCondLst>
                                            <p:cond delay="1312"/>
                                          </p:stCondLst>
                                        </p:cTn>
                                        <p:tgtEl>
                                          <p:spTgt spid="2"/>
                                        </p:tgtEl>
                                      </p:cBhvr>
                                      <p:to x="100000" y="80000"/>
                                    </p:animScale>
                                    <p:animScale>
                                      <p:cBhvr>
                                        <p:cTn id="33" dur="166" decel="50000">
                                          <p:stCondLst>
                                            <p:cond delay="1338"/>
                                          </p:stCondLst>
                                        </p:cTn>
                                        <p:tgtEl>
                                          <p:spTgt spid="2"/>
                                        </p:tgtEl>
                                      </p:cBhvr>
                                      <p:to x="100000" y="100000"/>
                                    </p:animScale>
                                    <p:animScale>
                                      <p:cBhvr>
                                        <p:cTn id="34" dur="26">
                                          <p:stCondLst>
                                            <p:cond delay="1642"/>
                                          </p:stCondLst>
                                        </p:cTn>
                                        <p:tgtEl>
                                          <p:spTgt spid="2"/>
                                        </p:tgtEl>
                                      </p:cBhvr>
                                      <p:to x="100000" y="90000"/>
                                    </p:animScale>
                                    <p:animScale>
                                      <p:cBhvr>
                                        <p:cTn id="35" dur="166" decel="50000">
                                          <p:stCondLst>
                                            <p:cond delay="1668"/>
                                          </p:stCondLst>
                                        </p:cTn>
                                        <p:tgtEl>
                                          <p:spTgt spid="2"/>
                                        </p:tgtEl>
                                      </p:cBhvr>
                                      <p:to x="100000" y="100000"/>
                                    </p:animScale>
                                    <p:animScale>
                                      <p:cBhvr>
                                        <p:cTn id="36" dur="26">
                                          <p:stCondLst>
                                            <p:cond delay="1808"/>
                                          </p:stCondLst>
                                        </p:cTn>
                                        <p:tgtEl>
                                          <p:spTgt spid="2"/>
                                        </p:tgtEl>
                                      </p:cBhvr>
                                      <p:to x="100000" y="95000"/>
                                    </p:animScale>
                                    <p:animScale>
                                      <p:cBhvr>
                                        <p:cTn id="37" dur="166" decel="50000">
                                          <p:stCondLst>
                                            <p:cond delay="1834"/>
                                          </p:stCondLst>
                                        </p:cTn>
                                        <p:tgtEl>
                                          <p:spTgt spid="2"/>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80">
                                          <p:stCondLst>
                                            <p:cond delay="0"/>
                                          </p:stCondLst>
                                        </p:cTn>
                                        <p:tgtEl>
                                          <p:spTgt spid="7"/>
                                        </p:tgtEl>
                                      </p:cBhvr>
                                    </p:animEffect>
                                    <p:anim calcmode="lin" valueType="num">
                                      <p:cBhvr>
                                        <p:cTn id="4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8" dur="26">
                                          <p:stCondLst>
                                            <p:cond delay="650"/>
                                          </p:stCondLst>
                                        </p:cTn>
                                        <p:tgtEl>
                                          <p:spTgt spid="7"/>
                                        </p:tgtEl>
                                      </p:cBhvr>
                                      <p:to x="100000" y="60000"/>
                                    </p:animScale>
                                    <p:animScale>
                                      <p:cBhvr>
                                        <p:cTn id="49" dur="166" decel="50000">
                                          <p:stCondLst>
                                            <p:cond delay="676"/>
                                          </p:stCondLst>
                                        </p:cTn>
                                        <p:tgtEl>
                                          <p:spTgt spid="7"/>
                                        </p:tgtEl>
                                      </p:cBhvr>
                                      <p:to x="100000" y="100000"/>
                                    </p:animScale>
                                    <p:animScale>
                                      <p:cBhvr>
                                        <p:cTn id="50" dur="26">
                                          <p:stCondLst>
                                            <p:cond delay="1312"/>
                                          </p:stCondLst>
                                        </p:cTn>
                                        <p:tgtEl>
                                          <p:spTgt spid="7"/>
                                        </p:tgtEl>
                                      </p:cBhvr>
                                      <p:to x="100000" y="80000"/>
                                    </p:animScale>
                                    <p:animScale>
                                      <p:cBhvr>
                                        <p:cTn id="51" dur="166" decel="50000">
                                          <p:stCondLst>
                                            <p:cond delay="1338"/>
                                          </p:stCondLst>
                                        </p:cTn>
                                        <p:tgtEl>
                                          <p:spTgt spid="7"/>
                                        </p:tgtEl>
                                      </p:cBhvr>
                                      <p:to x="100000" y="100000"/>
                                    </p:animScale>
                                    <p:animScale>
                                      <p:cBhvr>
                                        <p:cTn id="52" dur="26">
                                          <p:stCondLst>
                                            <p:cond delay="1642"/>
                                          </p:stCondLst>
                                        </p:cTn>
                                        <p:tgtEl>
                                          <p:spTgt spid="7"/>
                                        </p:tgtEl>
                                      </p:cBhvr>
                                      <p:to x="100000" y="90000"/>
                                    </p:animScale>
                                    <p:animScale>
                                      <p:cBhvr>
                                        <p:cTn id="53" dur="166" decel="50000">
                                          <p:stCondLst>
                                            <p:cond delay="1668"/>
                                          </p:stCondLst>
                                        </p:cTn>
                                        <p:tgtEl>
                                          <p:spTgt spid="7"/>
                                        </p:tgtEl>
                                      </p:cBhvr>
                                      <p:to x="100000" y="100000"/>
                                    </p:animScale>
                                    <p:animScale>
                                      <p:cBhvr>
                                        <p:cTn id="54" dur="26">
                                          <p:stCondLst>
                                            <p:cond delay="1808"/>
                                          </p:stCondLst>
                                        </p:cTn>
                                        <p:tgtEl>
                                          <p:spTgt spid="7"/>
                                        </p:tgtEl>
                                      </p:cBhvr>
                                      <p:to x="100000" y="95000"/>
                                    </p:animScale>
                                    <p:animScale>
                                      <p:cBhvr>
                                        <p:cTn id="55" dur="166" decel="50000">
                                          <p:stCondLst>
                                            <p:cond delay="1834"/>
                                          </p:stCondLst>
                                        </p:cTn>
                                        <p:tgtEl>
                                          <p:spTgt spid="7"/>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down)">
                                      <p:cBhvr>
                                        <p:cTn id="60" dur="580">
                                          <p:stCondLst>
                                            <p:cond delay="0"/>
                                          </p:stCondLst>
                                        </p:cTn>
                                        <p:tgtEl>
                                          <p:spTgt spid="8"/>
                                        </p:tgtEl>
                                      </p:cBhvr>
                                    </p:animEffect>
                                    <p:anim calcmode="lin" valueType="num">
                                      <p:cBhvr>
                                        <p:cTn id="6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6" dur="26">
                                          <p:stCondLst>
                                            <p:cond delay="650"/>
                                          </p:stCondLst>
                                        </p:cTn>
                                        <p:tgtEl>
                                          <p:spTgt spid="8"/>
                                        </p:tgtEl>
                                      </p:cBhvr>
                                      <p:to x="100000" y="60000"/>
                                    </p:animScale>
                                    <p:animScale>
                                      <p:cBhvr>
                                        <p:cTn id="67" dur="166" decel="50000">
                                          <p:stCondLst>
                                            <p:cond delay="676"/>
                                          </p:stCondLst>
                                        </p:cTn>
                                        <p:tgtEl>
                                          <p:spTgt spid="8"/>
                                        </p:tgtEl>
                                      </p:cBhvr>
                                      <p:to x="100000" y="100000"/>
                                    </p:animScale>
                                    <p:animScale>
                                      <p:cBhvr>
                                        <p:cTn id="68" dur="26">
                                          <p:stCondLst>
                                            <p:cond delay="1312"/>
                                          </p:stCondLst>
                                        </p:cTn>
                                        <p:tgtEl>
                                          <p:spTgt spid="8"/>
                                        </p:tgtEl>
                                      </p:cBhvr>
                                      <p:to x="100000" y="80000"/>
                                    </p:animScale>
                                    <p:animScale>
                                      <p:cBhvr>
                                        <p:cTn id="69" dur="166" decel="50000">
                                          <p:stCondLst>
                                            <p:cond delay="1338"/>
                                          </p:stCondLst>
                                        </p:cTn>
                                        <p:tgtEl>
                                          <p:spTgt spid="8"/>
                                        </p:tgtEl>
                                      </p:cBhvr>
                                      <p:to x="100000" y="100000"/>
                                    </p:animScale>
                                    <p:animScale>
                                      <p:cBhvr>
                                        <p:cTn id="70" dur="26">
                                          <p:stCondLst>
                                            <p:cond delay="1642"/>
                                          </p:stCondLst>
                                        </p:cTn>
                                        <p:tgtEl>
                                          <p:spTgt spid="8"/>
                                        </p:tgtEl>
                                      </p:cBhvr>
                                      <p:to x="100000" y="90000"/>
                                    </p:animScale>
                                    <p:animScale>
                                      <p:cBhvr>
                                        <p:cTn id="71" dur="166" decel="50000">
                                          <p:stCondLst>
                                            <p:cond delay="1668"/>
                                          </p:stCondLst>
                                        </p:cTn>
                                        <p:tgtEl>
                                          <p:spTgt spid="8"/>
                                        </p:tgtEl>
                                      </p:cBhvr>
                                      <p:to x="100000" y="100000"/>
                                    </p:animScale>
                                    <p:animScale>
                                      <p:cBhvr>
                                        <p:cTn id="72" dur="26">
                                          <p:stCondLst>
                                            <p:cond delay="1808"/>
                                          </p:stCondLst>
                                        </p:cTn>
                                        <p:tgtEl>
                                          <p:spTgt spid="8"/>
                                        </p:tgtEl>
                                      </p:cBhvr>
                                      <p:to x="100000" y="95000"/>
                                    </p:animScale>
                                    <p:animScale>
                                      <p:cBhvr>
                                        <p:cTn id="73" dur="166" decel="50000">
                                          <p:stCondLst>
                                            <p:cond delay="1834"/>
                                          </p:stCondLst>
                                        </p:cTn>
                                        <p:tgtEl>
                                          <p:spTgt spid="8"/>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26" presetClass="entr" presetSubtype="0" fill="hold" grpId="0" nodeType="click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ipe(down)">
                                      <p:cBhvr>
                                        <p:cTn id="78" dur="580">
                                          <p:stCondLst>
                                            <p:cond delay="0"/>
                                          </p:stCondLst>
                                        </p:cTn>
                                        <p:tgtEl>
                                          <p:spTgt spid="10"/>
                                        </p:tgtEl>
                                      </p:cBhvr>
                                    </p:animEffect>
                                    <p:anim calcmode="lin" valueType="num">
                                      <p:cBhvr>
                                        <p:cTn id="79"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80"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81"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82"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83"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84" dur="26">
                                          <p:stCondLst>
                                            <p:cond delay="650"/>
                                          </p:stCondLst>
                                        </p:cTn>
                                        <p:tgtEl>
                                          <p:spTgt spid="10"/>
                                        </p:tgtEl>
                                      </p:cBhvr>
                                      <p:to x="100000" y="60000"/>
                                    </p:animScale>
                                    <p:animScale>
                                      <p:cBhvr>
                                        <p:cTn id="85" dur="166" decel="50000">
                                          <p:stCondLst>
                                            <p:cond delay="676"/>
                                          </p:stCondLst>
                                        </p:cTn>
                                        <p:tgtEl>
                                          <p:spTgt spid="10"/>
                                        </p:tgtEl>
                                      </p:cBhvr>
                                      <p:to x="100000" y="100000"/>
                                    </p:animScale>
                                    <p:animScale>
                                      <p:cBhvr>
                                        <p:cTn id="86" dur="26">
                                          <p:stCondLst>
                                            <p:cond delay="1312"/>
                                          </p:stCondLst>
                                        </p:cTn>
                                        <p:tgtEl>
                                          <p:spTgt spid="10"/>
                                        </p:tgtEl>
                                      </p:cBhvr>
                                      <p:to x="100000" y="80000"/>
                                    </p:animScale>
                                    <p:animScale>
                                      <p:cBhvr>
                                        <p:cTn id="87" dur="166" decel="50000">
                                          <p:stCondLst>
                                            <p:cond delay="1338"/>
                                          </p:stCondLst>
                                        </p:cTn>
                                        <p:tgtEl>
                                          <p:spTgt spid="10"/>
                                        </p:tgtEl>
                                      </p:cBhvr>
                                      <p:to x="100000" y="100000"/>
                                    </p:animScale>
                                    <p:animScale>
                                      <p:cBhvr>
                                        <p:cTn id="88" dur="26">
                                          <p:stCondLst>
                                            <p:cond delay="1642"/>
                                          </p:stCondLst>
                                        </p:cTn>
                                        <p:tgtEl>
                                          <p:spTgt spid="10"/>
                                        </p:tgtEl>
                                      </p:cBhvr>
                                      <p:to x="100000" y="90000"/>
                                    </p:animScale>
                                    <p:animScale>
                                      <p:cBhvr>
                                        <p:cTn id="89" dur="166" decel="50000">
                                          <p:stCondLst>
                                            <p:cond delay="1668"/>
                                          </p:stCondLst>
                                        </p:cTn>
                                        <p:tgtEl>
                                          <p:spTgt spid="10"/>
                                        </p:tgtEl>
                                      </p:cBhvr>
                                      <p:to x="100000" y="100000"/>
                                    </p:animScale>
                                    <p:animScale>
                                      <p:cBhvr>
                                        <p:cTn id="90" dur="26">
                                          <p:stCondLst>
                                            <p:cond delay="1808"/>
                                          </p:stCondLst>
                                        </p:cTn>
                                        <p:tgtEl>
                                          <p:spTgt spid="10"/>
                                        </p:tgtEl>
                                      </p:cBhvr>
                                      <p:to x="100000" y="95000"/>
                                    </p:animScale>
                                    <p:animScale>
                                      <p:cBhvr>
                                        <p:cTn id="91"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2" grpId="0" animBg="1"/>
      <p:bldP spid="7" grpId="0" animBg="1"/>
      <p:bldP spid="8"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p:cNvSpPr/>
          <p:nvPr/>
        </p:nvSpPr>
        <p:spPr>
          <a:xfrm>
            <a:off x="3075450" y="1057183"/>
            <a:ext cx="4696572" cy="664723"/>
          </a:xfrm>
          <a:prstGeom prst="roundRect">
            <a:avLst/>
          </a:prstGeom>
          <a:solidFill>
            <a:srgbClr val="D7CAF2"/>
          </a:solidFill>
          <a:ln w="19050" cap="flat" cmpd="sng" algn="ctr">
            <a:solidFill>
              <a:schemeClr val="tx1"/>
            </a:solidFill>
            <a:prstDash val="solid"/>
            <a:miter lim="800000"/>
          </a:ln>
          <a:effectLst>
            <a:innerShdw blurRad="114300">
              <a:prstClr val="black"/>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BH" sz="2800" b="1" dirty="0">
                <a:solidFill>
                  <a:srgbClr val="FF0000"/>
                </a:solidFill>
                <a:effectLst/>
                <a:latin typeface="Sakkal Majalla" panose="02000000000000000000" pitchFamily="2" charset="-78"/>
                <a:ea typeface="Calibri" panose="020F0502020204030204" pitchFamily="34" charset="0"/>
                <a:cs typeface="Sakkal Majalla" panose="02000000000000000000" pitchFamily="2" charset="-78"/>
              </a:rPr>
              <a:t>1- المرونة: ويمكن أن نتبيّنها من خلال:</a:t>
            </a:r>
            <a:endParaRPr lang="en-US" sz="2800" b="1" dirty="0">
              <a:solidFill>
                <a:srgbClr val="FF0000"/>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25" name="Rounded Rectangle 24"/>
          <p:cNvSpPr/>
          <p:nvPr/>
        </p:nvSpPr>
        <p:spPr>
          <a:xfrm>
            <a:off x="1754660" y="1774217"/>
            <a:ext cx="7002162" cy="601080"/>
          </a:xfrm>
          <a:prstGeom prst="roundRect">
            <a:avLst/>
          </a:prstGeom>
          <a:solidFill>
            <a:srgbClr val="F9C3CB"/>
          </a:solidFill>
          <a:ln w="28575" cap="flat" cmpd="sng" algn="ctr">
            <a:solidFill>
              <a:srgbClr val="FF0000"/>
            </a:solidFill>
            <a:prstDash val="solid"/>
            <a:miter lim="800000"/>
          </a:ln>
          <a:effectLst>
            <a:innerShdw blurRad="63500" dist="50800" dir="54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r>
              <a:rPr lang="ar-BH" sz="2000" b="1" dirty="0">
                <a:latin typeface="Sakkal Majalla" panose="02000000000000000000" pitchFamily="2" charset="-78"/>
                <a:cs typeface="Sakkal Majalla" panose="02000000000000000000" pitchFamily="2" charset="-78"/>
                <a:sym typeface="Wingdings" panose="05000000000000000000" pitchFamily="2" charset="2"/>
              </a:rPr>
              <a:t> </a:t>
            </a:r>
            <a:r>
              <a:rPr lang="ar-BH" sz="2000" b="1" dirty="0">
                <a:latin typeface="Sakkal Majalla" panose="02000000000000000000" pitchFamily="2" charset="-78"/>
                <a:cs typeface="Sakkal Majalla" panose="02000000000000000000" pitchFamily="2" charset="-78"/>
              </a:rPr>
              <a:t>تشكيل التحكيم وفق ما يناسب أطراف النزاع.</a:t>
            </a:r>
            <a:endParaRPr lang="en-US" sz="2000" b="1" dirty="0">
              <a:latin typeface="Sakkal Majalla" panose="02000000000000000000" pitchFamily="2" charset="-78"/>
              <a:cs typeface="Sakkal Majalla" panose="02000000000000000000" pitchFamily="2" charset="-78"/>
            </a:endParaRPr>
          </a:p>
        </p:txBody>
      </p:sp>
      <p:sp>
        <p:nvSpPr>
          <p:cNvPr id="2" name="Left Arrow Callout 1"/>
          <p:cNvSpPr/>
          <p:nvPr/>
        </p:nvSpPr>
        <p:spPr>
          <a:xfrm>
            <a:off x="8896865" y="1079157"/>
            <a:ext cx="2570205" cy="4950940"/>
          </a:xfrm>
          <a:prstGeom prst="leftArrowCallout">
            <a:avLst/>
          </a:prstGeom>
          <a:solidFill>
            <a:schemeClr val="accent1">
              <a:lumMod val="40000"/>
              <a:lumOff val="60000"/>
            </a:schemeClr>
          </a:solidFill>
          <a:ln>
            <a:solidFill>
              <a:schemeClr val="tx1"/>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rgbClr val="FF0000"/>
                </a:solidFill>
                <a:latin typeface="Sakkal Majalla" panose="02000000000000000000" pitchFamily="2" charset="-78"/>
                <a:cs typeface="Sakkal Majalla" panose="02000000000000000000" pitchFamily="2" charset="-78"/>
              </a:rPr>
              <a:t>مميّزات</a:t>
            </a:r>
          </a:p>
          <a:p>
            <a:pPr algn="ctr"/>
            <a:r>
              <a:rPr lang="ar-BH" sz="3600" dirty="0">
                <a:solidFill>
                  <a:srgbClr val="FF0000"/>
                </a:solidFill>
                <a:latin typeface="Sakkal Majalla" panose="02000000000000000000" pitchFamily="2" charset="-78"/>
                <a:cs typeface="Sakkal Majalla" panose="02000000000000000000" pitchFamily="2" charset="-78"/>
              </a:rPr>
              <a:t>التحكيم</a:t>
            </a:r>
          </a:p>
          <a:p>
            <a:pPr algn="ctr"/>
            <a:r>
              <a:rPr lang="ar-BH" sz="3600" dirty="0">
                <a:solidFill>
                  <a:srgbClr val="FF0000"/>
                </a:solidFill>
                <a:latin typeface="Sakkal Majalla" panose="02000000000000000000" pitchFamily="2" charset="-78"/>
                <a:cs typeface="Sakkal Majalla" panose="02000000000000000000" pitchFamily="2" charset="-78"/>
              </a:rPr>
              <a:t>الدوليّ:</a:t>
            </a:r>
            <a:endParaRPr lang="en-US" sz="3600" dirty="0">
              <a:solidFill>
                <a:srgbClr val="FF0000"/>
              </a:solidFill>
              <a:latin typeface="Sakkal Majalla" panose="02000000000000000000" pitchFamily="2" charset="-78"/>
              <a:cs typeface="Sakkal Majalla" panose="02000000000000000000" pitchFamily="2" charset="-78"/>
            </a:endParaRPr>
          </a:p>
        </p:txBody>
      </p:sp>
      <p:sp>
        <p:nvSpPr>
          <p:cNvPr id="11" name="Rounded Rectangle 10"/>
          <p:cNvSpPr/>
          <p:nvPr/>
        </p:nvSpPr>
        <p:spPr>
          <a:xfrm>
            <a:off x="1754660" y="2542854"/>
            <a:ext cx="7002162" cy="601080"/>
          </a:xfrm>
          <a:prstGeom prst="roundRect">
            <a:avLst/>
          </a:prstGeom>
          <a:solidFill>
            <a:srgbClr val="F9C3CB"/>
          </a:solidFill>
          <a:ln w="28575" cap="flat" cmpd="sng" algn="ctr">
            <a:solidFill>
              <a:srgbClr val="FF0000"/>
            </a:solidFill>
            <a:prstDash val="solid"/>
            <a:miter lim="800000"/>
          </a:ln>
          <a:effectLst>
            <a:innerShdw blurRad="63500" dist="50800" dir="54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r>
              <a:rPr lang="ar-BH" sz="2000" b="1" dirty="0">
                <a:latin typeface="Sakkal Majalla" panose="02000000000000000000" pitchFamily="2" charset="-78"/>
                <a:cs typeface="Sakkal Majalla" panose="02000000000000000000" pitchFamily="2" charset="-78"/>
                <a:sym typeface="Wingdings" panose="05000000000000000000" pitchFamily="2" charset="2"/>
              </a:rPr>
              <a:t> </a:t>
            </a:r>
            <a:r>
              <a:rPr lang="ar-BH" sz="2000" b="1" dirty="0">
                <a:latin typeface="Sakkal Majalla" panose="02000000000000000000" pitchFamily="2" charset="-78"/>
                <a:cs typeface="Sakkal Majalla" panose="02000000000000000000" pitchFamily="2" charset="-78"/>
              </a:rPr>
              <a:t>حريّة أطراف النزاع في اختيار المحكّمين (القضاة).</a:t>
            </a:r>
            <a:endParaRPr lang="en-US" sz="2000" b="1" dirty="0">
              <a:latin typeface="Sakkal Majalla" panose="02000000000000000000" pitchFamily="2" charset="-78"/>
              <a:cs typeface="Sakkal Majalla" panose="02000000000000000000" pitchFamily="2" charset="-78"/>
            </a:endParaRPr>
          </a:p>
        </p:txBody>
      </p:sp>
      <p:sp>
        <p:nvSpPr>
          <p:cNvPr id="12" name="Rounded Rectangle 11"/>
          <p:cNvSpPr/>
          <p:nvPr/>
        </p:nvSpPr>
        <p:spPr>
          <a:xfrm>
            <a:off x="1754660" y="3297815"/>
            <a:ext cx="7002162" cy="880600"/>
          </a:xfrm>
          <a:prstGeom prst="roundRect">
            <a:avLst/>
          </a:prstGeom>
          <a:solidFill>
            <a:srgbClr val="F9C3CB"/>
          </a:solidFill>
          <a:ln w="28575" cap="flat" cmpd="sng" algn="ctr">
            <a:solidFill>
              <a:srgbClr val="FF0000"/>
            </a:solidFill>
            <a:prstDash val="solid"/>
            <a:miter lim="800000"/>
          </a:ln>
          <a:effectLst>
            <a:innerShdw blurRad="63500" dist="50800" dir="54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r>
              <a:rPr lang="ar-BH" sz="2000" b="1" dirty="0">
                <a:latin typeface="Sakkal Majalla" panose="02000000000000000000" pitchFamily="2" charset="-78"/>
                <a:cs typeface="Sakkal Majalla" panose="02000000000000000000" pitchFamily="2" charset="-78"/>
                <a:sym typeface="Wingdings" panose="05000000000000000000" pitchFamily="2" charset="2"/>
              </a:rPr>
              <a:t> </a:t>
            </a:r>
            <a:r>
              <a:rPr lang="ar-BH" sz="2000" b="1" dirty="0">
                <a:latin typeface="Sakkal Majalla" panose="02000000000000000000" pitchFamily="2" charset="-78"/>
                <a:cs typeface="Sakkal Majalla" panose="02000000000000000000" pitchFamily="2" charset="-78"/>
              </a:rPr>
              <a:t>تمتّع المحكّمين بقدر كبير من الحريّة في إجراءات عملهم  دون التقيّد بأنظمة قانونيّة أو رسميّة شكليّة، تكبّلهم؛  من أجل التوصّل إلى حكم عادل.</a:t>
            </a:r>
            <a:endParaRPr lang="en-US" sz="2000" b="1" dirty="0">
              <a:latin typeface="Sakkal Majalla" panose="02000000000000000000" pitchFamily="2" charset="-78"/>
              <a:cs typeface="Sakkal Majalla" panose="02000000000000000000" pitchFamily="2" charset="-78"/>
            </a:endParaRPr>
          </a:p>
        </p:txBody>
      </p:sp>
      <p:sp>
        <p:nvSpPr>
          <p:cNvPr id="13" name="Rounded Rectangle 12"/>
          <p:cNvSpPr/>
          <p:nvPr/>
        </p:nvSpPr>
        <p:spPr>
          <a:xfrm>
            <a:off x="3075450" y="4446852"/>
            <a:ext cx="4696572" cy="664723"/>
          </a:xfrm>
          <a:prstGeom prst="roundRect">
            <a:avLst/>
          </a:prstGeom>
          <a:solidFill>
            <a:srgbClr val="D7CAF2"/>
          </a:solidFill>
          <a:ln w="19050" cap="flat" cmpd="sng" algn="ctr">
            <a:solidFill>
              <a:schemeClr val="tx1"/>
            </a:solidFill>
            <a:prstDash val="solid"/>
            <a:miter lim="800000"/>
          </a:ln>
          <a:effectLst>
            <a:innerShdw blurRad="114300">
              <a:prstClr val="black"/>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ar-BH" sz="2800" b="1" dirty="0">
                <a:solidFill>
                  <a:srgbClr val="FF0000"/>
                </a:solidFill>
                <a:effectLst/>
                <a:latin typeface="Sakkal Majalla" panose="02000000000000000000" pitchFamily="2" charset="-78"/>
                <a:ea typeface="Calibri" panose="020F0502020204030204" pitchFamily="34" charset="0"/>
                <a:cs typeface="Sakkal Majalla" panose="02000000000000000000" pitchFamily="2" charset="-78"/>
              </a:rPr>
              <a:t>2- السرعة:</a:t>
            </a:r>
            <a:endParaRPr lang="en-US" sz="2800" b="1" dirty="0">
              <a:solidFill>
                <a:srgbClr val="FF0000"/>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14" name="Rounded Rectangle 13"/>
          <p:cNvSpPr/>
          <p:nvPr/>
        </p:nvSpPr>
        <p:spPr>
          <a:xfrm>
            <a:off x="1754660" y="5155588"/>
            <a:ext cx="7002162" cy="918236"/>
          </a:xfrm>
          <a:prstGeom prst="roundRect">
            <a:avLst/>
          </a:prstGeom>
          <a:solidFill>
            <a:srgbClr val="F9C3CB"/>
          </a:solidFill>
          <a:ln w="28575" cap="flat" cmpd="sng" algn="ctr">
            <a:solidFill>
              <a:srgbClr val="FF0000"/>
            </a:solidFill>
            <a:prstDash val="solid"/>
            <a:miter lim="800000"/>
          </a:ln>
          <a:effectLst>
            <a:innerShdw blurRad="63500" dist="50800" dir="54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r>
              <a:rPr lang="ar-BH" sz="2000" b="1" dirty="0">
                <a:latin typeface="Sakkal Majalla" panose="02000000000000000000" pitchFamily="2" charset="-78"/>
                <a:cs typeface="Sakkal Majalla" panose="02000000000000000000" pitchFamily="2" charset="-78"/>
              </a:rPr>
              <a:t>وهي أهمّ ميزة للتحكيم الدولي، حيث يمكنه حل الخلافات في أقرب وقت ممكن والحدّ من إمكانيّة تداعيات آثاره السلبيّة على العلاقات الدوليّة.</a:t>
            </a:r>
            <a:endParaRPr lang="en-US" sz="2000" b="1" dirty="0">
              <a:latin typeface="Sakkal Majalla" panose="02000000000000000000" pitchFamily="2" charset="-78"/>
              <a:cs typeface="Sakkal Majalla" panose="02000000000000000000" pitchFamily="2" charset="-78"/>
            </a:endParaRPr>
          </a:p>
        </p:txBody>
      </p:sp>
      <p:sp>
        <p:nvSpPr>
          <p:cNvPr id="10"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320597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2000"/>
                                        <p:tgtEl>
                                          <p:spTgt spid="24"/>
                                        </p:tgtEl>
                                      </p:cBhvr>
                                    </p:animEffect>
                                    <p:anim calcmode="lin" valueType="num">
                                      <p:cBhvr>
                                        <p:cTn id="15" dur="2000" fill="hold"/>
                                        <p:tgtEl>
                                          <p:spTgt spid="24"/>
                                        </p:tgtEl>
                                        <p:attrNameLst>
                                          <p:attrName>ppt_w</p:attrName>
                                        </p:attrNameLst>
                                      </p:cBhvr>
                                      <p:tavLst>
                                        <p:tav tm="0" fmla="#ppt_w*sin(2.5*pi*$)">
                                          <p:val>
                                            <p:fltVal val="0"/>
                                          </p:val>
                                        </p:tav>
                                        <p:tav tm="100000">
                                          <p:val>
                                            <p:fltVal val="1"/>
                                          </p:val>
                                        </p:tav>
                                      </p:tavLst>
                                    </p:anim>
                                    <p:anim calcmode="lin" valueType="num">
                                      <p:cBhvr>
                                        <p:cTn id="16" dur="20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80">
                                          <p:stCondLst>
                                            <p:cond delay="0"/>
                                          </p:stCondLst>
                                        </p:cTn>
                                        <p:tgtEl>
                                          <p:spTgt spid="25"/>
                                        </p:tgtEl>
                                      </p:cBhvr>
                                    </p:animEffect>
                                    <p:anim calcmode="lin" valueType="num">
                                      <p:cBhvr>
                                        <p:cTn id="22"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7" dur="26">
                                          <p:stCondLst>
                                            <p:cond delay="650"/>
                                          </p:stCondLst>
                                        </p:cTn>
                                        <p:tgtEl>
                                          <p:spTgt spid="25"/>
                                        </p:tgtEl>
                                      </p:cBhvr>
                                      <p:to x="100000" y="60000"/>
                                    </p:animScale>
                                    <p:animScale>
                                      <p:cBhvr>
                                        <p:cTn id="28" dur="166" decel="50000">
                                          <p:stCondLst>
                                            <p:cond delay="676"/>
                                          </p:stCondLst>
                                        </p:cTn>
                                        <p:tgtEl>
                                          <p:spTgt spid="25"/>
                                        </p:tgtEl>
                                      </p:cBhvr>
                                      <p:to x="100000" y="100000"/>
                                    </p:animScale>
                                    <p:animScale>
                                      <p:cBhvr>
                                        <p:cTn id="29" dur="26">
                                          <p:stCondLst>
                                            <p:cond delay="1312"/>
                                          </p:stCondLst>
                                        </p:cTn>
                                        <p:tgtEl>
                                          <p:spTgt spid="25"/>
                                        </p:tgtEl>
                                      </p:cBhvr>
                                      <p:to x="100000" y="80000"/>
                                    </p:animScale>
                                    <p:animScale>
                                      <p:cBhvr>
                                        <p:cTn id="30" dur="166" decel="50000">
                                          <p:stCondLst>
                                            <p:cond delay="1338"/>
                                          </p:stCondLst>
                                        </p:cTn>
                                        <p:tgtEl>
                                          <p:spTgt spid="25"/>
                                        </p:tgtEl>
                                      </p:cBhvr>
                                      <p:to x="100000" y="100000"/>
                                    </p:animScale>
                                    <p:animScale>
                                      <p:cBhvr>
                                        <p:cTn id="31" dur="26">
                                          <p:stCondLst>
                                            <p:cond delay="1642"/>
                                          </p:stCondLst>
                                        </p:cTn>
                                        <p:tgtEl>
                                          <p:spTgt spid="25"/>
                                        </p:tgtEl>
                                      </p:cBhvr>
                                      <p:to x="100000" y="90000"/>
                                    </p:animScale>
                                    <p:animScale>
                                      <p:cBhvr>
                                        <p:cTn id="32" dur="166" decel="50000">
                                          <p:stCondLst>
                                            <p:cond delay="1668"/>
                                          </p:stCondLst>
                                        </p:cTn>
                                        <p:tgtEl>
                                          <p:spTgt spid="25"/>
                                        </p:tgtEl>
                                      </p:cBhvr>
                                      <p:to x="100000" y="100000"/>
                                    </p:animScale>
                                    <p:animScale>
                                      <p:cBhvr>
                                        <p:cTn id="33" dur="26">
                                          <p:stCondLst>
                                            <p:cond delay="1808"/>
                                          </p:stCondLst>
                                        </p:cTn>
                                        <p:tgtEl>
                                          <p:spTgt spid="25"/>
                                        </p:tgtEl>
                                      </p:cBhvr>
                                      <p:to x="100000" y="95000"/>
                                    </p:animScale>
                                    <p:animScale>
                                      <p:cBhvr>
                                        <p:cTn id="34" dur="166" decel="50000">
                                          <p:stCondLst>
                                            <p:cond delay="1834"/>
                                          </p:stCondLst>
                                        </p:cTn>
                                        <p:tgtEl>
                                          <p:spTgt spid="25"/>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80">
                                          <p:stCondLst>
                                            <p:cond delay="0"/>
                                          </p:stCondLst>
                                        </p:cTn>
                                        <p:tgtEl>
                                          <p:spTgt spid="11"/>
                                        </p:tgtEl>
                                      </p:cBhvr>
                                    </p:animEffect>
                                    <p:anim calcmode="lin" valueType="num">
                                      <p:cBhvr>
                                        <p:cTn id="40"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5" dur="26">
                                          <p:stCondLst>
                                            <p:cond delay="650"/>
                                          </p:stCondLst>
                                        </p:cTn>
                                        <p:tgtEl>
                                          <p:spTgt spid="11"/>
                                        </p:tgtEl>
                                      </p:cBhvr>
                                      <p:to x="100000" y="60000"/>
                                    </p:animScale>
                                    <p:animScale>
                                      <p:cBhvr>
                                        <p:cTn id="46" dur="166" decel="50000">
                                          <p:stCondLst>
                                            <p:cond delay="676"/>
                                          </p:stCondLst>
                                        </p:cTn>
                                        <p:tgtEl>
                                          <p:spTgt spid="11"/>
                                        </p:tgtEl>
                                      </p:cBhvr>
                                      <p:to x="100000" y="100000"/>
                                    </p:animScale>
                                    <p:animScale>
                                      <p:cBhvr>
                                        <p:cTn id="47" dur="26">
                                          <p:stCondLst>
                                            <p:cond delay="1312"/>
                                          </p:stCondLst>
                                        </p:cTn>
                                        <p:tgtEl>
                                          <p:spTgt spid="11"/>
                                        </p:tgtEl>
                                      </p:cBhvr>
                                      <p:to x="100000" y="80000"/>
                                    </p:animScale>
                                    <p:animScale>
                                      <p:cBhvr>
                                        <p:cTn id="48" dur="166" decel="50000">
                                          <p:stCondLst>
                                            <p:cond delay="1338"/>
                                          </p:stCondLst>
                                        </p:cTn>
                                        <p:tgtEl>
                                          <p:spTgt spid="11"/>
                                        </p:tgtEl>
                                      </p:cBhvr>
                                      <p:to x="100000" y="100000"/>
                                    </p:animScale>
                                    <p:animScale>
                                      <p:cBhvr>
                                        <p:cTn id="49" dur="26">
                                          <p:stCondLst>
                                            <p:cond delay="1642"/>
                                          </p:stCondLst>
                                        </p:cTn>
                                        <p:tgtEl>
                                          <p:spTgt spid="11"/>
                                        </p:tgtEl>
                                      </p:cBhvr>
                                      <p:to x="100000" y="90000"/>
                                    </p:animScale>
                                    <p:animScale>
                                      <p:cBhvr>
                                        <p:cTn id="50" dur="166" decel="50000">
                                          <p:stCondLst>
                                            <p:cond delay="1668"/>
                                          </p:stCondLst>
                                        </p:cTn>
                                        <p:tgtEl>
                                          <p:spTgt spid="11"/>
                                        </p:tgtEl>
                                      </p:cBhvr>
                                      <p:to x="100000" y="100000"/>
                                    </p:animScale>
                                    <p:animScale>
                                      <p:cBhvr>
                                        <p:cTn id="51" dur="26">
                                          <p:stCondLst>
                                            <p:cond delay="1808"/>
                                          </p:stCondLst>
                                        </p:cTn>
                                        <p:tgtEl>
                                          <p:spTgt spid="11"/>
                                        </p:tgtEl>
                                      </p:cBhvr>
                                      <p:to x="100000" y="95000"/>
                                    </p:animScale>
                                    <p:animScale>
                                      <p:cBhvr>
                                        <p:cTn id="52" dur="166" decel="50000">
                                          <p:stCondLst>
                                            <p:cond delay="1834"/>
                                          </p:stCondLst>
                                        </p:cTn>
                                        <p:tgtEl>
                                          <p:spTgt spid="11"/>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80">
                                          <p:stCondLst>
                                            <p:cond delay="0"/>
                                          </p:stCondLst>
                                        </p:cTn>
                                        <p:tgtEl>
                                          <p:spTgt spid="12"/>
                                        </p:tgtEl>
                                      </p:cBhvr>
                                    </p:animEffect>
                                    <p:anim calcmode="lin" valueType="num">
                                      <p:cBhvr>
                                        <p:cTn id="5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3" dur="26">
                                          <p:stCondLst>
                                            <p:cond delay="650"/>
                                          </p:stCondLst>
                                        </p:cTn>
                                        <p:tgtEl>
                                          <p:spTgt spid="12"/>
                                        </p:tgtEl>
                                      </p:cBhvr>
                                      <p:to x="100000" y="60000"/>
                                    </p:animScale>
                                    <p:animScale>
                                      <p:cBhvr>
                                        <p:cTn id="64" dur="166" decel="50000">
                                          <p:stCondLst>
                                            <p:cond delay="676"/>
                                          </p:stCondLst>
                                        </p:cTn>
                                        <p:tgtEl>
                                          <p:spTgt spid="12"/>
                                        </p:tgtEl>
                                      </p:cBhvr>
                                      <p:to x="100000" y="100000"/>
                                    </p:animScale>
                                    <p:animScale>
                                      <p:cBhvr>
                                        <p:cTn id="65" dur="26">
                                          <p:stCondLst>
                                            <p:cond delay="1312"/>
                                          </p:stCondLst>
                                        </p:cTn>
                                        <p:tgtEl>
                                          <p:spTgt spid="12"/>
                                        </p:tgtEl>
                                      </p:cBhvr>
                                      <p:to x="100000" y="80000"/>
                                    </p:animScale>
                                    <p:animScale>
                                      <p:cBhvr>
                                        <p:cTn id="66" dur="166" decel="50000">
                                          <p:stCondLst>
                                            <p:cond delay="1338"/>
                                          </p:stCondLst>
                                        </p:cTn>
                                        <p:tgtEl>
                                          <p:spTgt spid="12"/>
                                        </p:tgtEl>
                                      </p:cBhvr>
                                      <p:to x="100000" y="100000"/>
                                    </p:animScale>
                                    <p:animScale>
                                      <p:cBhvr>
                                        <p:cTn id="67" dur="26">
                                          <p:stCondLst>
                                            <p:cond delay="1642"/>
                                          </p:stCondLst>
                                        </p:cTn>
                                        <p:tgtEl>
                                          <p:spTgt spid="12"/>
                                        </p:tgtEl>
                                      </p:cBhvr>
                                      <p:to x="100000" y="90000"/>
                                    </p:animScale>
                                    <p:animScale>
                                      <p:cBhvr>
                                        <p:cTn id="68" dur="166" decel="50000">
                                          <p:stCondLst>
                                            <p:cond delay="1668"/>
                                          </p:stCondLst>
                                        </p:cTn>
                                        <p:tgtEl>
                                          <p:spTgt spid="12"/>
                                        </p:tgtEl>
                                      </p:cBhvr>
                                      <p:to x="100000" y="100000"/>
                                    </p:animScale>
                                    <p:animScale>
                                      <p:cBhvr>
                                        <p:cTn id="69" dur="26">
                                          <p:stCondLst>
                                            <p:cond delay="1808"/>
                                          </p:stCondLst>
                                        </p:cTn>
                                        <p:tgtEl>
                                          <p:spTgt spid="12"/>
                                        </p:tgtEl>
                                      </p:cBhvr>
                                      <p:to x="100000" y="95000"/>
                                    </p:animScale>
                                    <p:animScale>
                                      <p:cBhvr>
                                        <p:cTn id="70" dur="166" decel="50000">
                                          <p:stCondLst>
                                            <p:cond delay="1834"/>
                                          </p:stCondLst>
                                        </p:cTn>
                                        <p:tgtEl>
                                          <p:spTgt spid="12"/>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45"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2000"/>
                                        <p:tgtEl>
                                          <p:spTgt spid="13"/>
                                        </p:tgtEl>
                                      </p:cBhvr>
                                    </p:animEffect>
                                    <p:anim calcmode="lin" valueType="num">
                                      <p:cBhvr>
                                        <p:cTn id="76" dur="2000" fill="hold"/>
                                        <p:tgtEl>
                                          <p:spTgt spid="13"/>
                                        </p:tgtEl>
                                        <p:attrNameLst>
                                          <p:attrName>ppt_w</p:attrName>
                                        </p:attrNameLst>
                                      </p:cBhvr>
                                      <p:tavLst>
                                        <p:tav tm="0" fmla="#ppt_w*sin(2.5*pi*$)">
                                          <p:val>
                                            <p:fltVal val="0"/>
                                          </p:val>
                                        </p:tav>
                                        <p:tav tm="100000">
                                          <p:val>
                                            <p:fltVal val="1"/>
                                          </p:val>
                                        </p:tav>
                                      </p:tavLst>
                                    </p:anim>
                                    <p:anim calcmode="lin" valueType="num">
                                      <p:cBhvr>
                                        <p:cTn id="77" dur="2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26" presetClass="entr" presetSubtype="0" fill="hold" grpId="0" nodeType="click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wipe(down)">
                                      <p:cBhvr>
                                        <p:cTn id="82" dur="580">
                                          <p:stCondLst>
                                            <p:cond delay="0"/>
                                          </p:stCondLst>
                                        </p:cTn>
                                        <p:tgtEl>
                                          <p:spTgt spid="14"/>
                                        </p:tgtEl>
                                      </p:cBhvr>
                                    </p:animEffect>
                                    <p:anim calcmode="lin" valueType="num">
                                      <p:cBhvr>
                                        <p:cTn id="8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8" dur="26">
                                          <p:stCondLst>
                                            <p:cond delay="650"/>
                                          </p:stCondLst>
                                        </p:cTn>
                                        <p:tgtEl>
                                          <p:spTgt spid="14"/>
                                        </p:tgtEl>
                                      </p:cBhvr>
                                      <p:to x="100000" y="60000"/>
                                    </p:animScale>
                                    <p:animScale>
                                      <p:cBhvr>
                                        <p:cTn id="89" dur="166" decel="50000">
                                          <p:stCondLst>
                                            <p:cond delay="676"/>
                                          </p:stCondLst>
                                        </p:cTn>
                                        <p:tgtEl>
                                          <p:spTgt spid="14"/>
                                        </p:tgtEl>
                                      </p:cBhvr>
                                      <p:to x="100000" y="100000"/>
                                    </p:animScale>
                                    <p:animScale>
                                      <p:cBhvr>
                                        <p:cTn id="90" dur="26">
                                          <p:stCondLst>
                                            <p:cond delay="1312"/>
                                          </p:stCondLst>
                                        </p:cTn>
                                        <p:tgtEl>
                                          <p:spTgt spid="14"/>
                                        </p:tgtEl>
                                      </p:cBhvr>
                                      <p:to x="100000" y="80000"/>
                                    </p:animScale>
                                    <p:animScale>
                                      <p:cBhvr>
                                        <p:cTn id="91" dur="166" decel="50000">
                                          <p:stCondLst>
                                            <p:cond delay="1338"/>
                                          </p:stCondLst>
                                        </p:cTn>
                                        <p:tgtEl>
                                          <p:spTgt spid="14"/>
                                        </p:tgtEl>
                                      </p:cBhvr>
                                      <p:to x="100000" y="100000"/>
                                    </p:animScale>
                                    <p:animScale>
                                      <p:cBhvr>
                                        <p:cTn id="92" dur="26">
                                          <p:stCondLst>
                                            <p:cond delay="1642"/>
                                          </p:stCondLst>
                                        </p:cTn>
                                        <p:tgtEl>
                                          <p:spTgt spid="14"/>
                                        </p:tgtEl>
                                      </p:cBhvr>
                                      <p:to x="100000" y="90000"/>
                                    </p:animScale>
                                    <p:animScale>
                                      <p:cBhvr>
                                        <p:cTn id="93" dur="166" decel="50000">
                                          <p:stCondLst>
                                            <p:cond delay="1668"/>
                                          </p:stCondLst>
                                        </p:cTn>
                                        <p:tgtEl>
                                          <p:spTgt spid="14"/>
                                        </p:tgtEl>
                                      </p:cBhvr>
                                      <p:to x="100000" y="100000"/>
                                    </p:animScale>
                                    <p:animScale>
                                      <p:cBhvr>
                                        <p:cTn id="94" dur="26">
                                          <p:stCondLst>
                                            <p:cond delay="1808"/>
                                          </p:stCondLst>
                                        </p:cTn>
                                        <p:tgtEl>
                                          <p:spTgt spid="14"/>
                                        </p:tgtEl>
                                      </p:cBhvr>
                                      <p:to x="100000" y="95000"/>
                                    </p:animScale>
                                    <p:animScale>
                                      <p:cBhvr>
                                        <p:cTn id="95"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 grpId="0" animBg="1"/>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a:extLst>
              <a:ext uri="{FF2B5EF4-FFF2-40B4-BE49-F238E27FC236}">
                <a16:creationId xmlns:a16="http://schemas.microsoft.com/office/drawing/2014/main" id="{243782F4-C8EB-44D0-9175-D63A13C46338}"/>
              </a:ext>
            </a:extLst>
          </p:cNvPr>
          <p:cNvSpPr/>
          <p:nvPr/>
        </p:nvSpPr>
        <p:spPr>
          <a:xfrm>
            <a:off x="3188374" y="601136"/>
            <a:ext cx="8838871" cy="1048711"/>
          </a:xfrm>
          <a:prstGeom prst="flowChartPunchedTape">
            <a:avLst/>
          </a:prstGeom>
          <a:solidFill>
            <a:srgbClr val="F9C3CB"/>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sz="3600" dirty="0">
              <a:solidFill>
                <a:srgbClr val="FF0000"/>
              </a:solidFill>
              <a:latin typeface="Sakkal Majalla" panose="02000000000000000000" pitchFamily="2" charset="-78"/>
              <a:cs typeface="Sakkal Majalla" panose="02000000000000000000" pitchFamily="2" charset="-78"/>
            </a:endParaRPr>
          </a:p>
          <a:p>
            <a:pPr algn="ctr"/>
            <a:r>
              <a:rPr lang="ar-BH" sz="4000" dirty="0">
                <a:solidFill>
                  <a:srgbClr val="FF0000"/>
                </a:solidFill>
                <a:latin typeface="Sakkal Majalla" panose="02000000000000000000" pitchFamily="2" charset="-78"/>
                <a:cs typeface="Sakkal Majalla" panose="02000000000000000000" pitchFamily="2" charset="-78"/>
              </a:rPr>
              <a:t>ثانيًا: القضاء الدولي: </a:t>
            </a:r>
            <a:r>
              <a:rPr lang="ar-BH" sz="3200" b="1" u="sng" dirty="0">
                <a:solidFill>
                  <a:schemeClr val="tx1"/>
                </a:solidFill>
                <a:latin typeface="Sakkal Majalla" panose="02000000000000000000" pitchFamily="2" charset="-78"/>
                <a:cs typeface="Sakkal Majalla" panose="02000000000000000000" pitchFamily="2" charset="-78"/>
              </a:rPr>
              <a:t>يتجسّد هذا القضاء في محكمة العدل الدولية.</a:t>
            </a:r>
            <a:endParaRPr lang="ar-BH" sz="3600" b="1" u="sng" dirty="0">
              <a:solidFill>
                <a:schemeClr val="tx1"/>
              </a:solidFill>
              <a:latin typeface="Sakkal Majalla" panose="02000000000000000000" pitchFamily="2" charset="-78"/>
              <a:cs typeface="Sakkal Majalla" panose="02000000000000000000" pitchFamily="2" charset="-78"/>
            </a:endParaRPr>
          </a:p>
          <a:p>
            <a:pPr algn="ctr"/>
            <a:endParaRPr lang="ar-BH" sz="4000" b="1" dirty="0">
              <a:solidFill>
                <a:srgbClr val="FF0000"/>
              </a:solidFill>
              <a:latin typeface="Sakkal Majalla" panose="02000000000000000000" pitchFamily="2" charset="-78"/>
              <a:cs typeface="Sakkal Majalla" panose="02000000000000000000" pitchFamily="2" charset="-78"/>
            </a:endParaRPr>
          </a:p>
        </p:txBody>
      </p:sp>
      <p:sp>
        <p:nvSpPr>
          <p:cNvPr id="2" name="Rectangle 1"/>
          <p:cNvSpPr/>
          <p:nvPr/>
        </p:nvSpPr>
        <p:spPr>
          <a:xfrm>
            <a:off x="10198445" y="1811093"/>
            <a:ext cx="1828800" cy="4596714"/>
          </a:xfrm>
          <a:prstGeom prst="rect">
            <a:avLst/>
          </a:prstGeom>
          <a:solidFill>
            <a:srgbClr val="D7CAF2"/>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ar-BH" sz="2000" b="1" dirty="0">
                <a:solidFill>
                  <a:srgbClr val="FF0000"/>
                </a:solidFill>
                <a:latin typeface="Sakkal Majalla" panose="02000000000000000000" pitchFamily="2" charset="-78"/>
                <a:cs typeface="Sakkal Majalla" panose="02000000000000000000" pitchFamily="2" charset="-78"/>
              </a:rPr>
              <a:t>تعريف محكمة العدل الدوليّة:</a:t>
            </a:r>
          </a:p>
          <a:p>
            <a:pPr lvl="0" algn="justLow" rtl="1"/>
            <a:endParaRPr lang="en-US" sz="2000" dirty="0">
              <a:solidFill>
                <a:srgbClr val="FF0000"/>
              </a:solidFill>
              <a:latin typeface="Sakkal Majalla" panose="02000000000000000000" pitchFamily="2" charset="-78"/>
              <a:cs typeface="Sakkal Majalla" panose="02000000000000000000" pitchFamily="2" charset="-78"/>
            </a:endParaRPr>
          </a:p>
          <a:p>
            <a:pPr algn="justLow" rtl="1"/>
            <a:r>
              <a:rPr lang="ar-BH" sz="2000" b="1" dirty="0">
                <a:solidFill>
                  <a:schemeClr val="tx1"/>
                </a:solidFill>
                <a:latin typeface="Sakkal Majalla" panose="02000000000000000000" pitchFamily="2" charset="-78"/>
                <a:cs typeface="Sakkal Majalla" panose="02000000000000000000" pitchFamily="2" charset="-78"/>
              </a:rPr>
              <a:t>بالرجوع للمادّة الأولى من النظام الأساسي لمحكمة العدل الدوليّة، فإنّها تعتبر " </a:t>
            </a:r>
            <a:r>
              <a:rPr lang="ar-SA" sz="2000" b="1" dirty="0">
                <a:solidFill>
                  <a:schemeClr val="tx1"/>
                </a:solidFill>
                <a:latin typeface="Sakkal Majalla" panose="02000000000000000000" pitchFamily="2" charset="-78"/>
                <a:cs typeface="Sakkal Majalla" panose="02000000000000000000" pitchFamily="2" charset="-78"/>
              </a:rPr>
              <a:t>الأداة القضائية الرئيسية" لهيئة الأمم المتّحدة، وتباشر وظائفها وفق</a:t>
            </a:r>
            <a:r>
              <a:rPr lang="ar-BH" sz="2000" b="1" dirty="0">
                <a:solidFill>
                  <a:schemeClr val="tx1"/>
                </a:solidFill>
                <a:latin typeface="Sakkal Majalla" panose="02000000000000000000" pitchFamily="2" charset="-78"/>
                <a:cs typeface="Sakkal Majalla" panose="02000000000000000000" pitchFamily="2" charset="-78"/>
              </a:rPr>
              <a:t>ً</a:t>
            </a:r>
            <a:r>
              <a:rPr lang="ar-SA" sz="2000" b="1" dirty="0">
                <a:solidFill>
                  <a:schemeClr val="tx1"/>
                </a:solidFill>
                <a:latin typeface="Sakkal Majalla" panose="02000000000000000000" pitchFamily="2" charset="-78"/>
                <a:cs typeface="Sakkal Majalla" panose="02000000000000000000" pitchFamily="2" charset="-78"/>
              </a:rPr>
              <a:t>ا لأحكام هذا النظام الأساسي</a:t>
            </a:r>
            <a:r>
              <a:rPr lang="en-US" sz="2000" b="1" dirty="0">
                <a:solidFill>
                  <a:schemeClr val="tx1"/>
                </a:solidFill>
                <a:latin typeface="Sakkal Majalla" panose="02000000000000000000" pitchFamily="2" charset="-78"/>
                <a:cs typeface="Sakkal Majalla" panose="02000000000000000000" pitchFamily="2" charset="-78"/>
              </a:rPr>
              <a:t>.</a:t>
            </a:r>
          </a:p>
        </p:txBody>
      </p:sp>
      <p:sp>
        <p:nvSpPr>
          <p:cNvPr id="11" name="Rectangle 10"/>
          <p:cNvSpPr/>
          <p:nvPr/>
        </p:nvSpPr>
        <p:spPr>
          <a:xfrm>
            <a:off x="6771502" y="1802855"/>
            <a:ext cx="3311615" cy="4604952"/>
          </a:xfrm>
          <a:prstGeom prst="rect">
            <a:avLst/>
          </a:prstGeom>
          <a:solidFill>
            <a:schemeClr val="accent1">
              <a:lumMod val="40000"/>
              <a:lumOff val="6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ar-SA" sz="2000" b="1" dirty="0">
                <a:solidFill>
                  <a:srgbClr val="FF0000"/>
                </a:solidFill>
                <a:latin typeface="Sakkal Majalla" panose="02000000000000000000" pitchFamily="2" charset="-78"/>
                <a:cs typeface="Sakkal Majalla" panose="02000000000000000000" pitchFamily="2" charset="-78"/>
              </a:rPr>
              <a:t>الأطراف الخاضعة لمحكمة العدل الدوليّة:</a:t>
            </a:r>
            <a:endParaRPr lang="ar-BH" sz="2000" b="1" dirty="0">
              <a:solidFill>
                <a:srgbClr val="FF0000"/>
              </a:solidFill>
              <a:latin typeface="Sakkal Majalla" panose="02000000000000000000" pitchFamily="2" charset="-78"/>
              <a:cs typeface="Sakkal Majalla" panose="02000000000000000000" pitchFamily="2" charset="-78"/>
            </a:endParaRPr>
          </a:p>
          <a:p>
            <a:pPr lvl="0" algn="ctr" rtl="1"/>
            <a:endParaRPr lang="ar-BH" sz="2000" b="1" dirty="0">
              <a:solidFill>
                <a:srgbClr val="FF0000"/>
              </a:solidFill>
              <a:latin typeface="Sakkal Majalla" panose="02000000000000000000" pitchFamily="2" charset="-78"/>
              <a:cs typeface="Sakkal Majalla" panose="02000000000000000000" pitchFamily="2" charset="-78"/>
            </a:endParaRPr>
          </a:p>
          <a:p>
            <a:pPr algn="justLow" rtl="1"/>
            <a:r>
              <a:rPr lang="ar-SA" sz="2000" b="1" dirty="0">
                <a:solidFill>
                  <a:schemeClr val="tx1"/>
                </a:solidFill>
                <a:latin typeface="Sakkal Majalla" panose="02000000000000000000" pitchFamily="2" charset="-78"/>
                <a:cs typeface="Sakkal Majalla" panose="02000000000000000000" pitchFamily="2" charset="-78"/>
              </a:rPr>
              <a:t>اعتمادًا على المادّة 93 من الفصل الرابع عشر لميثاق الأمم المتّحدة، فإنّ: </a:t>
            </a:r>
            <a:endParaRPr lang="en-US" sz="2000" dirty="0">
              <a:solidFill>
                <a:schemeClr val="tx1"/>
              </a:solidFill>
              <a:latin typeface="Sakkal Majalla" panose="02000000000000000000" pitchFamily="2" charset="-78"/>
              <a:cs typeface="Sakkal Majalla" panose="02000000000000000000" pitchFamily="2" charset="-78"/>
            </a:endParaRPr>
          </a:p>
          <a:p>
            <a:pPr marL="342900" lvl="0" indent="-342900" algn="justLow" rtl="1">
              <a:buFont typeface="Wingdings" panose="05000000000000000000" pitchFamily="2" charset="2"/>
              <a:buChar char="v"/>
            </a:pPr>
            <a:r>
              <a:rPr lang="ar-SA" sz="2000" b="1" dirty="0">
                <a:solidFill>
                  <a:schemeClr val="tx1"/>
                </a:solidFill>
                <a:latin typeface="Sakkal Majalla" panose="02000000000000000000" pitchFamily="2" charset="-78"/>
                <a:cs typeface="Sakkal Majalla" panose="02000000000000000000" pitchFamily="2" charset="-78"/>
              </a:rPr>
              <a:t>كلّ الدول الأعضاء في "الأمم المتحدة" تُعتبر أطراف</a:t>
            </a:r>
            <a:r>
              <a:rPr lang="ar-BH" sz="2000" b="1" dirty="0">
                <a:solidFill>
                  <a:schemeClr val="tx1"/>
                </a:solidFill>
                <a:latin typeface="Sakkal Majalla" panose="02000000000000000000" pitchFamily="2" charset="-78"/>
                <a:cs typeface="Sakkal Majalla" panose="02000000000000000000" pitchFamily="2" charset="-78"/>
              </a:rPr>
              <a:t>ً</a:t>
            </a:r>
            <a:r>
              <a:rPr lang="ar-SA" sz="2000" b="1" dirty="0">
                <a:solidFill>
                  <a:schemeClr val="tx1"/>
                </a:solidFill>
                <a:latin typeface="Sakkal Majalla" panose="02000000000000000000" pitchFamily="2" charset="-78"/>
                <a:cs typeface="Sakkal Majalla" panose="02000000000000000000" pitchFamily="2" charset="-78"/>
              </a:rPr>
              <a:t>ا في النظام الأساسي لمحكمة العدل الدولية. </a:t>
            </a:r>
            <a:endParaRPr lang="ar-BH" sz="2000" b="1" dirty="0">
              <a:solidFill>
                <a:schemeClr val="tx1"/>
              </a:solidFill>
              <a:latin typeface="Sakkal Majalla" panose="02000000000000000000" pitchFamily="2" charset="-78"/>
              <a:cs typeface="Sakkal Majalla" panose="02000000000000000000" pitchFamily="2" charset="-78"/>
            </a:endParaRPr>
          </a:p>
          <a:p>
            <a:pPr lvl="0" algn="justLow" rtl="1"/>
            <a:endParaRPr lang="en-US" sz="2000" b="1" dirty="0">
              <a:solidFill>
                <a:schemeClr val="tx1"/>
              </a:solidFill>
              <a:latin typeface="Sakkal Majalla" panose="02000000000000000000" pitchFamily="2" charset="-78"/>
              <a:cs typeface="Sakkal Majalla" panose="02000000000000000000" pitchFamily="2" charset="-78"/>
            </a:endParaRPr>
          </a:p>
          <a:p>
            <a:pPr lvl="0" algn="justLow" rtl="1"/>
            <a:r>
              <a:rPr lang="ar-SA" sz="2000" b="1" dirty="0">
                <a:solidFill>
                  <a:schemeClr val="tx1"/>
                </a:solidFill>
                <a:latin typeface="Sakkal Majalla" panose="02000000000000000000" pitchFamily="2" charset="-78"/>
                <a:cs typeface="Sakkal Majalla" panose="02000000000000000000" pitchFamily="2" charset="-78"/>
                <a:sym typeface="Wingdings" panose="05000000000000000000" pitchFamily="2" charset="2"/>
              </a:rPr>
              <a:t> </a:t>
            </a:r>
            <a:r>
              <a:rPr lang="ar-SA" sz="2000" b="1" dirty="0">
                <a:solidFill>
                  <a:schemeClr val="tx1"/>
                </a:solidFill>
                <a:latin typeface="Sakkal Majalla" panose="02000000000000000000" pitchFamily="2" charset="-78"/>
                <a:cs typeface="Sakkal Majalla" panose="02000000000000000000" pitchFamily="2" charset="-78"/>
              </a:rPr>
              <a:t>يجوز لدولة </a:t>
            </a:r>
            <a:r>
              <a:rPr lang="ar-BH" sz="2000" b="1" dirty="0">
                <a:solidFill>
                  <a:schemeClr val="tx1"/>
                </a:solidFill>
                <a:latin typeface="Sakkal Majalla" panose="02000000000000000000" pitchFamily="2" charset="-78"/>
                <a:cs typeface="Sakkal Majalla" panose="02000000000000000000" pitchFamily="2" charset="-78"/>
              </a:rPr>
              <a:t>غير منضوية</a:t>
            </a:r>
            <a:r>
              <a:rPr lang="ar-SA" sz="2000" b="1" dirty="0">
                <a:solidFill>
                  <a:schemeClr val="tx1"/>
                </a:solidFill>
                <a:latin typeface="Sakkal Majalla" panose="02000000000000000000" pitchFamily="2" charset="-78"/>
                <a:cs typeface="Sakkal Majalla" panose="02000000000000000000" pitchFamily="2" charset="-78"/>
              </a:rPr>
              <a:t> </a:t>
            </a:r>
            <a:r>
              <a:rPr lang="ar-BH" sz="2000" b="1" dirty="0">
                <a:solidFill>
                  <a:schemeClr val="tx1"/>
                </a:solidFill>
                <a:latin typeface="Sakkal Majalla" panose="02000000000000000000" pitchFamily="2" charset="-78"/>
                <a:cs typeface="Sakkal Majalla" panose="02000000000000000000" pitchFamily="2" charset="-78"/>
              </a:rPr>
              <a:t>في</a:t>
            </a:r>
            <a:r>
              <a:rPr lang="ar-SA" sz="2000" b="1" dirty="0">
                <a:solidFill>
                  <a:schemeClr val="tx1"/>
                </a:solidFill>
                <a:latin typeface="Sakkal Majalla" panose="02000000000000000000" pitchFamily="2" charset="-78"/>
                <a:cs typeface="Sakkal Majalla" panose="02000000000000000000" pitchFamily="2" charset="-78"/>
              </a:rPr>
              <a:t> "الأمم المتحدة" أن تنضم إلى النظام الأساسي لمحكمة العدل الدولية بشروط تحددها الجمعية العامة لكل حالة بناء على توصية مجلس الأمن</a:t>
            </a:r>
            <a:r>
              <a:rPr lang="en-US" sz="2000" b="1" dirty="0">
                <a:solidFill>
                  <a:schemeClr val="tx1"/>
                </a:solidFill>
                <a:latin typeface="Sakkal Majalla" panose="02000000000000000000" pitchFamily="2" charset="-78"/>
                <a:cs typeface="Sakkal Majalla" panose="02000000000000000000" pitchFamily="2" charset="-78"/>
              </a:rPr>
              <a:t>.</a:t>
            </a:r>
          </a:p>
          <a:p>
            <a:pPr lvl="0" algn="justLow" rtl="1"/>
            <a:endParaRPr lang="en-US" sz="2000" dirty="0">
              <a:solidFill>
                <a:schemeClr val="tx1"/>
              </a:solidFill>
              <a:latin typeface="Sakkal Majalla" panose="02000000000000000000" pitchFamily="2" charset="-78"/>
              <a:cs typeface="Sakkal Majalla" panose="02000000000000000000" pitchFamily="2" charset="-78"/>
            </a:endParaRPr>
          </a:p>
        </p:txBody>
      </p:sp>
      <p:sp>
        <p:nvSpPr>
          <p:cNvPr id="13" name="Rectangle 12"/>
          <p:cNvSpPr/>
          <p:nvPr/>
        </p:nvSpPr>
        <p:spPr>
          <a:xfrm>
            <a:off x="3344560" y="1794617"/>
            <a:ext cx="3311614" cy="4613190"/>
          </a:xfrm>
          <a:prstGeom prst="rect">
            <a:avLst/>
          </a:prstGeom>
          <a:solidFill>
            <a:schemeClr val="accent6">
              <a:lumMod val="40000"/>
              <a:lumOff val="6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ar-SA" sz="2000" b="1" dirty="0">
                <a:solidFill>
                  <a:srgbClr val="FF0000"/>
                </a:solidFill>
                <a:latin typeface="Sakkal Majalla" panose="02000000000000000000" pitchFamily="2" charset="-78"/>
                <a:cs typeface="Sakkal Majalla" panose="02000000000000000000" pitchFamily="2" charset="-78"/>
              </a:rPr>
              <a:t>تركيبة محكمة العدل الدوليّة:</a:t>
            </a:r>
            <a:endParaRPr lang="ar-BH" sz="2000" b="1" dirty="0">
              <a:solidFill>
                <a:srgbClr val="FF0000"/>
              </a:solidFill>
              <a:latin typeface="Sakkal Majalla" panose="02000000000000000000" pitchFamily="2" charset="-78"/>
              <a:cs typeface="Sakkal Majalla" panose="02000000000000000000" pitchFamily="2" charset="-78"/>
            </a:endParaRPr>
          </a:p>
          <a:p>
            <a:pPr lvl="0" algn="ctr" rtl="1"/>
            <a:endParaRPr lang="ar-BH" sz="2000" b="1" dirty="0">
              <a:solidFill>
                <a:srgbClr val="FF0000"/>
              </a:solidFill>
              <a:latin typeface="Sakkal Majalla" panose="02000000000000000000" pitchFamily="2" charset="-78"/>
              <a:cs typeface="Sakkal Majalla" panose="02000000000000000000" pitchFamily="2" charset="-78"/>
            </a:endParaRPr>
          </a:p>
          <a:p>
            <a:pPr lvl="0" algn="justLow" rtl="1"/>
            <a:r>
              <a:rPr lang="ar-SA" sz="2000" dirty="0">
                <a:solidFill>
                  <a:schemeClr val="tx1"/>
                </a:solidFill>
                <a:latin typeface="Sakkal Majalla" panose="02000000000000000000" pitchFamily="2" charset="-78"/>
                <a:cs typeface="Sakkal Majalla" panose="02000000000000000000" pitchFamily="2" charset="-78"/>
                <a:sym typeface="Wingdings" panose="05000000000000000000" pitchFamily="2" charset="2"/>
              </a:rPr>
              <a:t></a:t>
            </a:r>
            <a:r>
              <a:rPr lang="ar-SA" sz="2000" b="1" dirty="0">
                <a:solidFill>
                  <a:schemeClr val="tx1"/>
                </a:solidFill>
                <a:latin typeface="Sakkal Majalla" panose="02000000000000000000" pitchFamily="2" charset="-78"/>
                <a:cs typeface="Sakkal Majalla" panose="02000000000000000000" pitchFamily="2" charset="-78"/>
              </a:rPr>
              <a:t>تتركّب محكمة العدل الدوليّة من خمسة عشر قاضيًا من القضاة المستقلين.</a:t>
            </a:r>
            <a:endParaRPr lang="en-US" sz="2000" b="1" dirty="0">
              <a:solidFill>
                <a:schemeClr val="tx1"/>
              </a:solidFill>
              <a:latin typeface="Sakkal Majalla" panose="02000000000000000000" pitchFamily="2" charset="-78"/>
              <a:cs typeface="Sakkal Majalla" panose="02000000000000000000" pitchFamily="2" charset="-78"/>
            </a:endParaRPr>
          </a:p>
          <a:p>
            <a:pPr lvl="0" algn="justLow" rtl="1"/>
            <a:r>
              <a:rPr lang="ar-SA" sz="2000" b="1" dirty="0">
                <a:solidFill>
                  <a:schemeClr val="tx1"/>
                </a:solidFill>
                <a:latin typeface="Sakkal Majalla" panose="02000000000000000000" pitchFamily="2" charset="-78"/>
                <a:cs typeface="Sakkal Majalla" panose="02000000000000000000" pitchFamily="2" charset="-78"/>
                <a:sym typeface="Wingdings" panose="05000000000000000000" pitchFamily="2" charset="2"/>
              </a:rPr>
              <a:t> </a:t>
            </a:r>
            <a:r>
              <a:rPr lang="ar-SA" sz="2000" b="1" dirty="0">
                <a:solidFill>
                  <a:schemeClr val="tx1"/>
                </a:solidFill>
                <a:latin typeface="Sakkal Majalla" panose="02000000000000000000" pitchFamily="2" charset="-78"/>
                <a:cs typeface="Sakkal Majalla" panose="02000000000000000000" pitchFamily="2" charset="-78"/>
              </a:rPr>
              <a:t>يتمّ انتخاب قضاة محكمة العدل الدوليّة لمدّة تسعة أعوام، عن طريق مجلس الأمن والجمعيّة العامّة للأمم المتّحدة.</a:t>
            </a:r>
            <a:endParaRPr lang="en-US" sz="2000" b="1" dirty="0">
              <a:solidFill>
                <a:schemeClr val="tx1"/>
              </a:solidFill>
              <a:latin typeface="Sakkal Majalla" panose="02000000000000000000" pitchFamily="2" charset="-78"/>
              <a:cs typeface="Sakkal Majalla" panose="02000000000000000000" pitchFamily="2" charset="-78"/>
            </a:endParaRPr>
          </a:p>
          <a:p>
            <a:pPr lvl="0" algn="justLow" rtl="1"/>
            <a:r>
              <a:rPr lang="ar-SA" sz="2000" b="1" dirty="0">
                <a:solidFill>
                  <a:schemeClr val="tx1"/>
                </a:solidFill>
                <a:latin typeface="Sakkal Majalla" panose="02000000000000000000" pitchFamily="2" charset="-78"/>
                <a:cs typeface="Sakkal Majalla" panose="02000000000000000000" pitchFamily="2" charset="-78"/>
                <a:sym typeface="Wingdings" panose="05000000000000000000" pitchFamily="2" charset="2"/>
              </a:rPr>
              <a:t> </a:t>
            </a:r>
            <a:r>
              <a:rPr lang="ar-SA" sz="2000" b="1" dirty="0">
                <a:solidFill>
                  <a:schemeClr val="tx1"/>
                </a:solidFill>
                <a:latin typeface="Sakkal Majalla" panose="02000000000000000000" pitchFamily="2" charset="-78"/>
                <a:cs typeface="Sakkal Majalla" panose="02000000000000000000" pitchFamily="2" charset="-78"/>
              </a:rPr>
              <a:t>ينتخب قضاة محكمة العدل الدوليّة من الأشخاص ذوي الصفات الخلقية العالية، ومن ذوي المؤهلات المطلوبة للتعيين في أرفع المناصب القضائية، أو من المشهود لهم </a:t>
            </a:r>
            <a:r>
              <a:rPr lang="ar-BH" sz="2000" b="1" dirty="0">
                <a:solidFill>
                  <a:schemeClr val="tx1"/>
                </a:solidFill>
                <a:latin typeface="Sakkal Majalla" panose="02000000000000000000" pitchFamily="2" charset="-78"/>
                <a:cs typeface="Sakkal Majalla" panose="02000000000000000000" pitchFamily="2" charset="-78"/>
              </a:rPr>
              <a:t>بالكفاءة </a:t>
            </a:r>
            <a:r>
              <a:rPr lang="ar-SA" sz="2000" b="1" dirty="0">
                <a:solidFill>
                  <a:schemeClr val="tx1"/>
                </a:solidFill>
                <a:latin typeface="Sakkal Majalla" panose="02000000000000000000" pitchFamily="2" charset="-78"/>
                <a:cs typeface="Sakkal Majalla" panose="02000000000000000000" pitchFamily="2" charset="-78"/>
              </a:rPr>
              <a:t>في القانون الدولي، بغض النظر عن جنسيتهم.</a:t>
            </a:r>
            <a:endParaRPr lang="en-US" sz="2000" b="1" dirty="0">
              <a:solidFill>
                <a:schemeClr val="tx1"/>
              </a:solidFill>
              <a:latin typeface="Sakkal Majalla" panose="02000000000000000000" pitchFamily="2" charset="-78"/>
              <a:cs typeface="Sakkal Majalla" panose="02000000000000000000" pitchFamily="2" charset="-78"/>
            </a:endParaRPr>
          </a:p>
          <a:p>
            <a:pPr lvl="0" algn="justLow" rtl="1"/>
            <a:endParaRPr lang="en-US" sz="2000" dirty="0">
              <a:solidFill>
                <a:schemeClr val="tx1"/>
              </a:solidFill>
              <a:latin typeface="Sakkal Majalla" panose="02000000000000000000" pitchFamily="2" charset="-78"/>
              <a:cs typeface="Sakkal Majalla" panose="02000000000000000000" pitchFamily="2" charset="-78"/>
            </a:endParaRPr>
          </a:p>
        </p:txBody>
      </p:sp>
      <p:sp>
        <p:nvSpPr>
          <p:cNvPr id="14" name="Rectangle 13"/>
          <p:cNvSpPr/>
          <p:nvPr/>
        </p:nvSpPr>
        <p:spPr>
          <a:xfrm>
            <a:off x="58724" y="1794617"/>
            <a:ext cx="3170508" cy="4596714"/>
          </a:xfrm>
          <a:prstGeom prst="rect">
            <a:avLst/>
          </a:prstGeom>
          <a:solidFill>
            <a:schemeClr val="accent4">
              <a:lumMod val="40000"/>
              <a:lumOff val="6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000" b="1" dirty="0"/>
              <a:t> </a:t>
            </a:r>
            <a:r>
              <a:rPr lang="ar-SA" sz="2000" b="1" dirty="0">
                <a:solidFill>
                  <a:srgbClr val="FF0000"/>
                </a:solidFill>
                <a:latin typeface="Sakkal Majalla" panose="02000000000000000000" pitchFamily="2" charset="-78"/>
                <a:cs typeface="Sakkal Majalla" panose="02000000000000000000" pitchFamily="2" charset="-78"/>
              </a:rPr>
              <a:t>طبيعة أحكام محكمة العدل الدوليّة:</a:t>
            </a:r>
            <a:endParaRPr lang="ar-BH" sz="2000" b="1" dirty="0">
              <a:solidFill>
                <a:srgbClr val="FF0000"/>
              </a:solidFill>
              <a:latin typeface="Sakkal Majalla" panose="02000000000000000000" pitchFamily="2" charset="-78"/>
              <a:cs typeface="Sakkal Majalla" panose="02000000000000000000" pitchFamily="2" charset="-78"/>
            </a:endParaRPr>
          </a:p>
          <a:p>
            <a:pPr algn="ctr" rtl="1"/>
            <a:endParaRPr lang="ar-BH" sz="2000" b="1" dirty="0">
              <a:solidFill>
                <a:srgbClr val="FF0000"/>
              </a:solidFill>
              <a:latin typeface="Sakkal Majalla" panose="02000000000000000000" pitchFamily="2" charset="-78"/>
              <a:cs typeface="Sakkal Majalla" panose="02000000000000000000" pitchFamily="2" charset="-78"/>
            </a:endParaRPr>
          </a:p>
          <a:p>
            <a:pPr algn="justLow" rtl="1"/>
            <a:r>
              <a:rPr lang="ar-SA" sz="2000" b="1" dirty="0">
                <a:solidFill>
                  <a:schemeClr val="tx1"/>
                </a:solidFill>
                <a:latin typeface="Sakkal Majalla" panose="02000000000000000000" pitchFamily="2" charset="-78"/>
                <a:cs typeface="Sakkal Majalla" panose="02000000000000000000" pitchFamily="2" charset="-78"/>
              </a:rPr>
              <a:t>اعتمادًا على المادّة 94 من الفصل الرابع عشر لميثاق الأمم المتّحدة، فإنّه: </a:t>
            </a:r>
            <a:endParaRPr lang="en-US" sz="2000" b="1" dirty="0">
              <a:solidFill>
                <a:schemeClr val="tx1"/>
              </a:solidFill>
              <a:latin typeface="Sakkal Majalla" panose="02000000000000000000" pitchFamily="2" charset="-78"/>
              <a:cs typeface="Sakkal Majalla" panose="02000000000000000000" pitchFamily="2" charset="-78"/>
            </a:endParaRPr>
          </a:p>
          <a:p>
            <a:pPr lvl="0" algn="justLow" rtl="1"/>
            <a:r>
              <a:rPr lang="ar-SA" sz="2000" dirty="0">
                <a:solidFill>
                  <a:schemeClr val="tx1"/>
                </a:solidFill>
                <a:latin typeface="Sakkal Majalla" panose="02000000000000000000" pitchFamily="2" charset="-78"/>
                <a:cs typeface="Sakkal Majalla" panose="02000000000000000000" pitchFamily="2" charset="-78"/>
                <a:sym typeface="Wingdings" panose="05000000000000000000" pitchFamily="2" charset="2"/>
              </a:rPr>
              <a:t></a:t>
            </a:r>
            <a:r>
              <a:rPr lang="ar-SA" sz="2000" b="1" dirty="0">
                <a:solidFill>
                  <a:schemeClr val="tx1"/>
                </a:solidFill>
                <a:latin typeface="Sakkal Majalla" panose="02000000000000000000" pitchFamily="2" charset="-78"/>
                <a:cs typeface="Sakkal Majalla" panose="02000000000000000000" pitchFamily="2" charset="-78"/>
              </a:rPr>
              <a:t>يتعهد كل عضو من أعضاء "الأمم المتحدة" بالاحترام والالتزام بأحكام محكمة العدل الدولية في أية قضية يكون طرفاً فيها.</a:t>
            </a:r>
            <a:endParaRPr lang="en-US" sz="2000" b="1" dirty="0">
              <a:solidFill>
                <a:schemeClr val="tx1"/>
              </a:solidFill>
              <a:latin typeface="Sakkal Majalla" panose="02000000000000000000" pitchFamily="2" charset="-78"/>
              <a:cs typeface="Sakkal Majalla" panose="02000000000000000000" pitchFamily="2" charset="-78"/>
            </a:endParaRPr>
          </a:p>
          <a:p>
            <a:pPr lvl="0" algn="justLow" rtl="1"/>
            <a:r>
              <a:rPr lang="ar-SA" sz="2000" b="1" dirty="0">
                <a:solidFill>
                  <a:schemeClr val="tx1"/>
                </a:solidFill>
                <a:latin typeface="Sakkal Majalla" panose="02000000000000000000" pitchFamily="2" charset="-78"/>
                <a:cs typeface="Sakkal Majalla" panose="02000000000000000000" pitchFamily="2" charset="-78"/>
                <a:sym typeface="Wingdings" panose="05000000000000000000" pitchFamily="2" charset="2"/>
              </a:rPr>
              <a:t> </a:t>
            </a:r>
            <a:r>
              <a:rPr lang="ar-SA" sz="2000" b="1" dirty="0">
                <a:solidFill>
                  <a:schemeClr val="tx1"/>
                </a:solidFill>
                <a:latin typeface="Sakkal Majalla" panose="02000000000000000000" pitchFamily="2" charset="-78"/>
                <a:cs typeface="Sakkal Majalla" panose="02000000000000000000" pitchFamily="2" charset="-78"/>
              </a:rPr>
              <a:t>في حالة امتناع أحد الأطراف في قضية ما عن الالتزام بحكم المحكمة، فيمكن للطرف الآخر اللجوء إلى مجلس الأمن التابع لهيئة الأمم المتّحدة، والذي يتّخذ التدابير اللازمة لتنفيذ هذا الحكم</a:t>
            </a:r>
            <a:r>
              <a:rPr lang="en-US" sz="2000" b="1" dirty="0">
                <a:solidFill>
                  <a:schemeClr val="tx1"/>
                </a:solidFill>
                <a:latin typeface="Sakkal Majalla" panose="02000000000000000000" pitchFamily="2" charset="-78"/>
                <a:cs typeface="Sakkal Majalla" panose="02000000000000000000" pitchFamily="2" charset="-78"/>
              </a:rPr>
              <a:t>.</a:t>
            </a:r>
          </a:p>
          <a:p>
            <a:pPr algn="justLow" rtl="1"/>
            <a:endParaRPr lang="en-US" sz="2000" dirty="0">
              <a:solidFill>
                <a:schemeClr val="tx1"/>
              </a:solidFill>
              <a:latin typeface="Sakkal Majalla" panose="02000000000000000000" pitchFamily="2" charset="-78"/>
              <a:cs typeface="Sakkal Majalla" panose="02000000000000000000" pitchFamily="2" charset="-78"/>
            </a:endParaRPr>
          </a:p>
        </p:txBody>
      </p:sp>
      <p:sp>
        <p:nvSpPr>
          <p:cNvPr id="8"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153140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wipe(down)">
                                      <p:cBhvr>
                                        <p:cTn id="21" dur="580">
                                          <p:stCondLst>
                                            <p:cond delay="0"/>
                                          </p:stCondLst>
                                        </p:cTn>
                                        <p:tgtEl>
                                          <p:spTgt spid="2">
                                            <p:txEl>
                                              <p:pRg st="0" end="0"/>
                                            </p:txEl>
                                          </p:spTgt>
                                        </p:tgtEl>
                                      </p:cBhvr>
                                    </p:animEffect>
                                    <p:anim calcmode="lin" valueType="num">
                                      <p:cBhvr>
                                        <p:cTn id="22"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2">
                                            <p:txEl>
                                              <p:pRg st="0" end="0"/>
                                            </p:txEl>
                                          </p:spTgt>
                                        </p:tgtEl>
                                      </p:cBhvr>
                                      <p:to x="100000" y="60000"/>
                                    </p:animScale>
                                    <p:animScale>
                                      <p:cBhvr>
                                        <p:cTn id="28" dur="166" decel="50000">
                                          <p:stCondLst>
                                            <p:cond delay="676"/>
                                          </p:stCondLst>
                                        </p:cTn>
                                        <p:tgtEl>
                                          <p:spTgt spid="2">
                                            <p:txEl>
                                              <p:pRg st="0" end="0"/>
                                            </p:txEl>
                                          </p:spTgt>
                                        </p:tgtEl>
                                      </p:cBhvr>
                                      <p:to x="100000" y="100000"/>
                                    </p:animScale>
                                    <p:animScale>
                                      <p:cBhvr>
                                        <p:cTn id="29" dur="26">
                                          <p:stCondLst>
                                            <p:cond delay="1312"/>
                                          </p:stCondLst>
                                        </p:cTn>
                                        <p:tgtEl>
                                          <p:spTgt spid="2">
                                            <p:txEl>
                                              <p:pRg st="0" end="0"/>
                                            </p:txEl>
                                          </p:spTgt>
                                        </p:tgtEl>
                                      </p:cBhvr>
                                      <p:to x="100000" y="80000"/>
                                    </p:animScale>
                                    <p:animScale>
                                      <p:cBhvr>
                                        <p:cTn id="30" dur="166" decel="50000">
                                          <p:stCondLst>
                                            <p:cond delay="1338"/>
                                          </p:stCondLst>
                                        </p:cTn>
                                        <p:tgtEl>
                                          <p:spTgt spid="2">
                                            <p:txEl>
                                              <p:pRg st="0" end="0"/>
                                            </p:txEl>
                                          </p:spTgt>
                                        </p:tgtEl>
                                      </p:cBhvr>
                                      <p:to x="100000" y="100000"/>
                                    </p:animScale>
                                    <p:animScale>
                                      <p:cBhvr>
                                        <p:cTn id="31" dur="26">
                                          <p:stCondLst>
                                            <p:cond delay="1642"/>
                                          </p:stCondLst>
                                        </p:cTn>
                                        <p:tgtEl>
                                          <p:spTgt spid="2">
                                            <p:txEl>
                                              <p:pRg st="0" end="0"/>
                                            </p:txEl>
                                          </p:spTgt>
                                        </p:tgtEl>
                                      </p:cBhvr>
                                      <p:to x="100000" y="90000"/>
                                    </p:animScale>
                                    <p:animScale>
                                      <p:cBhvr>
                                        <p:cTn id="32" dur="166" decel="50000">
                                          <p:stCondLst>
                                            <p:cond delay="1668"/>
                                          </p:stCondLst>
                                        </p:cTn>
                                        <p:tgtEl>
                                          <p:spTgt spid="2">
                                            <p:txEl>
                                              <p:pRg st="0" end="0"/>
                                            </p:txEl>
                                          </p:spTgt>
                                        </p:tgtEl>
                                      </p:cBhvr>
                                      <p:to x="100000" y="100000"/>
                                    </p:animScale>
                                    <p:animScale>
                                      <p:cBhvr>
                                        <p:cTn id="33" dur="26">
                                          <p:stCondLst>
                                            <p:cond delay="1808"/>
                                          </p:stCondLst>
                                        </p:cTn>
                                        <p:tgtEl>
                                          <p:spTgt spid="2">
                                            <p:txEl>
                                              <p:pRg st="0" end="0"/>
                                            </p:txEl>
                                          </p:spTgt>
                                        </p:tgtEl>
                                      </p:cBhvr>
                                      <p:to x="100000" y="95000"/>
                                    </p:animScale>
                                    <p:animScale>
                                      <p:cBhvr>
                                        <p:cTn id="34" dur="166" decel="50000">
                                          <p:stCondLst>
                                            <p:cond delay="1834"/>
                                          </p:stCondLst>
                                        </p:cTn>
                                        <p:tgtEl>
                                          <p:spTgt spid="2">
                                            <p:txEl>
                                              <p:pRg st="0" end="0"/>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
                                            <p:txEl>
                                              <p:pRg st="2" end="2"/>
                                            </p:txEl>
                                          </p:spTgt>
                                        </p:tgtEl>
                                        <p:attrNameLst>
                                          <p:attrName>style.visibility</p:attrName>
                                        </p:attrNameLst>
                                      </p:cBhvr>
                                      <p:to>
                                        <p:strVal val="visible"/>
                                      </p:to>
                                    </p:set>
                                    <p:anim calcmode="lin" valueType="num">
                                      <p:cBhvr>
                                        <p:cTn id="39"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41" dur="500"/>
                                        <p:tgtEl>
                                          <p:spTgt spid="2">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11">
                                            <p:txEl>
                                              <p:pRg st="0" end="0"/>
                                            </p:txEl>
                                          </p:spTgt>
                                        </p:tgtEl>
                                        <p:attrNameLst>
                                          <p:attrName>style.visibility</p:attrName>
                                        </p:attrNameLst>
                                      </p:cBhvr>
                                      <p:to>
                                        <p:strVal val="visible"/>
                                      </p:to>
                                    </p:set>
                                    <p:animEffect transition="in" filter="wipe(down)">
                                      <p:cBhvr>
                                        <p:cTn id="53" dur="580">
                                          <p:stCondLst>
                                            <p:cond delay="0"/>
                                          </p:stCondLst>
                                        </p:cTn>
                                        <p:tgtEl>
                                          <p:spTgt spid="11">
                                            <p:txEl>
                                              <p:pRg st="0" end="0"/>
                                            </p:txEl>
                                          </p:spTgt>
                                        </p:tgtEl>
                                      </p:cBhvr>
                                    </p:animEffect>
                                    <p:anim calcmode="lin" valueType="num">
                                      <p:cBhvr>
                                        <p:cTn id="54" dur="1822" tmFilter="0,0; 0.14,0.36; 0.43,0.73; 0.71,0.91; 1.0,1.0">
                                          <p:stCondLst>
                                            <p:cond delay="0"/>
                                          </p:stCondLst>
                                        </p:cTn>
                                        <p:tgtEl>
                                          <p:spTgt spid="11">
                                            <p:txEl>
                                              <p:pRg st="0" end="0"/>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1">
                                            <p:txEl>
                                              <p:pRg st="0" end="0"/>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1">
                                            <p:txEl>
                                              <p:pRg st="0" end="0"/>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1">
                                            <p:txEl>
                                              <p:pRg st="0" end="0"/>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1">
                                            <p:txEl>
                                              <p:pRg st="0" end="0"/>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11">
                                            <p:txEl>
                                              <p:pRg st="0" end="0"/>
                                            </p:txEl>
                                          </p:spTgt>
                                        </p:tgtEl>
                                      </p:cBhvr>
                                      <p:to x="100000" y="60000"/>
                                    </p:animScale>
                                    <p:animScale>
                                      <p:cBhvr>
                                        <p:cTn id="60" dur="166" decel="50000">
                                          <p:stCondLst>
                                            <p:cond delay="676"/>
                                          </p:stCondLst>
                                        </p:cTn>
                                        <p:tgtEl>
                                          <p:spTgt spid="11">
                                            <p:txEl>
                                              <p:pRg st="0" end="0"/>
                                            </p:txEl>
                                          </p:spTgt>
                                        </p:tgtEl>
                                      </p:cBhvr>
                                      <p:to x="100000" y="100000"/>
                                    </p:animScale>
                                    <p:animScale>
                                      <p:cBhvr>
                                        <p:cTn id="61" dur="26">
                                          <p:stCondLst>
                                            <p:cond delay="1312"/>
                                          </p:stCondLst>
                                        </p:cTn>
                                        <p:tgtEl>
                                          <p:spTgt spid="11">
                                            <p:txEl>
                                              <p:pRg st="0" end="0"/>
                                            </p:txEl>
                                          </p:spTgt>
                                        </p:tgtEl>
                                      </p:cBhvr>
                                      <p:to x="100000" y="80000"/>
                                    </p:animScale>
                                    <p:animScale>
                                      <p:cBhvr>
                                        <p:cTn id="62" dur="166" decel="50000">
                                          <p:stCondLst>
                                            <p:cond delay="1338"/>
                                          </p:stCondLst>
                                        </p:cTn>
                                        <p:tgtEl>
                                          <p:spTgt spid="11">
                                            <p:txEl>
                                              <p:pRg st="0" end="0"/>
                                            </p:txEl>
                                          </p:spTgt>
                                        </p:tgtEl>
                                      </p:cBhvr>
                                      <p:to x="100000" y="100000"/>
                                    </p:animScale>
                                    <p:animScale>
                                      <p:cBhvr>
                                        <p:cTn id="63" dur="26">
                                          <p:stCondLst>
                                            <p:cond delay="1642"/>
                                          </p:stCondLst>
                                        </p:cTn>
                                        <p:tgtEl>
                                          <p:spTgt spid="11">
                                            <p:txEl>
                                              <p:pRg st="0" end="0"/>
                                            </p:txEl>
                                          </p:spTgt>
                                        </p:tgtEl>
                                      </p:cBhvr>
                                      <p:to x="100000" y="90000"/>
                                    </p:animScale>
                                    <p:animScale>
                                      <p:cBhvr>
                                        <p:cTn id="64" dur="166" decel="50000">
                                          <p:stCondLst>
                                            <p:cond delay="1668"/>
                                          </p:stCondLst>
                                        </p:cTn>
                                        <p:tgtEl>
                                          <p:spTgt spid="11">
                                            <p:txEl>
                                              <p:pRg st="0" end="0"/>
                                            </p:txEl>
                                          </p:spTgt>
                                        </p:tgtEl>
                                      </p:cBhvr>
                                      <p:to x="100000" y="100000"/>
                                    </p:animScale>
                                    <p:animScale>
                                      <p:cBhvr>
                                        <p:cTn id="65" dur="26">
                                          <p:stCondLst>
                                            <p:cond delay="1808"/>
                                          </p:stCondLst>
                                        </p:cTn>
                                        <p:tgtEl>
                                          <p:spTgt spid="11">
                                            <p:txEl>
                                              <p:pRg st="0" end="0"/>
                                            </p:txEl>
                                          </p:spTgt>
                                        </p:tgtEl>
                                      </p:cBhvr>
                                      <p:to x="100000" y="95000"/>
                                    </p:animScale>
                                    <p:animScale>
                                      <p:cBhvr>
                                        <p:cTn id="66" dur="166" decel="50000">
                                          <p:stCondLst>
                                            <p:cond delay="1834"/>
                                          </p:stCondLst>
                                        </p:cTn>
                                        <p:tgtEl>
                                          <p:spTgt spid="11">
                                            <p:txEl>
                                              <p:pRg st="0" end="0"/>
                                            </p:txEl>
                                          </p:spTgt>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11">
                                            <p:txEl>
                                              <p:pRg st="2" end="2"/>
                                            </p:txEl>
                                          </p:spTgt>
                                        </p:tgtEl>
                                        <p:attrNameLst>
                                          <p:attrName>style.visibility</p:attrName>
                                        </p:attrNameLst>
                                      </p:cBhvr>
                                      <p:to>
                                        <p:strVal val="visible"/>
                                      </p:to>
                                    </p:set>
                                    <p:anim calcmode="lin" valueType="num">
                                      <p:cBhvr>
                                        <p:cTn id="71" dur="5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72" dur="500" fill="hold"/>
                                        <p:tgtEl>
                                          <p:spTgt spid="11">
                                            <p:txEl>
                                              <p:pRg st="2" end="2"/>
                                            </p:txEl>
                                          </p:spTgt>
                                        </p:tgtEl>
                                        <p:attrNameLst>
                                          <p:attrName>ppt_h</p:attrName>
                                        </p:attrNameLst>
                                      </p:cBhvr>
                                      <p:tavLst>
                                        <p:tav tm="0">
                                          <p:val>
                                            <p:fltVal val="0"/>
                                          </p:val>
                                        </p:tav>
                                        <p:tav tm="100000">
                                          <p:val>
                                            <p:strVal val="#ppt_h"/>
                                          </p:val>
                                        </p:tav>
                                      </p:tavLst>
                                    </p:anim>
                                    <p:animEffect transition="in" filter="fade">
                                      <p:cBhvr>
                                        <p:cTn id="73" dur="500"/>
                                        <p:tgtEl>
                                          <p:spTgt spid="11">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11">
                                            <p:txEl>
                                              <p:pRg st="3" end="3"/>
                                            </p:txEl>
                                          </p:spTgt>
                                        </p:tgtEl>
                                        <p:attrNameLst>
                                          <p:attrName>style.visibility</p:attrName>
                                        </p:attrNameLst>
                                      </p:cBhvr>
                                      <p:to>
                                        <p:strVal val="visible"/>
                                      </p:to>
                                    </p:set>
                                    <p:anim calcmode="lin" valueType="num">
                                      <p:cBhvr additive="base">
                                        <p:cTn id="78"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11">
                                            <p:txEl>
                                              <p:pRg st="5" end="5"/>
                                            </p:txEl>
                                          </p:spTgt>
                                        </p:tgtEl>
                                        <p:attrNameLst>
                                          <p:attrName>style.visibility</p:attrName>
                                        </p:attrNameLst>
                                      </p:cBhvr>
                                      <p:to>
                                        <p:strVal val="visible"/>
                                      </p:to>
                                    </p:set>
                                    <p:anim calcmode="lin" valueType="num">
                                      <p:cBhvr additive="base">
                                        <p:cTn id="84"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13"/>
                                        </p:tgtEl>
                                        <p:attrNameLst>
                                          <p:attrName>style.visibility</p:attrName>
                                        </p:attrNameLst>
                                      </p:cBhvr>
                                      <p:to>
                                        <p:strVal val="visible"/>
                                      </p:to>
                                    </p:set>
                                    <p:anim calcmode="lin" valueType="num">
                                      <p:cBhvr>
                                        <p:cTn id="90" dur="500" fill="hold"/>
                                        <p:tgtEl>
                                          <p:spTgt spid="13"/>
                                        </p:tgtEl>
                                        <p:attrNameLst>
                                          <p:attrName>ppt_w</p:attrName>
                                        </p:attrNameLst>
                                      </p:cBhvr>
                                      <p:tavLst>
                                        <p:tav tm="0">
                                          <p:val>
                                            <p:fltVal val="0"/>
                                          </p:val>
                                        </p:tav>
                                        <p:tav tm="100000">
                                          <p:val>
                                            <p:strVal val="#ppt_w"/>
                                          </p:val>
                                        </p:tav>
                                      </p:tavLst>
                                    </p:anim>
                                    <p:anim calcmode="lin" valueType="num">
                                      <p:cBhvr>
                                        <p:cTn id="91" dur="500" fill="hold"/>
                                        <p:tgtEl>
                                          <p:spTgt spid="13"/>
                                        </p:tgtEl>
                                        <p:attrNameLst>
                                          <p:attrName>ppt_h</p:attrName>
                                        </p:attrNameLst>
                                      </p:cBhvr>
                                      <p:tavLst>
                                        <p:tav tm="0">
                                          <p:val>
                                            <p:fltVal val="0"/>
                                          </p:val>
                                        </p:tav>
                                        <p:tav tm="100000">
                                          <p:val>
                                            <p:strVal val="#ppt_h"/>
                                          </p:val>
                                        </p:tav>
                                      </p:tavLst>
                                    </p:anim>
                                    <p:animEffect transition="in" filter="fade">
                                      <p:cBhvr>
                                        <p:cTn id="92" dur="500"/>
                                        <p:tgtEl>
                                          <p:spTgt spid="13"/>
                                        </p:tgtEl>
                                      </p:cBhvr>
                                    </p:animEffect>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13">
                                            <p:txEl>
                                              <p:pRg st="0" end="0"/>
                                            </p:txEl>
                                          </p:spTgt>
                                        </p:tgtEl>
                                        <p:attrNameLst>
                                          <p:attrName>style.visibility</p:attrName>
                                        </p:attrNameLst>
                                      </p:cBhvr>
                                      <p:to>
                                        <p:strVal val="visible"/>
                                      </p:to>
                                    </p:set>
                                    <p:animEffect transition="in" filter="wipe(down)">
                                      <p:cBhvr>
                                        <p:cTn id="97" dur="580">
                                          <p:stCondLst>
                                            <p:cond delay="0"/>
                                          </p:stCondLst>
                                        </p:cTn>
                                        <p:tgtEl>
                                          <p:spTgt spid="13">
                                            <p:txEl>
                                              <p:pRg st="0" end="0"/>
                                            </p:txEl>
                                          </p:spTgt>
                                        </p:tgtEl>
                                      </p:cBhvr>
                                    </p:animEffect>
                                    <p:anim calcmode="lin" valueType="num">
                                      <p:cBhvr>
                                        <p:cTn id="98" dur="1822" tmFilter="0,0; 0.14,0.36; 0.43,0.73; 0.71,0.91; 1.0,1.0">
                                          <p:stCondLst>
                                            <p:cond delay="0"/>
                                          </p:stCondLst>
                                        </p:cTn>
                                        <p:tgtEl>
                                          <p:spTgt spid="13">
                                            <p:txEl>
                                              <p:pRg st="0" end="0"/>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13">
                                            <p:txEl>
                                              <p:pRg st="0" end="0"/>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13">
                                            <p:txEl>
                                              <p:pRg st="0" end="0"/>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13">
                                            <p:txEl>
                                              <p:pRg st="0" end="0"/>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13">
                                            <p:txEl>
                                              <p:pRg st="0" end="0"/>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13">
                                            <p:txEl>
                                              <p:pRg st="0" end="0"/>
                                            </p:txEl>
                                          </p:spTgt>
                                        </p:tgtEl>
                                      </p:cBhvr>
                                      <p:to x="100000" y="60000"/>
                                    </p:animScale>
                                    <p:animScale>
                                      <p:cBhvr>
                                        <p:cTn id="104" dur="166" decel="50000">
                                          <p:stCondLst>
                                            <p:cond delay="676"/>
                                          </p:stCondLst>
                                        </p:cTn>
                                        <p:tgtEl>
                                          <p:spTgt spid="13">
                                            <p:txEl>
                                              <p:pRg st="0" end="0"/>
                                            </p:txEl>
                                          </p:spTgt>
                                        </p:tgtEl>
                                      </p:cBhvr>
                                      <p:to x="100000" y="100000"/>
                                    </p:animScale>
                                    <p:animScale>
                                      <p:cBhvr>
                                        <p:cTn id="105" dur="26">
                                          <p:stCondLst>
                                            <p:cond delay="1312"/>
                                          </p:stCondLst>
                                        </p:cTn>
                                        <p:tgtEl>
                                          <p:spTgt spid="13">
                                            <p:txEl>
                                              <p:pRg st="0" end="0"/>
                                            </p:txEl>
                                          </p:spTgt>
                                        </p:tgtEl>
                                      </p:cBhvr>
                                      <p:to x="100000" y="80000"/>
                                    </p:animScale>
                                    <p:animScale>
                                      <p:cBhvr>
                                        <p:cTn id="106" dur="166" decel="50000">
                                          <p:stCondLst>
                                            <p:cond delay="1338"/>
                                          </p:stCondLst>
                                        </p:cTn>
                                        <p:tgtEl>
                                          <p:spTgt spid="13">
                                            <p:txEl>
                                              <p:pRg st="0" end="0"/>
                                            </p:txEl>
                                          </p:spTgt>
                                        </p:tgtEl>
                                      </p:cBhvr>
                                      <p:to x="100000" y="100000"/>
                                    </p:animScale>
                                    <p:animScale>
                                      <p:cBhvr>
                                        <p:cTn id="107" dur="26">
                                          <p:stCondLst>
                                            <p:cond delay="1642"/>
                                          </p:stCondLst>
                                        </p:cTn>
                                        <p:tgtEl>
                                          <p:spTgt spid="13">
                                            <p:txEl>
                                              <p:pRg st="0" end="0"/>
                                            </p:txEl>
                                          </p:spTgt>
                                        </p:tgtEl>
                                      </p:cBhvr>
                                      <p:to x="100000" y="90000"/>
                                    </p:animScale>
                                    <p:animScale>
                                      <p:cBhvr>
                                        <p:cTn id="108" dur="166" decel="50000">
                                          <p:stCondLst>
                                            <p:cond delay="1668"/>
                                          </p:stCondLst>
                                        </p:cTn>
                                        <p:tgtEl>
                                          <p:spTgt spid="13">
                                            <p:txEl>
                                              <p:pRg st="0" end="0"/>
                                            </p:txEl>
                                          </p:spTgt>
                                        </p:tgtEl>
                                      </p:cBhvr>
                                      <p:to x="100000" y="100000"/>
                                    </p:animScale>
                                    <p:animScale>
                                      <p:cBhvr>
                                        <p:cTn id="109" dur="26">
                                          <p:stCondLst>
                                            <p:cond delay="1808"/>
                                          </p:stCondLst>
                                        </p:cTn>
                                        <p:tgtEl>
                                          <p:spTgt spid="13">
                                            <p:txEl>
                                              <p:pRg st="0" end="0"/>
                                            </p:txEl>
                                          </p:spTgt>
                                        </p:tgtEl>
                                      </p:cBhvr>
                                      <p:to x="100000" y="95000"/>
                                    </p:animScale>
                                    <p:animScale>
                                      <p:cBhvr>
                                        <p:cTn id="110" dur="166" decel="50000">
                                          <p:stCondLst>
                                            <p:cond delay="1834"/>
                                          </p:stCondLst>
                                        </p:cTn>
                                        <p:tgtEl>
                                          <p:spTgt spid="13">
                                            <p:txEl>
                                              <p:pRg st="0" end="0"/>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13">
                                            <p:txEl>
                                              <p:pRg st="2" end="2"/>
                                            </p:txEl>
                                          </p:spTgt>
                                        </p:tgtEl>
                                        <p:attrNameLst>
                                          <p:attrName>style.visibility</p:attrName>
                                        </p:attrNameLst>
                                      </p:cBhvr>
                                      <p:to>
                                        <p:strVal val="visible"/>
                                      </p:to>
                                    </p:set>
                                    <p:anim calcmode="lin" valueType="num">
                                      <p:cBhvr additive="base">
                                        <p:cTn id="115"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13">
                                            <p:txEl>
                                              <p:pRg st="3" end="3"/>
                                            </p:txEl>
                                          </p:spTgt>
                                        </p:tgtEl>
                                        <p:attrNameLst>
                                          <p:attrName>style.visibility</p:attrName>
                                        </p:attrNameLst>
                                      </p:cBhvr>
                                      <p:to>
                                        <p:strVal val="visible"/>
                                      </p:to>
                                    </p:set>
                                    <p:anim calcmode="lin" valueType="num">
                                      <p:cBhvr additive="base">
                                        <p:cTn id="121"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13">
                                            <p:txEl>
                                              <p:pRg st="4" end="4"/>
                                            </p:txEl>
                                          </p:spTgt>
                                        </p:tgtEl>
                                        <p:attrNameLst>
                                          <p:attrName>style.visibility</p:attrName>
                                        </p:attrNameLst>
                                      </p:cBhvr>
                                      <p:to>
                                        <p:strVal val="visible"/>
                                      </p:to>
                                    </p:set>
                                    <p:anim calcmode="lin" valueType="num">
                                      <p:cBhvr additive="base">
                                        <p:cTn id="127"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1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53" presetClass="entr" presetSubtype="16" fill="hold" grpId="0" nodeType="clickEffect">
                                  <p:stCondLst>
                                    <p:cond delay="0"/>
                                  </p:stCondLst>
                                  <p:childTnLst>
                                    <p:set>
                                      <p:cBhvr>
                                        <p:cTn id="132" dur="1" fill="hold">
                                          <p:stCondLst>
                                            <p:cond delay="0"/>
                                          </p:stCondLst>
                                        </p:cTn>
                                        <p:tgtEl>
                                          <p:spTgt spid="14"/>
                                        </p:tgtEl>
                                        <p:attrNameLst>
                                          <p:attrName>style.visibility</p:attrName>
                                        </p:attrNameLst>
                                      </p:cBhvr>
                                      <p:to>
                                        <p:strVal val="visible"/>
                                      </p:to>
                                    </p:set>
                                    <p:anim calcmode="lin" valueType="num">
                                      <p:cBhvr>
                                        <p:cTn id="133" dur="500" fill="hold"/>
                                        <p:tgtEl>
                                          <p:spTgt spid="14"/>
                                        </p:tgtEl>
                                        <p:attrNameLst>
                                          <p:attrName>ppt_w</p:attrName>
                                        </p:attrNameLst>
                                      </p:cBhvr>
                                      <p:tavLst>
                                        <p:tav tm="0">
                                          <p:val>
                                            <p:fltVal val="0"/>
                                          </p:val>
                                        </p:tav>
                                        <p:tav tm="100000">
                                          <p:val>
                                            <p:strVal val="#ppt_w"/>
                                          </p:val>
                                        </p:tav>
                                      </p:tavLst>
                                    </p:anim>
                                    <p:anim calcmode="lin" valueType="num">
                                      <p:cBhvr>
                                        <p:cTn id="134" dur="500" fill="hold"/>
                                        <p:tgtEl>
                                          <p:spTgt spid="14"/>
                                        </p:tgtEl>
                                        <p:attrNameLst>
                                          <p:attrName>ppt_h</p:attrName>
                                        </p:attrNameLst>
                                      </p:cBhvr>
                                      <p:tavLst>
                                        <p:tav tm="0">
                                          <p:val>
                                            <p:fltVal val="0"/>
                                          </p:val>
                                        </p:tav>
                                        <p:tav tm="100000">
                                          <p:val>
                                            <p:strVal val="#ppt_h"/>
                                          </p:val>
                                        </p:tav>
                                      </p:tavLst>
                                    </p:anim>
                                    <p:animEffect transition="in" filter="fade">
                                      <p:cBhvr>
                                        <p:cTn id="135" dur="500"/>
                                        <p:tgtEl>
                                          <p:spTgt spid="14"/>
                                        </p:tgtEl>
                                      </p:cBhvr>
                                    </p:animEffect>
                                  </p:childTnLst>
                                </p:cTn>
                              </p:par>
                            </p:childTnLst>
                          </p:cTn>
                        </p:par>
                      </p:childTnLst>
                    </p:cTn>
                  </p:par>
                  <p:par>
                    <p:cTn id="136" fill="hold">
                      <p:stCondLst>
                        <p:cond delay="indefinite"/>
                      </p:stCondLst>
                      <p:childTnLst>
                        <p:par>
                          <p:cTn id="137" fill="hold">
                            <p:stCondLst>
                              <p:cond delay="0"/>
                            </p:stCondLst>
                            <p:childTnLst>
                              <p:par>
                                <p:cTn id="138" presetID="26" presetClass="entr" presetSubtype="0" fill="hold" nodeType="clickEffect">
                                  <p:stCondLst>
                                    <p:cond delay="0"/>
                                  </p:stCondLst>
                                  <p:childTnLst>
                                    <p:set>
                                      <p:cBhvr>
                                        <p:cTn id="139" dur="1" fill="hold">
                                          <p:stCondLst>
                                            <p:cond delay="0"/>
                                          </p:stCondLst>
                                        </p:cTn>
                                        <p:tgtEl>
                                          <p:spTgt spid="14">
                                            <p:txEl>
                                              <p:pRg st="0" end="0"/>
                                            </p:txEl>
                                          </p:spTgt>
                                        </p:tgtEl>
                                        <p:attrNameLst>
                                          <p:attrName>style.visibility</p:attrName>
                                        </p:attrNameLst>
                                      </p:cBhvr>
                                      <p:to>
                                        <p:strVal val="visible"/>
                                      </p:to>
                                    </p:set>
                                    <p:animEffect transition="in" filter="wipe(down)">
                                      <p:cBhvr>
                                        <p:cTn id="140" dur="580">
                                          <p:stCondLst>
                                            <p:cond delay="0"/>
                                          </p:stCondLst>
                                        </p:cTn>
                                        <p:tgtEl>
                                          <p:spTgt spid="14">
                                            <p:txEl>
                                              <p:pRg st="0" end="0"/>
                                            </p:txEl>
                                          </p:spTgt>
                                        </p:tgtEl>
                                      </p:cBhvr>
                                    </p:animEffect>
                                    <p:anim calcmode="lin" valueType="num">
                                      <p:cBhvr>
                                        <p:cTn id="141" dur="1822" tmFilter="0,0; 0.14,0.36; 0.43,0.73; 0.71,0.91; 1.0,1.0">
                                          <p:stCondLst>
                                            <p:cond delay="0"/>
                                          </p:stCondLst>
                                        </p:cTn>
                                        <p:tgtEl>
                                          <p:spTgt spid="14">
                                            <p:txEl>
                                              <p:pRg st="0" end="0"/>
                                            </p:txEl>
                                          </p:spTgt>
                                        </p:tgtEl>
                                        <p:attrNameLst>
                                          <p:attrName>ppt_x</p:attrName>
                                        </p:attrNameLst>
                                      </p:cBhvr>
                                      <p:tavLst>
                                        <p:tav tm="0">
                                          <p:val>
                                            <p:strVal val="#ppt_x-0.25"/>
                                          </p:val>
                                        </p:tav>
                                        <p:tav tm="100000">
                                          <p:val>
                                            <p:strVal val="#ppt_x"/>
                                          </p:val>
                                        </p:tav>
                                      </p:tavLst>
                                    </p:anim>
                                    <p:anim calcmode="lin" valueType="num">
                                      <p:cBhvr>
                                        <p:cTn id="142" dur="664" tmFilter="0.0,0.0; 0.25,0.07; 0.50,0.2; 0.75,0.467; 1.0,1.0">
                                          <p:stCondLst>
                                            <p:cond delay="0"/>
                                          </p:stCondLst>
                                        </p:cTn>
                                        <p:tgtEl>
                                          <p:spTgt spid="14">
                                            <p:txEl>
                                              <p:pRg st="0" end="0"/>
                                            </p:txEl>
                                          </p:spTgt>
                                        </p:tgtEl>
                                        <p:attrNameLst>
                                          <p:attrName>ppt_y</p:attrName>
                                        </p:attrNameLst>
                                      </p:cBhvr>
                                      <p:tavLst>
                                        <p:tav tm="0" fmla="#ppt_y-sin(pi*$)/3">
                                          <p:val>
                                            <p:fltVal val="0.5"/>
                                          </p:val>
                                        </p:tav>
                                        <p:tav tm="100000">
                                          <p:val>
                                            <p:fltVal val="1"/>
                                          </p:val>
                                        </p:tav>
                                      </p:tavLst>
                                    </p:anim>
                                    <p:anim calcmode="lin" valueType="num">
                                      <p:cBhvr>
                                        <p:cTn id="143" dur="664" tmFilter="0, 0; 0.125,0.2665; 0.25,0.4; 0.375,0.465; 0.5,0.5;  0.625,0.535; 0.75,0.6; 0.875,0.7335; 1,1">
                                          <p:stCondLst>
                                            <p:cond delay="664"/>
                                          </p:stCondLst>
                                        </p:cTn>
                                        <p:tgtEl>
                                          <p:spTgt spid="14">
                                            <p:txEl>
                                              <p:pRg st="0" end="0"/>
                                            </p:txEl>
                                          </p:spTgt>
                                        </p:tgtEl>
                                        <p:attrNameLst>
                                          <p:attrName>ppt_y</p:attrName>
                                        </p:attrNameLst>
                                      </p:cBhvr>
                                      <p:tavLst>
                                        <p:tav tm="0" fmla="#ppt_y-sin(pi*$)/9">
                                          <p:val>
                                            <p:fltVal val="0"/>
                                          </p:val>
                                        </p:tav>
                                        <p:tav tm="100000">
                                          <p:val>
                                            <p:fltVal val="1"/>
                                          </p:val>
                                        </p:tav>
                                      </p:tavLst>
                                    </p:anim>
                                    <p:anim calcmode="lin" valueType="num">
                                      <p:cBhvr>
                                        <p:cTn id="144" dur="332" tmFilter="0, 0; 0.125,0.2665; 0.25,0.4; 0.375,0.465; 0.5,0.5;  0.625,0.535; 0.75,0.6; 0.875,0.7335; 1,1">
                                          <p:stCondLst>
                                            <p:cond delay="1324"/>
                                          </p:stCondLst>
                                        </p:cTn>
                                        <p:tgtEl>
                                          <p:spTgt spid="14">
                                            <p:txEl>
                                              <p:pRg st="0" end="0"/>
                                            </p:txEl>
                                          </p:spTgt>
                                        </p:tgtEl>
                                        <p:attrNameLst>
                                          <p:attrName>ppt_y</p:attrName>
                                        </p:attrNameLst>
                                      </p:cBhvr>
                                      <p:tavLst>
                                        <p:tav tm="0" fmla="#ppt_y-sin(pi*$)/27">
                                          <p:val>
                                            <p:fltVal val="0"/>
                                          </p:val>
                                        </p:tav>
                                        <p:tav tm="100000">
                                          <p:val>
                                            <p:fltVal val="1"/>
                                          </p:val>
                                        </p:tav>
                                      </p:tavLst>
                                    </p:anim>
                                    <p:anim calcmode="lin" valueType="num">
                                      <p:cBhvr>
                                        <p:cTn id="145" dur="164" tmFilter="0, 0; 0.125,0.2665; 0.25,0.4; 0.375,0.465; 0.5,0.5;  0.625,0.535; 0.75,0.6; 0.875,0.7335; 1,1">
                                          <p:stCondLst>
                                            <p:cond delay="1656"/>
                                          </p:stCondLst>
                                        </p:cTn>
                                        <p:tgtEl>
                                          <p:spTgt spid="14">
                                            <p:txEl>
                                              <p:pRg st="0" end="0"/>
                                            </p:txEl>
                                          </p:spTgt>
                                        </p:tgtEl>
                                        <p:attrNameLst>
                                          <p:attrName>ppt_y</p:attrName>
                                        </p:attrNameLst>
                                      </p:cBhvr>
                                      <p:tavLst>
                                        <p:tav tm="0" fmla="#ppt_y-sin(pi*$)/81">
                                          <p:val>
                                            <p:fltVal val="0"/>
                                          </p:val>
                                        </p:tav>
                                        <p:tav tm="100000">
                                          <p:val>
                                            <p:fltVal val="1"/>
                                          </p:val>
                                        </p:tav>
                                      </p:tavLst>
                                    </p:anim>
                                    <p:animScale>
                                      <p:cBhvr>
                                        <p:cTn id="146" dur="26">
                                          <p:stCondLst>
                                            <p:cond delay="650"/>
                                          </p:stCondLst>
                                        </p:cTn>
                                        <p:tgtEl>
                                          <p:spTgt spid="14">
                                            <p:txEl>
                                              <p:pRg st="0" end="0"/>
                                            </p:txEl>
                                          </p:spTgt>
                                        </p:tgtEl>
                                      </p:cBhvr>
                                      <p:to x="100000" y="60000"/>
                                    </p:animScale>
                                    <p:animScale>
                                      <p:cBhvr>
                                        <p:cTn id="147" dur="166" decel="50000">
                                          <p:stCondLst>
                                            <p:cond delay="676"/>
                                          </p:stCondLst>
                                        </p:cTn>
                                        <p:tgtEl>
                                          <p:spTgt spid="14">
                                            <p:txEl>
                                              <p:pRg st="0" end="0"/>
                                            </p:txEl>
                                          </p:spTgt>
                                        </p:tgtEl>
                                      </p:cBhvr>
                                      <p:to x="100000" y="100000"/>
                                    </p:animScale>
                                    <p:animScale>
                                      <p:cBhvr>
                                        <p:cTn id="148" dur="26">
                                          <p:stCondLst>
                                            <p:cond delay="1312"/>
                                          </p:stCondLst>
                                        </p:cTn>
                                        <p:tgtEl>
                                          <p:spTgt spid="14">
                                            <p:txEl>
                                              <p:pRg st="0" end="0"/>
                                            </p:txEl>
                                          </p:spTgt>
                                        </p:tgtEl>
                                      </p:cBhvr>
                                      <p:to x="100000" y="80000"/>
                                    </p:animScale>
                                    <p:animScale>
                                      <p:cBhvr>
                                        <p:cTn id="149" dur="166" decel="50000">
                                          <p:stCondLst>
                                            <p:cond delay="1338"/>
                                          </p:stCondLst>
                                        </p:cTn>
                                        <p:tgtEl>
                                          <p:spTgt spid="14">
                                            <p:txEl>
                                              <p:pRg st="0" end="0"/>
                                            </p:txEl>
                                          </p:spTgt>
                                        </p:tgtEl>
                                      </p:cBhvr>
                                      <p:to x="100000" y="100000"/>
                                    </p:animScale>
                                    <p:animScale>
                                      <p:cBhvr>
                                        <p:cTn id="150" dur="26">
                                          <p:stCondLst>
                                            <p:cond delay="1642"/>
                                          </p:stCondLst>
                                        </p:cTn>
                                        <p:tgtEl>
                                          <p:spTgt spid="14">
                                            <p:txEl>
                                              <p:pRg st="0" end="0"/>
                                            </p:txEl>
                                          </p:spTgt>
                                        </p:tgtEl>
                                      </p:cBhvr>
                                      <p:to x="100000" y="90000"/>
                                    </p:animScale>
                                    <p:animScale>
                                      <p:cBhvr>
                                        <p:cTn id="151" dur="166" decel="50000">
                                          <p:stCondLst>
                                            <p:cond delay="1668"/>
                                          </p:stCondLst>
                                        </p:cTn>
                                        <p:tgtEl>
                                          <p:spTgt spid="14">
                                            <p:txEl>
                                              <p:pRg st="0" end="0"/>
                                            </p:txEl>
                                          </p:spTgt>
                                        </p:tgtEl>
                                      </p:cBhvr>
                                      <p:to x="100000" y="100000"/>
                                    </p:animScale>
                                    <p:animScale>
                                      <p:cBhvr>
                                        <p:cTn id="152" dur="26">
                                          <p:stCondLst>
                                            <p:cond delay="1808"/>
                                          </p:stCondLst>
                                        </p:cTn>
                                        <p:tgtEl>
                                          <p:spTgt spid="14">
                                            <p:txEl>
                                              <p:pRg st="0" end="0"/>
                                            </p:txEl>
                                          </p:spTgt>
                                        </p:tgtEl>
                                      </p:cBhvr>
                                      <p:to x="100000" y="95000"/>
                                    </p:animScale>
                                    <p:animScale>
                                      <p:cBhvr>
                                        <p:cTn id="153" dur="166" decel="50000">
                                          <p:stCondLst>
                                            <p:cond delay="1834"/>
                                          </p:stCondLst>
                                        </p:cTn>
                                        <p:tgtEl>
                                          <p:spTgt spid="14">
                                            <p:txEl>
                                              <p:pRg st="0" end="0"/>
                                            </p:txEl>
                                          </p:spTgt>
                                        </p:tgtEl>
                                      </p:cBhvr>
                                      <p:to x="100000" y="100000"/>
                                    </p:animScale>
                                  </p:childTnLst>
                                </p:cTn>
                              </p:par>
                            </p:childTnLst>
                          </p:cTn>
                        </p:par>
                      </p:childTnLst>
                    </p:cTn>
                  </p:par>
                  <p:par>
                    <p:cTn id="154" fill="hold">
                      <p:stCondLst>
                        <p:cond delay="indefinite"/>
                      </p:stCondLst>
                      <p:childTnLst>
                        <p:par>
                          <p:cTn id="155" fill="hold">
                            <p:stCondLst>
                              <p:cond delay="0"/>
                            </p:stCondLst>
                            <p:childTnLst>
                              <p:par>
                                <p:cTn id="156" presetID="53" presetClass="entr" presetSubtype="16" fill="hold" nodeType="clickEffect">
                                  <p:stCondLst>
                                    <p:cond delay="0"/>
                                  </p:stCondLst>
                                  <p:childTnLst>
                                    <p:set>
                                      <p:cBhvr>
                                        <p:cTn id="157" dur="1" fill="hold">
                                          <p:stCondLst>
                                            <p:cond delay="0"/>
                                          </p:stCondLst>
                                        </p:cTn>
                                        <p:tgtEl>
                                          <p:spTgt spid="14">
                                            <p:txEl>
                                              <p:pRg st="2" end="2"/>
                                            </p:txEl>
                                          </p:spTgt>
                                        </p:tgtEl>
                                        <p:attrNameLst>
                                          <p:attrName>style.visibility</p:attrName>
                                        </p:attrNameLst>
                                      </p:cBhvr>
                                      <p:to>
                                        <p:strVal val="visible"/>
                                      </p:to>
                                    </p:set>
                                    <p:anim calcmode="lin" valueType="num">
                                      <p:cBhvr>
                                        <p:cTn id="158"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59"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60" dur="500"/>
                                        <p:tgtEl>
                                          <p:spTgt spid="14">
                                            <p:txEl>
                                              <p:pRg st="2" end="2"/>
                                            </p:txEl>
                                          </p:spTgt>
                                        </p:tgtEl>
                                      </p:cBhvr>
                                    </p:animEffect>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nodeType="clickEffect">
                                  <p:stCondLst>
                                    <p:cond delay="0"/>
                                  </p:stCondLst>
                                  <p:childTnLst>
                                    <p:set>
                                      <p:cBhvr>
                                        <p:cTn id="164" dur="1" fill="hold">
                                          <p:stCondLst>
                                            <p:cond delay="0"/>
                                          </p:stCondLst>
                                        </p:cTn>
                                        <p:tgtEl>
                                          <p:spTgt spid="14">
                                            <p:txEl>
                                              <p:pRg st="3" end="3"/>
                                            </p:txEl>
                                          </p:spTgt>
                                        </p:tgtEl>
                                        <p:attrNameLst>
                                          <p:attrName>style.visibility</p:attrName>
                                        </p:attrNameLst>
                                      </p:cBhvr>
                                      <p:to>
                                        <p:strVal val="visible"/>
                                      </p:to>
                                    </p:set>
                                    <p:anim calcmode="lin" valueType="num">
                                      <p:cBhvr additive="base">
                                        <p:cTn id="16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16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nodeType="clickEffect">
                                  <p:stCondLst>
                                    <p:cond delay="0"/>
                                  </p:stCondLst>
                                  <p:childTnLst>
                                    <p:set>
                                      <p:cBhvr>
                                        <p:cTn id="170" dur="1" fill="hold">
                                          <p:stCondLst>
                                            <p:cond delay="0"/>
                                          </p:stCondLst>
                                        </p:cTn>
                                        <p:tgtEl>
                                          <p:spTgt spid="14">
                                            <p:txEl>
                                              <p:pRg st="4" end="4"/>
                                            </p:txEl>
                                          </p:spTgt>
                                        </p:tgtEl>
                                        <p:attrNameLst>
                                          <p:attrName>style.visibility</p:attrName>
                                        </p:attrNameLst>
                                      </p:cBhvr>
                                      <p:to>
                                        <p:strVal val="visible"/>
                                      </p:to>
                                    </p:set>
                                    <p:anim calcmode="lin" valueType="num">
                                      <p:cBhvr additive="base">
                                        <p:cTn id="17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17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11"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677469" y="129653"/>
            <a:ext cx="6414753" cy="755098"/>
          </a:xfrm>
          <a:prstGeom prst="rect">
            <a:avLst/>
          </a:prstGeom>
          <a:solidFill>
            <a:schemeClr val="accent2">
              <a:lumMod val="40000"/>
              <a:lumOff val="6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3200" dirty="0">
              <a:solidFill>
                <a:srgbClr val="FF0000"/>
              </a:solidFill>
              <a:latin typeface="Sakkal Majalla" panose="02000000000000000000" pitchFamily="2" charset="-78"/>
              <a:cs typeface="Sakkal Majalla" panose="02000000000000000000" pitchFamily="2" charset="-78"/>
            </a:endParaRPr>
          </a:p>
          <a:p>
            <a:pPr algn="ctr" rtl="1"/>
            <a:r>
              <a:rPr lang="ar-BH" sz="3200" dirty="0">
                <a:solidFill>
                  <a:srgbClr val="FF0000"/>
                </a:solidFill>
                <a:latin typeface="Sakkal Majalla" panose="02000000000000000000" pitchFamily="2" charset="-78"/>
                <a:cs typeface="Sakkal Majalla" panose="02000000000000000000" pitchFamily="2" charset="-78"/>
              </a:rPr>
              <a:t>النشاط التقويمي: ضع علامة ( </a:t>
            </a:r>
            <a:r>
              <a:rPr lang="ar-BH" sz="3200" dirty="0">
                <a:solidFill>
                  <a:srgbClr val="FF0000"/>
                </a:solidFill>
                <a:latin typeface="Agency FB" panose="020B0503020202020204" pitchFamily="34" charset="0"/>
                <a:cs typeface="Sakkal Majalla" panose="02000000000000000000" pitchFamily="2" charset="-78"/>
              </a:rPr>
              <a:t>√ ) في المكان المناسب:</a:t>
            </a:r>
            <a:endParaRPr lang="en-US" sz="3200" dirty="0">
              <a:solidFill>
                <a:srgbClr val="FF0000"/>
              </a:solidFill>
              <a:latin typeface="Sakkal Majalla" panose="02000000000000000000" pitchFamily="2" charset="-78"/>
              <a:cs typeface="Sakkal Majalla" panose="02000000000000000000" pitchFamily="2" charset="-78"/>
            </a:endParaRPr>
          </a:p>
          <a:p>
            <a:pPr lvl="0" algn="ctr" rtl="1"/>
            <a:endParaRPr lang="en-US" sz="3200" dirty="0">
              <a:solidFill>
                <a:srgbClr val="FF0000"/>
              </a:solidFill>
              <a:latin typeface="Sakkal Majalla" panose="02000000000000000000" pitchFamily="2" charset="-78"/>
              <a:cs typeface="Sakkal Majalla" panose="02000000000000000000" pitchFamily="2"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3750493399"/>
              </p:ext>
            </p:extLst>
          </p:nvPr>
        </p:nvGraphicFramePr>
        <p:xfrm>
          <a:off x="58724" y="1050877"/>
          <a:ext cx="12033499" cy="5332426"/>
        </p:xfrm>
        <a:graphic>
          <a:graphicData uri="http://schemas.openxmlformats.org/drawingml/2006/table">
            <a:tbl>
              <a:tblPr firstRow="1" bandRow="1">
                <a:tableStyleId>{5C22544A-7EE6-4342-B048-85BDC9FD1C3A}</a:tableStyleId>
              </a:tblPr>
              <a:tblGrid>
                <a:gridCol w="1070315">
                  <a:extLst>
                    <a:ext uri="{9D8B030D-6E8A-4147-A177-3AD203B41FA5}">
                      <a16:colId xmlns:a16="http://schemas.microsoft.com/office/drawing/2014/main" val="20000"/>
                    </a:ext>
                  </a:extLst>
                </a:gridCol>
                <a:gridCol w="1135582">
                  <a:extLst>
                    <a:ext uri="{9D8B030D-6E8A-4147-A177-3AD203B41FA5}">
                      <a16:colId xmlns:a16="http://schemas.microsoft.com/office/drawing/2014/main" val="20001"/>
                    </a:ext>
                  </a:extLst>
                </a:gridCol>
                <a:gridCol w="1005056">
                  <a:extLst>
                    <a:ext uri="{9D8B030D-6E8A-4147-A177-3AD203B41FA5}">
                      <a16:colId xmlns:a16="http://schemas.microsoft.com/office/drawing/2014/main" val="20002"/>
                    </a:ext>
                  </a:extLst>
                </a:gridCol>
                <a:gridCol w="992002">
                  <a:extLst>
                    <a:ext uri="{9D8B030D-6E8A-4147-A177-3AD203B41FA5}">
                      <a16:colId xmlns:a16="http://schemas.microsoft.com/office/drawing/2014/main" val="20003"/>
                    </a:ext>
                  </a:extLst>
                </a:gridCol>
                <a:gridCol w="1031160">
                  <a:extLst>
                    <a:ext uri="{9D8B030D-6E8A-4147-A177-3AD203B41FA5}">
                      <a16:colId xmlns:a16="http://schemas.microsoft.com/office/drawing/2014/main" val="20004"/>
                    </a:ext>
                  </a:extLst>
                </a:gridCol>
                <a:gridCol w="1253056">
                  <a:extLst>
                    <a:ext uri="{9D8B030D-6E8A-4147-A177-3AD203B41FA5}">
                      <a16:colId xmlns:a16="http://schemas.microsoft.com/office/drawing/2014/main" val="20005"/>
                    </a:ext>
                  </a:extLst>
                </a:gridCol>
                <a:gridCol w="1213897">
                  <a:extLst>
                    <a:ext uri="{9D8B030D-6E8A-4147-A177-3AD203B41FA5}">
                      <a16:colId xmlns:a16="http://schemas.microsoft.com/office/drawing/2014/main" val="20006"/>
                    </a:ext>
                  </a:extLst>
                </a:gridCol>
                <a:gridCol w="4332431">
                  <a:extLst>
                    <a:ext uri="{9D8B030D-6E8A-4147-A177-3AD203B41FA5}">
                      <a16:colId xmlns:a16="http://schemas.microsoft.com/office/drawing/2014/main" val="20007"/>
                    </a:ext>
                  </a:extLst>
                </a:gridCol>
              </a:tblGrid>
              <a:tr h="599712">
                <a:tc gridSpan="2">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الطرق القضائيّة</a:t>
                      </a:r>
                      <a:endParaRPr lang="en-US" sz="3200" dirty="0">
                        <a:solidFill>
                          <a:schemeClr val="tx1"/>
                        </a:solidFill>
                        <a:latin typeface="Sakkal Majalla" panose="02000000000000000000" pitchFamily="2" charset="-78"/>
                        <a:cs typeface="Sakkal Majalla" panose="02000000000000000000" pitchFamily="2" charset="-78"/>
                      </a:endParaRP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gridSpan="5">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الطرق السياسيّة</a:t>
                      </a:r>
                      <a:endParaRPr lang="en-US" sz="3200" dirty="0">
                        <a:solidFill>
                          <a:schemeClr val="tx1"/>
                        </a:solidFill>
                        <a:latin typeface="Sakkal Majalla" panose="02000000000000000000" pitchFamily="2" charset="-78"/>
                        <a:cs typeface="Sakkal Majalla" panose="02000000000000000000" pitchFamily="2" charset="-78"/>
                      </a:endParaRPr>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rowSpan="2">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الإفادات</a:t>
                      </a:r>
                      <a:endParaRPr lang="en-US" sz="3200" dirty="0">
                        <a:solidFill>
                          <a:schemeClr val="tx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10000"/>
                  </a:ext>
                </a:extLst>
              </a:tr>
              <a:tr h="852222">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القضاء</a:t>
                      </a:r>
                    </a:p>
                    <a:p>
                      <a:pPr algn="ctr"/>
                      <a:r>
                        <a:rPr lang="ar-BH" sz="2400" b="1" dirty="0">
                          <a:solidFill>
                            <a:srgbClr val="FF0000"/>
                          </a:solidFill>
                          <a:latin typeface="Sakkal Majalla" panose="02000000000000000000" pitchFamily="2" charset="-78"/>
                          <a:cs typeface="Sakkal Majalla" panose="02000000000000000000" pitchFamily="2" charset="-78"/>
                        </a:rPr>
                        <a:t> الدولي</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التحكيم</a:t>
                      </a:r>
                      <a:r>
                        <a:rPr lang="ar-BH" sz="2400" b="1" baseline="0" dirty="0">
                          <a:solidFill>
                            <a:srgbClr val="FF0000"/>
                          </a:solidFill>
                          <a:latin typeface="Sakkal Majalla" panose="02000000000000000000" pitchFamily="2" charset="-78"/>
                          <a:cs typeface="Sakkal Majalla" panose="02000000000000000000" pitchFamily="2" charset="-78"/>
                        </a:rPr>
                        <a:t> الدولي</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التوفيق</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التحقيق</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الوساطة</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المساعي الحميدة</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المفاوضات</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vMerge="1">
                  <a:txBody>
                    <a:bodyPr/>
                    <a:lstStyle/>
                    <a:p>
                      <a:endParaRPr lang="en-US"/>
                    </a:p>
                  </a:txBody>
                  <a:tcPr/>
                </a:tc>
                <a:extLst>
                  <a:ext uri="{0D108BD9-81ED-4DB2-BD59-A6C34878D82A}">
                    <a16:rowId xmlns:a16="http://schemas.microsoft.com/office/drawing/2014/main" val="10001"/>
                  </a:ext>
                </a:extLst>
              </a:tr>
              <a:tr h="1041605">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pPr algn="ctr"/>
                      <a:endParaRPr lang="en-US" sz="4400" b="1" dirty="0">
                        <a:solidFill>
                          <a:srgbClr val="FF0000"/>
                        </a:solidFill>
                      </a:endParaRPr>
                    </a:p>
                  </a:txBody>
                  <a:tcPr/>
                </a:tc>
                <a:tc>
                  <a:txBody>
                    <a:bodyPr/>
                    <a:lstStyle/>
                    <a:p>
                      <a:endParaRPr lang="en-US"/>
                    </a:p>
                  </a:txBody>
                  <a:tcPr/>
                </a:tc>
                <a:tc>
                  <a:txBody>
                    <a:bodyPr/>
                    <a:lstStyle/>
                    <a:p>
                      <a:endParaRPr lang="en-US" dirty="0"/>
                    </a:p>
                  </a:txBody>
                  <a:tcPr/>
                </a:tc>
                <a:tc>
                  <a:txBody>
                    <a:bodyPr/>
                    <a:lstStyle/>
                    <a:p>
                      <a:pPr algn="just" rtl="1"/>
                      <a:r>
                        <a:rPr lang="ar-BH" sz="2000" b="1" dirty="0">
                          <a:latin typeface="Sakkal Majalla" panose="02000000000000000000" pitchFamily="2" charset="-78"/>
                          <a:cs typeface="Sakkal Majalla" panose="02000000000000000000" pitchFamily="2" charset="-78"/>
                        </a:rPr>
                        <a:t>درجة متقدمة من المساعي الحميدة، تتمثّل في قيام طرف ثالث محايد بتقديم اقتراحات وحلول تستهدف التسوية لخلاف قائم بين الدولتين المتنازعتين.</a:t>
                      </a:r>
                    </a:p>
                  </a:txBody>
                  <a:tcPr/>
                </a:tc>
                <a:extLst>
                  <a:ext uri="{0D108BD9-81ED-4DB2-BD59-A6C34878D82A}">
                    <a16:rowId xmlns:a16="http://schemas.microsoft.com/office/drawing/2014/main" val="10002"/>
                  </a:ext>
                </a:extLst>
              </a:tr>
              <a:tr h="728794">
                <a:tc>
                  <a:txBody>
                    <a:bodyPr/>
                    <a:lstStyle/>
                    <a:p>
                      <a:endParaRPr lang="en-US"/>
                    </a:p>
                  </a:txBody>
                  <a:tcPr/>
                </a:tc>
                <a:tc>
                  <a:txBody>
                    <a:bodyPr/>
                    <a:lstStyle/>
                    <a:p>
                      <a:endParaRPr lang="en-US"/>
                    </a:p>
                  </a:txBody>
                  <a:tcPr/>
                </a:tc>
                <a:tc>
                  <a:txBody>
                    <a:bodyPr/>
                    <a:lstStyle/>
                    <a:p>
                      <a:endParaRPr lang="en-US" sz="1400"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pPr algn="just" rtl="1"/>
                      <a:r>
                        <a:rPr lang="ar-BH" sz="2000" b="1" dirty="0">
                          <a:latin typeface="Sakkal Majalla" panose="02000000000000000000" pitchFamily="2" charset="-78"/>
                          <a:cs typeface="Sakkal Majalla" panose="02000000000000000000" pitchFamily="2" charset="-78"/>
                        </a:rPr>
                        <a:t> </a:t>
                      </a:r>
                      <a:r>
                        <a:rPr lang="ar-SA" sz="2000" b="1" dirty="0">
                          <a:latin typeface="Sakkal Majalla" panose="02000000000000000000" pitchFamily="2" charset="-78"/>
                          <a:cs typeface="Sakkal Majalla" panose="02000000000000000000" pitchFamily="2" charset="-78"/>
                        </a:rPr>
                        <a:t>أسلوب حديث </a:t>
                      </a:r>
                      <a:r>
                        <a:rPr lang="ar-BH" sz="2000" b="1" dirty="0">
                          <a:latin typeface="Sakkal Majalla" panose="02000000000000000000" pitchFamily="2" charset="-78"/>
                          <a:cs typeface="Sakkal Majalla" panose="02000000000000000000" pitchFamily="2" charset="-78"/>
                        </a:rPr>
                        <a:t>يتم من خلاله إحالة ملف النزاع إلى جهة أو لجنة محايدة.</a:t>
                      </a:r>
                    </a:p>
                  </a:txBody>
                  <a:tcPr/>
                </a:tc>
                <a:extLst>
                  <a:ext uri="{0D108BD9-81ED-4DB2-BD59-A6C34878D82A}">
                    <a16:rowId xmlns:a16="http://schemas.microsoft.com/office/drawing/2014/main" val="10003"/>
                  </a:ext>
                </a:extLst>
              </a:tr>
              <a:tr h="927802">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pPr algn="just" rtl="1"/>
                      <a:r>
                        <a:rPr lang="ar-SA" sz="2000" b="1" dirty="0">
                          <a:solidFill>
                            <a:schemeClr val="tx1"/>
                          </a:solidFill>
                          <a:latin typeface="Sakkal Majalla" panose="02000000000000000000" pitchFamily="2" charset="-78"/>
                          <a:cs typeface="Sakkal Majalla" panose="02000000000000000000" pitchFamily="2" charset="-78"/>
                        </a:rPr>
                        <a:t>طريقة لتسوية المنازعات بين الدول بمعرفة قضاة يتمّ اختيارهم من قبل هذه الدول </a:t>
                      </a:r>
                      <a:r>
                        <a:rPr lang="ar-BH" sz="2000" b="1" dirty="0">
                          <a:solidFill>
                            <a:schemeClr val="tx1"/>
                          </a:solidFill>
                          <a:latin typeface="Sakkal Majalla" panose="02000000000000000000" pitchFamily="2" charset="-78"/>
                          <a:cs typeface="Sakkal Majalla" panose="02000000000000000000" pitchFamily="2" charset="-78"/>
                        </a:rPr>
                        <a:t>المتنازعة </a:t>
                      </a:r>
                      <a:r>
                        <a:rPr lang="ar-SA" sz="2000" b="1" dirty="0">
                          <a:solidFill>
                            <a:schemeClr val="tx1"/>
                          </a:solidFill>
                          <a:latin typeface="Sakkal Majalla" panose="02000000000000000000" pitchFamily="2" charset="-78"/>
                          <a:cs typeface="Sakkal Majalla" panose="02000000000000000000" pitchFamily="2" charset="-78"/>
                        </a:rPr>
                        <a:t>وعلى أساس احترام القانون</a:t>
                      </a:r>
                      <a:r>
                        <a:rPr lang="ar-BH" sz="2000" b="1" dirty="0">
                          <a:solidFill>
                            <a:schemeClr val="tx1"/>
                          </a:solidFill>
                          <a:latin typeface="Sakkal Majalla" panose="02000000000000000000" pitchFamily="2" charset="-78"/>
                          <a:cs typeface="Sakkal Majalla" panose="02000000000000000000" pitchFamily="2" charset="-78"/>
                        </a:rPr>
                        <a:t>.</a:t>
                      </a:r>
                      <a:endParaRPr lang="ar-BH"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4"/>
                  </a:ext>
                </a:extLst>
              </a:tr>
              <a:tr h="110425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pPr algn="just" rtl="1"/>
                      <a:r>
                        <a:rPr lang="ar-BH" sz="2000" b="1" dirty="0">
                          <a:latin typeface="Sakkal Majalla" panose="02000000000000000000" pitchFamily="2" charset="-78"/>
                          <a:cs typeface="Sakkal Majalla" panose="02000000000000000000" pitchFamily="2" charset="-78"/>
                        </a:rPr>
                        <a:t>مباحثات بين أطراف النزاع، يتمّ من خلالها مناقشة المسائل الخلافيّة بينها، وتبادل وجهات النظر حولها. وعادةً ما تكون من مهامّ </a:t>
                      </a:r>
                      <a:r>
                        <a:rPr lang="ar-BH" sz="2000" b="1" u="none" dirty="0">
                          <a:solidFill>
                            <a:schemeClr val="tx1"/>
                          </a:solidFill>
                          <a:latin typeface="Sakkal Majalla" panose="02000000000000000000" pitchFamily="2" charset="-78"/>
                          <a:cs typeface="Sakkal Majalla" panose="02000000000000000000" pitchFamily="2" charset="-78"/>
                        </a:rPr>
                        <a:t>السلطة التنفيذيّة. </a:t>
                      </a:r>
                    </a:p>
                  </a:txBody>
                  <a:tcPr/>
                </a:tc>
                <a:extLst>
                  <a:ext uri="{0D108BD9-81ED-4DB2-BD59-A6C34878D82A}">
                    <a16:rowId xmlns:a16="http://schemas.microsoft.com/office/drawing/2014/main" val="10005"/>
                  </a:ext>
                </a:extLst>
              </a:tr>
            </a:tbl>
          </a:graphicData>
        </a:graphic>
      </p:graphicFrame>
      <p:sp>
        <p:nvSpPr>
          <p:cNvPr id="7"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340095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281287348"/>
              </p:ext>
            </p:extLst>
          </p:nvPr>
        </p:nvGraphicFramePr>
        <p:xfrm>
          <a:off x="163774" y="1160060"/>
          <a:ext cx="11928449" cy="4127846"/>
        </p:xfrm>
        <a:graphic>
          <a:graphicData uri="http://schemas.openxmlformats.org/drawingml/2006/table">
            <a:tbl>
              <a:tblPr firstRow="1" bandRow="1">
                <a:tableStyleId>{5C22544A-7EE6-4342-B048-85BDC9FD1C3A}</a:tableStyleId>
              </a:tblPr>
              <a:tblGrid>
                <a:gridCol w="1060971">
                  <a:extLst>
                    <a:ext uri="{9D8B030D-6E8A-4147-A177-3AD203B41FA5}">
                      <a16:colId xmlns:a16="http://schemas.microsoft.com/office/drawing/2014/main" val="20000"/>
                    </a:ext>
                  </a:extLst>
                </a:gridCol>
                <a:gridCol w="1125669">
                  <a:extLst>
                    <a:ext uri="{9D8B030D-6E8A-4147-A177-3AD203B41FA5}">
                      <a16:colId xmlns:a16="http://schemas.microsoft.com/office/drawing/2014/main" val="20001"/>
                    </a:ext>
                  </a:extLst>
                </a:gridCol>
                <a:gridCol w="996282">
                  <a:extLst>
                    <a:ext uri="{9D8B030D-6E8A-4147-A177-3AD203B41FA5}">
                      <a16:colId xmlns:a16="http://schemas.microsoft.com/office/drawing/2014/main" val="20002"/>
                    </a:ext>
                  </a:extLst>
                </a:gridCol>
                <a:gridCol w="983342">
                  <a:extLst>
                    <a:ext uri="{9D8B030D-6E8A-4147-A177-3AD203B41FA5}">
                      <a16:colId xmlns:a16="http://schemas.microsoft.com/office/drawing/2014/main" val="20003"/>
                    </a:ext>
                  </a:extLst>
                </a:gridCol>
                <a:gridCol w="1022158">
                  <a:extLst>
                    <a:ext uri="{9D8B030D-6E8A-4147-A177-3AD203B41FA5}">
                      <a16:colId xmlns:a16="http://schemas.microsoft.com/office/drawing/2014/main" val="20004"/>
                    </a:ext>
                  </a:extLst>
                </a:gridCol>
                <a:gridCol w="1242117">
                  <a:extLst>
                    <a:ext uri="{9D8B030D-6E8A-4147-A177-3AD203B41FA5}">
                      <a16:colId xmlns:a16="http://schemas.microsoft.com/office/drawing/2014/main" val="20005"/>
                    </a:ext>
                  </a:extLst>
                </a:gridCol>
                <a:gridCol w="1203300">
                  <a:extLst>
                    <a:ext uri="{9D8B030D-6E8A-4147-A177-3AD203B41FA5}">
                      <a16:colId xmlns:a16="http://schemas.microsoft.com/office/drawing/2014/main" val="20006"/>
                    </a:ext>
                  </a:extLst>
                </a:gridCol>
                <a:gridCol w="4294610">
                  <a:extLst>
                    <a:ext uri="{9D8B030D-6E8A-4147-A177-3AD203B41FA5}">
                      <a16:colId xmlns:a16="http://schemas.microsoft.com/office/drawing/2014/main" val="20007"/>
                    </a:ext>
                  </a:extLst>
                </a:gridCol>
              </a:tblGrid>
              <a:tr h="659641">
                <a:tc gridSpan="2">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الطرق القضائيّة</a:t>
                      </a:r>
                      <a:endParaRPr lang="en-US" sz="3200" dirty="0">
                        <a:solidFill>
                          <a:schemeClr val="tx1"/>
                        </a:solidFill>
                        <a:latin typeface="Sakkal Majalla" panose="02000000000000000000" pitchFamily="2" charset="-78"/>
                        <a:cs typeface="Sakkal Majalla" panose="02000000000000000000" pitchFamily="2" charset="-78"/>
                      </a:endParaRP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gridSpan="5">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الطرق السياسيّة</a:t>
                      </a:r>
                      <a:endParaRPr lang="en-US" sz="3200" dirty="0">
                        <a:solidFill>
                          <a:schemeClr val="tx1"/>
                        </a:solidFill>
                        <a:latin typeface="Sakkal Majalla" panose="02000000000000000000" pitchFamily="2" charset="-78"/>
                        <a:cs typeface="Sakkal Majalla" panose="02000000000000000000" pitchFamily="2" charset="-78"/>
                      </a:endParaRPr>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rowSpan="2">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الإفادات</a:t>
                      </a:r>
                      <a:endParaRPr lang="en-US" sz="3200" dirty="0">
                        <a:solidFill>
                          <a:schemeClr val="tx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10000"/>
                  </a:ext>
                </a:extLst>
              </a:tr>
              <a:tr h="775381">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القضاء</a:t>
                      </a:r>
                    </a:p>
                    <a:p>
                      <a:pPr algn="ctr"/>
                      <a:r>
                        <a:rPr lang="ar-BH" sz="2400" b="1" dirty="0">
                          <a:solidFill>
                            <a:srgbClr val="FF0000"/>
                          </a:solidFill>
                          <a:latin typeface="Sakkal Majalla" panose="02000000000000000000" pitchFamily="2" charset="-78"/>
                          <a:cs typeface="Sakkal Majalla" panose="02000000000000000000" pitchFamily="2" charset="-78"/>
                        </a:rPr>
                        <a:t> الدولي</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التحكيم</a:t>
                      </a:r>
                      <a:r>
                        <a:rPr lang="ar-BH" sz="2400" b="1" baseline="0" dirty="0">
                          <a:solidFill>
                            <a:srgbClr val="FF0000"/>
                          </a:solidFill>
                          <a:latin typeface="Sakkal Majalla" panose="02000000000000000000" pitchFamily="2" charset="-78"/>
                          <a:cs typeface="Sakkal Majalla" panose="02000000000000000000" pitchFamily="2" charset="-78"/>
                        </a:rPr>
                        <a:t> الدولي</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التوفيق</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التحقيق</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الوساطة</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المساعي الحميدة</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المفاوضات</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vMerge="1">
                  <a:txBody>
                    <a:bodyPr/>
                    <a:lstStyle/>
                    <a:p>
                      <a:endParaRPr lang="en-US"/>
                    </a:p>
                  </a:txBody>
                  <a:tcPr/>
                </a:tc>
                <a:extLst>
                  <a:ext uri="{0D108BD9-81ED-4DB2-BD59-A6C34878D82A}">
                    <a16:rowId xmlns:a16="http://schemas.microsoft.com/office/drawing/2014/main" val="10001"/>
                  </a:ext>
                </a:extLst>
              </a:tr>
              <a:tr h="66051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pPr algn="just" rtl="1"/>
                      <a:r>
                        <a:rPr lang="ar-SA" sz="2000" b="1" dirty="0">
                          <a:latin typeface="Sakkal Majalla" panose="02000000000000000000" pitchFamily="2" charset="-78"/>
                          <a:cs typeface="Sakkal Majalla" panose="02000000000000000000" pitchFamily="2" charset="-78"/>
                        </a:rPr>
                        <a:t>إجراء يتم من خلاله اللجوء إلى فحص ودراسة وقائع النزاع وبيان أسبابه</a:t>
                      </a:r>
                      <a:r>
                        <a:rPr lang="ar-BH" sz="2000" b="1" dirty="0">
                          <a:latin typeface="Sakkal Majalla" panose="02000000000000000000" pitchFamily="2" charset="-78"/>
                          <a:cs typeface="Sakkal Majalla" panose="02000000000000000000" pitchFamily="2" charset="-78"/>
                        </a:rPr>
                        <a:t>،</a:t>
                      </a:r>
                      <a:r>
                        <a:rPr lang="ar-BH" sz="2000" b="1" baseline="0" dirty="0">
                          <a:latin typeface="Sakkal Majalla" panose="02000000000000000000" pitchFamily="2" charset="-78"/>
                          <a:cs typeface="Sakkal Majalla" panose="02000000000000000000" pitchFamily="2" charset="-78"/>
                        </a:rPr>
                        <a:t> </a:t>
                      </a:r>
                      <a:r>
                        <a:rPr lang="ar-SA" sz="2000" b="1" dirty="0">
                          <a:latin typeface="Sakkal Majalla" panose="02000000000000000000" pitchFamily="2" charset="-78"/>
                          <a:cs typeface="Sakkal Majalla" panose="02000000000000000000" pitchFamily="2" charset="-78"/>
                        </a:rPr>
                        <a:t> </a:t>
                      </a:r>
                      <a:r>
                        <a:rPr lang="ar-BH" sz="2000" b="1" dirty="0">
                          <a:latin typeface="Sakkal Majalla" panose="02000000000000000000" pitchFamily="2" charset="-78"/>
                          <a:cs typeface="Sakkal Majalla" panose="02000000000000000000" pitchFamily="2" charset="-78"/>
                        </a:rPr>
                        <a:t>و</a:t>
                      </a:r>
                      <a:r>
                        <a:rPr lang="ar-BH" sz="2000" b="1" baseline="0" dirty="0">
                          <a:latin typeface="Sakkal Majalla" panose="02000000000000000000" pitchFamily="2" charset="-78"/>
                          <a:cs typeface="Sakkal Majalla" panose="02000000000000000000" pitchFamily="2" charset="-78"/>
                        </a:rPr>
                        <a:t> </a:t>
                      </a:r>
                      <a:r>
                        <a:rPr lang="ar-SA" sz="2000" b="1" dirty="0">
                          <a:latin typeface="Sakkal Majalla" panose="02000000000000000000" pitchFamily="2" charset="-78"/>
                          <a:cs typeface="Sakkal Majalla" panose="02000000000000000000" pitchFamily="2" charset="-78"/>
                        </a:rPr>
                        <a:t>تقديم </a:t>
                      </a:r>
                      <a:r>
                        <a:rPr lang="ar-SA" sz="2000" b="1" u="none" dirty="0">
                          <a:solidFill>
                            <a:schemeClr val="tx1"/>
                          </a:solidFill>
                          <a:latin typeface="Sakkal Majalla" panose="02000000000000000000" pitchFamily="2" charset="-78"/>
                          <a:cs typeface="Sakkal Majalla" panose="02000000000000000000" pitchFamily="2" charset="-78"/>
                        </a:rPr>
                        <a:t>تقرير </a:t>
                      </a:r>
                      <a:r>
                        <a:rPr lang="ar-SA" sz="2000" b="1" dirty="0">
                          <a:latin typeface="Sakkal Majalla" panose="02000000000000000000" pitchFamily="2" charset="-78"/>
                          <a:cs typeface="Sakkal Majalla" panose="02000000000000000000" pitchFamily="2" charset="-78"/>
                        </a:rPr>
                        <a:t>في ذلك</a:t>
                      </a:r>
                      <a:r>
                        <a:rPr lang="ar-BH" sz="2000" b="1" dirty="0">
                          <a:latin typeface="Sakkal Majalla" panose="02000000000000000000" pitchFamily="2" charset="-78"/>
                          <a:cs typeface="Sakkal Majalla" panose="02000000000000000000" pitchFamily="2" charset="-78"/>
                        </a:rPr>
                        <a:t>.</a:t>
                      </a:r>
                    </a:p>
                  </a:txBody>
                  <a:tcPr/>
                </a:tc>
                <a:extLst>
                  <a:ext uri="{0D108BD9-81ED-4DB2-BD59-A6C34878D82A}">
                    <a16:rowId xmlns:a16="http://schemas.microsoft.com/office/drawing/2014/main" val="10002"/>
                  </a:ext>
                </a:extLst>
              </a:tr>
              <a:tr h="79851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pPr algn="just" rtl="1"/>
                      <a:r>
                        <a:rPr lang="ar-BH" sz="2000" b="1" dirty="0">
                          <a:latin typeface="Sakkal Majalla" panose="02000000000000000000" pitchFamily="2" charset="-78"/>
                          <a:cs typeface="Sakkal Majalla" panose="02000000000000000000" pitchFamily="2" charset="-78"/>
                        </a:rPr>
                        <a:t>يتجسّد في محكمة العدل الدوليّة</a:t>
                      </a:r>
                      <a:r>
                        <a:rPr lang="ar-BH" sz="2000" b="1" baseline="0" dirty="0">
                          <a:latin typeface="Sakkal Majalla" panose="02000000000000000000" pitchFamily="2" charset="-78"/>
                          <a:cs typeface="Sakkal Majalla" panose="02000000000000000000" pitchFamily="2" charset="-78"/>
                        </a:rPr>
                        <a:t> التي</a:t>
                      </a:r>
                      <a:r>
                        <a:rPr lang="ar-BH" sz="2000" b="1" dirty="0">
                          <a:latin typeface="Sakkal Majalla" panose="02000000000000000000" pitchFamily="2" charset="-78"/>
                          <a:cs typeface="Sakkal Majalla" panose="02000000000000000000" pitchFamily="2" charset="-78"/>
                        </a:rPr>
                        <a:t> </a:t>
                      </a:r>
                      <a:r>
                        <a:rPr lang="ar-BH" sz="2000" b="1" dirty="0">
                          <a:solidFill>
                            <a:schemeClr val="tx1"/>
                          </a:solidFill>
                          <a:latin typeface="Sakkal Majalla" panose="02000000000000000000" pitchFamily="2" charset="-78"/>
                          <a:cs typeface="Sakkal Majalla" panose="02000000000000000000" pitchFamily="2" charset="-78"/>
                        </a:rPr>
                        <a:t>تعتبر " </a:t>
                      </a:r>
                      <a:r>
                        <a:rPr lang="ar-SA" sz="2000" b="1" dirty="0">
                          <a:solidFill>
                            <a:schemeClr val="tx1"/>
                          </a:solidFill>
                          <a:latin typeface="Sakkal Majalla" panose="02000000000000000000" pitchFamily="2" charset="-78"/>
                          <a:cs typeface="Sakkal Majalla" panose="02000000000000000000" pitchFamily="2" charset="-78"/>
                        </a:rPr>
                        <a:t>الأداة القضائية الرئيسية" لهيئة الأمم المتّحدة</a:t>
                      </a:r>
                      <a:r>
                        <a:rPr lang="ar-BH" sz="2000" b="1" dirty="0">
                          <a:solidFill>
                            <a:schemeClr val="tx1"/>
                          </a:solidFill>
                          <a:latin typeface="Sakkal Majalla" panose="02000000000000000000" pitchFamily="2" charset="-78"/>
                          <a:cs typeface="Sakkal Majalla" panose="02000000000000000000" pitchFamily="2" charset="-78"/>
                        </a:rPr>
                        <a:t>.</a:t>
                      </a:r>
                      <a:endParaRPr lang="ar-BH"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3"/>
                  </a:ext>
                </a:extLst>
              </a:tr>
              <a:tr h="1145692">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pPr algn="just" rtl="1"/>
                      <a:r>
                        <a:rPr lang="ar-BH" sz="2000" b="1" dirty="0">
                          <a:latin typeface="Sakkal Majalla" panose="02000000000000000000" pitchFamily="2" charset="-78"/>
                          <a:cs typeface="Sakkal Majalla" panose="02000000000000000000" pitchFamily="2" charset="-78"/>
                        </a:rPr>
                        <a:t> شكل من أشكال المبادرات الودّيّة، تتمثّل في قيام طرف ثالث محايد بالتقريب بين وجهات نظر الدول المتنازعة والجلوس على طاولة المفاوضات.</a:t>
                      </a:r>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4944734" y="147069"/>
            <a:ext cx="7138084" cy="755098"/>
          </a:xfrm>
          <a:prstGeom prst="rect">
            <a:avLst/>
          </a:prstGeom>
          <a:solidFill>
            <a:schemeClr val="accent2">
              <a:lumMod val="40000"/>
              <a:lumOff val="6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BH" sz="3200" dirty="0">
              <a:solidFill>
                <a:srgbClr val="FF0000"/>
              </a:solidFill>
              <a:latin typeface="Sakkal Majalla" panose="02000000000000000000" pitchFamily="2" charset="-78"/>
              <a:cs typeface="Sakkal Majalla" panose="02000000000000000000" pitchFamily="2" charset="-78"/>
            </a:endParaRPr>
          </a:p>
          <a:p>
            <a:pPr algn="ctr" rtl="1"/>
            <a:r>
              <a:rPr lang="ar-BH" sz="3200" dirty="0">
                <a:solidFill>
                  <a:srgbClr val="FF0000"/>
                </a:solidFill>
                <a:latin typeface="Sakkal Majalla" panose="02000000000000000000" pitchFamily="2" charset="-78"/>
                <a:cs typeface="Sakkal Majalla" panose="02000000000000000000" pitchFamily="2" charset="-78"/>
              </a:rPr>
              <a:t>تابع النشاط التقويمي: ضع علامة ( </a:t>
            </a:r>
            <a:r>
              <a:rPr lang="ar-BH" sz="3200" dirty="0">
                <a:solidFill>
                  <a:srgbClr val="FF0000"/>
                </a:solidFill>
                <a:latin typeface="Agency FB" panose="020B0503020202020204" pitchFamily="34" charset="0"/>
                <a:cs typeface="Sakkal Majalla" panose="02000000000000000000" pitchFamily="2" charset="-78"/>
              </a:rPr>
              <a:t>√ ) في المكان المناسب:</a:t>
            </a:r>
            <a:endParaRPr lang="en-US" sz="3200" dirty="0">
              <a:solidFill>
                <a:srgbClr val="FF0000"/>
              </a:solidFill>
              <a:latin typeface="Sakkal Majalla" panose="02000000000000000000" pitchFamily="2" charset="-78"/>
              <a:cs typeface="Sakkal Majalla" panose="02000000000000000000" pitchFamily="2" charset="-78"/>
            </a:endParaRPr>
          </a:p>
          <a:p>
            <a:pPr lvl="0" algn="ctr" rtl="1"/>
            <a:endParaRPr lang="en-US" sz="3200" dirty="0">
              <a:solidFill>
                <a:srgbClr val="FF0000"/>
              </a:solidFill>
              <a:latin typeface="Sakkal Majalla" panose="02000000000000000000" pitchFamily="2" charset="-78"/>
              <a:cs typeface="Sakkal Majalla" panose="02000000000000000000" pitchFamily="2" charset="-78"/>
            </a:endParaRPr>
          </a:p>
        </p:txBody>
      </p:sp>
      <p:sp>
        <p:nvSpPr>
          <p:cNvPr id="7" name="Rounded Rectangle 6"/>
          <p:cNvSpPr/>
          <p:nvPr/>
        </p:nvSpPr>
        <p:spPr>
          <a:xfrm>
            <a:off x="696036" y="5454162"/>
            <a:ext cx="1332440" cy="880600"/>
          </a:xfrm>
          <a:prstGeom prst="roundRect">
            <a:avLst/>
          </a:prstGeom>
          <a:solidFill>
            <a:srgbClr val="F9C3CB"/>
          </a:solidFill>
          <a:ln w="28575" cap="flat" cmpd="sng" algn="ctr">
            <a:solidFill>
              <a:srgbClr val="FF0000"/>
            </a:solidFill>
            <a:prstDash val="solid"/>
            <a:miter lim="800000"/>
          </a:ln>
          <a:effectLst>
            <a:innerShdw blurRad="63500" dist="50800" dir="54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r>
              <a:rPr lang="ar-BH" sz="2000" b="1" dirty="0">
                <a:latin typeface="Sakkal Majalla" panose="02000000000000000000" pitchFamily="2" charset="-78"/>
                <a:cs typeface="Sakkal Majalla" panose="02000000000000000000" pitchFamily="2" charset="-78"/>
                <a:sym typeface="Wingdings" panose="05000000000000000000" pitchFamily="2" charset="2"/>
              </a:rPr>
              <a:t>انتهت الأسئلة</a:t>
            </a:r>
            <a:endParaRPr lang="en-US" sz="2000" b="1" dirty="0">
              <a:latin typeface="Sakkal Majalla" panose="02000000000000000000" pitchFamily="2" charset="-78"/>
              <a:cs typeface="Sakkal Majalla" panose="02000000000000000000" pitchFamily="2" charset="-78"/>
            </a:endParaRPr>
          </a:p>
        </p:txBody>
      </p:sp>
      <p:sp>
        <p:nvSpPr>
          <p:cNvPr id="8"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28658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80">
                                          <p:stCondLst>
                                            <p:cond delay="0"/>
                                          </p:stCondLst>
                                        </p:cTn>
                                        <p:tgtEl>
                                          <p:spTgt spid="7"/>
                                        </p:tgtEl>
                                      </p:cBhvr>
                                    </p:animEffect>
                                    <p:anim calcmode="lin" valueType="num">
                                      <p:cBhvr>
                                        <p:cTn id="2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6" dur="26">
                                          <p:stCondLst>
                                            <p:cond delay="650"/>
                                          </p:stCondLst>
                                        </p:cTn>
                                        <p:tgtEl>
                                          <p:spTgt spid="7"/>
                                        </p:tgtEl>
                                      </p:cBhvr>
                                      <p:to x="100000" y="60000"/>
                                    </p:animScale>
                                    <p:animScale>
                                      <p:cBhvr>
                                        <p:cTn id="27" dur="166" decel="50000">
                                          <p:stCondLst>
                                            <p:cond delay="676"/>
                                          </p:stCondLst>
                                        </p:cTn>
                                        <p:tgtEl>
                                          <p:spTgt spid="7"/>
                                        </p:tgtEl>
                                      </p:cBhvr>
                                      <p:to x="100000" y="100000"/>
                                    </p:animScale>
                                    <p:animScale>
                                      <p:cBhvr>
                                        <p:cTn id="28" dur="26">
                                          <p:stCondLst>
                                            <p:cond delay="1312"/>
                                          </p:stCondLst>
                                        </p:cTn>
                                        <p:tgtEl>
                                          <p:spTgt spid="7"/>
                                        </p:tgtEl>
                                      </p:cBhvr>
                                      <p:to x="100000" y="80000"/>
                                    </p:animScale>
                                    <p:animScale>
                                      <p:cBhvr>
                                        <p:cTn id="29" dur="166" decel="50000">
                                          <p:stCondLst>
                                            <p:cond delay="1338"/>
                                          </p:stCondLst>
                                        </p:cTn>
                                        <p:tgtEl>
                                          <p:spTgt spid="7"/>
                                        </p:tgtEl>
                                      </p:cBhvr>
                                      <p:to x="100000" y="100000"/>
                                    </p:animScale>
                                    <p:animScale>
                                      <p:cBhvr>
                                        <p:cTn id="30" dur="26">
                                          <p:stCondLst>
                                            <p:cond delay="1642"/>
                                          </p:stCondLst>
                                        </p:cTn>
                                        <p:tgtEl>
                                          <p:spTgt spid="7"/>
                                        </p:tgtEl>
                                      </p:cBhvr>
                                      <p:to x="100000" y="90000"/>
                                    </p:animScale>
                                    <p:animScale>
                                      <p:cBhvr>
                                        <p:cTn id="31" dur="166" decel="50000">
                                          <p:stCondLst>
                                            <p:cond delay="1668"/>
                                          </p:stCondLst>
                                        </p:cTn>
                                        <p:tgtEl>
                                          <p:spTgt spid="7"/>
                                        </p:tgtEl>
                                      </p:cBhvr>
                                      <p:to x="100000" y="100000"/>
                                    </p:animScale>
                                    <p:animScale>
                                      <p:cBhvr>
                                        <p:cTn id="32" dur="26">
                                          <p:stCondLst>
                                            <p:cond delay="1808"/>
                                          </p:stCondLst>
                                        </p:cTn>
                                        <p:tgtEl>
                                          <p:spTgt spid="7"/>
                                        </p:tgtEl>
                                      </p:cBhvr>
                                      <p:to x="100000" y="95000"/>
                                    </p:animScale>
                                    <p:animScale>
                                      <p:cBhvr>
                                        <p:cTn id="33"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093122" y="129653"/>
            <a:ext cx="3999100" cy="755098"/>
          </a:xfrm>
          <a:prstGeom prst="rect">
            <a:avLst/>
          </a:prstGeom>
          <a:solidFill>
            <a:schemeClr val="accent2">
              <a:lumMod val="40000"/>
              <a:lumOff val="6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ar-BH" sz="3200" dirty="0">
                <a:solidFill>
                  <a:srgbClr val="FF0000"/>
                </a:solidFill>
                <a:latin typeface="Sakkal Majalla" panose="02000000000000000000" pitchFamily="2" charset="-78"/>
                <a:cs typeface="Sakkal Majalla" panose="02000000000000000000" pitchFamily="2" charset="-78"/>
              </a:rPr>
              <a:t>الإجابة على النشاط التقويمي:</a:t>
            </a:r>
            <a:endParaRPr lang="en-US" sz="3200" dirty="0">
              <a:solidFill>
                <a:srgbClr val="FF0000"/>
              </a:solidFill>
              <a:latin typeface="Sakkal Majalla" panose="02000000000000000000" pitchFamily="2" charset="-78"/>
              <a:cs typeface="Sakkal Majalla" panose="02000000000000000000" pitchFamily="2"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3937791978"/>
              </p:ext>
            </p:extLst>
          </p:nvPr>
        </p:nvGraphicFramePr>
        <p:xfrm>
          <a:off x="58724" y="1050877"/>
          <a:ext cx="12033499" cy="5424977"/>
        </p:xfrm>
        <a:graphic>
          <a:graphicData uri="http://schemas.openxmlformats.org/drawingml/2006/table">
            <a:tbl>
              <a:tblPr firstRow="1" bandRow="1">
                <a:tableStyleId>{5C22544A-7EE6-4342-B048-85BDC9FD1C3A}</a:tableStyleId>
              </a:tblPr>
              <a:tblGrid>
                <a:gridCol w="1070315">
                  <a:extLst>
                    <a:ext uri="{9D8B030D-6E8A-4147-A177-3AD203B41FA5}">
                      <a16:colId xmlns:a16="http://schemas.microsoft.com/office/drawing/2014/main" val="20000"/>
                    </a:ext>
                  </a:extLst>
                </a:gridCol>
                <a:gridCol w="1135582">
                  <a:extLst>
                    <a:ext uri="{9D8B030D-6E8A-4147-A177-3AD203B41FA5}">
                      <a16:colId xmlns:a16="http://schemas.microsoft.com/office/drawing/2014/main" val="20001"/>
                    </a:ext>
                  </a:extLst>
                </a:gridCol>
                <a:gridCol w="1005056">
                  <a:extLst>
                    <a:ext uri="{9D8B030D-6E8A-4147-A177-3AD203B41FA5}">
                      <a16:colId xmlns:a16="http://schemas.microsoft.com/office/drawing/2014/main" val="20002"/>
                    </a:ext>
                  </a:extLst>
                </a:gridCol>
                <a:gridCol w="992002">
                  <a:extLst>
                    <a:ext uri="{9D8B030D-6E8A-4147-A177-3AD203B41FA5}">
                      <a16:colId xmlns:a16="http://schemas.microsoft.com/office/drawing/2014/main" val="20003"/>
                    </a:ext>
                  </a:extLst>
                </a:gridCol>
                <a:gridCol w="1031160">
                  <a:extLst>
                    <a:ext uri="{9D8B030D-6E8A-4147-A177-3AD203B41FA5}">
                      <a16:colId xmlns:a16="http://schemas.microsoft.com/office/drawing/2014/main" val="20004"/>
                    </a:ext>
                  </a:extLst>
                </a:gridCol>
                <a:gridCol w="1253056">
                  <a:extLst>
                    <a:ext uri="{9D8B030D-6E8A-4147-A177-3AD203B41FA5}">
                      <a16:colId xmlns:a16="http://schemas.microsoft.com/office/drawing/2014/main" val="20005"/>
                    </a:ext>
                  </a:extLst>
                </a:gridCol>
                <a:gridCol w="1213897">
                  <a:extLst>
                    <a:ext uri="{9D8B030D-6E8A-4147-A177-3AD203B41FA5}">
                      <a16:colId xmlns:a16="http://schemas.microsoft.com/office/drawing/2014/main" val="20006"/>
                    </a:ext>
                  </a:extLst>
                </a:gridCol>
                <a:gridCol w="4332431">
                  <a:extLst>
                    <a:ext uri="{9D8B030D-6E8A-4147-A177-3AD203B41FA5}">
                      <a16:colId xmlns:a16="http://schemas.microsoft.com/office/drawing/2014/main" val="20007"/>
                    </a:ext>
                  </a:extLst>
                </a:gridCol>
              </a:tblGrid>
              <a:tr h="559361">
                <a:tc gridSpan="2">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الطرق القضائيّة</a:t>
                      </a:r>
                      <a:endParaRPr lang="en-US" sz="3200" dirty="0">
                        <a:solidFill>
                          <a:schemeClr val="tx1"/>
                        </a:solidFill>
                        <a:latin typeface="Sakkal Majalla" panose="02000000000000000000" pitchFamily="2" charset="-78"/>
                        <a:cs typeface="Sakkal Majalla" panose="02000000000000000000" pitchFamily="2" charset="-78"/>
                      </a:endParaRP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gridSpan="5">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الطرق السياسيّة</a:t>
                      </a:r>
                      <a:endParaRPr lang="en-US" sz="3200" dirty="0">
                        <a:solidFill>
                          <a:schemeClr val="tx1"/>
                        </a:solidFill>
                        <a:latin typeface="Sakkal Majalla" panose="02000000000000000000" pitchFamily="2" charset="-78"/>
                        <a:cs typeface="Sakkal Majalla" panose="02000000000000000000" pitchFamily="2" charset="-78"/>
                      </a:endParaRPr>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rowSpan="2">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الإفادات</a:t>
                      </a:r>
                      <a:endParaRPr lang="en-US" sz="3200" dirty="0">
                        <a:solidFill>
                          <a:schemeClr val="tx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10000"/>
                  </a:ext>
                </a:extLst>
              </a:tr>
              <a:tr h="682585">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القضاء</a:t>
                      </a:r>
                    </a:p>
                    <a:p>
                      <a:pPr algn="ctr"/>
                      <a:r>
                        <a:rPr lang="ar-BH" sz="2400" b="1" dirty="0">
                          <a:solidFill>
                            <a:srgbClr val="FF0000"/>
                          </a:solidFill>
                          <a:latin typeface="Sakkal Majalla" panose="02000000000000000000" pitchFamily="2" charset="-78"/>
                          <a:cs typeface="Sakkal Majalla" panose="02000000000000000000" pitchFamily="2" charset="-78"/>
                        </a:rPr>
                        <a:t> الدولي</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التحكيم</a:t>
                      </a:r>
                      <a:r>
                        <a:rPr lang="ar-BH" sz="2400" b="1" baseline="0" dirty="0">
                          <a:solidFill>
                            <a:srgbClr val="FF0000"/>
                          </a:solidFill>
                          <a:latin typeface="Sakkal Majalla" panose="02000000000000000000" pitchFamily="2" charset="-78"/>
                          <a:cs typeface="Sakkal Majalla" panose="02000000000000000000" pitchFamily="2" charset="-78"/>
                        </a:rPr>
                        <a:t> الدولي</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التوفيق</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التحقيق</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الوساطة</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المساعي الحميدة</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المفاوضات</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vMerge="1">
                  <a:txBody>
                    <a:bodyPr/>
                    <a:lstStyle/>
                    <a:p>
                      <a:endParaRPr lang="en-US"/>
                    </a:p>
                  </a:txBody>
                  <a:tcPr/>
                </a:tc>
                <a:extLst>
                  <a:ext uri="{0D108BD9-81ED-4DB2-BD59-A6C34878D82A}">
                    <a16:rowId xmlns:a16="http://schemas.microsoft.com/office/drawing/2014/main" val="10001"/>
                  </a:ext>
                </a:extLst>
              </a:tr>
              <a:tr h="931688">
                <a:tc>
                  <a:txBody>
                    <a:bodyPr/>
                    <a:lstStyle/>
                    <a:p>
                      <a:endParaRPr lang="en-US"/>
                    </a:p>
                  </a:txBody>
                  <a:tcPr/>
                </a:tc>
                <a:tc>
                  <a:txBody>
                    <a:bodyPr/>
                    <a:lstStyle/>
                    <a:p>
                      <a:pPr algn="ctr"/>
                      <a:endParaRPr lang="en-US" sz="2800" b="1"/>
                    </a:p>
                  </a:txBody>
                  <a:tcPr/>
                </a:tc>
                <a:tc>
                  <a:txBody>
                    <a:bodyPr/>
                    <a:lstStyle/>
                    <a:p>
                      <a:pPr algn="ctr"/>
                      <a:endParaRPr lang="en-US" sz="2800" b="1"/>
                    </a:p>
                  </a:txBody>
                  <a:tcPr/>
                </a:tc>
                <a:tc>
                  <a:txBody>
                    <a:bodyPr/>
                    <a:lstStyle/>
                    <a:p>
                      <a:pPr algn="ctr"/>
                      <a:endParaRPr lang="en-US" sz="28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F0000"/>
                          </a:solidFill>
                          <a:latin typeface="Agency FB" panose="020B0503020202020204" pitchFamily="34" charset="0"/>
                        </a:rPr>
                        <a:t>√</a:t>
                      </a:r>
                      <a:endParaRPr lang="en-US" sz="3600" b="1" dirty="0">
                        <a:solidFill>
                          <a:srgbClr val="FF0000"/>
                        </a:solidFill>
                      </a:endParaRPr>
                    </a:p>
                    <a:p>
                      <a:pPr algn="ctr"/>
                      <a:endParaRPr lang="en-US" sz="2800" b="1" dirty="0"/>
                    </a:p>
                  </a:txBody>
                  <a:tcPr/>
                </a:tc>
                <a:tc>
                  <a:txBody>
                    <a:bodyPr/>
                    <a:lstStyle/>
                    <a:p>
                      <a:pPr algn="ctr"/>
                      <a:endParaRPr lang="en-US" sz="2800" b="1"/>
                    </a:p>
                  </a:txBody>
                  <a:tcPr/>
                </a:tc>
                <a:tc>
                  <a:txBody>
                    <a:bodyPr/>
                    <a:lstStyle/>
                    <a:p>
                      <a:pPr algn="ctr"/>
                      <a:endParaRPr lang="en-US" sz="2800" b="1" dirty="0"/>
                    </a:p>
                  </a:txBody>
                  <a:tcPr/>
                </a:tc>
                <a:tc>
                  <a:txBody>
                    <a:bodyPr/>
                    <a:lstStyle/>
                    <a:p>
                      <a:pPr algn="r" rtl="1"/>
                      <a:r>
                        <a:rPr lang="ar-BH" sz="2000" b="1" dirty="0">
                          <a:latin typeface="Sakkal Majalla" panose="02000000000000000000" pitchFamily="2" charset="-78"/>
                          <a:cs typeface="Sakkal Majalla" panose="02000000000000000000" pitchFamily="2" charset="-78"/>
                        </a:rPr>
                        <a:t>درجة متقدمة من المساعي الحميدة، تتمثّل في قيام طرف ثالث محايد بتقديم اقتراحات وحلول تستهدف التسوية لخلاف قائم بين الدولتين المتنازعتين.</a:t>
                      </a:r>
                    </a:p>
                  </a:txBody>
                  <a:tcPr/>
                </a:tc>
                <a:extLst>
                  <a:ext uri="{0D108BD9-81ED-4DB2-BD59-A6C34878D82A}">
                    <a16:rowId xmlns:a16="http://schemas.microsoft.com/office/drawing/2014/main" val="10002"/>
                  </a:ext>
                </a:extLst>
              </a:tr>
              <a:tr h="627994">
                <a:tc>
                  <a:txBody>
                    <a:bodyPr/>
                    <a:lstStyle/>
                    <a:p>
                      <a:endParaRPr lang="en-US"/>
                    </a:p>
                  </a:txBody>
                  <a:tcPr/>
                </a:tc>
                <a:tc>
                  <a:txBody>
                    <a:bodyPr/>
                    <a:lstStyle/>
                    <a:p>
                      <a:pPr algn="ctr"/>
                      <a:endParaRPr lang="en-US" sz="2800" b="1"/>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F0000"/>
                          </a:solidFill>
                          <a:latin typeface="Agency FB" panose="020B0503020202020204" pitchFamily="34" charset="0"/>
                        </a:rPr>
                        <a:t>√</a:t>
                      </a:r>
                      <a:endParaRPr lang="en-US" sz="3600" b="1" dirty="0">
                        <a:solidFill>
                          <a:srgbClr val="FF0000"/>
                        </a:solidFill>
                      </a:endParaRPr>
                    </a:p>
                    <a:p>
                      <a:pPr algn="ctr"/>
                      <a:endParaRPr lang="en-US" sz="2800" b="1" dirty="0"/>
                    </a:p>
                  </a:txBody>
                  <a:tcPr/>
                </a:tc>
                <a:tc>
                  <a:txBody>
                    <a:bodyPr/>
                    <a:lstStyle/>
                    <a:p>
                      <a:pPr algn="ctr"/>
                      <a:endParaRPr lang="en-US" sz="2800" b="1" dirty="0"/>
                    </a:p>
                  </a:txBody>
                  <a:tcPr/>
                </a:tc>
                <a:tc>
                  <a:txBody>
                    <a:bodyPr/>
                    <a:lstStyle/>
                    <a:p>
                      <a:pPr algn="ctr"/>
                      <a:endParaRPr lang="en-US" sz="2800" b="1" dirty="0"/>
                    </a:p>
                  </a:txBody>
                  <a:tcPr/>
                </a:tc>
                <a:tc>
                  <a:txBody>
                    <a:bodyPr/>
                    <a:lstStyle/>
                    <a:p>
                      <a:pPr algn="ctr"/>
                      <a:endParaRPr lang="en-US" sz="2800" b="1"/>
                    </a:p>
                  </a:txBody>
                  <a:tcPr/>
                </a:tc>
                <a:tc>
                  <a:txBody>
                    <a:bodyPr/>
                    <a:lstStyle/>
                    <a:p>
                      <a:pPr algn="ctr"/>
                      <a:endParaRPr lang="en-US" sz="2800" b="1" dirty="0"/>
                    </a:p>
                  </a:txBody>
                  <a:tcPr/>
                </a:tc>
                <a:tc>
                  <a:txBody>
                    <a:bodyPr/>
                    <a:lstStyle/>
                    <a:p>
                      <a:pPr algn="r" rtl="1"/>
                      <a:r>
                        <a:rPr lang="ar-SA" sz="2000" b="1" dirty="0">
                          <a:latin typeface="Sakkal Majalla" panose="02000000000000000000" pitchFamily="2" charset="-78"/>
                          <a:cs typeface="Sakkal Majalla" panose="02000000000000000000" pitchFamily="2" charset="-78"/>
                        </a:rPr>
                        <a:t>أسلوب حديث </a:t>
                      </a:r>
                      <a:r>
                        <a:rPr lang="ar-BH" sz="2000" b="1" dirty="0">
                          <a:latin typeface="Sakkal Majalla" panose="02000000000000000000" pitchFamily="2" charset="-78"/>
                          <a:cs typeface="Sakkal Majalla" panose="02000000000000000000" pitchFamily="2" charset="-78"/>
                        </a:rPr>
                        <a:t>يتم من خلاله إحالة ملف النزاع إلى جهة أو لجنة محايدة </a:t>
                      </a:r>
                    </a:p>
                  </a:txBody>
                  <a:tcPr/>
                </a:tc>
                <a:extLst>
                  <a:ext uri="{0D108BD9-81ED-4DB2-BD59-A6C34878D82A}">
                    <a16:rowId xmlns:a16="http://schemas.microsoft.com/office/drawing/2014/main" val="10003"/>
                  </a:ext>
                </a:extLst>
              </a:tr>
              <a:tr h="667831">
                <a:tc>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F0000"/>
                          </a:solidFill>
                          <a:latin typeface="Agency FB" panose="020B0503020202020204" pitchFamily="34" charset="0"/>
                        </a:rPr>
                        <a:t>√</a:t>
                      </a:r>
                      <a:endParaRPr lang="en-US" sz="3600" b="1" dirty="0">
                        <a:solidFill>
                          <a:srgbClr val="FF0000"/>
                        </a:solidFill>
                      </a:endParaRPr>
                    </a:p>
                    <a:p>
                      <a:pPr algn="ctr"/>
                      <a:endParaRPr lang="en-US" sz="2800" b="1" dirty="0"/>
                    </a:p>
                  </a:txBody>
                  <a:tcPr/>
                </a:tc>
                <a:tc>
                  <a:txBody>
                    <a:bodyPr/>
                    <a:lstStyle/>
                    <a:p>
                      <a:pPr algn="ctr"/>
                      <a:endParaRPr lang="en-US" sz="2800" b="1"/>
                    </a:p>
                  </a:txBody>
                  <a:tcPr/>
                </a:tc>
                <a:tc>
                  <a:txBody>
                    <a:bodyPr/>
                    <a:lstStyle/>
                    <a:p>
                      <a:pPr algn="ctr"/>
                      <a:endParaRPr lang="en-US" sz="2800" b="1" dirty="0"/>
                    </a:p>
                  </a:txBody>
                  <a:tcPr/>
                </a:tc>
                <a:tc>
                  <a:txBody>
                    <a:bodyPr/>
                    <a:lstStyle/>
                    <a:p>
                      <a:pPr algn="ctr"/>
                      <a:endParaRPr lang="en-US" sz="2800" b="1" dirty="0"/>
                    </a:p>
                  </a:txBody>
                  <a:tcPr/>
                </a:tc>
                <a:tc>
                  <a:txBody>
                    <a:bodyPr/>
                    <a:lstStyle/>
                    <a:p>
                      <a:pPr algn="ctr"/>
                      <a:endParaRPr lang="en-US" sz="2800" b="1"/>
                    </a:p>
                  </a:txBody>
                  <a:tcPr/>
                </a:tc>
                <a:tc>
                  <a:txBody>
                    <a:bodyPr/>
                    <a:lstStyle/>
                    <a:p>
                      <a:pPr algn="ctr"/>
                      <a:endParaRPr lang="en-US" sz="2800" b="1" dirty="0"/>
                    </a:p>
                  </a:txBody>
                  <a:tcPr/>
                </a:tc>
                <a:tc>
                  <a:txBody>
                    <a:bodyPr/>
                    <a:lstStyle/>
                    <a:p>
                      <a:pPr algn="r" rtl="1"/>
                      <a:r>
                        <a:rPr lang="ar-SA" sz="2000" b="1" dirty="0">
                          <a:solidFill>
                            <a:schemeClr val="tx1"/>
                          </a:solidFill>
                          <a:latin typeface="Sakkal Majalla" panose="02000000000000000000" pitchFamily="2" charset="-78"/>
                          <a:cs typeface="Sakkal Majalla" panose="02000000000000000000" pitchFamily="2" charset="-78"/>
                        </a:rPr>
                        <a:t>طريقة لتسوية المنازعات بين الدول بمعرفة قضاة يتمّ اختيارهم من قبل هذه الدول</a:t>
                      </a:r>
                      <a:r>
                        <a:rPr lang="ar-BH" sz="2000" b="1" dirty="0">
                          <a:solidFill>
                            <a:schemeClr val="tx1"/>
                          </a:solidFill>
                          <a:latin typeface="Sakkal Majalla" panose="02000000000000000000" pitchFamily="2" charset="-78"/>
                          <a:cs typeface="Sakkal Majalla" panose="02000000000000000000" pitchFamily="2" charset="-78"/>
                        </a:rPr>
                        <a:t> المتنازعة</a:t>
                      </a:r>
                      <a:r>
                        <a:rPr lang="ar-SA" sz="2000" b="1" dirty="0">
                          <a:solidFill>
                            <a:schemeClr val="tx1"/>
                          </a:solidFill>
                          <a:latin typeface="Sakkal Majalla" panose="02000000000000000000" pitchFamily="2" charset="-78"/>
                          <a:cs typeface="Sakkal Majalla" panose="02000000000000000000" pitchFamily="2" charset="-78"/>
                        </a:rPr>
                        <a:t> وعلى أساس احترام القانون</a:t>
                      </a:r>
                      <a:r>
                        <a:rPr lang="ar-BH" sz="2000" b="1" dirty="0">
                          <a:solidFill>
                            <a:schemeClr val="tx1"/>
                          </a:solidFill>
                          <a:latin typeface="Sakkal Majalla" panose="02000000000000000000" pitchFamily="2" charset="-78"/>
                          <a:cs typeface="Sakkal Majalla" panose="02000000000000000000" pitchFamily="2" charset="-78"/>
                        </a:rPr>
                        <a:t>.</a:t>
                      </a:r>
                      <a:endParaRPr lang="ar-BH"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4"/>
                  </a:ext>
                </a:extLst>
              </a:tr>
              <a:tr h="1066337">
                <a:tc>
                  <a:txBody>
                    <a:bodyPr/>
                    <a:lstStyle/>
                    <a:p>
                      <a:endParaRPr lang="en-US"/>
                    </a:p>
                  </a:txBody>
                  <a:tcPr/>
                </a:tc>
                <a:tc>
                  <a:txBody>
                    <a:bodyPr/>
                    <a:lstStyle/>
                    <a:p>
                      <a:pPr algn="ctr"/>
                      <a:endParaRPr lang="en-US" sz="2800" b="1"/>
                    </a:p>
                  </a:txBody>
                  <a:tcPr/>
                </a:tc>
                <a:tc>
                  <a:txBody>
                    <a:bodyPr/>
                    <a:lstStyle/>
                    <a:p>
                      <a:pPr algn="ctr"/>
                      <a:endParaRPr lang="en-US" sz="2800" b="1" dirty="0"/>
                    </a:p>
                  </a:txBody>
                  <a:tcPr/>
                </a:tc>
                <a:tc>
                  <a:txBody>
                    <a:bodyPr/>
                    <a:lstStyle/>
                    <a:p>
                      <a:pPr algn="ctr"/>
                      <a:endParaRPr lang="en-US" sz="2800" b="1" dirty="0"/>
                    </a:p>
                  </a:txBody>
                  <a:tcPr/>
                </a:tc>
                <a:tc>
                  <a:txBody>
                    <a:bodyPr/>
                    <a:lstStyle/>
                    <a:p>
                      <a:pPr algn="ctr"/>
                      <a:endParaRPr lang="en-US" sz="2800" b="1" dirty="0"/>
                    </a:p>
                  </a:txBody>
                  <a:tcPr/>
                </a:tc>
                <a:tc>
                  <a:txBody>
                    <a:bodyPr/>
                    <a:lstStyle/>
                    <a:p>
                      <a:pPr algn="ctr"/>
                      <a:endParaRPr lang="en-US" sz="2800" b="1"/>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F0000"/>
                          </a:solidFill>
                          <a:latin typeface="Agency FB" panose="020B0503020202020204" pitchFamily="34" charset="0"/>
                        </a:rPr>
                        <a:t>√</a:t>
                      </a:r>
                      <a:endParaRPr lang="en-US" sz="3600" b="1" dirty="0">
                        <a:solidFill>
                          <a:srgbClr val="FF0000"/>
                        </a:solidFill>
                      </a:endParaRPr>
                    </a:p>
                    <a:p>
                      <a:pPr algn="ctr"/>
                      <a:endParaRPr lang="en-US" sz="2800" b="1" dirty="0"/>
                    </a:p>
                  </a:txBody>
                  <a:tcPr/>
                </a:tc>
                <a:tc>
                  <a:txBody>
                    <a:bodyPr/>
                    <a:lstStyle/>
                    <a:p>
                      <a:pPr algn="r" rtl="1"/>
                      <a:r>
                        <a:rPr lang="ar-BH" sz="2000" b="1" dirty="0">
                          <a:latin typeface="Sakkal Majalla" panose="02000000000000000000" pitchFamily="2" charset="-78"/>
                          <a:cs typeface="Sakkal Majalla" panose="02000000000000000000" pitchFamily="2" charset="-78"/>
                        </a:rPr>
                        <a:t>مباحثات بين أطراف النزاع، يتمّ من خلالها مناقشة المسائل الخلافيّة بينها، وتبادل وجهات النظر حولها. وعادةً ما تكون من مهامّ </a:t>
                      </a:r>
                      <a:r>
                        <a:rPr lang="ar-BH" sz="2000" b="1" u="none" dirty="0">
                          <a:solidFill>
                            <a:schemeClr val="tx1"/>
                          </a:solidFill>
                          <a:latin typeface="Sakkal Majalla" panose="02000000000000000000" pitchFamily="2" charset="-78"/>
                          <a:cs typeface="Sakkal Majalla" panose="02000000000000000000" pitchFamily="2" charset="-78"/>
                        </a:rPr>
                        <a:t>السلطة التنفيذيّة. </a:t>
                      </a:r>
                    </a:p>
                  </a:txBody>
                  <a:tcPr/>
                </a:tc>
                <a:extLst>
                  <a:ext uri="{0D108BD9-81ED-4DB2-BD59-A6C34878D82A}">
                    <a16:rowId xmlns:a16="http://schemas.microsoft.com/office/drawing/2014/main" val="10005"/>
                  </a:ext>
                </a:extLst>
              </a:tr>
            </a:tbl>
          </a:graphicData>
        </a:graphic>
      </p:graphicFrame>
      <p:sp>
        <p:nvSpPr>
          <p:cNvPr id="6"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311128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065827" y="129653"/>
            <a:ext cx="4026395" cy="755098"/>
          </a:xfrm>
          <a:prstGeom prst="rect">
            <a:avLst/>
          </a:prstGeom>
          <a:solidFill>
            <a:schemeClr val="accent2">
              <a:lumMod val="40000"/>
              <a:lumOff val="60000"/>
            </a:schemeClr>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ar-BH" sz="3200" dirty="0">
                <a:solidFill>
                  <a:srgbClr val="FF0000"/>
                </a:solidFill>
                <a:latin typeface="Sakkal Majalla" panose="02000000000000000000" pitchFamily="2" charset="-78"/>
                <a:cs typeface="Sakkal Majalla" panose="02000000000000000000" pitchFamily="2" charset="-78"/>
              </a:rPr>
              <a:t>الإجابة على النشاط التقويمي:</a:t>
            </a:r>
            <a:endParaRPr lang="en-US" sz="3200" dirty="0">
              <a:solidFill>
                <a:srgbClr val="FF0000"/>
              </a:solidFill>
              <a:latin typeface="Sakkal Majalla" panose="02000000000000000000" pitchFamily="2" charset="-78"/>
              <a:cs typeface="Sakkal Majalla" panose="02000000000000000000" pitchFamily="2"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3737520088"/>
              </p:ext>
            </p:extLst>
          </p:nvPr>
        </p:nvGraphicFramePr>
        <p:xfrm>
          <a:off x="163774" y="1050879"/>
          <a:ext cx="11928449" cy="4419115"/>
        </p:xfrm>
        <a:graphic>
          <a:graphicData uri="http://schemas.openxmlformats.org/drawingml/2006/table">
            <a:tbl>
              <a:tblPr firstRow="1" bandRow="1">
                <a:tableStyleId>{5C22544A-7EE6-4342-B048-85BDC9FD1C3A}</a:tableStyleId>
              </a:tblPr>
              <a:tblGrid>
                <a:gridCol w="1060971">
                  <a:extLst>
                    <a:ext uri="{9D8B030D-6E8A-4147-A177-3AD203B41FA5}">
                      <a16:colId xmlns:a16="http://schemas.microsoft.com/office/drawing/2014/main" val="20000"/>
                    </a:ext>
                  </a:extLst>
                </a:gridCol>
                <a:gridCol w="1125669">
                  <a:extLst>
                    <a:ext uri="{9D8B030D-6E8A-4147-A177-3AD203B41FA5}">
                      <a16:colId xmlns:a16="http://schemas.microsoft.com/office/drawing/2014/main" val="20001"/>
                    </a:ext>
                  </a:extLst>
                </a:gridCol>
                <a:gridCol w="996282">
                  <a:extLst>
                    <a:ext uri="{9D8B030D-6E8A-4147-A177-3AD203B41FA5}">
                      <a16:colId xmlns:a16="http://schemas.microsoft.com/office/drawing/2014/main" val="20002"/>
                    </a:ext>
                  </a:extLst>
                </a:gridCol>
                <a:gridCol w="983342">
                  <a:extLst>
                    <a:ext uri="{9D8B030D-6E8A-4147-A177-3AD203B41FA5}">
                      <a16:colId xmlns:a16="http://schemas.microsoft.com/office/drawing/2014/main" val="20003"/>
                    </a:ext>
                  </a:extLst>
                </a:gridCol>
                <a:gridCol w="1022158">
                  <a:extLst>
                    <a:ext uri="{9D8B030D-6E8A-4147-A177-3AD203B41FA5}">
                      <a16:colId xmlns:a16="http://schemas.microsoft.com/office/drawing/2014/main" val="20004"/>
                    </a:ext>
                  </a:extLst>
                </a:gridCol>
                <a:gridCol w="1242117">
                  <a:extLst>
                    <a:ext uri="{9D8B030D-6E8A-4147-A177-3AD203B41FA5}">
                      <a16:colId xmlns:a16="http://schemas.microsoft.com/office/drawing/2014/main" val="20005"/>
                    </a:ext>
                  </a:extLst>
                </a:gridCol>
                <a:gridCol w="1203300">
                  <a:extLst>
                    <a:ext uri="{9D8B030D-6E8A-4147-A177-3AD203B41FA5}">
                      <a16:colId xmlns:a16="http://schemas.microsoft.com/office/drawing/2014/main" val="20006"/>
                    </a:ext>
                  </a:extLst>
                </a:gridCol>
                <a:gridCol w="4294610">
                  <a:extLst>
                    <a:ext uri="{9D8B030D-6E8A-4147-A177-3AD203B41FA5}">
                      <a16:colId xmlns:a16="http://schemas.microsoft.com/office/drawing/2014/main" val="20007"/>
                    </a:ext>
                  </a:extLst>
                </a:gridCol>
              </a:tblGrid>
              <a:tr h="623490">
                <a:tc gridSpan="2">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الطرق القضائيّة</a:t>
                      </a:r>
                      <a:endParaRPr lang="en-US" sz="3200" dirty="0">
                        <a:solidFill>
                          <a:schemeClr val="tx1"/>
                        </a:solidFill>
                        <a:latin typeface="Sakkal Majalla" panose="02000000000000000000" pitchFamily="2" charset="-78"/>
                        <a:cs typeface="Sakkal Majalla" panose="02000000000000000000" pitchFamily="2" charset="-78"/>
                      </a:endParaRP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gridSpan="5">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الطرق السياسيّة</a:t>
                      </a:r>
                      <a:endParaRPr lang="en-US" sz="3200" dirty="0">
                        <a:solidFill>
                          <a:schemeClr val="tx1"/>
                        </a:solidFill>
                        <a:latin typeface="Sakkal Majalla" panose="02000000000000000000" pitchFamily="2" charset="-78"/>
                        <a:cs typeface="Sakkal Majalla" panose="02000000000000000000" pitchFamily="2" charset="-78"/>
                      </a:endParaRPr>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rowSpan="2">
                  <a:txBody>
                    <a:bodyPr/>
                    <a:lstStyle/>
                    <a:p>
                      <a:pPr algn="ctr"/>
                      <a:r>
                        <a:rPr lang="ar-BH" sz="3200" dirty="0">
                          <a:solidFill>
                            <a:schemeClr val="tx1"/>
                          </a:solidFill>
                          <a:latin typeface="Sakkal Majalla" panose="02000000000000000000" pitchFamily="2" charset="-78"/>
                          <a:cs typeface="Sakkal Majalla" panose="02000000000000000000" pitchFamily="2" charset="-78"/>
                        </a:rPr>
                        <a:t>الإفادات</a:t>
                      </a:r>
                      <a:endParaRPr lang="en-US" sz="3200" dirty="0">
                        <a:solidFill>
                          <a:schemeClr val="tx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10000"/>
                  </a:ext>
                </a:extLst>
              </a:tr>
              <a:tr h="807235">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القضاء</a:t>
                      </a:r>
                    </a:p>
                    <a:p>
                      <a:pPr algn="ctr"/>
                      <a:r>
                        <a:rPr lang="ar-BH" sz="2400" b="1" dirty="0">
                          <a:solidFill>
                            <a:srgbClr val="FF0000"/>
                          </a:solidFill>
                          <a:latin typeface="Sakkal Majalla" panose="02000000000000000000" pitchFamily="2" charset="-78"/>
                          <a:cs typeface="Sakkal Majalla" panose="02000000000000000000" pitchFamily="2" charset="-78"/>
                        </a:rPr>
                        <a:t> الدولي</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التحكيم</a:t>
                      </a:r>
                      <a:r>
                        <a:rPr lang="ar-BH" sz="2400" b="1" baseline="0" dirty="0">
                          <a:solidFill>
                            <a:srgbClr val="FF0000"/>
                          </a:solidFill>
                          <a:latin typeface="Sakkal Majalla" panose="02000000000000000000" pitchFamily="2" charset="-78"/>
                          <a:cs typeface="Sakkal Majalla" panose="02000000000000000000" pitchFamily="2" charset="-78"/>
                        </a:rPr>
                        <a:t> الدولي</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التوفيق</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التحقيق</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الوساطة</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المساعي الحميدة</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a:txBody>
                    <a:bodyPr/>
                    <a:lstStyle/>
                    <a:p>
                      <a:pPr algn="ctr"/>
                      <a:r>
                        <a:rPr lang="ar-BH" sz="2400" b="1" dirty="0">
                          <a:solidFill>
                            <a:srgbClr val="FF0000"/>
                          </a:solidFill>
                          <a:latin typeface="Sakkal Majalla" panose="02000000000000000000" pitchFamily="2" charset="-78"/>
                          <a:cs typeface="Sakkal Majalla" panose="02000000000000000000" pitchFamily="2" charset="-78"/>
                        </a:rPr>
                        <a:t>المفاوضات</a:t>
                      </a:r>
                      <a:endParaRPr lang="en-US" sz="2400" b="1" dirty="0">
                        <a:solidFill>
                          <a:srgbClr val="FF0000"/>
                        </a:solidFill>
                        <a:latin typeface="Sakkal Majalla" panose="02000000000000000000" pitchFamily="2" charset="-78"/>
                        <a:cs typeface="Sakkal Majalla" panose="02000000000000000000" pitchFamily="2" charset="-78"/>
                      </a:endParaRPr>
                    </a:p>
                  </a:txBody>
                  <a:tcPr>
                    <a:lnT w="12700" cap="flat" cmpd="sng" algn="ctr">
                      <a:solidFill>
                        <a:schemeClr val="tx1"/>
                      </a:solidFill>
                      <a:prstDash val="solid"/>
                      <a:round/>
                      <a:headEnd type="none" w="med" len="med"/>
                      <a:tailEnd type="none" w="med" len="med"/>
                    </a:lnT>
                  </a:tcPr>
                </a:tc>
                <a:tc vMerge="1">
                  <a:txBody>
                    <a:bodyPr/>
                    <a:lstStyle/>
                    <a:p>
                      <a:endParaRPr lang="en-US"/>
                    </a:p>
                  </a:txBody>
                  <a:tcPr/>
                </a:tc>
                <a:extLst>
                  <a:ext uri="{0D108BD9-81ED-4DB2-BD59-A6C34878D82A}">
                    <a16:rowId xmlns:a16="http://schemas.microsoft.com/office/drawing/2014/main" val="10001"/>
                  </a:ext>
                </a:extLst>
              </a:tr>
              <a:tr h="926826">
                <a:tc>
                  <a:txBody>
                    <a:bodyPr/>
                    <a:lstStyle/>
                    <a:p>
                      <a:pPr algn="ctr"/>
                      <a:endParaRPr lang="en-US" sz="2800" b="1"/>
                    </a:p>
                  </a:txBody>
                  <a:tcPr/>
                </a:tc>
                <a:tc>
                  <a:txBody>
                    <a:bodyPr/>
                    <a:lstStyle/>
                    <a:p>
                      <a:pPr algn="ctr"/>
                      <a:endParaRPr lang="en-US" sz="2800" b="1"/>
                    </a:p>
                  </a:txBody>
                  <a:tcPr/>
                </a:tc>
                <a:tc>
                  <a:txBody>
                    <a:bodyPr/>
                    <a:lstStyle/>
                    <a:p>
                      <a:pPr algn="ctr"/>
                      <a:endParaRPr lang="en-US" sz="2800" b="1"/>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F0000"/>
                          </a:solidFill>
                          <a:latin typeface="Agency FB" panose="020B0503020202020204" pitchFamily="34" charset="0"/>
                        </a:rPr>
                        <a:t>√</a:t>
                      </a:r>
                      <a:endParaRPr lang="en-US" sz="3600" b="1" dirty="0">
                        <a:solidFill>
                          <a:srgbClr val="FF0000"/>
                        </a:solidFill>
                      </a:endParaRPr>
                    </a:p>
                    <a:p>
                      <a:pPr algn="ctr"/>
                      <a:endParaRPr lang="en-US" sz="2800" b="1" dirty="0"/>
                    </a:p>
                  </a:txBody>
                  <a:tcPr/>
                </a:tc>
                <a:tc>
                  <a:txBody>
                    <a:bodyPr/>
                    <a:lstStyle/>
                    <a:p>
                      <a:pPr algn="ctr"/>
                      <a:endParaRPr lang="en-US" sz="2800" b="1" dirty="0"/>
                    </a:p>
                  </a:txBody>
                  <a:tcPr/>
                </a:tc>
                <a:tc>
                  <a:txBody>
                    <a:bodyPr/>
                    <a:lstStyle/>
                    <a:p>
                      <a:pPr algn="ctr"/>
                      <a:endParaRPr lang="en-US" sz="2800" b="1" dirty="0"/>
                    </a:p>
                  </a:txBody>
                  <a:tcPr/>
                </a:tc>
                <a:tc>
                  <a:txBody>
                    <a:bodyPr/>
                    <a:lstStyle/>
                    <a:p>
                      <a:endParaRPr lang="en-US" dirty="0"/>
                    </a:p>
                  </a:txBody>
                  <a:tcPr/>
                </a:tc>
                <a:tc>
                  <a:txBody>
                    <a:bodyPr/>
                    <a:lstStyle/>
                    <a:p>
                      <a:pPr algn="r" rtl="1"/>
                      <a:r>
                        <a:rPr lang="ar-BH" sz="2000" b="1" dirty="0">
                          <a:latin typeface="Sakkal Majalla" panose="02000000000000000000" pitchFamily="2" charset="-78"/>
                          <a:cs typeface="Sakkal Majalla" panose="02000000000000000000" pitchFamily="2" charset="-78"/>
                        </a:rPr>
                        <a:t> </a:t>
                      </a:r>
                      <a:r>
                        <a:rPr lang="ar-SA" sz="2000" b="1" dirty="0">
                          <a:latin typeface="Sakkal Majalla" panose="02000000000000000000" pitchFamily="2" charset="-78"/>
                          <a:cs typeface="Sakkal Majalla" panose="02000000000000000000" pitchFamily="2" charset="-78"/>
                        </a:rPr>
                        <a:t>إجراء يتم من خلاله اللجوء إلى فحص ودراسة وقائع النزاع وبيان أسبابه</a:t>
                      </a:r>
                      <a:r>
                        <a:rPr lang="ar-BH" sz="2000" b="1" dirty="0">
                          <a:latin typeface="Sakkal Majalla" panose="02000000000000000000" pitchFamily="2" charset="-78"/>
                          <a:cs typeface="Sakkal Majalla" panose="02000000000000000000" pitchFamily="2" charset="-78"/>
                        </a:rPr>
                        <a:t>،</a:t>
                      </a:r>
                      <a:r>
                        <a:rPr lang="ar-BH" sz="2000" b="1" baseline="0" dirty="0">
                          <a:latin typeface="Sakkal Majalla" panose="02000000000000000000" pitchFamily="2" charset="-78"/>
                          <a:cs typeface="Sakkal Majalla" panose="02000000000000000000" pitchFamily="2" charset="-78"/>
                        </a:rPr>
                        <a:t> و </a:t>
                      </a:r>
                      <a:r>
                        <a:rPr lang="ar-SA" sz="2000" b="1" dirty="0">
                          <a:latin typeface="Sakkal Majalla" panose="02000000000000000000" pitchFamily="2" charset="-78"/>
                          <a:cs typeface="Sakkal Majalla" panose="02000000000000000000" pitchFamily="2" charset="-78"/>
                        </a:rPr>
                        <a:t>تقديم </a:t>
                      </a:r>
                      <a:r>
                        <a:rPr lang="ar-SA" sz="2000" b="1" u="none" dirty="0">
                          <a:solidFill>
                            <a:schemeClr val="tx1"/>
                          </a:solidFill>
                          <a:latin typeface="Sakkal Majalla" panose="02000000000000000000" pitchFamily="2" charset="-78"/>
                          <a:cs typeface="Sakkal Majalla" panose="02000000000000000000" pitchFamily="2" charset="-78"/>
                        </a:rPr>
                        <a:t>تقري</a:t>
                      </a:r>
                      <a:r>
                        <a:rPr lang="ar-BH" sz="2000" b="1" u="none">
                          <a:solidFill>
                            <a:schemeClr val="tx1"/>
                          </a:solidFill>
                          <a:latin typeface="Sakkal Majalla" panose="02000000000000000000" pitchFamily="2" charset="-78"/>
                          <a:cs typeface="Sakkal Majalla" panose="02000000000000000000" pitchFamily="2" charset="-78"/>
                        </a:rPr>
                        <a:t>ر</a:t>
                      </a:r>
                      <a:r>
                        <a:rPr lang="ar-BH" sz="2000" b="1" u="none" baseline="0">
                          <a:solidFill>
                            <a:schemeClr val="tx1"/>
                          </a:solidFill>
                          <a:latin typeface="Sakkal Majalla" panose="02000000000000000000" pitchFamily="2" charset="-78"/>
                          <a:cs typeface="Sakkal Majalla" panose="02000000000000000000" pitchFamily="2" charset="-78"/>
                        </a:rPr>
                        <a:t> ف</a:t>
                      </a:r>
                      <a:r>
                        <a:rPr lang="ar-SA" sz="2000" b="1">
                          <a:latin typeface="Sakkal Majalla" panose="02000000000000000000" pitchFamily="2" charset="-78"/>
                          <a:cs typeface="Sakkal Majalla" panose="02000000000000000000" pitchFamily="2" charset="-78"/>
                        </a:rPr>
                        <a:t>ي </a:t>
                      </a:r>
                      <a:r>
                        <a:rPr lang="ar-SA" sz="2000" b="1" dirty="0">
                          <a:latin typeface="Sakkal Majalla" panose="02000000000000000000" pitchFamily="2" charset="-78"/>
                          <a:cs typeface="Sakkal Majalla" panose="02000000000000000000" pitchFamily="2" charset="-78"/>
                        </a:rPr>
                        <a:t>ذلك</a:t>
                      </a:r>
                      <a:r>
                        <a:rPr lang="ar-BH" sz="2000" b="1" dirty="0">
                          <a:latin typeface="Sakkal Majalla" panose="02000000000000000000" pitchFamily="2" charset="-78"/>
                          <a:cs typeface="Sakkal Majalla" panose="02000000000000000000" pitchFamily="2" charset="-78"/>
                        </a:rPr>
                        <a:t>.</a:t>
                      </a:r>
                    </a:p>
                  </a:txBody>
                  <a:tcPr/>
                </a:tc>
                <a:extLst>
                  <a:ext uri="{0D108BD9-81ED-4DB2-BD59-A6C34878D82A}">
                    <a16:rowId xmlns:a16="http://schemas.microsoft.com/office/drawing/2014/main" val="10002"/>
                  </a:ext>
                </a:extLst>
              </a:tr>
              <a:tr h="9268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F0000"/>
                          </a:solidFill>
                          <a:latin typeface="Agency FB" panose="020B0503020202020204" pitchFamily="34" charset="0"/>
                        </a:rPr>
                        <a:t>√</a:t>
                      </a:r>
                      <a:endParaRPr lang="en-US" sz="3600" b="1" dirty="0">
                        <a:solidFill>
                          <a:srgbClr val="FF0000"/>
                        </a:solidFill>
                      </a:endParaRPr>
                    </a:p>
                    <a:p>
                      <a:pPr algn="ctr"/>
                      <a:endParaRPr lang="en-US" sz="2800" b="1" dirty="0"/>
                    </a:p>
                  </a:txBody>
                  <a:tcPr/>
                </a:tc>
                <a:tc>
                  <a:txBody>
                    <a:bodyPr/>
                    <a:lstStyle/>
                    <a:p>
                      <a:pPr algn="ctr"/>
                      <a:endParaRPr lang="en-US" sz="2800" b="1"/>
                    </a:p>
                  </a:txBody>
                  <a:tcPr/>
                </a:tc>
                <a:tc>
                  <a:txBody>
                    <a:bodyPr/>
                    <a:lstStyle/>
                    <a:p>
                      <a:pPr algn="ctr"/>
                      <a:endParaRPr lang="en-US" sz="2800" b="1"/>
                    </a:p>
                  </a:txBody>
                  <a:tcPr/>
                </a:tc>
                <a:tc>
                  <a:txBody>
                    <a:bodyPr/>
                    <a:lstStyle/>
                    <a:p>
                      <a:pPr algn="ctr"/>
                      <a:endParaRPr lang="en-US" sz="2800" b="1" dirty="0"/>
                    </a:p>
                  </a:txBody>
                  <a:tcPr/>
                </a:tc>
                <a:tc>
                  <a:txBody>
                    <a:bodyPr/>
                    <a:lstStyle/>
                    <a:p>
                      <a:pPr algn="ctr"/>
                      <a:endParaRPr lang="en-US" sz="2800" b="1" dirty="0"/>
                    </a:p>
                  </a:txBody>
                  <a:tcPr/>
                </a:tc>
                <a:tc>
                  <a:txBody>
                    <a:bodyPr/>
                    <a:lstStyle/>
                    <a:p>
                      <a:pPr algn="ctr"/>
                      <a:endParaRPr lang="en-US" sz="2800" b="1" dirty="0"/>
                    </a:p>
                  </a:txBody>
                  <a:tcPr/>
                </a:tc>
                <a:tc>
                  <a:txBody>
                    <a:bodyPr/>
                    <a:lstStyle/>
                    <a:p>
                      <a:endParaRPr lang="en-US" dirty="0"/>
                    </a:p>
                  </a:txBody>
                  <a:tcPr/>
                </a:tc>
                <a:tc>
                  <a:txBody>
                    <a:bodyPr/>
                    <a:lstStyle/>
                    <a:p>
                      <a:pPr algn="r" rtl="1"/>
                      <a:r>
                        <a:rPr lang="ar-BH" sz="2000" b="1" dirty="0">
                          <a:latin typeface="Sakkal Majalla" panose="02000000000000000000" pitchFamily="2" charset="-78"/>
                          <a:cs typeface="Sakkal Majalla" panose="02000000000000000000" pitchFamily="2" charset="-78"/>
                        </a:rPr>
                        <a:t>يتجسّد في محكمة العدل الدوليّة</a:t>
                      </a:r>
                      <a:r>
                        <a:rPr lang="ar-BH" sz="2000" b="1" baseline="0" dirty="0">
                          <a:latin typeface="Sakkal Majalla" panose="02000000000000000000" pitchFamily="2" charset="-78"/>
                          <a:cs typeface="Sakkal Majalla" panose="02000000000000000000" pitchFamily="2" charset="-78"/>
                        </a:rPr>
                        <a:t> التي</a:t>
                      </a:r>
                      <a:r>
                        <a:rPr lang="ar-BH" sz="2000" b="1" dirty="0">
                          <a:latin typeface="Sakkal Majalla" panose="02000000000000000000" pitchFamily="2" charset="-78"/>
                          <a:cs typeface="Sakkal Majalla" panose="02000000000000000000" pitchFamily="2" charset="-78"/>
                        </a:rPr>
                        <a:t> </a:t>
                      </a:r>
                      <a:r>
                        <a:rPr lang="ar-BH" sz="2000" b="1" dirty="0">
                          <a:solidFill>
                            <a:schemeClr val="tx1"/>
                          </a:solidFill>
                          <a:latin typeface="Sakkal Majalla" panose="02000000000000000000" pitchFamily="2" charset="-78"/>
                          <a:cs typeface="Sakkal Majalla" panose="02000000000000000000" pitchFamily="2" charset="-78"/>
                        </a:rPr>
                        <a:t>تعتبر " </a:t>
                      </a:r>
                      <a:r>
                        <a:rPr lang="ar-SA" sz="2000" b="1" dirty="0">
                          <a:solidFill>
                            <a:schemeClr val="tx1"/>
                          </a:solidFill>
                          <a:latin typeface="Sakkal Majalla" panose="02000000000000000000" pitchFamily="2" charset="-78"/>
                          <a:cs typeface="Sakkal Majalla" panose="02000000000000000000" pitchFamily="2" charset="-78"/>
                        </a:rPr>
                        <a:t>الأداة القضائية الرئيسية" لهيئة الأمم المتّحدة</a:t>
                      </a:r>
                      <a:r>
                        <a:rPr lang="ar-BH" sz="2000" b="1" dirty="0">
                          <a:solidFill>
                            <a:schemeClr val="tx1"/>
                          </a:solidFill>
                          <a:latin typeface="Sakkal Majalla" panose="02000000000000000000" pitchFamily="2" charset="-78"/>
                          <a:cs typeface="Sakkal Majalla" panose="02000000000000000000" pitchFamily="2" charset="-78"/>
                        </a:rPr>
                        <a:t>.</a:t>
                      </a:r>
                      <a:endParaRPr lang="ar-BH"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003"/>
                  </a:ext>
                </a:extLst>
              </a:tr>
              <a:tr h="1082905">
                <a:tc>
                  <a:txBody>
                    <a:bodyPr/>
                    <a:lstStyle/>
                    <a:p>
                      <a:pPr algn="ctr"/>
                      <a:endParaRPr lang="en-US" sz="2800" b="1"/>
                    </a:p>
                  </a:txBody>
                  <a:tcPr/>
                </a:tc>
                <a:tc>
                  <a:txBody>
                    <a:bodyPr/>
                    <a:lstStyle/>
                    <a:p>
                      <a:pPr algn="ctr"/>
                      <a:endParaRPr lang="en-US" sz="2800" b="1"/>
                    </a:p>
                  </a:txBody>
                  <a:tcPr/>
                </a:tc>
                <a:tc>
                  <a:txBody>
                    <a:bodyPr/>
                    <a:lstStyle/>
                    <a:p>
                      <a:pPr algn="ctr"/>
                      <a:endParaRPr lang="en-US" sz="2800" b="1"/>
                    </a:p>
                  </a:txBody>
                  <a:tcPr/>
                </a:tc>
                <a:tc>
                  <a:txBody>
                    <a:bodyPr/>
                    <a:lstStyle/>
                    <a:p>
                      <a:pPr algn="ctr"/>
                      <a:endParaRPr lang="en-US" sz="2800" b="1" dirty="0"/>
                    </a:p>
                  </a:txBody>
                  <a:tcPr/>
                </a:tc>
                <a:tc>
                  <a:txBody>
                    <a:bodyPr/>
                    <a:lstStyle/>
                    <a:p>
                      <a:pPr algn="ctr"/>
                      <a:endParaRPr lang="en-US" sz="28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F0000"/>
                          </a:solidFill>
                          <a:latin typeface="Agency FB" panose="020B0503020202020204" pitchFamily="34" charset="0"/>
                        </a:rPr>
                        <a:t>√</a:t>
                      </a:r>
                      <a:endParaRPr lang="en-US" sz="3600" b="1" dirty="0">
                        <a:solidFill>
                          <a:srgbClr val="FF0000"/>
                        </a:solidFill>
                      </a:endParaRPr>
                    </a:p>
                    <a:p>
                      <a:pPr algn="ctr"/>
                      <a:endParaRPr lang="en-US" sz="2800" b="1" dirty="0"/>
                    </a:p>
                  </a:txBody>
                  <a:tcPr/>
                </a:tc>
                <a:tc>
                  <a:txBody>
                    <a:bodyPr/>
                    <a:lstStyle/>
                    <a:p>
                      <a:endParaRPr lang="en-US" dirty="0"/>
                    </a:p>
                  </a:txBody>
                  <a:tcPr/>
                </a:tc>
                <a:tc>
                  <a:txBody>
                    <a:bodyPr/>
                    <a:lstStyle/>
                    <a:p>
                      <a:pPr algn="r" rtl="1"/>
                      <a:r>
                        <a:rPr lang="ar-BH" sz="2000" b="1" dirty="0">
                          <a:latin typeface="Sakkal Majalla" panose="02000000000000000000" pitchFamily="2" charset="-78"/>
                          <a:cs typeface="Sakkal Majalla" panose="02000000000000000000" pitchFamily="2" charset="-78"/>
                        </a:rPr>
                        <a:t>شكل من أشكال المبادرات الودّيّة، تتمثّل في قيام طرف ثالث محايد بالتقريب بين وجهات نظر الدول المتنازعة والجلوس على طاولة المفاوضات.</a:t>
                      </a:r>
                    </a:p>
                  </a:txBody>
                  <a:tcPr/>
                </a:tc>
                <a:extLst>
                  <a:ext uri="{0D108BD9-81ED-4DB2-BD59-A6C34878D82A}">
                    <a16:rowId xmlns:a16="http://schemas.microsoft.com/office/drawing/2014/main" val="10004"/>
                  </a:ext>
                </a:extLst>
              </a:tr>
            </a:tbl>
          </a:graphicData>
        </a:graphic>
      </p:graphicFrame>
      <p:sp>
        <p:nvSpPr>
          <p:cNvPr id="7" name="Rounded Rectangle 6"/>
          <p:cNvSpPr/>
          <p:nvPr/>
        </p:nvSpPr>
        <p:spPr>
          <a:xfrm>
            <a:off x="614150" y="5581933"/>
            <a:ext cx="1332440" cy="698237"/>
          </a:xfrm>
          <a:prstGeom prst="roundRect">
            <a:avLst/>
          </a:prstGeom>
          <a:solidFill>
            <a:srgbClr val="F9C3CB"/>
          </a:solidFill>
          <a:ln w="28575" cap="flat" cmpd="sng" algn="ctr">
            <a:solidFill>
              <a:srgbClr val="FF0000"/>
            </a:solidFill>
            <a:prstDash val="solid"/>
            <a:miter lim="800000"/>
          </a:ln>
          <a:effectLst>
            <a:innerShdw blurRad="63500" dist="50800" dir="5400000">
              <a:prstClr val="black">
                <a:alpha val="50000"/>
              </a:prstClr>
            </a:inn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gn="justLow" rtl="1"/>
            <a:r>
              <a:rPr lang="ar-BH" sz="2000" b="1" dirty="0">
                <a:latin typeface="Sakkal Majalla" panose="02000000000000000000" pitchFamily="2" charset="-78"/>
                <a:cs typeface="Sakkal Majalla" panose="02000000000000000000" pitchFamily="2" charset="-78"/>
                <a:sym typeface="Wingdings" panose="05000000000000000000" pitchFamily="2" charset="2"/>
              </a:rPr>
              <a:t>انتهت الأجوبة</a:t>
            </a:r>
            <a:endParaRPr lang="en-US" sz="2000" b="1" dirty="0">
              <a:latin typeface="Sakkal Majalla" panose="02000000000000000000" pitchFamily="2" charset="-78"/>
              <a:cs typeface="Sakkal Majalla" panose="02000000000000000000" pitchFamily="2" charset="-78"/>
            </a:endParaRPr>
          </a:p>
        </p:txBody>
      </p:sp>
      <p:sp>
        <p:nvSpPr>
          <p:cNvPr id="6" name="مستطيل 3">
            <a:extLst>
              <a:ext uri="{FF2B5EF4-FFF2-40B4-BE49-F238E27FC236}">
                <a16:creationId xmlns:a16="http://schemas.microsoft.com/office/drawing/2014/main" id="{83565732-767C-4218-9F86-01FB36D08A23}"/>
              </a:ext>
            </a:extLst>
          </p:cNvPr>
          <p:cNvSpPr/>
          <p:nvPr/>
        </p:nvSpPr>
        <p:spPr>
          <a:xfrm>
            <a:off x="1" y="201026"/>
            <a:ext cx="4749420" cy="400110"/>
          </a:xfrm>
          <a:prstGeom prst="rect">
            <a:avLst/>
          </a:prstGeom>
          <a:solidFill>
            <a:srgbClr val="FF0000"/>
          </a:solidFill>
        </p:spPr>
        <p:txBody>
          <a:bodyPr wrap="square">
            <a:spAutoFit/>
          </a:bodyPr>
          <a:lstStyle/>
          <a:p>
            <a:pPr algn="l" rtl="1"/>
            <a:r>
              <a:rPr lang="ar-BH" sz="2000" b="1" dirty="0">
                <a:solidFill>
                  <a:schemeClr val="bg1"/>
                </a:solidFill>
                <a:latin typeface="Sakkal Majalla" panose="02000000000000000000" pitchFamily="2" charset="-78"/>
                <a:cs typeface="Sakkal Majalla" panose="02000000000000000000" pitchFamily="2" charset="-78"/>
              </a:rPr>
              <a:t>الطرق السلميّة لحل الخلافات والنزاعات الدوليّة  - وطن 301</a:t>
            </a:r>
            <a:endParaRPr lang="ar-BH" sz="1100" dirty="0">
              <a:solidFill>
                <a:schemeClr val="bg1"/>
              </a:solidFill>
            </a:endParaRPr>
          </a:p>
        </p:txBody>
      </p:sp>
    </p:spTree>
    <p:extLst>
      <p:ext uri="{BB962C8B-B14F-4D97-AF65-F5344CB8AC3E}">
        <p14:creationId xmlns:p14="http://schemas.microsoft.com/office/powerpoint/2010/main" val="38376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80">
                                          <p:stCondLst>
                                            <p:cond delay="0"/>
                                          </p:stCondLst>
                                        </p:cTn>
                                        <p:tgtEl>
                                          <p:spTgt spid="7"/>
                                        </p:tgtEl>
                                      </p:cBhvr>
                                    </p:animEffect>
                                    <p:anim calcmode="lin" valueType="num">
                                      <p:cBhvr>
                                        <p:cTn id="2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6" dur="26">
                                          <p:stCondLst>
                                            <p:cond delay="650"/>
                                          </p:stCondLst>
                                        </p:cTn>
                                        <p:tgtEl>
                                          <p:spTgt spid="7"/>
                                        </p:tgtEl>
                                      </p:cBhvr>
                                      <p:to x="100000" y="60000"/>
                                    </p:animScale>
                                    <p:animScale>
                                      <p:cBhvr>
                                        <p:cTn id="27" dur="166" decel="50000">
                                          <p:stCondLst>
                                            <p:cond delay="676"/>
                                          </p:stCondLst>
                                        </p:cTn>
                                        <p:tgtEl>
                                          <p:spTgt spid="7"/>
                                        </p:tgtEl>
                                      </p:cBhvr>
                                      <p:to x="100000" y="100000"/>
                                    </p:animScale>
                                    <p:animScale>
                                      <p:cBhvr>
                                        <p:cTn id="28" dur="26">
                                          <p:stCondLst>
                                            <p:cond delay="1312"/>
                                          </p:stCondLst>
                                        </p:cTn>
                                        <p:tgtEl>
                                          <p:spTgt spid="7"/>
                                        </p:tgtEl>
                                      </p:cBhvr>
                                      <p:to x="100000" y="80000"/>
                                    </p:animScale>
                                    <p:animScale>
                                      <p:cBhvr>
                                        <p:cTn id="29" dur="166" decel="50000">
                                          <p:stCondLst>
                                            <p:cond delay="1338"/>
                                          </p:stCondLst>
                                        </p:cTn>
                                        <p:tgtEl>
                                          <p:spTgt spid="7"/>
                                        </p:tgtEl>
                                      </p:cBhvr>
                                      <p:to x="100000" y="100000"/>
                                    </p:animScale>
                                    <p:animScale>
                                      <p:cBhvr>
                                        <p:cTn id="30" dur="26">
                                          <p:stCondLst>
                                            <p:cond delay="1642"/>
                                          </p:stCondLst>
                                        </p:cTn>
                                        <p:tgtEl>
                                          <p:spTgt spid="7"/>
                                        </p:tgtEl>
                                      </p:cBhvr>
                                      <p:to x="100000" y="90000"/>
                                    </p:animScale>
                                    <p:animScale>
                                      <p:cBhvr>
                                        <p:cTn id="31" dur="166" decel="50000">
                                          <p:stCondLst>
                                            <p:cond delay="1668"/>
                                          </p:stCondLst>
                                        </p:cTn>
                                        <p:tgtEl>
                                          <p:spTgt spid="7"/>
                                        </p:tgtEl>
                                      </p:cBhvr>
                                      <p:to x="100000" y="100000"/>
                                    </p:animScale>
                                    <p:animScale>
                                      <p:cBhvr>
                                        <p:cTn id="32" dur="26">
                                          <p:stCondLst>
                                            <p:cond delay="1808"/>
                                          </p:stCondLst>
                                        </p:cTn>
                                        <p:tgtEl>
                                          <p:spTgt spid="7"/>
                                        </p:tgtEl>
                                      </p:cBhvr>
                                      <p:to x="100000" y="95000"/>
                                    </p:animScale>
                                    <p:animScale>
                                      <p:cBhvr>
                                        <p:cTn id="33"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EBCAA9B-D493-48D9-BF3F-86E8F972A402}"/>
              </a:ext>
            </a:extLst>
          </p:cNvPr>
          <p:cNvSpPr/>
          <p:nvPr/>
        </p:nvSpPr>
        <p:spPr>
          <a:xfrm>
            <a:off x="3011649" y="1694578"/>
            <a:ext cx="5016617" cy="2785144"/>
          </a:xfrm>
          <a:prstGeom prst="roundRect">
            <a:avLst/>
          </a:prstGeom>
          <a:solidFill>
            <a:srgbClr val="F9C3CB"/>
          </a:solidFill>
          <a:ln>
            <a:solidFill>
              <a:schemeClr val="tx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انتهى الدرس</a:t>
            </a:r>
          </a:p>
          <a:p>
            <a:pPr algn="ctr"/>
            <a:r>
              <a:rPr lang="ar-BH" sz="3200" b="1" dirty="0">
                <a:solidFill>
                  <a:schemeClr val="tx1"/>
                </a:solidFill>
                <a:latin typeface="Sakkal Majalla" panose="02000000000000000000" pitchFamily="2" charset="-78"/>
                <a:cs typeface="Sakkal Majalla" panose="02000000000000000000" pitchFamily="2" charset="-78"/>
              </a:rPr>
              <a:t>شكرًا لحسن استماعكم ومتابعتكم</a:t>
            </a:r>
            <a:endParaRPr lang="en-US" sz="32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06491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7|2.4|2.3|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
  <TotalTime>2437</TotalTime>
  <Words>1824</Words>
  <Application>Microsoft Office PowerPoint</Application>
  <PresentationFormat>Widescreen</PresentationFormat>
  <Paragraphs>201</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Unknown User</cp:lastModifiedBy>
  <cp:revision>336</cp:revision>
  <dcterms:created xsi:type="dcterms:W3CDTF">2020-03-04T10:47:58Z</dcterms:created>
  <dcterms:modified xsi:type="dcterms:W3CDTF">2022-03-04T18:25:50Z</dcterms:modified>
</cp:coreProperties>
</file>